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698" r:id="rId7"/>
    <p:sldMasterId id="2147483725" r:id="rId8"/>
  </p:sldMasterIdLst>
  <p:notesMasterIdLst>
    <p:notesMasterId r:id="rId41"/>
  </p:notesMasterIdLst>
  <p:handoutMasterIdLst>
    <p:handoutMasterId r:id="rId42"/>
  </p:handoutMasterIdLst>
  <p:sldIdLst>
    <p:sldId id="256" r:id="rId9"/>
    <p:sldId id="12625" r:id="rId10"/>
    <p:sldId id="257" r:id="rId11"/>
    <p:sldId id="12604" r:id="rId12"/>
    <p:sldId id="12637" r:id="rId13"/>
    <p:sldId id="12597" r:id="rId14"/>
    <p:sldId id="12631" r:id="rId15"/>
    <p:sldId id="12641" r:id="rId16"/>
    <p:sldId id="12621" r:id="rId17"/>
    <p:sldId id="12640" r:id="rId18"/>
    <p:sldId id="12628" r:id="rId19"/>
    <p:sldId id="12636" r:id="rId20"/>
    <p:sldId id="12638" r:id="rId21"/>
    <p:sldId id="12589" r:id="rId22"/>
    <p:sldId id="12613" r:id="rId23"/>
    <p:sldId id="12629" r:id="rId24"/>
    <p:sldId id="12605" r:id="rId25"/>
    <p:sldId id="12622" r:id="rId26"/>
    <p:sldId id="12635" r:id="rId27"/>
    <p:sldId id="12620" r:id="rId28"/>
    <p:sldId id="12634" r:id="rId29"/>
    <p:sldId id="12630" r:id="rId30"/>
    <p:sldId id="12632" r:id="rId31"/>
    <p:sldId id="12633" r:id="rId32"/>
    <p:sldId id="12642" r:id="rId33"/>
    <p:sldId id="264" r:id="rId34"/>
    <p:sldId id="265" r:id="rId35"/>
    <p:sldId id="280" r:id="rId36"/>
    <p:sldId id="259" r:id="rId37"/>
    <p:sldId id="12609" r:id="rId38"/>
    <p:sldId id="12595" r:id="rId39"/>
    <p:sldId id="1262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504"/>
    <a:srgbClr val="FFB81C"/>
    <a:srgbClr val="6CC24A"/>
    <a:srgbClr val="092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9" autoAdjust="0"/>
    <p:restoredTop sz="72127" autoAdjust="0"/>
  </p:normalViewPr>
  <p:slideViewPr>
    <p:cSldViewPr snapToGrid="0">
      <p:cViewPr varScale="1">
        <p:scale>
          <a:sx n="66" d="100"/>
          <a:sy n="66" d="100"/>
        </p:scale>
        <p:origin x="66" y="204"/>
      </p:cViewPr>
      <p:guideLst/>
    </p:cSldViewPr>
  </p:slideViewPr>
  <p:notesTextViewPr>
    <p:cViewPr>
      <p:scale>
        <a:sx n="3" d="2"/>
        <a:sy n="3" d="2"/>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olmos\Desktop\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alolmos\Desktop\Book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'Resistance Consider Dashboards'!$B$1</c:f>
              <c:strCache>
                <c:ptCount val="1"/>
                <c:pt idx="0">
                  <c:v>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'Resistance Consider Dashboards'!$A$2:$A$19</c:f>
              <c:strCache>
                <c:ptCount val="18"/>
                <c:pt idx="0">
                  <c:v>Unique policies and structure</c:v>
                </c:pt>
                <c:pt idx="1">
                  <c:v>Poor learning experience</c:v>
                </c:pt>
                <c:pt idx="2">
                  <c:v>Infrastructure Change</c:v>
                </c:pt>
                <c:pt idx="3">
                  <c:v>Fiscal year end</c:v>
                </c:pt>
                <c:pt idx="4">
                  <c:v>Federal reporting during state fiscal year</c:v>
                </c:pt>
                <c:pt idx="5">
                  <c:v>Employees with no access to internet</c:v>
                </c:pt>
                <c:pt idx="6">
                  <c:v>Activities around fiscal deadlines</c:v>
                </c:pt>
                <c:pt idx="7">
                  <c:v>Turnover and vacant positions</c:v>
                </c:pt>
                <c:pt idx="8">
                  <c:v>Single Sign-on and use of DUO</c:v>
                </c:pt>
                <c:pt idx="9">
                  <c:v>Personnel not knowing how to use a computer, phone or desk</c:v>
                </c:pt>
                <c:pt idx="10">
                  <c:v>Meeting the timeline</c:v>
                </c:pt>
                <c:pt idx="11">
                  <c:v>Back to school activities</c:v>
                </c:pt>
                <c:pt idx="12">
                  <c:v>Provide user friendly functionality in Luma, Provide and accessible system (508 Compliance) and multiple users support</c:v>
                </c:pt>
                <c:pt idx="13">
                  <c:v>COVID efforts</c:v>
                </c:pt>
                <c:pt idx="14">
                  <c:v>Agency worried about DHR Modernization output and being competing task</c:v>
                </c:pt>
                <c:pt idx="15">
                  <c:v>Changes in legislations - HB 316 and workload related to that</c:v>
                </c:pt>
                <c:pt idx="16">
                  <c:v>Other systems or project implementation as competitive activity</c:v>
                </c:pt>
                <c:pt idx="17">
                  <c:v>Agency high workload and concerns on meeting the timeline</c:v>
                </c:pt>
              </c:strCache>
            </c:strRef>
          </c:cat>
          <c:val>
            <c:numRef>
              <c:f>'Resistance Consider Dashboards'!$B$2:$B$19</c:f>
              <c:numCache>
                <c:formatCode>General</c:formatCode>
                <c:ptCount val="18"/>
                <c:pt idx="0">
                  <c:v>1</c:v>
                </c:pt>
                <c:pt idx="1">
                  <c:v>1</c:v>
                </c:pt>
                <c:pt idx="2">
                  <c:v>1</c:v>
                </c:pt>
                <c:pt idx="3">
                  <c:v>1</c:v>
                </c:pt>
                <c:pt idx="4">
                  <c:v>1</c:v>
                </c:pt>
                <c:pt idx="5">
                  <c:v>1</c:v>
                </c:pt>
                <c:pt idx="6">
                  <c:v>1</c:v>
                </c:pt>
                <c:pt idx="7">
                  <c:v>2</c:v>
                </c:pt>
                <c:pt idx="8">
                  <c:v>2</c:v>
                </c:pt>
                <c:pt idx="9">
                  <c:v>2</c:v>
                </c:pt>
                <c:pt idx="10">
                  <c:v>2</c:v>
                </c:pt>
                <c:pt idx="11">
                  <c:v>2</c:v>
                </c:pt>
                <c:pt idx="12">
                  <c:v>5</c:v>
                </c:pt>
                <c:pt idx="13">
                  <c:v>7</c:v>
                </c:pt>
                <c:pt idx="14">
                  <c:v>7</c:v>
                </c:pt>
                <c:pt idx="15">
                  <c:v>9</c:v>
                </c:pt>
                <c:pt idx="16">
                  <c:v>14</c:v>
                </c:pt>
                <c:pt idx="17">
                  <c:v>16</c:v>
                </c:pt>
              </c:numCache>
            </c:numRef>
          </c:val>
          <c:extLst>
            <c:ext xmlns:c16="http://schemas.microsoft.com/office/drawing/2014/chart" uri="{C3380CC4-5D6E-409C-BE32-E72D297353CC}">
              <c16:uniqueId val="{00000000-C1D8-49E9-B432-3ECADBB3D7A3}"/>
            </c:ext>
          </c:extLst>
        </c:ser>
        <c:dLbls>
          <c:showLegendKey val="0"/>
          <c:showVal val="0"/>
          <c:showCatName val="0"/>
          <c:showSerName val="0"/>
          <c:showPercent val="0"/>
          <c:showBubbleSize val="0"/>
        </c:dLbls>
        <c:gapWidth val="182"/>
        <c:axId val="103664063"/>
        <c:axId val="608225503"/>
      </c:barChart>
      <c:catAx>
        <c:axId val="1036640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8225503"/>
        <c:crosses val="autoZero"/>
        <c:auto val="1"/>
        <c:lblAlgn val="ctr"/>
        <c:lblOffset val="100"/>
        <c:noMultiLvlLbl val="0"/>
      </c:catAx>
      <c:valAx>
        <c:axId val="608225503"/>
        <c:scaling>
          <c:orientation val="minMax"/>
          <c:max val="1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64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964736821438788"/>
          <c:y val="3.2983508245877063E-2"/>
          <c:w val="0.48149338413814802"/>
          <c:h val="0.89745646861608563"/>
        </c:manualLayout>
      </c:layout>
      <c:barChart>
        <c:barDir val="bar"/>
        <c:grouping val="clustered"/>
        <c:varyColors val="0"/>
        <c:ser>
          <c:idx val="0"/>
          <c:order val="0"/>
          <c:tx>
            <c:strRef>
              <c:f>'Resistance Impacts Dashboard'!$B$1</c:f>
              <c:strCache>
                <c:ptCount val="1"/>
                <c:pt idx="0">
                  <c:v>Count</c:v>
                </c:pt>
              </c:strCache>
            </c:strRef>
          </c:tx>
          <c:spPr>
            <a:solidFill>
              <a:srgbClr val="092F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'Resistance Impacts Dashboard'!$A$2:$A$8</c:f>
              <c:strCache>
                <c:ptCount val="7"/>
                <c:pt idx="0">
                  <c:v>Poor participation in training as it might become a big lift</c:v>
                </c:pt>
                <c:pt idx="1">
                  <c:v>User not having the ability to work in Luma as they don't have internet, phones, etc.</c:v>
                </c:pt>
                <c:pt idx="2">
                  <c:v>Compliance to those regulations and data collection</c:v>
                </c:pt>
                <c:pt idx="3">
                  <c:v>Apprehension around the DHR Modernization effort</c:v>
                </c:pt>
                <c:pt idx="4">
                  <c:v>Change on directions based on legislation results</c:v>
                </c:pt>
                <c:pt idx="5">
                  <c:v>Usability of Luma modules and sorting on what functionality will be used based on user experience and other constrains</c:v>
                </c:pt>
                <c:pt idx="6">
                  <c:v>Potential delays in getting answers for the project on time for competitive activities and resources constrains</c:v>
                </c:pt>
              </c:strCache>
            </c:strRef>
          </c:cat>
          <c:val>
            <c:numRef>
              <c:f>'Resistance Impacts Dashboard'!$B$2:$B$8</c:f>
              <c:numCache>
                <c:formatCode>General</c:formatCode>
                <c:ptCount val="7"/>
                <c:pt idx="0">
                  <c:v>1</c:v>
                </c:pt>
                <c:pt idx="1">
                  <c:v>1</c:v>
                </c:pt>
                <c:pt idx="2">
                  <c:v>2</c:v>
                </c:pt>
                <c:pt idx="3">
                  <c:v>3</c:v>
                </c:pt>
                <c:pt idx="4">
                  <c:v>4</c:v>
                </c:pt>
                <c:pt idx="5">
                  <c:v>6</c:v>
                </c:pt>
                <c:pt idx="6">
                  <c:v>18</c:v>
                </c:pt>
              </c:numCache>
            </c:numRef>
          </c:val>
          <c:extLst>
            <c:ext xmlns:c16="http://schemas.microsoft.com/office/drawing/2014/chart" uri="{C3380CC4-5D6E-409C-BE32-E72D297353CC}">
              <c16:uniqueId val="{00000000-5DFC-40FF-84B3-EDE70E31A7EC}"/>
            </c:ext>
          </c:extLst>
        </c:ser>
        <c:dLbls>
          <c:showLegendKey val="0"/>
          <c:showVal val="0"/>
          <c:showCatName val="0"/>
          <c:showSerName val="0"/>
          <c:showPercent val="0"/>
          <c:showBubbleSize val="0"/>
        </c:dLbls>
        <c:gapWidth val="182"/>
        <c:axId val="103664063"/>
        <c:axId val="608225503"/>
      </c:barChart>
      <c:catAx>
        <c:axId val="1036640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8225503"/>
        <c:crosses val="autoZero"/>
        <c:auto val="1"/>
        <c:lblAlgn val="ctr"/>
        <c:lblOffset val="100"/>
        <c:noMultiLvlLbl val="0"/>
      </c:catAx>
      <c:valAx>
        <c:axId val="608225503"/>
        <c:scaling>
          <c:orientation val="minMax"/>
          <c:max val="1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64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'Expectations Dashboard'!$B$1</c:f>
              <c:strCache>
                <c:ptCount val="1"/>
                <c:pt idx="0">
                  <c:v>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'Expectations Dashboard'!$A$2:$A$9</c:f>
              <c:strCache>
                <c:ptCount val="8"/>
                <c:pt idx="0">
                  <c:v>Luma team to hear the agency advices</c:v>
                </c:pt>
                <c:pt idx="1">
                  <c:v>Involve users in testing</c:v>
                </c:pt>
                <c:pt idx="2">
                  <c:v>Learn from the issues that arose in Luma Phase 1</c:v>
                </c:pt>
                <c:pt idx="3">
                  <c:v>Provide enough information about legacy systema that will remain</c:v>
                </c:pt>
                <c:pt idx="4">
                  <c:v>Involve and provide good training to users</c:v>
                </c:pt>
                <c:pt idx="5">
                  <c:v>Provide good planning</c:v>
                </c:pt>
                <c:pt idx="6">
                  <c:v>Assertive, on time and transparent communication</c:v>
                </c:pt>
                <c:pt idx="7">
                  <c:v>Provide enogh time and expectations before certain tasks or asks</c:v>
                </c:pt>
              </c:strCache>
            </c:strRef>
          </c:cat>
          <c:val>
            <c:numRef>
              <c:f>'Expectations Dashboard'!$B$2:$B$9</c:f>
              <c:numCache>
                <c:formatCode>General</c:formatCode>
                <c:ptCount val="8"/>
                <c:pt idx="0">
                  <c:v>1</c:v>
                </c:pt>
                <c:pt idx="1">
                  <c:v>2</c:v>
                </c:pt>
                <c:pt idx="2">
                  <c:v>2</c:v>
                </c:pt>
                <c:pt idx="3">
                  <c:v>2</c:v>
                </c:pt>
                <c:pt idx="4">
                  <c:v>3</c:v>
                </c:pt>
                <c:pt idx="5">
                  <c:v>3</c:v>
                </c:pt>
                <c:pt idx="6">
                  <c:v>6</c:v>
                </c:pt>
                <c:pt idx="7">
                  <c:v>7</c:v>
                </c:pt>
              </c:numCache>
            </c:numRef>
          </c:val>
          <c:extLst>
            <c:ext xmlns:c16="http://schemas.microsoft.com/office/drawing/2014/chart" uri="{C3380CC4-5D6E-409C-BE32-E72D297353CC}">
              <c16:uniqueId val="{00000000-C19E-40A5-AB89-350B6EE2663B}"/>
            </c:ext>
          </c:extLst>
        </c:ser>
        <c:dLbls>
          <c:showLegendKey val="0"/>
          <c:showVal val="0"/>
          <c:showCatName val="0"/>
          <c:showSerName val="0"/>
          <c:showPercent val="0"/>
          <c:showBubbleSize val="0"/>
        </c:dLbls>
        <c:gapWidth val="182"/>
        <c:axId val="103664063"/>
        <c:axId val="608225503"/>
      </c:barChart>
      <c:catAx>
        <c:axId val="1036640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8225503"/>
        <c:crosses val="autoZero"/>
        <c:auto val="1"/>
        <c:lblAlgn val="ctr"/>
        <c:lblOffset val="100"/>
        <c:noMultiLvlLbl val="0"/>
      </c:catAx>
      <c:valAx>
        <c:axId val="608225503"/>
        <c:scaling>
          <c:orientation val="minMax"/>
          <c:max val="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64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10/7/2021</a:t>
            </a:fld>
            <a:endParaRPr lang="en-US"/>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10/7/2021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a:p>
        </p:txBody>
      </p:sp>
    </p:spTree>
    <p:extLst>
      <p:ext uri="{BB962C8B-B14F-4D97-AF65-F5344CB8AC3E}">
        <p14:creationId xmlns:p14="http://schemas.microsoft.com/office/powerpoint/2010/main" val="22672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60A64D-9269-4E22-A82A-EB0CC43C8A49}" type="slidenum">
              <a:rPr lang="en-US"/>
              <a:t>19</a:t>
            </a:fld>
            <a:endParaRPr lang="en-US"/>
          </a:p>
        </p:txBody>
      </p:sp>
    </p:spTree>
    <p:extLst>
      <p:ext uri="{BB962C8B-B14F-4D97-AF65-F5344CB8AC3E}">
        <p14:creationId xmlns:p14="http://schemas.microsoft.com/office/powerpoint/2010/main" val="6045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60A64D-9269-4E22-A82A-EB0CC43C8A49}" type="slidenum">
              <a:rPr lang="en-US"/>
              <a:t>20</a:t>
            </a:fld>
            <a:endParaRPr lang="en-US"/>
          </a:p>
        </p:txBody>
      </p:sp>
    </p:spTree>
    <p:extLst>
      <p:ext uri="{BB962C8B-B14F-4D97-AF65-F5344CB8AC3E}">
        <p14:creationId xmlns:p14="http://schemas.microsoft.com/office/powerpoint/2010/main" val="906988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60A64D-9269-4E22-A82A-EB0CC43C8A49}" type="slidenum">
              <a:rPr lang="en-US"/>
              <a:t>21</a:t>
            </a:fld>
            <a:endParaRPr lang="en-US"/>
          </a:p>
        </p:txBody>
      </p:sp>
    </p:spTree>
    <p:extLst>
      <p:ext uri="{BB962C8B-B14F-4D97-AF65-F5344CB8AC3E}">
        <p14:creationId xmlns:p14="http://schemas.microsoft.com/office/powerpoint/2010/main" val="241671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60A64D-9269-4E22-A82A-EB0CC43C8A49}" type="slidenum">
              <a:rPr lang="en-US"/>
              <a:t>22</a:t>
            </a:fld>
            <a:endParaRPr lang="en-US"/>
          </a:p>
        </p:txBody>
      </p:sp>
    </p:spTree>
    <p:extLst>
      <p:ext uri="{BB962C8B-B14F-4D97-AF65-F5344CB8AC3E}">
        <p14:creationId xmlns:p14="http://schemas.microsoft.com/office/powerpoint/2010/main" val="76672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60A64D-9269-4E22-A82A-EB0CC43C8A49}" type="slidenum">
              <a:rPr lang="en-US"/>
              <a:t>23</a:t>
            </a:fld>
            <a:endParaRPr lang="en-US"/>
          </a:p>
        </p:txBody>
      </p:sp>
    </p:spTree>
    <p:extLst>
      <p:ext uri="{BB962C8B-B14F-4D97-AF65-F5344CB8AC3E}">
        <p14:creationId xmlns:p14="http://schemas.microsoft.com/office/powerpoint/2010/main" val="1051810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60A64D-9269-4E22-A82A-EB0CC43C8A49}" type="slidenum">
              <a:rPr lang="en-US"/>
              <a:t>24</a:t>
            </a:fld>
            <a:endParaRPr lang="en-US"/>
          </a:p>
        </p:txBody>
      </p:sp>
    </p:spTree>
    <p:extLst>
      <p:ext uri="{BB962C8B-B14F-4D97-AF65-F5344CB8AC3E}">
        <p14:creationId xmlns:p14="http://schemas.microsoft.com/office/powerpoint/2010/main" val="2244558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26</a:t>
            </a:fld>
            <a:endParaRPr lang="en-US"/>
          </a:p>
        </p:txBody>
      </p:sp>
    </p:spTree>
    <p:extLst>
      <p:ext uri="{BB962C8B-B14F-4D97-AF65-F5344CB8AC3E}">
        <p14:creationId xmlns:p14="http://schemas.microsoft.com/office/powerpoint/2010/main" val="1564022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27</a:t>
            </a:fld>
            <a:endParaRPr lang="en-US"/>
          </a:p>
        </p:txBody>
      </p:sp>
    </p:spTree>
    <p:extLst>
      <p:ext uri="{BB962C8B-B14F-4D97-AF65-F5344CB8AC3E}">
        <p14:creationId xmlns:p14="http://schemas.microsoft.com/office/powerpoint/2010/main" val="2737948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28</a:t>
            </a:fld>
            <a:endParaRPr lang="en-US"/>
          </a:p>
        </p:txBody>
      </p:sp>
    </p:spTree>
    <p:extLst>
      <p:ext uri="{BB962C8B-B14F-4D97-AF65-F5344CB8AC3E}">
        <p14:creationId xmlns:p14="http://schemas.microsoft.com/office/powerpoint/2010/main" val="193394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29</a:t>
            </a:fld>
            <a:endParaRPr lang="en-US"/>
          </a:p>
        </p:txBody>
      </p:sp>
    </p:spTree>
    <p:extLst>
      <p:ext uri="{BB962C8B-B14F-4D97-AF65-F5344CB8AC3E}">
        <p14:creationId xmlns:p14="http://schemas.microsoft.com/office/powerpoint/2010/main" val="235303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a:p>
        </p:txBody>
      </p:sp>
    </p:spTree>
    <p:extLst>
      <p:ext uri="{BB962C8B-B14F-4D97-AF65-F5344CB8AC3E}">
        <p14:creationId xmlns:p14="http://schemas.microsoft.com/office/powerpoint/2010/main" val="191728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30</a:t>
            </a:fld>
            <a:endParaRPr lang="en-US"/>
          </a:p>
        </p:txBody>
      </p:sp>
    </p:spTree>
    <p:extLst>
      <p:ext uri="{BB962C8B-B14F-4D97-AF65-F5344CB8AC3E}">
        <p14:creationId xmlns:p14="http://schemas.microsoft.com/office/powerpoint/2010/main" val="3776545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31</a:t>
            </a:fld>
            <a:endParaRPr lang="en-US"/>
          </a:p>
        </p:txBody>
      </p:sp>
    </p:spTree>
    <p:extLst>
      <p:ext uri="{BB962C8B-B14F-4D97-AF65-F5344CB8AC3E}">
        <p14:creationId xmlns:p14="http://schemas.microsoft.com/office/powerpoint/2010/main" val="2575520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5</a:t>
            </a:fld>
            <a:endParaRPr lang="en-US"/>
          </a:p>
        </p:txBody>
      </p:sp>
    </p:spTree>
    <p:extLst>
      <p:ext uri="{BB962C8B-B14F-4D97-AF65-F5344CB8AC3E}">
        <p14:creationId xmlns:p14="http://schemas.microsoft.com/office/powerpoint/2010/main" val="1064590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starting in January. We </a:t>
            </a:r>
          </a:p>
        </p:txBody>
      </p:sp>
      <p:sp>
        <p:nvSpPr>
          <p:cNvPr id="4" name="Slide Number Placeholder 3"/>
          <p:cNvSpPr>
            <a:spLocks noGrp="1"/>
          </p:cNvSpPr>
          <p:nvPr>
            <p:ph type="sldNum" sz="quarter" idx="5"/>
          </p:nvPr>
        </p:nvSpPr>
        <p:spPr/>
        <p:txBody>
          <a:bodyPr/>
          <a:lstStyle/>
          <a:p>
            <a:fld id="{CE60A64D-9269-4E22-A82A-EB0CC43C8A49}" type="slidenum">
              <a:rPr lang="en-US" smtClean="0"/>
              <a:t>6</a:t>
            </a:fld>
            <a:endParaRPr lang="en-US"/>
          </a:p>
        </p:txBody>
      </p:sp>
    </p:spTree>
    <p:extLst>
      <p:ext uri="{BB962C8B-B14F-4D97-AF65-F5344CB8AC3E}">
        <p14:creationId xmlns:p14="http://schemas.microsoft.com/office/powerpoint/2010/main" val="80325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 to answer any questions you have</a:t>
            </a:r>
          </a:p>
        </p:txBody>
      </p:sp>
      <p:sp>
        <p:nvSpPr>
          <p:cNvPr id="4" name="Slide Number Placeholder 3"/>
          <p:cNvSpPr>
            <a:spLocks noGrp="1"/>
          </p:cNvSpPr>
          <p:nvPr>
            <p:ph type="sldNum" sz="quarter" idx="5"/>
          </p:nvPr>
        </p:nvSpPr>
        <p:spPr/>
        <p:txBody>
          <a:bodyPr/>
          <a:lstStyle/>
          <a:p>
            <a:fld id="{CE60A64D-9269-4E22-A82A-EB0CC43C8A49}" type="slidenum">
              <a:rPr lang="en-US" smtClean="0"/>
              <a:t>7</a:t>
            </a:fld>
            <a:endParaRPr lang="en-US"/>
          </a:p>
        </p:txBody>
      </p:sp>
    </p:spTree>
    <p:extLst>
      <p:ext uri="{BB962C8B-B14F-4D97-AF65-F5344CB8AC3E}">
        <p14:creationId xmlns:p14="http://schemas.microsoft.com/office/powerpoint/2010/main" val="193786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8</a:t>
            </a:fld>
            <a:endParaRPr lang="en-US"/>
          </a:p>
        </p:txBody>
      </p:sp>
    </p:spTree>
    <p:extLst>
      <p:ext uri="{BB962C8B-B14F-4D97-AF65-F5344CB8AC3E}">
        <p14:creationId xmlns:p14="http://schemas.microsoft.com/office/powerpoint/2010/main" val="3102304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9</a:t>
            </a:fld>
            <a:endParaRPr lang="en-US"/>
          </a:p>
        </p:txBody>
      </p:sp>
    </p:spTree>
    <p:extLst>
      <p:ext uri="{BB962C8B-B14F-4D97-AF65-F5344CB8AC3E}">
        <p14:creationId xmlns:p14="http://schemas.microsoft.com/office/powerpoint/2010/main" val="119472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10</a:t>
            </a:fld>
            <a:endParaRPr lang="en-US"/>
          </a:p>
        </p:txBody>
      </p:sp>
    </p:spTree>
    <p:extLst>
      <p:ext uri="{BB962C8B-B14F-4D97-AF65-F5344CB8AC3E}">
        <p14:creationId xmlns:p14="http://schemas.microsoft.com/office/powerpoint/2010/main" val="299977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60A64D-9269-4E22-A82A-EB0CC43C8A49}" type="slidenum">
              <a:rPr lang="en-US"/>
              <a:t>18</a:t>
            </a:fld>
            <a:endParaRPr lang="en-US"/>
          </a:p>
        </p:txBody>
      </p:sp>
    </p:spTree>
    <p:extLst>
      <p:ext uri="{BB962C8B-B14F-4D97-AF65-F5344CB8AC3E}">
        <p14:creationId xmlns:p14="http://schemas.microsoft.com/office/powerpoint/2010/main" val="333800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65188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5110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6273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43686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68162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95115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972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5719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8739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4662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63371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34750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452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15413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6292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22392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6749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78267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43094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314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10/7/2021</a:t>
            </a:fld>
            <a:endParaRPr lang="en-US"/>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27345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910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574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4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349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029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898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9"/>
            <a:ext cx="11029616" cy="6835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073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460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224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328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50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5287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485" y="286604"/>
            <a:ext cx="11500338" cy="513496"/>
          </a:xfrm>
        </p:spPr>
        <p:txBody>
          <a:bodyPr anchor="t">
            <a:normAutofit/>
          </a:bodyPr>
          <a:lstStyle>
            <a:lvl1pPr marL="0">
              <a:defRPr sz="3200">
                <a:solidFill>
                  <a:schemeClr val="accent2"/>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89981B7A-DCA7-4E46-A2A0-9BC053CA059F}" type="datetimeFigureOut">
              <a:rPr lang="en-US" smtClean="0"/>
              <a:t>10/7/2021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55FADB-B64F-4E85-8D31-602ABE641014}" type="slidenum">
              <a:rPr lang="en-US" smtClean="0"/>
              <a:t>‹#›</a:t>
            </a:fld>
            <a:endParaRPr lang="en-US" dirty="0"/>
          </a:p>
        </p:txBody>
      </p:sp>
      <p:sp>
        <p:nvSpPr>
          <p:cNvPr id="11" name="Text Placeholder 12">
            <a:extLst>
              <a:ext uri="{FF2B5EF4-FFF2-40B4-BE49-F238E27FC236}">
                <a16:creationId xmlns:a16="http://schemas.microsoft.com/office/drawing/2014/main" id="{41DF5986-130A-48DD-9B12-B6403C2C2256}"/>
              </a:ext>
            </a:extLst>
          </p:cNvPr>
          <p:cNvSpPr>
            <a:spLocks noGrp="1"/>
          </p:cNvSpPr>
          <p:nvPr>
            <p:ph type="body" sz="quarter" idx="13"/>
          </p:nvPr>
        </p:nvSpPr>
        <p:spPr>
          <a:xfrm>
            <a:off x="360362" y="800100"/>
            <a:ext cx="11500337" cy="604689"/>
          </a:xfrm>
        </p:spPr>
        <p:txBody>
          <a:bodyPr/>
          <a:lstStyle>
            <a:lvl1pPr>
              <a:defRPr>
                <a:solidFill>
                  <a:schemeClr val="accent2"/>
                </a:solidFill>
              </a:defRPr>
            </a:lvl1pPr>
          </a:lstStyle>
          <a:p>
            <a:pPr lvl="0"/>
            <a:r>
              <a:rPr lang="en-US" dirty="0"/>
              <a:t>Edit Master text styles</a:t>
            </a:r>
          </a:p>
          <a:p>
            <a:pPr lvl="1"/>
            <a:endParaRPr lang="en-US" dirty="0"/>
          </a:p>
        </p:txBody>
      </p:sp>
    </p:spTree>
    <p:extLst>
      <p:ext uri="{BB962C8B-B14F-4D97-AF65-F5344CB8AC3E}">
        <p14:creationId xmlns:p14="http://schemas.microsoft.com/office/powerpoint/2010/main" val="2900344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0"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2" name="Date Placeholder 1">
            <a:extLst>
              <a:ext uri="{FF2B5EF4-FFF2-40B4-BE49-F238E27FC236}">
                <a16:creationId xmlns:a16="http://schemas.microsoft.com/office/drawing/2014/main" id="{AA54BD98-B203-4AB1-BB71-E40953299175}"/>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E807C7E4-4303-4742-BC26-D1777672AD95}"/>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B81C"/>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9D070A3F-9057-43CF-ACB1-4C409B5D9F57}"/>
              </a:ext>
            </a:extLst>
          </p:cNvPr>
          <p:cNvSpPr>
            <a:spLocks noGrp="1"/>
          </p:cNvSpPr>
          <p:nvPr>
            <p:ph type="sldNum" sz="quarter" idx="16"/>
          </p:nvPr>
        </p:nvSpPr>
        <p:spPr>
          <a:xfrm>
            <a:off x="8610600" y="6451600"/>
            <a:ext cx="2743200" cy="365125"/>
          </a:xfrm>
        </p:spPr>
        <p:txBody>
          <a:bodyPr/>
          <a:lstStyle>
            <a:lvl1pP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393ED9-3FAE-4C9F-B5CF-D8F31E5991EB}" type="slidenum">
              <a:rPr kumimoji="0" lang="en-US" sz="1400" b="0" i="0" u="none" strike="noStrike" kern="1200" cap="none" spc="0" normalizeH="0" baseline="0" noProof="0" smtClean="0">
                <a:ln>
                  <a:noFill/>
                </a:ln>
                <a:solidFill>
                  <a:srgbClr val="FFB81C"/>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3802180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950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10/7/2021</a:t>
            </a:fld>
            <a:endParaRPr lang="en-US"/>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65205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4" r:id="rId8"/>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50248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10/7/2021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LumaTraining@sco.idaho.gov" TargetMode="External"/><Relationship Id="rId2" Type="http://schemas.openxmlformats.org/officeDocument/2006/relationships/image" Target="../media/image23.jpeg"/><Relationship Id="rId1" Type="http://schemas.openxmlformats.org/officeDocument/2006/relationships/slideLayout" Target="../slideLayouts/slideLayout3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hyperlink" Target="https://www.sco.idaho.gov/LivePages/luma-phase-2-business-process-redesign.aspx" TargetMode="Externa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svg"/><Relationship Id="rId12" Type="http://schemas.openxmlformats.org/officeDocument/2006/relationships/hyperlink" Target="https://app.smartsheet.com/b/form/0e77d67a3298465c812a1c74a8b4a647"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s://www.sco.idaho.gov/LivePages/luma-human-capital-management.aspx" TargetMode="External"/><Relationship Id="rId3" Type="http://schemas.openxmlformats.org/officeDocument/2006/relationships/image" Target="../media/image34.jpeg"/><Relationship Id="rId7" Type="http://schemas.openxmlformats.org/officeDocument/2006/relationships/image" Target="../media/image38.svg"/><Relationship Id="rId12" Type="http://schemas.openxmlformats.org/officeDocument/2006/relationships/hyperlink" Target="https://www.sco.idaho.gov/LivePages/luma-payroll-module.aspx"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hyperlink" Target="https://www.sco.idaho.gov/LivePages/luma-phase-2-business-process-redesign.asp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mailto:estearns@sco.idaho.gov" TargetMode="External"/><Relationship Id="rId3" Type="http://schemas.openxmlformats.org/officeDocument/2006/relationships/hyperlink" Target="mailto:scoles@sco.Idaho.gov" TargetMode="External"/><Relationship Id="rId7" Type="http://schemas.openxmlformats.org/officeDocument/2006/relationships/hyperlink" Target="mailto:tfuller@sco.Idaho.gov" TargetMode="Externa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mailto:clehosit@sco.Idaho.gov" TargetMode="External"/><Relationship Id="rId5" Type="http://schemas.openxmlformats.org/officeDocument/2006/relationships/hyperlink" Target="mailto:dblackmer@sco.Idaho.gov" TargetMode="External"/><Relationship Id="rId4" Type="http://schemas.openxmlformats.org/officeDocument/2006/relationships/hyperlink" Target="mailto:adoench@sco.Idaho.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hyperlink" Target="https://youtu.be/ItdMvhy2NKM" TargetMode="External"/><Relationship Id="rId5" Type="http://schemas.openxmlformats.org/officeDocument/2006/relationships/hyperlink" Target="https://youtu.be/aBYKEDNw8nc"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1D919-7417-49CF-8BAC-E95391898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3"/>
            <a:ext cx="12192000" cy="6346286"/>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10686" y="-30301"/>
            <a:ext cx="12202686" cy="643808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October 6th, 2021</a:t>
            </a: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4">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5"/>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6"/>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6"/>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6"/>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7">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7">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7">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7">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7">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7">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 Luma Security Roles (cont.)</a:t>
            </a:r>
          </a:p>
        </p:txBody>
      </p:sp>
      <p:pic>
        <p:nvPicPr>
          <p:cNvPr id="3" name="Picture 2">
            <a:extLst>
              <a:ext uri="{FF2B5EF4-FFF2-40B4-BE49-F238E27FC236}">
                <a16:creationId xmlns:a16="http://schemas.microsoft.com/office/drawing/2014/main" id="{00CD3639-6A29-4AB2-B9AC-12D758E8A36A}"/>
              </a:ext>
            </a:extLst>
          </p:cNvPr>
          <p:cNvPicPr>
            <a:picLocks noChangeAspect="1"/>
          </p:cNvPicPr>
          <p:nvPr/>
        </p:nvPicPr>
        <p:blipFill>
          <a:blip r:embed="rId3"/>
          <a:stretch>
            <a:fillRect/>
          </a:stretch>
        </p:blipFill>
        <p:spPr>
          <a:xfrm>
            <a:off x="1336262" y="1784812"/>
            <a:ext cx="9519475" cy="4677092"/>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A1E4B251-15EC-4621-8136-9C17CF76574C}"/>
              </a:ext>
            </a:extLst>
          </p:cNvPr>
          <p:cNvPicPr>
            <a:picLocks noChangeAspect="1"/>
          </p:cNvPicPr>
          <p:nvPr/>
        </p:nvPicPr>
        <p:blipFill rotWithShape="1">
          <a:blip r:embed="rId4"/>
          <a:srcRect b="1472"/>
          <a:stretch/>
        </p:blipFill>
        <p:spPr>
          <a:xfrm>
            <a:off x="876601" y="1784812"/>
            <a:ext cx="10428202" cy="484048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8557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Update – DSA Communication for </a:t>
            </a:r>
            <a:r>
              <a:rPr lang="en-US" cap="none">
                <a:latin typeface="Arial" panose="020B0604020202020204" pitchFamily="34" charset="0"/>
                <a:cs typeface="Arial" panose="020B0604020202020204" pitchFamily="34" charset="0"/>
              </a:rPr>
              <a:t>STARS Clean-up</a:t>
            </a:r>
            <a:endParaRPr lang="en-US" cap="none"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A75AAA0-16C9-4F32-A14B-B8FA5D615B2C}"/>
              </a:ext>
            </a:extLst>
          </p:cNvPr>
          <p:cNvPicPr>
            <a:picLocks noChangeAspect="1"/>
          </p:cNvPicPr>
          <p:nvPr/>
        </p:nvPicPr>
        <p:blipFill>
          <a:blip r:embed="rId2"/>
          <a:stretch>
            <a:fillRect/>
          </a:stretch>
        </p:blipFill>
        <p:spPr>
          <a:xfrm>
            <a:off x="896329" y="1669096"/>
            <a:ext cx="9831172" cy="5051300"/>
          </a:xfrm>
          <a:prstGeom prst="rect">
            <a:avLst/>
          </a:prstGeom>
        </p:spPr>
      </p:pic>
    </p:spTree>
    <p:extLst>
      <p:ext uri="{BB962C8B-B14F-4D97-AF65-F5344CB8AC3E}">
        <p14:creationId xmlns:p14="http://schemas.microsoft.com/office/powerpoint/2010/main" val="351290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3</a:t>
            </a:r>
          </a:p>
        </p:txBody>
      </p:sp>
      <p:pic>
        <p:nvPicPr>
          <p:cNvPr id="3" name="Picture 2">
            <a:extLst>
              <a:ext uri="{FF2B5EF4-FFF2-40B4-BE49-F238E27FC236}">
                <a16:creationId xmlns:a16="http://schemas.microsoft.com/office/drawing/2014/main" id="{7CE31F6A-75C4-4536-B1FF-EAAC9B63C150}"/>
              </a:ext>
            </a:extLst>
          </p:cNvPr>
          <p:cNvPicPr>
            <a:picLocks noChangeAspect="1"/>
          </p:cNvPicPr>
          <p:nvPr/>
        </p:nvPicPr>
        <p:blipFill rotWithShape="1">
          <a:blip r:embed="rId2"/>
          <a:srcRect t="29105" b="17980"/>
          <a:stretch/>
        </p:blipFill>
        <p:spPr>
          <a:xfrm>
            <a:off x="282454" y="1988287"/>
            <a:ext cx="11722825" cy="3115340"/>
          </a:xfrm>
          <a:prstGeom prst="rect">
            <a:avLst/>
          </a:prstGeom>
        </p:spPr>
      </p:pic>
      <p:sp>
        <p:nvSpPr>
          <p:cNvPr id="4" name="TextBox 3">
            <a:extLst>
              <a:ext uri="{FF2B5EF4-FFF2-40B4-BE49-F238E27FC236}">
                <a16:creationId xmlns:a16="http://schemas.microsoft.com/office/drawing/2014/main" id="{6D80E5C4-BCEE-4140-92F7-CF9BCD734215}"/>
              </a:ext>
            </a:extLst>
          </p:cNvPr>
          <p:cNvSpPr txBox="1"/>
          <p:nvPr/>
        </p:nvSpPr>
        <p:spPr>
          <a:xfrm>
            <a:off x="575894" y="1803621"/>
            <a:ext cx="298648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High Level Timeline</a:t>
            </a:r>
          </a:p>
        </p:txBody>
      </p:sp>
    </p:spTree>
    <p:extLst>
      <p:ext uri="{BB962C8B-B14F-4D97-AF65-F5344CB8AC3E}">
        <p14:creationId xmlns:p14="http://schemas.microsoft.com/office/powerpoint/2010/main" val="325434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Projects &amp; Grants</a:t>
            </a:r>
          </a:p>
        </p:txBody>
      </p:sp>
      <p:sp>
        <p:nvSpPr>
          <p:cNvPr id="3" name="TextBox 2">
            <a:extLst>
              <a:ext uri="{FF2B5EF4-FFF2-40B4-BE49-F238E27FC236}">
                <a16:creationId xmlns:a16="http://schemas.microsoft.com/office/drawing/2014/main" id="{C6CDCA3B-6425-43BB-9FBB-8FE6FF16BA14}"/>
              </a:ext>
            </a:extLst>
          </p:cNvPr>
          <p:cNvSpPr txBox="1"/>
          <p:nvPr/>
        </p:nvSpPr>
        <p:spPr>
          <a:xfrm>
            <a:off x="1154340" y="1662323"/>
            <a:ext cx="10070129" cy="844142"/>
          </a:xfrm>
          <a:prstGeom prst="rect">
            <a:avLst/>
          </a:prstGeom>
          <a:noFill/>
        </p:spPr>
        <p:txBody>
          <a:bodyPr wrap="square" rtlCol="0">
            <a:spAutoFit/>
          </a:bodyPr>
          <a:lstStyle/>
          <a:p>
            <a:pPr>
              <a:lnSpc>
                <a:spcPct val="120000"/>
              </a:lnSpc>
              <a:spcBef>
                <a:spcPts val="900"/>
              </a:spcBef>
            </a:pPr>
            <a:r>
              <a:rPr lang="en-US" sz="1400" dirty="0">
                <a:latin typeface="Arial" panose="020B0604020202020204" pitchFamily="34" charset="0"/>
                <a:cs typeface="Arial" panose="020B0604020202020204" pitchFamily="34" charset="0"/>
              </a:rPr>
              <a:t>To counteract the challenge of standardization of Projects &amp; Grants, the Luma Project and Grants team, along with the OCM team, will be facilitating communications and workshops with agencies to better assist them with the completion of workbooks in the near future.</a:t>
            </a:r>
          </a:p>
        </p:txBody>
      </p:sp>
      <p:cxnSp>
        <p:nvCxnSpPr>
          <p:cNvPr id="5" name="Straight Connector 4">
            <a:extLst>
              <a:ext uri="{FF2B5EF4-FFF2-40B4-BE49-F238E27FC236}">
                <a16:creationId xmlns:a16="http://schemas.microsoft.com/office/drawing/2014/main" id="{A3734DF5-E522-4382-A1EE-869D0206571B}"/>
              </a:ext>
            </a:extLst>
          </p:cNvPr>
          <p:cNvCxnSpPr>
            <a:cxnSpLocks/>
          </p:cNvCxnSpPr>
          <p:nvPr/>
        </p:nvCxnSpPr>
        <p:spPr>
          <a:xfrm>
            <a:off x="1063732" y="1662323"/>
            <a:ext cx="0" cy="844142"/>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0D2BF8C3-19FF-442D-818D-A8E15D239C7C}"/>
              </a:ext>
            </a:extLst>
          </p:cNvPr>
          <p:cNvSpPr txBox="1"/>
          <p:nvPr/>
        </p:nvSpPr>
        <p:spPr>
          <a:xfrm>
            <a:off x="767405" y="2676606"/>
            <a:ext cx="4424351" cy="4293483"/>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Luma Projects and Grants Workshops:</a:t>
            </a:r>
          </a:p>
          <a:p>
            <a:endParaRPr lang="en-US" sz="1400" dirty="0">
              <a:latin typeface="Arial" panose="020B0604020202020204" pitchFamily="34" charset="0"/>
              <a:cs typeface="Arial" panose="020B0604020202020204" pitchFamily="34" charset="0"/>
            </a:endParaRPr>
          </a:p>
          <a:p>
            <a:r>
              <a:rPr lang="en-US" sz="1400" b="1" dirty="0">
                <a:solidFill>
                  <a:srgbClr val="E14504"/>
                </a:solidFill>
                <a:latin typeface="Arial" panose="020B0604020202020204" pitchFamily="34" charset="0"/>
                <a:cs typeface="Arial" panose="020B0604020202020204" pitchFamily="34" charset="0"/>
              </a:rPr>
              <a:t>What will these workshops be showing you? </a:t>
            </a:r>
          </a:p>
          <a:p>
            <a:r>
              <a:rPr lang="en-US" sz="1400" dirty="0">
                <a:latin typeface="Arial" panose="020B0604020202020204" pitchFamily="34" charset="0"/>
                <a:cs typeface="Arial" panose="020B0604020202020204" pitchFamily="34" charset="0"/>
              </a:rPr>
              <a:t>These workshops will provide Agency subject matter experts with a deeper understanding of how projects &amp; grants are managed and maintained in Luma. </a:t>
            </a:r>
          </a:p>
          <a:p>
            <a:endParaRPr lang="en-US" sz="1400" dirty="0">
              <a:latin typeface="Arial" panose="020B0604020202020204" pitchFamily="34" charset="0"/>
              <a:cs typeface="Arial" panose="020B0604020202020204" pitchFamily="34" charset="0"/>
            </a:endParaRPr>
          </a:p>
          <a:p>
            <a:r>
              <a:rPr lang="en-US" sz="1400" b="1" dirty="0">
                <a:solidFill>
                  <a:srgbClr val="E14504"/>
                </a:solidFill>
                <a:latin typeface="Arial" panose="020B0604020202020204" pitchFamily="34" charset="0"/>
                <a:cs typeface="Arial" panose="020B0604020202020204" pitchFamily="34" charset="0"/>
              </a:rPr>
              <a:t>Who needs to be in these workshops? </a:t>
            </a:r>
          </a:p>
          <a:p>
            <a:r>
              <a:rPr lang="en-US" sz="1400" dirty="0">
                <a:latin typeface="Arial" panose="020B0604020202020204" pitchFamily="34" charset="0"/>
                <a:cs typeface="Arial" panose="020B0604020202020204" pitchFamily="34" charset="0"/>
              </a:rPr>
              <a:t>All agencies with just projects or projects and grants (about 63) will be invited to the workshops. We want the person responsible for completing the process for the agency.</a:t>
            </a:r>
          </a:p>
          <a:p>
            <a:endParaRPr lang="en-US" sz="1400" dirty="0">
              <a:latin typeface="Arial" panose="020B0604020202020204" pitchFamily="34" charset="0"/>
              <a:cs typeface="Arial" panose="020B0604020202020204" pitchFamily="34" charset="0"/>
            </a:endParaRPr>
          </a:p>
          <a:p>
            <a:r>
              <a:rPr lang="en-US" sz="1400" b="1" dirty="0">
                <a:solidFill>
                  <a:srgbClr val="E14504"/>
                </a:solidFill>
                <a:latin typeface="Arial" panose="020B0604020202020204" pitchFamily="34" charset="0"/>
                <a:cs typeface="Arial" panose="020B0604020202020204" pitchFamily="34" charset="0"/>
              </a:rPr>
              <a:t>When will these workshops be? </a:t>
            </a:r>
          </a:p>
          <a:p>
            <a:pPr>
              <a:lnSpc>
                <a:spcPct val="150000"/>
              </a:lnSpc>
            </a:pPr>
            <a:r>
              <a:rPr lang="en-US" sz="1400" dirty="0">
                <a:latin typeface="Arial" panose="020B0604020202020204" pitchFamily="34" charset="0"/>
                <a:cs typeface="Arial" panose="020B0604020202020204" pitchFamily="34" charset="0"/>
              </a:rPr>
              <a:t>October 19</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 9 am - 11am &amp; 2pm - 4pm</a:t>
            </a:r>
          </a:p>
          <a:p>
            <a:pPr>
              <a:lnSpc>
                <a:spcPct val="150000"/>
              </a:lnSpc>
            </a:pPr>
            <a:r>
              <a:rPr lang="en-US" sz="1400" dirty="0">
                <a:latin typeface="Arial" panose="020B0604020202020204" pitchFamily="34" charset="0"/>
                <a:cs typeface="Arial" panose="020B0604020202020204" pitchFamily="34" charset="0"/>
              </a:rPr>
              <a:t>October 20</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 9 am - 11am &amp; 2pm - 4pm</a:t>
            </a:r>
          </a:p>
          <a:p>
            <a:pPr>
              <a:lnSpc>
                <a:spcPct val="150000"/>
              </a:lnSpc>
            </a:pPr>
            <a:r>
              <a:rPr lang="en-US" sz="1400" dirty="0">
                <a:latin typeface="Arial" panose="020B0604020202020204" pitchFamily="34" charset="0"/>
                <a:cs typeface="Arial" panose="020B0604020202020204" pitchFamily="34" charset="0"/>
              </a:rPr>
              <a:t>October 21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 9 am – 12pm</a:t>
            </a:r>
          </a:p>
          <a:p>
            <a:endParaRPr lang="en-US"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DF49D1C-CEE5-450A-85CB-13D930B748EE}"/>
              </a:ext>
            </a:extLst>
          </p:cNvPr>
          <p:cNvSpPr txBox="1"/>
          <p:nvPr/>
        </p:nvSpPr>
        <p:spPr>
          <a:xfrm>
            <a:off x="5330272" y="2676606"/>
            <a:ext cx="5622208" cy="2739211"/>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Luma Projects and Grants Workbooks:</a:t>
            </a:r>
          </a:p>
          <a:p>
            <a:endParaRPr lang="en-US" sz="1400" b="1" dirty="0">
              <a:solidFill>
                <a:srgbClr val="E14504"/>
              </a:solidFill>
              <a:latin typeface="Arial" panose="020B0604020202020204" pitchFamily="34" charset="0"/>
              <a:cs typeface="Arial" panose="020B0604020202020204" pitchFamily="34" charset="0"/>
            </a:endParaRPr>
          </a:p>
          <a:p>
            <a:r>
              <a:rPr lang="en-US" sz="1400" b="1" dirty="0">
                <a:solidFill>
                  <a:srgbClr val="E14504"/>
                </a:solidFill>
                <a:latin typeface="Arial" panose="020B0604020202020204" pitchFamily="34" charset="0"/>
                <a:cs typeface="Arial" panose="020B0604020202020204" pitchFamily="34" charset="0"/>
              </a:rPr>
              <a:t>When will you get more detailed information about this? </a:t>
            </a:r>
          </a:p>
          <a:p>
            <a:r>
              <a:rPr lang="en-US" sz="1400" dirty="0">
                <a:latin typeface="Arial" panose="020B0604020202020204" pitchFamily="34" charset="0"/>
                <a:cs typeface="Arial" panose="020B0604020202020204" pitchFamily="34" charset="0"/>
              </a:rPr>
              <a:t>We will be sending out a formal communication covering these workshops and workbooks on Thursday, October 7</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b="1" dirty="0">
                <a:solidFill>
                  <a:srgbClr val="E14504"/>
                </a:solidFill>
                <a:latin typeface="Arial" panose="020B0604020202020204" pitchFamily="34" charset="0"/>
                <a:cs typeface="Arial" panose="020B0604020202020204" pitchFamily="34" charset="0"/>
              </a:rPr>
              <a:t>What are the workbooks going to look like? </a:t>
            </a:r>
          </a:p>
          <a:p>
            <a:r>
              <a:rPr lang="en-US" sz="1400" dirty="0">
                <a:latin typeface="Arial" panose="020B0604020202020204" pitchFamily="34" charset="0"/>
                <a:cs typeface="Arial" panose="020B0604020202020204" pitchFamily="34" charset="0"/>
              </a:rPr>
              <a:t>The workbooks will include current open projects that will need to be active and new projects for July 2022. The agencies will be provided with a process to update these workbooks for the next testing phases and Go-live of Phase 1.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925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864E8-E0E6-4532-9428-6064825A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Activities</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26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FD44-BE88-4CF4-9E2D-BF9361E9E86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 Change Readiness Assessment: Measurement 3</a:t>
            </a:r>
          </a:p>
        </p:txBody>
      </p:sp>
      <p:sp>
        <p:nvSpPr>
          <p:cNvPr id="3" name="TextBox 2">
            <a:extLst>
              <a:ext uri="{FF2B5EF4-FFF2-40B4-BE49-F238E27FC236}">
                <a16:creationId xmlns:a16="http://schemas.microsoft.com/office/drawing/2014/main" id="{60945E11-5529-4497-A86F-249973A7FDC6}"/>
              </a:ext>
            </a:extLst>
          </p:cNvPr>
          <p:cNvSpPr txBox="1"/>
          <p:nvPr/>
        </p:nvSpPr>
        <p:spPr>
          <a:xfrm>
            <a:off x="495544" y="1724895"/>
            <a:ext cx="7712791" cy="4185761"/>
          </a:xfrm>
          <a:prstGeom prst="rect">
            <a:avLst/>
          </a:prstGeom>
          <a:noFill/>
        </p:spPr>
        <p:txBody>
          <a:bodyPr wrap="square" rtlCol="0">
            <a:spAutoFit/>
          </a:bodyPr>
          <a:lstStyle/>
          <a:p>
            <a:r>
              <a:rPr lang="en-US" sz="1400" b="1" dirty="0">
                <a:solidFill>
                  <a:srgbClr val="E14504"/>
                </a:solidFill>
                <a:latin typeface="Arial" panose="020B0604020202020204" pitchFamily="34" charset="0"/>
                <a:cs typeface="Arial" panose="020B0604020202020204" pitchFamily="34" charset="0"/>
              </a:rPr>
              <a:t>What is a Change Readiness Assessment? </a:t>
            </a:r>
          </a:p>
          <a:p>
            <a:r>
              <a:rPr lang="en-US" sz="1400" dirty="0">
                <a:latin typeface="Arial" panose="020B0604020202020204" pitchFamily="34" charset="0"/>
                <a:cs typeface="Arial" panose="020B0604020202020204" pitchFamily="34" charset="0"/>
              </a:rPr>
              <a:t>Change Readiness describes how ready and able impacted stakeholders are to adopt new business processes and system changes across several key areas. A Change Readiness Assessment (CRA) is an analysis designed to capture a snapshot, a moment in time, which identifies areas of readiness and addresses any gaps. CRAs are comprised of qualitative and quantitative questions, administered periodically throughout the project using an online survey tool. </a:t>
            </a:r>
          </a:p>
          <a:p>
            <a:endParaRPr lang="en-US" sz="1400" b="1" dirty="0">
              <a:solidFill>
                <a:srgbClr val="E14504"/>
              </a:solidFill>
              <a:latin typeface="Arial" panose="020B0604020202020204" pitchFamily="34" charset="0"/>
              <a:cs typeface="Arial" panose="020B0604020202020204" pitchFamily="34" charset="0"/>
            </a:endParaRPr>
          </a:p>
          <a:p>
            <a:r>
              <a:rPr lang="en-US" sz="1400" b="1" dirty="0">
                <a:solidFill>
                  <a:srgbClr val="E14504"/>
                </a:solidFill>
                <a:latin typeface="Arial" panose="020B0604020202020204" pitchFamily="34" charset="0"/>
                <a:cs typeface="Arial" panose="020B0604020202020204" pitchFamily="34" charset="0"/>
              </a:rPr>
              <a:t>Why are we doing another Change Readiness Assessment Measurement? </a:t>
            </a:r>
          </a:p>
          <a:p>
            <a:r>
              <a:rPr lang="en-US" sz="1400" dirty="0">
                <a:latin typeface="Arial" panose="020B0604020202020204" pitchFamily="34" charset="0"/>
                <a:cs typeface="Arial" panose="020B0604020202020204" pitchFamily="34" charset="0"/>
              </a:rPr>
              <a:t>The purpose of the CRA is to identify areas of the State that need attention, prioritize and address those concerns, and report results to project leadership as needed. It provides opportunities to engage insights from the State’s Stakeholders multiple times to help meet the diverse needs of the Luma project. </a:t>
            </a:r>
          </a:p>
          <a:p>
            <a:endParaRPr lang="en-US" sz="1400" dirty="0">
              <a:latin typeface="Arial" panose="020B0604020202020204" pitchFamily="34" charset="0"/>
              <a:cs typeface="Arial" panose="020B0604020202020204" pitchFamily="34" charset="0"/>
            </a:endParaRPr>
          </a:p>
          <a:p>
            <a:r>
              <a:rPr lang="en-US" sz="1400" b="1" dirty="0">
                <a:solidFill>
                  <a:srgbClr val="E14504"/>
                </a:solidFill>
                <a:latin typeface="Arial" panose="020B0604020202020204" pitchFamily="34" charset="0"/>
                <a:cs typeface="Arial" panose="020B0604020202020204" pitchFamily="34" charset="0"/>
              </a:rPr>
              <a:t>What’s next?</a:t>
            </a:r>
          </a:p>
          <a:p>
            <a:r>
              <a:rPr lang="en-US" sz="1400" dirty="0">
                <a:latin typeface="Arial" panose="020B0604020202020204" pitchFamily="34" charset="0"/>
                <a:cs typeface="Arial" panose="020B0604020202020204" pitchFamily="34" charset="0"/>
              </a:rPr>
              <a:t>The OCM team compiled a list of questions that were combined into six main change readiness categories: Envision, Engage, Expect, Commitment, Reinforce, and Culture. We have identified approximately 486 individuals at 68 agencies to complete this survey. These are the same individuals as CRA Measurement 1 &amp; Measurement 2. </a:t>
            </a:r>
            <a:endParaRPr lang="en-US" dirty="0"/>
          </a:p>
        </p:txBody>
      </p:sp>
      <p:grpSp>
        <p:nvGrpSpPr>
          <p:cNvPr id="11" name="Group 10">
            <a:extLst>
              <a:ext uri="{FF2B5EF4-FFF2-40B4-BE49-F238E27FC236}">
                <a16:creationId xmlns:a16="http://schemas.microsoft.com/office/drawing/2014/main" id="{E0EF08C6-0F4A-4981-BE11-B9742F669E17}"/>
              </a:ext>
            </a:extLst>
          </p:cNvPr>
          <p:cNvGrpSpPr/>
          <p:nvPr/>
        </p:nvGrpSpPr>
        <p:grpSpPr>
          <a:xfrm>
            <a:off x="8906430" y="2168576"/>
            <a:ext cx="2007077" cy="2055159"/>
            <a:chOff x="7015666" y="2203290"/>
            <a:chExt cx="3695542" cy="3784071"/>
          </a:xfrm>
        </p:grpSpPr>
        <p:sp>
          <p:nvSpPr>
            <p:cNvPr id="4" name="Rectangle: Rounded Corners 3">
              <a:extLst>
                <a:ext uri="{FF2B5EF4-FFF2-40B4-BE49-F238E27FC236}">
                  <a16:creationId xmlns:a16="http://schemas.microsoft.com/office/drawing/2014/main" id="{13F411DC-7E25-4D92-AE34-995EC8582528}"/>
                </a:ext>
              </a:extLst>
            </p:cNvPr>
            <p:cNvSpPr/>
            <p:nvPr/>
          </p:nvSpPr>
          <p:spPr>
            <a:xfrm>
              <a:off x="7015666" y="2441608"/>
              <a:ext cx="3695542" cy="3393058"/>
            </a:xfrm>
            <a:prstGeom prst="roundRect">
              <a:avLst/>
            </a:prstGeom>
            <a:solidFill>
              <a:schemeClr val="bg1"/>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5F2C9A4-52E3-48EE-AA92-2A8B682C277B}"/>
                </a:ext>
              </a:extLst>
            </p:cNvPr>
            <p:cNvCxnSpPr>
              <a:cxnSpLocks/>
            </p:cNvCxnSpPr>
            <p:nvPr/>
          </p:nvCxnSpPr>
          <p:spPr>
            <a:xfrm flipH="1">
              <a:off x="7015666" y="3463261"/>
              <a:ext cx="3594290" cy="0"/>
            </a:xfrm>
            <a:prstGeom prst="line">
              <a:avLst/>
            </a:prstGeom>
            <a:ln w="76200">
              <a:solidFill>
                <a:srgbClr val="092F5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E4AC8C-EDF9-49F0-998F-0157E47A86FF}"/>
                </a:ext>
              </a:extLst>
            </p:cNvPr>
            <p:cNvCxnSpPr>
              <a:cxnSpLocks/>
            </p:cNvCxnSpPr>
            <p:nvPr/>
          </p:nvCxnSpPr>
          <p:spPr>
            <a:xfrm>
              <a:off x="8157444" y="2203290"/>
              <a:ext cx="0" cy="482758"/>
            </a:xfrm>
            <a:prstGeom prst="line">
              <a:avLst/>
            </a:prstGeom>
            <a:ln w="76200">
              <a:solidFill>
                <a:srgbClr val="092F5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6FB677E-1491-4855-9F54-5862FB938C10}"/>
                </a:ext>
              </a:extLst>
            </p:cNvPr>
            <p:cNvCxnSpPr>
              <a:cxnSpLocks/>
            </p:cNvCxnSpPr>
            <p:nvPr/>
          </p:nvCxnSpPr>
          <p:spPr>
            <a:xfrm>
              <a:off x="9558781" y="2226735"/>
              <a:ext cx="0" cy="450243"/>
            </a:xfrm>
            <a:prstGeom prst="line">
              <a:avLst/>
            </a:prstGeom>
            <a:ln w="76200">
              <a:solidFill>
                <a:srgbClr val="092F57"/>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49DF2B9-E934-49E8-A89C-7145F2AA9C33}"/>
                </a:ext>
              </a:extLst>
            </p:cNvPr>
            <p:cNvSpPr/>
            <p:nvPr/>
          </p:nvSpPr>
          <p:spPr>
            <a:xfrm>
              <a:off x="7792807" y="2826310"/>
              <a:ext cx="2141260" cy="636951"/>
            </a:xfrm>
            <a:prstGeom prst="rect">
              <a:avLst/>
            </a:prstGeom>
            <a:ln w="76200">
              <a:noFill/>
            </a:ln>
          </p:spPr>
          <p:txBody>
            <a:bodyPr wrap="square">
              <a:spAutoFit/>
            </a:bodyPr>
            <a:lstStyle/>
            <a:p>
              <a:pPr algn="ctr"/>
              <a:r>
                <a:rPr lang="en-US" b="1" dirty="0">
                  <a:solidFill>
                    <a:srgbClr val="092F57"/>
                  </a:solidFill>
                  <a:latin typeface="Aristotelica Display Trial" panose="02000506020000020004" pitchFamily="2" charset="0"/>
                  <a:cs typeface="Arial" panose="020B0604020202020204" pitchFamily="34" charset="0"/>
                </a:rPr>
                <a:t>OCTOBER</a:t>
              </a:r>
              <a:endParaRPr lang="en-US" b="1" dirty="0">
                <a:solidFill>
                  <a:srgbClr val="092F57"/>
                </a:solidFill>
                <a:latin typeface="Aristotelica Display Trial" panose="02000506020000020004" pitchFamily="2" charset="0"/>
              </a:endParaRPr>
            </a:p>
          </p:txBody>
        </p:sp>
        <p:sp>
          <p:nvSpPr>
            <p:cNvPr id="9" name="Rectangle 8">
              <a:extLst>
                <a:ext uri="{FF2B5EF4-FFF2-40B4-BE49-F238E27FC236}">
                  <a16:creationId xmlns:a16="http://schemas.microsoft.com/office/drawing/2014/main" id="{D4CA608E-D13C-4800-85DA-2690051E4683}"/>
                </a:ext>
              </a:extLst>
            </p:cNvPr>
            <p:cNvSpPr/>
            <p:nvPr/>
          </p:nvSpPr>
          <p:spPr>
            <a:xfrm>
              <a:off x="7283568" y="3544946"/>
              <a:ext cx="3159737" cy="796189"/>
            </a:xfrm>
            <a:prstGeom prst="rect">
              <a:avLst/>
            </a:prstGeom>
            <a:ln w="76200">
              <a:noFill/>
            </a:ln>
          </p:spPr>
          <p:txBody>
            <a:bodyPr wrap="square">
              <a:spAutoFit/>
            </a:bodyPr>
            <a:lstStyle/>
            <a:p>
              <a:pPr algn="ctr"/>
              <a:r>
                <a:rPr lang="en-US" sz="2400" b="1" dirty="0">
                  <a:solidFill>
                    <a:srgbClr val="092F57"/>
                  </a:solidFill>
                  <a:latin typeface="Aristotelica Display Trial" panose="02000506020000020004" pitchFamily="2" charset="0"/>
                  <a:cs typeface="Arial" panose="020B0604020202020204" pitchFamily="34" charset="0"/>
                </a:rPr>
                <a:t>Wednesday</a:t>
              </a:r>
              <a:endParaRPr lang="en-US" sz="2000" b="1" dirty="0">
                <a:solidFill>
                  <a:srgbClr val="092F57"/>
                </a:solidFill>
                <a:latin typeface="Aristotelica Display Trial" panose="02000506020000020004" pitchFamily="2" charset="0"/>
              </a:endParaRPr>
            </a:p>
          </p:txBody>
        </p:sp>
        <p:sp>
          <p:nvSpPr>
            <p:cNvPr id="10" name="Rectangle 9">
              <a:extLst>
                <a:ext uri="{FF2B5EF4-FFF2-40B4-BE49-F238E27FC236}">
                  <a16:creationId xmlns:a16="http://schemas.microsoft.com/office/drawing/2014/main" id="{A1CCAB44-BFF3-4158-A527-32724A21320D}"/>
                </a:ext>
              </a:extLst>
            </p:cNvPr>
            <p:cNvSpPr/>
            <p:nvPr/>
          </p:nvSpPr>
          <p:spPr>
            <a:xfrm>
              <a:off x="8212703" y="3777250"/>
              <a:ext cx="911598" cy="2210111"/>
            </a:xfrm>
            <a:prstGeom prst="rect">
              <a:avLst/>
            </a:prstGeom>
            <a:ln w="76200">
              <a:noFill/>
            </a:ln>
          </p:spPr>
          <p:txBody>
            <a:bodyPr wrap="square">
              <a:spAutoFit/>
            </a:bodyPr>
            <a:lstStyle/>
            <a:p>
              <a:r>
                <a:rPr lang="en-US" sz="7200" b="1" dirty="0">
                  <a:solidFill>
                    <a:srgbClr val="092F57"/>
                  </a:solidFill>
                  <a:latin typeface="Arial" panose="020B0604020202020204" pitchFamily="34" charset="0"/>
                  <a:cs typeface="Arial" panose="020B0604020202020204" pitchFamily="34" charset="0"/>
                </a:rPr>
                <a:t>6</a:t>
              </a:r>
              <a:endParaRPr lang="en-US" sz="11500" b="1" dirty="0">
                <a:solidFill>
                  <a:srgbClr val="092F57"/>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7E34B8D0-739D-4516-9D85-EF13337CB367}"/>
              </a:ext>
            </a:extLst>
          </p:cNvPr>
          <p:cNvSpPr txBox="1"/>
          <p:nvPr/>
        </p:nvSpPr>
        <p:spPr>
          <a:xfrm>
            <a:off x="7656202" y="1564774"/>
            <a:ext cx="4502500" cy="584775"/>
          </a:xfrm>
          <a:prstGeom prst="rect">
            <a:avLst/>
          </a:prstGeom>
          <a:noFill/>
        </p:spPr>
        <p:txBody>
          <a:bodyPr wrap="square" rtlCol="0">
            <a:spAutoFit/>
          </a:bodyPr>
          <a:lstStyle/>
          <a:p>
            <a:pPr algn="ctr"/>
            <a:r>
              <a:rPr lang="en-US" sz="1600" b="1" dirty="0">
                <a:solidFill>
                  <a:srgbClr val="E14504"/>
                </a:solidFill>
                <a:latin typeface="Arial" panose="020B0604020202020204" pitchFamily="34" charset="0"/>
                <a:cs typeface="Arial" panose="020B0604020202020204" pitchFamily="34" charset="0"/>
              </a:rPr>
              <a:t>When will CRA Measurement 3 </a:t>
            </a:r>
          </a:p>
          <a:p>
            <a:pPr algn="ctr"/>
            <a:r>
              <a:rPr lang="en-US" sz="1600" b="1" dirty="0">
                <a:solidFill>
                  <a:srgbClr val="E14504"/>
                </a:solidFill>
                <a:latin typeface="Arial" panose="020B0604020202020204" pitchFamily="34" charset="0"/>
                <a:cs typeface="Arial" panose="020B0604020202020204" pitchFamily="34" charset="0"/>
              </a:rPr>
              <a:t>be sent out?</a:t>
            </a:r>
          </a:p>
        </p:txBody>
      </p:sp>
      <p:sp>
        <p:nvSpPr>
          <p:cNvPr id="21" name="TextBox 20">
            <a:extLst>
              <a:ext uri="{FF2B5EF4-FFF2-40B4-BE49-F238E27FC236}">
                <a16:creationId xmlns:a16="http://schemas.microsoft.com/office/drawing/2014/main" id="{7FF571A4-0A8E-4483-AFD8-6AA2873C6F7F}"/>
              </a:ext>
            </a:extLst>
          </p:cNvPr>
          <p:cNvSpPr txBox="1"/>
          <p:nvPr/>
        </p:nvSpPr>
        <p:spPr>
          <a:xfrm>
            <a:off x="8145740" y="4246083"/>
            <a:ext cx="3638437" cy="338554"/>
          </a:xfrm>
          <a:prstGeom prst="rect">
            <a:avLst/>
          </a:prstGeom>
          <a:noFill/>
        </p:spPr>
        <p:txBody>
          <a:bodyPr wrap="square" rtlCol="0">
            <a:spAutoFit/>
          </a:bodyPr>
          <a:lstStyle/>
          <a:p>
            <a:pPr algn="ctr"/>
            <a:r>
              <a:rPr lang="en-US" sz="1600" b="1" dirty="0">
                <a:solidFill>
                  <a:srgbClr val="E14504"/>
                </a:solidFill>
                <a:latin typeface="Arial" panose="020B0604020202020204" pitchFamily="34" charset="0"/>
                <a:cs typeface="Arial" panose="020B0604020202020204" pitchFamily="34" charset="0"/>
              </a:rPr>
              <a:t>When is CRA Measurement 3 due?</a:t>
            </a:r>
          </a:p>
        </p:txBody>
      </p:sp>
      <p:grpSp>
        <p:nvGrpSpPr>
          <p:cNvPr id="22" name="Group 21">
            <a:extLst>
              <a:ext uri="{FF2B5EF4-FFF2-40B4-BE49-F238E27FC236}">
                <a16:creationId xmlns:a16="http://schemas.microsoft.com/office/drawing/2014/main" id="{370E61B8-444E-4687-AB13-437987DFAFF4}"/>
              </a:ext>
            </a:extLst>
          </p:cNvPr>
          <p:cNvGrpSpPr/>
          <p:nvPr/>
        </p:nvGrpSpPr>
        <p:grpSpPr>
          <a:xfrm>
            <a:off x="8837290" y="4643413"/>
            <a:ext cx="2255338" cy="2037428"/>
            <a:chOff x="6787109" y="2203290"/>
            <a:chExt cx="4152654" cy="3751426"/>
          </a:xfrm>
        </p:grpSpPr>
        <p:sp>
          <p:nvSpPr>
            <p:cNvPr id="23" name="Rectangle: Rounded Corners 22">
              <a:extLst>
                <a:ext uri="{FF2B5EF4-FFF2-40B4-BE49-F238E27FC236}">
                  <a16:creationId xmlns:a16="http://schemas.microsoft.com/office/drawing/2014/main" id="{0A9D51C5-16D9-41E1-88F7-080327445382}"/>
                </a:ext>
              </a:extLst>
            </p:cNvPr>
            <p:cNvSpPr/>
            <p:nvPr/>
          </p:nvSpPr>
          <p:spPr>
            <a:xfrm>
              <a:off x="7015666" y="2441608"/>
              <a:ext cx="3695542" cy="3393058"/>
            </a:xfrm>
            <a:prstGeom prst="roundRect">
              <a:avLst/>
            </a:prstGeom>
            <a:solidFill>
              <a:schemeClr val="bg1"/>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2043B35-3EA3-48C8-A595-EDBDB0858325}"/>
                </a:ext>
              </a:extLst>
            </p:cNvPr>
            <p:cNvCxnSpPr>
              <a:cxnSpLocks/>
            </p:cNvCxnSpPr>
            <p:nvPr/>
          </p:nvCxnSpPr>
          <p:spPr>
            <a:xfrm flipH="1">
              <a:off x="7015666" y="3463261"/>
              <a:ext cx="3594290" cy="0"/>
            </a:xfrm>
            <a:prstGeom prst="line">
              <a:avLst/>
            </a:prstGeom>
            <a:ln w="76200">
              <a:solidFill>
                <a:srgbClr val="092F5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5C3C8CD-2C20-4D5B-BACC-655349FB342E}"/>
                </a:ext>
              </a:extLst>
            </p:cNvPr>
            <p:cNvCxnSpPr>
              <a:cxnSpLocks/>
            </p:cNvCxnSpPr>
            <p:nvPr/>
          </p:nvCxnSpPr>
          <p:spPr>
            <a:xfrm>
              <a:off x="8157444" y="2203290"/>
              <a:ext cx="0" cy="482758"/>
            </a:xfrm>
            <a:prstGeom prst="line">
              <a:avLst/>
            </a:prstGeom>
            <a:ln w="76200">
              <a:solidFill>
                <a:srgbClr val="092F5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6D9D50-FE19-46EE-8B0B-3612B8134B51}"/>
                </a:ext>
              </a:extLst>
            </p:cNvPr>
            <p:cNvCxnSpPr>
              <a:cxnSpLocks/>
            </p:cNvCxnSpPr>
            <p:nvPr/>
          </p:nvCxnSpPr>
          <p:spPr>
            <a:xfrm>
              <a:off x="9558781" y="2226735"/>
              <a:ext cx="0" cy="450243"/>
            </a:xfrm>
            <a:prstGeom prst="line">
              <a:avLst/>
            </a:prstGeom>
            <a:ln w="76200">
              <a:solidFill>
                <a:srgbClr val="092F57"/>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186A3C9-26ED-407A-8FD3-45D9B67D4222}"/>
                </a:ext>
              </a:extLst>
            </p:cNvPr>
            <p:cNvSpPr/>
            <p:nvPr/>
          </p:nvSpPr>
          <p:spPr>
            <a:xfrm>
              <a:off x="7792807" y="2826310"/>
              <a:ext cx="2141260" cy="636951"/>
            </a:xfrm>
            <a:prstGeom prst="rect">
              <a:avLst/>
            </a:prstGeom>
            <a:ln w="76200">
              <a:noFill/>
            </a:ln>
          </p:spPr>
          <p:txBody>
            <a:bodyPr wrap="square">
              <a:spAutoFit/>
            </a:bodyPr>
            <a:lstStyle/>
            <a:p>
              <a:pPr algn="ctr"/>
              <a:r>
                <a:rPr lang="en-US" b="1" dirty="0">
                  <a:solidFill>
                    <a:srgbClr val="092F57"/>
                  </a:solidFill>
                  <a:latin typeface="Aristotelica Display Trial" panose="02000506020000020004" pitchFamily="2" charset="0"/>
                  <a:cs typeface="Arial" panose="020B0604020202020204" pitchFamily="34" charset="0"/>
                </a:rPr>
                <a:t>OCTOBER</a:t>
              </a:r>
              <a:endParaRPr lang="en-US" b="1" dirty="0">
                <a:solidFill>
                  <a:srgbClr val="092F57"/>
                </a:solidFill>
                <a:latin typeface="Aristotelica Display Trial" panose="02000506020000020004" pitchFamily="2" charset="0"/>
              </a:endParaRPr>
            </a:p>
          </p:txBody>
        </p:sp>
        <p:sp>
          <p:nvSpPr>
            <p:cNvPr id="28" name="Rectangle 27">
              <a:extLst>
                <a:ext uri="{FF2B5EF4-FFF2-40B4-BE49-F238E27FC236}">
                  <a16:creationId xmlns:a16="http://schemas.microsoft.com/office/drawing/2014/main" id="{BC9F2868-55D1-43AE-A89A-99A2D8EDC2FA}"/>
                </a:ext>
              </a:extLst>
            </p:cNvPr>
            <p:cNvSpPr/>
            <p:nvPr/>
          </p:nvSpPr>
          <p:spPr>
            <a:xfrm>
              <a:off x="7283568" y="3544946"/>
              <a:ext cx="3159737" cy="796189"/>
            </a:xfrm>
            <a:prstGeom prst="rect">
              <a:avLst/>
            </a:prstGeom>
            <a:ln w="76200">
              <a:noFill/>
            </a:ln>
          </p:spPr>
          <p:txBody>
            <a:bodyPr wrap="square">
              <a:spAutoFit/>
            </a:bodyPr>
            <a:lstStyle/>
            <a:p>
              <a:pPr algn="ctr"/>
              <a:r>
                <a:rPr lang="en-US" sz="2400" b="1" dirty="0">
                  <a:solidFill>
                    <a:srgbClr val="092F57"/>
                  </a:solidFill>
                  <a:latin typeface="Aristotelica Display Trial" panose="02000506020000020004" pitchFamily="2" charset="0"/>
                  <a:cs typeface="Arial" panose="020B0604020202020204" pitchFamily="34" charset="0"/>
                </a:rPr>
                <a:t>Wednesday</a:t>
              </a:r>
              <a:endParaRPr lang="en-US" sz="2000" b="1" dirty="0">
                <a:solidFill>
                  <a:srgbClr val="092F57"/>
                </a:solidFill>
                <a:latin typeface="Aristotelica Display Trial" panose="02000506020000020004" pitchFamily="2" charset="0"/>
              </a:endParaRPr>
            </a:p>
          </p:txBody>
        </p:sp>
        <p:sp>
          <p:nvSpPr>
            <p:cNvPr id="29" name="Rectangle 28">
              <a:extLst>
                <a:ext uri="{FF2B5EF4-FFF2-40B4-BE49-F238E27FC236}">
                  <a16:creationId xmlns:a16="http://schemas.microsoft.com/office/drawing/2014/main" id="{22EC7D17-9696-4D52-99FE-550775E5F8D4}"/>
                </a:ext>
              </a:extLst>
            </p:cNvPr>
            <p:cNvSpPr/>
            <p:nvPr/>
          </p:nvSpPr>
          <p:spPr>
            <a:xfrm>
              <a:off x="6787109" y="3744603"/>
              <a:ext cx="4152654" cy="2210113"/>
            </a:xfrm>
            <a:prstGeom prst="rect">
              <a:avLst/>
            </a:prstGeom>
            <a:ln w="76200">
              <a:noFill/>
            </a:ln>
          </p:spPr>
          <p:txBody>
            <a:bodyPr wrap="square">
              <a:spAutoFit/>
            </a:bodyPr>
            <a:lstStyle/>
            <a:p>
              <a:pPr algn="ctr"/>
              <a:r>
                <a:rPr lang="en-US" sz="7200" b="1" dirty="0">
                  <a:solidFill>
                    <a:srgbClr val="092F57"/>
                  </a:solidFill>
                  <a:latin typeface="Arial" panose="020B0604020202020204" pitchFamily="34" charset="0"/>
                  <a:cs typeface="Arial" panose="020B0604020202020204" pitchFamily="34" charset="0"/>
                </a:rPr>
                <a:t>27</a:t>
              </a:r>
              <a:endParaRPr lang="en-US" sz="8800" b="1" dirty="0">
                <a:solidFill>
                  <a:srgbClr val="092F5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FD44-BE88-4CF4-9E2D-BF9361E9E86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 Super User Overview</a:t>
            </a:r>
          </a:p>
        </p:txBody>
      </p:sp>
      <p:sp>
        <p:nvSpPr>
          <p:cNvPr id="4" name="Rectangle 3">
            <a:extLst>
              <a:ext uri="{FF2B5EF4-FFF2-40B4-BE49-F238E27FC236}">
                <a16:creationId xmlns:a16="http://schemas.microsoft.com/office/drawing/2014/main" id="{0D5F220C-FDBC-4C45-9076-B8EB2CA98F5C}"/>
              </a:ext>
            </a:extLst>
          </p:cNvPr>
          <p:cNvSpPr/>
          <p:nvPr/>
        </p:nvSpPr>
        <p:spPr>
          <a:xfrm>
            <a:off x="1124282" y="1753299"/>
            <a:ext cx="5250639" cy="2031325"/>
          </a:xfrm>
          <a:prstGeom prst="rect">
            <a:avLst/>
          </a:prstGeom>
        </p:spPr>
        <p:txBody>
          <a:bodyPr wrap="square">
            <a:spAutoFit/>
          </a:bodyPr>
          <a:lstStyle/>
          <a:p>
            <a:r>
              <a:rPr lang="en-US" sz="1400" b="1" dirty="0">
                <a:solidFill>
                  <a:srgbClr val="E14504"/>
                </a:solidFill>
                <a:latin typeface="Arial" panose="020B0604020202020204" pitchFamily="34" charset="0"/>
              </a:rPr>
              <a:t>What is a Super User? </a:t>
            </a:r>
          </a:p>
          <a:p>
            <a:br>
              <a:rPr lang="en-US" sz="1400" dirty="0"/>
            </a:br>
            <a:r>
              <a:rPr lang="en-US" sz="1400" dirty="0">
                <a:latin typeface="Arial" panose="020B0604020202020204" pitchFamily="34" charset="0"/>
              </a:rPr>
              <a:t>A subject matter expert in specific business processes and the related Luma system functionality who can provide support on a voluntary basis to end users in home agencies. Super users will add Luma system knowledge capacity in their home agencies and assist in providing training and be that go-to person for end users that are in need of coaching , support, and guidance on how to conduct a business process. </a:t>
            </a:r>
            <a:endParaRPr lang="en-US" sz="1400" dirty="0"/>
          </a:p>
        </p:txBody>
      </p:sp>
      <p:sp>
        <p:nvSpPr>
          <p:cNvPr id="5" name="Rectangle 4">
            <a:extLst>
              <a:ext uri="{FF2B5EF4-FFF2-40B4-BE49-F238E27FC236}">
                <a16:creationId xmlns:a16="http://schemas.microsoft.com/office/drawing/2014/main" id="{95C42C4F-5F33-4156-8C3F-C4AB264B89FE}"/>
              </a:ext>
            </a:extLst>
          </p:cNvPr>
          <p:cNvSpPr/>
          <p:nvPr/>
        </p:nvSpPr>
        <p:spPr>
          <a:xfrm>
            <a:off x="1124281" y="5106722"/>
            <a:ext cx="3145793" cy="1723549"/>
          </a:xfrm>
          <a:prstGeom prst="rect">
            <a:avLst/>
          </a:prstGeom>
        </p:spPr>
        <p:txBody>
          <a:bodyPr wrap="square">
            <a:spAutoFit/>
          </a:bodyPr>
          <a:lstStyle/>
          <a:p>
            <a:r>
              <a:rPr lang="en-US" sz="1400" b="1" dirty="0">
                <a:solidFill>
                  <a:srgbClr val="E14504"/>
                </a:solidFill>
                <a:latin typeface="Arial" panose="020B0604020202020204" pitchFamily="34" charset="0"/>
              </a:rPr>
              <a:t>Agency Motivations</a:t>
            </a:r>
          </a:p>
          <a:p>
            <a:endParaRPr lang="en-US" sz="1400" b="1" dirty="0">
              <a:solidFill>
                <a:srgbClr val="E14504"/>
              </a:solidFill>
              <a:latin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rPr>
              <a:t>Complete system knowledge </a:t>
            </a:r>
          </a:p>
          <a:p>
            <a:pPr marL="285750" indent="-285750">
              <a:buFont typeface="Arial" panose="020B0604020202020204" pitchFamily="34" charset="0"/>
              <a:buChar char="•"/>
            </a:pPr>
            <a:r>
              <a:rPr lang="en-US" sz="1400" dirty="0">
                <a:latin typeface="Arial" panose="020B0604020202020204" pitchFamily="34" charset="0"/>
              </a:rPr>
              <a:t>Agency self-reliance </a:t>
            </a:r>
          </a:p>
          <a:p>
            <a:pPr marL="285750" indent="-285750">
              <a:buFont typeface="Arial" panose="020B0604020202020204" pitchFamily="34" charset="0"/>
              <a:buChar char="•"/>
            </a:pPr>
            <a:r>
              <a:rPr lang="en-US" sz="1400" dirty="0">
                <a:latin typeface="Arial" panose="020B0604020202020204" pitchFamily="34" charset="0"/>
              </a:rPr>
              <a:t>Inter/Intra agency connectedness</a:t>
            </a:r>
          </a:p>
          <a:p>
            <a:br>
              <a:rPr lang="en-US" dirty="0"/>
            </a:br>
            <a:endParaRPr lang="en-US" dirty="0"/>
          </a:p>
        </p:txBody>
      </p:sp>
      <p:sp>
        <p:nvSpPr>
          <p:cNvPr id="6" name="Rectangle 5">
            <a:extLst>
              <a:ext uri="{FF2B5EF4-FFF2-40B4-BE49-F238E27FC236}">
                <a16:creationId xmlns:a16="http://schemas.microsoft.com/office/drawing/2014/main" id="{F00266F3-79B2-491A-9D92-FA136710EB06}"/>
              </a:ext>
            </a:extLst>
          </p:cNvPr>
          <p:cNvSpPr/>
          <p:nvPr/>
        </p:nvSpPr>
        <p:spPr>
          <a:xfrm>
            <a:off x="1124282" y="3860898"/>
            <a:ext cx="6096000" cy="1815882"/>
          </a:xfrm>
          <a:prstGeom prst="rect">
            <a:avLst/>
          </a:prstGeom>
        </p:spPr>
        <p:txBody>
          <a:bodyPr>
            <a:spAutoFit/>
          </a:bodyPr>
          <a:lstStyle/>
          <a:p>
            <a:r>
              <a:rPr lang="en-US" sz="1400" b="1" dirty="0">
                <a:solidFill>
                  <a:srgbClr val="E14504"/>
                </a:solidFill>
                <a:latin typeface="Arial" panose="020B0604020202020204" pitchFamily="34" charset="0"/>
              </a:rPr>
              <a:t>Why do we need Super Users? </a:t>
            </a:r>
          </a:p>
          <a:p>
            <a:endParaRPr lang="en-US" sz="1400" dirty="0">
              <a:latin typeface="Arial" panose="020B0604020202020204" pitchFamily="34" charset="0"/>
            </a:endParaRPr>
          </a:p>
          <a:p>
            <a:r>
              <a:rPr lang="en-US" sz="1400" dirty="0">
                <a:latin typeface="Arial" panose="020B0604020202020204" pitchFamily="34" charset="0"/>
              </a:rPr>
              <a:t>We need a better informed community of Luma end users to assist in increasing productivity, stimulate networking, and self-reliance when carrying out job duties involved in continual process improvement.   </a:t>
            </a:r>
          </a:p>
          <a:p>
            <a:br>
              <a:rPr lang="en-US" sz="1400" dirty="0"/>
            </a:br>
            <a:br>
              <a:rPr lang="en-US" sz="1400" dirty="0"/>
            </a:br>
            <a:endParaRPr lang="en-US" sz="1400" dirty="0"/>
          </a:p>
        </p:txBody>
      </p:sp>
      <p:grpSp>
        <p:nvGrpSpPr>
          <p:cNvPr id="23" name="Group 22">
            <a:extLst>
              <a:ext uri="{FF2B5EF4-FFF2-40B4-BE49-F238E27FC236}">
                <a16:creationId xmlns:a16="http://schemas.microsoft.com/office/drawing/2014/main" id="{1FDADB05-EFBC-49FE-8620-10678C357E4E}"/>
              </a:ext>
            </a:extLst>
          </p:cNvPr>
          <p:cNvGrpSpPr/>
          <p:nvPr/>
        </p:nvGrpSpPr>
        <p:grpSpPr>
          <a:xfrm>
            <a:off x="7404818" y="2999124"/>
            <a:ext cx="4017855" cy="2107598"/>
            <a:chOff x="7304150" y="3877207"/>
            <a:chExt cx="4017855" cy="2107598"/>
          </a:xfrm>
        </p:grpSpPr>
        <p:pic>
          <p:nvPicPr>
            <p:cNvPr id="1030" name="Picture 6" descr="What lessons can we learn about racism from the Falcon and the Winter  Soldier TV show? | HRZone">
              <a:extLst>
                <a:ext uri="{FF2B5EF4-FFF2-40B4-BE49-F238E27FC236}">
                  <a16:creationId xmlns:a16="http://schemas.microsoft.com/office/drawing/2014/main" id="{80FAF75F-2318-4E3B-A932-54499A3EB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4150" y="3877207"/>
              <a:ext cx="3763568" cy="210759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DBAA6C0-A98F-4C20-A46B-AA3FC473B314}"/>
                </a:ext>
              </a:extLst>
            </p:cNvPr>
            <p:cNvGrpSpPr/>
            <p:nvPr/>
          </p:nvGrpSpPr>
          <p:grpSpPr>
            <a:xfrm>
              <a:off x="8892673" y="5106722"/>
              <a:ext cx="2418326" cy="323242"/>
              <a:chOff x="-10686" y="4546208"/>
              <a:chExt cx="12192001" cy="1629624"/>
            </a:xfrm>
          </p:grpSpPr>
          <p:pic>
            <p:nvPicPr>
              <p:cNvPr id="9" name="Picture 8">
                <a:extLst>
                  <a:ext uri="{FF2B5EF4-FFF2-40B4-BE49-F238E27FC236}">
                    <a16:creationId xmlns:a16="http://schemas.microsoft.com/office/drawing/2014/main" id="{484EF9AD-9A68-4AB6-AFB9-32D38ADAF60A}"/>
                  </a:ext>
                </a:extLst>
              </p:cNvPr>
              <p:cNvPicPr>
                <a:picLocks noChangeAspect="1"/>
              </p:cNvPicPr>
              <p:nvPr/>
            </p:nvPicPr>
            <p:blipFill rotWithShape="1">
              <a:blip r:embed="rId3">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10" name="Picture 9">
                <a:extLst>
                  <a:ext uri="{FF2B5EF4-FFF2-40B4-BE49-F238E27FC236}">
                    <a16:creationId xmlns:a16="http://schemas.microsoft.com/office/drawing/2014/main" id="{27BE29A9-D1B4-48F4-BE05-D46E7198904C}"/>
                  </a:ext>
                </a:extLst>
              </p:cNvPr>
              <p:cNvPicPr>
                <a:picLocks noChangeAspect="1"/>
              </p:cNvPicPr>
              <p:nvPr/>
            </p:nvPicPr>
            <p:blipFill rotWithShape="1">
              <a:blip r:embed="rId4"/>
              <a:srcRect l="77385" t="15682" r="2464" b="57878"/>
              <a:stretch/>
            </p:blipFill>
            <p:spPr>
              <a:xfrm>
                <a:off x="5655899" y="5132653"/>
                <a:ext cx="289932" cy="325615"/>
              </a:xfrm>
              <a:prstGeom prst="rect">
                <a:avLst/>
              </a:prstGeom>
            </p:spPr>
          </p:pic>
          <p:pic>
            <p:nvPicPr>
              <p:cNvPr id="11" name="Picture 10">
                <a:extLst>
                  <a:ext uri="{FF2B5EF4-FFF2-40B4-BE49-F238E27FC236}">
                    <a16:creationId xmlns:a16="http://schemas.microsoft.com/office/drawing/2014/main" id="{12756A66-AC47-475F-B8BE-1082EC4B0F3B}"/>
                  </a:ext>
                </a:extLst>
              </p:cNvPr>
              <p:cNvPicPr>
                <a:picLocks noChangeAspect="1"/>
              </p:cNvPicPr>
              <p:nvPr/>
            </p:nvPicPr>
            <p:blipFill rotWithShape="1">
              <a:blip r:embed="rId5"/>
              <a:srcRect l="76951" t="44956" r="5068" b="34501"/>
              <a:stretch/>
            </p:blipFill>
            <p:spPr>
              <a:xfrm>
                <a:off x="5655899" y="5495293"/>
                <a:ext cx="258708" cy="254247"/>
              </a:xfrm>
              <a:prstGeom prst="rect">
                <a:avLst/>
              </a:prstGeom>
            </p:spPr>
          </p:pic>
          <p:pic>
            <p:nvPicPr>
              <p:cNvPr id="12" name="Picture 11">
                <a:extLst>
                  <a:ext uri="{FF2B5EF4-FFF2-40B4-BE49-F238E27FC236}">
                    <a16:creationId xmlns:a16="http://schemas.microsoft.com/office/drawing/2014/main" id="{AAEA2759-7DA9-4476-9957-B373DD5FF680}"/>
                  </a:ext>
                </a:extLst>
              </p:cNvPr>
              <p:cNvPicPr>
                <a:picLocks noChangeAspect="1"/>
              </p:cNvPicPr>
              <p:nvPr/>
            </p:nvPicPr>
            <p:blipFill rotWithShape="1">
              <a:blip r:embed="rId5"/>
              <a:srcRect l="65481" t="64779" r="17778" b="15758"/>
              <a:stretch/>
            </p:blipFill>
            <p:spPr>
              <a:xfrm>
                <a:off x="5489338" y="5736750"/>
                <a:ext cx="240867" cy="240866"/>
              </a:xfrm>
              <a:prstGeom prst="rect">
                <a:avLst/>
              </a:prstGeom>
            </p:spPr>
          </p:pic>
          <p:pic>
            <p:nvPicPr>
              <p:cNvPr id="13" name="Picture 12">
                <a:extLst>
                  <a:ext uri="{FF2B5EF4-FFF2-40B4-BE49-F238E27FC236}">
                    <a16:creationId xmlns:a16="http://schemas.microsoft.com/office/drawing/2014/main" id="{19C53B54-A67E-4DE7-87F4-F8EB033A5A12}"/>
                  </a:ext>
                </a:extLst>
              </p:cNvPr>
              <p:cNvPicPr>
                <a:picLocks noChangeAspect="1"/>
              </p:cNvPicPr>
              <p:nvPr/>
            </p:nvPicPr>
            <p:blipFill rotWithShape="1">
              <a:blip r:embed="rId5"/>
              <a:srcRect l="48760" t="74102" r="34809" b="7877"/>
              <a:stretch/>
            </p:blipFill>
            <p:spPr>
              <a:xfrm>
                <a:off x="5249735" y="5858748"/>
                <a:ext cx="236406" cy="223025"/>
              </a:xfrm>
              <a:prstGeom prst="rect">
                <a:avLst/>
              </a:prstGeom>
            </p:spPr>
          </p:pic>
          <p:pic>
            <p:nvPicPr>
              <p:cNvPr id="14" name="Picture 13">
                <a:extLst>
                  <a:ext uri="{FF2B5EF4-FFF2-40B4-BE49-F238E27FC236}">
                    <a16:creationId xmlns:a16="http://schemas.microsoft.com/office/drawing/2014/main" id="{22C6D20A-33BF-4484-8D94-22842246E937}"/>
                  </a:ext>
                </a:extLst>
              </p:cNvPr>
              <p:cNvPicPr>
                <a:picLocks noChangeAspect="1"/>
              </p:cNvPicPr>
              <p:nvPr/>
            </p:nvPicPr>
            <p:blipFill rotWithShape="1">
              <a:blip r:embed="rId6">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5" name="Picture 14">
                <a:extLst>
                  <a:ext uri="{FF2B5EF4-FFF2-40B4-BE49-F238E27FC236}">
                    <a16:creationId xmlns:a16="http://schemas.microsoft.com/office/drawing/2014/main" id="{6482339C-8676-46BC-B69F-CA855B0CF203}"/>
                  </a:ext>
                </a:extLst>
              </p:cNvPr>
              <p:cNvPicPr>
                <a:picLocks noChangeAspect="1"/>
              </p:cNvPicPr>
              <p:nvPr/>
            </p:nvPicPr>
            <p:blipFill rotWithShape="1">
              <a:blip r:embed="rId6">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6" name="Picture 15">
                <a:extLst>
                  <a:ext uri="{FF2B5EF4-FFF2-40B4-BE49-F238E27FC236}">
                    <a16:creationId xmlns:a16="http://schemas.microsoft.com/office/drawing/2014/main" id="{37F833C5-044C-4DB5-ACC4-408A7096AE69}"/>
                  </a:ext>
                </a:extLst>
              </p:cNvPr>
              <p:cNvPicPr>
                <a:picLocks noChangeAspect="1"/>
              </p:cNvPicPr>
              <p:nvPr/>
            </p:nvPicPr>
            <p:blipFill rotWithShape="1">
              <a:blip r:embed="rId6">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7" name="Picture 16">
                <a:extLst>
                  <a:ext uri="{FF2B5EF4-FFF2-40B4-BE49-F238E27FC236}">
                    <a16:creationId xmlns:a16="http://schemas.microsoft.com/office/drawing/2014/main" id="{3AAE3732-18D1-46D0-BC78-3D673E474FAD}"/>
                  </a:ext>
                </a:extLst>
              </p:cNvPr>
              <p:cNvPicPr>
                <a:picLocks noChangeAspect="1"/>
              </p:cNvPicPr>
              <p:nvPr/>
            </p:nvPicPr>
            <p:blipFill rotWithShape="1">
              <a:blip r:embed="rId6">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8" name="Picture 17">
                <a:extLst>
                  <a:ext uri="{FF2B5EF4-FFF2-40B4-BE49-F238E27FC236}">
                    <a16:creationId xmlns:a16="http://schemas.microsoft.com/office/drawing/2014/main" id="{9391A06D-2CED-471B-AECE-C138C0B65017}"/>
                  </a:ext>
                </a:extLst>
              </p:cNvPr>
              <p:cNvPicPr>
                <a:picLocks noChangeAspect="1"/>
              </p:cNvPicPr>
              <p:nvPr/>
            </p:nvPicPr>
            <p:blipFill rotWithShape="1">
              <a:blip r:embed="rId6">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9" name="Picture 18">
                <a:extLst>
                  <a:ext uri="{FF2B5EF4-FFF2-40B4-BE49-F238E27FC236}">
                    <a16:creationId xmlns:a16="http://schemas.microsoft.com/office/drawing/2014/main" id="{75CDF15D-8D88-4228-9D08-CC8176D878AA}"/>
                  </a:ext>
                </a:extLst>
              </p:cNvPr>
              <p:cNvPicPr>
                <a:picLocks noChangeAspect="1"/>
              </p:cNvPicPr>
              <p:nvPr/>
            </p:nvPicPr>
            <p:blipFill rotWithShape="1">
              <a:blip r:embed="rId6">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grpSp>
        <p:sp>
          <p:nvSpPr>
            <p:cNvPr id="22" name="TextBox 21">
              <a:extLst>
                <a:ext uri="{FF2B5EF4-FFF2-40B4-BE49-F238E27FC236}">
                  <a16:creationId xmlns:a16="http://schemas.microsoft.com/office/drawing/2014/main" id="{FB6E203D-E872-42DF-859E-4CA759AAB8FD}"/>
                </a:ext>
              </a:extLst>
            </p:cNvPr>
            <p:cNvSpPr txBox="1"/>
            <p:nvPr/>
          </p:nvSpPr>
          <p:spPr>
            <a:xfrm>
              <a:off x="8903679" y="4201032"/>
              <a:ext cx="2418326"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Calling all </a:t>
              </a:r>
            </a:p>
            <a:p>
              <a:pPr algn="ctr"/>
              <a:r>
                <a:rPr lang="en-US" b="1" dirty="0">
                  <a:solidFill>
                    <a:schemeClr val="bg1"/>
                  </a:solidFill>
                  <a:latin typeface="Arial" panose="020B0604020202020204" pitchFamily="34" charset="0"/>
                  <a:cs typeface="Arial" panose="020B0604020202020204" pitchFamily="34" charset="0"/>
                </a:rPr>
                <a:t>Super Users</a:t>
              </a:r>
            </a:p>
          </p:txBody>
        </p:sp>
      </p:grpSp>
      <p:sp>
        <p:nvSpPr>
          <p:cNvPr id="3" name="TextBox 2">
            <a:extLst>
              <a:ext uri="{FF2B5EF4-FFF2-40B4-BE49-F238E27FC236}">
                <a16:creationId xmlns:a16="http://schemas.microsoft.com/office/drawing/2014/main" id="{8BF9FBA0-7C3F-4291-8D83-7D628B414368}"/>
              </a:ext>
            </a:extLst>
          </p:cNvPr>
          <p:cNvSpPr txBox="1"/>
          <p:nvPr/>
        </p:nvSpPr>
        <p:spPr>
          <a:xfrm>
            <a:off x="7558469" y="5232596"/>
            <a:ext cx="345626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For any questions, please email </a:t>
            </a:r>
            <a:r>
              <a:rPr lang="en-US" sz="1600" dirty="0">
                <a:solidFill>
                  <a:schemeClr val="tx2">
                    <a:lumMod val="50000"/>
                    <a:lumOff val="5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LumaTraining@sco.idaho.gov</a:t>
            </a:r>
            <a:r>
              <a:rPr lang="en-US" sz="1600" dirty="0">
                <a:solidFill>
                  <a:schemeClr val="tx2">
                    <a:lumMod val="50000"/>
                    <a:lumOff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56507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2 Timeline</a:t>
            </a:r>
          </a:p>
        </p:txBody>
      </p:sp>
      <p:graphicFrame>
        <p:nvGraphicFramePr>
          <p:cNvPr id="5" name="Table 6">
            <a:extLst>
              <a:ext uri="{FF2B5EF4-FFF2-40B4-BE49-F238E27FC236}">
                <a16:creationId xmlns:a16="http://schemas.microsoft.com/office/drawing/2014/main" id="{269E4DA4-FA33-42E8-8E54-971AC60385FA}"/>
              </a:ext>
            </a:extLst>
          </p:cNvPr>
          <p:cNvGraphicFramePr>
            <a:graphicFrameLocks noGrp="1"/>
          </p:cNvGraphicFramePr>
          <p:nvPr>
            <p:extLst>
              <p:ext uri="{D42A27DB-BD31-4B8C-83A1-F6EECF244321}">
                <p14:modId xmlns:p14="http://schemas.microsoft.com/office/powerpoint/2010/main" val="3917104868"/>
              </p:ext>
            </p:extLst>
          </p:nvPr>
        </p:nvGraphicFramePr>
        <p:xfrm>
          <a:off x="264057" y="1737391"/>
          <a:ext cx="11701776" cy="2652009"/>
        </p:xfrm>
        <a:graphic>
          <a:graphicData uri="http://schemas.openxmlformats.org/drawingml/2006/table">
            <a:tbl>
              <a:tblPr firstRow="1" bandRow="1">
                <a:tableStyleId>{5C22544A-7EE6-4342-B048-85BDC9FD1C3A}</a:tableStyleId>
              </a:tblPr>
              <a:tblGrid>
                <a:gridCol w="487574">
                  <a:extLst>
                    <a:ext uri="{9D8B030D-6E8A-4147-A177-3AD203B41FA5}">
                      <a16:colId xmlns:a16="http://schemas.microsoft.com/office/drawing/2014/main" val="1150865471"/>
                    </a:ext>
                  </a:extLst>
                </a:gridCol>
                <a:gridCol w="487574">
                  <a:extLst>
                    <a:ext uri="{9D8B030D-6E8A-4147-A177-3AD203B41FA5}">
                      <a16:colId xmlns:a16="http://schemas.microsoft.com/office/drawing/2014/main" val="426234509"/>
                    </a:ext>
                  </a:extLst>
                </a:gridCol>
                <a:gridCol w="487574">
                  <a:extLst>
                    <a:ext uri="{9D8B030D-6E8A-4147-A177-3AD203B41FA5}">
                      <a16:colId xmlns:a16="http://schemas.microsoft.com/office/drawing/2014/main" val="1562004781"/>
                    </a:ext>
                  </a:extLst>
                </a:gridCol>
                <a:gridCol w="487574">
                  <a:extLst>
                    <a:ext uri="{9D8B030D-6E8A-4147-A177-3AD203B41FA5}">
                      <a16:colId xmlns:a16="http://schemas.microsoft.com/office/drawing/2014/main" val="3841097525"/>
                    </a:ext>
                  </a:extLst>
                </a:gridCol>
                <a:gridCol w="487574">
                  <a:extLst>
                    <a:ext uri="{9D8B030D-6E8A-4147-A177-3AD203B41FA5}">
                      <a16:colId xmlns:a16="http://schemas.microsoft.com/office/drawing/2014/main" val="3232661397"/>
                    </a:ext>
                  </a:extLst>
                </a:gridCol>
                <a:gridCol w="487574">
                  <a:extLst>
                    <a:ext uri="{9D8B030D-6E8A-4147-A177-3AD203B41FA5}">
                      <a16:colId xmlns:a16="http://schemas.microsoft.com/office/drawing/2014/main" val="2149487571"/>
                    </a:ext>
                  </a:extLst>
                </a:gridCol>
                <a:gridCol w="487574">
                  <a:extLst>
                    <a:ext uri="{9D8B030D-6E8A-4147-A177-3AD203B41FA5}">
                      <a16:colId xmlns:a16="http://schemas.microsoft.com/office/drawing/2014/main" val="1497068697"/>
                    </a:ext>
                  </a:extLst>
                </a:gridCol>
                <a:gridCol w="487574">
                  <a:extLst>
                    <a:ext uri="{9D8B030D-6E8A-4147-A177-3AD203B41FA5}">
                      <a16:colId xmlns:a16="http://schemas.microsoft.com/office/drawing/2014/main" val="1253080153"/>
                    </a:ext>
                  </a:extLst>
                </a:gridCol>
                <a:gridCol w="487574">
                  <a:extLst>
                    <a:ext uri="{9D8B030D-6E8A-4147-A177-3AD203B41FA5}">
                      <a16:colId xmlns:a16="http://schemas.microsoft.com/office/drawing/2014/main" val="3524008597"/>
                    </a:ext>
                  </a:extLst>
                </a:gridCol>
                <a:gridCol w="487574">
                  <a:extLst>
                    <a:ext uri="{9D8B030D-6E8A-4147-A177-3AD203B41FA5}">
                      <a16:colId xmlns:a16="http://schemas.microsoft.com/office/drawing/2014/main" val="3092277045"/>
                    </a:ext>
                  </a:extLst>
                </a:gridCol>
                <a:gridCol w="487574">
                  <a:extLst>
                    <a:ext uri="{9D8B030D-6E8A-4147-A177-3AD203B41FA5}">
                      <a16:colId xmlns:a16="http://schemas.microsoft.com/office/drawing/2014/main" val="2934779413"/>
                    </a:ext>
                  </a:extLst>
                </a:gridCol>
                <a:gridCol w="487574">
                  <a:extLst>
                    <a:ext uri="{9D8B030D-6E8A-4147-A177-3AD203B41FA5}">
                      <a16:colId xmlns:a16="http://schemas.microsoft.com/office/drawing/2014/main" val="1725957436"/>
                    </a:ext>
                  </a:extLst>
                </a:gridCol>
                <a:gridCol w="487574">
                  <a:extLst>
                    <a:ext uri="{9D8B030D-6E8A-4147-A177-3AD203B41FA5}">
                      <a16:colId xmlns:a16="http://schemas.microsoft.com/office/drawing/2014/main" val="951054075"/>
                    </a:ext>
                  </a:extLst>
                </a:gridCol>
                <a:gridCol w="487574">
                  <a:extLst>
                    <a:ext uri="{9D8B030D-6E8A-4147-A177-3AD203B41FA5}">
                      <a16:colId xmlns:a16="http://schemas.microsoft.com/office/drawing/2014/main" val="1855517281"/>
                    </a:ext>
                  </a:extLst>
                </a:gridCol>
                <a:gridCol w="487574">
                  <a:extLst>
                    <a:ext uri="{9D8B030D-6E8A-4147-A177-3AD203B41FA5}">
                      <a16:colId xmlns:a16="http://schemas.microsoft.com/office/drawing/2014/main" val="2482447257"/>
                    </a:ext>
                  </a:extLst>
                </a:gridCol>
                <a:gridCol w="487574">
                  <a:extLst>
                    <a:ext uri="{9D8B030D-6E8A-4147-A177-3AD203B41FA5}">
                      <a16:colId xmlns:a16="http://schemas.microsoft.com/office/drawing/2014/main" val="3433883301"/>
                    </a:ext>
                  </a:extLst>
                </a:gridCol>
                <a:gridCol w="487574">
                  <a:extLst>
                    <a:ext uri="{9D8B030D-6E8A-4147-A177-3AD203B41FA5}">
                      <a16:colId xmlns:a16="http://schemas.microsoft.com/office/drawing/2014/main" val="2328131253"/>
                    </a:ext>
                  </a:extLst>
                </a:gridCol>
                <a:gridCol w="487574">
                  <a:extLst>
                    <a:ext uri="{9D8B030D-6E8A-4147-A177-3AD203B41FA5}">
                      <a16:colId xmlns:a16="http://schemas.microsoft.com/office/drawing/2014/main" val="1453906304"/>
                    </a:ext>
                  </a:extLst>
                </a:gridCol>
                <a:gridCol w="487574">
                  <a:extLst>
                    <a:ext uri="{9D8B030D-6E8A-4147-A177-3AD203B41FA5}">
                      <a16:colId xmlns:a16="http://schemas.microsoft.com/office/drawing/2014/main" val="722101290"/>
                    </a:ext>
                  </a:extLst>
                </a:gridCol>
                <a:gridCol w="487574">
                  <a:extLst>
                    <a:ext uri="{9D8B030D-6E8A-4147-A177-3AD203B41FA5}">
                      <a16:colId xmlns:a16="http://schemas.microsoft.com/office/drawing/2014/main" val="2371352422"/>
                    </a:ext>
                  </a:extLst>
                </a:gridCol>
                <a:gridCol w="487574">
                  <a:extLst>
                    <a:ext uri="{9D8B030D-6E8A-4147-A177-3AD203B41FA5}">
                      <a16:colId xmlns:a16="http://schemas.microsoft.com/office/drawing/2014/main" val="2782249886"/>
                    </a:ext>
                  </a:extLst>
                </a:gridCol>
                <a:gridCol w="487574">
                  <a:extLst>
                    <a:ext uri="{9D8B030D-6E8A-4147-A177-3AD203B41FA5}">
                      <a16:colId xmlns:a16="http://schemas.microsoft.com/office/drawing/2014/main" val="4219399349"/>
                    </a:ext>
                  </a:extLst>
                </a:gridCol>
                <a:gridCol w="487574">
                  <a:extLst>
                    <a:ext uri="{9D8B030D-6E8A-4147-A177-3AD203B41FA5}">
                      <a16:colId xmlns:a16="http://schemas.microsoft.com/office/drawing/2014/main" val="1824648793"/>
                    </a:ext>
                  </a:extLst>
                </a:gridCol>
                <a:gridCol w="487574">
                  <a:extLst>
                    <a:ext uri="{9D8B030D-6E8A-4147-A177-3AD203B41FA5}">
                      <a16:colId xmlns:a16="http://schemas.microsoft.com/office/drawing/2014/main" val="1039185319"/>
                    </a:ext>
                  </a:extLst>
                </a:gridCol>
              </a:tblGrid>
              <a:tr h="253768">
                <a:tc gridSpan="6">
                  <a:txBody>
                    <a:bodyPr/>
                    <a:lstStyle/>
                    <a:p>
                      <a:pPr algn="ctr"/>
                      <a:r>
                        <a:rPr lang="en-US" sz="1100" b="1" dirty="0">
                          <a:solidFill>
                            <a:schemeClr val="bg1"/>
                          </a:solidFill>
                        </a:rPr>
                        <a:t>2021</a:t>
                      </a:r>
                    </a:p>
                  </a:txBody>
                  <a:tcPr>
                    <a:solidFill>
                      <a:schemeClr val="tx1"/>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gridSpan="12">
                  <a:txBody>
                    <a:bodyPr/>
                    <a:lstStyle/>
                    <a:p>
                      <a:pPr algn="ctr"/>
                      <a:r>
                        <a:rPr lang="en-US" sz="1100" b="1" dirty="0">
                          <a:solidFill>
                            <a:schemeClr val="bg1"/>
                          </a:solidFill>
                        </a:rPr>
                        <a:t>2022</a:t>
                      </a:r>
                    </a:p>
                  </a:txBody>
                  <a:tcPr>
                    <a:solidFill>
                      <a:schemeClr val="tx1"/>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gridSpan="6">
                  <a:txBody>
                    <a:bodyPr/>
                    <a:lstStyle/>
                    <a:p>
                      <a:pPr algn="ctr"/>
                      <a:r>
                        <a:rPr lang="en-US" sz="1100" b="1" dirty="0">
                          <a:solidFill>
                            <a:schemeClr val="bg1"/>
                          </a:solidFill>
                        </a:rPr>
                        <a:t>2023</a:t>
                      </a:r>
                    </a:p>
                  </a:txBody>
                  <a:tcPr>
                    <a:solidFill>
                      <a:schemeClr val="tx1"/>
                    </a:solidFill>
                  </a:tcPr>
                </a:tc>
                <a:tc hMerge="1">
                  <a:txBody>
                    <a:bodyPr/>
                    <a:lstStyle/>
                    <a:p>
                      <a:pPr algn="ctr"/>
                      <a:endParaRPr lang="en-US" sz="1100" b="1" dirty="0">
                        <a:solidFill>
                          <a:schemeClr val="bg1"/>
                        </a:solidFill>
                      </a:endParaRPr>
                    </a:p>
                  </a:txBody>
                  <a:tcPr>
                    <a:solidFill>
                      <a:schemeClr val="tx1"/>
                    </a:solidFill>
                  </a:tcPr>
                </a:tc>
                <a:tc hMerge="1">
                  <a:txBody>
                    <a:bodyPr/>
                    <a:lstStyle/>
                    <a:p>
                      <a:pPr algn="ctr"/>
                      <a:endParaRPr lang="en-US" sz="1100" b="1" dirty="0">
                        <a:solidFill>
                          <a:schemeClr val="bg1"/>
                        </a:solidFill>
                      </a:endParaRPr>
                    </a:p>
                  </a:txBody>
                  <a:tcPr>
                    <a:solidFill>
                      <a:schemeClr val="tx1"/>
                    </a:solidFill>
                  </a:tcPr>
                </a:tc>
                <a:tc hMerge="1">
                  <a:txBody>
                    <a:bodyPr/>
                    <a:lstStyle/>
                    <a:p>
                      <a:pPr algn="ctr"/>
                      <a:endParaRPr lang="en-US" sz="1100" b="1" dirty="0">
                        <a:solidFill>
                          <a:schemeClr val="bg1"/>
                        </a:solidFill>
                      </a:endParaRPr>
                    </a:p>
                  </a:txBody>
                  <a:tcPr>
                    <a:solidFill>
                      <a:schemeClr val="tx1"/>
                    </a:solidFill>
                  </a:tcPr>
                </a:tc>
                <a:tc hMerge="1">
                  <a:txBody>
                    <a:bodyPr/>
                    <a:lstStyle/>
                    <a:p>
                      <a:pPr algn="ctr"/>
                      <a:endParaRPr lang="en-US" sz="1100" b="1" dirty="0">
                        <a:solidFill>
                          <a:schemeClr val="bg1"/>
                        </a:solidFill>
                      </a:endParaRPr>
                    </a:p>
                  </a:txBody>
                  <a:tcPr>
                    <a:solidFill>
                      <a:schemeClr val="tx1"/>
                    </a:solidFill>
                  </a:tcPr>
                </a:tc>
                <a:tc hMerge="1">
                  <a:txBody>
                    <a:bodyPr/>
                    <a:lstStyle/>
                    <a:p>
                      <a:pPr algn="ctr"/>
                      <a:endParaRPr lang="en-US" sz="1100" b="1" dirty="0">
                        <a:solidFill>
                          <a:schemeClr val="bg1"/>
                        </a:solidFill>
                      </a:endParaRPr>
                    </a:p>
                  </a:txBody>
                  <a:tcPr>
                    <a:solidFill>
                      <a:schemeClr val="tx1"/>
                    </a:solidFill>
                  </a:tcPr>
                </a:tc>
                <a:extLst>
                  <a:ext uri="{0D108BD9-81ED-4DB2-BD59-A6C34878D82A}">
                    <a16:rowId xmlns:a16="http://schemas.microsoft.com/office/drawing/2014/main" val="3224348322"/>
                  </a:ext>
                </a:extLst>
              </a:tr>
              <a:tr h="253768">
                <a:tc>
                  <a:txBody>
                    <a:bodyPr/>
                    <a:lstStyle/>
                    <a:p>
                      <a:pPr algn="ctr"/>
                      <a:r>
                        <a:rPr lang="en-US" sz="1100" b="0" dirty="0">
                          <a:solidFill>
                            <a:schemeClr val="tx1"/>
                          </a:solidFill>
                        </a:rPr>
                        <a:t>Jul</a:t>
                      </a:r>
                    </a:p>
                  </a:txBody>
                  <a:tcPr>
                    <a:solidFill>
                      <a:schemeClr val="bg1">
                        <a:lumMod val="85000"/>
                      </a:schemeClr>
                    </a:solidFill>
                  </a:tcPr>
                </a:tc>
                <a:tc>
                  <a:txBody>
                    <a:bodyPr/>
                    <a:lstStyle/>
                    <a:p>
                      <a:pPr algn="ctr"/>
                      <a:r>
                        <a:rPr lang="en-US" sz="1100" b="0" dirty="0">
                          <a:solidFill>
                            <a:schemeClr val="tx1"/>
                          </a:solidFill>
                        </a:rPr>
                        <a:t>Aug</a:t>
                      </a:r>
                    </a:p>
                  </a:txBody>
                  <a:tcPr>
                    <a:solidFill>
                      <a:schemeClr val="bg1">
                        <a:lumMod val="85000"/>
                      </a:schemeClr>
                    </a:solidFill>
                  </a:tcPr>
                </a:tc>
                <a:tc>
                  <a:txBody>
                    <a:bodyPr/>
                    <a:lstStyle/>
                    <a:p>
                      <a:pPr algn="ctr"/>
                      <a:r>
                        <a:rPr lang="en-US" sz="1100" b="0" dirty="0">
                          <a:solidFill>
                            <a:schemeClr val="tx1"/>
                          </a:solidFill>
                        </a:rPr>
                        <a:t>Sep</a:t>
                      </a:r>
                    </a:p>
                  </a:txBody>
                  <a:tcPr>
                    <a:solidFill>
                      <a:schemeClr val="bg1">
                        <a:lumMod val="85000"/>
                      </a:schemeClr>
                    </a:solidFill>
                  </a:tcPr>
                </a:tc>
                <a:tc>
                  <a:txBody>
                    <a:bodyPr/>
                    <a:lstStyle/>
                    <a:p>
                      <a:pPr algn="ctr"/>
                      <a:r>
                        <a:rPr lang="en-US" sz="1100" b="0" dirty="0">
                          <a:solidFill>
                            <a:schemeClr val="tx1"/>
                          </a:solidFill>
                        </a:rPr>
                        <a:t>Oct</a:t>
                      </a:r>
                    </a:p>
                  </a:txBody>
                  <a:tcPr>
                    <a:solidFill>
                      <a:schemeClr val="bg1">
                        <a:lumMod val="85000"/>
                      </a:schemeClr>
                    </a:solidFill>
                  </a:tcPr>
                </a:tc>
                <a:tc>
                  <a:txBody>
                    <a:bodyPr/>
                    <a:lstStyle/>
                    <a:p>
                      <a:pPr algn="ctr"/>
                      <a:r>
                        <a:rPr lang="en-US" sz="1100" b="0" dirty="0">
                          <a:solidFill>
                            <a:schemeClr val="tx1"/>
                          </a:solidFill>
                        </a:rPr>
                        <a:t>Nov</a:t>
                      </a:r>
                    </a:p>
                  </a:txBody>
                  <a:tcPr>
                    <a:solidFill>
                      <a:schemeClr val="bg1">
                        <a:lumMod val="85000"/>
                      </a:schemeClr>
                    </a:solidFill>
                  </a:tcPr>
                </a:tc>
                <a:tc>
                  <a:txBody>
                    <a:bodyPr/>
                    <a:lstStyle/>
                    <a:p>
                      <a:pPr algn="ctr"/>
                      <a:r>
                        <a:rPr lang="en-US" sz="1100" b="0" dirty="0">
                          <a:solidFill>
                            <a:schemeClr val="tx1"/>
                          </a:solidFill>
                        </a:rPr>
                        <a:t>Dec</a:t>
                      </a:r>
                    </a:p>
                  </a:txBody>
                  <a:tcPr>
                    <a:solidFill>
                      <a:schemeClr val="bg1">
                        <a:lumMod val="85000"/>
                      </a:schemeClr>
                    </a:solidFill>
                  </a:tcPr>
                </a:tc>
                <a:tc>
                  <a:txBody>
                    <a:bodyPr/>
                    <a:lstStyle/>
                    <a:p>
                      <a:pPr algn="ctr"/>
                      <a:r>
                        <a:rPr lang="en-US" sz="1100" b="0" dirty="0">
                          <a:solidFill>
                            <a:schemeClr val="tx1"/>
                          </a:solidFill>
                        </a:rPr>
                        <a:t>Jan</a:t>
                      </a:r>
                    </a:p>
                  </a:txBody>
                  <a:tcPr>
                    <a:solidFill>
                      <a:schemeClr val="bg1">
                        <a:lumMod val="85000"/>
                      </a:schemeClr>
                    </a:solidFill>
                  </a:tcPr>
                </a:tc>
                <a:tc>
                  <a:txBody>
                    <a:bodyPr/>
                    <a:lstStyle/>
                    <a:p>
                      <a:pPr algn="ctr"/>
                      <a:r>
                        <a:rPr lang="en-US" sz="1100" b="0" dirty="0">
                          <a:solidFill>
                            <a:schemeClr val="tx1"/>
                          </a:solidFill>
                        </a:rPr>
                        <a:t>Feb</a:t>
                      </a:r>
                    </a:p>
                  </a:txBody>
                  <a:tcPr>
                    <a:solidFill>
                      <a:schemeClr val="bg1">
                        <a:lumMod val="85000"/>
                      </a:schemeClr>
                    </a:solidFill>
                  </a:tcPr>
                </a:tc>
                <a:tc>
                  <a:txBody>
                    <a:bodyPr/>
                    <a:lstStyle/>
                    <a:p>
                      <a:pPr algn="ctr"/>
                      <a:r>
                        <a:rPr lang="en-US" sz="1100" b="0" dirty="0">
                          <a:solidFill>
                            <a:schemeClr val="tx1"/>
                          </a:solidFill>
                        </a:rPr>
                        <a:t>Mar</a:t>
                      </a:r>
                    </a:p>
                  </a:txBody>
                  <a:tcPr>
                    <a:solidFill>
                      <a:schemeClr val="bg1">
                        <a:lumMod val="85000"/>
                      </a:schemeClr>
                    </a:solidFill>
                  </a:tcPr>
                </a:tc>
                <a:tc>
                  <a:txBody>
                    <a:bodyPr/>
                    <a:lstStyle/>
                    <a:p>
                      <a:pPr algn="ctr"/>
                      <a:r>
                        <a:rPr lang="en-US" sz="1100" b="0" dirty="0">
                          <a:solidFill>
                            <a:schemeClr val="tx1"/>
                          </a:solidFill>
                        </a:rPr>
                        <a:t>Apr</a:t>
                      </a:r>
                    </a:p>
                  </a:txBody>
                  <a:tcPr>
                    <a:solidFill>
                      <a:schemeClr val="bg1">
                        <a:lumMod val="85000"/>
                      </a:schemeClr>
                    </a:solidFill>
                  </a:tcPr>
                </a:tc>
                <a:tc>
                  <a:txBody>
                    <a:bodyPr/>
                    <a:lstStyle/>
                    <a:p>
                      <a:pPr algn="ctr"/>
                      <a:r>
                        <a:rPr lang="en-US" sz="1100" b="0" dirty="0">
                          <a:solidFill>
                            <a:schemeClr val="tx1"/>
                          </a:solidFill>
                        </a:rPr>
                        <a:t>May</a:t>
                      </a:r>
                    </a:p>
                  </a:txBody>
                  <a:tcPr>
                    <a:solidFill>
                      <a:schemeClr val="bg1">
                        <a:lumMod val="85000"/>
                      </a:schemeClr>
                    </a:solidFill>
                  </a:tcPr>
                </a:tc>
                <a:tc>
                  <a:txBody>
                    <a:bodyPr/>
                    <a:lstStyle/>
                    <a:p>
                      <a:pPr algn="ctr"/>
                      <a:r>
                        <a:rPr lang="en-US" sz="1100" b="0" dirty="0">
                          <a:solidFill>
                            <a:schemeClr val="tx1"/>
                          </a:solidFill>
                        </a:rPr>
                        <a:t>Jun</a:t>
                      </a:r>
                    </a:p>
                  </a:txBody>
                  <a:tcPr>
                    <a:solidFill>
                      <a:schemeClr val="bg1">
                        <a:lumMod val="85000"/>
                      </a:schemeClr>
                    </a:solidFill>
                  </a:tcPr>
                </a:tc>
                <a:tc>
                  <a:txBody>
                    <a:bodyPr/>
                    <a:lstStyle/>
                    <a:p>
                      <a:pPr algn="ctr"/>
                      <a:r>
                        <a:rPr lang="en-US" sz="1100" b="0" dirty="0">
                          <a:solidFill>
                            <a:schemeClr val="tx1"/>
                          </a:solidFill>
                        </a:rPr>
                        <a:t>Jul</a:t>
                      </a:r>
                    </a:p>
                  </a:txBody>
                  <a:tcPr>
                    <a:solidFill>
                      <a:schemeClr val="bg1">
                        <a:lumMod val="85000"/>
                      </a:schemeClr>
                    </a:solidFill>
                  </a:tcPr>
                </a:tc>
                <a:tc>
                  <a:txBody>
                    <a:bodyPr/>
                    <a:lstStyle/>
                    <a:p>
                      <a:pPr algn="ctr"/>
                      <a:r>
                        <a:rPr lang="en-US" sz="1100" b="0" dirty="0">
                          <a:solidFill>
                            <a:schemeClr val="tx1"/>
                          </a:solidFill>
                        </a:rPr>
                        <a:t>Aug</a:t>
                      </a:r>
                    </a:p>
                  </a:txBody>
                  <a:tcPr>
                    <a:solidFill>
                      <a:schemeClr val="bg1">
                        <a:lumMod val="85000"/>
                      </a:schemeClr>
                    </a:solidFill>
                  </a:tcPr>
                </a:tc>
                <a:tc>
                  <a:txBody>
                    <a:bodyPr/>
                    <a:lstStyle/>
                    <a:p>
                      <a:pPr algn="ctr"/>
                      <a:r>
                        <a:rPr lang="en-US" sz="1100" b="0" dirty="0">
                          <a:solidFill>
                            <a:schemeClr val="tx1"/>
                          </a:solidFill>
                        </a:rPr>
                        <a:t>Sep</a:t>
                      </a:r>
                    </a:p>
                  </a:txBody>
                  <a:tcPr>
                    <a:solidFill>
                      <a:schemeClr val="bg1">
                        <a:lumMod val="85000"/>
                      </a:schemeClr>
                    </a:solidFill>
                  </a:tcPr>
                </a:tc>
                <a:tc>
                  <a:txBody>
                    <a:bodyPr/>
                    <a:lstStyle/>
                    <a:p>
                      <a:pPr algn="ctr"/>
                      <a:r>
                        <a:rPr lang="en-US" sz="1100" b="0" dirty="0">
                          <a:solidFill>
                            <a:schemeClr val="tx1"/>
                          </a:solidFill>
                        </a:rPr>
                        <a:t>Oct</a:t>
                      </a:r>
                    </a:p>
                  </a:txBody>
                  <a:tcPr>
                    <a:solidFill>
                      <a:schemeClr val="bg1">
                        <a:lumMod val="85000"/>
                      </a:schemeClr>
                    </a:solidFill>
                  </a:tcPr>
                </a:tc>
                <a:tc>
                  <a:txBody>
                    <a:bodyPr/>
                    <a:lstStyle/>
                    <a:p>
                      <a:pPr algn="ctr"/>
                      <a:r>
                        <a:rPr lang="en-US" sz="1100" b="0" dirty="0">
                          <a:solidFill>
                            <a:schemeClr val="tx1"/>
                          </a:solidFill>
                        </a:rPr>
                        <a:t>Nov</a:t>
                      </a:r>
                    </a:p>
                  </a:txBody>
                  <a:tcPr>
                    <a:solidFill>
                      <a:schemeClr val="bg1">
                        <a:lumMod val="85000"/>
                      </a:schemeClr>
                    </a:solidFill>
                  </a:tcPr>
                </a:tc>
                <a:tc>
                  <a:txBody>
                    <a:bodyPr/>
                    <a:lstStyle/>
                    <a:p>
                      <a:pPr algn="ctr"/>
                      <a:r>
                        <a:rPr lang="en-US" sz="1100" b="0" dirty="0">
                          <a:solidFill>
                            <a:schemeClr val="tx1"/>
                          </a:solidFill>
                        </a:rPr>
                        <a:t>Dec</a:t>
                      </a:r>
                    </a:p>
                  </a:txBody>
                  <a:tcPr>
                    <a:solidFill>
                      <a:schemeClr val="bg1">
                        <a:lumMod val="85000"/>
                      </a:schemeClr>
                    </a:solidFill>
                  </a:tcPr>
                </a:tc>
                <a:tc>
                  <a:txBody>
                    <a:bodyPr/>
                    <a:lstStyle/>
                    <a:p>
                      <a:pPr algn="ctr"/>
                      <a:r>
                        <a:rPr lang="en-US" sz="1100" b="0" dirty="0">
                          <a:solidFill>
                            <a:schemeClr val="tx1"/>
                          </a:solidFill>
                        </a:rPr>
                        <a:t>Jan</a:t>
                      </a:r>
                    </a:p>
                  </a:txBody>
                  <a:tcPr>
                    <a:solidFill>
                      <a:schemeClr val="bg1">
                        <a:lumMod val="85000"/>
                      </a:schemeClr>
                    </a:solidFill>
                  </a:tcPr>
                </a:tc>
                <a:tc>
                  <a:txBody>
                    <a:bodyPr/>
                    <a:lstStyle/>
                    <a:p>
                      <a:pPr algn="ctr"/>
                      <a:r>
                        <a:rPr lang="en-US" sz="1100" b="0" dirty="0">
                          <a:solidFill>
                            <a:schemeClr val="tx1"/>
                          </a:solidFill>
                        </a:rPr>
                        <a:t>Feb</a:t>
                      </a:r>
                    </a:p>
                  </a:txBody>
                  <a:tcPr>
                    <a:solidFill>
                      <a:schemeClr val="bg1">
                        <a:lumMod val="85000"/>
                      </a:schemeClr>
                    </a:solidFill>
                  </a:tcPr>
                </a:tc>
                <a:tc>
                  <a:txBody>
                    <a:bodyPr/>
                    <a:lstStyle/>
                    <a:p>
                      <a:pPr algn="ctr"/>
                      <a:r>
                        <a:rPr lang="en-US" sz="1100" b="0" dirty="0">
                          <a:solidFill>
                            <a:schemeClr val="tx1"/>
                          </a:solidFill>
                        </a:rPr>
                        <a:t>Mar</a:t>
                      </a:r>
                    </a:p>
                  </a:txBody>
                  <a:tcPr>
                    <a:solidFill>
                      <a:schemeClr val="bg1">
                        <a:lumMod val="85000"/>
                      </a:schemeClr>
                    </a:solidFill>
                  </a:tcPr>
                </a:tc>
                <a:tc>
                  <a:txBody>
                    <a:bodyPr/>
                    <a:lstStyle/>
                    <a:p>
                      <a:pPr algn="ctr"/>
                      <a:r>
                        <a:rPr lang="en-US" sz="1100" b="0" dirty="0">
                          <a:solidFill>
                            <a:schemeClr val="tx1"/>
                          </a:solidFill>
                        </a:rPr>
                        <a:t>Apr</a:t>
                      </a:r>
                    </a:p>
                  </a:txBody>
                  <a:tcPr>
                    <a:solidFill>
                      <a:schemeClr val="bg1">
                        <a:lumMod val="85000"/>
                      </a:schemeClr>
                    </a:solidFill>
                  </a:tcPr>
                </a:tc>
                <a:tc>
                  <a:txBody>
                    <a:bodyPr/>
                    <a:lstStyle/>
                    <a:p>
                      <a:pPr algn="ctr"/>
                      <a:r>
                        <a:rPr lang="en-US" sz="1100" b="0" dirty="0">
                          <a:solidFill>
                            <a:schemeClr val="tx1"/>
                          </a:solidFill>
                        </a:rPr>
                        <a:t>May</a:t>
                      </a:r>
                    </a:p>
                  </a:txBody>
                  <a:tcPr>
                    <a:solidFill>
                      <a:schemeClr val="bg1">
                        <a:lumMod val="85000"/>
                      </a:schemeClr>
                    </a:solidFill>
                  </a:tcPr>
                </a:tc>
                <a:tc>
                  <a:txBody>
                    <a:bodyPr/>
                    <a:lstStyle/>
                    <a:p>
                      <a:pPr algn="ctr"/>
                      <a:r>
                        <a:rPr lang="en-US" sz="1100" b="0" dirty="0">
                          <a:solidFill>
                            <a:schemeClr val="tx1"/>
                          </a:solidFill>
                        </a:rPr>
                        <a:t>Jun</a:t>
                      </a:r>
                    </a:p>
                  </a:txBody>
                  <a:tcPr>
                    <a:solidFill>
                      <a:schemeClr val="bg1">
                        <a:lumMod val="85000"/>
                      </a:schemeClr>
                    </a:solidFill>
                  </a:tcPr>
                </a:tc>
                <a:extLst>
                  <a:ext uri="{0D108BD9-81ED-4DB2-BD59-A6C34878D82A}">
                    <a16:rowId xmlns:a16="http://schemas.microsoft.com/office/drawing/2014/main" val="3792379388"/>
                  </a:ext>
                </a:extLst>
              </a:tr>
              <a:tr h="2133849">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extLst>
                  <a:ext uri="{0D108BD9-81ED-4DB2-BD59-A6C34878D82A}">
                    <a16:rowId xmlns:a16="http://schemas.microsoft.com/office/drawing/2014/main" val="2899286344"/>
                  </a:ext>
                </a:extLst>
              </a:tr>
            </a:tbl>
          </a:graphicData>
        </a:graphic>
      </p:graphicFrame>
      <p:sp>
        <p:nvSpPr>
          <p:cNvPr id="6" name="Arrow: Chevron 5">
            <a:extLst>
              <a:ext uri="{FF2B5EF4-FFF2-40B4-BE49-F238E27FC236}">
                <a16:creationId xmlns:a16="http://schemas.microsoft.com/office/drawing/2014/main" id="{A705B90C-3C08-4764-92FF-742E4C86D72F}"/>
              </a:ext>
            </a:extLst>
          </p:cNvPr>
          <p:cNvSpPr/>
          <p:nvPr/>
        </p:nvSpPr>
        <p:spPr>
          <a:xfrm>
            <a:off x="264057" y="2313917"/>
            <a:ext cx="640080" cy="216799"/>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Arrow: Chevron 6">
            <a:extLst>
              <a:ext uri="{FF2B5EF4-FFF2-40B4-BE49-F238E27FC236}">
                <a16:creationId xmlns:a16="http://schemas.microsoft.com/office/drawing/2014/main" id="{148C9BA9-28EA-40E0-8712-C98D7B789B38}"/>
              </a:ext>
            </a:extLst>
          </p:cNvPr>
          <p:cNvSpPr/>
          <p:nvPr/>
        </p:nvSpPr>
        <p:spPr>
          <a:xfrm>
            <a:off x="849051" y="2313916"/>
            <a:ext cx="2341085" cy="223504"/>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Architect</a:t>
            </a:r>
          </a:p>
        </p:txBody>
      </p:sp>
      <p:sp>
        <p:nvSpPr>
          <p:cNvPr id="8" name="TextBox 7">
            <a:extLst>
              <a:ext uri="{FF2B5EF4-FFF2-40B4-BE49-F238E27FC236}">
                <a16:creationId xmlns:a16="http://schemas.microsoft.com/office/drawing/2014/main" id="{492CFCD9-8BFF-4847-8AB9-9BD3C5DE52C6}"/>
              </a:ext>
            </a:extLst>
          </p:cNvPr>
          <p:cNvSpPr txBox="1"/>
          <p:nvPr/>
        </p:nvSpPr>
        <p:spPr>
          <a:xfrm>
            <a:off x="349898" y="2298217"/>
            <a:ext cx="46839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Arrow: Chevron 8">
            <a:extLst>
              <a:ext uri="{FF2B5EF4-FFF2-40B4-BE49-F238E27FC236}">
                <a16:creationId xmlns:a16="http://schemas.microsoft.com/office/drawing/2014/main" id="{59092D35-2337-4C39-8FCF-8A2A15CDE62B}"/>
              </a:ext>
            </a:extLst>
          </p:cNvPr>
          <p:cNvSpPr/>
          <p:nvPr/>
        </p:nvSpPr>
        <p:spPr>
          <a:xfrm>
            <a:off x="3148639" y="2313915"/>
            <a:ext cx="2011680" cy="216799"/>
          </a:xfrm>
          <a:prstGeom prst="chevr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Configure &amp; Prototype</a:t>
            </a:r>
          </a:p>
        </p:txBody>
      </p:sp>
      <p:sp>
        <p:nvSpPr>
          <p:cNvPr id="10" name="Arrow: Chevron 9">
            <a:extLst>
              <a:ext uri="{FF2B5EF4-FFF2-40B4-BE49-F238E27FC236}">
                <a16:creationId xmlns:a16="http://schemas.microsoft.com/office/drawing/2014/main" id="{C1BD43C8-08C4-41F2-887F-F55E601284BA}"/>
              </a:ext>
            </a:extLst>
          </p:cNvPr>
          <p:cNvSpPr/>
          <p:nvPr/>
        </p:nvSpPr>
        <p:spPr>
          <a:xfrm>
            <a:off x="5116504" y="2320622"/>
            <a:ext cx="3520440" cy="216799"/>
          </a:xfrm>
          <a:prstGeom prst="chevr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Validate</a:t>
            </a:r>
          </a:p>
        </p:txBody>
      </p:sp>
      <p:sp>
        <p:nvSpPr>
          <p:cNvPr id="11" name="Arrow: Chevron 10">
            <a:extLst>
              <a:ext uri="{FF2B5EF4-FFF2-40B4-BE49-F238E27FC236}">
                <a16:creationId xmlns:a16="http://schemas.microsoft.com/office/drawing/2014/main" id="{E731EB06-6E99-42B4-8ADB-129BBA2A2F63}"/>
              </a:ext>
            </a:extLst>
          </p:cNvPr>
          <p:cNvSpPr/>
          <p:nvPr/>
        </p:nvSpPr>
        <p:spPr>
          <a:xfrm>
            <a:off x="8607502" y="2320621"/>
            <a:ext cx="914400" cy="216799"/>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Deploy</a:t>
            </a:r>
          </a:p>
        </p:txBody>
      </p:sp>
      <p:sp>
        <p:nvSpPr>
          <p:cNvPr id="12" name="Arrow: Chevron 11">
            <a:extLst>
              <a:ext uri="{FF2B5EF4-FFF2-40B4-BE49-F238E27FC236}">
                <a16:creationId xmlns:a16="http://schemas.microsoft.com/office/drawing/2014/main" id="{E5B10154-F522-44FD-97D4-0FB462E36693}"/>
              </a:ext>
            </a:extLst>
          </p:cNvPr>
          <p:cNvSpPr/>
          <p:nvPr/>
        </p:nvSpPr>
        <p:spPr>
          <a:xfrm>
            <a:off x="9485741" y="2320620"/>
            <a:ext cx="2468880" cy="216799"/>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a:t>
            </a:r>
          </a:p>
        </p:txBody>
      </p:sp>
      <p:sp>
        <p:nvSpPr>
          <p:cNvPr id="13" name="Flowchart: Decision 12">
            <a:extLst>
              <a:ext uri="{FF2B5EF4-FFF2-40B4-BE49-F238E27FC236}">
                <a16:creationId xmlns:a16="http://schemas.microsoft.com/office/drawing/2014/main" id="{0D5F5394-08AA-479D-82E1-24AFB921EA67}"/>
              </a:ext>
            </a:extLst>
          </p:cNvPr>
          <p:cNvSpPr/>
          <p:nvPr/>
        </p:nvSpPr>
        <p:spPr>
          <a:xfrm>
            <a:off x="264056" y="2579417"/>
            <a:ext cx="128016" cy="128016"/>
          </a:xfrm>
          <a:prstGeom prst="flowChartDecisi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01044095-6005-431C-9FDB-645E1A2F7AE1}"/>
              </a:ext>
            </a:extLst>
          </p:cNvPr>
          <p:cNvSpPr txBox="1"/>
          <p:nvPr/>
        </p:nvSpPr>
        <p:spPr>
          <a:xfrm>
            <a:off x="327600" y="2518457"/>
            <a:ext cx="149592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Phase 2 Kick-Off</a:t>
            </a:r>
          </a:p>
        </p:txBody>
      </p:sp>
      <p:cxnSp>
        <p:nvCxnSpPr>
          <p:cNvPr id="15" name="Straight Connector 14">
            <a:extLst>
              <a:ext uri="{FF2B5EF4-FFF2-40B4-BE49-F238E27FC236}">
                <a16:creationId xmlns:a16="http://schemas.microsoft.com/office/drawing/2014/main" id="{25E820D5-5821-4434-BC5F-3E37AB442E4B}"/>
              </a:ext>
            </a:extLst>
          </p:cNvPr>
          <p:cNvCxnSpPr/>
          <p:nvPr/>
        </p:nvCxnSpPr>
        <p:spPr>
          <a:xfrm>
            <a:off x="264057" y="3137373"/>
            <a:ext cx="457200" cy="0"/>
          </a:xfrm>
          <a:prstGeom prst="line">
            <a:avLst/>
          </a:prstGeom>
          <a:ln w="28575">
            <a:solidFill>
              <a:srgbClr val="92D050"/>
            </a:solidFill>
          </a:ln>
        </p:spPr>
        <p:style>
          <a:lnRef idx="3">
            <a:schemeClr val="accent6"/>
          </a:lnRef>
          <a:fillRef idx="0">
            <a:schemeClr val="accent6"/>
          </a:fillRef>
          <a:effectRef idx="2">
            <a:schemeClr val="accent6"/>
          </a:effectRef>
          <a:fontRef idx="minor">
            <a:schemeClr val="tx1"/>
          </a:fontRef>
        </p:style>
      </p:cxnSp>
      <p:sp>
        <p:nvSpPr>
          <p:cNvPr id="16" name="TextBox 15">
            <a:extLst>
              <a:ext uri="{FF2B5EF4-FFF2-40B4-BE49-F238E27FC236}">
                <a16:creationId xmlns:a16="http://schemas.microsoft.com/office/drawing/2014/main" id="{A28A1770-F7F7-41C3-9D8F-48585E0BDF94}"/>
              </a:ext>
            </a:extLst>
          </p:cNvPr>
          <p:cNvSpPr txBox="1"/>
          <p:nvPr/>
        </p:nvSpPr>
        <p:spPr>
          <a:xfrm>
            <a:off x="195734" y="2721329"/>
            <a:ext cx="10879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Discover &amp; Prep Update</a:t>
            </a:r>
          </a:p>
        </p:txBody>
      </p:sp>
      <p:cxnSp>
        <p:nvCxnSpPr>
          <p:cNvPr id="17" name="Straight Connector 16">
            <a:extLst>
              <a:ext uri="{FF2B5EF4-FFF2-40B4-BE49-F238E27FC236}">
                <a16:creationId xmlns:a16="http://schemas.microsoft.com/office/drawing/2014/main" id="{A136BD41-450A-4963-ABC9-0C9A34F38114}"/>
              </a:ext>
            </a:extLst>
          </p:cNvPr>
          <p:cNvCxnSpPr/>
          <p:nvPr/>
        </p:nvCxnSpPr>
        <p:spPr>
          <a:xfrm>
            <a:off x="264039" y="3570760"/>
            <a:ext cx="1005840" cy="0"/>
          </a:xfrm>
          <a:prstGeom prst="line">
            <a:avLst/>
          </a:prstGeom>
          <a:ln w="28575">
            <a:solidFill>
              <a:srgbClr val="92D050"/>
            </a:solidFill>
          </a:ln>
        </p:spPr>
        <p:style>
          <a:lnRef idx="3">
            <a:schemeClr val="accent6"/>
          </a:lnRef>
          <a:fillRef idx="0">
            <a:schemeClr val="accent6"/>
          </a:fillRef>
          <a:effectRef idx="2">
            <a:schemeClr val="accent6"/>
          </a:effectRef>
          <a:fontRef idx="minor">
            <a:schemeClr val="tx1"/>
          </a:fontRef>
        </p:style>
      </p:cxnSp>
      <p:sp>
        <p:nvSpPr>
          <p:cNvPr id="18" name="TextBox 17">
            <a:extLst>
              <a:ext uri="{FF2B5EF4-FFF2-40B4-BE49-F238E27FC236}">
                <a16:creationId xmlns:a16="http://schemas.microsoft.com/office/drawing/2014/main" id="{B560A776-CCC6-48E2-A978-69D7391C1DE5}"/>
              </a:ext>
            </a:extLst>
          </p:cNvPr>
          <p:cNvSpPr txBox="1"/>
          <p:nvPr/>
        </p:nvSpPr>
        <p:spPr>
          <a:xfrm>
            <a:off x="264039" y="3189631"/>
            <a:ext cx="101963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 Orientation</a:t>
            </a:r>
          </a:p>
        </p:txBody>
      </p:sp>
      <p:cxnSp>
        <p:nvCxnSpPr>
          <p:cNvPr id="19" name="Straight Connector 18">
            <a:extLst>
              <a:ext uri="{FF2B5EF4-FFF2-40B4-BE49-F238E27FC236}">
                <a16:creationId xmlns:a16="http://schemas.microsoft.com/office/drawing/2014/main" id="{F2AC75E5-C314-4F82-8AD9-C53F338D0949}"/>
              </a:ext>
            </a:extLst>
          </p:cNvPr>
          <p:cNvCxnSpPr/>
          <p:nvPr/>
        </p:nvCxnSpPr>
        <p:spPr>
          <a:xfrm>
            <a:off x="1253882" y="3007507"/>
            <a:ext cx="1920240" cy="0"/>
          </a:xfrm>
          <a:prstGeom prst="line">
            <a:avLst/>
          </a:prstGeom>
          <a:ln w="28575">
            <a:solidFill>
              <a:srgbClr val="92D050"/>
            </a:solidFill>
          </a:ln>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CB4B0F78-2EB0-47A4-A0D0-2277E33509ED}"/>
              </a:ext>
            </a:extLst>
          </p:cNvPr>
          <p:cNvSpPr txBox="1"/>
          <p:nvPr/>
        </p:nvSpPr>
        <p:spPr>
          <a:xfrm>
            <a:off x="1192527" y="2786551"/>
            <a:ext cx="201668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 Business Requirements</a:t>
            </a:r>
          </a:p>
        </p:txBody>
      </p:sp>
      <p:sp>
        <p:nvSpPr>
          <p:cNvPr id="21" name="Oval 20">
            <a:extLst>
              <a:ext uri="{FF2B5EF4-FFF2-40B4-BE49-F238E27FC236}">
                <a16:creationId xmlns:a16="http://schemas.microsoft.com/office/drawing/2014/main" id="{462C10AF-212F-4B80-A4B0-85EC54A1EEE0}"/>
              </a:ext>
            </a:extLst>
          </p:cNvPr>
          <p:cNvSpPr/>
          <p:nvPr/>
        </p:nvSpPr>
        <p:spPr>
          <a:xfrm>
            <a:off x="281880" y="3108397"/>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2" name="Oval 21">
            <a:extLst>
              <a:ext uri="{FF2B5EF4-FFF2-40B4-BE49-F238E27FC236}">
                <a16:creationId xmlns:a16="http://schemas.microsoft.com/office/drawing/2014/main" id="{00F73A24-12C1-4B7D-A79B-98F90A042AF7}"/>
              </a:ext>
            </a:extLst>
          </p:cNvPr>
          <p:cNvSpPr/>
          <p:nvPr/>
        </p:nvSpPr>
        <p:spPr>
          <a:xfrm>
            <a:off x="675537" y="3108397"/>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3" name="Oval 22">
            <a:extLst>
              <a:ext uri="{FF2B5EF4-FFF2-40B4-BE49-F238E27FC236}">
                <a16:creationId xmlns:a16="http://schemas.microsoft.com/office/drawing/2014/main" id="{5A677382-F62C-42B2-BABF-CFC426DE88CB}"/>
              </a:ext>
            </a:extLst>
          </p:cNvPr>
          <p:cNvSpPr/>
          <p:nvPr/>
        </p:nvSpPr>
        <p:spPr>
          <a:xfrm>
            <a:off x="1237952" y="2979954"/>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4" name="Oval 23">
            <a:extLst>
              <a:ext uri="{FF2B5EF4-FFF2-40B4-BE49-F238E27FC236}">
                <a16:creationId xmlns:a16="http://schemas.microsoft.com/office/drawing/2014/main" id="{EF12EFFE-ED46-4437-A66C-6EC89CFAE8C9}"/>
              </a:ext>
            </a:extLst>
          </p:cNvPr>
          <p:cNvSpPr/>
          <p:nvPr/>
        </p:nvSpPr>
        <p:spPr>
          <a:xfrm>
            <a:off x="3086165" y="2979954"/>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5" name="Oval 24">
            <a:extLst>
              <a:ext uri="{FF2B5EF4-FFF2-40B4-BE49-F238E27FC236}">
                <a16:creationId xmlns:a16="http://schemas.microsoft.com/office/drawing/2014/main" id="{54FF8052-01DB-49A1-9065-D84F6B668EB9}"/>
              </a:ext>
            </a:extLst>
          </p:cNvPr>
          <p:cNvSpPr/>
          <p:nvPr/>
        </p:nvSpPr>
        <p:spPr>
          <a:xfrm>
            <a:off x="271274" y="3546181"/>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6" name="Oval 25">
            <a:extLst>
              <a:ext uri="{FF2B5EF4-FFF2-40B4-BE49-F238E27FC236}">
                <a16:creationId xmlns:a16="http://schemas.microsoft.com/office/drawing/2014/main" id="{76F25ECB-1D7C-4743-A28A-E54F2F5A8782}"/>
              </a:ext>
            </a:extLst>
          </p:cNvPr>
          <p:cNvSpPr/>
          <p:nvPr/>
        </p:nvSpPr>
        <p:spPr>
          <a:xfrm>
            <a:off x="1184728" y="3542498"/>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7" name="TextBox 26">
            <a:extLst>
              <a:ext uri="{FF2B5EF4-FFF2-40B4-BE49-F238E27FC236}">
                <a16:creationId xmlns:a16="http://schemas.microsoft.com/office/drawing/2014/main" id="{2970E00D-1E76-41E0-826D-CD1349761668}"/>
              </a:ext>
            </a:extLst>
          </p:cNvPr>
          <p:cNvSpPr txBox="1"/>
          <p:nvPr/>
        </p:nvSpPr>
        <p:spPr>
          <a:xfrm>
            <a:off x="3127433" y="2681234"/>
            <a:ext cx="15946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Config/Validation Sprints</a:t>
            </a:r>
          </a:p>
        </p:txBody>
      </p:sp>
      <p:cxnSp>
        <p:nvCxnSpPr>
          <p:cNvPr id="28" name="Straight Connector 27">
            <a:extLst>
              <a:ext uri="{FF2B5EF4-FFF2-40B4-BE49-F238E27FC236}">
                <a16:creationId xmlns:a16="http://schemas.microsoft.com/office/drawing/2014/main" id="{B453D0A5-2427-46DD-96FD-31844811A03D}"/>
              </a:ext>
            </a:extLst>
          </p:cNvPr>
          <p:cNvCxnSpPr/>
          <p:nvPr/>
        </p:nvCxnSpPr>
        <p:spPr>
          <a:xfrm>
            <a:off x="3156512" y="3175097"/>
            <a:ext cx="146304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29" name="Oval 28">
            <a:extLst>
              <a:ext uri="{FF2B5EF4-FFF2-40B4-BE49-F238E27FC236}">
                <a16:creationId xmlns:a16="http://schemas.microsoft.com/office/drawing/2014/main" id="{69B9F559-FE46-4DF1-9391-94E244FF0183}"/>
              </a:ext>
            </a:extLst>
          </p:cNvPr>
          <p:cNvSpPr/>
          <p:nvPr/>
        </p:nvSpPr>
        <p:spPr>
          <a:xfrm>
            <a:off x="4556009" y="3128717"/>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Oval 29">
            <a:extLst>
              <a:ext uri="{FF2B5EF4-FFF2-40B4-BE49-F238E27FC236}">
                <a16:creationId xmlns:a16="http://schemas.microsoft.com/office/drawing/2014/main" id="{972CA4FA-A172-4E8C-A7A9-5C0E1E985594}"/>
              </a:ext>
            </a:extLst>
          </p:cNvPr>
          <p:cNvSpPr/>
          <p:nvPr/>
        </p:nvSpPr>
        <p:spPr>
          <a:xfrm>
            <a:off x="3163646" y="3128717"/>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1" name="Oval 30">
            <a:extLst>
              <a:ext uri="{FF2B5EF4-FFF2-40B4-BE49-F238E27FC236}">
                <a16:creationId xmlns:a16="http://schemas.microsoft.com/office/drawing/2014/main" id="{EF246CA5-BB70-4FB0-8DF6-8CACB7EC8C23}"/>
              </a:ext>
            </a:extLst>
          </p:cNvPr>
          <p:cNvSpPr/>
          <p:nvPr/>
        </p:nvSpPr>
        <p:spPr>
          <a:xfrm>
            <a:off x="3634575" y="3128717"/>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2" name="Oval 31">
            <a:extLst>
              <a:ext uri="{FF2B5EF4-FFF2-40B4-BE49-F238E27FC236}">
                <a16:creationId xmlns:a16="http://schemas.microsoft.com/office/drawing/2014/main" id="{7FB8132C-C46B-400C-A50E-BA9B73182649}"/>
              </a:ext>
            </a:extLst>
          </p:cNvPr>
          <p:cNvSpPr/>
          <p:nvPr/>
        </p:nvSpPr>
        <p:spPr>
          <a:xfrm>
            <a:off x="4119571" y="3128717"/>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33" name="Straight Connector 32">
            <a:extLst>
              <a:ext uri="{FF2B5EF4-FFF2-40B4-BE49-F238E27FC236}">
                <a16:creationId xmlns:a16="http://schemas.microsoft.com/office/drawing/2014/main" id="{6944EB06-E64F-490B-8BEE-C325438DACB1}"/>
              </a:ext>
            </a:extLst>
          </p:cNvPr>
          <p:cNvCxnSpPr/>
          <p:nvPr/>
        </p:nvCxnSpPr>
        <p:spPr>
          <a:xfrm>
            <a:off x="5137712" y="3293772"/>
            <a:ext cx="146304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34" name="Oval 33">
            <a:extLst>
              <a:ext uri="{FF2B5EF4-FFF2-40B4-BE49-F238E27FC236}">
                <a16:creationId xmlns:a16="http://schemas.microsoft.com/office/drawing/2014/main" id="{6D1E8E8A-E147-44FF-B4C3-F93899D9B67E}"/>
              </a:ext>
            </a:extLst>
          </p:cNvPr>
          <p:cNvSpPr/>
          <p:nvPr/>
        </p:nvSpPr>
        <p:spPr>
          <a:xfrm>
            <a:off x="6508253" y="3247392"/>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5" name="Oval 34">
            <a:extLst>
              <a:ext uri="{FF2B5EF4-FFF2-40B4-BE49-F238E27FC236}">
                <a16:creationId xmlns:a16="http://schemas.microsoft.com/office/drawing/2014/main" id="{54BEF35A-98D3-4DC4-BBE4-11457C4552ED}"/>
              </a:ext>
            </a:extLst>
          </p:cNvPr>
          <p:cNvSpPr/>
          <p:nvPr/>
        </p:nvSpPr>
        <p:spPr>
          <a:xfrm>
            <a:off x="5144846" y="3247392"/>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6" name="Oval 35">
            <a:extLst>
              <a:ext uri="{FF2B5EF4-FFF2-40B4-BE49-F238E27FC236}">
                <a16:creationId xmlns:a16="http://schemas.microsoft.com/office/drawing/2014/main" id="{D6C11173-1B98-45D0-B58F-206B3CE1C4F1}"/>
              </a:ext>
            </a:extLst>
          </p:cNvPr>
          <p:cNvSpPr/>
          <p:nvPr/>
        </p:nvSpPr>
        <p:spPr>
          <a:xfrm>
            <a:off x="5834469" y="3247392"/>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7" name="TextBox 36">
            <a:extLst>
              <a:ext uri="{FF2B5EF4-FFF2-40B4-BE49-F238E27FC236}">
                <a16:creationId xmlns:a16="http://schemas.microsoft.com/office/drawing/2014/main" id="{2E2BBE65-46B6-42A5-B02A-DB08DB7011D5}"/>
              </a:ext>
            </a:extLst>
          </p:cNvPr>
          <p:cNvSpPr txBox="1"/>
          <p:nvPr/>
        </p:nvSpPr>
        <p:spPr>
          <a:xfrm>
            <a:off x="5155281" y="2955308"/>
            <a:ext cx="149592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Scenario Testing (SIT)</a:t>
            </a:r>
          </a:p>
        </p:txBody>
      </p:sp>
      <p:cxnSp>
        <p:nvCxnSpPr>
          <p:cNvPr id="38" name="Straight Connector 37">
            <a:extLst>
              <a:ext uri="{FF2B5EF4-FFF2-40B4-BE49-F238E27FC236}">
                <a16:creationId xmlns:a16="http://schemas.microsoft.com/office/drawing/2014/main" id="{6BF05283-7677-421E-BBC3-A70AF5501558}"/>
              </a:ext>
            </a:extLst>
          </p:cNvPr>
          <p:cNvCxnSpPr/>
          <p:nvPr/>
        </p:nvCxnSpPr>
        <p:spPr>
          <a:xfrm>
            <a:off x="4139230" y="3835118"/>
            <a:ext cx="100584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39" name="Oval 38">
            <a:extLst>
              <a:ext uri="{FF2B5EF4-FFF2-40B4-BE49-F238E27FC236}">
                <a16:creationId xmlns:a16="http://schemas.microsoft.com/office/drawing/2014/main" id="{74B10CC2-A373-45E9-BC3E-27CA06ED2681}"/>
              </a:ext>
            </a:extLst>
          </p:cNvPr>
          <p:cNvSpPr/>
          <p:nvPr/>
        </p:nvSpPr>
        <p:spPr>
          <a:xfrm>
            <a:off x="4126705" y="3789902"/>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0" name="Oval 39">
            <a:extLst>
              <a:ext uri="{FF2B5EF4-FFF2-40B4-BE49-F238E27FC236}">
                <a16:creationId xmlns:a16="http://schemas.microsoft.com/office/drawing/2014/main" id="{7A9402EA-66E0-470B-BF3F-1A678D9D2B82}"/>
              </a:ext>
            </a:extLst>
          </p:cNvPr>
          <p:cNvSpPr/>
          <p:nvPr/>
        </p:nvSpPr>
        <p:spPr>
          <a:xfrm>
            <a:off x="5063978" y="3789902"/>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1" name="Oval 40">
            <a:extLst>
              <a:ext uri="{FF2B5EF4-FFF2-40B4-BE49-F238E27FC236}">
                <a16:creationId xmlns:a16="http://schemas.microsoft.com/office/drawing/2014/main" id="{2029FA1A-BC5B-4BC5-BBD7-19D208AE77BF}"/>
              </a:ext>
            </a:extLst>
          </p:cNvPr>
          <p:cNvSpPr/>
          <p:nvPr/>
        </p:nvSpPr>
        <p:spPr>
          <a:xfrm>
            <a:off x="4625430" y="3789902"/>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2" name="TextBox 41">
            <a:extLst>
              <a:ext uri="{FF2B5EF4-FFF2-40B4-BE49-F238E27FC236}">
                <a16:creationId xmlns:a16="http://schemas.microsoft.com/office/drawing/2014/main" id="{71BD9A6B-7A14-44AD-958B-D2319C7F44CA}"/>
              </a:ext>
            </a:extLst>
          </p:cNvPr>
          <p:cNvSpPr txBox="1"/>
          <p:nvPr/>
        </p:nvSpPr>
        <p:spPr>
          <a:xfrm>
            <a:off x="3889697" y="3519877"/>
            <a:ext cx="149592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Practice Conversions</a:t>
            </a:r>
          </a:p>
        </p:txBody>
      </p:sp>
      <p:cxnSp>
        <p:nvCxnSpPr>
          <p:cNvPr id="43" name="Straight Connector 42">
            <a:extLst>
              <a:ext uri="{FF2B5EF4-FFF2-40B4-BE49-F238E27FC236}">
                <a16:creationId xmlns:a16="http://schemas.microsoft.com/office/drawing/2014/main" id="{3AF5FC02-CB0C-42DC-A295-3B3649B44E4B}"/>
              </a:ext>
            </a:extLst>
          </p:cNvPr>
          <p:cNvCxnSpPr/>
          <p:nvPr/>
        </p:nvCxnSpPr>
        <p:spPr>
          <a:xfrm>
            <a:off x="7085590" y="3005574"/>
            <a:ext cx="91440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44" name="TextBox 43">
            <a:extLst>
              <a:ext uri="{FF2B5EF4-FFF2-40B4-BE49-F238E27FC236}">
                <a16:creationId xmlns:a16="http://schemas.microsoft.com/office/drawing/2014/main" id="{96840C86-CE7E-4B48-965A-6BA07E59BDB0}"/>
              </a:ext>
            </a:extLst>
          </p:cNvPr>
          <p:cNvSpPr txBox="1"/>
          <p:nvPr/>
        </p:nvSpPr>
        <p:spPr>
          <a:xfrm>
            <a:off x="7075869" y="2474222"/>
            <a:ext cx="1005841"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Acceptance (UAT)</a:t>
            </a:r>
          </a:p>
        </p:txBody>
      </p:sp>
      <p:sp>
        <p:nvSpPr>
          <p:cNvPr id="45" name="Oval 44">
            <a:extLst>
              <a:ext uri="{FF2B5EF4-FFF2-40B4-BE49-F238E27FC236}">
                <a16:creationId xmlns:a16="http://schemas.microsoft.com/office/drawing/2014/main" id="{65505869-6E02-4029-AC83-C0396D1606DE}"/>
              </a:ext>
            </a:extLst>
          </p:cNvPr>
          <p:cNvSpPr/>
          <p:nvPr/>
        </p:nvSpPr>
        <p:spPr>
          <a:xfrm>
            <a:off x="7094734" y="2959194"/>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6" name="Oval 45">
            <a:extLst>
              <a:ext uri="{FF2B5EF4-FFF2-40B4-BE49-F238E27FC236}">
                <a16:creationId xmlns:a16="http://schemas.microsoft.com/office/drawing/2014/main" id="{1111BF4A-F9B3-4E9E-AC16-623D187F996A}"/>
              </a:ext>
            </a:extLst>
          </p:cNvPr>
          <p:cNvSpPr/>
          <p:nvPr/>
        </p:nvSpPr>
        <p:spPr>
          <a:xfrm>
            <a:off x="7969906" y="2959194"/>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47" name="Straight Connector 46">
            <a:extLst>
              <a:ext uri="{FF2B5EF4-FFF2-40B4-BE49-F238E27FC236}">
                <a16:creationId xmlns:a16="http://schemas.microsoft.com/office/drawing/2014/main" id="{098A3001-0D4E-4F80-AE1E-CA8D790A8521}"/>
              </a:ext>
            </a:extLst>
          </p:cNvPr>
          <p:cNvCxnSpPr/>
          <p:nvPr/>
        </p:nvCxnSpPr>
        <p:spPr>
          <a:xfrm>
            <a:off x="6596887" y="3603401"/>
            <a:ext cx="137160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48" name="Oval 47">
            <a:extLst>
              <a:ext uri="{FF2B5EF4-FFF2-40B4-BE49-F238E27FC236}">
                <a16:creationId xmlns:a16="http://schemas.microsoft.com/office/drawing/2014/main" id="{B115830A-E238-4205-BE58-59A72ED6F3FF}"/>
              </a:ext>
            </a:extLst>
          </p:cNvPr>
          <p:cNvSpPr/>
          <p:nvPr/>
        </p:nvSpPr>
        <p:spPr>
          <a:xfrm>
            <a:off x="6577894" y="3557021"/>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9" name="Oval 48">
            <a:extLst>
              <a:ext uri="{FF2B5EF4-FFF2-40B4-BE49-F238E27FC236}">
                <a16:creationId xmlns:a16="http://schemas.microsoft.com/office/drawing/2014/main" id="{00D47C6C-84E8-49C3-BAA3-E5A64E62DE60}"/>
              </a:ext>
            </a:extLst>
          </p:cNvPr>
          <p:cNvSpPr/>
          <p:nvPr/>
        </p:nvSpPr>
        <p:spPr>
          <a:xfrm>
            <a:off x="7941894" y="3557021"/>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0" name="TextBox 49">
            <a:extLst>
              <a:ext uri="{FF2B5EF4-FFF2-40B4-BE49-F238E27FC236}">
                <a16:creationId xmlns:a16="http://schemas.microsoft.com/office/drawing/2014/main" id="{553A7B24-076C-488B-B3BC-34F56D9C4A16}"/>
              </a:ext>
            </a:extLst>
          </p:cNvPr>
          <p:cNvSpPr txBox="1"/>
          <p:nvPr/>
        </p:nvSpPr>
        <p:spPr>
          <a:xfrm>
            <a:off x="6576894" y="3367159"/>
            <a:ext cx="1457293"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Development</a:t>
            </a:r>
          </a:p>
        </p:txBody>
      </p:sp>
      <p:cxnSp>
        <p:nvCxnSpPr>
          <p:cNvPr id="51" name="Straight Connector 50">
            <a:extLst>
              <a:ext uri="{FF2B5EF4-FFF2-40B4-BE49-F238E27FC236}">
                <a16:creationId xmlns:a16="http://schemas.microsoft.com/office/drawing/2014/main" id="{4C9B0E22-150B-4061-B7FA-CFE13A47FC0D}"/>
              </a:ext>
            </a:extLst>
          </p:cNvPr>
          <p:cNvCxnSpPr/>
          <p:nvPr/>
        </p:nvCxnSpPr>
        <p:spPr>
          <a:xfrm>
            <a:off x="8087441" y="3765231"/>
            <a:ext cx="91440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52" name="Oval 51">
            <a:extLst>
              <a:ext uri="{FF2B5EF4-FFF2-40B4-BE49-F238E27FC236}">
                <a16:creationId xmlns:a16="http://schemas.microsoft.com/office/drawing/2014/main" id="{DB330264-AF65-4986-88F6-89C6461D2E3B}"/>
              </a:ext>
            </a:extLst>
          </p:cNvPr>
          <p:cNvSpPr/>
          <p:nvPr/>
        </p:nvSpPr>
        <p:spPr>
          <a:xfrm>
            <a:off x="8030348" y="3733395"/>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3" name="Oval 52">
            <a:extLst>
              <a:ext uri="{FF2B5EF4-FFF2-40B4-BE49-F238E27FC236}">
                <a16:creationId xmlns:a16="http://schemas.microsoft.com/office/drawing/2014/main" id="{EBBE771E-A454-4442-8078-50B75A53FEA3}"/>
              </a:ext>
            </a:extLst>
          </p:cNvPr>
          <p:cNvSpPr/>
          <p:nvPr/>
        </p:nvSpPr>
        <p:spPr>
          <a:xfrm>
            <a:off x="8975248" y="3733395"/>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4" name="TextBox 53">
            <a:extLst>
              <a:ext uri="{FF2B5EF4-FFF2-40B4-BE49-F238E27FC236}">
                <a16:creationId xmlns:a16="http://schemas.microsoft.com/office/drawing/2014/main" id="{8DDF7388-F6EE-47FA-8256-837C992867B0}"/>
              </a:ext>
            </a:extLst>
          </p:cNvPr>
          <p:cNvSpPr txBox="1"/>
          <p:nvPr/>
        </p:nvSpPr>
        <p:spPr>
          <a:xfrm>
            <a:off x="7759245" y="3356072"/>
            <a:ext cx="15439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User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a:t>
            </a:r>
          </a:p>
        </p:txBody>
      </p:sp>
      <p:sp>
        <p:nvSpPr>
          <p:cNvPr id="55" name="Flowchart: Decision 54">
            <a:extLst>
              <a:ext uri="{FF2B5EF4-FFF2-40B4-BE49-F238E27FC236}">
                <a16:creationId xmlns:a16="http://schemas.microsoft.com/office/drawing/2014/main" id="{7CDDB564-E6C7-468E-B9E4-DC2400EC8E0D}"/>
              </a:ext>
            </a:extLst>
          </p:cNvPr>
          <p:cNvSpPr/>
          <p:nvPr/>
        </p:nvSpPr>
        <p:spPr>
          <a:xfrm>
            <a:off x="8486671" y="4005206"/>
            <a:ext cx="182880" cy="182880"/>
          </a:xfrm>
          <a:prstGeom prst="flowChartDecisio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6" name="Flowchart: Decision 55">
            <a:extLst>
              <a:ext uri="{FF2B5EF4-FFF2-40B4-BE49-F238E27FC236}">
                <a16:creationId xmlns:a16="http://schemas.microsoft.com/office/drawing/2014/main" id="{04BA0631-546E-4073-84F0-0928B65AB901}"/>
              </a:ext>
            </a:extLst>
          </p:cNvPr>
          <p:cNvSpPr/>
          <p:nvPr/>
        </p:nvSpPr>
        <p:spPr>
          <a:xfrm>
            <a:off x="9003141" y="4005206"/>
            <a:ext cx="182880" cy="182880"/>
          </a:xfrm>
          <a:prstGeom prst="flowChartDecisio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7" name="TextBox 56">
            <a:extLst>
              <a:ext uri="{FF2B5EF4-FFF2-40B4-BE49-F238E27FC236}">
                <a16:creationId xmlns:a16="http://schemas.microsoft.com/office/drawing/2014/main" id="{303CF0E6-72C5-4BF2-98F7-4D9C55B683A8}"/>
              </a:ext>
            </a:extLst>
          </p:cNvPr>
          <p:cNvSpPr txBox="1"/>
          <p:nvPr/>
        </p:nvSpPr>
        <p:spPr>
          <a:xfrm>
            <a:off x="7542790" y="3973536"/>
            <a:ext cx="1005841" cy="246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Go-Live</a:t>
            </a:r>
          </a:p>
        </p:txBody>
      </p:sp>
      <p:sp>
        <p:nvSpPr>
          <p:cNvPr id="58" name="TextBox 57">
            <a:extLst>
              <a:ext uri="{FF2B5EF4-FFF2-40B4-BE49-F238E27FC236}">
                <a16:creationId xmlns:a16="http://schemas.microsoft.com/office/drawing/2014/main" id="{12AD057B-91E0-4988-8523-581E5B454D8D}"/>
              </a:ext>
            </a:extLst>
          </p:cNvPr>
          <p:cNvSpPr txBox="1"/>
          <p:nvPr/>
        </p:nvSpPr>
        <p:spPr>
          <a:xfrm>
            <a:off x="9085442" y="3973536"/>
            <a:ext cx="1174387"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HR/Pay Go-Live</a:t>
            </a:r>
          </a:p>
        </p:txBody>
      </p:sp>
      <p:pic>
        <p:nvPicPr>
          <p:cNvPr id="59" name="Picture 58">
            <a:extLst>
              <a:ext uri="{FF2B5EF4-FFF2-40B4-BE49-F238E27FC236}">
                <a16:creationId xmlns:a16="http://schemas.microsoft.com/office/drawing/2014/main" id="{40945018-89DB-47AE-B9F1-C3EB0D58FE5F}"/>
              </a:ext>
            </a:extLst>
          </p:cNvPr>
          <p:cNvPicPr>
            <a:picLocks noChangeAspect="1"/>
          </p:cNvPicPr>
          <p:nvPr/>
        </p:nvPicPr>
        <p:blipFill>
          <a:blip r:embed="rId3"/>
          <a:stretch>
            <a:fillRect/>
          </a:stretch>
        </p:blipFill>
        <p:spPr>
          <a:xfrm>
            <a:off x="3158968" y="3050822"/>
            <a:ext cx="573073" cy="252600"/>
          </a:xfrm>
          <a:prstGeom prst="rect">
            <a:avLst/>
          </a:prstGeom>
        </p:spPr>
      </p:pic>
      <p:pic>
        <p:nvPicPr>
          <p:cNvPr id="60" name="Picture 59">
            <a:extLst>
              <a:ext uri="{FF2B5EF4-FFF2-40B4-BE49-F238E27FC236}">
                <a16:creationId xmlns:a16="http://schemas.microsoft.com/office/drawing/2014/main" id="{96B9EFF0-5B74-4227-84D6-EA412148858E}"/>
              </a:ext>
            </a:extLst>
          </p:cNvPr>
          <p:cNvPicPr>
            <a:picLocks noChangeAspect="1"/>
          </p:cNvPicPr>
          <p:nvPr/>
        </p:nvPicPr>
        <p:blipFill>
          <a:blip r:embed="rId3"/>
          <a:stretch>
            <a:fillRect/>
          </a:stretch>
        </p:blipFill>
        <p:spPr>
          <a:xfrm>
            <a:off x="3640951" y="3043650"/>
            <a:ext cx="573073" cy="252600"/>
          </a:xfrm>
          <a:prstGeom prst="rect">
            <a:avLst/>
          </a:prstGeom>
        </p:spPr>
      </p:pic>
      <p:pic>
        <p:nvPicPr>
          <p:cNvPr id="61" name="Picture 60">
            <a:extLst>
              <a:ext uri="{FF2B5EF4-FFF2-40B4-BE49-F238E27FC236}">
                <a16:creationId xmlns:a16="http://schemas.microsoft.com/office/drawing/2014/main" id="{25A29CC1-25AE-4488-A2A9-0F4CFCE2C0D9}"/>
              </a:ext>
            </a:extLst>
          </p:cNvPr>
          <p:cNvPicPr>
            <a:picLocks noChangeAspect="1"/>
          </p:cNvPicPr>
          <p:nvPr/>
        </p:nvPicPr>
        <p:blipFill>
          <a:blip r:embed="rId3"/>
          <a:stretch>
            <a:fillRect/>
          </a:stretch>
        </p:blipFill>
        <p:spPr>
          <a:xfrm>
            <a:off x="4091505" y="3050215"/>
            <a:ext cx="573073" cy="252600"/>
          </a:xfrm>
          <a:prstGeom prst="rect">
            <a:avLst/>
          </a:prstGeom>
        </p:spPr>
      </p:pic>
      <p:sp>
        <p:nvSpPr>
          <p:cNvPr id="62" name="TextBox 61">
            <a:extLst>
              <a:ext uri="{FF2B5EF4-FFF2-40B4-BE49-F238E27FC236}">
                <a16:creationId xmlns:a16="http://schemas.microsoft.com/office/drawing/2014/main" id="{10B83D93-CC22-4300-A82B-439BF48B8BF4}"/>
              </a:ext>
            </a:extLst>
          </p:cNvPr>
          <p:cNvSpPr txBox="1"/>
          <p:nvPr/>
        </p:nvSpPr>
        <p:spPr>
          <a:xfrm>
            <a:off x="2682439" y="3242248"/>
            <a:ext cx="149592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Define</a:t>
            </a:r>
          </a:p>
        </p:txBody>
      </p:sp>
      <p:sp>
        <p:nvSpPr>
          <p:cNvPr id="63" name="TextBox 62">
            <a:extLst>
              <a:ext uri="{FF2B5EF4-FFF2-40B4-BE49-F238E27FC236}">
                <a16:creationId xmlns:a16="http://schemas.microsoft.com/office/drawing/2014/main" id="{96423037-3C7A-47E0-9C1E-F64FCCD1A814}"/>
              </a:ext>
            </a:extLst>
          </p:cNvPr>
          <p:cNvSpPr txBox="1"/>
          <p:nvPr/>
        </p:nvSpPr>
        <p:spPr>
          <a:xfrm>
            <a:off x="3162006" y="3250498"/>
            <a:ext cx="149592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Refine</a:t>
            </a:r>
          </a:p>
        </p:txBody>
      </p:sp>
      <p:sp>
        <p:nvSpPr>
          <p:cNvPr id="64" name="TextBox 63">
            <a:extLst>
              <a:ext uri="{FF2B5EF4-FFF2-40B4-BE49-F238E27FC236}">
                <a16:creationId xmlns:a16="http://schemas.microsoft.com/office/drawing/2014/main" id="{1C12E83F-80E2-43BD-8F28-2FDFF7E50A21}"/>
              </a:ext>
            </a:extLst>
          </p:cNvPr>
          <p:cNvSpPr txBox="1"/>
          <p:nvPr/>
        </p:nvSpPr>
        <p:spPr>
          <a:xfrm>
            <a:off x="3668856" y="3242248"/>
            <a:ext cx="149592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Finalize</a:t>
            </a:r>
          </a:p>
        </p:txBody>
      </p:sp>
      <p:cxnSp>
        <p:nvCxnSpPr>
          <p:cNvPr id="65" name="Straight Connector 64">
            <a:extLst>
              <a:ext uri="{FF2B5EF4-FFF2-40B4-BE49-F238E27FC236}">
                <a16:creationId xmlns:a16="http://schemas.microsoft.com/office/drawing/2014/main" id="{174C7583-5462-453B-8DDF-9A5FB96E0D80}"/>
              </a:ext>
            </a:extLst>
          </p:cNvPr>
          <p:cNvCxnSpPr/>
          <p:nvPr/>
        </p:nvCxnSpPr>
        <p:spPr>
          <a:xfrm>
            <a:off x="5144846" y="2859515"/>
            <a:ext cx="192024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66" name="Oval 65">
            <a:extLst>
              <a:ext uri="{FF2B5EF4-FFF2-40B4-BE49-F238E27FC236}">
                <a16:creationId xmlns:a16="http://schemas.microsoft.com/office/drawing/2014/main" id="{4F19FDA9-C531-4A3A-BDA0-310A33DE22B7}"/>
              </a:ext>
            </a:extLst>
          </p:cNvPr>
          <p:cNvSpPr/>
          <p:nvPr/>
        </p:nvSpPr>
        <p:spPr>
          <a:xfrm>
            <a:off x="7010687" y="2813135"/>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67" name="Oval 66">
            <a:extLst>
              <a:ext uri="{FF2B5EF4-FFF2-40B4-BE49-F238E27FC236}">
                <a16:creationId xmlns:a16="http://schemas.microsoft.com/office/drawing/2014/main" id="{5049C1E5-492A-4737-8176-F388B75381B5}"/>
              </a:ext>
            </a:extLst>
          </p:cNvPr>
          <p:cNvSpPr/>
          <p:nvPr/>
        </p:nvSpPr>
        <p:spPr>
          <a:xfrm>
            <a:off x="5151980" y="2813135"/>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68" name="Oval 67">
            <a:extLst>
              <a:ext uri="{FF2B5EF4-FFF2-40B4-BE49-F238E27FC236}">
                <a16:creationId xmlns:a16="http://schemas.microsoft.com/office/drawing/2014/main" id="{6DA55D47-C072-4965-A135-37C5579BD474}"/>
              </a:ext>
            </a:extLst>
          </p:cNvPr>
          <p:cNvSpPr/>
          <p:nvPr/>
        </p:nvSpPr>
        <p:spPr>
          <a:xfrm>
            <a:off x="6089253" y="2813135"/>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69" name="TextBox 68">
            <a:extLst>
              <a:ext uri="{FF2B5EF4-FFF2-40B4-BE49-F238E27FC236}">
                <a16:creationId xmlns:a16="http://schemas.microsoft.com/office/drawing/2014/main" id="{29D05CE5-37C1-4731-A9FF-3495529DD34D}"/>
              </a:ext>
            </a:extLst>
          </p:cNvPr>
          <p:cNvSpPr txBox="1"/>
          <p:nvPr/>
        </p:nvSpPr>
        <p:spPr>
          <a:xfrm>
            <a:off x="2459472" y="3765339"/>
            <a:ext cx="1591228"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FRICE-W Design &amp; Build</a:t>
            </a:r>
          </a:p>
        </p:txBody>
      </p:sp>
      <p:sp>
        <p:nvSpPr>
          <p:cNvPr id="70" name="Oval 69">
            <a:extLst>
              <a:ext uri="{FF2B5EF4-FFF2-40B4-BE49-F238E27FC236}">
                <a16:creationId xmlns:a16="http://schemas.microsoft.com/office/drawing/2014/main" id="{2F0087E4-28BD-46EB-9655-9096463568B2}"/>
              </a:ext>
            </a:extLst>
          </p:cNvPr>
          <p:cNvSpPr/>
          <p:nvPr/>
        </p:nvSpPr>
        <p:spPr>
          <a:xfrm>
            <a:off x="6574249" y="2813135"/>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1" name="TextBox 70">
            <a:extLst>
              <a:ext uri="{FF2B5EF4-FFF2-40B4-BE49-F238E27FC236}">
                <a16:creationId xmlns:a16="http://schemas.microsoft.com/office/drawing/2014/main" id="{E37EE392-B827-4CAE-90B5-6BBB8BAE4CA4}"/>
              </a:ext>
            </a:extLst>
          </p:cNvPr>
          <p:cNvSpPr txBox="1"/>
          <p:nvPr/>
        </p:nvSpPr>
        <p:spPr>
          <a:xfrm>
            <a:off x="5387012" y="2503963"/>
            <a:ext cx="149592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Payroll/Time Compare </a:t>
            </a:r>
          </a:p>
        </p:txBody>
      </p:sp>
      <p:cxnSp>
        <p:nvCxnSpPr>
          <p:cNvPr id="72" name="Straight Connector 71">
            <a:extLst>
              <a:ext uri="{FF2B5EF4-FFF2-40B4-BE49-F238E27FC236}">
                <a16:creationId xmlns:a16="http://schemas.microsoft.com/office/drawing/2014/main" id="{33E71585-85D8-461E-9E26-B0B9570CC435}"/>
              </a:ext>
            </a:extLst>
          </p:cNvPr>
          <p:cNvCxnSpPr/>
          <p:nvPr/>
        </p:nvCxnSpPr>
        <p:spPr>
          <a:xfrm>
            <a:off x="1283672" y="4069452"/>
            <a:ext cx="384048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pic>
        <p:nvPicPr>
          <p:cNvPr id="73" name="Picture 72">
            <a:extLst>
              <a:ext uri="{FF2B5EF4-FFF2-40B4-BE49-F238E27FC236}">
                <a16:creationId xmlns:a16="http://schemas.microsoft.com/office/drawing/2014/main" id="{4C5EC5A4-D887-4CD3-9BB1-3011CA0AA334}"/>
              </a:ext>
            </a:extLst>
          </p:cNvPr>
          <p:cNvPicPr>
            <a:picLocks noChangeAspect="1"/>
          </p:cNvPicPr>
          <p:nvPr/>
        </p:nvPicPr>
        <p:blipFill>
          <a:blip r:embed="rId3"/>
          <a:stretch>
            <a:fillRect/>
          </a:stretch>
        </p:blipFill>
        <p:spPr>
          <a:xfrm>
            <a:off x="1690509" y="3952128"/>
            <a:ext cx="573073" cy="252600"/>
          </a:xfrm>
          <a:prstGeom prst="rect">
            <a:avLst/>
          </a:prstGeom>
        </p:spPr>
      </p:pic>
      <p:sp>
        <p:nvSpPr>
          <p:cNvPr id="74" name="Oval 73">
            <a:extLst>
              <a:ext uri="{FF2B5EF4-FFF2-40B4-BE49-F238E27FC236}">
                <a16:creationId xmlns:a16="http://schemas.microsoft.com/office/drawing/2014/main" id="{DBB91A08-8589-4A57-A75C-6DC4302757EC}"/>
              </a:ext>
            </a:extLst>
          </p:cNvPr>
          <p:cNvSpPr/>
          <p:nvPr/>
        </p:nvSpPr>
        <p:spPr>
          <a:xfrm>
            <a:off x="1253873" y="4028917"/>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75" name="Picture 74">
            <a:extLst>
              <a:ext uri="{FF2B5EF4-FFF2-40B4-BE49-F238E27FC236}">
                <a16:creationId xmlns:a16="http://schemas.microsoft.com/office/drawing/2014/main" id="{8C607B24-F749-4333-BD79-DDCC5ABEF3BD}"/>
              </a:ext>
            </a:extLst>
          </p:cNvPr>
          <p:cNvPicPr>
            <a:picLocks noChangeAspect="1"/>
          </p:cNvPicPr>
          <p:nvPr/>
        </p:nvPicPr>
        <p:blipFill>
          <a:blip r:embed="rId3"/>
          <a:stretch>
            <a:fillRect/>
          </a:stretch>
        </p:blipFill>
        <p:spPr>
          <a:xfrm>
            <a:off x="2146828" y="3952128"/>
            <a:ext cx="573073" cy="252600"/>
          </a:xfrm>
          <a:prstGeom prst="rect">
            <a:avLst/>
          </a:prstGeom>
        </p:spPr>
      </p:pic>
      <p:pic>
        <p:nvPicPr>
          <p:cNvPr id="76" name="Picture 75">
            <a:extLst>
              <a:ext uri="{FF2B5EF4-FFF2-40B4-BE49-F238E27FC236}">
                <a16:creationId xmlns:a16="http://schemas.microsoft.com/office/drawing/2014/main" id="{055D16A1-8FFF-4397-86EE-62D8A703A5DB}"/>
              </a:ext>
            </a:extLst>
          </p:cNvPr>
          <p:cNvPicPr>
            <a:picLocks noChangeAspect="1"/>
          </p:cNvPicPr>
          <p:nvPr/>
        </p:nvPicPr>
        <p:blipFill>
          <a:blip r:embed="rId3"/>
          <a:stretch>
            <a:fillRect/>
          </a:stretch>
        </p:blipFill>
        <p:spPr>
          <a:xfrm>
            <a:off x="2636134" y="3952128"/>
            <a:ext cx="573073" cy="252600"/>
          </a:xfrm>
          <a:prstGeom prst="rect">
            <a:avLst/>
          </a:prstGeom>
        </p:spPr>
      </p:pic>
      <p:pic>
        <p:nvPicPr>
          <p:cNvPr id="77" name="Picture 76">
            <a:extLst>
              <a:ext uri="{FF2B5EF4-FFF2-40B4-BE49-F238E27FC236}">
                <a16:creationId xmlns:a16="http://schemas.microsoft.com/office/drawing/2014/main" id="{050A64EF-D922-40E9-A836-F785A64B8481}"/>
              </a:ext>
            </a:extLst>
          </p:cNvPr>
          <p:cNvPicPr>
            <a:picLocks noChangeAspect="1"/>
          </p:cNvPicPr>
          <p:nvPr/>
        </p:nvPicPr>
        <p:blipFill>
          <a:blip r:embed="rId3"/>
          <a:stretch>
            <a:fillRect/>
          </a:stretch>
        </p:blipFill>
        <p:spPr>
          <a:xfrm>
            <a:off x="3131536" y="3952128"/>
            <a:ext cx="573073" cy="252600"/>
          </a:xfrm>
          <a:prstGeom prst="rect">
            <a:avLst/>
          </a:prstGeom>
        </p:spPr>
      </p:pic>
      <p:pic>
        <p:nvPicPr>
          <p:cNvPr id="78" name="Picture 77">
            <a:extLst>
              <a:ext uri="{FF2B5EF4-FFF2-40B4-BE49-F238E27FC236}">
                <a16:creationId xmlns:a16="http://schemas.microsoft.com/office/drawing/2014/main" id="{6F14069A-BBCB-4C46-9800-32EC1C9A5CB5}"/>
              </a:ext>
            </a:extLst>
          </p:cNvPr>
          <p:cNvPicPr>
            <a:picLocks noChangeAspect="1"/>
          </p:cNvPicPr>
          <p:nvPr/>
        </p:nvPicPr>
        <p:blipFill>
          <a:blip r:embed="rId3"/>
          <a:stretch>
            <a:fillRect/>
          </a:stretch>
        </p:blipFill>
        <p:spPr>
          <a:xfrm>
            <a:off x="3622235" y="3952128"/>
            <a:ext cx="573073" cy="252600"/>
          </a:xfrm>
          <a:prstGeom prst="rect">
            <a:avLst/>
          </a:prstGeom>
        </p:spPr>
      </p:pic>
      <p:pic>
        <p:nvPicPr>
          <p:cNvPr id="79" name="Picture 78">
            <a:extLst>
              <a:ext uri="{FF2B5EF4-FFF2-40B4-BE49-F238E27FC236}">
                <a16:creationId xmlns:a16="http://schemas.microsoft.com/office/drawing/2014/main" id="{245811A1-6C63-4698-8900-3D5BEFEABC92}"/>
              </a:ext>
            </a:extLst>
          </p:cNvPr>
          <p:cNvPicPr>
            <a:picLocks noChangeAspect="1"/>
          </p:cNvPicPr>
          <p:nvPr/>
        </p:nvPicPr>
        <p:blipFill>
          <a:blip r:embed="rId3"/>
          <a:stretch>
            <a:fillRect/>
          </a:stretch>
        </p:blipFill>
        <p:spPr>
          <a:xfrm>
            <a:off x="4092614" y="3952128"/>
            <a:ext cx="573073" cy="252600"/>
          </a:xfrm>
          <a:prstGeom prst="rect">
            <a:avLst/>
          </a:prstGeom>
        </p:spPr>
      </p:pic>
      <p:pic>
        <p:nvPicPr>
          <p:cNvPr id="80" name="Picture 79">
            <a:extLst>
              <a:ext uri="{FF2B5EF4-FFF2-40B4-BE49-F238E27FC236}">
                <a16:creationId xmlns:a16="http://schemas.microsoft.com/office/drawing/2014/main" id="{F4CA873C-A62F-4697-9051-9564F2857C87}"/>
              </a:ext>
            </a:extLst>
          </p:cNvPr>
          <p:cNvPicPr>
            <a:picLocks noChangeAspect="1"/>
          </p:cNvPicPr>
          <p:nvPr/>
        </p:nvPicPr>
        <p:blipFill>
          <a:blip r:embed="rId3"/>
          <a:stretch>
            <a:fillRect/>
          </a:stretch>
        </p:blipFill>
        <p:spPr>
          <a:xfrm>
            <a:off x="4554901" y="3952128"/>
            <a:ext cx="573073" cy="252600"/>
          </a:xfrm>
          <a:prstGeom prst="rect">
            <a:avLst/>
          </a:prstGeom>
        </p:spPr>
      </p:pic>
      <p:pic>
        <p:nvPicPr>
          <p:cNvPr id="81" name="Picture 80">
            <a:extLst>
              <a:ext uri="{FF2B5EF4-FFF2-40B4-BE49-F238E27FC236}">
                <a16:creationId xmlns:a16="http://schemas.microsoft.com/office/drawing/2014/main" id="{D939B3E9-2B67-4968-906C-C6274A3BCB5B}"/>
              </a:ext>
            </a:extLst>
          </p:cNvPr>
          <p:cNvPicPr>
            <a:picLocks noChangeAspect="1"/>
          </p:cNvPicPr>
          <p:nvPr/>
        </p:nvPicPr>
        <p:blipFill>
          <a:blip r:embed="rId3"/>
          <a:stretch>
            <a:fillRect/>
          </a:stretch>
        </p:blipFill>
        <p:spPr>
          <a:xfrm>
            <a:off x="1246516" y="3952128"/>
            <a:ext cx="573073" cy="252600"/>
          </a:xfrm>
          <a:prstGeom prst="rect">
            <a:avLst/>
          </a:prstGeom>
        </p:spPr>
      </p:pic>
      <p:sp>
        <p:nvSpPr>
          <p:cNvPr id="82" name="TextBox 81">
            <a:extLst>
              <a:ext uri="{FF2B5EF4-FFF2-40B4-BE49-F238E27FC236}">
                <a16:creationId xmlns:a16="http://schemas.microsoft.com/office/drawing/2014/main" id="{44AB0E14-F7F9-47CF-94F0-514BE286447B}"/>
              </a:ext>
            </a:extLst>
          </p:cNvPr>
          <p:cNvSpPr txBox="1"/>
          <p:nvPr/>
        </p:nvSpPr>
        <p:spPr>
          <a:xfrm>
            <a:off x="1282171" y="3022642"/>
            <a:ext cx="185947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 Baseline System for Sprint 1</a:t>
            </a:r>
          </a:p>
        </p:txBody>
      </p:sp>
      <p:sp>
        <p:nvSpPr>
          <p:cNvPr id="83" name="TextBox 82">
            <a:extLst>
              <a:ext uri="{FF2B5EF4-FFF2-40B4-BE49-F238E27FC236}">
                <a16:creationId xmlns:a16="http://schemas.microsoft.com/office/drawing/2014/main" id="{F2A09D1A-4729-4B63-B57D-630A9B595941}"/>
              </a:ext>
            </a:extLst>
          </p:cNvPr>
          <p:cNvSpPr txBox="1"/>
          <p:nvPr/>
        </p:nvSpPr>
        <p:spPr>
          <a:xfrm>
            <a:off x="3335637" y="2867064"/>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84" name="TextBox 83">
            <a:extLst>
              <a:ext uri="{FF2B5EF4-FFF2-40B4-BE49-F238E27FC236}">
                <a16:creationId xmlns:a16="http://schemas.microsoft.com/office/drawing/2014/main" id="{C4F6C720-F3B4-48A3-8618-E3AF1F04E9A5}"/>
              </a:ext>
            </a:extLst>
          </p:cNvPr>
          <p:cNvSpPr txBox="1"/>
          <p:nvPr/>
        </p:nvSpPr>
        <p:spPr>
          <a:xfrm>
            <a:off x="3813488" y="2864684"/>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85" name="TextBox 84">
            <a:extLst>
              <a:ext uri="{FF2B5EF4-FFF2-40B4-BE49-F238E27FC236}">
                <a16:creationId xmlns:a16="http://schemas.microsoft.com/office/drawing/2014/main" id="{D9DA97B5-7D90-4FCE-BD3A-3DC02E0412E6}"/>
              </a:ext>
            </a:extLst>
          </p:cNvPr>
          <p:cNvSpPr txBox="1"/>
          <p:nvPr/>
        </p:nvSpPr>
        <p:spPr>
          <a:xfrm>
            <a:off x="6767023" y="2627073"/>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86" name="TextBox 85">
            <a:extLst>
              <a:ext uri="{FF2B5EF4-FFF2-40B4-BE49-F238E27FC236}">
                <a16:creationId xmlns:a16="http://schemas.microsoft.com/office/drawing/2014/main" id="{C952F696-BFB2-48D8-BD0D-CA842488AE6C}"/>
              </a:ext>
            </a:extLst>
          </p:cNvPr>
          <p:cNvSpPr txBox="1"/>
          <p:nvPr/>
        </p:nvSpPr>
        <p:spPr>
          <a:xfrm>
            <a:off x="4313251" y="3638569"/>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87" name="TextBox 86">
            <a:extLst>
              <a:ext uri="{FF2B5EF4-FFF2-40B4-BE49-F238E27FC236}">
                <a16:creationId xmlns:a16="http://schemas.microsoft.com/office/drawing/2014/main" id="{F8355FAA-0642-4A74-9170-5D2EB3DDD8B1}"/>
              </a:ext>
            </a:extLst>
          </p:cNvPr>
          <p:cNvSpPr txBox="1"/>
          <p:nvPr/>
        </p:nvSpPr>
        <p:spPr>
          <a:xfrm>
            <a:off x="4770901" y="3626934"/>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88" name="TextBox 87">
            <a:extLst>
              <a:ext uri="{FF2B5EF4-FFF2-40B4-BE49-F238E27FC236}">
                <a16:creationId xmlns:a16="http://schemas.microsoft.com/office/drawing/2014/main" id="{07D49424-06FE-445F-99E4-B8E3E2CA976A}"/>
              </a:ext>
            </a:extLst>
          </p:cNvPr>
          <p:cNvSpPr txBox="1"/>
          <p:nvPr/>
        </p:nvSpPr>
        <p:spPr>
          <a:xfrm>
            <a:off x="5432853" y="3088698"/>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89" name="TextBox 88">
            <a:extLst>
              <a:ext uri="{FF2B5EF4-FFF2-40B4-BE49-F238E27FC236}">
                <a16:creationId xmlns:a16="http://schemas.microsoft.com/office/drawing/2014/main" id="{729D3BDF-6D9B-4DB4-AAB5-BA66643949E3}"/>
              </a:ext>
            </a:extLst>
          </p:cNvPr>
          <p:cNvSpPr txBox="1"/>
          <p:nvPr/>
        </p:nvSpPr>
        <p:spPr>
          <a:xfrm>
            <a:off x="6092712" y="3088291"/>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90" name="TextBox 89">
            <a:extLst>
              <a:ext uri="{FF2B5EF4-FFF2-40B4-BE49-F238E27FC236}">
                <a16:creationId xmlns:a16="http://schemas.microsoft.com/office/drawing/2014/main" id="{89B00F54-CA5D-4318-9CB8-7716C78063F0}"/>
              </a:ext>
            </a:extLst>
          </p:cNvPr>
          <p:cNvSpPr txBox="1"/>
          <p:nvPr/>
        </p:nvSpPr>
        <p:spPr>
          <a:xfrm>
            <a:off x="5528440" y="2642917"/>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91" name="TextBox 90">
            <a:extLst>
              <a:ext uri="{FF2B5EF4-FFF2-40B4-BE49-F238E27FC236}">
                <a16:creationId xmlns:a16="http://schemas.microsoft.com/office/drawing/2014/main" id="{B17FC10C-D4BA-4E49-BD70-56248B78A187}"/>
              </a:ext>
            </a:extLst>
          </p:cNvPr>
          <p:cNvSpPr txBox="1"/>
          <p:nvPr/>
        </p:nvSpPr>
        <p:spPr>
          <a:xfrm>
            <a:off x="6282188" y="2638925"/>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92" name="TextBox 91">
            <a:extLst>
              <a:ext uri="{FF2B5EF4-FFF2-40B4-BE49-F238E27FC236}">
                <a16:creationId xmlns:a16="http://schemas.microsoft.com/office/drawing/2014/main" id="{BB7DB72D-B60D-493B-9E2A-009982F20556}"/>
              </a:ext>
            </a:extLst>
          </p:cNvPr>
          <p:cNvSpPr txBox="1"/>
          <p:nvPr/>
        </p:nvSpPr>
        <p:spPr>
          <a:xfrm>
            <a:off x="4268589" y="2877177"/>
            <a:ext cx="2170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93" name="Oval 92">
            <a:extLst>
              <a:ext uri="{FF2B5EF4-FFF2-40B4-BE49-F238E27FC236}">
                <a16:creationId xmlns:a16="http://schemas.microsoft.com/office/drawing/2014/main" id="{48B1DCA0-4CAB-4F59-84B2-C14BF69D9F69}"/>
              </a:ext>
            </a:extLst>
          </p:cNvPr>
          <p:cNvSpPr/>
          <p:nvPr/>
        </p:nvSpPr>
        <p:spPr>
          <a:xfrm>
            <a:off x="5046272" y="4020581"/>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4" name="TextBox 93">
            <a:extLst>
              <a:ext uri="{FF2B5EF4-FFF2-40B4-BE49-F238E27FC236}">
                <a16:creationId xmlns:a16="http://schemas.microsoft.com/office/drawing/2014/main" id="{63ACB380-C2BB-486F-80E0-E8E0F00A4742}"/>
              </a:ext>
            </a:extLst>
          </p:cNvPr>
          <p:cNvSpPr txBox="1"/>
          <p:nvPr/>
        </p:nvSpPr>
        <p:spPr>
          <a:xfrm>
            <a:off x="373320" y="4533214"/>
            <a:ext cx="4238661" cy="144655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5</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Milestones to Monitor: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59 Business Process Redesign (</a:t>
            </a:r>
            <a:r>
              <a:rPr lang="en-US" sz="1400" dirty="0">
                <a:solidFill>
                  <a:prstClr val="black"/>
                </a:solidFill>
                <a:latin typeface="Arial" panose="020B0604020202020204" pitchFamily="34" charset="0"/>
                <a:cs typeface="Arial" panose="020B0604020202020204" pitchFamily="34" charset="0"/>
              </a:rPr>
              <a:t>BPR)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sessions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Baseline System </a:t>
            </a:r>
            <a:r>
              <a:rPr lang="en-US" sz="1400" dirty="0">
                <a:solidFill>
                  <a:prstClr val="black"/>
                </a:solidFill>
                <a:latin typeface="Arial" panose="020B0604020202020204" pitchFamily="34" charset="0"/>
                <a:cs typeface="Arial" panose="020B0604020202020204" pitchFamily="34" charset="0"/>
              </a:rPr>
              <a:t>Build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Phase 2 Imagine Phase Artifacts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FRICE-W Requirements/Initial Build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Sustainment</a:t>
            </a:r>
          </a:p>
        </p:txBody>
      </p:sp>
      <p:sp>
        <p:nvSpPr>
          <p:cNvPr id="95" name="Rectangle 94">
            <a:extLst>
              <a:ext uri="{FF2B5EF4-FFF2-40B4-BE49-F238E27FC236}">
                <a16:creationId xmlns:a16="http://schemas.microsoft.com/office/drawing/2014/main" id="{00CADEE8-96D7-473F-BB8C-7886B6F39441}"/>
              </a:ext>
            </a:extLst>
          </p:cNvPr>
          <p:cNvSpPr/>
          <p:nvPr/>
        </p:nvSpPr>
        <p:spPr>
          <a:xfrm>
            <a:off x="1731178" y="2006673"/>
            <a:ext cx="487026" cy="2382727"/>
          </a:xfrm>
          <a:prstGeom prst="rect">
            <a:avLst/>
          </a:prstGeom>
          <a:solidFill>
            <a:srgbClr val="E1450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9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7DD-133E-48FF-A609-089BB2F17F2F}"/>
              </a:ext>
            </a:extLst>
          </p:cNvPr>
          <p:cNvSpPr>
            <a:spLocks noGrp="1"/>
          </p:cNvSpPr>
          <p:nvPr>
            <p:ph type="title"/>
          </p:nvPr>
        </p:nvSpPr>
        <p:spPr/>
        <p:txBody>
          <a:bodyPr/>
          <a:lstStyle/>
          <a:p>
            <a:r>
              <a:rPr lang="en-US" dirty="0"/>
              <a:t>Phase 2 Business Process Redesign Sessions Update </a:t>
            </a:r>
          </a:p>
        </p:txBody>
      </p:sp>
      <p:pic>
        <p:nvPicPr>
          <p:cNvPr id="4" name="Picture 3">
            <a:extLst>
              <a:ext uri="{FF2B5EF4-FFF2-40B4-BE49-F238E27FC236}">
                <a16:creationId xmlns:a16="http://schemas.microsoft.com/office/drawing/2014/main" id="{732FA76E-9126-421E-8F07-265531D65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365" y="3331486"/>
            <a:ext cx="5737551" cy="2796856"/>
          </a:xfrm>
          <a:prstGeom prst="rect">
            <a:avLst/>
          </a:prstGeom>
        </p:spPr>
      </p:pic>
      <p:pic>
        <p:nvPicPr>
          <p:cNvPr id="7" name="Picture 6">
            <a:extLst>
              <a:ext uri="{FF2B5EF4-FFF2-40B4-BE49-F238E27FC236}">
                <a16:creationId xmlns:a16="http://schemas.microsoft.com/office/drawing/2014/main" id="{C8E3E6B9-B197-425E-B70D-B2502BF78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90" y="3020037"/>
            <a:ext cx="3925957" cy="3340564"/>
          </a:xfrm>
          <a:prstGeom prst="rect">
            <a:avLst/>
          </a:prstGeom>
        </p:spPr>
      </p:pic>
      <p:sp>
        <p:nvSpPr>
          <p:cNvPr id="8" name="TextBox 7">
            <a:extLst>
              <a:ext uri="{FF2B5EF4-FFF2-40B4-BE49-F238E27FC236}">
                <a16:creationId xmlns:a16="http://schemas.microsoft.com/office/drawing/2014/main" id="{33DE4470-ECDA-412B-98C7-FBE88F65E5CE}"/>
              </a:ext>
            </a:extLst>
          </p:cNvPr>
          <p:cNvSpPr txBox="1"/>
          <p:nvPr/>
        </p:nvSpPr>
        <p:spPr>
          <a:xfrm>
            <a:off x="427053" y="2340072"/>
            <a:ext cx="2207090" cy="369332"/>
          </a:xfrm>
          <a:prstGeom prst="rect">
            <a:avLst/>
          </a:prstGeom>
          <a:noFill/>
        </p:spPr>
        <p:txBody>
          <a:bodyPr wrap="square" rtlCol="0">
            <a:spAutoFit/>
          </a:bodyPr>
          <a:lstStyle/>
          <a:p>
            <a:r>
              <a:rPr lang="en-US" u="sng" dirty="0">
                <a:solidFill>
                  <a:srgbClr val="092F57"/>
                </a:solidFill>
                <a:latin typeface="Arial" panose="020B0604020202020204" pitchFamily="34" charset="0"/>
                <a:cs typeface="Arial" panose="020B0604020202020204" pitchFamily="34" charset="0"/>
              </a:rPr>
              <a:t>Guiding Principles:</a:t>
            </a:r>
          </a:p>
        </p:txBody>
      </p:sp>
      <p:sp>
        <p:nvSpPr>
          <p:cNvPr id="9" name="TextBox 8">
            <a:extLst>
              <a:ext uri="{FF2B5EF4-FFF2-40B4-BE49-F238E27FC236}">
                <a16:creationId xmlns:a16="http://schemas.microsoft.com/office/drawing/2014/main" id="{B6349F92-F567-4739-9E87-604196AEFC3B}"/>
              </a:ext>
            </a:extLst>
          </p:cNvPr>
          <p:cNvSpPr txBox="1"/>
          <p:nvPr/>
        </p:nvSpPr>
        <p:spPr>
          <a:xfrm>
            <a:off x="5639319" y="2340072"/>
            <a:ext cx="2507695" cy="369332"/>
          </a:xfrm>
          <a:prstGeom prst="rect">
            <a:avLst/>
          </a:prstGeom>
          <a:noFill/>
        </p:spPr>
        <p:txBody>
          <a:bodyPr wrap="square" rtlCol="0">
            <a:spAutoFit/>
          </a:bodyPr>
          <a:lstStyle/>
          <a:p>
            <a:r>
              <a:rPr lang="en-US" u="sng" dirty="0">
                <a:solidFill>
                  <a:srgbClr val="092F57"/>
                </a:solidFill>
                <a:latin typeface="Arial" panose="020B0604020202020204" pitchFamily="34" charset="0"/>
                <a:cs typeface="Arial" panose="020B0604020202020204" pitchFamily="34" charset="0"/>
              </a:rPr>
              <a:t>Expected Outcomes:</a:t>
            </a:r>
          </a:p>
        </p:txBody>
      </p:sp>
    </p:spTree>
    <p:extLst>
      <p:ext uri="{BB962C8B-B14F-4D97-AF65-F5344CB8AC3E}">
        <p14:creationId xmlns:p14="http://schemas.microsoft.com/office/powerpoint/2010/main" val="192619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1001288" y="665324"/>
            <a:ext cx="8596668" cy="388077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3200" dirty="0">
                <a:solidFill>
                  <a:srgbClr val="092F57"/>
                </a:solidFill>
              </a:rPr>
              <a:t>Welcome! </a:t>
            </a:r>
          </a:p>
          <a:p>
            <a:pPr marL="0" indent="0">
              <a:spcBef>
                <a:spcPts val="0"/>
              </a:spcBef>
              <a:buFont typeface="Arial" panose="020B0604020202020204" pitchFamily="34" charset="0"/>
              <a:buNone/>
              <a:defRPr/>
            </a:pPr>
            <a:endParaRPr lang="en-US" sz="2000" dirty="0">
              <a:solidFill>
                <a:srgbClr val="092F57"/>
              </a:solidFill>
            </a:endParaRPr>
          </a:p>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spcBef>
                <a:spcPts val="0"/>
              </a:spcBef>
              <a:buFont typeface="Arial" panose="020B0604020202020204" pitchFamily="34" charset="0"/>
              <a:buNone/>
              <a:defRPr/>
            </a:pPr>
            <a:endParaRPr lang="en-US" sz="2000" dirty="0">
              <a:solidFill>
                <a:srgbClr val="092F57"/>
              </a:solidFill>
            </a:endParaRPr>
          </a:p>
          <a:p>
            <a:pPr marL="0" indent="0">
              <a:spcBef>
                <a:spcPts val="0"/>
              </a:spcBef>
              <a:buFont typeface="Arial" panose="020B0604020202020204" pitchFamily="34" charset="0"/>
              <a:buNone/>
              <a:defRPr/>
            </a:pPr>
            <a:r>
              <a:rPr lang="en-US" sz="2000" dirty="0">
                <a:solidFill>
                  <a:srgbClr val="092F57"/>
                </a:solidFill>
              </a:rPr>
              <a:t>Thank you all for your flexibility during these unprecedented times!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1411261" y="5246818"/>
            <a:ext cx="9848017" cy="5102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2"/>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7DD-133E-48FF-A609-089BB2F17F2F}"/>
              </a:ext>
            </a:extLst>
          </p:cNvPr>
          <p:cNvSpPr>
            <a:spLocks noGrp="1"/>
          </p:cNvSpPr>
          <p:nvPr>
            <p:ph type="title"/>
          </p:nvPr>
        </p:nvSpPr>
        <p:spPr/>
        <p:txBody>
          <a:bodyPr/>
          <a:lstStyle/>
          <a:p>
            <a:r>
              <a:rPr lang="en-US" dirty="0"/>
              <a:t>Phase 2 Business Process Redesign Sessions Update </a:t>
            </a:r>
          </a:p>
        </p:txBody>
      </p:sp>
      <p:pic>
        <p:nvPicPr>
          <p:cNvPr id="3" name="Picture 2">
            <a:extLst>
              <a:ext uri="{FF2B5EF4-FFF2-40B4-BE49-F238E27FC236}">
                <a16:creationId xmlns:a16="http://schemas.microsoft.com/office/drawing/2014/main" id="{3275204D-31D6-40CA-9A78-3FA17450FAE3}"/>
              </a:ext>
            </a:extLst>
          </p:cNvPr>
          <p:cNvPicPr>
            <a:picLocks noChangeAspect="1"/>
          </p:cNvPicPr>
          <p:nvPr/>
        </p:nvPicPr>
        <p:blipFill>
          <a:blip r:embed="rId3"/>
          <a:stretch>
            <a:fillRect/>
          </a:stretch>
        </p:blipFill>
        <p:spPr>
          <a:xfrm>
            <a:off x="0" y="2435578"/>
            <a:ext cx="12192000" cy="1986844"/>
          </a:xfrm>
          <a:prstGeom prst="rect">
            <a:avLst/>
          </a:prstGeom>
        </p:spPr>
      </p:pic>
      <p:pic>
        <p:nvPicPr>
          <p:cNvPr id="5" name="Picture 4">
            <a:extLst>
              <a:ext uri="{FF2B5EF4-FFF2-40B4-BE49-F238E27FC236}">
                <a16:creationId xmlns:a16="http://schemas.microsoft.com/office/drawing/2014/main" id="{2DA0F8F5-C480-4EAD-BF2A-EB5EF7BF277D}"/>
              </a:ext>
            </a:extLst>
          </p:cNvPr>
          <p:cNvPicPr>
            <a:picLocks noChangeAspect="1"/>
          </p:cNvPicPr>
          <p:nvPr/>
        </p:nvPicPr>
        <p:blipFill>
          <a:blip r:embed="rId4"/>
          <a:stretch>
            <a:fillRect/>
          </a:stretch>
        </p:blipFill>
        <p:spPr>
          <a:xfrm>
            <a:off x="66675" y="4392083"/>
            <a:ext cx="12035148" cy="847843"/>
          </a:xfrm>
          <a:prstGeom prst="rect">
            <a:avLst/>
          </a:prstGeom>
        </p:spPr>
      </p:pic>
      <p:sp>
        <p:nvSpPr>
          <p:cNvPr id="8" name="Freeform 23">
            <a:extLst>
              <a:ext uri="{FF2B5EF4-FFF2-40B4-BE49-F238E27FC236}">
                <a16:creationId xmlns:a16="http://schemas.microsoft.com/office/drawing/2014/main" id="{6F7664AF-F23B-4D3C-B22D-E03207857D61}"/>
              </a:ext>
            </a:extLst>
          </p:cNvPr>
          <p:cNvSpPr>
            <a:spLocks/>
          </p:cNvSpPr>
          <p:nvPr/>
        </p:nvSpPr>
        <p:spPr bwMode="auto">
          <a:xfrm>
            <a:off x="4209813" y="4510533"/>
            <a:ext cx="209787" cy="195036"/>
          </a:xfrm>
          <a:custGeom>
            <a:avLst/>
            <a:gdLst>
              <a:gd name="T0" fmla="*/ 362 w 393"/>
              <a:gd name="T1" fmla="*/ 2 h 366"/>
              <a:gd name="T2" fmla="*/ 308 w 393"/>
              <a:gd name="T3" fmla="*/ 13 h 366"/>
              <a:gd name="T4" fmla="*/ 143 w 393"/>
              <a:gd name="T5" fmla="*/ 253 h 366"/>
              <a:gd name="T6" fmla="*/ 89 w 393"/>
              <a:gd name="T7" fmla="*/ 203 h 366"/>
              <a:gd name="T8" fmla="*/ 38 w 393"/>
              <a:gd name="T9" fmla="*/ 200 h 366"/>
              <a:gd name="T10" fmla="*/ 13 w 393"/>
              <a:gd name="T11" fmla="*/ 220 h 366"/>
              <a:gd name="T12" fmla="*/ 121 w 393"/>
              <a:gd name="T13" fmla="*/ 349 h 366"/>
              <a:gd name="T14" fmla="*/ 199 w 393"/>
              <a:gd name="T15" fmla="*/ 336 h 366"/>
              <a:gd name="T16" fmla="*/ 379 w 393"/>
              <a:gd name="T17" fmla="*/ 19 h 366"/>
              <a:gd name="T18" fmla="*/ 362 w 393"/>
              <a:gd name="T19" fmla="*/ 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3" h="366">
                <a:moveTo>
                  <a:pt x="362" y="2"/>
                </a:moveTo>
                <a:cubicBezTo>
                  <a:pt x="344" y="0"/>
                  <a:pt x="322" y="3"/>
                  <a:pt x="308" y="13"/>
                </a:cubicBezTo>
                <a:cubicBezTo>
                  <a:pt x="226" y="72"/>
                  <a:pt x="174" y="162"/>
                  <a:pt x="143" y="253"/>
                </a:cubicBezTo>
                <a:cubicBezTo>
                  <a:pt x="127" y="234"/>
                  <a:pt x="109" y="217"/>
                  <a:pt x="89" y="203"/>
                </a:cubicBezTo>
                <a:cubicBezTo>
                  <a:pt x="75" y="194"/>
                  <a:pt x="54" y="196"/>
                  <a:pt x="38" y="200"/>
                </a:cubicBezTo>
                <a:cubicBezTo>
                  <a:pt x="34" y="200"/>
                  <a:pt x="0" y="211"/>
                  <a:pt x="13" y="220"/>
                </a:cubicBezTo>
                <a:cubicBezTo>
                  <a:pt x="61" y="252"/>
                  <a:pt x="95" y="304"/>
                  <a:pt x="121" y="349"/>
                </a:cubicBezTo>
                <a:cubicBezTo>
                  <a:pt x="131" y="366"/>
                  <a:pt x="196" y="354"/>
                  <a:pt x="199" y="336"/>
                </a:cubicBezTo>
                <a:cubicBezTo>
                  <a:pt x="220" y="222"/>
                  <a:pt x="276" y="94"/>
                  <a:pt x="379" y="19"/>
                </a:cubicBezTo>
                <a:cubicBezTo>
                  <a:pt x="393" y="8"/>
                  <a:pt x="370" y="2"/>
                  <a:pt x="362" y="2"/>
                </a:cubicBezTo>
                <a:close/>
              </a:path>
            </a:pathLst>
          </a:custGeom>
          <a:solidFill>
            <a:srgbClr val="6CC24A"/>
          </a:solidFill>
          <a:ln>
            <a:noFill/>
          </a:ln>
        </p:spPr>
        <p:txBody>
          <a:bodyPr vert="horz" wrap="square" lIns="119486" tIns="59743" rIns="119486" bIns="59743" numCol="1" anchor="t" anchorCtr="0" compatLnSpc="1">
            <a:prstTxWarp prst="textNoShape">
              <a:avLst/>
            </a:prstTxWarp>
          </a:bodyPr>
          <a:lstStyle/>
          <a:p>
            <a:endParaRPr lang="en-US" sz="2352" dirty="0"/>
          </a:p>
        </p:txBody>
      </p:sp>
      <p:sp>
        <p:nvSpPr>
          <p:cNvPr id="12" name="Freeform 23">
            <a:extLst>
              <a:ext uri="{FF2B5EF4-FFF2-40B4-BE49-F238E27FC236}">
                <a16:creationId xmlns:a16="http://schemas.microsoft.com/office/drawing/2014/main" id="{EFEE338C-3D09-4CB4-A096-A36CC637275D}"/>
              </a:ext>
            </a:extLst>
          </p:cNvPr>
          <p:cNvSpPr>
            <a:spLocks/>
          </p:cNvSpPr>
          <p:nvPr/>
        </p:nvSpPr>
        <p:spPr bwMode="auto">
          <a:xfrm>
            <a:off x="4209812" y="4937284"/>
            <a:ext cx="209787" cy="195036"/>
          </a:xfrm>
          <a:custGeom>
            <a:avLst/>
            <a:gdLst>
              <a:gd name="T0" fmla="*/ 362 w 393"/>
              <a:gd name="T1" fmla="*/ 2 h 366"/>
              <a:gd name="T2" fmla="*/ 308 w 393"/>
              <a:gd name="T3" fmla="*/ 13 h 366"/>
              <a:gd name="T4" fmla="*/ 143 w 393"/>
              <a:gd name="T5" fmla="*/ 253 h 366"/>
              <a:gd name="T6" fmla="*/ 89 w 393"/>
              <a:gd name="T7" fmla="*/ 203 h 366"/>
              <a:gd name="T8" fmla="*/ 38 w 393"/>
              <a:gd name="T9" fmla="*/ 200 h 366"/>
              <a:gd name="T10" fmla="*/ 13 w 393"/>
              <a:gd name="T11" fmla="*/ 220 h 366"/>
              <a:gd name="T12" fmla="*/ 121 w 393"/>
              <a:gd name="T13" fmla="*/ 349 h 366"/>
              <a:gd name="T14" fmla="*/ 199 w 393"/>
              <a:gd name="T15" fmla="*/ 336 h 366"/>
              <a:gd name="T16" fmla="*/ 379 w 393"/>
              <a:gd name="T17" fmla="*/ 19 h 366"/>
              <a:gd name="T18" fmla="*/ 362 w 393"/>
              <a:gd name="T19" fmla="*/ 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3" h="366">
                <a:moveTo>
                  <a:pt x="362" y="2"/>
                </a:moveTo>
                <a:cubicBezTo>
                  <a:pt x="344" y="0"/>
                  <a:pt x="322" y="3"/>
                  <a:pt x="308" y="13"/>
                </a:cubicBezTo>
                <a:cubicBezTo>
                  <a:pt x="226" y="72"/>
                  <a:pt x="174" y="162"/>
                  <a:pt x="143" y="253"/>
                </a:cubicBezTo>
                <a:cubicBezTo>
                  <a:pt x="127" y="234"/>
                  <a:pt x="109" y="217"/>
                  <a:pt x="89" y="203"/>
                </a:cubicBezTo>
                <a:cubicBezTo>
                  <a:pt x="75" y="194"/>
                  <a:pt x="54" y="196"/>
                  <a:pt x="38" y="200"/>
                </a:cubicBezTo>
                <a:cubicBezTo>
                  <a:pt x="34" y="200"/>
                  <a:pt x="0" y="211"/>
                  <a:pt x="13" y="220"/>
                </a:cubicBezTo>
                <a:cubicBezTo>
                  <a:pt x="61" y="252"/>
                  <a:pt x="95" y="304"/>
                  <a:pt x="121" y="349"/>
                </a:cubicBezTo>
                <a:cubicBezTo>
                  <a:pt x="131" y="366"/>
                  <a:pt x="196" y="354"/>
                  <a:pt x="199" y="336"/>
                </a:cubicBezTo>
                <a:cubicBezTo>
                  <a:pt x="220" y="222"/>
                  <a:pt x="276" y="94"/>
                  <a:pt x="379" y="19"/>
                </a:cubicBezTo>
                <a:cubicBezTo>
                  <a:pt x="393" y="8"/>
                  <a:pt x="370" y="2"/>
                  <a:pt x="362" y="2"/>
                </a:cubicBezTo>
                <a:close/>
              </a:path>
            </a:pathLst>
          </a:custGeom>
          <a:solidFill>
            <a:srgbClr val="6CC24A"/>
          </a:solidFill>
          <a:ln>
            <a:noFill/>
          </a:ln>
        </p:spPr>
        <p:txBody>
          <a:bodyPr vert="horz" wrap="square" lIns="119486" tIns="59743" rIns="119486" bIns="59743" numCol="1" anchor="t" anchorCtr="0" compatLnSpc="1">
            <a:prstTxWarp prst="textNoShape">
              <a:avLst/>
            </a:prstTxWarp>
          </a:bodyPr>
          <a:lstStyle/>
          <a:p>
            <a:endParaRPr lang="en-US" sz="2352" dirty="0"/>
          </a:p>
        </p:txBody>
      </p:sp>
      <p:sp>
        <p:nvSpPr>
          <p:cNvPr id="13" name="Freeform 23">
            <a:extLst>
              <a:ext uri="{FF2B5EF4-FFF2-40B4-BE49-F238E27FC236}">
                <a16:creationId xmlns:a16="http://schemas.microsoft.com/office/drawing/2014/main" id="{6E8133F3-3964-4209-9D4E-3B9A92D92EE5}"/>
              </a:ext>
            </a:extLst>
          </p:cNvPr>
          <p:cNvSpPr>
            <a:spLocks/>
          </p:cNvSpPr>
          <p:nvPr/>
        </p:nvSpPr>
        <p:spPr bwMode="auto">
          <a:xfrm>
            <a:off x="7162562" y="4538279"/>
            <a:ext cx="209787" cy="195036"/>
          </a:xfrm>
          <a:custGeom>
            <a:avLst/>
            <a:gdLst>
              <a:gd name="T0" fmla="*/ 362 w 393"/>
              <a:gd name="T1" fmla="*/ 2 h 366"/>
              <a:gd name="T2" fmla="*/ 308 w 393"/>
              <a:gd name="T3" fmla="*/ 13 h 366"/>
              <a:gd name="T4" fmla="*/ 143 w 393"/>
              <a:gd name="T5" fmla="*/ 253 h 366"/>
              <a:gd name="T6" fmla="*/ 89 w 393"/>
              <a:gd name="T7" fmla="*/ 203 h 366"/>
              <a:gd name="T8" fmla="*/ 38 w 393"/>
              <a:gd name="T9" fmla="*/ 200 h 366"/>
              <a:gd name="T10" fmla="*/ 13 w 393"/>
              <a:gd name="T11" fmla="*/ 220 h 366"/>
              <a:gd name="T12" fmla="*/ 121 w 393"/>
              <a:gd name="T13" fmla="*/ 349 h 366"/>
              <a:gd name="T14" fmla="*/ 199 w 393"/>
              <a:gd name="T15" fmla="*/ 336 h 366"/>
              <a:gd name="T16" fmla="*/ 379 w 393"/>
              <a:gd name="T17" fmla="*/ 19 h 366"/>
              <a:gd name="T18" fmla="*/ 362 w 393"/>
              <a:gd name="T19" fmla="*/ 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3" h="366">
                <a:moveTo>
                  <a:pt x="362" y="2"/>
                </a:moveTo>
                <a:cubicBezTo>
                  <a:pt x="344" y="0"/>
                  <a:pt x="322" y="3"/>
                  <a:pt x="308" y="13"/>
                </a:cubicBezTo>
                <a:cubicBezTo>
                  <a:pt x="226" y="72"/>
                  <a:pt x="174" y="162"/>
                  <a:pt x="143" y="253"/>
                </a:cubicBezTo>
                <a:cubicBezTo>
                  <a:pt x="127" y="234"/>
                  <a:pt x="109" y="217"/>
                  <a:pt x="89" y="203"/>
                </a:cubicBezTo>
                <a:cubicBezTo>
                  <a:pt x="75" y="194"/>
                  <a:pt x="54" y="196"/>
                  <a:pt x="38" y="200"/>
                </a:cubicBezTo>
                <a:cubicBezTo>
                  <a:pt x="34" y="200"/>
                  <a:pt x="0" y="211"/>
                  <a:pt x="13" y="220"/>
                </a:cubicBezTo>
                <a:cubicBezTo>
                  <a:pt x="61" y="252"/>
                  <a:pt x="95" y="304"/>
                  <a:pt x="121" y="349"/>
                </a:cubicBezTo>
                <a:cubicBezTo>
                  <a:pt x="131" y="366"/>
                  <a:pt x="196" y="354"/>
                  <a:pt x="199" y="336"/>
                </a:cubicBezTo>
                <a:cubicBezTo>
                  <a:pt x="220" y="222"/>
                  <a:pt x="276" y="94"/>
                  <a:pt x="379" y="19"/>
                </a:cubicBezTo>
                <a:cubicBezTo>
                  <a:pt x="393" y="8"/>
                  <a:pt x="370" y="2"/>
                  <a:pt x="362" y="2"/>
                </a:cubicBezTo>
                <a:close/>
              </a:path>
            </a:pathLst>
          </a:custGeom>
          <a:solidFill>
            <a:srgbClr val="6CC24A"/>
          </a:solidFill>
          <a:ln>
            <a:noFill/>
          </a:ln>
        </p:spPr>
        <p:txBody>
          <a:bodyPr vert="horz" wrap="square" lIns="119486" tIns="59743" rIns="119486" bIns="59743" numCol="1" anchor="t" anchorCtr="0" compatLnSpc="1">
            <a:prstTxWarp prst="textNoShape">
              <a:avLst/>
            </a:prstTxWarp>
          </a:bodyPr>
          <a:lstStyle/>
          <a:p>
            <a:endParaRPr lang="en-US" sz="2352" dirty="0"/>
          </a:p>
        </p:txBody>
      </p:sp>
    </p:spTree>
    <p:extLst>
      <p:ext uri="{BB962C8B-B14F-4D97-AF65-F5344CB8AC3E}">
        <p14:creationId xmlns:p14="http://schemas.microsoft.com/office/powerpoint/2010/main" val="1325996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7DD-133E-48FF-A609-089BB2F17F2F}"/>
              </a:ext>
            </a:extLst>
          </p:cNvPr>
          <p:cNvSpPr>
            <a:spLocks noGrp="1"/>
          </p:cNvSpPr>
          <p:nvPr>
            <p:ph type="title"/>
          </p:nvPr>
        </p:nvSpPr>
        <p:spPr/>
        <p:txBody>
          <a:bodyPr/>
          <a:lstStyle/>
          <a:p>
            <a:r>
              <a:rPr lang="en-US" dirty="0"/>
              <a:t>Phase 2 Business Process Redesign Sessions Update </a:t>
            </a:r>
          </a:p>
        </p:txBody>
      </p:sp>
      <p:pic>
        <p:nvPicPr>
          <p:cNvPr id="3" name="Picture 2">
            <a:extLst>
              <a:ext uri="{FF2B5EF4-FFF2-40B4-BE49-F238E27FC236}">
                <a16:creationId xmlns:a16="http://schemas.microsoft.com/office/drawing/2014/main" id="{5359F495-1F10-4630-A262-8D71E563940B}"/>
              </a:ext>
            </a:extLst>
          </p:cNvPr>
          <p:cNvPicPr>
            <a:picLocks noChangeAspect="1"/>
          </p:cNvPicPr>
          <p:nvPr/>
        </p:nvPicPr>
        <p:blipFill rotWithShape="1">
          <a:blip r:embed="rId3"/>
          <a:srcRect t="19701"/>
          <a:stretch/>
        </p:blipFill>
        <p:spPr>
          <a:xfrm>
            <a:off x="0" y="1992993"/>
            <a:ext cx="12192000" cy="3350970"/>
          </a:xfrm>
          <a:prstGeom prst="rect">
            <a:avLst/>
          </a:prstGeom>
        </p:spPr>
      </p:pic>
      <p:sp>
        <p:nvSpPr>
          <p:cNvPr id="4" name="TextBox 3">
            <a:extLst>
              <a:ext uri="{FF2B5EF4-FFF2-40B4-BE49-F238E27FC236}">
                <a16:creationId xmlns:a16="http://schemas.microsoft.com/office/drawing/2014/main" id="{37E1FF28-5942-49A1-9449-74C73261B673}"/>
              </a:ext>
            </a:extLst>
          </p:cNvPr>
          <p:cNvSpPr txBox="1"/>
          <p:nvPr/>
        </p:nvSpPr>
        <p:spPr>
          <a:xfrm>
            <a:off x="3244041" y="5666677"/>
            <a:ext cx="5864772" cy="461665"/>
          </a:xfrm>
          <a:prstGeom prst="rect">
            <a:avLst/>
          </a:prstGeom>
          <a:noFill/>
        </p:spPr>
        <p:txBody>
          <a:bodyPr wrap="square" rtlCol="0">
            <a:spAutoFit/>
          </a:bodyPr>
          <a:lstStyle/>
          <a:p>
            <a:r>
              <a:rPr lang="en-US" sz="2400" b="1" dirty="0">
                <a:solidFill>
                  <a:srgbClr val="6CC24A"/>
                </a:solidFill>
                <a:latin typeface="Arial" panose="020B0604020202020204" pitchFamily="34" charset="0"/>
                <a:cs typeface="Arial" panose="020B0604020202020204" pitchFamily="34" charset="0"/>
              </a:rPr>
              <a:t>17 of 59 sessions completed (28.81%)</a:t>
            </a:r>
          </a:p>
        </p:txBody>
      </p:sp>
      <p:sp>
        <p:nvSpPr>
          <p:cNvPr id="5" name="Rectangle 4">
            <a:extLst>
              <a:ext uri="{FF2B5EF4-FFF2-40B4-BE49-F238E27FC236}">
                <a16:creationId xmlns:a16="http://schemas.microsoft.com/office/drawing/2014/main" id="{7D0B8471-F117-4C94-B5C6-1943095CEDC2}"/>
              </a:ext>
            </a:extLst>
          </p:cNvPr>
          <p:cNvSpPr/>
          <p:nvPr/>
        </p:nvSpPr>
        <p:spPr>
          <a:xfrm>
            <a:off x="3474277" y="6313971"/>
            <a:ext cx="5077544" cy="369332"/>
          </a:xfrm>
          <a:prstGeom prst="rect">
            <a:avLst/>
          </a:prstGeom>
        </p:spPr>
        <p:txBody>
          <a:bodyPr wrap="none">
            <a:spAutoFit/>
          </a:bodyPr>
          <a:lstStyle/>
          <a:p>
            <a:r>
              <a:rPr lang="en-US" dirty="0">
                <a:hlinkClick r:id="rId4"/>
              </a:rPr>
              <a:t>Luma Phase 2 Business Process Redesign (idaho.gov)</a:t>
            </a:r>
            <a:endParaRPr lang="en-US" dirty="0"/>
          </a:p>
        </p:txBody>
      </p:sp>
    </p:spTree>
    <p:extLst>
      <p:ext uri="{BB962C8B-B14F-4D97-AF65-F5344CB8AC3E}">
        <p14:creationId xmlns:p14="http://schemas.microsoft.com/office/powerpoint/2010/main" val="1656807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7DD-133E-48FF-A609-089BB2F17F2F}"/>
              </a:ext>
            </a:extLst>
          </p:cNvPr>
          <p:cNvSpPr>
            <a:spLocks noGrp="1"/>
          </p:cNvSpPr>
          <p:nvPr>
            <p:ph type="title"/>
          </p:nvPr>
        </p:nvSpPr>
        <p:spPr/>
        <p:txBody>
          <a:bodyPr/>
          <a:lstStyle/>
          <a:p>
            <a:r>
              <a:rPr lang="en-US" dirty="0"/>
              <a:t>Phase 2 Stakeholder Assessment Results </a:t>
            </a:r>
          </a:p>
        </p:txBody>
      </p:sp>
      <p:graphicFrame>
        <p:nvGraphicFramePr>
          <p:cNvPr id="4" name="Chart 3">
            <a:extLst>
              <a:ext uri="{FF2B5EF4-FFF2-40B4-BE49-F238E27FC236}">
                <a16:creationId xmlns:a16="http://schemas.microsoft.com/office/drawing/2014/main" id="{6B6CDB74-1061-4FFE-9F19-1368894DD302}"/>
              </a:ext>
            </a:extLst>
          </p:cNvPr>
          <p:cNvGraphicFramePr>
            <a:graphicFrameLocks/>
          </p:cNvGraphicFramePr>
          <p:nvPr>
            <p:extLst>
              <p:ext uri="{D42A27DB-BD31-4B8C-83A1-F6EECF244321}">
                <p14:modId xmlns:p14="http://schemas.microsoft.com/office/powerpoint/2010/main" val="2836325859"/>
              </p:ext>
            </p:extLst>
          </p:nvPr>
        </p:nvGraphicFramePr>
        <p:xfrm>
          <a:off x="575894" y="2034539"/>
          <a:ext cx="10916494" cy="46468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704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7DD-133E-48FF-A609-089BB2F17F2F}"/>
              </a:ext>
            </a:extLst>
          </p:cNvPr>
          <p:cNvSpPr>
            <a:spLocks noGrp="1"/>
          </p:cNvSpPr>
          <p:nvPr>
            <p:ph type="title"/>
          </p:nvPr>
        </p:nvSpPr>
        <p:spPr/>
        <p:txBody>
          <a:bodyPr/>
          <a:lstStyle/>
          <a:p>
            <a:r>
              <a:rPr lang="en-US" dirty="0"/>
              <a:t>Phase 2 Stakeholder Assessment Results </a:t>
            </a:r>
          </a:p>
        </p:txBody>
      </p:sp>
      <p:graphicFrame>
        <p:nvGraphicFramePr>
          <p:cNvPr id="5" name="Chart 4">
            <a:extLst>
              <a:ext uri="{FF2B5EF4-FFF2-40B4-BE49-F238E27FC236}">
                <a16:creationId xmlns:a16="http://schemas.microsoft.com/office/drawing/2014/main" id="{E5363D7B-390C-4270-A14E-3BE8ED921D9B}"/>
              </a:ext>
            </a:extLst>
          </p:cNvPr>
          <p:cNvGraphicFramePr>
            <a:graphicFrameLocks/>
          </p:cNvGraphicFramePr>
          <p:nvPr>
            <p:extLst>
              <p:ext uri="{D42A27DB-BD31-4B8C-83A1-F6EECF244321}">
                <p14:modId xmlns:p14="http://schemas.microsoft.com/office/powerpoint/2010/main" val="2753022719"/>
              </p:ext>
            </p:extLst>
          </p:nvPr>
        </p:nvGraphicFramePr>
        <p:xfrm>
          <a:off x="1188279" y="2148994"/>
          <a:ext cx="9804845" cy="4235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8928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7DD-133E-48FF-A609-089BB2F17F2F}"/>
              </a:ext>
            </a:extLst>
          </p:cNvPr>
          <p:cNvSpPr>
            <a:spLocks noGrp="1"/>
          </p:cNvSpPr>
          <p:nvPr>
            <p:ph type="title"/>
          </p:nvPr>
        </p:nvSpPr>
        <p:spPr/>
        <p:txBody>
          <a:bodyPr/>
          <a:lstStyle/>
          <a:p>
            <a:r>
              <a:rPr lang="en-US" dirty="0"/>
              <a:t>Phase 2 Stakeholder Assessment Results </a:t>
            </a:r>
          </a:p>
        </p:txBody>
      </p:sp>
      <p:graphicFrame>
        <p:nvGraphicFramePr>
          <p:cNvPr id="5" name="Chart 4">
            <a:extLst>
              <a:ext uri="{FF2B5EF4-FFF2-40B4-BE49-F238E27FC236}">
                <a16:creationId xmlns:a16="http://schemas.microsoft.com/office/drawing/2014/main" id="{26B930B5-97C6-4A96-BCC8-3A33CB67678A}"/>
              </a:ext>
            </a:extLst>
          </p:cNvPr>
          <p:cNvGraphicFramePr>
            <a:graphicFrameLocks/>
          </p:cNvGraphicFramePr>
          <p:nvPr>
            <p:extLst>
              <p:ext uri="{D42A27DB-BD31-4B8C-83A1-F6EECF244321}">
                <p14:modId xmlns:p14="http://schemas.microsoft.com/office/powerpoint/2010/main" val="2707307175"/>
              </p:ext>
            </p:extLst>
          </p:nvPr>
        </p:nvGraphicFramePr>
        <p:xfrm>
          <a:off x="1418689" y="2558184"/>
          <a:ext cx="9344026" cy="33558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1177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C948-90BC-45A9-AC08-5300AD84C916}"/>
              </a:ext>
            </a:extLst>
          </p:cNvPr>
          <p:cNvSpPr>
            <a:spLocks noGrp="1"/>
          </p:cNvSpPr>
          <p:nvPr>
            <p:ph type="title"/>
          </p:nvPr>
        </p:nvSpPr>
        <p:spPr/>
        <p:txBody>
          <a:bodyPr/>
          <a:lstStyle/>
          <a:p>
            <a:r>
              <a:rPr lang="en-US" dirty="0"/>
              <a:t>Phase 2 Ecosystem Survey Next Steps </a:t>
            </a:r>
          </a:p>
        </p:txBody>
      </p:sp>
      <p:sp>
        <p:nvSpPr>
          <p:cNvPr id="3" name="TextBox 2">
            <a:extLst>
              <a:ext uri="{FF2B5EF4-FFF2-40B4-BE49-F238E27FC236}">
                <a16:creationId xmlns:a16="http://schemas.microsoft.com/office/drawing/2014/main" id="{6459BFFE-EB97-4C95-85C6-E94953693E29}"/>
              </a:ext>
            </a:extLst>
          </p:cNvPr>
          <p:cNvSpPr txBox="1"/>
          <p:nvPr/>
        </p:nvSpPr>
        <p:spPr>
          <a:xfrm>
            <a:off x="828675" y="2476500"/>
            <a:ext cx="5124450"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Thank you to everyone who completed the Phase 2 Ecosystem Survey!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solidFill>
                  <a:srgbClr val="E14504"/>
                </a:solidFill>
                <a:latin typeface="Arial" panose="020B0604020202020204" pitchFamily="34" charset="0"/>
                <a:cs typeface="Arial" panose="020B0604020202020204" pitchFamily="34" charset="0"/>
              </a:rPr>
              <a:t>Next Steps: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information provided in the survey is vital for us to plan Luma functions and conversions from our existing legacy systems. Work is currently underway using the information you provided. </a:t>
            </a:r>
          </a:p>
        </p:txBody>
      </p:sp>
      <p:pic>
        <p:nvPicPr>
          <p:cNvPr id="1026" name="Picture 2" descr="https://media.istockphoto.com/photos/whats-new-picture-id1264890355?b=1&amp;k=20&amp;m=1264890355&amp;s=170667a&amp;w=0&amp;h=CSBq7V755hPHMUQqoJ-Hiah3mUaju3012EVSRADEXGM=">
            <a:extLst>
              <a:ext uri="{FF2B5EF4-FFF2-40B4-BE49-F238E27FC236}">
                <a16:creationId xmlns:a16="http://schemas.microsoft.com/office/drawing/2014/main" id="{A0A071BE-ABC5-4493-94E5-0B7174D5F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1" y="2592840"/>
            <a:ext cx="4267200" cy="28420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7D1236F-5CB0-404A-ADDB-569B4FE0FB9F}"/>
              </a:ext>
            </a:extLst>
          </p:cNvPr>
          <p:cNvCxnSpPr/>
          <p:nvPr/>
        </p:nvCxnSpPr>
        <p:spPr>
          <a:xfrm>
            <a:off x="828675" y="2476500"/>
            <a:ext cx="0" cy="600075"/>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47544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man placing sticky notes on wall">
            <a:extLst>
              <a:ext uri="{FF2B5EF4-FFF2-40B4-BE49-F238E27FC236}">
                <a16:creationId xmlns:a16="http://schemas.microsoft.com/office/drawing/2014/main" id="{B8AEE8F2-3DD4-484B-B79E-36C3618D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36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2611732"/>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Engagement Opportunities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95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C98511-0278-4982-B0B6-37A96358BCE3}"/>
              </a:ext>
            </a:extLst>
          </p:cNvPr>
          <p:cNvGraphicFramePr>
            <a:graphicFrameLocks noGrp="1"/>
          </p:cNvGraphicFramePr>
          <p:nvPr>
            <p:extLst>
              <p:ext uri="{D42A27DB-BD31-4B8C-83A1-F6EECF244321}">
                <p14:modId xmlns:p14="http://schemas.microsoft.com/office/powerpoint/2010/main" val="2354884797"/>
              </p:ext>
            </p:extLst>
          </p:nvPr>
        </p:nvGraphicFramePr>
        <p:xfrm>
          <a:off x="320846" y="2446628"/>
          <a:ext cx="11284664" cy="2950750"/>
        </p:xfrm>
        <a:graphic>
          <a:graphicData uri="http://schemas.openxmlformats.org/drawingml/2006/table">
            <a:tbl>
              <a:tblPr firstRow="1" bandRow="1">
                <a:tableStyleId>{21E4AEA4-8DFA-4A89-87EB-49C32662AFE0}</a:tableStyleId>
              </a:tblPr>
              <a:tblGrid>
                <a:gridCol w="2821166">
                  <a:extLst>
                    <a:ext uri="{9D8B030D-6E8A-4147-A177-3AD203B41FA5}">
                      <a16:colId xmlns:a16="http://schemas.microsoft.com/office/drawing/2014/main" val="2715358304"/>
                    </a:ext>
                  </a:extLst>
                </a:gridCol>
                <a:gridCol w="2821166">
                  <a:extLst>
                    <a:ext uri="{9D8B030D-6E8A-4147-A177-3AD203B41FA5}">
                      <a16:colId xmlns:a16="http://schemas.microsoft.com/office/drawing/2014/main" val="3979161108"/>
                    </a:ext>
                  </a:extLst>
                </a:gridCol>
                <a:gridCol w="2821166">
                  <a:extLst>
                    <a:ext uri="{9D8B030D-6E8A-4147-A177-3AD203B41FA5}">
                      <a16:colId xmlns:a16="http://schemas.microsoft.com/office/drawing/2014/main" val="2786905575"/>
                    </a:ext>
                  </a:extLst>
                </a:gridCol>
                <a:gridCol w="2821166">
                  <a:extLst>
                    <a:ext uri="{9D8B030D-6E8A-4147-A177-3AD203B41FA5}">
                      <a16:colId xmlns:a16="http://schemas.microsoft.com/office/drawing/2014/main" val="1031165784"/>
                    </a:ext>
                  </a:extLst>
                </a:gridCol>
              </a:tblGrid>
              <a:tr h="455726">
                <a:tc>
                  <a:txBody>
                    <a:bodyPr/>
                    <a:lstStyle/>
                    <a:p>
                      <a:pPr algn="ctr"/>
                      <a:r>
                        <a:rPr lang="en-US" sz="1400" dirty="0">
                          <a:latin typeface="Arial" panose="020B0604020202020204" pitchFamily="34" charset="0"/>
                          <a:cs typeface="Arial" panose="020B0604020202020204" pitchFamily="34" charset="0"/>
                        </a:rPr>
                        <a:t>Type of Engagement</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Date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Time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Topic</a:t>
                      </a:r>
                    </a:p>
                  </a:txBody>
                  <a:tcPr anchor="ctr">
                    <a:solidFill>
                      <a:srgbClr val="092F57"/>
                    </a:solidFill>
                  </a:tcPr>
                </a:tc>
                <a:extLst>
                  <a:ext uri="{0D108BD9-81ED-4DB2-BD59-A6C34878D82A}">
                    <a16:rowId xmlns:a16="http://schemas.microsoft.com/office/drawing/2014/main" val="1557540212"/>
                  </a:ext>
                </a:extLst>
              </a:tr>
              <a:tr h="6237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October Procurement Learning Lab</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October 14</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Requisitions, Purchase Orders, &amp; Receiving</a:t>
                      </a:r>
                    </a:p>
                  </a:txBody>
                  <a:tcPr anchor="ctr">
                    <a:solidFill>
                      <a:schemeClr val="bg1">
                        <a:lumMod val="95000"/>
                      </a:schemeClr>
                    </a:solidFill>
                  </a:tcPr>
                </a:tc>
                <a:extLst>
                  <a:ext uri="{0D108BD9-81ED-4DB2-BD59-A6C34878D82A}">
                    <a16:rowId xmlns:a16="http://schemas.microsoft.com/office/drawing/2014/main" val="3408729283"/>
                  </a:ext>
                </a:extLst>
              </a:tr>
              <a:tr h="623756">
                <a:tc>
                  <a:txBody>
                    <a:bodyPr/>
                    <a:lstStyle/>
                    <a:p>
                      <a:pPr algn="ctr"/>
                      <a:r>
                        <a:rPr lang="en-US" sz="1200" dirty="0">
                          <a:solidFill>
                            <a:srgbClr val="092F57"/>
                          </a:solidFill>
                          <a:latin typeface="Arial" panose="020B0604020202020204" pitchFamily="34" charset="0"/>
                          <a:cs typeface="Arial" panose="020B0604020202020204" pitchFamily="34" charset="0"/>
                        </a:rPr>
                        <a:t>Statewide Showcase</a:t>
                      </a:r>
                    </a:p>
                  </a:txBody>
                  <a:tcPr anchor="ctr">
                    <a:solidFill>
                      <a:schemeClr val="bg1">
                        <a:lumMod val="95000"/>
                      </a:schemeClr>
                    </a:solidFill>
                  </a:tcPr>
                </a:tc>
                <a:tc>
                  <a:txBody>
                    <a:bodyPr/>
                    <a:lstStyle/>
                    <a:p>
                      <a:pPr algn="ctr"/>
                      <a:r>
                        <a:rPr lang="en-US" sz="1200">
                          <a:solidFill>
                            <a:srgbClr val="092F57"/>
                          </a:solidFill>
                          <a:latin typeface="Arial" panose="020B0604020202020204" pitchFamily="34" charset="0"/>
                          <a:cs typeface="Arial" panose="020B0604020202020204" pitchFamily="34" charset="0"/>
                        </a:rPr>
                        <a:t>October 21</a:t>
                      </a:r>
                      <a:r>
                        <a:rPr lang="en-US" sz="1200" baseline="30000">
                          <a:solidFill>
                            <a:srgbClr val="092F57"/>
                          </a:solidFill>
                          <a:latin typeface="Arial" panose="020B0604020202020204" pitchFamily="34" charset="0"/>
                          <a:cs typeface="Arial" panose="020B0604020202020204" pitchFamily="34" charset="0"/>
                        </a:rPr>
                        <a:t>st</a:t>
                      </a:r>
                      <a:r>
                        <a:rPr lang="en-US" sz="1200">
                          <a:solidFill>
                            <a:srgbClr val="092F57"/>
                          </a:solidFill>
                          <a:latin typeface="Arial" panose="020B0604020202020204" pitchFamily="34" charset="0"/>
                          <a:cs typeface="Arial" panose="020B0604020202020204" pitchFamily="34" charset="0"/>
                        </a:rPr>
                        <a:t> </a:t>
                      </a:r>
                      <a:endParaRPr lang="en-US" sz="1200" dirty="0">
                        <a:solidFill>
                          <a:srgbClr val="092F57"/>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 pm</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Security Roles</a:t>
                      </a:r>
                    </a:p>
                  </a:txBody>
                  <a:tcPr anchor="ctr">
                    <a:solidFill>
                      <a:schemeClr val="bg1">
                        <a:lumMod val="95000"/>
                      </a:schemeClr>
                    </a:solidFill>
                  </a:tcPr>
                </a:tc>
                <a:extLst>
                  <a:ext uri="{0D108BD9-81ED-4DB2-BD59-A6C34878D82A}">
                    <a16:rowId xmlns:a16="http://schemas.microsoft.com/office/drawing/2014/main" val="1123040849"/>
                  </a:ext>
                </a:extLst>
              </a:tr>
              <a:tr h="6237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October Finance Learning Lab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#1</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October 26</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TBD</a:t>
                      </a:r>
                    </a:p>
                  </a:txBody>
                  <a:tcPr anchor="ctr">
                    <a:solidFill>
                      <a:schemeClr val="bg1">
                        <a:lumMod val="95000"/>
                      </a:schemeClr>
                    </a:solidFill>
                  </a:tcPr>
                </a:tc>
                <a:extLst>
                  <a:ext uri="{0D108BD9-81ED-4DB2-BD59-A6C34878D82A}">
                    <a16:rowId xmlns:a16="http://schemas.microsoft.com/office/drawing/2014/main" val="1738561426"/>
                  </a:ext>
                </a:extLst>
              </a:tr>
              <a:tr h="6237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October Finance Learning Lab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#2</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October 28</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TBD</a:t>
                      </a:r>
                    </a:p>
                  </a:txBody>
                  <a:tcPr anchor="ctr">
                    <a:solidFill>
                      <a:schemeClr val="bg1">
                        <a:lumMod val="95000"/>
                      </a:schemeClr>
                    </a:solidFill>
                  </a:tcPr>
                </a:tc>
                <a:extLst>
                  <a:ext uri="{0D108BD9-81ED-4DB2-BD59-A6C34878D82A}">
                    <a16:rowId xmlns:a16="http://schemas.microsoft.com/office/drawing/2014/main" val="2675301335"/>
                  </a:ext>
                </a:extLst>
              </a:tr>
            </a:tbl>
          </a:graphicData>
        </a:graphic>
      </p:graphicFrame>
      <p:sp>
        <p:nvSpPr>
          <p:cNvPr id="3" name="TextBox 2">
            <a:extLst>
              <a:ext uri="{FF2B5EF4-FFF2-40B4-BE49-F238E27FC236}">
                <a16:creationId xmlns:a16="http://schemas.microsoft.com/office/drawing/2014/main" id="{5537B3A5-5EB9-498E-9D93-0DEB6BAC701D}"/>
              </a:ext>
            </a:extLst>
          </p:cNvPr>
          <p:cNvSpPr txBox="1"/>
          <p:nvPr/>
        </p:nvSpPr>
        <p:spPr>
          <a:xfrm>
            <a:off x="974875" y="1760619"/>
            <a:ext cx="102316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u="sng" dirty="0">
                <a:solidFill>
                  <a:srgbClr val="092F57"/>
                </a:solidFill>
                <a:latin typeface="Arial" panose="020B0604020202020204" pitchFamily="34" charset="0"/>
                <a:cs typeface="Arial" panose="020B0604020202020204" pitchFamily="34" charset="0"/>
              </a:rPr>
              <a:t>Upcoming engagement opportunities to learn more about Luma. Please help us spread the word!</a:t>
            </a:r>
            <a:endParaRPr kumimoji="0" lang="en-US" sz="1600" b="0"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5A962F24-6865-44DA-B0D6-4C3ABD315E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Engagement Opportunities</a:t>
            </a:r>
          </a:p>
        </p:txBody>
      </p:sp>
    </p:spTree>
    <p:extLst>
      <p:ext uri="{BB962C8B-B14F-4D97-AF65-F5344CB8AC3E}">
        <p14:creationId xmlns:p14="http://schemas.microsoft.com/office/powerpoint/2010/main" val="3741639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17A0-5FF0-4310-A327-587C127ED747}"/>
              </a:ext>
            </a:extLst>
          </p:cNvPr>
          <p:cNvPicPr>
            <a:picLocks noChangeAspect="1"/>
          </p:cNvPicPr>
          <p:nvPr/>
        </p:nvPicPr>
        <p:blipFill>
          <a:blip r:embed="rId3"/>
          <a:stretch>
            <a:fillRect/>
          </a:stretch>
        </p:blipFill>
        <p:spPr>
          <a:xfrm>
            <a:off x="0" y="0"/>
            <a:ext cx="12192000" cy="6336632"/>
          </a:xfrm>
          <a:prstGeom prst="rect">
            <a:avLst/>
          </a:prstGeom>
        </p:spPr>
      </p:pic>
      <p:sp>
        <p:nvSpPr>
          <p:cNvPr id="15" name="Rectangle 14">
            <a:extLst>
              <a:ext uri="{FF2B5EF4-FFF2-40B4-BE49-F238E27FC236}">
                <a16:creationId xmlns:a16="http://schemas.microsoft.com/office/drawing/2014/main" id="{8FA2BD46-9979-4409-A9FB-A3BA4A88E60D}"/>
              </a:ext>
            </a:extLst>
          </p:cNvPr>
          <p:cNvSpPr/>
          <p:nvPr/>
        </p:nvSpPr>
        <p:spPr>
          <a:xfrm>
            <a:off x="0" y="-16543"/>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BF03C58-42E1-450C-8873-4A7996078DC4}"/>
              </a:ext>
            </a:extLst>
          </p:cNvPr>
          <p:cNvGrpSpPr/>
          <p:nvPr/>
        </p:nvGrpSpPr>
        <p:grpSpPr>
          <a:xfrm>
            <a:off x="3105150" y="2245203"/>
            <a:ext cx="5981700" cy="2367594"/>
            <a:chOff x="3105152" y="3268791"/>
            <a:chExt cx="5981700" cy="2367594"/>
          </a:xfrm>
        </p:grpSpPr>
        <p:sp>
          <p:nvSpPr>
            <p:cNvPr id="17" name="Title 1">
              <a:extLst>
                <a:ext uri="{FF2B5EF4-FFF2-40B4-BE49-F238E27FC236}">
                  <a16:creationId xmlns:a16="http://schemas.microsoft.com/office/drawing/2014/main" id="{AB4004B4-CD51-4388-92B3-C79C3FC2E744}"/>
                </a:ext>
              </a:extLst>
            </p:cNvPr>
            <p:cNvSpPr txBox="1">
              <a:spLocks/>
            </p:cNvSpPr>
            <p:nvPr/>
          </p:nvSpPr>
          <p:spPr>
            <a:xfrm>
              <a:off x="3105152" y="3268791"/>
              <a:ext cx="5981700" cy="236759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Know Do Share Report</a:t>
              </a:r>
            </a:p>
            <a:p>
              <a:pPr algn="ctr"/>
              <a:r>
                <a:rPr lang="en-US" dirty="0">
                  <a:solidFill>
                    <a:schemeClr val="bg1"/>
                  </a:solidFill>
                </a:rPr>
                <a:t>(K.D.S.R.)</a:t>
              </a:r>
            </a:p>
          </p:txBody>
        </p:sp>
        <p:cxnSp>
          <p:nvCxnSpPr>
            <p:cNvPr id="18" name="Straight Connector 17">
              <a:extLst>
                <a:ext uri="{FF2B5EF4-FFF2-40B4-BE49-F238E27FC236}">
                  <a16:creationId xmlns:a16="http://schemas.microsoft.com/office/drawing/2014/main" id="{ABA91D98-5AF1-4843-AC8E-9BA68F64DDB0}"/>
                </a:ext>
              </a:extLst>
            </p:cNvPr>
            <p:cNvCxnSpPr/>
            <p:nvPr/>
          </p:nvCxnSpPr>
          <p:spPr>
            <a:xfrm>
              <a:off x="3105152" y="466424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7590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1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3" name="TextBox 12">
            <a:extLst>
              <a:ext uri="{FF2B5EF4-FFF2-40B4-BE49-F238E27FC236}">
                <a16:creationId xmlns:a16="http://schemas.microsoft.com/office/drawing/2014/main" id="{0810D87A-BA26-492E-A473-C67B033B2D98}"/>
              </a:ext>
            </a:extLst>
          </p:cNvPr>
          <p:cNvSpPr txBox="1"/>
          <p:nvPr/>
        </p:nvSpPr>
        <p:spPr>
          <a:xfrm>
            <a:off x="6645051" y="2134821"/>
            <a:ext cx="2503933" cy="4157548"/>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Statewide Showcase:</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What: </a:t>
            </a:r>
            <a:r>
              <a:rPr lang="en-US" sz="1050" dirty="0">
                <a:solidFill>
                  <a:srgbClr val="092F57"/>
                </a:solidFill>
                <a:latin typeface="Arial" panose="020B0604020202020204" pitchFamily="34" charset="0"/>
                <a:cs typeface="Arial" panose="020B0604020202020204" pitchFamily="34" charset="0"/>
              </a:rPr>
              <a:t>Security Roles</a:t>
            </a:r>
          </a:p>
          <a:p>
            <a:endParaRPr lang="en-US" sz="1050"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When: </a:t>
            </a:r>
            <a:r>
              <a:rPr lang="en-US" sz="1050" dirty="0">
                <a:solidFill>
                  <a:srgbClr val="092F57"/>
                </a:solidFill>
                <a:latin typeface="Arial" panose="020B0604020202020204" pitchFamily="34" charset="0"/>
                <a:cs typeface="Arial" panose="020B0604020202020204" pitchFamily="34" charset="0"/>
              </a:rPr>
              <a:t>October 21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 1 – 2 pm </a:t>
            </a:r>
          </a:p>
          <a:p>
            <a:endParaRPr lang="en-US" sz="1050"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Where: </a:t>
            </a:r>
            <a:r>
              <a:rPr lang="en-US" sz="1050" dirty="0">
                <a:solidFill>
                  <a:srgbClr val="092F57"/>
                </a:solidFill>
                <a:latin typeface="Arial" panose="020B0604020202020204" pitchFamily="34" charset="0"/>
                <a:cs typeface="Arial" panose="020B0604020202020204" pitchFamily="34" charset="0"/>
              </a:rPr>
              <a:t>Virtual meeting. Your Agency Advocate will send out a meeting invite!</a:t>
            </a:r>
          </a:p>
          <a:p>
            <a:endParaRPr lang="en-US" sz="1050"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Luma Learning Labs: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What: </a:t>
            </a:r>
            <a:r>
              <a:rPr lang="en-US" sz="1050" dirty="0">
                <a:solidFill>
                  <a:srgbClr val="092F57"/>
                </a:solidFill>
                <a:latin typeface="Arial" panose="020B0604020202020204" pitchFamily="34" charset="0"/>
                <a:cs typeface="Arial" panose="020B0604020202020204" pitchFamily="34" charset="0"/>
              </a:rPr>
              <a:t>Requisitions, Purchase Orders, &amp; Receiving</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When: </a:t>
            </a:r>
            <a:r>
              <a:rPr lang="en-US" sz="1050" dirty="0">
                <a:solidFill>
                  <a:srgbClr val="092F57"/>
                </a:solidFill>
                <a:latin typeface="Arial" panose="020B0604020202020204" pitchFamily="34" charset="0"/>
                <a:cs typeface="Arial" panose="020B0604020202020204" pitchFamily="34" charset="0"/>
              </a:rPr>
              <a:t>October 14</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 10 – 11 am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Where: </a:t>
            </a:r>
            <a:r>
              <a:rPr lang="en-US" sz="1050" dirty="0">
                <a:solidFill>
                  <a:srgbClr val="092F57"/>
                </a:solidFill>
                <a:latin typeface="Arial" panose="020B0604020202020204" pitchFamily="34" charset="0"/>
                <a:cs typeface="Arial" panose="020B0604020202020204" pitchFamily="34" charset="0"/>
              </a:rPr>
              <a:t>Virtual meeting. Use the link below to RSVP!</a:t>
            </a:r>
          </a:p>
          <a:p>
            <a:pPr>
              <a:spcBef>
                <a:spcPts val="409"/>
              </a:spcBef>
              <a:spcAft>
                <a:spcPts val="409"/>
              </a:spcAft>
            </a:pPr>
            <a:endParaRPr lang="en-US" sz="1600" dirty="0">
              <a:latin typeface="Arial" panose="020B0604020202020204" pitchFamily="34" charset="0"/>
              <a:cs typeface="Arial" panose="020B0604020202020204" pitchFamily="34" charset="0"/>
            </a:endParaRPr>
          </a:p>
          <a:p>
            <a:pPr>
              <a:spcBef>
                <a:spcPts val="600"/>
              </a:spcBef>
            </a:pPr>
            <a:endParaRPr lang="en-US" sz="1600" dirty="0">
              <a:latin typeface="Arial" panose="020B0604020202020204" pitchFamily="34" charset="0"/>
              <a:cs typeface="Arial" panose="020B0604020202020204" pitchFamily="34" charset="0"/>
            </a:endParaRPr>
          </a:p>
          <a:p>
            <a:pPr>
              <a:spcBef>
                <a:spcPts val="600"/>
              </a:spcBef>
            </a:pP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1384995"/>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an upcoming internal meetings that we can present to your staff! We want every state employee to know about the Luma, the changes coming, and exciting benefits of a modern system.</a:t>
            </a:r>
          </a:p>
        </p:txBody>
      </p:sp>
      <p:sp>
        <p:nvSpPr>
          <p:cNvPr id="19" name="TextBox 18">
            <a:extLst>
              <a:ext uri="{FF2B5EF4-FFF2-40B4-BE49-F238E27FC236}">
                <a16:creationId xmlns:a16="http://schemas.microsoft.com/office/drawing/2014/main" id="{5EE6544E-36A8-4EF9-859D-33A01A5A1839}"/>
              </a:ext>
            </a:extLst>
          </p:cNvPr>
          <p:cNvSpPr txBox="1"/>
          <p:nvPr/>
        </p:nvSpPr>
        <p:spPr>
          <a:xfrm>
            <a:off x="4319809" y="5970852"/>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October 6th, 2021 </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423E39FC-7DF7-42AB-BB3C-1605AB53916D}"/>
              </a:ext>
            </a:extLst>
          </p:cNvPr>
          <p:cNvSpPr txBox="1"/>
          <p:nvPr/>
        </p:nvSpPr>
        <p:spPr>
          <a:xfrm>
            <a:off x="3308678" y="2165659"/>
            <a:ext cx="2857649" cy="4131900"/>
          </a:xfrm>
          <a:prstGeom prst="rect">
            <a:avLst/>
          </a:prstGeom>
          <a:noFill/>
        </p:spPr>
        <p:txBody>
          <a:bodyPr wrap="square" lIns="91440" rIns="0" rtlCol="0">
            <a:spAutoFit/>
          </a:bodyPr>
          <a:lstStyle/>
          <a:p>
            <a:pPr fontAlgn="ctr"/>
            <a:r>
              <a:rPr lang="en-US" sz="1050" b="1" dirty="0">
                <a:solidFill>
                  <a:srgbClr val="092F57"/>
                </a:solidFill>
                <a:latin typeface="Arial" panose="020B0604020202020204" pitchFamily="34" charset="0"/>
                <a:cs typeface="Arial" panose="020B0604020202020204" pitchFamily="34" charset="0"/>
              </a:rPr>
              <a:t>If your agency is currently working with the Luma Project team on an interface or conversion, please maintain momentum to bring those to completion.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Approval Workflow: </a:t>
            </a:r>
            <a:r>
              <a:rPr lang="en-US" sz="1050" dirty="0">
                <a:solidFill>
                  <a:srgbClr val="092F57"/>
                </a:solidFill>
                <a:latin typeface="Arial" panose="020B0604020202020204" pitchFamily="34" charset="0"/>
                <a:cs typeface="Arial" panose="020B0604020202020204" pitchFamily="34" charset="0"/>
              </a:rPr>
              <a:t>Agency Advocates sent out the survey for you to choose your T-shirt size. Those survey responses are due by Friday, October 8</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Security Roles: </a:t>
            </a:r>
            <a:r>
              <a:rPr lang="en-US" sz="1050" dirty="0">
                <a:solidFill>
                  <a:srgbClr val="092F57"/>
                </a:solidFill>
                <a:latin typeface="Arial" panose="020B0604020202020204" pitchFamily="34" charset="0"/>
                <a:cs typeface="Arial" panose="020B0604020202020204" pitchFamily="34" charset="0"/>
              </a:rPr>
              <a:t>The workbook for Security Roles will be sent out on October 13</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and will be due on November 12</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The October Luma Showcase will focus on Security Roles.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Projects &amp; Grants: </a:t>
            </a:r>
            <a:r>
              <a:rPr lang="en-US" sz="1050" dirty="0">
                <a:solidFill>
                  <a:srgbClr val="092F57"/>
                </a:solidFill>
                <a:latin typeface="Arial" panose="020B0604020202020204" pitchFamily="34" charset="0"/>
                <a:cs typeface="Arial" panose="020B0604020202020204" pitchFamily="34" charset="0"/>
              </a:rPr>
              <a:t>The Luma Projects and Grants team will be hosting workshops on 10/19, 10/20, &amp; 10/21. More information will be coming soon!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Change Readiness Assessment Measurement 3: </a:t>
            </a:r>
            <a:r>
              <a:rPr lang="en-US" sz="1050" dirty="0">
                <a:solidFill>
                  <a:srgbClr val="092F57"/>
                </a:solidFill>
                <a:latin typeface="Arial" panose="020B0604020202020204" pitchFamily="34" charset="0"/>
                <a:cs typeface="Arial" panose="020B0604020202020204" pitchFamily="34" charset="0"/>
              </a:rPr>
              <a:t>As mentioned, we will be sending out the third CRA measurement today and that closes on 10/27. </a:t>
            </a:r>
          </a:p>
          <a:p>
            <a:pPr fontAlgn="ctr"/>
            <a:endParaRPr lang="en-US" sz="1050" dirty="0">
              <a:solidFill>
                <a:srgbClr val="092F57"/>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B9785CA0-7AD4-4827-AFDF-F741B98EE00A}"/>
              </a:ext>
            </a:extLst>
          </p:cNvPr>
          <p:cNvSpPr txBox="1"/>
          <p:nvPr/>
        </p:nvSpPr>
        <p:spPr>
          <a:xfrm>
            <a:off x="526460" y="1845664"/>
            <a:ext cx="2527916" cy="2031325"/>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1 Go-live: </a:t>
            </a:r>
            <a:r>
              <a:rPr lang="en-US" sz="1050" dirty="0">
                <a:solidFill>
                  <a:srgbClr val="092F57"/>
                </a:solidFill>
                <a:latin typeface="Arial" panose="020B0604020202020204" pitchFamily="34" charset="0"/>
                <a:cs typeface="Arial" panose="020B0604020202020204" pitchFamily="34" charset="0"/>
              </a:rPr>
              <a:t>Phase 1 of the Luma Project will go live on July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2022 with the Finance and Procurement modules.</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SIT 3 Prep: </a:t>
            </a:r>
            <a:r>
              <a:rPr lang="en-US" sz="1050" dirty="0">
                <a:solidFill>
                  <a:srgbClr val="092F57"/>
                </a:solidFill>
                <a:latin typeface="Arial" panose="020B0604020202020204" pitchFamily="34" charset="0"/>
                <a:cs typeface="Arial" panose="020B0604020202020204" pitchFamily="34" charset="0"/>
              </a:rPr>
              <a:t>The Luma Project team is currently preparing for SIT3. A high level timeline is provided on slide 12 showing the preparation going until 11/5</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p:txBody>
      </p:sp>
      <p:sp>
        <p:nvSpPr>
          <p:cNvPr id="12" name="Rectangle: Rounded Corners 11">
            <a:hlinkClick r:id="rId12"/>
            <a:extLst>
              <a:ext uri="{FF2B5EF4-FFF2-40B4-BE49-F238E27FC236}">
                <a16:creationId xmlns:a16="http://schemas.microsoft.com/office/drawing/2014/main" id="{FF6DAF9D-4D46-47A0-95A6-71F605F21585}"/>
              </a:ext>
            </a:extLst>
          </p:cNvPr>
          <p:cNvSpPr/>
          <p:nvPr/>
        </p:nvSpPr>
        <p:spPr>
          <a:xfrm>
            <a:off x="7111062" y="5405800"/>
            <a:ext cx="1349828" cy="480034"/>
          </a:xfrm>
          <a:prstGeom prst="round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RSVP Here</a:t>
            </a:r>
          </a:p>
        </p:txBody>
      </p:sp>
    </p:spTree>
    <p:extLst>
      <p:ext uri="{BB962C8B-B14F-4D97-AF65-F5344CB8AC3E}">
        <p14:creationId xmlns:p14="http://schemas.microsoft.com/office/powerpoint/2010/main" val="249168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81AFEF-D88D-4853-8579-411099F22827}"/>
              </a:ext>
            </a:extLst>
          </p:cNvPr>
          <p:cNvGrpSpPr/>
          <p:nvPr/>
        </p:nvGrpSpPr>
        <p:grpSpPr>
          <a:xfrm>
            <a:off x="0" y="0"/>
            <a:ext cx="5719568" cy="6337301"/>
            <a:chOff x="0" y="0"/>
            <a:chExt cx="4850780" cy="6337301"/>
          </a:xfrm>
        </p:grpSpPr>
        <p:pic>
          <p:nvPicPr>
            <p:cNvPr id="2" name="Picture 1">
              <a:extLst>
                <a:ext uri="{FF2B5EF4-FFF2-40B4-BE49-F238E27FC236}">
                  <a16:creationId xmlns:a16="http://schemas.microsoft.com/office/drawing/2014/main" id="{B76DB9A8-E3BF-4836-84C4-818AC39EF4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5" name="TextBox 4">
            <a:extLst>
              <a:ext uri="{FF2B5EF4-FFF2-40B4-BE49-F238E27FC236}">
                <a16:creationId xmlns:a16="http://schemas.microsoft.com/office/drawing/2014/main" id="{0D98AFF5-910B-4929-9DCD-366D214D294C}"/>
              </a:ext>
            </a:extLst>
          </p:cNvPr>
          <p:cNvSpPr txBox="1"/>
          <p:nvPr/>
        </p:nvSpPr>
        <p:spPr>
          <a:xfrm>
            <a:off x="6096000" y="1584905"/>
            <a:ext cx="6465291" cy="2118529"/>
          </a:xfrm>
          <a:prstGeom prst="rect">
            <a:avLst/>
          </a:prstGeom>
          <a:noFill/>
        </p:spPr>
        <p:txBody>
          <a:bodyPr wrap="square" rtlCol="0" anchor="t">
            <a:spAutoFit/>
          </a:bodyPr>
          <a:lstStyle/>
          <a:p>
            <a:pPr marL="285750" indent="-285750">
              <a:lnSpc>
                <a:spcPct val="150000"/>
              </a:lnSpc>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Phase 1 Update</a:t>
            </a:r>
          </a:p>
          <a:p>
            <a:pPr marL="285750" indent="-285750">
              <a:lnSpc>
                <a:spcPct val="150000"/>
              </a:lnSpc>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Phase 1 Activities</a:t>
            </a:r>
          </a:p>
          <a:p>
            <a:pPr marL="285750" indent="-285750">
              <a:lnSpc>
                <a:spcPct val="150000"/>
              </a:lnSpc>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Phase 2 Update </a:t>
            </a:r>
          </a:p>
          <a:p>
            <a:pPr marL="285750" indent="-285750">
              <a:lnSpc>
                <a:spcPct val="150000"/>
              </a:lnSpc>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Engagement Opportunities </a:t>
            </a:r>
          </a:p>
          <a:p>
            <a:pPr marL="285750" indent="-285750">
              <a:lnSpc>
                <a:spcPct val="150000"/>
              </a:lnSpc>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Phase 1 &amp; 2 Know Do Share Reports (K.D.S.R.)</a:t>
            </a: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2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1223412"/>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an upcoming internal meetings that we can present to your staff! We want every state employee to know about the Luma, the changes coming, and exciting benefits of a modern system.</a:t>
            </a:r>
          </a:p>
        </p:txBody>
      </p:sp>
      <p:sp>
        <p:nvSpPr>
          <p:cNvPr id="19" name="TextBox 18">
            <a:extLst>
              <a:ext uri="{FF2B5EF4-FFF2-40B4-BE49-F238E27FC236}">
                <a16:creationId xmlns:a16="http://schemas.microsoft.com/office/drawing/2014/main" id="{5EE6544E-36A8-4EF9-859D-33A01A5A1839}"/>
              </a:ext>
            </a:extLst>
          </p:cNvPr>
          <p:cNvSpPr txBox="1"/>
          <p:nvPr/>
        </p:nvSpPr>
        <p:spPr>
          <a:xfrm>
            <a:off x="4249482" y="6026969"/>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October 6th, 2021 </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9785CA0-7AD4-4827-AFDF-F741B98EE00A}"/>
              </a:ext>
            </a:extLst>
          </p:cNvPr>
          <p:cNvSpPr txBox="1"/>
          <p:nvPr/>
        </p:nvSpPr>
        <p:spPr>
          <a:xfrm>
            <a:off x="577272" y="1863181"/>
            <a:ext cx="2527916" cy="4939814"/>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2 Go-live: </a:t>
            </a:r>
            <a:r>
              <a:rPr lang="en-US" sz="1050" dirty="0">
                <a:solidFill>
                  <a:srgbClr val="092F57"/>
                </a:solidFill>
                <a:latin typeface="Arial" panose="020B0604020202020204" pitchFamily="34" charset="0"/>
                <a:cs typeface="Arial" panose="020B0604020202020204" pitchFamily="34" charset="0"/>
              </a:rPr>
              <a:t>Phase 2 of the Luma project will go live with Workforce Management/Time in December of 2022 and Payroll as well as Human Capital Management on January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2023.</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Stakeholder Assessments:</a:t>
            </a:r>
          </a:p>
          <a:p>
            <a:pPr fontAlgn="ctr"/>
            <a:r>
              <a:rPr lang="en-US" sz="1050" dirty="0">
                <a:solidFill>
                  <a:srgbClr val="092F57"/>
                </a:solidFill>
                <a:latin typeface="Arial" panose="020B0604020202020204" pitchFamily="34" charset="0"/>
                <a:cs typeface="Arial" panose="020B0604020202020204" pitchFamily="34" charset="0"/>
              </a:rPr>
              <a:t>Thank you to everyone who participated in the Stakeholder Assessment interviews. Your feedback is a valued part of Luma Change Management.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Luma Phase 2 Business Process Redesign (BPR) Update: </a:t>
            </a:r>
            <a:r>
              <a:rPr lang="en-US" sz="1050" dirty="0">
                <a:solidFill>
                  <a:srgbClr val="092F57"/>
                </a:solidFill>
                <a:latin typeface="Arial" panose="020B0604020202020204" pitchFamily="34" charset="0"/>
                <a:cs typeface="Arial" panose="020B0604020202020204" pitchFamily="34" charset="0"/>
              </a:rPr>
              <a:t>Phase 2 team members have been conducting Business Process Redesign sessions alongside agency personnel over the past 2 weeks. These sessions will continue until 11/5.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2 Ecosystem Survey: </a:t>
            </a:r>
            <a:r>
              <a:rPr lang="en-US" sz="1050" dirty="0">
                <a:solidFill>
                  <a:srgbClr val="092F57"/>
                </a:solidFill>
                <a:latin typeface="Arial" panose="020B0604020202020204" pitchFamily="34" charset="0"/>
                <a:cs typeface="Arial" panose="020B0604020202020204" pitchFamily="34" charset="0"/>
              </a:rPr>
              <a:t>Thank you to everyone who participated in the Ecosystem survey. The project team will be reaching out to agencies after the BPR sessions to discuss interfaces and conversions. </a:t>
            </a:r>
          </a:p>
          <a:p>
            <a:pPr fontAlgn="ctr"/>
            <a:r>
              <a:rPr lang="en-US" sz="1050" b="1" dirty="0">
                <a:solidFill>
                  <a:srgbClr val="092F57"/>
                </a:solidFill>
                <a:latin typeface="Arial" panose="020B0604020202020204" pitchFamily="34" charset="0"/>
                <a:cs typeface="Arial" panose="020B0604020202020204" pitchFamily="34" charset="0"/>
              </a:rPr>
              <a:t>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8E64ED-7946-479F-9270-79BF3E7A696C}"/>
              </a:ext>
            </a:extLst>
          </p:cNvPr>
          <p:cNvSpPr txBox="1"/>
          <p:nvPr/>
        </p:nvSpPr>
        <p:spPr>
          <a:xfrm>
            <a:off x="6576003" y="2190910"/>
            <a:ext cx="2407945" cy="2031325"/>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Phase 2 Luma Webpages:</a:t>
            </a: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Payroll</a:t>
            </a:r>
            <a:r>
              <a:rPr lang="en-US" sz="1050" dirty="0">
                <a:solidFill>
                  <a:srgbClr val="092F57"/>
                </a:solidFill>
                <a:latin typeface="Arial" panose="020B0604020202020204" pitchFamily="34" charset="0"/>
                <a:cs typeface="Arial" panose="020B0604020202020204" pitchFamily="34" charset="0"/>
              </a:rPr>
              <a:t>:  </a:t>
            </a:r>
            <a:r>
              <a:rPr lang="en-US" sz="1050" u="sng"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2"/>
              </a:rPr>
              <a:t>Luma Payroll Module (idaho.gov)</a:t>
            </a:r>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Human Capital Management</a:t>
            </a:r>
            <a:r>
              <a:rPr lang="en-US" sz="1050"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3"/>
              </a:rPr>
              <a:t>Luma Human Capital Management (idaho.gov)</a:t>
            </a:r>
            <a:endParaRPr lang="en-US" sz="1050" dirty="0">
              <a:latin typeface="Arial" panose="020B0604020202020204" pitchFamily="34" charset="0"/>
              <a:cs typeface="Arial" panose="020B0604020202020204" pitchFamily="34" charset="0"/>
            </a:endParaRPr>
          </a:p>
          <a:p>
            <a:endParaRPr lang="en-US" sz="1050" dirty="0">
              <a:solidFill>
                <a:srgbClr val="092F57"/>
              </a:solidFill>
              <a:latin typeface="Arial" panose="020B0604020202020204" pitchFamily="34" charset="0"/>
              <a:cs typeface="Arial" panose="020B0604020202020204" pitchFamily="34" charset="0"/>
            </a:endParaRPr>
          </a:p>
          <a:p>
            <a:r>
              <a:rPr lang="en-US" sz="1050" dirty="0">
                <a:solidFill>
                  <a:srgbClr val="092F57"/>
                </a:solidFill>
                <a:latin typeface="Arial" panose="020B0604020202020204" pitchFamily="34" charset="0"/>
                <a:cs typeface="Arial" panose="020B0604020202020204" pitchFamily="34" charset="0"/>
              </a:rPr>
              <a:t>Business Process Redesign: </a:t>
            </a:r>
            <a:r>
              <a:rPr lang="en-US" sz="1050" dirty="0">
                <a:latin typeface="Arial" panose="020B0604020202020204" pitchFamily="34" charset="0"/>
                <a:cs typeface="Arial" panose="020B0604020202020204" pitchFamily="34" charset="0"/>
                <a:hlinkClick r:id="rId14"/>
              </a:rPr>
              <a:t>Luma Phase 2 Business Process Redesign (idaho.gov)</a:t>
            </a:r>
            <a:endParaRPr lang="en-US" sz="1050" dirty="0">
              <a:solidFill>
                <a:srgbClr val="092F57"/>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19444EC-FBB0-4AED-BAEC-F7A8DF1C0BA0}"/>
              </a:ext>
            </a:extLst>
          </p:cNvPr>
          <p:cNvSpPr txBox="1"/>
          <p:nvPr/>
        </p:nvSpPr>
        <p:spPr>
          <a:xfrm>
            <a:off x="3512218" y="2291922"/>
            <a:ext cx="2160718" cy="1615827"/>
          </a:xfrm>
          <a:prstGeom prst="rect">
            <a:avLst/>
          </a:prstGeom>
          <a:noFill/>
        </p:spPr>
        <p:txBody>
          <a:bodyPr wrap="square" rtlCol="0">
            <a:spAutoFit/>
          </a:bodyPr>
          <a:lstStyle/>
          <a:p>
            <a:r>
              <a:rPr lang="en-US" sz="1100" b="1" dirty="0">
                <a:solidFill>
                  <a:srgbClr val="092F57"/>
                </a:solidFill>
                <a:latin typeface="Arial" panose="020B0604020202020204" pitchFamily="34" charset="0"/>
                <a:cs typeface="Arial" panose="020B0604020202020204" pitchFamily="34" charset="0"/>
              </a:rPr>
              <a:t>Luma Phase 2 BPR Sessions: </a:t>
            </a:r>
            <a:r>
              <a:rPr lang="en-US" sz="1100" dirty="0">
                <a:solidFill>
                  <a:srgbClr val="092F57"/>
                </a:solidFill>
                <a:latin typeface="Arial" panose="020B0604020202020204" pitchFamily="34" charset="0"/>
                <a:cs typeface="Arial" panose="020B0604020202020204" pitchFamily="34" charset="0"/>
              </a:rPr>
              <a:t>HR and Payroll personnel from across the state will continue participating in the Luma Phase 2 BPR Sessions.</a:t>
            </a:r>
          </a:p>
          <a:p>
            <a:endParaRPr lang="en-US" sz="1100" dirty="0">
              <a:solidFill>
                <a:srgbClr val="092F57"/>
              </a:solidFill>
              <a:latin typeface="Arial" panose="020B0604020202020204" pitchFamily="34" charset="0"/>
              <a:cs typeface="Arial" panose="020B0604020202020204" pitchFamily="34" charset="0"/>
            </a:endParaRPr>
          </a:p>
          <a:p>
            <a:endParaRPr lang="en-US" sz="1100" dirty="0">
              <a:solidFill>
                <a:srgbClr val="092F57"/>
              </a:solidFill>
              <a:latin typeface="Arial" panose="020B0604020202020204" pitchFamily="34" charset="0"/>
              <a:cs typeface="Arial" panose="020B0604020202020204" pitchFamily="34" charset="0"/>
            </a:endParaRPr>
          </a:p>
          <a:p>
            <a:endParaRPr lang="en-US" sz="1100" dirty="0">
              <a:solidFill>
                <a:srgbClr val="092F57"/>
              </a:solidFill>
              <a:latin typeface="Arial" panose="020B0604020202020204" pitchFamily="34" charset="0"/>
              <a:cs typeface="Arial" panose="020B0604020202020204" pitchFamily="34" charset="0"/>
            </a:endParaRPr>
          </a:p>
          <a:p>
            <a:endParaRPr lang="en-US" sz="1100" dirty="0">
              <a:solidFill>
                <a:srgbClr val="092F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062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8971-C2CA-45CF-B67A-E8D01696F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Questions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DD3D3-4B76-465D-A1CE-91A7F7F9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17118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0283785-5055-4514-92D0-C04AB7C12FA2}"/>
              </a:ext>
            </a:extLst>
          </p:cNvPr>
          <p:cNvGrpSpPr/>
          <p:nvPr/>
        </p:nvGrpSpPr>
        <p:grpSpPr>
          <a:xfrm>
            <a:off x="98892" y="3509018"/>
            <a:ext cx="11994215" cy="2511675"/>
            <a:chOff x="98892" y="3727738"/>
            <a:chExt cx="11994215" cy="2511675"/>
          </a:xfrm>
        </p:grpSpPr>
        <p:sp>
          <p:nvSpPr>
            <p:cNvPr id="7" name="TextBox 6">
              <a:extLst>
                <a:ext uri="{FF2B5EF4-FFF2-40B4-BE49-F238E27FC236}">
                  <a16:creationId xmlns:a16="http://schemas.microsoft.com/office/drawing/2014/main" id="{674EA573-40B4-4C23-B7AB-C903EBD3708B}"/>
                </a:ext>
              </a:extLst>
            </p:cNvPr>
            <p:cNvSpPr txBox="1"/>
            <p:nvPr/>
          </p:nvSpPr>
          <p:spPr>
            <a:xfrm>
              <a:off x="2796122" y="3727738"/>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latin typeface="Arial" panose="020B0604020202020204" pitchFamily="34" charset="0"/>
                  <a:cs typeface="Arial" panose="020B0604020202020204" pitchFamily="34" charset="0"/>
                  <a:hlinkClick r:id="rId3"/>
                </a:rPr>
                <a:t>SColes@sco.Idaho.gov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5664197" y="3732859"/>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latin typeface="Arial" panose="020B0604020202020204" pitchFamily="34" charset="0"/>
                  <a:cs typeface="Arial" panose="020B0604020202020204" pitchFamily="34" charset="0"/>
                  <a:hlinkClick r:id="rId4"/>
                </a:rPr>
                <a:t>adoench@sco.Idaho.gov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nvGrpSpPr>
            <p:cNvPr id="4" name="Group 3">
              <a:extLst>
                <a:ext uri="{FF2B5EF4-FFF2-40B4-BE49-F238E27FC236}">
                  <a16:creationId xmlns:a16="http://schemas.microsoft.com/office/drawing/2014/main" id="{448860DB-AFEB-44B4-98B4-EF355ABC08CA}"/>
                </a:ext>
              </a:extLst>
            </p:cNvPr>
            <p:cNvGrpSpPr/>
            <p:nvPr/>
          </p:nvGrpSpPr>
          <p:grpSpPr>
            <a:xfrm>
              <a:off x="98892" y="5006145"/>
              <a:ext cx="11994215" cy="1233268"/>
              <a:chOff x="251544" y="4928877"/>
              <a:chExt cx="11994215" cy="1233268"/>
            </a:xfrm>
          </p:grpSpPr>
          <p:sp>
            <p:nvSpPr>
              <p:cNvPr id="10" name="TextBox 9">
                <a:extLst>
                  <a:ext uri="{FF2B5EF4-FFF2-40B4-BE49-F238E27FC236}">
                    <a16:creationId xmlns:a16="http://schemas.microsoft.com/office/drawing/2014/main" id="{2E71641E-D942-4A56-AA3D-940FB7F7CF92}"/>
                  </a:ext>
                </a:extLst>
              </p:cNvPr>
              <p:cNvSpPr txBox="1"/>
              <p:nvPr/>
            </p:nvSpPr>
            <p:spPr>
              <a:xfrm>
                <a:off x="8649129" y="4961816"/>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Blackmer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5"/>
                  </a:rPr>
                  <a:t>dblackmer@sco.Idaho.gov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3101425" y="4961816"/>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6"/>
                  </a:rPr>
                  <a:t>clehosit@sco.Idaho.gov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2" name="TextBox 11">
                <a:extLst>
                  <a:ext uri="{FF2B5EF4-FFF2-40B4-BE49-F238E27FC236}">
                    <a16:creationId xmlns:a16="http://schemas.microsoft.com/office/drawing/2014/main" id="{EDEB1BAC-ECB6-4C24-A107-F847E3811A67}"/>
                  </a:ext>
                </a:extLst>
              </p:cNvPr>
              <p:cNvSpPr txBox="1"/>
              <p:nvPr/>
            </p:nvSpPr>
            <p:spPr>
              <a:xfrm>
                <a:off x="251544" y="4928877"/>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Tina Fuller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7"/>
                  </a:rPr>
                  <a:t>tfuller@sco.Idaho.gov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208-332-8867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6006507" y="4961816"/>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latin typeface="Arial" panose="020B0604020202020204" pitchFamily="34" charset="0"/>
                    <a:cs typeface="Arial" panose="020B0604020202020204" pitchFamily="34" charset="0"/>
                    <a:hlinkClick r:id="rId8"/>
                  </a:rPr>
                  <a:t>estearns@sco.idaho.gov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grpSp>
    </p:spTree>
    <p:extLst>
      <p:ext uri="{BB962C8B-B14F-4D97-AF65-F5344CB8AC3E}">
        <p14:creationId xmlns:p14="http://schemas.microsoft.com/office/powerpoint/2010/main" val="94528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67B22-7A12-4CBC-AB7F-5EB3A28B7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Activity Impact-o-meter: October - December</a:t>
            </a:r>
          </a:p>
        </p:txBody>
      </p:sp>
      <p:graphicFrame>
        <p:nvGraphicFramePr>
          <p:cNvPr id="3" name="Table 2">
            <a:extLst>
              <a:ext uri="{FF2B5EF4-FFF2-40B4-BE49-F238E27FC236}">
                <a16:creationId xmlns:a16="http://schemas.microsoft.com/office/drawing/2014/main" id="{91B048A1-7CBC-447D-B706-42EBE04975A9}"/>
              </a:ext>
            </a:extLst>
          </p:cNvPr>
          <p:cNvGraphicFramePr>
            <a:graphicFrameLocks noGrp="1"/>
          </p:cNvGraphicFramePr>
          <p:nvPr>
            <p:extLst>
              <p:ext uri="{D42A27DB-BD31-4B8C-83A1-F6EECF244321}">
                <p14:modId xmlns:p14="http://schemas.microsoft.com/office/powerpoint/2010/main" val="3442547736"/>
              </p:ext>
            </p:extLst>
          </p:nvPr>
        </p:nvGraphicFramePr>
        <p:xfrm>
          <a:off x="4113439" y="2153969"/>
          <a:ext cx="4711467" cy="3479764"/>
        </p:xfrm>
        <a:graphic>
          <a:graphicData uri="http://schemas.openxmlformats.org/drawingml/2006/table">
            <a:tbl>
              <a:tblPr firstRow="1" bandRow="1">
                <a:tableStyleId>{5C22544A-7EE6-4342-B048-85BDC9FD1C3A}</a:tableStyleId>
              </a:tblPr>
              <a:tblGrid>
                <a:gridCol w="347514">
                  <a:extLst>
                    <a:ext uri="{9D8B030D-6E8A-4147-A177-3AD203B41FA5}">
                      <a16:colId xmlns:a16="http://schemas.microsoft.com/office/drawing/2014/main" val="784255300"/>
                    </a:ext>
                  </a:extLst>
                </a:gridCol>
                <a:gridCol w="347514">
                  <a:extLst>
                    <a:ext uri="{9D8B030D-6E8A-4147-A177-3AD203B41FA5}">
                      <a16:colId xmlns:a16="http://schemas.microsoft.com/office/drawing/2014/main" val="4021818965"/>
                    </a:ext>
                  </a:extLst>
                </a:gridCol>
                <a:gridCol w="347514">
                  <a:extLst>
                    <a:ext uri="{9D8B030D-6E8A-4147-A177-3AD203B41FA5}">
                      <a16:colId xmlns:a16="http://schemas.microsoft.com/office/drawing/2014/main" val="757368907"/>
                    </a:ext>
                  </a:extLst>
                </a:gridCol>
                <a:gridCol w="347514">
                  <a:extLst>
                    <a:ext uri="{9D8B030D-6E8A-4147-A177-3AD203B41FA5}">
                      <a16:colId xmlns:a16="http://schemas.microsoft.com/office/drawing/2014/main" val="1796546383"/>
                    </a:ext>
                  </a:extLst>
                </a:gridCol>
                <a:gridCol w="363632">
                  <a:extLst>
                    <a:ext uri="{9D8B030D-6E8A-4147-A177-3AD203B41FA5}">
                      <a16:colId xmlns:a16="http://schemas.microsoft.com/office/drawing/2014/main" val="4093697426"/>
                    </a:ext>
                  </a:extLst>
                </a:gridCol>
                <a:gridCol w="363632">
                  <a:extLst>
                    <a:ext uri="{9D8B030D-6E8A-4147-A177-3AD203B41FA5}">
                      <a16:colId xmlns:a16="http://schemas.microsoft.com/office/drawing/2014/main" val="193655413"/>
                    </a:ext>
                  </a:extLst>
                </a:gridCol>
                <a:gridCol w="363632">
                  <a:extLst>
                    <a:ext uri="{9D8B030D-6E8A-4147-A177-3AD203B41FA5}">
                      <a16:colId xmlns:a16="http://schemas.microsoft.com/office/drawing/2014/main" val="3751441985"/>
                    </a:ext>
                  </a:extLst>
                </a:gridCol>
                <a:gridCol w="412355">
                  <a:extLst>
                    <a:ext uri="{9D8B030D-6E8A-4147-A177-3AD203B41FA5}">
                      <a16:colId xmlns:a16="http://schemas.microsoft.com/office/drawing/2014/main" val="818191672"/>
                    </a:ext>
                  </a:extLst>
                </a:gridCol>
                <a:gridCol w="412355">
                  <a:extLst>
                    <a:ext uri="{9D8B030D-6E8A-4147-A177-3AD203B41FA5}">
                      <a16:colId xmlns:a16="http://schemas.microsoft.com/office/drawing/2014/main" val="1041112617"/>
                    </a:ext>
                  </a:extLst>
                </a:gridCol>
                <a:gridCol w="314909">
                  <a:extLst>
                    <a:ext uri="{9D8B030D-6E8A-4147-A177-3AD203B41FA5}">
                      <a16:colId xmlns:a16="http://schemas.microsoft.com/office/drawing/2014/main" val="265741447"/>
                    </a:ext>
                  </a:extLst>
                </a:gridCol>
                <a:gridCol w="363632">
                  <a:extLst>
                    <a:ext uri="{9D8B030D-6E8A-4147-A177-3AD203B41FA5}">
                      <a16:colId xmlns:a16="http://schemas.microsoft.com/office/drawing/2014/main" val="441734763"/>
                    </a:ext>
                  </a:extLst>
                </a:gridCol>
                <a:gridCol w="363632">
                  <a:extLst>
                    <a:ext uri="{9D8B030D-6E8A-4147-A177-3AD203B41FA5}">
                      <a16:colId xmlns:a16="http://schemas.microsoft.com/office/drawing/2014/main" val="3278345521"/>
                    </a:ext>
                  </a:extLst>
                </a:gridCol>
                <a:gridCol w="363632">
                  <a:extLst>
                    <a:ext uri="{9D8B030D-6E8A-4147-A177-3AD203B41FA5}">
                      <a16:colId xmlns:a16="http://schemas.microsoft.com/office/drawing/2014/main" val="662376119"/>
                    </a:ext>
                  </a:extLst>
                </a:gridCol>
              </a:tblGrid>
              <a:tr h="416761">
                <a:tc gridSpan="4">
                  <a:txBody>
                    <a:bodyPr/>
                    <a:lstStyle/>
                    <a:p>
                      <a:pPr algn="ctr"/>
                      <a:r>
                        <a:rPr lang="en-US" sz="1400" dirty="0">
                          <a:latin typeface="Arial" panose="020B0604020202020204" pitchFamily="34" charset="0"/>
                          <a:cs typeface="Arial" panose="020B0604020202020204" pitchFamily="34" charset="0"/>
                        </a:rPr>
                        <a:t>October</a:t>
                      </a:r>
                    </a:p>
                  </a:txBody>
                  <a:tcPr anchor="ctr">
                    <a:solidFill>
                      <a:srgbClr val="092F5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1400" dirty="0">
                          <a:latin typeface="Arial" panose="020B0604020202020204" pitchFamily="34" charset="0"/>
                          <a:cs typeface="Arial" panose="020B0604020202020204" pitchFamily="34" charset="0"/>
                        </a:rPr>
                        <a:t>November</a:t>
                      </a:r>
                    </a:p>
                  </a:txBody>
                  <a:tcPr anchor="ctr">
                    <a:solidFill>
                      <a:srgbClr val="092F5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tc gridSpan="4">
                  <a:txBody>
                    <a:bodyPr/>
                    <a:lstStyle/>
                    <a:p>
                      <a:pPr algn="ctr"/>
                      <a:r>
                        <a:rPr lang="en-US" sz="1400" dirty="0">
                          <a:latin typeface="Arial" panose="020B0604020202020204" pitchFamily="34" charset="0"/>
                          <a:cs typeface="Arial" panose="020B0604020202020204" pitchFamily="34" charset="0"/>
                        </a:rPr>
                        <a:t>December</a:t>
                      </a:r>
                    </a:p>
                  </a:txBody>
                  <a:tcPr anchor="ctr">
                    <a:solidFill>
                      <a:srgbClr val="092F57"/>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extLst>
                  <a:ext uri="{0D108BD9-81ED-4DB2-BD59-A6C34878D82A}">
                    <a16:rowId xmlns:a16="http://schemas.microsoft.com/office/drawing/2014/main" val="2305480125"/>
                  </a:ext>
                </a:extLst>
              </a:tr>
              <a:tr h="259080">
                <a:tc>
                  <a:txBody>
                    <a:bodyPr/>
                    <a:lstStyle/>
                    <a:p>
                      <a:pPr algn="ctr"/>
                      <a:r>
                        <a:rPr lang="en-US" sz="1100" b="1" dirty="0">
                          <a:latin typeface="Arial" panose="020B0604020202020204" pitchFamily="34" charset="0"/>
                          <a:cs typeface="Arial" panose="020B0604020202020204" pitchFamily="34" charset="0"/>
                        </a:rPr>
                        <a:t>4</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11</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18</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25</a:t>
                      </a:r>
                    </a:p>
                  </a:txBody>
                  <a:tcPr>
                    <a:lnR w="12700" cap="flat" cmpd="sng" algn="ctr">
                      <a:solidFill>
                        <a:schemeClr val="tx1"/>
                      </a:solidFill>
                      <a:prstDash val="solid"/>
                      <a:round/>
                      <a:headEnd type="none" w="med" len="med"/>
                      <a:tailEnd type="none" w="med" len="med"/>
                    </a:lnR>
                    <a:solidFill>
                      <a:schemeClr val="bg2"/>
                    </a:solidFill>
                  </a:tcPr>
                </a:tc>
                <a:tc>
                  <a:txBody>
                    <a:bodyPr/>
                    <a:lstStyle/>
                    <a:p>
                      <a:pPr algn="ctr"/>
                      <a:r>
                        <a:rPr lang="en-US" sz="11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sz="1100" b="1" dirty="0">
                          <a:latin typeface="Arial" panose="020B0604020202020204" pitchFamily="34" charset="0"/>
                          <a:cs typeface="Arial" panose="020B0604020202020204" pitchFamily="34" charset="0"/>
                        </a:rPr>
                        <a:t>8</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15</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22</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29</a:t>
                      </a:r>
                    </a:p>
                  </a:txBody>
                  <a:tcPr>
                    <a:lnR w="12700" cap="flat" cmpd="sng" algn="ctr">
                      <a:solidFill>
                        <a:schemeClr val="tx1"/>
                      </a:solidFill>
                      <a:prstDash val="solid"/>
                      <a:round/>
                      <a:headEnd type="none" w="med" len="med"/>
                      <a:tailEnd type="none" w="med" len="med"/>
                    </a:lnR>
                    <a:solidFill>
                      <a:schemeClr val="bg2"/>
                    </a:solidFill>
                  </a:tcPr>
                </a:tc>
                <a:tc>
                  <a:txBody>
                    <a:bodyPr/>
                    <a:lstStyle/>
                    <a:p>
                      <a:pPr algn="ctr"/>
                      <a:r>
                        <a:rPr lang="en-US" sz="11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sz="1100" b="1" dirty="0">
                          <a:latin typeface="Arial" panose="020B0604020202020204" pitchFamily="34" charset="0"/>
                          <a:cs typeface="Arial" panose="020B0604020202020204" pitchFamily="34" charset="0"/>
                        </a:rPr>
                        <a:t>13</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20</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27</a:t>
                      </a:r>
                    </a:p>
                  </a:txBody>
                  <a:tcPr>
                    <a:solidFill>
                      <a:schemeClr val="bg2"/>
                    </a:solidFill>
                  </a:tcPr>
                </a:tc>
                <a:extLst>
                  <a:ext uri="{0D108BD9-81ED-4DB2-BD59-A6C34878D82A}">
                    <a16:rowId xmlns:a16="http://schemas.microsoft.com/office/drawing/2014/main" val="1306958678"/>
                  </a:ext>
                </a:extLst>
              </a:tr>
              <a:tr h="2803923">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4029936189"/>
                  </a:ext>
                </a:extLst>
              </a:tr>
            </a:tbl>
          </a:graphicData>
        </a:graphic>
      </p:graphicFrame>
      <p:sp>
        <p:nvSpPr>
          <p:cNvPr id="4" name="Rectangle 3">
            <a:extLst>
              <a:ext uri="{FF2B5EF4-FFF2-40B4-BE49-F238E27FC236}">
                <a16:creationId xmlns:a16="http://schemas.microsoft.com/office/drawing/2014/main" id="{274059BD-DAA9-4E9F-A2ED-C71377B521EE}"/>
              </a:ext>
            </a:extLst>
          </p:cNvPr>
          <p:cNvSpPr/>
          <p:nvPr/>
        </p:nvSpPr>
        <p:spPr>
          <a:xfrm>
            <a:off x="811454" y="2138352"/>
            <a:ext cx="3301985" cy="417860"/>
          </a:xfrm>
          <a:prstGeom prst="rect">
            <a:avLst/>
          </a:prstGeom>
          <a:solidFill>
            <a:srgbClr val="092F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Activity</a:t>
            </a:r>
            <a:endParaRPr lang="en-US"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63AE099-F594-4C52-BD69-632480825B96}"/>
              </a:ext>
            </a:extLst>
          </p:cNvPr>
          <p:cNvGrpSpPr/>
          <p:nvPr/>
        </p:nvGrpSpPr>
        <p:grpSpPr>
          <a:xfrm>
            <a:off x="4489346" y="5960534"/>
            <a:ext cx="3118822" cy="517065"/>
            <a:chOff x="3462452" y="5680830"/>
            <a:chExt cx="3118822" cy="517065"/>
          </a:xfrm>
        </p:grpSpPr>
        <p:sp>
          <p:nvSpPr>
            <p:cNvPr id="6" name="TextBox 5">
              <a:extLst>
                <a:ext uri="{FF2B5EF4-FFF2-40B4-BE49-F238E27FC236}">
                  <a16:creationId xmlns:a16="http://schemas.microsoft.com/office/drawing/2014/main" id="{0726576C-FF27-45C4-A603-760146744746}"/>
                </a:ext>
              </a:extLst>
            </p:cNvPr>
            <p:cNvSpPr txBox="1"/>
            <p:nvPr/>
          </p:nvSpPr>
          <p:spPr>
            <a:xfrm>
              <a:off x="3462452" y="5816935"/>
              <a:ext cx="706900" cy="253916"/>
            </a:xfrm>
            <a:prstGeom prst="rect">
              <a:avLst/>
            </a:prstGeom>
            <a:noFill/>
          </p:spPr>
          <p:txBody>
            <a:bodyPr wrap="square" rtlCol="0">
              <a:spAutoFit/>
            </a:bodyPr>
            <a:lstStyle/>
            <a:p>
              <a:pPr algn="r"/>
              <a:r>
                <a:rPr lang="en-US" sz="1050" b="1" dirty="0">
                  <a:latin typeface="Arial" panose="020B0604020202020204" pitchFamily="34" charset="0"/>
                  <a:cs typeface="Arial" panose="020B0604020202020204" pitchFamily="34" charset="0"/>
                </a:rPr>
                <a:t>Legend:</a:t>
              </a:r>
            </a:p>
          </p:txBody>
        </p:sp>
        <p:grpSp>
          <p:nvGrpSpPr>
            <p:cNvPr id="7" name="Group 6">
              <a:extLst>
                <a:ext uri="{FF2B5EF4-FFF2-40B4-BE49-F238E27FC236}">
                  <a16:creationId xmlns:a16="http://schemas.microsoft.com/office/drawing/2014/main" id="{9FFCE489-666B-4419-940D-77C0A802B86F}"/>
                </a:ext>
              </a:extLst>
            </p:cNvPr>
            <p:cNvGrpSpPr/>
            <p:nvPr/>
          </p:nvGrpSpPr>
          <p:grpSpPr>
            <a:xfrm>
              <a:off x="4307218" y="5832323"/>
              <a:ext cx="2091407" cy="227054"/>
              <a:chOff x="4132166" y="5732431"/>
              <a:chExt cx="2091407" cy="227054"/>
            </a:xfrm>
          </p:grpSpPr>
          <p:sp>
            <p:nvSpPr>
              <p:cNvPr id="9" name="Rectangle 8">
                <a:extLst>
                  <a:ext uri="{FF2B5EF4-FFF2-40B4-BE49-F238E27FC236}">
                    <a16:creationId xmlns:a16="http://schemas.microsoft.com/office/drawing/2014/main" id="{B6E6BDC8-69C8-47D0-B3AF-90822C4C9F04}"/>
                  </a:ext>
                </a:extLst>
              </p:cNvPr>
              <p:cNvSpPr/>
              <p:nvPr/>
            </p:nvSpPr>
            <p:spPr>
              <a:xfrm>
                <a:off x="4132166" y="5736344"/>
                <a:ext cx="880487" cy="22314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Phase 1</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CA031CA-5B6E-4E8A-BA85-8E1DD4AC742D}"/>
                  </a:ext>
                </a:extLst>
              </p:cNvPr>
              <p:cNvSpPr/>
              <p:nvPr/>
            </p:nvSpPr>
            <p:spPr>
              <a:xfrm>
                <a:off x="5343086" y="5732431"/>
                <a:ext cx="880487" cy="223141"/>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Phase 2</a:t>
                </a:r>
                <a:endParaRPr lang="en-US" dirty="0">
                  <a:latin typeface="Arial" panose="020B0604020202020204" pitchFamily="34" charset="0"/>
                  <a:cs typeface="Arial" panose="020B0604020202020204" pitchFamily="34" charset="0"/>
                </a:endParaRPr>
              </a:p>
            </p:txBody>
          </p:sp>
        </p:grpSp>
        <p:sp>
          <p:nvSpPr>
            <p:cNvPr id="8" name="Rectangle 7">
              <a:extLst>
                <a:ext uri="{FF2B5EF4-FFF2-40B4-BE49-F238E27FC236}">
                  <a16:creationId xmlns:a16="http://schemas.microsoft.com/office/drawing/2014/main" id="{A7B58274-8AD6-448E-9DA0-75E35DC02EEC}"/>
                </a:ext>
              </a:extLst>
            </p:cNvPr>
            <p:cNvSpPr/>
            <p:nvPr/>
          </p:nvSpPr>
          <p:spPr>
            <a:xfrm>
              <a:off x="3462452" y="5680830"/>
              <a:ext cx="3118822" cy="517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534E21A-C043-42D7-84A1-160CADAE8387}"/>
              </a:ext>
            </a:extLst>
          </p:cNvPr>
          <p:cNvSpPr/>
          <p:nvPr/>
        </p:nvSpPr>
        <p:spPr>
          <a:xfrm>
            <a:off x="4115720" y="5218480"/>
            <a:ext cx="4702983" cy="12338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2854ED9-205C-474E-B4ED-48CBD8A369C0}"/>
              </a:ext>
            </a:extLst>
          </p:cNvPr>
          <p:cNvSpPr/>
          <p:nvPr/>
        </p:nvSpPr>
        <p:spPr>
          <a:xfrm>
            <a:off x="4121922" y="5035293"/>
            <a:ext cx="2502828" cy="11059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7B85F8-4E75-4BDA-8066-141A6F842843}"/>
              </a:ext>
            </a:extLst>
          </p:cNvPr>
          <p:cNvSpPr/>
          <p:nvPr/>
        </p:nvSpPr>
        <p:spPr>
          <a:xfrm>
            <a:off x="4121925" y="3022576"/>
            <a:ext cx="2473537" cy="107144"/>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3F3806-B95B-42BD-B8D6-230D447C9723}"/>
              </a:ext>
            </a:extLst>
          </p:cNvPr>
          <p:cNvSpPr/>
          <p:nvPr/>
        </p:nvSpPr>
        <p:spPr>
          <a:xfrm>
            <a:off x="4121922" y="5410798"/>
            <a:ext cx="4702984" cy="123383"/>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B394380-B0D5-429C-840F-B18239939224}"/>
              </a:ext>
            </a:extLst>
          </p:cNvPr>
          <p:cNvSpPr/>
          <p:nvPr/>
        </p:nvSpPr>
        <p:spPr>
          <a:xfrm>
            <a:off x="4118003" y="4852686"/>
            <a:ext cx="2502828"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2D0FDF-F04C-4F41-AEBC-7734B150B8E7}"/>
              </a:ext>
            </a:extLst>
          </p:cNvPr>
          <p:cNvSpPr/>
          <p:nvPr/>
        </p:nvSpPr>
        <p:spPr>
          <a:xfrm>
            <a:off x="4121925" y="3566477"/>
            <a:ext cx="2492702" cy="12700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B3452EF-BAC4-4BBD-B9B6-4E9F809A5744}"/>
              </a:ext>
            </a:extLst>
          </p:cNvPr>
          <p:cNvSpPr/>
          <p:nvPr/>
        </p:nvSpPr>
        <p:spPr>
          <a:xfrm>
            <a:off x="5479184" y="4490865"/>
            <a:ext cx="1141647" cy="13069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494976-B0C0-4C06-91BA-0542625F425C}"/>
              </a:ext>
            </a:extLst>
          </p:cNvPr>
          <p:cNvSpPr/>
          <p:nvPr/>
        </p:nvSpPr>
        <p:spPr>
          <a:xfrm>
            <a:off x="4115720" y="3745661"/>
            <a:ext cx="2498907" cy="12817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3DFD1E1-C394-4963-AFED-037D6F6EBC05}"/>
              </a:ext>
            </a:extLst>
          </p:cNvPr>
          <p:cNvSpPr/>
          <p:nvPr/>
        </p:nvSpPr>
        <p:spPr>
          <a:xfrm>
            <a:off x="5479184" y="3926015"/>
            <a:ext cx="1141648" cy="12817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FEDCD4-0C2F-4626-9C28-5B1B506B78C1}"/>
              </a:ext>
            </a:extLst>
          </p:cNvPr>
          <p:cNvSpPr/>
          <p:nvPr/>
        </p:nvSpPr>
        <p:spPr>
          <a:xfrm>
            <a:off x="5479183" y="3383831"/>
            <a:ext cx="1116279" cy="119417"/>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CED287-7298-4050-A638-0168F6291AF2}"/>
              </a:ext>
            </a:extLst>
          </p:cNvPr>
          <p:cNvSpPr/>
          <p:nvPr/>
        </p:nvSpPr>
        <p:spPr>
          <a:xfrm>
            <a:off x="4121925" y="4308303"/>
            <a:ext cx="2498906" cy="1221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9E99CCE-0C18-45F8-8C64-890965393BEB}"/>
              </a:ext>
            </a:extLst>
          </p:cNvPr>
          <p:cNvSpPr/>
          <p:nvPr/>
        </p:nvSpPr>
        <p:spPr>
          <a:xfrm>
            <a:off x="4121925" y="3212503"/>
            <a:ext cx="2473538" cy="11683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0895A37-AE80-4A9D-9D31-401BD3BF7313}"/>
              </a:ext>
            </a:extLst>
          </p:cNvPr>
          <p:cNvSpPr/>
          <p:nvPr/>
        </p:nvSpPr>
        <p:spPr>
          <a:xfrm>
            <a:off x="7425520" y="4097085"/>
            <a:ext cx="657228" cy="14630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1B2F566-9C1A-4242-9637-8BE76792E1EB}"/>
              </a:ext>
            </a:extLst>
          </p:cNvPr>
          <p:cNvSpPr/>
          <p:nvPr/>
        </p:nvSpPr>
        <p:spPr>
          <a:xfrm>
            <a:off x="6985275" y="5029441"/>
            <a:ext cx="1479106" cy="126207"/>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1AC1F0-713E-4491-A9B8-F87F934F8361}"/>
              </a:ext>
            </a:extLst>
          </p:cNvPr>
          <p:cNvSpPr/>
          <p:nvPr/>
        </p:nvSpPr>
        <p:spPr>
          <a:xfrm>
            <a:off x="-77175" y="2926739"/>
            <a:ext cx="4225807" cy="2677656"/>
          </a:xfrm>
          <a:prstGeom prst="rect">
            <a:avLst/>
          </a:prstGeom>
        </p:spPr>
        <p:txBody>
          <a:bodyPr wrap="square">
            <a:spAutoFit/>
          </a:bodyPr>
          <a:lstStyle/>
          <a:p>
            <a:pPr algn="r">
              <a:buClr>
                <a:srgbClr val="FFB81C"/>
              </a:buClr>
            </a:pPr>
            <a:r>
              <a:rPr lang="en-US" sz="1200" dirty="0">
                <a:solidFill>
                  <a:srgbClr val="003366"/>
                </a:solidFill>
                <a:latin typeface="Arial" panose="020B0604020202020204" pitchFamily="34" charset="0"/>
                <a:cs typeface="Arial" panose="020B0604020202020204" pitchFamily="34" charset="0"/>
              </a:rPr>
              <a:t>FRICE-W Functional Specs – Enhancements</a:t>
            </a:r>
          </a:p>
          <a:p>
            <a:pPr algn="r">
              <a:buClr>
                <a:srgbClr val="FFB81C"/>
              </a:buClr>
            </a:pPr>
            <a:r>
              <a:rPr lang="en-US" sz="1200" dirty="0">
                <a:solidFill>
                  <a:srgbClr val="003366"/>
                </a:solidFill>
                <a:latin typeface="Arial" panose="020B0604020202020204" pitchFamily="34" charset="0"/>
                <a:cs typeface="Arial" panose="020B0604020202020204" pitchFamily="34" charset="0"/>
              </a:rPr>
              <a:t>Allocations Build</a:t>
            </a:r>
          </a:p>
          <a:p>
            <a:pPr algn="r">
              <a:buClr>
                <a:srgbClr val="FFB81C"/>
              </a:buClr>
            </a:pPr>
            <a:r>
              <a:rPr lang="en-US" sz="1200" dirty="0">
                <a:solidFill>
                  <a:srgbClr val="003366"/>
                </a:solidFill>
                <a:latin typeface="Arial" panose="020B0604020202020204" pitchFamily="34" charset="0"/>
                <a:cs typeface="Arial" panose="020B0604020202020204" pitchFamily="34" charset="0"/>
              </a:rPr>
              <a:t>FRICE-W Development</a:t>
            </a:r>
          </a:p>
          <a:p>
            <a:pPr algn="r">
              <a:buClr>
                <a:srgbClr val="FFB81C"/>
              </a:buClr>
            </a:pPr>
            <a:r>
              <a:rPr lang="en-US" sz="1200" dirty="0">
                <a:solidFill>
                  <a:srgbClr val="003366"/>
                </a:solidFill>
                <a:latin typeface="Arial" panose="020B0604020202020204" pitchFamily="34" charset="0"/>
                <a:cs typeface="Arial" panose="020B0604020202020204" pitchFamily="34" charset="0"/>
              </a:rPr>
              <a:t>Infor Enhancement Development (Trust Accounting 11/17) </a:t>
            </a:r>
          </a:p>
          <a:p>
            <a:pPr algn="r">
              <a:buClr>
                <a:srgbClr val="FFB81C"/>
              </a:buClr>
            </a:pPr>
            <a:r>
              <a:rPr lang="en-US" sz="1200" dirty="0">
                <a:solidFill>
                  <a:srgbClr val="003366"/>
                </a:solidFill>
                <a:latin typeface="Arial" panose="020B0604020202020204" pitchFamily="34" charset="0"/>
                <a:cs typeface="Arial" panose="020B0604020202020204" pitchFamily="34" charset="0"/>
              </a:rPr>
              <a:t>SIT3 Prep</a:t>
            </a:r>
          </a:p>
          <a:p>
            <a:pPr algn="r">
              <a:buClr>
                <a:srgbClr val="FFB81C"/>
              </a:buClr>
            </a:pPr>
            <a:r>
              <a:rPr lang="en-US" sz="1200" dirty="0">
                <a:solidFill>
                  <a:srgbClr val="003366"/>
                </a:solidFill>
                <a:latin typeface="Arial" panose="020B0604020202020204" pitchFamily="34" charset="0"/>
                <a:cs typeface="Arial" panose="020B0604020202020204" pitchFamily="34" charset="0"/>
              </a:rPr>
              <a:t>UAT Prep</a:t>
            </a:r>
          </a:p>
          <a:p>
            <a:pPr algn="r">
              <a:buClr>
                <a:srgbClr val="FFB81C"/>
              </a:buClr>
            </a:pPr>
            <a:r>
              <a:rPr lang="en-US" sz="1200" dirty="0">
                <a:solidFill>
                  <a:srgbClr val="003366"/>
                </a:solidFill>
                <a:latin typeface="Arial" panose="020B0604020202020204" pitchFamily="34" charset="0"/>
                <a:cs typeface="Arial" panose="020B0604020202020204" pitchFamily="34" charset="0"/>
              </a:rPr>
              <a:t>Unit Testing for Enhancements</a:t>
            </a:r>
          </a:p>
          <a:p>
            <a:pPr algn="r">
              <a:buClr>
                <a:srgbClr val="FFB81C"/>
              </a:buClr>
            </a:pPr>
            <a:r>
              <a:rPr lang="en-US" sz="1200" dirty="0">
                <a:solidFill>
                  <a:srgbClr val="003366"/>
                </a:solidFill>
                <a:latin typeface="Arial" panose="020B0604020202020204" pitchFamily="34" charset="0"/>
                <a:cs typeface="Arial" panose="020B0604020202020204" pitchFamily="34" charset="0"/>
              </a:rPr>
              <a:t>Identify Trainers</a:t>
            </a:r>
          </a:p>
          <a:p>
            <a:pPr algn="r">
              <a:buClr>
                <a:srgbClr val="FFB81C"/>
              </a:buClr>
            </a:pPr>
            <a:r>
              <a:rPr lang="en-US" sz="1200" dirty="0">
                <a:solidFill>
                  <a:srgbClr val="003366"/>
                </a:solidFill>
                <a:latin typeface="Arial" panose="020B0604020202020204" pitchFamily="34" charset="0"/>
                <a:cs typeface="Arial" panose="020B0604020202020204" pitchFamily="34" charset="0"/>
              </a:rPr>
              <a:t>Learning &amp; Development Set-up </a:t>
            </a:r>
          </a:p>
          <a:p>
            <a:pPr algn="r">
              <a:buClr>
                <a:srgbClr val="FFB81C"/>
              </a:buClr>
            </a:pPr>
            <a:r>
              <a:rPr lang="en-US" sz="1200" dirty="0">
                <a:solidFill>
                  <a:srgbClr val="003366"/>
                </a:solidFill>
                <a:latin typeface="Arial" panose="020B0604020202020204" pitchFamily="34" charset="0"/>
                <a:cs typeface="Arial" panose="020B0604020202020204" pitchFamily="34" charset="0"/>
              </a:rPr>
              <a:t>Knowledge Transfer Execution</a:t>
            </a:r>
          </a:p>
          <a:p>
            <a:pPr algn="r">
              <a:buClr>
                <a:srgbClr val="FFB81C"/>
              </a:buClr>
            </a:pPr>
            <a:r>
              <a:rPr lang="en-US" sz="1200" dirty="0">
                <a:solidFill>
                  <a:srgbClr val="003366"/>
                </a:solidFill>
                <a:latin typeface="Arial" panose="020B0604020202020204" pitchFamily="34" charset="0"/>
                <a:cs typeface="Arial" panose="020B0604020202020204" pitchFamily="34" charset="0"/>
              </a:rPr>
              <a:t>Mock Cutover</a:t>
            </a:r>
          </a:p>
          <a:p>
            <a:pPr algn="r">
              <a:buClr>
                <a:srgbClr val="FFB81C"/>
              </a:buClr>
            </a:pPr>
            <a:r>
              <a:rPr lang="en-US" sz="1200" dirty="0">
                <a:solidFill>
                  <a:srgbClr val="003366"/>
                </a:solidFill>
                <a:latin typeface="Arial" panose="020B0604020202020204" pitchFamily="34" charset="0"/>
                <a:cs typeface="Arial" panose="020B0604020202020204" pitchFamily="34" charset="0"/>
              </a:rPr>
              <a:t>Sustainment Planning</a:t>
            </a:r>
          </a:p>
          <a:p>
            <a:pPr algn="r">
              <a:buClr>
                <a:srgbClr val="FFB81C"/>
              </a:buClr>
            </a:pPr>
            <a:r>
              <a:rPr lang="en-US" sz="1200" dirty="0">
                <a:solidFill>
                  <a:srgbClr val="003366"/>
                </a:solidFill>
                <a:latin typeface="Arial" panose="020B0604020202020204" pitchFamily="34" charset="0"/>
                <a:cs typeface="Arial" panose="020B0604020202020204" pitchFamily="34" charset="0"/>
              </a:rPr>
              <a:t>Enterprise Design </a:t>
            </a:r>
          </a:p>
          <a:p>
            <a:pPr algn="r">
              <a:buClr>
                <a:srgbClr val="FFB81C"/>
              </a:buClr>
            </a:pPr>
            <a:r>
              <a:rPr lang="en-US" sz="1200" dirty="0">
                <a:solidFill>
                  <a:srgbClr val="003366"/>
                </a:solidFill>
                <a:latin typeface="Arial" panose="020B0604020202020204" pitchFamily="34" charset="0"/>
                <a:cs typeface="Arial" panose="020B0604020202020204" pitchFamily="34" charset="0"/>
              </a:rPr>
              <a:t>FRICE-W Design &amp; Build </a:t>
            </a:r>
          </a:p>
        </p:txBody>
      </p:sp>
      <p:grpSp>
        <p:nvGrpSpPr>
          <p:cNvPr id="26" name="Group 25">
            <a:extLst>
              <a:ext uri="{FF2B5EF4-FFF2-40B4-BE49-F238E27FC236}">
                <a16:creationId xmlns:a16="http://schemas.microsoft.com/office/drawing/2014/main" id="{50EBAC73-5252-4E4C-8957-25E35D953462}"/>
              </a:ext>
            </a:extLst>
          </p:cNvPr>
          <p:cNvGrpSpPr/>
          <p:nvPr/>
        </p:nvGrpSpPr>
        <p:grpSpPr>
          <a:xfrm>
            <a:off x="8969709" y="3124609"/>
            <a:ext cx="2682611" cy="3309265"/>
            <a:chOff x="8095962" y="1824167"/>
            <a:chExt cx="3489121" cy="4304174"/>
          </a:xfrm>
        </p:grpSpPr>
        <p:grpSp>
          <p:nvGrpSpPr>
            <p:cNvPr id="27" name="Group 26">
              <a:extLst>
                <a:ext uri="{FF2B5EF4-FFF2-40B4-BE49-F238E27FC236}">
                  <a16:creationId xmlns:a16="http://schemas.microsoft.com/office/drawing/2014/main" id="{31707D89-1CA5-4027-AA9B-168D1085886A}"/>
                </a:ext>
              </a:extLst>
            </p:cNvPr>
            <p:cNvGrpSpPr/>
            <p:nvPr/>
          </p:nvGrpSpPr>
          <p:grpSpPr>
            <a:xfrm>
              <a:off x="8227624" y="1941257"/>
              <a:ext cx="3225800" cy="4187084"/>
              <a:chOff x="7783487" y="1941257"/>
              <a:chExt cx="3225800" cy="4187084"/>
            </a:xfrm>
          </p:grpSpPr>
          <p:sp>
            <p:nvSpPr>
              <p:cNvPr id="29" name="TextBox 28">
                <a:extLst>
                  <a:ext uri="{FF2B5EF4-FFF2-40B4-BE49-F238E27FC236}">
                    <a16:creationId xmlns:a16="http://schemas.microsoft.com/office/drawing/2014/main" id="{D0B21322-D5BE-460D-853E-CDB53D03CAA6}"/>
                  </a:ext>
                </a:extLst>
              </p:cNvPr>
              <p:cNvSpPr txBox="1"/>
              <p:nvPr/>
            </p:nvSpPr>
            <p:spPr>
              <a:xfrm>
                <a:off x="8112606" y="1941257"/>
                <a:ext cx="2567559" cy="1921477"/>
              </a:xfrm>
              <a:prstGeom prst="rect">
                <a:avLst/>
              </a:prstGeom>
              <a:noFill/>
              <a:ln>
                <a:noFill/>
              </a:ln>
            </p:spPr>
            <p:txBody>
              <a:bodyPr wrap="square" rtlCol="0">
                <a:spAutoFit/>
              </a:bodyPr>
              <a:lstStyle/>
              <a:p>
                <a:pPr algn="ctr"/>
                <a:r>
                  <a:rPr lang="en-US" b="1" dirty="0">
                    <a:latin typeface="Arial" panose="020B0604020202020204" pitchFamily="34" charset="0"/>
                    <a:cs typeface="Arial" panose="020B0604020202020204" pitchFamily="34" charset="0"/>
                  </a:rPr>
                  <a:t>Impact-o-meter: </a:t>
                </a:r>
                <a:r>
                  <a:rPr lang="en-US" b="1" dirty="0">
                    <a:solidFill>
                      <a:srgbClr val="FFB81C"/>
                    </a:solidFill>
                    <a:latin typeface="Arial" panose="020B0604020202020204" pitchFamily="34" charset="0"/>
                    <a:cs typeface="Arial" panose="020B0604020202020204" pitchFamily="34" charset="0"/>
                  </a:rPr>
                  <a:t>MEDIUM</a:t>
                </a:r>
              </a:p>
              <a:p>
                <a:endParaRPr lang="en-US" dirty="0"/>
              </a:p>
              <a:p>
                <a:endParaRPr lang="en-US" dirty="0"/>
              </a:p>
              <a:p>
                <a:endParaRPr lang="en-US" dirty="0">
                  <a:solidFill>
                    <a:srgbClr val="00B050"/>
                  </a:solidFill>
                </a:endParaRPr>
              </a:p>
            </p:txBody>
          </p:sp>
          <p:grpSp>
            <p:nvGrpSpPr>
              <p:cNvPr id="30" name="Group 29">
                <a:extLst>
                  <a:ext uri="{FF2B5EF4-FFF2-40B4-BE49-F238E27FC236}">
                    <a16:creationId xmlns:a16="http://schemas.microsoft.com/office/drawing/2014/main" id="{F4AD8057-BE74-4D64-AF6E-E4BA5BF84CE1}"/>
                  </a:ext>
                </a:extLst>
              </p:cNvPr>
              <p:cNvGrpSpPr/>
              <p:nvPr/>
            </p:nvGrpSpPr>
            <p:grpSpPr>
              <a:xfrm>
                <a:off x="7783487" y="2902541"/>
                <a:ext cx="3225800" cy="3225800"/>
                <a:chOff x="7890274" y="3746500"/>
                <a:chExt cx="3225800" cy="3225800"/>
              </a:xfrm>
            </p:grpSpPr>
            <p:sp>
              <p:nvSpPr>
                <p:cNvPr id="33" name="Block Arc 32">
                  <a:extLst>
                    <a:ext uri="{FF2B5EF4-FFF2-40B4-BE49-F238E27FC236}">
                      <a16:creationId xmlns:a16="http://schemas.microsoft.com/office/drawing/2014/main" id="{B41D99D3-DB6C-4277-ACB6-11032D217BC8}"/>
                    </a:ext>
                  </a:extLst>
                </p:cNvPr>
                <p:cNvSpPr/>
                <p:nvPr/>
              </p:nvSpPr>
              <p:spPr>
                <a:xfrm>
                  <a:off x="7890274" y="3746500"/>
                  <a:ext cx="3225800" cy="3225800"/>
                </a:xfrm>
                <a:prstGeom prst="blockArc">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Block Arc 33">
                  <a:extLst>
                    <a:ext uri="{FF2B5EF4-FFF2-40B4-BE49-F238E27FC236}">
                      <a16:creationId xmlns:a16="http://schemas.microsoft.com/office/drawing/2014/main" id="{0F8F2C49-E004-4F74-84F7-B5EF703BE4E9}"/>
                    </a:ext>
                  </a:extLst>
                </p:cNvPr>
                <p:cNvSpPr/>
                <p:nvPr/>
              </p:nvSpPr>
              <p:spPr>
                <a:xfrm>
                  <a:off x="7890274" y="3746500"/>
                  <a:ext cx="3225800" cy="3225800"/>
                </a:xfrm>
                <a:prstGeom prst="blockArc">
                  <a:avLst>
                    <a:gd name="adj1" fmla="val 14312747"/>
                    <a:gd name="adj2" fmla="val 0"/>
                    <a:gd name="adj3" fmla="val 25000"/>
                  </a:avLst>
                </a:prstGeom>
                <a:solidFill>
                  <a:srgbClr val="FFB8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lock Arc 34">
                  <a:extLst>
                    <a:ext uri="{FF2B5EF4-FFF2-40B4-BE49-F238E27FC236}">
                      <a16:creationId xmlns:a16="http://schemas.microsoft.com/office/drawing/2014/main" id="{7144D834-B1AF-48BD-A077-76AC0BC17CF6}"/>
                    </a:ext>
                  </a:extLst>
                </p:cNvPr>
                <p:cNvSpPr/>
                <p:nvPr/>
              </p:nvSpPr>
              <p:spPr>
                <a:xfrm>
                  <a:off x="7890274" y="3746500"/>
                  <a:ext cx="3225800" cy="3225800"/>
                </a:xfrm>
                <a:prstGeom prst="blockArc">
                  <a:avLst>
                    <a:gd name="adj1" fmla="val 18118131"/>
                    <a:gd name="adj2" fmla="val 0"/>
                    <a:gd name="adj3" fmla="val 25000"/>
                  </a:avLst>
                </a:prstGeom>
                <a:solidFill>
                  <a:srgbClr val="E145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Isosceles Triangle 30">
                <a:extLst>
                  <a:ext uri="{FF2B5EF4-FFF2-40B4-BE49-F238E27FC236}">
                    <a16:creationId xmlns:a16="http://schemas.microsoft.com/office/drawing/2014/main" id="{8B63B271-8A57-4D25-9DB3-74374119AC5C}"/>
                  </a:ext>
                </a:extLst>
              </p:cNvPr>
              <p:cNvSpPr/>
              <p:nvPr/>
            </p:nvSpPr>
            <p:spPr>
              <a:xfrm rot="1371395">
                <a:off x="9602649" y="2830661"/>
                <a:ext cx="218083" cy="171102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040E9C8-A79D-40C6-AE3F-75E838700BFB}"/>
                  </a:ext>
                </a:extLst>
              </p:cNvPr>
              <p:cNvSpPr/>
              <p:nvPr/>
            </p:nvSpPr>
            <p:spPr>
              <a:xfrm>
                <a:off x="9282829" y="4271601"/>
                <a:ext cx="227115" cy="2438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7684EAA1-B345-4D2E-9373-2EABBEEA862B}"/>
                </a:ext>
              </a:extLst>
            </p:cNvPr>
            <p:cNvSpPr/>
            <p:nvPr/>
          </p:nvSpPr>
          <p:spPr>
            <a:xfrm>
              <a:off x="8095962" y="1824167"/>
              <a:ext cx="3489121" cy="28871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5EFABE2B-C8DE-4232-B664-21E12F159AC0}"/>
              </a:ext>
            </a:extLst>
          </p:cNvPr>
          <p:cNvSpPr/>
          <p:nvPr/>
        </p:nvSpPr>
        <p:spPr>
          <a:xfrm>
            <a:off x="6983315" y="4844798"/>
            <a:ext cx="1479106" cy="126207"/>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8C66096-26DE-4C54-BD43-B4F71823D8D0}"/>
              </a:ext>
            </a:extLst>
          </p:cNvPr>
          <p:cNvSpPr/>
          <p:nvPr/>
        </p:nvSpPr>
        <p:spPr>
          <a:xfrm>
            <a:off x="4470331" y="4657923"/>
            <a:ext cx="348482" cy="1221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FD511FD-E3B9-4AD4-976D-C38C8C4DD941}"/>
              </a:ext>
            </a:extLst>
          </p:cNvPr>
          <p:cNvSpPr/>
          <p:nvPr/>
        </p:nvSpPr>
        <p:spPr>
          <a:xfrm>
            <a:off x="7737273" y="4668405"/>
            <a:ext cx="348482" cy="1221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7003609-EA3B-4983-8357-EDAC089D9BD7}"/>
              </a:ext>
            </a:extLst>
          </p:cNvPr>
          <p:cNvSpPr/>
          <p:nvPr/>
        </p:nvSpPr>
        <p:spPr>
          <a:xfrm>
            <a:off x="6214599" y="4664140"/>
            <a:ext cx="406232" cy="13069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4B62FDB-B1E6-4093-A905-2AD0EDE71B2B}"/>
              </a:ext>
            </a:extLst>
          </p:cNvPr>
          <p:cNvSpPr/>
          <p:nvPr/>
        </p:nvSpPr>
        <p:spPr>
          <a:xfrm>
            <a:off x="6983315" y="4490865"/>
            <a:ext cx="1479106" cy="1438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023B608-257A-421B-97E5-55F8E1F5375B}"/>
              </a:ext>
            </a:extLst>
          </p:cNvPr>
          <p:cNvSpPr/>
          <p:nvPr/>
        </p:nvSpPr>
        <p:spPr>
          <a:xfrm>
            <a:off x="6997720" y="4300239"/>
            <a:ext cx="1479106" cy="127794"/>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D4A52FD-EC1B-48C4-9895-67B0311EE418}"/>
              </a:ext>
            </a:extLst>
          </p:cNvPr>
          <p:cNvSpPr/>
          <p:nvPr/>
        </p:nvSpPr>
        <p:spPr>
          <a:xfrm>
            <a:off x="6983314" y="3926015"/>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C3FC1C3-D371-43B9-9099-E674B9F085A6}"/>
              </a:ext>
            </a:extLst>
          </p:cNvPr>
          <p:cNvSpPr/>
          <p:nvPr/>
        </p:nvSpPr>
        <p:spPr>
          <a:xfrm>
            <a:off x="6983313" y="3745784"/>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14CB7281-66E4-477E-832F-E5716191F57A}"/>
              </a:ext>
            </a:extLst>
          </p:cNvPr>
          <p:cNvSpPr/>
          <p:nvPr/>
        </p:nvSpPr>
        <p:spPr>
          <a:xfrm>
            <a:off x="6997720" y="3564816"/>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FCD0D71-1CC4-416B-99CB-8E7C629229BF}"/>
              </a:ext>
            </a:extLst>
          </p:cNvPr>
          <p:cNvSpPr/>
          <p:nvPr/>
        </p:nvSpPr>
        <p:spPr>
          <a:xfrm>
            <a:off x="6997720" y="3384217"/>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90ACDCD-4A28-40E3-B7A8-27E92A9F7679}"/>
              </a:ext>
            </a:extLst>
          </p:cNvPr>
          <p:cNvSpPr/>
          <p:nvPr/>
        </p:nvSpPr>
        <p:spPr>
          <a:xfrm>
            <a:off x="6997720" y="3203618"/>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BC4994D-51F2-47D0-9F4A-63A9DC7FBB05}"/>
              </a:ext>
            </a:extLst>
          </p:cNvPr>
          <p:cNvSpPr/>
          <p:nvPr/>
        </p:nvSpPr>
        <p:spPr>
          <a:xfrm>
            <a:off x="6997719" y="3022807"/>
            <a:ext cx="733867" cy="106683"/>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B95F43D7-3BCD-48DF-8CD3-698C801FEC4F}"/>
              </a:ext>
            </a:extLst>
          </p:cNvPr>
          <p:cNvSpPr txBox="1"/>
          <p:nvPr/>
        </p:nvSpPr>
        <p:spPr>
          <a:xfrm>
            <a:off x="9518604" y="5363319"/>
            <a:ext cx="2198500" cy="415498"/>
          </a:xfrm>
          <a:prstGeom prst="rect">
            <a:avLst/>
          </a:prstGeom>
          <a:noFill/>
        </p:spPr>
        <p:txBody>
          <a:bodyPr wrap="square" rtlCol="0">
            <a:spAutoFit/>
          </a:bodyPr>
          <a:lstStyle/>
          <a:p>
            <a:pPr algn="r"/>
            <a:r>
              <a:rPr lang="en-US" sz="1050" b="1" dirty="0">
                <a:latin typeface="Arial" panose="020B0604020202020204" pitchFamily="34" charset="0"/>
                <a:cs typeface="Arial" panose="020B0604020202020204" pitchFamily="34" charset="0"/>
              </a:rPr>
              <a:t>*Measures the impact activities have on Agencies</a:t>
            </a:r>
          </a:p>
        </p:txBody>
      </p:sp>
    </p:spTree>
    <p:extLst>
      <p:ext uri="{BB962C8B-B14F-4D97-AF65-F5344CB8AC3E}">
        <p14:creationId xmlns:p14="http://schemas.microsoft.com/office/powerpoint/2010/main" val="3476404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Timeline</a:t>
            </a:r>
          </a:p>
        </p:txBody>
      </p:sp>
      <p:pic>
        <p:nvPicPr>
          <p:cNvPr id="3" name="Picture 2">
            <a:extLst>
              <a:ext uri="{FF2B5EF4-FFF2-40B4-BE49-F238E27FC236}">
                <a16:creationId xmlns:a16="http://schemas.microsoft.com/office/drawing/2014/main" id="{7F7DBA98-67E8-4D0B-A587-90B49471CE09}"/>
              </a:ext>
            </a:extLst>
          </p:cNvPr>
          <p:cNvPicPr>
            <a:picLocks noChangeAspect="1"/>
          </p:cNvPicPr>
          <p:nvPr/>
        </p:nvPicPr>
        <p:blipFill>
          <a:blip r:embed="rId3"/>
          <a:stretch>
            <a:fillRect/>
          </a:stretch>
        </p:blipFill>
        <p:spPr>
          <a:xfrm>
            <a:off x="446523" y="1591492"/>
            <a:ext cx="11325137" cy="5112490"/>
          </a:xfrm>
          <a:prstGeom prst="rect">
            <a:avLst/>
          </a:prstGeom>
        </p:spPr>
      </p:pic>
      <p:sp>
        <p:nvSpPr>
          <p:cNvPr id="4" name="Rectangle 3">
            <a:extLst>
              <a:ext uri="{FF2B5EF4-FFF2-40B4-BE49-F238E27FC236}">
                <a16:creationId xmlns:a16="http://schemas.microsoft.com/office/drawing/2014/main" id="{12A9C03A-438E-41A4-9309-C613723B9861}"/>
              </a:ext>
            </a:extLst>
          </p:cNvPr>
          <p:cNvSpPr/>
          <p:nvPr/>
        </p:nvSpPr>
        <p:spPr>
          <a:xfrm>
            <a:off x="3694176" y="1938528"/>
            <a:ext cx="512064" cy="4765454"/>
          </a:xfrm>
          <a:prstGeom prst="rect">
            <a:avLst/>
          </a:prstGeom>
          <a:solidFill>
            <a:srgbClr val="E1450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392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7CB895-720E-4E73-BD11-EA9605B30D8B}"/>
              </a:ext>
            </a:extLst>
          </p:cNvPr>
          <p:cNvSpPr/>
          <p:nvPr/>
        </p:nvSpPr>
        <p:spPr>
          <a:xfrm>
            <a:off x="1401342" y="5487004"/>
            <a:ext cx="4197433" cy="1133821"/>
          </a:xfrm>
          <a:prstGeom prst="rect">
            <a:avLst/>
          </a:prstGeom>
          <a:solidFill>
            <a:schemeClr val="bg2">
              <a:lumMod val="20000"/>
              <a:lumOff val="80000"/>
            </a:schemeClr>
          </a:solidFill>
          <a:ln w="3175" cap="flat" cmpd="sng" algn="ctr">
            <a:noFill/>
            <a:prstDash val="solid"/>
          </a:ln>
          <a:effectLst/>
        </p:spPr>
        <p:txBody>
          <a:bodyPr lIns="548640" anchor="ctr"/>
          <a:lstStyle/>
          <a:p>
            <a:pPr>
              <a:spcAft>
                <a:spcPts val="600"/>
              </a:spcAft>
            </a:pPr>
            <a:r>
              <a:rPr lang="en-US" sz="1400" kern="0" dirty="0">
                <a:solidFill>
                  <a:sysClr val="windowText" lastClr="000000"/>
                </a:solidFill>
                <a:latin typeface="Arial" panose="020B0604020202020204" pitchFamily="34" charset="0"/>
                <a:ea typeface="Verdana" pitchFamily="34" charset="0"/>
                <a:cs typeface="Arial" panose="020B0604020202020204" pitchFamily="34" charset="0"/>
              </a:rPr>
              <a:t>Agencies will make a T-shirt selection, and be asked to complete the corresponding workbook, populating their employee names and routing personalized configurations.</a:t>
            </a:r>
          </a:p>
        </p:txBody>
      </p:sp>
      <p:sp>
        <p:nvSpPr>
          <p:cNvPr id="2" name="Title 1">
            <a:extLst>
              <a:ext uri="{FF2B5EF4-FFF2-40B4-BE49-F238E27FC236}">
                <a16:creationId xmlns:a16="http://schemas.microsoft.com/office/drawing/2014/main" id="{8F4FFD44-BE88-4CF4-9E2D-BF9361E9E86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 Approval Workflow</a:t>
            </a:r>
          </a:p>
        </p:txBody>
      </p:sp>
      <p:sp>
        <p:nvSpPr>
          <p:cNvPr id="4" name="Text Placeholder 1">
            <a:extLst>
              <a:ext uri="{FF2B5EF4-FFF2-40B4-BE49-F238E27FC236}">
                <a16:creationId xmlns:a16="http://schemas.microsoft.com/office/drawing/2014/main" id="{16A019B3-1F03-4D21-BC8C-4171C4C97EFF}"/>
              </a:ext>
            </a:extLst>
          </p:cNvPr>
          <p:cNvSpPr txBox="1">
            <a:spLocks/>
          </p:cNvSpPr>
          <p:nvPr/>
        </p:nvSpPr>
        <p:spPr>
          <a:xfrm>
            <a:off x="633840" y="1970689"/>
            <a:ext cx="2363199" cy="3160831"/>
          </a:xfrm>
          <a:prstGeom prst="rect">
            <a:avLst/>
          </a:prstGeom>
        </p:spPr>
        <p:txBody>
          <a:bodyPr lIns="0" tIns="0" rIns="0" bIns="0"/>
          <a:lstStyle>
            <a:lvl1pPr marL="0" indent="0" algn="l" defTabSz="914400" rtl="0" eaLnBrk="1" latinLnBrk="0" hangingPunct="1">
              <a:spcBef>
                <a:spcPts val="1200"/>
              </a:spcBef>
              <a:buSzPct val="100000"/>
              <a:buFont typeface="Arial" panose="020B0604020202020204" pitchFamily="34" charset="0"/>
              <a:buNone/>
              <a:defRPr sz="1800" b="0" kern="1200">
                <a:solidFill>
                  <a:schemeClr val="tx2"/>
                </a:solidFill>
                <a:latin typeface="+mn-lt"/>
                <a:ea typeface="+mn-ea"/>
                <a:cs typeface="+mn-cs"/>
              </a:defRPr>
            </a:lvl1pPr>
            <a:lvl2pPr marL="2032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2pPr>
            <a:lvl3pPr marL="4318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3pPr>
            <a:lvl4pPr marL="660400" indent="-203200" algn="l" defTabSz="914400" rtl="0" eaLnBrk="1" latinLnBrk="0" hangingPunct="1">
              <a:spcBef>
                <a:spcPts val="600"/>
              </a:spcBef>
              <a:buClrTx/>
              <a:buSzPct val="100000"/>
              <a:buFont typeface="Arial"/>
              <a:buChar char="◦"/>
              <a:defRPr lang="en-US" sz="1600" kern="1200" baseline="0" dirty="0" smtClean="0">
                <a:solidFill>
                  <a:schemeClr val="tx2"/>
                </a:solidFill>
                <a:latin typeface="+mn-lt"/>
                <a:ea typeface="+mn-ea"/>
                <a:cs typeface="+mn-cs"/>
              </a:defRPr>
            </a:lvl4pPr>
            <a:lvl5pPr marL="889000" indent="-203200" algn="l" defTabSz="798513" rtl="0" eaLnBrk="1" latinLnBrk="0" hangingPunct="1">
              <a:spcBef>
                <a:spcPts val="600"/>
              </a:spcBef>
              <a:buClrTx/>
              <a:buSzPct val="100000"/>
              <a:buFont typeface="Arial"/>
              <a:buChar char="−"/>
              <a:tabLst/>
              <a:defRPr lang="en-US" sz="16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0EC0AB5-CBF1-42C1-9C4D-377645AF49AE}"/>
              </a:ext>
            </a:extLst>
          </p:cNvPr>
          <p:cNvSpPr/>
          <p:nvPr/>
        </p:nvSpPr>
        <p:spPr>
          <a:xfrm>
            <a:off x="1401342" y="1670963"/>
            <a:ext cx="8187158" cy="882251"/>
          </a:xfrm>
          <a:prstGeom prst="rect">
            <a:avLst/>
          </a:prstGeom>
          <a:solidFill>
            <a:schemeClr val="bg2">
              <a:lumMod val="20000"/>
              <a:lumOff val="80000"/>
            </a:schemeClr>
          </a:solidFill>
          <a:ln w="3175" cap="flat" cmpd="sng" algn="ctr">
            <a:noFill/>
            <a:prstDash val="solid"/>
          </a:ln>
          <a:effectLst/>
        </p:spPr>
        <p:txBody>
          <a:bodyPr lIns="731520" anchor="ctr"/>
          <a:lstStyle/>
          <a:p>
            <a:pPr defTabSz="914400">
              <a:spcAft>
                <a:spcPts val="600"/>
              </a:spcAft>
              <a:defRPr/>
            </a:pPr>
            <a:r>
              <a:rPr lang="en-US" sz="1400" kern="0" dirty="0">
                <a:solidFill>
                  <a:sysClr val="windowText" lastClr="000000"/>
                </a:solidFill>
                <a:latin typeface="Arial" panose="020B0604020202020204" pitchFamily="34" charset="0"/>
                <a:ea typeface="Verdana" pitchFamily="34" charset="0"/>
                <a:cs typeface="Arial" panose="020B0604020202020204" pitchFamily="34" charset="0"/>
              </a:rPr>
              <a:t>The Workflow Approval approach utilizes a T-shirt sizing model to provide agencies the flexibility they require for document routing, while maintaining a degree of standardization. </a:t>
            </a:r>
            <a:endParaRPr lang="en-US" sz="1400" kern="0" dirty="0">
              <a:latin typeface="Arial" panose="020B0604020202020204" pitchFamily="34" charset="0"/>
              <a:ea typeface="Verdana" pitchFamily="34" charset="0"/>
              <a:cs typeface="Arial" panose="020B0604020202020204" pitchFamily="34" charset="0"/>
            </a:endParaRPr>
          </a:p>
        </p:txBody>
      </p:sp>
      <p:sp>
        <p:nvSpPr>
          <p:cNvPr id="6" name="Pentagon 24">
            <a:extLst>
              <a:ext uri="{FF2B5EF4-FFF2-40B4-BE49-F238E27FC236}">
                <a16:creationId xmlns:a16="http://schemas.microsoft.com/office/drawing/2014/main" id="{185E5436-DFF9-4AB6-90D9-42AF1923D8AB}"/>
              </a:ext>
            </a:extLst>
          </p:cNvPr>
          <p:cNvSpPr/>
          <p:nvPr/>
        </p:nvSpPr>
        <p:spPr>
          <a:xfrm>
            <a:off x="535693" y="1862851"/>
            <a:ext cx="1274686" cy="498475"/>
          </a:xfrm>
          <a:prstGeom prst="homePlate">
            <a:avLst/>
          </a:prstGeom>
          <a:solidFill>
            <a:srgbClr val="092F57"/>
          </a:solidFill>
          <a:ln w="3175" cap="flat" cmpd="sng" algn="ctr">
            <a:noFill/>
            <a:prstDash val="solid"/>
          </a:ln>
          <a:effectLst>
            <a:outerShdw blurRad="50800" dist="38100" dir="2700000" algn="tl" rotWithShape="0">
              <a:prstClr val="black">
                <a:alpha val="40000"/>
              </a:prstClr>
            </a:outerShdw>
          </a:effectLst>
        </p:spPr>
        <p:txBody>
          <a:bodyPr lIns="0" tIns="0" rIns="0" bIns="0" anchor="ctr"/>
          <a:lstStyle/>
          <a:p>
            <a:pPr algn="ctr" defTabSz="914400">
              <a:defRPr/>
            </a:pPr>
            <a:r>
              <a:rPr lang="en-US" sz="1400" b="1" kern="0" dirty="0">
                <a:solidFill>
                  <a:sysClr val="window" lastClr="FFFFFF"/>
                </a:solidFill>
                <a:latin typeface="Arial" pitchFamily="34" charset="0"/>
                <a:ea typeface="Verdana" pitchFamily="34" charset="0"/>
                <a:cs typeface="Arial" pitchFamily="34" charset="0"/>
              </a:rPr>
              <a:t>What is it?</a:t>
            </a:r>
          </a:p>
        </p:txBody>
      </p:sp>
      <p:sp>
        <p:nvSpPr>
          <p:cNvPr id="8" name="Rectangle 7">
            <a:extLst>
              <a:ext uri="{FF2B5EF4-FFF2-40B4-BE49-F238E27FC236}">
                <a16:creationId xmlns:a16="http://schemas.microsoft.com/office/drawing/2014/main" id="{9EA72AEC-6098-44A1-BA35-4C375AECBA7D}"/>
              </a:ext>
            </a:extLst>
          </p:cNvPr>
          <p:cNvSpPr/>
          <p:nvPr/>
        </p:nvSpPr>
        <p:spPr>
          <a:xfrm>
            <a:off x="1497794" y="3808960"/>
            <a:ext cx="2206096" cy="1468697"/>
          </a:xfrm>
          <a:prstGeom prst="rect">
            <a:avLst/>
          </a:prstGeom>
        </p:spPr>
        <p:txBody>
          <a:bodyPr wrap="square">
            <a:noAutofit/>
          </a:bodyPr>
          <a:lstStyle/>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Routes based on dollar value amount.</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Targets agencies with up to 50 employees and a budget managed/monitored by one or two individuals.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Easy to complete and maintain.</a:t>
            </a:r>
          </a:p>
          <a:p>
            <a:pPr algn="ctr"/>
            <a:endParaRPr lang="en-US" sz="1200" b="1" dirty="0">
              <a:latin typeface="+mj-lt"/>
            </a:endParaRPr>
          </a:p>
          <a:p>
            <a:pPr marL="228600" indent="-228600" algn="ctr">
              <a:buFont typeface="+mj-lt"/>
              <a:buAutoNum type="arabicPeriod"/>
            </a:pPr>
            <a:endParaRPr lang="en-US" sz="1200" b="1" dirty="0">
              <a:solidFill>
                <a:schemeClr val="bg1"/>
              </a:solidFill>
              <a:latin typeface="+mj-lt"/>
            </a:endParaRPr>
          </a:p>
        </p:txBody>
      </p:sp>
      <p:sp>
        <p:nvSpPr>
          <p:cNvPr id="9" name="Pentagon 27">
            <a:extLst>
              <a:ext uri="{FF2B5EF4-FFF2-40B4-BE49-F238E27FC236}">
                <a16:creationId xmlns:a16="http://schemas.microsoft.com/office/drawing/2014/main" id="{2CD79387-EAE8-4FEC-AB93-69F346C5E43A}"/>
              </a:ext>
            </a:extLst>
          </p:cNvPr>
          <p:cNvSpPr/>
          <p:nvPr/>
        </p:nvSpPr>
        <p:spPr>
          <a:xfrm>
            <a:off x="535693" y="3052629"/>
            <a:ext cx="1274686" cy="498475"/>
          </a:xfrm>
          <a:prstGeom prst="homePlate">
            <a:avLst/>
          </a:prstGeom>
          <a:solidFill>
            <a:srgbClr val="092F57"/>
          </a:solidFill>
          <a:ln w="3175" cap="flat" cmpd="sng" algn="ctr">
            <a:noFill/>
            <a:prstDash val="solid"/>
          </a:ln>
          <a:effectLst>
            <a:outerShdw blurRad="50800" dist="38100" dir="2700000" algn="tl" rotWithShape="0">
              <a:prstClr val="black">
                <a:alpha val="40000"/>
              </a:prstClr>
            </a:outerShdw>
          </a:effectLst>
        </p:spPr>
        <p:txBody>
          <a:bodyPr lIns="0" tIns="0" rIns="0" bIns="0" anchor="ctr"/>
          <a:lstStyle/>
          <a:p>
            <a:pPr algn="ctr"/>
            <a:r>
              <a:rPr lang="en-US" sz="1400" b="1" kern="0" dirty="0">
                <a:solidFill>
                  <a:sysClr val="window" lastClr="FFFFFF"/>
                </a:solidFill>
                <a:latin typeface="Arial" pitchFamily="34" charset="0"/>
                <a:ea typeface="Verdana" pitchFamily="34" charset="0"/>
                <a:cs typeface="Arial" pitchFamily="34" charset="0"/>
              </a:rPr>
              <a:t>T-Shirt  Features</a:t>
            </a:r>
          </a:p>
        </p:txBody>
      </p:sp>
      <p:sp>
        <p:nvSpPr>
          <p:cNvPr id="10" name="Rectangle 9">
            <a:extLst>
              <a:ext uri="{FF2B5EF4-FFF2-40B4-BE49-F238E27FC236}">
                <a16:creationId xmlns:a16="http://schemas.microsoft.com/office/drawing/2014/main" id="{802D79CB-9148-4D98-B88D-6519557C380E}"/>
              </a:ext>
            </a:extLst>
          </p:cNvPr>
          <p:cNvSpPr/>
          <p:nvPr/>
        </p:nvSpPr>
        <p:spPr>
          <a:xfrm>
            <a:off x="6593226" y="3772128"/>
            <a:ext cx="2206095" cy="1714877"/>
          </a:xfrm>
          <a:prstGeom prst="rect">
            <a:avLst/>
          </a:prstGeom>
        </p:spPr>
        <p:txBody>
          <a:bodyPr wrap="square">
            <a:noAutofit/>
          </a:bodyPr>
          <a:lstStyle/>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Routes based on dollar value amount and two other chart of account dimensions.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Targets agencies with more than 250 employees and multiple budgets managed/monitored by multiple individuals.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Greater flexibility, but onerous to complete and maintain.</a:t>
            </a:r>
          </a:p>
          <a:p>
            <a:pPr algn="ctr"/>
            <a:endParaRPr lang="en-US" sz="1000" dirty="0">
              <a:latin typeface="Arial" panose="020B0604020202020204" pitchFamily="34" charset="0"/>
              <a:cs typeface="Arial" panose="020B0604020202020204" pitchFamily="34" charset="0"/>
            </a:endParaRPr>
          </a:p>
          <a:p>
            <a:pPr marL="171450" indent="-171450" algn="ctr">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B3014D2-1CF9-416B-A3ED-8971EFF4AF3A}"/>
              </a:ext>
            </a:extLst>
          </p:cNvPr>
          <p:cNvSpPr/>
          <p:nvPr/>
        </p:nvSpPr>
        <p:spPr>
          <a:xfrm>
            <a:off x="4045510" y="3808959"/>
            <a:ext cx="2206096" cy="1468697"/>
          </a:xfrm>
          <a:prstGeom prst="rect">
            <a:avLst/>
          </a:prstGeom>
        </p:spPr>
        <p:txBody>
          <a:bodyPr wrap="square">
            <a:noAutofit/>
          </a:bodyPr>
          <a:lstStyle/>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Routes based on dollar value amount and one other chart of account dimension.</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Targets agencies with up to 250 employees and a budget managed/monitored by multiple individuals.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Enables enhanced distribution of responsibilities.</a:t>
            </a:r>
          </a:p>
          <a:p>
            <a:pPr marL="171450" indent="-171450" algn="ctr">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algn="ctr"/>
            <a:endParaRPr lang="en-US" sz="1050" dirty="0">
              <a:latin typeface="+mj-lt"/>
            </a:endParaRPr>
          </a:p>
        </p:txBody>
      </p:sp>
      <p:pic>
        <p:nvPicPr>
          <p:cNvPr id="12" name="Picture 11">
            <a:extLst>
              <a:ext uri="{FF2B5EF4-FFF2-40B4-BE49-F238E27FC236}">
                <a16:creationId xmlns:a16="http://schemas.microsoft.com/office/drawing/2014/main" id="{D5C95D68-8C62-4CEC-B669-92AC5B89FA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012144" y="2773766"/>
            <a:ext cx="1177396" cy="1122582"/>
          </a:xfrm>
          <a:prstGeom prst="rect">
            <a:avLst/>
          </a:prstGeom>
        </p:spPr>
      </p:pic>
      <p:pic>
        <p:nvPicPr>
          <p:cNvPr id="13" name="Picture 12">
            <a:extLst>
              <a:ext uri="{FF2B5EF4-FFF2-40B4-BE49-F238E27FC236}">
                <a16:creationId xmlns:a16="http://schemas.microsoft.com/office/drawing/2014/main" id="{C2CE4DE8-ED19-4B14-99EC-FF0F57F4CC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584778" y="2773766"/>
            <a:ext cx="1177396" cy="1122582"/>
          </a:xfrm>
          <a:prstGeom prst="rect">
            <a:avLst/>
          </a:prstGeom>
        </p:spPr>
      </p:pic>
      <p:pic>
        <p:nvPicPr>
          <p:cNvPr id="14" name="Picture 13">
            <a:extLst>
              <a:ext uri="{FF2B5EF4-FFF2-40B4-BE49-F238E27FC236}">
                <a16:creationId xmlns:a16="http://schemas.microsoft.com/office/drawing/2014/main" id="{303D178C-EC11-42C7-A531-FEDE9AB058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141132" y="2773766"/>
            <a:ext cx="1177396" cy="1122582"/>
          </a:xfrm>
          <a:prstGeom prst="rect">
            <a:avLst/>
          </a:prstGeom>
        </p:spPr>
      </p:pic>
      <p:sp>
        <p:nvSpPr>
          <p:cNvPr id="15" name="Rectangle 14">
            <a:extLst>
              <a:ext uri="{FF2B5EF4-FFF2-40B4-BE49-F238E27FC236}">
                <a16:creationId xmlns:a16="http://schemas.microsoft.com/office/drawing/2014/main" id="{7A90AE21-AC8A-4E48-93B6-4DE73C325B05}"/>
              </a:ext>
            </a:extLst>
          </p:cNvPr>
          <p:cNvSpPr/>
          <p:nvPr/>
        </p:nvSpPr>
        <p:spPr>
          <a:xfrm>
            <a:off x="2342907" y="3320329"/>
            <a:ext cx="492443" cy="230832"/>
          </a:xfrm>
          <a:prstGeom prst="rect">
            <a:avLst/>
          </a:prstGeom>
        </p:spPr>
        <p:txBody>
          <a:bodyPr wrap="none">
            <a:spAutoFit/>
          </a:bodyPr>
          <a:lstStyle/>
          <a:p>
            <a:r>
              <a:rPr lang="en-US" sz="900" b="1" dirty="0">
                <a:latin typeface="Arial" panose="020B0604020202020204" pitchFamily="34" charset="0"/>
                <a:cs typeface="Arial" panose="020B0604020202020204" pitchFamily="34" charset="0"/>
              </a:rPr>
              <a:t>Small</a:t>
            </a:r>
            <a:endParaRPr lang="en-US" sz="900" dirty="0"/>
          </a:p>
        </p:txBody>
      </p:sp>
      <p:sp>
        <p:nvSpPr>
          <p:cNvPr id="16" name="Rectangle 15">
            <a:extLst>
              <a:ext uri="{FF2B5EF4-FFF2-40B4-BE49-F238E27FC236}">
                <a16:creationId xmlns:a16="http://schemas.microsoft.com/office/drawing/2014/main" id="{FDDFB435-8D32-4F63-9B5A-AC1EAC258F11}"/>
              </a:ext>
            </a:extLst>
          </p:cNvPr>
          <p:cNvSpPr/>
          <p:nvPr/>
        </p:nvSpPr>
        <p:spPr>
          <a:xfrm>
            <a:off x="4854994" y="3320329"/>
            <a:ext cx="620683" cy="230832"/>
          </a:xfrm>
          <a:prstGeom prst="rect">
            <a:avLst/>
          </a:prstGeom>
        </p:spPr>
        <p:txBody>
          <a:bodyPr wrap="none">
            <a:spAutoFit/>
          </a:bodyPr>
          <a:lstStyle/>
          <a:p>
            <a:pPr algn="ctr"/>
            <a:r>
              <a:rPr lang="en-US" sz="900" b="1" dirty="0">
                <a:latin typeface="Arial" panose="020B0604020202020204" pitchFamily="34" charset="0"/>
                <a:cs typeface="Arial" panose="020B0604020202020204" pitchFamily="34" charset="0"/>
              </a:rPr>
              <a:t>Medium</a:t>
            </a:r>
            <a:endParaRPr lang="en-US" sz="11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E1A3FFD-E3B8-41DD-891C-20D544938F3B}"/>
              </a:ext>
            </a:extLst>
          </p:cNvPr>
          <p:cNvSpPr/>
          <p:nvPr/>
        </p:nvSpPr>
        <p:spPr>
          <a:xfrm>
            <a:off x="7480402" y="3320329"/>
            <a:ext cx="498855" cy="230832"/>
          </a:xfrm>
          <a:prstGeom prst="rect">
            <a:avLst/>
          </a:prstGeom>
        </p:spPr>
        <p:txBody>
          <a:bodyPr wrap="none">
            <a:spAutoFit/>
          </a:bodyPr>
          <a:lstStyle/>
          <a:p>
            <a:r>
              <a:rPr lang="en-US" sz="900" b="1" dirty="0">
                <a:latin typeface="Arial" panose="020B0604020202020204" pitchFamily="34" charset="0"/>
                <a:cs typeface="Arial" panose="020B0604020202020204" pitchFamily="34" charset="0"/>
              </a:rPr>
              <a:t>Large</a:t>
            </a:r>
            <a:endParaRPr lang="en-US" sz="900" dirty="0"/>
          </a:p>
        </p:txBody>
      </p:sp>
      <p:sp>
        <p:nvSpPr>
          <p:cNvPr id="18" name="Rectangle 17">
            <a:extLst>
              <a:ext uri="{FF2B5EF4-FFF2-40B4-BE49-F238E27FC236}">
                <a16:creationId xmlns:a16="http://schemas.microsoft.com/office/drawing/2014/main" id="{5318B49D-B924-44F7-84E2-C042F5E47598}"/>
              </a:ext>
            </a:extLst>
          </p:cNvPr>
          <p:cNvSpPr/>
          <p:nvPr/>
        </p:nvSpPr>
        <p:spPr>
          <a:xfrm>
            <a:off x="9139930" y="2773767"/>
            <a:ext cx="2465579"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Timeline</a:t>
            </a:r>
          </a:p>
        </p:txBody>
      </p:sp>
      <p:sp>
        <p:nvSpPr>
          <p:cNvPr id="19" name="Rectangle 18">
            <a:extLst>
              <a:ext uri="{FF2B5EF4-FFF2-40B4-BE49-F238E27FC236}">
                <a16:creationId xmlns:a16="http://schemas.microsoft.com/office/drawing/2014/main" id="{312B7F68-BEE7-4E53-B0D4-7D6DA4D62029}"/>
              </a:ext>
            </a:extLst>
          </p:cNvPr>
          <p:cNvSpPr/>
          <p:nvPr/>
        </p:nvSpPr>
        <p:spPr>
          <a:xfrm>
            <a:off x="9139930" y="3320330"/>
            <a:ext cx="2465580" cy="13841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1200" dirty="0">
              <a:solidFill>
                <a:schemeClr val="tx1"/>
              </a:solidFill>
              <a:latin typeface="Arial" panose="020B0604020202020204" pitchFamily="34" charset="0"/>
              <a:cs typeface="Arial" panose="020B0604020202020204" pitchFamily="34" charset="0"/>
            </a:endParaRPr>
          </a:p>
          <a:p>
            <a:r>
              <a:rPr lang="en-US" sz="1200" dirty="0">
                <a:solidFill>
                  <a:schemeClr val="tx1"/>
                </a:solidFill>
                <a:latin typeface="Arial" panose="020B0604020202020204" pitchFamily="34" charset="0"/>
                <a:cs typeface="Arial" panose="020B0604020202020204" pitchFamily="34" charset="0"/>
              </a:rPr>
              <a:t>Survey due: </a:t>
            </a:r>
            <a:r>
              <a:rPr lang="en-US" sz="1200" b="1" dirty="0">
                <a:solidFill>
                  <a:srgbClr val="00B0F0"/>
                </a:solidFill>
                <a:latin typeface="Arial" panose="020B0604020202020204" pitchFamily="34" charset="0"/>
                <a:cs typeface="Arial" panose="020B0604020202020204" pitchFamily="34" charset="0"/>
              </a:rPr>
              <a:t>10/8</a:t>
            </a:r>
          </a:p>
          <a:p>
            <a:endParaRPr lang="en-US" sz="1200" dirty="0">
              <a:solidFill>
                <a:schemeClr val="tx1"/>
              </a:solidFill>
              <a:latin typeface="Arial" panose="020B0604020202020204" pitchFamily="34" charset="0"/>
              <a:cs typeface="Arial" panose="020B0604020202020204" pitchFamily="34" charset="0"/>
            </a:endParaRPr>
          </a:p>
          <a:p>
            <a:r>
              <a:rPr lang="en-US" sz="1200" dirty="0">
                <a:solidFill>
                  <a:schemeClr val="tx1"/>
                </a:solidFill>
                <a:latin typeface="Arial" panose="020B0604020202020204" pitchFamily="34" charset="0"/>
                <a:cs typeface="Arial" panose="020B0604020202020204" pitchFamily="34" charset="0"/>
              </a:rPr>
              <a:t>Agency Workbook Completion: </a:t>
            </a:r>
          </a:p>
          <a:p>
            <a:r>
              <a:rPr lang="en-US" sz="1200" b="1" dirty="0">
                <a:solidFill>
                  <a:srgbClr val="00B0F0"/>
                </a:solidFill>
                <a:latin typeface="Arial" panose="020B0604020202020204" pitchFamily="34" charset="0"/>
                <a:cs typeface="Arial" panose="020B0604020202020204" pitchFamily="34" charset="0"/>
              </a:rPr>
              <a:t>Due 10/25</a:t>
            </a:r>
          </a:p>
          <a:p>
            <a:pPr algn="ctr"/>
            <a:endParaRPr lang="en-US" dirty="0"/>
          </a:p>
        </p:txBody>
      </p:sp>
      <p:sp>
        <p:nvSpPr>
          <p:cNvPr id="20" name="Rectangle 19">
            <a:extLst>
              <a:ext uri="{FF2B5EF4-FFF2-40B4-BE49-F238E27FC236}">
                <a16:creationId xmlns:a16="http://schemas.microsoft.com/office/drawing/2014/main" id="{EC31654F-6C46-44CE-9E95-553B689A2C76}"/>
              </a:ext>
            </a:extLst>
          </p:cNvPr>
          <p:cNvSpPr/>
          <p:nvPr/>
        </p:nvSpPr>
        <p:spPr>
          <a:xfrm>
            <a:off x="5749688" y="5487004"/>
            <a:ext cx="1868060" cy="1133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Kickoff Meeting Video Recordings</a:t>
            </a:r>
          </a:p>
        </p:txBody>
      </p:sp>
      <p:sp>
        <p:nvSpPr>
          <p:cNvPr id="21" name="Rectangle 20">
            <a:extLst>
              <a:ext uri="{FF2B5EF4-FFF2-40B4-BE49-F238E27FC236}">
                <a16:creationId xmlns:a16="http://schemas.microsoft.com/office/drawing/2014/main" id="{915AFE67-6E25-4F25-8E48-BC80688C5DA8}"/>
              </a:ext>
            </a:extLst>
          </p:cNvPr>
          <p:cNvSpPr/>
          <p:nvPr/>
        </p:nvSpPr>
        <p:spPr>
          <a:xfrm>
            <a:off x="7704974" y="5487004"/>
            <a:ext cx="3900535" cy="11338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200" dirty="0">
                <a:solidFill>
                  <a:schemeClr val="tx1"/>
                </a:solidFill>
                <a:latin typeface="Arial" panose="020B0604020202020204" pitchFamily="34" charset="0"/>
                <a:cs typeface="Arial" panose="020B0604020202020204" pitchFamily="34" charset="0"/>
              </a:rPr>
              <a:t>9/27 Kickoff Meeting: </a:t>
            </a:r>
            <a:r>
              <a:rPr lang="en-US" sz="1200" dirty="0">
                <a:solidFill>
                  <a:srgbClr val="00B0F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https://youtu.be/aBYKEDNw8nc</a:t>
            </a:r>
            <a:r>
              <a:rPr lang="en-US" sz="1200" dirty="0">
                <a:solidFill>
                  <a:srgbClr val="00B0F0"/>
                </a:solidFill>
                <a:latin typeface="Arial" panose="020B0604020202020204" pitchFamily="34" charset="0"/>
                <a:cs typeface="Arial" panose="020B0604020202020204" pitchFamily="34" charset="0"/>
              </a:rPr>
              <a:t>  </a:t>
            </a:r>
          </a:p>
          <a:p>
            <a:endParaRPr lang="en-US" sz="1200" dirty="0">
              <a:solidFill>
                <a:srgbClr val="00B0F0"/>
              </a:solidFill>
              <a:latin typeface="Arial" panose="020B0604020202020204" pitchFamily="34" charset="0"/>
              <a:cs typeface="Arial" panose="020B0604020202020204" pitchFamily="34" charset="0"/>
            </a:endParaRPr>
          </a:p>
          <a:p>
            <a:r>
              <a:rPr lang="en-US" sz="1200" dirty="0">
                <a:solidFill>
                  <a:schemeClr val="tx1"/>
                </a:solidFill>
                <a:latin typeface="Arial" panose="020B0604020202020204" pitchFamily="34" charset="0"/>
                <a:cs typeface="Arial" panose="020B0604020202020204" pitchFamily="34" charset="0"/>
              </a:rPr>
              <a:t>9/29 Kickoff Meeting: </a:t>
            </a:r>
            <a:r>
              <a:rPr lang="en-US" sz="1200" dirty="0">
                <a:solidFill>
                  <a:srgbClr val="00B0F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https://youtu.be/ItdMvhy2NKM</a:t>
            </a:r>
            <a:r>
              <a:rPr lang="en-US" sz="1200" dirty="0">
                <a:solidFill>
                  <a:srgbClr val="00B0F0"/>
                </a:solidFill>
                <a:latin typeface="Arial" panose="020B0604020202020204" pitchFamily="34" charset="0"/>
                <a:cs typeface="Arial" panose="020B0604020202020204" pitchFamily="34" charset="0"/>
              </a:rPr>
              <a:t> </a:t>
            </a:r>
          </a:p>
        </p:txBody>
      </p:sp>
      <p:sp>
        <p:nvSpPr>
          <p:cNvPr id="22" name="Pentagon 24">
            <a:extLst>
              <a:ext uri="{FF2B5EF4-FFF2-40B4-BE49-F238E27FC236}">
                <a16:creationId xmlns:a16="http://schemas.microsoft.com/office/drawing/2014/main" id="{E56B9771-54E1-4D99-A313-740DDAAC2E63}"/>
              </a:ext>
            </a:extLst>
          </p:cNvPr>
          <p:cNvSpPr/>
          <p:nvPr/>
        </p:nvSpPr>
        <p:spPr>
          <a:xfrm>
            <a:off x="516390" y="5804677"/>
            <a:ext cx="1240206" cy="498475"/>
          </a:xfrm>
          <a:prstGeom prst="homePlate">
            <a:avLst/>
          </a:prstGeom>
          <a:solidFill>
            <a:srgbClr val="092F57"/>
          </a:solidFill>
          <a:ln w="3175" cap="flat" cmpd="sng" algn="ctr">
            <a:noFill/>
            <a:prstDash val="solid"/>
          </a:ln>
          <a:effectLst>
            <a:outerShdw blurRad="50800" dist="38100" dir="2700000" algn="tl" rotWithShape="0">
              <a:prstClr val="black">
                <a:alpha val="40000"/>
              </a:prstClr>
            </a:outerShdw>
          </a:effectLst>
        </p:spPr>
        <p:txBody>
          <a:bodyPr lIns="0" tIns="0" rIns="0" bIns="0" anchor="ctr"/>
          <a:lstStyle/>
          <a:p>
            <a:pPr algn="ctr" defTabSz="914400">
              <a:defRPr/>
            </a:pPr>
            <a:r>
              <a:rPr lang="en-US" sz="1400" b="1" kern="0" dirty="0">
                <a:solidFill>
                  <a:sysClr val="window" lastClr="FFFFFF"/>
                </a:solidFill>
                <a:latin typeface="Arial" pitchFamily="34" charset="0"/>
                <a:ea typeface="Verdana" pitchFamily="34" charset="0"/>
                <a:cs typeface="Arial" pitchFamily="34" charset="0"/>
              </a:rPr>
              <a:t>Next Steps</a:t>
            </a:r>
          </a:p>
        </p:txBody>
      </p:sp>
    </p:spTree>
    <p:extLst>
      <p:ext uri="{BB962C8B-B14F-4D97-AF65-F5344CB8AC3E}">
        <p14:creationId xmlns:p14="http://schemas.microsoft.com/office/powerpoint/2010/main" val="182144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FD44-BE88-4CF4-9E2D-BF9361E9E86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 Approval Workflow (cont.)</a:t>
            </a:r>
          </a:p>
        </p:txBody>
      </p:sp>
      <p:sp>
        <p:nvSpPr>
          <p:cNvPr id="14" name="Rectangle 24">
            <a:extLst>
              <a:ext uri="{FF2B5EF4-FFF2-40B4-BE49-F238E27FC236}">
                <a16:creationId xmlns:a16="http://schemas.microsoft.com/office/drawing/2014/main" id="{5F677F01-3252-4E43-8DA3-4F1AEFF58F89}"/>
              </a:ext>
            </a:extLst>
          </p:cNvPr>
          <p:cNvSpPr/>
          <p:nvPr/>
        </p:nvSpPr>
        <p:spPr>
          <a:xfrm>
            <a:off x="806158" y="2641293"/>
            <a:ext cx="1995162" cy="3842033"/>
          </a:xfrm>
          <a:custGeom>
            <a:avLst/>
            <a:gdLst>
              <a:gd name="connsiteX0" fmla="*/ 0 w 2616449"/>
              <a:gd name="connsiteY0" fmla="*/ 0 h 4960873"/>
              <a:gd name="connsiteX1" fmla="*/ 2616449 w 2616449"/>
              <a:gd name="connsiteY1" fmla="*/ 0 h 4960873"/>
              <a:gd name="connsiteX2" fmla="*/ 2616449 w 2616449"/>
              <a:gd name="connsiteY2" fmla="*/ 4960873 h 4960873"/>
              <a:gd name="connsiteX3" fmla="*/ 0 w 2616449"/>
              <a:gd name="connsiteY3" fmla="*/ 4960873 h 4960873"/>
              <a:gd name="connsiteX4" fmla="*/ 0 w 2616449"/>
              <a:gd name="connsiteY4" fmla="*/ 0 h 4960873"/>
              <a:gd name="connsiteX0" fmla="*/ 0 w 2616449"/>
              <a:gd name="connsiteY0" fmla="*/ 0 h 4992623"/>
              <a:gd name="connsiteX1" fmla="*/ 2616449 w 2616449"/>
              <a:gd name="connsiteY1" fmla="*/ 0 h 4992623"/>
              <a:gd name="connsiteX2" fmla="*/ 2352924 w 2616449"/>
              <a:gd name="connsiteY2" fmla="*/ 4992623 h 4992623"/>
              <a:gd name="connsiteX3" fmla="*/ 0 w 2616449"/>
              <a:gd name="connsiteY3" fmla="*/ 4960873 h 4992623"/>
              <a:gd name="connsiteX4" fmla="*/ 0 w 2616449"/>
              <a:gd name="connsiteY4" fmla="*/ 0 h 4992623"/>
              <a:gd name="connsiteX0" fmla="*/ 0 w 2616449"/>
              <a:gd name="connsiteY0" fmla="*/ 0 h 5005323"/>
              <a:gd name="connsiteX1" fmla="*/ 2616449 w 2616449"/>
              <a:gd name="connsiteY1" fmla="*/ 0 h 5005323"/>
              <a:gd name="connsiteX2" fmla="*/ 2241799 w 2616449"/>
              <a:gd name="connsiteY2" fmla="*/ 5005323 h 5005323"/>
              <a:gd name="connsiteX3" fmla="*/ 0 w 2616449"/>
              <a:gd name="connsiteY3" fmla="*/ 4960873 h 5005323"/>
              <a:gd name="connsiteX4" fmla="*/ 0 w 2616449"/>
              <a:gd name="connsiteY4" fmla="*/ 0 h 5005323"/>
              <a:gd name="connsiteX0" fmla="*/ 0 w 2616449"/>
              <a:gd name="connsiteY0" fmla="*/ 0 h 4977566"/>
              <a:gd name="connsiteX1" fmla="*/ 2616449 w 2616449"/>
              <a:gd name="connsiteY1" fmla="*/ 0 h 4977566"/>
              <a:gd name="connsiteX2" fmla="*/ 2094681 w 2616449"/>
              <a:gd name="connsiteY2" fmla="*/ 4977566 h 4977566"/>
              <a:gd name="connsiteX3" fmla="*/ 0 w 2616449"/>
              <a:gd name="connsiteY3" fmla="*/ 4960873 h 4977566"/>
              <a:gd name="connsiteX4" fmla="*/ 0 w 2616449"/>
              <a:gd name="connsiteY4" fmla="*/ 0 h 4977566"/>
              <a:gd name="connsiteX0" fmla="*/ 0 w 2616449"/>
              <a:gd name="connsiteY0" fmla="*/ 0 h 4960873"/>
              <a:gd name="connsiteX1" fmla="*/ 2616449 w 2616449"/>
              <a:gd name="connsiteY1" fmla="*/ 0 h 4960873"/>
              <a:gd name="connsiteX2" fmla="*/ 1897600 w 2616449"/>
              <a:gd name="connsiteY2" fmla="*/ 4924826 h 4960873"/>
              <a:gd name="connsiteX3" fmla="*/ 0 w 2616449"/>
              <a:gd name="connsiteY3" fmla="*/ 4960873 h 4960873"/>
              <a:gd name="connsiteX4" fmla="*/ 0 w 2616449"/>
              <a:gd name="connsiteY4" fmla="*/ 0 h 4960873"/>
              <a:gd name="connsiteX0" fmla="*/ 0 w 2616449"/>
              <a:gd name="connsiteY0" fmla="*/ 0 h 5038429"/>
              <a:gd name="connsiteX1" fmla="*/ 2616449 w 2616449"/>
              <a:gd name="connsiteY1" fmla="*/ 0 h 5038429"/>
              <a:gd name="connsiteX2" fmla="*/ 1594658 w 2616449"/>
              <a:gd name="connsiteY2" fmla="*/ 5038429 h 5038429"/>
              <a:gd name="connsiteX3" fmla="*/ 0 w 2616449"/>
              <a:gd name="connsiteY3" fmla="*/ 4960873 h 5038429"/>
              <a:gd name="connsiteX4" fmla="*/ 0 w 2616449"/>
              <a:gd name="connsiteY4" fmla="*/ 0 h 5038429"/>
              <a:gd name="connsiteX0" fmla="*/ 0 w 2616449"/>
              <a:gd name="connsiteY0" fmla="*/ 0 h 5038429"/>
              <a:gd name="connsiteX1" fmla="*/ 2616449 w 2616449"/>
              <a:gd name="connsiteY1" fmla="*/ 0 h 5038429"/>
              <a:gd name="connsiteX2" fmla="*/ 2592537 w 2616449"/>
              <a:gd name="connsiteY2" fmla="*/ 1570282 h 5038429"/>
              <a:gd name="connsiteX3" fmla="*/ 1594658 w 2616449"/>
              <a:gd name="connsiteY3" fmla="*/ 5038429 h 5038429"/>
              <a:gd name="connsiteX4" fmla="*/ 0 w 2616449"/>
              <a:gd name="connsiteY4" fmla="*/ 4960873 h 5038429"/>
              <a:gd name="connsiteX5" fmla="*/ 0 w 2616449"/>
              <a:gd name="connsiteY5" fmla="*/ 0 h 50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449" h="5038429">
                <a:moveTo>
                  <a:pt x="0" y="0"/>
                </a:moveTo>
                <a:lnTo>
                  <a:pt x="2616449" y="0"/>
                </a:lnTo>
                <a:cubicBezTo>
                  <a:pt x="2548947" y="361841"/>
                  <a:pt x="2660039" y="1208441"/>
                  <a:pt x="2592537" y="1570282"/>
                </a:cubicBezTo>
                <a:lnTo>
                  <a:pt x="1594658" y="5038429"/>
                </a:lnTo>
                <a:lnTo>
                  <a:pt x="0" y="4960873"/>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663B8FE-D50F-4FAF-AA89-01B473871872}"/>
              </a:ext>
            </a:extLst>
          </p:cNvPr>
          <p:cNvSpPr/>
          <p:nvPr/>
        </p:nvSpPr>
        <p:spPr>
          <a:xfrm>
            <a:off x="7114480" y="3036067"/>
            <a:ext cx="3695541" cy="3228401"/>
          </a:xfrm>
          <a:prstGeom prst="roundRect">
            <a:avLst/>
          </a:prstGeom>
          <a:solidFill>
            <a:schemeClr val="bg1"/>
          </a:solidFill>
          <a:ln w="1905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D30008B-D230-4DAA-967B-F0F6825D55BB}"/>
              </a:ext>
            </a:extLst>
          </p:cNvPr>
          <p:cNvCxnSpPr>
            <a:cxnSpLocks/>
          </p:cNvCxnSpPr>
          <p:nvPr/>
        </p:nvCxnSpPr>
        <p:spPr>
          <a:xfrm flipH="1">
            <a:off x="7114480" y="4057294"/>
            <a:ext cx="3594290" cy="0"/>
          </a:xfrm>
          <a:prstGeom prst="line">
            <a:avLst/>
          </a:prstGeom>
          <a:ln w="190500">
            <a:solidFill>
              <a:srgbClr val="092F5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E0CA0D-43C0-421B-BB4C-C2553B7D4452}"/>
              </a:ext>
            </a:extLst>
          </p:cNvPr>
          <p:cNvCxnSpPr>
            <a:cxnSpLocks/>
          </p:cNvCxnSpPr>
          <p:nvPr/>
        </p:nvCxnSpPr>
        <p:spPr>
          <a:xfrm>
            <a:off x="8268956" y="2783148"/>
            <a:ext cx="0" cy="482758"/>
          </a:xfrm>
          <a:prstGeom prst="line">
            <a:avLst/>
          </a:prstGeom>
          <a:ln w="190500">
            <a:solidFill>
              <a:srgbClr val="092F5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F5BC50-ECB6-4F31-B54B-6E60A99D3E44}"/>
              </a:ext>
            </a:extLst>
          </p:cNvPr>
          <p:cNvCxnSpPr>
            <a:cxnSpLocks/>
          </p:cNvCxnSpPr>
          <p:nvPr/>
        </p:nvCxnSpPr>
        <p:spPr>
          <a:xfrm>
            <a:off x="9670293" y="2806593"/>
            <a:ext cx="0" cy="450243"/>
          </a:xfrm>
          <a:prstGeom prst="line">
            <a:avLst/>
          </a:prstGeom>
          <a:ln w="190500">
            <a:solidFill>
              <a:srgbClr val="092F57"/>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7A92D5A-D7C4-4224-9AEC-2C3117C66EC1}"/>
              </a:ext>
            </a:extLst>
          </p:cNvPr>
          <p:cNvSpPr/>
          <p:nvPr/>
        </p:nvSpPr>
        <p:spPr>
          <a:xfrm>
            <a:off x="7904320" y="3356439"/>
            <a:ext cx="2141260" cy="646331"/>
          </a:xfrm>
          <a:prstGeom prst="rect">
            <a:avLst/>
          </a:prstGeom>
        </p:spPr>
        <p:txBody>
          <a:bodyPr wrap="square">
            <a:spAutoFit/>
          </a:bodyPr>
          <a:lstStyle/>
          <a:p>
            <a:r>
              <a:rPr lang="en-US" sz="3600" b="1" dirty="0">
                <a:solidFill>
                  <a:srgbClr val="092F57"/>
                </a:solidFill>
                <a:latin typeface="Aristotelica Display Trial" panose="02000506020000020004" pitchFamily="2" charset="0"/>
                <a:cs typeface="Arial" panose="020B0604020202020204" pitchFamily="34" charset="0"/>
              </a:rPr>
              <a:t>OCTOBER</a:t>
            </a:r>
            <a:endParaRPr lang="en-US" sz="3600" b="1" dirty="0">
              <a:solidFill>
                <a:srgbClr val="092F57"/>
              </a:solidFill>
              <a:latin typeface="Aristotelica Display Trial" panose="02000506020000020004" pitchFamily="2" charset="0"/>
            </a:endParaRPr>
          </a:p>
        </p:txBody>
      </p:sp>
      <p:sp>
        <p:nvSpPr>
          <p:cNvPr id="20" name="Rectangle 19">
            <a:extLst>
              <a:ext uri="{FF2B5EF4-FFF2-40B4-BE49-F238E27FC236}">
                <a16:creationId xmlns:a16="http://schemas.microsoft.com/office/drawing/2014/main" id="{4FA403ED-796F-43AB-A7CC-24BF9D165574}"/>
              </a:ext>
            </a:extLst>
          </p:cNvPr>
          <p:cNvSpPr/>
          <p:nvPr/>
        </p:nvSpPr>
        <p:spPr>
          <a:xfrm>
            <a:off x="8124608" y="4250020"/>
            <a:ext cx="2141260" cy="646331"/>
          </a:xfrm>
          <a:prstGeom prst="rect">
            <a:avLst/>
          </a:prstGeom>
        </p:spPr>
        <p:txBody>
          <a:bodyPr wrap="square">
            <a:spAutoFit/>
          </a:bodyPr>
          <a:lstStyle/>
          <a:p>
            <a:r>
              <a:rPr lang="en-US" sz="3600" b="1" dirty="0">
                <a:solidFill>
                  <a:srgbClr val="092F57"/>
                </a:solidFill>
                <a:latin typeface="Aristotelica Display Trial" panose="02000506020000020004" pitchFamily="2" charset="0"/>
                <a:cs typeface="Arial" panose="020B0604020202020204" pitchFamily="34" charset="0"/>
              </a:rPr>
              <a:t>Friday</a:t>
            </a:r>
            <a:endParaRPr lang="en-US" sz="3600" b="1" dirty="0">
              <a:solidFill>
                <a:srgbClr val="092F57"/>
              </a:solidFill>
              <a:latin typeface="Aristotelica Display Trial" panose="02000506020000020004" pitchFamily="2" charset="0"/>
            </a:endParaRPr>
          </a:p>
        </p:txBody>
      </p:sp>
      <p:sp>
        <p:nvSpPr>
          <p:cNvPr id="21" name="Rectangle 20">
            <a:extLst>
              <a:ext uri="{FF2B5EF4-FFF2-40B4-BE49-F238E27FC236}">
                <a16:creationId xmlns:a16="http://schemas.microsoft.com/office/drawing/2014/main" id="{85E7AB21-595B-4D53-8C0E-CB21A9EBFC3C}"/>
              </a:ext>
            </a:extLst>
          </p:cNvPr>
          <p:cNvSpPr/>
          <p:nvPr/>
        </p:nvSpPr>
        <p:spPr>
          <a:xfrm>
            <a:off x="8413382" y="4402420"/>
            <a:ext cx="911598" cy="1862048"/>
          </a:xfrm>
          <a:prstGeom prst="rect">
            <a:avLst/>
          </a:prstGeom>
        </p:spPr>
        <p:txBody>
          <a:bodyPr wrap="square">
            <a:spAutoFit/>
          </a:bodyPr>
          <a:lstStyle/>
          <a:p>
            <a:r>
              <a:rPr lang="en-US" sz="11500" b="1" dirty="0">
                <a:solidFill>
                  <a:srgbClr val="092F57"/>
                </a:solidFill>
                <a:latin typeface="Arial" panose="020B0604020202020204" pitchFamily="34" charset="0"/>
                <a:cs typeface="Arial" panose="020B0604020202020204" pitchFamily="34" charset="0"/>
              </a:rPr>
              <a:t>8</a:t>
            </a:r>
          </a:p>
        </p:txBody>
      </p:sp>
      <p:pic>
        <p:nvPicPr>
          <p:cNvPr id="22" name="Picture 21">
            <a:extLst>
              <a:ext uri="{FF2B5EF4-FFF2-40B4-BE49-F238E27FC236}">
                <a16:creationId xmlns:a16="http://schemas.microsoft.com/office/drawing/2014/main" id="{A5536C2F-05F0-4965-85D4-68EC6C905012}"/>
              </a:ext>
            </a:extLst>
          </p:cNvPr>
          <p:cNvPicPr>
            <a:picLocks noChangeAspect="1"/>
          </p:cNvPicPr>
          <p:nvPr/>
        </p:nvPicPr>
        <p:blipFill rotWithShape="1">
          <a:blip r:embed="rId3"/>
          <a:srcRect l="-4239" t="826" r="48545" b="-826"/>
          <a:stretch/>
        </p:blipFill>
        <p:spPr>
          <a:xfrm>
            <a:off x="768136" y="2773523"/>
            <a:ext cx="2080456" cy="3751367"/>
          </a:xfrm>
          <a:prstGeom prst="rect">
            <a:avLst/>
          </a:prstGeom>
        </p:spPr>
      </p:pic>
      <p:pic>
        <p:nvPicPr>
          <p:cNvPr id="23" name="Picture 22">
            <a:extLst>
              <a:ext uri="{FF2B5EF4-FFF2-40B4-BE49-F238E27FC236}">
                <a16:creationId xmlns:a16="http://schemas.microsoft.com/office/drawing/2014/main" id="{077CA71E-24CA-4B35-A67A-87C933FE6D49}"/>
              </a:ext>
            </a:extLst>
          </p:cNvPr>
          <p:cNvPicPr>
            <a:picLocks noChangeAspect="1"/>
          </p:cNvPicPr>
          <p:nvPr/>
        </p:nvPicPr>
        <p:blipFill rotWithShape="1">
          <a:blip r:embed="rId4"/>
          <a:srcRect l="45996"/>
          <a:stretch/>
        </p:blipFill>
        <p:spPr>
          <a:xfrm>
            <a:off x="2740590" y="2783148"/>
            <a:ext cx="1995162" cy="3694496"/>
          </a:xfrm>
          <a:prstGeom prst="rect">
            <a:avLst/>
          </a:prstGeom>
        </p:spPr>
      </p:pic>
      <p:pic>
        <p:nvPicPr>
          <p:cNvPr id="28" name="Picture 27">
            <a:extLst>
              <a:ext uri="{FF2B5EF4-FFF2-40B4-BE49-F238E27FC236}">
                <a16:creationId xmlns:a16="http://schemas.microsoft.com/office/drawing/2014/main" id="{7714A208-E377-4C41-A99B-1FA7997D48A3}"/>
              </a:ext>
            </a:extLst>
          </p:cNvPr>
          <p:cNvPicPr>
            <a:picLocks noChangeAspect="1"/>
          </p:cNvPicPr>
          <p:nvPr/>
        </p:nvPicPr>
        <p:blipFill rotWithShape="1">
          <a:blip r:embed="rId4"/>
          <a:srcRect l="35254" t="16371" r="52189"/>
          <a:stretch/>
        </p:blipFill>
        <p:spPr>
          <a:xfrm>
            <a:off x="2283645" y="3383757"/>
            <a:ext cx="463932" cy="3089654"/>
          </a:xfrm>
          <a:prstGeom prst="rect">
            <a:avLst/>
          </a:prstGeom>
        </p:spPr>
      </p:pic>
      <p:sp>
        <p:nvSpPr>
          <p:cNvPr id="29" name="Oval 28">
            <a:extLst>
              <a:ext uri="{FF2B5EF4-FFF2-40B4-BE49-F238E27FC236}">
                <a16:creationId xmlns:a16="http://schemas.microsoft.com/office/drawing/2014/main" id="{E037F0A5-280D-4D25-94E5-4616CDB75496}"/>
              </a:ext>
            </a:extLst>
          </p:cNvPr>
          <p:cNvSpPr/>
          <p:nvPr/>
        </p:nvSpPr>
        <p:spPr>
          <a:xfrm>
            <a:off x="1213605" y="2978501"/>
            <a:ext cx="3277177" cy="3277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Arial" panose="020B0604020202020204" pitchFamily="34" charset="0"/>
                <a:cs typeface="Arial" panose="020B0604020202020204" pitchFamily="34" charset="0"/>
              </a:rPr>
              <a:t>53%</a:t>
            </a:r>
          </a:p>
        </p:txBody>
      </p:sp>
      <p:sp>
        <p:nvSpPr>
          <p:cNvPr id="30" name="Rectangle 29">
            <a:extLst>
              <a:ext uri="{FF2B5EF4-FFF2-40B4-BE49-F238E27FC236}">
                <a16:creationId xmlns:a16="http://schemas.microsoft.com/office/drawing/2014/main" id="{A4488C0D-6F30-4E01-BB6A-56103BB3B49B}"/>
              </a:ext>
            </a:extLst>
          </p:cNvPr>
          <p:cNvSpPr/>
          <p:nvPr/>
        </p:nvSpPr>
        <p:spPr>
          <a:xfrm>
            <a:off x="8278278" y="1778225"/>
            <a:ext cx="1266693" cy="707886"/>
          </a:xfrm>
          <a:prstGeom prst="rect">
            <a:avLst/>
          </a:prstGeom>
        </p:spPr>
        <p:txBody>
          <a:bodyPr wrap="none">
            <a:spAutoFit/>
          </a:bodyPr>
          <a:lstStyle/>
          <a:p>
            <a:r>
              <a:rPr lang="en-US" sz="4000" b="1" dirty="0">
                <a:latin typeface="Arial" panose="020B0604020202020204" pitchFamily="34" charset="0"/>
                <a:cs typeface="Arial" panose="020B0604020202020204" pitchFamily="34" charset="0"/>
              </a:rPr>
              <a:t>DUE</a:t>
            </a:r>
            <a:endParaRPr lang="en-US" b="1" dirty="0"/>
          </a:p>
        </p:txBody>
      </p:sp>
      <p:sp>
        <p:nvSpPr>
          <p:cNvPr id="31" name="Rectangle 30">
            <a:extLst>
              <a:ext uri="{FF2B5EF4-FFF2-40B4-BE49-F238E27FC236}">
                <a16:creationId xmlns:a16="http://schemas.microsoft.com/office/drawing/2014/main" id="{289B4DEC-43CB-482F-BE2F-7C7E3DA7B7F3}"/>
              </a:ext>
            </a:extLst>
          </p:cNvPr>
          <p:cNvSpPr/>
          <p:nvPr/>
        </p:nvSpPr>
        <p:spPr>
          <a:xfrm>
            <a:off x="1345590" y="1808927"/>
            <a:ext cx="2803973" cy="707886"/>
          </a:xfrm>
          <a:prstGeom prst="rect">
            <a:avLst/>
          </a:prstGeom>
        </p:spPr>
        <p:txBody>
          <a:bodyPr wrap="none">
            <a:spAutoFit/>
          </a:bodyPr>
          <a:lstStyle/>
          <a:p>
            <a:r>
              <a:rPr lang="en-US" sz="4000" b="1" dirty="0">
                <a:latin typeface="Arial" panose="020B0604020202020204" pitchFamily="34" charset="0"/>
                <a:cs typeface="Arial" panose="020B0604020202020204" pitchFamily="34" charset="0"/>
              </a:rPr>
              <a:t>RECIEVED</a:t>
            </a:r>
            <a:endParaRPr lang="en-US" b="1" dirty="0"/>
          </a:p>
        </p:txBody>
      </p:sp>
    </p:spTree>
    <p:extLst>
      <p:ext uri="{BB962C8B-B14F-4D97-AF65-F5344CB8AC3E}">
        <p14:creationId xmlns:p14="http://schemas.microsoft.com/office/powerpoint/2010/main" val="146095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 Luma Security Roles</a:t>
            </a:r>
          </a:p>
        </p:txBody>
      </p:sp>
      <p:grpSp>
        <p:nvGrpSpPr>
          <p:cNvPr id="6" name="Group 5">
            <a:extLst>
              <a:ext uri="{FF2B5EF4-FFF2-40B4-BE49-F238E27FC236}">
                <a16:creationId xmlns:a16="http://schemas.microsoft.com/office/drawing/2014/main" id="{F7F6A3A1-9F04-412F-A4FB-B3C070A0F87D}"/>
              </a:ext>
            </a:extLst>
          </p:cNvPr>
          <p:cNvGrpSpPr/>
          <p:nvPr/>
        </p:nvGrpSpPr>
        <p:grpSpPr>
          <a:xfrm>
            <a:off x="5410199" y="1791083"/>
            <a:ext cx="1371600" cy="1371600"/>
            <a:chOff x="4639733" y="1947333"/>
            <a:chExt cx="1371600" cy="1371600"/>
          </a:xfrm>
          <a:effectLst>
            <a:outerShdw blurRad="63500" sx="102000" sy="102000" algn="ctr" rotWithShape="0">
              <a:prstClr val="black">
                <a:alpha val="40000"/>
              </a:prstClr>
            </a:outerShdw>
          </a:effectLst>
        </p:grpSpPr>
        <p:sp>
          <p:nvSpPr>
            <p:cNvPr id="5" name="Oval 4">
              <a:extLst>
                <a:ext uri="{FF2B5EF4-FFF2-40B4-BE49-F238E27FC236}">
                  <a16:creationId xmlns:a16="http://schemas.microsoft.com/office/drawing/2014/main" id="{80437043-DC3D-483B-9E8D-7035565466CA}"/>
                </a:ext>
              </a:extLst>
            </p:cNvPr>
            <p:cNvSpPr>
              <a:spLocks noChangeAspect="1"/>
            </p:cNvSpPr>
            <p:nvPr/>
          </p:nvSpPr>
          <p:spPr>
            <a:xfrm>
              <a:off x="4639733" y="1947333"/>
              <a:ext cx="1371600" cy="13716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User">
              <a:extLst>
                <a:ext uri="{FF2B5EF4-FFF2-40B4-BE49-F238E27FC236}">
                  <a16:creationId xmlns:a16="http://schemas.microsoft.com/office/drawing/2014/main" id="{C2B559D9-BA30-46F3-8B3E-5C486EF333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1700" y="2019300"/>
              <a:ext cx="1227667" cy="1227667"/>
            </a:xfrm>
            <a:prstGeom prst="rect">
              <a:avLst/>
            </a:prstGeom>
          </p:spPr>
        </p:pic>
      </p:grpSp>
      <p:sp>
        <p:nvSpPr>
          <p:cNvPr id="10" name="Flowchart: Delay 9">
            <a:extLst>
              <a:ext uri="{FF2B5EF4-FFF2-40B4-BE49-F238E27FC236}">
                <a16:creationId xmlns:a16="http://schemas.microsoft.com/office/drawing/2014/main" id="{41A97021-9DF3-461D-90CC-C74F92A7AF87}"/>
              </a:ext>
            </a:extLst>
          </p:cNvPr>
          <p:cNvSpPr/>
          <p:nvPr/>
        </p:nvSpPr>
        <p:spPr>
          <a:xfrm rot="5400000">
            <a:off x="3276833" y="3752179"/>
            <a:ext cx="1277699" cy="1290861"/>
          </a:xfrm>
          <a:prstGeom prst="flowChartDelay">
            <a:avLst/>
          </a:prstGeom>
          <a:solidFill>
            <a:srgbClr val="FFB81C"/>
          </a:solidFill>
          <a:ln w="57150">
            <a:solidFill>
              <a:srgbClr val="092F5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latin typeface="Arial" panose="020B0604020202020204" pitchFamily="34" charset="0"/>
                <a:cs typeface="Arial" panose="020B0604020202020204" pitchFamily="34" charset="0"/>
              </a:rPr>
              <a:t>Asset Analyst</a:t>
            </a:r>
          </a:p>
        </p:txBody>
      </p:sp>
      <p:sp>
        <p:nvSpPr>
          <p:cNvPr id="12" name="Flowchart: Delay 11">
            <a:extLst>
              <a:ext uri="{FF2B5EF4-FFF2-40B4-BE49-F238E27FC236}">
                <a16:creationId xmlns:a16="http://schemas.microsoft.com/office/drawing/2014/main" id="{5061F96A-01D1-43BA-B86F-626A897B809C}"/>
              </a:ext>
            </a:extLst>
          </p:cNvPr>
          <p:cNvSpPr/>
          <p:nvPr/>
        </p:nvSpPr>
        <p:spPr>
          <a:xfrm rot="5400000">
            <a:off x="5457150" y="3744481"/>
            <a:ext cx="1277699" cy="1290860"/>
          </a:xfrm>
          <a:prstGeom prst="flowChartDelay">
            <a:avLst/>
          </a:prstGeom>
          <a:solidFill>
            <a:srgbClr val="FFB81C"/>
          </a:solidFill>
          <a:ln w="57150">
            <a:solidFill>
              <a:srgbClr val="092F5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latin typeface="Arial" panose="020B0604020202020204" pitchFamily="34" charset="0"/>
                <a:cs typeface="Arial" panose="020B0604020202020204" pitchFamily="34" charset="0"/>
              </a:rPr>
              <a:t>Cardholder</a:t>
            </a:r>
          </a:p>
        </p:txBody>
      </p:sp>
      <p:sp>
        <p:nvSpPr>
          <p:cNvPr id="13" name="Flowchart: Delay 12">
            <a:extLst>
              <a:ext uri="{FF2B5EF4-FFF2-40B4-BE49-F238E27FC236}">
                <a16:creationId xmlns:a16="http://schemas.microsoft.com/office/drawing/2014/main" id="{2E7177A0-A749-4672-87BE-6687DF6C809A}"/>
              </a:ext>
            </a:extLst>
          </p:cNvPr>
          <p:cNvSpPr/>
          <p:nvPr/>
        </p:nvSpPr>
        <p:spPr>
          <a:xfrm rot="5400000">
            <a:off x="7729263" y="3745259"/>
            <a:ext cx="1277699" cy="1289304"/>
          </a:xfrm>
          <a:prstGeom prst="flowChartDelay">
            <a:avLst/>
          </a:prstGeom>
          <a:solidFill>
            <a:srgbClr val="FFB81C"/>
          </a:solidFill>
          <a:ln w="57150">
            <a:solidFill>
              <a:srgbClr val="092F5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latin typeface="Arial" panose="020B0604020202020204" pitchFamily="34" charset="0"/>
                <a:cs typeface="Arial" panose="020B0604020202020204" pitchFamily="34" charset="0"/>
              </a:rPr>
              <a:t>XM Consumer</a:t>
            </a:r>
          </a:p>
        </p:txBody>
      </p:sp>
      <p:grpSp>
        <p:nvGrpSpPr>
          <p:cNvPr id="21" name="Group 20">
            <a:extLst>
              <a:ext uri="{FF2B5EF4-FFF2-40B4-BE49-F238E27FC236}">
                <a16:creationId xmlns:a16="http://schemas.microsoft.com/office/drawing/2014/main" id="{D1F327ED-96C9-4FC9-953A-3715AFA3FAB6}"/>
              </a:ext>
            </a:extLst>
          </p:cNvPr>
          <p:cNvGrpSpPr/>
          <p:nvPr/>
        </p:nvGrpSpPr>
        <p:grpSpPr>
          <a:xfrm>
            <a:off x="3015477" y="5284738"/>
            <a:ext cx="1873252" cy="914400"/>
            <a:chOff x="2889252" y="5671141"/>
            <a:chExt cx="1873252" cy="914400"/>
          </a:xfrm>
        </p:grpSpPr>
        <p:pic>
          <p:nvPicPr>
            <p:cNvPr id="18" name="Graphic 17" descr="Key">
              <a:extLst>
                <a:ext uri="{FF2B5EF4-FFF2-40B4-BE49-F238E27FC236}">
                  <a16:creationId xmlns:a16="http://schemas.microsoft.com/office/drawing/2014/main" id="{4D1BB93E-4E45-4166-9A3C-FE71087797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2889252" y="5671141"/>
              <a:ext cx="914400" cy="914400"/>
            </a:xfrm>
            <a:prstGeom prst="rect">
              <a:avLst/>
            </a:prstGeom>
          </p:spPr>
        </p:pic>
        <p:pic>
          <p:nvPicPr>
            <p:cNvPr id="19" name="Graphic 18" descr="Key">
              <a:extLst>
                <a:ext uri="{FF2B5EF4-FFF2-40B4-BE49-F238E27FC236}">
                  <a16:creationId xmlns:a16="http://schemas.microsoft.com/office/drawing/2014/main" id="{D711A7E8-C4BB-46D2-91EF-F49FC6B22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368678" y="5671141"/>
              <a:ext cx="914400" cy="914400"/>
            </a:xfrm>
            <a:prstGeom prst="rect">
              <a:avLst/>
            </a:prstGeom>
          </p:spPr>
        </p:pic>
        <p:pic>
          <p:nvPicPr>
            <p:cNvPr id="20" name="Graphic 19" descr="Key">
              <a:extLst>
                <a:ext uri="{FF2B5EF4-FFF2-40B4-BE49-F238E27FC236}">
                  <a16:creationId xmlns:a16="http://schemas.microsoft.com/office/drawing/2014/main" id="{967E0CC4-1ED6-4CA1-BEE7-C2F091D1E5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848104" y="5671141"/>
              <a:ext cx="914400" cy="914400"/>
            </a:xfrm>
            <a:prstGeom prst="rect">
              <a:avLst/>
            </a:prstGeom>
          </p:spPr>
        </p:pic>
      </p:grpSp>
      <p:grpSp>
        <p:nvGrpSpPr>
          <p:cNvPr id="22" name="Group 21">
            <a:extLst>
              <a:ext uri="{FF2B5EF4-FFF2-40B4-BE49-F238E27FC236}">
                <a16:creationId xmlns:a16="http://schemas.microsoft.com/office/drawing/2014/main" id="{88C57C18-93E0-499B-9B20-127C5EE7541F}"/>
              </a:ext>
            </a:extLst>
          </p:cNvPr>
          <p:cNvGrpSpPr/>
          <p:nvPr/>
        </p:nvGrpSpPr>
        <p:grpSpPr>
          <a:xfrm>
            <a:off x="7760472" y="5302118"/>
            <a:ext cx="1393826" cy="914400"/>
            <a:chOff x="3368678" y="5671141"/>
            <a:chExt cx="1393826" cy="914400"/>
          </a:xfrm>
        </p:grpSpPr>
        <p:pic>
          <p:nvPicPr>
            <p:cNvPr id="24" name="Graphic 23" descr="Key">
              <a:extLst>
                <a:ext uri="{FF2B5EF4-FFF2-40B4-BE49-F238E27FC236}">
                  <a16:creationId xmlns:a16="http://schemas.microsoft.com/office/drawing/2014/main" id="{30EA0453-E3BD-4971-A084-73FBA157FD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368678" y="5671141"/>
              <a:ext cx="914400" cy="914400"/>
            </a:xfrm>
            <a:prstGeom prst="rect">
              <a:avLst/>
            </a:prstGeom>
          </p:spPr>
        </p:pic>
        <p:pic>
          <p:nvPicPr>
            <p:cNvPr id="25" name="Graphic 24" descr="Key">
              <a:extLst>
                <a:ext uri="{FF2B5EF4-FFF2-40B4-BE49-F238E27FC236}">
                  <a16:creationId xmlns:a16="http://schemas.microsoft.com/office/drawing/2014/main" id="{F4DDA390-4517-4C24-B379-0BCA856241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848104" y="5671141"/>
              <a:ext cx="914400" cy="914400"/>
            </a:xfrm>
            <a:prstGeom prst="rect">
              <a:avLst/>
            </a:prstGeom>
          </p:spPr>
        </p:pic>
      </p:grpSp>
      <p:pic>
        <p:nvPicPr>
          <p:cNvPr id="27" name="Graphic 26" descr="Key">
            <a:extLst>
              <a:ext uri="{FF2B5EF4-FFF2-40B4-BE49-F238E27FC236}">
                <a16:creationId xmlns:a16="http://schemas.microsoft.com/office/drawing/2014/main" id="{B335FD42-6D58-479C-A7CE-828605B1CA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5670812" y="5284738"/>
            <a:ext cx="914400" cy="914400"/>
          </a:xfrm>
          <a:prstGeom prst="rect">
            <a:avLst/>
          </a:prstGeom>
        </p:spPr>
      </p:pic>
      <p:sp>
        <p:nvSpPr>
          <p:cNvPr id="34" name="Rectangle 33">
            <a:extLst>
              <a:ext uri="{FF2B5EF4-FFF2-40B4-BE49-F238E27FC236}">
                <a16:creationId xmlns:a16="http://schemas.microsoft.com/office/drawing/2014/main" id="{5C53BED8-FD41-4002-9949-C2A7B7F0873C}"/>
              </a:ext>
            </a:extLst>
          </p:cNvPr>
          <p:cNvSpPr/>
          <p:nvPr/>
        </p:nvSpPr>
        <p:spPr>
          <a:xfrm>
            <a:off x="7194311" y="2228717"/>
            <a:ext cx="1274708" cy="369332"/>
          </a:xfrm>
          <a:prstGeom prst="rect">
            <a:avLst/>
          </a:prstGeom>
        </p:spPr>
        <p:txBody>
          <a:bodyPr wrap="none">
            <a:spAutoFit/>
          </a:bodyPr>
          <a:lstStyle/>
          <a:p>
            <a:r>
              <a:rPr lang="en-US" b="1" dirty="0">
                <a:solidFill>
                  <a:srgbClr val="092F57"/>
                </a:solidFill>
                <a:latin typeface="Arial" panose="020B0604020202020204" pitchFamily="34" charset="0"/>
                <a:cs typeface="Arial" panose="020B0604020202020204" pitchFamily="34" charset="0"/>
              </a:rPr>
              <a:t>Employee</a:t>
            </a:r>
            <a:endParaRPr lang="en-US" b="1" dirty="0">
              <a:solidFill>
                <a:srgbClr val="092F57"/>
              </a:solidFill>
            </a:endParaRPr>
          </a:p>
        </p:txBody>
      </p:sp>
      <p:sp>
        <p:nvSpPr>
          <p:cNvPr id="35" name="Rectangle 34">
            <a:extLst>
              <a:ext uri="{FF2B5EF4-FFF2-40B4-BE49-F238E27FC236}">
                <a16:creationId xmlns:a16="http://schemas.microsoft.com/office/drawing/2014/main" id="{C7A517C0-851C-4579-AEE1-FFA8220C8FB2}"/>
              </a:ext>
            </a:extLst>
          </p:cNvPr>
          <p:cNvSpPr/>
          <p:nvPr/>
        </p:nvSpPr>
        <p:spPr>
          <a:xfrm>
            <a:off x="9498486" y="4205244"/>
            <a:ext cx="1364476" cy="369332"/>
          </a:xfrm>
          <a:prstGeom prst="rect">
            <a:avLst/>
          </a:prstGeom>
        </p:spPr>
        <p:txBody>
          <a:bodyPr wrap="none">
            <a:spAutoFit/>
          </a:bodyPr>
          <a:lstStyle/>
          <a:p>
            <a:r>
              <a:rPr lang="en-US" b="1" dirty="0">
                <a:solidFill>
                  <a:srgbClr val="092F57"/>
                </a:solidFill>
                <a:latin typeface="Arial" panose="020B0604020202020204" pitchFamily="34" charset="0"/>
                <a:cs typeface="Arial" panose="020B0604020202020204" pitchFamily="34" charset="0"/>
              </a:rPr>
              <a:t>Luma Role</a:t>
            </a:r>
          </a:p>
        </p:txBody>
      </p:sp>
      <p:sp>
        <p:nvSpPr>
          <p:cNvPr id="36" name="Rectangle 35">
            <a:extLst>
              <a:ext uri="{FF2B5EF4-FFF2-40B4-BE49-F238E27FC236}">
                <a16:creationId xmlns:a16="http://schemas.microsoft.com/office/drawing/2014/main" id="{752E8175-9365-4F0D-AAE4-5F41B36418F3}"/>
              </a:ext>
            </a:extLst>
          </p:cNvPr>
          <p:cNvSpPr/>
          <p:nvPr/>
        </p:nvSpPr>
        <p:spPr>
          <a:xfrm>
            <a:off x="9498486" y="5606221"/>
            <a:ext cx="1954381" cy="369332"/>
          </a:xfrm>
          <a:prstGeom prst="rect">
            <a:avLst/>
          </a:prstGeom>
        </p:spPr>
        <p:txBody>
          <a:bodyPr wrap="none">
            <a:spAutoFit/>
          </a:bodyPr>
          <a:lstStyle/>
          <a:p>
            <a:r>
              <a:rPr lang="en-US" b="1" dirty="0">
                <a:solidFill>
                  <a:srgbClr val="092F57"/>
                </a:solidFill>
                <a:latin typeface="Arial" panose="020B0604020202020204" pitchFamily="34" charset="0"/>
                <a:cs typeface="Arial" panose="020B0604020202020204" pitchFamily="34" charset="0"/>
              </a:rPr>
              <a:t>Luma Privileges</a:t>
            </a:r>
          </a:p>
        </p:txBody>
      </p:sp>
      <p:cxnSp>
        <p:nvCxnSpPr>
          <p:cNvPr id="7" name="Straight Connector 6">
            <a:extLst>
              <a:ext uri="{FF2B5EF4-FFF2-40B4-BE49-F238E27FC236}">
                <a16:creationId xmlns:a16="http://schemas.microsoft.com/office/drawing/2014/main" id="{9E67607E-C767-4F9A-B2E8-74ED2D6B0954}"/>
              </a:ext>
            </a:extLst>
          </p:cNvPr>
          <p:cNvCxnSpPr>
            <a:endCxn id="10" idx="1"/>
          </p:cNvCxnSpPr>
          <p:nvPr/>
        </p:nvCxnSpPr>
        <p:spPr>
          <a:xfrm flipH="1">
            <a:off x="3915682" y="2939143"/>
            <a:ext cx="1732904" cy="819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DE952D-307E-4123-9585-C8E657834963}"/>
              </a:ext>
            </a:extLst>
          </p:cNvPr>
          <p:cNvCxnSpPr>
            <a:stCxn id="5" idx="4"/>
            <a:endCxn id="12" idx="1"/>
          </p:cNvCxnSpPr>
          <p:nvPr/>
        </p:nvCxnSpPr>
        <p:spPr>
          <a:xfrm>
            <a:off x="6095999" y="3162683"/>
            <a:ext cx="1" cy="5883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284270-D4F4-4DA7-A4C3-E1A92B629E85}"/>
              </a:ext>
            </a:extLst>
          </p:cNvPr>
          <p:cNvCxnSpPr>
            <a:endCxn id="13" idx="1"/>
          </p:cNvCxnSpPr>
          <p:nvPr/>
        </p:nvCxnSpPr>
        <p:spPr>
          <a:xfrm>
            <a:off x="6585212" y="2939143"/>
            <a:ext cx="1782901" cy="8119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64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2345FB-68B7-4A3C-88B1-C9E237187D19}">
  <ds:schemaRefs>
    <ds:schemaRef ds:uri="http://schemas.microsoft.com/sharepoint/v3/contenttype/forms"/>
  </ds:schemaRefs>
</ds:datastoreItem>
</file>

<file path=customXml/itemProps2.xml><?xml version="1.0" encoding="utf-8"?>
<ds:datastoreItem xmlns:ds="http://schemas.openxmlformats.org/officeDocument/2006/customXml" ds:itemID="{801D1312-8D98-4AF0-B823-8922B5C1FDF2}">
  <ds:schemaRefs>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fe3a4531-7f9c-4bfd-89ea-efc29220a376"/>
    <ds:schemaRef ds:uri="http://purl.org/dc/terms/"/>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673D75B9-0857-4C7B-B6B2-89F95506DC55}"/>
</file>

<file path=docProps/app.xml><?xml version="1.0" encoding="utf-8"?>
<Properties xmlns="http://schemas.openxmlformats.org/officeDocument/2006/extended-properties" xmlns:vt="http://schemas.openxmlformats.org/officeDocument/2006/docPropsVTypes">
  <TotalTime>33553</TotalTime>
  <Words>2267</Words>
  <Application>Microsoft Office PowerPoint</Application>
  <PresentationFormat>Widescreen</PresentationFormat>
  <Paragraphs>384</Paragraphs>
  <Slides>32</Slides>
  <Notes>21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32</vt:i4>
      </vt:variant>
    </vt:vector>
  </HeadingPairs>
  <TitlesOfParts>
    <vt:vector size="45" baseType="lpstr">
      <vt:lpstr>Arial</vt:lpstr>
      <vt:lpstr>Aristotelica Display Trial</vt:lpstr>
      <vt:lpstr>Calibri</vt:lpstr>
      <vt:lpstr>Calibri Light</vt:lpstr>
      <vt:lpstr>Gill Sans MT</vt:lpstr>
      <vt:lpstr>Verdana</vt:lpstr>
      <vt:lpstr>Wingdings</vt:lpstr>
      <vt:lpstr>Wingdings 2</vt:lpstr>
      <vt:lpstr>Office Theme</vt:lpstr>
      <vt:lpstr>Custom Design</vt:lpstr>
      <vt:lpstr>1_Custom Design</vt:lpstr>
      <vt:lpstr>Dividend</vt:lpstr>
      <vt:lpstr>1_Dividend</vt:lpstr>
      <vt:lpstr>PowerPoint Presentation</vt:lpstr>
      <vt:lpstr>PowerPoint Presentation</vt:lpstr>
      <vt:lpstr>PowerPoint Presentation</vt:lpstr>
      <vt:lpstr>PowerPoint Presentation</vt:lpstr>
      <vt:lpstr>Activity Impact-o-meter: October - December</vt:lpstr>
      <vt:lpstr>Phase 1 Timeline</vt:lpstr>
      <vt:lpstr>Phase 1 – Approval Workflow</vt:lpstr>
      <vt:lpstr>Phase 1 – Approval Workflow (cont.)</vt:lpstr>
      <vt:lpstr>Phase 1 – Luma Security Roles</vt:lpstr>
      <vt:lpstr>Phase 1 – Luma Security Roles (cont.)</vt:lpstr>
      <vt:lpstr>Phase 1 Update – DSA Communication for STARS Clean-up</vt:lpstr>
      <vt:lpstr>System Integration Testing 3</vt:lpstr>
      <vt:lpstr>Projects &amp; Grants</vt:lpstr>
      <vt:lpstr>PowerPoint Presentation</vt:lpstr>
      <vt:lpstr>Phase 1 – Change Readiness Assessment: Measurement 3</vt:lpstr>
      <vt:lpstr>Phase 1 – Super User Overview</vt:lpstr>
      <vt:lpstr>PowerPoint Presentation</vt:lpstr>
      <vt:lpstr>Phase 2 Timeline</vt:lpstr>
      <vt:lpstr>Phase 2 Business Process Redesign Sessions Update </vt:lpstr>
      <vt:lpstr>Phase 2 Business Process Redesign Sessions Update </vt:lpstr>
      <vt:lpstr>Phase 2 Business Process Redesign Sessions Update </vt:lpstr>
      <vt:lpstr>Phase 2 Stakeholder Assessment Results </vt:lpstr>
      <vt:lpstr>Phase 2 Stakeholder Assessment Results </vt:lpstr>
      <vt:lpstr>Phase 2 Stakeholder Assessment Results </vt:lpstr>
      <vt:lpstr>Phase 2 Ecosystem Survey Next Steps </vt:lpstr>
      <vt:lpstr>PowerPoint Presentation</vt:lpstr>
      <vt:lpstr>Engagement Opportunities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270</cp:revision>
  <dcterms:created xsi:type="dcterms:W3CDTF">2019-10-30T16:03:15Z</dcterms:created>
  <dcterms:modified xsi:type="dcterms:W3CDTF">2021-10-07T15:20:10Z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