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712" r:id="rId6"/>
    <p:sldMasterId id="2147483725" r:id="rId7"/>
    <p:sldMasterId id="2147483743" r:id="rId8"/>
    <p:sldMasterId id="2147483748" r:id="rId9"/>
  </p:sldMasterIdLst>
  <p:notesMasterIdLst>
    <p:notesMasterId r:id="rId24"/>
  </p:notesMasterIdLst>
  <p:handoutMasterIdLst>
    <p:handoutMasterId r:id="rId25"/>
  </p:handoutMasterIdLst>
  <p:sldIdLst>
    <p:sldId id="2147308545" r:id="rId10"/>
    <p:sldId id="12625" r:id="rId11"/>
    <p:sldId id="257" r:id="rId12"/>
    <p:sldId id="2147308547" r:id="rId13"/>
    <p:sldId id="2147308566" r:id="rId14"/>
    <p:sldId id="12831" r:id="rId15"/>
    <p:sldId id="2147308564" r:id="rId16"/>
    <p:sldId id="2147308565" r:id="rId17"/>
    <p:sldId id="2147308567" r:id="rId18"/>
    <p:sldId id="2147308548" r:id="rId19"/>
    <p:sldId id="2147308532" r:id="rId20"/>
    <p:sldId id="2147308533" r:id="rId21"/>
    <p:sldId id="2147308549" r:id="rId22"/>
    <p:sldId id="2147308550" r:id="rId23"/>
  </p:sldIdLst>
  <p:sldSz cx="12192000" cy="6858000"/>
  <p:notesSz cx="6858000" cy="1543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mos, Almendra C" initials="OAC" lastIdx="5" clrIdx="0">
    <p:extLst>
      <p:ext uri="{19B8F6BF-5375-455C-9EA6-DF929625EA0E}">
        <p15:presenceInfo xmlns:p15="http://schemas.microsoft.com/office/powerpoint/2012/main" userId="S::alolmos@deloitte.com::4a30b274-cf63-43b5-b2f8-a8f18cb004ec" providerId="AD"/>
      </p:ext>
    </p:extLst>
  </p:cmAuthor>
  <p:cmAuthor id="2" name="Thompson, Kyle" initials="TK" lastIdx="38" clrIdx="1">
    <p:extLst>
      <p:ext uri="{19B8F6BF-5375-455C-9EA6-DF929625EA0E}">
        <p15:presenceInfo xmlns:p15="http://schemas.microsoft.com/office/powerpoint/2012/main" userId="S::kythompson@deloitte.com::169077e2-f7e8-4998-af9b-c9d12c246ceb" providerId="AD"/>
      </p:ext>
    </p:extLst>
  </p:cmAuthor>
  <p:cmAuthor id="3" name="Alex Doench" initials="AD" lastIdx="2" clrIdx="2">
    <p:extLst>
      <p:ext uri="{19B8F6BF-5375-455C-9EA6-DF929625EA0E}">
        <p15:presenceInfo xmlns:p15="http://schemas.microsoft.com/office/powerpoint/2012/main" userId="S-1-5-21-2580726161-2373991790-2172152126-7612" providerId="AD"/>
      </p:ext>
    </p:extLst>
  </p:cmAuthor>
  <p:cmAuthor id="4" name="Tina Fuller" initials="TF" lastIdx="1" clrIdx="3">
    <p:extLst>
      <p:ext uri="{19B8F6BF-5375-455C-9EA6-DF929625EA0E}">
        <p15:presenceInfo xmlns:p15="http://schemas.microsoft.com/office/powerpoint/2012/main" userId="Tina Fuller" providerId="None"/>
      </p:ext>
    </p:extLst>
  </p:cmAuthor>
  <p:cmAuthor id="5" name="Sheena Coles" initials="SC" lastIdx="8" clrIdx="4">
    <p:extLst>
      <p:ext uri="{19B8F6BF-5375-455C-9EA6-DF929625EA0E}">
        <p15:presenceInfo xmlns:p15="http://schemas.microsoft.com/office/powerpoint/2012/main" userId="S-1-5-21-2580726161-2373991790-2172152126-43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F57"/>
    <a:srgbClr val="FFC000"/>
    <a:srgbClr val="FFB81C"/>
    <a:srgbClr val="6CC24A"/>
    <a:srgbClr val="E14504"/>
    <a:srgbClr val="A1CAF5"/>
    <a:srgbClr val="076B9D"/>
    <a:srgbClr val="065D88"/>
    <a:srgbClr val="009BD2"/>
    <a:srgbClr val="098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86236" autoAdjust="0"/>
  </p:normalViewPr>
  <p:slideViewPr>
    <p:cSldViewPr snapToGrid="0">
      <p:cViewPr varScale="1">
        <p:scale>
          <a:sx n="74" d="100"/>
          <a:sy n="74" d="100"/>
        </p:scale>
        <p:origin x="36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4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1ACCC-D81E-48CE-A769-EFAA3F323A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129EB-09A3-41D9-B9EC-058113F54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ED622-8C3F-4F7C-A915-8DA4DBC61E36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932B1-79AC-4FA4-94B3-47AD85709F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14AC9-E21D-4FF1-91BA-D40D037CA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AD46-3D39-4EE2-AA0D-AA309B8728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49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9FE7E-AB06-492F-8E8B-54EB5A5AB959}" type="datetimeFigureOut">
              <a:rPr lang="en-US"/>
              <a:t>10/6/2022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0A64D-9269-4E22-A82A-EB0CC43C8A4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3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0A64D-9269-4E22-A82A-EB0CC43C8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22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8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0A64D-9269-4E22-A82A-EB0CC43C8A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AFF7-0869-4B91-BD8C-5D3CE9843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22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4378A-910F-4FDE-8275-B6FB7645E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8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1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0D1F-0A94-42F6-80FC-8862F462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7186-035D-49BF-BAF1-A77844EA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D1C59-4AE7-4156-85D6-EB199502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27BB4-E106-418B-A873-61DE7469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60E1-EFA5-4D79-A58C-5F661E09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2A89-8D22-4887-9744-2F020F50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9F274-32D0-47E1-A257-04FCBC72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4C454-4367-4D6B-A533-32CAF5A4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C7FAB-8197-4E36-9D61-EFB247F8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3932-C4F6-4273-9532-2D5FBE78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4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AC72-9C38-48D5-91FF-2903FA2F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B28A-CEC3-405B-B0D0-856BA250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56180-2139-4FC1-A51F-71CD47D5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24FC8-20D0-4230-96C8-5986BCE9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D2061-CF6E-43A9-B7D5-CD118AB3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5C4D-E507-4C47-9BCF-94F0DFA2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3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07A0-13E7-4820-9552-4DAC5D50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8B9F8-B3B9-44CA-ABA7-10C50505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4B122-01BC-42EE-9B5A-D93FB6056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9B4D3-8E18-46CF-9A48-37C62F165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9BF4E-FF0E-4748-A293-C7B04A8CB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B61C0-761C-46EC-B798-41C674A8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4F536-FC6B-4B9C-8997-57F43818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BD3DC-1B75-4D7E-AE78-51AAFC2A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6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355-9168-4605-A098-1FC4C634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333BC-5CE8-4A36-99BE-78C5BFAE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DC99B-816C-4F2B-AA1C-D8333A4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7467-F470-4807-8787-A17ED504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17875-15AF-43A2-AB59-3134461A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CB7B5-7B94-41C3-B496-CC5BC863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13D8-2D88-4181-9560-89038516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5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EBF7-752B-4F40-B6A4-B113AFD8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71A4-915B-4692-BBE9-FA18957A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350ED-C235-4E7E-AECD-BA5A074C6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01A3-0DA9-4F7E-ACD3-E49ED0F9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B2F19-79AD-4A58-A28D-FC28F1CB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F5977-0E78-4B39-83A3-0B64A75B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A2B8-AFB2-4A6D-9709-88BC1584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9840-7926-4112-8E5F-A69915FA3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6CA13-F3E5-4213-A958-1E86B16B3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C6ABE-78B2-446E-BC01-0B54236E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504D-8764-4B59-96F4-02610927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A7FFA-56E7-4691-A328-183143F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2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84C4-A48D-4152-9259-2729822F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30B0D-AD8B-4A94-9A8B-24383365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964D-02D9-4D17-9D53-6B252374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7A6F1-ECE9-4AA7-B24A-4FDA8497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5892F-FFE5-411D-97D9-D6218A70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4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A408E-3910-44EE-BC9E-DFC302F4E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F2547-793B-431F-8D9C-A5A4E1909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430F9-0D13-4D89-8AF7-3E0F9F99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6167-933A-46F8-8EE2-17F4E67E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6BB41-0104-489F-9ADD-2BDCD01C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2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56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0DF6-448A-4A5A-B0C0-1D827179A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6E0E2-509B-465F-A482-4FDFA3F72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D4C42-1004-4BC6-B8EE-2BAD9E4D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1298B-8264-4061-AA33-0F6CBB30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398A-A0E1-4B9B-9B16-B8F80F70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15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61B9-0A23-423F-8E17-5772AD23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BBA64-ECDF-4A67-916F-D8A60F77D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E3AF-53C7-4065-A425-C521603B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C516C-F362-4041-8D67-C8D072A6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46651-40E5-4F51-98F4-359672DC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0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A906-4B59-4B41-BEF0-77E80CB1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9476-7A85-4055-A233-39C16D94A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E4C8-2BE2-4617-96C1-FDF0BAA1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205AC-2C05-42A4-9965-499C4C5D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A0655-5914-4F10-9763-50CF72D1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52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C328-0CDD-41DA-9F24-1BA8242B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50A4-2F2D-4FAA-BEA2-868B39981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3E71-DC06-49B6-9835-AFA07611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49E1A-24B3-490D-BFBB-06F92582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A4887-3E64-49C8-A62C-B4EE0646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62063-237A-4329-81D3-B9017F84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3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9A69-7294-43D5-8318-A9C5DB11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4CAB-93EF-4802-81DF-0BB48E6A4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9A9A4-1921-4F9B-B3FF-BD5BEC19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4466D-B16B-401A-8433-C7B98051F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09674-2247-49CF-8E1D-F03FBD4C3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FB61E-D641-45A6-B3C9-B0F776FF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FF3E0-496F-47E7-99FD-C0868101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C2AB5-E017-47ED-8330-B7043F59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5AC8-18DD-4C83-B331-E238D732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E5E03-4E8F-418B-8AA2-336B97F3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43F2D-F330-4B72-8EA5-9093E432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1EFA-39AB-4199-BFEF-905C4C66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2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5449E-A57A-435B-A486-7B34D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90D6D-C4AE-47FF-861F-7B710EB5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FB005-792F-46BD-A05F-949B13D4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9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2E26-FEAE-4255-8231-280719F8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76CB2-4071-49DF-80BF-244D9DF1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DB64F-8F1B-4099-9336-7D6FBE823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EE50E-6584-4AC4-971F-4241318C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274AE-E9B6-4EB6-A654-36B5CDE1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288AD-DD6A-4819-B565-DB70470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7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6E7B-4C16-4C6E-9605-E84CB5E6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1FD32-1CA1-47B7-8DF1-688D91EF3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5726-970D-4BB1-B55D-495F60DC8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40429-EE25-4FFF-AA0B-767AE817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E14D9-2174-4F5D-953E-0EF2DC12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D073B-C5BD-4940-B366-A4B29966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49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0761-23B2-4C83-85FC-24B489D5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E94F1-5B1C-4497-A468-206D89213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BFC8-14C5-4802-8A39-9479CB1D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C8A9-19BE-49F3-B004-40C38FD6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4A43B-576C-4D39-BA12-5441AB51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4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366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C213A-7C54-4AD1-B155-C741994F5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D622B-DE48-49FF-9DBD-5D2EEB7C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B831-9723-4744-B425-E70616F3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A0227-3CE7-4708-8C48-EEF1490B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46A9-BD49-4821-B362-FCA642A3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54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6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02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1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54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19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4EFA6-864B-440D-97C6-805A9428459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EAE8A-F015-4D72-A4AF-B6628FF1ED33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035FA-D6FA-4E71-B7DF-0CADA766C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8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8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696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3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6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D19023-4BB9-4C48-826E-348CDAC8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02687" cy="63419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69650E-84A0-44D1-A7E4-9F7F202A620E}"/>
              </a:ext>
            </a:extLst>
          </p:cNvPr>
          <p:cNvSpPr/>
          <p:nvPr userDrawn="1"/>
        </p:nvSpPr>
        <p:spPr>
          <a:xfrm>
            <a:off x="-10686" y="0"/>
            <a:ext cx="12213371" cy="6341902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C516C6-55B0-4FD9-9126-3E19CB1EF465}"/>
              </a:ext>
            </a:extLst>
          </p:cNvPr>
          <p:cNvCxnSpPr/>
          <p:nvPr userDrawn="1"/>
        </p:nvCxnSpPr>
        <p:spPr>
          <a:xfrm>
            <a:off x="3288038" y="2973668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D488FB-AB51-45C8-A333-82910D51B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" y="4576510"/>
            <a:ext cx="12192001" cy="1629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BBAD6-57D1-40DF-B2C0-32593B5E3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385" t="15682" r="2464" b="57878"/>
          <a:stretch/>
        </p:blipFill>
        <p:spPr>
          <a:xfrm>
            <a:off x="5666584" y="5162955"/>
            <a:ext cx="289932" cy="325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49A30-B870-4427-A0D6-0AB091B9C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6951" t="44956" r="5068" b="34501"/>
          <a:stretch/>
        </p:blipFill>
        <p:spPr>
          <a:xfrm>
            <a:off x="5666584" y="5525595"/>
            <a:ext cx="258708" cy="25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A8C57-B244-4F33-9480-6E89AE581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5481" t="64779" r="17778" b="15758"/>
          <a:stretch/>
        </p:blipFill>
        <p:spPr>
          <a:xfrm>
            <a:off x="5500023" y="5767052"/>
            <a:ext cx="240867" cy="240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664B1-CAFD-4023-AD61-FA377197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760" t="74102" r="34809" b="7877"/>
          <a:stretch/>
        </p:blipFill>
        <p:spPr>
          <a:xfrm>
            <a:off x="5260420" y="5889050"/>
            <a:ext cx="236406" cy="223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2C98C-50FC-43C6-9562-B9F2191E2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46852" y="5874092"/>
            <a:ext cx="217130" cy="22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48477-9097-4197-8514-17A0EBF2E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62900" y="5813250"/>
            <a:ext cx="196112" cy="19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05A27-2D44-49CB-8F1A-BCF6BD9FB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60941" y="5526023"/>
            <a:ext cx="176525" cy="165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9BC26-9FAD-429E-B484-325590F25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42369" y="5679204"/>
            <a:ext cx="154879" cy="16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8197C-AFEA-41CF-970E-A94F76787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50739" y="5360951"/>
            <a:ext cx="157163" cy="1571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80B613-1CB1-4ECA-A39B-FC26AA925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47934" y="5211106"/>
            <a:ext cx="147638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0306DA-D392-4990-828D-4DA3F1890EBF}"/>
              </a:ext>
            </a:extLst>
          </p:cNvPr>
          <p:cNvGrpSpPr/>
          <p:nvPr userDrawn="1"/>
        </p:nvGrpSpPr>
        <p:grpSpPr>
          <a:xfrm>
            <a:off x="0" y="0"/>
            <a:ext cx="5719568" cy="6337301"/>
            <a:chOff x="0" y="0"/>
            <a:chExt cx="4850780" cy="63373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DE98DE-EA07-42FF-A5B5-21494F232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55" t="15260" b="26998"/>
            <a:stretch/>
          </p:blipFill>
          <p:spPr>
            <a:xfrm>
              <a:off x="0" y="1"/>
              <a:ext cx="4850780" cy="63373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8E3172-5D68-4471-ADEC-B483B835040F}"/>
                </a:ext>
              </a:extLst>
            </p:cNvPr>
            <p:cNvSpPr/>
            <p:nvPr/>
          </p:nvSpPr>
          <p:spPr>
            <a:xfrm>
              <a:off x="1" y="0"/>
              <a:ext cx="4850779" cy="6337301"/>
            </a:xfrm>
            <a:prstGeom prst="rect">
              <a:avLst/>
            </a:prstGeom>
            <a:gradFill flip="none" rotWithShape="1">
              <a:gsLst>
                <a:gs pos="43000">
                  <a:srgbClr val="092F57">
                    <a:alpha val="81000"/>
                  </a:srgbClr>
                </a:gs>
                <a:gs pos="100000">
                  <a:srgbClr val="FFB81C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B1F3FF-BD57-430F-8CB2-750DC46DA321}"/>
              </a:ext>
            </a:extLst>
          </p:cNvPr>
          <p:cNvSpPr txBox="1"/>
          <p:nvPr userDrawn="1"/>
        </p:nvSpPr>
        <p:spPr>
          <a:xfrm>
            <a:off x="1679574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518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1516DB-F3B1-4B32-A39E-6B147397B6F9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DD6E6-298B-4945-89C1-7100DCF7712E}"/>
              </a:ext>
            </a:extLst>
          </p:cNvPr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E14504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BB040-1BD5-416E-B06E-1D9E7D23E0A8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B81C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E7BD0-19E9-4F5B-9778-C5AC83726425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921785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3423449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092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79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08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55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0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5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64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46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42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60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72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31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69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9EE6AC-D533-4A1C-9169-AF7FFFE2EBA8}"/>
              </a:ext>
            </a:extLst>
          </p:cNvPr>
          <p:cNvSpPr/>
          <p:nvPr userDrawn="1"/>
        </p:nvSpPr>
        <p:spPr>
          <a:xfrm>
            <a:off x="249114" y="206864"/>
            <a:ext cx="11699631" cy="114300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C519B-D9A3-4A34-ACA9-DAEB78C8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08" y="218221"/>
            <a:ext cx="10515600" cy="1325563"/>
          </a:xfrm>
        </p:spPr>
        <p:txBody>
          <a:bodyPr/>
          <a:lstStyle>
            <a:lvl1pPr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C7F1E-854D-480D-AAFF-49A9BA5D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DEL -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984C0-620E-494F-A3F9-809014CE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7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8B-C590-4B4C-B718-ED93DA51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9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E05F9-6FEC-4405-B5F3-88A01C0BDA5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8038"/>
            <a:ext cx="10515600" cy="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5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7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6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C04A-3DC3-486C-B3AA-3DD22D557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7671C-0045-4237-8224-96514BE87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A61F5-AB02-46C9-AB93-B1CD7D3B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666B-5AF7-4822-9169-97DFFB8F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09E4-E802-4942-AAFA-734012D7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5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FEF332-1C65-4F7C-885C-FD7E646062BF}"/>
              </a:ext>
            </a:extLst>
          </p:cNvPr>
          <p:cNvSpPr/>
          <p:nvPr userDrawn="1"/>
        </p:nvSpPr>
        <p:spPr>
          <a:xfrm>
            <a:off x="152400" y="0"/>
            <a:ext cx="4916245" cy="68580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420CF-83D5-41B2-A093-0291B91DDB83}"/>
              </a:ext>
            </a:extLst>
          </p:cNvPr>
          <p:cNvSpPr/>
          <p:nvPr userDrawn="1"/>
        </p:nvSpPr>
        <p:spPr>
          <a:xfrm>
            <a:off x="0" y="0"/>
            <a:ext cx="4916245" cy="685800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1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14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0" y="6326716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5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695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files.slack.com/files-pri/T0LS3DURE-F03M9UB9FEH/titus-wincentsen-flbvzyqqom0-unsplash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blackmer@sco.Idaho.gov" TargetMode="External"/><Relationship Id="rId7" Type="http://schemas.openxmlformats.org/officeDocument/2006/relationships/hyperlink" Target="mailto:kgriffith@sco.Idaho.gov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doench@sco.Idaho.gov" TargetMode="External"/><Relationship Id="rId5" Type="http://schemas.openxmlformats.org/officeDocument/2006/relationships/hyperlink" Target="mailto:scoles@sco.Idaho.gov" TargetMode="External"/><Relationship Id="rId4" Type="http://schemas.openxmlformats.org/officeDocument/2006/relationships/hyperlink" Target="mailto:clehosit@sco.Idaho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5F65C7A-8DA3-484A-9AC3-2905EBA1C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4"/>
          <a:stretch/>
        </p:blipFill>
        <p:spPr>
          <a:xfrm>
            <a:off x="-10686" y="1"/>
            <a:ext cx="12202685" cy="6366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43C50-80FD-4DA6-978B-4507572E0EED}"/>
              </a:ext>
            </a:extLst>
          </p:cNvPr>
          <p:cNvSpPr/>
          <p:nvPr/>
        </p:nvSpPr>
        <p:spPr>
          <a:xfrm>
            <a:off x="-10686" y="0"/>
            <a:ext cx="12211231" cy="6340922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F05CA-A3E3-4244-9047-A042A6D36E9B}"/>
              </a:ext>
            </a:extLst>
          </p:cNvPr>
          <p:cNvSpPr txBox="1"/>
          <p:nvPr/>
        </p:nvSpPr>
        <p:spPr>
          <a:xfrm>
            <a:off x="1120872" y="1390728"/>
            <a:ext cx="9950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Liaison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1FFC-9FAD-4F8C-82A9-7EC83171ED2F}"/>
              </a:ext>
            </a:extLst>
          </p:cNvPr>
          <p:cNvSpPr txBox="1"/>
          <p:nvPr/>
        </p:nvSpPr>
        <p:spPr>
          <a:xfrm>
            <a:off x="1925399" y="3346741"/>
            <a:ext cx="834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8BDC82-A243-4860-B5C9-2FA3E45735A4}"/>
              </a:ext>
            </a:extLst>
          </p:cNvPr>
          <p:cNvCxnSpPr/>
          <p:nvPr/>
        </p:nvCxnSpPr>
        <p:spPr>
          <a:xfrm>
            <a:off x="3277353" y="2943366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688E1A-332F-48B2-A3F5-F8D628CAA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0686" y="4546208"/>
            <a:ext cx="12192001" cy="162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9CEC4-972D-447A-81E7-C8EE5BCD6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85" t="15682" r="2464" b="57878"/>
          <a:stretch/>
        </p:blipFill>
        <p:spPr>
          <a:xfrm>
            <a:off x="5655899" y="5132653"/>
            <a:ext cx="289932" cy="325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0F423-8EA4-4A47-B7AF-2816C0BD82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951" t="44956" r="5068" b="34501"/>
          <a:stretch/>
        </p:blipFill>
        <p:spPr>
          <a:xfrm>
            <a:off x="5655899" y="5495293"/>
            <a:ext cx="258708" cy="254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C03C3-2F6D-45F7-A426-8F9F8AEDC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481" t="64779" r="17778" b="15758"/>
          <a:stretch/>
        </p:blipFill>
        <p:spPr>
          <a:xfrm>
            <a:off x="5489338" y="5736750"/>
            <a:ext cx="240867" cy="240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D8DA7-D461-4C0C-B045-414254C963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60" t="74102" r="34809" b="7877"/>
          <a:stretch/>
        </p:blipFill>
        <p:spPr>
          <a:xfrm>
            <a:off x="5249735" y="5858748"/>
            <a:ext cx="236406" cy="22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66155D-1783-44C5-AD35-EFEE188620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36167" y="5843790"/>
            <a:ext cx="21713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4DD67-A119-4621-BE24-36B41129C7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52215" y="5782948"/>
            <a:ext cx="196112" cy="19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7817DB-555F-4BA8-BC8A-179384973E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50256" y="5495721"/>
            <a:ext cx="176525" cy="16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F8236-A3E5-4945-9E24-59A100BD8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31684" y="5648902"/>
            <a:ext cx="154879" cy="1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AF4A79-22F9-4C11-A1EE-F9A368F9D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40054" y="5330649"/>
            <a:ext cx="157163" cy="157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69EDC-9B4B-4E64-804D-EBF83E1C40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37249" y="5180804"/>
            <a:ext cx="147638" cy="1428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6D0DBD-A5CC-478B-A0A7-C43FC405A029}"/>
              </a:ext>
            </a:extLst>
          </p:cNvPr>
          <p:cNvSpPr/>
          <p:nvPr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5A9692-3D14-467C-A0DE-3968BEF5FB78}"/>
              </a:ext>
            </a:extLst>
          </p:cNvPr>
          <p:cNvSpPr/>
          <p:nvPr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7E76FF-6F28-49C4-BE8F-545EDA9D8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/>
          <a:stretch/>
        </p:blipFill>
        <p:spPr>
          <a:xfrm>
            <a:off x="0" y="0"/>
            <a:ext cx="12192000" cy="63409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2 Update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71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0937C8-686D-4890-8F41-0F871A6C068D}"/>
              </a:ext>
            </a:extLst>
          </p:cNvPr>
          <p:cNvGrpSpPr/>
          <p:nvPr/>
        </p:nvGrpSpPr>
        <p:grpSpPr>
          <a:xfrm>
            <a:off x="3308531" y="1188937"/>
            <a:ext cx="888982" cy="5237646"/>
            <a:chOff x="3404935" y="427803"/>
            <a:chExt cx="986793" cy="351275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936B68-0797-47EB-9979-8F492AC383D9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3898332" y="647879"/>
              <a:ext cx="0" cy="32926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85B3FB-E0CB-4FBF-AFB3-1EEC2CFDCF5C}"/>
                </a:ext>
              </a:extLst>
            </p:cNvPr>
            <p:cNvSpPr/>
            <p:nvPr/>
          </p:nvSpPr>
          <p:spPr>
            <a:xfrm>
              <a:off x="3404935" y="427803"/>
              <a:ext cx="986793" cy="22007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3783">
                <a:defRPr/>
              </a:pPr>
              <a:r>
                <a:rPr lang="en-US" sz="99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 are here</a:t>
              </a:r>
            </a:p>
          </p:txBody>
        </p:sp>
      </p:grp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1964A96A-BE07-44AC-A93C-B0C711F0853E}"/>
              </a:ext>
            </a:extLst>
          </p:cNvPr>
          <p:cNvCxnSpPr>
            <a:cxnSpLocks/>
          </p:cNvCxnSpPr>
          <p:nvPr/>
        </p:nvCxnSpPr>
        <p:spPr>
          <a:xfrm flipV="1">
            <a:off x="3292886" y="2851132"/>
            <a:ext cx="0" cy="301097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3608A8F-2E5F-42F8-BA00-4760628C0419}"/>
              </a:ext>
            </a:extLst>
          </p:cNvPr>
          <p:cNvSpPr/>
          <p:nvPr/>
        </p:nvSpPr>
        <p:spPr>
          <a:xfrm>
            <a:off x="3085020" y="4945423"/>
            <a:ext cx="1162445" cy="636700"/>
          </a:xfrm>
          <a:prstGeom prst="rect">
            <a:avLst/>
          </a:prstGeom>
          <a:pattFill prst="wdDnDiag">
            <a:fgClr>
              <a:srgbClr val="ED7D31"/>
            </a:fgClr>
            <a:bgClr>
              <a:schemeClr val="bg1"/>
            </a:bgClr>
          </a:patt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endParaRPr lang="en-US" sz="1441" spc="-19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D6048F-4E19-4ABC-B55C-A6BB6060D84E}"/>
              </a:ext>
            </a:extLst>
          </p:cNvPr>
          <p:cNvSpPr txBox="1"/>
          <p:nvPr/>
        </p:nvSpPr>
        <p:spPr>
          <a:xfrm>
            <a:off x="-10970" y="751369"/>
            <a:ext cx="1678298" cy="78540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588443">
              <a:defRPr/>
            </a:pPr>
            <a:r>
              <a:rPr lang="en-US" sz="162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 (HCM)</a:t>
            </a:r>
          </a:p>
          <a:p>
            <a:pPr algn="ctr" defTabSz="588443">
              <a:defRPr/>
            </a:pPr>
            <a:r>
              <a:rPr lang="en-US" sz="144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4, 2022</a:t>
            </a:r>
          </a:p>
          <a:p>
            <a:pPr algn="ctr" defTabSz="588443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0295E6C-AC01-44BB-BF10-0844244D5BE8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4236796" y="2051659"/>
            <a:ext cx="9324" cy="420497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53E07D3-520B-40D2-8301-BB2F1B015B6F}"/>
              </a:ext>
            </a:extLst>
          </p:cNvPr>
          <p:cNvSpPr/>
          <p:nvPr/>
        </p:nvSpPr>
        <p:spPr>
          <a:xfrm>
            <a:off x="3548329" y="1657431"/>
            <a:ext cx="1395582" cy="3942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>
              <a:defRPr/>
            </a:pPr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#2 Complete </a:t>
            </a:r>
          </a:p>
          <a:p>
            <a:pPr algn="ctr" defTabSz="588443">
              <a:defRPr/>
            </a:pPr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SIT 2 &amp; Pay Compare 1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6FA6D010-F783-45D9-8DEC-D97D73EBE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6" y="410766"/>
            <a:ext cx="1252324" cy="368330"/>
          </a:xfrm>
          <a:prstGeom prst="rect">
            <a:avLst/>
          </a:prstGeom>
        </p:spPr>
      </p:pic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882244F-B9EA-4310-92F8-F3C76192C409}"/>
              </a:ext>
            </a:extLst>
          </p:cNvPr>
          <p:cNvCxnSpPr>
            <a:cxnSpLocks/>
          </p:cNvCxnSpPr>
          <p:nvPr/>
        </p:nvCxnSpPr>
        <p:spPr>
          <a:xfrm flipV="1">
            <a:off x="4242188" y="2880718"/>
            <a:ext cx="0" cy="301097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9A45E9-98B5-4B48-B1BF-C04DA2D6C695}"/>
              </a:ext>
            </a:extLst>
          </p:cNvPr>
          <p:cNvCxnSpPr>
            <a:cxnSpLocks/>
          </p:cNvCxnSpPr>
          <p:nvPr/>
        </p:nvCxnSpPr>
        <p:spPr>
          <a:xfrm flipH="1" flipV="1">
            <a:off x="2464605" y="2880717"/>
            <a:ext cx="0" cy="1894658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EB4F13-345E-4C23-B7CC-2085A882607E}"/>
              </a:ext>
            </a:extLst>
          </p:cNvPr>
          <p:cNvSpPr txBox="1"/>
          <p:nvPr/>
        </p:nvSpPr>
        <p:spPr>
          <a:xfrm>
            <a:off x="1800653" y="4434904"/>
            <a:ext cx="408825" cy="41188"/>
          </a:xfrm>
          <a:prstGeom prst="rect">
            <a:avLst/>
          </a:prstGeom>
          <a:solidFill>
            <a:schemeClr val="bg1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588443">
              <a:defRPr/>
            </a:pPr>
            <a:endParaRPr lang="en-US" sz="1287" b="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27A32F-E0CC-405C-9F3E-5C82BD247D39}"/>
              </a:ext>
            </a:extLst>
          </p:cNvPr>
          <p:cNvSpPr/>
          <p:nvPr/>
        </p:nvSpPr>
        <p:spPr>
          <a:xfrm>
            <a:off x="985494" y="2563155"/>
            <a:ext cx="865688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244A90-9243-404D-BA0C-A0A216CE8FD0}"/>
              </a:ext>
            </a:extLst>
          </p:cNvPr>
          <p:cNvSpPr/>
          <p:nvPr/>
        </p:nvSpPr>
        <p:spPr>
          <a:xfrm>
            <a:off x="1876363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7A06B-E4F2-4BBA-9335-DCBFD68810D7}"/>
              </a:ext>
            </a:extLst>
          </p:cNvPr>
          <p:cNvSpPr/>
          <p:nvPr/>
        </p:nvSpPr>
        <p:spPr>
          <a:xfrm>
            <a:off x="2764957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9D49C8-1F3E-4321-A13E-23FA17068957}"/>
              </a:ext>
            </a:extLst>
          </p:cNvPr>
          <p:cNvSpPr/>
          <p:nvPr/>
        </p:nvSpPr>
        <p:spPr>
          <a:xfrm>
            <a:off x="3653550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E10287-8BA4-481D-B13D-B6CC27571219}"/>
              </a:ext>
            </a:extLst>
          </p:cNvPr>
          <p:cNvSpPr/>
          <p:nvPr/>
        </p:nvSpPr>
        <p:spPr>
          <a:xfrm>
            <a:off x="4543023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462A80-D798-4371-9EAF-3F2BEEAD0047}"/>
              </a:ext>
            </a:extLst>
          </p:cNvPr>
          <p:cNvSpPr/>
          <p:nvPr/>
        </p:nvSpPr>
        <p:spPr>
          <a:xfrm>
            <a:off x="981534" y="3980180"/>
            <a:ext cx="1437192" cy="757863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294220">
              <a:lnSpc>
                <a:spcPct val="108000"/>
              </a:lnSpc>
              <a:defRPr/>
            </a:pPr>
            <a:r>
              <a:rPr lang="en-US" sz="128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 Delivery:</a:t>
            </a:r>
          </a:p>
          <a:p>
            <a:pPr algn="ctr" defTabSz="294220">
              <a:lnSpc>
                <a:spcPct val="108000"/>
              </a:lnSpc>
              <a:defRPr/>
            </a:pPr>
            <a:r>
              <a:rPr lang="en-US" sz="128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&gt;9 P&amp;G/COA </a:t>
            </a:r>
          </a:p>
          <a:p>
            <a:pPr algn="ctr" defTabSz="294220">
              <a:lnSpc>
                <a:spcPct val="108000"/>
              </a:lnSpc>
              <a:defRPr/>
            </a:pPr>
            <a:r>
              <a:rPr lang="en-US" sz="128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 structure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5DAF28-1EA6-400B-9A1B-6B1EDA28B16C}"/>
              </a:ext>
            </a:extLst>
          </p:cNvPr>
          <p:cNvSpPr/>
          <p:nvPr/>
        </p:nvSpPr>
        <p:spPr>
          <a:xfrm>
            <a:off x="3085020" y="5622603"/>
            <a:ext cx="1156650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50659032">
                  <a:custGeom>
                    <a:avLst/>
                    <a:gdLst>
                      <a:gd name="connsiteX0" fmla="*/ 0 w 1475379"/>
                      <a:gd name="connsiteY0" fmla="*/ 0 h 706754"/>
                      <a:gd name="connsiteX1" fmla="*/ 491793 w 1475379"/>
                      <a:gd name="connsiteY1" fmla="*/ 0 h 706754"/>
                      <a:gd name="connsiteX2" fmla="*/ 998340 w 1475379"/>
                      <a:gd name="connsiteY2" fmla="*/ 0 h 706754"/>
                      <a:gd name="connsiteX3" fmla="*/ 1475379 w 1475379"/>
                      <a:gd name="connsiteY3" fmla="*/ 0 h 706754"/>
                      <a:gd name="connsiteX4" fmla="*/ 1475379 w 1475379"/>
                      <a:gd name="connsiteY4" fmla="*/ 367512 h 706754"/>
                      <a:gd name="connsiteX5" fmla="*/ 1475379 w 1475379"/>
                      <a:gd name="connsiteY5" fmla="*/ 706754 h 706754"/>
                      <a:gd name="connsiteX6" fmla="*/ 998340 w 1475379"/>
                      <a:gd name="connsiteY6" fmla="*/ 706754 h 706754"/>
                      <a:gd name="connsiteX7" fmla="*/ 506547 w 1475379"/>
                      <a:gd name="connsiteY7" fmla="*/ 706754 h 706754"/>
                      <a:gd name="connsiteX8" fmla="*/ 0 w 1475379"/>
                      <a:gd name="connsiteY8" fmla="*/ 706754 h 706754"/>
                      <a:gd name="connsiteX9" fmla="*/ 0 w 1475379"/>
                      <a:gd name="connsiteY9" fmla="*/ 367512 h 706754"/>
                      <a:gd name="connsiteX10" fmla="*/ 0 w 1475379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79" h="706754" fill="none" extrusionOk="0">
                        <a:moveTo>
                          <a:pt x="0" y="0"/>
                        </a:moveTo>
                        <a:cubicBezTo>
                          <a:pt x="193965" y="-50505"/>
                          <a:pt x="378143" y="6560"/>
                          <a:pt x="491793" y="0"/>
                        </a:cubicBezTo>
                        <a:cubicBezTo>
                          <a:pt x="605443" y="-6560"/>
                          <a:pt x="794310" y="31600"/>
                          <a:pt x="998340" y="0"/>
                        </a:cubicBezTo>
                        <a:cubicBezTo>
                          <a:pt x="1202370" y="-31600"/>
                          <a:pt x="1252921" y="41872"/>
                          <a:pt x="1475379" y="0"/>
                        </a:cubicBezTo>
                        <a:cubicBezTo>
                          <a:pt x="1484132" y="77961"/>
                          <a:pt x="1458225" y="276061"/>
                          <a:pt x="1475379" y="367512"/>
                        </a:cubicBezTo>
                        <a:cubicBezTo>
                          <a:pt x="1492533" y="458963"/>
                          <a:pt x="1438361" y="583171"/>
                          <a:pt x="1475379" y="706754"/>
                        </a:cubicBezTo>
                        <a:cubicBezTo>
                          <a:pt x="1320466" y="745899"/>
                          <a:pt x="1229692" y="657652"/>
                          <a:pt x="998340" y="706754"/>
                        </a:cubicBezTo>
                        <a:cubicBezTo>
                          <a:pt x="766988" y="755856"/>
                          <a:pt x="605865" y="682517"/>
                          <a:pt x="506547" y="706754"/>
                        </a:cubicBezTo>
                        <a:cubicBezTo>
                          <a:pt x="407229" y="730991"/>
                          <a:pt x="244079" y="657184"/>
                          <a:pt x="0" y="706754"/>
                        </a:cubicBezTo>
                        <a:cubicBezTo>
                          <a:pt x="-3498" y="579642"/>
                          <a:pt x="24727" y="484821"/>
                          <a:pt x="0" y="367512"/>
                        </a:cubicBezTo>
                        <a:cubicBezTo>
                          <a:pt x="-24727" y="250203"/>
                          <a:pt x="13678" y="131637"/>
                          <a:pt x="0" y="0"/>
                        </a:cubicBezTo>
                        <a:close/>
                      </a:path>
                      <a:path w="1475379" h="706754" stroke="0" extrusionOk="0">
                        <a:moveTo>
                          <a:pt x="0" y="0"/>
                        </a:moveTo>
                        <a:cubicBezTo>
                          <a:pt x="222681" y="-11856"/>
                          <a:pt x="308709" y="1110"/>
                          <a:pt x="447532" y="0"/>
                        </a:cubicBezTo>
                        <a:cubicBezTo>
                          <a:pt x="586355" y="-1110"/>
                          <a:pt x="767887" y="33268"/>
                          <a:pt x="924571" y="0"/>
                        </a:cubicBezTo>
                        <a:cubicBezTo>
                          <a:pt x="1081255" y="-33268"/>
                          <a:pt x="1342478" y="51890"/>
                          <a:pt x="1475379" y="0"/>
                        </a:cubicBezTo>
                        <a:cubicBezTo>
                          <a:pt x="1500968" y="98532"/>
                          <a:pt x="1464687" y="185150"/>
                          <a:pt x="1475379" y="339242"/>
                        </a:cubicBezTo>
                        <a:cubicBezTo>
                          <a:pt x="1486071" y="493334"/>
                          <a:pt x="1467413" y="601722"/>
                          <a:pt x="1475379" y="706754"/>
                        </a:cubicBezTo>
                        <a:cubicBezTo>
                          <a:pt x="1311466" y="735218"/>
                          <a:pt x="1089343" y="660009"/>
                          <a:pt x="954078" y="706754"/>
                        </a:cubicBezTo>
                        <a:cubicBezTo>
                          <a:pt x="818813" y="753499"/>
                          <a:pt x="677576" y="663607"/>
                          <a:pt x="432778" y="706754"/>
                        </a:cubicBezTo>
                        <a:cubicBezTo>
                          <a:pt x="187980" y="749901"/>
                          <a:pt x="159029" y="689684"/>
                          <a:pt x="0" y="706754"/>
                        </a:cubicBezTo>
                        <a:cubicBezTo>
                          <a:pt x="-14082" y="610622"/>
                          <a:pt x="26322" y="508049"/>
                          <a:pt x="0" y="374580"/>
                        </a:cubicBezTo>
                        <a:cubicBezTo>
                          <a:pt x="-26322" y="241111"/>
                          <a:pt x="1809" y="173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753" rIns="0" rtlCol="0" anchor="ctr" anchorCtr="0"/>
          <a:lstStyle/>
          <a:p>
            <a:pPr algn="ct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Pay/Time</a:t>
            </a:r>
          </a:p>
          <a:p>
            <a:pPr algn="ct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Compare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6EC04-AB1E-4284-BD61-F6D408ABFE54}"/>
              </a:ext>
            </a:extLst>
          </p:cNvPr>
          <p:cNvSpPr/>
          <p:nvPr/>
        </p:nvSpPr>
        <p:spPr>
          <a:xfrm>
            <a:off x="3083676" y="4945423"/>
            <a:ext cx="1157994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753" rIns="0" rtlCol="0" anchor="ctr" anchorCtr="0"/>
          <a:lstStyle/>
          <a:p>
            <a:pPr algn="ct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System Integration</a:t>
            </a:r>
          </a:p>
          <a:p>
            <a:pPr algn="ct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Testing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277583-A70C-405B-9E44-1FADDE22A1A4}"/>
              </a:ext>
            </a:extLst>
          </p:cNvPr>
          <p:cNvSpPr/>
          <p:nvPr/>
        </p:nvSpPr>
        <p:spPr>
          <a:xfrm>
            <a:off x="2464666" y="3980180"/>
            <a:ext cx="879165" cy="757863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47129" rtlCol="0" anchor="ctr" anchorCtr="0"/>
          <a:lstStyle/>
          <a:p>
            <a:pPr algn="ct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MC 1</a:t>
            </a:r>
          </a:p>
          <a:p>
            <a:pPr algn="ctr" defTabSz="294220">
              <a:defRPr/>
            </a:pPr>
            <a:r>
              <a:rPr lang="en-US" sz="126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Mock</a:t>
            </a:r>
          </a:p>
          <a:p>
            <a:pPr algn="ctr" defTabSz="294220">
              <a:defRPr/>
            </a:pPr>
            <a:r>
              <a:rPr lang="en-US" sz="117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CutOver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0411BB-F7A6-4412-864D-A6D7A5A71D5F}"/>
              </a:ext>
            </a:extLst>
          </p:cNvPr>
          <p:cNvSpPr/>
          <p:nvPr/>
        </p:nvSpPr>
        <p:spPr>
          <a:xfrm>
            <a:off x="5431616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588FCDC-7E0C-47E6-8176-0DF8BC517731}"/>
              </a:ext>
            </a:extLst>
          </p:cNvPr>
          <p:cNvSpPr/>
          <p:nvPr/>
        </p:nvSpPr>
        <p:spPr>
          <a:xfrm>
            <a:off x="6320209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4BB808-981E-451F-AEFD-B7E46805B2EA}"/>
              </a:ext>
            </a:extLst>
          </p:cNvPr>
          <p:cNvSpPr/>
          <p:nvPr/>
        </p:nvSpPr>
        <p:spPr>
          <a:xfrm>
            <a:off x="7208801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258282F-0965-4C35-8426-D59D5D77AB46}"/>
              </a:ext>
            </a:extLst>
          </p:cNvPr>
          <p:cNvSpPr/>
          <p:nvPr/>
        </p:nvSpPr>
        <p:spPr>
          <a:xfrm>
            <a:off x="8097394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4940C9E-442B-48E9-A23D-E1AA1C51C592}"/>
              </a:ext>
            </a:extLst>
          </p:cNvPr>
          <p:cNvSpPr/>
          <p:nvPr/>
        </p:nvSpPr>
        <p:spPr>
          <a:xfrm>
            <a:off x="8985987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588408-5C84-49CA-ABD4-687A4B92092D}"/>
              </a:ext>
            </a:extLst>
          </p:cNvPr>
          <p:cNvSpPr/>
          <p:nvPr/>
        </p:nvSpPr>
        <p:spPr>
          <a:xfrm>
            <a:off x="1875290" y="2881481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7FC832-0FF3-490E-9853-CC16833F06C7}"/>
              </a:ext>
            </a:extLst>
          </p:cNvPr>
          <p:cNvSpPr/>
          <p:nvPr/>
        </p:nvSpPr>
        <p:spPr>
          <a:xfrm>
            <a:off x="2069438" y="2881481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BB6F7D-7DA8-4CA4-B26B-E5B54F1A7D3F}"/>
              </a:ext>
            </a:extLst>
          </p:cNvPr>
          <p:cNvSpPr/>
          <p:nvPr/>
        </p:nvSpPr>
        <p:spPr>
          <a:xfrm>
            <a:off x="2267894" y="2881481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DD3075-F171-473D-85C6-BF3C6E9A8324}"/>
              </a:ext>
            </a:extLst>
          </p:cNvPr>
          <p:cNvSpPr/>
          <p:nvPr/>
        </p:nvSpPr>
        <p:spPr>
          <a:xfrm>
            <a:off x="1261661" y="2881481"/>
            <a:ext cx="13986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D8AA84-8FE2-477B-8D6C-7582D381D927}"/>
              </a:ext>
            </a:extLst>
          </p:cNvPr>
          <p:cNvSpPr/>
          <p:nvPr/>
        </p:nvSpPr>
        <p:spPr>
          <a:xfrm>
            <a:off x="1460507" y="2881481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DC67DF-86F5-467C-B7D1-3ED9CD7CB8F8}"/>
              </a:ext>
            </a:extLst>
          </p:cNvPr>
          <p:cNvSpPr/>
          <p:nvPr/>
        </p:nvSpPr>
        <p:spPr>
          <a:xfrm>
            <a:off x="1655428" y="2881481"/>
            <a:ext cx="14166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D6318D-84DB-4259-9CBE-1D1EF6FFBA13}"/>
              </a:ext>
            </a:extLst>
          </p:cNvPr>
          <p:cNvSpPr/>
          <p:nvPr/>
        </p:nvSpPr>
        <p:spPr>
          <a:xfrm>
            <a:off x="2464666" y="2881481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22A4B6C-A91B-48B6-94B4-36AB34332222}"/>
              </a:ext>
            </a:extLst>
          </p:cNvPr>
          <p:cNvSpPr/>
          <p:nvPr/>
        </p:nvSpPr>
        <p:spPr>
          <a:xfrm>
            <a:off x="2658055" y="2881481"/>
            <a:ext cx="164625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75F2041-34AE-41FF-B90B-4074782D6CD2}"/>
              </a:ext>
            </a:extLst>
          </p:cNvPr>
          <p:cNvSpPr/>
          <p:nvPr/>
        </p:nvSpPr>
        <p:spPr>
          <a:xfrm>
            <a:off x="2883595" y="2881481"/>
            <a:ext cx="14051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3DB29FE-EC17-46C7-A5B7-46EBCAA0B80A}"/>
              </a:ext>
            </a:extLst>
          </p:cNvPr>
          <p:cNvSpPr/>
          <p:nvPr/>
        </p:nvSpPr>
        <p:spPr>
          <a:xfrm>
            <a:off x="3085021" y="2881481"/>
            <a:ext cx="14051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4160F68-D862-4016-8C8E-4B35A1009C73}"/>
              </a:ext>
            </a:extLst>
          </p:cNvPr>
          <p:cNvSpPr/>
          <p:nvPr/>
        </p:nvSpPr>
        <p:spPr>
          <a:xfrm>
            <a:off x="3286447" y="2881481"/>
            <a:ext cx="14051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D54A4F1-EF14-46EB-BDED-55D94077EBD7}"/>
              </a:ext>
            </a:extLst>
          </p:cNvPr>
          <p:cNvSpPr/>
          <p:nvPr/>
        </p:nvSpPr>
        <p:spPr>
          <a:xfrm>
            <a:off x="3487873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4417404-51DB-4956-940E-8CCA855553D9}"/>
              </a:ext>
            </a:extLst>
          </p:cNvPr>
          <p:cNvSpPr/>
          <p:nvPr/>
        </p:nvSpPr>
        <p:spPr>
          <a:xfrm>
            <a:off x="3709884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D6C93F8-8C95-4471-94F5-B1A16035CD8D}"/>
              </a:ext>
            </a:extLst>
          </p:cNvPr>
          <p:cNvSpPr/>
          <p:nvPr/>
        </p:nvSpPr>
        <p:spPr>
          <a:xfrm>
            <a:off x="3905523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CA09242-51B3-484A-B3BB-59DC6A5CBFD7}"/>
              </a:ext>
            </a:extLst>
          </p:cNvPr>
          <p:cNvSpPr/>
          <p:nvPr/>
        </p:nvSpPr>
        <p:spPr>
          <a:xfrm>
            <a:off x="4101162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770AE59-9E99-4C70-98F1-20CC9F69CEA0}"/>
              </a:ext>
            </a:extLst>
          </p:cNvPr>
          <p:cNvSpPr/>
          <p:nvPr/>
        </p:nvSpPr>
        <p:spPr>
          <a:xfrm>
            <a:off x="4296800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45C74D0-0CA2-476F-BCE6-DDE641751C39}"/>
              </a:ext>
            </a:extLst>
          </p:cNvPr>
          <p:cNvSpPr/>
          <p:nvPr/>
        </p:nvSpPr>
        <p:spPr>
          <a:xfrm>
            <a:off x="4492441" y="2881481"/>
            <a:ext cx="153145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E1BCB88-F9CD-43D9-9A77-1AD857641DE0}"/>
              </a:ext>
            </a:extLst>
          </p:cNvPr>
          <p:cNvSpPr/>
          <p:nvPr/>
        </p:nvSpPr>
        <p:spPr>
          <a:xfrm>
            <a:off x="4709714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7C1D39E-7F2B-4C9F-A8F9-D100CA370547}"/>
              </a:ext>
            </a:extLst>
          </p:cNvPr>
          <p:cNvSpPr/>
          <p:nvPr/>
        </p:nvSpPr>
        <p:spPr>
          <a:xfrm>
            <a:off x="4902600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35B0FA0-89E4-4C08-95B4-89F0DAB60C16}"/>
              </a:ext>
            </a:extLst>
          </p:cNvPr>
          <p:cNvSpPr/>
          <p:nvPr/>
        </p:nvSpPr>
        <p:spPr>
          <a:xfrm>
            <a:off x="5098238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8" rIns="0" rtlCol="0" anchor="ctr" anchorCtr="0"/>
          <a:lstStyle/>
          <a:p>
            <a:pPr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934AAA9-ED8A-4471-BAE1-352883E5DC59}"/>
              </a:ext>
            </a:extLst>
          </p:cNvPr>
          <p:cNvSpPr/>
          <p:nvPr/>
        </p:nvSpPr>
        <p:spPr>
          <a:xfrm>
            <a:off x="5293877" y="2881481"/>
            <a:ext cx="190526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77258DC-3473-4808-8590-1C541FADF772}"/>
              </a:ext>
            </a:extLst>
          </p:cNvPr>
          <p:cNvSpPr/>
          <p:nvPr/>
        </p:nvSpPr>
        <p:spPr>
          <a:xfrm>
            <a:off x="5540551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D3E945E-7318-4C0A-850B-BDBFD3B32180}"/>
              </a:ext>
            </a:extLst>
          </p:cNvPr>
          <p:cNvSpPr/>
          <p:nvPr/>
        </p:nvSpPr>
        <p:spPr>
          <a:xfrm>
            <a:off x="5739888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7138810-3C19-4E5C-A1C7-9D68FE52C4C4}"/>
              </a:ext>
            </a:extLst>
          </p:cNvPr>
          <p:cNvSpPr/>
          <p:nvPr/>
        </p:nvSpPr>
        <p:spPr>
          <a:xfrm>
            <a:off x="5932774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6846C20-9704-4EB6-ADED-DDF4DE686CCC}"/>
              </a:ext>
            </a:extLst>
          </p:cNvPr>
          <p:cNvSpPr/>
          <p:nvPr/>
        </p:nvSpPr>
        <p:spPr>
          <a:xfrm>
            <a:off x="6131274" y="2881481"/>
            <a:ext cx="16036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228D1F8-1634-4461-B865-9F0F9BF41460}"/>
              </a:ext>
            </a:extLst>
          </p:cNvPr>
          <p:cNvSpPr/>
          <p:nvPr/>
        </p:nvSpPr>
        <p:spPr>
          <a:xfrm>
            <a:off x="6347876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2DB3BE7-73C3-4329-A0FA-C400039657D0}"/>
              </a:ext>
            </a:extLst>
          </p:cNvPr>
          <p:cNvSpPr/>
          <p:nvPr/>
        </p:nvSpPr>
        <p:spPr>
          <a:xfrm>
            <a:off x="6539369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E1AF417-AFE4-4712-BF57-C43C8AD3716E}"/>
              </a:ext>
            </a:extLst>
          </p:cNvPr>
          <p:cNvSpPr/>
          <p:nvPr/>
        </p:nvSpPr>
        <p:spPr>
          <a:xfrm>
            <a:off x="6726871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552D639-A0FB-4622-B215-262A6BFAA5E3}"/>
              </a:ext>
            </a:extLst>
          </p:cNvPr>
          <p:cNvSpPr/>
          <p:nvPr/>
        </p:nvSpPr>
        <p:spPr>
          <a:xfrm>
            <a:off x="6927559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1462710-AED8-48EF-B5FD-B05371939658}"/>
              </a:ext>
            </a:extLst>
          </p:cNvPr>
          <p:cNvSpPr/>
          <p:nvPr/>
        </p:nvSpPr>
        <p:spPr>
          <a:xfrm>
            <a:off x="7117336" y="2881481"/>
            <a:ext cx="169895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76B423B-0417-4E62-AA5E-A82A17897182}"/>
              </a:ext>
            </a:extLst>
          </p:cNvPr>
          <p:cNvSpPr/>
          <p:nvPr/>
        </p:nvSpPr>
        <p:spPr>
          <a:xfrm>
            <a:off x="7345678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6B352C8-73CC-4BAC-8215-B0CC3119C8DF}"/>
              </a:ext>
            </a:extLst>
          </p:cNvPr>
          <p:cNvSpPr/>
          <p:nvPr/>
        </p:nvSpPr>
        <p:spPr>
          <a:xfrm>
            <a:off x="7558724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3BB82B2-967B-49F6-8622-F7019C9F2D85}"/>
              </a:ext>
            </a:extLst>
          </p:cNvPr>
          <p:cNvSpPr/>
          <p:nvPr/>
        </p:nvSpPr>
        <p:spPr>
          <a:xfrm>
            <a:off x="7763060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D243729-9A66-485B-BDA9-DE13BE6934A6}"/>
              </a:ext>
            </a:extLst>
          </p:cNvPr>
          <p:cNvSpPr/>
          <p:nvPr/>
        </p:nvSpPr>
        <p:spPr>
          <a:xfrm>
            <a:off x="7966381" y="2881481"/>
            <a:ext cx="208682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D05575E-6FAE-462D-AFC6-EE4A7EDCC9FF}"/>
              </a:ext>
            </a:extLst>
          </p:cNvPr>
          <p:cNvSpPr/>
          <p:nvPr/>
        </p:nvSpPr>
        <p:spPr>
          <a:xfrm>
            <a:off x="8234403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2F53D54-93E8-4E17-8575-EEFDB1C231A9}"/>
              </a:ext>
            </a:extLst>
          </p:cNvPr>
          <p:cNvSpPr/>
          <p:nvPr/>
        </p:nvSpPr>
        <p:spPr>
          <a:xfrm>
            <a:off x="8430922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D453F1A-19D2-46F9-B53B-D0AE84D14041}"/>
              </a:ext>
            </a:extLst>
          </p:cNvPr>
          <p:cNvSpPr/>
          <p:nvPr/>
        </p:nvSpPr>
        <p:spPr>
          <a:xfrm>
            <a:off x="8635258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DDF943C-2347-4BCE-9D40-92BC1E49167E}"/>
              </a:ext>
            </a:extLst>
          </p:cNvPr>
          <p:cNvSpPr/>
          <p:nvPr/>
        </p:nvSpPr>
        <p:spPr>
          <a:xfrm>
            <a:off x="8838580" y="2881481"/>
            <a:ext cx="147406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8B5C2DE-FC3A-4D1B-AD1E-058E165C37EF}"/>
              </a:ext>
            </a:extLst>
          </p:cNvPr>
          <p:cNvSpPr/>
          <p:nvPr/>
        </p:nvSpPr>
        <p:spPr>
          <a:xfrm>
            <a:off x="9043229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0A7B773-3397-426A-BD9C-37DAAA89250E}"/>
              </a:ext>
            </a:extLst>
          </p:cNvPr>
          <p:cNvSpPr/>
          <p:nvPr/>
        </p:nvSpPr>
        <p:spPr>
          <a:xfrm>
            <a:off x="2885870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E6B7969-BDC0-4817-904F-4555B21AA0E5}"/>
              </a:ext>
            </a:extLst>
          </p:cNvPr>
          <p:cNvSpPr/>
          <p:nvPr/>
        </p:nvSpPr>
        <p:spPr>
          <a:xfrm>
            <a:off x="3903317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06D2131-D677-4311-8CA0-BBBAD6C22584}"/>
              </a:ext>
            </a:extLst>
          </p:cNvPr>
          <p:cNvSpPr/>
          <p:nvPr/>
        </p:nvSpPr>
        <p:spPr>
          <a:xfrm>
            <a:off x="4824186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88D73F1-BB87-49AF-8B5C-3CD3BD3BAFB4}"/>
              </a:ext>
            </a:extLst>
          </p:cNvPr>
          <p:cNvSpPr/>
          <p:nvPr/>
        </p:nvSpPr>
        <p:spPr>
          <a:xfrm>
            <a:off x="5188601" y="2882186"/>
            <a:ext cx="24713" cy="156515"/>
          </a:xfrm>
          <a:prstGeom prst="rect">
            <a:avLst/>
          </a:prstGeom>
          <a:solidFill>
            <a:srgbClr val="FF0000">
              <a:alpha val="69804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F684A73-1FC9-452C-801C-F9805F2FDD77}"/>
              </a:ext>
            </a:extLst>
          </p:cNvPr>
          <p:cNvSpPr/>
          <p:nvPr/>
        </p:nvSpPr>
        <p:spPr>
          <a:xfrm>
            <a:off x="6133462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F5CCB2D-734C-4D50-A031-CAA50649A2DE}"/>
              </a:ext>
            </a:extLst>
          </p:cNvPr>
          <p:cNvSpPr/>
          <p:nvPr/>
        </p:nvSpPr>
        <p:spPr>
          <a:xfrm>
            <a:off x="6348382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241DF60-64D6-4001-A72B-5C3FBA622417}"/>
              </a:ext>
            </a:extLst>
          </p:cNvPr>
          <p:cNvSpPr/>
          <p:nvPr/>
        </p:nvSpPr>
        <p:spPr>
          <a:xfrm>
            <a:off x="6726871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0D6652B-AF1E-4FD0-B26C-C1D7A88571F1}"/>
              </a:ext>
            </a:extLst>
          </p:cNvPr>
          <p:cNvSpPr/>
          <p:nvPr/>
        </p:nvSpPr>
        <p:spPr>
          <a:xfrm>
            <a:off x="7764778" y="2882186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0C7C2F-F888-41CE-A607-DB6045F4AF95}"/>
              </a:ext>
            </a:extLst>
          </p:cNvPr>
          <p:cNvSpPr/>
          <p:nvPr/>
        </p:nvSpPr>
        <p:spPr>
          <a:xfrm>
            <a:off x="1261660" y="3131989"/>
            <a:ext cx="1144577" cy="757863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System Integration </a:t>
            </a:r>
          </a:p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Test 1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BF6FE14-32F9-4121-8B98-3B4304EABB2E}"/>
              </a:ext>
            </a:extLst>
          </p:cNvPr>
          <p:cNvSpPr/>
          <p:nvPr/>
        </p:nvSpPr>
        <p:spPr>
          <a:xfrm>
            <a:off x="9255681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85DB5A6-6777-4B1D-A27D-BC4257D6C4A3}"/>
              </a:ext>
            </a:extLst>
          </p:cNvPr>
          <p:cNvSpPr/>
          <p:nvPr/>
        </p:nvSpPr>
        <p:spPr>
          <a:xfrm>
            <a:off x="9452200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74F6461-7630-4F3C-B284-340223A88703}"/>
              </a:ext>
            </a:extLst>
          </p:cNvPr>
          <p:cNvSpPr/>
          <p:nvPr/>
        </p:nvSpPr>
        <p:spPr>
          <a:xfrm>
            <a:off x="9656536" y="2881481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25" name="Connector: Elbow 9">
            <a:extLst>
              <a:ext uri="{FF2B5EF4-FFF2-40B4-BE49-F238E27FC236}">
                <a16:creationId xmlns:a16="http://schemas.microsoft.com/office/drawing/2014/main" id="{5480E129-844D-4F58-BC15-2B7CC40A542A}"/>
              </a:ext>
            </a:extLst>
          </p:cNvPr>
          <p:cNvCxnSpPr>
            <a:cxnSpLocks/>
          </p:cNvCxnSpPr>
          <p:nvPr/>
        </p:nvCxnSpPr>
        <p:spPr>
          <a:xfrm>
            <a:off x="484343" y="4476092"/>
            <a:ext cx="198143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078EC2-D990-45B6-8B70-502C64645B21}"/>
              </a:ext>
            </a:extLst>
          </p:cNvPr>
          <p:cNvSpPr txBox="1"/>
          <p:nvPr/>
        </p:nvSpPr>
        <p:spPr>
          <a:xfrm>
            <a:off x="2111976" y="3018589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>
              <a:defRPr/>
            </a:pPr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26DAD7F-81F4-440A-8ACF-4F10BEEAF0BD}"/>
              </a:ext>
            </a:extLst>
          </p:cNvPr>
          <p:cNvSpPr txBox="1"/>
          <p:nvPr/>
        </p:nvSpPr>
        <p:spPr>
          <a:xfrm>
            <a:off x="2122888" y="3863143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>
              <a:defRPr/>
            </a:pPr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75C455E-534E-48E8-826B-F7E983FCAD75}"/>
              </a:ext>
            </a:extLst>
          </p:cNvPr>
          <p:cNvSpPr/>
          <p:nvPr/>
        </p:nvSpPr>
        <p:spPr>
          <a:xfrm>
            <a:off x="9874579" y="2563155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62A22E5-046F-4F9C-93E7-56037F88C0C0}"/>
              </a:ext>
            </a:extLst>
          </p:cNvPr>
          <p:cNvSpPr/>
          <p:nvPr/>
        </p:nvSpPr>
        <p:spPr>
          <a:xfrm>
            <a:off x="10763172" y="2561919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JUN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A6BD062-5A48-4F26-8B07-ED3599DF8F8C}"/>
              </a:ext>
            </a:extLst>
          </p:cNvPr>
          <p:cNvSpPr/>
          <p:nvPr/>
        </p:nvSpPr>
        <p:spPr>
          <a:xfrm>
            <a:off x="867046" y="1657431"/>
            <a:ext cx="800280" cy="394229"/>
          </a:xfrm>
          <a:prstGeom prst="roundRect">
            <a:avLst/>
          </a:prstGeom>
          <a:solidFill>
            <a:schemeClr val="bg1"/>
          </a:solidFill>
          <a:ln>
            <a:solidFill>
              <a:srgbClr val="008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>
              <a:defRPr/>
            </a:pPr>
            <a:r>
              <a:rPr lang="en-US" sz="1081" b="1" dirty="0">
                <a:solidFill>
                  <a:srgbClr val="008000"/>
                </a:solidFill>
                <a:latin typeface="Calibri" panose="020F0502020204030204"/>
              </a:rPr>
              <a:t>Milestone #1</a:t>
            </a:r>
          </a:p>
          <a:p>
            <a:pPr algn="ctr" defTabSz="588443">
              <a:defRPr/>
            </a:pPr>
            <a:r>
              <a:rPr lang="en-US" sz="1081" b="1" dirty="0">
                <a:solidFill>
                  <a:srgbClr val="008000"/>
                </a:solidFill>
                <a:latin typeface="Calibri" panose="020F0502020204030204"/>
              </a:rPr>
              <a:t>Start Testing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4AE3282-D0E3-4C27-A483-9A3A0743A3ED}"/>
              </a:ext>
            </a:extLst>
          </p:cNvPr>
          <p:cNvCxnSpPr>
            <a:cxnSpLocks/>
            <a:stCxn id="118" idx="2"/>
          </p:cNvCxnSpPr>
          <p:nvPr/>
        </p:nvCxnSpPr>
        <p:spPr>
          <a:xfrm flipH="1">
            <a:off x="1264280" y="2051661"/>
            <a:ext cx="2906" cy="988516"/>
          </a:xfrm>
          <a:prstGeom prst="line">
            <a:avLst/>
          </a:prstGeom>
          <a:solidFill>
            <a:schemeClr val="bg1"/>
          </a:solidFill>
          <a:ln>
            <a:solidFill>
              <a:srgbClr val="008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9694A09-A0A6-4B49-BDE2-F24D522912A9}"/>
              </a:ext>
            </a:extLst>
          </p:cNvPr>
          <p:cNvSpPr txBox="1"/>
          <p:nvPr/>
        </p:nvSpPr>
        <p:spPr>
          <a:xfrm>
            <a:off x="1590237" y="1621490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>
              <a:defRPr/>
            </a:pPr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364A1-EC05-4490-9956-23357FEA61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42" y="3977000"/>
            <a:ext cx="274591" cy="763861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F0F05580-7D22-41CB-8ADB-D99E4D2DBA4D}"/>
              </a:ext>
            </a:extLst>
          </p:cNvPr>
          <p:cNvSpPr txBox="1"/>
          <p:nvPr/>
        </p:nvSpPr>
        <p:spPr>
          <a:xfrm>
            <a:off x="3058941" y="3872642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>
              <a:defRPr/>
            </a:pPr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C9E2E87-2896-4705-9D11-72336347CB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20" y="4942605"/>
            <a:ext cx="204006" cy="636700"/>
          </a:xfrm>
          <a:prstGeom prst="rect">
            <a:avLst/>
          </a:prstGeom>
        </p:spPr>
      </p:pic>
      <p:cxnSp>
        <p:nvCxnSpPr>
          <p:cNvPr id="33" name="Connector: Elbow 9">
            <a:extLst>
              <a:ext uri="{FF2B5EF4-FFF2-40B4-BE49-F238E27FC236}">
                <a16:creationId xmlns:a16="http://schemas.microsoft.com/office/drawing/2014/main" id="{8425DADB-744D-4874-B538-AC5C4D2CAB72}"/>
              </a:ext>
            </a:extLst>
          </p:cNvPr>
          <p:cNvCxnSpPr>
            <a:cxnSpLocks/>
            <a:stCxn id="34" idx="2"/>
            <a:endCxn id="124" idx="1"/>
          </p:cNvCxnSpPr>
          <p:nvPr/>
        </p:nvCxnSpPr>
        <p:spPr>
          <a:xfrm rot="16200000" flipH="1">
            <a:off x="2731378" y="4910913"/>
            <a:ext cx="522912" cy="177172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238ABAB6-9041-42EB-B6DC-631D774F0A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86" y="5619930"/>
            <a:ext cx="204006" cy="636700"/>
          </a:xfrm>
          <a:prstGeom prst="rect">
            <a:avLst/>
          </a:prstGeom>
        </p:spPr>
      </p:pic>
      <p:cxnSp>
        <p:nvCxnSpPr>
          <p:cNvPr id="126" name="Connector: Elbow 9">
            <a:extLst>
              <a:ext uri="{FF2B5EF4-FFF2-40B4-BE49-F238E27FC236}">
                <a16:creationId xmlns:a16="http://schemas.microsoft.com/office/drawing/2014/main" id="{A8F569BE-42CC-4A60-84BE-30E2E86325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77713" y="5337226"/>
            <a:ext cx="823764" cy="370694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60C2C88-ACE8-4986-8B8C-98B1E00D4D86}"/>
              </a:ext>
            </a:extLst>
          </p:cNvPr>
          <p:cNvSpPr/>
          <p:nvPr/>
        </p:nvSpPr>
        <p:spPr>
          <a:xfrm>
            <a:off x="4296800" y="3309379"/>
            <a:ext cx="1006184" cy="2788185"/>
          </a:xfrm>
          <a:prstGeom prst="rect">
            <a:avLst/>
          </a:prstGeom>
          <a:gradFill>
            <a:gsLst>
              <a:gs pos="95000">
                <a:srgbClr val="EFF6FD"/>
              </a:gs>
              <a:gs pos="58000">
                <a:srgbClr val="D7E8FB"/>
              </a:gs>
              <a:gs pos="100000">
                <a:schemeClr val="bg1"/>
              </a:gs>
              <a:gs pos="0">
                <a:srgbClr val="A1CAF5"/>
              </a:gs>
            </a:gsLst>
            <a:lin ang="0" scaled="0"/>
          </a:gra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82376" rtlCol="0" anchor="ctr" anchorCtr="0"/>
          <a:lstStyle/>
          <a:p>
            <a:pPr algn="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Additional Testing 2+</a:t>
            </a:r>
          </a:p>
          <a:p>
            <a:pPr algn="r" defTabSz="294220">
              <a:defRPr/>
            </a:pPr>
            <a:endParaRPr lang="en-US" sz="1441" spc="-19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algn="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Scope Balancing</a:t>
            </a:r>
          </a:p>
          <a:p>
            <a:pPr algn="r" defTabSz="294220">
              <a:defRPr/>
            </a:pPr>
            <a:endParaRPr lang="en-US" sz="1441" spc="-19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algn="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Pay/Time 1+</a:t>
            </a:r>
          </a:p>
          <a:p>
            <a:pPr algn="r" defTabSz="294220">
              <a:defRPr/>
            </a:pPr>
            <a:endParaRPr lang="en-US" sz="1441" spc="-19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algn="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Go-Live</a:t>
            </a:r>
          </a:p>
          <a:p>
            <a:pPr algn="r" defTabSz="294220"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Readiness</a:t>
            </a:r>
          </a:p>
        </p:txBody>
      </p:sp>
    </p:spTree>
    <p:extLst>
      <p:ext uri="{BB962C8B-B14F-4D97-AF65-F5344CB8AC3E}">
        <p14:creationId xmlns:p14="http://schemas.microsoft.com/office/powerpoint/2010/main" val="3410358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4A32530A-F7B4-4D35-B58A-A72EAFF4EF59}"/>
              </a:ext>
            </a:extLst>
          </p:cNvPr>
          <p:cNvSpPr txBox="1"/>
          <p:nvPr/>
        </p:nvSpPr>
        <p:spPr>
          <a:xfrm>
            <a:off x="-10970" y="751369"/>
            <a:ext cx="1678298" cy="78540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588443">
              <a:defRPr/>
            </a:pPr>
            <a:r>
              <a:rPr lang="en-US" sz="162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 (HCM)</a:t>
            </a:r>
          </a:p>
          <a:p>
            <a:pPr algn="ctr" defTabSz="588443">
              <a:defRPr/>
            </a:pPr>
            <a:r>
              <a:rPr lang="en-US" sz="144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4, 2022</a:t>
            </a:r>
          </a:p>
          <a:p>
            <a:pPr algn="ctr" defTabSz="588443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Metrics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62C3527-3B3F-4E9C-9835-187FF2F8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6" y="410766"/>
            <a:ext cx="1252324" cy="368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AE403-5FCA-4574-9EFD-AB88BE0C6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7" y="751369"/>
            <a:ext cx="10439807" cy="55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C61B3-FEA9-412E-B50B-663F42BE5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19681"/>
          <a:stretch/>
        </p:blipFill>
        <p:spPr>
          <a:xfrm>
            <a:off x="-1" y="0"/>
            <a:ext cx="12191999" cy="63531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Takeaways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04CDBB-F841-49C5-9434-2985C7A15CF3}"/>
              </a:ext>
            </a:extLst>
          </p:cNvPr>
          <p:cNvCxnSpPr/>
          <p:nvPr/>
        </p:nvCxnSpPr>
        <p:spPr>
          <a:xfrm>
            <a:off x="3105150" y="3429000"/>
            <a:ext cx="5981700" cy="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42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F3F83-0363-4B2B-B490-59B00C2C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 b="6068"/>
          <a:stretch/>
        </p:blipFill>
        <p:spPr>
          <a:xfrm>
            <a:off x="0" y="0"/>
            <a:ext cx="12191999" cy="63531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1641E-D942-4A56-AA3D-940FB7F7CF92}"/>
              </a:ext>
            </a:extLst>
          </p:cNvPr>
          <p:cNvSpPr txBox="1"/>
          <p:nvPr/>
        </p:nvSpPr>
        <p:spPr>
          <a:xfrm>
            <a:off x="4378975" y="4732793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Danielle Stevens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dstevens@sco.Idaho.gov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208-332-8868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364D4-61EE-402B-8FF9-A45DC070200E}"/>
              </a:ext>
            </a:extLst>
          </p:cNvPr>
          <p:cNvSpPr txBox="1"/>
          <p:nvPr/>
        </p:nvSpPr>
        <p:spPr>
          <a:xfrm>
            <a:off x="1707802" y="4732793"/>
            <a:ext cx="334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Lehosit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clehosit@sco.Idaho.gov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208-332-8887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4A876F-0C99-465A-ADBA-B961712F82E8}"/>
              </a:ext>
            </a:extLst>
          </p:cNvPr>
          <p:cNvGrpSpPr/>
          <p:nvPr/>
        </p:nvGrpSpPr>
        <p:grpSpPr>
          <a:xfrm>
            <a:off x="2863418" y="3204328"/>
            <a:ext cx="6465164" cy="1283554"/>
            <a:chOff x="4017804" y="3070691"/>
            <a:chExt cx="6465164" cy="128355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404CDBB-F841-49C5-9434-2985C7A15CF3}"/>
                </a:ext>
              </a:extLst>
            </p:cNvPr>
            <p:cNvCxnSpPr/>
            <p:nvPr/>
          </p:nvCxnSpPr>
          <p:spPr>
            <a:xfrm>
              <a:off x="4375150" y="3070691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4EA573-40B4-4C23-B7AB-C903EBD3708B}"/>
                </a:ext>
              </a:extLst>
            </p:cNvPr>
            <p:cNvSpPr txBox="1"/>
            <p:nvPr/>
          </p:nvSpPr>
          <p:spPr>
            <a:xfrm>
              <a:off x="4017804" y="3417044"/>
              <a:ext cx="36923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Sheena Coles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SColes@sco.Idaho.gov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208-334-3100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4FBF6-E9D4-457A-AE3A-96040D09DBA3}"/>
                </a:ext>
              </a:extLst>
            </p:cNvPr>
            <p:cNvSpPr txBox="1"/>
            <p:nvPr/>
          </p:nvSpPr>
          <p:spPr>
            <a:xfrm>
              <a:off x="7169946" y="3430915"/>
              <a:ext cx="33130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Alex Doench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adoench@sco.Idaho.gov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208-332-8841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DCE1D5-2746-4BE7-B040-1693A699A32B}"/>
              </a:ext>
            </a:extLst>
          </p:cNvPr>
          <p:cNvSpPr txBox="1"/>
          <p:nvPr/>
        </p:nvSpPr>
        <p:spPr>
          <a:xfrm>
            <a:off x="7143252" y="4746664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Krystal Griffith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kgriffith@sco.Idaho.gov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208-332-8861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0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A748-5F36-485A-8291-6931D315387B}"/>
              </a:ext>
            </a:extLst>
          </p:cNvPr>
          <p:cNvSpPr txBox="1">
            <a:spLocks/>
          </p:cNvSpPr>
          <p:nvPr/>
        </p:nvSpPr>
        <p:spPr>
          <a:xfrm>
            <a:off x="688432" y="2195350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FFC000"/>
                </a:solidFill>
              </a:rPr>
              <a:t>Thank you </a:t>
            </a:r>
            <a:r>
              <a:rPr lang="en-US" sz="2000" dirty="0">
                <a:solidFill>
                  <a:srgbClr val="092F57"/>
                </a:solidFill>
              </a:rPr>
              <a:t>for being here!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buFont typeface="Arial" panose="020B0604020202020204" pitchFamily="34" charset="0"/>
              <a:buNone/>
              <a:defRPr/>
            </a:pPr>
            <a:r>
              <a:rPr lang="en-US" sz="2200" dirty="0"/>
              <a:t>Expectations: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give presenters your full attention.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</a:t>
            </a:r>
            <a:r>
              <a:rPr lang="en-US" sz="1800" dirty="0"/>
              <a:t>utilize the </a:t>
            </a:r>
            <a:r>
              <a:rPr lang="EN-US" sz="1800" dirty="0"/>
              <a:t>chat </a:t>
            </a:r>
            <a:r>
              <a:rPr lang="en-US" sz="1800" dirty="0"/>
              <a:t>functionality </a:t>
            </a:r>
            <a:r>
              <a:rPr lang="EN-US" sz="1800" dirty="0"/>
              <a:t>(bottom right) </a:t>
            </a:r>
            <a:r>
              <a:rPr lang="en-US" sz="1800" dirty="0"/>
              <a:t>to ask questions, </a:t>
            </a:r>
            <a:r>
              <a:rPr lang="EN-US" sz="1800" dirty="0"/>
              <a:t>or wait until the end of </a:t>
            </a:r>
            <a:r>
              <a:rPr lang="en-US" sz="1800" dirty="0"/>
              <a:t>the </a:t>
            </a:r>
            <a:r>
              <a:rPr lang="EN-US" sz="1800" dirty="0"/>
              <a:t>presentation to come off of mute and ask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r>
              <a:rPr lang="EN-US" sz="1800" dirty="0">
                <a:solidFill>
                  <a:prstClr val="black"/>
                </a:solidFill>
              </a:rPr>
              <a:t> </a:t>
            </a:r>
            <a:endParaRPr lang="en-US" sz="1800" dirty="0">
              <a:solidFill>
                <a:prstClr val="black"/>
              </a:solidFill>
            </a:endParaRP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This meeting is being recorded and will be provided in the follow-up email.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092F57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BF2931-F733-4400-8E48-8C7149A5B678}"/>
              </a:ext>
            </a:extLst>
          </p:cNvPr>
          <p:cNvGrpSpPr/>
          <p:nvPr/>
        </p:nvGrpSpPr>
        <p:grpSpPr>
          <a:xfrm>
            <a:off x="448027" y="5905850"/>
            <a:ext cx="12300307" cy="600604"/>
            <a:chOff x="1411261" y="5246818"/>
            <a:chExt cx="9848017" cy="510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52BB28-BBA1-4992-8B27-255CBADD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45" t="-5612" r="-7206" b="-2669"/>
            <a:stretch/>
          </p:blipFill>
          <p:spPr>
            <a:xfrm>
              <a:off x="1411261" y="5252054"/>
              <a:ext cx="9848017" cy="5049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A8DA71-2200-4222-BB4D-C9807C774B44}"/>
                </a:ext>
              </a:extLst>
            </p:cNvPr>
            <p:cNvSpPr/>
            <p:nvPr/>
          </p:nvSpPr>
          <p:spPr>
            <a:xfrm>
              <a:off x="1895059" y="5246818"/>
              <a:ext cx="1023101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B44B7-676D-42D9-B7BD-699D6B40CF08}"/>
                </a:ext>
              </a:extLst>
            </p:cNvPr>
            <p:cNvSpPr/>
            <p:nvPr/>
          </p:nvSpPr>
          <p:spPr>
            <a:xfrm>
              <a:off x="5770088" y="5246818"/>
              <a:ext cx="457466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6060CCE-7A8E-4590-92B4-E81800D7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17244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EA01AD-F7F0-4323-B1EC-F36D041D2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6"/>
          <a:stretch/>
        </p:blipFill>
        <p:spPr>
          <a:xfrm>
            <a:off x="0" y="1"/>
            <a:ext cx="5719567" cy="6343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39D29-AC37-46BB-8D4F-5884D0842756}"/>
              </a:ext>
            </a:extLst>
          </p:cNvPr>
          <p:cNvSpPr/>
          <p:nvPr/>
        </p:nvSpPr>
        <p:spPr>
          <a:xfrm>
            <a:off x="1" y="0"/>
            <a:ext cx="5719568" cy="6343650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212C1-E25E-4CB2-B791-89A3BA092208}"/>
              </a:ext>
            </a:extLst>
          </p:cNvPr>
          <p:cNvSpPr txBox="1"/>
          <p:nvPr/>
        </p:nvSpPr>
        <p:spPr>
          <a:xfrm>
            <a:off x="1513119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D7B7A-5B61-466B-A6A6-AD29DB1461E8}"/>
              </a:ext>
            </a:extLst>
          </p:cNvPr>
          <p:cNvSpPr txBox="1"/>
          <p:nvPr/>
        </p:nvSpPr>
        <p:spPr>
          <a:xfrm>
            <a:off x="6472433" y="1844561"/>
            <a:ext cx="5994766" cy="209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Update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2 Update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60E6C8-7608-4FDE-B2D6-015ECB0BF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2"/>
          <a:stretch/>
        </p:blipFill>
        <p:spPr>
          <a:xfrm>
            <a:off x="0" y="0"/>
            <a:ext cx="12192000" cy="6352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52408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1 Update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602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843B-78BE-41A4-A887-B451A933918A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Phase 1 Earliest Possible Go-Live</a:t>
            </a:r>
          </a:p>
        </p:txBody>
      </p:sp>
      <p:pic>
        <p:nvPicPr>
          <p:cNvPr id="1026" name="Picture 2" descr="Transparent Mountain Png - Ice Mountain Vector Png, Png Download - kindpng">
            <a:extLst>
              <a:ext uri="{FF2B5EF4-FFF2-40B4-BE49-F238E27FC236}">
                <a16:creationId xmlns:a16="http://schemas.microsoft.com/office/drawing/2014/main" id="{FA90DB17-5FC5-4C85-A8A3-6DB427E03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0697" r="3462" b="7046"/>
          <a:stretch/>
        </p:blipFill>
        <p:spPr bwMode="auto">
          <a:xfrm>
            <a:off x="0" y="3026946"/>
            <a:ext cx="5980176" cy="33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6DDDF1D6-2EF9-4473-B34C-E25CE25AFF4C}"/>
              </a:ext>
            </a:extLst>
          </p:cNvPr>
          <p:cNvSpPr/>
          <p:nvPr/>
        </p:nvSpPr>
        <p:spPr>
          <a:xfrm>
            <a:off x="841248" y="4691324"/>
            <a:ext cx="274320" cy="283464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0A7E54ED-438A-4190-9420-B297076F9E41}"/>
              </a:ext>
            </a:extLst>
          </p:cNvPr>
          <p:cNvSpPr/>
          <p:nvPr/>
        </p:nvSpPr>
        <p:spPr>
          <a:xfrm>
            <a:off x="3297936" y="3054378"/>
            <a:ext cx="396240" cy="402054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C2B2F8FC-2988-4E9A-B65E-29EB17E2C16C}"/>
              </a:ext>
            </a:extLst>
          </p:cNvPr>
          <p:cNvSpPr/>
          <p:nvPr/>
        </p:nvSpPr>
        <p:spPr>
          <a:xfrm>
            <a:off x="2106167" y="4330451"/>
            <a:ext cx="314273" cy="324749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B6037E-5D33-4630-8E35-52CBC5031C1B}"/>
              </a:ext>
            </a:extLst>
          </p:cNvPr>
          <p:cNvCxnSpPr>
            <a:stCxn id="3" idx="6"/>
            <a:endCxn id="48" idx="2"/>
          </p:cNvCxnSpPr>
          <p:nvPr/>
        </p:nvCxnSpPr>
        <p:spPr>
          <a:xfrm flipV="1">
            <a:off x="1115568" y="4492826"/>
            <a:ext cx="990599" cy="34023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250322-DC97-4158-AC5D-2936342256EA}"/>
              </a:ext>
            </a:extLst>
          </p:cNvPr>
          <p:cNvCxnSpPr>
            <a:stCxn id="48" idx="7"/>
            <a:endCxn id="47" idx="3"/>
          </p:cNvCxnSpPr>
          <p:nvPr/>
        </p:nvCxnSpPr>
        <p:spPr>
          <a:xfrm flipV="1">
            <a:off x="2374416" y="3397553"/>
            <a:ext cx="981548" cy="980456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D7F3A8-A632-4FDD-82DF-28041D1AB2EB}"/>
              </a:ext>
            </a:extLst>
          </p:cNvPr>
          <p:cNvSpPr txBox="1"/>
          <p:nvPr/>
        </p:nvSpPr>
        <p:spPr>
          <a:xfrm>
            <a:off x="2865190" y="2597314"/>
            <a:ext cx="172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B8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Live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D38957-9EF6-4265-B1DB-E9AC98E1FBC1}"/>
              </a:ext>
            </a:extLst>
          </p:cNvPr>
          <p:cNvSpPr txBox="1"/>
          <p:nvPr/>
        </p:nvSpPr>
        <p:spPr>
          <a:xfrm>
            <a:off x="6412922" y="3054378"/>
            <a:ext cx="5279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January 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092F57"/>
                </a:solidFill>
                <a:latin typeface="Arial" panose="020B0604020202020204" pitchFamily="34" charset="0"/>
              </a:rPr>
              <a:t>will not be the earliest possible go-live for Phase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92F57"/>
                </a:solidFill>
                <a:latin typeface="Arial" panose="020B0604020202020204" pitchFamily="34" charset="0"/>
              </a:rPr>
              <a:t>The Project management team and governance board are currently assessing the viability of a “big bang” (phase 1 and phase 2) go-live in June/July.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3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8F7CBF-2C3C-4269-978E-27CE645C898C}"/>
              </a:ext>
            </a:extLst>
          </p:cNvPr>
          <p:cNvSpPr txBox="1"/>
          <p:nvPr/>
        </p:nvSpPr>
        <p:spPr>
          <a:xfrm>
            <a:off x="609931" y="978016"/>
            <a:ext cx="7926310" cy="53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83" dirty="0">
                <a:solidFill>
                  <a:schemeClr val="bg1"/>
                </a:solidFill>
                <a:latin typeface="Calibri Light" panose="020F0302020204030204"/>
              </a:rPr>
              <a:t>Phase 1 Roadmap through October </a:t>
            </a:r>
            <a:r>
              <a:rPr lang="en-US" sz="2162" dirty="0">
                <a:solidFill>
                  <a:schemeClr val="bg1"/>
                </a:solidFill>
                <a:latin typeface="Calibri Light" panose="020F0302020204030204"/>
              </a:rPr>
              <a:t>(June 7, 2022)</a:t>
            </a:r>
            <a:endParaRPr lang="en-US" sz="2883" dirty="0">
              <a:solidFill>
                <a:schemeClr val="bg1"/>
              </a:solidFill>
              <a:latin typeface="Calibri Light" panose="020F03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6168C8-17D1-45ED-956E-2D3AF09D2536}"/>
              </a:ext>
            </a:extLst>
          </p:cNvPr>
          <p:cNvCxnSpPr>
            <a:cxnSpLocks/>
          </p:cNvCxnSpPr>
          <p:nvPr/>
        </p:nvCxnSpPr>
        <p:spPr>
          <a:xfrm>
            <a:off x="9958772" y="2076856"/>
            <a:ext cx="0" cy="3675949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844B91C-4B58-494E-B4B2-BB9181387B88}"/>
              </a:ext>
            </a:extLst>
          </p:cNvPr>
          <p:cNvSpPr/>
          <p:nvPr/>
        </p:nvSpPr>
        <p:spPr>
          <a:xfrm>
            <a:off x="4862764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813C9B-3EE2-496D-8494-FD9C79405ED0}"/>
              </a:ext>
            </a:extLst>
          </p:cNvPr>
          <p:cNvSpPr/>
          <p:nvPr/>
        </p:nvSpPr>
        <p:spPr>
          <a:xfrm>
            <a:off x="5901221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8F0C90-FC48-492B-A6EA-AE1630849978}"/>
              </a:ext>
            </a:extLst>
          </p:cNvPr>
          <p:cNvSpPr/>
          <p:nvPr/>
        </p:nvSpPr>
        <p:spPr>
          <a:xfrm>
            <a:off x="6939680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192D6B-5B44-41A9-9F4F-8FC8D0C4C708}"/>
              </a:ext>
            </a:extLst>
          </p:cNvPr>
          <p:cNvSpPr/>
          <p:nvPr/>
        </p:nvSpPr>
        <p:spPr>
          <a:xfrm>
            <a:off x="7978138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BFB5B-1731-41C9-AC05-5AAFAA95C4E4}"/>
              </a:ext>
            </a:extLst>
          </p:cNvPr>
          <p:cNvSpPr/>
          <p:nvPr/>
        </p:nvSpPr>
        <p:spPr>
          <a:xfrm>
            <a:off x="9016596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AED97F-B727-4773-A869-FA7B764BA3B2}"/>
              </a:ext>
            </a:extLst>
          </p:cNvPr>
          <p:cNvSpPr/>
          <p:nvPr/>
        </p:nvSpPr>
        <p:spPr>
          <a:xfrm>
            <a:off x="10055054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800861-B603-4113-9A56-817F06EB3394}"/>
              </a:ext>
            </a:extLst>
          </p:cNvPr>
          <p:cNvSpPr/>
          <p:nvPr/>
        </p:nvSpPr>
        <p:spPr>
          <a:xfrm>
            <a:off x="3821695" y="1825128"/>
            <a:ext cx="1006366" cy="39422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11891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29E2F3-E3C0-46A0-9323-71B636359EE3}"/>
              </a:ext>
            </a:extLst>
          </p:cNvPr>
          <p:cNvSpPr txBox="1"/>
          <p:nvPr/>
        </p:nvSpPr>
        <p:spPr>
          <a:xfrm>
            <a:off x="8933449" y="4467290"/>
            <a:ext cx="961135" cy="403378"/>
          </a:xfrm>
          <a:prstGeom prst="rect">
            <a:avLst/>
          </a:prstGeom>
          <a:solidFill>
            <a:schemeClr val="bg1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30000"/>
              </a:lnSpc>
              <a:defRPr/>
            </a:pPr>
            <a:r>
              <a:rPr lang="en-US" sz="1261" dirty="0"/>
              <a:t>We are here</a:t>
            </a:r>
          </a:p>
        </p:txBody>
      </p:sp>
      <p:cxnSp>
        <p:nvCxnSpPr>
          <p:cNvPr id="24" name="Connector: Elbow 9">
            <a:extLst>
              <a:ext uri="{FF2B5EF4-FFF2-40B4-BE49-F238E27FC236}">
                <a16:creationId xmlns:a16="http://schemas.microsoft.com/office/drawing/2014/main" id="{44447A62-4215-46A7-83E7-C845E08A63B3}"/>
              </a:ext>
            </a:extLst>
          </p:cNvPr>
          <p:cNvCxnSpPr>
            <a:cxnSpLocks/>
          </p:cNvCxnSpPr>
          <p:nvPr/>
        </p:nvCxnSpPr>
        <p:spPr>
          <a:xfrm>
            <a:off x="9229018" y="4927995"/>
            <a:ext cx="72975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67B4AB9-29CC-4157-9AD2-C8F89114579B}"/>
              </a:ext>
            </a:extLst>
          </p:cNvPr>
          <p:cNvSpPr/>
          <p:nvPr/>
        </p:nvSpPr>
        <p:spPr>
          <a:xfrm>
            <a:off x="5357411" y="2395984"/>
            <a:ext cx="3051290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Phase1: Pre-SIT Initiatives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54A592-20F9-42CE-A121-3FDA77CBC4AB}"/>
              </a:ext>
            </a:extLst>
          </p:cNvPr>
          <p:cNvSpPr/>
          <p:nvPr/>
        </p:nvSpPr>
        <p:spPr>
          <a:xfrm>
            <a:off x="6396682" y="2679964"/>
            <a:ext cx="1046181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Pristine Build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108763-9DF2-4BA1-91E7-26C85CC664BF}"/>
              </a:ext>
            </a:extLst>
          </p:cNvPr>
          <p:cNvSpPr/>
          <p:nvPr/>
        </p:nvSpPr>
        <p:spPr>
          <a:xfrm>
            <a:off x="6766553" y="2980175"/>
            <a:ext cx="863028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Mock CO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03596A-283C-4573-B79E-01969D383D3E}"/>
              </a:ext>
            </a:extLst>
          </p:cNvPr>
          <p:cNvGrpSpPr/>
          <p:nvPr/>
        </p:nvGrpSpPr>
        <p:grpSpPr>
          <a:xfrm>
            <a:off x="9674557" y="3254539"/>
            <a:ext cx="1863920" cy="1278819"/>
            <a:chOff x="10129254" y="2852116"/>
            <a:chExt cx="2069000" cy="141952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16A8E1F-C6E0-4E78-A30A-A996CF95A731}"/>
                </a:ext>
              </a:extLst>
            </p:cNvPr>
            <p:cNvSpPr/>
            <p:nvPr/>
          </p:nvSpPr>
          <p:spPr>
            <a:xfrm>
              <a:off x="11772932" y="2852116"/>
              <a:ext cx="425322" cy="1251283"/>
            </a:xfrm>
            <a:prstGeom prst="rect">
              <a:avLst/>
            </a:prstGeom>
            <a:solidFill>
              <a:srgbClr val="A1CAF5"/>
            </a:solidFill>
            <a:ln w="63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376" rIns="0" rtlCol="0" anchor="ctr" anchorCtr="0"/>
            <a:lstStyle/>
            <a:p>
              <a:pPr defTabSz="411891">
                <a:defRPr/>
              </a:pPr>
              <a:endPara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F4C74C-519D-4D05-BBE6-312115FD664E}"/>
                </a:ext>
              </a:extLst>
            </p:cNvPr>
            <p:cNvSpPr txBox="1"/>
            <p:nvPr/>
          </p:nvSpPr>
          <p:spPr>
            <a:xfrm>
              <a:off x="10129254" y="2938531"/>
              <a:ext cx="1640499" cy="1333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411891">
                <a:defRPr/>
              </a:pPr>
              <a:r>
                <a:rPr lang="en-US" sz="144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Dress Rehearsal</a:t>
              </a:r>
            </a:p>
            <a:p>
              <a:pPr algn="r" defTabSz="411891">
                <a:defRPr/>
              </a:pPr>
              <a:r>
                <a:rPr lang="en-US" sz="144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 User Training</a:t>
              </a:r>
            </a:p>
            <a:p>
              <a:pPr algn="r" defTabSz="411891">
                <a:defRPr/>
              </a:pPr>
              <a:r>
                <a:rPr lang="en-US" sz="144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Final Cutover</a:t>
              </a:r>
            </a:p>
            <a:p>
              <a:pPr algn="r" defTabSz="411891">
                <a:defRPr/>
              </a:pPr>
              <a:r>
                <a:rPr lang="en-US" sz="144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Live</a:t>
              </a:r>
              <a:endParaRPr lang="en-US" sz="144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53" name="Connector: Elbow 9">
              <a:extLst>
                <a:ext uri="{FF2B5EF4-FFF2-40B4-BE49-F238E27FC236}">
                  <a16:creationId xmlns:a16="http://schemas.microsoft.com/office/drawing/2014/main" id="{5BD814E0-EEB6-4053-A446-72CFFE701513}"/>
                </a:ext>
              </a:extLst>
            </p:cNvPr>
            <p:cNvCxnSpPr>
              <a:cxnSpLocks/>
            </p:cNvCxnSpPr>
            <p:nvPr/>
          </p:nvCxnSpPr>
          <p:spPr>
            <a:xfrm>
              <a:off x="10551616" y="2956785"/>
              <a:ext cx="143820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Elbow 9">
              <a:extLst>
                <a:ext uri="{FF2B5EF4-FFF2-40B4-BE49-F238E27FC236}">
                  <a16:creationId xmlns:a16="http://schemas.microsoft.com/office/drawing/2014/main" id="{7D693A88-536B-4B27-998C-F97C7DA0635A}"/>
                </a:ext>
              </a:extLst>
            </p:cNvPr>
            <p:cNvCxnSpPr>
              <a:cxnSpLocks/>
            </p:cNvCxnSpPr>
            <p:nvPr/>
          </p:nvCxnSpPr>
          <p:spPr>
            <a:xfrm>
              <a:off x="10551616" y="3989493"/>
              <a:ext cx="143820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8FC50E4-F8CA-486F-AC67-9D90BE13307D}"/>
              </a:ext>
            </a:extLst>
          </p:cNvPr>
          <p:cNvSpPr/>
          <p:nvPr/>
        </p:nvSpPr>
        <p:spPr>
          <a:xfrm>
            <a:off x="4571633" y="3474012"/>
            <a:ext cx="1477892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99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Tenant Management Plan</a:t>
            </a: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A04315D6-684D-4B9B-827E-4AA4A9277E53}"/>
              </a:ext>
            </a:extLst>
          </p:cNvPr>
          <p:cNvSpPr/>
          <p:nvPr/>
        </p:nvSpPr>
        <p:spPr>
          <a:xfrm>
            <a:off x="5971748" y="3545064"/>
            <a:ext cx="137833" cy="138635"/>
          </a:xfrm>
          <a:prstGeom prst="diamond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2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10ABB8-8E46-4422-81EC-5871AB6E5390}"/>
              </a:ext>
            </a:extLst>
          </p:cNvPr>
          <p:cNvSpPr/>
          <p:nvPr/>
        </p:nvSpPr>
        <p:spPr>
          <a:xfrm>
            <a:off x="7611630" y="3477846"/>
            <a:ext cx="863028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99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Strategy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BA31D2-E14C-4C02-81EA-8D27C213BDE9}"/>
              </a:ext>
            </a:extLst>
          </p:cNvPr>
          <p:cNvSpPr/>
          <p:nvPr/>
        </p:nvSpPr>
        <p:spPr>
          <a:xfrm>
            <a:off x="5884105" y="2980175"/>
            <a:ext cx="863028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99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Cutover Plan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4F08CC-E752-4673-9143-487D1E8E7A78}"/>
              </a:ext>
            </a:extLst>
          </p:cNvPr>
          <p:cNvSpPr/>
          <p:nvPr/>
        </p:nvSpPr>
        <p:spPr>
          <a:xfrm>
            <a:off x="8442080" y="2679964"/>
            <a:ext cx="1329972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SIT</a:t>
            </a: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D59B63F9-6685-4132-9FDF-F97409B03F91}"/>
              </a:ext>
            </a:extLst>
          </p:cNvPr>
          <p:cNvSpPr/>
          <p:nvPr/>
        </p:nvSpPr>
        <p:spPr>
          <a:xfrm>
            <a:off x="8336823" y="2472220"/>
            <a:ext cx="137833" cy="138635"/>
          </a:xfrm>
          <a:prstGeom prst="diamond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2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C75A82-FAEE-4BD3-A144-6964A56366F1}"/>
              </a:ext>
            </a:extLst>
          </p:cNvPr>
          <p:cNvSpPr/>
          <p:nvPr/>
        </p:nvSpPr>
        <p:spPr>
          <a:xfrm>
            <a:off x="4409922" y="2395984"/>
            <a:ext cx="961136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08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Initiatives Build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10962E-2C2D-4673-BFE4-FB82D237C62A}"/>
              </a:ext>
            </a:extLst>
          </p:cNvPr>
          <p:cNvSpPr/>
          <p:nvPr/>
        </p:nvSpPr>
        <p:spPr>
          <a:xfrm>
            <a:off x="7462284" y="2679964"/>
            <a:ext cx="944439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5EEE4A8-6C54-4F47-B6DD-350E0660F89D}"/>
              </a:ext>
            </a:extLst>
          </p:cNvPr>
          <p:cNvSpPr/>
          <p:nvPr/>
        </p:nvSpPr>
        <p:spPr>
          <a:xfrm>
            <a:off x="6396684" y="3790588"/>
            <a:ext cx="2084638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99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Agency Partnership Activities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8C4E66-6AFF-4F99-88DA-EB3CE933A6CD}"/>
              </a:ext>
            </a:extLst>
          </p:cNvPr>
          <p:cNvSpPr txBox="1"/>
          <p:nvPr/>
        </p:nvSpPr>
        <p:spPr>
          <a:xfrm>
            <a:off x="743712" y="1573032"/>
            <a:ext cx="3000603" cy="337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22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DASHBOARD</a:t>
            </a:r>
            <a:endParaRPr lang="en-US" sz="1171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en-US" sz="1171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Readiness for System Integration Testing (SIT) </a:t>
            </a:r>
          </a:p>
          <a:p>
            <a:pPr>
              <a:defRPr/>
            </a:pPr>
            <a:r>
              <a:rPr lang="en-US" sz="1171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mid-May to mid-August</a:t>
            </a:r>
            <a:endParaRPr lang="en-US" sz="117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Business Process Validation (unfinished and SIT critical)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Tenant setup and management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COA structure gathered and loaded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FRICE-W required</a:t>
            </a:r>
          </a:p>
          <a:p>
            <a:pPr>
              <a:spcBef>
                <a:spcPts val="360"/>
              </a:spcBef>
              <a:defRPr/>
            </a:pPr>
            <a:r>
              <a:rPr lang="en-US" sz="1171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Scope / readiness</a:t>
            </a: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</a:rPr>
              <a:t>Agency Open Business Process Reviews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</a:rPr>
              <a:t>Gap and Enhancement Management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</a:rPr>
              <a:t>Projects and Grants Workbooks</a:t>
            </a:r>
          </a:p>
          <a:p>
            <a:pPr>
              <a:spcBef>
                <a:spcPts val="360"/>
              </a:spcBef>
              <a:defRPr/>
            </a:pPr>
            <a:r>
              <a:rPr lang="en-US" sz="1171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Configuration Implementation Schedule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</a:rPr>
              <a:t>Agency Configuration Workbooks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</a:rPr>
              <a:t>Projects and Grants Workbooks</a:t>
            </a:r>
          </a:p>
          <a:p>
            <a:pPr marL="210237" lvl="1" indent="-210237">
              <a:buFont typeface="Symbol" panose="05050102010706020507" pitchFamily="18" charset="2"/>
              <a:buChar char=""/>
              <a:defRPr/>
            </a:pPr>
            <a:r>
              <a:rPr lang="en-US" sz="1171" dirty="0">
                <a:solidFill>
                  <a:prstClr val="black"/>
                </a:solidFill>
                <a:latin typeface="Calibri" panose="020F0502020204030204" pitchFamily="34" charset="0"/>
              </a:rPr>
              <a:t>Agency Functional Workshops</a:t>
            </a:r>
          </a:p>
          <a:p>
            <a:pPr>
              <a:spcBef>
                <a:spcPts val="360"/>
              </a:spcBef>
              <a:defRPr/>
            </a:pPr>
            <a:endParaRPr lang="en-US" sz="1171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443314-E866-49DA-AA9E-4BFBF7BBA688}"/>
              </a:ext>
            </a:extLst>
          </p:cNvPr>
          <p:cNvSpPr/>
          <p:nvPr/>
        </p:nvSpPr>
        <p:spPr>
          <a:xfrm>
            <a:off x="9807336" y="2679964"/>
            <a:ext cx="1118752" cy="255634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11891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Agency SIT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92610A-E5D4-499E-811D-5C6446439BA7}"/>
              </a:ext>
            </a:extLst>
          </p:cNvPr>
          <p:cNvSpPr txBox="1"/>
          <p:nvPr/>
        </p:nvSpPr>
        <p:spPr>
          <a:xfrm>
            <a:off x="1372939" y="487872"/>
            <a:ext cx="7714515" cy="53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403"/>
            <a:r>
              <a:rPr lang="en-US" sz="2883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Update | Phase 1  Schedule Planned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E9864B3-4C07-440E-B3FD-52C7D7AE1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5" y="547669"/>
            <a:ext cx="1252324" cy="36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013834-2AD4-49BD-B65B-511E2A28507C}"/>
              </a:ext>
            </a:extLst>
          </p:cNvPr>
          <p:cNvSpPr/>
          <p:nvPr/>
        </p:nvSpPr>
        <p:spPr>
          <a:xfrm>
            <a:off x="1188272" y="3058537"/>
            <a:ext cx="9728111" cy="2127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Testing of All Interfaces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9E0FE5-D0B2-421C-9859-AC58713FEBE5}"/>
              </a:ext>
            </a:extLst>
          </p:cNvPr>
          <p:cNvSpPr txBox="1"/>
          <p:nvPr/>
        </p:nvSpPr>
        <p:spPr>
          <a:xfrm>
            <a:off x="1388631" y="480028"/>
            <a:ext cx="7698825" cy="53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403"/>
            <a:r>
              <a:rPr lang="en-US" sz="2883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1  October Schedule of Events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7A35EF-5704-49E3-84C5-6F0C1AEC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5" y="547669"/>
            <a:ext cx="1252324" cy="36833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503A35-47B3-4194-A99C-F6078976C275}"/>
              </a:ext>
            </a:extLst>
          </p:cNvPr>
          <p:cNvSpPr/>
          <p:nvPr/>
        </p:nvSpPr>
        <p:spPr>
          <a:xfrm>
            <a:off x="4588470" y="5451010"/>
            <a:ext cx="2019454" cy="47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Remediation Done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0AAE4E-29FB-47F0-A50C-175514648A72}"/>
              </a:ext>
            </a:extLst>
          </p:cNvPr>
          <p:cNvSpPr/>
          <p:nvPr/>
        </p:nvSpPr>
        <p:spPr>
          <a:xfrm>
            <a:off x="1146203" y="2038938"/>
            <a:ext cx="2431666" cy="411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Oct 3-7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64E0EC-DB54-43F9-BBF9-F93772CFD460}"/>
              </a:ext>
            </a:extLst>
          </p:cNvPr>
          <p:cNvSpPr/>
          <p:nvPr/>
        </p:nvSpPr>
        <p:spPr>
          <a:xfrm>
            <a:off x="3586605" y="2038938"/>
            <a:ext cx="2388917" cy="411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Oct 10-14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2ED3FC-6A76-4261-AFC8-80E15A859B78}"/>
              </a:ext>
            </a:extLst>
          </p:cNvPr>
          <p:cNvSpPr/>
          <p:nvPr/>
        </p:nvSpPr>
        <p:spPr>
          <a:xfrm>
            <a:off x="8383620" y="2038938"/>
            <a:ext cx="2555916" cy="411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Oct 24-28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3DBEBB9-06DD-4462-B7C9-709425E6B112}"/>
              </a:ext>
            </a:extLst>
          </p:cNvPr>
          <p:cNvCxnSpPr>
            <a:cxnSpLocks/>
          </p:cNvCxnSpPr>
          <p:nvPr/>
        </p:nvCxnSpPr>
        <p:spPr>
          <a:xfrm>
            <a:off x="1182701" y="1706216"/>
            <a:ext cx="9747207" cy="0"/>
          </a:xfrm>
          <a:prstGeom prst="straightConnector1">
            <a:avLst/>
          </a:prstGeom>
          <a:ln w="50800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4497C53-1623-45B6-B4BF-39FF82B998AD}"/>
              </a:ext>
            </a:extLst>
          </p:cNvPr>
          <p:cNvSpPr/>
          <p:nvPr/>
        </p:nvSpPr>
        <p:spPr>
          <a:xfrm>
            <a:off x="2438874" y="4591287"/>
            <a:ext cx="8504673" cy="520273"/>
          </a:xfrm>
          <a:prstGeom prst="rect">
            <a:avLst/>
          </a:prstGeom>
          <a:gradFill>
            <a:gsLst>
              <a:gs pos="11000">
                <a:schemeClr val="accent6">
                  <a:lumMod val="60000"/>
                  <a:lumOff val="40000"/>
                </a:schemeClr>
              </a:gs>
              <a:gs pos="18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Objective:  Test All Interfaces, Conversions, and Business Processes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1F13F13-8F00-4E16-A977-7A424016D984}"/>
              </a:ext>
            </a:extLst>
          </p:cNvPr>
          <p:cNvSpPr/>
          <p:nvPr/>
        </p:nvSpPr>
        <p:spPr>
          <a:xfrm>
            <a:off x="3028622" y="5451010"/>
            <a:ext cx="1701815" cy="47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Testing Complete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5BB9D1E-48EF-4E45-9BAC-A26F84D930E2}"/>
              </a:ext>
            </a:extLst>
          </p:cNvPr>
          <p:cNvSpPr/>
          <p:nvPr/>
        </p:nvSpPr>
        <p:spPr>
          <a:xfrm>
            <a:off x="1553684" y="5451010"/>
            <a:ext cx="1541710" cy="47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System Ready</a:t>
            </a:r>
          </a:p>
        </p:txBody>
      </p:sp>
      <p:sp>
        <p:nvSpPr>
          <p:cNvPr id="59" name="Equals 58">
            <a:extLst>
              <a:ext uri="{FF2B5EF4-FFF2-40B4-BE49-F238E27FC236}">
                <a16:creationId xmlns:a16="http://schemas.microsoft.com/office/drawing/2014/main" id="{4C43AAC2-45B0-4958-986E-940797BF9276}"/>
              </a:ext>
            </a:extLst>
          </p:cNvPr>
          <p:cNvSpPr/>
          <p:nvPr/>
        </p:nvSpPr>
        <p:spPr>
          <a:xfrm>
            <a:off x="6805890" y="5451010"/>
            <a:ext cx="1085774" cy="47816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2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09D00A7-DE03-4C42-ACE5-097641DBC14B}"/>
              </a:ext>
            </a:extLst>
          </p:cNvPr>
          <p:cNvSpPr/>
          <p:nvPr/>
        </p:nvSpPr>
        <p:spPr>
          <a:xfrm>
            <a:off x="1141953" y="2565350"/>
            <a:ext cx="7241667" cy="214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Agency Business Process Testing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46C7AE9-5B4F-4E61-A2B1-014C760E653A}"/>
              </a:ext>
            </a:extLst>
          </p:cNvPr>
          <p:cNvSpPr/>
          <p:nvPr/>
        </p:nvSpPr>
        <p:spPr>
          <a:xfrm>
            <a:off x="5981637" y="2038938"/>
            <a:ext cx="2388917" cy="411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Oct 17-21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38627C-0F68-471C-8DF8-A8F32F399EE9}"/>
              </a:ext>
            </a:extLst>
          </p:cNvPr>
          <p:cNvSpPr txBox="1"/>
          <p:nvPr/>
        </p:nvSpPr>
        <p:spPr>
          <a:xfrm>
            <a:off x="3380557" y="1539854"/>
            <a:ext cx="4353560" cy="3419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22" dirty="0"/>
              <a:t>System Preparation (Data and Configuration)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0DE907-5514-4E60-ACC6-1B1F2B76A41B}"/>
              </a:ext>
            </a:extLst>
          </p:cNvPr>
          <p:cNvSpPr/>
          <p:nvPr/>
        </p:nvSpPr>
        <p:spPr>
          <a:xfrm>
            <a:off x="1182702" y="3554892"/>
            <a:ext cx="9747207" cy="214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1" dirty="0">
                <a:solidFill>
                  <a:schemeClr val="tx1"/>
                </a:solidFill>
              </a:rPr>
              <a:t>Defect Remediation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DDFF600-AB38-4D64-928F-C877EB198708}"/>
              </a:ext>
            </a:extLst>
          </p:cNvPr>
          <p:cNvCxnSpPr>
            <a:cxnSpLocks/>
          </p:cNvCxnSpPr>
          <p:nvPr/>
        </p:nvCxnSpPr>
        <p:spPr>
          <a:xfrm>
            <a:off x="10939816" y="1062936"/>
            <a:ext cx="4954" cy="421098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4CE7095-23CE-4580-9904-94BC7372D486}"/>
              </a:ext>
            </a:extLst>
          </p:cNvPr>
          <p:cNvSpPr/>
          <p:nvPr/>
        </p:nvSpPr>
        <p:spPr>
          <a:xfrm>
            <a:off x="1155491" y="1050662"/>
            <a:ext cx="9788055" cy="41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Luma Phase 1 Overarching Project Plan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4073E83-DC46-4C11-A328-7C5AE6FD80CD}"/>
              </a:ext>
            </a:extLst>
          </p:cNvPr>
          <p:cNvSpPr/>
          <p:nvPr/>
        </p:nvSpPr>
        <p:spPr>
          <a:xfrm>
            <a:off x="1169176" y="3846914"/>
            <a:ext cx="2395168" cy="697521"/>
          </a:xfrm>
          <a:prstGeom prst="rect">
            <a:avLst/>
          </a:prstGeom>
          <a:gradFill flip="none" rotWithShape="1">
            <a:gsLst>
              <a:gs pos="80000">
                <a:schemeClr val="accent1">
                  <a:lumMod val="40000"/>
                  <a:lumOff val="60000"/>
                </a:schemeClr>
              </a:gs>
              <a:gs pos="90000">
                <a:srgbClr val="92D05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Week 5 – Agency Participants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BA544CD-461A-487D-B7C7-4D856CA138F9}"/>
              </a:ext>
            </a:extLst>
          </p:cNvPr>
          <p:cNvSpPr/>
          <p:nvPr/>
        </p:nvSpPr>
        <p:spPr>
          <a:xfrm>
            <a:off x="3577869" y="3846914"/>
            <a:ext cx="2395168" cy="697521"/>
          </a:xfrm>
          <a:prstGeom prst="rect">
            <a:avLst/>
          </a:prstGeom>
          <a:gradFill flip="none" rotWithShape="1">
            <a:gsLst>
              <a:gs pos="80000">
                <a:schemeClr val="accent1">
                  <a:lumMod val="40000"/>
                  <a:lumOff val="60000"/>
                </a:schemeClr>
              </a:gs>
              <a:gs pos="90000">
                <a:srgbClr val="92D05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Week 6 – Agency Participants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25BA46E-8767-4F48-9735-849184E6DCC3}"/>
              </a:ext>
            </a:extLst>
          </p:cNvPr>
          <p:cNvSpPr/>
          <p:nvPr/>
        </p:nvSpPr>
        <p:spPr>
          <a:xfrm>
            <a:off x="5988646" y="3846914"/>
            <a:ext cx="2395168" cy="697521"/>
          </a:xfrm>
          <a:prstGeom prst="rect">
            <a:avLst/>
          </a:prstGeom>
          <a:gradFill flip="none" rotWithShape="1">
            <a:gsLst>
              <a:gs pos="80000">
                <a:schemeClr val="accent1">
                  <a:lumMod val="40000"/>
                  <a:lumOff val="60000"/>
                </a:schemeClr>
              </a:gs>
              <a:gs pos="90000">
                <a:srgbClr val="92D05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Week 7 – Agency Participants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AA451AE-4C97-4B33-BBAD-4A1AB881CEB2}"/>
              </a:ext>
            </a:extLst>
          </p:cNvPr>
          <p:cNvSpPr/>
          <p:nvPr/>
        </p:nvSpPr>
        <p:spPr>
          <a:xfrm>
            <a:off x="8405046" y="3846914"/>
            <a:ext cx="2521245" cy="697521"/>
          </a:xfrm>
          <a:prstGeom prst="rect">
            <a:avLst/>
          </a:prstGeom>
          <a:gradFill flip="none" rotWithShape="1">
            <a:gsLst>
              <a:gs pos="80000">
                <a:schemeClr val="accent1">
                  <a:lumMod val="40000"/>
                  <a:lumOff val="60000"/>
                </a:schemeClr>
              </a:gs>
              <a:gs pos="90000">
                <a:srgbClr val="92D05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>
                <a:solidFill>
                  <a:schemeClr val="tx1"/>
                </a:solidFill>
              </a:rPr>
              <a:t>Week 8 – Remediation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C078697-F7D6-412D-B086-FD7AD1ECDEE3}"/>
              </a:ext>
            </a:extLst>
          </p:cNvPr>
          <p:cNvCxnSpPr>
            <a:cxnSpLocks/>
          </p:cNvCxnSpPr>
          <p:nvPr/>
        </p:nvCxnSpPr>
        <p:spPr>
          <a:xfrm>
            <a:off x="1150258" y="1050662"/>
            <a:ext cx="0" cy="4294572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7EDDCCA-564F-4DD8-9361-498B54833E3B}"/>
              </a:ext>
            </a:extLst>
          </p:cNvPr>
          <p:cNvSpPr/>
          <p:nvPr/>
        </p:nvSpPr>
        <p:spPr>
          <a:xfrm>
            <a:off x="7087849" y="2814062"/>
            <a:ext cx="3838442" cy="2141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1" dirty="0">
                <a:solidFill>
                  <a:schemeClr val="tx1"/>
                </a:solidFill>
              </a:rPr>
              <a:t>Critical Enhancements***CU Testing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5903CC1-52F2-428A-AFDA-2047918B0909}"/>
              </a:ext>
            </a:extLst>
          </p:cNvPr>
          <p:cNvSpPr/>
          <p:nvPr/>
        </p:nvSpPr>
        <p:spPr>
          <a:xfrm>
            <a:off x="8220216" y="5273916"/>
            <a:ext cx="3383011" cy="748619"/>
          </a:xfrm>
          <a:prstGeom prst="rect">
            <a:avLst/>
          </a:prstGeom>
          <a:noFill/>
        </p:spPr>
        <p:txBody>
          <a:bodyPr wrap="none" lIns="82376" tIns="41188" rIns="82376" bIns="41188">
            <a:spAutoFit/>
          </a:bodyPr>
          <a:lstStyle/>
          <a:p>
            <a:pPr algn="ctr"/>
            <a:r>
              <a:rPr lang="en-US" sz="4324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Go-Live Viable</a:t>
            </a:r>
          </a:p>
        </p:txBody>
      </p:sp>
    </p:spTree>
    <p:extLst>
      <p:ext uri="{BB962C8B-B14F-4D97-AF65-F5344CB8AC3E}">
        <p14:creationId xmlns:p14="http://schemas.microsoft.com/office/powerpoint/2010/main" val="373606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5D174E-71E7-4C00-8543-64E00E3769C9}"/>
              </a:ext>
            </a:extLst>
          </p:cNvPr>
          <p:cNvSpPr txBox="1"/>
          <p:nvPr/>
        </p:nvSpPr>
        <p:spPr>
          <a:xfrm>
            <a:off x="659012" y="1096383"/>
            <a:ext cx="5983924" cy="29452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11891" indent="-306058" defTabSz="823783"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Successfully completed three-week internal SIT </a:t>
            </a:r>
          </a:p>
          <a:p>
            <a:pPr marL="622128" lvl="1" indent="-210237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Engaged and </a:t>
            </a:r>
            <a:r>
              <a:rPr lang="en-US" sz="1351" b="1" i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Passed</a:t>
            </a:r>
            <a:r>
              <a:rPr lang="en-US" sz="1351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82% </a:t>
            </a: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test scripts (</a:t>
            </a:r>
            <a:r>
              <a:rPr lang="en-US" sz="1351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1,367 out of 1,687)</a:t>
            </a:r>
          </a:p>
          <a:p>
            <a:pPr marL="622128" lvl="1" indent="-210237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P&amp;G workbook response – 53 of 53 agencies – 100%</a:t>
            </a:r>
          </a:p>
          <a:p>
            <a:pPr marL="622128" lvl="1" indent="-210237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GL required workbooks – 83 agencies – 100%</a:t>
            </a:r>
          </a:p>
          <a:p>
            <a:pPr marL="622128" lvl="1" indent="-210237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Conversion records processed 98% </a:t>
            </a:r>
            <a:r>
              <a:rPr lang="en-US" sz="1351" b="1" i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success</a:t>
            </a: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333k out of 340K</a:t>
            </a:r>
          </a:p>
          <a:p>
            <a:pPr marL="622128" lvl="1" indent="-210237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Remaining test scripts dedicated to interface testing over next 4 weeks</a:t>
            </a:r>
          </a:p>
          <a:p>
            <a:pPr marL="622128" lvl="1" indent="-210237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Resolved 75 out of 116 incidents – remediation next 4 weeks (58% security)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Scope lock valid – no new mission-critical functionality gaps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On track for Agency-Focused SIT – Started Monday, September 26</a:t>
            </a:r>
            <a:r>
              <a:rPr lang="en-US" sz="1351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</a:t>
            </a:r>
            <a:endParaRPr lang="en-US" sz="135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23783" lvl="1" indent="-306058">
              <a:spcBef>
                <a:spcPts val="541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P&amp;G Agency SIT – In-Person Workshop and Testing- 9/26 – 9/30</a:t>
            </a:r>
          </a:p>
          <a:p>
            <a:pPr marL="823783" lvl="1" indent="-306058">
              <a:spcBef>
                <a:spcPts val="541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Expanded Agency SIT – In Person - 10/3 – 10/21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16E07F-D1C6-45ED-84D6-08D493CE1EE4}"/>
              </a:ext>
            </a:extLst>
          </p:cNvPr>
          <p:cNvSpPr txBox="1"/>
          <p:nvPr/>
        </p:nvSpPr>
        <p:spPr>
          <a:xfrm>
            <a:off x="659012" y="3787771"/>
            <a:ext cx="5983924" cy="1388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11891" indent="-306058" defTabSz="823783"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Revalidated Cash double entry enhancement (December)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Workbook delivery by agencies needs greater communication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P&amp;G workbooks and balances are extremely time-consuming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Greater system performance testing required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Work Force transition and readiness – time for training materials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860407-AFC4-4671-8ED6-09F4E54AAED1}"/>
              </a:ext>
            </a:extLst>
          </p:cNvPr>
          <p:cNvSpPr txBox="1"/>
          <p:nvPr/>
        </p:nvSpPr>
        <p:spPr>
          <a:xfrm>
            <a:off x="659012" y="5188182"/>
            <a:ext cx="5983924" cy="84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11891" indent="-306058" defTabSz="823783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Remaining enhancements need design, build, and test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Interface testing and validation requires greater collaboration</a:t>
            </a:r>
          </a:p>
          <a:p>
            <a:pPr marL="411891" indent="-306058">
              <a:spcBef>
                <a:spcPts val="541"/>
              </a:spcBef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35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P&amp;G balance collection action by agencies requires extra attention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96D643-B84A-41B4-A7C4-CFC4A5F4FBB5}"/>
              </a:ext>
            </a:extLst>
          </p:cNvPr>
          <p:cNvSpPr txBox="1"/>
          <p:nvPr/>
        </p:nvSpPr>
        <p:spPr>
          <a:xfrm rot="16200000">
            <a:off x="-909461" y="2257252"/>
            <a:ext cx="2691390" cy="369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80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Accomplishments</a:t>
            </a:r>
            <a:endParaRPr lang="en-US" sz="162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CC0A6-79AB-4C73-B704-4B6D530B38EC}"/>
              </a:ext>
            </a:extLst>
          </p:cNvPr>
          <p:cNvSpPr txBox="1"/>
          <p:nvPr/>
        </p:nvSpPr>
        <p:spPr>
          <a:xfrm rot="16200000">
            <a:off x="-263873" y="4303050"/>
            <a:ext cx="1400212" cy="369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80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en-US" sz="162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D5E54-F65D-4952-B974-01D99DF34FC3}"/>
              </a:ext>
            </a:extLst>
          </p:cNvPr>
          <p:cNvSpPr txBox="1"/>
          <p:nvPr/>
        </p:nvSpPr>
        <p:spPr>
          <a:xfrm rot="16200000">
            <a:off x="17316" y="5445803"/>
            <a:ext cx="837833" cy="369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80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  <a:endParaRPr lang="en-US" sz="162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FB0A8-8965-4F43-BB65-508124887396}"/>
              </a:ext>
            </a:extLst>
          </p:cNvPr>
          <p:cNvSpPr txBox="1"/>
          <p:nvPr/>
        </p:nvSpPr>
        <p:spPr>
          <a:xfrm>
            <a:off x="1522003" y="505422"/>
            <a:ext cx="6592220" cy="53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403"/>
            <a:r>
              <a:rPr lang="en-US" sz="2883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1 SIT Updates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08FB38-AF7A-45B4-8911-A590D6C9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5" y="547669"/>
            <a:ext cx="1252324" cy="368330"/>
          </a:xfrm>
          <a:prstGeom prst="rect">
            <a:avLst/>
          </a:prstGeom>
        </p:spPr>
      </p:pic>
      <p:pic>
        <p:nvPicPr>
          <p:cNvPr id="1026" name="Chart 1">
            <a:extLst>
              <a:ext uri="{FF2B5EF4-FFF2-40B4-BE49-F238E27FC236}">
                <a16:creationId xmlns:a16="http://schemas.microsoft.com/office/drawing/2014/main" id="{1F9CF0E7-9203-43C0-B711-B2340CB2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024" y="1119921"/>
            <a:ext cx="5346007" cy="492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51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A3821918-903C-4FE6-9C1E-BFA55424164B}"/>
              </a:ext>
            </a:extLst>
          </p:cNvPr>
          <p:cNvSpPr/>
          <p:nvPr/>
        </p:nvSpPr>
        <p:spPr>
          <a:xfrm>
            <a:off x="9243741" y="5259427"/>
            <a:ext cx="215685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CFE1E-C58F-4471-892A-1A9A27C4DBD3}"/>
              </a:ext>
            </a:extLst>
          </p:cNvPr>
          <p:cNvSpPr/>
          <p:nvPr/>
        </p:nvSpPr>
        <p:spPr>
          <a:xfrm>
            <a:off x="9239693" y="3364805"/>
            <a:ext cx="215685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50787A-56AA-4CB5-A1E5-B5F1DA22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Workforce transition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BF2F0D-A7BD-4277-BFA8-CF2BE11716C7}"/>
              </a:ext>
            </a:extLst>
          </p:cNvPr>
          <p:cNvGrpSpPr/>
          <p:nvPr/>
        </p:nvGrpSpPr>
        <p:grpSpPr>
          <a:xfrm>
            <a:off x="760539" y="3117894"/>
            <a:ext cx="5382440" cy="3331254"/>
            <a:chOff x="674937" y="1913564"/>
            <a:chExt cx="10842125" cy="472376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F913A44-5BF8-4F2D-960C-AD02A4FA05C3}"/>
                </a:ext>
              </a:extLst>
            </p:cNvPr>
            <p:cNvSpPr txBox="1"/>
            <p:nvPr/>
          </p:nvSpPr>
          <p:spPr>
            <a:xfrm>
              <a:off x="4145472" y="1913564"/>
              <a:ext cx="7371590" cy="130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Leadership Accelerator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8AA">
                      <a:lumMod val="50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Arial" panose="020B0604020202020204" pitchFamily="34" charset="0"/>
                </a:rPr>
                <a:t>Targets senior management and influential stakeholders. Content focuses on statewide benefits, recommendations for how to become an effective catalyst for change.</a:t>
              </a:r>
            </a:p>
          </p:txBody>
        </p:sp>
        <p:sp>
          <p:nvSpPr>
            <p:cNvPr id="7" name="Flowchart: Preparation 6">
              <a:extLst>
                <a:ext uri="{FF2B5EF4-FFF2-40B4-BE49-F238E27FC236}">
                  <a16:creationId xmlns:a16="http://schemas.microsoft.com/office/drawing/2014/main" id="{E958E8CE-C6CE-45FB-A4F7-BCDFDFA39BEE}"/>
                </a:ext>
              </a:extLst>
            </p:cNvPr>
            <p:cNvSpPr/>
            <p:nvPr/>
          </p:nvSpPr>
          <p:spPr>
            <a:xfrm>
              <a:off x="674937" y="1955634"/>
              <a:ext cx="3076976" cy="1462156"/>
            </a:xfrm>
            <a:prstGeom prst="flowChartPreparation">
              <a:avLst/>
            </a:prstGeom>
            <a:solidFill>
              <a:srgbClr val="A7A9AA"/>
            </a:solidFill>
            <a:ln w="98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CF31500-EDE4-41B6-9046-0C53EE8A5DD8}"/>
                </a:ext>
              </a:extLst>
            </p:cNvPr>
            <p:cNvGrpSpPr/>
            <p:nvPr/>
          </p:nvGrpSpPr>
          <p:grpSpPr>
            <a:xfrm>
              <a:off x="1621191" y="2093255"/>
              <a:ext cx="1184468" cy="1186914"/>
              <a:chOff x="1417539" y="2224832"/>
              <a:chExt cx="1280160" cy="1282804"/>
            </a:xfrm>
          </p:grpSpPr>
          <p:pic>
            <p:nvPicPr>
              <p:cNvPr id="37" name="Graphic 36" descr="Office worker male with solid fill">
                <a:extLst>
                  <a:ext uri="{FF2B5EF4-FFF2-40B4-BE49-F238E27FC236}">
                    <a16:creationId xmlns:a16="http://schemas.microsoft.com/office/drawing/2014/main" id="{70CDAF2F-8A4C-49AF-A88D-938F12D33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00419" y="24090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E33A328-9B77-4115-964B-8ACD2382879A}"/>
                  </a:ext>
                </a:extLst>
              </p:cNvPr>
              <p:cNvSpPr/>
              <p:nvPr/>
            </p:nvSpPr>
            <p:spPr>
              <a:xfrm>
                <a:off x="1417539" y="2224832"/>
                <a:ext cx="1280160" cy="128280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sp>
          <p:nvSpPr>
            <p:cNvPr id="8" name="Flowchart: Preparation 7">
              <a:extLst>
                <a:ext uri="{FF2B5EF4-FFF2-40B4-BE49-F238E27FC236}">
                  <a16:creationId xmlns:a16="http://schemas.microsoft.com/office/drawing/2014/main" id="{82E76103-92E2-4416-B78C-EABF35CAFDD4}"/>
                </a:ext>
              </a:extLst>
            </p:cNvPr>
            <p:cNvSpPr/>
            <p:nvPr/>
          </p:nvSpPr>
          <p:spPr>
            <a:xfrm>
              <a:off x="674937" y="3562770"/>
              <a:ext cx="3076976" cy="1463664"/>
            </a:xfrm>
            <a:prstGeom prst="flowChartPreparation">
              <a:avLst/>
            </a:prstGeom>
            <a:solidFill>
              <a:srgbClr val="FFB81C"/>
            </a:solidFill>
            <a:ln w="98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5C57EE-6C2C-4CC0-A1A8-8604CE7685A0}"/>
                </a:ext>
              </a:extLst>
            </p:cNvPr>
            <p:cNvGrpSpPr/>
            <p:nvPr/>
          </p:nvGrpSpPr>
          <p:grpSpPr>
            <a:xfrm>
              <a:off x="1621191" y="3701145"/>
              <a:ext cx="1184468" cy="1186914"/>
              <a:chOff x="1513781" y="3673682"/>
              <a:chExt cx="1280160" cy="128280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E2996BD-D200-45C2-AC68-ED56BC6D3D00}"/>
                  </a:ext>
                </a:extLst>
              </p:cNvPr>
              <p:cNvGrpSpPr/>
              <p:nvPr/>
            </p:nvGrpSpPr>
            <p:grpSpPr>
              <a:xfrm>
                <a:off x="1536641" y="3818368"/>
                <a:ext cx="1234440" cy="993433"/>
                <a:chOff x="1513781" y="3702710"/>
                <a:chExt cx="1234440" cy="993433"/>
              </a:xfrm>
            </p:grpSpPr>
            <p:pic>
              <p:nvPicPr>
                <p:cNvPr id="33" name="Graphic 32" descr="User with solid fill">
                  <a:extLst>
                    <a:ext uri="{FF2B5EF4-FFF2-40B4-BE49-F238E27FC236}">
                      <a16:creationId xmlns:a16="http://schemas.microsoft.com/office/drawing/2014/main" id="{3DE7947C-F679-4A0F-97BB-C8493FF270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3781" y="370271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8" name="Graphic 37" descr="User with solid fill">
                  <a:extLst>
                    <a:ext uri="{FF2B5EF4-FFF2-40B4-BE49-F238E27FC236}">
                      <a16:creationId xmlns:a16="http://schemas.microsoft.com/office/drawing/2014/main" id="{E93F289A-231F-4F1E-B7F8-55AC6A30A1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3821" y="3781743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F646878-59BF-46BC-AC6E-B301A5C6E826}"/>
                  </a:ext>
                </a:extLst>
              </p:cNvPr>
              <p:cNvSpPr/>
              <p:nvPr/>
            </p:nvSpPr>
            <p:spPr>
              <a:xfrm>
                <a:off x="1513781" y="3673682"/>
                <a:ext cx="1280160" cy="128280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sp>
          <p:nvSpPr>
            <p:cNvPr id="10" name="Flowchart: Preparation 9">
              <a:extLst>
                <a:ext uri="{FF2B5EF4-FFF2-40B4-BE49-F238E27FC236}">
                  <a16:creationId xmlns:a16="http://schemas.microsoft.com/office/drawing/2014/main" id="{2382B49F-A558-4F75-B467-21F3B9754991}"/>
                </a:ext>
              </a:extLst>
            </p:cNvPr>
            <p:cNvSpPr/>
            <p:nvPr/>
          </p:nvSpPr>
          <p:spPr>
            <a:xfrm>
              <a:off x="674937" y="5173664"/>
              <a:ext cx="3076976" cy="1463664"/>
            </a:xfrm>
            <a:prstGeom prst="flowChartPreparation">
              <a:avLst/>
            </a:prstGeom>
            <a:solidFill>
              <a:srgbClr val="6CC24A"/>
            </a:solidFill>
            <a:ln w="98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A596CF-BE81-4A2C-A94E-A4B8D7600D58}"/>
                </a:ext>
              </a:extLst>
            </p:cNvPr>
            <p:cNvGrpSpPr/>
            <p:nvPr/>
          </p:nvGrpSpPr>
          <p:grpSpPr>
            <a:xfrm>
              <a:off x="1621191" y="5312039"/>
              <a:ext cx="1184468" cy="1186914"/>
              <a:chOff x="1487520" y="5235131"/>
              <a:chExt cx="1280160" cy="1282804"/>
            </a:xfrm>
          </p:grpSpPr>
          <p:pic>
            <p:nvPicPr>
              <p:cNvPr id="35" name="Graphic 34" descr="Ui Ux with solid fill">
                <a:extLst>
                  <a:ext uri="{FF2B5EF4-FFF2-40B4-BE49-F238E27FC236}">
                    <a16:creationId xmlns:a16="http://schemas.microsoft.com/office/drawing/2014/main" id="{96FD63F3-F4ED-4703-940F-8278DDADE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670400" y="541933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B8027C6-DFA7-440A-BC90-E1B0E1024867}"/>
                  </a:ext>
                </a:extLst>
              </p:cNvPr>
              <p:cNvSpPr/>
              <p:nvPr/>
            </p:nvSpPr>
            <p:spPr>
              <a:xfrm>
                <a:off x="1487520" y="5235131"/>
                <a:ext cx="1280160" cy="128280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913BA3-F748-4A70-BE70-73A3F38B8A7F}"/>
                </a:ext>
              </a:extLst>
            </p:cNvPr>
            <p:cNvSpPr txBox="1"/>
            <p:nvPr/>
          </p:nvSpPr>
          <p:spPr>
            <a:xfrm>
              <a:off x="4145472" y="3491442"/>
              <a:ext cx="7371590" cy="157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Persona Workshops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8AA">
                      <a:lumMod val="50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Arial" panose="020B0604020202020204" pitchFamily="34" charset="0"/>
                </a:rPr>
                <a:t>Content-specific for employees based on their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A7A8AA">
                      <a:lumMod val="50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Arial" panose="020B0604020202020204" pitchFamily="34" charset="0"/>
                </a:rPr>
                <a:t>Persona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8AA">
                      <a:lumMod val="50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Arial" panose="020B0604020202020204" pitchFamily="34" charset="0"/>
                </a:rPr>
                <a:t>. Details future state through “Day in the Life” storytelling, including future benefits, highlighting new tasks and important changes.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2C6497-6D80-44E6-9485-07248EEE2A89}"/>
                </a:ext>
              </a:extLst>
            </p:cNvPr>
            <p:cNvSpPr txBox="1"/>
            <p:nvPr/>
          </p:nvSpPr>
          <p:spPr>
            <a:xfrm>
              <a:off x="4145472" y="5228387"/>
              <a:ext cx="7371590" cy="130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User Experience Simulations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8AA">
                      <a:lumMod val="50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Arial" panose="020B0604020202020204" pitchFamily="34" charset="0"/>
                </a:rPr>
                <a:t>Interactive simulations of common tasks (e.g. submitting a timecard, accessing paystubs, viewing assigned workflow items).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A5275B1-0238-457B-AE5A-448C2D192316}"/>
              </a:ext>
            </a:extLst>
          </p:cNvPr>
          <p:cNvSpPr txBox="1"/>
          <p:nvPr/>
        </p:nvSpPr>
        <p:spPr>
          <a:xfrm>
            <a:off x="348476" y="1950265"/>
            <a:ext cx="11516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Prepare agency employees to understand the changes to roles, responsibilities, and tasks to successfully adopt Luma and realize the intended benefits.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BD1735-6F5F-4D57-A27B-264CF968AE0A}"/>
              </a:ext>
            </a:extLst>
          </p:cNvPr>
          <p:cNvSpPr txBox="1"/>
          <p:nvPr/>
        </p:nvSpPr>
        <p:spPr>
          <a:xfrm>
            <a:off x="354571" y="2687693"/>
            <a:ext cx="631703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COMPONENTS</a:t>
            </a:r>
            <a:endParaRPr kumimoji="0" lang="ja-JP" altLang="en-US" sz="1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HGｺﾞｼｯｸE" panose="020B0909000000000000" pitchFamily="49" charset="-128"/>
              <a:cs typeface="Open Sans" panose="020B0606030504020204" pitchFamily="34" charset="0"/>
              <a:sym typeface="Open San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EECAF8-D751-4E6E-A14E-FB93CE5CCF0E}"/>
              </a:ext>
            </a:extLst>
          </p:cNvPr>
          <p:cNvCxnSpPr>
            <a:cxnSpLocks/>
          </p:cNvCxnSpPr>
          <p:nvPr/>
        </p:nvCxnSpPr>
        <p:spPr>
          <a:xfrm flipV="1">
            <a:off x="525679" y="2967273"/>
            <a:ext cx="5852160" cy="4640"/>
          </a:xfrm>
          <a:prstGeom prst="line">
            <a:avLst/>
          </a:prstGeom>
          <a:noFill/>
          <a:ln w="19050" cap="flat">
            <a:solidFill>
              <a:schemeClr val="bg1">
                <a:lumMod val="65000"/>
              </a:schemeClr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3B2520A-8225-48F9-B58B-56F86FC7AB0C}"/>
              </a:ext>
            </a:extLst>
          </p:cNvPr>
          <p:cNvSpPr txBox="1"/>
          <p:nvPr/>
        </p:nvSpPr>
        <p:spPr>
          <a:xfrm>
            <a:off x="6106687" y="2644451"/>
            <a:ext cx="631703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KEY DATES</a:t>
            </a:r>
            <a:endParaRPr kumimoji="0" lang="ja-JP" altLang="en-US" sz="1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HGｺﾞｼｯｸE" panose="020B0909000000000000" pitchFamily="49" charset="-128"/>
              <a:cs typeface="Open Sans" panose="020B0606030504020204" pitchFamily="34" charset="0"/>
              <a:sym typeface="Open San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7BD6E6-A63B-466A-83AD-48DCBFFDE7B6}"/>
              </a:ext>
            </a:extLst>
          </p:cNvPr>
          <p:cNvCxnSpPr>
            <a:cxnSpLocks/>
          </p:cNvCxnSpPr>
          <p:nvPr/>
        </p:nvCxnSpPr>
        <p:spPr>
          <a:xfrm flipV="1">
            <a:off x="6979735" y="2968522"/>
            <a:ext cx="4416811" cy="1"/>
          </a:xfrm>
          <a:prstGeom prst="line">
            <a:avLst/>
          </a:prstGeom>
          <a:noFill/>
          <a:ln w="19050" cap="flat">
            <a:solidFill>
              <a:schemeClr val="bg1">
                <a:lumMod val="65000"/>
              </a:schemeClr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EA8106-C9A6-4277-B967-20B82DE8E5E1}"/>
              </a:ext>
            </a:extLst>
          </p:cNvPr>
          <p:cNvSpPr txBox="1"/>
          <p:nvPr/>
        </p:nvSpPr>
        <p:spPr>
          <a:xfrm>
            <a:off x="6979735" y="3364805"/>
            <a:ext cx="225995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Leadership Accelerator Workshops Start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212610-07F8-40F4-A81B-501DFC93F18B}"/>
              </a:ext>
            </a:extLst>
          </p:cNvPr>
          <p:cNvSpPr txBox="1"/>
          <p:nvPr/>
        </p:nvSpPr>
        <p:spPr>
          <a:xfrm>
            <a:off x="6979734" y="4320990"/>
            <a:ext cx="2294874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Luma Phase 2 Personas Workshops Start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A42CA-DAA6-422C-835A-1CE85370EE4E}"/>
              </a:ext>
            </a:extLst>
          </p:cNvPr>
          <p:cNvSpPr txBox="1"/>
          <p:nvPr/>
        </p:nvSpPr>
        <p:spPr>
          <a:xfrm>
            <a:off x="6979734" y="5277175"/>
            <a:ext cx="225995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User Experience Simulations Available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77AC4D-151E-4E45-8F29-8643D1E554C8}"/>
              </a:ext>
            </a:extLst>
          </p:cNvPr>
          <p:cNvSpPr txBox="1"/>
          <p:nvPr/>
        </p:nvSpPr>
        <p:spPr>
          <a:xfrm>
            <a:off x="9515328" y="3429000"/>
            <a:ext cx="2096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2F57">
                    <a:lumMod val="90000"/>
                    <a:lumOff val="1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End of Oct/Nov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2F57">
                  <a:lumMod val="90000"/>
                  <a:lumOff val="1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7B53FF-9636-47B3-9C4E-1E17642814B4}"/>
              </a:ext>
            </a:extLst>
          </p:cNvPr>
          <p:cNvSpPr/>
          <p:nvPr/>
        </p:nvSpPr>
        <p:spPr>
          <a:xfrm>
            <a:off x="9274608" y="4315085"/>
            <a:ext cx="215685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811F0E-B9A2-4477-9633-9C4D6B9FCFD4}"/>
              </a:ext>
            </a:extLst>
          </p:cNvPr>
          <p:cNvSpPr txBox="1"/>
          <p:nvPr/>
        </p:nvSpPr>
        <p:spPr>
          <a:xfrm>
            <a:off x="9453954" y="4257982"/>
            <a:ext cx="2156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2F57">
                    <a:lumMod val="90000"/>
                    <a:lumOff val="1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November 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2F57">
                    <a:lumMod val="90000"/>
                    <a:lumOff val="1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Jan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2F57">
                  <a:lumMod val="90000"/>
                  <a:lumOff val="1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8DF58C-4409-4285-A6F3-515136797188}"/>
              </a:ext>
            </a:extLst>
          </p:cNvPr>
          <p:cNvSpPr txBox="1"/>
          <p:nvPr/>
        </p:nvSpPr>
        <p:spPr>
          <a:xfrm>
            <a:off x="9514732" y="5369508"/>
            <a:ext cx="2096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2F57">
                    <a:lumMod val="90000"/>
                    <a:lumOff val="1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Feb- March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2F57">
                  <a:lumMod val="90000"/>
                  <a:lumOff val="1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6810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vidend">
  <a:themeElements>
    <a:clrScheme name="Custom 70">
      <a:dk1>
        <a:sysClr val="windowText" lastClr="000000"/>
      </a:dk1>
      <a:lt1>
        <a:sysClr val="window" lastClr="FFFFFF"/>
      </a:lt1>
      <a:dk2>
        <a:srgbClr val="092F57"/>
      </a:dk2>
      <a:lt2>
        <a:srgbClr val="A7A8AA"/>
      </a:lt2>
      <a:accent1>
        <a:srgbClr val="092F57"/>
      </a:accent1>
      <a:accent2>
        <a:srgbClr val="FFB81C"/>
      </a:accent2>
      <a:accent3>
        <a:srgbClr val="A7A8AA"/>
      </a:accent3>
      <a:accent4>
        <a:srgbClr val="E14504"/>
      </a:accent4>
      <a:accent5>
        <a:srgbClr val="6CC24A"/>
      </a:accent5>
      <a:accent6>
        <a:srgbClr val="092F57"/>
      </a:accent6>
      <a:hlink>
        <a:srgbClr val="E14504"/>
      </a:hlink>
      <a:folHlink>
        <a:srgbClr val="FFB81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vidend">
  <a:themeElements>
    <a:clrScheme name="Custom 70">
      <a:dk1>
        <a:sysClr val="windowText" lastClr="000000"/>
      </a:dk1>
      <a:lt1>
        <a:sysClr val="window" lastClr="FFFFFF"/>
      </a:lt1>
      <a:dk2>
        <a:srgbClr val="092F57"/>
      </a:dk2>
      <a:lt2>
        <a:srgbClr val="A7A8AA"/>
      </a:lt2>
      <a:accent1>
        <a:srgbClr val="092F57"/>
      </a:accent1>
      <a:accent2>
        <a:srgbClr val="FFB81C"/>
      </a:accent2>
      <a:accent3>
        <a:srgbClr val="A7A8AA"/>
      </a:accent3>
      <a:accent4>
        <a:srgbClr val="E14504"/>
      </a:accent4>
      <a:accent5>
        <a:srgbClr val="6CC24A"/>
      </a:accent5>
      <a:accent6>
        <a:srgbClr val="092F57"/>
      </a:accent6>
      <a:hlink>
        <a:srgbClr val="E14504"/>
      </a:hlink>
      <a:folHlink>
        <a:srgbClr val="FFB81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cy xmlns="38ac8d9b-57a9-43ab-aeed-655448db72ff" xsi:nil="true"/>
    <Meeting_x0020_Type xmlns="38ac8d9b-57a9-43ab-aeed-655448db72ff" xsi:nil="true"/>
    <Item_x0020_No_x002e_ xmlns="38ac8d9b-57a9-43ab-aeed-655448db72ff" xsi:nil="true"/>
    <Meeting_x0020_Date xmlns="38ac8d9b-57a9-43ab-aeed-655448db72ff" xsi:nil="true"/>
    <Category xmlns="38ac8d9b-57a9-43ab-aeed-655448db72ff" xsi:nil="true"/>
    <Status xmlns="38ac8d9b-57a9-43ab-aeed-655448db72ff">Stage In Progress</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62674304CBB4BB1B28CDCCE389339" ma:contentTypeVersion="2" ma:contentTypeDescription="Create a new document." ma:contentTypeScope="" ma:versionID="fb0c83083da30f4411dbaa06c34cbca6">
  <xsd:schema xmlns:xsd="http://www.w3.org/2001/XMLSchema" xmlns:xs="http://www.w3.org/2001/XMLSchema" xmlns:p="http://schemas.microsoft.com/office/2006/metadata/properties" xmlns:ns2="38ac8d9b-57a9-43ab-aeed-655448db72ff" targetNamespace="http://schemas.microsoft.com/office/2006/metadata/properties" ma:root="true" ma:fieldsID="fe90c2b1bc3dd7533e065299e1a04cef" ns2:_="">
    <xsd:import namespace="38ac8d9b-57a9-43ab-aeed-655448db72ff"/>
    <xsd:element name="properties">
      <xsd:complexType>
        <xsd:sequence>
          <xsd:element name="documentManagement">
            <xsd:complexType>
              <xsd:all>
                <xsd:element ref="ns2:Meeting_x0020_Type" minOccurs="0"/>
                <xsd:element ref="ns2:Meeting_x0020_Date" minOccurs="0"/>
                <xsd:element ref="ns2:Agency" minOccurs="0"/>
                <xsd:element ref="ns2:Item_x0020_No_x002e_" minOccurs="0"/>
                <xsd:element ref="ns2:Status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c8d9b-57a9-43ab-aeed-655448db72ff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format="Dropdown" ma:internalName="Meeting_x0020_Type">
      <xsd:simpleType>
        <xsd:restriction base="dms:Choice">
          <xsd:enumeration value="Subcommittee Meeting"/>
          <xsd:enumeration value="Regular Meeting"/>
          <xsd:enumeration value="Special Meeting"/>
          <xsd:enumeration value="Agenda Items"/>
        </xsd:restriction>
      </xsd:simpleType>
    </xsd:element>
    <xsd:element name="Meeting_x0020_Date" ma:index="9" nillable="true" ma:displayName="Meeting Date" ma:internalName="Meeting_x0020_Date">
      <xsd:simpleType>
        <xsd:restriction base="dms:Text">
          <xsd:maxLength value="255"/>
        </xsd:restriction>
      </xsd:simpleType>
    </xsd:element>
    <xsd:element name="Agency" ma:index="10" nillable="true" ma:displayName="Agency" ma:format="Dropdown" ma:internalName="Agency">
      <xsd:simpleType>
        <xsd:restriction base="dms:Choice">
          <xsd:enumeration value="Meeting Type"/>
        </xsd:restriction>
      </xsd:simpleType>
    </xsd:element>
    <xsd:element name="Item_x0020_No_x002e_" ma:index="11" nillable="true" ma:displayName="Item No." ma:format="Dropdown" ma:internalName="Item_x0020_No_x002e_">
      <xsd:simpleType>
        <xsd:restriction base="dms:Choice"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Withdrawn"/>
        </xsd:restriction>
      </xsd:simpleType>
    </xsd:element>
    <xsd:element name="Status" ma:index="12" nillable="true" ma:displayName="Status" ma:default="Stage In Progress" ma:format="Dropdown" ma:internalName="Status">
      <xsd:simpleType>
        <xsd:restriction base="dms:Choice">
          <xsd:enumeration value="Stage In Progress"/>
          <xsd:enumeration value="Waiting For Approval"/>
          <xsd:enumeration value="Approved"/>
        </xsd:restriction>
      </xsd:simpleType>
    </xsd:element>
    <xsd:element name="Category" ma:index="13" nillable="true" ma:displayName="Category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1D1312-8D98-4AF0-B823-8922B5C1FDF2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e3a4531-7f9c-4bfd-89ea-efc29220a37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EA1C432-E3BB-42D5-A2A5-0FC09D537DA4}"/>
</file>

<file path=customXml/itemProps3.xml><?xml version="1.0" encoding="utf-8"?>
<ds:datastoreItem xmlns:ds="http://schemas.openxmlformats.org/officeDocument/2006/customXml" ds:itemID="{C42345FB-68B7-4A3C-88B1-C9E237187D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82877</TotalTime>
  <Words>876</Words>
  <Application>Microsoft Office PowerPoint</Application>
  <PresentationFormat>Widescreen</PresentationFormat>
  <Paragraphs>228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Open Sans</vt:lpstr>
      <vt:lpstr>Symbol</vt:lpstr>
      <vt:lpstr>Wingdings</vt:lpstr>
      <vt:lpstr>Wingdings 2</vt:lpstr>
      <vt:lpstr>Office Theme</vt:lpstr>
      <vt:lpstr>Custom Design</vt:lpstr>
      <vt:lpstr>1_Custom Design</vt:lpstr>
      <vt:lpstr>1_Dividend</vt:lpstr>
      <vt:lpstr>3_Office Theme</vt:lpstr>
      <vt:lpstr>Dividend</vt:lpstr>
      <vt:lpstr>PowerPoint Presentation</vt:lpstr>
      <vt:lpstr>Welcome!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Workforce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Smith</dc:creator>
  <cp:lastModifiedBy>Alex Doench</cp:lastModifiedBy>
  <cp:revision>607</cp:revision>
  <dcterms:created xsi:type="dcterms:W3CDTF">2019-10-30T16:03:15Z</dcterms:created>
  <dcterms:modified xsi:type="dcterms:W3CDTF">2022-10-06T15:49:19Z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0x01010078562674304CBB4BB1B28CDCCE389339</vt:lpwstr>
  </property>
  <property fmtid="{D5CDD505-2E9C-101B-9397-08002B2CF9AE}" pid="3" name="MSIP_Label_ea60d57e-af5b-4752-ac57-3e4f28ca11dc_SiteId">
    <vt:lpwstr>36da45f1-dd2c-4d1f-af13-5abe46b99921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Enabled">
    <vt:lpwstr>true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etDate">
    <vt:lpwstr>2021-07-30T19:45:43Z</vt:lpwstr>
  </property>
  <property fmtid="{D5CDD505-2E9C-101B-9397-08002B2CF9AE}" pid="8" name="MSIP_Label_ea60d57e-af5b-4752-ac57-3e4f28ca11dc_ContentBits">
    <vt:lpwstr>0</vt:lpwstr>
  </property>
  <property fmtid="{D5CDD505-2E9C-101B-9397-08002B2CF9AE}" pid="9" name="MSIP_Label_ea60d57e-af5b-4752-ac57-3e4f28ca11dc_ActionId">
    <vt:lpwstr>f227f1ef-643e-431d-ae52-f8c00b5c0b5c</vt:lpwstr>
  </property>
</Properties>
</file>