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698" r:id="rId7"/>
    <p:sldMasterId id="2147483725" r:id="rId8"/>
  </p:sldMasterIdLst>
  <p:notesMasterIdLst>
    <p:notesMasterId r:id="rId42"/>
  </p:notesMasterIdLst>
  <p:handoutMasterIdLst>
    <p:handoutMasterId r:id="rId43"/>
  </p:handoutMasterIdLst>
  <p:sldIdLst>
    <p:sldId id="256" r:id="rId9"/>
    <p:sldId id="12625" r:id="rId10"/>
    <p:sldId id="257" r:id="rId11"/>
    <p:sldId id="12604" r:id="rId12"/>
    <p:sldId id="12597" r:id="rId13"/>
    <p:sldId id="12637" r:id="rId14"/>
    <p:sldId id="12663" r:id="rId15"/>
    <p:sldId id="12664" r:id="rId16"/>
    <p:sldId id="12621" r:id="rId17"/>
    <p:sldId id="12638" r:id="rId18"/>
    <p:sldId id="12667" r:id="rId19"/>
    <p:sldId id="12589" r:id="rId20"/>
    <p:sldId id="12636" r:id="rId21"/>
    <p:sldId id="12674" r:id="rId22"/>
    <p:sldId id="12675" r:id="rId23"/>
    <p:sldId id="12676" r:id="rId24"/>
    <p:sldId id="12677" r:id="rId25"/>
    <p:sldId id="12679" r:id="rId26"/>
    <p:sldId id="12681" r:id="rId27"/>
    <p:sldId id="12682" r:id="rId28"/>
    <p:sldId id="12683" r:id="rId29"/>
    <p:sldId id="12605" r:id="rId30"/>
    <p:sldId id="12718" r:id="rId31"/>
    <p:sldId id="12668" r:id="rId32"/>
    <p:sldId id="12669" r:id="rId33"/>
    <p:sldId id="264" r:id="rId34"/>
    <p:sldId id="265" r:id="rId35"/>
    <p:sldId id="280" r:id="rId36"/>
    <p:sldId id="12673" r:id="rId37"/>
    <p:sldId id="259" r:id="rId38"/>
    <p:sldId id="12609" r:id="rId39"/>
    <p:sldId id="12595" r:id="rId40"/>
    <p:sldId id="12626" r:id="rId41"/>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F57"/>
    <a:srgbClr val="6CC24A"/>
    <a:srgbClr val="FFB81C"/>
    <a:srgbClr val="E145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9" autoAdjust="0"/>
    <p:restoredTop sz="36862" autoAdjust="0"/>
  </p:normalViewPr>
  <p:slideViewPr>
    <p:cSldViewPr snapToGrid="0">
      <p:cViewPr varScale="1">
        <p:scale>
          <a:sx n="34" d="100"/>
          <a:sy n="34" d="100"/>
        </p:scale>
        <p:origin x="2598" y="54"/>
      </p:cViewPr>
      <p:guideLst/>
    </p:cSldViewPr>
  </p:slideViewPr>
  <p:notesTextViewPr>
    <p:cViewPr>
      <p:scale>
        <a:sx n="1" d="1"/>
        <a:sy n="1" d="1"/>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a:t>FRICE-W</a:t>
            </a:r>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Completed</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Forms</c:v>
                </c:pt>
                <c:pt idx="1">
                  <c:v>Reports</c:v>
                </c:pt>
                <c:pt idx="2">
                  <c:v>Interfaces</c:v>
                </c:pt>
                <c:pt idx="3">
                  <c:v>Conversions</c:v>
                </c:pt>
                <c:pt idx="4">
                  <c:v>Enhancements</c:v>
                </c:pt>
                <c:pt idx="5">
                  <c:v>Workflows</c:v>
                </c:pt>
              </c:strCache>
            </c:strRef>
          </c:cat>
          <c:val>
            <c:numRef>
              <c:f>Sheet1!$B$2:$B$7</c:f>
              <c:numCache>
                <c:formatCode>General</c:formatCode>
                <c:ptCount val="6"/>
                <c:pt idx="0">
                  <c:v>1</c:v>
                </c:pt>
                <c:pt idx="1">
                  <c:v>4</c:v>
                </c:pt>
                <c:pt idx="2">
                  <c:v>102</c:v>
                </c:pt>
                <c:pt idx="3">
                  <c:v>38</c:v>
                </c:pt>
                <c:pt idx="4">
                  <c:v>1</c:v>
                </c:pt>
                <c:pt idx="5">
                  <c:v>18</c:v>
                </c:pt>
              </c:numCache>
            </c:numRef>
          </c:val>
          <c:extLst>
            <c:ext xmlns:c16="http://schemas.microsoft.com/office/drawing/2014/chart" uri="{C3380CC4-5D6E-409C-BE32-E72D297353CC}">
              <c16:uniqueId val="{00000000-958A-4D4D-8DED-C547A8C04367}"/>
            </c:ext>
          </c:extLst>
        </c:ser>
        <c:ser>
          <c:idx val="1"/>
          <c:order val="1"/>
          <c:tx>
            <c:strRef>
              <c:f>Sheet1!$C$1</c:f>
              <c:strCache>
                <c:ptCount val="1"/>
                <c:pt idx="0">
                  <c:v>Remaining</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Forms</c:v>
                </c:pt>
                <c:pt idx="1">
                  <c:v>Reports</c:v>
                </c:pt>
                <c:pt idx="2">
                  <c:v>Interfaces</c:v>
                </c:pt>
                <c:pt idx="3">
                  <c:v>Conversions</c:v>
                </c:pt>
                <c:pt idx="4">
                  <c:v>Enhancements</c:v>
                </c:pt>
                <c:pt idx="5">
                  <c:v>Workflows</c:v>
                </c:pt>
              </c:strCache>
            </c:strRef>
          </c:cat>
          <c:val>
            <c:numRef>
              <c:f>Sheet1!$C$2:$C$7</c:f>
              <c:numCache>
                <c:formatCode>General</c:formatCode>
                <c:ptCount val="6"/>
                <c:pt idx="0">
                  <c:v>0</c:v>
                </c:pt>
                <c:pt idx="1">
                  <c:v>24</c:v>
                </c:pt>
                <c:pt idx="2">
                  <c:v>87</c:v>
                </c:pt>
                <c:pt idx="3">
                  <c:v>9</c:v>
                </c:pt>
                <c:pt idx="4">
                  <c:v>0</c:v>
                </c:pt>
                <c:pt idx="5">
                  <c:v>1</c:v>
                </c:pt>
              </c:numCache>
            </c:numRef>
          </c:val>
          <c:extLst>
            <c:ext xmlns:c16="http://schemas.microsoft.com/office/drawing/2014/chart" uri="{C3380CC4-5D6E-409C-BE32-E72D297353CC}">
              <c16:uniqueId val="{00000001-958A-4D4D-8DED-C547A8C04367}"/>
            </c:ext>
          </c:extLst>
        </c:ser>
        <c:dLbls>
          <c:dLblPos val="ctr"/>
          <c:showLegendKey val="0"/>
          <c:showVal val="1"/>
          <c:showCatName val="0"/>
          <c:showSerName val="0"/>
          <c:showPercent val="0"/>
          <c:showBubbleSize val="0"/>
        </c:dLbls>
        <c:gapWidth val="50"/>
        <c:overlap val="100"/>
        <c:axId val="2006037648"/>
        <c:axId val="2006035568"/>
      </c:barChart>
      <c:catAx>
        <c:axId val="2006037648"/>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6035568"/>
        <c:crosses val="autoZero"/>
        <c:auto val="1"/>
        <c:lblAlgn val="ctr"/>
        <c:lblOffset val="100"/>
        <c:noMultiLvlLbl val="0"/>
      </c:catAx>
      <c:valAx>
        <c:axId val="2006035568"/>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6037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FRICE-W Progress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Completed</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FRICE-W</c:v>
                </c:pt>
              </c:strCache>
            </c:strRef>
          </c:cat>
          <c:val>
            <c:numRef>
              <c:f>Sheet1!$B$2</c:f>
              <c:numCache>
                <c:formatCode>General</c:formatCode>
                <c:ptCount val="1"/>
                <c:pt idx="0">
                  <c:v>157</c:v>
                </c:pt>
              </c:numCache>
            </c:numRef>
          </c:val>
          <c:extLst>
            <c:ext xmlns:c16="http://schemas.microsoft.com/office/drawing/2014/chart" uri="{C3380CC4-5D6E-409C-BE32-E72D297353CC}">
              <c16:uniqueId val="{00000000-2685-4E72-B4A1-A920A5EB7349}"/>
            </c:ext>
          </c:extLst>
        </c:ser>
        <c:ser>
          <c:idx val="1"/>
          <c:order val="1"/>
          <c:tx>
            <c:strRef>
              <c:f>Sheet1!$C$1</c:f>
              <c:strCache>
                <c:ptCount val="1"/>
                <c:pt idx="0">
                  <c:v>Completed Last Month</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FRICE-W</c:v>
                </c:pt>
              </c:strCache>
            </c:strRef>
          </c:cat>
          <c:val>
            <c:numRef>
              <c:f>Sheet1!$C$2</c:f>
              <c:numCache>
                <c:formatCode>General</c:formatCode>
                <c:ptCount val="1"/>
                <c:pt idx="0">
                  <c:v>7</c:v>
                </c:pt>
              </c:numCache>
            </c:numRef>
          </c:val>
          <c:extLst>
            <c:ext xmlns:c16="http://schemas.microsoft.com/office/drawing/2014/chart" uri="{C3380CC4-5D6E-409C-BE32-E72D297353CC}">
              <c16:uniqueId val="{00000001-2685-4E72-B4A1-A920A5EB7349}"/>
            </c:ext>
          </c:extLst>
        </c:ser>
        <c:ser>
          <c:idx val="2"/>
          <c:order val="2"/>
          <c:tx>
            <c:strRef>
              <c:f>Sheet1!$D$1</c:f>
              <c:strCache>
                <c:ptCount val="1"/>
                <c:pt idx="0">
                  <c:v>Remaining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FRICE-W</c:v>
                </c:pt>
              </c:strCache>
            </c:strRef>
          </c:cat>
          <c:val>
            <c:numRef>
              <c:f>Sheet1!$D$2</c:f>
              <c:numCache>
                <c:formatCode>General</c:formatCode>
                <c:ptCount val="1"/>
                <c:pt idx="0">
                  <c:v>121</c:v>
                </c:pt>
              </c:numCache>
            </c:numRef>
          </c:val>
          <c:extLst>
            <c:ext xmlns:c16="http://schemas.microsoft.com/office/drawing/2014/chart" uri="{C3380CC4-5D6E-409C-BE32-E72D297353CC}">
              <c16:uniqueId val="{00000002-2685-4E72-B4A1-A920A5EB7349}"/>
            </c:ext>
          </c:extLst>
        </c:ser>
        <c:dLbls>
          <c:dLblPos val="ctr"/>
          <c:showLegendKey val="0"/>
          <c:showVal val="1"/>
          <c:showCatName val="0"/>
          <c:showSerName val="0"/>
          <c:showPercent val="0"/>
          <c:showBubbleSize val="0"/>
        </c:dLbls>
        <c:gapWidth val="79"/>
        <c:overlap val="100"/>
        <c:axId val="1095330368"/>
        <c:axId val="1095332032"/>
      </c:barChart>
      <c:catAx>
        <c:axId val="1095330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1" i="0" u="none" strike="noStrike" kern="1200" cap="all" spc="120" normalizeH="0" baseline="0">
                <a:solidFill>
                  <a:schemeClr val="tx1">
                    <a:lumMod val="65000"/>
                    <a:lumOff val="35000"/>
                  </a:schemeClr>
                </a:solidFill>
                <a:latin typeface="+mn-lt"/>
                <a:ea typeface="+mn-ea"/>
                <a:cs typeface="+mn-cs"/>
              </a:defRPr>
            </a:pPr>
            <a:endParaRPr lang="en-US"/>
          </a:p>
        </c:txPr>
        <c:crossAx val="1095332032"/>
        <c:crosses val="autoZero"/>
        <c:auto val="1"/>
        <c:lblAlgn val="ctr"/>
        <c:lblOffset val="100"/>
        <c:noMultiLvlLbl val="0"/>
      </c:catAx>
      <c:valAx>
        <c:axId val="1095332032"/>
        <c:scaling>
          <c:orientation val="minMax"/>
        </c:scaling>
        <c:delete val="1"/>
        <c:axPos val="b"/>
        <c:numFmt formatCode="General" sourceLinked="1"/>
        <c:majorTickMark val="none"/>
        <c:minorTickMark val="none"/>
        <c:tickLblPos val="nextTo"/>
        <c:crossAx val="1095330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DF9F9-E440-4C1D-AA8B-DE2476703232}"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177D1D4E-9DEB-4020-82BB-E7A7CBD302A9}">
      <dgm:prSet/>
      <dgm:spPr/>
      <dgm:t>
        <a:bodyPr/>
        <a:lstStyle/>
        <a:p>
          <a:pPr>
            <a:lnSpc>
              <a:spcPct val="100000"/>
            </a:lnSpc>
          </a:pPr>
          <a:r>
            <a:rPr lang="en-US" dirty="0"/>
            <a:t>Utilize 11 Core End-to-End Business Scenarios identified by Luma Team Members during SIT planning</a:t>
          </a:r>
        </a:p>
      </dgm:t>
    </dgm:pt>
    <dgm:pt modelId="{0ADF3124-4A5B-4BB1-A212-F10DD8997891}" type="parTrans" cxnId="{559D6223-BC3A-45E2-AB5B-9BBEAB9DE2F6}">
      <dgm:prSet/>
      <dgm:spPr/>
      <dgm:t>
        <a:bodyPr/>
        <a:lstStyle/>
        <a:p>
          <a:endParaRPr lang="en-US"/>
        </a:p>
      </dgm:t>
    </dgm:pt>
    <dgm:pt modelId="{1F8F26B8-F051-4C43-893D-A3B28D39BC92}" type="sibTrans" cxnId="{559D6223-BC3A-45E2-AB5B-9BBEAB9DE2F6}">
      <dgm:prSet/>
      <dgm:spPr/>
      <dgm:t>
        <a:bodyPr/>
        <a:lstStyle/>
        <a:p>
          <a:endParaRPr lang="en-US"/>
        </a:p>
      </dgm:t>
    </dgm:pt>
    <dgm:pt modelId="{48E01798-D18B-4FA7-8277-930F763F11E1}">
      <dgm:prSet/>
      <dgm:spPr/>
      <dgm:t>
        <a:bodyPr/>
        <a:lstStyle/>
        <a:p>
          <a:pPr>
            <a:lnSpc>
              <a:spcPct val="100000"/>
            </a:lnSpc>
          </a:pPr>
          <a:r>
            <a:rPr lang="en-US" dirty="0"/>
            <a:t>Another pass with functional teams to gather test scenarios for SIT 3 (align to </a:t>
          </a:r>
          <a:r>
            <a:rPr lang="en-US" dirty="0" err="1"/>
            <a:t>lvl</a:t>
          </a:r>
          <a:r>
            <a:rPr lang="en-US" dirty="0"/>
            <a:t> 3 BPR’s to complete end-to-end testing)</a:t>
          </a:r>
        </a:p>
      </dgm:t>
    </dgm:pt>
    <dgm:pt modelId="{BB48B2B9-CBF4-4D49-90F5-7CB33D7656D3}" type="parTrans" cxnId="{1D38B247-940D-4389-BA9A-16343839CBE1}">
      <dgm:prSet/>
      <dgm:spPr/>
      <dgm:t>
        <a:bodyPr/>
        <a:lstStyle/>
        <a:p>
          <a:endParaRPr lang="en-US"/>
        </a:p>
      </dgm:t>
    </dgm:pt>
    <dgm:pt modelId="{A241A3B6-B27C-4175-9510-3B45DDD096B1}" type="sibTrans" cxnId="{1D38B247-940D-4389-BA9A-16343839CBE1}">
      <dgm:prSet/>
      <dgm:spPr/>
      <dgm:t>
        <a:bodyPr/>
        <a:lstStyle/>
        <a:p>
          <a:endParaRPr lang="en-US"/>
        </a:p>
      </dgm:t>
    </dgm:pt>
    <dgm:pt modelId="{4EBE5DDC-EA44-42F0-B7B6-A7A39B82414A}">
      <dgm:prSet/>
      <dgm:spPr/>
      <dgm:t>
        <a:bodyPr/>
        <a:lstStyle/>
        <a:p>
          <a:pPr>
            <a:lnSpc>
              <a:spcPct val="100000"/>
            </a:lnSpc>
          </a:pPr>
          <a:r>
            <a:rPr lang="en-US"/>
            <a:t>All FRICE-W objects will be tested in SIT 3 once more</a:t>
          </a:r>
        </a:p>
      </dgm:t>
    </dgm:pt>
    <dgm:pt modelId="{D329D0C7-376C-489A-BD2D-4C50A7D759FC}" type="parTrans" cxnId="{F2F0807E-EFE9-4E93-8CE9-49A6B72B82A7}">
      <dgm:prSet/>
      <dgm:spPr/>
      <dgm:t>
        <a:bodyPr/>
        <a:lstStyle/>
        <a:p>
          <a:endParaRPr lang="en-US"/>
        </a:p>
      </dgm:t>
    </dgm:pt>
    <dgm:pt modelId="{B58B6240-7E3E-4526-A832-CDF68A2870D1}" type="sibTrans" cxnId="{F2F0807E-EFE9-4E93-8CE9-49A6B72B82A7}">
      <dgm:prSet/>
      <dgm:spPr/>
      <dgm:t>
        <a:bodyPr/>
        <a:lstStyle/>
        <a:p>
          <a:endParaRPr lang="en-US"/>
        </a:p>
      </dgm:t>
    </dgm:pt>
    <dgm:pt modelId="{6CD51559-EA83-4A72-9185-BE956F43EBC2}" type="pres">
      <dgm:prSet presAssocID="{FA9DF9F9-E440-4C1D-AA8B-DE2476703232}" presName="root" presStyleCnt="0">
        <dgm:presLayoutVars>
          <dgm:dir/>
          <dgm:resizeHandles val="exact"/>
        </dgm:presLayoutVars>
      </dgm:prSet>
      <dgm:spPr/>
    </dgm:pt>
    <dgm:pt modelId="{7B45B6DB-0FA9-4DCC-9DEB-243A5FF2EFF7}" type="pres">
      <dgm:prSet presAssocID="{177D1D4E-9DEB-4020-82BB-E7A7CBD302A9}" presName="compNode" presStyleCnt="0"/>
      <dgm:spPr/>
    </dgm:pt>
    <dgm:pt modelId="{353CAA97-30EF-4F87-A07B-8F153D94C2FD}" type="pres">
      <dgm:prSet presAssocID="{177D1D4E-9DEB-4020-82BB-E7A7CBD302A9}" presName="bgRect" presStyleLbl="bgShp" presStyleIdx="0" presStyleCnt="3"/>
      <dgm:spPr/>
    </dgm:pt>
    <dgm:pt modelId="{BFFB9315-D854-414C-AFB3-2E830C38A36F}" type="pres">
      <dgm:prSet presAssocID="{177D1D4E-9DEB-4020-82BB-E7A7CBD302A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9E1C8A9-663D-4D05-A5C8-0E9F0B0E5B97}" type="pres">
      <dgm:prSet presAssocID="{177D1D4E-9DEB-4020-82BB-E7A7CBD302A9}" presName="spaceRect" presStyleCnt="0"/>
      <dgm:spPr/>
    </dgm:pt>
    <dgm:pt modelId="{A96AA2C8-D645-420A-948F-CA549577E046}" type="pres">
      <dgm:prSet presAssocID="{177D1D4E-9DEB-4020-82BB-E7A7CBD302A9}" presName="parTx" presStyleLbl="revTx" presStyleIdx="0" presStyleCnt="3">
        <dgm:presLayoutVars>
          <dgm:chMax val="0"/>
          <dgm:chPref val="0"/>
        </dgm:presLayoutVars>
      </dgm:prSet>
      <dgm:spPr/>
    </dgm:pt>
    <dgm:pt modelId="{E98EA52F-EB9B-45A0-810B-B39FAEB7A43D}" type="pres">
      <dgm:prSet presAssocID="{1F8F26B8-F051-4C43-893D-A3B28D39BC92}" presName="sibTrans" presStyleCnt="0"/>
      <dgm:spPr/>
    </dgm:pt>
    <dgm:pt modelId="{4CD5A8C0-17AE-41CC-9F87-0BF01DA775C3}" type="pres">
      <dgm:prSet presAssocID="{48E01798-D18B-4FA7-8277-930F763F11E1}" presName="compNode" presStyleCnt="0"/>
      <dgm:spPr/>
    </dgm:pt>
    <dgm:pt modelId="{EA8C2277-BEEA-4195-8E67-91DBE259DD23}" type="pres">
      <dgm:prSet presAssocID="{48E01798-D18B-4FA7-8277-930F763F11E1}" presName="bgRect" presStyleLbl="bgShp" presStyleIdx="1" presStyleCnt="3"/>
      <dgm:spPr/>
    </dgm:pt>
    <dgm:pt modelId="{90DF42FF-3186-4FA2-9BC1-DE5F4522B7FC}" type="pres">
      <dgm:prSet presAssocID="{48E01798-D18B-4FA7-8277-930F763F11E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7FDBCDF-827D-4A8F-8CA4-62F0D49F01A2}" type="pres">
      <dgm:prSet presAssocID="{48E01798-D18B-4FA7-8277-930F763F11E1}" presName="spaceRect" presStyleCnt="0"/>
      <dgm:spPr/>
    </dgm:pt>
    <dgm:pt modelId="{D209E75D-0C7E-400C-AAF0-4C2130DB8378}" type="pres">
      <dgm:prSet presAssocID="{48E01798-D18B-4FA7-8277-930F763F11E1}" presName="parTx" presStyleLbl="revTx" presStyleIdx="1" presStyleCnt="3">
        <dgm:presLayoutVars>
          <dgm:chMax val="0"/>
          <dgm:chPref val="0"/>
        </dgm:presLayoutVars>
      </dgm:prSet>
      <dgm:spPr/>
    </dgm:pt>
    <dgm:pt modelId="{91C82184-9279-4334-97AF-D1C362B2DCF6}" type="pres">
      <dgm:prSet presAssocID="{A241A3B6-B27C-4175-9510-3B45DDD096B1}" presName="sibTrans" presStyleCnt="0"/>
      <dgm:spPr/>
    </dgm:pt>
    <dgm:pt modelId="{745E0C7D-3DA7-445B-ABEC-3F68A7BC74E1}" type="pres">
      <dgm:prSet presAssocID="{4EBE5DDC-EA44-42F0-B7B6-A7A39B82414A}" presName="compNode" presStyleCnt="0"/>
      <dgm:spPr/>
    </dgm:pt>
    <dgm:pt modelId="{3411C5C1-D3BE-4AAF-8FF2-8C0687725B8C}" type="pres">
      <dgm:prSet presAssocID="{4EBE5DDC-EA44-42F0-B7B6-A7A39B82414A}" presName="bgRect" presStyleLbl="bgShp" presStyleIdx="2" presStyleCnt="3"/>
      <dgm:spPr/>
    </dgm:pt>
    <dgm:pt modelId="{6C7D9170-7F4C-499D-A7D0-5E385F3DFCCE}" type="pres">
      <dgm:prSet presAssocID="{4EBE5DDC-EA44-42F0-B7B6-A7A39B8241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 tubes"/>
        </a:ext>
      </dgm:extLst>
    </dgm:pt>
    <dgm:pt modelId="{EE4CD6EC-F5D6-42C0-AB4C-3470F020DC1F}" type="pres">
      <dgm:prSet presAssocID="{4EBE5DDC-EA44-42F0-B7B6-A7A39B82414A}" presName="spaceRect" presStyleCnt="0"/>
      <dgm:spPr/>
    </dgm:pt>
    <dgm:pt modelId="{EE37AB47-FBB0-4285-9150-A4455ED2D0B5}" type="pres">
      <dgm:prSet presAssocID="{4EBE5DDC-EA44-42F0-B7B6-A7A39B82414A}" presName="parTx" presStyleLbl="revTx" presStyleIdx="2" presStyleCnt="3">
        <dgm:presLayoutVars>
          <dgm:chMax val="0"/>
          <dgm:chPref val="0"/>
        </dgm:presLayoutVars>
      </dgm:prSet>
      <dgm:spPr/>
    </dgm:pt>
  </dgm:ptLst>
  <dgm:cxnLst>
    <dgm:cxn modelId="{559D6223-BC3A-45E2-AB5B-9BBEAB9DE2F6}" srcId="{FA9DF9F9-E440-4C1D-AA8B-DE2476703232}" destId="{177D1D4E-9DEB-4020-82BB-E7A7CBD302A9}" srcOrd="0" destOrd="0" parTransId="{0ADF3124-4A5B-4BB1-A212-F10DD8997891}" sibTransId="{1F8F26B8-F051-4C43-893D-A3B28D39BC92}"/>
    <dgm:cxn modelId="{9613B928-D783-4B6B-B759-97140BECE2C6}" type="presOf" srcId="{48E01798-D18B-4FA7-8277-930F763F11E1}" destId="{D209E75D-0C7E-400C-AAF0-4C2130DB8378}" srcOrd="0" destOrd="0" presId="urn:microsoft.com/office/officeart/2018/2/layout/IconVerticalSolidList"/>
    <dgm:cxn modelId="{1D38B247-940D-4389-BA9A-16343839CBE1}" srcId="{FA9DF9F9-E440-4C1D-AA8B-DE2476703232}" destId="{48E01798-D18B-4FA7-8277-930F763F11E1}" srcOrd="1" destOrd="0" parTransId="{BB48B2B9-CBF4-4D49-90F5-7CB33D7656D3}" sibTransId="{A241A3B6-B27C-4175-9510-3B45DDD096B1}"/>
    <dgm:cxn modelId="{80DF9270-C248-4BF4-8135-2E12BEA7BB7B}" type="presOf" srcId="{177D1D4E-9DEB-4020-82BB-E7A7CBD302A9}" destId="{A96AA2C8-D645-420A-948F-CA549577E046}" srcOrd="0" destOrd="0" presId="urn:microsoft.com/office/officeart/2018/2/layout/IconVerticalSolidList"/>
    <dgm:cxn modelId="{F2F0807E-EFE9-4E93-8CE9-49A6B72B82A7}" srcId="{FA9DF9F9-E440-4C1D-AA8B-DE2476703232}" destId="{4EBE5DDC-EA44-42F0-B7B6-A7A39B82414A}" srcOrd="2" destOrd="0" parTransId="{D329D0C7-376C-489A-BD2D-4C50A7D759FC}" sibTransId="{B58B6240-7E3E-4526-A832-CDF68A2870D1}"/>
    <dgm:cxn modelId="{63BDF0CC-AF8B-42F5-8B0D-DB52EB34A539}" type="presOf" srcId="{4EBE5DDC-EA44-42F0-B7B6-A7A39B82414A}" destId="{EE37AB47-FBB0-4285-9150-A4455ED2D0B5}" srcOrd="0" destOrd="0" presId="urn:microsoft.com/office/officeart/2018/2/layout/IconVerticalSolidList"/>
    <dgm:cxn modelId="{3FAF83FA-DA57-4A7A-97B0-A98ED622761D}" type="presOf" srcId="{FA9DF9F9-E440-4C1D-AA8B-DE2476703232}" destId="{6CD51559-EA83-4A72-9185-BE956F43EBC2}" srcOrd="0" destOrd="0" presId="urn:microsoft.com/office/officeart/2018/2/layout/IconVerticalSolidList"/>
    <dgm:cxn modelId="{73E5BCDD-4A88-4BA3-8E76-887F444935E7}" type="presParOf" srcId="{6CD51559-EA83-4A72-9185-BE956F43EBC2}" destId="{7B45B6DB-0FA9-4DCC-9DEB-243A5FF2EFF7}" srcOrd="0" destOrd="0" presId="urn:microsoft.com/office/officeart/2018/2/layout/IconVerticalSolidList"/>
    <dgm:cxn modelId="{E9F8A80C-3C85-41EA-B490-0BF65549DD7E}" type="presParOf" srcId="{7B45B6DB-0FA9-4DCC-9DEB-243A5FF2EFF7}" destId="{353CAA97-30EF-4F87-A07B-8F153D94C2FD}" srcOrd="0" destOrd="0" presId="urn:microsoft.com/office/officeart/2018/2/layout/IconVerticalSolidList"/>
    <dgm:cxn modelId="{9FD5CD83-FCBA-4589-A73D-32AB8A3F749D}" type="presParOf" srcId="{7B45B6DB-0FA9-4DCC-9DEB-243A5FF2EFF7}" destId="{BFFB9315-D854-414C-AFB3-2E830C38A36F}" srcOrd="1" destOrd="0" presId="urn:microsoft.com/office/officeart/2018/2/layout/IconVerticalSolidList"/>
    <dgm:cxn modelId="{09F96387-D473-4EFE-86A1-69A2DA45DF8B}" type="presParOf" srcId="{7B45B6DB-0FA9-4DCC-9DEB-243A5FF2EFF7}" destId="{59E1C8A9-663D-4D05-A5C8-0E9F0B0E5B97}" srcOrd="2" destOrd="0" presId="urn:microsoft.com/office/officeart/2018/2/layout/IconVerticalSolidList"/>
    <dgm:cxn modelId="{2CED1858-29A5-4B1F-8A59-DA7C8B477B10}" type="presParOf" srcId="{7B45B6DB-0FA9-4DCC-9DEB-243A5FF2EFF7}" destId="{A96AA2C8-D645-420A-948F-CA549577E046}" srcOrd="3" destOrd="0" presId="urn:microsoft.com/office/officeart/2018/2/layout/IconVerticalSolidList"/>
    <dgm:cxn modelId="{FA71BE84-2BF5-4548-8D61-35158BAA55B6}" type="presParOf" srcId="{6CD51559-EA83-4A72-9185-BE956F43EBC2}" destId="{E98EA52F-EB9B-45A0-810B-B39FAEB7A43D}" srcOrd="1" destOrd="0" presId="urn:microsoft.com/office/officeart/2018/2/layout/IconVerticalSolidList"/>
    <dgm:cxn modelId="{2D2B8332-0DAD-483A-A087-F3596E8942C7}" type="presParOf" srcId="{6CD51559-EA83-4A72-9185-BE956F43EBC2}" destId="{4CD5A8C0-17AE-41CC-9F87-0BF01DA775C3}" srcOrd="2" destOrd="0" presId="urn:microsoft.com/office/officeart/2018/2/layout/IconVerticalSolidList"/>
    <dgm:cxn modelId="{F80E7AC1-7D91-4769-86DC-9E4959B11403}" type="presParOf" srcId="{4CD5A8C0-17AE-41CC-9F87-0BF01DA775C3}" destId="{EA8C2277-BEEA-4195-8E67-91DBE259DD23}" srcOrd="0" destOrd="0" presId="urn:microsoft.com/office/officeart/2018/2/layout/IconVerticalSolidList"/>
    <dgm:cxn modelId="{C4D7BCB5-CD46-4404-8E8C-40C20C1C47D3}" type="presParOf" srcId="{4CD5A8C0-17AE-41CC-9F87-0BF01DA775C3}" destId="{90DF42FF-3186-4FA2-9BC1-DE5F4522B7FC}" srcOrd="1" destOrd="0" presId="urn:microsoft.com/office/officeart/2018/2/layout/IconVerticalSolidList"/>
    <dgm:cxn modelId="{1450E647-C89C-4583-A020-6652A27B1E5A}" type="presParOf" srcId="{4CD5A8C0-17AE-41CC-9F87-0BF01DA775C3}" destId="{07FDBCDF-827D-4A8F-8CA4-62F0D49F01A2}" srcOrd="2" destOrd="0" presId="urn:microsoft.com/office/officeart/2018/2/layout/IconVerticalSolidList"/>
    <dgm:cxn modelId="{82AF12D9-90A0-490A-A3F0-FE5A75D93837}" type="presParOf" srcId="{4CD5A8C0-17AE-41CC-9F87-0BF01DA775C3}" destId="{D209E75D-0C7E-400C-AAF0-4C2130DB8378}" srcOrd="3" destOrd="0" presId="urn:microsoft.com/office/officeart/2018/2/layout/IconVerticalSolidList"/>
    <dgm:cxn modelId="{330C5EDB-AC5B-4C70-BDBF-F43B41AE2B73}" type="presParOf" srcId="{6CD51559-EA83-4A72-9185-BE956F43EBC2}" destId="{91C82184-9279-4334-97AF-D1C362B2DCF6}" srcOrd="3" destOrd="0" presId="urn:microsoft.com/office/officeart/2018/2/layout/IconVerticalSolidList"/>
    <dgm:cxn modelId="{AFAA4D2C-74B3-4664-A407-82B23A11F7A4}" type="presParOf" srcId="{6CD51559-EA83-4A72-9185-BE956F43EBC2}" destId="{745E0C7D-3DA7-445B-ABEC-3F68A7BC74E1}" srcOrd="4" destOrd="0" presId="urn:microsoft.com/office/officeart/2018/2/layout/IconVerticalSolidList"/>
    <dgm:cxn modelId="{BA366747-353F-422A-B736-B9BDA92140D1}" type="presParOf" srcId="{745E0C7D-3DA7-445B-ABEC-3F68A7BC74E1}" destId="{3411C5C1-D3BE-4AAF-8FF2-8C0687725B8C}" srcOrd="0" destOrd="0" presId="urn:microsoft.com/office/officeart/2018/2/layout/IconVerticalSolidList"/>
    <dgm:cxn modelId="{D3732FC3-3067-4862-AEAC-0310C48652D3}" type="presParOf" srcId="{745E0C7D-3DA7-445B-ABEC-3F68A7BC74E1}" destId="{6C7D9170-7F4C-499D-A7D0-5E385F3DFCCE}" srcOrd="1" destOrd="0" presId="urn:microsoft.com/office/officeart/2018/2/layout/IconVerticalSolidList"/>
    <dgm:cxn modelId="{425C2A25-4257-4225-8E7F-3ED87F9D5587}" type="presParOf" srcId="{745E0C7D-3DA7-445B-ABEC-3F68A7BC74E1}" destId="{EE4CD6EC-F5D6-42C0-AB4C-3470F020DC1F}" srcOrd="2" destOrd="0" presId="urn:microsoft.com/office/officeart/2018/2/layout/IconVerticalSolidList"/>
    <dgm:cxn modelId="{BC98D568-7788-4B36-89EF-EF39617624DF}" type="presParOf" srcId="{745E0C7D-3DA7-445B-ABEC-3F68A7BC74E1}" destId="{EE37AB47-FBB0-4285-9150-A4455ED2D0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CAA97-30EF-4F87-A07B-8F153D94C2FD}">
      <dsp:nvSpPr>
        <dsp:cNvPr id="0" name=""/>
        <dsp:cNvSpPr/>
      </dsp:nvSpPr>
      <dsp:spPr>
        <a:xfrm>
          <a:off x="0" y="53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B9315-D854-414C-AFB3-2E830C38A36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6AA2C8-D645-420A-948F-CA549577E046}">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Utilize 11 Core End-to-End Business Scenarios identified by Luma Team Members during SIT planning</a:t>
          </a:r>
        </a:p>
      </dsp:txBody>
      <dsp:txXfrm>
        <a:off x="1435590" y="531"/>
        <a:ext cx="9080009" cy="1242935"/>
      </dsp:txXfrm>
    </dsp:sp>
    <dsp:sp modelId="{EA8C2277-BEEA-4195-8E67-91DBE259DD23}">
      <dsp:nvSpPr>
        <dsp:cNvPr id="0" name=""/>
        <dsp:cNvSpPr/>
      </dsp:nvSpPr>
      <dsp:spPr>
        <a:xfrm>
          <a:off x="0" y="155420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DF42FF-3186-4FA2-9BC1-DE5F4522B7FC}">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209E75D-0C7E-400C-AAF0-4C2130DB8378}">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Another pass with functional teams to gather test scenarios for SIT 3 (align to </a:t>
          </a:r>
          <a:r>
            <a:rPr lang="en-US" sz="2500" kern="1200" dirty="0" err="1"/>
            <a:t>lvl</a:t>
          </a:r>
          <a:r>
            <a:rPr lang="en-US" sz="2500" kern="1200" dirty="0"/>
            <a:t> 3 BPR’s to complete end-to-end testing)</a:t>
          </a:r>
        </a:p>
      </dsp:txBody>
      <dsp:txXfrm>
        <a:off x="1435590" y="1554201"/>
        <a:ext cx="9080009" cy="1242935"/>
      </dsp:txXfrm>
    </dsp:sp>
    <dsp:sp modelId="{3411C5C1-D3BE-4AAF-8FF2-8C0687725B8C}">
      <dsp:nvSpPr>
        <dsp:cNvPr id="0" name=""/>
        <dsp:cNvSpPr/>
      </dsp:nvSpPr>
      <dsp:spPr>
        <a:xfrm>
          <a:off x="0" y="3107870"/>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7D9170-7F4C-499D-A7D0-5E385F3DFCCE}">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37AB47-FBB0-4285-9150-A4455ED2D0B5}">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All FRICE-W objects will be tested in SIT 3 once more</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11/3/2021</a:t>
            </a:fld>
            <a:endParaRPr lang="en-US"/>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a:p>
        </p:txBody>
      </p:sp>
    </p:spTree>
    <p:extLst>
      <p:ext uri="{BB962C8B-B14F-4D97-AF65-F5344CB8AC3E}">
        <p14:creationId xmlns:p14="http://schemas.microsoft.com/office/powerpoint/2010/main" val="22672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27</a:t>
            </a:fld>
            <a:endParaRPr lang="en-US"/>
          </a:p>
        </p:txBody>
      </p:sp>
    </p:spTree>
    <p:extLst>
      <p:ext uri="{BB962C8B-B14F-4D97-AF65-F5344CB8AC3E}">
        <p14:creationId xmlns:p14="http://schemas.microsoft.com/office/powerpoint/2010/main" val="273794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28</a:t>
            </a:fld>
            <a:endParaRPr lang="en-US"/>
          </a:p>
        </p:txBody>
      </p:sp>
    </p:spTree>
    <p:extLst>
      <p:ext uri="{BB962C8B-B14F-4D97-AF65-F5344CB8AC3E}">
        <p14:creationId xmlns:p14="http://schemas.microsoft.com/office/powerpoint/2010/main" val="193394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29</a:t>
            </a:fld>
            <a:endParaRPr lang="en-US"/>
          </a:p>
        </p:txBody>
      </p:sp>
    </p:spTree>
    <p:extLst>
      <p:ext uri="{BB962C8B-B14F-4D97-AF65-F5344CB8AC3E}">
        <p14:creationId xmlns:p14="http://schemas.microsoft.com/office/powerpoint/2010/main" val="110099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30</a:t>
            </a:fld>
            <a:endParaRPr lang="en-US"/>
          </a:p>
        </p:txBody>
      </p:sp>
    </p:spTree>
    <p:extLst>
      <p:ext uri="{BB962C8B-B14F-4D97-AF65-F5344CB8AC3E}">
        <p14:creationId xmlns:p14="http://schemas.microsoft.com/office/powerpoint/2010/main" val="2353033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31</a:t>
            </a:fld>
            <a:endParaRPr lang="en-US"/>
          </a:p>
        </p:txBody>
      </p:sp>
    </p:spTree>
    <p:extLst>
      <p:ext uri="{BB962C8B-B14F-4D97-AF65-F5344CB8AC3E}">
        <p14:creationId xmlns:p14="http://schemas.microsoft.com/office/powerpoint/2010/main" val="3776545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a:p>
        </p:txBody>
      </p:sp>
    </p:spTree>
    <p:extLst>
      <p:ext uri="{BB962C8B-B14F-4D97-AF65-F5344CB8AC3E}">
        <p14:creationId xmlns:p14="http://schemas.microsoft.com/office/powerpoint/2010/main" val="19172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5</a:t>
            </a:fld>
            <a:endParaRPr lang="en-US"/>
          </a:p>
        </p:txBody>
      </p:sp>
    </p:spTree>
    <p:extLst>
      <p:ext uri="{BB962C8B-B14F-4D97-AF65-F5344CB8AC3E}">
        <p14:creationId xmlns:p14="http://schemas.microsoft.com/office/powerpoint/2010/main" val="803252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6</a:t>
            </a:fld>
            <a:endParaRPr lang="en-US"/>
          </a:p>
        </p:txBody>
      </p:sp>
    </p:spTree>
    <p:extLst>
      <p:ext uri="{BB962C8B-B14F-4D97-AF65-F5344CB8AC3E}">
        <p14:creationId xmlns:p14="http://schemas.microsoft.com/office/powerpoint/2010/main" val="106459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7</a:t>
            </a:fld>
            <a:endParaRPr lang="en-US"/>
          </a:p>
        </p:txBody>
      </p:sp>
    </p:spTree>
    <p:extLst>
      <p:ext uri="{BB962C8B-B14F-4D97-AF65-F5344CB8AC3E}">
        <p14:creationId xmlns:p14="http://schemas.microsoft.com/office/powerpoint/2010/main" val="1402899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9</a:t>
            </a:fld>
            <a:endParaRPr lang="en-US"/>
          </a:p>
        </p:txBody>
      </p:sp>
    </p:spTree>
    <p:extLst>
      <p:ext uri="{BB962C8B-B14F-4D97-AF65-F5344CB8AC3E}">
        <p14:creationId xmlns:p14="http://schemas.microsoft.com/office/powerpoint/2010/main" val="119472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10</a:t>
            </a:fld>
            <a:endParaRPr lang="en-US"/>
          </a:p>
        </p:txBody>
      </p:sp>
    </p:spTree>
    <p:extLst>
      <p:ext uri="{BB962C8B-B14F-4D97-AF65-F5344CB8AC3E}">
        <p14:creationId xmlns:p14="http://schemas.microsoft.com/office/powerpoint/2010/main" val="159666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90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26</a:t>
            </a:fld>
            <a:endParaRPr lang="en-US"/>
          </a:p>
        </p:txBody>
      </p:sp>
    </p:spTree>
    <p:extLst>
      <p:ext uri="{BB962C8B-B14F-4D97-AF65-F5344CB8AC3E}">
        <p14:creationId xmlns:p14="http://schemas.microsoft.com/office/powerpoint/2010/main" val="156402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65188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5110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6273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43686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68162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95115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972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5719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8739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4662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63371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34750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452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15413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6292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22392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6749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78267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43094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314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11/3/2021</a:t>
            </a:fld>
            <a:endParaRPr lang="en-US"/>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27345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910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574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4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349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029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898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9"/>
            <a:ext cx="11029616" cy="6835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073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460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224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328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50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5287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485" y="286604"/>
            <a:ext cx="11500338" cy="513496"/>
          </a:xfrm>
        </p:spPr>
        <p:txBody>
          <a:bodyPr anchor="t">
            <a:normAutofit/>
          </a:bodyPr>
          <a:lstStyle>
            <a:lvl1pPr marL="0">
              <a:defRPr sz="3200">
                <a:solidFill>
                  <a:schemeClr val="accent2"/>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89981B7A-DCA7-4E46-A2A0-9BC053CA059F}"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55FADB-B64F-4E85-8D31-602ABE641014}" type="slidenum">
              <a:rPr lang="en-US" smtClean="0"/>
              <a:t>‹#›</a:t>
            </a:fld>
            <a:endParaRPr lang="en-US" dirty="0"/>
          </a:p>
        </p:txBody>
      </p:sp>
      <p:sp>
        <p:nvSpPr>
          <p:cNvPr id="11" name="Text Placeholder 12">
            <a:extLst>
              <a:ext uri="{FF2B5EF4-FFF2-40B4-BE49-F238E27FC236}">
                <a16:creationId xmlns:a16="http://schemas.microsoft.com/office/drawing/2014/main" id="{41DF5986-130A-48DD-9B12-B6403C2C2256}"/>
              </a:ext>
            </a:extLst>
          </p:cNvPr>
          <p:cNvSpPr>
            <a:spLocks noGrp="1"/>
          </p:cNvSpPr>
          <p:nvPr>
            <p:ph type="body" sz="quarter" idx="13"/>
          </p:nvPr>
        </p:nvSpPr>
        <p:spPr>
          <a:xfrm>
            <a:off x="360362" y="800100"/>
            <a:ext cx="11500337" cy="604689"/>
          </a:xfrm>
        </p:spPr>
        <p:txBody>
          <a:bodyPr/>
          <a:lstStyle>
            <a:lvl1pPr>
              <a:defRPr>
                <a:solidFill>
                  <a:schemeClr val="accent2"/>
                </a:solidFill>
              </a:defRPr>
            </a:lvl1pPr>
          </a:lstStyle>
          <a:p>
            <a:pPr lvl="0"/>
            <a:r>
              <a:rPr lang="en-US" dirty="0"/>
              <a:t>Edit Master text styles</a:t>
            </a:r>
          </a:p>
          <a:p>
            <a:pPr lvl="1"/>
            <a:endParaRPr lang="en-US" dirty="0"/>
          </a:p>
        </p:txBody>
      </p:sp>
    </p:spTree>
    <p:extLst>
      <p:ext uri="{BB962C8B-B14F-4D97-AF65-F5344CB8AC3E}">
        <p14:creationId xmlns:p14="http://schemas.microsoft.com/office/powerpoint/2010/main" val="2900344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0"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2" name="Date Placeholder 1">
            <a:extLst>
              <a:ext uri="{FF2B5EF4-FFF2-40B4-BE49-F238E27FC236}">
                <a16:creationId xmlns:a16="http://schemas.microsoft.com/office/drawing/2014/main" id="{AA54BD98-B203-4AB1-BB71-E40953299175}"/>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E807C7E4-4303-4742-BC26-D1777672AD95}"/>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B81C"/>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9D070A3F-9057-43CF-ACB1-4C409B5D9F57}"/>
              </a:ext>
            </a:extLst>
          </p:cNvPr>
          <p:cNvSpPr>
            <a:spLocks noGrp="1"/>
          </p:cNvSpPr>
          <p:nvPr>
            <p:ph type="sldNum" sz="quarter" idx="16"/>
          </p:nvPr>
        </p:nvSpPr>
        <p:spPr>
          <a:xfrm>
            <a:off x="8610600" y="6451600"/>
            <a:ext cx="2743200" cy="365125"/>
          </a:xfrm>
        </p:spPr>
        <p:txBody>
          <a:bodyPr/>
          <a:lstStyle>
            <a:lvl1pP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393ED9-3FAE-4C9F-B5CF-D8F31E5991EB}" type="slidenum">
              <a:rPr kumimoji="0" lang="en-US" sz="1400" b="0" i="0" u="none" strike="noStrike" kern="1200" cap="none" spc="0" normalizeH="0" baseline="0" noProof="0" smtClean="0">
                <a:ln>
                  <a:noFill/>
                </a:ln>
                <a:solidFill>
                  <a:srgbClr val="FFB81C"/>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3802180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950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11/3/2021</a:t>
            </a:fld>
            <a:endParaRPr lang="en-US"/>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65205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4" r:id="rId8"/>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50248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sco.idaho.gov/LivePages/luma-projects-and-grants.aspx" TargetMode="External"/><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sco.idaho.gov/LivePages/scohome.asp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jpeg"/><Relationship Id="rId7" Type="http://schemas.openxmlformats.org/officeDocument/2006/relationships/hyperlink" Target="https://www.sco.idaho.gov/LivePages/eventscalendar.aspx" TargetMode="External"/><Relationship Id="rId12"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sco.idaho.gov/LivePages/change-liaison-dashboard.aspx" TargetMode="External"/><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 Id="rId14" Type="http://schemas.openxmlformats.org/officeDocument/2006/relationships/hyperlink" Target="https://app.smartsheet.com/b/form/3212252e580548d0af3bf55e36847f29"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www.sco.idaho.gov/LivePages/luma-phase-2-business-process-redesign.aspx" TargetMode="External"/><Relationship Id="rId3" Type="http://schemas.openxmlformats.org/officeDocument/2006/relationships/image" Target="../media/image31.jpeg"/><Relationship Id="rId7" Type="http://schemas.openxmlformats.org/officeDocument/2006/relationships/image" Target="../media/image35.svg"/><Relationship Id="rId12" Type="http://schemas.openxmlformats.org/officeDocument/2006/relationships/hyperlink" Target="https://www.sco.idaho.gov/LivePages/eventscalendar.aspx"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hyperlink" Target="https://www.sco.idaho.gov/LivePages/luma-human-capital-management.aspx" TargetMode="External"/><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hyperlink" Target="https://www.sco.idaho.gov/LivePages/luma-payroll-module.aspx"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mailto:estearns@sco.idaho.gov" TargetMode="External"/><Relationship Id="rId3" Type="http://schemas.openxmlformats.org/officeDocument/2006/relationships/hyperlink" Target="mailto:scoles@sco.Idaho.gov" TargetMode="External"/><Relationship Id="rId7" Type="http://schemas.openxmlformats.org/officeDocument/2006/relationships/hyperlink" Target="mailto:tfuller@sco.Idaho.gov"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mailto:clehosit@sco.Idaho.gov" TargetMode="External"/><Relationship Id="rId5" Type="http://schemas.openxmlformats.org/officeDocument/2006/relationships/hyperlink" Target="mailto:dblackmer@sco.Idaho.gov" TargetMode="External"/><Relationship Id="rId4" Type="http://schemas.openxmlformats.org/officeDocument/2006/relationships/hyperlink" Target="mailto:adoench@sco.Idaho.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1D919-7417-49CF-8BAC-E95391898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3"/>
            <a:ext cx="12192000" cy="6346286"/>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10686" y="-30301"/>
            <a:ext cx="12202686" cy="643808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November 3rd, 2021</a:t>
            </a: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4">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5"/>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6"/>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6"/>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6"/>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7">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7">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7">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7">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7">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7">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Projects &amp; Grants</a:t>
            </a:r>
          </a:p>
        </p:txBody>
      </p:sp>
      <p:sp>
        <p:nvSpPr>
          <p:cNvPr id="3" name="TextBox 2">
            <a:extLst>
              <a:ext uri="{FF2B5EF4-FFF2-40B4-BE49-F238E27FC236}">
                <a16:creationId xmlns:a16="http://schemas.microsoft.com/office/drawing/2014/main" id="{C6CDCA3B-6425-43BB-9FBB-8FE6FF16BA14}"/>
              </a:ext>
            </a:extLst>
          </p:cNvPr>
          <p:cNvSpPr txBox="1"/>
          <p:nvPr/>
        </p:nvSpPr>
        <p:spPr>
          <a:xfrm>
            <a:off x="1060935" y="1790039"/>
            <a:ext cx="10070129" cy="360612"/>
          </a:xfrm>
          <a:prstGeom prst="rect">
            <a:avLst/>
          </a:prstGeom>
          <a:noFill/>
        </p:spPr>
        <p:txBody>
          <a:bodyPr wrap="square" rtlCol="0">
            <a:spAutoFit/>
          </a:bodyPr>
          <a:lstStyle/>
          <a:p>
            <a:pPr algn="ctr">
              <a:lnSpc>
                <a:spcPct val="120000"/>
              </a:lnSpc>
              <a:spcBef>
                <a:spcPts val="900"/>
              </a:spcBef>
            </a:pPr>
            <a:r>
              <a:rPr lang="en-US" sz="1600" dirty="0">
                <a:latin typeface="Arial" panose="020B0604020202020204" pitchFamily="34" charset="0"/>
                <a:cs typeface="Arial" panose="020B0604020202020204" pitchFamily="34" charset="0"/>
              </a:rPr>
              <a:t>Thank you to everyone who attended the Projects &amp; Grants Workshop!</a:t>
            </a:r>
          </a:p>
        </p:txBody>
      </p:sp>
      <p:sp>
        <p:nvSpPr>
          <p:cNvPr id="6" name="Rectangle: Rounded Corners 5">
            <a:extLst>
              <a:ext uri="{FF2B5EF4-FFF2-40B4-BE49-F238E27FC236}">
                <a16:creationId xmlns:a16="http://schemas.microsoft.com/office/drawing/2014/main" id="{C4D7737D-DA67-48C8-A8A4-B2BE329BEC8C}"/>
              </a:ext>
            </a:extLst>
          </p:cNvPr>
          <p:cNvSpPr/>
          <p:nvPr/>
        </p:nvSpPr>
        <p:spPr>
          <a:xfrm>
            <a:off x="1269506" y="2754296"/>
            <a:ext cx="2494626" cy="23414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Bef>
                <a:spcPts val="900"/>
              </a:spcBef>
            </a:pPr>
            <a:r>
              <a:rPr lang="en-US" b="1" dirty="0">
                <a:solidFill>
                  <a:schemeClr val="bg1"/>
                </a:solidFill>
                <a:latin typeface="Arial" panose="020B0604020202020204" pitchFamily="34" charset="0"/>
                <a:cs typeface="Arial" panose="020B0604020202020204" pitchFamily="34" charset="0"/>
              </a:rPr>
              <a:t>Next Office Hours session is on November 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a:t>
            </a:r>
          </a:p>
          <a:p>
            <a:pPr algn="ctr">
              <a:spcBef>
                <a:spcPts val="900"/>
              </a:spcBef>
            </a:pPr>
            <a:r>
              <a:rPr lang="en-US" b="1" dirty="0">
                <a:solidFill>
                  <a:schemeClr val="bg1"/>
                </a:solidFill>
                <a:latin typeface="Arial" panose="020B0604020202020204" pitchFamily="34" charset="0"/>
                <a:cs typeface="Arial" panose="020B0604020202020204" pitchFamily="34" charset="0"/>
              </a:rPr>
              <a:t>@ 11 am</a:t>
            </a:r>
          </a:p>
        </p:txBody>
      </p:sp>
      <p:sp>
        <p:nvSpPr>
          <p:cNvPr id="8" name="Rectangle: Rounded Corners 7">
            <a:extLst>
              <a:ext uri="{FF2B5EF4-FFF2-40B4-BE49-F238E27FC236}">
                <a16:creationId xmlns:a16="http://schemas.microsoft.com/office/drawing/2014/main" id="{2A426EF2-8F55-49B4-BF52-311D29117A31}"/>
              </a:ext>
            </a:extLst>
          </p:cNvPr>
          <p:cNvSpPr/>
          <p:nvPr/>
        </p:nvSpPr>
        <p:spPr>
          <a:xfrm>
            <a:off x="4777665" y="2754295"/>
            <a:ext cx="2494626" cy="23414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20000"/>
              </a:lnSpc>
              <a:spcBef>
                <a:spcPts val="900"/>
              </a:spcBef>
            </a:pPr>
            <a:r>
              <a:rPr lang="en-US" b="1" dirty="0">
                <a:solidFill>
                  <a:schemeClr val="bg1"/>
                </a:solidFill>
                <a:latin typeface="Arial" panose="020B0604020202020204" pitchFamily="34" charset="0"/>
                <a:cs typeface="Arial" panose="020B0604020202020204" pitchFamily="34" charset="0"/>
              </a:rPr>
              <a:t>Q&amp;A is posted on the Luma P&amp;G webpage </a:t>
            </a:r>
            <a:r>
              <a:rPr lang="en-US"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here</a:t>
            </a:r>
            <a:endParaRPr lang="en-US" b="1" dirty="0">
              <a:solidFill>
                <a:schemeClr val="bg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BAC5A87-E7C7-43BA-B47B-99A9CA85AACC}"/>
              </a:ext>
            </a:extLst>
          </p:cNvPr>
          <p:cNvSpPr/>
          <p:nvPr/>
        </p:nvSpPr>
        <p:spPr>
          <a:xfrm>
            <a:off x="8285824" y="2754295"/>
            <a:ext cx="2494626" cy="234148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Workbooks </a:t>
            </a:r>
            <a:r>
              <a:rPr lang="en-US" b="1" u="sng" dirty="0">
                <a:solidFill>
                  <a:schemeClr val="bg1"/>
                </a:solidFill>
                <a:latin typeface="Arial" panose="020B0604020202020204" pitchFamily="34" charset="0"/>
                <a:cs typeface="Arial" panose="020B0604020202020204" pitchFamily="34" charset="0"/>
              </a:rPr>
              <a:t>due by November 15</a:t>
            </a:r>
            <a:r>
              <a:rPr lang="en-US" b="1" u="sng" baseline="30000" dirty="0">
                <a:solidFill>
                  <a:schemeClr val="bg1"/>
                </a:solidFill>
                <a:latin typeface="Arial" panose="020B0604020202020204" pitchFamily="34" charset="0"/>
                <a:cs typeface="Arial" panose="020B0604020202020204" pitchFamily="34" charset="0"/>
              </a:rPr>
              <a:t>th</a:t>
            </a:r>
            <a:r>
              <a:rPr lang="en-US" b="1" u="sng" dirty="0">
                <a:solidFill>
                  <a:schemeClr val="bg1"/>
                </a:solidFill>
                <a:latin typeface="Arial" panose="020B0604020202020204" pitchFamily="34" charset="0"/>
                <a:cs typeface="Arial" panose="020B0604020202020204" pitchFamily="34" charset="0"/>
              </a:rPr>
              <a:t>. </a:t>
            </a:r>
          </a:p>
          <a:p>
            <a:pPr algn="ctr"/>
            <a:endParaRPr lang="en-US" dirty="0"/>
          </a:p>
        </p:txBody>
      </p:sp>
      <p:sp>
        <p:nvSpPr>
          <p:cNvPr id="11" name="Rectangle: Rounded Corners 10">
            <a:extLst>
              <a:ext uri="{FF2B5EF4-FFF2-40B4-BE49-F238E27FC236}">
                <a16:creationId xmlns:a16="http://schemas.microsoft.com/office/drawing/2014/main" id="{0354047D-6876-4011-9875-FC418A8C1696}"/>
              </a:ext>
            </a:extLst>
          </p:cNvPr>
          <p:cNvSpPr/>
          <p:nvPr/>
        </p:nvSpPr>
        <p:spPr>
          <a:xfrm>
            <a:off x="2414321" y="5468258"/>
            <a:ext cx="7327845" cy="105089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spcBef>
                <a:spcPts val="900"/>
              </a:spcBef>
            </a:pPr>
            <a:r>
              <a:rPr lang="en-US" b="1" dirty="0">
                <a:solidFill>
                  <a:schemeClr val="bg1"/>
                </a:solidFill>
                <a:latin typeface="Arial" panose="020B0604020202020204" pitchFamily="34" charset="0"/>
                <a:cs typeface="Arial" panose="020B0604020202020204" pitchFamily="34" charset="0"/>
              </a:rPr>
              <a:t>Thank you to those that submitted Customer List workbooks by October 29th. Keep them coming!</a:t>
            </a:r>
            <a:r>
              <a:rPr lang="en-US" b="1" u="sng"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4392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ADC5-FB3D-4EC2-B974-16465584FBCB}"/>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Interfaces</a:t>
            </a:r>
          </a:p>
        </p:txBody>
      </p:sp>
      <p:graphicFrame>
        <p:nvGraphicFramePr>
          <p:cNvPr id="3" name="Chart 2">
            <a:extLst>
              <a:ext uri="{FF2B5EF4-FFF2-40B4-BE49-F238E27FC236}">
                <a16:creationId xmlns:a16="http://schemas.microsoft.com/office/drawing/2014/main" id="{C66E4649-C76E-42D8-9792-4CC73581FF95}"/>
              </a:ext>
            </a:extLst>
          </p:cNvPr>
          <p:cNvGraphicFramePr/>
          <p:nvPr>
            <p:extLst>
              <p:ext uri="{D42A27DB-BD31-4B8C-83A1-F6EECF244321}">
                <p14:modId xmlns:p14="http://schemas.microsoft.com/office/powerpoint/2010/main" val="1546966123"/>
              </p:ext>
            </p:extLst>
          </p:nvPr>
        </p:nvGraphicFramePr>
        <p:xfrm>
          <a:off x="381284" y="1916169"/>
          <a:ext cx="5714716" cy="38098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5">
            <a:extLst>
              <a:ext uri="{FF2B5EF4-FFF2-40B4-BE49-F238E27FC236}">
                <a16:creationId xmlns:a16="http://schemas.microsoft.com/office/drawing/2014/main" id="{138F7287-5813-402A-8837-7ACB255926BE}"/>
              </a:ext>
            </a:extLst>
          </p:cNvPr>
          <p:cNvGraphicFramePr>
            <a:graphicFrameLocks/>
          </p:cNvGraphicFramePr>
          <p:nvPr>
            <p:extLst>
              <p:ext uri="{D42A27DB-BD31-4B8C-83A1-F6EECF244321}">
                <p14:modId xmlns:p14="http://schemas.microsoft.com/office/powerpoint/2010/main" val="2224545118"/>
              </p:ext>
            </p:extLst>
          </p:nvPr>
        </p:nvGraphicFramePr>
        <p:xfrm>
          <a:off x="6090702" y="1916169"/>
          <a:ext cx="5604055" cy="23189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5227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864E8-E0E6-4532-9428-6064825A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Activities</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264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sp>
        <p:nvSpPr>
          <p:cNvPr id="5" name="Content Placeholder 2">
            <a:extLst>
              <a:ext uri="{FF2B5EF4-FFF2-40B4-BE49-F238E27FC236}">
                <a16:creationId xmlns:a16="http://schemas.microsoft.com/office/drawing/2014/main" id="{51197127-8D78-415C-80FD-9C0A6E22D023}"/>
              </a:ext>
            </a:extLst>
          </p:cNvPr>
          <p:cNvSpPr>
            <a:spLocks noGrp="1"/>
          </p:cNvSpPr>
          <p:nvPr/>
        </p:nvSpPr>
        <p:spPr>
          <a:xfrm>
            <a:off x="954266" y="201086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dirty="0">
                <a:latin typeface="Arial" panose="020B0604020202020204" pitchFamily="34" charset="0"/>
                <a:cs typeface="Arial" panose="020B0604020202020204" pitchFamily="34" charset="0"/>
              </a:rPr>
              <a:t>Objective:</a:t>
            </a:r>
          </a:p>
          <a:p>
            <a:r>
              <a:rPr lang="en-US" sz="1800" kern="0" dirty="0">
                <a:solidFill>
                  <a:prstClr val="black"/>
                </a:solidFill>
                <a:latin typeface="Arial" panose="020B0604020202020204" pitchFamily="34" charset="0"/>
                <a:cs typeface="Arial" panose="020B0604020202020204" pitchFamily="34" charset="0"/>
              </a:rPr>
              <a:t>Confirms that business processes work as designed across all modules, FRICE-W components, and 3</a:t>
            </a:r>
            <a:r>
              <a:rPr lang="en-US" sz="1800" kern="0" baseline="30000" dirty="0">
                <a:solidFill>
                  <a:prstClr val="black"/>
                </a:solidFill>
                <a:latin typeface="Arial" panose="020B0604020202020204" pitchFamily="34" charset="0"/>
                <a:cs typeface="Arial" panose="020B0604020202020204" pitchFamily="34" charset="0"/>
              </a:rPr>
              <a:t>rd</a:t>
            </a:r>
            <a:r>
              <a:rPr lang="en-US" sz="1800" kern="0" dirty="0">
                <a:solidFill>
                  <a:prstClr val="black"/>
                </a:solidFill>
                <a:latin typeface="Arial" panose="020B0604020202020204" pitchFamily="34" charset="0"/>
                <a:cs typeface="Arial" panose="020B0604020202020204" pitchFamily="34" charset="0"/>
              </a:rPr>
              <a:t> party integrated applications. </a:t>
            </a:r>
          </a:p>
          <a:p>
            <a:r>
              <a:rPr lang="en-US" sz="1800" kern="0" dirty="0">
                <a:solidFill>
                  <a:prstClr val="black"/>
                </a:solidFill>
                <a:latin typeface="Arial" panose="020B0604020202020204" pitchFamily="34" charset="0"/>
                <a:cs typeface="Arial" panose="020B0604020202020204" pitchFamily="34" charset="0"/>
              </a:rPr>
              <a:t>Testing with “final” security configuration in place</a:t>
            </a:r>
          </a:p>
          <a:p>
            <a:endParaRPr lang="en-US" sz="1800" kern="0" dirty="0">
              <a:solidFill>
                <a:prstClr val="black"/>
              </a:solidFill>
              <a:latin typeface="Arial" panose="020B0604020202020204" pitchFamily="34" charset="0"/>
              <a:cs typeface="Arial" panose="020B0604020202020204" pitchFamily="34" charset="0"/>
            </a:endParaRPr>
          </a:p>
          <a:p>
            <a:pPr marL="0" indent="0">
              <a:buNone/>
            </a:pPr>
            <a:r>
              <a:rPr lang="en-US" sz="1800" b="1" u="sng" kern="0" dirty="0">
                <a:solidFill>
                  <a:prstClr val="black"/>
                </a:solidFill>
                <a:latin typeface="Arial" panose="020B0604020202020204" pitchFamily="34" charset="0"/>
                <a:cs typeface="Arial" panose="020B0604020202020204" pitchFamily="34" charset="0"/>
              </a:rPr>
              <a:t>Scope:</a:t>
            </a:r>
          </a:p>
          <a:p>
            <a:r>
              <a:rPr lang="en-US" sz="1800" kern="0" dirty="0">
                <a:solidFill>
                  <a:prstClr val="black"/>
                </a:solidFill>
                <a:latin typeface="Arial" panose="020B0604020202020204" pitchFamily="34" charset="0"/>
                <a:cs typeface="Arial" panose="020B0604020202020204" pitchFamily="34" charset="0"/>
              </a:rPr>
              <a:t>All Functional Scenarios identified by Project team including End to End Scenarios</a:t>
            </a:r>
          </a:p>
          <a:p>
            <a:r>
              <a:rPr lang="en-US" sz="1800" kern="0" dirty="0">
                <a:solidFill>
                  <a:prstClr val="black"/>
                </a:solidFill>
                <a:latin typeface="Arial" panose="020B0604020202020204" pitchFamily="34" charset="0"/>
                <a:cs typeface="Arial" panose="020B0604020202020204" pitchFamily="34" charset="0"/>
              </a:rPr>
              <a:t>Re-execution of all FRICE-W Testing Scenarios</a:t>
            </a:r>
          </a:p>
          <a:p>
            <a:r>
              <a:rPr lang="en-US" sz="1800" kern="0" dirty="0">
                <a:solidFill>
                  <a:prstClr val="black"/>
                </a:solidFill>
                <a:latin typeface="Arial" panose="020B0604020202020204" pitchFamily="34" charset="0"/>
                <a:cs typeface="Arial" panose="020B0604020202020204" pitchFamily="34" charset="0"/>
              </a:rPr>
              <a:t>Simulation of a production business environment</a:t>
            </a:r>
          </a:p>
          <a:p>
            <a:pPr lvl="1"/>
            <a:r>
              <a:rPr lang="en-US" sz="1800" kern="0" dirty="0">
                <a:solidFill>
                  <a:prstClr val="black"/>
                </a:solidFill>
                <a:latin typeface="Arial" panose="020B0604020202020204" pitchFamily="34" charset="0"/>
                <a:cs typeface="Arial" panose="020B0604020202020204" pitchFamily="34" charset="0"/>
              </a:rPr>
              <a:t>Fully converted data set – real/live data</a:t>
            </a:r>
          </a:p>
          <a:p>
            <a:r>
              <a:rPr lang="en-US" sz="1800" kern="0" dirty="0">
                <a:solidFill>
                  <a:prstClr val="black"/>
                </a:solidFill>
                <a:latin typeface="Arial" panose="020B0604020202020204" pitchFamily="34" charset="0"/>
                <a:cs typeface="Arial" panose="020B0604020202020204" pitchFamily="34" charset="0"/>
              </a:rPr>
              <a:t>Functional teams will identify which agencies to test by scenarios</a:t>
            </a:r>
          </a:p>
          <a:p>
            <a:endParaRPr lang="en-US" sz="1800" kern="0" dirty="0">
              <a:solidFill>
                <a:prstClr val="black"/>
              </a:solidFill>
            </a:endParaRPr>
          </a:p>
          <a:p>
            <a:endParaRPr lang="en-US" sz="1800" kern="0" dirty="0">
              <a:solidFill>
                <a:prstClr val="black"/>
              </a:solidFill>
            </a:endParaRPr>
          </a:p>
          <a:p>
            <a:pPr marL="0" indent="0">
              <a:buNone/>
            </a:pPr>
            <a:endParaRPr lang="en-US" sz="1800" kern="0" dirty="0">
              <a:solidFill>
                <a:prstClr val="black"/>
              </a:solidFill>
            </a:endParaRPr>
          </a:p>
          <a:p>
            <a:pPr marL="0" indent="0">
              <a:buNone/>
            </a:pPr>
            <a:endParaRPr lang="en-US" sz="1800" dirty="0"/>
          </a:p>
        </p:txBody>
      </p:sp>
    </p:spTree>
    <p:extLst>
      <p:ext uri="{BB962C8B-B14F-4D97-AF65-F5344CB8AC3E}">
        <p14:creationId xmlns:p14="http://schemas.microsoft.com/office/powerpoint/2010/main" val="3254349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sp>
        <p:nvSpPr>
          <p:cNvPr id="5" name="Content Placeholder 2">
            <a:extLst>
              <a:ext uri="{FF2B5EF4-FFF2-40B4-BE49-F238E27FC236}">
                <a16:creationId xmlns:a16="http://schemas.microsoft.com/office/drawing/2014/main" id="{51197127-8D78-415C-80FD-9C0A6E22D023}"/>
              </a:ext>
            </a:extLst>
          </p:cNvPr>
          <p:cNvSpPr>
            <a:spLocks noGrp="1"/>
          </p:cNvSpPr>
          <p:nvPr/>
        </p:nvSpPr>
        <p:spPr>
          <a:xfrm>
            <a:off x="911235" y="193556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u="sng" dirty="0">
                <a:latin typeface="Arial" panose="020B0604020202020204" pitchFamily="34" charset="0"/>
                <a:cs typeface="Arial" panose="020B0604020202020204" pitchFamily="34" charset="0"/>
              </a:rPr>
              <a:t>Goals:</a:t>
            </a:r>
          </a:p>
          <a:p>
            <a:pPr lvl="1"/>
            <a:r>
              <a:rPr lang="en-US" sz="1900" dirty="0">
                <a:latin typeface="Arial" panose="020B0604020202020204" pitchFamily="34" charset="0"/>
                <a:cs typeface="Arial" panose="020B0604020202020204" pitchFamily="34" charset="0"/>
              </a:rPr>
              <a:t>Project team and agencies confident that Luma will enable the State of Idaho to support business operations.  </a:t>
            </a:r>
          </a:p>
          <a:p>
            <a:pPr lvl="1"/>
            <a:r>
              <a:rPr lang="en-US" sz="1900" dirty="0">
                <a:latin typeface="Arial" panose="020B0604020202020204" pitchFamily="34" charset="0"/>
                <a:cs typeface="Arial" panose="020B0604020202020204" pitchFamily="34" charset="0"/>
              </a:rPr>
              <a:t>Project team confident that Luma is working as designed and configured.</a:t>
            </a:r>
          </a:p>
          <a:p>
            <a:pPr lvl="1"/>
            <a:r>
              <a:rPr lang="en-US" sz="1900" dirty="0">
                <a:latin typeface="Arial" panose="020B0604020202020204" pitchFamily="34" charset="0"/>
                <a:cs typeface="Arial" panose="020B0604020202020204" pitchFamily="34" charset="0"/>
              </a:rPr>
              <a:t>Agencies understand SIT purpose and agree to expectations. </a:t>
            </a:r>
            <a:endParaRPr lang="en-US" sz="1900" kern="0" dirty="0">
              <a:solidFill>
                <a:prstClr val="black"/>
              </a:solidFill>
              <a:latin typeface="Arial" panose="020B0604020202020204" pitchFamily="34" charset="0"/>
              <a:cs typeface="Arial" panose="020B0604020202020204" pitchFamily="34" charset="0"/>
            </a:endParaRPr>
          </a:p>
          <a:p>
            <a:pPr marL="0" indent="0">
              <a:buNone/>
            </a:pPr>
            <a:r>
              <a:rPr lang="en-US" sz="1900" b="1" u="sng" kern="0" dirty="0">
                <a:solidFill>
                  <a:prstClr val="black"/>
                </a:solidFill>
                <a:latin typeface="Arial" panose="020B0604020202020204" pitchFamily="34" charset="0"/>
                <a:cs typeface="Arial" panose="020B0604020202020204" pitchFamily="34" charset="0"/>
              </a:rPr>
              <a:t>Success Factors:</a:t>
            </a:r>
          </a:p>
          <a:p>
            <a:pPr lvl="1"/>
            <a:r>
              <a:rPr lang="en-US" sz="1900" dirty="0">
                <a:latin typeface="Arial" panose="020B0604020202020204" pitchFamily="34" charset="0"/>
                <a:cs typeface="Arial" panose="020B0604020202020204" pitchFamily="34" charset="0"/>
              </a:rPr>
              <a:t>No critical or high defects. (view exit criteria #3)</a:t>
            </a:r>
          </a:p>
          <a:p>
            <a:pPr lvl="1"/>
            <a:r>
              <a:rPr lang="en-US" sz="1900" dirty="0">
                <a:latin typeface="Arial" panose="020B0604020202020204" pitchFamily="34" charset="0"/>
                <a:cs typeface="Arial" panose="020B0604020202020204" pitchFamily="34" charset="0"/>
              </a:rPr>
              <a:t>Go-live required FRICE-W tested successfully. </a:t>
            </a:r>
          </a:p>
          <a:p>
            <a:pPr lvl="1"/>
            <a:r>
              <a:rPr lang="en-US" sz="1900" dirty="0">
                <a:latin typeface="Arial" panose="020B0604020202020204" pitchFamily="34" charset="0"/>
                <a:cs typeface="Arial" panose="020B0604020202020204" pitchFamily="34" charset="0"/>
              </a:rPr>
              <a:t>Roles and permissions tested and support the business operation requirements.</a:t>
            </a:r>
          </a:p>
          <a:p>
            <a:pPr lvl="1"/>
            <a:r>
              <a:rPr lang="en-US" sz="1900" dirty="0">
                <a:latin typeface="Arial" panose="020B0604020202020204" pitchFamily="34" charset="0"/>
                <a:cs typeface="Arial" panose="020B0604020202020204" pitchFamily="34" charset="0"/>
              </a:rPr>
              <a:t>Core State business processes required for Go-live be tested. (Detail List with exceptions identified)</a:t>
            </a:r>
          </a:p>
          <a:p>
            <a:pPr lvl="1"/>
            <a:r>
              <a:rPr lang="en-US" sz="1900" dirty="0">
                <a:latin typeface="Arial" panose="020B0604020202020204" pitchFamily="34" charset="0"/>
                <a:cs typeface="Arial" panose="020B0604020202020204" pitchFamily="34" charset="0"/>
              </a:rPr>
              <a:t>Timely and proper execution of the Testing Execution plan.</a:t>
            </a:r>
          </a:p>
          <a:p>
            <a:pPr lvl="1"/>
            <a:r>
              <a:rPr lang="en-US" sz="1900" dirty="0">
                <a:latin typeface="Arial" panose="020B0604020202020204" pitchFamily="34" charset="0"/>
                <a:cs typeface="Arial" panose="020B0604020202020204" pitchFamily="34" charset="0"/>
              </a:rPr>
              <a:t>Agencies complete assigned test scenarios. </a:t>
            </a:r>
          </a:p>
          <a:p>
            <a:endParaRPr lang="en-US" sz="1800" kern="0" dirty="0">
              <a:solidFill>
                <a:prstClr val="black"/>
              </a:solidFill>
            </a:endParaRPr>
          </a:p>
          <a:p>
            <a:endParaRPr lang="en-US" sz="1800" kern="0" dirty="0">
              <a:solidFill>
                <a:prstClr val="black"/>
              </a:solidFill>
            </a:endParaRPr>
          </a:p>
          <a:p>
            <a:pPr marL="0" indent="0">
              <a:buNone/>
            </a:pPr>
            <a:endParaRPr lang="en-US" sz="1800" kern="0" dirty="0">
              <a:solidFill>
                <a:prstClr val="black"/>
              </a:solidFill>
            </a:endParaRPr>
          </a:p>
          <a:p>
            <a:pPr marL="0" indent="0">
              <a:buNone/>
            </a:pPr>
            <a:endParaRPr lang="en-US" sz="1800" dirty="0"/>
          </a:p>
        </p:txBody>
      </p:sp>
    </p:spTree>
    <p:extLst>
      <p:ext uri="{BB962C8B-B14F-4D97-AF65-F5344CB8AC3E}">
        <p14:creationId xmlns:p14="http://schemas.microsoft.com/office/powerpoint/2010/main" val="352121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sp>
        <p:nvSpPr>
          <p:cNvPr id="4" name="Content Placeholder 2">
            <a:extLst>
              <a:ext uri="{FF2B5EF4-FFF2-40B4-BE49-F238E27FC236}">
                <a16:creationId xmlns:a16="http://schemas.microsoft.com/office/drawing/2014/main" id="{F958D2E1-D463-4396-9CA6-0BE886F2AE9D}"/>
              </a:ext>
            </a:extLst>
          </p:cNvPr>
          <p:cNvSpPr txBox="1">
            <a:spLocks/>
          </p:cNvSpPr>
          <p:nvPr/>
        </p:nvSpPr>
        <p:spPr>
          <a:xfrm>
            <a:off x="1698811" y="2192095"/>
            <a:ext cx="4291149" cy="4351338"/>
          </a:xfrm>
          <a:prstGeom prst="rect">
            <a:avLst/>
          </a:prstGeom>
        </p:spPr>
        <p:txBody>
          <a:bodyPr>
            <a:normAutofit fontScale="70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Tx/>
              <a:buNone/>
            </a:pPr>
            <a:r>
              <a:rPr lang="en-US" sz="3400" dirty="0">
                <a:solidFill>
                  <a:schemeClr val="tx1"/>
                </a:solidFill>
                <a:latin typeface="Arial" panose="020B0604020202020204" pitchFamily="34" charset="0"/>
                <a:cs typeface="Arial" panose="020B0604020202020204" pitchFamily="34" charset="0"/>
              </a:rPr>
              <a:t>Entry Criteria</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Integration test scenarios are approved, set up in ALM (test management tool), and assigned to the testing team.</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Exit criteria for SIT 2 is met.</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All test data has been created and made available for execution.</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Testing Environment is fully built, and data conversions have been executed and validated.</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All required FRICE-W objects have been migrated and made available for execution.</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Required access is provided to team members.</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The defect management tool is set up and ready to use. (ServiceNow)</a:t>
            </a:r>
          </a:p>
          <a:p>
            <a:pPr marL="457200" indent="-457200">
              <a:buClrTx/>
              <a:buFont typeface="+mj-lt"/>
              <a:buAutoNum type="arabicPeriod"/>
              <a:tabLst>
                <a:tab pos="228600" algn="l"/>
              </a:tabLst>
            </a:pPr>
            <a:r>
              <a:rPr 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All defects from SIT 1 &amp; 2 that still require resolution have been documented and communicated to key stakeholders.</a:t>
            </a:r>
          </a:p>
          <a:p>
            <a:pPr marL="0" indent="0">
              <a:buFont typeface="Wingdings 2" panose="05020102010507070707" pitchFamily="18" charset="2"/>
              <a:buNone/>
            </a:pPr>
            <a:endParaRPr lang="en-US" dirty="0"/>
          </a:p>
          <a:p>
            <a:endParaRPr lang="en-US" dirty="0"/>
          </a:p>
        </p:txBody>
      </p:sp>
      <p:sp>
        <p:nvSpPr>
          <p:cNvPr id="6" name="Content Placeholder 2">
            <a:extLst>
              <a:ext uri="{FF2B5EF4-FFF2-40B4-BE49-F238E27FC236}">
                <a16:creationId xmlns:a16="http://schemas.microsoft.com/office/drawing/2014/main" id="{1D2150B5-5979-4CD3-8906-1E51D29A6AB3}"/>
              </a:ext>
            </a:extLst>
          </p:cNvPr>
          <p:cNvSpPr txBox="1">
            <a:spLocks/>
          </p:cNvSpPr>
          <p:nvPr/>
        </p:nvSpPr>
        <p:spPr>
          <a:xfrm>
            <a:off x="6401056" y="2192095"/>
            <a:ext cx="429114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Exit Criteria</a:t>
            </a:r>
          </a:p>
          <a:p>
            <a:pPr marL="342900" marR="0" lvl="0" indent="-342900">
              <a:buFont typeface="+mj-lt"/>
              <a:buAutoNum type="arabicPeriod"/>
              <a:tabLst>
                <a:tab pos="228600" algn="l"/>
              </a:tabLst>
            </a:pPr>
            <a:r>
              <a:rPr lang="en-US" sz="1300" dirty="0">
                <a:ea typeface="Times New Roman" panose="02020603050405020304" pitchFamily="18" charset="0"/>
              </a:rPr>
              <a:t>All executable integration test cases have been executed.</a:t>
            </a:r>
          </a:p>
          <a:p>
            <a:pPr marL="342900" marR="0" lvl="0" indent="-342900">
              <a:buFont typeface="+mj-lt"/>
              <a:buAutoNum type="arabicPeriod"/>
              <a:tabLst>
                <a:tab pos="228600" algn="l"/>
              </a:tabLst>
            </a:pPr>
            <a:r>
              <a:rPr lang="en-US" sz="1300" dirty="0">
                <a:ea typeface="Times New Roman" panose="02020603050405020304" pitchFamily="18" charset="0"/>
              </a:rPr>
              <a:t>Non-executable (non-testable) test cases have been listed and provided with reasons of non-execution. A further action plan is created.</a:t>
            </a:r>
          </a:p>
          <a:p>
            <a:pPr marL="342900" marR="0" lvl="0" indent="-342900">
              <a:buFont typeface="+mj-lt"/>
              <a:buAutoNum type="arabicPeriod"/>
              <a:tabLst>
                <a:tab pos="228600" algn="l"/>
              </a:tabLst>
            </a:pPr>
            <a:r>
              <a:rPr lang="en-US" sz="1300" dirty="0">
                <a:ea typeface="Times New Roman" panose="02020603050405020304" pitchFamily="18" charset="0"/>
              </a:rPr>
              <a:t>No severity “High” or “Critical” defects are present, or an approved remediation plan is in place.</a:t>
            </a:r>
          </a:p>
          <a:p>
            <a:pPr marL="342900" marR="0" lvl="0" indent="-342900">
              <a:buFont typeface="+mj-lt"/>
              <a:buAutoNum type="arabicPeriod"/>
              <a:tabLst>
                <a:tab pos="228600" algn="l"/>
              </a:tabLst>
            </a:pPr>
            <a:r>
              <a:rPr lang="en-US" sz="1300" dirty="0">
                <a:ea typeface="Times New Roman" panose="02020603050405020304" pitchFamily="18" charset="0"/>
              </a:rPr>
              <a:t>All known remaining severity defects still requiring resolution for testing have been documented and communicated to the key stakeholders.</a:t>
            </a:r>
          </a:p>
        </p:txBody>
      </p:sp>
    </p:spTree>
    <p:extLst>
      <p:ext uri="{BB962C8B-B14F-4D97-AF65-F5344CB8AC3E}">
        <p14:creationId xmlns:p14="http://schemas.microsoft.com/office/powerpoint/2010/main" val="187417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graphicFrame>
        <p:nvGraphicFramePr>
          <p:cNvPr id="4" name="Content Placeholder 12">
            <a:extLst>
              <a:ext uri="{FF2B5EF4-FFF2-40B4-BE49-F238E27FC236}">
                <a16:creationId xmlns:a16="http://schemas.microsoft.com/office/drawing/2014/main" id="{9D4E7255-9358-46F2-B596-83FBDEF8D6F7}"/>
              </a:ext>
            </a:extLst>
          </p:cNvPr>
          <p:cNvGraphicFramePr>
            <a:graphicFrameLocks/>
          </p:cNvGraphicFramePr>
          <p:nvPr/>
        </p:nvGraphicFramePr>
        <p:xfrm>
          <a:off x="463732" y="2717075"/>
          <a:ext cx="3873136" cy="2002970"/>
        </p:xfrm>
        <a:graphic>
          <a:graphicData uri="http://schemas.openxmlformats.org/drawingml/2006/table">
            <a:tbl>
              <a:tblPr firstRow="1" bandRow="1">
                <a:tableStyleId>{5C22544A-7EE6-4342-B048-85BDC9FD1C3A}</a:tableStyleId>
              </a:tblPr>
              <a:tblGrid>
                <a:gridCol w="1380442">
                  <a:extLst>
                    <a:ext uri="{9D8B030D-6E8A-4147-A177-3AD203B41FA5}">
                      <a16:colId xmlns:a16="http://schemas.microsoft.com/office/drawing/2014/main" val="1383671428"/>
                    </a:ext>
                  </a:extLst>
                </a:gridCol>
                <a:gridCol w="1246347">
                  <a:extLst>
                    <a:ext uri="{9D8B030D-6E8A-4147-A177-3AD203B41FA5}">
                      <a16:colId xmlns:a16="http://schemas.microsoft.com/office/drawing/2014/main" val="461476344"/>
                    </a:ext>
                  </a:extLst>
                </a:gridCol>
                <a:gridCol w="1246347">
                  <a:extLst>
                    <a:ext uri="{9D8B030D-6E8A-4147-A177-3AD203B41FA5}">
                      <a16:colId xmlns:a16="http://schemas.microsoft.com/office/drawing/2014/main" val="2335689663"/>
                    </a:ext>
                  </a:extLst>
                </a:gridCol>
              </a:tblGrid>
              <a:tr h="307705">
                <a:tc gridSpan="3">
                  <a:txBody>
                    <a:bodyPr/>
                    <a:lstStyle/>
                    <a:p>
                      <a:pPr algn="ctr" fontAlgn="b"/>
                      <a:r>
                        <a:rPr lang="en-US" sz="1800" u="none" strike="noStrike" dirty="0">
                          <a:effectLst/>
                        </a:rPr>
                        <a:t>SIT 3</a:t>
                      </a:r>
                      <a:endParaRPr lang="en-US" sz="18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8782210"/>
                  </a:ext>
                </a:extLst>
              </a:tr>
              <a:tr h="339053">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u="none" strike="noStrike" dirty="0">
                          <a:effectLst/>
                        </a:rPr>
                        <a:t>Start Date</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u="none" strike="noStrike" dirty="0">
                          <a:effectLst/>
                        </a:rPr>
                        <a:t>End Date</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65902520"/>
                  </a:ext>
                </a:extLst>
              </a:tr>
              <a:tr h="339053">
                <a:tc>
                  <a:txBody>
                    <a:bodyPr/>
                    <a:lstStyle/>
                    <a:p>
                      <a:pPr algn="ctr" fontAlgn="b"/>
                      <a:r>
                        <a:rPr lang="en-US" sz="1400" u="none" strike="noStrike" dirty="0">
                          <a:effectLst/>
                        </a:rPr>
                        <a:t>Planning</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u="none" strike="noStrike" dirty="0">
                          <a:effectLst/>
                        </a:rPr>
                        <a:t>10/4/2021</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effectLst/>
                        </a:rPr>
                        <a:t>11/5/2021</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14793"/>
                  </a:ext>
                </a:extLst>
              </a:tr>
              <a:tr h="339053">
                <a:tc>
                  <a:txBody>
                    <a:bodyPr/>
                    <a:lstStyle/>
                    <a:p>
                      <a:pPr algn="ctr" fontAlgn="b"/>
                      <a:r>
                        <a:rPr lang="en-US" sz="1400" u="none" strike="noStrike" dirty="0">
                          <a:effectLst/>
                        </a:rPr>
                        <a:t>Setup</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u="none" strike="noStrike" dirty="0">
                          <a:effectLst/>
                        </a:rPr>
                        <a:t>11/8/2021</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effectLst/>
                        </a:rPr>
                        <a:t>1/3/2022</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5981203"/>
                  </a:ext>
                </a:extLst>
              </a:tr>
              <a:tr h="339053">
                <a:tc>
                  <a:txBody>
                    <a:bodyPr/>
                    <a:lstStyle/>
                    <a:p>
                      <a:pPr algn="ctr" fontAlgn="b"/>
                      <a:r>
                        <a:rPr lang="en-US" sz="1400" u="none" strike="noStrike" dirty="0">
                          <a:effectLst/>
                        </a:rPr>
                        <a:t>Execution</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u="none" strike="noStrike" dirty="0">
                          <a:effectLst/>
                        </a:rPr>
                        <a:t>1/3/2022</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effectLst/>
                        </a:rPr>
                        <a:t>2/18/2022</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860826"/>
                  </a:ext>
                </a:extLst>
              </a:tr>
              <a:tr h="339053">
                <a:tc>
                  <a:txBody>
                    <a:bodyPr/>
                    <a:lstStyle/>
                    <a:p>
                      <a:pPr algn="ctr" fontAlgn="b"/>
                      <a:r>
                        <a:rPr lang="en-US" sz="1400" u="none" strike="noStrike" dirty="0">
                          <a:effectLst/>
                        </a:rPr>
                        <a:t>Remediation</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u="none" strike="noStrike" dirty="0">
                          <a:effectLst/>
                        </a:rPr>
                        <a:t>2/21/2022</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effectLst/>
                        </a:rPr>
                        <a:t>3/11/2022</a:t>
                      </a:r>
                      <a:endParaRPr lang="en-US" sz="1400" b="0" i="0" u="none" strike="noStrike" dirty="0">
                        <a:solidFill>
                          <a:srgbClr val="000000"/>
                        </a:solidFill>
                        <a:effectLst/>
                        <a:latin typeface="Calibri" panose="020F0502020204030204" pitchFamily="34" charset="0"/>
                      </a:endParaRPr>
                    </a:p>
                  </a:txBody>
                  <a:tcPr marL="13047" marR="13047" marT="13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801968"/>
                  </a:ext>
                </a:extLst>
              </a:tr>
            </a:tbl>
          </a:graphicData>
        </a:graphic>
      </p:graphicFrame>
      <p:pic>
        <p:nvPicPr>
          <p:cNvPr id="6" name="Picture 5">
            <a:extLst>
              <a:ext uri="{FF2B5EF4-FFF2-40B4-BE49-F238E27FC236}">
                <a16:creationId xmlns:a16="http://schemas.microsoft.com/office/drawing/2014/main" id="{00DADBFB-54EF-43A3-85E4-B7D74F332DF5}"/>
              </a:ext>
            </a:extLst>
          </p:cNvPr>
          <p:cNvPicPr>
            <a:picLocks noChangeAspect="1"/>
          </p:cNvPicPr>
          <p:nvPr/>
        </p:nvPicPr>
        <p:blipFill>
          <a:blip r:embed="rId2"/>
          <a:stretch>
            <a:fillRect/>
          </a:stretch>
        </p:blipFill>
        <p:spPr>
          <a:xfrm>
            <a:off x="4477578" y="2717075"/>
            <a:ext cx="7250690" cy="2002970"/>
          </a:xfrm>
          <a:prstGeom prst="rect">
            <a:avLst/>
          </a:prstGeom>
        </p:spPr>
      </p:pic>
      <p:sp>
        <p:nvSpPr>
          <p:cNvPr id="7" name="Title 1">
            <a:extLst>
              <a:ext uri="{FF2B5EF4-FFF2-40B4-BE49-F238E27FC236}">
                <a16:creationId xmlns:a16="http://schemas.microsoft.com/office/drawing/2014/main" id="{90ED7F43-BF8B-4732-BE7E-D92B5FF5FB85}"/>
              </a:ext>
            </a:extLst>
          </p:cNvPr>
          <p:cNvSpPr txBox="1">
            <a:spLocks/>
          </p:cNvSpPr>
          <p:nvPr/>
        </p:nvSpPr>
        <p:spPr>
          <a:xfrm>
            <a:off x="575894" y="1723367"/>
            <a:ext cx="2102760" cy="56801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a:solidFill>
                  <a:schemeClr val="tx1"/>
                </a:solidFill>
                <a:latin typeface="Arial" panose="020B0604020202020204" pitchFamily="34" charset="0"/>
                <a:cs typeface="Arial" panose="020B0604020202020204" pitchFamily="34" charset="0"/>
              </a:rPr>
              <a:t>Timeline</a:t>
            </a:r>
          </a:p>
        </p:txBody>
      </p:sp>
    </p:spTree>
    <p:extLst>
      <p:ext uri="{BB962C8B-B14F-4D97-AF65-F5344CB8AC3E}">
        <p14:creationId xmlns:p14="http://schemas.microsoft.com/office/powerpoint/2010/main" val="134466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grpSp>
        <p:nvGrpSpPr>
          <p:cNvPr id="4" name="Group 3">
            <a:extLst>
              <a:ext uri="{FF2B5EF4-FFF2-40B4-BE49-F238E27FC236}">
                <a16:creationId xmlns:a16="http://schemas.microsoft.com/office/drawing/2014/main" id="{22BADE37-E444-4CBA-A152-962799984DEE}"/>
              </a:ext>
            </a:extLst>
          </p:cNvPr>
          <p:cNvGrpSpPr/>
          <p:nvPr/>
        </p:nvGrpSpPr>
        <p:grpSpPr>
          <a:xfrm>
            <a:off x="547668" y="1879401"/>
            <a:ext cx="11644332" cy="4335002"/>
            <a:chOff x="330000" y="1797842"/>
            <a:chExt cx="11644332" cy="4335002"/>
          </a:xfrm>
        </p:grpSpPr>
        <p:sp>
          <p:nvSpPr>
            <p:cNvPr id="6" name="Freeform 15">
              <a:extLst>
                <a:ext uri="{FF2B5EF4-FFF2-40B4-BE49-F238E27FC236}">
                  <a16:creationId xmlns:a16="http://schemas.microsoft.com/office/drawing/2014/main" id="{80F26B60-3350-4E1C-95AF-1B8B4EBE7F44}"/>
                </a:ext>
              </a:extLst>
            </p:cNvPr>
            <p:cNvSpPr/>
            <p:nvPr/>
          </p:nvSpPr>
          <p:spPr bwMode="gray">
            <a:xfrm>
              <a:off x="1719574" y="3189347"/>
              <a:ext cx="8987246" cy="2943497"/>
            </a:xfrm>
            <a:custGeom>
              <a:avLst/>
              <a:gdLst>
                <a:gd name="connsiteX0" fmla="*/ 0 w 8987246"/>
                <a:gd name="connsiteY0" fmla="*/ 0 h 2943497"/>
                <a:gd name="connsiteX1" fmla="*/ 740229 w 8987246"/>
                <a:gd name="connsiteY1" fmla="*/ 391885 h 2943497"/>
                <a:gd name="connsiteX2" fmla="*/ 2899954 w 8987246"/>
                <a:gd name="connsiteY2" fmla="*/ 592182 h 2943497"/>
                <a:gd name="connsiteX3" fmla="*/ 3971109 w 8987246"/>
                <a:gd name="connsiteY3" fmla="*/ 757645 h 2943497"/>
                <a:gd name="connsiteX4" fmla="*/ 4632960 w 8987246"/>
                <a:gd name="connsiteY4" fmla="*/ 1140822 h 2943497"/>
                <a:gd name="connsiteX5" fmla="*/ 4101737 w 8987246"/>
                <a:gd name="connsiteY5" fmla="*/ 1541417 h 2943497"/>
                <a:gd name="connsiteX6" fmla="*/ 2629989 w 8987246"/>
                <a:gd name="connsiteY6" fmla="*/ 1889760 h 2943497"/>
                <a:gd name="connsiteX7" fmla="*/ 3248297 w 8987246"/>
                <a:gd name="connsiteY7" fmla="*/ 2360022 h 2943497"/>
                <a:gd name="connsiteX8" fmla="*/ 6261463 w 8987246"/>
                <a:gd name="connsiteY8" fmla="*/ 2812868 h 2943497"/>
                <a:gd name="connsiteX9" fmla="*/ 8987246 w 8987246"/>
                <a:gd name="connsiteY9" fmla="*/ 2943497 h 2943497"/>
                <a:gd name="connsiteX10" fmla="*/ 8987246 w 8987246"/>
                <a:gd name="connsiteY10" fmla="*/ 2943497 h 29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7246" h="2943497">
                  <a:moveTo>
                    <a:pt x="0" y="0"/>
                  </a:moveTo>
                  <a:cubicBezTo>
                    <a:pt x="128451" y="146594"/>
                    <a:pt x="256903" y="293188"/>
                    <a:pt x="740229" y="391885"/>
                  </a:cubicBezTo>
                  <a:cubicBezTo>
                    <a:pt x="1223555" y="490582"/>
                    <a:pt x="2361474" y="531222"/>
                    <a:pt x="2899954" y="592182"/>
                  </a:cubicBezTo>
                  <a:cubicBezTo>
                    <a:pt x="3438434" y="653142"/>
                    <a:pt x="3682275" y="666205"/>
                    <a:pt x="3971109" y="757645"/>
                  </a:cubicBezTo>
                  <a:cubicBezTo>
                    <a:pt x="4259943" y="849085"/>
                    <a:pt x="4611189" y="1010193"/>
                    <a:pt x="4632960" y="1140822"/>
                  </a:cubicBezTo>
                  <a:cubicBezTo>
                    <a:pt x="4654731" y="1271451"/>
                    <a:pt x="4435565" y="1416594"/>
                    <a:pt x="4101737" y="1541417"/>
                  </a:cubicBezTo>
                  <a:cubicBezTo>
                    <a:pt x="3767909" y="1666240"/>
                    <a:pt x="2772229" y="1753326"/>
                    <a:pt x="2629989" y="1889760"/>
                  </a:cubicBezTo>
                  <a:cubicBezTo>
                    <a:pt x="2487749" y="2026194"/>
                    <a:pt x="2643051" y="2206171"/>
                    <a:pt x="3248297" y="2360022"/>
                  </a:cubicBezTo>
                  <a:cubicBezTo>
                    <a:pt x="3853543" y="2513873"/>
                    <a:pt x="5304972" y="2715622"/>
                    <a:pt x="6261463" y="2812868"/>
                  </a:cubicBezTo>
                  <a:cubicBezTo>
                    <a:pt x="7217955" y="2910114"/>
                    <a:pt x="8987246" y="2943497"/>
                    <a:pt x="8987246" y="2943497"/>
                  </a:cubicBezTo>
                  <a:lnTo>
                    <a:pt x="8987246" y="2943497"/>
                  </a:lnTo>
                </a:path>
              </a:pathLst>
            </a:custGeom>
            <a:noFill/>
            <a:ln w="76200" algn="ctr">
              <a:gradFill>
                <a:gsLst>
                  <a:gs pos="0">
                    <a:srgbClr val="F5F5F6"/>
                  </a:gs>
                  <a:gs pos="20000">
                    <a:schemeClr val="bg1"/>
                  </a:gs>
                  <a:gs pos="85000">
                    <a:schemeClr val="bg1"/>
                  </a:gs>
                  <a:gs pos="100000">
                    <a:srgbClr val="D1D2D4"/>
                  </a:gs>
                </a:gsLst>
                <a:lin ang="5400000" scaled="1"/>
              </a:gradFill>
              <a:miter lim="800000"/>
              <a:headEnd/>
              <a:tailEnd type="triangle"/>
            </a:ln>
            <a:effectLst>
              <a:outerShdw blurRad="50800" dist="38100" dir="2700000" algn="tl"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E548D8C9-8046-4376-9B85-CFDA4D6F83CF}"/>
                </a:ext>
              </a:extLst>
            </p:cNvPr>
            <p:cNvGrpSpPr/>
            <p:nvPr/>
          </p:nvGrpSpPr>
          <p:grpSpPr>
            <a:xfrm>
              <a:off x="330000" y="1797842"/>
              <a:ext cx="2804863" cy="1458265"/>
              <a:chOff x="191327" y="1228766"/>
              <a:chExt cx="2804863" cy="1458265"/>
            </a:xfrm>
          </p:grpSpPr>
          <p:sp>
            <p:nvSpPr>
              <p:cNvPr id="30" name="TextBox 29">
                <a:extLst>
                  <a:ext uri="{FF2B5EF4-FFF2-40B4-BE49-F238E27FC236}">
                    <a16:creationId xmlns:a16="http://schemas.microsoft.com/office/drawing/2014/main" id="{65756B9F-0D0B-48E6-86C1-0A4294334A26}"/>
                  </a:ext>
                </a:extLst>
              </p:cNvPr>
              <p:cNvSpPr txBox="1"/>
              <p:nvPr/>
            </p:nvSpPr>
            <p:spPr>
              <a:xfrm>
                <a:off x="776437" y="1228766"/>
                <a:ext cx="944489"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0</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Planning</a:t>
                </a:r>
              </a:p>
            </p:txBody>
          </p:sp>
          <p:sp>
            <p:nvSpPr>
              <p:cNvPr id="31" name="TextBox 30">
                <a:extLst>
                  <a:ext uri="{FF2B5EF4-FFF2-40B4-BE49-F238E27FC236}">
                    <a16:creationId xmlns:a16="http://schemas.microsoft.com/office/drawing/2014/main" id="{A140E844-B609-4F86-BC98-9C45C757AB02}"/>
                  </a:ext>
                </a:extLst>
              </p:cNvPr>
              <p:cNvSpPr txBox="1"/>
              <p:nvPr/>
            </p:nvSpPr>
            <p:spPr>
              <a:xfrm>
                <a:off x="764937" y="1481260"/>
                <a:ext cx="2231253" cy="800219"/>
              </a:xfrm>
              <a:prstGeom prst="rect">
                <a:avLst/>
              </a:prstGeom>
              <a:noFill/>
            </p:spPr>
            <p:txBody>
              <a:bodyPr wrap="square" rtlCol="0">
                <a:spAutoFit/>
              </a:bodyPr>
              <a:lstStyle/>
              <a:p>
                <a:pPr marL="112713" indent="-112713" defTabSz="1219170">
                  <a:buFont typeface="Wingdings" panose="05000000000000000000" pitchFamily="2" charset="2"/>
                  <a:buChar char="§"/>
                  <a:defRPr/>
                </a:pPr>
                <a:r>
                  <a:rPr lang="en-US" sz="900" dirty="0">
                    <a:solidFill>
                      <a:prstClr val="black">
                        <a:lumMod val="95000"/>
                        <a:lumOff val="5000"/>
                      </a:prstClr>
                    </a:solidFill>
                    <a:latin typeface="Arial" panose="020B0604020202020204" pitchFamily="34" charset="0"/>
                    <a:ea typeface="Verdana" panose="020B0604030504040204" pitchFamily="34" charset="0"/>
                    <a:cs typeface="Arial" panose="020B0604020202020204" pitchFamily="34" charset="0"/>
                  </a:rPr>
                  <a:t>Engage Agencies during Monthly Change Liaison Meeting (10/6)</a:t>
                </a:r>
              </a:p>
              <a:p>
                <a:pPr marL="112713" indent="-112713" defTabSz="1219170">
                  <a:buFont typeface="Wingdings" panose="05000000000000000000" pitchFamily="2" charset="2"/>
                  <a:buChar char="§"/>
                  <a:defRPr/>
                </a:pPr>
                <a:r>
                  <a:rPr lang="en-US" sz="900" dirty="0">
                    <a:solidFill>
                      <a:prstClr val="black">
                        <a:lumMod val="95000"/>
                        <a:lumOff val="5000"/>
                      </a:prstClr>
                    </a:solidFill>
                    <a:latin typeface="Arial" panose="020B0604020202020204" pitchFamily="34" charset="0"/>
                    <a:ea typeface="Verdana" panose="020B0604030504040204" pitchFamily="34" charset="0"/>
                    <a:cs typeface="Arial" panose="020B0604020202020204" pitchFamily="34" charset="0"/>
                  </a:rPr>
                  <a:t>Complete SIT 3 planning (11/5</a:t>
                </a:r>
                <a:r>
                  <a:rPr lang="en-US" sz="1000" dirty="0">
                    <a:solidFill>
                      <a:prstClr val="black">
                        <a:lumMod val="95000"/>
                        <a:lumOff val="5000"/>
                      </a:prstClr>
                    </a:solidFill>
                    <a:latin typeface="Arial" panose="020B0604020202020204" pitchFamily="34" charset="0"/>
                    <a:ea typeface="Verdana" panose="020B0604030504040204" pitchFamily="34" charset="0"/>
                    <a:cs typeface="Arial" panose="020B0604020202020204" pitchFamily="34" charset="0"/>
                  </a:rPr>
                  <a:t>)</a:t>
                </a:r>
                <a:endParaRPr lang="en-US" sz="900" dirty="0">
                  <a:solidFill>
                    <a:prstClr val="black">
                      <a:lumMod val="95000"/>
                      <a:lumOff val="5000"/>
                    </a:prstClr>
                  </a:solidFill>
                  <a:latin typeface="Arial" panose="020B0604020202020204" pitchFamily="34" charset="0"/>
                  <a:ea typeface="Verdana" panose="020B0604030504040204" pitchFamily="34" charset="0"/>
                  <a:cs typeface="Arial" panose="020B0604020202020204" pitchFamily="34" charset="0"/>
                </a:endParaRPr>
              </a:p>
              <a:p>
                <a:pPr marL="112713" indent="-112713" defTabSz="1219170">
                  <a:buFont typeface="Wingdings" panose="05000000000000000000" pitchFamily="2" charset="2"/>
                  <a:buChar char="§"/>
                  <a:defRPr/>
                </a:pPr>
                <a:r>
                  <a:rPr lang="en-US" sz="900" dirty="0">
                    <a:solidFill>
                      <a:prstClr val="black">
                        <a:lumMod val="95000"/>
                        <a:lumOff val="5000"/>
                      </a:prstClr>
                    </a:solidFill>
                    <a:latin typeface="Arial" panose="020B0604020202020204" pitchFamily="34" charset="0"/>
                    <a:ea typeface="Verdana" panose="020B0604030504040204" pitchFamily="34" charset="0"/>
                    <a:cs typeface="Arial" panose="020B0604020202020204" pitchFamily="34" charset="0"/>
                  </a:rPr>
                  <a:t>Request Agencies SIT 3 Files (11/5)</a:t>
                </a:r>
              </a:p>
              <a:p>
                <a:pPr marL="112713" indent="-112713" defTabSz="1219170">
                  <a:buFont typeface="Wingdings" panose="05000000000000000000" pitchFamily="2" charset="2"/>
                  <a:buChar char="§"/>
                  <a:defRPr/>
                </a:pPr>
                <a:r>
                  <a:rPr lang="en-US" sz="900" dirty="0">
                    <a:solidFill>
                      <a:prstClr val="black">
                        <a:lumMod val="95000"/>
                        <a:lumOff val="5000"/>
                      </a:prstClr>
                    </a:solidFill>
                    <a:latin typeface="Arial" panose="020B0604020202020204" pitchFamily="34" charset="0"/>
                    <a:ea typeface="Verdana" panose="020B0604030504040204" pitchFamily="34" charset="0"/>
                    <a:cs typeface="Arial" panose="020B0604020202020204" pitchFamily="34" charset="0"/>
                  </a:rPr>
                  <a:t>Complete Updates to Pristine (11/10)</a:t>
                </a:r>
              </a:p>
            </p:txBody>
          </p:sp>
          <p:sp>
            <p:nvSpPr>
              <p:cNvPr id="32" name="Freeform 66">
                <a:extLst>
                  <a:ext uri="{FF2B5EF4-FFF2-40B4-BE49-F238E27FC236}">
                    <a16:creationId xmlns:a16="http://schemas.microsoft.com/office/drawing/2014/main" id="{1FAC625D-CCC1-4B54-AFDC-3DB9429333C7}"/>
                  </a:ext>
                </a:extLst>
              </p:cNvPr>
              <p:cNvSpPr>
                <a:spLocks noChangeAspect="1" noEditPoints="1"/>
              </p:cNvSpPr>
              <p:nvPr/>
            </p:nvSpPr>
            <p:spPr bwMode="auto">
              <a:xfrm>
                <a:off x="191327" y="1595735"/>
                <a:ext cx="487829" cy="487829"/>
              </a:xfrm>
              <a:custGeom>
                <a:avLst/>
                <a:gdLst>
                  <a:gd name="T0" fmla="*/ 275 w 512"/>
                  <a:gd name="T1" fmla="*/ 260 h 512"/>
                  <a:gd name="T2" fmla="*/ 295 w 512"/>
                  <a:gd name="T3" fmla="*/ 217 h 512"/>
                  <a:gd name="T4" fmla="*/ 251 w 512"/>
                  <a:gd name="T5" fmla="*/ 236 h 512"/>
                  <a:gd name="T6" fmla="*/ 275 w 512"/>
                  <a:gd name="T7" fmla="*/ 260 h 512"/>
                  <a:gd name="T8" fmla="*/ 384 w 512"/>
                  <a:gd name="T9" fmla="*/ 245 h 512"/>
                  <a:gd name="T10" fmla="*/ 394 w 512"/>
                  <a:gd name="T11" fmla="*/ 245 h 512"/>
                  <a:gd name="T12" fmla="*/ 266 w 512"/>
                  <a:gd name="T13" fmla="*/ 118 h 512"/>
                  <a:gd name="T14" fmla="*/ 266 w 512"/>
                  <a:gd name="T15" fmla="*/ 128 h 512"/>
                  <a:gd name="T16" fmla="*/ 256 w 512"/>
                  <a:gd name="T17" fmla="*/ 138 h 512"/>
                  <a:gd name="T18" fmla="*/ 245 w 512"/>
                  <a:gd name="T19" fmla="*/ 128 h 512"/>
                  <a:gd name="T20" fmla="*/ 245 w 512"/>
                  <a:gd name="T21" fmla="*/ 118 h 512"/>
                  <a:gd name="T22" fmla="*/ 118 w 512"/>
                  <a:gd name="T23" fmla="*/ 245 h 512"/>
                  <a:gd name="T24" fmla="*/ 128 w 512"/>
                  <a:gd name="T25" fmla="*/ 245 h 512"/>
                  <a:gd name="T26" fmla="*/ 138 w 512"/>
                  <a:gd name="T27" fmla="*/ 256 h 512"/>
                  <a:gd name="T28" fmla="*/ 128 w 512"/>
                  <a:gd name="T29" fmla="*/ 266 h 512"/>
                  <a:gd name="T30" fmla="*/ 118 w 512"/>
                  <a:gd name="T31" fmla="*/ 266 h 512"/>
                  <a:gd name="T32" fmla="*/ 245 w 512"/>
                  <a:gd name="T33" fmla="*/ 394 h 512"/>
                  <a:gd name="T34" fmla="*/ 245 w 512"/>
                  <a:gd name="T35" fmla="*/ 384 h 512"/>
                  <a:gd name="T36" fmla="*/ 256 w 512"/>
                  <a:gd name="T37" fmla="*/ 373 h 512"/>
                  <a:gd name="T38" fmla="*/ 266 w 512"/>
                  <a:gd name="T39" fmla="*/ 384 h 512"/>
                  <a:gd name="T40" fmla="*/ 266 w 512"/>
                  <a:gd name="T41" fmla="*/ 394 h 512"/>
                  <a:gd name="T42" fmla="*/ 394 w 512"/>
                  <a:gd name="T43" fmla="*/ 266 h 512"/>
                  <a:gd name="T44" fmla="*/ 384 w 512"/>
                  <a:gd name="T45" fmla="*/ 266 h 512"/>
                  <a:gd name="T46" fmla="*/ 373 w 512"/>
                  <a:gd name="T47" fmla="*/ 256 h 512"/>
                  <a:gd name="T48" fmla="*/ 384 w 512"/>
                  <a:gd name="T49" fmla="*/ 245 h 512"/>
                  <a:gd name="T50" fmla="*/ 326 w 512"/>
                  <a:gd name="T51" fmla="*/ 200 h 512"/>
                  <a:gd name="T52" fmla="*/ 288 w 512"/>
                  <a:gd name="T53" fmla="*/ 283 h 512"/>
                  <a:gd name="T54" fmla="*/ 283 w 512"/>
                  <a:gd name="T55" fmla="*/ 288 h 512"/>
                  <a:gd name="T56" fmla="*/ 200 w 512"/>
                  <a:gd name="T57" fmla="*/ 326 h 512"/>
                  <a:gd name="T58" fmla="*/ 195 w 512"/>
                  <a:gd name="T59" fmla="*/ 327 h 512"/>
                  <a:gd name="T60" fmla="*/ 188 w 512"/>
                  <a:gd name="T61" fmla="*/ 324 h 512"/>
                  <a:gd name="T62" fmla="*/ 186 w 512"/>
                  <a:gd name="T63" fmla="*/ 312 h 512"/>
                  <a:gd name="T64" fmla="*/ 223 w 512"/>
                  <a:gd name="T65" fmla="*/ 229 h 512"/>
                  <a:gd name="T66" fmla="*/ 229 w 512"/>
                  <a:gd name="T67" fmla="*/ 223 h 512"/>
                  <a:gd name="T68" fmla="*/ 312 w 512"/>
                  <a:gd name="T69" fmla="*/ 186 h 512"/>
                  <a:gd name="T70" fmla="*/ 324 w 512"/>
                  <a:gd name="T71" fmla="*/ 188 h 512"/>
                  <a:gd name="T72" fmla="*/ 326 w 512"/>
                  <a:gd name="T73" fmla="*/ 200 h 512"/>
                  <a:gd name="T74" fmla="*/ 217 w 512"/>
                  <a:gd name="T75" fmla="*/ 295 h 512"/>
                  <a:gd name="T76" fmla="*/ 260 w 512"/>
                  <a:gd name="T77" fmla="*/ 275 h 512"/>
                  <a:gd name="T78" fmla="*/ 236 w 512"/>
                  <a:gd name="T79" fmla="*/ 251 h 512"/>
                  <a:gd name="T80" fmla="*/ 217 w 512"/>
                  <a:gd name="T81" fmla="*/ 295 h 512"/>
                  <a:gd name="T82" fmla="*/ 256 w 512"/>
                  <a:gd name="T83" fmla="*/ 0 h 512"/>
                  <a:gd name="T84" fmla="*/ 0 w 512"/>
                  <a:gd name="T85" fmla="*/ 256 h 512"/>
                  <a:gd name="T86" fmla="*/ 256 w 512"/>
                  <a:gd name="T87" fmla="*/ 512 h 512"/>
                  <a:gd name="T88" fmla="*/ 512 w 512"/>
                  <a:gd name="T89" fmla="*/ 256 h 512"/>
                  <a:gd name="T90" fmla="*/ 256 w 512"/>
                  <a:gd name="T91" fmla="*/ 0 h 512"/>
                  <a:gd name="T92" fmla="*/ 256 w 512"/>
                  <a:gd name="T93" fmla="*/ 416 h 512"/>
                  <a:gd name="T94" fmla="*/ 96 w 512"/>
                  <a:gd name="T95" fmla="*/ 256 h 512"/>
                  <a:gd name="T96" fmla="*/ 256 w 512"/>
                  <a:gd name="T97" fmla="*/ 96 h 512"/>
                  <a:gd name="T98" fmla="*/ 416 w 512"/>
                  <a:gd name="T99" fmla="*/ 256 h 512"/>
                  <a:gd name="T100" fmla="*/ 256 w 512"/>
                  <a:gd name="T10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2" h="512">
                    <a:moveTo>
                      <a:pt x="275" y="260"/>
                    </a:moveTo>
                    <a:cubicBezTo>
                      <a:pt x="295" y="217"/>
                      <a:pt x="295" y="217"/>
                      <a:pt x="295" y="217"/>
                    </a:cubicBezTo>
                    <a:cubicBezTo>
                      <a:pt x="251" y="236"/>
                      <a:pt x="251" y="236"/>
                      <a:pt x="251" y="236"/>
                    </a:cubicBezTo>
                    <a:lnTo>
                      <a:pt x="275" y="260"/>
                    </a:lnTo>
                    <a:close/>
                    <a:moveTo>
                      <a:pt x="384" y="245"/>
                    </a:moveTo>
                    <a:cubicBezTo>
                      <a:pt x="394" y="245"/>
                      <a:pt x="394" y="245"/>
                      <a:pt x="394" y="245"/>
                    </a:cubicBezTo>
                    <a:cubicBezTo>
                      <a:pt x="389" y="177"/>
                      <a:pt x="334" y="123"/>
                      <a:pt x="266" y="118"/>
                    </a:cubicBezTo>
                    <a:cubicBezTo>
                      <a:pt x="266" y="128"/>
                      <a:pt x="266" y="128"/>
                      <a:pt x="266" y="128"/>
                    </a:cubicBezTo>
                    <a:cubicBezTo>
                      <a:pt x="266" y="134"/>
                      <a:pt x="262" y="138"/>
                      <a:pt x="256" y="138"/>
                    </a:cubicBezTo>
                    <a:cubicBezTo>
                      <a:pt x="250" y="138"/>
                      <a:pt x="245" y="134"/>
                      <a:pt x="245" y="128"/>
                    </a:cubicBezTo>
                    <a:cubicBezTo>
                      <a:pt x="245" y="118"/>
                      <a:pt x="245" y="118"/>
                      <a:pt x="245" y="118"/>
                    </a:cubicBezTo>
                    <a:cubicBezTo>
                      <a:pt x="177" y="123"/>
                      <a:pt x="123" y="177"/>
                      <a:pt x="118" y="245"/>
                    </a:cubicBezTo>
                    <a:cubicBezTo>
                      <a:pt x="128" y="245"/>
                      <a:pt x="128" y="245"/>
                      <a:pt x="128" y="245"/>
                    </a:cubicBezTo>
                    <a:cubicBezTo>
                      <a:pt x="134" y="245"/>
                      <a:pt x="138" y="250"/>
                      <a:pt x="138" y="256"/>
                    </a:cubicBezTo>
                    <a:cubicBezTo>
                      <a:pt x="138" y="262"/>
                      <a:pt x="134" y="266"/>
                      <a:pt x="128" y="266"/>
                    </a:cubicBezTo>
                    <a:cubicBezTo>
                      <a:pt x="118" y="266"/>
                      <a:pt x="118" y="266"/>
                      <a:pt x="118" y="266"/>
                    </a:cubicBezTo>
                    <a:cubicBezTo>
                      <a:pt x="123" y="334"/>
                      <a:pt x="177" y="389"/>
                      <a:pt x="245" y="394"/>
                    </a:cubicBezTo>
                    <a:cubicBezTo>
                      <a:pt x="245" y="384"/>
                      <a:pt x="245" y="384"/>
                      <a:pt x="245" y="384"/>
                    </a:cubicBezTo>
                    <a:cubicBezTo>
                      <a:pt x="245" y="378"/>
                      <a:pt x="250" y="373"/>
                      <a:pt x="256" y="373"/>
                    </a:cubicBezTo>
                    <a:cubicBezTo>
                      <a:pt x="262" y="373"/>
                      <a:pt x="266" y="378"/>
                      <a:pt x="266" y="384"/>
                    </a:cubicBezTo>
                    <a:cubicBezTo>
                      <a:pt x="266" y="394"/>
                      <a:pt x="266" y="394"/>
                      <a:pt x="266" y="394"/>
                    </a:cubicBezTo>
                    <a:cubicBezTo>
                      <a:pt x="334" y="389"/>
                      <a:pt x="389" y="334"/>
                      <a:pt x="394" y="266"/>
                    </a:cubicBezTo>
                    <a:cubicBezTo>
                      <a:pt x="384" y="266"/>
                      <a:pt x="384" y="266"/>
                      <a:pt x="384" y="266"/>
                    </a:cubicBezTo>
                    <a:cubicBezTo>
                      <a:pt x="378" y="266"/>
                      <a:pt x="373" y="262"/>
                      <a:pt x="373" y="256"/>
                    </a:cubicBezTo>
                    <a:cubicBezTo>
                      <a:pt x="373" y="250"/>
                      <a:pt x="378" y="245"/>
                      <a:pt x="384" y="245"/>
                    </a:cubicBezTo>
                    <a:close/>
                    <a:moveTo>
                      <a:pt x="326" y="200"/>
                    </a:moveTo>
                    <a:cubicBezTo>
                      <a:pt x="288" y="283"/>
                      <a:pt x="288" y="283"/>
                      <a:pt x="288" y="283"/>
                    </a:cubicBezTo>
                    <a:cubicBezTo>
                      <a:pt x="287" y="285"/>
                      <a:pt x="285" y="287"/>
                      <a:pt x="283" y="288"/>
                    </a:cubicBezTo>
                    <a:cubicBezTo>
                      <a:pt x="200" y="326"/>
                      <a:pt x="200" y="326"/>
                      <a:pt x="200" y="326"/>
                    </a:cubicBezTo>
                    <a:cubicBezTo>
                      <a:pt x="198" y="326"/>
                      <a:pt x="197" y="327"/>
                      <a:pt x="195" y="327"/>
                    </a:cubicBezTo>
                    <a:cubicBezTo>
                      <a:pt x="193" y="327"/>
                      <a:pt x="190" y="326"/>
                      <a:pt x="188" y="324"/>
                    </a:cubicBezTo>
                    <a:cubicBezTo>
                      <a:pt x="185" y="320"/>
                      <a:pt x="184" y="316"/>
                      <a:pt x="186" y="312"/>
                    </a:cubicBezTo>
                    <a:cubicBezTo>
                      <a:pt x="223" y="229"/>
                      <a:pt x="223" y="229"/>
                      <a:pt x="223" y="229"/>
                    </a:cubicBezTo>
                    <a:cubicBezTo>
                      <a:pt x="224" y="226"/>
                      <a:pt x="226" y="224"/>
                      <a:pt x="229" y="223"/>
                    </a:cubicBezTo>
                    <a:cubicBezTo>
                      <a:pt x="312" y="186"/>
                      <a:pt x="312" y="186"/>
                      <a:pt x="312" y="186"/>
                    </a:cubicBezTo>
                    <a:cubicBezTo>
                      <a:pt x="316" y="184"/>
                      <a:pt x="320" y="185"/>
                      <a:pt x="324" y="188"/>
                    </a:cubicBezTo>
                    <a:cubicBezTo>
                      <a:pt x="327" y="191"/>
                      <a:pt x="328" y="196"/>
                      <a:pt x="326" y="200"/>
                    </a:cubicBezTo>
                    <a:close/>
                    <a:moveTo>
                      <a:pt x="217" y="295"/>
                    </a:moveTo>
                    <a:cubicBezTo>
                      <a:pt x="260" y="275"/>
                      <a:pt x="260" y="275"/>
                      <a:pt x="260" y="275"/>
                    </a:cubicBezTo>
                    <a:cubicBezTo>
                      <a:pt x="236" y="251"/>
                      <a:pt x="236" y="251"/>
                      <a:pt x="236" y="251"/>
                    </a:cubicBezTo>
                    <a:lnTo>
                      <a:pt x="217" y="295"/>
                    </a:ln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16"/>
                    </a:moveTo>
                    <a:cubicBezTo>
                      <a:pt x="167" y="416"/>
                      <a:pt x="96" y="344"/>
                      <a:pt x="96" y="256"/>
                    </a:cubicBezTo>
                    <a:cubicBezTo>
                      <a:pt x="96" y="167"/>
                      <a:pt x="167" y="96"/>
                      <a:pt x="256" y="96"/>
                    </a:cubicBezTo>
                    <a:cubicBezTo>
                      <a:pt x="344" y="96"/>
                      <a:pt x="416" y="167"/>
                      <a:pt x="416" y="256"/>
                    </a:cubicBezTo>
                    <a:cubicBezTo>
                      <a:pt x="416" y="344"/>
                      <a:pt x="344" y="416"/>
                      <a:pt x="256"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6">
                <a:extLst>
                  <a:ext uri="{FF2B5EF4-FFF2-40B4-BE49-F238E27FC236}">
                    <a16:creationId xmlns:a16="http://schemas.microsoft.com/office/drawing/2014/main" id="{45FD4C13-6316-4794-916D-FE423231F85C}"/>
                  </a:ext>
                </a:extLst>
              </p:cNvPr>
              <p:cNvSpPr>
                <a:spLocks noChangeAspect="1" noEditPoints="1"/>
              </p:cNvSpPr>
              <p:nvPr/>
            </p:nvSpPr>
            <p:spPr bwMode="auto">
              <a:xfrm>
                <a:off x="1622797" y="2407699"/>
                <a:ext cx="193554" cy="279332"/>
              </a:xfrm>
              <a:custGeom>
                <a:avLst/>
                <a:gdLst>
                  <a:gd name="T0" fmla="*/ 37 w 74"/>
                  <a:gd name="T1" fmla="*/ 0 h 118"/>
                  <a:gd name="T2" fmla="*/ 0 w 74"/>
                  <a:gd name="T3" fmla="*/ 37 h 118"/>
                  <a:gd name="T4" fmla="*/ 37 w 74"/>
                  <a:gd name="T5" fmla="*/ 118 h 118"/>
                  <a:gd name="T6" fmla="*/ 74 w 74"/>
                  <a:gd name="T7" fmla="*/ 37 h 118"/>
                  <a:gd name="T8" fmla="*/ 37 w 74"/>
                  <a:gd name="T9" fmla="*/ 0 h 118"/>
                  <a:gd name="T10" fmla="*/ 37 w 74"/>
                  <a:gd name="T11" fmla="*/ 57 h 118"/>
                  <a:gd name="T12" fmla="*/ 17 w 74"/>
                  <a:gd name="T13" fmla="*/ 37 h 118"/>
                  <a:gd name="T14" fmla="*/ 37 w 74"/>
                  <a:gd name="T15" fmla="*/ 17 h 118"/>
                  <a:gd name="T16" fmla="*/ 57 w 74"/>
                  <a:gd name="T17" fmla="*/ 37 h 118"/>
                  <a:gd name="T18" fmla="*/ 37 w 74"/>
                  <a:gd name="T19"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18">
                    <a:moveTo>
                      <a:pt x="37" y="0"/>
                    </a:moveTo>
                    <a:cubicBezTo>
                      <a:pt x="16" y="0"/>
                      <a:pt x="0" y="16"/>
                      <a:pt x="0" y="37"/>
                    </a:cubicBezTo>
                    <a:cubicBezTo>
                      <a:pt x="0" y="72"/>
                      <a:pt x="37" y="118"/>
                      <a:pt x="37" y="118"/>
                    </a:cubicBezTo>
                    <a:cubicBezTo>
                      <a:pt x="37" y="118"/>
                      <a:pt x="74" y="72"/>
                      <a:pt x="74" y="37"/>
                    </a:cubicBezTo>
                    <a:cubicBezTo>
                      <a:pt x="74" y="16"/>
                      <a:pt x="57" y="0"/>
                      <a:pt x="37" y="0"/>
                    </a:cubicBezTo>
                    <a:close/>
                    <a:moveTo>
                      <a:pt x="37" y="57"/>
                    </a:moveTo>
                    <a:cubicBezTo>
                      <a:pt x="26" y="57"/>
                      <a:pt x="17" y="48"/>
                      <a:pt x="17" y="37"/>
                    </a:cubicBezTo>
                    <a:cubicBezTo>
                      <a:pt x="17" y="26"/>
                      <a:pt x="26" y="17"/>
                      <a:pt x="37" y="17"/>
                    </a:cubicBezTo>
                    <a:cubicBezTo>
                      <a:pt x="48" y="17"/>
                      <a:pt x="57" y="26"/>
                      <a:pt x="57" y="37"/>
                    </a:cubicBezTo>
                    <a:cubicBezTo>
                      <a:pt x="57" y="48"/>
                      <a:pt x="48" y="57"/>
                      <a:pt x="37" y="5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4" name="Straight Arrow Connector 33">
                <a:extLst>
                  <a:ext uri="{FF2B5EF4-FFF2-40B4-BE49-F238E27FC236}">
                    <a16:creationId xmlns:a16="http://schemas.microsoft.com/office/drawing/2014/main" id="{E9272154-0903-44EC-A93F-546E8AFC2C0B}"/>
                  </a:ext>
                </a:extLst>
              </p:cNvPr>
              <p:cNvCxnSpPr>
                <a:cxnSpLocks/>
                <a:stCxn id="33" idx="0"/>
              </p:cNvCxnSpPr>
              <p:nvPr/>
            </p:nvCxnSpPr>
            <p:spPr>
              <a:xfrm flipH="1" flipV="1">
                <a:off x="1620888" y="2269187"/>
                <a:ext cx="98686" cy="13851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E30D4AB2-5B0D-4BF4-AF49-BB1385D37D6D}"/>
                </a:ext>
              </a:extLst>
            </p:cNvPr>
            <p:cNvSpPr txBox="1"/>
            <p:nvPr/>
          </p:nvSpPr>
          <p:spPr>
            <a:xfrm>
              <a:off x="4041745" y="1859348"/>
              <a:ext cx="2526490"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lang="en-US" sz="1000" b="1" dirty="0">
                  <a:solidFill>
                    <a:prstClr val="black"/>
                  </a:solidFill>
                  <a:latin typeface="Arial" panose="020B0604020202020204" pitchFamily="34" charset="0"/>
                  <a:ea typeface="Verdana" panose="020B0604030504040204" pitchFamily="34" charset="0"/>
                  <a:cs typeface="Arial" panose="020B0604020202020204" pitchFamily="34" charset="0"/>
                </a:rPr>
                <a:t>Test Scenario Build Out</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AAFCEF-7F61-42F7-8D59-9FBB419B25B3}"/>
                </a:ext>
              </a:extLst>
            </p:cNvPr>
            <p:cNvSpPr txBox="1"/>
            <p:nvPr/>
          </p:nvSpPr>
          <p:spPr>
            <a:xfrm>
              <a:off x="4209319" y="2136396"/>
              <a:ext cx="2755835" cy="861774"/>
            </a:xfrm>
            <a:prstGeom prst="rect">
              <a:avLst/>
            </a:prstGeom>
            <a:noFill/>
          </p:spPr>
          <p:txBody>
            <a:bodyPr wrap="square" rtlCol="0">
              <a:spAutoFit/>
            </a:bodyPr>
            <a:lstStyle/>
            <a:p>
              <a:pPr marL="112713" indent="-112713" defTabSz="1219170">
                <a:buFont typeface="Wingdings" panose="05000000000000000000" pitchFamily="2" charset="2"/>
                <a:buChar char="§"/>
                <a:defRPr/>
              </a:pP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Identify Agency Participation (11/5)</a:t>
              </a:r>
            </a:p>
            <a:p>
              <a:pPr marL="112713" marR="0" lvl="0" indent="-112713"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Identify SIT 3 Scenarios (11/19)</a:t>
              </a:r>
            </a:p>
            <a:p>
              <a:pPr marL="112713" marR="0" lvl="0" indent="-112713"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Copy PRISTINE to DEM (11/19)</a:t>
              </a:r>
            </a:p>
            <a:p>
              <a:pPr marL="112713" marR="0" lvl="0" indent="-112713"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Updates to Agency Workbooks (11/19)</a:t>
              </a:r>
            </a:p>
            <a:p>
              <a:pPr marL="112713" marR="0" lvl="0" indent="-112713"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Agencies provide SIT 3 Data Files (11/19)</a:t>
              </a:r>
            </a:p>
          </p:txBody>
        </p:sp>
        <p:sp>
          <p:nvSpPr>
            <p:cNvPr id="10" name="Freeform 723">
              <a:extLst>
                <a:ext uri="{FF2B5EF4-FFF2-40B4-BE49-F238E27FC236}">
                  <a16:creationId xmlns:a16="http://schemas.microsoft.com/office/drawing/2014/main" id="{D2B2B5A4-3992-4362-B12E-831C2AEAA9DB}"/>
                </a:ext>
              </a:extLst>
            </p:cNvPr>
            <p:cNvSpPr>
              <a:spLocks noChangeAspect="1" noEditPoints="1"/>
            </p:cNvSpPr>
            <p:nvPr/>
          </p:nvSpPr>
          <p:spPr bwMode="auto">
            <a:xfrm>
              <a:off x="3644826" y="2164811"/>
              <a:ext cx="487829" cy="487829"/>
            </a:xfrm>
            <a:custGeom>
              <a:avLst/>
              <a:gdLst>
                <a:gd name="T0" fmla="*/ 248 w 512"/>
                <a:gd name="T1" fmla="*/ 263 h 512"/>
                <a:gd name="T2" fmla="*/ 263 w 512"/>
                <a:gd name="T3" fmla="*/ 263 h 512"/>
                <a:gd name="T4" fmla="*/ 288 w 512"/>
                <a:gd name="T5" fmla="*/ 256 h 512"/>
                <a:gd name="T6" fmla="*/ 224 w 512"/>
                <a:gd name="T7" fmla="*/ 256 h 512"/>
                <a:gd name="T8" fmla="*/ 269 w 512"/>
                <a:gd name="T9" fmla="*/ 227 h 512"/>
                <a:gd name="T10" fmla="*/ 331 w 512"/>
                <a:gd name="T11" fmla="*/ 196 h 512"/>
                <a:gd name="T12" fmla="*/ 256 w 512"/>
                <a:gd name="T13" fmla="*/ 352 h 512"/>
                <a:gd name="T14" fmla="*/ 256 w 512"/>
                <a:gd name="T15" fmla="*/ 160 h 512"/>
                <a:gd name="T16" fmla="*/ 331 w 512"/>
                <a:gd name="T17" fmla="*/ 166 h 512"/>
                <a:gd name="T18" fmla="*/ 138 w 512"/>
                <a:gd name="T19" fmla="*/ 256 h 512"/>
                <a:gd name="T20" fmla="*/ 373 w 512"/>
                <a:gd name="T21" fmla="*/ 256 h 512"/>
                <a:gd name="T22" fmla="*/ 331 w 512"/>
                <a:gd name="T23" fmla="*/ 196 h 512"/>
                <a:gd name="T24" fmla="*/ 181 w 512"/>
                <a:gd name="T25" fmla="*/ 256 h 512"/>
                <a:gd name="T26" fmla="*/ 330 w 512"/>
                <a:gd name="T27" fmla="*/ 256 h 512"/>
                <a:gd name="T28" fmla="*/ 300 w 512"/>
                <a:gd name="T29" fmla="*/ 226 h 512"/>
                <a:gd name="T30" fmla="*/ 256 w 512"/>
                <a:gd name="T31" fmla="*/ 309 h 512"/>
                <a:gd name="T32" fmla="*/ 256 w 512"/>
                <a:gd name="T33" fmla="*/ 202 h 512"/>
                <a:gd name="T34" fmla="*/ 300 w 512"/>
                <a:gd name="T35" fmla="*/ 196 h 512"/>
                <a:gd name="T36" fmla="*/ 512 w 512"/>
                <a:gd name="T37" fmla="*/ 256 h 512"/>
                <a:gd name="T38" fmla="*/ 0 w 512"/>
                <a:gd name="T39" fmla="*/ 256 h 512"/>
                <a:gd name="T40" fmla="*/ 512 w 512"/>
                <a:gd name="T41" fmla="*/ 256 h 512"/>
                <a:gd name="T42" fmla="*/ 394 w 512"/>
                <a:gd name="T43" fmla="*/ 138 h 512"/>
                <a:gd name="T44" fmla="*/ 373 w 512"/>
                <a:gd name="T45" fmla="*/ 117 h 512"/>
                <a:gd name="T46" fmla="*/ 352 w 512"/>
                <a:gd name="T47" fmla="*/ 117 h 512"/>
                <a:gd name="T48" fmla="*/ 346 w 512"/>
                <a:gd name="T49" fmla="*/ 150 h 512"/>
                <a:gd name="T50" fmla="*/ 117 w 512"/>
                <a:gd name="T51" fmla="*/ 256 h 512"/>
                <a:gd name="T52" fmla="*/ 141 w 512"/>
                <a:gd name="T53" fmla="*/ 376 h 512"/>
                <a:gd name="T54" fmla="*/ 149 w 512"/>
                <a:gd name="T55" fmla="*/ 394 h 512"/>
                <a:gd name="T56" fmla="*/ 178 w 512"/>
                <a:gd name="T57" fmla="*/ 370 h 512"/>
                <a:gd name="T58" fmla="*/ 334 w 512"/>
                <a:gd name="T59" fmla="*/ 370 h 512"/>
                <a:gd name="T60" fmla="*/ 362 w 512"/>
                <a:gd name="T61" fmla="*/ 394 h 512"/>
                <a:gd name="T62" fmla="*/ 370 w 512"/>
                <a:gd name="T63" fmla="*/ 376 h 512"/>
                <a:gd name="T64" fmla="*/ 394 w 512"/>
                <a:gd name="T65" fmla="*/ 256 h 512"/>
                <a:gd name="T66" fmla="*/ 367 w 512"/>
                <a:gd name="T67" fmla="*/ 160 h 512"/>
                <a:gd name="T68" fmla="*/ 405 w 512"/>
                <a:gd name="T69" fmla="*/ 1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48" y="248"/>
                  </a:moveTo>
                  <a:cubicBezTo>
                    <a:pt x="244" y="252"/>
                    <a:pt x="244" y="259"/>
                    <a:pt x="248" y="263"/>
                  </a:cubicBezTo>
                  <a:cubicBezTo>
                    <a:pt x="250" y="265"/>
                    <a:pt x="253" y="266"/>
                    <a:pt x="256" y="266"/>
                  </a:cubicBezTo>
                  <a:cubicBezTo>
                    <a:pt x="258" y="266"/>
                    <a:pt x="261" y="265"/>
                    <a:pt x="263" y="263"/>
                  </a:cubicBezTo>
                  <a:cubicBezTo>
                    <a:pt x="284" y="242"/>
                    <a:pt x="284" y="242"/>
                    <a:pt x="284" y="242"/>
                  </a:cubicBezTo>
                  <a:cubicBezTo>
                    <a:pt x="286" y="246"/>
                    <a:pt x="288" y="251"/>
                    <a:pt x="288" y="256"/>
                  </a:cubicBezTo>
                  <a:cubicBezTo>
                    <a:pt x="288" y="273"/>
                    <a:pt x="273" y="288"/>
                    <a:pt x="256" y="288"/>
                  </a:cubicBezTo>
                  <a:cubicBezTo>
                    <a:pt x="238" y="288"/>
                    <a:pt x="224" y="273"/>
                    <a:pt x="224" y="256"/>
                  </a:cubicBezTo>
                  <a:cubicBezTo>
                    <a:pt x="224" y="238"/>
                    <a:pt x="238" y="224"/>
                    <a:pt x="256" y="224"/>
                  </a:cubicBezTo>
                  <a:cubicBezTo>
                    <a:pt x="261" y="224"/>
                    <a:pt x="265" y="225"/>
                    <a:pt x="269" y="227"/>
                  </a:cubicBezTo>
                  <a:lnTo>
                    <a:pt x="248" y="248"/>
                  </a:lnTo>
                  <a:close/>
                  <a:moveTo>
                    <a:pt x="331" y="196"/>
                  </a:moveTo>
                  <a:cubicBezTo>
                    <a:pt x="344" y="212"/>
                    <a:pt x="352" y="233"/>
                    <a:pt x="352" y="256"/>
                  </a:cubicBezTo>
                  <a:cubicBezTo>
                    <a:pt x="352" y="309"/>
                    <a:pt x="309" y="352"/>
                    <a:pt x="256" y="352"/>
                  </a:cubicBezTo>
                  <a:cubicBezTo>
                    <a:pt x="203" y="352"/>
                    <a:pt x="160" y="309"/>
                    <a:pt x="160" y="256"/>
                  </a:cubicBezTo>
                  <a:cubicBezTo>
                    <a:pt x="160" y="203"/>
                    <a:pt x="203" y="160"/>
                    <a:pt x="256" y="160"/>
                  </a:cubicBezTo>
                  <a:cubicBezTo>
                    <a:pt x="278" y="160"/>
                    <a:pt x="299" y="168"/>
                    <a:pt x="316" y="181"/>
                  </a:cubicBezTo>
                  <a:cubicBezTo>
                    <a:pt x="331" y="166"/>
                    <a:pt x="331" y="166"/>
                    <a:pt x="331" y="166"/>
                  </a:cubicBezTo>
                  <a:cubicBezTo>
                    <a:pt x="310" y="149"/>
                    <a:pt x="284" y="138"/>
                    <a:pt x="256" y="138"/>
                  </a:cubicBezTo>
                  <a:cubicBezTo>
                    <a:pt x="191" y="138"/>
                    <a:pt x="138" y="191"/>
                    <a:pt x="138" y="256"/>
                  </a:cubicBezTo>
                  <a:cubicBezTo>
                    <a:pt x="138" y="320"/>
                    <a:pt x="191" y="373"/>
                    <a:pt x="256" y="373"/>
                  </a:cubicBezTo>
                  <a:cubicBezTo>
                    <a:pt x="320" y="373"/>
                    <a:pt x="373" y="320"/>
                    <a:pt x="373" y="256"/>
                  </a:cubicBezTo>
                  <a:cubicBezTo>
                    <a:pt x="373" y="227"/>
                    <a:pt x="363" y="201"/>
                    <a:pt x="346" y="181"/>
                  </a:cubicBezTo>
                  <a:lnTo>
                    <a:pt x="331" y="196"/>
                  </a:lnTo>
                  <a:close/>
                  <a:moveTo>
                    <a:pt x="256" y="181"/>
                  </a:moveTo>
                  <a:cubicBezTo>
                    <a:pt x="214" y="181"/>
                    <a:pt x="181" y="214"/>
                    <a:pt x="181" y="256"/>
                  </a:cubicBezTo>
                  <a:cubicBezTo>
                    <a:pt x="181" y="297"/>
                    <a:pt x="214" y="330"/>
                    <a:pt x="256" y="330"/>
                  </a:cubicBezTo>
                  <a:cubicBezTo>
                    <a:pt x="297" y="330"/>
                    <a:pt x="330" y="297"/>
                    <a:pt x="330" y="256"/>
                  </a:cubicBezTo>
                  <a:cubicBezTo>
                    <a:pt x="330" y="239"/>
                    <a:pt x="325" y="224"/>
                    <a:pt x="315" y="211"/>
                  </a:cubicBezTo>
                  <a:cubicBezTo>
                    <a:pt x="300" y="226"/>
                    <a:pt x="300" y="226"/>
                    <a:pt x="300" y="226"/>
                  </a:cubicBezTo>
                  <a:cubicBezTo>
                    <a:pt x="306" y="235"/>
                    <a:pt x="309" y="245"/>
                    <a:pt x="309" y="256"/>
                  </a:cubicBezTo>
                  <a:cubicBezTo>
                    <a:pt x="309" y="285"/>
                    <a:pt x="285" y="309"/>
                    <a:pt x="256" y="309"/>
                  </a:cubicBezTo>
                  <a:cubicBezTo>
                    <a:pt x="226" y="309"/>
                    <a:pt x="202" y="285"/>
                    <a:pt x="202" y="256"/>
                  </a:cubicBezTo>
                  <a:cubicBezTo>
                    <a:pt x="202" y="226"/>
                    <a:pt x="226" y="202"/>
                    <a:pt x="256" y="202"/>
                  </a:cubicBezTo>
                  <a:cubicBezTo>
                    <a:pt x="267" y="202"/>
                    <a:pt x="277" y="206"/>
                    <a:pt x="285" y="211"/>
                  </a:cubicBezTo>
                  <a:cubicBezTo>
                    <a:pt x="300" y="196"/>
                    <a:pt x="300" y="196"/>
                    <a:pt x="300" y="196"/>
                  </a:cubicBezTo>
                  <a:cubicBezTo>
                    <a:pt x="288" y="187"/>
                    <a:pt x="272" y="181"/>
                    <a:pt x="256" y="18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5" y="149"/>
                  </a:moveTo>
                  <a:cubicBezTo>
                    <a:pt x="405" y="143"/>
                    <a:pt x="400" y="138"/>
                    <a:pt x="394" y="138"/>
                  </a:cubicBezTo>
                  <a:cubicBezTo>
                    <a:pt x="373" y="138"/>
                    <a:pt x="373" y="138"/>
                    <a:pt x="373" y="138"/>
                  </a:cubicBezTo>
                  <a:cubicBezTo>
                    <a:pt x="373" y="117"/>
                    <a:pt x="373" y="117"/>
                    <a:pt x="373" y="117"/>
                  </a:cubicBezTo>
                  <a:cubicBezTo>
                    <a:pt x="373" y="111"/>
                    <a:pt x="368" y="106"/>
                    <a:pt x="362" y="106"/>
                  </a:cubicBezTo>
                  <a:cubicBezTo>
                    <a:pt x="356" y="106"/>
                    <a:pt x="352" y="111"/>
                    <a:pt x="352" y="117"/>
                  </a:cubicBezTo>
                  <a:cubicBezTo>
                    <a:pt x="352" y="145"/>
                    <a:pt x="352" y="145"/>
                    <a:pt x="352" y="145"/>
                  </a:cubicBezTo>
                  <a:cubicBezTo>
                    <a:pt x="346" y="150"/>
                    <a:pt x="346" y="150"/>
                    <a:pt x="346" y="150"/>
                  </a:cubicBezTo>
                  <a:cubicBezTo>
                    <a:pt x="322" y="130"/>
                    <a:pt x="290" y="117"/>
                    <a:pt x="256" y="117"/>
                  </a:cubicBezTo>
                  <a:cubicBezTo>
                    <a:pt x="179" y="117"/>
                    <a:pt x="117" y="179"/>
                    <a:pt x="117" y="256"/>
                  </a:cubicBezTo>
                  <a:cubicBezTo>
                    <a:pt x="117" y="295"/>
                    <a:pt x="134" y="331"/>
                    <a:pt x="161" y="357"/>
                  </a:cubicBezTo>
                  <a:cubicBezTo>
                    <a:pt x="141" y="376"/>
                    <a:pt x="141" y="376"/>
                    <a:pt x="141" y="376"/>
                  </a:cubicBezTo>
                  <a:cubicBezTo>
                    <a:pt x="137" y="380"/>
                    <a:pt x="137" y="387"/>
                    <a:pt x="141" y="391"/>
                  </a:cubicBezTo>
                  <a:cubicBezTo>
                    <a:pt x="144" y="393"/>
                    <a:pt x="146" y="394"/>
                    <a:pt x="149" y="394"/>
                  </a:cubicBezTo>
                  <a:cubicBezTo>
                    <a:pt x="152" y="394"/>
                    <a:pt x="154" y="393"/>
                    <a:pt x="157" y="391"/>
                  </a:cubicBezTo>
                  <a:cubicBezTo>
                    <a:pt x="178" y="370"/>
                    <a:pt x="178" y="370"/>
                    <a:pt x="178" y="370"/>
                  </a:cubicBezTo>
                  <a:cubicBezTo>
                    <a:pt x="200" y="385"/>
                    <a:pt x="227" y="394"/>
                    <a:pt x="256" y="394"/>
                  </a:cubicBezTo>
                  <a:cubicBezTo>
                    <a:pt x="285" y="394"/>
                    <a:pt x="311" y="385"/>
                    <a:pt x="334" y="370"/>
                  </a:cubicBezTo>
                  <a:cubicBezTo>
                    <a:pt x="355" y="391"/>
                    <a:pt x="355" y="391"/>
                    <a:pt x="355" y="391"/>
                  </a:cubicBezTo>
                  <a:cubicBezTo>
                    <a:pt x="357" y="393"/>
                    <a:pt x="360" y="394"/>
                    <a:pt x="362" y="394"/>
                  </a:cubicBezTo>
                  <a:cubicBezTo>
                    <a:pt x="365" y="394"/>
                    <a:pt x="368" y="393"/>
                    <a:pt x="370" y="391"/>
                  </a:cubicBezTo>
                  <a:cubicBezTo>
                    <a:pt x="374" y="387"/>
                    <a:pt x="374" y="380"/>
                    <a:pt x="370" y="376"/>
                  </a:cubicBezTo>
                  <a:cubicBezTo>
                    <a:pt x="350" y="357"/>
                    <a:pt x="350" y="357"/>
                    <a:pt x="350" y="357"/>
                  </a:cubicBezTo>
                  <a:cubicBezTo>
                    <a:pt x="377" y="331"/>
                    <a:pt x="394" y="295"/>
                    <a:pt x="394" y="256"/>
                  </a:cubicBezTo>
                  <a:cubicBezTo>
                    <a:pt x="394" y="221"/>
                    <a:pt x="382" y="190"/>
                    <a:pt x="361" y="166"/>
                  </a:cubicBezTo>
                  <a:cubicBezTo>
                    <a:pt x="367" y="160"/>
                    <a:pt x="367" y="160"/>
                    <a:pt x="367" y="160"/>
                  </a:cubicBezTo>
                  <a:cubicBezTo>
                    <a:pt x="394" y="160"/>
                    <a:pt x="394" y="160"/>
                    <a:pt x="394" y="160"/>
                  </a:cubicBezTo>
                  <a:cubicBezTo>
                    <a:pt x="400" y="160"/>
                    <a:pt x="405" y="155"/>
                    <a:pt x="405" y="14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6">
              <a:extLst>
                <a:ext uri="{FF2B5EF4-FFF2-40B4-BE49-F238E27FC236}">
                  <a16:creationId xmlns:a16="http://schemas.microsoft.com/office/drawing/2014/main" id="{E8580D01-BA19-4A5D-9F1A-4170D6F2F2E0}"/>
                </a:ext>
              </a:extLst>
            </p:cNvPr>
            <p:cNvSpPr>
              <a:spLocks noChangeAspect="1" noEditPoints="1"/>
            </p:cNvSpPr>
            <p:nvPr/>
          </p:nvSpPr>
          <p:spPr bwMode="auto">
            <a:xfrm>
              <a:off x="3245513" y="3408337"/>
              <a:ext cx="187276" cy="279332"/>
            </a:xfrm>
            <a:custGeom>
              <a:avLst/>
              <a:gdLst>
                <a:gd name="T0" fmla="*/ 37 w 74"/>
                <a:gd name="T1" fmla="*/ 0 h 118"/>
                <a:gd name="T2" fmla="*/ 0 w 74"/>
                <a:gd name="T3" fmla="*/ 37 h 118"/>
                <a:gd name="T4" fmla="*/ 37 w 74"/>
                <a:gd name="T5" fmla="*/ 118 h 118"/>
                <a:gd name="T6" fmla="*/ 74 w 74"/>
                <a:gd name="T7" fmla="*/ 37 h 118"/>
                <a:gd name="T8" fmla="*/ 37 w 74"/>
                <a:gd name="T9" fmla="*/ 0 h 118"/>
                <a:gd name="T10" fmla="*/ 37 w 74"/>
                <a:gd name="T11" fmla="*/ 57 h 118"/>
                <a:gd name="T12" fmla="*/ 17 w 74"/>
                <a:gd name="T13" fmla="*/ 37 h 118"/>
                <a:gd name="T14" fmla="*/ 37 w 74"/>
                <a:gd name="T15" fmla="*/ 17 h 118"/>
                <a:gd name="T16" fmla="*/ 57 w 74"/>
                <a:gd name="T17" fmla="*/ 37 h 118"/>
                <a:gd name="T18" fmla="*/ 37 w 74"/>
                <a:gd name="T19"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18">
                  <a:moveTo>
                    <a:pt x="37" y="0"/>
                  </a:moveTo>
                  <a:cubicBezTo>
                    <a:pt x="16" y="0"/>
                    <a:pt x="0" y="16"/>
                    <a:pt x="0" y="37"/>
                  </a:cubicBezTo>
                  <a:cubicBezTo>
                    <a:pt x="0" y="72"/>
                    <a:pt x="37" y="118"/>
                    <a:pt x="37" y="118"/>
                  </a:cubicBezTo>
                  <a:cubicBezTo>
                    <a:pt x="37" y="118"/>
                    <a:pt x="74" y="72"/>
                    <a:pt x="74" y="37"/>
                  </a:cubicBezTo>
                  <a:cubicBezTo>
                    <a:pt x="74" y="16"/>
                    <a:pt x="57" y="0"/>
                    <a:pt x="37" y="0"/>
                  </a:cubicBezTo>
                  <a:close/>
                  <a:moveTo>
                    <a:pt x="37" y="57"/>
                  </a:moveTo>
                  <a:cubicBezTo>
                    <a:pt x="26" y="57"/>
                    <a:pt x="17" y="48"/>
                    <a:pt x="17" y="37"/>
                  </a:cubicBezTo>
                  <a:cubicBezTo>
                    <a:pt x="17" y="26"/>
                    <a:pt x="26" y="17"/>
                    <a:pt x="37" y="17"/>
                  </a:cubicBezTo>
                  <a:cubicBezTo>
                    <a:pt x="48" y="17"/>
                    <a:pt x="57" y="26"/>
                    <a:pt x="57" y="37"/>
                  </a:cubicBezTo>
                  <a:cubicBezTo>
                    <a:pt x="57" y="48"/>
                    <a:pt x="48" y="57"/>
                    <a:pt x="37" y="5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2" name="Straight Arrow Connector 11">
              <a:extLst>
                <a:ext uri="{FF2B5EF4-FFF2-40B4-BE49-F238E27FC236}">
                  <a16:creationId xmlns:a16="http://schemas.microsoft.com/office/drawing/2014/main" id="{70305688-3FE3-438C-9516-642F5F6632AC}"/>
                </a:ext>
              </a:extLst>
            </p:cNvPr>
            <p:cNvCxnSpPr>
              <a:cxnSpLocks/>
            </p:cNvCxnSpPr>
            <p:nvPr/>
          </p:nvCxnSpPr>
          <p:spPr>
            <a:xfrm flipV="1">
              <a:off x="3411840" y="2907519"/>
              <a:ext cx="680260" cy="4887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86D3FFD-FBB0-4CD0-A9F5-11C5981E4A2C}"/>
                </a:ext>
              </a:extLst>
            </p:cNvPr>
            <p:cNvGrpSpPr/>
            <p:nvPr/>
          </p:nvGrpSpPr>
          <p:grpSpPr>
            <a:xfrm>
              <a:off x="5799324" y="3020075"/>
              <a:ext cx="5340721" cy="1639401"/>
              <a:chOff x="5799324" y="2509446"/>
              <a:chExt cx="5340721" cy="1639401"/>
            </a:xfrm>
          </p:grpSpPr>
          <p:sp>
            <p:nvSpPr>
              <p:cNvPr id="25" name="TextBox 24">
                <a:extLst>
                  <a:ext uri="{FF2B5EF4-FFF2-40B4-BE49-F238E27FC236}">
                    <a16:creationId xmlns:a16="http://schemas.microsoft.com/office/drawing/2014/main" id="{A1FD4546-4AFA-4ACE-B4AA-4191BAA3A2C6}"/>
                  </a:ext>
                </a:extLst>
              </p:cNvPr>
              <p:cNvSpPr txBox="1"/>
              <p:nvPr/>
            </p:nvSpPr>
            <p:spPr>
              <a:xfrm>
                <a:off x="7067272" y="2509446"/>
                <a:ext cx="4072773"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2</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lang="en-US" sz="1000" b="1" dirty="0">
                    <a:solidFill>
                      <a:prstClr val="black"/>
                    </a:solidFill>
                    <a:latin typeface="Arial" panose="020B0604020202020204" pitchFamily="34" charset="0"/>
                    <a:ea typeface="Verdana" panose="020B0604030504040204" pitchFamily="34" charset="0"/>
                    <a:cs typeface="Arial" panose="020B0604020202020204" pitchFamily="34" charset="0"/>
                  </a:rPr>
                  <a:t>Finalizing Testing</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45350A3-BAD6-4E4E-8DF6-8B573B757602}"/>
                  </a:ext>
                </a:extLst>
              </p:cNvPr>
              <p:cNvSpPr txBox="1"/>
              <p:nvPr/>
            </p:nvSpPr>
            <p:spPr>
              <a:xfrm>
                <a:off x="7163319" y="2825408"/>
                <a:ext cx="2890612" cy="1323439"/>
              </a:xfrm>
              <a:prstGeom prst="rect">
                <a:avLst/>
              </a:prstGeom>
              <a:noFill/>
            </p:spPr>
            <p:txBody>
              <a:bodyPr wrap="square" rtlCol="0">
                <a:spAutoFit/>
              </a:bodyPr>
              <a:lstStyle/>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Meet with Agencies to </a:t>
                </a: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identify Testers (12/3)</a:t>
                </a:r>
              </a:p>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Update Scripts/scenarios in ALM (12/3)</a:t>
                </a:r>
              </a:p>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Finalize Security Roles for SIT 3 (12/3)</a:t>
                </a:r>
              </a:p>
              <a:p>
                <a:pPr marL="171450" indent="-171450" defTabSz="1219170">
                  <a:buFont typeface="Wingdings" panose="05000000000000000000" pitchFamily="2" charset="2"/>
                  <a:buChar char="§"/>
                  <a:defRPr/>
                </a:pP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Agencies Identify Tester (12/10)</a:t>
                </a:r>
              </a:p>
              <a:p>
                <a:pPr marL="171450" indent="-171450" defTabSz="1219170">
                  <a:buFont typeface="Wingdings" panose="05000000000000000000" pitchFamily="2" charset="2"/>
                  <a:buChar char="§"/>
                  <a:defRPr/>
                </a:pP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Complete FRICE-W Testing (12/15)</a:t>
                </a:r>
              </a:p>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Finalize Testing Schedule (12/17)</a:t>
                </a:r>
              </a:p>
              <a:p>
                <a:pPr marL="171450" indent="-171450" defTabSz="1219170">
                  <a:buFont typeface="Wingdings" panose="05000000000000000000" pitchFamily="2" charset="2"/>
                  <a:buChar char="§"/>
                  <a:defRPr/>
                </a:pP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Complete Testing Data Sheets (12/17)</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7" name="Freeform 5">
                <a:extLst>
                  <a:ext uri="{FF2B5EF4-FFF2-40B4-BE49-F238E27FC236}">
                    <a16:creationId xmlns:a16="http://schemas.microsoft.com/office/drawing/2014/main" id="{B582351C-4100-4DCD-87E2-D6FB925E3CEC}"/>
                  </a:ext>
                </a:extLst>
              </p:cNvPr>
              <p:cNvSpPr>
                <a:spLocks noChangeAspect="1" noEditPoints="1"/>
              </p:cNvSpPr>
              <p:nvPr/>
            </p:nvSpPr>
            <p:spPr bwMode="auto">
              <a:xfrm>
                <a:off x="10178129" y="3066185"/>
                <a:ext cx="487829" cy="487829"/>
              </a:xfrm>
              <a:custGeom>
                <a:avLst/>
                <a:gdLst>
                  <a:gd name="T0" fmla="*/ 341 w 512"/>
                  <a:gd name="T1" fmla="*/ 232 h 512"/>
                  <a:gd name="T2" fmla="*/ 373 w 512"/>
                  <a:gd name="T3" fmla="*/ 200 h 512"/>
                  <a:gd name="T4" fmla="*/ 364 w 512"/>
                  <a:gd name="T5" fmla="*/ 237 h 512"/>
                  <a:gd name="T6" fmla="*/ 364 w 512"/>
                  <a:gd name="T7" fmla="*/ 237 h 512"/>
                  <a:gd name="T8" fmla="*/ 354 w 512"/>
                  <a:gd name="T9" fmla="*/ 249 h 512"/>
                  <a:gd name="T10" fmla="*/ 288 w 512"/>
                  <a:gd name="T11" fmla="*/ 264 h 512"/>
                  <a:gd name="T12" fmla="*/ 276 w 512"/>
                  <a:gd name="T13" fmla="*/ 267 h 512"/>
                  <a:gd name="T14" fmla="*/ 167 w 512"/>
                  <a:gd name="T15" fmla="*/ 376 h 512"/>
                  <a:gd name="T16" fmla="*/ 137 w 512"/>
                  <a:gd name="T17" fmla="*/ 376 h 512"/>
                  <a:gd name="T18" fmla="*/ 131 w 512"/>
                  <a:gd name="T19" fmla="*/ 361 h 512"/>
                  <a:gd name="T20" fmla="*/ 137 w 512"/>
                  <a:gd name="T21" fmla="*/ 346 h 512"/>
                  <a:gd name="T22" fmla="*/ 246 w 512"/>
                  <a:gd name="T23" fmla="*/ 237 h 512"/>
                  <a:gd name="T24" fmla="*/ 249 w 512"/>
                  <a:gd name="T25" fmla="*/ 225 h 512"/>
                  <a:gd name="T26" fmla="*/ 264 w 512"/>
                  <a:gd name="T27" fmla="*/ 159 h 512"/>
                  <a:gd name="T28" fmla="*/ 276 w 512"/>
                  <a:gd name="T29" fmla="*/ 149 h 512"/>
                  <a:gd name="T30" fmla="*/ 309 w 512"/>
                  <a:gd name="T31" fmla="*/ 140 h 512"/>
                  <a:gd name="T32" fmla="*/ 312 w 512"/>
                  <a:gd name="T33" fmla="*/ 140 h 512"/>
                  <a:gd name="T34" fmla="*/ 281 w 512"/>
                  <a:gd name="T35" fmla="*/ 171 h 512"/>
                  <a:gd name="T36" fmla="*/ 280 w 512"/>
                  <a:gd name="T37" fmla="*/ 185 h 512"/>
                  <a:gd name="T38" fmla="*/ 301 w 512"/>
                  <a:gd name="T39" fmla="*/ 211 h 512"/>
                  <a:gd name="T40" fmla="*/ 328 w 512"/>
                  <a:gd name="T41" fmla="*/ 233 h 512"/>
                  <a:gd name="T42" fmla="*/ 341 w 512"/>
                  <a:gd name="T43" fmla="*/ 232 h 512"/>
                  <a:gd name="T44" fmla="*/ 512 w 512"/>
                  <a:gd name="T45" fmla="*/ 256 h 512"/>
                  <a:gd name="T46" fmla="*/ 256 w 512"/>
                  <a:gd name="T47" fmla="*/ 512 h 512"/>
                  <a:gd name="T48" fmla="*/ 0 w 512"/>
                  <a:gd name="T49" fmla="*/ 256 h 512"/>
                  <a:gd name="T50" fmla="*/ 256 w 512"/>
                  <a:gd name="T51" fmla="*/ 0 h 512"/>
                  <a:gd name="T52" fmla="*/ 512 w 512"/>
                  <a:gd name="T53" fmla="*/ 256 h 512"/>
                  <a:gd name="T54" fmla="*/ 389 w 512"/>
                  <a:gd name="T55" fmla="*/ 175 h 512"/>
                  <a:gd name="T56" fmla="*/ 382 w 512"/>
                  <a:gd name="T57" fmla="*/ 169 h 512"/>
                  <a:gd name="T58" fmla="*/ 372 w 512"/>
                  <a:gd name="T59" fmla="*/ 171 h 512"/>
                  <a:gd name="T60" fmla="*/ 333 w 512"/>
                  <a:gd name="T61" fmla="*/ 210 h 512"/>
                  <a:gd name="T62" fmla="*/ 317 w 512"/>
                  <a:gd name="T63" fmla="*/ 196 h 512"/>
                  <a:gd name="T64" fmla="*/ 303 w 512"/>
                  <a:gd name="T65" fmla="*/ 180 h 512"/>
                  <a:gd name="T66" fmla="*/ 342 w 512"/>
                  <a:gd name="T67" fmla="*/ 141 h 512"/>
                  <a:gd name="T68" fmla="*/ 344 w 512"/>
                  <a:gd name="T69" fmla="*/ 131 h 512"/>
                  <a:gd name="T70" fmla="*/ 338 w 512"/>
                  <a:gd name="T71" fmla="*/ 124 h 512"/>
                  <a:gd name="T72" fmla="*/ 265 w 512"/>
                  <a:gd name="T73" fmla="*/ 131 h 512"/>
                  <a:gd name="T74" fmla="*/ 249 w 512"/>
                  <a:gd name="T75" fmla="*/ 144 h 512"/>
                  <a:gd name="T76" fmla="*/ 227 w 512"/>
                  <a:gd name="T77" fmla="*/ 226 h 512"/>
                  <a:gd name="T78" fmla="*/ 122 w 512"/>
                  <a:gd name="T79" fmla="*/ 331 h 512"/>
                  <a:gd name="T80" fmla="*/ 109 w 512"/>
                  <a:gd name="T81" fmla="*/ 361 h 512"/>
                  <a:gd name="T82" fmla="*/ 122 w 512"/>
                  <a:gd name="T83" fmla="*/ 391 h 512"/>
                  <a:gd name="T84" fmla="*/ 152 w 512"/>
                  <a:gd name="T85" fmla="*/ 404 h 512"/>
                  <a:gd name="T86" fmla="*/ 182 w 512"/>
                  <a:gd name="T87" fmla="*/ 391 h 512"/>
                  <a:gd name="T88" fmla="*/ 287 w 512"/>
                  <a:gd name="T89" fmla="*/ 286 h 512"/>
                  <a:gd name="T90" fmla="*/ 369 w 512"/>
                  <a:gd name="T91" fmla="*/ 264 h 512"/>
                  <a:gd name="T92" fmla="*/ 382 w 512"/>
                  <a:gd name="T93" fmla="*/ 248 h 512"/>
                  <a:gd name="T94" fmla="*/ 389 w 512"/>
                  <a:gd name="T95" fmla="*/ 1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2" h="512">
                    <a:moveTo>
                      <a:pt x="341" y="232"/>
                    </a:moveTo>
                    <a:cubicBezTo>
                      <a:pt x="373" y="200"/>
                      <a:pt x="373" y="200"/>
                      <a:pt x="373" y="200"/>
                    </a:cubicBezTo>
                    <a:cubicBezTo>
                      <a:pt x="374" y="213"/>
                      <a:pt x="370" y="226"/>
                      <a:pt x="364" y="237"/>
                    </a:cubicBezTo>
                    <a:cubicBezTo>
                      <a:pt x="364" y="237"/>
                      <a:pt x="364" y="237"/>
                      <a:pt x="364" y="237"/>
                    </a:cubicBezTo>
                    <a:cubicBezTo>
                      <a:pt x="361" y="242"/>
                      <a:pt x="358" y="246"/>
                      <a:pt x="354" y="249"/>
                    </a:cubicBezTo>
                    <a:cubicBezTo>
                      <a:pt x="337" y="267"/>
                      <a:pt x="311" y="272"/>
                      <a:pt x="288" y="264"/>
                    </a:cubicBezTo>
                    <a:cubicBezTo>
                      <a:pt x="284" y="263"/>
                      <a:pt x="279" y="264"/>
                      <a:pt x="276" y="267"/>
                    </a:cubicBezTo>
                    <a:cubicBezTo>
                      <a:pt x="167" y="376"/>
                      <a:pt x="167" y="376"/>
                      <a:pt x="167" y="376"/>
                    </a:cubicBezTo>
                    <a:cubicBezTo>
                      <a:pt x="159" y="384"/>
                      <a:pt x="145" y="384"/>
                      <a:pt x="137" y="376"/>
                    </a:cubicBezTo>
                    <a:cubicBezTo>
                      <a:pt x="133" y="372"/>
                      <a:pt x="131" y="367"/>
                      <a:pt x="131" y="361"/>
                    </a:cubicBezTo>
                    <a:cubicBezTo>
                      <a:pt x="131" y="355"/>
                      <a:pt x="133" y="350"/>
                      <a:pt x="137" y="346"/>
                    </a:cubicBezTo>
                    <a:cubicBezTo>
                      <a:pt x="246" y="237"/>
                      <a:pt x="246" y="237"/>
                      <a:pt x="246" y="237"/>
                    </a:cubicBezTo>
                    <a:cubicBezTo>
                      <a:pt x="249" y="234"/>
                      <a:pt x="250" y="229"/>
                      <a:pt x="249" y="225"/>
                    </a:cubicBezTo>
                    <a:cubicBezTo>
                      <a:pt x="241" y="202"/>
                      <a:pt x="246" y="176"/>
                      <a:pt x="264" y="159"/>
                    </a:cubicBezTo>
                    <a:cubicBezTo>
                      <a:pt x="267" y="155"/>
                      <a:pt x="271" y="152"/>
                      <a:pt x="276" y="149"/>
                    </a:cubicBezTo>
                    <a:cubicBezTo>
                      <a:pt x="286" y="143"/>
                      <a:pt x="297" y="140"/>
                      <a:pt x="309" y="140"/>
                    </a:cubicBezTo>
                    <a:cubicBezTo>
                      <a:pt x="310" y="140"/>
                      <a:pt x="311" y="140"/>
                      <a:pt x="312" y="140"/>
                    </a:cubicBezTo>
                    <a:cubicBezTo>
                      <a:pt x="281" y="171"/>
                      <a:pt x="281" y="171"/>
                      <a:pt x="281" y="171"/>
                    </a:cubicBezTo>
                    <a:cubicBezTo>
                      <a:pt x="277" y="175"/>
                      <a:pt x="277" y="181"/>
                      <a:pt x="280" y="185"/>
                    </a:cubicBezTo>
                    <a:cubicBezTo>
                      <a:pt x="286" y="194"/>
                      <a:pt x="293" y="203"/>
                      <a:pt x="301" y="211"/>
                    </a:cubicBezTo>
                    <a:cubicBezTo>
                      <a:pt x="310" y="220"/>
                      <a:pt x="318" y="227"/>
                      <a:pt x="328" y="233"/>
                    </a:cubicBezTo>
                    <a:cubicBezTo>
                      <a:pt x="332" y="236"/>
                      <a:pt x="338" y="235"/>
                      <a:pt x="341" y="232"/>
                    </a:cubicBezTo>
                    <a:close/>
                    <a:moveTo>
                      <a:pt x="512" y="256"/>
                    </a:moveTo>
                    <a:cubicBezTo>
                      <a:pt x="512" y="397"/>
                      <a:pt x="397" y="512"/>
                      <a:pt x="256" y="512"/>
                    </a:cubicBezTo>
                    <a:cubicBezTo>
                      <a:pt x="115" y="512"/>
                      <a:pt x="0" y="397"/>
                      <a:pt x="0" y="256"/>
                    </a:cubicBezTo>
                    <a:cubicBezTo>
                      <a:pt x="0" y="114"/>
                      <a:pt x="115" y="0"/>
                      <a:pt x="256" y="0"/>
                    </a:cubicBezTo>
                    <a:cubicBezTo>
                      <a:pt x="397" y="0"/>
                      <a:pt x="512" y="114"/>
                      <a:pt x="512" y="256"/>
                    </a:cubicBezTo>
                    <a:close/>
                    <a:moveTo>
                      <a:pt x="389" y="175"/>
                    </a:moveTo>
                    <a:cubicBezTo>
                      <a:pt x="388" y="172"/>
                      <a:pt x="385" y="169"/>
                      <a:pt x="382" y="169"/>
                    </a:cubicBezTo>
                    <a:cubicBezTo>
                      <a:pt x="378" y="168"/>
                      <a:pt x="374" y="169"/>
                      <a:pt x="372" y="171"/>
                    </a:cubicBezTo>
                    <a:cubicBezTo>
                      <a:pt x="333" y="210"/>
                      <a:pt x="333" y="210"/>
                      <a:pt x="333" y="210"/>
                    </a:cubicBezTo>
                    <a:cubicBezTo>
                      <a:pt x="327" y="206"/>
                      <a:pt x="322" y="201"/>
                      <a:pt x="317" y="196"/>
                    </a:cubicBezTo>
                    <a:cubicBezTo>
                      <a:pt x="311" y="191"/>
                      <a:pt x="307" y="186"/>
                      <a:pt x="303" y="180"/>
                    </a:cubicBezTo>
                    <a:cubicBezTo>
                      <a:pt x="342" y="141"/>
                      <a:pt x="342" y="141"/>
                      <a:pt x="342" y="141"/>
                    </a:cubicBezTo>
                    <a:cubicBezTo>
                      <a:pt x="344" y="139"/>
                      <a:pt x="345" y="135"/>
                      <a:pt x="344" y="131"/>
                    </a:cubicBezTo>
                    <a:cubicBezTo>
                      <a:pt x="344" y="128"/>
                      <a:pt x="341" y="125"/>
                      <a:pt x="338" y="124"/>
                    </a:cubicBezTo>
                    <a:cubicBezTo>
                      <a:pt x="313" y="115"/>
                      <a:pt x="287" y="118"/>
                      <a:pt x="265" y="131"/>
                    </a:cubicBezTo>
                    <a:cubicBezTo>
                      <a:pt x="259" y="135"/>
                      <a:pt x="253" y="139"/>
                      <a:pt x="249" y="144"/>
                    </a:cubicBezTo>
                    <a:cubicBezTo>
                      <a:pt x="227" y="165"/>
                      <a:pt x="219" y="197"/>
                      <a:pt x="227" y="226"/>
                    </a:cubicBezTo>
                    <a:cubicBezTo>
                      <a:pt x="122" y="331"/>
                      <a:pt x="122" y="331"/>
                      <a:pt x="122" y="331"/>
                    </a:cubicBezTo>
                    <a:cubicBezTo>
                      <a:pt x="114" y="339"/>
                      <a:pt x="109" y="350"/>
                      <a:pt x="109" y="361"/>
                    </a:cubicBezTo>
                    <a:cubicBezTo>
                      <a:pt x="109" y="372"/>
                      <a:pt x="114" y="383"/>
                      <a:pt x="122" y="391"/>
                    </a:cubicBezTo>
                    <a:cubicBezTo>
                      <a:pt x="130" y="399"/>
                      <a:pt x="140" y="404"/>
                      <a:pt x="152" y="404"/>
                    </a:cubicBezTo>
                    <a:cubicBezTo>
                      <a:pt x="163" y="404"/>
                      <a:pt x="174" y="399"/>
                      <a:pt x="182" y="391"/>
                    </a:cubicBezTo>
                    <a:cubicBezTo>
                      <a:pt x="287" y="286"/>
                      <a:pt x="287" y="286"/>
                      <a:pt x="287" y="286"/>
                    </a:cubicBezTo>
                    <a:cubicBezTo>
                      <a:pt x="316" y="294"/>
                      <a:pt x="348" y="286"/>
                      <a:pt x="369" y="264"/>
                    </a:cubicBezTo>
                    <a:cubicBezTo>
                      <a:pt x="374" y="260"/>
                      <a:pt x="378" y="254"/>
                      <a:pt x="382" y="248"/>
                    </a:cubicBezTo>
                    <a:cubicBezTo>
                      <a:pt x="395" y="226"/>
                      <a:pt x="398" y="200"/>
                      <a:pt x="389" y="17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A7A8AA">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28" name="Freeform 6">
                <a:extLst>
                  <a:ext uri="{FF2B5EF4-FFF2-40B4-BE49-F238E27FC236}">
                    <a16:creationId xmlns:a16="http://schemas.microsoft.com/office/drawing/2014/main" id="{26C90881-97F9-4C2D-A0A7-ECA48BD70356}"/>
                  </a:ext>
                </a:extLst>
              </p:cNvPr>
              <p:cNvSpPr>
                <a:spLocks noChangeAspect="1" noEditPoints="1"/>
              </p:cNvSpPr>
              <p:nvPr/>
            </p:nvSpPr>
            <p:spPr bwMode="auto">
              <a:xfrm>
                <a:off x="5799324" y="3247743"/>
                <a:ext cx="174857" cy="279332"/>
              </a:xfrm>
              <a:custGeom>
                <a:avLst/>
                <a:gdLst>
                  <a:gd name="T0" fmla="*/ 37 w 74"/>
                  <a:gd name="T1" fmla="*/ 0 h 118"/>
                  <a:gd name="T2" fmla="*/ 0 w 74"/>
                  <a:gd name="T3" fmla="*/ 37 h 118"/>
                  <a:gd name="T4" fmla="*/ 37 w 74"/>
                  <a:gd name="T5" fmla="*/ 118 h 118"/>
                  <a:gd name="T6" fmla="*/ 74 w 74"/>
                  <a:gd name="T7" fmla="*/ 37 h 118"/>
                  <a:gd name="T8" fmla="*/ 37 w 74"/>
                  <a:gd name="T9" fmla="*/ 0 h 118"/>
                  <a:gd name="T10" fmla="*/ 37 w 74"/>
                  <a:gd name="T11" fmla="*/ 57 h 118"/>
                  <a:gd name="T12" fmla="*/ 17 w 74"/>
                  <a:gd name="T13" fmla="*/ 37 h 118"/>
                  <a:gd name="T14" fmla="*/ 37 w 74"/>
                  <a:gd name="T15" fmla="*/ 17 h 118"/>
                  <a:gd name="T16" fmla="*/ 57 w 74"/>
                  <a:gd name="T17" fmla="*/ 37 h 118"/>
                  <a:gd name="T18" fmla="*/ 37 w 74"/>
                  <a:gd name="T19"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18">
                    <a:moveTo>
                      <a:pt x="37" y="0"/>
                    </a:moveTo>
                    <a:cubicBezTo>
                      <a:pt x="16" y="0"/>
                      <a:pt x="0" y="16"/>
                      <a:pt x="0" y="37"/>
                    </a:cubicBezTo>
                    <a:cubicBezTo>
                      <a:pt x="0" y="72"/>
                      <a:pt x="37" y="118"/>
                      <a:pt x="37" y="118"/>
                    </a:cubicBezTo>
                    <a:cubicBezTo>
                      <a:pt x="37" y="118"/>
                      <a:pt x="74" y="72"/>
                      <a:pt x="74" y="37"/>
                    </a:cubicBezTo>
                    <a:cubicBezTo>
                      <a:pt x="74" y="16"/>
                      <a:pt x="57" y="0"/>
                      <a:pt x="37" y="0"/>
                    </a:cubicBezTo>
                    <a:close/>
                    <a:moveTo>
                      <a:pt x="37" y="57"/>
                    </a:moveTo>
                    <a:cubicBezTo>
                      <a:pt x="26" y="57"/>
                      <a:pt x="17" y="48"/>
                      <a:pt x="17" y="37"/>
                    </a:cubicBezTo>
                    <a:cubicBezTo>
                      <a:pt x="17" y="26"/>
                      <a:pt x="26" y="17"/>
                      <a:pt x="37" y="17"/>
                    </a:cubicBezTo>
                    <a:cubicBezTo>
                      <a:pt x="48" y="17"/>
                      <a:pt x="57" y="26"/>
                      <a:pt x="57" y="37"/>
                    </a:cubicBezTo>
                    <a:cubicBezTo>
                      <a:pt x="57" y="48"/>
                      <a:pt x="48" y="57"/>
                      <a:pt x="37" y="5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A7A8AA">
                      <a:lumMod val="40000"/>
                      <a:lumOff val="60000"/>
                    </a:srgbClr>
                  </a:solidFill>
                  <a:effectLst/>
                  <a:uLnTx/>
                  <a:uFillTx/>
                  <a:latin typeface="Arial" panose="020B0604020202020204" pitchFamily="34" charset="0"/>
                  <a:ea typeface="+mn-ea"/>
                  <a:cs typeface="Arial" panose="020B0604020202020204" pitchFamily="34" charset="0"/>
                </a:endParaRPr>
              </a:p>
            </p:txBody>
          </p:sp>
          <p:cxnSp>
            <p:nvCxnSpPr>
              <p:cNvPr id="29" name="Straight Arrow Connector 28">
                <a:extLst>
                  <a:ext uri="{FF2B5EF4-FFF2-40B4-BE49-F238E27FC236}">
                    <a16:creationId xmlns:a16="http://schemas.microsoft.com/office/drawing/2014/main" id="{CE7A448E-6FA3-48BC-8A02-52404FEF00A2}"/>
                  </a:ext>
                </a:extLst>
              </p:cNvPr>
              <p:cNvCxnSpPr>
                <a:cxnSpLocks/>
              </p:cNvCxnSpPr>
              <p:nvPr/>
            </p:nvCxnSpPr>
            <p:spPr>
              <a:xfrm flipV="1">
                <a:off x="5951916" y="3087488"/>
                <a:ext cx="952724" cy="16000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8AA4CC2-E0D7-4B89-A22B-E539D3C905B5}"/>
                </a:ext>
              </a:extLst>
            </p:cNvPr>
            <p:cNvSpPr txBox="1"/>
            <p:nvPr/>
          </p:nvSpPr>
          <p:spPr>
            <a:xfrm>
              <a:off x="8649348" y="4532858"/>
              <a:ext cx="3324984"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4</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SIT 3 Kick off and Execution</a:t>
              </a:r>
            </a:p>
          </p:txBody>
        </p:sp>
        <p:sp>
          <p:nvSpPr>
            <p:cNvPr id="15" name="Freeform 259">
              <a:extLst>
                <a:ext uri="{FF2B5EF4-FFF2-40B4-BE49-F238E27FC236}">
                  <a16:creationId xmlns:a16="http://schemas.microsoft.com/office/drawing/2014/main" id="{8AFC2E18-6D59-4EB7-BDFF-8615E4809FFD}"/>
                </a:ext>
              </a:extLst>
            </p:cNvPr>
            <p:cNvSpPr>
              <a:spLocks noChangeAspect="1" noEditPoints="1"/>
            </p:cNvSpPr>
            <p:nvPr/>
          </p:nvSpPr>
          <p:spPr bwMode="auto">
            <a:xfrm>
              <a:off x="8087956" y="4750110"/>
              <a:ext cx="486399" cy="487829"/>
            </a:xfrm>
            <a:custGeom>
              <a:avLst/>
              <a:gdLst>
                <a:gd name="T0" fmla="*/ 174 w 512"/>
                <a:gd name="T1" fmla="*/ 245 h 512"/>
                <a:gd name="T2" fmla="*/ 373 w 512"/>
                <a:gd name="T3" fmla="*/ 245 h 512"/>
                <a:gd name="T4" fmla="*/ 373 w 512"/>
                <a:gd name="T5" fmla="*/ 288 h 512"/>
                <a:gd name="T6" fmla="*/ 174 w 512"/>
                <a:gd name="T7" fmla="*/ 288 h 512"/>
                <a:gd name="T8" fmla="*/ 145 w 512"/>
                <a:gd name="T9" fmla="*/ 266 h 512"/>
                <a:gd name="T10" fmla="*/ 174 w 512"/>
                <a:gd name="T11" fmla="*/ 245 h 512"/>
                <a:gd name="T12" fmla="*/ 366 w 512"/>
                <a:gd name="T13" fmla="*/ 160 h 512"/>
                <a:gd name="T14" fmla="*/ 337 w 512"/>
                <a:gd name="T15" fmla="*/ 138 h 512"/>
                <a:gd name="T16" fmla="*/ 138 w 512"/>
                <a:gd name="T17" fmla="*/ 138 h 512"/>
                <a:gd name="T18" fmla="*/ 138 w 512"/>
                <a:gd name="T19" fmla="*/ 181 h 512"/>
                <a:gd name="T20" fmla="*/ 337 w 512"/>
                <a:gd name="T21" fmla="*/ 181 h 512"/>
                <a:gd name="T22" fmla="*/ 366 w 512"/>
                <a:gd name="T23" fmla="*/ 160 h 512"/>
                <a:gd name="T24" fmla="*/ 512 w 512"/>
                <a:gd name="T25" fmla="*/ 256 h 512"/>
                <a:gd name="T26" fmla="*/ 256 w 512"/>
                <a:gd name="T27" fmla="*/ 512 h 512"/>
                <a:gd name="T28" fmla="*/ 0 w 512"/>
                <a:gd name="T29" fmla="*/ 256 h 512"/>
                <a:gd name="T30" fmla="*/ 256 w 512"/>
                <a:gd name="T31" fmla="*/ 0 h 512"/>
                <a:gd name="T32" fmla="*/ 512 w 512"/>
                <a:gd name="T33" fmla="*/ 256 h 512"/>
                <a:gd name="T34" fmla="*/ 266 w 512"/>
                <a:gd name="T35" fmla="*/ 224 h 512"/>
                <a:gd name="T36" fmla="*/ 266 w 512"/>
                <a:gd name="T37" fmla="*/ 202 h 512"/>
                <a:gd name="T38" fmla="*/ 341 w 512"/>
                <a:gd name="T39" fmla="*/ 202 h 512"/>
                <a:gd name="T40" fmla="*/ 347 w 512"/>
                <a:gd name="T41" fmla="*/ 200 h 512"/>
                <a:gd name="T42" fmla="*/ 390 w 512"/>
                <a:gd name="T43" fmla="*/ 168 h 512"/>
                <a:gd name="T44" fmla="*/ 394 w 512"/>
                <a:gd name="T45" fmla="*/ 160 h 512"/>
                <a:gd name="T46" fmla="*/ 390 w 512"/>
                <a:gd name="T47" fmla="*/ 151 h 512"/>
                <a:gd name="T48" fmla="*/ 347 w 512"/>
                <a:gd name="T49" fmla="*/ 119 h 512"/>
                <a:gd name="T50" fmla="*/ 341 w 512"/>
                <a:gd name="T51" fmla="*/ 117 h 512"/>
                <a:gd name="T52" fmla="*/ 266 w 512"/>
                <a:gd name="T53" fmla="*/ 117 h 512"/>
                <a:gd name="T54" fmla="*/ 266 w 512"/>
                <a:gd name="T55" fmla="*/ 106 h 512"/>
                <a:gd name="T56" fmla="*/ 256 w 512"/>
                <a:gd name="T57" fmla="*/ 96 h 512"/>
                <a:gd name="T58" fmla="*/ 245 w 512"/>
                <a:gd name="T59" fmla="*/ 106 h 512"/>
                <a:gd name="T60" fmla="*/ 245 w 512"/>
                <a:gd name="T61" fmla="*/ 117 h 512"/>
                <a:gd name="T62" fmla="*/ 128 w 512"/>
                <a:gd name="T63" fmla="*/ 117 h 512"/>
                <a:gd name="T64" fmla="*/ 117 w 512"/>
                <a:gd name="T65" fmla="*/ 128 h 512"/>
                <a:gd name="T66" fmla="*/ 117 w 512"/>
                <a:gd name="T67" fmla="*/ 192 h 512"/>
                <a:gd name="T68" fmla="*/ 128 w 512"/>
                <a:gd name="T69" fmla="*/ 202 h 512"/>
                <a:gd name="T70" fmla="*/ 245 w 512"/>
                <a:gd name="T71" fmla="*/ 202 h 512"/>
                <a:gd name="T72" fmla="*/ 245 w 512"/>
                <a:gd name="T73" fmla="*/ 224 h 512"/>
                <a:gd name="T74" fmla="*/ 170 w 512"/>
                <a:gd name="T75" fmla="*/ 224 h 512"/>
                <a:gd name="T76" fmla="*/ 164 w 512"/>
                <a:gd name="T77" fmla="*/ 226 h 512"/>
                <a:gd name="T78" fmla="*/ 121 w 512"/>
                <a:gd name="T79" fmla="*/ 258 h 512"/>
                <a:gd name="T80" fmla="*/ 117 w 512"/>
                <a:gd name="T81" fmla="*/ 266 h 512"/>
                <a:gd name="T82" fmla="*/ 121 w 512"/>
                <a:gd name="T83" fmla="*/ 275 h 512"/>
                <a:gd name="T84" fmla="*/ 164 w 512"/>
                <a:gd name="T85" fmla="*/ 307 h 512"/>
                <a:gd name="T86" fmla="*/ 170 w 512"/>
                <a:gd name="T87" fmla="*/ 309 h 512"/>
                <a:gd name="T88" fmla="*/ 245 w 512"/>
                <a:gd name="T89" fmla="*/ 309 h 512"/>
                <a:gd name="T90" fmla="*/ 245 w 512"/>
                <a:gd name="T91" fmla="*/ 405 h 512"/>
                <a:gd name="T92" fmla="*/ 256 w 512"/>
                <a:gd name="T93" fmla="*/ 416 h 512"/>
                <a:gd name="T94" fmla="*/ 266 w 512"/>
                <a:gd name="T95" fmla="*/ 405 h 512"/>
                <a:gd name="T96" fmla="*/ 266 w 512"/>
                <a:gd name="T97" fmla="*/ 309 h 512"/>
                <a:gd name="T98" fmla="*/ 384 w 512"/>
                <a:gd name="T99" fmla="*/ 309 h 512"/>
                <a:gd name="T100" fmla="*/ 394 w 512"/>
                <a:gd name="T101" fmla="*/ 298 h 512"/>
                <a:gd name="T102" fmla="*/ 394 w 512"/>
                <a:gd name="T103" fmla="*/ 234 h 512"/>
                <a:gd name="T104" fmla="*/ 384 w 512"/>
                <a:gd name="T105" fmla="*/ 224 h 512"/>
                <a:gd name="T106" fmla="*/ 266 w 512"/>
                <a:gd name="T107"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2" h="512">
                  <a:moveTo>
                    <a:pt x="174" y="245"/>
                  </a:moveTo>
                  <a:cubicBezTo>
                    <a:pt x="373" y="245"/>
                    <a:pt x="373" y="245"/>
                    <a:pt x="373" y="245"/>
                  </a:cubicBezTo>
                  <a:cubicBezTo>
                    <a:pt x="373" y="288"/>
                    <a:pt x="373" y="288"/>
                    <a:pt x="373" y="288"/>
                  </a:cubicBezTo>
                  <a:cubicBezTo>
                    <a:pt x="174" y="288"/>
                    <a:pt x="174" y="288"/>
                    <a:pt x="174" y="288"/>
                  </a:cubicBezTo>
                  <a:cubicBezTo>
                    <a:pt x="145" y="266"/>
                    <a:pt x="145" y="266"/>
                    <a:pt x="145" y="266"/>
                  </a:cubicBezTo>
                  <a:lnTo>
                    <a:pt x="174" y="245"/>
                  </a:lnTo>
                  <a:close/>
                  <a:moveTo>
                    <a:pt x="366" y="160"/>
                  </a:moveTo>
                  <a:cubicBezTo>
                    <a:pt x="337" y="138"/>
                    <a:pt x="337" y="138"/>
                    <a:pt x="337" y="138"/>
                  </a:cubicBezTo>
                  <a:cubicBezTo>
                    <a:pt x="138" y="138"/>
                    <a:pt x="138" y="138"/>
                    <a:pt x="138" y="138"/>
                  </a:cubicBezTo>
                  <a:cubicBezTo>
                    <a:pt x="138" y="181"/>
                    <a:pt x="138" y="181"/>
                    <a:pt x="138" y="181"/>
                  </a:cubicBezTo>
                  <a:cubicBezTo>
                    <a:pt x="337" y="181"/>
                    <a:pt x="337" y="181"/>
                    <a:pt x="337" y="181"/>
                  </a:cubicBezTo>
                  <a:lnTo>
                    <a:pt x="366" y="160"/>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66" y="224"/>
                  </a:moveTo>
                  <a:cubicBezTo>
                    <a:pt x="266" y="202"/>
                    <a:pt x="266" y="202"/>
                    <a:pt x="266" y="202"/>
                  </a:cubicBezTo>
                  <a:cubicBezTo>
                    <a:pt x="341" y="202"/>
                    <a:pt x="341" y="202"/>
                    <a:pt x="341" y="202"/>
                  </a:cubicBezTo>
                  <a:cubicBezTo>
                    <a:pt x="343" y="202"/>
                    <a:pt x="346" y="202"/>
                    <a:pt x="347" y="200"/>
                  </a:cubicBezTo>
                  <a:cubicBezTo>
                    <a:pt x="390" y="168"/>
                    <a:pt x="390" y="168"/>
                    <a:pt x="390" y="168"/>
                  </a:cubicBezTo>
                  <a:cubicBezTo>
                    <a:pt x="393" y="166"/>
                    <a:pt x="394" y="163"/>
                    <a:pt x="394" y="160"/>
                  </a:cubicBezTo>
                  <a:cubicBezTo>
                    <a:pt x="394" y="156"/>
                    <a:pt x="393" y="153"/>
                    <a:pt x="390" y="151"/>
                  </a:cubicBezTo>
                  <a:cubicBezTo>
                    <a:pt x="347" y="119"/>
                    <a:pt x="347" y="119"/>
                    <a:pt x="347" y="119"/>
                  </a:cubicBezTo>
                  <a:cubicBezTo>
                    <a:pt x="346" y="118"/>
                    <a:pt x="343" y="117"/>
                    <a:pt x="341" y="117"/>
                  </a:cubicBezTo>
                  <a:cubicBezTo>
                    <a:pt x="266" y="117"/>
                    <a:pt x="266" y="117"/>
                    <a:pt x="266" y="117"/>
                  </a:cubicBezTo>
                  <a:cubicBezTo>
                    <a:pt x="266" y="106"/>
                    <a:pt x="266" y="106"/>
                    <a:pt x="266" y="106"/>
                  </a:cubicBezTo>
                  <a:cubicBezTo>
                    <a:pt x="266" y="100"/>
                    <a:pt x="262" y="96"/>
                    <a:pt x="256" y="96"/>
                  </a:cubicBezTo>
                  <a:cubicBezTo>
                    <a:pt x="250" y="96"/>
                    <a:pt x="245" y="100"/>
                    <a:pt x="245" y="106"/>
                  </a:cubicBezTo>
                  <a:cubicBezTo>
                    <a:pt x="245" y="117"/>
                    <a:pt x="245" y="117"/>
                    <a:pt x="245" y="117"/>
                  </a:cubicBezTo>
                  <a:cubicBezTo>
                    <a:pt x="128" y="117"/>
                    <a:pt x="128" y="117"/>
                    <a:pt x="128" y="117"/>
                  </a:cubicBezTo>
                  <a:cubicBezTo>
                    <a:pt x="122" y="117"/>
                    <a:pt x="117" y="122"/>
                    <a:pt x="117" y="128"/>
                  </a:cubicBezTo>
                  <a:cubicBezTo>
                    <a:pt x="117" y="192"/>
                    <a:pt x="117" y="192"/>
                    <a:pt x="117" y="192"/>
                  </a:cubicBezTo>
                  <a:cubicBezTo>
                    <a:pt x="117" y="198"/>
                    <a:pt x="122" y="202"/>
                    <a:pt x="128" y="202"/>
                  </a:cubicBezTo>
                  <a:cubicBezTo>
                    <a:pt x="245" y="202"/>
                    <a:pt x="245" y="202"/>
                    <a:pt x="245" y="202"/>
                  </a:cubicBezTo>
                  <a:cubicBezTo>
                    <a:pt x="245" y="224"/>
                    <a:pt x="245" y="224"/>
                    <a:pt x="245" y="224"/>
                  </a:cubicBezTo>
                  <a:cubicBezTo>
                    <a:pt x="170" y="224"/>
                    <a:pt x="170" y="224"/>
                    <a:pt x="170" y="224"/>
                  </a:cubicBezTo>
                  <a:cubicBezTo>
                    <a:pt x="168" y="224"/>
                    <a:pt x="166" y="224"/>
                    <a:pt x="164" y="226"/>
                  </a:cubicBezTo>
                  <a:cubicBezTo>
                    <a:pt x="121" y="258"/>
                    <a:pt x="121" y="258"/>
                    <a:pt x="121" y="258"/>
                  </a:cubicBezTo>
                  <a:cubicBezTo>
                    <a:pt x="119" y="260"/>
                    <a:pt x="117" y="263"/>
                    <a:pt x="117" y="266"/>
                  </a:cubicBezTo>
                  <a:cubicBezTo>
                    <a:pt x="117" y="270"/>
                    <a:pt x="119" y="273"/>
                    <a:pt x="121" y="275"/>
                  </a:cubicBezTo>
                  <a:cubicBezTo>
                    <a:pt x="164" y="307"/>
                    <a:pt x="164" y="307"/>
                    <a:pt x="164" y="307"/>
                  </a:cubicBezTo>
                  <a:cubicBezTo>
                    <a:pt x="166" y="308"/>
                    <a:pt x="168" y="309"/>
                    <a:pt x="170" y="309"/>
                  </a:cubicBezTo>
                  <a:cubicBezTo>
                    <a:pt x="245" y="309"/>
                    <a:pt x="245" y="309"/>
                    <a:pt x="245" y="309"/>
                  </a:cubicBezTo>
                  <a:cubicBezTo>
                    <a:pt x="245" y="405"/>
                    <a:pt x="245" y="405"/>
                    <a:pt x="245" y="405"/>
                  </a:cubicBezTo>
                  <a:cubicBezTo>
                    <a:pt x="245" y="411"/>
                    <a:pt x="250" y="416"/>
                    <a:pt x="256" y="416"/>
                  </a:cubicBezTo>
                  <a:cubicBezTo>
                    <a:pt x="262" y="416"/>
                    <a:pt x="266" y="411"/>
                    <a:pt x="266" y="405"/>
                  </a:cubicBezTo>
                  <a:cubicBezTo>
                    <a:pt x="266" y="309"/>
                    <a:pt x="266" y="309"/>
                    <a:pt x="266" y="309"/>
                  </a:cubicBezTo>
                  <a:cubicBezTo>
                    <a:pt x="384" y="309"/>
                    <a:pt x="384" y="309"/>
                    <a:pt x="384" y="309"/>
                  </a:cubicBezTo>
                  <a:cubicBezTo>
                    <a:pt x="390" y="309"/>
                    <a:pt x="394" y="304"/>
                    <a:pt x="394" y="298"/>
                  </a:cubicBezTo>
                  <a:cubicBezTo>
                    <a:pt x="394" y="234"/>
                    <a:pt x="394" y="234"/>
                    <a:pt x="394" y="234"/>
                  </a:cubicBezTo>
                  <a:cubicBezTo>
                    <a:pt x="394" y="228"/>
                    <a:pt x="390" y="224"/>
                    <a:pt x="384" y="224"/>
                  </a:cubicBezTo>
                  <a:lnTo>
                    <a:pt x="266" y="22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6">
              <a:extLst>
                <a:ext uri="{FF2B5EF4-FFF2-40B4-BE49-F238E27FC236}">
                  <a16:creationId xmlns:a16="http://schemas.microsoft.com/office/drawing/2014/main" id="{774026D2-00B0-4511-B0F4-3556EEAC48C1}"/>
                </a:ext>
              </a:extLst>
            </p:cNvPr>
            <p:cNvSpPr>
              <a:spLocks noChangeAspect="1" noEditPoints="1"/>
            </p:cNvSpPr>
            <p:nvPr/>
          </p:nvSpPr>
          <p:spPr bwMode="auto">
            <a:xfrm>
              <a:off x="7869887" y="5729080"/>
              <a:ext cx="174857" cy="279333"/>
            </a:xfrm>
            <a:custGeom>
              <a:avLst/>
              <a:gdLst>
                <a:gd name="T0" fmla="*/ 37 w 74"/>
                <a:gd name="T1" fmla="*/ 0 h 118"/>
                <a:gd name="T2" fmla="*/ 0 w 74"/>
                <a:gd name="T3" fmla="*/ 37 h 118"/>
                <a:gd name="T4" fmla="*/ 37 w 74"/>
                <a:gd name="T5" fmla="*/ 118 h 118"/>
                <a:gd name="T6" fmla="*/ 74 w 74"/>
                <a:gd name="T7" fmla="*/ 37 h 118"/>
                <a:gd name="T8" fmla="*/ 37 w 74"/>
                <a:gd name="T9" fmla="*/ 0 h 118"/>
                <a:gd name="T10" fmla="*/ 37 w 74"/>
                <a:gd name="T11" fmla="*/ 57 h 118"/>
                <a:gd name="T12" fmla="*/ 17 w 74"/>
                <a:gd name="T13" fmla="*/ 37 h 118"/>
                <a:gd name="T14" fmla="*/ 37 w 74"/>
                <a:gd name="T15" fmla="*/ 17 h 118"/>
                <a:gd name="T16" fmla="*/ 57 w 74"/>
                <a:gd name="T17" fmla="*/ 37 h 118"/>
                <a:gd name="T18" fmla="*/ 37 w 74"/>
                <a:gd name="T19"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18">
                  <a:moveTo>
                    <a:pt x="37" y="0"/>
                  </a:moveTo>
                  <a:cubicBezTo>
                    <a:pt x="16" y="0"/>
                    <a:pt x="0" y="16"/>
                    <a:pt x="0" y="37"/>
                  </a:cubicBezTo>
                  <a:cubicBezTo>
                    <a:pt x="0" y="72"/>
                    <a:pt x="37" y="118"/>
                    <a:pt x="37" y="118"/>
                  </a:cubicBezTo>
                  <a:cubicBezTo>
                    <a:pt x="37" y="118"/>
                    <a:pt x="74" y="72"/>
                    <a:pt x="74" y="37"/>
                  </a:cubicBezTo>
                  <a:cubicBezTo>
                    <a:pt x="74" y="16"/>
                    <a:pt x="57" y="0"/>
                    <a:pt x="37" y="0"/>
                  </a:cubicBezTo>
                  <a:close/>
                  <a:moveTo>
                    <a:pt x="37" y="57"/>
                  </a:moveTo>
                  <a:cubicBezTo>
                    <a:pt x="26" y="57"/>
                    <a:pt x="17" y="48"/>
                    <a:pt x="17" y="37"/>
                  </a:cubicBezTo>
                  <a:cubicBezTo>
                    <a:pt x="17" y="26"/>
                    <a:pt x="26" y="17"/>
                    <a:pt x="37" y="17"/>
                  </a:cubicBezTo>
                  <a:cubicBezTo>
                    <a:pt x="48" y="17"/>
                    <a:pt x="57" y="26"/>
                    <a:pt x="57" y="37"/>
                  </a:cubicBezTo>
                  <a:cubicBezTo>
                    <a:pt x="57" y="48"/>
                    <a:pt x="48" y="57"/>
                    <a:pt x="37" y="5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C131F0C2-C9C3-4A5B-95AD-1165A819CE0A}"/>
                </a:ext>
              </a:extLst>
            </p:cNvPr>
            <p:cNvSpPr txBox="1"/>
            <p:nvPr/>
          </p:nvSpPr>
          <p:spPr>
            <a:xfrm>
              <a:off x="8668433" y="4878019"/>
              <a:ext cx="2904837" cy="553998"/>
            </a:xfrm>
            <a:prstGeom prst="rect">
              <a:avLst/>
            </a:prstGeom>
            <a:noFill/>
          </p:spPr>
          <p:txBody>
            <a:bodyPr wrap="square" rtlCol="0">
              <a:spAutoFit/>
            </a:bodyPr>
            <a:lstStyle>
              <a:defPPr>
                <a:defRPr lang="en-US"/>
              </a:defPPr>
              <a:lvl1pPr marL="115888" marR="0" lvl="0" indent="-115888" fontAlgn="auto">
                <a:lnSpc>
                  <a:spcPct val="100000"/>
                </a:lnSpc>
                <a:spcBef>
                  <a:spcPts val="0"/>
                </a:spcBef>
                <a:spcAft>
                  <a:spcPts val="0"/>
                </a:spcAft>
                <a:buClrTx/>
                <a:buSzTx/>
                <a:buFont typeface="Arial" panose="020B0604020202020204" pitchFamily="34" charset="0"/>
                <a:buChar char="•"/>
                <a:tabLst/>
                <a:defRPr kumimoji="0" sz="800" b="0" i="0" u="none" strike="noStrike" cap="none" spc="0" normalizeH="0" baseline="0">
                  <a:ln>
                    <a:noFill/>
                  </a:ln>
                  <a:solidFill>
                    <a:prstClr val="white">
                      <a:lumMod val="75000"/>
                    </a:prst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115888" marR="0" lvl="0" indent="-115888"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solidFill>
                    <a:prstClr val="black"/>
                  </a:solidFill>
                  <a:latin typeface="Arial" panose="020B0604020202020204" pitchFamily="34" charset="0"/>
                  <a:cs typeface="Arial" panose="020B0604020202020204" pitchFamily="34" charset="0"/>
                </a:rPr>
                <a:t>Complete SIT 3 Security Roles Setup (1/5)</a:t>
              </a:r>
            </a:p>
            <a:p>
              <a:pPr marL="115888" marR="0" lvl="0" indent="-115888"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solidFill>
                    <a:prstClr val="black"/>
                  </a:solidFill>
                  <a:latin typeface="Arial" panose="020B0604020202020204" pitchFamily="34" charset="0"/>
                  <a:cs typeface="Arial" panose="020B0604020202020204" pitchFamily="34" charset="0"/>
                </a:rPr>
                <a:t>SIT 3 Agency Kick off (1/3-1/7)</a:t>
              </a:r>
            </a:p>
            <a:p>
              <a:pPr marL="115888" marR="0" lvl="0" indent="-115888"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SIT 3 Execution (1/3)</a:t>
              </a:r>
            </a:p>
          </p:txBody>
        </p:sp>
        <p:cxnSp>
          <p:nvCxnSpPr>
            <p:cNvPr id="18" name="Straight Arrow Connector 17">
              <a:extLst>
                <a:ext uri="{FF2B5EF4-FFF2-40B4-BE49-F238E27FC236}">
                  <a16:creationId xmlns:a16="http://schemas.microsoft.com/office/drawing/2014/main" id="{6EB73C3E-FF4E-4A6C-BFCB-93FED92232E1}"/>
                </a:ext>
              </a:extLst>
            </p:cNvPr>
            <p:cNvCxnSpPr>
              <a:cxnSpLocks/>
            </p:cNvCxnSpPr>
            <p:nvPr/>
          </p:nvCxnSpPr>
          <p:spPr>
            <a:xfrm flipV="1">
              <a:off x="8026225" y="5391945"/>
              <a:ext cx="566850" cy="34536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622C1E-B7DA-4FB9-8F9C-C5504B4BFF70}"/>
                </a:ext>
              </a:extLst>
            </p:cNvPr>
            <p:cNvSpPr txBox="1"/>
            <p:nvPr/>
          </p:nvSpPr>
          <p:spPr bwMode="gray">
            <a:xfrm>
              <a:off x="483510" y="2938347"/>
              <a:ext cx="976585" cy="272399"/>
            </a:xfrm>
            <a:prstGeom prst="rect">
              <a:avLst/>
            </a:prstGeom>
            <a:solidFill>
              <a:schemeClr val="tx1"/>
            </a:solidFill>
          </p:spPr>
          <p:txBody>
            <a:bodyPr wrap="none" lIns="0" rIns="0" rtlCol="0" anchor="ctr" anchorCtr="0">
              <a:no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are here!</a:t>
              </a:r>
            </a:p>
          </p:txBody>
        </p:sp>
        <p:sp>
          <p:nvSpPr>
            <p:cNvPr id="20" name="Freeform 6">
              <a:extLst>
                <a:ext uri="{FF2B5EF4-FFF2-40B4-BE49-F238E27FC236}">
                  <a16:creationId xmlns:a16="http://schemas.microsoft.com/office/drawing/2014/main" id="{BCB61429-43C2-4C0F-892B-D5AC0409CEAB}"/>
                </a:ext>
              </a:extLst>
            </p:cNvPr>
            <p:cNvSpPr>
              <a:spLocks noChangeAspect="1" noEditPoints="1"/>
            </p:cNvSpPr>
            <p:nvPr/>
          </p:nvSpPr>
          <p:spPr bwMode="auto">
            <a:xfrm>
              <a:off x="4245061" y="5350206"/>
              <a:ext cx="174857" cy="279332"/>
            </a:xfrm>
            <a:custGeom>
              <a:avLst/>
              <a:gdLst>
                <a:gd name="T0" fmla="*/ 37 w 74"/>
                <a:gd name="T1" fmla="*/ 0 h 118"/>
                <a:gd name="T2" fmla="*/ 0 w 74"/>
                <a:gd name="T3" fmla="*/ 37 h 118"/>
                <a:gd name="T4" fmla="*/ 37 w 74"/>
                <a:gd name="T5" fmla="*/ 118 h 118"/>
                <a:gd name="T6" fmla="*/ 74 w 74"/>
                <a:gd name="T7" fmla="*/ 37 h 118"/>
                <a:gd name="T8" fmla="*/ 37 w 74"/>
                <a:gd name="T9" fmla="*/ 0 h 118"/>
                <a:gd name="T10" fmla="*/ 37 w 74"/>
                <a:gd name="T11" fmla="*/ 57 h 118"/>
                <a:gd name="T12" fmla="*/ 17 w 74"/>
                <a:gd name="T13" fmla="*/ 37 h 118"/>
                <a:gd name="T14" fmla="*/ 37 w 74"/>
                <a:gd name="T15" fmla="*/ 17 h 118"/>
                <a:gd name="T16" fmla="*/ 57 w 74"/>
                <a:gd name="T17" fmla="*/ 37 h 118"/>
                <a:gd name="T18" fmla="*/ 37 w 74"/>
                <a:gd name="T19"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18">
                  <a:moveTo>
                    <a:pt x="37" y="0"/>
                  </a:moveTo>
                  <a:cubicBezTo>
                    <a:pt x="16" y="0"/>
                    <a:pt x="0" y="16"/>
                    <a:pt x="0" y="37"/>
                  </a:cubicBezTo>
                  <a:cubicBezTo>
                    <a:pt x="0" y="72"/>
                    <a:pt x="37" y="118"/>
                    <a:pt x="37" y="118"/>
                  </a:cubicBezTo>
                  <a:cubicBezTo>
                    <a:pt x="37" y="118"/>
                    <a:pt x="74" y="72"/>
                    <a:pt x="74" y="37"/>
                  </a:cubicBezTo>
                  <a:cubicBezTo>
                    <a:pt x="74" y="16"/>
                    <a:pt x="57" y="0"/>
                    <a:pt x="37" y="0"/>
                  </a:cubicBezTo>
                  <a:close/>
                  <a:moveTo>
                    <a:pt x="37" y="57"/>
                  </a:moveTo>
                  <a:cubicBezTo>
                    <a:pt x="26" y="57"/>
                    <a:pt x="17" y="48"/>
                    <a:pt x="17" y="37"/>
                  </a:cubicBezTo>
                  <a:cubicBezTo>
                    <a:pt x="17" y="26"/>
                    <a:pt x="26" y="17"/>
                    <a:pt x="37" y="17"/>
                  </a:cubicBezTo>
                  <a:cubicBezTo>
                    <a:pt x="48" y="17"/>
                    <a:pt x="57" y="26"/>
                    <a:pt x="57" y="37"/>
                  </a:cubicBezTo>
                  <a:cubicBezTo>
                    <a:pt x="57" y="48"/>
                    <a:pt x="48" y="57"/>
                    <a:pt x="37" y="5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364">
              <a:extLst>
                <a:ext uri="{FF2B5EF4-FFF2-40B4-BE49-F238E27FC236}">
                  <a16:creationId xmlns:a16="http://schemas.microsoft.com/office/drawing/2014/main" id="{9BC03ABE-A0EA-4D35-A78C-D483A240D065}"/>
                </a:ext>
              </a:extLst>
            </p:cNvPr>
            <p:cNvSpPr>
              <a:spLocks noChangeAspect="1" noEditPoints="1"/>
            </p:cNvSpPr>
            <p:nvPr/>
          </p:nvSpPr>
          <p:spPr bwMode="auto">
            <a:xfrm>
              <a:off x="468818" y="4876416"/>
              <a:ext cx="487829" cy="486399"/>
            </a:xfrm>
            <a:custGeom>
              <a:avLst/>
              <a:gdLst>
                <a:gd name="T0" fmla="*/ 0 w 512"/>
                <a:gd name="T1" fmla="*/ 256 h 512"/>
                <a:gd name="T2" fmla="*/ 512 w 512"/>
                <a:gd name="T3" fmla="*/ 256 h 512"/>
                <a:gd name="T4" fmla="*/ 117 w 512"/>
                <a:gd name="T5" fmla="*/ 362 h 512"/>
                <a:gd name="T6" fmla="*/ 96 w 512"/>
                <a:gd name="T7" fmla="*/ 362 h 512"/>
                <a:gd name="T8" fmla="*/ 106 w 512"/>
                <a:gd name="T9" fmla="*/ 330 h 512"/>
                <a:gd name="T10" fmla="*/ 117 w 512"/>
                <a:gd name="T11" fmla="*/ 362 h 512"/>
                <a:gd name="T12" fmla="*/ 149 w 512"/>
                <a:gd name="T13" fmla="*/ 373 h 512"/>
                <a:gd name="T14" fmla="*/ 138 w 512"/>
                <a:gd name="T15" fmla="*/ 320 h 512"/>
                <a:gd name="T16" fmla="*/ 160 w 512"/>
                <a:gd name="T17" fmla="*/ 320 h 512"/>
                <a:gd name="T18" fmla="*/ 202 w 512"/>
                <a:gd name="T19" fmla="*/ 362 h 512"/>
                <a:gd name="T20" fmla="*/ 181 w 512"/>
                <a:gd name="T21" fmla="*/ 362 h 512"/>
                <a:gd name="T22" fmla="*/ 192 w 512"/>
                <a:gd name="T23" fmla="*/ 277 h 512"/>
                <a:gd name="T24" fmla="*/ 202 w 512"/>
                <a:gd name="T25" fmla="*/ 362 h 512"/>
                <a:gd name="T26" fmla="*/ 234 w 512"/>
                <a:gd name="T27" fmla="*/ 373 h 512"/>
                <a:gd name="T28" fmla="*/ 224 w 512"/>
                <a:gd name="T29" fmla="*/ 277 h 512"/>
                <a:gd name="T30" fmla="*/ 245 w 512"/>
                <a:gd name="T31" fmla="*/ 277 h 512"/>
                <a:gd name="T32" fmla="*/ 288 w 512"/>
                <a:gd name="T33" fmla="*/ 362 h 512"/>
                <a:gd name="T34" fmla="*/ 266 w 512"/>
                <a:gd name="T35" fmla="*/ 362 h 512"/>
                <a:gd name="T36" fmla="*/ 277 w 512"/>
                <a:gd name="T37" fmla="*/ 266 h 512"/>
                <a:gd name="T38" fmla="*/ 288 w 512"/>
                <a:gd name="T39" fmla="*/ 362 h 512"/>
                <a:gd name="T40" fmla="*/ 320 w 512"/>
                <a:gd name="T41" fmla="*/ 373 h 512"/>
                <a:gd name="T42" fmla="*/ 309 w 512"/>
                <a:gd name="T43" fmla="*/ 245 h 512"/>
                <a:gd name="T44" fmla="*/ 330 w 512"/>
                <a:gd name="T45" fmla="*/ 245 h 512"/>
                <a:gd name="T46" fmla="*/ 373 w 512"/>
                <a:gd name="T47" fmla="*/ 362 h 512"/>
                <a:gd name="T48" fmla="*/ 352 w 512"/>
                <a:gd name="T49" fmla="*/ 362 h 512"/>
                <a:gd name="T50" fmla="*/ 362 w 512"/>
                <a:gd name="T51" fmla="*/ 202 h 512"/>
                <a:gd name="T52" fmla="*/ 373 w 512"/>
                <a:gd name="T53" fmla="*/ 362 h 512"/>
                <a:gd name="T54" fmla="*/ 384 w 512"/>
                <a:gd name="T55" fmla="*/ 181 h 512"/>
                <a:gd name="T56" fmla="*/ 373 w 512"/>
                <a:gd name="T57" fmla="*/ 153 h 512"/>
                <a:gd name="T58" fmla="*/ 277 w 512"/>
                <a:gd name="T59" fmla="*/ 245 h 512"/>
                <a:gd name="T60" fmla="*/ 113 w 512"/>
                <a:gd name="T61" fmla="*/ 307 h 512"/>
                <a:gd name="T62" fmla="*/ 98 w 512"/>
                <a:gd name="T63" fmla="*/ 305 h 512"/>
                <a:gd name="T64" fmla="*/ 185 w 512"/>
                <a:gd name="T65" fmla="*/ 226 h 512"/>
                <a:gd name="T66" fmla="*/ 273 w 512"/>
                <a:gd name="T67" fmla="*/ 224 h 512"/>
                <a:gd name="T68" fmla="*/ 341 w 512"/>
                <a:gd name="T69" fmla="*/ 138 h 512"/>
                <a:gd name="T70" fmla="*/ 341 w 512"/>
                <a:gd name="T71" fmla="*/ 117 h 512"/>
                <a:gd name="T72" fmla="*/ 388 w 512"/>
                <a:gd name="T73" fmla="*/ 118 h 512"/>
                <a:gd name="T74" fmla="*/ 394 w 512"/>
                <a:gd name="T7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362"/>
                  </a:moveTo>
                  <a:cubicBezTo>
                    <a:pt x="117" y="368"/>
                    <a:pt x="112" y="373"/>
                    <a:pt x="106" y="373"/>
                  </a:cubicBezTo>
                  <a:cubicBezTo>
                    <a:pt x="100" y="373"/>
                    <a:pt x="96" y="368"/>
                    <a:pt x="96" y="362"/>
                  </a:cubicBezTo>
                  <a:cubicBezTo>
                    <a:pt x="96" y="341"/>
                    <a:pt x="96" y="341"/>
                    <a:pt x="96" y="341"/>
                  </a:cubicBezTo>
                  <a:cubicBezTo>
                    <a:pt x="96" y="335"/>
                    <a:pt x="100" y="330"/>
                    <a:pt x="106" y="330"/>
                  </a:cubicBezTo>
                  <a:cubicBezTo>
                    <a:pt x="112" y="330"/>
                    <a:pt x="117" y="335"/>
                    <a:pt x="117" y="341"/>
                  </a:cubicBezTo>
                  <a:lnTo>
                    <a:pt x="117" y="362"/>
                  </a:lnTo>
                  <a:close/>
                  <a:moveTo>
                    <a:pt x="160" y="362"/>
                  </a:moveTo>
                  <a:cubicBezTo>
                    <a:pt x="160" y="368"/>
                    <a:pt x="155" y="373"/>
                    <a:pt x="149" y="373"/>
                  </a:cubicBezTo>
                  <a:cubicBezTo>
                    <a:pt x="143" y="373"/>
                    <a:pt x="138" y="368"/>
                    <a:pt x="138" y="362"/>
                  </a:cubicBezTo>
                  <a:cubicBezTo>
                    <a:pt x="138" y="320"/>
                    <a:pt x="138" y="320"/>
                    <a:pt x="138" y="320"/>
                  </a:cubicBezTo>
                  <a:cubicBezTo>
                    <a:pt x="138" y="314"/>
                    <a:pt x="143" y="309"/>
                    <a:pt x="149" y="309"/>
                  </a:cubicBezTo>
                  <a:cubicBezTo>
                    <a:pt x="155" y="309"/>
                    <a:pt x="160" y="314"/>
                    <a:pt x="160" y="320"/>
                  </a:cubicBezTo>
                  <a:lnTo>
                    <a:pt x="160" y="362"/>
                  </a:lnTo>
                  <a:close/>
                  <a:moveTo>
                    <a:pt x="202" y="362"/>
                  </a:moveTo>
                  <a:cubicBezTo>
                    <a:pt x="202" y="368"/>
                    <a:pt x="198" y="373"/>
                    <a:pt x="192" y="373"/>
                  </a:cubicBezTo>
                  <a:cubicBezTo>
                    <a:pt x="186" y="373"/>
                    <a:pt x="181" y="368"/>
                    <a:pt x="181" y="362"/>
                  </a:cubicBezTo>
                  <a:cubicBezTo>
                    <a:pt x="181" y="288"/>
                    <a:pt x="181" y="288"/>
                    <a:pt x="181" y="288"/>
                  </a:cubicBezTo>
                  <a:cubicBezTo>
                    <a:pt x="181" y="282"/>
                    <a:pt x="186" y="277"/>
                    <a:pt x="192" y="277"/>
                  </a:cubicBezTo>
                  <a:cubicBezTo>
                    <a:pt x="198" y="277"/>
                    <a:pt x="202" y="282"/>
                    <a:pt x="202" y="288"/>
                  </a:cubicBezTo>
                  <a:lnTo>
                    <a:pt x="202" y="362"/>
                  </a:lnTo>
                  <a:close/>
                  <a:moveTo>
                    <a:pt x="245" y="362"/>
                  </a:moveTo>
                  <a:cubicBezTo>
                    <a:pt x="245" y="368"/>
                    <a:pt x="240" y="373"/>
                    <a:pt x="234" y="373"/>
                  </a:cubicBezTo>
                  <a:cubicBezTo>
                    <a:pt x="228" y="373"/>
                    <a:pt x="224" y="368"/>
                    <a:pt x="224" y="362"/>
                  </a:cubicBezTo>
                  <a:cubicBezTo>
                    <a:pt x="224" y="277"/>
                    <a:pt x="224" y="277"/>
                    <a:pt x="224" y="277"/>
                  </a:cubicBezTo>
                  <a:cubicBezTo>
                    <a:pt x="224" y="271"/>
                    <a:pt x="228" y="266"/>
                    <a:pt x="234" y="266"/>
                  </a:cubicBezTo>
                  <a:cubicBezTo>
                    <a:pt x="240" y="266"/>
                    <a:pt x="245" y="271"/>
                    <a:pt x="245" y="277"/>
                  </a:cubicBezTo>
                  <a:lnTo>
                    <a:pt x="245" y="362"/>
                  </a:lnTo>
                  <a:close/>
                  <a:moveTo>
                    <a:pt x="288" y="362"/>
                  </a:moveTo>
                  <a:cubicBezTo>
                    <a:pt x="288" y="368"/>
                    <a:pt x="283" y="373"/>
                    <a:pt x="277" y="373"/>
                  </a:cubicBezTo>
                  <a:cubicBezTo>
                    <a:pt x="271" y="373"/>
                    <a:pt x="266" y="368"/>
                    <a:pt x="266" y="362"/>
                  </a:cubicBezTo>
                  <a:cubicBezTo>
                    <a:pt x="266" y="277"/>
                    <a:pt x="266" y="277"/>
                    <a:pt x="266" y="277"/>
                  </a:cubicBezTo>
                  <a:cubicBezTo>
                    <a:pt x="266" y="271"/>
                    <a:pt x="271" y="266"/>
                    <a:pt x="277" y="266"/>
                  </a:cubicBezTo>
                  <a:cubicBezTo>
                    <a:pt x="283" y="266"/>
                    <a:pt x="288" y="271"/>
                    <a:pt x="288" y="277"/>
                  </a:cubicBezTo>
                  <a:lnTo>
                    <a:pt x="288" y="362"/>
                  </a:lnTo>
                  <a:close/>
                  <a:moveTo>
                    <a:pt x="330" y="362"/>
                  </a:moveTo>
                  <a:cubicBezTo>
                    <a:pt x="330" y="368"/>
                    <a:pt x="326" y="373"/>
                    <a:pt x="320" y="373"/>
                  </a:cubicBezTo>
                  <a:cubicBezTo>
                    <a:pt x="314" y="373"/>
                    <a:pt x="309" y="368"/>
                    <a:pt x="309" y="362"/>
                  </a:cubicBezTo>
                  <a:cubicBezTo>
                    <a:pt x="309" y="245"/>
                    <a:pt x="309" y="245"/>
                    <a:pt x="309" y="245"/>
                  </a:cubicBezTo>
                  <a:cubicBezTo>
                    <a:pt x="309" y="239"/>
                    <a:pt x="314" y="234"/>
                    <a:pt x="320" y="234"/>
                  </a:cubicBezTo>
                  <a:cubicBezTo>
                    <a:pt x="326" y="234"/>
                    <a:pt x="330" y="239"/>
                    <a:pt x="330" y="245"/>
                  </a:cubicBezTo>
                  <a:lnTo>
                    <a:pt x="330" y="362"/>
                  </a:lnTo>
                  <a:close/>
                  <a:moveTo>
                    <a:pt x="373" y="362"/>
                  </a:moveTo>
                  <a:cubicBezTo>
                    <a:pt x="373" y="368"/>
                    <a:pt x="368" y="373"/>
                    <a:pt x="362" y="373"/>
                  </a:cubicBezTo>
                  <a:cubicBezTo>
                    <a:pt x="356" y="373"/>
                    <a:pt x="352" y="368"/>
                    <a:pt x="352" y="362"/>
                  </a:cubicBezTo>
                  <a:cubicBezTo>
                    <a:pt x="352" y="213"/>
                    <a:pt x="352" y="213"/>
                    <a:pt x="352" y="213"/>
                  </a:cubicBezTo>
                  <a:cubicBezTo>
                    <a:pt x="352" y="207"/>
                    <a:pt x="356" y="202"/>
                    <a:pt x="362" y="202"/>
                  </a:cubicBezTo>
                  <a:cubicBezTo>
                    <a:pt x="368" y="202"/>
                    <a:pt x="373" y="207"/>
                    <a:pt x="373" y="213"/>
                  </a:cubicBezTo>
                  <a:lnTo>
                    <a:pt x="373" y="362"/>
                  </a:lnTo>
                  <a:close/>
                  <a:moveTo>
                    <a:pt x="394" y="170"/>
                  </a:moveTo>
                  <a:cubicBezTo>
                    <a:pt x="394" y="176"/>
                    <a:pt x="390" y="181"/>
                    <a:pt x="384" y="181"/>
                  </a:cubicBezTo>
                  <a:cubicBezTo>
                    <a:pt x="378" y="181"/>
                    <a:pt x="373" y="176"/>
                    <a:pt x="373" y="170"/>
                  </a:cubicBezTo>
                  <a:cubicBezTo>
                    <a:pt x="373" y="153"/>
                    <a:pt x="373" y="153"/>
                    <a:pt x="373" y="153"/>
                  </a:cubicBezTo>
                  <a:cubicBezTo>
                    <a:pt x="285" y="242"/>
                    <a:pt x="285" y="242"/>
                    <a:pt x="285" y="242"/>
                  </a:cubicBezTo>
                  <a:cubicBezTo>
                    <a:pt x="283" y="244"/>
                    <a:pt x="280" y="245"/>
                    <a:pt x="277" y="245"/>
                  </a:cubicBezTo>
                  <a:cubicBezTo>
                    <a:pt x="195" y="245"/>
                    <a:pt x="195" y="245"/>
                    <a:pt x="195" y="245"/>
                  </a:cubicBezTo>
                  <a:cubicBezTo>
                    <a:pt x="113" y="307"/>
                    <a:pt x="113" y="307"/>
                    <a:pt x="113" y="307"/>
                  </a:cubicBezTo>
                  <a:cubicBezTo>
                    <a:pt x="111" y="308"/>
                    <a:pt x="109" y="309"/>
                    <a:pt x="106" y="309"/>
                  </a:cubicBezTo>
                  <a:cubicBezTo>
                    <a:pt x="103" y="309"/>
                    <a:pt x="100" y="308"/>
                    <a:pt x="98" y="305"/>
                  </a:cubicBezTo>
                  <a:cubicBezTo>
                    <a:pt x="94" y="300"/>
                    <a:pt x="95" y="293"/>
                    <a:pt x="100" y="290"/>
                  </a:cubicBezTo>
                  <a:cubicBezTo>
                    <a:pt x="185" y="226"/>
                    <a:pt x="185" y="226"/>
                    <a:pt x="185" y="226"/>
                  </a:cubicBezTo>
                  <a:cubicBezTo>
                    <a:pt x="187" y="224"/>
                    <a:pt x="189" y="224"/>
                    <a:pt x="192" y="224"/>
                  </a:cubicBezTo>
                  <a:cubicBezTo>
                    <a:pt x="273" y="224"/>
                    <a:pt x="273" y="224"/>
                    <a:pt x="273" y="224"/>
                  </a:cubicBezTo>
                  <a:cubicBezTo>
                    <a:pt x="358" y="138"/>
                    <a:pt x="358" y="138"/>
                    <a:pt x="358" y="138"/>
                  </a:cubicBezTo>
                  <a:cubicBezTo>
                    <a:pt x="341" y="138"/>
                    <a:pt x="341" y="138"/>
                    <a:pt x="341" y="138"/>
                  </a:cubicBezTo>
                  <a:cubicBezTo>
                    <a:pt x="335" y="138"/>
                    <a:pt x="330" y="134"/>
                    <a:pt x="330" y="128"/>
                  </a:cubicBezTo>
                  <a:cubicBezTo>
                    <a:pt x="330" y="122"/>
                    <a:pt x="335" y="117"/>
                    <a:pt x="341" y="117"/>
                  </a:cubicBezTo>
                  <a:cubicBezTo>
                    <a:pt x="384" y="117"/>
                    <a:pt x="384" y="117"/>
                    <a:pt x="384" y="117"/>
                  </a:cubicBezTo>
                  <a:cubicBezTo>
                    <a:pt x="385" y="117"/>
                    <a:pt x="386" y="117"/>
                    <a:pt x="388" y="118"/>
                  </a:cubicBezTo>
                  <a:cubicBezTo>
                    <a:pt x="390" y="119"/>
                    <a:pt x="392" y="121"/>
                    <a:pt x="394" y="124"/>
                  </a:cubicBezTo>
                  <a:cubicBezTo>
                    <a:pt x="394" y="125"/>
                    <a:pt x="394" y="126"/>
                    <a:pt x="394" y="128"/>
                  </a:cubicBezTo>
                  <a:lnTo>
                    <a:pt x="394" y="1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2" name="Straight Arrow Connector 21">
              <a:extLst>
                <a:ext uri="{FF2B5EF4-FFF2-40B4-BE49-F238E27FC236}">
                  <a16:creationId xmlns:a16="http://schemas.microsoft.com/office/drawing/2014/main" id="{7D66CC85-3717-421D-BC98-5C15FAC8C008}"/>
                </a:ext>
              </a:extLst>
            </p:cNvPr>
            <p:cNvCxnSpPr/>
            <p:nvPr/>
          </p:nvCxnSpPr>
          <p:spPr>
            <a:xfrm flipH="1" flipV="1">
              <a:off x="3410478" y="5166142"/>
              <a:ext cx="787211" cy="21713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A17C185-6017-4BEF-B775-E19AE6BBD7E3}"/>
                </a:ext>
              </a:extLst>
            </p:cNvPr>
            <p:cNvSpPr txBox="1"/>
            <p:nvPr/>
          </p:nvSpPr>
          <p:spPr>
            <a:xfrm>
              <a:off x="1186398" y="4725783"/>
              <a:ext cx="2351952" cy="861774"/>
            </a:xfrm>
            <a:prstGeom prst="rect">
              <a:avLst/>
            </a:prstGeom>
            <a:noFill/>
          </p:spPr>
          <p:txBody>
            <a:bodyPr wrap="square" rtlCol="0">
              <a:spAutoFit/>
            </a:bodyPr>
            <a:lstStyle/>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solidFill>
                    <a:prstClr val="black"/>
                  </a:solidFill>
                  <a:latin typeface="Arial" panose="020B0604020202020204" pitchFamily="34" charset="0"/>
                  <a:ea typeface="Verdana" panose="020B0604030504040204" pitchFamily="34" charset="0"/>
                  <a:cs typeface="Arial" panose="020B0604020202020204" pitchFamily="34" charset="0"/>
                </a:rPr>
                <a:t>Complete DEM Build/Configuration (12/17)</a:t>
              </a:r>
            </a:p>
            <a:p>
              <a:pPr marL="171450" marR="0" lvl="0" indent="-171450"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Send Agency Meeting Invites (12/17)</a:t>
              </a:r>
            </a:p>
            <a:p>
              <a:pPr marR="0" lvl="0" algn="l" defTabSz="121917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87AF4D3-8B30-41AC-BE5F-439C68FAA830}"/>
                </a:ext>
              </a:extLst>
            </p:cNvPr>
            <p:cNvSpPr txBox="1"/>
            <p:nvPr/>
          </p:nvSpPr>
          <p:spPr>
            <a:xfrm>
              <a:off x="972721" y="4460707"/>
              <a:ext cx="2795380"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3</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Finalize Build and Send </a:t>
              </a:r>
              <a:r>
                <a:rPr lang="en-US" sz="1000" b="1" dirty="0">
                  <a:solidFill>
                    <a:prstClr val="black"/>
                  </a:solidFill>
                  <a:latin typeface="Arial" panose="020B0604020202020204" pitchFamily="34" charset="0"/>
                  <a:ea typeface="Verdana" panose="020B0604030504040204" pitchFamily="34" charset="0"/>
                  <a:cs typeface="Arial" panose="020B0604020202020204" pitchFamily="34" charset="0"/>
                </a:rPr>
                <a:t>out Invites</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326541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sp>
        <p:nvSpPr>
          <p:cNvPr id="4" name="Teardrop 3">
            <a:extLst>
              <a:ext uri="{FF2B5EF4-FFF2-40B4-BE49-F238E27FC236}">
                <a16:creationId xmlns:a16="http://schemas.microsoft.com/office/drawing/2014/main" id="{7C5F83F4-F2DF-4F21-8879-62A918F8578A}"/>
              </a:ext>
            </a:extLst>
          </p:cNvPr>
          <p:cNvSpPr/>
          <p:nvPr/>
        </p:nvSpPr>
        <p:spPr>
          <a:xfrm rot="18993890">
            <a:off x="10637890" y="5287898"/>
            <a:ext cx="745215" cy="7452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6" name="TextBox 5">
            <a:extLst>
              <a:ext uri="{FF2B5EF4-FFF2-40B4-BE49-F238E27FC236}">
                <a16:creationId xmlns:a16="http://schemas.microsoft.com/office/drawing/2014/main" id="{6F7C8D3A-800B-418C-A8B6-6AF379546652}"/>
              </a:ext>
            </a:extLst>
          </p:cNvPr>
          <p:cNvSpPr txBox="1"/>
          <p:nvPr/>
        </p:nvSpPr>
        <p:spPr>
          <a:xfrm>
            <a:off x="632443" y="4656420"/>
            <a:ext cx="743793" cy="328231"/>
          </a:xfrm>
          <a:prstGeom prst="rect">
            <a:avLst/>
          </a:prstGeom>
          <a:noFill/>
        </p:spPr>
        <p:txBody>
          <a:bodyPr wrap="none" lIns="0" tIns="0" rIns="0" bIns="0" rtlCol="0" anchor="ctr">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lang="en-US" sz="2133" b="1" dirty="0">
                <a:solidFill>
                  <a:prstClr val="black"/>
                </a:solidFill>
                <a:latin typeface="Arial" panose="020B0604020202020204" pitchFamily="34" charset="0"/>
                <a:ea typeface="Microsoft YaHei"/>
                <a:cs typeface="Arial" panose="020B0604020202020204" pitchFamily="34" charset="0"/>
              </a:rPr>
              <a:t>Nov 3</a:t>
            </a: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grpSp>
        <p:nvGrpSpPr>
          <p:cNvPr id="7" name="Group 88">
            <a:extLst>
              <a:ext uri="{FF2B5EF4-FFF2-40B4-BE49-F238E27FC236}">
                <a16:creationId xmlns:a16="http://schemas.microsoft.com/office/drawing/2014/main" id="{21CD74FF-C7CA-43F8-BE41-7057BFC2E73D}"/>
              </a:ext>
            </a:extLst>
          </p:cNvPr>
          <p:cNvGrpSpPr/>
          <p:nvPr/>
        </p:nvGrpSpPr>
        <p:grpSpPr>
          <a:xfrm>
            <a:off x="0" y="5156720"/>
            <a:ext cx="2008675" cy="936501"/>
            <a:chOff x="590510" y="661615"/>
            <a:chExt cx="1470132" cy="381715"/>
          </a:xfrm>
        </p:grpSpPr>
        <p:sp>
          <p:nvSpPr>
            <p:cNvPr id="8" name="TextBox 7">
              <a:extLst>
                <a:ext uri="{FF2B5EF4-FFF2-40B4-BE49-F238E27FC236}">
                  <a16:creationId xmlns:a16="http://schemas.microsoft.com/office/drawing/2014/main" id="{D889DCF7-0413-49B3-BB36-8E03C3781D9C}"/>
                </a:ext>
              </a:extLst>
            </p:cNvPr>
            <p:cNvSpPr txBox="1"/>
            <p:nvPr/>
          </p:nvSpPr>
          <p:spPr>
            <a:xfrm>
              <a:off x="840630" y="661615"/>
              <a:ext cx="1069981" cy="100359"/>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SIT 3 Overview</a:t>
              </a:r>
            </a:p>
          </p:txBody>
        </p:sp>
        <p:sp>
          <p:nvSpPr>
            <p:cNvPr id="9" name="TextBox 8">
              <a:extLst>
                <a:ext uri="{FF2B5EF4-FFF2-40B4-BE49-F238E27FC236}">
                  <a16:creationId xmlns:a16="http://schemas.microsoft.com/office/drawing/2014/main" id="{990204E6-9C3B-4873-85FC-B45FD6111C36}"/>
                </a:ext>
              </a:extLst>
            </p:cNvPr>
            <p:cNvSpPr txBox="1"/>
            <p:nvPr/>
          </p:nvSpPr>
          <p:spPr>
            <a:xfrm>
              <a:off x="590510" y="779887"/>
              <a:ext cx="1470132" cy="263443"/>
            </a:xfrm>
            <a:prstGeom prst="rect">
              <a:avLst/>
            </a:prstGeom>
            <a:noFill/>
          </p:spPr>
          <p:txBody>
            <a:bodyPr wrap="square" lIns="0" tIns="0" rIns="0" bIns="0" rtlCol="0" anchor="t">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SIT 3 </a:t>
              </a:r>
              <a:r>
                <a:rPr lang="en-US" sz="1400" dirty="0">
                  <a:solidFill>
                    <a:prstClr val="black"/>
                  </a:solidFill>
                  <a:latin typeface="Arial" panose="020B0604020202020204" pitchFamily="34" charset="0"/>
                  <a:cs typeface="Arial" panose="020B0604020202020204" pitchFamily="34" charset="0"/>
                </a:rPr>
                <a:t>Introduction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monthly Change Liaison meeting.</a:t>
              </a:r>
            </a:p>
          </p:txBody>
        </p:sp>
      </p:grpSp>
      <p:grpSp>
        <p:nvGrpSpPr>
          <p:cNvPr id="10" name="Group 9">
            <a:extLst>
              <a:ext uri="{FF2B5EF4-FFF2-40B4-BE49-F238E27FC236}">
                <a16:creationId xmlns:a16="http://schemas.microsoft.com/office/drawing/2014/main" id="{9521B999-AA74-4A65-BC4C-085C3AED5CD8}"/>
              </a:ext>
            </a:extLst>
          </p:cNvPr>
          <p:cNvGrpSpPr/>
          <p:nvPr/>
        </p:nvGrpSpPr>
        <p:grpSpPr>
          <a:xfrm>
            <a:off x="0" y="2587730"/>
            <a:ext cx="2151288" cy="1950811"/>
            <a:chOff x="1026584" y="1710589"/>
            <a:chExt cx="2151288" cy="1950811"/>
          </a:xfrm>
        </p:grpSpPr>
        <p:grpSp>
          <p:nvGrpSpPr>
            <p:cNvPr id="11" name="Group 35">
              <a:extLst>
                <a:ext uri="{FF2B5EF4-FFF2-40B4-BE49-F238E27FC236}">
                  <a16:creationId xmlns:a16="http://schemas.microsoft.com/office/drawing/2014/main" id="{4A778530-2C0A-493B-A660-D6A625C6FC21}"/>
                </a:ext>
              </a:extLst>
            </p:cNvPr>
            <p:cNvGrpSpPr/>
            <p:nvPr/>
          </p:nvGrpSpPr>
          <p:grpSpPr>
            <a:xfrm>
              <a:off x="1026584" y="3200544"/>
              <a:ext cx="2151288" cy="460856"/>
              <a:chOff x="769938" y="2456536"/>
              <a:chExt cx="1613466" cy="345642"/>
            </a:xfrm>
          </p:grpSpPr>
          <p:sp>
            <p:nvSpPr>
              <p:cNvPr id="14" name="Notched Right Arrow 5">
                <a:extLst>
                  <a:ext uri="{FF2B5EF4-FFF2-40B4-BE49-F238E27FC236}">
                    <a16:creationId xmlns:a16="http://schemas.microsoft.com/office/drawing/2014/main" id="{EC4B842A-B7A0-4844-886F-A0DFE741A4B2}"/>
                  </a:ext>
                </a:extLst>
              </p:cNvPr>
              <p:cNvSpPr/>
              <p:nvPr/>
            </p:nvSpPr>
            <p:spPr>
              <a:xfrm>
                <a:off x="769938" y="2456536"/>
                <a:ext cx="1613466" cy="345642"/>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15" name="Oval 14">
                <a:extLst>
                  <a:ext uri="{FF2B5EF4-FFF2-40B4-BE49-F238E27FC236}">
                    <a16:creationId xmlns:a16="http://schemas.microsoft.com/office/drawing/2014/main" id="{37E55A6E-8D8F-4283-B804-6137866C820C}"/>
                  </a:ext>
                </a:extLst>
              </p:cNvPr>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AC142">
                      <a:lumMod val="75000"/>
                    </a:srgbClr>
                  </a:solidFill>
                  <a:effectLst/>
                  <a:uLnTx/>
                  <a:uFillTx/>
                  <a:latin typeface="Arial" panose="020B0604020202020204" pitchFamily="34" charset="0"/>
                  <a:ea typeface="Microsoft YaHei"/>
                  <a:cs typeface="Arial" panose="020B0604020202020204" pitchFamily="34" charset="0"/>
                </a:endParaRPr>
              </a:p>
            </p:txBody>
          </p:sp>
        </p:grpSp>
        <p:cxnSp>
          <p:nvCxnSpPr>
            <p:cNvPr id="12" name="Straight Connector 11">
              <a:extLst>
                <a:ext uri="{FF2B5EF4-FFF2-40B4-BE49-F238E27FC236}">
                  <a16:creationId xmlns:a16="http://schemas.microsoft.com/office/drawing/2014/main" id="{BECC26A3-579B-48BC-8296-F3A81D07B668}"/>
                </a:ext>
              </a:extLst>
            </p:cNvPr>
            <p:cNvCxnSpPr>
              <a:stCxn id="13" idx="7"/>
            </p:cNvCxnSpPr>
            <p:nvPr/>
          </p:nvCxnSpPr>
          <p:spPr>
            <a:xfrm flipH="1">
              <a:off x="2099288" y="2610141"/>
              <a:ext cx="1" cy="819864"/>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Teardrop 12">
              <a:extLst>
                <a:ext uri="{FF2B5EF4-FFF2-40B4-BE49-F238E27FC236}">
                  <a16:creationId xmlns:a16="http://schemas.microsoft.com/office/drawing/2014/main" id="{F282AE01-CE01-4E48-B79A-1B161C43DF12}"/>
                </a:ext>
              </a:extLst>
            </p:cNvPr>
            <p:cNvSpPr/>
            <p:nvPr/>
          </p:nvSpPr>
          <p:spPr>
            <a:xfrm rot="8100000">
              <a:off x="1726681" y="1710589"/>
              <a:ext cx="745215" cy="7452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grpSp>
      <p:sp>
        <p:nvSpPr>
          <p:cNvPr id="16" name="TextBox 15">
            <a:extLst>
              <a:ext uri="{FF2B5EF4-FFF2-40B4-BE49-F238E27FC236}">
                <a16:creationId xmlns:a16="http://schemas.microsoft.com/office/drawing/2014/main" id="{E34F50E6-ADBA-4C38-B6AF-F568C422E240}"/>
              </a:ext>
            </a:extLst>
          </p:cNvPr>
          <p:cNvSpPr txBox="1"/>
          <p:nvPr/>
        </p:nvSpPr>
        <p:spPr>
          <a:xfrm>
            <a:off x="4648861" y="4656420"/>
            <a:ext cx="881653" cy="328231"/>
          </a:xfrm>
          <a:prstGeom prst="rect">
            <a:avLst/>
          </a:prstGeom>
          <a:noFill/>
        </p:spPr>
        <p:txBody>
          <a:bodyPr wrap="none" lIns="0" tIns="0" rIns="0" bIns="0" rtlCol="0" anchor="ctr">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lang="en-US" sz="2133" b="1" dirty="0">
                <a:solidFill>
                  <a:prstClr val="black"/>
                </a:solidFill>
                <a:latin typeface="Arial" panose="020B0604020202020204" pitchFamily="34" charset="0"/>
                <a:ea typeface="Microsoft YaHei"/>
                <a:cs typeface="Arial" panose="020B0604020202020204" pitchFamily="34" charset="0"/>
              </a:rPr>
              <a:t>Dec</a:t>
            </a: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 10</a:t>
            </a: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grpSp>
        <p:nvGrpSpPr>
          <p:cNvPr id="17" name="Group 88">
            <a:extLst>
              <a:ext uri="{FF2B5EF4-FFF2-40B4-BE49-F238E27FC236}">
                <a16:creationId xmlns:a16="http://schemas.microsoft.com/office/drawing/2014/main" id="{CBD393E4-5E9F-42A4-8517-AE3A56936E5D}"/>
              </a:ext>
            </a:extLst>
          </p:cNvPr>
          <p:cNvGrpSpPr/>
          <p:nvPr/>
        </p:nvGrpSpPr>
        <p:grpSpPr>
          <a:xfrm>
            <a:off x="4000692" y="5156718"/>
            <a:ext cx="2178032" cy="904182"/>
            <a:chOff x="517899" y="661615"/>
            <a:chExt cx="1594083" cy="368543"/>
          </a:xfrm>
        </p:grpSpPr>
        <p:sp>
          <p:nvSpPr>
            <p:cNvPr id="18" name="TextBox 17">
              <a:extLst>
                <a:ext uri="{FF2B5EF4-FFF2-40B4-BE49-F238E27FC236}">
                  <a16:creationId xmlns:a16="http://schemas.microsoft.com/office/drawing/2014/main" id="{6C6B8ABC-DF20-40EA-8CA6-B60FC7844784}"/>
                </a:ext>
              </a:extLst>
            </p:cNvPr>
            <p:cNvSpPr txBox="1"/>
            <p:nvPr/>
          </p:nvSpPr>
          <p:spPr>
            <a:xfrm>
              <a:off x="517899" y="661615"/>
              <a:ext cx="1594083" cy="100359"/>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pitchFamily="34" charset="0"/>
                  <a:ea typeface="Microsoft YaHei"/>
                  <a:cs typeface="Arial" panose="020B0604020202020204" pitchFamily="34" charset="0"/>
                </a:rPr>
                <a:t>Identify Agency Tester</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sp>
          <p:nvSpPr>
            <p:cNvPr id="19" name="TextBox 18">
              <a:extLst>
                <a:ext uri="{FF2B5EF4-FFF2-40B4-BE49-F238E27FC236}">
                  <a16:creationId xmlns:a16="http://schemas.microsoft.com/office/drawing/2014/main" id="{5EDFD66C-D5CC-4EEE-A32C-2697A8E4BBF7}"/>
                </a:ext>
              </a:extLst>
            </p:cNvPr>
            <p:cNvSpPr txBox="1"/>
            <p:nvPr/>
          </p:nvSpPr>
          <p:spPr>
            <a:xfrm>
              <a:off x="569202" y="779887"/>
              <a:ext cx="1491440" cy="250271"/>
            </a:xfrm>
            <a:prstGeom prst="rect">
              <a:avLst/>
            </a:prstGeom>
            <a:noFill/>
          </p:spPr>
          <p:txBody>
            <a:bodyPr wrap="square" lIns="0" tIns="0" rIns="0" bIns="0" rtlCol="0" anchor="t">
              <a:spAutoFit/>
            </a:bodyPr>
            <a:lstStyle/>
            <a:p>
              <a:pPr marL="0" marR="0" lvl="1" indent="0" algn="ctr" defTabSz="957263" rtl="0" eaLnBrk="1" fontAlgn="base" latinLnBrk="0" hangingPunct="1">
                <a:lnSpc>
                  <a:spcPct val="100000"/>
                </a:lnSpc>
                <a:spcBef>
                  <a:spcPts val="400"/>
                </a:spcBef>
                <a:spcAft>
                  <a:spcPts val="0"/>
                </a:spcAft>
                <a:buClrTx/>
                <a:buSzTx/>
                <a:buFontTx/>
                <a:buNone/>
                <a:tabLst/>
                <a:defRPr/>
              </a:pPr>
              <a:r>
                <a:rPr kumimoji="0" lang="en-US" sz="13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Agencies to provide list of Agency Testers to Luma Project Team</a:t>
              </a:r>
            </a:p>
          </p:txBody>
        </p:sp>
      </p:grpSp>
      <p:grpSp>
        <p:nvGrpSpPr>
          <p:cNvPr id="20" name="Group 19">
            <a:extLst>
              <a:ext uri="{FF2B5EF4-FFF2-40B4-BE49-F238E27FC236}">
                <a16:creationId xmlns:a16="http://schemas.microsoft.com/office/drawing/2014/main" id="{65B475DE-76B7-4628-BC5F-114F75DEB948}"/>
              </a:ext>
            </a:extLst>
          </p:cNvPr>
          <p:cNvGrpSpPr/>
          <p:nvPr/>
        </p:nvGrpSpPr>
        <p:grpSpPr>
          <a:xfrm>
            <a:off x="4016555" y="2581379"/>
            <a:ext cx="2151288" cy="1957162"/>
            <a:chOff x="5002499" y="1704238"/>
            <a:chExt cx="2151288" cy="1957162"/>
          </a:xfrm>
        </p:grpSpPr>
        <p:grpSp>
          <p:nvGrpSpPr>
            <p:cNvPr id="21" name="Group 40">
              <a:extLst>
                <a:ext uri="{FF2B5EF4-FFF2-40B4-BE49-F238E27FC236}">
                  <a16:creationId xmlns:a16="http://schemas.microsoft.com/office/drawing/2014/main" id="{3398B943-34AD-4BA2-BA2B-B5431D953BA0}"/>
                </a:ext>
              </a:extLst>
            </p:cNvPr>
            <p:cNvGrpSpPr/>
            <p:nvPr/>
          </p:nvGrpSpPr>
          <p:grpSpPr>
            <a:xfrm>
              <a:off x="5002499" y="3200544"/>
              <a:ext cx="2151288" cy="460856"/>
              <a:chOff x="769938" y="2456536"/>
              <a:chExt cx="1613466" cy="345642"/>
            </a:xfrm>
          </p:grpSpPr>
          <p:sp>
            <p:nvSpPr>
              <p:cNvPr id="24" name="Notched Right Arrow 11">
                <a:extLst>
                  <a:ext uri="{FF2B5EF4-FFF2-40B4-BE49-F238E27FC236}">
                    <a16:creationId xmlns:a16="http://schemas.microsoft.com/office/drawing/2014/main" id="{FE131015-E9C6-4BEC-AD5F-8C4EB03375B9}"/>
                  </a:ext>
                </a:extLst>
              </p:cNvPr>
              <p:cNvSpPr/>
              <p:nvPr/>
            </p:nvSpPr>
            <p:spPr>
              <a:xfrm>
                <a:off x="769938" y="2456536"/>
                <a:ext cx="1613466" cy="345642"/>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25" name="Oval 24">
                <a:extLst>
                  <a:ext uri="{FF2B5EF4-FFF2-40B4-BE49-F238E27FC236}">
                    <a16:creationId xmlns:a16="http://schemas.microsoft.com/office/drawing/2014/main" id="{A33ED587-AD3E-49EB-9997-AEB75A2CF76B}"/>
                  </a:ext>
                </a:extLst>
              </p:cNvPr>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AC142">
                      <a:lumMod val="75000"/>
                    </a:srgbClr>
                  </a:solidFill>
                  <a:effectLst/>
                  <a:uLnTx/>
                  <a:uFillTx/>
                  <a:latin typeface="Arial" panose="020B0604020202020204" pitchFamily="34" charset="0"/>
                  <a:ea typeface="Microsoft YaHei"/>
                  <a:cs typeface="Arial" panose="020B0604020202020204" pitchFamily="34" charset="0"/>
                </a:endParaRPr>
              </a:p>
            </p:txBody>
          </p:sp>
        </p:grpSp>
        <p:cxnSp>
          <p:nvCxnSpPr>
            <p:cNvPr id="22" name="Straight Connector 21">
              <a:extLst>
                <a:ext uri="{FF2B5EF4-FFF2-40B4-BE49-F238E27FC236}">
                  <a16:creationId xmlns:a16="http://schemas.microsoft.com/office/drawing/2014/main" id="{D7025FFF-B8F9-4356-989A-9A3EF7141E0E}"/>
                </a:ext>
              </a:extLst>
            </p:cNvPr>
            <p:cNvCxnSpPr>
              <a:stCxn id="23" idx="7"/>
            </p:cNvCxnSpPr>
            <p:nvPr/>
          </p:nvCxnSpPr>
          <p:spPr>
            <a:xfrm flipH="1">
              <a:off x="6078792" y="2603791"/>
              <a:ext cx="1" cy="819864"/>
            </a:xfrm>
            <a:prstGeom prst="line">
              <a:avLst/>
            </a:prstGeom>
            <a:ln w="1905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Teardrop 22">
              <a:extLst>
                <a:ext uri="{FF2B5EF4-FFF2-40B4-BE49-F238E27FC236}">
                  <a16:creationId xmlns:a16="http://schemas.microsoft.com/office/drawing/2014/main" id="{4AF5A4B7-F51D-4FE5-9AC8-D25BE3AABB28}"/>
                </a:ext>
              </a:extLst>
            </p:cNvPr>
            <p:cNvSpPr/>
            <p:nvPr/>
          </p:nvSpPr>
          <p:spPr>
            <a:xfrm rot="8100000">
              <a:off x="5706185" y="1704238"/>
              <a:ext cx="745215" cy="74521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grpSp>
      <p:grpSp>
        <p:nvGrpSpPr>
          <p:cNvPr id="26" name="Group 49">
            <a:extLst>
              <a:ext uri="{FF2B5EF4-FFF2-40B4-BE49-F238E27FC236}">
                <a16:creationId xmlns:a16="http://schemas.microsoft.com/office/drawing/2014/main" id="{2E0AC8F4-6BEE-461F-BCE3-CB2C8E943B93}"/>
              </a:ext>
            </a:extLst>
          </p:cNvPr>
          <p:cNvGrpSpPr/>
          <p:nvPr/>
        </p:nvGrpSpPr>
        <p:grpSpPr>
          <a:xfrm>
            <a:off x="7992471" y="4077685"/>
            <a:ext cx="2151288" cy="460856"/>
            <a:chOff x="769938" y="2456536"/>
            <a:chExt cx="1613466" cy="345642"/>
          </a:xfrm>
        </p:grpSpPr>
        <p:sp>
          <p:nvSpPr>
            <p:cNvPr id="27" name="Notched Right Arrow 17">
              <a:extLst>
                <a:ext uri="{FF2B5EF4-FFF2-40B4-BE49-F238E27FC236}">
                  <a16:creationId xmlns:a16="http://schemas.microsoft.com/office/drawing/2014/main" id="{2C26DFFA-2152-4369-B96F-5970866A9324}"/>
                </a:ext>
              </a:extLst>
            </p:cNvPr>
            <p:cNvSpPr/>
            <p:nvPr/>
          </p:nvSpPr>
          <p:spPr>
            <a:xfrm>
              <a:off x="769938" y="2456536"/>
              <a:ext cx="1613466" cy="345642"/>
            </a:xfrm>
            <a:prstGeom prst="notchedRightArrow">
              <a:avLst>
                <a:gd name="adj1" fmla="val 100000"/>
                <a:gd name="adj2" fmla="val 910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28" name="Oval 27">
              <a:extLst>
                <a:ext uri="{FF2B5EF4-FFF2-40B4-BE49-F238E27FC236}">
                  <a16:creationId xmlns:a16="http://schemas.microsoft.com/office/drawing/2014/main" id="{1E06AC01-C579-4C9A-9DEE-7EE004DBED66}"/>
                </a:ext>
              </a:extLst>
            </p:cNvPr>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AC142">
                    <a:lumMod val="75000"/>
                  </a:srgbClr>
                </a:solidFill>
                <a:effectLst/>
                <a:uLnTx/>
                <a:uFillTx/>
                <a:latin typeface="Arial" panose="020B0604020202020204" pitchFamily="34" charset="0"/>
                <a:ea typeface="Microsoft YaHei"/>
                <a:cs typeface="Arial" panose="020B0604020202020204" pitchFamily="34" charset="0"/>
              </a:endParaRPr>
            </a:p>
          </p:txBody>
        </p:sp>
      </p:grpSp>
      <p:sp>
        <p:nvSpPr>
          <p:cNvPr id="29" name="TextBox 28">
            <a:extLst>
              <a:ext uri="{FF2B5EF4-FFF2-40B4-BE49-F238E27FC236}">
                <a16:creationId xmlns:a16="http://schemas.microsoft.com/office/drawing/2014/main" id="{215873F9-9E5C-42D5-A6B5-6EB2FCEAFAC7}"/>
              </a:ext>
            </a:extLst>
          </p:cNvPr>
          <p:cNvSpPr txBox="1"/>
          <p:nvPr/>
        </p:nvSpPr>
        <p:spPr>
          <a:xfrm>
            <a:off x="8613746" y="4656420"/>
            <a:ext cx="942567" cy="328231"/>
          </a:xfrm>
          <a:prstGeom prst="rect">
            <a:avLst/>
          </a:prstGeom>
          <a:noFill/>
          <a:ln>
            <a:noFill/>
          </a:ln>
        </p:spPr>
        <p:txBody>
          <a:bodyPr wrap="none" lIns="0" tIns="0" rIns="0" bIns="0" rtlCol="0" anchor="ctr">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lang="en-US" sz="2133" b="1" dirty="0">
                <a:solidFill>
                  <a:prstClr val="black"/>
                </a:solidFill>
                <a:latin typeface="Arial" panose="020B0604020202020204" pitchFamily="34" charset="0"/>
                <a:ea typeface="Microsoft YaHei"/>
                <a:cs typeface="Arial" panose="020B0604020202020204" pitchFamily="34" charset="0"/>
              </a:rPr>
              <a:t>Jan 3-7</a:t>
            </a: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cxnSp>
        <p:nvCxnSpPr>
          <p:cNvPr id="30" name="Straight Connector 29">
            <a:extLst>
              <a:ext uri="{FF2B5EF4-FFF2-40B4-BE49-F238E27FC236}">
                <a16:creationId xmlns:a16="http://schemas.microsoft.com/office/drawing/2014/main" id="{3843C39A-6FA8-498D-B9EE-BB4E8EBAACF5}"/>
              </a:ext>
            </a:extLst>
          </p:cNvPr>
          <p:cNvCxnSpPr>
            <a:stCxn id="34" idx="7"/>
          </p:cNvCxnSpPr>
          <p:nvPr/>
        </p:nvCxnSpPr>
        <p:spPr>
          <a:xfrm flipH="1">
            <a:off x="9065304" y="3480932"/>
            <a:ext cx="1" cy="819864"/>
          </a:xfrm>
          <a:prstGeom prst="line">
            <a:avLst/>
          </a:prstGeom>
          <a:ln w="1905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31" name="Group 88">
            <a:extLst>
              <a:ext uri="{FF2B5EF4-FFF2-40B4-BE49-F238E27FC236}">
                <a16:creationId xmlns:a16="http://schemas.microsoft.com/office/drawing/2014/main" id="{AB65B630-334D-45DA-9571-F10EE8FE6179}"/>
              </a:ext>
            </a:extLst>
          </p:cNvPr>
          <p:cNvGrpSpPr/>
          <p:nvPr/>
        </p:nvGrpSpPr>
        <p:grpSpPr>
          <a:xfrm>
            <a:off x="8068145" y="5156717"/>
            <a:ext cx="2035276" cy="494840"/>
            <a:chOff x="571042" y="661615"/>
            <a:chExt cx="1489599" cy="201696"/>
          </a:xfrm>
        </p:grpSpPr>
        <p:sp>
          <p:nvSpPr>
            <p:cNvPr id="32" name="TextBox 31">
              <a:extLst>
                <a:ext uri="{FF2B5EF4-FFF2-40B4-BE49-F238E27FC236}">
                  <a16:creationId xmlns:a16="http://schemas.microsoft.com/office/drawing/2014/main" id="{B3AD2A37-C37D-4658-AEEA-F276C8FEF9A0}"/>
                </a:ext>
              </a:extLst>
            </p:cNvPr>
            <p:cNvSpPr txBox="1"/>
            <p:nvPr/>
          </p:nvSpPr>
          <p:spPr>
            <a:xfrm>
              <a:off x="886382" y="661615"/>
              <a:ext cx="978467" cy="100359"/>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pitchFamily="34" charset="0"/>
                  <a:ea typeface="Microsoft YaHei"/>
                  <a:cs typeface="Arial" panose="020B0604020202020204" pitchFamily="34" charset="0"/>
                </a:rPr>
                <a:t>SIT 3 Kick Off</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sp>
          <p:nvSpPr>
            <p:cNvPr id="33" name="TextBox 32">
              <a:extLst>
                <a:ext uri="{FF2B5EF4-FFF2-40B4-BE49-F238E27FC236}">
                  <a16:creationId xmlns:a16="http://schemas.microsoft.com/office/drawing/2014/main" id="{C39F27C7-8065-4DF3-B835-9DFD2D56A164}"/>
                </a:ext>
              </a:extLst>
            </p:cNvPr>
            <p:cNvSpPr txBox="1"/>
            <p:nvPr/>
          </p:nvSpPr>
          <p:spPr>
            <a:xfrm>
              <a:off x="571042" y="779887"/>
              <a:ext cx="1489599" cy="83424"/>
            </a:xfrm>
            <a:prstGeom prst="rect">
              <a:avLst/>
            </a:prstGeom>
            <a:noFill/>
          </p:spPr>
          <p:txBody>
            <a:bodyPr wrap="square" lIns="0" tIns="0" rIns="0" bIns="0" rtlCol="0" anchor="t">
              <a:spAutoFit/>
            </a:bodyPr>
            <a:lstStyle/>
            <a:p>
              <a:pPr marL="0" marR="0" lvl="1" indent="0" algn="ctr" defTabSz="957263" rtl="0" eaLnBrk="1" fontAlgn="base" latinLnBrk="0" hangingPunct="1">
                <a:lnSpc>
                  <a:spcPct val="100000"/>
                </a:lnSpc>
                <a:spcBef>
                  <a:spcPts val="400"/>
                </a:spcBef>
                <a:spcAft>
                  <a:spcPts val="0"/>
                </a:spcAft>
                <a:buClrTx/>
                <a:buSzTx/>
                <a:buFontTx/>
                <a:buNone/>
                <a:tabLst/>
                <a:defRPr/>
              </a:pPr>
              <a:endParaRPr kumimoji="0" lang="en-US" sz="13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ardrop 33">
            <a:extLst>
              <a:ext uri="{FF2B5EF4-FFF2-40B4-BE49-F238E27FC236}">
                <a16:creationId xmlns:a16="http://schemas.microsoft.com/office/drawing/2014/main" id="{40BACBEA-A007-4456-A8D1-2905BA49D6A9}"/>
              </a:ext>
            </a:extLst>
          </p:cNvPr>
          <p:cNvSpPr/>
          <p:nvPr/>
        </p:nvSpPr>
        <p:spPr>
          <a:xfrm rot="8100000">
            <a:off x="8692695" y="2581379"/>
            <a:ext cx="745215" cy="745215"/>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35" name="Freeform 152">
            <a:extLst>
              <a:ext uri="{FF2B5EF4-FFF2-40B4-BE49-F238E27FC236}">
                <a16:creationId xmlns:a16="http://schemas.microsoft.com/office/drawing/2014/main" id="{BA525041-DEAC-478B-ACA0-5C1DDAC36FE8}"/>
              </a:ext>
            </a:extLst>
          </p:cNvPr>
          <p:cNvSpPr>
            <a:spLocks noEditPoints="1"/>
          </p:cNvSpPr>
          <p:nvPr/>
        </p:nvSpPr>
        <p:spPr bwMode="auto">
          <a:xfrm>
            <a:off x="10837907" y="5475953"/>
            <a:ext cx="368037" cy="340116"/>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sp>
        <p:nvSpPr>
          <p:cNvPr id="36" name="TextBox 35">
            <a:extLst>
              <a:ext uri="{FF2B5EF4-FFF2-40B4-BE49-F238E27FC236}">
                <a16:creationId xmlns:a16="http://schemas.microsoft.com/office/drawing/2014/main" id="{EA69F49A-0F96-4348-A30C-990B54A65EEB}"/>
              </a:ext>
            </a:extLst>
          </p:cNvPr>
          <p:cNvSpPr txBox="1"/>
          <p:nvPr/>
        </p:nvSpPr>
        <p:spPr>
          <a:xfrm>
            <a:off x="6626160" y="3685296"/>
            <a:ext cx="881653" cy="328231"/>
          </a:xfrm>
          <a:prstGeom prst="rect">
            <a:avLst/>
          </a:prstGeom>
          <a:noFill/>
        </p:spPr>
        <p:txBody>
          <a:bodyPr wrap="none" lIns="0" tIns="0" rIns="0" bIns="0" rtlCol="0" anchor="ctr">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De</a:t>
            </a:r>
            <a:r>
              <a:rPr lang="en-US" sz="2133" b="1" dirty="0">
                <a:solidFill>
                  <a:prstClr val="black"/>
                </a:solidFill>
                <a:latin typeface="Arial" panose="020B0604020202020204" pitchFamily="34" charset="0"/>
                <a:ea typeface="Microsoft YaHei"/>
                <a:cs typeface="Arial" panose="020B0604020202020204" pitchFamily="34" charset="0"/>
              </a:rPr>
              <a:t>c 17</a:t>
            </a: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grpSp>
        <p:nvGrpSpPr>
          <p:cNvPr id="37" name="Group 88">
            <a:extLst>
              <a:ext uri="{FF2B5EF4-FFF2-40B4-BE49-F238E27FC236}">
                <a16:creationId xmlns:a16="http://schemas.microsoft.com/office/drawing/2014/main" id="{36C70B5B-525A-4B68-B1FF-8672D88EFC90}"/>
              </a:ext>
            </a:extLst>
          </p:cNvPr>
          <p:cNvGrpSpPr/>
          <p:nvPr/>
        </p:nvGrpSpPr>
        <p:grpSpPr>
          <a:xfrm>
            <a:off x="6073006" y="2274142"/>
            <a:ext cx="1987958" cy="699512"/>
            <a:chOff x="605672" y="661615"/>
            <a:chExt cx="1454970" cy="285119"/>
          </a:xfrm>
        </p:grpSpPr>
        <p:sp>
          <p:nvSpPr>
            <p:cNvPr id="38" name="TextBox 37">
              <a:extLst>
                <a:ext uri="{FF2B5EF4-FFF2-40B4-BE49-F238E27FC236}">
                  <a16:creationId xmlns:a16="http://schemas.microsoft.com/office/drawing/2014/main" id="{FA6D7C7A-45AB-4CEE-BA4D-14AEE92CB6D3}"/>
                </a:ext>
              </a:extLst>
            </p:cNvPr>
            <p:cNvSpPr txBox="1"/>
            <p:nvPr/>
          </p:nvSpPr>
          <p:spPr>
            <a:xfrm>
              <a:off x="753014" y="661615"/>
              <a:ext cx="1160318" cy="100359"/>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pitchFamily="34" charset="0"/>
                  <a:ea typeface="Microsoft YaHei"/>
                  <a:cs typeface="Arial" panose="020B0604020202020204" pitchFamily="34" charset="0"/>
                </a:rPr>
                <a:t>Calendar Invites</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sp>
          <p:nvSpPr>
            <p:cNvPr id="39" name="TextBox 38">
              <a:extLst>
                <a:ext uri="{FF2B5EF4-FFF2-40B4-BE49-F238E27FC236}">
                  <a16:creationId xmlns:a16="http://schemas.microsoft.com/office/drawing/2014/main" id="{C61FD2A0-421D-4C66-A37D-F8A36F50A230}"/>
                </a:ext>
              </a:extLst>
            </p:cNvPr>
            <p:cNvSpPr txBox="1"/>
            <p:nvPr/>
          </p:nvSpPr>
          <p:spPr>
            <a:xfrm>
              <a:off x="605672" y="779887"/>
              <a:ext cx="1454970" cy="166847"/>
            </a:xfrm>
            <a:prstGeom prst="rect">
              <a:avLst/>
            </a:prstGeom>
            <a:noFill/>
          </p:spPr>
          <p:txBody>
            <a:bodyPr wrap="square" lIns="0" tIns="0" rIns="0" bIns="0" rtlCol="0" anchor="t">
              <a:spAutoFit/>
            </a:bodyPr>
            <a:lstStyle/>
            <a:p>
              <a:pPr marL="0" marR="0" lvl="1" indent="0" algn="ctr" defTabSz="957263" rtl="0" eaLnBrk="1" fontAlgn="base" latinLnBrk="0" hangingPunct="1">
                <a:lnSpc>
                  <a:spcPct val="100000"/>
                </a:lnSpc>
                <a:spcBef>
                  <a:spcPts val="400"/>
                </a:spcBef>
                <a:spcAft>
                  <a:spcPts val="0"/>
                </a:spcAft>
                <a:buClrTx/>
                <a:buSzTx/>
                <a:buFontTx/>
                <a:buNone/>
                <a:tabLst/>
                <a:defRPr/>
              </a:pPr>
              <a:r>
                <a:rPr kumimoji="0" lang="en-US" sz="13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Agencies will receive for SIT 3 </a:t>
              </a:r>
              <a:r>
                <a:rPr lang="en-US" sz="1330" dirty="0">
                  <a:solidFill>
                    <a:prstClr val="black"/>
                  </a:solidFill>
                  <a:latin typeface="Arial" panose="020B0604020202020204" pitchFamily="34" charset="0"/>
                  <a:cs typeface="Arial" panose="020B0604020202020204" pitchFamily="34" charset="0"/>
                </a:rPr>
                <a:t>calendar invites</a:t>
              </a:r>
              <a:r>
                <a:rPr kumimoji="0" lang="en-US" sz="13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grpSp>
        <p:nvGrpSpPr>
          <p:cNvPr id="40" name="Group 39">
            <a:extLst>
              <a:ext uri="{FF2B5EF4-FFF2-40B4-BE49-F238E27FC236}">
                <a16:creationId xmlns:a16="http://schemas.microsoft.com/office/drawing/2014/main" id="{0B5D5051-6111-467C-B427-DAF7FAA828FE}"/>
              </a:ext>
            </a:extLst>
          </p:cNvPr>
          <p:cNvGrpSpPr/>
          <p:nvPr/>
        </p:nvGrpSpPr>
        <p:grpSpPr>
          <a:xfrm>
            <a:off x="6004512" y="2800056"/>
            <a:ext cx="3244266" cy="3232859"/>
            <a:chOff x="6990456" y="1922915"/>
            <a:chExt cx="3244266" cy="3232859"/>
          </a:xfrm>
        </p:grpSpPr>
        <p:grpSp>
          <p:nvGrpSpPr>
            <p:cNvPr id="41" name="Group 43">
              <a:extLst>
                <a:ext uri="{FF2B5EF4-FFF2-40B4-BE49-F238E27FC236}">
                  <a16:creationId xmlns:a16="http://schemas.microsoft.com/office/drawing/2014/main" id="{52574938-1B45-46D0-A91B-163BB36D5709}"/>
                </a:ext>
              </a:extLst>
            </p:cNvPr>
            <p:cNvGrpSpPr/>
            <p:nvPr/>
          </p:nvGrpSpPr>
          <p:grpSpPr>
            <a:xfrm>
              <a:off x="6990456" y="3200544"/>
              <a:ext cx="2151288" cy="460856"/>
              <a:chOff x="769938" y="2456536"/>
              <a:chExt cx="1613466" cy="345642"/>
            </a:xfrm>
          </p:grpSpPr>
          <p:sp>
            <p:nvSpPr>
              <p:cNvPr id="46" name="Notched Right Arrow 14">
                <a:extLst>
                  <a:ext uri="{FF2B5EF4-FFF2-40B4-BE49-F238E27FC236}">
                    <a16:creationId xmlns:a16="http://schemas.microsoft.com/office/drawing/2014/main" id="{8D21E007-3CFE-4137-8C32-345EE49E0B1D}"/>
                  </a:ext>
                </a:extLst>
              </p:cNvPr>
              <p:cNvSpPr/>
              <p:nvPr/>
            </p:nvSpPr>
            <p:spPr>
              <a:xfrm>
                <a:off x="769938" y="2456536"/>
                <a:ext cx="1613466" cy="345642"/>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47" name="Oval 46">
                <a:extLst>
                  <a:ext uri="{FF2B5EF4-FFF2-40B4-BE49-F238E27FC236}">
                    <a16:creationId xmlns:a16="http://schemas.microsoft.com/office/drawing/2014/main" id="{CF74C83D-4E12-4EA8-863F-95FE2A052226}"/>
                  </a:ext>
                </a:extLst>
              </p:cNvPr>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AC142">
                      <a:lumMod val="75000"/>
                    </a:srgbClr>
                  </a:solidFill>
                  <a:effectLst/>
                  <a:uLnTx/>
                  <a:uFillTx/>
                  <a:latin typeface="Arial" panose="020B0604020202020204" pitchFamily="34" charset="0"/>
                  <a:ea typeface="Microsoft YaHei"/>
                  <a:cs typeface="Arial" panose="020B0604020202020204" pitchFamily="34" charset="0"/>
                </a:endParaRPr>
              </a:p>
            </p:txBody>
          </p:sp>
        </p:grpSp>
        <p:cxnSp>
          <p:nvCxnSpPr>
            <p:cNvPr id="42" name="Straight Connector 41">
              <a:extLst>
                <a:ext uri="{FF2B5EF4-FFF2-40B4-BE49-F238E27FC236}">
                  <a16:creationId xmlns:a16="http://schemas.microsoft.com/office/drawing/2014/main" id="{D5290CD6-AFDF-4725-88A2-480129B96994}"/>
                </a:ext>
              </a:extLst>
            </p:cNvPr>
            <p:cNvCxnSpPr>
              <a:stCxn id="44" idx="7"/>
            </p:cNvCxnSpPr>
            <p:nvPr/>
          </p:nvCxnSpPr>
          <p:spPr>
            <a:xfrm rot="10800000" flipH="1">
              <a:off x="8064481" y="3436355"/>
              <a:ext cx="1" cy="819864"/>
            </a:xfrm>
            <a:prstGeom prst="line">
              <a:avLst/>
            </a:prstGeom>
            <a:ln w="1905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3" name="Group 76">
              <a:extLst>
                <a:ext uri="{FF2B5EF4-FFF2-40B4-BE49-F238E27FC236}">
                  <a16:creationId xmlns:a16="http://schemas.microsoft.com/office/drawing/2014/main" id="{9197626F-F718-423D-8493-CC9F5A4739A4}"/>
                </a:ext>
              </a:extLst>
            </p:cNvPr>
            <p:cNvGrpSpPr/>
            <p:nvPr/>
          </p:nvGrpSpPr>
          <p:grpSpPr>
            <a:xfrm>
              <a:off x="7691877" y="1922915"/>
              <a:ext cx="2542845" cy="3232859"/>
              <a:chOff x="5768905" y="1583618"/>
              <a:chExt cx="1907132" cy="2424643"/>
            </a:xfrm>
          </p:grpSpPr>
          <p:sp>
            <p:nvSpPr>
              <p:cNvPr id="44" name="Teardrop 43">
                <a:extLst>
                  <a:ext uri="{FF2B5EF4-FFF2-40B4-BE49-F238E27FC236}">
                    <a16:creationId xmlns:a16="http://schemas.microsoft.com/office/drawing/2014/main" id="{DCBAB5B5-8F46-4F7C-9C5F-582492220E7D}"/>
                  </a:ext>
                </a:extLst>
              </p:cNvPr>
              <p:cNvSpPr/>
              <p:nvPr/>
            </p:nvSpPr>
            <p:spPr>
              <a:xfrm rot="18900000">
                <a:off x="5768905" y="3449350"/>
                <a:ext cx="558911" cy="558911"/>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45" name="Freeform 57">
                <a:extLst>
                  <a:ext uri="{FF2B5EF4-FFF2-40B4-BE49-F238E27FC236}">
                    <a16:creationId xmlns:a16="http://schemas.microsoft.com/office/drawing/2014/main" id="{19369111-96D2-4CC3-B0D1-8E26D62F54C0}"/>
                  </a:ext>
                </a:extLst>
              </p:cNvPr>
              <p:cNvSpPr>
                <a:spLocks noEditPoints="1"/>
              </p:cNvSpPr>
              <p:nvPr/>
            </p:nvSpPr>
            <p:spPr bwMode="auto">
              <a:xfrm>
                <a:off x="7400825" y="1583618"/>
                <a:ext cx="275212" cy="254898"/>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grpSp>
      </p:grpSp>
      <p:sp>
        <p:nvSpPr>
          <p:cNvPr id="48" name="TextBox 47">
            <a:extLst>
              <a:ext uri="{FF2B5EF4-FFF2-40B4-BE49-F238E27FC236}">
                <a16:creationId xmlns:a16="http://schemas.microsoft.com/office/drawing/2014/main" id="{34861CC9-F7B3-4E27-B358-56AAB5E44BFF}"/>
              </a:ext>
            </a:extLst>
          </p:cNvPr>
          <p:cNvSpPr txBox="1"/>
          <p:nvPr/>
        </p:nvSpPr>
        <p:spPr>
          <a:xfrm>
            <a:off x="2716711" y="3685296"/>
            <a:ext cx="743793" cy="328231"/>
          </a:xfrm>
          <a:prstGeom prst="rect">
            <a:avLst/>
          </a:prstGeom>
          <a:noFill/>
        </p:spPr>
        <p:txBody>
          <a:bodyPr wrap="none" lIns="0" tIns="0" rIns="0" bIns="0" rtlCol="0" anchor="ctr">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Nov 5</a:t>
            </a: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grpSp>
        <p:nvGrpSpPr>
          <p:cNvPr id="49" name="Group 88">
            <a:extLst>
              <a:ext uri="{FF2B5EF4-FFF2-40B4-BE49-F238E27FC236}">
                <a16:creationId xmlns:a16="http://schemas.microsoft.com/office/drawing/2014/main" id="{9551940E-7F22-49E5-898C-0E567A23C856}"/>
              </a:ext>
            </a:extLst>
          </p:cNvPr>
          <p:cNvGrpSpPr/>
          <p:nvPr/>
        </p:nvGrpSpPr>
        <p:grpSpPr>
          <a:xfrm>
            <a:off x="2084995" y="2274140"/>
            <a:ext cx="1985444" cy="1108855"/>
            <a:chOff x="607512" y="661615"/>
            <a:chExt cx="1453130" cy="451966"/>
          </a:xfrm>
        </p:grpSpPr>
        <p:sp>
          <p:nvSpPr>
            <p:cNvPr id="50" name="TextBox 49">
              <a:extLst>
                <a:ext uri="{FF2B5EF4-FFF2-40B4-BE49-F238E27FC236}">
                  <a16:creationId xmlns:a16="http://schemas.microsoft.com/office/drawing/2014/main" id="{FE54674E-9F2D-45FC-8492-3682F2260E1F}"/>
                </a:ext>
              </a:extLst>
            </p:cNvPr>
            <p:cNvSpPr txBox="1"/>
            <p:nvPr/>
          </p:nvSpPr>
          <p:spPr>
            <a:xfrm>
              <a:off x="711572" y="661615"/>
              <a:ext cx="1328090" cy="100359"/>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Notify Participants</a:t>
              </a:r>
            </a:p>
          </p:txBody>
        </p:sp>
        <p:sp>
          <p:nvSpPr>
            <p:cNvPr id="51" name="TextBox 50">
              <a:extLst>
                <a:ext uri="{FF2B5EF4-FFF2-40B4-BE49-F238E27FC236}">
                  <a16:creationId xmlns:a16="http://schemas.microsoft.com/office/drawing/2014/main" id="{77B39F80-036F-463B-B909-394BA8D25DF0}"/>
                </a:ext>
              </a:extLst>
            </p:cNvPr>
            <p:cNvSpPr txBox="1"/>
            <p:nvPr/>
          </p:nvSpPr>
          <p:spPr>
            <a:xfrm>
              <a:off x="607512" y="779887"/>
              <a:ext cx="1453130" cy="333694"/>
            </a:xfrm>
            <a:prstGeom prst="rect">
              <a:avLst/>
            </a:prstGeom>
            <a:noFill/>
          </p:spPr>
          <p:txBody>
            <a:bodyPr wrap="square" lIns="0" tIns="0" rIns="0" bIns="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3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list of agencies selected for participation, including explanation based on criteria.</a:t>
              </a:r>
            </a:p>
          </p:txBody>
        </p:sp>
      </p:grpSp>
      <p:grpSp>
        <p:nvGrpSpPr>
          <p:cNvPr id="52" name="Group 51">
            <a:extLst>
              <a:ext uri="{FF2B5EF4-FFF2-40B4-BE49-F238E27FC236}">
                <a16:creationId xmlns:a16="http://schemas.microsoft.com/office/drawing/2014/main" id="{6637904D-273A-4A73-AAC5-BC255BD78FBC}"/>
              </a:ext>
            </a:extLst>
          </p:cNvPr>
          <p:cNvGrpSpPr/>
          <p:nvPr/>
        </p:nvGrpSpPr>
        <p:grpSpPr>
          <a:xfrm>
            <a:off x="2028597" y="2769482"/>
            <a:ext cx="3257111" cy="3263430"/>
            <a:chOff x="3014541" y="1892341"/>
            <a:chExt cx="3257111" cy="3263430"/>
          </a:xfrm>
        </p:grpSpPr>
        <p:grpSp>
          <p:nvGrpSpPr>
            <p:cNvPr id="53" name="Group 36">
              <a:extLst>
                <a:ext uri="{FF2B5EF4-FFF2-40B4-BE49-F238E27FC236}">
                  <a16:creationId xmlns:a16="http://schemas.microsoft.com/office/drawing/2014/main" id="{EACD3BEA-50B4-446B-A535-973258223AB7}"/>
                </a:ext>
              </a:extLst>
            </p:cNvPr>
            <p:cNvGrpSpPr/>
            <p:nvPr/>
          </p:nvGrpSpPr>
          <p:grpSpPr>
            <a:xfrm>
              <a:off x="3014541" y="3200544"/>
              <a:ext cx="2151288" cy="460856"/>
              <a:chOff x="769938" y="2456536"/>
              <a:chExt cx="1613466" cy="345642"/>
            </a:xfrm>
          </p:grpSpPr>
          <p:sp>
            <p:nvSpPr>
              <p:cNvPr id="58" name="Notched Right Arrow 8">
                <a:extLst>
                  <a:ext uri="{FF2B5EF4-FFF2-40B4-BE49-F238E27FC236}">
                    <a16:creationId xmlns:a16="http://schemas.microsoft.com/office/drawing/2014/main" id="{DF7D5AD6-2545-4DB6-88D2-338DDFD17138}"/>
                  </a:ext>
                </a:extLst>
              </p:cNvPr>
              <p:cNvSpPr/>
              <p:nvPr/>
            </p:nvSpPr>
            <p:spPr>
              <a:xfrm>
                <a:off x="769938" y="2456536"/>
                <a:ext cx="1613466" cy="345642"/>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59" name="Oval 58">
                <a:extLst>
                  <a:ext uri="{FF2B5EF4-FFF2-40B4-BE49-F238E27FC236}">
                    <a16:creationId xmlns:a16="http://schemas.microsoft.com/office/drawing/2014/main" id="{60320AD0-5E38-434D-9925-505D227B733A}"/>
                  </a:ext>
                </a:extLst>
              </p:cNvPr>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AC142">
                      <a:lumMod val="75000"/>
                    </a:srgbClr>
                  </a:solidFill>
                  <a:effectLst/>
                  <a:uLnTx/>
                  <a:uFillTx/>
                  <a:latin typeface="Arial" panose="020B0604020202020204" pitchFamily="34" charset="0"/>
                  <a:ea typeface="Microsoft YaHei"/>
                  <a:cs typeface="Arial" panose="020B0604020202020204" pitchFamily="34" charset="0"/>
                </a:endParaRPr>
              </a:p>
            </p:txBody>
          </p:sp>
        </p:grpSp>
        <p:cxnSp>
          <p:nvCxnSpPr>
            <p:cNvPr id="54" name="Straight Connector 53">
              <a:extLst>
                <a:ext uri="{FF2B5EF4-FFF2-40B4-BE49-F238E27FC236}">
                  <a16:creationId xmlns:a16="http://schemas.microsoft.com/office/drawing/2014/main" id="{6548055B-7DB4-4136-91BE-B88FAB5C810F}"/>
                </a:ext>
              </a:extLst>
            </p:cNvPr>
            <p:cNvCxnSpPr>
              <a:stCxn id="56" idx="7"/>
            </p:cNvCxnSpPr>
            <p:nvPr/>
          </p:nvCxnSpPr>
          <p:spPr>
            <a:xfrm flipV="1">
              <a:off x="4088247" y="3436355"/>
              <a:ext cx="0" cy="819864"/>
            </a:xfrm>
            <a:prstGeom prst="line">
              <a:avLst/>
            </a:prstGeom>
            <a:ln w="1905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5" name="Group 72">
              <a:extLst>
                <a:ext uri="{FF2B5EF4-FFF2-40B4-BE49-F238E27FC236}">
                  <a16:creationId xmlns:a16="http://schemas.microsoft.com/office/drawing/2014/main" id="{8AD4C7BE-9F93-42D3-8CDB-1D94F71CB037}"/>
                </a:ext>
              </a:extLst>
            </p:cNvPr>
            <p:cNvGrpSpPr/>
            <p:nvPr/>
          </p:nvGrpSpPr>
          <p:grpSpPr>
            <a:xfrm>
              <a:off x="3715640" y="1892341"/>
              <a:ext cx="2556012" cy="3263430"/>
              <a:chOff x="2786729" y="1560689"/>
              <a:chExt cx="1917008" cy="2447572"/>
            </a:xfrm>
          </p:grpSpPr>
          <p:sp>
            <p:nvSpPr>
              <p:cNvPr id="56" name="Teardrop 55">
                <a:extLst>
                  <a:ext uri="{FF2B5EF4-FFF2-40B4-BE49-F238E27FC236}">
                    <a16:creationId xmlns:a16="http://schemas.microsoft.com/office/drawing/2014/main" id="{52E0E6E9-18F1-446D-994D-A7B773A68F9C}"/>
                  </a:ext>
                </a:extLst>
              </p:cNvPr>
              <p:cNvSpPr/>
              <p:nvPr/>
            </p:nvSpPr>
            <p:spPr>
              <a:xfrm rot="18900000">
                <a:off x="2786729" y="3449350"/>
                <a:ext cx="558911" cy="55891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57" name="Freeform 105">
                <a:extLst>
                  <a:ext uri="{FF2B5EF4-FFF2-40B4-BE49-F238E27FC236}">
                    <a16:creationId xmlns:a16="http://schemas.microsoft.com/office/drawing/2014/main" id="{7018032D-4F3C-4212-A855-709744AF9B06}"/>
                  </a:ext>
                </a:extLst>
              </p:cNvPr>
              <p:cNvSpPr>
                <a:spLocks noEditPoints="1"/>
              </p:cNvSpPr>
              <p:nvPr/>
            </p:nvSpPr>
            <p:spPr bwMode="auto">
              <a:xfrm>
                <a:off x="4414448" y="1560689"/>
                <a:ext cx="289289" cy="275383"/>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47B20">
                      <a:lumMod val="50000"/>
                    </a:srgbClr>
                  </a:solidFill>
                  <a:effectLst/>
                  <a:uLnTx/>
                  <a:uFillTx/>
                  <a:latin typeface="Arial" panose="020B0604020202020204" pitchFamily="34" charset="0"/>
                  <a:ea typeface="Microsoft YaHei"/>
                  <a:cs typeface="Arial" panose="020B0604020202020204" pitchFamily="34" charset="0"/>
                </a:endParaRPr>
              </a:p>
            </p:txBody>
          </p:sp>
        </p:grpSp>
      </p:grpSp>
      <p:sp>
        <p:nvSpPr>
          <p:cNvPr id="60" name="Rectangle 59">
            <a:extLst>
              <a:ext uri="{FF2B5EF4-FFF2-40B4-BE49-F238E27FC236}">
                <a16:creationId xmlns:a16="http://schemas.microsoft.com/office/drawing/2014/main" id="{93D4A1D3-C728-4FC1-B6BD-064C6D05E6DE}"/>
              </a:ext>
            </a:extLst>
          </p:cNvPr>
          <p:cNvSpPr/>
          <p:nvPr/>
        </p:nvSpPr>
        <p:spPr>
          <a:xfrm>
            <a:off x="40638" y="1947747"/>
            <a:ext cx="2016462" cy="4718797"/>
          </a:xfrm>
          <a:prstGeom prst="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grpSp>
        <p:nvGrpSpPr>
          <p:cNvPr id="61" name="Group 49">
            <a:extLst>
              <a:ext uri="{FF2B5EF4-FFF2-40B4-BE49-F238E27FC236}">
                <a16:creationId xmlns:a16="http://schemas.microsoft.com/office/drawing/2014/main" id="{17C77B5F-3E08-48D3-8A9F-5BE72BDB8FFD}"/>
              </a:ext>
            </a:extLst>
          </p:cNvPr>
          <p:cNvGrpSpPr/>
          <p:nvPr/>
        </p:nvGrpSpPr>
        <p:grpSpPr>
          <a:xfrm>
            <a:off x="9947532" y="4070368"/>
            <a:ext cx="2151288" cy="460856"/>
            <a:chOff x="769938" y="2456536"/>
            <a:chExt cx="1613466" cy="345642"/>
          </a:xfrm>
        </p:grpSpPr>
        <p:sp>
          <p:nvSpPr>
            <p:cNvPr id="62" name="Notched Right Arrow 17">
              <a:extLst>
                <a:ext uri="{FF2B5EF4-FFF2-40B4-BE49-F238E27FC236}">
                  <a16:creationId xmlns:a16="http://schemas.microsoft.com/office/drawing/2014/main" id="{D2E178B9-9349-467A-A294-F2765B90F4D8}"/>
                </a:ext>
              </a:extLst>
            </p:cNvPr>
            <p:cNvSpPr/>
            <p:nvPr/>
          </p:nvSpPr>
          <p:spPr>
            <a:xfrm>
              <a:off x="769938" y="2456536"/>
              <a:ext cx="1613466" cy="345642"/>
            </a:xfrm>
            <a:prstGeom prst="notchedRightArrow">
              <a:avLst>
                <a:gd name="adj1" fmla="val 100000"/>
                <a:gd name="adj2" fmla="val 91021"/>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63" name="Oval 62">
              <a:extLst>
                <a:ext uri="{FF2B5EF4-FFF2-40B4-BE49-F238E27FC236}">
                  <a16:creationId xmlns:a16="http://schemas.microsoft.com/office/drawing/2014/main" id="{03BD0768-9CE8-4BAB-8498-6F821971B5D7}"/>
                </a:ext>
              </a:extLst>
            </p:cNvPr>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AC142">
                    <a:lumMod val="75000"/>
                  </a:srgbClr>
                </a:solidFill>
                <a:effectLst/>
                <a:uLnTx/>
                <a:uFillTx/>
                <a:latin typeface="Arial" panose="020B0604020202020204" pitchFamily="34" charset="0"/>
                <a:ea typeface="Microsoft YaHei"/>
                <a:cs typeface="Arial" panose="020B0604020202020204" pitchFamily="34" charset="0"/>
              </a:endParaRPr>
            </a:p>
          </p:txBody>
        </p:sp>
      </p:grpSp>
      <p:cxnSp>
        <p:nvCxnSpPr>
          <p:cNvPr id="64" name="Straight Connector 63">
            <a:extLst>
              <a:ext uri="{FF2B5EF4-FFF2-40B4-BE49-F238E27FC236}">
                <a16:creationId xmlns:a16="http://schemas.microsoft.com/office/drawing/2014/main" id="{62657F93-18B9-4F73-824B-E32221A0951F}"/>
              </a:ext>
            </a:extLst>
          </p:cNvPr>
          <p:cNvCxnSpPr>
            <a:cxnSpLocks/>
          </p:cNvCxnSpPr>
          <p:nvPr/>
        </p:nvCxnSpPr>
        <p:spPr>
          <a:xfrm flipH="1">
            <a:off x="11021927" y="4305459"/>
            <a:ext cx="1" cy="819864"/>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2CCDE26-2445-4988-B771-81E995067950}"/>
              </a:ext>
            </a:extLst>
          </p:cNvPr>
          <p:cNvSpPr txBox="1"/>
          <p:nvPr/>
        </p:nvSpPr>
        <p:spPr>
          <a:xfrm>
            <a:off x="10129523" y="3685457"/>
            <a:ext cx="1806585" cy="328231"/>
          </a:xfrm>
          <a:prstGeom prst="rect">
            <a:avLst/>
          </a:prstGeom>
          <a:noFill/>
        </p:spPr>
        <p:txBody>
          <a:bodyPr wrap="none" lIns="0" tIns="0" rIns="0" bIns="0" rtlCol="0" anchor="ctr">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lang="en-US" sz="2133" b="1" dirty="0">
                <a:solidFill>
                  <a:prstClr val="black"/>
                </a:solidFill>
                <a:latin typeface="Arial" panose="020B0604020202020204" pitchFamily="34" charset="0"/>
                <a:ea typeface="Microsoft YaHei"/>
                <a:cs typeface="Arial" panose="020B0604020202020204" pitchFamily="34" charset="0"/>
              </a:rPr>
              <a:t>Jan 3 - Feb 18</a:t>
            </a: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grpSp>
        <p:nvGrpSpPr>
          <p:cNvPr id="66" name="Group 88">
            <a:extLst>
              <a:ext uri="{FF2B5EF4-FFF2-40B4-BE49-F238E27FC236}">
                <a16:creationId xmlns:a16="http://schemas.microsoft.com/office/drawing/2014/main" id="{47DF8180-65E2-41EE-9DD1-B47B6398A803}"/>
              </a:ext>
            </a:extLst>
          </p:cNvPr>
          <p:cNvGrpSpPr/>
          <p:nvPr/>
        </p:nvGrpSpPr>
        <p:grpSpPr>
          <a:xfrm>
            <a:off x="10027947" y="2274138"/>
            <a:ext cx="1987959" cy="1108855"/>
            <a:chOff x="605672" y="661615"/>
            <a:chExt cx="1454970" cy="451967"/>
          </a:xfrm>
        </p:grpSpPr>
        <p:sp>
          <p:nvSpPr>
            <p:cNvPr id="67" name="TextBox 66">
              <a:extLst>
                <a:ext uri="{FF2B5EF4-FFF2-40B4-BE49-F238E27FC236}">
                  <a16:creationId xmlns:a16="http://schemas.microsoft.com/office/drawing/2014/main" id="{8369E489-757D-407C-BE39-850844E36B37}"/>
                </a:ext>
              </a:extLst>
            </p:cNvPr>
            <p:cNvSpPr txBox="1"/>
            <p:nvPr/>
          </p:nvSpPr>
          <p:spPr>
            <a:xfrm>
              <a:off x="774145" y="661615"/>
              <a:ext cx="1118083" cy="100359"/>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SIT 3 </a:t>
              </a:r>
              <a:r>
                <a:rPr lang="en-US" sz="1600" b="1" dirty="0">
                  <a:solidFill>
                    <a:prstClr val="black"/>
                  </a:solidFill>
                  <a:latin typeface="Arial" panose="020B0604020202020204" pitchFamily="34" charset="0"/>
                  <a:ea typeface="Microsoft YaHei"/>
                  <a:cs typeface="Arial" panose="020B0604020202020204" pitchFamily="34" charset="0"/>
                </a:rPr>
                <a:t>Execution</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sp>
          <p:nvSpPr>
            <p:cNvPr id="68" name="TextBox 67">
              <a:extLst>
                <a:ext uri="{FF2B5EF4-FFF2-40B4-BE49-F238E27FC236}">
                  <a16:creationId xmlns:a16="http://schemas.microsoft.com/office/drawing/2014/main" id="{7936D8C1-2EFE-4543-B835-7B85FB6430FF}"/>
                </a:ext>
              </a:extLst>
            </p:cNvPr>
            <p:cNvSpPr txBox="1"/>
            <p:nvPr/>
          </p:nvSpPr>
          <p:spPr>
            <a:xfrm>
              <a:off x="605672" y="779887"/>
              <a:ext cx="1454970" cy="333695"/>
            </a:xfrm>
            <a:prstGeom prst="rect">
              <a:avLst/>
            </a:prstGeom>
            <a:noFill/>
          </p:spPr>
          <p:txBody>
            <a:bodyPr wrap="square" lIns="0" tIns="0" rIns="0" bIns="0" rtlCol="0" anchor="t">
              <a:spAutoFit/>
            </a:bodyPr>
            <a:lstStyle/>
            <a:p>
              <a:pPr marL="0" marR="0" lvl="1" indent="0" algn="ctr" defTabSz="957263" rtl="0" eaLnBrk="1" fontAlgn="base" latinLnBrk="0" hangingPunct="1">
                <a:lnSpc>
                  <a:spcPct val="100000"/>
                </a:lnSpc>
                <a:spcBef>
                  <a:spcPts val="400"/>
                </a:spcBef>
                <a:spcAft>
                  <a:spcPts val="0"/>
                </a:spcAft>
                <a:buClrTx/>
                <a:buSzTx/>
                <a:buFontTx/>
                <a:buNone/>
                <a:tabLst/>
                <a:defRPr/>
              </a:pPr>
              <a:r>
                <a:rPr kumimoji="0" lang="en-US" sz="133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 3 agency involvement will begin the week of 1/3 for FRICE-W and 1/14 for functional scenarios </a:t>
              </a:r>
            </a:p>
          </p:txBody>
        </p:sp>
      </p:grpSp>
      <p:sp>
        <p:nvSpPr>
          <p:cNvPr id="69" name="Freeform 809">
            <a:extLst>
              <a:ext uri="{FF2B5EF4-FFF2-40B4-BE49-F238E27FC236}">
                <a16:creationId xmlns:a16="http://schemas.microsoft.com/office/drawing/2014/main" id="{33CC06E8-CD5A-4242-AA4A-281C1C07A42C}"/>
              </a:ext>
            </a:extLst>
          </p:cNvPr>
          <p:cNvSpPr>
            <a:spLocks noEditPoints="1"/>
          </p:cNvSpPr>
          <p:nvPr/>
        </p:nvSpPr>
        <p:spPr bwMode="auto">
          <a:xfrm>
            <a:off x="6906712" y="5475953"/>
            <a:ext cx="343647" cy="368710"/>
          </a:xfrm>
          <a:custGeom>
            <a:avLst/>
            <a:gdLst>
              <a:gd name="T0" fmla="*/ 213 w 277"/>
              <a:gd name="T1" fmla="*/ 10 h 298"/>
              <a:gd name="T2" fmla="*/ 192 w 277"/>
              <a:gd name="T3" fmla="*/ 21 h 298"/>
              <a:gd name="T4" fmla="*/ 75 w 277"/>
              <a:gd name="T5" fmla="*/ 0 h 298"/>
              <a:gd name="T6" fmla="*/ 11 w 277"/>
              <a:gd name="T7" fmla="*/ 21 h 298"/>
              <a:gd name="T8" fmla="*/ 11 w 277"/>
              <a:gd name="T9" fmla="*/ 298 h 298"/>
              <a:gd name="T10" fmla="*/ 277 w 277"/>
              <a:gd name="T11" fmla="*/ 32 h 298"/>
              <a:gd name="T12" fmla="*/ 21 w 277"/>
              <a:gd name="T13" fmla="*/ 277 h 298"/>
              <a:gd name="T14" fmla="*/ 64 w 277"/>
              <a:gd name="T15" fmla="*/ 53 h 298"/>
              <a:gd name="T16" fmla="*/ 85 w 277"/>
              <a:gd name="T17" fmla="*/ 42 h 298"/>
              <a:gd name="T18" fmla="*/ 203 w 277"/>
              <a:gd name="T19" fmla="*/ 64 h 298"/>
              <a:gd name="T20" fmla="*/ 256 w 277"/>
              <a:gd name="T21" fmla="*/ 42 h 298"/>
              <a:gd name="T22" fmla="*/ 53 w 277"/>
              <a:gd name="T23" fmla="*/ 117 h 298"/>
              <a:gd name="T24" fmla="*/ 64 w 277"/>
              <a:gd name="T25" fmla="*/ 106 h 298"/>
              <a:gd name="T26" fmla="*/ 85 w 277"/>
              <a:gd name="T27" fmla="*/ 106 h 298"/>
              <a:gd name="T28" fmla="*/ 149 w 277"/>
              <a:gd name="T29" fmla="*/ 106 h 298"/>
              <a:gd name="T30" fmla="*/ 139 w 277"/>
              <a:gd name="T31" fmla="*/ 96 h 298"/>
              <a:gd name="T32" fmla="*/ 53 w 277"/>
              <a:gd name="T33" fmla="*/ 160 h 298"/>
              <a:gd name="T34" fmla="*/ 64 w 277"/>
              <a:gd name="T35" fmla="*/ 149 h 298"/>
              <a:gd name="T36" fmla="*/ 85 w 277"/>
              <a:gd name="T37" fmla="*/ 149 h 298"/>
              <a:gd name="T38" fmla="*/ 149 w 277"/>
              <a:gd name="T39" fmla="*/ 149 h 298"/>
              <a:gd name="T40" fmla="*/ 139 w 277"/>
              <a:gd name="T41" fmla="*/ 138 h 298"/>
              <a:gd name="T42" fmla="*/ 181 w 277"/>
              <a:gd name="T43" fmla="*/ 117 h 298"/>
              <a:gd name="T44" fmla="*/ 192 w 277"/>
              <a:gd name="T45" fmla="*/ 106 h 298"/>
              <a:gd name="T46" fmla="*/ 171 w 277"/>
              <a:gd name="T47" fmla="*/ 149 h 298"/>
              <a:gd name="T48" fmla="*/ 224 w 277"/>
              <a:gd name="T49" fmla="*/ 96 h 298"/>
              <a:gd name="T50" fmla="*/ 213 w 277"/>
              <a:gd name="T51" fmla="*/ 106 h 298"/>
              <a:gd name="T52" fmla="*/ 224 w 277"/>
              <a:gd name="T53" fmla="*/ 160 h 298"/>
              <a:gd name="T54" fmla="*/ 235 w 277"/>
              <a:gd name="T55" fmla="*/ 149 h 298"/>
              <a:gd name="T56" fmla="*/ 43 w 277"/>
              <a:gd name="T57" fmla="*/ 192 h 298"/>
              <a:gd name="T58" fmla="*/ 107 w 277"/>
              <a:gd name="T59" fmla="*/ 192 h 298"/>
              <a:gd name="T60" fmla="*/ 96 w 277"/>
              <a:gd name="T61" fmla="*/ 181 h 298"/>
              <a:gd name="T62" fmla="*/ 139 w 277"/>
              <a:gd name="T63" fmla="*/ 202 h 298"/>
              <a:gd name="T64" fmla="*/ 149 w 277"/>
              <a:gd name="T65" fmla="*/ 192 h 298"/>
              <a:gd name="T66" fmla="*/ 171 w 277"/>
              <a:gd name="T67" fmla="*/ 192 h 298"/>
              <a:gd name="T68" fmla="*/ 235 w 277"/>
              <a:gd name="T69" fmla="*/ 192 h 298"/>
              <a:gd name="T70" fmla="*/ 224 w 277"/>
              <a:gd name="T71" fmla="*/ 181 h 298"/>
              <a:gd name="T72" fmla="*/ 139 w 277"/>
              <a:gd name="T73" fmla="*/ 245 h 298"/>
              <a:gd name="T74" fmla="*/ 149 w 277"/>
              <a:gd name="T75" fmla="*/ 234 h 298"/>
              <a:gd name="T76" fmla="*/ 171 w 277"/>
              <a:gd name="T77" fmla="*/ 234 h 298"/>
              <a:gd name="T78" fmla="*/ 107 w 277"/>
              <a:gd name="T79" fmla="*/ 234 h 298"/>
              <a:gd name="T80" fmla="*/ 96 w 277"/>
              <a:gd name="T81" fmla="*/ 224 h 298"/>
              <a:gd name="T82" fmla="*/ 53 w 277"/>
              <a:gd name="T83" fmla="*/ 245 h 298"/>
              <a:gd name="T84" fmla="*/ 64 w 277"/>
              <a:gd name="T85" fmla="*/ 23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7" h="298">
                <a:moveTo>
                  <a:pt x="267" y="21"/>
                </a:moveTo>
                <a:cubicBezTo>
                  <a:pt x="213" y="21"/>
                  <a:pt x="213" y="21"/>
                  <a:pt x="213" y="21"/>
                </a:cubicBezTo>
                <a:cubicBezTo>
                  <a:pt x="213" y="10"/>
                  <a:pt x="213" y="10"/>
                  <a:pt x="213" y="10"/>
                </a:cubicBezTo>
                <a:cubicBezTo>
                  <a:pt x="213" y="4"/>
                  <a:pt x="209" y="0"/>
                  <a:pt x="203" y="0"/>
                </a:cubicBezTo>
                <a:cubicBezTo>
                  <a:pt x="197" y="0"/>
                  <a:pt x="192" y="4"/>
                  <a:pt x="192" y="10"/>
                </a:cubicBezTo>
                <a:cubicBezTo>
                  <a:pt x="192" y="21"/>
                  <a:pt x="192" y="21"/>
                  <a:pt x="192" y="21"/>
                </a:cubicBezTo>
                <a:cubicBezTo>
                  <a:pt x="85" y="21"/>
                  <a:pt x="85" y="21"/>
                  <a:pt x="85" y="21"/>
                </a:cubicBezTo>
                <a:cubicBezTo>
                  <a:pt x="85" y="10"/>
                  <a:pt x="85" y="10"/>
                  <a:pt x="85" y="10"/>
                </a:cubicBezTo>
                <a:cubicBezTo>
                  <a:pt x="85" y="4"/>
                  <a:pt x="81" y="0"/>
                  <a:pt x="75" y="0"/>
                </a:cubicBezTo>
                <a:cubicBezTo>
                  <a:pt x="69" y="0"/>
                  <a:pt x="64" y="4"/>
                  <a:pt x="64" y="10"/>
                </a:cubicBezTo>
                <a:cubicBezTo>
                  <a:pt x="64" y="21"/>
                  <a:pt x="64" y="21"/>
                  <a:pt x="64" y="21"/>
                </a:cubicBezTo>
                <a:cubicBezTo>
                  <a:pt x="11" y="21"/>
                  <a:pt x="11" y="21"/>
                  <a:pt x="11" y="21"/>
                </a:cubicBezTo>
                <a:cubicBezTo>
                  <a:pt x="5" y="21"/>
                  <a:pt x="0" y="26"/>
                  <a:pt x="0" y="32"/>
                </a:cubicBezTo>
                <a:cubicBezTo>
                  <a:pt x="0" y="288"/>
                  <a:pt x="0" y="288"/>
                  <a:pt x="0" y="288"/>
                </a:cubicBezTo>
                <a:cubicBezTo>
                  <a:pt x="0" y="294"/>
                  <a:pt x="5" y="298"/>
                  <a:pt x="11" y="298"/>
                </a:cubicBezTo>
                <a:cubicBezTo>
                  <a:pt x="267" y="298"/>
                  <a:pt x="267" y="298"/>
                  <a:pt x="267" y="298"/>
                </a:cubicBezTo>
                <a:cubicBezTo>
                  <a:pt x="273" y="298"/>
                  <a:pt x="277" y="294"/>
                  <a:pt x="277" y="288"/>
                </a:cubicBezTo>
                <a:cubicBezTo>
                  <a:pt x="277" y="32"/>
                  <a:pt x="277" y="32"/>
                  <a:pt x="277" y="32"/>
                </a:cubicBezTo>
                <a:cubicBezTo>
                  <a:pt x="277" y="26"/>
                  <a:pt x="273" y="21"/>
                  <a:pt x="267" y="21"/>
                </a:cubicBezTo>
                <a:close/>
                <a:moveTo>
                  <a:pt x="256" y="277"/>
                </a:moveTo>
                <a:cubicBezTo>
                  <a:pt x="21" y="277"/>
                  <a:pt x="21" y="277"/>
                  <a:pt x="21" y="277"/>
                </a:cubicBezTo>
                <a:cubicBezTo>
                  <a:pt x="21" y="42"/>
                  <a:pt x="21" y="42"/>
                  <a:pt x="21" y="42"/>
                </a:cubicBezTo>
                <a:cubicBezTo>
                  <a:pt x="64" y="42"/>
                  <a:pt x="64" y="42"/>
                  <a:pt x="64" y="42"/>
                </a:cubicBezTo>
                <a:cubicBezTo>
                  <a:pt x="64" y="53"/>
                  <a:pt x="64" y="53"/>
                  <a:pt x="64" y="53"/>
                </a:cubicBezTo>
                <a:cubicBezTo>
                  <a:pt x="64" y="59"/>
                  <a:pt x="69" y="64"/>
                  <a:pt x="75" y="64"/>
                </a:cubicBezTo>
                <a:cubicBezTo>
                  <a:pt x="81" y="64"/>
                  <a:pt x="85" y="59"/>
                  <a:pt x="85" y="53"/>
                </a:cubicBezTo>
                <a:cubicBezTo>
                  <a:pt x="85" y="42"/>
                  <a:pt x="85" y="42"/>
                  <a:pt x="85" y="42"/>
                </a:cubicBezTo>
                <a:cubicBezTo>
                  <a:pt x="192" y="42"/>
                  <a:pt x="192" y="42"/>
                  <a:pt x="192" y="42"/>
                </a:cubicBezTo>
                <a:cubicBezTo>
                  <a:pt x="192" y="53"/>
                  <a:pt x="192" y="53"/>
                  <a:pt x="192" y="53"/>
                </a:cubicBezTo>
                <a:cubicBezTo>
                  <a:pt x="192" y="59"/>
                  <a:pt x="197" y="64"/>
                  <a:pt x="203" y="64"/>
                </a:cubicBezTo>
                <a:cubicBezTo>
                  <a:pt x="209" y="64"/>
                  <a:pt x="213" y="59"/>
                  <a:pt x="213" y="53"/>
                </a:cubicBezTo>
                <a:cubicBezTo>
                  <a:pt x="213" y="42"/>
                  <a:pt x="213" y="42"/>
                  <a:pt x="213" y="42"/>
                </a:cubicBezTo>
                <a:cubicBezTo>
                  <a:pt x="256" y="42"/>
                  <a:pt x="256" y="42"/>
                  <a:pt x="256" y="42"/>
                </a:cubicBezTo>
                <a:lnTo>
                  <a:pt x="256" y="277"/>
                </a:lnTo>
                <a:close/>
                <a:moveTo>
                  <a:pt x="64" y="106"/>
                </a:moveTo>
                <a:cubicBezTo>
                  <a:pt x="64" y="112"/>
                  <a:pt x="59" y="117"/>
                  <a:pt x="53" y="117"/>
                </a:cubicBezTo>
                <a:cubicBezTo>
                  <a:pt x="47" y="117"/>
                  <a:pt x="43" y="112"/>
                  <a:pt x="43" y="106"/>
                </a:cubicBezTo>
                <a:cubicBezTo>
                  <a:pt x="43" y="100"/>
                  <a:pt x="47" y="96"/>
                  <a:pt x="53" y="96"/>
                </a:cubicBezTo>
                <a:cubicBezTo>
                  <a:pt x="59" y="96"/>
                  <a:pt x="64" y="100"/>
                  <a:pt x="64" y="106"/>
                </a:cubicBezTo>
                <a:close/>
                <a:moveTo>
                  <a:pt x="107" y="106"/>
                </a:moveTo>
                <a:cubicBezTo>
                  <a:pt x="107" y="112"/>
                  <a:pt x="102" y="117"/>
                  <a:pt x="96" y="117"/>
                </a:cubicBezTo>
                <a:cubicBezTo>
                  <a:pt x="90" y="117"/>
                  <a:pt x="85" y="112"/>
                  <a:pt x="85" y="106"/>
                </a:cubicBezTo>
                <a:cubicBezTo>
                  <a:pt x="85" y="100"/>
                  <a:pt x="90" y="96"/>
                  <a:pt x="96" y="96"/>
                </a:cubicBezTo>
                <a:cubicBezTo>
                  <a:pt x="102" y="96"/>
                  <a:pt x="107" y="100"/>
                  <a:pt x="107" y="106"/>
                </a:cubicBezTo>
                <a:close/>
                <a:moveTo>
                  <a:pt x="149" y="106"/>
                </a:moveTo>
                <a:cubicBezTo>
                  <a:pt x="149" y="112"/>
                  <a:pt x="145" y="117"/>
                  <a:pt x="139" y="117"/>
                </a:cubicBezTo>
                <a:cubicBezTo>
                  <a:pt x="133" y="117"/>
                  <a:pt x="128" y="112"/>
                  <a:pt x="128" y="106"/>
                </a:cubicBezTo>
                <a:cubicBezTo>
                  <a:pt x="128" y="100"/>
                  <a:pt x="133" y="96"/>
                  <a:pt x="139" y="96"/>
                </a:cubicBezTo>
                <a:cubicBezTo>
                  <a:pt x="145" y="96"/>
                  <a:pt x="149" y="100"/>
                  <a:pt x="149" y="106"/>
                </a:cubicBezTo>
                <a:close/>
                <a:moveTo>
                  <a:pt x="64" y="149"/>
                </a:moveTo>
                <a:cubicBezTo>
                  <a:pt x="64" y="155"/>
                  <a:pt x="59" y="160"/>
                  <a:pt x="53" y="160"/>
                </a:cubicBezTo>
                <a:cubicBezTo>
                  <a:pt x="47" y="160"/>
                  <a:pt x="43" y="155"/>
                  <a:pt x="43" y="149"/>
                </a:cubicBezTo>
                <a:cubicBezTo>
                  <a:pt x="43" y="143"/>
                  <a:pt x="47" y="138"/>
                  <a:pt x="53" y="138"/>
                </a:cubicBezTo>
                <a:cubicBezTo>
                  <a:pt x="59" y="138"/>
                  <a:pt x="64" y="143"/>
                  <a:pt x="64" y="149"/>
                </a:cubicBezTo>
                <a:close/>
                <a:moveTo>
                  <a:pt x="107" y="149"/>
                </a:moveTo>
                <a:cubicBezTo>
                  <a:pt x="107" y="155"/>
                  <a:pt x="102" y="160"/>
                  <a:pt x="96" y="160"/>
                </a:cubicBezTo>
                <a:cubicBezTo>
                  <a:pt x="90" y="160"/>
                  <a:pt x="85" y="155"/>
                  <a:pt x="85" y="149"/>
                </a:cubicBezTo>
                <a:cubicBezTo>
                  <a:pt x="85" y="143"/>
                  <a:pt x="90" y="138"/>
                  <a:pt x="96" y="138"/>
                </a:cubicBezTo>
                <a:cubicBezTo>
                  <a:pt x="102" y="138"/>
                  <a:pt x="107" y="143"/>
                  <a:pt x="107" y="149"/>
                </a:cubicBezTo>
                <a:close/>
                <a:moveTo>
                  <a:pt x="149" y="149"/>
                </a:moveTo>
                <a:cubicBezTo>
                  <a:pt x="149" y="155"/>
                  <a:pt x="145" y="160"/>
                  <a:pt x="139" y="160"/>
                </a:cubicBezTo>
                <a:cubicBezTo>
                  <a:pt x="133" y="160"/>
                  <a:pt x="128" y="155"/>
                  <a:pt x="128" y="149"/>
                </a:cubicBezTo>
                <a:cubicBezTo>
                  <a:pt x="128" y="143"/>
                  <a:pt x="133" y="138"/>
                  <a:pt x="139" y="138"/>
                </a:cubicBezTo>
                <a:cubicBezTo>
                  <a:pt x="145" y="138"/>
                  <a:pt x="149" y="143"/>
                  <a:pt x="149" y="149"/>
                </a:cubicBezTo>
                <a:close/>
                <a:moveTo>
                  <a:pt x="192" y="106"/>
                </a:moveTo>
                <a:cubicBezTo>
                  <a:pt x="192" y="112"/>
                  <a:pt x="187" y="117"/>
                  <a:pt x="181" y="117"/>
                </a:cubicBezTo>
                <a:cubicBezTo>
                  <a:pt x="175" y="117"/>
                  <a:pt x="171" y="112"/>
                  <a:pt x="171" y="106"/>
                </a:cubicBezTo>
                <a:cubicBezTo>
                  <a:pt x="171" y="100"/>
                  <a:pt x="175" y="96"/>
                  <a:pt x="181" y="96"/>
                </a:cubicBezTo>
                <a:cubicBezTo>
                  <a:pt x="187" y="96"/>
                  <a:pt x="192" y="100"/>
                  <a:pt x="192" y="106"/>
                </a:cubicBezTo>
                <a:close/>
                <a:moveTo>
                  <a:pt x="192" y="149"/>
                </a:moveTo>
                <a:cubicBezTo>
                  <a:pt x="192" y="155"/>
                  <a:pt x="187" y="160"/>
                  <a:pt x="181" y="160"/>
                </a:cubicBezTo>
                <a:cubicBezTo>
                  <a:pt x="175" y="160"/>
                  <a:pt x="171" y="155"/>
                  <a:pt x="171" y="149"/>
                </a:cubicBezTo>
                <a:cubicBezTo>
                  <a:pt x="171" y="143"/>
                  <a:pt x="175" y="138"/>
                  <a:pt x="181" y="138"/>
                </a:cubicBezTo>
                <a:cubicBezTo>
                  <a:pt x="187" y="138"/>
                  <a:pt x="192" y="143"/>
                  <a:pt x="192" y="149"/>
                </a:cubicBezTo>
                <a:close/>
                <a:moveTo>
                  <a:pt x="224" y="96"/>
                </a:moveTo>
                <a:cubicBezTo>
                  <a:pt x="230" y="96"/>
                  <a:pt x="235" y="100"/>
                  <a:pt x="235" y="106"/>
                </a:cubicBezTo>
                <a:cubicBezTo>
                  <a:pt x="235" y="112"/>
                  <a:pt x="230" y="117"/>
                  <a:pt x="224" y="117"/>
                </a:cubicBezTo>
                <a:cubicBezTo>
                  <a:pt x="218" y="117"/>
                  <a:pt x="213" y="112"/>
                  <a:pt x="213" y="106"/>
                </a:cubicBezTo>
                <a:cubicBezTo>
                  <a:pt x="213" y="100"/>
                  <a:pt x="218" y="96"/>
                  <a:pt x="224" y="96"/>
                </a:cubicBezTo>
                <a:close/>
                <a:moveTo>
                  <a:pt x="235" y="149"/>
                </a:moveTo>
                <a:cubicBezTo>
                  <a:pt x="235" y="155"/>
                  <a:pt x="230" y="160"/>
                  <a:pt x="224" y="160"/>
                </a:cubicBezTo>
                <a:cubicBezTo>
                  <a:pt x="218" y="160"/>
                  <a:pt x="213" y="155"/>
                  <a:pt x="213" y="149"/>
                </a:cubicBezTo>
                <a:cubicBezTo>
                  <a:pt x="213" y="143"/>
                  <a:pt x="218" y="138"/>
                  <a:pt x="224" y="138"/>
                </a:cubicBezTo>
                <a:cubicBezTo>
                  <a:pt x="230" y="138"/>
                  <a:pt x="235" y="143"/>
                  <a:pt x="235" y="149"/>
                </a:cubicBezTo>
                <a:close/>
                <a:moveTo>
                  <a:pt x="64" y="192"/>
                </a:moveTo>
                <a:cubicBezTo>
                  <a:pt x="64" y="198"/>
                  <a:pt x="59" y="202"/>
                  <a:pt x="53" y="202"/>
                </a:cubicBezTo>
                <a:cubicBezTo>
                  <a:pt x="47" y="202"/>
                  <a:pt x="43" y="198"/>
                  <a:pt x="43" y="192"/>
                </a:cubicBezTo>
                <a:cubicBezTo>
                  <a:pt x="43" y="186"/>
                  <a:pt x="47" y="181"/>
                  <a:pt x="53" y="181"/>
                </a:cubicBezTo>
                <a:cubicBezTo>
                  <a:pt x="59" y="181"/>
                  <a:pt x="64" y="186"/>
                  <a:pt x="64" y="192"/>
                </a:cubicBezTo>
                <a:close/>
                <a:moveTo>
                  <a:pt x="107" y="192"/>
                </a:moveTo>
                <a:cubicBezTo>
                  <a:pt x="107" y="198"/>
                  <a:pt x="102" y="202"/>
                  <a:pt x="96" y="202"/>
                </a:cubicBezTo>
                <a:cubicBezTo>
                  <a:pt x="90" y="202"/>
                  <a:pt x="85" y="198"/>
                  <a:pt x="85" y="192"/>
                </a:cubicBezTo>
                <a:cubicBezTo>
                  <a:pt x="85" y="186"/>
                  <a:pt x="90" y="181"/>
                  <a:pt x="96" y="181"/>
                </a:cubicBezTo>
                <a:cubicBezTo>
                  <a:pt x="102" y="181"/>
                  <a:pt x="107" y="186"/>
                  <a:pt x="107" y="192"/>
                </a:cubicBezTo>
                <a:close/>
                <a:moveTo>
                  <a:pt x="149" y="192"/>
                </a:moveTo>
                <a:cubicBezTo>
                  <a:pt x="149" y="198"/>
                  <a:pt x="145" y="202"/>
                  <a:pt x="139" y="202"/>
                </a:cubicBezTo>
                <a:cubicBezTo>
                  <a:pt x="133" y="202"/>
                  <a:pt x="128" y="198"/>
                  <a:pt x="128" y="192"/>
                </a:cubicBezTo>
                <a:cubicBezTo>
                  <a:pt x="128" y="186"/>
                  <a:pt x="133" y="181"/>
                  <a:pt x="139" y="181"/>
                </a:cubicBezTo>
                <a:cubicBezTo>
                  <a:pt x="145" y="181"/>
                  <a:pt x="149" y="186"/>
                  <a:pt x="149" y="192"/>
                </a:cubicBezTo>
                <a:close/>
                <a:moveTo>
                  <a:pt x="192" y="192"/>
                </a:moveTo>
                <a:cubicBezTo>
                  <a:pt x="192" y="198"/>
                  <a:pt x="187" y="202"/>
                  <a:pt x="181" y="202"/>
                </a:cubicBezTo>
                <a:cubicBezTo>
                  <a:pt x="175" y="202"/>
                  <a:pt x="171" y="198"/>
                  <a:pt x="171" y="192"/>
                </a:cubicBezTo>
                <a:cubicBezTo>
                  <a:pt x="171" y="186"/>
                  <a:pt x="175" y="181"/>
                  <a:pt x="181" y="181"/>
                </a:cubicBezTo>
                <a:cubicBezTo>
                  <a:pt x="187" y="181"/>
                  <a:pt x="192" y="186"/>
                  <a:pt x="192" y="192"/>
                </a:cubicBezTo>
                <a:close/>
                <a:moveTo>
                  <a:pt x="235" y="192"/>
                </a:moveTo>
                <a:cubicBezTo>
                  <a:pt x="235" y="198"/>
                  <a:pt x="230" y="202"/>
                  <a:pt x="224" y="202"/>
                </a:cubicBezTo>
                <a:cubicBezTo>
                  <a:pt x="218" y="202"/>
                  <a:pt x="213" y="198"/>
                  <a:pt x="213" y="192"/>
                </a:cubicBezTo>
                <a:cubicBezTo>
                  <a:pt x="213" y="186"/>
                  <a:pt x="218" y="181"/>
                  <a:pt x="224" y="181"/>
                </a:cubicBezTo>
                <a:cubicBezTo>
                  <a:pt x="230" y="181"/>
                  <a:pt x="235" y="186"/>
                  <a:pt x="235" y="192"/>
                </a:cubicBezTo>
                <a:close/>
                <a:moveTo>
                  <a:pt x="149" y="234"/>
                </a:moveTo>
                <a:cubicBezTo>
                  <a:pt x="149" y="240"/>
                  <a:pt x="145" y="245"/>
                  <a:pt x="139" y="245"/>
                </a:cubicBezTo>
                <a:cubicBezTo>
                  <a:pt x="133" y="245"/>
                  <a:pt x="128" y="240"/>
                  <a:pt x="128" y="234"/>
                </a:cubicBezTo>
                <a:cubicBezTo>
                  <a:pt x="128" y="228"/>
                  <a:pt x="133" y="224"/>
                  <a:pt x="139" y="224"/>
                </a:cubicBezTo>
                <a:cubicBezTo>
                  <a:pt x="145" y="224"/>
                  <a:pt x="149" y="228"/>
                  <a:pt x="149" y="234"/>
                </a:cubicBezTo>
                <a:close/>
                <a:moveTo>
                  <a:pt x="192" y="234"/>
                </a:moveTo>
                <a:cubicBezTo>
                  <a:pt x="192" y="240"/>
                  <a:pt x="187" y="245"/>
                  <a:pt x="181" y="245"/>
                </a:cubicBezTo>
                <a:cubicBezTo>
                  <a:pt x="175" y="245"/>
                  <a:pt x="171" y="240"/>
                  <a:pt x="171" y="234"/>
                </a:cubicBezTo>
                <a:cubicBezTo>
                  <a:pt x="171" y="228"/>
                  <a:pt x="175" y="224"/>
                  <a:pt x="181" y="224"/>
                </a:cubicBezTo>
                <a:cubicBezTo>
                  <a:pt x="187" y="224"/>
                  <a:pt x="192" y="228"/>
                  <a:pt x="192" y="234"/>
                </a:cubicBezTo>
                <a:close/>
                <a:moveTo>
                  <a:pt x="107" y="234"/>
                </a:moveTo>
                <a:cubicBezTo>
                  <a:pt x="107" y="240"/>
                  <a:pt x="102" y="245"/>
                  <a:pt x="96" y="245"/>
                </a:cubicBezTo>
                <a:cubicBezTo>
                  <a:pt x="90" y="245"/>
                  <a:pt x="85" y="240"/>
                  <a:pt x="85" y="234"/>
                </a:cubicBezTo>
                <a:cubicBezTo>
                  <a:pt x="85" y="228"/>
                  <a:pt x="90" y="224"/>
                  <a:pt x="96" y="224"/>
                </a:cubicBezTo>
                <a:cubicBezTo>
                  <a:pt x="102" y="224"/>
                  <a:pt x="107" y="228"/>
                  <a:pt x="107" y="234"/>
                </a:cubicBezTo>
                <a:close/>
                <a:moveTo>
                  <a:pt x="64" y="234"/>
                </a:moveTo>
                <a:cubicBezTo>
                  <a:pt x="64" y="240"/>
                  <a:pt x="59" y="245"/>
                  <a:pt x="53" y="245"/>
                </a:cubicBezTo>
                <a:cubicBezTo>
                  <a:pt x="47" y="245"/>
                  <a:pt x="43" y="240"/>
                  <a:pt x="43" y="234"/>
                </a:cubicBezTo>
                <a:cubicBezTo>
                  <a:pt x="43" y="228"/>
                  <a:pt x="47" y="224"/>
                  <a:pt x="53" y="224"/>
                </a:cubicBezTo>
                <a:cubicBezTo>
                  <a:pt x="59" y="224"/>
                  <a:pt x="64" y="228"/>
                  <a:pt x="64" y="234"/>
                </a:cubicBez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nvGrpSpPr>
          <p:cNvPr id="70" name="General_Border_33">
            <a:extLst>
              <a:ext uri="{FF2B5EF4-FFF2-40B4-BE49-F238E27FC236}">
                <a16:creationId xmlns:a16="http://schemas.microsoft.com/office/drawing/2014/main" id="{42A45362-C95A-4050-BC75-14EE10C1EE5C}"/>
              </a:ext>
            </a:extLst>
          </p:cNvPr>
          <p:cNvGrpSpPr>
            <a:grpSpLocks noChangeAspect="1"/>
          </p:cNvGrpSpPr>
          <p:nvPr/>
        </p:nvGrpSpPr>
        <p:grpSpPr bwMode="auto">
          <a:xfrm>
            <a:off x="934980" y="2796141"/>
            <a:ext cx="291353" cy="395941"/>
            <a:chOff x="4312" y="1261"/>
            <a:chExt cx="156" cy="212"/>
          </a:xfrm>
          <a:solidFill>
            <a:schemeClr val="bg1"/>
          </a:solidFill>
        </p:grpSpPr>
        <p:sp>
          <p:nvSpPr>
            <p:cNvPr id="71" name="Freeform 338">
              <a:extLst>
                <a:ext uri="{FF2B5EF4-FFF2-40B4-BE49-F238E27FC236}">
                  <a16:creationId xmlns:a16="http://schemas.microsoft.com/office/drawing/2014/main" id="{31E08D33-E699-4577-9CB5-EC16E0819F54}"/>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2" name="Freeform 339">
              <a:extLst>
                <a:ext uri="{FF2B5EF4-FFF2-40B4-BE49-F238E27FC236}">
                  <a16:creationId xmlns:a16="http://schemas.microsoft.com/office/drawing/2014/main" id="{0B3FF235-3969-4942-B0C7-53B03B7507A1}"/>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3" name="Freeform 340">
              <a:extLst>
                <a:ext uri="{FF2B5EF4-FFF2-40B4-BE49-F238E27FC236}">
                  <a16:creationId xmlns:a16="http://schemas.microsoft.com/office/drawing/2014/main" id="{161448B2-D403-41F3-8D94-FDAA797D0DC1}"/>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4" name="Freeform 341">
              <a:extLst>
                <a:ext uri="{FF2B5EF4-FFF2-40B4-BE49-F238E27FC236}">
                  <a16:creationId xmlns:a16="http://schemas.microsoft.com/office/drawing/2014/main" id="{7FFC819C-710B-4291-A4FC-75F706437A78}"/>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5" name="Freeform 342">
              <a:extLst>
                <a:ext uri="{FF2B5EF4-FFF2-40B4-BE49-F238E27FC236}">
                  <a16:creationId xmlns:a16="http://schemas.microsoft.com/office/drawing/2014/main" id="{B82E3870-1934-422B-8C79-FBC1EEF587EF}"/>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
        <p:nvSpPr>
          <p:cNvPr id="76" name="Freeform 389">
            <a:extLst>
              <a:ext uri="{FF2B5EF4-FFF2-40B4-BE49-F238E27FC236}">
                <a16:creationId xmlns:a16="http://schemas.microsoft.com/office/drawing/2014/main" id="{C5DFCDB3-CA5E-4D8F-BEFB-0EB7AA20C856}"/>
              </a:ext>
            </a:extLst>
          </p:cNvPr>
          <p:cNvSpPr>
            <a:spLocks noEditPoints="1"/>
          </p:cNvSpPr>
          <p:nvPr/>
        </p:nvSpPr>
        <p:spPr bwMode="auto">
          <a:xfrm>
            <a:off x="2889059" y="5475953"/>
            <a:ext cx="426488" cy="340091"/>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2361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graphicFrame>
        <p:nvGraphicFramePr>
          <p:cNvPr id="4" name="Content Placeholder 2">
            <a:extLst>
              <a:ext uri="{FF2B5EF4-FFF2-40B4-BE49-F238E27FC236}">
                <a16:creationId xmlns:a16="http://schemas.microsoft.com/office/drawing/2014/main" id="{C9177422-8F68-49EF-AADE-D9627C5CA6C5}"/>
              </a:ext>
            </a:extLst>
          </p:cNvPr>
          <p:cNvGraphicFramePr>
            <a:graphicFrameLocks/>
          </p:cNvGraphicFramePr>
          <p:nvPr>
            <p:extLst>
              <p:ext uri="{D42A27DB-BD31-4B8C-83A1-F6EECF244321}">
                <p14:modId xmlns:p14="http://schemas.microsoft.com/office/powerpoint/2010/main" val="42308654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167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688432" y="2195350"/>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448027" y="5905850"/>
            <a:ext cx="12300307" cy="6006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2"/>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96060CCE-7A8E-4590-92B4-E81800D7006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sp>
        <p:nvSpPr>
          <p:cNvPr id="5" name="Content Placeholder 2">
            <a:extLst>
              <a:ext uri="{FF2B5EF4-FFF2-40B4-BE49-F238E27FC236}">
                <a16:creationId xmlns:a16="http://schemas.microsoft.com/office/drawing/2014/main" id="{2C92EC05-E67C-4D9B-9280-01260F630D88}"/>
              </a:ext>
            </a:extLst>
          </p:cNvPr>
          <p:cNvSpPr txBox="1">
            <a:spLocks/>
          </p:cNvSpPr>
          <p:nvPr/>
        </p:nvSpPr>
        <p:spPr>
          <a:xfrm>
            <a:off x="914400" y="1945100"/>
            <a:ext cx="5602224" cy="2754916"/>
          </a:xfrm>
          <a:prstGeom prst="rect">
            <a:avLst/>
          </a:prstGeom>
        </p:spPr>
        <p:txBody>
          <a:bodyP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07000"/>
              </a:lnSpc>
              <a:spcBef>
                <a:spcPts val="0"/>
              </a:spcBef>
              <a:buClr>
                <a:schemeClr val="tx1"/>
              </a:buClr>
              <a:buNone/>
            </a:pPr>
            <a:r>
              <a:rPr lang="en-US" sz="2200" b="1" dirty="0">
                <a:solidFill>
                  <a:schemeClr val="tx1"/>
                </a:solidFill>
                <a:latin typeface="Arial" panose="020B0604020202020204" pitchFamily="34" charset="0"/>
                <a:ea typeface="Calibri" panose="020F0502020204030204" pitchFamily="34" charset="0"/>
                <a:cs typeface="Arial" panose="020B0604020202020204" pitchFamily="34" charset="0"/>
              </a:rPr>
              <a:t>FRICE-W Testing</a:t>
            </a:r>
          </a:p>
          <a:p>
            <a:pPr>
              <a:lnSpc>
                <a:spcPct val="107000"/>
              </a:lnSpc>
              <a:spcBef>
                <a:spcPts val="0"/>
              </a:spcBef>
              <a:buClr>
                <a:schemeClr val="tx1"/>
              </a:buClr>
              <a:buFont typeface="Arial" panose="020B0604020202020204" pitchFamily="34" charset="0"/>
              <a:buChar char="•"/>
            </a:pPr>
            <a:endParaRPr lang="en-US" sz="11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buClr>
                <a:schemeClr val="tx1"/>
              </a:buClr>
              <a:buNone/>
            </a:pPr>
            <a:r>
              <a:rPr lang="en-US" sz="1400" b="1" u="sng" dirty="0">
                <a:solidFill>
                  <a:schemeClr val="tx1"/>
                </a:solidFill>
                <a:latin typeface="Arial" panose="020B0604020202020204" pitchFamily="34" charset="0"/>
                <a:ea typeface="Calibri" panose="020F0502020204030204" pitchFamily="34" charset="0"/>
                <a:cs typeface="Arial" panose="020B0604020202020204" pitchFamily="34" charset="0"/>
              </a:rPr>
              <a:t>First 2 weeks: (Jan 3 – Jan 14)</a:t>
            </a:r>
            <a:endParaRPr lang="en-US" sz="1400" u="sng"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buClr>
                <a:schemeClr val="tx1"/>
              </a:buClr>
              <a:buFont typeface="Arial" panose="020B0604020202020204" pitchFamily="34" charset="0"/>
              <a:buChar char="•"/>
            </a:pPr>
            <a:r>
              <a:rPr lang="en-US" sz="1400" dirty="0">
                <a:solidFill>
                  <a:schemeClr val="tx1"/>
                </a:solidFill>
                <a:latin typeface="Arial" panose="020B0604020202020204" pitchFamily="34" charset="0"/>
                <a:ea typeface="Calibri" panose="020F0502020204030204" pitchFamily="34" charset="0"/>
                <a:cs typeface="Arial" panose="020B0604020202020204" pitchFamily="34" charset="0"/>
              </a:rPr>
              <a:t>FRICE-W: Conversion/Inbound interfaces</a:t>
            </a:r>
          </a:p>
          <a:p>
            <a:pPr>
              <a:spcBef>
                <a:spcPts val="0"/>
              </a:spcBef>
              <a:buClr>
                <a:schemeClr val="tx1"/>
              </a:buClr>
              <a:buFont typeface="Arial" panose="020B0604020202020204" pitchFamily="34" charset="0"/>
              <a:buChar char="•"/>
            </a:pPr>
            <a:endParaRPr lang="en-US" sz="14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buClr>
                <a:schemeClr val="tx1"/>
              </a:buClr>
              <a:buNone/>
            </a:pPr>
            <a:r>
              <a:rPr lang="en-US" sz="1400" b="1" u="sng" dirty="0">
                <a:solidFill>
                  <a:schemeClr val="tx1"/>
                </a:solidFill>
                <a:latin typeface="Arial" panose="020B0604020202020204" pitchFamily="34" charset="0"/>
                <a:ea typeface="Calibri" panose="020F0502020204030204" pitchFamily="34" charset="0"/>
                <a:cs typeface="Arial" panose="020B0604020202020204" pitchFamily="34" charset="0"/>
              </a:rPr>
              <a:t>Middle 4 weeks: (Jan 17 – Feb 11)</a:t>
            </a:r>
            <a:endParaRPr lang="en-US" sz="1400" u="sng"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buClr>
                <a:schemeClr val="tx1"/>
              </a:buClr>
              <a:buFont typeface="Arial" panose="020B0604020202020204" pitchFamily="34" charset="0"/>
              <a:buChar char="•"/>
            </a:pPr>
            <a:r>
              <a:rPr lang="en-US" sz="1400" dirty="0">
                <a:solidFill>
                  <a:schemeClr val="tx1"/>
                </a:solidFill>
                <a:latin typeface="Arial" panose="020B0604020202020204" pitchFamily="34" charset="0"/>
                <a:ea typeface="Calibri" panose="020F0502020204030204" pitchFamily="34" charset="0"/>
                <a:cs typeface="Arial" panose="020B0604020202020204" pitchFamily="34" charset="0"/>
              </a:rPr>
              <a:t>FRICE-W: Workflows/approvals</a:t>
            </a:r>
          </a:p>
          <a:p>
            <a:pPr>
              <a:lnSpc>
                <a:spcPct val="107000"/>
              </a:lnSpc>
              <a:spcBef>
                <a:spcPts val="0"/>
              </a:spcBef>
              <a:buClr>
                <a:schemeClr val="tx1"/>
              </a:buClr>
              <a:buFont typeface="Arial" panose="020B0604020202020204" pitchFamily="34" charset="0"/>
              <a:buChar char="•"/>
            </a:pPr>
            <a:endParaRPr lang="en-US" sz="1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buClr>
                <a:schemeClr val="tx1"/>
              </a:buClr>
              <a:buNone/>
            </a:pPr>
            <a:r>
              <a:rPr lang="en-US" sz="1400" b="1" u="sng" dirty="0">
                <a:solidFill>
                  <a:schemeClr val="tx1"/>
                </a:solidFill>
                <a:latin typeface="Arial" panose="020B0604020202020204" pitchFamily="34" charset="0"/>
                <a:ea typeface="Calibri" panose="020F0502020204030204" pitchFamily="34" charset="0"/>
                <a:cs typeface="Arial" panose="020B0604020202020204" pitchFamily="34" charset="0"/>
              </a:rPr>
              <a:t>Last 2 weeks: (Feb 7 – Feb 18)</a:t>
            </a:r>
            <a:endParaRPr lang="en-US" sz="1400" u="sng"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buClr>
                <a:schemeClr val="tx1"/>
              </a:buClr>
              <a:buFont typeface="Arial" panose="020B0604020202020204" pitchFamily="34" charset="0"/>
              <a:buChar char="•"/>
            </a:pPr>
            <a:r>
              <a:rPr lang="en-US" sz="1400" dirty="0">
                <a:solidFill>
                  <a:schemeClr val="tx1"/>
                </a:solidFill>
                <a:latin typeface="Arial" panose="020B0604020202020204" pitchFamily="34" charset="0"/>
                <a:ea typeface="Calibri" panose="020F0502020204030204" pitchFamily="34" charset="0"/>
                <a:cs typeface="Arial" panose="020B0604020202020204" pitchFamily="34" charset="0"/>
              </a:rPr>
              <a:t>FRICE-W: Outbound/Reports</a:t>
            </a:r>
          </a:p>
        </p:txBody>
      </p:sp>
      <p:sp>
        <p:nvSpPr>
          <p:cNvPr id="6" name="Content Placeholder 2">
            <a:extLst>
              <a:ext uri="{FF2B5EF4-FFF2-40B4-BE49-F238E27FC236}">
                <a16:creationId xmlns:a16="http://schemas.microsoft.com/office/drawing/2014/main" id="{8E3C124D-5D9C-4A7F-8DC7-DB5EAA72EBB7}"/>
              </a:ext>
            </a:extLst>
          </p:cNvPr>
          <p:cNvSpPr txBox="1">
            <a:spLocks/>
          </p:cNvSpPr>
          <p:nvPr/>
        </p:nvSpPr>
        <p:spPr>
          <a:xfrm>
            <a:off x="5878695" y="2111099"/>
            <a:ext cx="5974950" cy="2951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2200" b="1" dirty="0">
                <a:ea typeface="Calibri" panose="020F0502020204030204" pitchFamily="34" charset="0"/>
              </a:rPr>
              <a:t>Functional/Other Testing</a:t>
            </a:r>
          </a:p>
          <a:p>
            <a:pPr marL="0" indent="0">
              <a:lnSpc>
                <a:spcPct val="107000"/>
              </a:lnSpc>
              <a:spcBef>
                <a:spcPts val="0"/>
              </a:spcBef>
              <a:buFont typeface="Arial" panose="020B0604020202020204" pitchFamily="34" charset="0"/>
              <a:buNone/>
            </a:pPr>
            <a:endParaRPr lang="en-US" sz="1100" b="1" dirty="0">
              <a:ea typeface="Calibri" panose="020F0502020204030204" pitchFamily="34" charset="0"/>
            </a:endParaRPr>
          </a:p>
          <a:p>
            <a:pPr marL="0" indent="0">
              <a:spcBef>
                <a:spcPts val="0"/>
              </a:spcBef>
              <a:buFont typeface="Arial" panose="020B0604020202020204" pitchFamily="34" charset="0"/>
              <a:buNone/>
            </a:pPr>
            <a:r>
              <a:rPr lang="en-US" sz="1400" b="1" u="sng" dirty="0">
                <a:ea typeface="Calibri" panose="020F0502020204030204" pitchFamily="34" charset="0"/>
              </a:rPr>
              <a:t>Middle 4 weeks: (Jan 17 – Feb 11)</a:t>
            </a:r>
            <a:endParaRPr lang="en-US" sz="1400" u="sng" dirty="0">
              <a:ea typeface="Calibri" panose="020F0502020204030204" pitchFamily="34" charset="0"/>
            </a:endParaRPr>
          </a:p>
          <a:p>
            <a:pPr marL="342900" indent="-342900">
              <a:lnSpc>
                <a:spcPct val="107000"/>
              </a:lnSpc>
              <a:spcBef>
                <a:spcPts val="0"/>
              </a:spcBef>
              <a:buFont typeface="Symbol" panose="05050102010706020507" pitchFamily="18" charset="2"/>
              <a:buChar char=""/>
            </a:pPr>
            <a:r>
              <a:rPr lang="en-US" sz="1400" dirty="0">
                <a:ea typeface="Calibri" panose="020F0502020204030204" pitchFamily="34" charset="0"/>
              </a:rPr>
              <a:t>End to End Scenarios (10-20 agencies max)</a:t>
            </a:r>
          </a:p>
          <a:p>
            <a:pPr marL="342900" indent="-342900">
              <a:lnSpc>
                <a:spcPct val="107000"/>
              </a:lnSpc>
              <a:spcBef>
                <a:spcPts val="0"/>
              </a:spcBef>
              <a:buFont typeface="Symbol" panose="05050102010706020507" pitchFamily="18" charset="2"/>
              <a:buChar char=""/>
            </a:pPr>
            <a:r>
              <a:rPr lang="en-US" sz="1400" dirty="0">
                <a:ea typeface="Calibri" panose="020F0502020204030204" pitchFamily="34" charset="0"/>
              </a:rPr>
              <a:t>Any additional functional scenarios identified by workstreams</a:t>
            </a:r>
          </a:p>
          <a:p>
            <a:pPr marL="0" indent="0">
              <a:lnSpc>
                <a:spcPct val="107000"/>
              </a:lnSpc>
              <a:spcBef>
                <a:spcPts val="0"/>
              </a:spcBef>
              <a:buFont typeface="Arial" panose="020B0604020202020204" pitchFamily="34" charset="0"/>
              <a:buNone/>
            </a:pPr>
            <a:endParaRPr lang="en-US" sz="1400" dirty="0">
              <a:ea typeface="Calibri" panose="020F0502020204030204" pitchFamily="34" charset="0"/>
            </a:endParaRPr>
          </a:p>
          <a:p>
            <a:pPr marL="0" indent="0">
              <a:spcBef>
                <a:spcPts val="0"/>
              </a:spcBef>
              <a:buFont typeface="Arial" panose="020B0604020202020204" pitchFamily="34" charset="0"/>
              <a:buNone/>
            </a:pPr>
            <a:r>
              <a:rPr lang="en-US" sz="1400" b="1" u="sng" dirty="0">
                <a:ea typeface="Calibri" panose="020F0502020204030204" pitchFamily="34" charset="0"/>
              </a:rPr>
              <a:t>Last 2 weeks: (Feb 7 – Feb 18)</a:t>
            </a:r>
            <a:endParaRPr lang="en-US" sz="1400" u="sng" dirty="0">
              <a:ea typeface="Calibri" panose="020F0502020204030204" pitchFamily="34" charset="0"/>
            </a:endParaRPr>
          </a:p>
          <a:p>
            <a:pPr marL="342900" indent="-342900">
              <a:lnSpc>
                <a:spcPct val="107000"/>
              </a:lnSpc>
              <a:spcBef>
                <a:spcPts val="0"/>
              </a:spcBef>
              <a:buFont typeface="Symbol" panose="05050102010706020507" pitchFamily="18" charset="2"/>
              <a:buChar char=""/>
            </a:pPr>
            <a:r>
              <a:rPr lang="en-US" sz="1400" dirty="0">
                <a:ea typeface="Calibri" panose="020F0502020204030204" pitchFamily="34" charset="0"/>
              </a:rPr>
              <a:t>Additional Security Testing</a:t>
            </a:r>
          </a:p>
          <a:p>
            <a:pPr marL="800100" lvl="1" indent="-342900">
              <a:lnSpc>
                <a:spcPct val="107000"/>
              </a:lnSpc>
              <a:spcBef>
                <a:spcPts val="0"/>
              </a:spcBef>
              <a:buFont typeface="Symbol" panose="05050102010706020507" pitchFamily="18" charset="2"/>
              <a:buChar char=""/>
            </a:pPr>
            <a:r>
              <a:rPr lang="en-US" sz="1000" dirty="0">
                <a:ea typeface="Calibri" panose="020F0502020204030204" pitchFamily="34" charset="0"/>
              </a:rPr>
              <a:t>Security will be tested throughout the entirety of SIT 3 not just the last two weeks. The last two weeks will focus on any additional agency specific or negative security testing. </a:t>
            </a:r>
          </a:p>
        </p:txBody>
      </p:sp>
    </p:spTree>
    <p:extLst>
      <p:ext uri="{BB962C8B-B14F-4D97-AF65-F5344CB8AC3E}">
        <p14:creationId xmlns:p14="http://schemas.microsoft.com/office/powerpoint/2010/main" val="3598221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812-C0E2-489E-848A-7170BFC9DD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System Integration Testing (SIT) 3</a:t>
            </a:r>
          </a:p>
        </p:txBody>
      </p:sp>
      <p:sp>
        <p:nvSpPr>
          <p:cNvPr id="5" name="TextBox 4">
            <a:extLst>
              <a:ext uri="{FF2B5EF4-FFF2-40B4-BE49-F238E27FC236}">
                <a16:creationId xmlns:a16="http://schemas.microsoft.com/office/drawing/2014/main" id="{D2519B2C-3B65-439B-9D0F-7EFA65CBC39B}"/>
              </a:ext>
            </a:extLst>
          </p:cNvPr>
          <p:cNvSpPr txBox="1"/>
          <p:nvPr/>
        </p:nvSpPr>
        <p:spPr>
          <a:xfrm>
            <a:off x="0" y="1938226"/>
            <a:ext cx="5627881" cy="5078313"/>
          </a:xfrm>
          <a:prstGeom prst="rect">
            <a:avLst/>
          </a:prstGeom>
          <a:noFill/>
        </p:spPr>
        <p:txBody>
          <a:bodyPr wrap="square">
            <a:spAutoFit/>
          </a:bodyPr>
          <a:lstStyle/>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The Test Management Team will host an all-day SIT Testing Support Line (WebEx Meeting)</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Attendance is optional and SIT testers should only join if they have questions or issues regarding SIT Testing.</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The Meeting Moderator will reach out to Test Management, Functional, or Technical Teams if they need additional help resolving an issue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Schedule:</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Monday – Thursday</a:t>
            </a:r>
          </a:p>
          <a:p>
            <a:pPr marL="1657350" lvl="3" indent="-285750">
              <a:buFont typeface="Arial" panose="020B0604020202020204" pitchFamily="34" charset="0"/>
              <a:buChar char="•"/>
            </a:pPr>
            <a:r>
              <a:rPr lang="en-US" dirty="0">
                <a:latin typeface="Arial" panose="020B0604020202020204" pitchFamily="34" charset="0"/>
                <a:cs typeface="Arial" panose="020B0604020202020204" pitchFamily="34" charset="0"/>
              </a:rPr>
              <a:t>8:45 AM MT - 11AM MT</a:t>
            </a:r>
          </a:p>
          <a:p>
            <a:pPr marL="1657350" lvl="3" indent="-285750">
              <a:buFont typeface="Arial" panose="020B0604020202020204" pitchFamily="34" charset="0"/>
              <a:buChar char="•"/>
            </a:pPr>
            <a:r>
              <a:rPr lang="en-US" dirty="0">
                <a:latin typeface="Arial" panose="020B0604020202020204" pitchFamily="34" charset="0"/>
                <a:cs typeface="Arial" panose="020B0604020202020204" pitchFamily="34" charset="0"/>
              </a:rPr>
              <a:t>1:45 PM MT – 4:00 PM MT</a:t>
            </a:r>
          </a:p>
          <a:p>
            <a:pPr marL="16573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Friday</a:t>
            </a:r>
          </a:p>
          <a:p>
            <a:pPr marL="1657350" lvl="3" indent="-285750">
              <a:buFont typeface="Arial" panose="020B0604020202020204" pitchFamily="34" charset="0"/>
              <a:buChar char="•"/>
            </a:pPr>
            <a:r>
              <a:rPr lang="en-US" dirty="0">
                <a:latin typeface="Arial" panose="020B0604020202020204" pitchFamily="34" charset="0"/>
                <a:cs typeface="Arial" panose="020B0604020202020204" pitchFamily="34" charset="0"/>
              </a:rPr>
              <a:t>9AM MT – 11 AM MT</a:t>
            </a:r>
          </a:p>
          <a:p>
            <a:pPr marL="1657350" lvl="3" indent="-285750">
              <a:buFont typeface="Arial" panose="020B0604020202020204" pitchFamily="34" charset="0"/>
              <a:buChar char="•"/>
            </a:pPr>
            <a:endParaRPr lang="en-US" dirty="0"/>
          </a:p>
        </p:txBody>
      </p:sp>
      <p:graphicFrame>
        <p:nvGraphicFramePr>
          <p:cNvPr id="6" name="Table 5">
            <a:extLst>
              <a:ext uri="{FF2B5EF4-FFF2-40B4-BE49-F238E27FC236}">
                <a16:creationId xmlns:a16="http://schemas.microsoft.com/office/drawing/2014/main" id="{C6A5926A-D00A-4753-B522-C2F6E72A2217}"/>
              </a:ext>
            </a:extLst>
          </p:cNvPr>
          <p:cNvGraphicFramePr>
            <a:graphicFrameLocks noGrp="1"/>
          </p:cNvGraphicFramePr>
          <p:nvPr/>
        </p:nvGraphicFramePr>
        <p:xfrm>
          <a:off x="6096000" y="1938226"/>
          <a:ext cx="5791201" cy="3967275"/>
        </p:xfrm>
        <a:graphic>
          <a:graphicData uri="http://schemas.openxmlformats.org/drawingml/2006/table">
            <a:tbl>
              <a:tblPr/>
              <a:tblGrid>
                <a:gridCol w="1738491">
                  <a:extLst>
                    <a:ext uri="{9D8B030D-6E8A-4147-A177-3AD203B41FA5}">
                      <a16:colId xmlns:a16="http://schemas.microsoft.com/office/drawing/2014/main" val="511396453"/>
                    </a:ext>
                  </a:extLst>
                </a:gridCol>
                <a:gridCol w="2401626">
                  <a:extLst>
                    <a:ext uri="{9D8B030D-6E8A-4147-A177-3AD203B41FA5}">
                      <a16:colId xmlns:a16="http://schemas.microsoft.com/office/drawing/2014/main" val="373633598"/>
                    </a:ext>
                  </a:extLst>
                </a:gridCol>
                <a:gridCol w="1651084">
                  <a:extLst>
                    <a:ext uri="{9D8B030D-6E8A-4147-A177-3AD203B41FA5}">
                      <a16:colId xmlns:a16="http://schemas.microsoft.com/office/drawing/2014/main" val="1688763791"/>
                    </a:ext>
                  </a:extLst>
                </a:gridCol>
              </a:tblGrid>
              <a:tr h="467155">
                <a:tc>
                  <a:txBody>
                    <a:bodyPr/>
                    <a:lstStyle/>
                    <a:p>
                      <a:pPr algn="ctr" fontAlgn="b"/>
                      <a:r>
                        <a:rPr lang="en-US" sz="1400" b="1" i="0" u="none" strike="noStrike" dirty="0">
                          <a:solidFill>
                            <a:srgbClr val="FFFFFF"/>
                          </a:solidFill>
                          <a:effectLst/>
                          <a:latin typeface="Calibri" panose="020F0502020204030204" pitchFamily="34" charset="0"/>
                        </a:rPr>
                        <a:t>Roles</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b"/>
                      <a:r>
                        <a:rPr lang="en-US" sz="1400" b="1" i="0" u="none" strike="noStrike" dirty="0">
                          <a:solidFill>
                            <a:srgbClr val="FFFFFF"/>
                          </a:solidFill>
                          <a:effectLst/>
                          <a:latin typeface="Calibri" panose="020F0502020204030204" pitchFamily="34" charset="0"/>
                        </a:rPr>
                        <a:t>Responsibilities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b"/>
                      <a:r>
                        <a:rPr lang="en-US" sz="1400" b="1" i="0" u="none" strike="noStrike" dirty="0">
                          <a:solidFill>
                            <a:srgbClr val="FFFFFF"/>
                          </a:solidFill>
                          <a:effectLst/>
                          <a:latin typeface="Calibri" panose="020F0502020204030204" pitchFamily="34" charset="0"/>
                        </a:rPr>
                        <a:t>Staffing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val="178815140"/>
                  </a:ext>
                </a:extLst>
              </a:tr>
              <a:tr h="1350138">
                <a:tc>
                  <a:txBody>
                    <a:bodyPr/>
                    <a:lstStyle/>
                    <a:p>
                      <a:pPr algn="l" fontAlgn="b"/>
                      <a:r>
                        <a:rPr lang="en-US" sz="1200" b="0" i="0" u="none" strike="noStrike" dirty="0">
                          <a:solidFill>
                            <a:srgbClr val="000000"/>
                          </a:solidFill>
                          <a:effectLst/>
                          <a:latin typeface="Calibri" panose="020F0502020204030204" pitchFamily="34" charset="0"/>
                        </a:rPr>
                        <a:t>Test Management Team (Meeting Moderators)</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Field SIT Testing Questions/Issues and triage to support teams as necessary</a:t>
                      </a:r>
                    </a:p>
                    <a:p>
                      <a:pPr marL="171450" indent="-171450" algn="l" fontAlgn="b">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Be ready to answer any questions regarding ALM or Reporting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Minimum of 1 person always while meeting is in session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281828"/>
                  </a:ext>
                </a:extLst>
              </a:tr>
              <a:tr h="1074991">
                <a:tc>
                  <a:txBody>
                    <a:bodyPr/>
                    <a:lstStyle/>
                    <a:p>
                      <a:pPr algn="l" fontAlgn="b"/>
                      <a:r>
                        <a:rPr lang="en-US" sz="1200" b="0" i="0" u="none" strike="noStrike" dirty="0">
                          <a:solidFill>
                            <a:srgbClr val="000000"/>
                          </a:solidFill>
                          <a:effectLst/>
                          <a:latin typeface="Calibri" panose="020F0502020204030204" pitchFamily="34" charset="0"/>
                        </a:rPr>
                        <a:t>Functional Team Members</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marR="0" lvl="0" indent="-1714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Be available to answer any questions regarding Infor, Scripts, or Data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On Call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336480"/>
                  </a:ext>
                </a:extLst>
              </a:tr>
              <a:tr h="1074991">
                <a:tc>
                  <a:txBody>
                    <a:bodyPr/>
                    <a:lstStyle/>
                    <a:p>
                      <a:pPr algn="l" fontAlgn="b"/>
                      <a:r>
                        <a:rPr lang="en-US" sz="1200" b="0" i="0" u="none" strike="noStrike" dirty="0">
                          <a:solidFill>
                            <a:srgbClr val="000000"/>
                          </a:solidFill>
                          <a:effectLst/>
                          <a:latin typeface="Calibri" panose="020F0502020204030204" pitchFamily="34" charset="0"/>
                        </a:rPr>
                        <a:t>Technical Team Members</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b">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Be available to answer any questions regarding Security/Access or FRICE-W defects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On Call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857966"/>
                  </a:ext>
                </a:extLst>
              </a:tr>
            </a:tbl>
          </a:graphicData>
        </a:graphic>
      </p:graphicFrame>
    </p:spTree>
    <p:extLst>
      <p:ext uri="{BB962C8B-B14F-4D97-AF65-F5344CB8AC3E}">
        <p14:creationId xmlns:p14="http://schemas.microsoft.com/office/powerpoint/2010/main" val="133954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096E2D0-859D-4253-8F5A-A351747B092B}"/>
              </a:ext>
            </a:extLst>
          </p:cNvPr>
          <p:cNvSpPr/>
          <p:nvPr/>
        </p:nvSpPr>
        <p:spPr>
          <a:xfrm>
            <a:off x="411750" y="4968894"/>
            <a:ext cx="4236452" cy="1160437"/>
          </a:xfrm>
          <a:custGeom>
            <a:avLst/>
            <a:gdLst>
              <a:gd name="connsiteX0" fmla="*/ 0 w 1327150"/>
              <a:gd name="connsiteY0" fmla="*/ 1136650 h 1143000"/>
              <a:gd name="connsiteX1" fmla="*/ 1320800 w 1327150"/>
              <a:gd name="connsiteY1" fmla="*/ 0 h 1143000"/>
              <a:gd name="connsiteX2" fmla="*/ 1327150 w 1327150"/>
              <a:gd name="connsiteY2" fmla="*/ 1143000 h 1143000"/>
              <a:gd name="connsiteX3" fmla="*/ 0 w 1327150"/>
              <a:gd name="connsiteY3" fmla="*/ 1136650 h 1143000"/>
              <a:gd name="connsiteX0" fmla="*/ 0 w 1327150"/>
              <a:gd name="connsiteY0" fmla="*/ 1130361 h 1136711"/>
              <a:gd name="connsiteX1" fmla="*/ 1323210 w 1327150"/>
              <a:gd name="connsiteY1" fmla="*/ 0 h 1136711"/>
              <a:gd name="connsiteX2" fmla="*/ 1327150 w 1327150"/>
              <a:gd name="connsiteY2" fmla="*/ 1136711 h 1136711"/>
              <a:gd name="connsiteX3" fmla="*/ 0 w 1327150"/>
              <a:gd name="connsiteY3" fmla="*/ 1130361 h 1136711"/>
              <a:gd name="connsiteX0" fmla="*/ 0 w 1787204"/>
              <a:gd name="connsiteY0" fmla="*/ 1139794 h 1146144"/>
              <a:gd name="connsiteX1" fmla="*/ 1787197 w 1787204"/>
              <a:gd name="connsiteY1" fmla="*/ 0 h 1146144"/>
              <a:gd name="connsiteX2" fmla="*/ 1327150 w 1787204"/>
              <a:gd name="connsiteY2" fmla="*/ 1146144 h 1146144"/>
              <a:gd name="connsiteX3" fmla="*/ 0 w 1787204"/>
              <a:gd name="connsiteY3" fmla="*/ 1139794 h 1146144"/>
              <a:gd name="connsiteX0" fmla="*/ 0 w 1787721"/>
              <a:gd name="connsiteY0" fmla="*/ 1139794 h 1149288"/>
              <a:gd name="connsiteX1" fmla="*/ 1787197 w 1787721"/>
              <a:gd name="connsiteY1" fmla="*/ 0 h 1149288"/>
              <a:gd name="connsiteX2" fmla="*/ 1786317 w 1787721"/>
              <a:gd name="connsiteY2" fmla="*/ 1149288 h 1149288"/>
              <a:gd name="connsiteX3" fmla="*/ 0 w 1787721"/>
              <a:gd name="connsiteY3" fmla="*/ 1139794 h 1149288"/>
              <a:gd name="connsiteX0" fmla="*/ 0 w 1788591"/>
              <a:gd name="connsiteY0" fmla="*/ 1139794 h 1149288"/>
              <a:gd name="connsiteX1" fmla="*/ 1787197 w 1788591"/>
              <a:gd name="connsiteY1" fmla="*/ 0 h 1149288"/>
              <a:gd name="connsiteX2" fmla="*/ 1786317 w 1788591"/>
              <a:gd name="connsiteY2" fmla="*/ 1149288 h 1149288"/>
              <a:gd name="connsiteX3" fmla="*/ 0 w 1788591"/>
              <a:gd name="connsiteY3" fmla="*/ 1139794 h 1149288"/>
              <a:gd name="connsiteX0" fmla="*/ 0 w 1788591"/>
              <a:gd name="connsiteY0" fmla="*/ 1142939 h 1152433"/>
              <a:gd name="connsiteX1" fmla="*/ 1787197 w 1788591"/>
              <a:gd name="connsiteY1" fmla="*/ 0 h 1152433"/>
              <a:gd name="connsiteX2" fmla="*/ 1786317 w 1788591"/>
              <a:gd name="connsiteY2" fmla="*/ 1152433 h 1152433"/>
              <a:gd name="connsiteX3" fmla="*/ 0 w 1788591"/>
              <a:gd name="connsiteY3" fmla="*/ 1142939 h 1152433"/>
              <a:gd name="connsiteX0" fmla="*/ 0 w 1787417"/>
              <a:gd name="connsiteY0" fmla="*/ 1142939 h 1152433"/>
              <a:gd name="connsiteX1" fmla="*/ 1787197 w 1787417"/>
              <a:gd name="connsiteY1" fmla="*/ 0 h 1152433"/>
              <a:gd name="connsiteX2" fmla="*/ 1786317 w 1787417"/>
              <a:gd name="connsiteY2" fmla="*/ 1152433 h 1152433"/>
              <a:gd name="connsiteX3" fmla="*/ 0 w 1787417"/>
              <a:gd name="connsiteY3" fmla="*/ 1142939 h 1152433"/>
              <a:gd name="connsiteX0" fmla="*/ 0 w 1919387"/>
              <a:gd name="connsiteY0" fmla="*/ 1206988 h 1216482"/>
              <a:gd name="connsiteX1" fmla="*/ 1787197 w 1919387"/>
              <a:gd name="connsiteY1" fmla="*/ 64049 h 1216482"/>
              <a:gd name="connsiteX2" fmla="*/ 1786515 w 1919387"/>
              <a:gd name="connsiteY2" fmla="*/ 258989 h 1216482"/>
              <a:gd name="connsiteX3" fmla="*/ 1786317 w 1919387"/>
              <a:gd name="connsiteY3" fmla="*/ 1216482 h 1216482"/>
              <a:gd name="connsiteX4" fmla="*/ 0 w 1919387"/>
              <a:gd name="connsiteY4" fmla="*/ 1206988 h 1216482"/>
              <a:gd name="connsiteX0" fmla="*/ 0 w 2165711"/>
              <a:gd name="connsiteY0" fmla="*/ 1276232 h 1285726"/>
              <a:gd name="connsiteX1" fmla="*/ 1787197 w 2165711"/>
              <a:gd name="connsiteY1" fmla="*/ 133293 h 1285726"/>
              <a:gd name="connsiteX2" fmla="*/ 2165711 w 2165711"/>
              <a:gd name="connsiteY2" fmla="*/ 130129 h 1285726"/>
              <a:gd name="connsiteX3" fmla="*/ 1786317 w 2165711"/>
              <a:gd name="connsiteY3" fmla="*/ 1285726 h 1285726"/>
              <a:gd name="connsiteX4" fmla="*/ 0 w 2165711"/>
              <a:gd name="connsiteY4" fmla="*/ 1276232 h 1285726"/>
              <a:gd name="connsiteX0" fmla="*/ 0 w 2169137"/>
              <a:gd name="connsiteY0" fmla="*/ 1276232 h 1285726"/>
              <a:gd name="connsiteX1" fmla="*/ 1787197 w 2169137"/>
              <a:gd name="connsiteY1" fmla="*/ 133293 h 1285726"/>
              <a:gd name="connsiteX2" fmla="*/ 2165711 w 2169137"/>
              <a:gd name="connsiteY2" fmla="*/ 130129 h 1285726"/>
              <a:gd name="connsiteX3" fmla="*/ 1963800 w 2169137"/>
              <a:gd name="connsiteY3" fmla="*/ 1082913 h 1285726"/>
              <a:gd name="connsiteX4" fmla="*/ 1786317 w 2169137"/>
              <a:gd name="connsiteY4" fmla="*/ 1285726 h 1285726"/>
              <a:gd name="connsiteX5" fmla="*/ 0 w 2169137"/>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12644 h 1222138"/>
              <a:gd name="connsiteX1" fmla="*/ 1787197 w 2182104"/>
              <a:gd name="connsiteY1" fmla="*/ 69705 h 1222138"/>
              <a:gd name="connsiteX2" fmla="*/ 2165711 w 2182104"/>
              <a:gd name="connsiteY2" fmla="*/ 66541 h 1222138"/>
              <a:gd name="connsiteX3" fmla="*/ 2180484 w 2182104"/>
              <a:gd name="connsiteY3" fmla="*/ 1217429 h 1222138"/>
              <a:gd name="connsiteX4" fmla="*/ 1786317 w 2182104"/>
              <a:gd name="connsiteY4" fmla="*/ 1222138 h 1222138"/>
              <a:gd name="connsiteX5" fmla="*/ 0 w 2182104"/>
              <a:gd name="connsiteY5" fmla="*/ 1212644 h 1222138"/>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200409"/>
              <a:gd name="connsiteY0" fmla="*/ 1142939 h 1152433"/>
              <a:gd name="connsiteX1" fmla="*/ 1787197 w 2200409"/>
              <a:gd name="connsiteY1" fmla="*/ 0 h 1152433"/>
              <a:gd name="connsiteX2" fmla="*/ 2190334 w 2200409"/>
              <a:gd name="connsiteY2" fmla="*/ 9414 h 1152433"/>
              <a:gd name="connsiteX3" fmla="*/ 2180484 w 2200409"/>
              <a:gd name="connsiteY3" fmla="*/ 1147724 h 1152433"/>
              <a:gd name="connsiteX4" fmla="*/ 1786317 w 2200409"/>
              <a:gd name="connsiteY4" fmla="*/ 1152433 h 1152433"/>
              <a:gd name="connsiteX5" fmla="*/ 0 w 2200409"/>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39795 h 1149289"/>
              <a:gd name="connsiteX1" fmla="*/ 1800329 w 2190334"/>
              <a:gd name="connsiteY1" fmla="*/ 0 h 1149289"/>
              <a:gd name="connsiteX2" fmla="*/ 2190334 w 2190334"/>
              <a:gd name="connsiteY2" fmla="*/ 6270 h 1149289"/>
              <a:gd name="connsiteX3" fmla="*/ 2180484 w 2190334"/>
              <a:gd name="connsiteY3" fmla="*/ 1144580 h 1149289"/>
              <a:gd name="connsiteX4" fmla="*/ 1786317 w 2190334"/>
              <a:gd name="connsiteY4" fmla="*/ 1149289 h 1149289"/>
              <a:gd name="connsiteX5" fmla="*/ 0 w 2190334"/>
              <a:gd name="connsiteY5" fmla="*/ 1139795 h 114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334" h="1149289">
                <a:moveTo>
                  <a:pt x="0" y="1139795"/>
                </a:moveTo>
                <a:lnTo>
                  <a:pt x="1800329" y="0"/>
                </a:lnTo>
                <a:cubicBezTo>
                  <a:pt x="2103007" y="2370"/>
                  <a:pt x="1919627" y="12301"/>
                  <a:pt x="2190334" y="6270"/>
                </a:cubicBezTo>
                <a:cubicBezTo>
                  <a:pt x="2185296" y="771428"/>
                  <a:pt x="2189546" y="241324"/>
                  <a:pt x="2180484" y="1144580"/>
                </a:cubicBezTo>
                <a:cubicBezTo>
                  <a:pt x="1915342" y="1148510"/>
                  <a:pt x="2067654" y="1148515"/>
                  <a:pt x="1786317" y="1149289"/>
                </a:cubicBezTo>
                <a:lnTo>
                  <a:pt x="0" y="1139795"/>
                </a:lnTo>
                <a:close/>
              </a:path>
            </a:pathLst>
          </a:custGeom>
          <a:gradFill>
            <a:gsLst>
              <a:gs pos="85000">
                <a:srgbClr val="B5D5F7"/>
              </a:gs>
              <a:gs pos="0">
                <a:schemeClr val="bg1"/>
              </a:gs>
              <a:gs pos="100000">
                <a:schemeClr val="bg1"/>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rIns="822960" rtlCol="0" anchor="b" anchorCtr="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Phase 1, technical information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gathering, surveys, and analysis</a:t>
            </a:r>
          </a:p>
        </p:txBody>
      </p:sp>
      <p:sp>
        <p:nvSpPr>
          <p:cNvPr id="190" name="Rectangle 189">
            <a:extLst>
              <a:ext uri="{FF2B5EF4-FFF2-40B4-BE49-F238E27FC236}">
                <a16:creationId xmlns:a16="http://schemas.microsoft.com/office/drawing/2014/main" id="{9BC9772A-6DF3-4A44-A183-54BD06E771C7}"/>
              </a:ext>
            </a:extLst>
          </p:cNvPr>
          <p:cNvSpPr/>
          <p:nvPr/>
        </p:nvSpPr>
        <p:spPr>
          <a:xfrm>
            <a:off x="3983880" y="2101442"/>
            <a:ext cx="269240" cy="27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3" name="Rectangle 92">
            <a:extLst>
              <a:ext uri="{FF2B5EF4-FFF2-40B4-BE49-F238E27FC236}">
                <a16:creationId xmlns:a16="http://schemas.microsoft.com/office/drawing/2014/main" id="{CABA052C-13B8-4582-9C94-DDF246019664}"/>
              </a:ext>
            </a:extLst>
          </p:cNvPr>
          <p:cNvSpPr/>
          <p:nvPr/>
        </p:nvSpPr>
        <p:spPr>
          <a:xfrm>
            <a:off x="2630407" y="2360868"/>
            <a:ext cx="269240" cy="27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9" name="Straight Connector 8">
            <a:extLst>
              <a:ext uri="{FF2B5EF4-FFF2-40B4-BE49-F238E27FC236}">
                <a16:creationId xmlns:a16="http://schemas.microsoft.com/office/drawing/2014/main" id="{0FE33211-AE80-46C2-961F-DA3A1A32D259}"/>
              </a:ext>
            </a:extLst>
          </p:cNvPr>
          <p:cNvCxnSpPr>
            <a:cxnSpLocks/>
            <a:stCxn id="53" idx="0"/>
          </p:cNvCxnSpPr>
          <p:nvPr/>
        </p:nvCxnSpPr>
        <p:spPr>
          <a:xfrm>
            <a:off x="2814545" y="282693"/>
            <a:ext cx="0" cy="2468880"/>
          </a:xfrm>
          <a:prstGeom prst="line">
            <a:avLst/>
          </a:prstGeom>
          <a:ln w="28575">
            <a:solidFill>
              <a:srgbClr val="092F57"/>
            </a:solidFill>
          </a:ln>
        </p:spPr>
        <p:style>
          <a:lnRef idx="1">
            <a:schemeClr val="accent4"/>
          </a:lnRef>
          <a:fillRef idx="0">
            <a:schemeClr val="accent4"/>
          </a:fillRef>
          <a:effectRef idx="0">
            <a:schemeClr val="accent4"/>
          </a:effectRef>
          <a:fontRef idx="minor">
            <a:schemeClr val="tx1"/>
          </a:fontRef>
        </p:style>
      </p:cxnSp>
      <p:sp>
        <p:nvSpPr>
          <p:cNvPr id="3" name="Rectangle 2">
            <a:extLst>
              <a:ext uri="{FF2B5EF4-FFF2-40B4-BE49-F238E27FC236}">
                <a16:creationId xmlns:a16="http://schemas.microsoft.com/office/drawing/2014/main" id="{EEE7BC82-F79A-404A-8D77-88048ED3D9C3}"/>
              </a:ext>
            </a:extLst>
          </p:cNvPr>
          <p:cNvSpPr/>
          <p:nvPr/>
        </p:nvSpPr>
        <p:spPr>
          <a:xfrm>
            <a:off x="37788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JUL</a:t>
            </a:r>
          </a:p>
        </p:txBody>
      </p:sp>
      <p:sp>
        <p:nvSpPr>
          <p:cNvPr id="184" name="Rectangle 183">
            <a:extLst>
              <a:ext uri="{FF2B5EF4-FFF2-40B4-BE49-F238E27FC236}">
                <a16:creationId xmlns:a16="http://schemas.microsoft.com/office/drawing/2014/main" id="{87CD117D-5686-402F-A74F-05ECC5AFF1C8}"/>
              </a:ext>
            </a:extLst>
          </p:cNvPr>
          <p:cNvSpPr/>
          <p:nvPr/>
        </p:nvSpPr>
        <p:spPr>
          <a:xfrm>
            <a:off x="97202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AUG</a:t>
            </a:r>
          </a:p>
        </p:txBody>
      </p:sp>
      <p:sp>
        <p:nvSpPr>
          <p:cNvPr id="187" name="Rectangle 186">
            <a:extLst>
              <a:ext uri="{FF2B5EF4-FFF2-40B4-BE49-F238E27FC236}">
                <a16:creationId xmlns:a16="http://schemas.microsoft.com/office/drawing/2014/main" id="{A525EBEA-6750-41D9-805A-A68BE13C8D73}"/>
              </a:ext>
            </a:extLst>
          </p:cNvPr>
          <p:cNvSpPr/>
          <p:nvPr/>
        </p:nvSpPr>
        <p:spPr>
          <a:xfrm>
            <a:off x="156617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SEP</a:t>
            </a:r>
          </a:p>
        </p:txBody>
      </p:sp>
      <p:sp>
        <p:nvSpPr>
          <p:cNvPr id="193" name="Rectangle 192">
            <a:extLst>
              <a:ext uri="{FF2B5EF4-FFF2-40B4-BE49-F238E27FC236}">
                <a16:creationId xmlns:a16="http://schemas.microsoft.com/office/drawing/2014/main" id="{E00011BE-2BD1-40B9-A973-E5BC66DFD048}"/>
              </a:ext>
            </a:extLst>
          </p:cNvPr>
          <p:cNvSpPr/>
          <p:nvPr/>
        </p:nvSpPr>
        <p:spPr>
          <a:xfrm>
            <a:off x="275446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NOV</a:t>
            </a:r>
          </a:p>
        </p:txBody>
      </p:sp>
      <p:sp>
        <p:nvSpPr>
          <p:cNvPr id="194" name="Rectangle 193">
            <a:extLst>
              <a:ext uri="{FF2B5EF4-FFF2-40B4-BE49-F238E27FC236}">
                <a16:creationId xmlns:a16="http://schemas.microsoft.com/office/drawing/2014/main" id="{DA27B88A-4E2E-485F-BE52-F594FC88AF68}"/>
              </a:ext>
            </a:extLst>
          </p:cNvPr>
          <p:cNvSpPr/>
          <p:nvPr/>
        </p:nvSpPr>
        <p:spPr>
          <a:xfrm>
            <a:off x="394275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JAN</a:t>
            </a:r>
          </a:p>
        </p:txBody>
      </p:sp>
      <p:sp>
        <p:nvSpPr>
          <p:cNvPr id="195" name="Rectangle 194">
            <a:extLst>
              <a:ext uri="{FF2B5EF4-FFF2-40B4-BE49-F238E27FC236}">
                <a16:creationId xmlns:a16="http://schemas.microsoft.com/office/drawing/2014/main" id="{545F3BFF-224B-4E31-B850-CB66B909E2E1}"/>
              </a:ext>
            </a:extLst>
          </p:cNvPr>
          <p:cNvSpPr/>
          <p:nvPr/>
        </p:nvSpPr>
        <p:spPr>
          <a:xfrm>
            <a:off x="334860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DEC</a:t>
            </a:r>
          </a:p>
        </p:txBody>
      </p:sp>
      <p:sp>
        <p:nvSpPr>
          <p:cNvPr id="197" name="Rectangle 196">
            <a:extLst>
              <a:ext uri="{FF2B5EF4-FFF2-40B4-BE49-F238E27FC236}">
                <a16:creationId xmlns:a16="http://schemas.microsoft.com/office/drawing/2014/main" id="{77BFCD0E-572F-4A77-9536-1DB446D738DB}"/>
              </a:ext>
            </a:extLst>
          </p:cNvPr>
          <p:cNvSpPr/>
          <p:nvPr/>
        </p:nvSpPr>
        <p:spPr>
          <a:xfrm>
            <a:off x="1836801" y="1468543"/>
            <a:ext cx="952489"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 BPR sessions</a:t>
            </a:r>
          </a:p>
        </p:txBody>
      </p:sp>
      <p:sp>
        <p:nvSpPr>
          <p:cNvPr id="13" name="Rectangle 12">
            <a:extLst>
              <a:ext uri="{FF2B5EF4-FFF2-40B4-BE49-F238E27FC236}">
                <a16:creationId xmlns:a16="http://schemas.microsoft.com/office/drawing/2014/main" id="{1D130AFF-6BB9-4769-981F-1F7C51BF577E}"/>
              </a:ext>
            </a:extLst>
          </p:cNvPr>
          <p:cNvSpPr/>
          <p:nvPr/>
        </p:nvSpPr>
        <p:spPr>
          <a:xfrm>
            <a:off x="488951" y="667095"/>
            <a:ext cx="1335499"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 Orientations </a:t>
            </a:r>
          </a:p>
        </p:txBody>
      </p:sp>
      <p:sp>
        <p:nvSpPr>
          <p:cNvPr id="24" name="Rectangle 23">
            <a:extLst>
              <a:ext uri="{FF2B5EF4-FFF2-40B4-BE49-F238E27FC236}">
                <a16:creationId xmlns:a16="http://schemas.microsoft.com/office/drawing/2014/main" id="{633E7A24-F468-4B6E-BC68-5FA2FE4952C1}"/>
              </a:ext>
            </a:extLst>
          </p:cNvPr>
          <p:cNvSpPr/>
          <p:nvPr/>
        </p:nvSpPr>
        <p:spPr>
          <a:xfrm>
            <a:off x="2267959" y="2095453"/>
            <a:ext cx="1730002" cy="548640"/>
          </a:xfrm>
          <a:prstGeom prst="rect">
            <a:avLst/>
          </a:prstGeom>
          <a:gradFill>
            <a:gsLst>
              <a:gs pos="48000">
                <a:srgbClr val="A1CAF5"/>
              </a:gs>
              <a:gs pos="0">
                <a:srgbClr val="E2F3DB"/>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Phase 2 Luma Base Configure</a:t>
            </a:r>
          </a:p>
        </p:txBody>
      </p:sp>
      <p:sp>
        <p:nvSpPr>
          <p:cNvPr id="53" name="TextBox 52">
            <a:extLst>
              <a:ext uri="{FF2B5EF4-FFF2-40B4-BE49-F238E27FC236}">
                <a16:creationId xmlns:a16="http://schemas.microsoft.com/office/drawing/2014/main" id="{DEBF0AC0-03E9-40B9-BDE6-E9BDD5274A6E}"/>
              </a:ext>
            </a:extLst>
          </p:cNvPr>
          <p:cNvSpPr txBox="1"/>
          <p:nvPr/>
        </p:nvSpPr>
        <p:spPr>
          <a:xfrm>
            <a:off x="2585155" y="282694"/>
            <a:ext cx="4587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242D406A-DE16-4677-8533-DCE4255A4F29}"/>
              </a:ext>
            </a:extLst>
          </p:cNvPr>
          <p:cNvSpPr/>
          <p:nvPr/>
        </p:nvSpPr>
        <p:spPr>
          <a:xfrm>
            <a:off x="216031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OCT</a:t>
            </a:r>
          </a:p>
        </p:txBody>
      </p:sp>
      <p:sp>
        <p:nvSpPr>
          <p:cNvPr id="56" name="Rectangle 55">
            <a:extLst>
              <a:ext uri="{FF2B5EF4-FFF2-40B4-BE49-F238E27FC236}">
                <a16:creationId xmlns:a16="http://schemas.microsoft.com/office/drawing/2014/main" id="{49CABE12-3263-4F52-B2E6-6B4172DFF216}"/>
              </a:ext>
            </a:extLst>
          </p:cNvPr>
          <p:cNvSpPr/>
          <p:nvPr/>
        </p:nvSpPr>
        <p:spPr>
          <a:xfrm>
            <a:off x="453689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FEB</a:t>
            </a:r>
          </a:p>
        </p:txBody>
      </p:sp>
      <p:sp>
        <p:nvSpPr>
          <p:cNvPr id="59" name="Rectangle 58">
            <a:extLst>
              <a:ext uri="{FF2B5EF4-FFF2-40B4-BE49-F238E27FC236}">
                <a16:creationId xmlns:a16="http://schemas.microsoft.com/office/drawing/2014/main" id="{2480FCBF-D56C-4543-BD4A-616CA42843F8}"/>
              </a:ext>
            </a:extLst>
          </p:cNvPr>
          <p:cNvSpPr/>
          <p:nvPr/>
        </p:nvSpPr>
        <p:spPr>
          <a:xfrm>
            <a:off x="631933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MAY</a:t>
            </a:r>
          </a:p>
        </p:txBody>
      </p:sp>
      <p:sp>
        <p:nvSpPr>
          <p:cNvPr id="60" name="Rectangle 59">
            <a:extLst>
              <a:ext uri="{FF2B5EF4-FFF2-40B4-BE49-F238E27FC236}">
                <a16:creationId xmlns:a16="http://schemas.microsoft.com/office/drawing/2014/main" id="{5FBA6B3D-1C6A-4177-8828-C0E5A759D163}"/>
              </a:ext>
            </a:extLst>
          </p:cNvPr>
          <p:cNvSpPr/>
          <p:nvPr/>
        </p:nvSpPr>
        <p:spPr>
          <a:xfrm>
            <a:off x="691347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JUN</a:t>
            </a:r>
          </a:p>
        </p:txBody>
      </p:sp>
      <p:sp>
        <p:nvSpPr>
          <p:cNvPr id="61" name="Rectangle 60">
            <a:extLst>
              <a:ext uri="{FF2B5EF4-FFF2-40B4-BE49-F238E27FC236}">
                <a16:creationId xmlns:a16="http://schemas.microsoft.com/office/drawing/2014/main" id="{2FD6D622-E3AD-4BDC-8026-70767A70B417}"/>
              </a:ext>
            </a:extLst>
          </p:cNvPr>
          <p:cNvSpPr/>
          <p:nvPr/>
        </p:nvSpPr>
        <p:spPr>
          <a:xfrm>
            <a:off x="750762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JUL</a:t>
            </a:r>
          </a:p>
        </p:txBody>
      </p:sp>
      <p:sp>
        <p:nvSpPr>
          <p:cNvPr id="62" name="Rectangle 61">
            <a:extLst>
              <a:ext uri="{FF2B5EF4-FFF2-40B4-BE49-F238E27FC236}">
                <a16:creationId xmlns:a16="http://schemas.microsoft.com/office/drawing/2014/main" id="{A6D99308-7BDA-44B7-BE45-37D31CD3EBA5}"/>
              </a:ext>
            </a:extLst>
          </p:cNvPr>
          <p:cNvSpPr/>
          <p:nvPr/>
        </p:nvSpPr>
        <p:spPr>
          <a:xfrm>
            <a:off x="810176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AUG</a:t>
            </a:r>
          </a:p>
        </p:txBody>
      </p:sp>
      <p:sp>
        <p:nvSpPr>
          <p:cNvPr id="63" name="Rectangle 62">
            <a:extLst>
              <a:ext uri="{FF2B5EF4-FFF2-40B4-BE49-F238E27FC236}">
                <a16:creationId xmlns:a16="http://schemas.microsoft.com/office/drawing/2014/main" id="{852C1E79-2669-47A1-B74E-1A73A133F4C9}"/>
              </a:ext>
            </a:extLst>
          </p:cNvPr>
          <p:cNvSpPr/>
          <p:nvPr/>
        </p:nvSpPr>
        <p:spPr>
          <a:xfrm>
            <a:off x="869591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SEP</a:t>
            </a:r>
          </a:p>
        </p:txBody>
      </p:sp>
      <p:sp>
        <p:nvSpPr>
          <p:cNvPr id="64" name="Rectangle 63">
            <a:extLst>
              <a:ext uri="{FF2B5EF4-FFF2-40B4-BE49-F238E27FC236}">
                <a16:creationId xmlns:a16="http://schemas.microsoft.com/office/drawing/2014/main" id="{BF9A37C7-2CD0-4031-82EC-7DD21230302F}"/>
              </a:ext>
            </a:extLst>
          </p:cNvPr>
          <p:cNvSpPr/>
          <p:nvPr/>
        </p:nvSpPr>
        <p:spPr>
          <a:xfrm>
            <a:off x="929005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OCT</a:t>
            </a:r>
          </a:p>
        </p:txBody>
      </p:sp>
      <p:sp>
        <p:nvSpPr>
          <p:cNvPr id="65" name="Rectangle 64">
            <a:extLst>
              <a:ext uri="{FF2B5EF4-FFF2-40B4-BE49-F238E27FC236}">
                <a16:creationId xmlns:a16="http://schemas.microsoft.com/office/drawing/2014/main" id="{5764471D-FAB3-46C6-8614-776BFC0CE3F8}"/>
              </a:ext>
            </a:extLst>
          </p:cNvPr>
          <p:cNvSpPr/>
          <p:nvPr/>
        </p:nvSpPr>
        <p:spPr>
          <a:xfrm>
            <a:off x="988420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NOV</a:t>
            </a:r>
          </a:p>
        </p:txBody>
      </p:sp>
      <p:sp>
        <p:nvSpPr>
          <p:cNvPr id="66" name="Rectangle 65">
            <a:extLst>
              <a:ext uri="{FF2B5EF4-FFF2-40B4-BE49-F238E27FC236}">
                <a16:creationId xmlns:a16="http://schemas.microsoft.com/office/drawing/2014/main" id="{165D393C-A789-4155-AEBA-FB5A2C006BEA}"/>
              </a:ext>
            </a:extLst>
          </p:cNvPr>
          <p:cNvSpPr/>
          <p:nvPr/>
        </p:nvSpPr>
        <p:spPr>
          <a:xfrm>
            <a:off x="10478344"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DEC</a:t>
            </a:r>
          </a:p>
        </p:txBody>
      </p:sp>
      <p:sp>
        <p:nvSpPr>
          <p:cNvPr id="69" name="Rectangle 68">
            <a:extLst>
              <a:ext uri="{FF2B5EF4-FFF2-40B4-BE49-F238E27FC236}">
                <a16:creationId xmlns:a16="http://schemas.microsoft.com/office/drawing/2014/main" id="{3BF6E9CB-1558-474F-A2F1-349D5321BAC8}"/>
              </a:ext>
            </a:extLst>
          </p:cNvPr>
          <p:cNvSpPr/>
          <p:nvPr/>
        </p:nvSpPr>
        <p:spPr>
          <a:xfrm>
            <a:off x="1773868" y="667095"/>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26918597-23A9-48E1-9E66-4F656752C3F5}"/>
              </a:ext>
            </a:extLst>
          </p:cNvPr>
          <p:cNvSpPr/>
          <p:nvPr/>
        </p:nvSpPr>
        <p:spPr>
          <a:xfrm>
            <a:off x="283782" y="3507858"/>
            <a:ext cx="2251579" cy="1038426"/>
          </a:xfrm>
          <a:prstGeom prst="rect">
            <a:avLst/>
          </a:prstGeom>
        </p:spPr>
        <p:txBody>
          <a:bodyPr wrap="square" lIns="0" tIns="0" rIns="0" bIns="0">
            <a:spAutoFit/>
          </a:bodyPr>
          <a:lstStyle/>
          <a:p>
            <a:pPr marL="169863" marR="0" lvl="0" indent="-169863"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Finished six BPR weeks </a:t>
            </a:r>
          </a:p>
          <a:p>
            <a:pPr marL="169863" marR="0" lvl="0" indent="-169863"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105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Process Maps</a:t>
            </a:r>
          </a:p>
          <a:p>
            <a:pPr marL="169863" marR="0" lvl="0" indent="-169863"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&gt; 161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Change Impacts</a:t>
            </a:r>
          </a:p>
          <a:p>
            <a:pPr marL="169863" marR="0" lvl="0" indent="-169863"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+ 100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State SME’s</a:t>
            </a:r>
          </a:p>
          <a:p>
            <a:pPr marL="169863" marR="0" lvl="0" indent="-169863"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50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BPR sessions</a:t>
            </a:r>
          </a:p>
          <a:p>
            <a:pPr marL="169863" marR="0" lvl="0" indent="-169863"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Nearly 10,000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people hours</a:t>
            </a:r>
          </a:p>
        </p:txBody>
      </p:sp>
      <p:sp>
        <p:nvSpPr>
          <p:cNvPr id="71" name="Rectangle 70">
            <a:extLst>
              <a:ext uri="{FF2B5EF4-FFF2-40B4-BE49-F238E27FC236}">
                <a16:creationId xmlns:a16="http://schemas.microsoft.com/office/drawing/2014/main" id="{8F11A126-E442-47F3-A51D-B812FA3BC8D1}"/>
              </a:ext>
            </a:extLst>
          </p:cNvPr>
          <p:cNvSpPr/>
          <p:nvPr/>
        </p:nvSpPr>
        <p:spPr>
          <a:xfrm>
            <a:off x="2754951" y="1467575"/>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2" name="Rectangle 71">
            <a:extLst>
              <a:ext uri="{FF2B5EF4-FFF2-40B4-BE49-F238E27FC236}">
                <a16:creationId xmlns:a16="http://schemas.microsoft.com/office/drawing/2014/main" id="{06751A21-3DF1-4237-839B-D5F0810343D2}"/>
              </a:ext>
            </a:extLst>
          </p:cNvPr>
          <p:cNvSpPr/>
          <p:nvPr/>
        </p:nvSpPr>
        <p:spPr>
          <a:xfrm>
            <a:off x="2834534" y="2888643"/>
            <a:ext cx="1163419"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Workshops</a:t>
            </a:r>
          </a:p>
        </p:txBody>
      </p:sp>
      <p:sp>
        <p:nvSpPr>
          <p:cNvPr id="23" name="Arc 22">
            <a:extLst>
              <a:ext uri="{FF2B5EF4-FFF2-40B4-BE49-F238E27FC236}">
                <a16:creationId xmlns:a16="http://schemas.microsoft.com/office/drawing/2014/main" id="{BF83961C-3581-464C-AB49-224688604BDF}"/>
              </a:ext>
            </a:extLst>
          </p:cNvPr>
          <p:cNvSpPr/>
          <p:nvPr/>
        </p:nvSpPr>
        <p:spPr>
          <a:xfrm rot="11539834">
            <a:off x="2180477" y="1884790"/>
            <a:ext cx="343359" cy="326826"/>
          </a:xfrm>
          <a:prstGeom prst="arc">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nvGrpSpPr>
          <p:cNvPr id="4" name="Group 3">
            <a:extLst>
              <a:ext uri="{FF2B5EF4-FFF2-40B4-BE49-F238E27FC236}">
                <a16:creationId xmlns:a16="http://schemas.microsoft.com/office/drawing/2014/main" id="{27EB38FB-FE3A-494D-8B23-5A1501ADA9D8}"/>
              </a:ext>
            </a:extLst>
          </p:cNvPr>
          <p:cNvGrpSpPr/>
          <p:nvPr/>
        </p:nvGrpSpPr>
        <p:grpSpPr>
          <a:xfrm>
            <a:off x="2940856" y="2637680"/>
            <a:ext cx="974173" cy="274320"/>
            <a:chOff x="2940856" y="2465160"/>
            <a:chExt cx="974173" cy="274320"/>
          </a:xfrm>
        </p:grpSpPr>
        <p:cxnSp>
          <p:nvCxnSpPr>
            <p:cNvPr id="74" name="Connector: Elbow 9">
              <a:extLst>
                <a:ext uri="{FF2B5EF4-FFF2-40B4-BE49-F238E27FC236}">
                  <a16:creationId xmlns:a16="http://schemas.microsoft.com/office/drawing/2014/main" id="{6AA5D8EB-A5F5-4268-92CB-86CA8734A2D0}"/>
                </a:ext>
              </a:extLst>
            </p:cNvPr>
            <p:cNvCxnSpPr>
              <a:cxnSpLocks/>
            </p:cNvCxnSpPr>
            <p:nvPr/>
          </p:nvCxnSpPr>
          <p:spPr>
            <a:xfrm>
              <a:off x="2940856"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Connector: Elbow 9">
              <a:extLst>
                <a:ext uri="{FF2B5EF4-FFF2-40B4-BE49-F238E27FC236}">
                  <a16:creationId xmlns:a16="http://schemas.microsoft.com/office/drawing/2014/main" id="{CAD4B8AA-9135-4B32-8341-9EA21A85F273}"/>
                </a:ext>
              </a:extLst>
            </p:cNvPr>
            <p:cNvCxnSpPr>
              <a:cxnSpLocks/>
            </p:cNvCxnSpPr>
            <p:nvPr/>
          </p:nvCxnSpPr>
          <p:spPr>
            <a:xfrm>
              <a:off x="3135691"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onnector: Elbow 9">
              <a:extLst>
                <a:ext uri="{FF2B5EF4-FFF2-40B4-BE49-F238E27FC236}">
                  <a16:creationId xmlns:a16="http://schemas.microsoft.com/office/drawing/2014/main" id="{B31DAEC0-D076-43EF-B0AA-DEABE63A75E8}"/>
                </a:ext>
              </a:extLst>
            </p:cNvPr>
            <p:cNvCxnSpPr>
              <a:cxnSpLocks/>
            </p:cNvCxnSpPr>
            <p:nvPr/>
          </p:nvCxnSpPr>
          <p:spPr>
            <a:xfrm>
              <a:off x="3330526"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or: Elbow 9">
              <a:extLst>
                <a:ext uri="{FF2B5EF4-FFF2-40B4-BE49-F238E27FC236}">
                  <a16:creationId xmlns:a16="http://schemas.microsoft.com/office/drawing/2014/main" id="{936A03B6-E710-4E67-B52E-1F018D4B8C56}"/>
                </a:ext>
              </a:extLst>
            </p:cNvPr>
            <p:cNvCxnSpPr>
              <a:cxnSpLocks/>
            </p:cNvCxnSpPr>
            <p:nvPr/>
          </p:nvCxnSpPr>
          <p:spPr>
            <a:xfrm>
              <a:off x="3525361"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Connector: Elbow 9">
              <a:extLst>
                <a:ext uri="{FF2B5EF4-FFF2-40B4-BE49-F238E27FC236}">
                  <a16:creationId xmlns:a16="http://schemas.microsoft.com/office/drawing/2014/main" id="{1DD78267-4B5F-46A5-9A1E-30B591DF1AB5}"/>
                </a:ext>
              </a:extLst>
            </p:cNvPr>
            <p:cNvCxnSpPr>
              <a:cxnSpLocks/>
            </p:cNvCxnSpPr>
            <p:nvPr/>
          </p:nvCxnSpPr>
          <p:spPr>
            <a:xfrm>
              <a:off x="3720196"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Connector: Elbow 9">
              <a:extLst>
                <a:ext uri="{FF2B5EF4-FFF2-40B4-BE49-F238E27FC236}">
                  <a16:creationId xmlns:a16="http://schemas.microsoft.com/office/drawing/2014/main" id="{757FD463-A7E2-43D0-8699-690411FD9B63}"/>
                </a:ext>
              </a:extLst>
            </p:cNvPr>
            <p:cNvCxnSpPr>
              <a:cxnSpLocks/>
            </p:cNvCxnSpPr>
            <p:nvPr/>
          </p:nvCxnSpPr>
          <p:spPr>
            <a:xfrm>
              <a:off x="3915029"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690C75FE-2F5D-45E8-B468-7B3257D64BCF}"/>
              </a:ext>
            </a:extLst>
          </p:cNvPr>
          <p:cNvSpPr/>
          <p:nvPr/>
        </p:nvSpPr>
        <p:spPr>
          <a:xfrm>
            <a:off x="3975093" y="209448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D9E98C5F-D7E4-4433-A610-B914AA962DB5}"/>
              </a:ext>
            </a:extLst>
          </p:cNvPr>
          <p:cNvSpPr/>
          <p:nvPr/>
        </p:nvSpPr>
        <p:spPr>
          <a:xfrm>
            <a:off x="3976814" y="288767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2" name="Rectangle 81">
            <a:extLst>
              <a:ext uri="{FF2B5EF4-FFF2-40B4-BE49-F238E27FC236}">
                <a16:creationId xmlns:a16="http://schemas.microsoft.com/office/drawing/2014/main" id="{EDF6B054-8B90-480C-A9FD-A163DAFB6BCD}"/>
              </a:ext>
            </a:extLst>
          </p:cNvPr>
          <p:cNvSpPr/>
          <p:nvPr/>
        </p:nvSpPr>
        <p:spPr>
          <a:xfrm rot="16200000">
            <a:off x="3493955" y="2707984"/>
            <a:ext cx="1423096" cy="176651"/>
          </a:xfrm>
          <a:prstGeom prst="rect">
            <a:avLst/>
          </a:prstGeom>
        </p:spPr>
        <p:txBody>
          <a:bodyPr wrap="square" lIns="0" tIns="0" rIns="0" bIns="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Jan 13, 2022</a:t>
            </a:r>
          </a:p>
        </p:txBody>
      </p:sp>
      <p:sp>
        <p:nvSpPr>
          <p:cNvPr id="83" name="TextBox 82">
            <a:extLst>
              <a:ext uri="{FF2B5EF4-FFF2-40B4-BE49-F238E27FC236}">
                <a16:creationId xmlns:a16="http://schemas.microsoft.com/office/drawing/2014/main" id="{9065C6C7-1FDA-4EC6-8CA2-572E2D021EEC}"/>
              </a:ext>
            </a:extLst>
          </p:cNvPr>
          <p:cNvSpPr txBox="1"/>
          <p:nvPr/>
        </p:nvSpPr>
        <p:spPr>
          <a:xfrm>
            <a:off x="803352" y="2568954"/>
            <a:ext cx="1046030" cy="553998"/>
          </a:xfrm>
          <a:prstGeom prst="rect">
            <a:avLst/>
          </a:prstGeom>
          <a:noFill/>
        </p:spPr>
        <p:txBody>
          <a:bodyPr wrap="square" lIns="0" tIns="0" rIns="4572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infor 7.2 WFM Multi- Tenant Commercial</a:t>
            </a:r>
          </a:p>
        </p:txBody>
      </p:sp>
      <p:cxnSp>
        <p:nvCxnSpPr>
          <p:cNvPr id="43" name="Straight Arrow Connector 42">
            <a:extLst>
              <a:ext uri="{FF2B5EF4-FFF2-40B4-BE49-F238E27FC236}">
                <a16:creationId xmlns:a16="http://schemas.microsoft.com/office/drawing/2014/main" id="{17703B75-C26B-4CC2-9A6B-DF002EDF1BA2}"/>
              </a:ext>
            </a:extLst>
          </p:cNvPr>
          <p:cNvCxnSpPr>
            <a:cxnSpLocks/>
            <a:stCxn id="83" idx="3"/>
            <a:endCxn id="93" idx="2"/>
          </p:cNvCxnSpPr>
          <p:nvPr/>
        </p:nvCxnSpPr>
        <p:spPr>
          <a:xfrm flipV="1">
            <a:off x="1849382" y="2639729"/>
            <a:ext cx="915645" cy="206224"/>
          </a:xfrm>
          <a:prstGeom prst="bentConnector2">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F3035ED1-94A7-4A69-A042-1D64A406306E}"/>
              </a:ext>
            </a:extLst>
          </p:cNvPr>
          <p:cNvSpPr/>
          <p:nvPr/>
        </p:nvSpPr>
        <p:spPr>
          <a:xfrm>
            <a:off x="5153797" y="3534931"/>
            <a:ext cx="543668"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a:t>
            </a:r>
          </a:p>
        </p:txBody>
      </p:sp>
      <p:sp>
        <p:nvSpPr>
          <p:cNvPr id="108" name="Rectangle 107">
            <a:extLst>
              <a:ext uri="{FF2B5EF4-FFF2-40B4-BE49-F238E27FC236}">
                <a16:creationId xmlns:a16="http://schemas.microsoft.com/office/drawing/2014/main" id="{B95CB831-B40B-4BFA-8964-3C980A88A9D8}"/>
              </a:ext>
            </a:extLst>
          </p:cNvPr>
          <p:cNvSpPr/>
          <p:nvPr/>
        </p:nvSpPr>
        <p:spPr>
          <a:xfrm>
            <a:off x="4009559" y="3534931"/>
            <a:ext cx="543668"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a:t>
            </a:r>
          </a:p>
        </p:txBody>
      </p:sp>
      <p:sp>
        <p:nvSpPr>
          <p:cNvPr id="109" name="Rectangle 108">
            <a:extLst>
              <a:ext uri="{FF2B5EF4-FFF2-40B4-BE49-F238E27FC236}">
                <a16:creationId xmlns:a16="http://schemas.microsoft.com/office/drawing/2014/main" id="{DA493941-ED87-4817-AAF6-E7FF2BC15B6B}"/>
              </a:ext>
            </a:extLst>
          </p:cNvPr>
          <p:cNvSpPr/>
          <p:nvPr/>
        </p:nvSpPr>
        <p:spPr>
          <a:xfrm>
            <a:off x="4581678" y="3534931"/>
            <a:ext cx="543668"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a:t>
            </a:r>
          </a:p>
        </p:txBody>
      </p:sp>
      <p:sp>
        <p:nvSpPr>
          <p:cNvPr id="112" name="Rectangle 111">
            <a:extLst>
              <a:ext uri="{FF2B5EF4-FFF2-40B4-BE49-F238E27FC236}">
                <a16:creationId xmlns:a16="http://schemas.microsoft.com/office/drawing/2014/main" id="{3C16BC41-919F-4EDB-8A20-9FF7652C8051}"/>
              </a:ext>
            </a:extLst>
          </p:cNvPr>
          <p:cNvSpPr/>
          <p:nvPr/>
        </p:nvSpPr>
        <p:spPr>
          <a:xfrm>
            <a:off x="3993227" y="4329090"/>
            <a:ext cx="1704237"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Validation of Luma Functions</a:t>
            </a:r>
          </a:p>
        </p:txBody>
      </p:sp>
      <p:sp>
        <p:nvSpPr>
          <p:cNvPr id="113" name="Rectangle 112">
            <a:extLst>
              <a:ext uri="{FF2B5EF4-FFF2-40B4-BE49-F238E27FC236}">
                <a16:creationId xmlns:a16="http://schemas.microsoft.com/office/drawing/2014/main" id="{80BADCB4-26AD-437C-8EAE-25F796C0EA5E}"/>
              </a:ext>
            </a:extLst>
          </p:cNvPr>
          <p:cNvSpPr/>
          <p:nvPr/>
        </p:nvSpPr>
        <p:spPr>
          <a:xfrm>
            <a:off x="5696881" y="303148"/>
            <a:ext cx="45719" cy="6554852"/>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14" name="Connector: Elbow 9">
            <a:extLst>
              <a:ext uri="{FF2B5EF4-FFF2-40B4-BE49-F238E27FC236}">
                <a16:creationId xmlns:a16="http://schemas.microsoft.com/office/drawing/2014/main" id="{40AAA42D-471F-4E9A-90DB-D086ABCC5EB7}"/>
              </a:ext>
            </a:extLst>
          </p:cNvPr>
          <p:cNvCxnSpPr>
            <a:cxnSpLocks/>
          </p:cNvCxnSpPr>
          <p:nvPr/>
        </p:nvCxnSpPr>
        <p:spPr>
          <a:xfrm>
            <a:off x="41537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Connector: Elbow 9">
            <a:extLst>
              <a:ext uri="{FF2B5EF4-FFF2-40B4-BE49-F238E27FC236}">
                <a16:creationId xmlns:a16="http://schemas.microsoft.com/office/drawing/2014/main" id="{875F9B3C-EDA9-4A4F-9D20-92829E3EF4B7}"/>
              </a:ext>
            </a:extLst>
          </p:cNvPr>
          <p:cNvCxnSpPr>
            <a:cxnSpLocks/>
          </p:cNvCxnSpPr>
          <p:nvPr/>
        </p:nvCxnSpPr>
        <p:spPr>
          <a:xfrm>
            <a:off x="4439981"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Connector: Elbow 9">
            <a:extLst>
              <a:ext uri="{FF2B5EF4-FFF2-40B4-BE49-F238E27FC236}">
                <a16:creationId xmlns:a16="http://schemas.microsoft.com/office/drawing/2014/main" id="{D5F40367-7025-4847-9CA6-96F5376EAF33}"/>
              </a:ext>
            </a:extLst>
          </p:cNvPr>
          <p:cNvCxnSpPr>
            <a:cxnSpLocks/>
          </p:cNvCxnSpPr>
          <p:nvPr/>
        </p:nvCxnSpPr>
        <p:spPr>
          <a:xfrm>
            <a:off x="472625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Connector: Elbow 9">
            <a:extLst>
              <a:ext uri="{FF2B5EF4-FFF2-40B4-BE49-F238E27FC236}">
                <a16:creationId xmlns:a16="http://schemas.microsoft.com/office/drawing/2014/main" id="{3F75BB03-C918-48A1-B1CC-55356DB69DB2}"/>
              </a:ext>
            </a:extLst>
          </p:cNvPr>
          <p:cNvCxnSpPr>
            <a:cxnSpLocks/>
          </p:cNvCxnSpPr>
          <p:nvPr/>
        </p:nvCxnSpPr>
        <p:spPr>
          <a:xfrm>
            <a:off x="5012531"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onnector: Elbow 9">
            <a:extLst>
              <a:ext uri="{FF2B5EF4-FFF2-40B4-BE49-F238E27FC236}">
                <a16:creationId xmlns:a16="http://schemas.microsoft.com/office/drawing/2014/main" id="{577B6075-D869-4649-B9CE-1F45EA11B2EB}"/>
              </a:ext>
            </a:extLst>
          </p:cNvPr>
          <p:cNvCxnSpPr>
            <a:cxnSpLocks/>
          </p:cNvCxnSpPr>
          <p:nvPr/>
        </p:nvCxnSpPr>
        <p:spPr>
          <a:xfrm>
            <a:off x="52988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Connector: Elbow 9">
            <a:extLst>
              <a:ext uri="{FF2B5EF4-FFF2-40B4-BE49-F238E27FC236}">
                <a16:creationId xmlns:a16="http://schemas.microsoft.com/office/drawing/2014/main" id="{6ECBF8D1-3D0A-4C8B-B09D-FEBCF78330B1}"/>
              </a:ext>
            </a:extLst>
          </p:cNvPr>
          <p:cNvCxnSpPr>
            <a:cxnSpLocks/>
          </p:cNvCxnSpPr>
          <p:nvPr/>
        </p:nvCxnSpPr>
        <p:spPr>
          <a:xfrm>
            <a:off x="5585079"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4BF8F17-72E4-4507-A408-A02B8C4DBA60}"/>
              </a:ext>
            </a:extLst>
          </p:cNvPr>
          <p:cNvSpPr/>
          <p:nvPr/>
        </p:nvSpPr>
        <p:spPr>
          <a:xfrm>
            <a:off x="3949691" y="4972071"/>
            <a:ext cx="1175655" cy="548640"/>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Conversion Building</a:t>
            </a:r>
          </a:p>
        </p:txBody>
      </p:sp>
      <p:sp>
        <p:nvSpPr>
          <p:cNvPr id="121" name="Rectangle 120">
            <a:extLst>
              <a:ext uri="{FF2B5EF4-FFF2-40B4-BE49-F238E27FC236}">
                <a16:creationId xmlns:a16="http://schemas.microsoft.com/office/drawing/2014/main" id="{DEE8F0DB-3342-4BDA-B5A3-F602AAEF93B5}"/>
              </a:ext>
            </a:extLst>
          </p:cNvPr>
          <p:cNvSpPr/>
          <p:nvPr/>
        </p:nvSpPr>
        <p:spPr>
          <a:xfrm>
            <a:off x="3944966" y="5577518"/>
            <a:ext cx="1175656" cy="548640"/>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Building</a:t>
            </a:r>
          </a:p>
        </p:txBody>
      </p:sp>
      <p:sp>
        <p:nvSpPr>
          <p:cNvPr id="122" name="Rectangle 121">
            <a:extLst>
              <a:ext uri="{FF2B5EF4-FFF2-40B4-BE49-F238E27FC236}">
                <a16:creationId xmlns:a16="http://schemas.microsoft.com/office/drawing/2014/main" id="{75E12F1F-6929-4D51-87F2-07877FF1AC2D}"/>
              </a:ext>
            </a:extLst>
          </p:cNvPr>
          <p:cNvSpPr/>
          <p:nvPr/>
        </p:nvSpPr>
        <p:spPr>
          <a:xfrm>
            <a:off x="5150955" y="4972070"/>
            <a:ext cx="1140654"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Practice Conversion</a:t>
            </a:r>
          </a:p>
        </p:txBody>
      </p:sp>
      <p:sp>
        <p:nvSpPr>
          <p:cNvPr id="123" name="Rectangle 122">
            <a:extLst>
              <a:ext uri="{FF2B5EF4-FFF2-40B4-BE49-F238E27FC236}">
                <a16:creationId xmlns:a16="http://schemas.microsoft.com/office/drawing/2014/main" id="{86C8FEFA-4960-48AB-9514-2F079A6992FD}"/>
              </a:ext>
            </a:extLst>
          </p:cNvPr>
          <p:cNvSpPr/>
          <p:nvPr/>
        </p:nvSpPr>
        <p:spPr>
          <a:xfrm>
            <a:off x="5150956" y="5577517"/>
            <a:ext cx="1140653"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Testing</a:t>
            </a:r>
          </a:p>
        </p:txBody>
      </p:sp>
      <p:grpSp>
        <p:nvGrpSpPr>
          <p:cNvPr id="99" name="Group 98">
            <a:extLst>
              <a:ext uri="{FF2B5EF4-FFF2-40B4-BE49-F238E27FC236}">
                <a16:creationId xmlns:a16="http://schemas.microsoft.com/office/drawing/2014/main" id="{E6FCC00A-C083-4D6E-8573-E6A28867A555}"/>
              </a:ext>
            </a:extLst>
          </p:cNvPr>
          <p:cNvGrpSpPr/>
          <p:nvPr/>
        </p:nvGrpSpPr>
        <p:grpSpPr>
          <a:xfrm>
            <a:off x="6319330" y="1209608"/>
            <a:ext cx="2348858" cy="548640"/>
            <a:chOff x="6319330" y="323867"/>
            <a:chExt cx="2348858" cy="548640"/>
          </a:xfrm>
        </p:grpSpPr>
        <p:sp>
          <p:nvSpPr>
            <p:cNvPr id="124" name="Rectangle 123">
              <a:extLst>
                <a:ext uri="{FF2B5EF4-FFF2-40B4-BE49-F238E27FC236}">
                  <a16:creationId xmlns:a16="http://schemas.microsoft.com/office/drawing/2014/main" id="{A3562F96-EC6F-468E-BEDA-03A7779329CE}"/>
                </a:ext>
              </a:extLst>
            </p:cNvPr>
            <p:cNvSpPr/>
            <p:nvPr/>
          </p:nvSpPr>
          <p:spPr>
            <a:xfrm>
              <a:off x="6319330" y="323867"/>
              <a:ext cx="1160569"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Payroll/Time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Compare 1</a:t>
              </a:r>
            </a:p>
          </p:txBody>
        </p:sp>
        <p:sp>
          <p:nvSpPr>
            <p:cNvPr id="125" name="Rectangle 124">
              <a:extLst>
                <a:ext uri="{FF2B5EF4-FFF2-40B4-BE49-F238E27FC236}">
                  <a16:creationId xmlns:a16="http://schemas.microsoft.com/office/drawing/2014/main" id="{F267432A-0DF0-41F3-84FF-915F5C4BB201}"/>
                </a:ext>
              </a:extLst>
            </p:cNvPr>
            <p:cNvSpPr/>
            <p:nvPr/>
          </p:nvSpPr>
          <p:spPr>
            <a:xfrm>
              <a:off x="7507619" y="323867"/>
              <a:ext cx="566424"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126" name="Rectangle 125">
              <a:extLst>
                <a:ext uri="{FF2B5EF4-FFF2-40B4-BE49-F238E27FC236}">
                  <a16:creationId xmlns:a16="http://schemas.microsoft.com/office/drawing/2014/main" id="{66F76CC9-6B64-40CC-9158-A9508991093A}"/>
                </a:ext>
              </a:extLst>
            </p:cNvPr>
            <p:cNvSpPr/>
            <p:nvPr/>
          </p:nvSpPr>
          <p:spPr>
            <a:xfrm>
              <a:off x="8101764" y="323867"/>
              <a:ext cx="566424"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grpSp>
      <p:sp>
        <p:nvSpPr>
          <p:cNvPr id="128" name="Rectangle 127">
            <a:extLst>
              <a:ext uri="{FF2B5EF4-FFF2-40B4-BE49-F238E27FC236}">
                <a16:creationId xmlns:a16="http://schemas.microsoft.com/office/drawing/2014/main" id="{49AC12DA-DA6E-4807-8002-4A03BC47BCB1}"/>
              </a:ext>
            </a:extLst>
          </p:cNvPr>
          <p:cNvSpPr/>
          <p:nvPr/>
        </p:nvSpPr>
        <p:spPr>
          <a:xfrm>
            <a:off x="6319330" y="3532807"/>
            <a:ext cx="1754713" cy="1344924"/>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Scenario Testing</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Story Integration</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to End</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Agency Life Cycles</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Employee Life Cycles</a:t>
            </a:r>
          </a:p>
        </p:txBody>
      </p:sp>
      <p:sp>
        <p:nvSpPr>
          <p:cNvPr id="129" name="Rectangle 128">
            <a:extLst>
              <a:ext uri="{FF2B5EF4-FFF2-40B4-BE49-F238E27FC236}">
                <a16:creationId xmlns:a16="http://schemas.microsoft.com/office/drawing/2014/main" id="{3D78B664-EC66-4CF2-9ABB-6888AA282BF0}"/>
              </a:ext>
            </a:extLst>
          </p:cNvPr>
          <p:cNvSpPr/>
          <p:nvPr/>
        </p:nvSpPr>
        <p:spPr>
          <a:xfrm>
            <a:off x="8058613" y="3533185"/>
            <a:ext cx="45719" cy="1344168"/>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0" name="Rectangle 39">
            <a:extLst>
              <a:ext uri="{FF2B5EF4-FFF2-40B4-BE49-F238E27FC236}">
                <a16:creationId xmlns:a16="http://schemas.microsoft.com/office/drawing/2014/main" id="{767EF08A-EA2A-4A80-9333-D1F21A156BA5}"/>
              </a:ext>
            </a:extLst>
          </p:cNvPr>
          <p:cNvSpPr/>
          <p:nvPr/>
        </p:nvSpPr>
        <p:spPr>
          <a:xfrm>
            <a:off x="4451349" y="2102377"/>
            <a:ext cx="4077778" cy="134492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Using requirements, process maps, user stories and functional roles, Deloitte will build the three Phase 2 components of Luma (HR, Payroll, and Time (WFM)) with input from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Amber’s Core Team (Payroll and Time (WFM)) and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Ashleigh’s Core Team (HR) </a:t>
            </a:r>
          </a:p>
        </p:txBody>
      </p:sp>
      <p:sp>
        <p:nvSpPr>
          <p:cNvPr id="132" name="Rectangle 131">
            <a:extLst>
              <a:ext uri="{FF2B5EF4-FFF2-40B4-BE49-F238E27FC236}">
                <a16:creationId xmlns:a16="http://schemas.microsoft.com/office/drawing/2014/main" id="{1F06511E-E904-4AE2-BD45-AFCAAA51AFD8}"/>
              </a:ext>
            </a:extLst>
          </p:cNvPr>
          <p:cNvSpPr/>
          <p:nvPr/>
        </p:nvSpPr>
        <p:spPr>
          <a:xfrm>
            <a:off x="6268749" y="4972069"/>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3" name="Rectangle 132">
            <a:extLst>
              <a:ext uri="{FF2B5EF4-FFF2-40B4-BE49-F238E27FC236}">
                <a16:creationId xmlns:a16="http://schemas.microsoft.com/office/drawing/2014/main" id="{D5014789-D352-4B26-8CDE-F3869ADABD9F}"/>
              </a:ext>
            </a:extLst>
          </p:cNvPr>
          <p:cNvSpPr/>
          <p:nvPr/>
        </p:nvSpPr>
        <p:spPr>
          <a:xfrm>
            <a:off x="6268748" y="5577517"/>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4" name="Rectangle 133">
            <a:extLst>
              <a:ext uri="{FF2B5EF4-FFF2-40B4-BE49-F238E27FC236}">
                <a16:creationId xmlns:a16="http://schemas.microsoft.com/office/drawing/2014/main" id="{B0C3D0AD-3E06-4252-99AE-075D5C34B083}"/>
              </a:ext>
            </a:extLst>
          </p:cNvPr>
          <p:cNvSpPr/>
          <p:nvPr/>
        </p:nvSpPr>
        <p:spPr>
          <a:xfrm>
            <a:off x="8650190" y="1209608"/>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6" name="TextBox 135">
            <a:extLst>
              <a:ext uri="{FF2B5EF4-FFF2-40B4-BE49-F238E27FC236}">
                <a16:creationId xmlns:a16="http://schemas.microsoft.com/office/drawing/2014/main" id="{8FE08927-2FBD-42A8-9D89-5467370C5F6A}"/>
              </a:ext>
            </a:extLst>
          </p:cNvPr>
          <p:cNvSpPr txBox="1"/>
          <p:nvPr/>
        </p:nvSpPr>
        <p:spPr>
          <a:xfrm>
            <a:off x="5012611" y="1330169"/>
            <a:ext cx="618844" cy="369332"/>
          </a:xfrm>
          <a:prstGeom prst="rect">
            <a:avLst/>
          </a:prstGeom>
          <a:noFill/>
        </p:spPr>
        <p:txBody>
          <a:bodyPr wrap="square" lIns="0" tIns="0" rIns="4572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P2 Scope</a:t>
            </a:r>
          </a:p>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Defined</a:t>
            </a:r>
          </a:p>
        </p:txBody>
      </p:sp>
      <p:cxnSp>
        <p:nvCxnSpPr>
          <p:cNvPr id="137" name="Straight Arrow Connector 42">
            <a:extLst>
              <a:ext uri="{FF2B5EF4-FFF2-40B4-BE49-F238E27FC236}">
                <a16:creationId xmlns:a16="http://schemas.microsoft.com/office/drawing/2014/main" id="{81CCF968-DC9C-4479-A163-77E2A9B3F849}"/>
              </a:ext>
            </a:extLst>
          </p:cNvPr>
          <p:cNvCxnSpPr>
            <a:cxnSpLocks/>
          </p:cNvCxnSpPr>
          <p:nvPr/>
        </p:nvCxnSpPr>
        <p:spPr>
          <a:xfrm>
            <a:off x="5148241" y="1729878"/>
            <a:ext cx="54864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3445F17D-1F06-4FC6-940D-9B8F3FA75079}"/>
              </a:ext>
            </a:extLst>
          </p:cNvPr>
          <p:cNvSpPr/>
          <p:nvPr/>
        </p:nvSpPr>
        <p:spPr>
          <a:xfrm>
            <a:off x="1836802" y="6212267"/>
            <a:ext cx="3281604" cy="361053"/>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Get End User Needs/Change Impacts</a:t>
            </a:r>
          </a:p>
        </p:txBody>
      </p:sp>
      <p:sp>
        <p:nvSpPr>
          <p:cNvPr id="144" name="Rectangle 143">
            <a:extLst>
              <a:ext uri="{FF2B5EF4-FFF2-40B4-BE49-F238E27FC236}">
                <a16:creationId xmlns:a16="http://schemas.microsoft.com/office/drawing/2014/main" id="{FEFBB385-A31B-4420-B6DC-B6EA68FB3314}"/>
              </a:ext>
            </a:extLst>
          </p:cNvPr>
          <p:cNvSpPr/>
          <p:nvPr/>
        </p:nvSpPr>
        <p:spPr>
          <a:xfrm>
            <a:off x="5150955" y="6212267"/>
            <a:ext cx="2923087" cy="361053"/>
          </a:xfrm>
          <a:prstGeom prst="rect">
            <a:avLst/>
          </a:prstGeom>
          <a:gradFill>
            <a:gsLst>
              <a:gs pos="12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User Training Developed</a:t>
            </a:r>
          </a:p>
        </p:txBody>
      </p:sp>
      <p:sp>
        <p:nvSpPr>
          <p:cNvPr id="156" name="Rectangle 155">
            <a:extLst>
              <a:ext uri="{FF2B5EF4-FFF2-40B4-BE49-F238E27FC236}">
                <a16:creationId xmlns:a16="http://schemas.microsoft.com/office/drawing/2014/main" id="{498E6FCE-E0AF-46FC-B892-E20B832083FE}"/>
              </a:ext>
            </a:extLst>
          </p:cNvPr>
          <p:cNvSpPr/>
          <p:nvPr/>
        </p:nvSpPr>
        <p:spPr>
          <a:xfrm>
            <a:off x="9887245" y="4139575"/>
            <a:ext cx="1155897" cy="1900577"/>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Training</a:t>
            </a:r>
          </a:p>
        </p:txBody>
      </p:sp>
      <p:sp>
        <p:nvSpPr>
          <p:cNvPr id="157" name="Rectangle 156">
            <a:extLst>
              <a:ext uri="{FF2B5EF4-FFF2-40B4-BE49-F238E27FC236}">
                <a16:creationId xmlns:a16="http://schemas.microsoft.com/office/drawing/2014/main" id="{3E512F73-E6DC-4099-A6A8-46C0B5223746}"/>
              </a:ext>
            </a:extLst>
          </p:cNvPr>
          <p:cNvSpPr/>
          <p:nvPr/>
        </p:nvSpPr>
        <p:spPr>
          <a:xfrm>
            <a:off x="10474613" y="890479"/>
            <a:ext cx="566424" cy="750496"/>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 Live</a:t>
            </a:r>
          </a:p>
        </p:txBody>
      </p:sp>
      <p:sp>
        <p:nvSpPr>
          <p:cNvPr id="158" name="Rectangle 157">
            <a:extLst>
              <a:ext uri="{FF2B5EF4-FFF2-40B4-BE49-F238E27FC236}">
                <a16:creationId xmlns:a16="http://schemas.microsoft.com/office/drawing/2014/main" id="{752B1FC6-93AD-4119-B13E-41615EF2B622}"/>
              </a:ext>
            </a:extLst>
          </p:cNvPr>
          <p:cNvSpPr/>
          <p:nvPr/>
        </p:nvSpPr>
        <p:spPr>
          <a:xfrm>
            <a:off x="9810760" y="6212267"/>
            <a:ext cx="45719" cy="3657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59" name="Connector: Elbow 9">
            <a:extLst>
              <a:ext uri="{FF2B5EF4-FFF2-40B4-BE49-F238E27FC236}">
                <a16:creationId xmlns:a16="http://schemas.microsoft.com/office/drawing/2014/main" id="{56D559C7-C702-40AC-BB89-E404416DEE5A}"/>
              </a:ext>
            </a:extLst>
          </p:cNvPr>
          <p:cNvCxnSpPr>
            <a:cxnSpLocks/>
            <a:stCxn id="158" idx="3"/>
            <a:endCxn id="156" idx="2"/>
          </p:cNvCxnSpPr>
          <p:nvPr/>
        </p:nvCxnSpPr>
        <p:spPr>
          <a:xfrm flipV="1">
            <a:off x="9856479" y="6040152"/>
            <a:ext cx="608715" cy="354995"/>
          </a:xfrm>
          <a:prstGeom prst="bentConnector2">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42">
            <a:extLst>
              <a:ext uri="{FF2B5EF4-FFF2-40B4-BE49-F238E27FC236}">
                <a16:creationId xmlns:a16="http://schemas.microsoft.com/office/drawing/2014/main" id="{0ECABD3D-16A9-4539-9850-6B8AC6671ED8}"/>
              </a:ext>
            </a:extLst>
          </p:cNvPr>
          <p:cNvCxnSpPr>
            <a:cxnSpLocks/>
            <a:stCxn id="156" idx="0"/>
            <a:endCxn id="157" idx="2"/>
          </p:cNvCxnSpPr>
          <p:nvPr/>
        </p:nvCxnSpPr>
        <p:spPr>
          <a:xfrm rot="5400000" flipH="1" flipV="1">
            <a:off x="9362209" y="2743960"/>
            <a:ext cx="2498600" cy="292631"/>
          </a:xfrm>
          <a:prstGeom prst="bentConnector3">
            <a:avLst>
              <a:gd name="adj1" fmla="val 50000"/>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DC7113CE-68F6-4962-8E5E-97324C2DE38C}"/>
              </a:ext>
            </a:extLst>
          </p:cNvPr>
          <p:cNvGrpSpPr/>
          <p:nvPr/>
        </p:nvGrpSpPr>
        <p:grpSpPr>
          <a:xfrm>
            <a:off x="10131285" y="2396888"/>
            <a:ext cx="1005840" cy="1005840"/>
            <a:chOff x="9680731" y="2638233"/>
            <a:chExt cx="1005840" cy="1005840"/>
          </a:xfrm>
        </p:grpSpPr>
        <p:sp>
          <p:nvSpPr>
            <p:cNvPr id="165" name="Diamond 164">
              <a:extLst>
                <a:ext uri="{FF2B5EF4-FFF2-40B4-BE49-F238E27FC236}">
                  <a16:creationId xmlns:a16="http://schemas.microsoft.com/office/drawing/2014/main" id="{DB9FE549-6CBD-45AC-BE58-672770EA197F}"/>
                </a:ext>
              </a:extLst>
            </p:cNvPr>
            <p:cNvSpPr/>
            <p:nvPr/>
          </p:nvSpPr>
          <p:spPr>
            <a:xfrm>
              <a:off x="9680731" y="2638233"/>
              <a:ext cx="1005840" cy="1005840"/>
            </a:xfrm>
            <a:prstGeom prst="diamond">
              <a:avLst/>
            </a:prstGeom>
            <a:solidFill>
              <a:schemeClr val="accent2">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0" name="Rectangle 149">
              <a:extLst>
                <a:ext uri="{FF2B5EF4-FFF2-40B4-BE49-F238E27FC236}">
                  <a16:creationId xmlns:a16="http://schemas.microsoft.com/office/drawing/2014/main" id="{E45E8385-6BA1-4D6F-B3CC-885851881D78}"/>
                </a:ext>
              </a:extLst>
            </p:cNvPr>
            <p:cNvSpPr/>
            <p:nvPr/>
          </p:nvSpPr>
          <p:spPr>
            <a:xfrm>
              <a:off x="9706116" y="2956487"/>
              <a:ext cx="95507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Monitor</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
        <p:nvSpPr>
          <p:cNvPr id="172" name="TextBox 171">
            <a:extLst>
              <a:ext uri="{FF2B5EF4-FFF2-40B4-BE49-F238E27FC236}">
                <a16:creationId xmlns:a16="http://schemas.microsoft.com/office/drawing/2014/main" id="{5E902E0A-8072-491D-995A-C4689B7EE3E6}"/>
              </a:ext>
            </a:extLst>
          </p:cNvPr>
          <p:cNvSpPr txBox="1"/>
          <p:nvPr/>
        </p:nvSpPr>
        <p:spPr>
          <a:xfrm>
            <a:off x="8645139" y="2019070"/>
            <a:ext cx="1460761" cy="369332"/>
          </a:xfrm>
          <a:prstGeom prst="rect">
            <a:avLst/>
          </a:prstGeom>
          <a:noFill/>
        </p:spPr>
        <p:txBody>
          <a:bodyPr wrap="square" lIns="0" tIns="0" rIns="4572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No Showstoppers</a:t>
            </a:r>
          </a:p>
          <a:p>
            <a:pPr marL="0" marR="0" lvl="0" indent="0" algn="ct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Create Workarounds</a:t>
            </a:r>
          </a:p>
        </p:txBody>
      </p:sp>
      <p:cxnSp>
        <p:nvCxnSpPr>
          <p:cNvPr id="173" name="Straight Arrow Connector 42">
            <a:extLst>
              <a:ext uri="{FF2B5EF4-FFF2-40B4-BE49-F238E27FC236}">
                <a16:creationId xmlns:a16="http://schemas.microsoft.com/office/drawing/2014/main" id="{818581AD-67BB-4CE7-8C0D-5703FCC4F146}"/>
              </a:ext>
            </a:extLst>
          </p:cNvPr>
          <p:cNvCxnSpPr>
            <a:cxnSpLocks/>
            <a:stCxn id="172" idx="2"/>
          </p:cNvCxnSpPr>
          <p:nvPr/>
        </p:nvCxnSpPr>
        <p:spPr>
          <a:xfrm rot="5400000">
            <a:off x="8049640" y="2525562"/>
            <a:ext cx="1463040" cy="1188720"/>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C5A567F9-E776-44D5-8E12-3674387485C3}"/>
              </a:ext>
            </a:extLst>
          </p:cNvPr>
          <p:cNvGrpSpPr/>
          <p:nvPr/>
        </p:nvGrpSpPr>
        <p:grpSpPr>
          <a:xfrm>
            <a:off x="6586969" y="4751519"/>
            <a:ext cx="2457236" cy="1481928"/>
            <a:chOff x="6586969" y="4578999"/>
            <a:chExt cx="2457236" cy="1554480"/>
          </a:xfrm>
        </p:grpSpPr>
        <p:cxnSp>
          <p:nvCxnSpPr>
            <p:cNvPr id="149" name="Connector: Elbow 9">
              <a:extLst>
                <a:ext uri="{FF2B5EF4-FFF2-40B4-BE49-F238E27FC236}">
                  <a16:creationId xmlns:a16="http://schemas.microsoft.com/office/drawing/2014/main" id="{521CB812-4CBE-49BA-B719-CB28E42796A6}"/>
                </a:ext>
              </a:extLst>
            </p:cNvPr>
            <p:cNvCxnSpPr>
              <a:cxnSpLocks/>
            </p:cNvCxnSpPr>
            <p:nvPr/>
          </p:nvCxnSpPr>
          <p:spPr>
            <a:xfrm>
              <a:off x="6586969"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Connector: Elbow 9">
              <a:extLst>
                <a:ext uri="{FF2B5EF4-FFF2-40B4-BE49-F238E27FC236}">
                  <a16:creationId xmlns:a16="http://schemas.microsoft.com/office/drawing/2014/main" id="{EB83983C-D9A5-4B64-B150-975A830725AD}"/>
                </a:ext>
              </a:extLst>
            </p:cNvPr>
            <p:cNvCxnSpPr>
              <a:cxnSpLocks/>
            </p:cNvCxnSpPr>
            <p:nvPr/>
          </p:nvCxnSpPr>
          <p:spPr>
            <a:xfrm>
              <a:off x="7211980"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Connector: Elbow 9">
              <a:extLst>
                <a:ext uri="{FF2B5EF4-FFF2-40B4-BE49-F238E27FC236}">
                  <a16:creationId xmlns:a16="http://schemas.microsoft.com/office/drawing/2014/main" id="{B09032D7-9599-4DCB-8809-7E91852DCDF8}"/>
                </a:ext>
              </a:extLst>
            </p:cNvPr>
            <p:cNvCxnSpPr>
              <a:cxnSpLocks/>
            </p:cNvCxnSpPr>
            <p:nvPr/>
          </p:nvCxnSpPr>
          <p:spPr>
            <a:xfrm>
              <a:off x="7836991"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Connector: Elbow 9">
              <a:extLst>
                <a:ext uri="{FF2B5EF4-FFF2-40B4-BE49-F238E27FC236}">
                  <a16:creationId xmlns:a16="http://schemas.microsoft.com/office/drawing/2014/main" id="{2FA4CBB3-E1D4-449E-A190-069894B11989}"/>
                </a:ext>
              </a:extLst>
            </p:cNvPr>
            <p:cNvCxnSpPr>
              <a:cxnSpLocks/>
            </p:cNvCxnSpPr>
            <p:nvPr/>
          </p:nvCxnSpPr>
          <p:spPr>
            <a:xfrm>
              <a:off x="8398644" y="4578999"/>
              <a:ext cx="0" cy="155448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Connector: Elbow 9">
              <a:extLst>
                <a:ext uri="{FF2B5EF4-FFF2-40B4-BE49-F238E27FC236}">
                  <a16:creationId xmlns:a16="http://schemas.microsoft.com/office/drawing/2014/main" id="{A0CB7D99-300D-47F3-8F74-6D6A149ECB55}"/>
                </a:ext>
              </a:extLst>
            </p:cNvPr>
            <p:cNvCxnSpPr>
              <a:cxnSpLocks/>
            </p:cNvCxnSpPr>
            <p:nvPr/>
          </p:nvCxnSpPr>
          <p:spPr>
            <a:xfrm>
              <a:off x="9044205" y="4578999"/>
              <a:ext cx="0" cy="155448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6" name="TextBox 185">
            <a:extLst>
              <a:ext uri="{FF2B5EF4-FFF2-40B4-BE49-F238E27FC236}">
                <a16:creationId xmlns:a16="http://schemas.microsoft.com/office/drawing/2014/main" id="{0CC16C46-102E-42DF-A63C-992FFA27AC0D}"/>
              </a:ext>
            </a:extLst>
          </p:cNvPr>
          <p:cNvSpPr txBox="1"/>
          <p:nvPr/>
        </p:nvSpPr>
        <p:spPr>
          <a:xfrm>
            <a:off x="3215004" y="1587027"/>
            <a:ext cx="1806992" cy="369332"/>
          </a:xfrm>
          <a:prstGeom prst="rect">
            <a:avLst/>
          </a:prstGeom>
          <a:noFill/>
        </p:spPr>
        <p:txBody>
          <a:bodyPr wrap="square" lIns="45720" tIns="0" rIns="4572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infor 7.2 WFM</a:t>
            </a:r>
          </a:p>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Multi-Tenant Government</a:t>
            </a:r>
          </a:p>
        </p:txBody>
      </p:sp>
      <p:cxnSp>
        <p:nvCxnSpPr>
          <p:cNvPr id="188" name="Straight Arrow Connector 42">
            <a:extLst>
              <a:ext uri="{FF2B5EF4-FFF2-40B4-BE49-F238E27FC236}">
                <a16:creationId xmlns:a16="http://schemas.microsoft.com/office/drawing/2014/main" id="{5ECB5DB7-4313-4124-B2D2-B5664A213587}"/>
              </a:ext>
            </a:extLst>
          </p:cNvPr>
          <p:cNvCxnSpPr>
            <a:cxnSpLocks/>
            <a:stCxn id="186" idx="2"/>
            <a:endCxn id="190" idx="0"/>
          </p:cNvCxnSpPr>
          <p:nvPr/>
        </p:nvCxnSpPr>
        <p:spPr>
          <a:xfrm>
            <a:off x="4118500" y="1956359"/>
            <a:ext cx="0" cy="1450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4E73C9E5-8A29-4D1F-A0EA-CCF9238F2B4B}"/>
              </a:ext>
            </a:extLst>
          </p:cNvPr>
          <p:cNvSpPr/>
          <p:nvPr/>
        </p:nvSpPr>
        <p:spPr>
          <a:xfrm>
            <a:off x="8096902" y="6212267"/>
            <a:ext cx="1713848" cy="361053"/>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Training Tested</a:t>
            </a:r>
          </a:p>
        </p:txBody>
      </p:sp>
      <p:sp>
        <p:nvSpPr>
          <p:cNvPr id="106" name="Rectangle 105">
            <a:extLst>
              <a:ext uri="{FF2B5EF4-FFF2-40B4-BE49-F238E27FC236}">
                <a16:creationId xmlns:a16="http://schemas.microsoft.com/office/drawing/2014/main" id="{81B8973E-A5FC-43D1-99AA-B9881BC4F00C}"/>
              </a:ext>
            </a:extLst>
          </p:cNvPr>
          <p:cNvSpPr/>
          <p:nvPr/>
        </p:nvSpPr>
        <p:spPr>
          <a:xfrm>
            <a:off x="8051182" y="6212267"/>
            <a:ext cx="45719" cy="3657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0" name="Rectangle 129">
            <a:extLst>
              <a:ext uri="{FF2B5EF4-FFF2-40B4-BE49-F238E27FC236}">
                <a16:creationId xmlns:a16="http://schemas.microsoft.com/office/drawing/2014/main" id="{04539EDB-90E4-4A6A-911C-AB2237759987}"/>
              </a:ext>
            </a:extLst>
          </p:cNvPr>
          <p:cNvSpPr/>
          <p:nvPr/>
        </p:nvSpPr>
        <p:spPr>
          <a:xfrm>
            <a:off x="8104332" y="4176300"/>
            <a:ext cx="1138085" cy="91440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Acceptance Testing</a:t>
            </a:r>
          </a:p>
        </p:txBody>
      </p:sp>
      <p:sp>
        <p:nvSpPr>
          <p:cNvPr id="131" name="Rectangle 130">
            <a:extLst>
              <a:ext uri="{FF2B5EF4-FFF2-40B4-BE49-F238E27FC236}">
                <a16:creationId xmlns:a16="http://schemas.microsoft.com/office/drawing/2014/main" id="{D47F9613-2D02-4337-9D32-AFF215103A5D}"/>
              </a:ext>
            </a:extLst>
          </p:cNvPr>
          <p:cNvSpPr/>
          <p:nvPr/>
        </p:nvSpPr>
        <p:spPr>
          <a:xfrm>
            <a:off x="9196698" y="4176300"/>
            <a:ext cx="45719" cy="91440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8" name="Rectangle 97">
            <a:extLst>
              <a:ext uri="{FF2B5EF4-FFF2-40B4-BE49-F238E27FC236}">
                <a16:creationId xmlns:a16="http://schemas.microsoft.com/office/drawing/2014/main" id="{A5ED6E05-5E65-4B7E-8843-B860DDC1397C}"/>
              </a:ext>
            </a:extLst>
          </p:cNvPr>
          <p:cNvSpPr/>
          <p:nvPr/>
        </p:nvSpPr>
        <p:spPr>
          <a:xfrm>
            <a:off x="486459" y="6569118"/>
            <a:ext cx="5210422"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SCOPE MANAGEMENT</a:t>
            </a:r>
          </a:p>
        </p:txBody>
      </p:sp>
      <p:sp>
        <p:nvSpPr>
          <p:cNvPr id="100" name="Rectangle 99">
            <a:extLst>
              <a:ext uri="{FF2B5EF4-FFF2-40B4-BE49-F238E27FC236}">
                <a16:creationId xmlns:a16="http://schemas.microsoft.com/office/drawing/2014/main" id="{267EDEB1-820B-4E92-80EF-B43FAF34A571}"/>
              </a:ext>
            </a:extLst>
          </p:cNvPr>
          <p:cNvSpPr/>
          <p:nvPr/>
        </p:nvSpPr>
        <p:spPr>
          <a:xfrm>
            <a:off x="5742600" y="6571765"/>
            <a:ext cx="2953309"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QUALITY ASSURANCE</a:t>
            </a:r>
          </a:p>
        </p:txBody>
      </p:sp>
      <p:sp>
        <p:nvSpPr>
          <p:cNvPr id="101" name="Rectangle 100">
            <a:extLst>
              <a:ext uri="{FF2B5EF4-FFF2-40B4-BE49-F238E27FC236}">
                <a16:creationId xmlns:a16="http://schemas.microsoft.com/office/drawing/2014/main" id="{94A932C9-73B8-4895-8B5A-1B1149ADE832}"/>
              </a:ext>
            </a:extLst>
          </p:cNvPr>
          <p:cNvSpPr/>
          <p:nvPr/>
        </p:nvSpPr>
        <p:spPr>
          <a:xfrm>
            <a:off x="8735151" y="6571765"/>
            <a:ext cx="2305886"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IMPLEMENTATION READINESS</a:t>
            </a:r>
          </a:p>
        </p:txBody>
      </p:sp>
      <p:sp>
        <p:nvSpPr>
          <p:cNvPr id="102" name="Rectangle 101">
            <a:extLst>
              <a:ext uri="{FF2B5EF4-FFF2-40B4-BE49-F238E27FC236}">
                <a16:creationId xmlns:a16="http://schemas.microsoft.com/office/drawing/2014/main" id="{D41A06A9-2425-486F-A439-07EAC5B39A45}"/>
              </a:ext>
            </a:extLst>
          </p:cNvPr>
          <p:cNvSpPr/>
          <p:nvPr/>
        </p:nvSpPr>
        <p:spPr>
          <a:xfrm>
            <a:off x="11068758" y="6622478"/>
            <a:ext cx="1047888" cy="184722"/>
          </a:xfrm>
          <a:prstGeom prst="rect">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OPERATE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FC626FE6-BA90-48B5-94CB-53A0FC12BA52}"/>
              </a:ext>
            </a:extLst>
          </p:cNvPr>
          <p:cNvSpPr/>
          <p:nvPr/>
        </p:nvSpPr>
        <p:spPr>
          <a:xfrm>
            <a:off x="2834534" y="3448851"/>
            <a:ext cx="1149339" cy="912622"/>
          </a:xfrm>
          <a:prstGeom prst="rect">
            <a:avLst/>
          </a:prstGeom>
          <a:pattFill prst="pct5">
            <a:fgClr>
              <a:srgbClr val="A1CAF5"/>
            </a:fgClr>
            <a:bgClr>
              <a:schemeClr val="bg1"/>
            </a:bgClr>
          </a:pattFill>
        </p:spPr>
        <p:txBody>
          <a:bodyPr wrap="square" lIns="0" tIns="0" rIns="0" bIns="0">
            <a:spAutoFit/>
          </a:bodyPr>
          <a:lstStyle/>
          <a:p>
            <a:pPr marL="0" marR="0" lvl="0" indent="0" algn="ctr" defTabSz="457200" rtl="0" eaLnBrk="1" fontAlgn="auto" latinLnBrk="0" hangingPunct="1">
              <a:lnSpc>
                <a:spcPct val="108000"/>
              </a:lnSpc>
              <a:spcBef>
                <a:spcPts val="0"/>
              </a:spcBef>
              <a:spcAft>
                <a:spcPts val="0"/>
              </a:spcAft>
              <a:buClr>
                <a:prstClr val="black"/>
              </a:buClr>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Configuration Architects  </a:t>
            </a:r>
          </a:p>
          <a:p>
            <a:pPr marL="0" marR="0" lvl="0" indent="0" algn="ctr" defTabSz="457200" rtl="0" eaLnBrk="1" fontAlgn="auto" latinLnBrk="0" hangingPunct="1">
              <a:lnSpc>
                <a:spcPct val="108000"/>
              </a:lnSpc>
              <a:spcBef>
                <a:spcPts val="0"/>
              </a:spcBef>
              <a:spcAft>
                <a:spcPts val="0"/>
              </a:spcAft>
              <a:buClr>
                <a:prstClr val="black"/>
              </a:buClr>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“Knowledge</a:t>
            </a:r>
          </a:p>
          <a:p>
            <a:pPr marL="0" marR="0" lvl="0" indent="0" algn="ctr" defTabSz="457200" rtl="0" eaLnBrk="1" fontAlgn="auto" latinLnBrk="0" hangingPunct="1">
              <a:lnSpc>
                <a:spcPct val="108000"/>
              </a:lnSpc>
              <a:spcBef>
                <a:spcPts val="0"/>
              </a:spcBef>
              <a:spcAft>
                <a:spcPts val="0"/>
              </a:spcAft>
              <a:buClr>
                <a:prstClr val="black"/>
              </a:buClr>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Transfer”</a:t>
            </a:r>
          </a:p>
        </p:txBody>
      </p:sp>
      <p:sp>
        <p:nvSpPr>
          <p:cNvPr id="103" name="TextBox 102">
            <a:extLst>
              <a:ext uri="{FF2B5EF4-FFF2-40B4-BE49-F238E27FC236}">
                <a16:creationId xmlns:a16="http://schemas.microsoft.com/office/drawing/2014/main" id="{A7563D5F-BB60-427B-B7CC-06A1F4A33013}"/>
              </a:ext>
            </a:extLst>
          </p:cNvPr>
          <p:cNvSpPr txBox="1"/>
          <p:nvPr/>
        </p:nvSpPr>
        <p:spPr>
          <a:xfrm>
            <a:off x="8440987" y="627828"/>
            <a:ext cx="1557139" cy="544830"/>
          </a:xfrm>
          <a:prstGeom prst="flowChartAlternateProcess">
            <a:avLst/>
          </a:prstGeom>
          <a:solidFill>
            <a:schemeClr val="bg1"/>
          </a:solid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Schedule</a:t>
            </a:r>
          </a:p>
        </p:txBody>
      </p:sp>
      <p:cxnSp>
        <p:nvCxnSpPr>
          <p:cNvPr id="104" name="Straight Arrow Connector 42">
            <a:extLst>
              <a:ext uri="{FF2B5EF4-FFF2-40B4-BE49-F238E27FC236}">
                <a16:creationId xmlns:a16="http://schemas.microsoft.com/office/drawing/2014/main" id="{251D02D2-24C3-48B0-97A4-03A36ECC09D5}"/>
              </a:ext>
            </a:extLst>
          </p:cNvPr>
          <p:cNvCxnSpPr>
            <a:cxnSpLocks/>
            <a:stCxn id="197" idx="1"/>
          </p:cNvCxnSpPr>
          <p:nvPr/>
        </p:nvCxnSpPr>
        <p:spPr>
          <a:xfrm rot="10800000" flipV="1">
            <a:off x="327667" y="1742863"/>
            <a:ext cx="1509134" cy="166628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A764B590-D504-41AF-AFA1-65088520050E}"/>
              </a:ext>
            </a:extLst>
          </p:cNvPr>
          <p:cNvSpPr txBox="1"/>
          <p:nvPr/>
        </p:nvSpPr>
        <p:spPr>
          <a:xfrm>
            <a:off x="1772903" y="2525976"/>
            <a:ext cx="335523" cy="246221"/>
          </a:xfrm>
          <a:prstGeom prst="rect">
            <a:avLst/>
          </a:prstGeom>
          <a:noFill/>
        </p:spPr>
        <p:txBody>
          <a:bodyPr wrap="square" lIns="45720" tIns="0" rIns="4572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2057400" algn="r"/>
              </a:tabLst>
              <a:defRPr/>
            </a:pPr>
            <a:r>
              <a:rPr kumimoji="0" lang="en-US" sz="16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endParaRPr kumimoji="0" lang="en-US" sz="16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sp>
        <p:nvSpPr>
          <p:cNvPr id="58" name="Rectangle 57">
            <a:extLst>
              <a:ext uri="{FF2B5EF4-FFF2-40B4-BE49-F238E27FC236}">
                <a16:creationId xmlns:a16="http://schemas.microsoft.com/office/drawing/2014/main" id="{E3D1D163-AD2E-4CEF-81BC-71DD38481561}"/>
              </a:ext>
            </a:extLst>
          </p:cNvPr>
          <p:cNvSpPr/>
          <p:nvPr/>
        </p:nvSpPr>
        <p:spPr>
          <a:xfrm>
            <a:off x="572518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APR</a:t>
            </a:r>
          </a:p>
        </p:txBody>
      </p:sp>
      <p:sp>
        <p:nvSpPr>
          <p:cNvPr id="57" name="Rectangle 56">
            <a:extLst>
              <a:ext uri="{FF2B5EF4-FFF2-40B4-BE49-F238E27FC236}">
                <a16:creationId xmlns:a16="http://schemas.microsoft.com/office/drawing/2014/main" id="{1544C69B-D4B1-4BB7-BDFE-EF232CBA698D}"/>
              </a:ext>
            </a:extLst>
          </p:cNvPr>
          <p:cNvSpPr/>
          <p:nvPr/>
        </p:nvSpPr>
        <p:spPr>
          <a:xfrm>
            <a:off x="513104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MAR</a:t>
            </a:r>
          </a:p>
        </p:txBody>
      </p:sp>
    </p:spTree>
    <p:extLst>
      <p:ext uri="{BB962C8B-B14F-4D97-AF65-F5344CB8AC3E}">
        <p14:creationId xmlns:p14="http://schemas.microsoft.com/office/powerpoint/2010/main" val="2242892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2 Activities </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9316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7FA9-559E-4445-8E0D-1D833EA721F0}"/>
              </a:ext>
            </a:extLst>
          </p:cNvPr>
          <p:cNvSpPr>
            <a:spLocks noGrp="1"/>
          </p:cNvSpPr>
          <p:nvPr>
            <p:ph type="title"/>
          </p:nvPr>
        </p:nvSpPr>
        <p:spPr/>
        <p:txBody>
          <a:bodyPr/>
          <a:lstStyle/>
          <a:p>
            <a:r>
              <a:rPr lang="en-US" dirty="0"/>
              <a:t>Payroll/HR Survey</a:t>
            </a:r>
          </a:p>
        </p:txBody>
      </p:sp>
      <p:sp>
        <p:nvSpPr>
          <p:cNvPr id="3" name="Rectangle: Rounded Corners 2">
            <a:extLst>
              <a:ext uri="{FF2B5EF4-FFF2-40B4-BE49-F238E27FC236}">
                <a16:creationId xmlns:a16="http://schemas.microsoft.com/office/drawing/2014/main" id="{1E57A0A6-9BA2-4442-8162-B895031637F5}"/>
              </a:ext>
            </a:extLst>
          </p:cNvPr>
          <p:cNvSpPr/>
          <p:nvPr/>
        </p:nvSpPr>
        <p:spPr>
          <a:xfrm>
            <a:off x="2115812" y="2491649"/>
            <a:ext cx="3555412" cy="31601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Bef>
                <a:spcPts val="900"/>
              </a:spcBef>
            </a:pPr>
            <a:r>
              <a:rPr lang="en-US" b="1" dirty="0">
                <a:solidFill>
                  <a:schemeClr val="bg1"/>
                </a:solidFill>
                <a:latin typeface="Arial" panose="020B0604020202020204" pitchFamily="34" charset="0"/>
                <a:cs typeface="Arial" panose="020B0604020202020204" pitchFamily="34" charset="0"/>
              </a:rPr>
              <a:t>The Luma Project team is working on a survey to gather more information for Payroll &amp; HR.</a:t>
            </a:r>
          </a:p>
        </p:txBody>
      </p:sp>
      <p:sp>
        <p:nvSpPr>
          <p:cNvPr id="4" name="Rectangle: Rounded Corners 3">
            <a:extLst>
              <a:ext uri="{FF2B5EF4-FFF2-40B4-BE49-F238E27FC236}">
                <a16:creationId xmlns:a16="http://schemas.microsoft.com/office/drawing/2014/main" id="{06E1CCCD-D6E5-4A09-89AA-FBFE76C047F1}"/>
              </a:ext>
            </a:extLst>
          </p:cNvPr>
          <p:cNvSpPr/>
          <p:nvPr/>
        </p:nvSpPr>
        <p:spPr>
          <a:xfrm>
            <a:off x="6520777" y="2491649"/>
            <a:ext cx="3440346" cy="31601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20000"/>
              </a:lnSpc>
              <a:spcBef>
                <a:spcPts val="900"/>
              </a:spcBef>
            </a:pPr>
            <a:r>
              <a:rPr lang="en-US" b="1" dirty="0">
                <a:solidFill>
                  <a:schemeClr val="bg1"/>
                </a:solidFill>
                <a:latin typeface="Arial" panose="020B0604020202020204" pitchFamily="34" charset="0"/>
                <a:cs typeface="Arial" panose="020B0604020202020204" pitchFamily="34" charset="0"/>
              </a:rPr>
              <a:t>As of today, this survey can be expected no later than November 15</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281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man placing sticky notes on wall">
            <a:extLst>
              <a:ext uri="{FF2B5EF4-FFF2-40B4-BE49-F238E27FC236}">
                <a16:creationId xmlns:a16="http://schemas.microsoft.com/office/drawing/2014/main" id="{B8AEE8F2-3DD4-484B-B79E-36C3618D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36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2611732"/>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Engagement Opportunities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95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C98511-0278-4982-B0B6-37A96358BCE3}"/>
              </a:ext>
            </a:extLst>
          </p:cNvPr>
          <p:cNvGraphicFramePr>
            <a:graphicFrameLocks noGrp="1"/>
          </p:cNvGraphicFramePr>
          <p:nvPr>
            <p:extLst>
              <p:ext uri="{D42A27DB-BD31-4B8C-83A1-F6EECF244321}">
                <p14:modId xmlns:p14="http://schemas.microsoft.com/office/powerpoint/2010/main" val="1113022037"/>
              </p:ext>
            </p:extLst>
          </p:nvPr>
        </p:nvGraphicFramePr>
        <p:xfrm>
          <a:off x="320846" y="2446628"/>
          <a:ext cx="11284664" cy="2326994"/>
        </p:xfrm>
        <a:graphic>
          <a:graphicData uri="http://schemas.openxmlformats.org/drawingml/2006/table">
            <a:tbl>
              <a:tblPr firstRow="1" bandRow="1">
                <a:tableStyleId>{21E4AEA4-8DFA-4A89-87EB-49C32662AFE0}</a:tableStyleId>
              </a:tblPr>
              <a:tblGrid>
                <a:gridCol w="2821166">
                  <a:extLst>
                    <a:ext uri="{9D8B030D-6E8A-4147-A177-3AD203B41FA5}">
                      <a16:colId xmlns:a16="http://schemas.microsoft.com/office/drawing/2014/main" val="2715358304"/>
                    </a:ext>
                  </a:extLst>
                </a:gridCol>
                <a:gridCol w="2821166">
                  <a:extLst>
                    <a:ext uri="{9D8B030D-6E8A-4147-A177-3AD203B41FA5}">
                      <a16:colId xmlns:a16="http://schemas.microsoft.com/office/drawing/2014/main" val="3979161108"/>
                    </a:ext>
                  </a:extLst>
                </a:gridCol>
                <a:gridCol w="2821166">
                  <a:extLst>
                    <a:ext uri="{9D8B030D-6E8A-4147-A177-3AD203B41FA5}">
                      <a16:colId xmlns:a16="http://schemas.microsoft.com/office/drawing/2014/main" val="2786905575"/>
                    </a:ext>
                  </a:extLst>
                </a:gridCol>
                <a:gridCol w="2821166">
                  <a:extLst>
                    <a:ext uri="{9D8B030D-6E8A-4147-A177-3AD203B41FA5}">
                      <a16:colId xmlns:a16="http://schemas.microsoft.com/office/drawing/2014/main" val="1031165784"/>
                    </a:ext>
                  </a:extLst>
                </a:gridCol>
              </a:tblGrid>
              <a:tr h="455726">
                <a:tc>
                  <a:txBody>
                    <a:bodyPr/>
                    <a:lstStyle/>
                    <a:p>
                      <a:pPr algn="ctr"/>
                      <a:r>
                        <a:rPr lang="en-US" sz="1400" dirty="0">
                          <a:latin typeface="Arial" panose="020B0604020202020204" pitchFamily="34" charset="0"/>
                          <a:cs typeface="Arial" panose="020B0604020202020204" pitchFamily="34" charset="0"/>
                        </a:rPr>
                        <a:t>Type of Engagement</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Date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Time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Topic</a:t>
                      </a:r>
                    </a:p>
                  </a:txBody>
                  <a:tcPr anchor="ctr">
                    <a:solidFill>
                      <a:srgbClr val="092F57"/>
                    </a:solidFill>
                  </a:tcPr>
                </a:tc>
                <a:extLst>
                  <a:ext uri="{0D108BD9-81ED-4DB2-BD59-A6C34878D82A}">
                    <a16:rowId xmlns:a16="http://schemas.microsoft.com/office/drawing/2014/main" val="1557540212"/>
                  </a:ext>
                </a:extLst>
              </a:tr>
              <a:tr h="6237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November 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1</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November 16</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Sourcing Events &amp; Supplier Portal</a:t>
                      </a:r>
                    </a:p>
                  </a:txBody>
                  <a:tcPr anchor="ctr">
                    <a:solidFill>
                      <a:schemeClr val="bg1">
                        <a:lumMod val="95000"/>
                      </a:schemeClr>
                    </a:solidFill>
                  </a:tcPr>
                </a:tc>
                <a:extLst>
                  <a:ext uri="{0D108BD9-81ED-4DB2-BD59-A6C34878D82A}">
                    <a16:rowId xmlns:a16="http://schemas.microsoft.com/office/drawing/2014/main" val="3408729283"/>
                  </a:ext>
                </a:extLst>
              </a:tr>
              <a:tr h="6237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November 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2</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November 18th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Sourcing Events &amp; Supplier Portal</a:t>
                      </a:r>
                    </a:p>
                  </a:txBody>
                  <a:tcPr anchor="ctr">
                    <a:solidFill>
                      <a:schemeClr val="bg1">
                        <a:lumMod val="95000"/>
                      </a:schemeClr>
                    </a:solidFill>
                  </a:tcPr>
                </a:tc>
                <a:extLst>
                  <a:ext uri="{0D108BD9-81ED-4DB2-BD59-A6C34878D82A}">
                    <a16:rowId xmlns:a16="http://schemas.microsoft.com/office/drawing/2014/main" val="2538287007"/>
                  </a:ext>
                </a:extLst>
              </a:tr>
              <a:tr h="623756">
                <a:tc>
                  <a:txBody>
                    <a:bodyPr/>
                    <a:lstStyle/>
                    <a:p>
                      <a:pPr algn="ctr"/>
                      <a:r>
                        <a:rPr lang="en-US" sz="1200" dirty="0">
                          <a:solidFill>
                            <a:srgbClr val="092F57"/>
                          </a:solidFill>
                          <a:latin typeface="Arial" panose="020B0604020202020204" pitchFamily="34" charset="0"/>
                          <a:cs typeface="Arial" panose="020B0604020202020204" pitchFamily="34" charset="0"/>
                        </a:rPr>
                        <a:t>Statewide Showcase</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November</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 pm</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None</a:t>
                      </a:r>
                    </a:p>
                  </a:txBody>
                  <a:tcPr anchor="ctr">
                    <a:solidFill>
                      <a:schemeClr val="bg1">
                        <a:lumMod val="95000"/>
                      </a:schemeClr>
                    </a:solidFill>
                  </a:tcPr>
                </a:tc>
                <a:extLst>
                  <a:ext uri="{0D108BD9-81ED-4DB2-BD59-A6C34878D82A}">
                    <a16:rowId xmlns:a16="http://schemas.microsoft.com/office/drawing/2014/main" val="1123040849"/>
                  </a:ext>
                </a:extLst>
              </a:tr>
            </a:tbl>
          </a:graphicData>
        </a:graphic>
      </p:graphicFrame>
      <p:sp>
        <p:nvSpPr>
          <p:cNvPr id="3" name="TextBox 2">
            <a:extLst>
              <a:ext uri="{FF2B5EF4-FFF2-40B4-BE49-F238E27FC236}">
                <a16:creationId xmlns:a16="http://schemas.microsoft.com/office/drawing/2014/main" id="{5537B3A5-5EB9-498E-9D93-0DEB6BAC701D}"/>
              </a:ext>
            </a:extLst>
          </p:cNvPr>
          <p:cNvSpPr txBox="1"/>
          <p:nvPr/>
        </p:nvSpPr>
        <p:spPr>
          <a:xfrm>
            <a:off x="974875" y="1760619"/>
            <a:ext cx="102316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u="sng" dirty="0">
                <a:solidFill>
                  <a:srgbClr val="092F57"/>
                </a:solidFill>
                <a:latin typeface="Arial" panose="020B0604020202020204" pitchFamily="34" charset="0"/>
                <a:cs typeface="Arial" panose="020B0604020202020204" pitchFamily="34" charset="0"/>
              </a:rPr>
              <a:t>Upcoming engagement opportunities to learn more about Luma. Please help us spread the word!</a:t>
            </a:r>
            <a:endParaRPr kumimoji="0" lang="en-US" sz="1600" b="0"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5A962F24-6865-44DA-B0D6-4C3ABD315E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Engagement Opportunities</a:t>
            </a:r>
          </a:p>
        </p:txBody>
      </p:sp>
      <p:cxnSp>
        <p:nvCxnSpPr>
          <p:cNvPr id="5" name="Straight Connector 4">
            <a:extLst>
              <a:ext uri="{FF2B5EF4-FFF2-40B4-BE49-F238E27FC236}">
                <a16:creationId xmlns:a16="http://schemas.microsoft.com/office/drawing/2014/main" id="{7894B3D0-4E08-461A-9A06-18235A1323A6}"/>
              </a:ext>
            </a:extLst>
          </p:cNvPr>
          <p:cNvCxnSpPr>
            <a:cxnSpLocks/>
          </p:cNvCxnSpPr>
          <p:nvPr/>
        </p:nvCxnSpPr>
        <p:spPr>
          <a:xfrm>
            <a:off x="856034" y="4455268"/>
            <a:ext cx="97957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639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istockphoto.com/photos/calendar-page-flipping-sheet-close-up-blur-background-business-picture-id1241235622?b=1&amp;k=20&amp;m=1241235622&amp;s=170667a&amp;w=0&amp;h=Mv5W0h2e1135efYHzNXvNKYsRaL1sMsa6MuSArJkh6g=">
            <a:extLst>
              <a:ext uri="{FF2B5EF4-FFF2-40B4-BE49-F238E27FC236}">
                <a16:creationId xmlns:a16="http://schemas.microsoft.com/office/drawing/2014/main" id="{84A54366-3FA1-4647-A283-7AD8A77ED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3383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A2BD46-9979-4409-A9FB-A3BA4A88E60D}"/>
              </a:ext>
            </a:extLst>
          </p:cNvPr>
          <p:cNvSpPr/>
          <p:nvPr/>
        </p:nvSpPr>
        <p:spPr>
          <a:xfrm>
            <a:off x="0" y="-16543"/>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BF03C58-42E1-450C-8873-4A7996078DC4}"/>
              </a:ext>
            </a:extLst>
          </p:cNvPr>
          <p:cNvGrpSpPr/>
          <p:nvPr/>
        </p:nvGrpSpPr>
        <p:grpSpPr>
          <a:xfrm>
            <a:off x="3105150" y="2396124"/>
            <a:ext cx="5981700" cy="2367594"/>
            <a:chOff x="3105152" y="3872473"/>
            <a:chExt cx="5981700" cy="2367594"/>
          </a:xfrm>
        </p:grpSpPr>
        <p:sp>
          <p:nvSpPr>
            <p:cNvPr id="17" name="Title 1">
              <a:extLst>
                <a:ext uri="{FF2B5EF4-FFF2-40B4-BE49-F238E27FC236}">
                  <a16:creationId xmlns:a16="http://schemas.microsoft.com/office/drawing/2014/main" id="{AB4004B4-CD51-4388-92B3-C79C3FC2E744}"/>
                </a:ext>
              </a:extLst>
            </p:cNvPr>
            <p:cNvSpPr txBox="1">
              <a:spLocks/>
            </p:cNvSpPr>
            <p:nvPr/>
          </p:nvSpPr>
          <p:spPr>
            <a:xfrm>
              <a:off x="3105152" y="3872473"/>
              <a:ext cx="5981700" cy="236759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Event Calendar</a:t>
              </a:r>
            </a:p>
          </p:txBody>
        </p:sp>
        <p:cxnSp>
          <p:nvCxnSpPr>
            <p:cNvPr id="18" name="Straight Connector 17">
              <a:extLst>
                <a:ext uri="{FF2B5EF4-FFF2-40B4-BE49-F238E27FC236}">
                  <a16:creationId xmlns:a16="http://schemas.microsoft.com/office/drawing/2014/main" id="{ABA91D98-5AF1-4843-AC8E-9BA68F64DDB0}"/>
                </a:ext>
              </a:extLst>
            </p:cNvPr>
            <p:cNvCxnSpPr/>
            <p:nvPr/>
          </p:nvCxnSpPr>
          <p:spPr>
            <a:xfrm>
              <a:off x="3105152" y="474414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7F85D203-4DBD-4E4A-A6CE-79BCEBB0375B}"/>
              </a:ext>
            </a:extLst>
          </p:cNvPr>
          <p:cNvSpPr/>
          <p:nvPr/>
        </p:nvSpPr>
        <p:spPr>
          <a:xfrm>
            <a:off x="4066630" y="3429000"/>
            <a:ext cx="4058740" cy="369332"/>
          </a:xfrm>
          <a:prstGeom prst="rect">
            <a:avLst/>
          </a:prstGeom>
        </p:spPr>
        <p:txBody>
          <a:bodyPr wrap="none">
            <a:spAutoFit/>
          </a:bodyPr>
          <a:lstStyle/>
          <a:p>
            <a:r>
              <a:rPr lang="en-US" u="sng" dirty="0">
                <a:solidFill>
                  <a:schemeClr val="bg1"/>
                </a:solidFill>
                <a:hlinkClick r:id="rId4">
                  <a:extLst>
                    <a:ext uri="{A12FA001-AC4F-418D-AE19-62706E023703}">
                      <ahyp:hlinkClr xmlns:ahyp="http://schemas.microsoft.com/office/drawing/2018/hyperlinkcolor" val="tx"/>
                    </a:ext>
                  </a:extLst>
                </a:hlinkClick>
              </a:rPr>
              <a:t>State of Idaho Controller's Office</a:t>
            </a:r>
            <a:r>
              <a:rPr lang="en-US" u="sng" dirty="0">
                <a:solidFill>
                  <a:schemeClr val="bg1"/>
                </a:solidFill>
              </a:rPr>
              <a:t> Website</a:t>
            </a:r>
          </a:p>
        </p:txBody>
      </p:sp>
    </p:spTree>
    <p:extLst>
      <p:ext uri="{BB962C8B-B14F-4D97-AF65-F5344CB8AC3E}">
        <p14:creationId xmlns:p14="http://schemas.microsoft.com/office/powerpoint/2010/main" val="3697590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17A0-5FF0-4310-A327-587C127ED747}"/>
              </a:ext>
            </a:extLst>
          </p:cNvPr>
          <p:cNvPicPr>
            <a:picLocks noChangeAspect="1"/>
          </p:cNvPicPr>
          <p:nvPr/>
        </p:nvPicPr>
        <p:blipFill>
          <a:blip r:embed="rId3"/>
          <a:stretch>
            <a:fillRect/>
          </a:stretch>
        </p:blipFill>
        <p:spPr>
          <a:xfrm>
            <a:off x="0" y="0"/>
            <a:ext cx="12192000" cy="6336632"/>
          </a:xfrm>
          <a:prstGeom prst="rect">
            <a:avLst/>
          </a:prstGeom>
        </p:spPr>
      </p:pic>
      <p:sp>
        <p:nvSpPr>
          <p:cNvPr id="15" name="Rectangle 14">
            <a:extLst>
              <a:ext uri="{FF2B5EF4-FFF2-40B4-BE49-F238E27FC236}">
                <a16:creationId xmlns:a16="http://schemas.microsoft.com/office/drawing/2014/main" id="{8FA2BD46-9979-4409-A9FB-A3BA4A88E60D}"/>
              </a:ext>
            </a:extLst>
          </p:cNvPr>
          <p:cNvSpPr/>
          <p:nvPr/>
        </p:nvSpPr>
        <p:spPr>
          <a:xfrm>
            <a:off x="0" y="-16543"/>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BF03C58-42E1-450C-8873-4A7996078DC4}"/>
              </a:ext>
            </a:extLst>
          </p:cNvPr>
          <p:cNvGrpSpPr/>
          <p:nvPr/>
        </p:nvGrpSpPr>
        <p:grpSpPr>
          <a:xfrm>
            <a:off x="3105150" y="2245203"/>
            <a:ext cx="5981700" cy="2367594"/>
            <a:chOff x="3105152" y="3268791"/>
            <a:chExt cx="5981700" cy="2367594"/>
          </a:xfrm>
        </p:grpSpPr>
        <p:sp>
          <p:nvSpPr>
            <p:cNvPr id="17" name="Title 1">
              <a:extLst>
                <a:ext uri="{FF2B5EF4-FFF2-40B4-BE49-F238E27FC236}">
                  <a16:creationId xmlns:a16="http://schemas.microsoft.com/office/drawing/2014/main" id="{AB4004B4-CD51-4388-92B3-C79C3FC2E744}"/>
                </a:ext>
              </a:extLst>
            </p:cNvPr>
            <p:cNvSpPr txBox="1">
              <a:spLocks/>
            </p:cNvSpPr>
            <p:nvPr/>
          </p:nvSpPr>
          <p:spPr>
            <a:xfrm>
              <a:off x="3105152" y="3268791"/>
              <a:ext cx="5981700" cy="236759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Know Do Share Report</a:t>
              </a:r>
            </a:p>
            <a:p>
              <a:pPr algn="ctr"/>
              <a:r>
                <a:rPr lang="en-US" dirty="0">
                  <a:solidFill>
                    <a:schemeClr val="bg1"/>
                  </a:solidFill>
                </a:rPr>
                <a:t>(K.D.S.R.)</a:t>
              </a:r>
            </a:p>
          </p:txBody>
        </p:sp>
        <p:cxnSp>
          <p:nvCxnSpPr>
            <p:cNvPr id="18" name="Straight Connector 17">
              <a:extLst>
                <a:ext uri="{FF2B5EF4-FFF2-40B4-BE49-F238E27FC236}">
                  <a16:creationId xmlns:a16="http://schemas.microsoft.com/office/drawing/2014/main" id="{ABA91D98-5AF1-4843-AC8E-9BA68F64DDB0}"/>
                </a:ext>
              </a:extLst>
            </p:cNvPr>
            <p:cNvCxnSpPr/>
            <p:nvPr/>
          </p:nvCxnSpPr>
          <p:spPr>
            <a:xfrm>
              <a:off x="3105152" y="466424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360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81AFEF-D88D-4853-8579-411099F22827}"/>
              </a:ext>
            </a:extLst>
          </p:cNvPr>
          <p:cNvGrpSpPr/>
          <p:nvPr/>
        </p:nvGrpSpPr>
        <p:grpSpPr>
          <a:xfrm>
            <a:off x="0" y="0"/>
            <a:ext cx="5719568" cy="6337301"/>
            <a:chOff x="0" y="0"/>
            <a:chExt cx="4850780" cy="6337301"/>
          </a:xfrm>
        </p:grpSpPr>
        <p:pic>
          <p:nvPicPr>
            <p:cNvPr id="2" name="Picture 1">
              <a:extLst>
                <a:ext uri="{FF2B5EF4-FFF2-40B4-BE49-F238E27FC236}">
                  <a16:creationId xmlns:a16="http://schemas.microsoft.com/office/drawing/2014/main" id="{B76DB9A8-E3BF-4836-84C4-818AC39EF4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5" name="TextBox 4">
            <a:extLst>
              <a:ext uri="{FF2B5EF4-FFF2-40B4-BE49-F238E27FC236}">
                <a16:creationId xmlns:a16="http://schemas.microsoft.com/office/drawing/2014/main" id="{0D98AFF5-910B-4929-9DCD-366D214D294C}"/>
              </a:ext>
            </a:extLst>
          </p:cNvPr>
          <p:cNvSpPr txBox="1"/>
          <p:nvPr/>
        </p:nvSpPr>
        <p:spPr>
          <a:xfrm>
            <a:off x="5958840" y="1743666"/>
            <a:ext cx="6465291" cy="2632003"/>
          </a:xfrm>
          <a:prstGeom prst="rect">
            <a:avLst/>
          </a:prstGeom>
          <a:noFill/>
        </p:spPr>
        <p:txBody>
          <a:bodyPr wrap="square" rtlCol="0" anchor="t">
            <a:spAutoFit/>
          </a:bodyPr>
          <a:lstStyle/>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1 Update</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1 Activities</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2 Update </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2 Activities</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Engagement Opportunities </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Luma Event Calendar</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1 &amp; 2 Know Do Share Reports (K.D.S.R.)</a:t>
            </a: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1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3" name="TextBox 12">
            <a:extLst>
              <a:ext uri="{FF2B5EF4-FFF2-40B4-BE49-F238E27FC236}">
                <a16:creationId xmlns:a16="http://schemas.microsoft.com/office/drawing/2014/main" id="{0810D87A-BA26-492E-A473-C67B033B2D98}"/>
              </a:ext>
            </a:extLst>
          </p:cNvPr>
          <p:cNvSpPr txBox="1"/>
          <p:nvPr/>
        </p:nvSpPr>
        <p:spPr>
          <a:xfrm>
            <a:off x="6470972" y="2146326"/>
            <a:ext cx="2747898" cy="3880549"/>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Luma Learning Labs: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What: </a:t>
            </a:r>
            <a:r>
              <a:rPr lang="en-US" sz="1050" dirty="0">
                <a:solidFill>
                  <a:srgbClr val="092F57"/>
                </a:solidFill>
                <a:latin typeface="Arial" panose="020B0604020202020204" pitchFamily="34" charset="0"/>
                <a:cs typeface="Arial" panose="020B0604020202020204" pitchFamily="34" charset="0"/>
              </a:rPr>
              <a:t>Sourcing Events &amp; Supplier Portal</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When: </a:t>
            </a:r>
            <a:r>
              <a:rPr lang="en-US" sz="1050" dirty="0">
                <a:solidFill>
                  <a:srgbClr val="092F57"/>
                </a:solidFill>
                <a:latin typeface="Arial" panose="020B0604020202020204" pitchFamily="34" charset="0"/>
                <a:cs typeface="Arial" panose="020B0604020202020204" pitchFamily="34" charset="0"/>
              </a:rPr>
              <a:t>November 16</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 10 - 11am</a:t>
            </a:r>
          </a:p>
          <a:p>
            <a:r>
              <a:rPr lang="en-US" sz="1050" dirty="0">
                <a:solidFill>
                  <a:srgbClr val="092F57"/>
                </a:solidFill>
                <a:latin typeface="Arial" panose="020B0604020202020204" pitchFamily="34" charset="0"/>
                <a:cs typeface="Arial" panose="020B0604020202020204" pitchFamily="34" charset="0"/>
              </a:rPr>
              <a:t>            November 18</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 2 - 3 pm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Where: </a:t>
            </a:r>
            <a:r>
              <a:rPr lang="en-US" sz="1050" dirty="0">
                <a:solidFill>
                  <a:srgbClr val="092F57"/>
                </a:solidFill>
                <a:latin typeface="Arial" panose="020B0604020202020204" pitchFamily="34" charset="0"/>
                <a:cs typeface="Arial" panose="020B0604020202020204" pitchFamily="34" charset="0"/>
              </a:rPr>
              <a:t>Virtual meeting. Use the link below to RSVP!</a:t>
            </a:r>
          </a:p>
          <a:p>
            <a:pPr>
              <a:spcBef>
                <a:spcPts val="409"/>
              </a:spcBef>
              <a:spcAft>
                <a:spcPts val="409"/>
              </a:spcAft>
            </a:pPr>
            <a:endParaRPr lang="en-US" sz="1600" dirty="0">
              <a:latin typeface="Arial" panose="020B0604020202020204" pitchFamily="34" charset="0"/>
              <a:cs typeface="Arial" panose="020B0604020202020204" pitchFamily="34" charset="0"/>
            </a:endParaRPr>
          </a:p>
          <a:p>
            <a:pPr>
              <a:spcBef>
                <a:spcPts val="600"/>
              </a:spcBef>
            </a:pPr>
            <a:endParaRPr lang="en-US" sz="1600" dirty="0">
              <a:latin typeface="Arial" panose="020B0604020202020204" pitchFamily="34" charset="0"/>
              <a:cs typeface="Arial" panose="020B0604020202020204" pitchFamily="34" charset="0"/>
            </a:endParaRPr>
          </a:p>
          <a:p>
            <a:pPr>
              <a:spcBef>
                <a:spcPts val="600"/>
              </a:spcBef>
            </a:pPr>
            <a:r>
              <a:rPr lang="en-US" sz="1200" b="1" dirty="0">
                <a:solidFill>
                  <a:srgbClr val="092F57"/>
                </a:solidFill>
                <a:latin typeface="Arial" panose="020B0604020202020204" pitchFamily="34" charset="0"/>
                <a:cs typeface="Arial" panose="020B0604020202020204" pitchFamily="34" charset="0"/>
              </a:rPr>
              <a:t>Webpage Links:</a:t>
            </a:r>
          </a:p>
          <a:p>
            <a:pPr>
              <a:spcBef>
                <a:spcPts val="600"/>
              </a:spcBef>
            </a:pPr>
            <a:r>
              <a:rPr lang="fr-FR" sz="1200" dirty="0">
                <a:hlinkClick r:id="rId6"/>
              </a:rPr>
              <a:t>Change Liaison Dashboard (idaho.gov)</a:t>
            </a:r>
            <a:endParaRPr lang="fr-FR" sz="1200" dirty="0"/>
          </a:p>
          <a:p>
            <a:pPr>
              <a:spcBef>
                <a:spcPts val="600"/>
              </a:spcBef>
            </a:pPr>
            <a:r>
              <a:rPr lang="en-US" sz="1200" dirty="0" err="1">
                <a:hlinkClick r:id="rId7"/>
              </a:rPr>
              <a:t>EventsCalendar</a:t>
            </a:r>
            <a:r>
              <a:rPr lang="en-US" sz="1200" dirty="0">
                <a:hlinkClick r:id="rId7"/>
              </a:rPr>
              <a:t> (idaho.gov)</a:t>
            </a: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1384995"/>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an upcoming internal meetings that we can present to your staff! We want every state employee to know about the Luma, the changes coming, and exciting benefits of a modern system.</a:t>
            </a:r>
          </a:p>
        </p:txBody>
      </p:sp>
      <p:sp>
        <p:nvSpPr>
          <p:cNvPr id="19" name="TextBox 18">
            <a:extLst>
              <a:ext uri="{FF2B5EF4-FFF2-40B4-BE49-F238E27FC236}">
                <a16:creationId xmlns:a16="http://schemas.microsoft.com/office/drawing/2014/main" id="{5EE6544E-36A8-4EF9-859D-33A01A5A1839}"/>
              </a:ext>
            </a:extLst>
          </p:cNvPr>
          <p:cNvSpPr txBox="1"/>
          <p:nvPr/>
        </p:nvSpPr>
        <p:spPr>
          <a:xfrm>
            <a:off x="4249482" y="6026969"/>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November 3rd, 2021 </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423E39FC-7DF7-42AB-BB3C-1605AB53916D}"/>
              </a:ext>
            </a:extLst>
          </p:cNvPr>
          <p:cNvSpPr txBox="1"/>
          <p:nvPr/>
        </p:nvSpPr>
        <p:spPr>
          <a:xfrm>
            <a:off x="3462746" y="2053413"/>
            <a:ext cx="2365571" cy="4455066"/>
          </a:xfrm>
          <a:prstGeom prst="rect">
            <a:avLst/>
          </a:prstGeom>
          <a:noFill/>
        </p:spPr>
        <p:txBody>
          <a:bodyPr wrap="square" lIns="91440" rIns="0" rtlCol="0">
            <a:spAutoFit/>
          </a:bodyPr>
          <a:lstStyle/>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If your agency is currently working with the Luma Project team on an interface or conversion, please maintain momentum to bring those to completion.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Approval Workflow: </a:t>
            </a:r>
            <a:r>
              <a:rPr lang="en-US" sz="1050" dirty="0">
                <a:solidFill>
                  <a:srgbClr val="092F57"/>
                </a:solidFill>
                <a:latin typeface="Arial" panose="020B0604020202020204" pitchFamily="34" charset="0"/>
                <a:cs typeface="Arial" panose="020B0604020202020204" pitchFamily="34" charset="0"/>
              </a:rPr>
              <a:t>Keep submitting workbooks if you have not already.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Security Roles: </a:t>
            </a:r>
            <a:r>
              <a:rPr lang="en-US" sz="1050" dirty="0">
                <a:solidFill>
                  <a:srgbClr val="092F57"/>
                </a:solidFill>
                <a:latin typeface="Arial" panose="020B0604020202020204" pitchFamily="34" charset="0"/>
                <a:cs typeface="Arial" panose="020B0604020202020204" pitchFamily="34" charset="0"/>
              </a:rPr>
              <a:t>This workbook is due back to your Agency Advocate by November 12</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Projects &amp; Grants: </a:t>
            </a:r>
            <a:r>
              <a:rPr lang="en-US" sz="1050" dirty="0">
                <a:solidFill>
                  <a:srgbClr val="092F57"/>
                </a:solidFill>
                <a:latin typeface="Arial" panose="020B0604020202020204" pitchFamily="34" charset="0"/>
                <a:cs typeface="Arial" panose="020B0604020202020204" pitchFamily="34" charset="0"/>
              </a:rPr>
              <a:t>The Luma P&amp;G team will be holding another office hours session tomorrow at 11 am. The workbooks are due by November 15</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Custodial Accounts/Allocation Workbooks: </a:t>
            </a:r>
            <a:r>
              <a:rPr lang="en-US" sz="1050" dirty="0">
                <a:solidFill>
                  <a:srgbClr val="092F57"/>
                </a:solidFill>
                <a:latin typeface="Arial" panose="020B0604020202020204" pitchFamily="34" charset="0"/>
                <a:cs typeface="Arial" panose="020B0604020202020204" pitchFamily="34" charset="0"/>
              </a:rPr>
              <a:t>The Luma Project team is currently meeting with a select group of agencies to update and validate these workbooks.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B9785CA0-7AD4-4827-AFDF-F741B98EE00A}"/>
              </a:ext>
            </a:extLst>
          </p:cNvPr>
          <p:cNvSpPr txBox="1"/>
          <p:nvPr/>
        </p:nvSpPr>
        <p:spPr>
          <a:xfrm>
            <a:off x="526460" y="1845664"/>
            <a:ext cx="2527916" cy="2516073"/>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1 Go-live: </a:t>
            </a:r>
            <a:r>
              <a:rPr lang="en-US" sz="1050" dirty="0">
                <a:solidFill>
                  <a:srgbClr val="092F57"/>
                </a:solidFill>
                <a:latin typeface="Arial" panose="020B0604020202020204" pitchFamily="34" charset="0"/>
                <a:cs typeface="Arial" panose="020B0604020202020204" pitchFamily="34" charset="0"/>
              </a:rPr>
              <a:t>Phase 1 of the Luma Project will go live on July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2022 with the Finance and Procurement modules.</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SIT 3 Prep: </a:t>
            </a:r>
            <a:r>
              <a:rPr lang="en-US" sz="1050" dirty="0">
                <a:solidFill>
                  <a:srgbClr val="092F57"/>
                </a:solidFill>
                <a:latin typeface="Arial" panose="020B0604020202020204" pitchFamily="34" charset="0"/>
                <a:cs typeface="Arial" panose="020B0604020202020204" pitchFamily="34" charset="0"/>
              </a:rPr>
              <a:t>The project team will be notifying SIT 3 participants on 11/5. </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Change Readiness Assessment - Measurement 3: </a:t>
            </a:r>
            <a:r>
              <a:rPr lang="en-US" sz="1050" dirty="0">
                <a:solidFill>
                  <a:srgbClr val="092F57"/>
                </a:solidFill>
                <a:latin typeface="Arial" panose="020B0604020202020204" pitchFamily="34" charset="0"/>
                <a:cs typeface="Arial" panose="020B0604020202020204" pitchFamily="34" charset="0"/>
              </a:rPr>
              <a:t>Thank you to everyone who completed our third CRA measurement!</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p:txBody>
      </p:sp>
      <p:sp>
        <p:nvSpPr>
          <p:cNvPr id="12" name="Rectangle: Rounded Corners 11">
            <a:hlinkClick r:id="rId14"/>
            <a:extLst>
              <a:ext uri="{FF2B5EF4-FFF2-40B4-BE49-F238E27FC236}">
                <a16:creationId xmlns:a16="http://schemas.microsoft.com/office/drawing/2014/main" id="{FF6DAF9D-4D46-47A0-95A6-71F605F21585}"/>
              </a:ext>
            </a:extLst>
          </p:cNvPr>
          <p:cNvSpPr/>
          <p:nvPr/>
        </p:nvSpPr>
        <p:spPr>
          <a:xfrm>
            <a:off x="7176073" y="3705070"/>
            <a:ext cx="1219806" cy="356738"/>
          </a:xfrm>
          <a:prstGeom prst="round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RSVP Here</a:t>
            </a:r>
          </a:p>
        </p:txBody>
      </p:sp>
    </p:spTree>
    <p:extLst>
      <p:ext uri="{BB962C8B-B14F-4D97-AF65-F5344CB8AC3E}">
        <p14:creationId xmlns:p14="http://schemas.microsoft.com/office/powerpoint/2010/main" val="2491680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2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1223412"/>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an upcoming internal meetings that we can present to your staff! We want every state employee to know about the Luma, the changes coming, and exciting benefits of a modern system.</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9785CA0-7AD4-4827-AFDF-F741B98EE00A}"/>
              </a:ext>
            </a:extLst>
          </p:cNvPr>
          <p:cNvSpPr txBox="1"/>
          <p:nvPr/>
        </p:nvSpPr>
        <p:spPr>
          <a:xfrm>
            <a:off x="577272" y="1863181"/>
            <a:ext cx="2527916" cy="3485570"/>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2 Go-live: </a:t>
            </a:r>
            <a:r>
              <a:rPr lang="en-US" sz="1050" dirty="0">
                <a:solidFill>
                  <a:srgbClr val="092F57"/>
                </a:solidFill>
                <a:latin typeface="Arial" panose="020B0604020202020204" pitchFamily="34" charset="0"/>
                <a:cs typeface="Arial" panose="020B0604020202020204" pitchFamily="34" charset="0"/>
              </a:rPr>
              <a:t>Phase 2 of the Luma project will go live with Workforce Management/Time in December of 2022 and Payroll as well as Human Capital Management on January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2023.</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BPR Update: </a:t>
            </a:r>
            <a:r>
              <a:rPr lang="en-US" sz="1050" dirty="0">
                <a:solidFill>
                  <a:srgbClr val="092F57"/>
                </a:solidFill>
                <a:latin typeface="Arial" panose="020B0604020202020204" pitchFamily="34" charset="0"/>
                <a:cs typeface="Arial" panose="020B0604020202020204" pitchFamily="34" charset="0"/>
              </a:rPr>
              <a:t>Thank you to everyone who participated in the Phase 2 BPR sessions!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Payroll/HR Surveys: </a:t>
            </a:r>
            <a:r>
              <a:rPr lang="en-US" sz="1050" dirty="0">
                <a:solidFill>
                  <a:srgbClr val="092F57"/>
                </a:solidFill>
                <a:latin typeface="Arial" panose="020B0604020202020204" pitchFamily="34" charset="0"/>
                <a:cs typeface="Arial" panose="020B0604020202020204" pitchFamily="34" charset="0"/>
              </a:rPr>
              <a:t>The Phase 2 project team is working on a survey to gather more information from agencies. This can be expected no later than November 15</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More information to come!</a:t>
            </a:r>
          </a:p>
          <a:p>
            <a:pPr fontAlgn="ctr"/>
            <a:r>
              <a:rPr lang="en-US" sz="1050" b="1" dirty="0">
                <a:solidFill>
                  <a:srgbClr val="092F57"/>
                </a:solidFill>
                <a:latin typeface="Arial" panose="020B0604020202020204" pitchFamily="34" charset="0"/>
                <a:cs typeface="Arial" panose="020B0604020202020204" pitchFamily="34" charset="0"/>
              </a:rPr>
              <a:t>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8E64ED-7946-479F-9270-79BF3E7A696C}"/>
              </a:ext>
            </a:extLst>
          </p:cNvPr>
          <p:cNvSpPr txBox="1"/>
          <p:nvPr/>
        </p:nvSpPr>
        <p:spPr>
          <a:xfrm>
            <a:off x="6576003" y="2190910"/>
            <a:ext cx="2407945" cy="2354491"/>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Phase 2 Luma Webpages:</a:t>
            </a:r>
          </a:p>
          <a:p>
            <a:endParaRPr lang="en-US" sz="1050" b="1" dirty="0">
              <a:solidFill>
                <a:srgbClr val="092F57"/>
              </a:solidFill>
              <a:latin typeface="Arial" panose="020B0604020202020204" pitchFamily="34" charset="0"/>
              <a:cs typeface="Arial" panose="020B0604020202020204" pitchFamily="34" charset="0"/>
            </a:endParaRPr>
          </a:p>
          <a:p>
            <a:r>
              <a:rPr lang="en-US" sz="1050" dirty="0" err="1">
                <a:latin typeface="Arial" panose="020B0604020202020204" pitchFamily="34" charset="0"/>
                <a:cs typeface="Arial" panose="020B0604020202020204" pitchFamily="34" charset="0"/>
                <a:hlinkClick r:id="rId12"/>
              </a:rPr>
              <a:t>EventsCalendar</a:t>
            </a:r>
            <a:r>
              <a:rPr lang="en-US" sz="1050" dirty="0">
                <a:latin typeface="Arial" panose="020B0604020202020204" pitchFamily="34" charset="0"/>
                <a:cs typeface="Arial" panose="020B0604020202020204" pitchFamily="34" charset="0"/>
                <a:hlinkClick r:id="rId12"/>
              </a:rPr>
              <a:t> (idaho.gov)</a:t>
            </a:r>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dirty="0">
                <a:solidFill>
                  <a:srgbClr val="092F57"/>
                </a:solidFill>
                <a:latin typeface="Arial" panose="020B0604020202020204" pitchFamily="34" charset="0"/>
                <a:cs typeface="Arial" panose="020B0604020202020204" pitchFamily="34" charset="0"/>
              </a:rPr>
              <a:t>BPR Webpage: </a:t>
            </a:r>
            <a:r>
              <a:rPr lang="en-US" sz="1050" dirty="0">
                <a:latin typeface="Arial" panose="020B0604020202020204" pitchFamily="34" charset="0"/>
                <a:cs typeface="Arial" panose="020B0604020202020204" pitchFamily="34" charset="0"/>
                <a:hlinkClick r:id="rId13"/>
              </a:rPr>
              <a:t>Luma Phase 2 Business Process Redesign (idaho.gov)</a:t>
            </a:r>
            <a:endParaRPr lang="en-US" sz="1050"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Payroll</a:t>
            </a:r>
            <a:r>
              <a:rPr lang="en-US" sz="1050" dirty="0">
                <a:solidFill>
                  <a:srgbClr val="092F57"/>
                </a:solidFill>
                <a:latin typeface="Arial" panose="020B0604020202020204" pitchFamily="34" charset="0"/>
                <a:cs typeface="Arial" panose="020B0604020202020204" pitchFamily="34" charset="0"/>
              </a:rPr>
              <a:t>:  </a:t>
            </a:r>
            <a:r>
              <a:rPr lang="en-US" sz="1050" u="sng"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4"/>
              </a:rPr>
              <a:t>Luma Payroll Module (idaho.gov)</a:t>
            </a:r>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Human Capital Management</a:t>
            </a:r>
            <a:r>
              <a:rPr lang="en-US" sz="1050"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5"/>
              </a:rPr>
              <a:t>Luma Human Capital Management (idaho.gov)</a:t>
            </a:r>
            <a:endParaRPr lang="en-US" sz="1050" dirty="0">
              <a:solidFill>
                <a:srgbClr val="092F57"/>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16A6EF1-8C93-499D-A978-DAA3D38448A3}"/>
              </a:ext>
            </a:extLst>
          </p:cNvPr>
          <p:cNvSpPr txBox="1"/>
          <p:nvPr/>
        </p:nvSpPr>
        <p:spPr>
          <a:xfrm>
            <a:off x="4249482" y="5940601"/>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November 3rd, 2021 </a:t>
            </a:r>
          </a:p>
        </p:txBody>
      </p:sp>
      <p:sp>
        <p:nvSpPr>
          <p:cNvPr id="34" name="TextBox 33">
            <a:extLst>
              <a:ext uri="{FF2B5EF4-FFF2-40B4-BE49-F238E27FC236}">
                <a16:creationId xmlns:a16="http://schemas.microsoft.com/office/drawing/2014/main" id="{86EC61EB-037D-465F-9564-5F93253103E5}"/>
              </a:ext>
            </a:extLst>
          </p:cNvPr>
          <p:cNvSpPr txBox="1"/>
          <p:nvPr/>
        </p:nvSpPr>
        <p:spPr>
          <a:xfrm>
            <a:off x="3512218" y="2291922"/>
            <a:ext cx="2407945" cy="415498"/>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FB4164D-E16C-4853-A5A3-C0A06B546593}"/>
              </a:ext>
            </a:extLst>
          </p:cNvPr>
          <p:cNvSpPr txBox="1"/>
          <p:nvPr/>
        </p:nvSpPr>
        <p:spPr>
          <a:xfrm>
            <a:off x="3512218" y="2301762"/>
            <a:ext cx="2407945" cy="253916"/>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Nothing this month!</a:t>
            </a:r>
            <a:endParaRPr lang="en-US" sz="1050" dirty="0">
              <a:solidFill>
                <a:srgbClr val="092F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062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8971-C2CA-45CF-B67A-E8D01696F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Questions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DD3D3-4B76-465D-A1CE-91A7F7F9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17118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0283785-5055-4514-92D0-C04AB7C12FA2}"/>
              </a:ext>
            </a:extLst>
          </p:cNvPr>
          <p:cNvGrpSpPr/>
          <p:nvPr/>
        </p:nvGrpSpPr>
        <p:grpSpPr>
          <a:xfrm>
            <a:off x="98892" y="3509018"/>
            <a:ext cx="11994215" cy="2511675"/>
            <a:chOff x="98892" y="3727738"/>
            <a:chExt cx="11994215" cy="2511675"/>
          </a:xfrm>
        </p:grpSpPr>
        <p:sp>
          <p:nvSpPr>
            <p:cNvPr id="7" name="TextBox 6">
              <a:extLst>
                <a:ext uri="{FF2B5EF4-FFF2-40B4-BE49-F238E27FC236}">
                  <a16:creationId xmlns:a16="http://schemas.microsoft.com/office/drawing/2014/main" id="{674EA573-40B4-4C23-B7AB-C903EBD3708B}"/>
                </a:ext>
              </a:extLst>
            </p:cNvPr>
            <p:cNvSpPr txBox="1"/>
            <p:nvPr/>
          </p:nvSpPr>
          <p:spPr>
            <a:xfrm>
              <a:off x="2796122" y="3727738"/>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latin typeface="Arial" panose="020B0604020202020204" pitchFamily="34" charset="0"/>
                  <a:cs typeface="Arial" panose="020B0604020202020204" pitchFamily="34" charset="0"/>
                  <a:hlinkClick r:id="rId3"/>
                </a:rPr>
                <a:t>SColes@sco.Idaho.gov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5664197" y="3732859"/>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latin typeface="Arial" panose="020B0604020202020204" pitchFamily="34" charset="0"/>
                  <a:cs typeface="Arial" panose="020B0604020202020204" pitchFamily="34" charset="0"/>
                  <a:hlinkClick r:id="rId4"/>
                </a:rPr>
                <a:t>adoench@sco.Idaho.gov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nvGrpSpPr>
            <p:cNvPr id="4" name="Group 3">
              <a:extLst>
                <a:ext uri="{FF2B5EF4-FFF2-40B4-BE49-F238E27FC236}">
                  <a16:creationId xmlns:a16="http://schemas.microsoft.com/office/drawing/2014/main" id="{448860DB-AFEB-44B4-98B4-EF355ABC08CA}"/>
                </a:ext>
              </a:extLst>
            </p:cNvPr>
            <p:cNvGrpSpPr/>
            <p:nvPr/>
          </p:nvGrpSpPr>
          <p:grpSpPr>
            <a:xfrm>
              <a:off x="98892" y="5006145"/>
              <a:ext cx="11994215" cy="1233268"/>
              <a:chOff x="251544" y="4928877"/>
              <a:chExt cx="11994215" cy="1233268"/>
            </a:xfrm>
          </p:grpSpPr>
          <p:sp>
            <p:nvSpPr>
              <p:cNvPr id="10" name="TextBox 9">
                <a:extLst>
                  <a:ext uri="{FF2B5EF4-FFF2-40B4-BE49-F238E27FC236}">
                    <a16:creationId xmlns:a16="http://schemas.microsoft.com/office/drawing/2014/main" id="{2E71641E-D942-4A56-AA3D-940FB7F7CF92}"/>
                  </a:ext>
                </a:extLst>
              </p:cNvPr>
              <p:cNvSpPr txBox="1"/>
              <p:nvPr/>
            </p:nvSpPr>
            <p:spPr>
              <a:xfrm>
                <a:off x="8649129" y="4961816"/>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Blackmer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5"/>
                  </a:rPr>
                  <a:t>dblackmer@sco.Idaho.gov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3101425" y="4961816"/>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6"/>
                  </a:rPr>
                  <a:t>clehosit@sco.Idaho.gov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2" name="TextBox 11">
                <a:extLst>
                  <a:ext uri="{FF2B5EF4-FFF2-40B4-BE49-F238E27FC236}">
                    <a16:creationId xmlns:a16="http://schemas.microsoft.com/office/drawing/2014/main" id="{EDEB1BAC-ECB6-4C24-A107-F847E3811A67}"/>
                  </a:ext>
                </a:extLst>
              </p:cNvPr>
              <p:cNvSpPr txBox="1"/>
              <p:nvPr/>
            </p:nvSpPr>
            <p:spPr>
              <a:xfrm>
                <a:off x="251544" y="4928877"/>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Tina Fuller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7"/>
                  </a:rPr>
                  <a:t>tfuller@sco.Idaho.gov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208-332-8867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6006507" y="4961816"/>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latin typeface="Arial" panose="020B0604020202020204" pitchFamily="34" charset="0"/>
                    <a:cs typeface="Arial" panose="020B0604020202020204" pitchFamily="34" charset="0"/>
                    <a:hlinkClick r:id="rId8"/>
                  </a:rPr>
                  <a:t>estearns@sco.idaho.gov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grpSp>
    </p:spTree>
    <p:extLst>
      <p:ext uri="{BB962C8B-B14F-4D97-AF65-F5344CB8AC3E}">
        <p14:creationId xmlns:p14="http://schemas.microsoft.com/office/powerpoint/2010/main" val="94528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67B22-7A12-4CBC-AB7F-5EB3A28B7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Timeline</a:t>
            </a:r>
          </a:p>
        </p:txBody>
      </p:sp>
      <p:sp>
        <p:nvSpPr>
          <p:cNvPr id="5" name="Rectangle 4">
            <a:extLst>
              <a:ext uri="{FF2B5EF4-FFF2-40B4-BE49-F238E27FC236}">
                <a16:creationId xmlns:a16="http://schemas.microsoft.com/office/drawing/2014/main" id="{ECAD00FD-A32D-4293-B9AD-013B664EFD3B}"/>
              </a:ext>
            </a:extLst>
          </p:cNvPr>
          <p:cNvSpPr/>
          <p:nvPr/>
        </p:nvSpPr>
        <p:spPr>
          <a:xfrm>
            <a:off x="1193629" y="2759102"/>
            <a:ext cx="835677" cy="2331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34C202B-159A-4DC7-9795-6FCEBEB1E338}"/>
              </a:ext>
            </a:extLst>
          </p:cNvPr>
          <p:cNvSpPr/>
          <p:nvPr/>
        </p:nvSpPr>
        <p:spPr>
          <a:xfrm>
            <a:off x="2095958" y="2759102"/>
            <a:ext cx="404443" cy="2331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5D3D792-BB5F-4392-BF4A-1D01CCB45ACA}"/>
              </a:ext>
            </a:extLst>
          </p:cNvPr>
          <p:cNvSpPr/>
          <p:nvPr/>
        </p:nvSpPr>
        <p:spPr>
          <a:xfrm>
            <a:off x="2543697" y="2759102"/>
            <a:ext cx="438854" cy="2331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B953EC7-91B4-41FC-955A-0CDFB71D593C}"/>
              </a:ext>
            </a:extLst>
          </p:cNvPr>
          <p:cNvSpPr/>
          <p:nvPr/>
        </p:nvSpPr>
        <p:spPr>
          <a:xfrm>
            <a:off x="529586" y="2766126"/>
            <a:ext cx="628924" cy="2331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9" name="Table 6">
            <a:extLst>
              <a:ext uri="{FF2B5EF4-FFF2-40B4-BE49-F238E27FC236}">
                <a16:creationId xmlns:a16="http://schemas.microsoft.com/office/drawing/2014/main" id="{3E401EC0-D8B9-4913-92E1-9B8E2BB04F35}"/>
              </a:ext>
            </a:extLst>
          </p:cNvPr>
          <p:cNvGraphicFramePr>
            <a:graphicFrameLocks noGrp="1"/>
          </p:cNvGraphicFramePr>
          <p:nvPr>
            <p:extLst>
              <p:ext uri="{D42A27DB-BD31-4B8C-83A1-F6EECF244321}">
                <p14:modId xmlns:p14="http://schemas.microsoft.com/office/powerpoint/2010/main" val="1105304841"/>
              </p:ext>
            </p:extLst>
          </p:nvPr>
        </p:nvGraphicFramePr>
        <p:xfrm>
          <a:off x="3015805" y="2171135"/>
          <a:ext cx="8789976" cy="2953486"/>
        </p:xfrm>
        <a:graphic>
          <a:graphicData uri="http://schemas.openxmlformats.org/drawingml/2006/table">
            <a:tbl>
              <a:tblPr firstRow="1" bandRow="1">
                <a:tableStyleId>{5C22544A-7EE6-4342-B048-85BDC9FD1C3A}</a:tableStyleId>
              </a:tblPr>
              <a:tblGrid>
                <a:gridCol w="488332">
                  <a:extLst>
                    <a:ext uri="{9D8B030D-6E8A-4147-A177-3AD203B41FA5}">
                      <a16:colId xmlns:a16="http://schemas.microsoft.com/office/drawing/2014/main" val="1150865471"/>
                    </a:ext>
                  </a:extLst>
                </a:gridCol>
                <a:gridCol w="488332">
                  <a:extLst>
                    <a:ext uri="{9D8B030D-6E8A-4147-A177-3AD203B41FA5}">
                      <a16:colId xmlns:a16="http://schemas.microsoft.com/office/drawing/2014/main" val="426234509"/>
                    </a:ext>
                  </a:extLst>
                </a:gridCol>
                <a:gridCol w="488332">
                  <a:extLst>
                    <a:ext uri="{9D8B030D-6E8A-4147-A177-3AD203B41FA5}">
                      <a16:colId xmlns:a16="http://schemas.microsoft.com/office/drawing/2014/main" val="1562004781"/>
                    </a:ext>
                  </a:extLst>
                </a:gridCol>
                <a:gridCol w="488332">
                  <a:extLst>
                    <a:ext uri="{9D8B030D-6E8A-4147-A177-3AD203B41FA5}">
                      <a16:colId xmlns:a16="http://schemas.microsoft.com/office/drawing/2014/main" val="3841097525"/>
                    </a:ext>
                  </a:extLst>
                </a:gridCol>
                <a:gridCol w="488332">
                  <a:extLst>
                    <a:ext uri="{9D8B030D-6E8A-4147-A177-3AD203B41FA5}">
                      <a16:colId xmlns:a16="http://schemas.microsoft.com/office/drawing/2014/main" val="3232661397"/>
                    </a:ext>
                  </a:extLst>
                </a:gridCol>
                <a:gridCol w="488332">
                  <a:extLst>
                    <a:ext uri="{9D8B030D-6E8A-4147-A177-3AD203B41FA5}">
                      <a16:colId xmlns:a16="http://schemas.microsoft.com/office/drawing/2014/main" val="2149487571"/>
                    </a:ext>
                  </a:extLst>
                </a:gridCol>
                <a:gridCol w="488332">
                  <a:extLst>
                    <a:ext uri="{9D8B030D-6E8A-4147-A177-3AD203B41FA5}">
                      <a16:colId xmlns:a16="http://schemas.microsoft.com/office/drawing/2014/main" val="1497068697"/>
                    </a:ext>
                  </a:extLst>
                </a:gridCol>
                <a:gridCol w="488332">
                  <a:extLst>
                    <a:ext uri="{9D8B030D-6E8A-4147-A177-3AD203B41FA5}">
                      <a16:colId xmlns:a16="http://schemas.microsoft.com/office/drawing/2014/main" val="1253080153"/>
                    </a:ext>
                  </a:extLst>
                </a:gridCol>
                <a:gridCol w="488332">
                  <a:extLst>
                    <a:ext uri="{9D8B030D-6E8A-4147-A177-3AD203B41FA5}">
                      <a16:colId xmlns:a16="http://schemas.microsoft.com/office/drawing/2014/main" val="3524008597"/>
                    </a:ext>
                  </a:extLst>
                </a:gridCol>
                <a:gridCol w="488332">
                  <a:extLst>
                    <a:ext uri="{9D8B030D-6E8A-4147-A177-3AD203B41FA5}">
                      <a16:colId xmlns:a16="http://schemas.microsoft.com/office/drawing/2014/main" val="3092277045"/>
                    </a:ext>
                  </a:extLst>
                </a:gridCol>
                <a:gridCol w="488332">
                  <a:extLst>
                    <a:ext uri="{9D8B030D-6E8A-4147-A177-3AD203B41FA5}">
                      <a16:colId xmlns:a16="http://schemas.microsoft.com/office/drawing/2014/main" val="2934779413"/>
                    </a:ext>
                  </a:extLst>
                </a:gridCol>
                <a:gridCol w="488332">
                  <a:extLst>
                    <a:ext uri="{9D8B030D-6E8A-4147-A177-3AD203B41FA5}">
                      <a16:colId xmlns:a16="http://schemas.microsoft.com/office/drawing/2014/main" val="1725957436"/>
                    </a:ext>
                  </a:extLst>
                </a:gridCol>
                <a:gridCol w="488332">
                  <a:extLst>
                    <a:ext uri="{9D8B030D-6E8A-4147-A177-3AD203B41FA5}">
                      <a16:colId xmlns:a16="http://schemas.microsoft.com/office/drawing/2014/main" val="951054075"/>
                    </a:ext>
                  </a:extLst>
                </a:gridCol>
                <a:gridCol w="488332">
                  <a:extLst>
                    <a:ext uri="{9D8B030D-6E8A-4147-A177-3AD203B41FA5}">
                      <a16:colId xmlns:a16="http://schemas.microsoft.com/office/drawing/2014/main" val="1855517281"/>
                    </a:ext>
                  </a:extLst>
                </a:gridCol>
                <a:gridCol w="488332">
                  <a:extLst>
                    <a:ext uri="{9D8B030D-6E8A-4147-A177-3AD203B41FA5}">
                      <a16:colId xmlns:a16="http://schemas.microsoft.com/office/drawing/2014/main" val="2482447257"/>
                    </a:ext>
                  </a:extLst>
                </a:gridCol>
                <a:gridCol w="488332">
                  <a:extLst>
                    <a:ext uri="{9D8B030D-6E8A-4147-A177-3AD203B41FA5}">
                      <a16:colId xmlns:a16="http://schemas.microsoft.com/office/drawing/2014/main" val="3433883301"/>
                    </a:ext>
                  </a:extLst>
                </a:gridCol>
                <a:gridCol w="488332">
                  <a:extLst>
                    <a:ext uri="{9D8B030D-6E8A-4147-A177-3AD203B41FA5}">
                      <a16:colId xmlns:a16="http://schemas.microsoft.com/office/drawing/2014/main" val="2328131253"/>
                    </a:ext>
                  </a:extLst>
                </a:gridCol>
                <a:gridCol w="488332">
                  <a:extLst>
                    <a:ext uri="{9D8B030D-6E8A-4147-A177-3AD203B41FA5}">
                      <a16:colId xmlns:a16="http://schemas.microsoft.com/office/drawing/2014/main" val="1453906304"/>
                    </a:ext>
                  </a:extLst>
                </a:gridCol>
              </a:tblGrid>
              <a:tr h="288532">
                <a:tc gridSpan="6">
                  <a:txBody>
                    <a:bodyPr/>
                    <a:lstStyle/>
                    <a:p>
                      <a:pPr algn="ctr"/>
                      <a:r>
                        <a:rPr lang="en-US" sz="1100" b="1" dirty="0">
                          <a:solidFill>
                            <a:schemeClr val="bg1"/>
                          </a:solidFill>
                        </a:rPr>
                        <a:t>2021</a:t>
                      </a:r>
                    </a:p>
                  </a:txBody>
                  <a:tcPr>
                    <a:solidFill>
                      <a:schemeClr val="tx1"/>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gridSpan="12">
                  <a:txBody>
                    <a:bodyPr/>
                    <a:lstStyle/>
                    <a:p>
                      <a:pPr algn="ctr"/>
                      <a:r>
                        <a:rPr lang="en-US" sz="1100" b="1" dirty="0">
                          <a:solidFill>
                            <a:schemeClr val="bg1"/>
                          </a:solidFill>
                        </a:rPr>
                        <a:t>2022</a:t>
                      </a:r>
                    </a:p>
                  </a:txBody>
                  <a:tcPr>
                    <a:solidFill>
                      <a:schemeClr val="tx1"/>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tc hMerge="1">
                  <a:txBody>
                    <a:bodyPr/>
                    <a:lstStyle/>
                    <a:p>
                      <a:pPr algn="ctr"/>
                      <a:endParaRPr lang="en-US" b="0" dirty="0">
                        <a:solidFill>
                          <a:schemeClr val="tx1"/>
                        </a:solidFill>
                      </a:endParaRPr>
                    </a:p>
                  </a:txBody>
                  <a:tcPr>
                    <a:solidFill>
                      <a:schemeClr val="bg1">
                        <a:lumMod val="85000"/>
                      </a:schemeClr>
                    </a:solidFill>
                  </a:tcPr>
                </a:tc>
                <a:extLst>
                  <a:ext uri="{0D108BD9-81ED-4DB2-BD59-A6C34878D82A}">
                    <a16:rowId xmlns:a16="http://schemas.microsoft.com/office/drawing/2014/main" val="3224348322"/>
                  </a:ext>
                </a:extLst>
              </a:tr>
              <a:tr h="288532">
                <a:tc>
                  <a:txBody>
                    <a:bodyPr/>
                    <a:lstStyle/>
                    <a:p>
                      <a:pPr algn="ctr"/>
                      <a:r>
                        <a:rPr lang="en-US" sz="1100" b="0" dirty="0">
                          <a:solidFill>
                            <a:schemeClr val="tx1"/>
                          </a:solidFill>
                        </a:rPr>
                        <a:t>Jul</a:t>
                      </a:r>
                    </a:p>
                  </a:txBody>
                  <a:tcPr>
                    <a:solidFill>
                      <a:schemeClr val="bg1">
                        <a:lumMod val="85000"/>
                      </a:schemeClr>
                    </a:solidFill>
                  </a:tcPr>
                </a:tc>
                <a:tc>
                  <a:txBody>
                    <a:bodyPr/>
                    <a:lstStyle/>
                    <a:p>
                      <a:pPr algn="ctr"/>
                      <a:r>
                        <a:rPr lang="en-US" sz="1100" b="0" dirty="0">
                          <a:solidFill>
                            <a:schemeClr val="tx1"/>
                          </a:solidFill>
                        </a:rPr>
                        <a:t>Aug</a:t>
                      </a:r>
                    </a:p>
                  </a:txBody>
                  <a:tcPr>
                    <a:solidFill>
                      <a:schemeClr val="bg1">
                        <a:lumMod val="85000"/>
                      </a:schemeClr>
                    </a:solidFill>
                  </a:tcPr>
                </a:tc>
                <a:tc>
                  <a:txBody>
                    <a:bodyPr/>
                    <a:lstStyle/>
                    <a:p>
                      <a:pPr algn="ctr"/>
                      <a:r>
                        <a:rPr lang="en-US" sz="1100" b="0" dirty="0">
                          <a:solidFill>
                            <a:schemeClr val="tx1"/>
                          </a:solidFill>
                        </a:rPr>
                        <a:t>Sep</a:t>
                      </a:r>
                    </a:p>
                  </a:txBody>
                  <a:tcPr>
                    <a:solidFill>
                      <a:schemeClr val="bg1">
                        <a:lumMod val="85000"/>
                      </a:schemeClr>
                    </a:solidFill>
                  </a:tcPr>
                </a:tc>
                <a:tc>
                  <a:txBody>
                    <a:bodyPr/>
                    <a:lstStyle/>
                    <a:p>
                      <a:pPr algn="ctr"/>
                      <a:r>
                        <a:rPr lang="en-US" sz="1100" b="0" dirty="0">
                          <a:solidFill>
                            <a:schemeClr val="tx1"/>
                          </a:solidFill>
                        </a:rPr>
                        <a:t>Oct</a:t>
                      </a:r>
                    </a:p>
                  </a:txBody>
                  <a:tcPr>
                    <a:solidFill>
                      <a:schemeClr val="bg1">
                        <a:lumMod val="85000"/>
                      </a:schemeClr>
                    </a:solidFill>
                  </a:tcPr>
                </a:tc>
                <a:tc>
                  <a:txBody>
                    <a:bodyPr/>
                    <a:lstStyle/>
                    <a:p>
                      <a:pPr algn="ctr"/>
                      <a:r>
                        <a:rPr lang="en-US" sz="1100" b="0" dirty="0">
                          <a:solidFill>
                            <a:schemeClr val="tx1"/>
                          </a:solidFill>
                        </a:rPr>
                        <a:t>Nov</a:t>
                      </a:r>
                    </a:p>
                  </a:txBody>
                  <a:tcPr>
                    <a:solidFill>
                      <a:schemeClr val="bg1">
                        <a:lumMod val="85000"/>
                      </a:schemeClr>
                    </a:solidFill>
                  </a:tcPr>
                </a:tc>
                <a:tc>
                  <a:txBody>
                    <a:bodyPr/>
                    <a:lstStyle/>
                    <a:p>
                      <a:pPr algn="ctr"/>
                      <a:r>
                        <a:rPr lang="en-US" sz="1100" b="0" dirty="0">
                          <a:solidFill>
                            <a:schemeClr val="tx1"/>
                          </a:solidFill>
                        </a:rPr>
                        <a:t>Dec</a:t>
                      </a:r>
                    </a:p>
                  </a:txBody>
                  <a:tcPr>
                    <a:solidFill>
                      <a:schemeClr val="bg1">
                        <a:lumMod val="85000"/>
                      </a:schemeClr>
                    </a:solidFill>
                  </a:tcPr>
                </a:tc>
                <a:tc>
                  <a:txBody>
                    <a:bodyPr/>
                    <a:lstStyle/>
                    <a:p>
                      <a:pPr algn="ctr"/>
                      <a:r>
                        <a:rPr lang="en-US" sz="1100" b="0" dirty="0">
                          <a:solidFill>
                            <a:schemeClr val="tx1"/>
                          </a:solidFill>
                        </a:rPr>
                        <a:t>Jan</a:t>
                      </a:r>
                    </a:p>
                  </a:txBody>
                  <a:tcPr>
                    <a:solidFill>
                      <a:schemeClr val="bg1">
                        <a:lumMod val="85000"/>
                      </a:schemeClr>
                    </a:solidFill>
                  </a:tcPr>
                </a:tc>
                <a:tc>
                  <a:txBody>
                    <a:bodyPr/>
                    <a:lstStyle/>
                    <a:p>
                      <a:pPr algn="ctr"/>
                      <a:r>
                        <a:rPr lang="en-US" sz="1100" b="0" dirty="0">
                          <a:solidFill>
                            <a:schemeClr val="tx1"/>
                          </a:solidFill>
                        </a:rPr>
                        <a:t>Feb</a:t>
                      </a:r>
                    </a:p>
                  </a:txBody>
                  <a:tcPr>
                    <a:solidFill>
                      <a:schemeClr val="bg1">
                        <a:lumMod val="85000"/>
                      </a:schemeClr>
                    </a:solidFill>
                  </a:tcPr>
                </a:tc>
                <a:tc>
                  <a:txBody>
                    <a:bodyPr/>
                    <a:lstStyle/>
                    <a:p>
                      <a:pPr algn="ctr"/>
                      <a:r>
                        <a:rPr lang="en-US" sz="1100" b="0" dirty="0">
                          <a:solidFill>
                            <a:schemeClr val="tx1"/>
                          </a:solidFill>
                        </a:rPr>
                        <a:t>Mar</a:t>
                      </a:r>
                    </a:p>
                  </a:txBody>
                  <a:tcPr>
                    <a:solidFill>
                      <a:schemeClr val="bg1">
                        <a:lumMod val="85000"/>
                      </a:schemeClr>
                    </a:solidFill>
                  </a:tcPr>
                </a:tc>
                <a:tc>
                  <a:txBody>
                    <a:bodyPr/>
                    <a:lstStyle/>
                    <a:p>
                      <a:pPr algn="ctr"/>
                      <a:r>
                        <a:rPr lang="en-US" sz="1100" b="0" dirty="0">
                          <a:solidFill>
                            <a:schemeClr val="tx1"/>
                          </a:solidFill>
                        </a:rPr>
                        <a:t>Apr</a:t>
                      </a:r>
                    </a:p>
                  </a:txBody>
                  <a:tcPr>
                    <a:solidFill>
                      <a:schemeClr val="bg1">
                        <a:lumMod val="85000"/>
                      </a:schemeClr>
                    </a:solidFill>
                  </a:tcPr>
                </a:tc>
                <a:tc>
                  <a:txBody>
                    <a:bodyPr/>
                    <a:lstStyle/>
                    <a:p>
                      <a:pPr algn="ctr"/>
                      <a:r>
                        <a:rPr lang="en-US" sz="1100" b="0" dirty="0">
                          <a:solidFill>
                            <a:schemeClr val="tx1"/>
                          </a:solidFill>
                        </a:rPr>
                        <a:t>May</a:t>
                      </a:r>
                    </a:p>
                  </a:txBody>
                  <a:tcPr>
                    <a:solidFill>
                      <a:schemeClr val="bg1">
                        <a:lumMod val="85000"/>
                      </a:schemeClr>
                    </a:solidFill>
                  </a:tcPr>
                </a:tc>
                <a:tc>
                  <a:txBody>
                    <a:bodyPr/>
                    <a:lstStyle/>
                    <a:p>
                      <a:pPr algn="ctr"/>
                      <a:r>
                        <a:rPr lang="en-US" sz="1100" b="0" dirty="0">
                          <a:solidFill>
                            <a:schemeClr val="tx1"/>
                          </a:solidFill>
                        </a:rPr>
                        <a:t>Jun</a:t>
                      </a:r>
                    </a:p>
                  </a:txBody>
                  <a:tcPr>
                    <a:solidFill>
                      <a:schemeClr val="bg1">
                        <a:lumMod val="85000"/>
                      </a:schemeClr>
                    </a:solidFill>
                  </a:tcPr>
                </a:tc>
                <a:tc>
                  <a:txBody>
                    <a:bodyPr/>
                    <a:lstStyle/>
                    <a:p>
                      <a:pPr algn="ctr"/>
                      <a:r>
                        <a:rPr lang="en-US" sz="1100" b="0" dirty="0">
                          <a:solidFill>
                            <a:schemeClr val="tx1"/>
                          </a:solidFill>
                        </a:rPr>
                        <a:t>Jul</a:t>
                      </a:r>
                    </a:p>
                  </a:txBody>
                  <a:tcPr>
                    <a:solidFill>
                      <a:schemeClr val="bg1">
                        <a:lumMod val="85000"/>
                      </a:schemeClr>
                    </a:solidFill>
                  </a:tcPr>
                </a:tc>
                <a:tc>
                  <a:txBody>
                    <a:bodyPr/>
                    <a:lstStyle/>
                    <a:p>
                      <a:pPr algn="ctr"/>
                      <a:r>
                        <a:rPr lang="en-US" sz="1100" b="0" dirty="0">
                          <a:solidFill>
                            <a:schemeClr val="tx1"/>
                          </a:solidFill>
                        </a:rPr>
                        <a:t>Aug</a:t>
                      </a:r>
                    </a:p>
                  </a:txBody>
                  <a:tcPr>
                    <a:solidFill>
                      <a:schemeClr val="bg1">
                        <a:lumMod val="85000"/>
                      </a:schemeClr>
                    </a:solidFill>
                  </a:tcPr>
                </a:tc>
                <a:tc>
                  <a:txBody>
                    <a:bodyPr/>
                    <a:lstStyle/>
                    <a:p>
                      <a:pPr algn="ctr"/>
                      <a:r>
                        <a:rPr lang="en-US" sz="1100" b="0" dirty="0">
                          <a:solidFill>
                            <a:schemeClr val="tx1"/>
                          </a:solidFill>
                        </a:rPr>
                        <a:t>Sep</a:t>
                      </a:r>
                    </a:p>
                  </a:txBody>
                  <a:tcPr>
                    <a:solidFill>
                      <a:schemeClr val="bg1">
                        <a:lumMod val="85000"/>
                      </a:schemeClr>
                    </a:solidFill>
                  </a:tcPr>
                </a:tc>
                <a:tc>
                  <a:txBody>
                    <a:bodyPr/>
                    <a:lstStyle/>
                    <a:p>
                      <a:pPr algn="ctr"/>
                      <a:r>
                        <a:rPr lang="en-US" sz="1100" b="0" dirty="0">
                          <a:solidFill>
                            <a:schemeClr val="tx1"/>
                          </a:solidFill>
                        </a:rPr>
                        <a:t>Oct</a:t>
                      </a:r>
                    </a:p>
                  </a:txBody>
                  <a:tcPr>
                    <a:solidFill>
                      <a:schemeClr val="bg1">
                        <a:lumMod val="85000"/>
                      </a:schemeClr>
                    </a:solidFill>
                  </a:tcPr>
                </a:tc>
                <a:tc>
                  <a:txBody>
                    <a:bodyPr/>
                    <a:lstStyle/>
                    <a:p>
                      <a:pPr algn="ctr"/>
                      <a:r>
                        <a:rPr lang="en-US" sz="1100" b="0" dirty="0">
                          <a:solidFill>
                            <a:schemeClr val="tx1"/>
                          </a:solidFill>
                        </a:rPr>
                        <a:t>Nov</a:t>
                      </a:r>
                    </a:p>
                  </a:txBody>
                  <a:tcPr>
                    <a:solidFill>
                      <a:schemeClr val="bg1">
                        <a:lumMod val="85000"/>
                      </a:schemeClr>
                    </a:solidFill>
                  </a:tcPr>
                </a:tc>
                <a:tc>
                  <a:txBody>
                    <a:bodyPr/>
                    <a:lstStyle/>
                    <a:p>
                      <a:pPr algn="ctr"/>
                      <a:r>
                        <a:rPr lang="en-US" sz="1100" b="0" dirty="0">
                          <a:solidFill>
                            <a:schemeClr val="tx1"/>
                          </a:solidFill>
                        </a:rPr>
                        <a:t>Dec</a:t>
                      </a:r>
                    </a:p>
                  </a:txBody>
                  <a:tcPr>
                    <a:solidFill>
                      <a:schemeClr val="bg1">
                        <a:lumMod val="85000"/>
                      </a:schemeClr>
                    </a:solidFill>
                  </a:tcPr>
                </a:tc>
                <a:extLst>
                  <a:ext uri="{0D108BD9-81ED-4DB2-BD59-A6C34878D82A}">
                    <a16:rowId xmlns:a16="http://schemas.microsoft.com/office/drawing/2014/main" val="3792379388"/>
                  </a:ext>
                </a:extLst>
              </a:tr>
              <a:tr h="2376422">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tc>
                  <a:txBody>
                    <a:bodyPr/>
                    <a:lstStyle/>
                    <a:p>
                      <a:pPr algn="ctr"/>
                      <a:endParaRPr lang="en-US" sz="1400" b="0" dirty="0">
                        <a:solidFill>
                          <a:schemeClr val="tx1"/>
                        </a:solidFill>
                      </a:endParaRPr>
                    </a:p>
                  </a:txBody>
                  <a:tcPr>
                    <a:solidFill>
                      <a:schemeClr val="bg1">
                        <a:lumMod val="95000"/>
                      </a:schemeClr>
                    </a:solidFill>
                  </a:tcPr>
                </a:tc>
                <a:extLst>
                  <a:ext uri="{0D108BD9-81ED-4DB2-BD59-A6C34878D82A}">
                    <a16:rowId xmlns:a16="http://schemas.microsoft.com/office/drawing/2014/main" val="2899286344"/>
                  </a:ext>
                </a:extLst>
              </a:tr>
            </a:tbl>
          </a:graphicData>
        </a:graphic>
      </p:graphicFrame>
      <p:sp>
        <p:nvSpPr>
          <p:cNvPr id="10" name="Flowchart: Decision 9">
            <a:extLst>
              <a:ext uri="{FF2B5EF4-FFF2-40B4-BE49-F238E27FC236}">
                <a16:creationId xmlns:a16="http://schemas.microsoft.com/office/drawing/2014/main" id="{FB6BC46A-687E-403D-AA9A-46471AD3D12D}"/>
              </a:ext>
            </a:extLst>
          </p:cNvPr>
          <p:cNvSpPr/>
          <p:nvPr/>
        </p:nvSpPr>
        <p:spPr>
          <a:xfrm>
            <a:off x="2199386" y="3436692"/>
            <a:ext cx="182880" cy="182880"/>
          </a:xfrm>
          <a:prstGeom prst="flowChartDecisio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C09A6CA-B81E-4C50-A2BB-FD59FE9BEED0}"/>
              </a:ext>
            </a:extLst>
          </p:cNvPr>
          <p:cNvSpPr/>
          <p:nvPr/>
        </p:nvSpPr>
        <p:spPr>
          <a:xfrm>
            <a:off x="2075863" y="2169252"/>
            <a:ext cx="3870558" cy="26538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2021</a:t>
            </a:r>
          </a:p>
        </p:txBody>
      </p:sp>
      <p:sp>
        <p:nvSpPr>
          <p:cNvPr id="12" name="Rectangle 11">
            <a:extLst>
              <a:ext uri="{FF2B5EF4-FFF2-40B4-BE49-F238E27FC236}">
                <a16:creationId xmlns:a16="http://schemas.microsoft.com/office/drawing/2014/main" id="{49D031E9-CDDF-4157-92D1-8F39C42791A4}"/>
              </a:ext>
            </a:extLst>
          </p:cNvPr>
          <p:cNvSpPr/>
          <p:nvPr/>
        </p:nvSpPr>
        <p:spPr>
          <a:xfrm>
            <a:off x="2075863" y="2458258"/>
            <a:ext cx="447213" cy="299941"/>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May </a:t>
            </a:r>
          </a:p>
        </p:txBody>
      </p:sp>
      <p:sp>
        <p:nvSpPr>
          <p:cNvPr id="13" name="Rectangle 12">
            <a:extLst>
              <a:ext uri="{FF2B5EF4-FFF2-40B4-BE49-F238E27FC236}">
                <a16:creationId xmlns:a16="http://schemas.microsoft.com/office/drawing/2014/main" id="{393844EE-1703-423C-9343-352287B8D42F}"/>
              </a:ext>
            </a:extLst>
          </p:cNvPr>
          <p:cNvSpPr/>
          <p:nvPr/>
        </p:nvSpPr>
        <p:spPr>
          <a:xfrm>
            <a:off x="2539440" y="2461666"/>
            <a:ext cx="438267" cy="299941"/>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Jun</a:t>
            </a:r>
          </a:p>
        </p:txBody>
      </p:sp>
      <p:sp>
        <p:nvSpPr>
          <p:cNvPr id="14" name="Rectangle 13">
            <a:extLst>
              <a:ext uri="{FF2B5EF4-FFF2-40B4-BE49-F238E27FC236}">
                <a16:creationId xmlns:a16="http://schemas.microsoft.com/office/drawing/2014/main" id="{8CD6ED13-0512-4B6A-89DE-909CA71499A4}"/>
              </a:ext>
            </a:extLst>
          </p:cNvPr>
          <p:cNvSpPr/>
          <p:nvPr/>
        </p:nvSpPr>
        <p:spPr>
          <a:xfrm>
            <a:off x="560853" y="2473961"/>
            <a:ext cx="711704" cy="27019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95000"/>
                    <a:lumOff val="5000"/>
                  </a:schemeClr>
                </a:solidFill>
                <a:latin typeface="Arial" panose="020B0604020202020204" pitchFamily="34" charset="0"/>
                <a:cs typeface="Arial" panose="020B0604020202020204" pitchFamily="34" charset="0"/>
              </a:rPr>
              <a:t>Oct-Dec</a:t>
            </a:r>
          </a:p>
        </p:txBody>
      </p:sp>
      <p:sp>
        <p:nvSpPr>
          <p:cNvPr id="15" name="Rectangle 14">
            <a:extLst>
              <a:ext uri="{FF2B5EF4-FFF2-40B4-BE49-F238E27FC236}">
                <a16:creationId xmlns:a16="http://schemas.microsoft.com/office/drawing/2014/main" id="{923F556B-70CF-441B-96A7-D006EE05F164}"/>
              </a:ext>
            </a:extLst>
          </p:cNvPr>
          <p:cNvSpPr/>
          <p:nvPr/>
        </p:nvSpPr>
        <p:spPr>
          <a:xfrm>
            <a:off x="568199" y="2168350"/>
            <a:ext cx="679811" cy="27938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2019</a:t>
            </a:r>
          </a:p>
        </p:txBody>
      </p:sp>
      <p:sp>
        <p:nvSpPr>
          <p:cNvPr id="16" name="Rectangle 15">
            <a:extLst>
              <a:ext uri="{FF2B5EF4-FFF2-40B4-BE49-F238E27FC236}">
                <a16:creationId xmlns:a16="http://schemas.microsoft.com/office/drawing/2014/main" id="{DFDC7B1F-F98F-46C0-9A2E-CCBD6BF24508}"/>
              </a:ext>
            </a:extLst>
          </p:cNvPr>
          <p:cNvSpPr/>
          <p:nvPr/>
        </p:nvSpPr>
        <p:spPr>
          <a:xfrm>
            <a:off x="1247681" y="2174065"/>
            <a:ext cx="828182" cy="2725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2020</a:t>
            </a:r>
          </a:p>
        </p:txBody>
      </p:sp>
      <p:sp>
        <p:nvSpPr>
          <p:cNvPr id="17" name="TextBox 16">
            <a:extLst>
              <a:ext uri="{FF2B5EF4-FFF2-40B4-BE49-F238E27FC236}">
                <a16:creationId xmlns:a16="http://schemas.microsoft.com/office/drawing/2014/main" id="{82EE161E-DA63-414C-BEAF-4E705829CAD6}"/>
              </a:ext>
            </a:extLst>
          </p:cNvPr>
          <p:cNvSpPr txBox="1"/>
          <p:nvPr/>
        </p:nvSpPr>
        <p:spPr>
          <a:xfrm>
            <a:off x="376012" y="3394186"/>
            <a:ext cx="191787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cs typeface="Arial" panose="020B0604020202020204" pitchFamily="34" charset="0"/>
              </a:rPr>
              <a:t>Sherpa Budget Management Go-Live</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48749CA-C400-47AA-A163-2E466E2A0864}"/>
              </a:ext>
            </a:extLst>
          </p:cNvPr>
          <p:cNvSpPr/>
          <p:nvPr/>
        </p:nvSpPr>
        <p:spPr>
          <a:xfrm rot="16200000" flipH="1">
            <a:off x="-860836" y="3702374"/>
            <a:ext cx="2422694" cy="35447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cs typeface="Arial" panose="020B0604020202020204" pitchFamily="34" charset="0"/>
              </a:rPr>
              <a:t> Phase 1: Finance &amp; Procurement</a:t>
            </a:r>
          </a:p>
        </p:txBody>
      </p:sp>
      <p:sp>
        <p:nvSpPr>
          <p:cNvPr id="19" name="TextBox 18">
            <a:extLst>
              <a:ext uri="{FF2B5EF4-FFF2-40B4-BE49-F238E27FC236}">
                <a16:creationId xmlns:a16="http://schemas.microsoft.com/office/drawing/2014/main" id="{A737DCE5-7C02-4B8D-AE2C-9EC9A1703BAD}"/>
              </a:ext>
            </a:extLst>
          </p:cNvPr>
          <p:cNvSpPr txBox="1"/>
          <p:nvPr/>
        </p:nvSpPr>
        <p:spPr>
          <a:xfrm>
            <a:off x="667656" y="3080842"/>
            <a:ext cx="149592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Luma Phase 1 Kick-Off</a:t>
            </a:r>
          </a:p>
        </p:txBody>
      </p:sp>
      <p:sp>
        <p:nvSpPr>
          <p:cNvPr id="20" name="Flowchart: Decision 19">
            <a:extLst>
              <a:ext uri="{FF2B5EF4-FFF2-40B4-BE49-F238E27FC236}">
                <a16:creationId xmlns:a16="http://schemas.microsoft.com/office/drawing/2014/main" id="{FDC4734B-971E-4442-805B-4AC8CDB9B81B}"/>
              </a:ext>
            </a:extLst>
          </p:cNvPr>
          <p:cNvSpPr/>
          <p:nvPr/>
        </p:nvSpPr>
        <p:spPr>
          <a:xfrm>
            <a:off x="606780" y="3130445"/>
            <a:ext cx="128016" cy="128016"/>
          </a:xfrm>
          <a:prstGeom prst="flowChartDecisi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AA9C86B9-47E9-46AB-933E-837643D5326E}"/>
              </a:ext>
            </a:extLst>
          </p:cNvPr>
          <p:cNvSpPr/>
          <p:nvPr/>
        </p:nvSpPr>
        <p:spPr>
          <a:xfrm>
            <a:off x="1267721" y="2459438"/>
            <a:ext cx="770044" cy="23254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95000"/>
                    <a:lumOff val="5000"/>
                  </a:schemeClr>
                </a:solidFill>
                <a:latin typeface="Arial" panose="020B0604020202020204" pitchFamily="34" charset="0"/>
                <a:cs typeface="Arial" panose="020B0604020202020204" pitchFamily="34" charset="0"/>
              </a:rPr>
              <a:t>Jan-Dec</a:t>
            </a:r>
          </a:p>
        </p:txBody>
      </p:sp>
      <p:sp>
        <p:nvSpPr>
          <p:cNvPr id="22" name="TextBox 21">
            <a:extLst>
              <a:ext uri="{FF2B5EF4-FFF2-40B4-BE49-F238E27FC236}">
                <a16:creationId xmlns:a16="http://schemas.microsoft.com/office/drawing/2014/main" id="{7202A46A-0DF8-4CFD-99FF-460E78C6FBAE}"/>
              </a:ext>
            </a:extLst>
          </p:cNvPr>
          <p:cNvSpPr txBox="1"/>
          <p:nvPr/>
        </p:nvSpPr>
        <p:spPr>
          <a:xfrm>
            <a:off x="2667209" y="3529526"/>
            <a:ext cx="17732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Luma Phase 1 FSCM Reset</a:t>
            </a:r>
          </a:p>
        </p:txBody>
      </p:sp>
      <p:sp>
        <p:nvSpPr>
          <p:cNvPr id="23" name="Flowchart: Decision 22">
            <a:extLst>
              <a:ext uri="{FF2B5EF4-FFF2-40B4-BE49-F238E27FC236}">
                <a16:creationId xmlns:a16="http://schemas.microsoft.com/office/drawing/2014/main" id="{864A0529-604E-4250-BD08-A08BFA470EFC}"/>
              </a:ext>
            </a:extLst>
          </p:cNvPr>
          <p:cNvSpPr/>
          <p:nvPr/>
        </p:nvSpPr>
        <p:spPr>
          <a:xfrm>
            <a:off x="8785426" y="3871435"/>
            <a:ext cx="182880" cy="182880"/>
          </a:xfrm>
          <a:prstGeom prst="flowChartDecisio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 name="Flowchart: Decision 23">
            <a:extLst>
              <a:ext uri="{FF2B5EF4-FFF2-40B4-BE49-F238E27FC236}">
                <a16:creationId xmlns:a16="http://schemas.microsoft.com/office/drawing/2014/main" id="{BADDBC6D-A404-429B-8066-BABF2ABFFCF8}"/>
              </a:ext>
            </a:extLst>
          </p:cNvPr>
          <p:cNvSpPr/>
          <p:nvPr/>
        </p:nvSpPr>
        <p:spPr>
          <a:xfrm>
            <a:off x="8792869" y="4171433"/>
            <a:ext cx="182880" cy="182880"/>
          </a:xfrm>
          <a:prstGeom prst="flowChartDecisio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EB773B9-E87D-4AD2-A09F-BDF6102AA4B7}"/>
              </a:ext>
            </a:extLst>
          </p:cNvPr>
          <p:cNvSpPr txBox="1"/>
          <p:nvPr/>
        </p:nvSpPr>
        <p:spPr>
          <a:xfrm>
            <a:off x="8923264" y="3789662"/>
            <a:ext cx="1174387" cy="246221"/>
          </a:xfrm>
          <a:prstGeom prst="rect">
            <a:avLst/>
          </a:prstGeom>
          <a:noFill/>
        </p:spPr>
        <p:txBody>
          <a:bodyPr wrap="square" rtlCol="0">
            <a:spAutoFit/>
          </a:bodyPr>
          <a:lstStyle/>
          <a:p>
            <a:pPr lvl="0" algn="ctr">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Finance Go-Live</a:t>
            </a:r>
          </a:p>
        </p:txBody>
      </p:sp>
      <p:sp>
        <p:nvSpPr>
          <p:cNvPr id="26" name="TextBox 25">
            <a:extLst>
              <a:ext uri="{FF2B5EF4-FFF2-40B4-BE49-F238E27FC236}">
                <a16:creationId xmlns:a16="http://schemas.microsoft.com/office/drawing/2014/main" id="{4D72C18C-06A0-4EB8-9149-921BF4638804}"/>
              </a:ext>
            </a:extLst>
          </p:cNvPr>
          <p:cNvSpPr txBox="1"/>
          <p:nvPr/>
        </p:nvSpPr>
        <p:spPr>
          <a:xfrm>
            <a:off x="8844993" y="4095970"/>
            <a:ext cx="1174387" cy="400110"/>
          </a:xfrm>
          <a:prstGeom prst="rect">
            <a:avLst/>
          </a:prstGeom>
          <a:noFill/>
        </p:spPr>
        <p:txBody>
          <a:bodyPr wrap="square" rtlCol="0">
            <a:spAutoFit/>
          </a:bodyPr>
          <a:lstStyle/>
          <a:p>
            <a:pPr lvl="0" algn="ctr">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Supply Chain Go-Live</a:t>
            </a:r>
          </a:p>
        </p:txBody>
      </p:sp>
      <p:sp>
        <p:nvSpPr>
          <p:cNvPr id="27" name="Arrow: Chevron 26">
            <a:extLst>
              <a:ext uri="{FF2B5EF4-FFF2-40B4-BE49-F238E27FC236}">
                <a16:creationId xmlns:a16="http://schemas.microsoft.com/office/drawing/2014/main" id="{5C68FEAE-4845-4E95-B862-A3CE54AD2885}"/>
              </a:ext>
            </a:extLst>
          </p:cNvPr>
          <p:cNvSpPr/>
          <p:nvPr/>
        </p:nvSpPr>
        <p:spPr>
          <a:xfrm>
            <a:off x="1132605" y="2773897"/>
            <a:ext cx="2134196" cy="207077"/>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Architect</a:t>
            </a:r>
          </a:p>
        </p:txBody>
      </p:sp>
      <p:sp>
        <p:nvSpPr>
          <p:cNvPr id="28" name="Arrow: Chevron 27">
            <a:extLst>
              <a:ext uri="{FF2B5EF4-FFF2-40B4-BE49-F238E27FC236}">
                <a16:creationId xmlns:a16="http://schemas.microsoft.com/office/drawing/2014/main" id="{3DC7D79D-F245-447B-B871-E403044CC1DB}"/>
              </a:ext>
            </a:extLst>
          </p:cNvPr>
          <p:cNvSpPr/>
          <p:nvPr/>
        </p:nvSpPr>
        <p:spPr>
          <a:xfrm>
            <a:off x="3225304" y="2773897"/>
            <a:ext cx="2011680" cy="216799"/>
          </a:xfrm>
          <a:prstGeom prst="chevr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Configure &amp; Prototype</a:t>
            </a:r>
          </a:p>
        </p:txBody>
      </p:sp>
      <p:sp>
        <p:nvSpPr>
          <p:cNvPr id="29" name="Arrow: Chevron 28">
            <a:extLst>
              <a:ext uri="{FF2B5EF4-FFF2-40B4-BE49-F238E27FC236}">
                <a16:creationId xmlns:a16="http://schemas.microsoft.com/office/drawing/2014/main" id="{3EC598C2-3CAF-4E90-8220-BF55366A1FB2}"/>
              </a:ext>
            </a:extLst>
          </p:cNvPr>
          <p:cNvSpPr/>
          <p:nvPr/>
        </p:nvSpPr>
        <p:spPr>
          <a:xfrm>
            <a:off x="5193169" y="2780605"/>
            <a:ext cx="3318841" cy="204880"/>
          </a:xfrm>
          <a:prstGeom prst="chevr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Validate</a:t>
            </a:r>
          </a:p>
        </p:txBody>
      </p:sp>
      <p:sp>
        <p:nvSpPr>
          <p:cNvPr id="30" name="Arrow: Chevron 29">
            <a:extLst>
              <a:ext uri="{FF2B5EF4-FFF2-40B4-BE49-F238E27FC236}">
                <a16:creationId xmlns:a16="http://schemas.microsoft.com/office/drawing/2014/main" id="{E5642F65-2E36-40C5-B0BE-5819CEE8A833}"/>
              </a:ext>
            </a:extLst>
          </p:cNvPr>
          <p:cNvSpPr/>
          <p:nvPr/>
        </p:nvSpPr>
        <p:spPr>
          <a:xfrm>
            <a:off x="8470441" y="2780602"/>
            <a:ext cx="849354" cy="204881"/>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Deploy</a:t>
            </a:r>
          </a:p>
        </p:txBody>
      </p:sp>
      <p:sp>
        <p:nvSpPr>
          <p:cNvPr id="31" name="Arrow: Chevron 30">
            <a:extLst>
              <a:ext uri="{FF2B5EF4-FFF2-40B4-BE49-F238E27FC236}">
                <a16:creationId xmlns:a16="http://schemas.microsoft.com/office/drawing/2014/main" id="{00532E3E-EC7C-4AC6-B7DC-DF52247C9981}"/>
              </a:ext>
            </a:extLst>
          </p:cNvPr>
          <p:cNvSpPr/>
          <p:nvPr/>
        </p:nvSpPr>
        <p:spPr>
          <a:xfrm>
            <a:off x="9265758" y="2768663"/>
            <a:ext cx="2567428" cy="234849"/>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Support</a:t>
            </a:r>
          </a:p>
        </p:txBody>
      </p:sp>
      <p:sp>
        <p:nvSpPr>
          <p:cNvPr id="32" name="Arrow: Chevron 31">
            <a:extLst>
              <a:ext uri="{FF2B5EF4-FFF2-40B4-BE49-F238E27FC236}">
                <a16:creationId xmlns:a16="http://schemas.microsoft.com/office/drawing/2014/main" id="{39B6E56C-3BD6-47DC-9E73-D9BEBDC175FC}"/>
              </a:ext>
            </a:extLst>
          </p:cNvPr>
          <p:cNvSpPr/>
          <p:nvPr/>
        </p:nvSpPr>
        <p:spPr>
          <a:xfrm>
            <a:off x="526231" y="2755330"/>
            <a:ext cx="651034" cy="220859"/>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D6D5135-5F6B-4B74-91E0-90DD521AAE2A}"/>
              </a:ext>
            </a:extLst>
          </p:cNvPr>
          <p:cNvSpPr txBox="1"/>
          <p:nvPr/>
        </p:nvSpPr>
        <p:spPr>
          <a:xfrm>
            <a:off x="648423" y="2717871"/>
            <a:ext cx="46839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Plan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4" name="Flowchart: Decision 33">
            <a:extLst>
              <a:ext uri="{FF2B5EF4-FFF2-40B4-BE49-F238E27FC236}">
                <a16:creationId xmlns:a16="http://schemas.microsoft.com/office/drawing/2014/main" id="{2B360C57-3236-4EF9-A102-BF0056F31555}"/>
              </a:ext>
            </a:extLst>
          </p:cNvPr>
          <p:cNvSpPr/>
          <p:nvPr/>
        </p:nvSpPr>
        <p:spPr>
          <a:xfrm>
            <a:off x="2599407" y="3583870"/>
            <a:ext cx="128016" cy="128016"/>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CBC8641-D770-457E-8D3C-A3DF4192F931}"/>
              </a:ext>
            </a:extLst>
          </p:cNvPr>
          <p:cNvSpPr txBox="1"/>
          <p:nvPr/>
        </p:nvSpPr>
        <p:spPr>
          <a:xfrm>
            <a:off x="3985820" y="3867592"/>
            <a:ext cx="1591228"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FRICE-W Design &amp; Build</a:t>
            </a:r>
          </a:p>
        </p:txBody>
      </p:sp>
      <p:cxnSp>
        <p:nvCxnSpPr>
          <p:cNvPr id="36" name="Straight Connector 35">
            <a:extLst>
              <a:ext uri="{FF2B5EF4-FFF2-40B4-BE49-F238E27FC236}">
                <a16:creationId xmlns:a16="http://schemas.microsoft.com/office/drawing/2014/main" id="{C9DE471A-50D7-4637-A7B9-1912ACA3BC71}"/>
              </a:ext>
            </a:extLst>
          </p:cNvPr>
          <p:cNvCxnSpPr>
            <a:cxnSpLocks/>
            <a:endCxn id="44" idx="6"/>
          </p:cNvCxnSpPr>
          <p:nvPr/>
        </p:nvCxnSpPr>
        <p:spPr>
          <a:xfrm flipV="1">
            <a:off x="3275793" y="4165578"/>
            <a:ext cx="2745791" cy="4364"/>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pic>
        <p:nvPicPr>
          <p:cNvPr id="37" name="Picture 36">
            <a:extLst>
              <a:ext uri="{FF2B5EF4-FFF2-40B4-BE49-F238E27FC236}">
                <a16:creationId xmlns:a16="http://schemas.microsoft.com/office/drawing/2014/main" id="{47518F4A-E925-4C0D-BE2C-4C842713D820}"/>
              </a:ext>
            </a:extLst>
          </p:cNvPr>
          <p:cNvPicPr>
            <a:picLocks noChangeAspect="1"/>
          </p:cNvPicPr>
          <p:nvPr/>
        </p:nvPicPr>
        <p:blipFill>
          <a:blip r:embed="rId3"/>
          <a:stretch>
            <a:fillRect/>
          </a:stretch>
        </p:blipFill>
        <p:spPr>
          <a:xfrm>
            <a:off x="3682630" y="4052617"/>
            <a:ext cx="573073" cy="252600"/>
          </a:xfrm>
          <a:prstGeom prst="rect">
            <a:avLst/>
          </a:prstGeom>
        </p:spPr>
      </p:pic>
      <p:sp>
        <p:nvSpPr>
          <p:cNvPr id="38" name="Oval 37">
            <a:extLst>
              <a:ext uri="{FF2B5EF4-FFF2-40B4-BE49-F238E27FC236}">
                <a16:creationId xmlns:a16="http://schemas.microsoft.com/office/drawing/2014/main" id="{6AD73AE9-B9F1-4B79-AA27-5BE5168B93C2}"/>
              </a:ext>
            </a:extLst>
          </p:cNvPr>
          <p:cNvSpPr/>
          <p:nvPr/>
        </p:nvSpPr>
        <p:spPr>
          <a:xfrm>
            <a:off x="3245994" y="4129406"/>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54738E20-F1E3-4DB8-B89E-DC533F0C6519}"/>
              </a:ext>
            </a:extLst>
          </p:cNvPr>
          <p:cNvPicPr>
            <a:picLocks noChangeAspect="1"/>
          </p:cNvPicPr>
          <p:nvPr/>
        </p:nvPicPr>
        <p:blipFill>
          <a:blip r:embed="rId3"/>
          <a:stretch>
            <a:fillRect/>
          </a:stretch>
        </p:blipFill>
        <p:spPr>
          <a:xfrm>
            <a:off x="4138949" y="4052617"/>
            <a:ext cx="573073" cy="252600"/>
          </a:xfrm>
          <a:prstGeom prst="rect">
            <a:avLst/>
          </a:prstGeom>
        </p:spPr>
      </p:pic>
      <p:pic>
        <p:nvPicPr>
          <p:cNvPr id="40" name="Picture 39">
            <a:extLst>
              <a:ext uri="{FF2B5EF4-FFF2-40B4-BE49-F238E27FC236}">
                <a16:creationId xmlns:a16="http://schemas.microsoft.com/office/drawing/2014/main" id="{123462F1-F1E6-4260-A8FD-8D8C90816263}"/>
              </a:ext>
            </a:extLst>
          </p:cNvPr>
          <p:cNvPicPr>
            <a:picLocks noChangeAspect="1"/>
          </p:cNvPicPr>
          <p:nvPr/>
        </p:nvPicPr>
        <p:blipFill>
          <a:blip r:embed="rId3"/>
          <a:stretch>
            <a:fillRect/>
          </a:stretch>
        </p:blipFill>
        <p:spPr>
          <a:xfrm>
            <a:off x="4628255" y="4052617"/>
            <a:ext cx="573073" cy="252600"/>
          </a:xfrm>
          <a:prstGeom prst="rect">
            <a:avLst/>
          </a:prstGeom>
        </p:spPr>
      </p:pic>
      <p:pic>
        <p:nvPicPr>
          <p:cNvPr id="41" name="Picture 40">
            <a:extLst>
              <a:ext uri="{FF2B5EF4-FFF2-40B4-BE49-F238E27FC236}">
                <a16:creationId xmlns:a16="http://schemas.microsoft.com/office/drawing/2014/main" id="{09BAE598-458E-4B94-A715-5DB7616A554B}"/>
              </a:ext>
            </a:extLst>
          </p:cNvPr>
          <p:cNvPicPr>
            <a:picLocks noChangeAspect="1"/>
          </p:cNvPicPr>
          <p:nvPr/>
        </p:nvPicPr>
        <p:blipFill>
          <a:blip r:embed="rId3"/>
          <a:stretch>
            <a:fillRect/>
          </a:stretch>
        </p:blipFill>
        <p:spPr>
          <a:xfrm>
            <a:off x="5123657" y="4052617"/>
            <a:ext cx="573073" cy="252600"/>
          </a:xfrm>
          <a:prstGeom prst="rect">
            <a:avLst/>
          </a:prstGeom>
        </p:spPr>
      </p:pic>
      <p:pic>
        <p:nvPicPr>
          <p:cNvPr id="42" name="Picture 41">
            <a:extLst>
              <a:ext uri="{FF2B5EF4-FFF2-40B4-BE49-F238E27FC236}">
                <a16:creationId xmlns:a16="http://schemas.microsoft.com/office/drawing/2014/main" id="{4B9FD6DF-03DE-48CA-9748-3BEA848889E7}"/>
              </a:ext>
            </a:extLst>
          </p:cNvPr>
          <p:cNvPicPr>
            <a:picLocks noChangeAspect="1"/>
          </p:cNvPicPr>
          <p:nvPr/>
        </p:nvPicPr>
        <p:blipFill>
          <a:blip r:embed="rId3"/>
          <a:stretch>
            <a:fillRect/>
          </a:stretch>
        </p:blipFill>
        <p:spPr>
          <a:xfrm>
            <a:off x="5614356" y="4052617"/>
            <a:ext cx="573073" cy="252600"/>
          </a:xfrm>
          <a:prstGeom prst="rect">
            <a:avLst/>
          </a:prstGeom>
        </p:spPr>
      </p:pic>
      <p:pic>
        <p:nvPicPr>
          <p:cNvPr id="43" name="Picture 42">
            <a:extLst>
              <a:ext uri="{FF2B5EF4-FFF2-40B4-BE49-F238E27FC236}">
                <a16:creationId xmlns:a16="http://schemas.microsoft.com/office/drawing/2014/main" id="{06E2D1F1-2B35-425D-B200-E835237C64D6}"/>
              </a:ext>
            </a:extLst>
          </p:cNvPr>
          <p:cNvPicPr>
            <a:picLocks noChangeAspect="1"/>
          </p:cNvPicPr>
          <p:nvPr/>
        </p:nvPicPr>
        <p:blipFill>
          <a:blip r:embed="rId3"/>
          <a:stretch>
            <a:fillRect/>
          </a:stretch>
        </p:blipFill>
        <p:spPr>
          <a:xfrm>
            <a:off x="3238637" y="4052617"/>
            <a:ext cx="573073" cy="252600"/>
          </a:xfrm>
          <a:prstGeom prst="rect">
            <a:avLst/>
          </a:prstGeom>
        </p:spPr>
      </p:pic>
      <p:sp>
        <p:nvSpPr>
          <p:cNvPr id="44" name="Oval 43">
            <a:extLst>
              <a:ext uri="{FF2B5EF4-FFF2-40B4-BE49-F238E27FC236}">
                <a16:creationId xmlns:a16="http://schemas.microsoft.com/office/drawing/2014/main" id="{E73C371B-E257-4894-B803-B8DE9627EBE4}"/>
              </a:ext>
            </a:extLst>
          </p:cNvPr>
          <p:cNvSpPr/>
          <p:nvPr/>
        </p:nvSpPr>
        <p:spPr>
          <a:xfrm>
            <a:off x="5930144" y="4119858"/>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id="{A232522B-2211-4BCB-9043-2F6E8A248C68}"/>
              </a:ext>
            </a:extLst>
          </p:cNvPr>
          <p:cNvCxnSpPr>
            <a:cxnSpLocks/>
            <a:stCxn id="47" idx="6"/>
          </p:cNvCxnSpPr>
          <p:nvPr/>
        </p:nvCxnSpPr>
        <p:spPr>
          <a:xfrm>
            <a:off x="6163745" y="4512458"/>
            <a:ext cx="525284" cy="7841"/>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46" name="Oval 45">
            <a:extLst>
              <a:ext uri="{FF2B5EF4-FFF2-40B4-BE49-F238E27FC236}">
                <a16:creationId xmlns:a16="http://schemas.microsoft.com/office/drawing/2014/main" id="{775156AC-635A-4793-ABA9-DCCBAD8F17D9}"/>
              </a:ext>
            </a:extLst>
          </p:cNvPr>
          <p:cNvSpPr/>
          <p:nvPr/>
        </p:nvSpPr>
        <p:spPr>
          <a:xfrm>
            <a:off x="6669261" y="4474579"/>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0011F69E-C622-4596-8CA9-716001F9498B}"/>
              </a:ext>
            </a:extLst>
          </p:cNvPr>
          <p:cNvSpPr/>
          <p:nvPr/>
        </p:nvSpPr>
        <p:spPr>
          <a:xfrm>
            <a:off x="6072305" y="4466738"/>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FEA3D291-F90B-4B71-8EFF-6FCEEC20BFF1}"/>
              </a:ext>
            </a:extLst>
          </p:cNvPr>
          <p:cNvSpPr txBox="1"/>
          <p:nvPr/>
        </p:nvSpPr>
        <p:spPr>
          <a:xfrm>
            <a:off x="5663522" y="4225245"/>
            <a:ext cx="162070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Scenario Testing (SIT) 3</a:t>
            </a:r>
          </a:p>
        </p:txBody>
      </p:sp>
      <p:cxnSp>
        <p:nvCxnSpPr>
          <p:cNvPr id="49" name="Straight Connector 48">
            <a:extLst>
              <a:ext uri="{FF2B5EF4-FFF2-40B4-BE49-F238E27FC236}">
                <a16:creationId xmlns:a16="http://schemas.microsoft.com/office/drawing/2014/main" id="{C66D60DE-6591-40C0-B3A4-C65F30FBA015}"/>
              </a:ext>
            </a:extLst>
          </p:cNvPr>
          <p:cNvCxnSpPr>
            <a:cxnSpLocks/>
            <a:endCxn id="78" idx="1"/>
          </p:cNvCxnSpPr>
          <p:nvPr/>
        </p:nvCxnSpPr>
        <p:spPr>
          <a:xfrm flipV="1">
            <a:off x="576782" y="3944875"/>
            <a:ext cx="684290" cy="15370"/>
          </a:xfrm>
          <a:prstGeom prst="line">
            <a:avLst/>
          </a:prstGeom>
          <a:ln w="28575">
            <a:solidFill>
              <a:srgbClr val="92D050"/>
            </a:solidFill>
          </a:ln>
        </p:spPr>
        <p:style>
          <a:lnRef idx="3">
            <a:schemeClr val="accent6"/>
          </a:lnRef>
          <a:fillRef idx="0">
            <a:schemeClr val="accent6"/>
          </a:fillRef>
          <a:effectRef idx="2">
            <a:schemeClr val="accent6"/>
          </a:effectRef>
          <a:fontRef idx="minor">
            <a:schemeClr val="tx1"/>
          </a:fontRef>
        </p:style>
      </p:cxnSp>
      <p:sp>
        <p:nvSpPr>
          <p:cNvPr id="50" name="TextBox 49">
            <a:extLst>
              <a:ext uri="{FF2B5EF4-FFF2-40B4-BE49-F238E27FC236}">
                <a16:creationId xmlns:a16="http://schemas.microsoft.com/office/drawing/2014/main" id="{410EBECF-F755-4919-8F86-63CF16A6DD39}"/>
              </a:ext>
            </a:extLst>
          </p:cNvPr>
          <p:cNvSpPr txBox="1"/>
          <p:nvPr/>
        </p:nvSpPr>
        <p:spPr>
          <a:xfrm>
            <a:off x="361350" y="3672428"/>
            <a:ext cx="216753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Collect Business Requirements</a:t>
            </a:r>
          </a:p>
        </p:txBody>
      </p:sp>
      <p:sp>
        <p:nvSpPr>
          <p:cNvPr id="51" name="Oval 50">
            <a:extLst>
              <a:ext uri="{FF2B5EF4-FFF2-40B4-BE49-F238E27FC236}">
                <a16:creationId xmlns:a16="http://schemas.microsoft.com/office/drawing/2014/main" id="{300F0E81-E4F2-4F7D-A92E-79A05D95899E}"/>
              </a:ext>
            </a:extLst>
          </p:cNvPr>
          <p:cNvSpPr/>
          <p:nvPr/>
        </p:nvSpPr>
        <p:spPr>
          <a:xfrm>
            <a:off x="560852" y="3932691"/>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C31B0870-3F01-4DBF-87EE-8787BA5384CC}"/>
              </a:ext>
            </a:extLst>
          </p:cNvPr>
          <p:cNvCxnSpPr/>
          <p:nvPr/>
        </p:nvCxnSpPr>
        <p:spPr>
          <a:xfrm>
            <a:off x="6155870" y="3453166"/>
            <a:ext cx="1371600" cy="0"/>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53" name="Oval 52">
            <a:extLst>
              <a:ext uri="{FF2B5EF4-FFF2-40B4-BE49-F238E27FC236}">
                <a16:creationId xmlns:a16="http://schemas.microsoft.com/office/drawing/2014/main" id="{5BD3BF62-5D57-4B99-98D2-33AE4A151589}"/>
              </a:ext>
            </a:extLst>
          </p:cNvPr>
          <p:cNvSpPr/>
          <p:nvPr/>
        </p:nvSpPr>
        <p:spPr>
          <a:xfrm>
            <a:off x="6136877" y="3406786"/>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688604BB-683B-457B-876B-40F3791F1132}"/>
              </a:ext>
            </a:extLst>
          </p:cNvPr>
          <p:cNvSpPr/>
          <p:nvPr/>
        </p:nvSpPr>
        <p:spPr>
          <a:xfrm>
            <a:off x="7500877" y="3406786"/>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00F0674B-E49D-4780-860A-CF5634F48A21}"/>
              </a:ext>
            </a:extLst>
          </p:cNvPr>
          <p:cNvSpPr txBox="1"/>
          <p:nvPr/>
        </p:nvSpPr>
        <p:spPr>
          <a:xfrm>
            <a:off x="6135877" y="3216924"/>
            <a:ext cx="1457293"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Training Development</a:t>
            </a:r>
          </a:p>
        </p:txBody>
      </p:sp>
      <p:cxnSp>
        <p:nvCxnSpPr>
          <p:cNvPr id="56" name="Straight Connector 55">
            <a:extLst>
              <a:ext uri="{FF2B5EF4-FFF2-40B4-BE49-F238E27FC236}">
                <a16:creationId xmlns:a16="http://schemas.microsoft.com/office/drawing/2014/main" id="{4AF277A2-28C7-48C7-8AB3-7AB5D764AA88}"/>
              </a:ext>
            </a:extLst>
          </p:cNvPr>
          <p:cNvCxnSpPr>
            <a:cxnSpLocks/>
          </p:cNvCxnSpPr>
          <p:nvPr/>
        </p:nvCxnSpPr>
        <p:spPr>
          <a:xfrm flipV="1">
            <a:off x="7646424" y="3605947"/>
            <a:ext cx="1045983" cy="9049"/>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57" name="Oval 56">
            <a:extLst>
              <a:ext uri="{FF2B5EF4-FFF2-40B4-BE49-F238E27FC236}">
                <a16:creationId xmlns:a16="http://schemas.microsoft.com/office/drawing/2014/main" id="{C1AE688A-C46B-42CC-87CE-0F94844D0B47}"/>
              </a:ext>
            </a:extLst>
          </p:cNvPr>
          <p:cNvSpPr/>
          <p:nvPr/>
        </p:nvSpPr>
        <p:spPr>
          <a:xfrm>
            <a:off x="7589331" y="3583160"/>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6B7A1112-17D9-4AAD-A85D-66EF2A0391ED}"/>
              </a:ext>
            </a:extLst>
          </p:cNvPr>
          <p:cNvSpPr/>
          <p:nvPr/>
        </p:nvSpPr>
        <p:spPr>
          <a:xfrm>
            <a:off x="8616970" y="3572068"/>
            <a:ext cx="101389" cy="79875"/>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5D9C98FC-CEEF-47FB-AA20-5F7C5E7D0809}"/>
              </a:ext>
            </a:extLst>
          </p:cNvPr>
          <p:cNvSpPr txBox="1"/>
          <p:nvPr/>
        </p:nvSpPr>
        <p:spPr>
          <a:xfrm>
            <a:off x="7437648" y="3225577"/>
            <a:ext cx="15439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End User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Training</a:t>
            </a:r>
          </a:p>
        </p:txBody>
      </p:sp>
      <p:cxnSp>
        <p:nvCxnSpPr>
          <p:cNvPr id="60" name="Straight Connector 59">
            <a:extLst>
              <a:ext uri="{FF2B5EF4-FFF2-40B4-BE49-F238E27FC236}">
                <a16:creationId xmlns:a16="http://schemas.microsoft.com/office/drawing/2014/main" id="{75A1A4F8-C760-49BA-8A4C-2ACD7BE1B820}"/>
              </a:ext>
            </a:extLst>
          </p:cNvPr>
          <p:cNvCxnSpPr>
            <a:cxnSpLocks/>
            <a:stCxn id="61" idx="7"/>
          </p:cNvCxnSpPr>
          <p:nvPr/>
        </p:nvCxnSpPr>
        <p:spPr>
          <a:xfrm flipV="1">
            <a:off x="7660044" y="4175126"/>
            <a:ext cx="492073" cy="2034"/>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61" name="Oval 60">
            <a:extLst>
              <a:ext uri="{FF2B5EF4-FFF2-40B4-BE49-F238E27FC236}">
                <a16:creationId xmlns:a16="http://schemas.microsoft.com/office/drawing/2014/main" id="{CDE6947A-61ED-405E-B0F8-290E8FA0DEC4}"/>
              </a:ext>
            </a:extLst>
          </p:cNvPr>
          <p:cNvSpPr/>
          <p:nvPr/>
        </p:nvSpPr>
        <p:spPr>
          <a:xfrm>
            <a:off x="7581995" y="4163769"/>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7CA1E2F6-A2C7-4C92-824E-CFE9E1101FC2}"/>
              </a:ext>
            </a:extLst>
          </p:cNvPr>
          <p:cNvSpPr/>
          <p:nvPr/>
        </p:nvSpPr>
        <p:spPr>
          <a:xfrm>
            <a:off x="8113634" y="4142854"/>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01C87E11-DA39-46BE-BADD-0AE830F3E2C4}"/>
              </a:ext>
            </a:extLst>
          </p:cNvPr>
          <p:cNvSpPr txBox="1"/>
          <p:nvPr/>
        </p:nvSpPr>
        <p:spPr>
          <a:xfrm>
            <a:off x="7232643" y="3761128"/>
            <a:ext cx="125546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User Acceptance (UAT)</a:t>
            </a:r>
          </a:p>
        </p:txBody>
      </p:sp>
      <p:cxnSp>
        <p:nvCxnSpPr>
          <p:cNvPr id="64" name="Straight Connector 63">
            <a:extLst>
              <a:ext uri="{FF2B5EF4-FFF2-40B4-BE49-F238E27FC236}">
                <a16:creationId xmlns:a16="http://schemas.microsoft.com/office/drawing/2014/main" id="{721E1B4B-AFB5-4D0F-B1F6-07B7A7A89217}"/>
              </a:ext>
            </a:extLst>
          </p:cNvPr>
          <p:cNvCxnSpPr>
            <a:cxnSpLocks/>
          </p:cNvCxnSpPr>
          <p:nvPr/>
        </p:nvCxnSpPr>
        <p:spPr>
          <a:xfrm>
            <a:off x="1307581" y="4418254"/>
            <a:ext cx="810336" cy="1"/>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65" name="Oval 64">
            <a:extLst>
              <a:ext uri="{FF2B5EF4-FFF2-40B4-BE49-F238E27FC236}">
                <a16:creationId xmlns:a16="http://schemas.microsoft.com/office/drawing/2014/main" id="{6DFEAE1E-F5B1-4239-B359-E7999557A4E3}"/>
              </a:ext>
            </a:extLst>
          </p:cNvPr>
          <p:cNvSpPr/>
          <p:nvPr/>
        </p:nvSpPr>
        <p:spPr>
          <a:xfrm>
            <a:off x="1276646" y="4371874"/>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4669F1B8-9460-42FE-8737-F4A8E34D2679}"/>
              </a:ext>
            </a:extLst>
          </p:cNvPr>
          <p:cNvSpPr/>
          <p:nvPr/>
        </p:nvSpPr>
        <p:spPr>
          <a:xfrm>
            <a:off x="2091324" y="4371874"/>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475D0FF6-C9E5-4743-A186-41969CF19343}"/>
              </a:ext>
            </a:extLst>
          </p:cNvPr>
          <p:cNvSpPr txBox="1"/>
          <p:nvPr/>
        </p:nvSpPr>
        <p:spPr>
          <a:xfrm>
            <a:off x="740763" y="4114500"/>
            <a:ext cx="186909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Sprints, SIT1 and SIT2</a:t>
            </a:r>
          </a:p>
        </p:txBody>
      </p:sp>
      <p:cxnSp>
        <p:nvCxnSpPr>
          <p:cNvPr id="68" name="Straight Connector 67">
            <a:extLst>
              <a:ext uri="{FF2B5EF4-FFF2-40B4-BE49-F238E27FC236}">
                <a16:creationId xmlns:a16="http://schemas.microsoft.com/office/drawing/2014/main" id="{F35A763F-A74E-4D04-9135-B62BBF72CE4E}"/>
              </a:ext>
            </a:extLst>
          </p:cNvPr>
          <p:cNvCxnSpPr>
            <a:cxnSpLocks/>
          </p:cNvCxnSpPr>
          <p:nvPr/>
        </p:nvCxnSpPr>
        <p:spPr>
          <a:xfrm flipV="1">
            <a:off x="3361892" y="4686346"/>
            <a:ext cx="2439295" cy="10389"/>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69" name="Oval 68">
            <a:extLst>
              <a:ext uri="{FF2B5EF4-FFF2-40B4-BE49-F238E27FC236}">
                <a16:creationId xmlns:a16="http://schemas.microsoft.com/office/drawing/2014/main" id="{7C2F5E86-013A-430D-8470-4102288084D0}"/>
              </a:ext>
            </a:extLst>
          </p:cNvPr>
          <p:cNvSpPr/>
          <p:nvPr/>
        </p:nvSpPr>
        <p:spPr>
          <a:xfrm>
            <a:off x="3330957" y="4650355"/>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140FE0DE-7673-4507-AE41-A3FC247B81AA}"/>
              </a:ext>
            </a:extLst>
          </p:cNvPr>
          <p:cNvSpPr/>
          <p:nvPr/>
        </p:nvSpPr>
        <p:spPr>
          <a:xfrm>
            <a:off x="5736403" y="4634040"/>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65CF37C6-A350-4142-8726-EFB399796784}"/>
              </a:ext>
            </a:extLst>
          </p:cNvPr>
          <p:cNvSpPr txBox="1"/>
          <p:nvPr/>
        </p:nvSpPr>
        <p:spPr>
          <a:xfrm>
            <a:off x="2795074" y="4392982"/>
            <a:ext cx="313507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Infor Enhancement Testing</a:t>
            </a:r>
          </a:p>
        </p:txBody>
      </p:sp>
      <p:cxnSp>
        <p:nvCxnSpPr>
          <p:cNvPr id="72" name="Straight Connector 71">
            <a:extLst>
              <a:ext uri="{FF2B5EF4-FFF2-40B4-BE49-F238E27FC236}">
                <a16:creationId xmlns:a16="http://schemas.microsoft.com/office/drawing/2014/main" id="{4660BB6D-E269-4660-9DE8-B3A1A9A96752}"/>
              </a:ext>
            </a:extLst>
          </p:cNvPr>
          <p:cNvCxnSpPr>
            <a:cxnSpLocks/>
          </p:cNvCxnSpPr>
          <p:nvPr/>
        </p:nvCxnSpPr>
        <p:spPr>
          <a:xfrm>
            <a:off x="8009126" y="4758471"/>
            <a:ext cx="810336" cy="1"/>
          </a:xfrm>
          <a:prstGeom prst="line">
            <a:avLst/>
          </a:prstGeom>
          <a:ln w="28575">
            <a:solidFill>
              <a:srgbClr val="70AD47"/>
            </a:solidFill>
          </a:ln>
        </p:spPr>
        <p:style>
          <a:lnRef idx="3">
            <a:schemeClr val="accent6"/>
          </a:lnRef>
          <a:fillRef idx="0">
            <a:schemeClr val="accent6"/>
          </a:fillRef>
          <a:effectRef idx="2">
            <a:schemeClr val="accent6"/>
          </a:effectRef>
          <a:fontRef idx="minor">
            <a:schemeClr val="tx1"/>
          </a:fontRef>
        </p:style>
      </p:cxnSp>
      <p:sp>
        <p:nvSpPr>
          <p:cNvPr id="73" name="Oval 72">
            <a:extLst>
              <a:ext uri="{FF2B5EF4-FFF2-40B4-BE49-F238E27FC236}">
                <a16:creationId xmlns:a16="http://schemas.microsoft.com/office/drawing/2014/main" id="{BCE7C1BC-3CBD-4106-A9D0-299477E83E40}"/>
              </a:ext>
            </a:extLst>
          </p:cNvPr>
          <p:cNvSpPr/>
          <p:nvPr/>
        </p:nvSpPr>
        <p:spPr>
          <a:xfrm>
            <a:off x="7978191" y="4712091"/>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71DEFF7B-9917-4ACF-91E4-08F520920F4C}"/>
              </a:ext>
            </a:extLst>
          </p:cNvPr>
          <p:cNvSpPr/>
          <p:nvPr/>
        </p:nvSpPr>
        <p:spPr>
          <a:xfrm>
            <a:off x="8718359" y="4710442"/>
            <a:ext cx="91440" cy="91440"/>
          </a:xfrm>
          <a:prstGeom prst="ellipse">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A277C033-EFF7-4B87-B8AD-4D4B145BA959}"/>
              </a:ext>
            </a:extLst>
          </p:cNvPr>
          <p:cNvSpPr txBox="1"/>
          <p:nvPr/>
        </p:nvSpPr>
        <p:spPr>
          <a:xfrm>
            <a:off x="7442308" y="4454717"/>
            <a:ext cx="186909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Cutover Activities</a:t>
            </a:r>
          </a:p>
        </p:txBody>
      </p:sp>
      <p:sp>
        <p:nvSpPr>
          <p:cNvPr id="78" name="Oval 77">
            <a:extLst>
              <a:ext uri="{FF2B5EF4-FFF2-40B4-BE49-F238E27FC236}">
                <a16:creationId xmlns:a16="http://schemas.microsoft.com/office/drawing/2014/main" id="{1B87C7AD-DEE6-4DED-8E71-EA7E89741DBA}"/>
              </a:ext>
            </a:extLst>
          </p:cNvPr>
          <p:cNvSpPr/>
          <p:nvPr/>
        </p:nvSpPr>
        <p:spPr>
          <a:xfrm>
            <a:off x="1247681" y="3931484"/>
            <a:ext cx="9144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2A9C03A-438E-41A4-9309-C613723B9861}"/>
              </a:ext>
            </a:extLst>
          </p:cNvPr>
          <p:cNvSpPr/>
          <p:nvPr/>
        </p:nvSpPr>
        <p:spPr>
          <a:xfrm>
            <a:off x="4969205" y="2175451"/>
            <a:ext cx="81803" cy="2922530"/>
          </a:xfrm>
          <a:prstGeom prst="rect">
            <a:avLst/>
          </a:prstGeom>
          <a:solidFill>
            <a:srgbClr val="E1450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98A81347-5824-4098-8FEC-F67AB66FC3FB}"/>
              </a:ext>
            </a:extLst>
          </p:cNvPr>
          <p:cNvSpPr txBox="1"/>
          <p:nvPr/>
        </p:nvSpPr>
        <p:spPr>
          <a:xfrm>
            <a:off x="4070999" y="5097981"/>
            <a:ext cx="186909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14504"/>
                </a:solidFill>
                <a:effectLst/>
                <a:uLnTx/>
                <a:uFillTx/>
                <a:latin typeface="Arial" panose="020B0604020202020204" pitchFamily="34" charset="0"/>
                <a:cs typeface="Arial" panose="020B0604020202020204" pitchFamily="34" charset="0"/>
              </a:rPr>
              <a:t>We are here</a:t>
            </a:r>
          </a:p>
        </p:txBody>
      </p:sp>
    </p:spTree>
    <p:extLst>
      <p:ext uri="{BB962C8B-B14F-4D97-AF65-F5344CB8AC3E}">
        <p14:creationId xmlns:p14="http://schemas.microsoft.com/office/powerpoint/2010/main" val="152939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Activity Impact-o-meter: October - December</a:t>
            </a:r>
          </a:p>
        </p:txBody>
      </p:sp>
      <p:graphicFrame>
        <p:nvGraphicFramePr>
          <p:cNvPr id="3" name="Table 2">
            <a:extLst>
              <a:ext uri="{FF2B5EF4-FFF2-40B4-BE49-F238E27FC236}">
                <a16:creationId xmlns:a16="http://schemas.microsoft.com/office/drawing/2014/main" id="{91B048A1-7CBC-447D-B706-42EBE04975A9}"/>
              </a:ext>
            </a:extLst>
          </p:cNvPr>
          <p:cNvGraphicFramePr>
            <a:graphicFrameLocks noGrp="1"/>
          </p:cNvGraphicFramePr>
          <p:nvPr>
            <p:extLst>
              <p:ext uri="{D42A27DB-BD31-4B8C-83A1-F6EECF244321}">
                <p14:modId xmlns:p14="http://schemas.microsoft.com/office/powerpoint/2010/main" val="3442547736"/>
              </p:ext>
            </p:extLst>
          </p:nvPr>
        </p:nvGraphicFramePr>
        <p:xfrm>
          <a:off x="4113439" y="2153969"/>
          <a:ext cx="4711467" cy="3479764"/>
        </p:xfrm>
        <a:graphic>
          <a:graphicData uri="http://schemas.openxmlformats.org/drawingml/2006/table">
            <a:tbl>
              <a:tblPr firstRow="1" bandRow="1">
                <a:tableStyleId>{5C22544A-7EE6-4342-B048-85BDC9FD1C3A}</a:tableStyleId>
              </a:tblPr>
              <a:tblGrid>
                <a:gridCol w="347514">
                  <a:extLst>
                    <a:ext uri="{9D8B030D-6E8A-4147-A177-3AD203B41FA5}">
                      <a16:colId xmlns:a16="http://schemas.microsoft.com/office/drawing/2014/main" val="784255300"/>
                    </a:ext>
                  </a:extLst>
                </a:gridCol>
                <a:gridCol w="347514">
                  <a:extLst>
                    <a:ext uri="{9D8B030D-6E8A-4147-A177-3AD203B41FA5}">
                      <a16:colId xmlns:a16="http://schemas.microsoft.com/office/drawing/2014/main" val="4021818965"/>
                    </a:ext>
                  </a:extLst>
                </a:gridCol>
                <a:gridCol w="347514">
                  <a:extLst>
                    <a:ext uri="{9D8B030D-6E8A-4147-A177-3AD203B41FA5}">
                      <a16:colId xmlns:a16="http://schemas.microsoft.com/office/drawing/2014/main" val="757368907"/>
                    </a:ext>
                  </a:extLst>
                </a:gridCol>
                <a:gridCol w="347514">
                  <a:extLst>
                    <a:ext uri="{9D8B030D-6E8A-4147-A177-3AD203B41FA5}">
                      <a16:colId xmlns:a16="http://schemas.microsoft.com/office/drawing/2014/main" val="1796546383"/>
                    </a:ext>
                  </a:extLst>
                </a:gridCol>
                <a:gridCol w="363632">
                  <a:extLst>
                    <a:ext uri="{9D8B030D-6E8A-4147-A177-3AD203B41FA5}">
                      <a16:colId xmlns:a16="http://schemas.microsoft.com/office/drawing/2014/main" val="4093697426"/>
                    </a:ext>
                  </a:extLst>
                </a:gridCol>
                <a:gridCol w="363632">
                  <a:extLst>
                    <a:ext uri="{9D8B030D-6E8A-4147-A177-3AD203B41FA5}">
                      <a16:colId xmlns:a16="http://schemas.microsoft.com/office/drawing/2014/main" val="193655413"/>
                    </a:ext>
                  </a:extLst>
                </a:gridCol>
                <a:gridCol w="363632">
                  <a:extLst>
                    <a:ext uri="{9D8B030D-6E8A-4147-A177-3AD203B41FA5}">
                      <a16:colId xmlns:a16="http://schemas.microsoft.com/office/drawing/2014/main" val="3751441985"/>
                    </a:ext>
                  </a:extLst>
                </a:gridCol>
                <a:gridCol w="412355">
                  <a:extLst>
                    <a:ext uri="{9D8B030D-6E8A-4147-A177-3AD203B41FA5}">
                      <a16:colId xmlns:a16="http://schemas.microsoft.com/office/drawing/2014/main" val="818191672"/>
                    </a:ext>
                  </a:extLst>
                </a:gridCol>
                <a:gridCol w="412355">
                  <a:extLst>
                    <a:ext uri="{9D8B030D-6E8A-4147-A177-3AD203B41FA5}">
                      <a16:colId xmlns:a16="http://schemas.microsoft.com/office/drawing/2014/main" val="1041112617"/>
                    </a:ext>
                  </a:extLst>
                </a:gridCol>
                <a:gridCol w="314909">
                  <a:extLst>
                    <a:ext uri="{9D8B030D-6E8A-4147-A177-3AD203B41FA5}">
                      <a16:colId xmlns:a16="http://schemas.microsoft.com/office/drawing/2014/main" val="265741447"/>
                    </a:ext>
                  </a:extLst>
                </a:gridCol>
                <a:gridCol w="363632">
                  <a:extLst>
                    <a:ext uri="{9D8B030D-6E8A-4147-A177-3AD203B41FA5}">
                      <a16:colId xmlns:a16="http://schemas.microsoft.com/office/drawing/2014/main" val="441734763"/>
                    </a:ext>
                  </a:extLst>
                </a:gridCol>
                <a:gridCol w="363632">
                  <a:extLst>
                    <a:ext uri="{9D8B030D-6E8A-4147-A177-3AD203B41FA5}">
                      <a16:colId xmlns:a16="http://schemas.microsoft.com/office/drawing/2014/main" val="3278345521"/>
                    </a:ext>
                  </a:extLst>
                </a:gridCol>
                <a:gridCol w="363632">
                  <a:extLst>
                    <a:ext uri="{9D8B030D-6E8A-4147-A177-3AD203B41FA5}">
                      <a16:colId xmlns:a16="http://schemas.microsoft.com/office/drawing/2014/main" val="662376119"/>
                    </a:ext>
                  </a:extLst>
                </a:gridCol>
              </a:tblGrid>
              <a:tr h="416761">
                <a:tc gridSpan="4">
                  <a:txBody>
                    <a:bodyPr/>
                    <a:lstStyle/>
                    <a:p>
                      <a:pPr algn="ctr"/>
                      <a:r>
                        <a:rPr lang="en-US" sz="1400" dirty="0">
                          <a:latin typeface="Arial" panose="020B0604020202020204" pitchFamily="34" charset="0"/>
                          <a:cs typeface="Arial" panose="020B0604020202020204" pitchFamily="34" charset="0"/>
                        </a:rPr>
                        <a:t>October</a:t>
                      </a:r>
                    </a:p>
                  </a:txBody>
                  <a:tcPr anchor="ctr">
                    <a:solidFill>
                      <a:srgbClr val="092F5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1400" dirty="0">
                          <a:latin typeface="Arial" panose="020B0604020202020204" pitchFamily="34" charset="0"/>
                          <a:cs typeface="Arial" panose="020B0604020202020204" pitchFamily="34" charset="0"/>
                        </a:rPr>
                        <a:t>November</a:t>
                      </a:r>
                    </a:p>
                  </a:txBody>
                  <a:tcPr anchor="ctr">
                    <a:solidFill>
                      <a:srgbClr val="092F5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tc gridSpan="4">
                  <a:txBody>
                    <a:bodyPr/>
                    <a:lstStyle/>
                    <a:p>
                      <a:pPr algn="ctr"/>
                      <a:r>
                        <a:rPr lang="en-US" sz="1400" dirty="0">
                          <a:latin typeface="Arial" panose="020B0604020202020204" pitchFamily="34" charset="0"/>
                          <a:cs typeface="Arial" panose="020B0604020202020204" pitchFamily="34" charset="0"/>
                        </a:rPr>
                        <a:t>December</a:t>
                      </a:r>
                    </a:p>
                  </a:txBody>
                  <a:tcPr anchor="ctr">
                    <a:solidFill>
                      <a:srgbClr val="092F57"/>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solidFill>
                      <a:srgbClr val="092F57"/>
                    </a:solidFill>
                  </a:tcPr>
                </a:tc>
                <a:extLst>
                  <a:ext uri="{0D108BD9-81ED-4DB2-BD59-A6C34878D82A}">
                    <a16:rowId xmlns:a16="http://schemas.microsoft.com/office/drawing/2014/main" val="2305480125"/>
                  </a:ext>
                </a:extLst>
              </a:tr>
              <a:tr h="259080">
                <a:tc>
                  <a:txBody>
                    <a:bodyPr/>
                    <a:lstStyle/>
                    <a:p>
                      <a:pPr algn="ctr"/>
                      <a:r>
                        <a:rPr lang="en-US" sz="1100" b="1" dirty="0">
                          <a:latin typeface="Arial" panose="020B0604020202020204" pitchFamily="34" charset="0"/>
                          <a:cs typeface="Arial" panose="020B0604020202020204" pitchFamily="34" charset="0"/>
                        </a:rPr>
                        <a:t>4</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11</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18</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25</a:t>
                      </a:r>
                    </a:p>
                  </a:txBody>
                  <a:tcPr>
                    <a:lnR w="12700" cap="flat" cmpd="sng" algn="ctr">
                      <a:solidFill>
                        <a:schemeClr val="tx1"/>
                      </a:solidFill>
                      <a:prstDash val="solid"/>
                      <a:round/>
                      <a:headEnd type="none" w="med" len="med"/>
                      <a:tailEnd type="none" w="med" len="med"/>
                    </a:lnR>
                    <a:solidFill>
                      <a:schemeClr val="bg2"/>
                    </a:solidFill>
                  </a:tcPr>
                </a:tc>
                <a:tc>
                  <a:txBody>
                    <a:bodyPr/>
                    <a:lstStyle/>
                    <a:p>
                      <a:pPr algn="ctr"/>
                      <a:r>
                        <a:rPr lang="en-US" sz="11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sz="1100" b="1" dirty="0">
                          <a:latin typeface="Arial" panose="020B0604020202020204" pitchFamily="34" charset="0"/>
                          <a:cs typeface="Arial" panose="020B0604020202020204" pitchFamily="34" charset="0"/>
                        </a:rPr>
                        <a:t>8</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15</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22</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29</a:t>
                      </a:r>
                    </a:p>
                  </a:txBody>
                  <a:tcPr>
                    <a:lnR w="12700" cap="flat" cmpd="sng" algn="ctr">
                      <a:solidFill>
                        <a:schemeClr val="tx1"/>
                      </a:solidFill>
                      <a:prstDash val="solid"/>
                      <a:round/>
                      <a:headEnd type="none" w="med" len="med"/>
                      <a:tailEnd type="none" w="med" len="med"/>
                    </a:lnR>
                    <a:solidFill>
                      <a:schemeClr val="bg2"/>
                    </a:solidFill>
                  </a:tcPr>
                </a:tc>
                <a:tc>
                  <a:txBody>
                    <a:bodyPr/>
                    <a:lstStyle/>
                    <a:p>
                      <a:pPr algn="ctr"/>
                      <a:r>
                        <a:rPr lang="en-US" sz="11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sz="1100" b="1" dirty="0">
                          <a:latin typeface="Arial" panose="020B0604020202020204" pitchFamily="34" charset="0"/>
                          <a:cs typeface="Arial" panose="020B0604020202020204" pitchFamily="34" charset="0"/>
                        </a:rPr>
                        <a:t>13</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20</a:t>
                      </a:r>
                    </a:p>
                  </a:txBody>
                  <a:tcPr>
                    <a:solidFill>
                      <a:schemeClr val="bg2"/>
                    </a:solidFill>
                  </a:tcPr>
                </a:tc>
                <a:tc>
                  <a:txBody>
                    <a:bodyPr/>
                    <a:lstStyle/>
                    <a:p>
                      <a:pPr algn="ctr"/>
                      <a:r>
                        <a:rPr lang="en-US" sz="1100" b="1" dirty="0">
                          <a:latin typeface="Arial" panose="020B0604020202020204" pitchFamily="34" charset="0"/>
                          <a:cs typeface="Arial" panose="020B0604020202020204" pitchFamily="34" charset="0"/>
                        </a:rPr>
                        <a:t>27</a:t>
                      </a:r>
                    </a:p>
                  </a:txBody>
                  <a:tcPr>
                    <a:solidFill>
                      <a:schemeClr val="bg2"/>
                    </a:solidFill>
                  </a:tcPr>
                </a:tc>
                <a:extLst>
                  <a:ext uri="{0D108BD9-81ED-4DB2-BD59-A6C34878D82A}">
                    <a16:rowId xmlns:a16="http://schemas.microsoft.com/office/drawing/2014/main" val="1306958678"/>
                  </a:ext>
                </a:extLst>
              </a:tr>
              <a:tr h="2803923">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4029936189"/>
                  </a:ext>
                </a:extLst>
              </a:tr>
            </a:tbl>
          </a:graphicData>
        </a:graphic>
      </p:graphicFrame>
      <p:sp>
        <p:nvSpPr>
          <p:cNvPr id="4" name="Rectangle 3">
            <a:extLst>
              <a:ext uri="{FF2B5EF4-FFF2-40B4-BE49-F238E27FC236}">
                <a16:creationId xmlns:a16="http://schemas.microsoft.com/office/drawing/2014/main" id="{274059BD-DAA9-4E9F-A2ED-C71377B521EE}"/>
              </a:ext>
            </a:extLst>
          </p:cNvPr>
          <p:cNvSpPr/>
          <p:nvPr/>
        </p:nvSpPr>
        <p:spPr>
          <a:xfrm>
            <a:off x="811454" y="2138352"/>
            <a:ext cx="3301985" cy="417860"/>
          </a:xfrm>
          <a:prstGeom prst="rect">
            <a:avLst/>
          </a:prstGeom>
          <a:solidFill>
            <a:srgbClr val="092F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Activity</a:t>
            </a:r>
            <a:endParaRPr lang="en-US"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63AE099-F594-4C52-BD69-632480825B96}"/>
              </a:ext>
            </a:extLst>
          </p:cNvPr>
          <p:cNvGrpSpPr/>
          <p:nvPr/>
        </p:nvGrpSpPr>
        <p:grpSpPr>
          <a:xfrm>
            <a:off x="4489346" y="5960534"/>
            <a:ext cx="3118822" cy="517065"/>
            <a:chOff x="3462452" y="5680830"/>
            <a:chExt cx="3118822" cy="517065"/>
          </a:xfrm>
        </p:grpSpPr>
        <p:sp>
          <p:nvSpPr>
            <p:cNvPr id="6" name="TextBox 5">
              <a:extLst>
                <a:ext uri="{FF2B5EF4-FFF2-40B4-BE49-F238E27FC236}">
                  <a16:creationId xmlns:a16="http://schemas.microsoft.com/office/drawing/2014/main" id="{0726576C-FF27-45C4-A603-760146744746}"/>
                </a:ext>
              </a:extLst>
            </p:cNvPr>
            <p:cNvSpPr txBox="1"/>
            <p:nvPr/>
          </p:nvSpPr>
          <p:spPr>
            <a:xfrm>
              <a:off x="3462452" y="5816935"/>
              <a:ext cx="706900" cy="253916"/>
            </a:xfrm>
            <a:prstGeom prst="rect">
              <a:avLst/>
            </a:prstGeom>
            <a:noFill/>
          </p:spPr>
          <p:txBody>
            <a:bodyPr wrap="square" rtlCol="0">
              <a:spAutoFit/>
            </a:bodyPr>
            <a:lstStyle/>
            <a:p>
              <a:pPr algn="r"/>
              <a:r>
                <a:rPr lang="en-US" sz="1050" b="1" dirty="0">
                  <a:latin typeface="Arial" panose="020B0604020202020204" pitchFamily="34" charset="0"/>
                  <a:cs typeface="Arial" panose="020B0604020202020204" pitchFamily="34" charset="0"/>
                </a:rPr>
                <a:t>Legend:</a:t>
              </a:r>
            </a:p>
          </p:txBody>
        </p:sp>
        <p:grpSp>
          <p:nvGrpSpPr>
            <p:cNvPr id="7" name="Group 6">
              <a:extLst>
                <a:ext uri="{FF2B5EF4-FFF2-40B4-BE49-F238E27FC236}">
                  <a16:creationId xmlns:a16="http://schemas.microsoft.com/office/drawing/2014/main" id="{9FFCE489-666B-4419-940D-77C0A802B86F}"/>
                </a:ext>
              </a:extLst>
            </p:cNvPr>
            <p:cNvGrpSpPr/>
            <p:nvPr/>
          </p:nvGrpSpPr>
          <p:grpSpPr>
            <a:xfrm>
              <a:off x="4307218" y="5832323"/>
              <a:ext cx="2091407" cy="227054"/>
              <a:chOff x="4132166" y="5732431"/>
              <a:chExt cx="2091407" cy="227054"/>
            </a:xfrm>
          </p:grpSpPr>
          <p:sp>
            <p:nvSpPr>
              <p:cNvPr id="9" name="Rectangle 8">
                <a:extLst>
                  <a:ext uri="{FF2B5EF4-FFF2-40B4-BE49-F238E27FC236}">
                    <a16:creationId xmlns:a16="http://schemas.microsoft.com/office/drawing/2014/main" id="{B6E6BDC8-69C8-47D0-B3AF-90822C4C9F04}"/>
                  </a:ext>
                </a:extLst>
              </p:cNvPr>
              <p:cNvSpPr/>
              <p:nvPr/>
            </p:nvSpPr>
            <p:spPr>
              <a:xfrm>
                <a:off x="4132166" y="5736344"/>
                <a:ext cx="880487" cy="22314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Phase 1</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CA031CA-5B6E-4E8A-BA85-8E1DD4AC742D}"/>
                  </a:ext>
                </a:extLst>
              </p:cNvPr>
              <p:cNvSpPr/>
              <p:nvPr/>
            </p:nvSpPr>
            <p:spPr>
              <a:xfrm>
                <a:off x="5343086" y="5732431"/>
                <a:ext cx="880487" cy="223141"/>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Phase 2</a:t>
                </a:r>
                <a:endParaRPr lang="en-US" dirty="0">
                  <a:latin typeface="Arial" panose="020B0604020202020204" pitchFamily="34" charset="0"/>
                  <a:cs typeface="Arial" panose="020B0604020202020204" pitchFamily="34" charset="0"/>
                </a:endParaRPr>
              </a:p>
            </p:txBody>
          </p:sp>
        </p:grpSp>
        <p:sp>
          <p:nvSpPr>
            <p:cNvPr id="8" name="Rectangle 7">
              <a:extLst>
                <a:ext uri="{FF2B5EF4-FFF2-40B4-BE49-F238E27FC236}">
                  <a16:creationId xmlns:a16="http://schemas.microsoft.com/office/drawing/2014/main" id="{A7B58274-8AD6-448E-9DA0-75E35DC02EEC}"/>
                </a:ext>
              </a:extLst>
            </p:cNvPr>
            <p:cNvSpPr/>
            <p:nvPr/>
          </p:nvSpPr>
          <p:spPr>
            <a:xfrm>
              <a:off x="3462452" y="5680830"/>
              <a:ext cx="3118822" cy="517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534E21A-C043-42D7-84A1-160CADAE8387}"/>
              </a:ext>
            </a:extLst>
          </p:cNvPr>
          <p:cNvSpPr/>
          <p:nvPr/>
        </p:nvSpPr>
        <p:spPr>
          <a:xfrm>
            <a:off x="4115720" y="5218480"/>
            <a:ext cx="4702983" cy="123382"/>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2854ED9-205C-474E-B4ED-48CBD8A369C0}"/>
              </a:ext>
            </a:extLst>
          </p:cNvPr>
          <p:cNvSpPr/>
          <p:nvPr/>
        </p:nvSpPr>
        <p:spPr>
          <a:xfrm>
            <a:off x="4121922" y="5035293"/>
            <a:ext cx="2502828" cy="11059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7B85F8-4E75-4BDA-8066-141A6F842843}"/>
              </a:ext>
            </a:extLst>
          </p:cNvPr>
          <p:cNvSpPr/>
          <p:nvPr/>
        </p:nvSpPr>
        <p:spPr>
          <a:xfrm>
            <a:off x="4121925" y="3022576"/>
            <a:ext cx="2473537" cy="107144"/>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3F3806-B95B-42BD-B8D6-230D447C9723}"/>
              </a:ext>
            </a:extLst>
          </p:cNvPr>
          <p:cNvSpPr/>
          <p:nvPr/>
        </p:nvSpPr>
        <p:spPr>
          <a:xfrm>
            <a:off x="4121922" y="5410798"/>
            <a:ext cx="4702984" cy="123383"/>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B394380-B0D5-429C-840F-B18239939224}"/>
              </a:ext>
            </a:extLst>
          </p:cNvPr>
          <p:cNvSpPr/>
          <p:nvPr/>
        </p:nvSpPr>
        <p:spPr>
          <a:xfrm>
            <a:off x="4118003" y="4852686"/>
            <a:ext cx="2502828"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A2D0FDF-F04C-4F41-AEBC-7734B150B8E7}"/>
              </a:ext>
            </a:extLst>
          </p:cNvPr>
          <p:cNvSpPr/>
          <p:nvPr/>
        </p:nvSpPr>
        <p:spPr>
          <a:xfrm>
            <a:off x="4121925" y="3566477"/>
            <a:ext cx="2492702" cy="12700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B3452EF-BAC4-4BBD-B9B6-4E9F809A5744}"/>
              </a:ext>
            </a:extLst>
          </p:cNvPr>
          <p:cNvSpPr/>
          <p:nvPr/>
        </p:nvSpPr>
        <p:spPr>
          <a:xfrm>
            <a:off x="5479184" y="4490865"/>
            <a:ext cx="1141647" cy="13069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494976-B0C0-4C06-91BA-0542625F425C}"/>
              </a:ext>
            </a:extLst>
          </p:cNvPr>
          <p:cNvSpPr/>
          <p:nvPr/>
        </p:nvSpPr>
        <p:spPr>
          <a:xfrm>
            <a:off x="4115720" y="3745661"/>
            <a:ext cx="2498907" cy="12817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3DFD1E1-C394-4963-AFED-037D6F6EBC05}"/>
              </a:ext>
            </a:extLst>
          </p:cNvPr>
          <p:cNvSpPr/>
          <p:nvPr/>
        </p:nvSpPr>
        <p:spPr>
          <a:xfrm>
            <a:off x="5479184" y="3926015"/>
            <a:ext cx="1141648" cy="12817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FEDCD4-0C2F-4626-9C28-5B1B506B78C1}"/>
              </a:ext>
            </a:extLst>
          </p:cNvPr>
          <p:cNvSpPr/>
          <p:nvPr/>
        </p:nvSpPr>
        <p:spPr>
          <a:xfrm>
            <a:off x="5479183" y="3383831"/>
            <a:ext cx="1116279" cy="119417"/>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CED287-7298-4050-A638-0168F6291AF2}"/>
              </a:ext>
            </a:extLst>
          </p:cNvPr>
          <p:cNvSpPr/>
          <p:nvPr/>
        </p:nvSpPr>
        <p:spPr>
          <a:xfrm>
            <a:off x="4121925" y="4308303"/>
            <a:ext cx="2498906" cy="1221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9E99CCE-0C18-45F8-8C64-890965393BEB}"/>
              </a:ext>
            </a:extLst>
          </p:cNvPr>
          <p:cNvSpPr/>
          <p:nvPr/>
        </p:nvSpPr>
        <p:spPr>
          <a:xfrm>
            <a:off x="4121925" y="3212503"/>
            <a:ext cx="2473538" cy="11683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0895A37-AE80-4A9D-9D31-401BD3BF7313}"/>
              </a:ext>
            </a:extLst>
          </p:cNvPr>
          <p:cNvSpPr/>
          <p:nvPr/>
        </p:nvSpPr>
        <p:spPr>
          <a:xfrm>
            <a:off x="7425520" y="4097085"/>
            <a:ext cx="657228" cy="14630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1B2F566-9C1A-4242-9637-8BE76792E1EB}"/>
              </a:ext>
            </a:extLst>
          </p:cNvPr>
          <p:cNvSpPr/>
          <p:nvPr/>
        </p:nvSpPr>
        <p:spPr>
          <a:xfrm>
            <a:off x="6985275" y="5029441"/>
            <a:ext cx="1479106" cy="126207"/>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1AC1F0-713E-4491-A9B8-F87F934F8361}"/>
              </a:ext>
            </a:extLst>
          </p:cNvPr>
          <p:cNvSpPr/>
          <p:nvPr/>
        </p:nvSpPr>
        <p:spPr>
          <a:xfrm>
            <a:off x="-77175" y="2926739"/>
            <a:ext cx="4225807" cy="2677656"/>
          </a:xfrm>
          <a:prstGeom prst="rect">
            <a:avLst/>
          </a:prstGeom>
        </p:spPr>
        <p:txBody>
          <a:bodyPr wrap="square">
            <a:spAutoFit/>
          </a:bodyPr>
          <a:lstStyle/>
          <a:p>
            <a:pPr algn="r">
              <a:buClr>
                <a:srgbClr val="FFB81C"/>
              </a:buClr>
            </a:pPr>
            <a:r>
              <a:rPr lang="en-US" sz="1200" dirty="0">
                <a:solidFill>
                  <a:srgbClr val="003366"/>
                </a:solidFill>
                <a:latin typeface="Arial" panose="020B0604020202020204" pitchFamily="34" charset="0"/>
                <a:cs typeface="Arial" panose="020B0604020202020204" pitchFamily="34" charset="0"/>
              </a:rPr>
              <a:t>FRICE-W Functional Specs – Enhancements</a:t>
            </a:r>
          </a:p>
          <a:p>
            <a:pPr algn="r">
              <a:buClr>
                <a:srgbClr val="FFB81C"/>
              </a:buClr>
            </a:pPr>
            <a:r>
              <a:rPr lang="en-US" sz="1200" dirty="0">
                <a:solidFill>
                  <a:srgbClr val="003366"/>
                </a:solidFill>
                <a:latin typeface="Arial" panose="020B0604020202020204" pitchFamily="34" charset="0"/>
                <a:cs typeface="Arial" panose="020B0604020202020204" pitchFamily="34" charset="0"/>
              </a:rPr>
              <a:t>Allocations Build</a:t>
            </a:r>
          </a:p>
          <a:p>
            <a:pPr algn="r">
              <a:buClr>
                <a:srgbClr val="FFB81C"/>
              </a:buClr>
            </a:pPr>
            <a:r>
              <a:rPr lang="en-US" sz="1200" dirty="0">
                <a:solidFill>
                  <a:srgbClr val="003366"/>
                </a:solidFill>
                <a:latin typeface="Arial" panose="020B0604020202020204" pitchFamily="34" charset="0"/>
                <a:cs typeface="Arial" panose="020B0604020202020204" pitchFamily="34" charset="0"/>
              </a:rPr>
              <a:t>FRICE-W Development</a:t>
            </a:r>
          </a:p>
          <a:p>
            <a:pPr algn="r">
              <a:buClr>
                <a:srgbClr val="FFB81C"/>
              </a:buClr>
            </a:pPr>
            <a:r>
              <a:rPr lang="en-US" sz="1200" dirty="0">
                <a:solidFill>
                  <a:srgbClr val="003366"/>
                </a:solidFill>
                <a:latin typeface="Arial" panose="020B0604020202020204" pitchFamily="34" charset="0"/>
                <a:cs typeface="Arial" panose="020B0604020202020204" pitchFamily="34" charset="0"/>
              </a:rPr>
              <a:t>Infor Enhancement Development (Trust Accounting 11/17) </a:t>
            </a:r>
          </a:p>
          <a:p>
            <a:pPr algn="r">
              <a:buClr>
                <a:srgbClr val="FFB81C"/>
              </a:buClr>
            </a:pPr>
            <a:r>
              <a:rPr lang="en-US" sz="1200" dirty="0">
                <a:solidFill>
                  <a:srgbClr val="003366"/>
                </a:solidFill>
                <a:latin typeface="Arial" panose="020B0604020202020204" pitchFamily="34" charset="0"/>
                <a:cs typeface="Arial" panose="020B0604020202020204" pitchFamily="34" charset="0"/>
              </a:rPr>
              <a:t>SIT3 Prep</a:t>
            </a:r>
          </a:p>
          <a:p>
            <a:pPr algn="r">
              <a:buClr>
                <a:srgbClr val="FFB81C"/>
              </a:buClr>
            </a:pPr>
            <a:r>
              <a:rPr lang="en-US" sz="1200" dirty="0">
                <a:solidFill>
                  <a:srgbClr val="003366"/>
                </a:solidFill>
                <a:latin typeface="Arial" panose="020B0604020202020204" pitchFamily="34" charset="0"/>
                <a:cs typeface="Arial" panose="020B0604020202020204" pitchFamily="34" charset="0"/>
              </a:rPr>
              <a:t>UAT Prep</a:t>
            </a:r>
          </a:p>
          <a:p>
            <a:pPr algn="r">
              <a:buClr>
                <a:srgbClr val="FFB81C"/>
              </a:buClr>
            </a:pPr>
            <a:r>
              <a:rPr lang="en-US" sz="1200" dirty="0">
                <a:solidFill>
                  <a:srgbClr val="003366"/>
                </a:solidFill>
                <a:latin typeface="Arial" panose="020B0604020202020204" pitchFamily="34" charset="0"/>
                <a:cs typeface="Arial" panose="020B0604020202020204" pitchFamily="34" charset="0"/>
              </a:rPr>
              <a:t>Unit Testing for Enhancements</a:t>
            </a:r>
          </a:p>
          <a:p>
            <a:pPr algn="r">
              <a:buClr>
                <a:srgbClr val="FFB81C"/>
              </a:buClr>
            </a:pPr>
            <a:r>
              <a:rPr lang="en-US" sz="1200" dirty="0">
                <a:solidFill>
                  <a:srgbClr val="003366"/>
                </a:solidFill>
                <a:latin typeface="Arial" panose="020B0604020202020204" pitchFamily="34" charset="0"/>
                <a:cs typeface="Arial" panose="020B0604020202020204" pitchFamily="34" charset="0"/>
              </a:rPr>
              <a:t>Identify Trainers</a:t>
            </a:r>
          </a:p>
          <a:p>
            <a:pPr algn="r">
              <a:buClr>
                <a:srgbClr val="FFB81C"/>
              </a:buClr>
            </a:pPr>
            <a:r>
              <a:rPr lang="en-US" sz="1200" dirty="0">
                <a:solidFill>
                  <a:srgbClr val="003366"/>
                </a:solidFill>
                <a:latin typeface="Arial" panose="020B0604020202020204" pitchFamily="34" charset="0"/>
                <a:cs typeface="Arial" panose="020B0604020202020204" pitchFamily="34" charset="0"/>
              </a:rPr>
              <a:t>Learning &amp; Development Set-up </a:t>
            </a:r>
          </a:p>
          <a:p>
            <a:pPr algn="r">
              <a:buClr>
                <a:srgbClr val="FFB81C"/>
              </a:buClr>
            </a:pPr>
            <a:r>
              <a:rPr lang="en-US" sz="1200" dirty="0">
                <a:solidFill>
                  <a:srgbClr val="003366"/>
                </a:solidFill>
                <a:latin typeface="Arial" panose="020B0604020202020204" pitchFamily="34" charset="0"/>
                <a:cs typeface="Arial" panose="020B0604020202020204" pitchFamily="34" charset="0"/>
              </a:rPr>
              <a:t>Knowledge Transfer Execution</a:t>
            </a:r>
          </a:p>
          <a:p>
            <a:pPr algn="r">
              <a:buClr>
                <a:srgbClr val="FFB81C"/>
              </a:buClr>
            </a:pPr>
            <a:r>
              <a:rPr lang="en-US" sz="1200" dirty="0">
                <a:solidFill>
                  <a:srgbClr val="003366"/>
                </a:solidFill>
                <a:latin typeface="Arial" panose="020B0604020202020204" pitchFamily="34" charset="0"/>
                <a:cs typeface="Arial" panose="020B0604020202020204" pitchFamily="34" charset="0"/>
              </a:rPr>
              <a:t>Mock Cutover</a:t>
            </a:r>
          </a:p>
          <a:p>
            <a:pPr algn="r">
              <a:buClr>
                <a:srgbClr val="FFB81C"/>
              </a:buClr>
            </a:pPr>
            <a:r>
              <a:rPr lang="en-US" sz="1200" dirty="0">
                <a:solidFill>
                  <a:srgbClr val="003366"/>
                </a:solidFill>
                <a:latin typeface="Arial" panose="020B0604020202020204" pitchFamily="34" charset="0"/>
                <a:cs typeface="Arial" panose="020B0604020202020204" pitchFamily="34" charset="0"/>
              </a:rPr>
              <a:t>Sustainment Planning</a:t>
            </a:r>
          </a:p>
          <a:p>
            <a:pPr algn="r">
              <a:buClr>
                <a:srgbClr val="FFB81C"/>
              </a:buClr>
            </a:pPr>
            <a:r>
              <a:rPr lang="en-US" sz="1200" dirty="0">
                <a:solidFill>
                  <a:srgbClr val="003366"/>
                </a:solidFill>
                <a:latin typeface="Arial" panose="020B0604020202020204" pitchFamily="34" charset="0"/>
                <a:cs typeface="Arial" panose="020B0604020202020204" pitchFamily="34" charset="0"/>
              </a:rPr>
              <a:t>Enterprise Design </a:t>
            </a:r>
          </a:p>
          <a:p>
            <a:pPr algn="r">
              <a:buClr>
                <a:srgbClr val="FFB81C"/>
              </a:buClr>
            </a:pPr>
            <a:r>
              <a:rPr lang="en-US" sz="1200" dirty="0">
                <a:solidFill>
                  <a:srgbClr val="003366"/>
                </a:solidFill>
                <a:latin typeface="Arial" panose="020B0604020202020204" pitchFamily="34" charset="0"/>
                <a:cs typeface="Arial" panose="020B0604020202020204" pitchFamily="34" charset="0"/>
              </a:rPr>
              <a:t>FRICE-W Design &amp; Build </a:t>
            </a:r>
          </a:p>
        </p:txBody>
      </p:sp>
      <p:grpSp>
        <p:nvGrpSpPr>
          <p:cNvPr id="26" name="Group 25">
            <a:extLst>
              <a:ext uri="{FF2B5EF4-FFF2-40B4-BE49-F238E27FC236}">
                <a16:creationId xmlns:a16="http://schemas.microsoft.com/office/drawing/2014/main" id="{50EBAC73-5252-4E4C-8957-25E35D953462}"/>
              </a:ext>
            </a:extLst>
          </p:cNvPr>
          <p:cNvGrpSpPr/>
          <p:nvPr/>
        </p:nvGrpSpPr>
        <p:grpSpPr>
          <a:xfrm>
            <a:off x="8969709" y="3124609"/>
            <a:ext cx="2682611" cy="3309265"/>
            <a:chOff x="8095962" y="1824167"/>
            <a:chExt cx="3489121" cy="4304174"/>
          </a:xfrm>
        </p:grpSpPr>
        <p:grpSp>
          <p:nvGrpSpPr>
            <p:cNvPr id="27" name="Group 26">
              <a:extLst>
                <a:ext uri="{FF2B5EF4-FFF2-40B4-BE49-F238E27FC236}">
                  <a16:creationId xmlns:a16="http://schemas.microsoft.com/office/drawing/2014/main" id="{31707D89-1CA5-4027-AA9B-168D1085886A}"/>
                </a:ext>
              </a:extLst>
            </p:cNvPr>
            <p:cNvGrpSpPr/>
            <p:nvPr/>
          </p:nvGrpSpPr>
          <p:grpSpPr>
            <a:xfrm>
              <a:off x="8227624" y="1941257"/>
              <a:ext cx="3225800" cy="4187084"/>
              <a:chOff x="7783487" y="1941257"/>
              <a:chExt cx="3225800" cy="4187084"/>
            </a:xfrm>
          </p:grpSpPr>
          <p:sp>
            <p:nvSpPr>
              <p:cNvPr id="29" name="TextBox 28">
                <a:extLst>
                  <a:ext uri="{FF2B5EF4-FFF2-40B4-BE49-F238E27FC236}">
                    <a16:creationId xmlns:a16="http://schemas.microsoft.com/office/drawing/2014/main" id="{D0B21322-D5BE-460D-853E-CDB53D03CAA6}"/>
                  </a:ext>
                </a:extLst>
              </p:cNvPr>
              <p:cNvSpPr txBox="1"/>
              <p:nvPr/>
            </p:nvSpPr>
            <p:spPr>
              <a:xfrm>
                <a:off x="8112606" y="1941257"/>
                <a:ext cx="2567559" cy="1921477"/>
              </a:xfrm>
              <a:prstGeom prst="rect">
                <a:avLst/>
              </a:prstGeom>
              <a:noFill/>
              <a:ln>
                <a:noFill/>
              </a:ln>
            </p:spPr>
            <p:txBody>
              <a:bodyPr wrap="square" rtlCol="0">
                <a:spAutoFit/>
              </a:bodyPr>
              <a:lstStyle/>
              <a:p>
                <a:pPr algn="ctr"/>
                <a:r>
                  <a:rPr lang="en-US" b="1" dirty="0">
                    <a:latin typeface="Arial" panose="020B0604020202020204" pitchFamily="34" charset="0"/>
                    <a:cs typeface="Arial" panose="020B0604020202020204" pitchFamily="34" charset="0"/>
                  </a:rPr>
                  <a:t>Impact-o-meter: </a:t>
                </a:r>
                <a:r>
                  <a:rPr lang="en-US" b="1" dirty="0">
                    <a:solidFill>
                      <a:srgbClr val="FFB81C"/>
                    </a:solidFill>
                    <a:latin typeface="Arial" panose="020B0604020202020204" pitchFamily="34" charset="0"/>
                    <a:cs typeface="Arial" panose="020B0604020202020204" pitchFamily="34" charset="0"/>
                  </a:rPr>
                  <a:t>MEDIUM</a:t>
                </a:r>
              </a:p>
              <a:p>
                <a:endParaRPr lang="en-US" dirty="0"/>
              </a:p>
              <a:p>
                <a:endParaRPr lang="en-US" dirty="0"/>
              </a:p>
              <a:p>
                <a:endParaRPr lang="en-US" dirty="0">
                  <a:solidFill>
                    <a:srgbClr val="00B050"/>
                  </a:solidFill>
                </a:endParaRPr>
              </a:p>
            </p:txBody>
          </p:sp>
          <p:grpSp>
            <p:nvGrpSpPr>
              <p:cNvPr id="30" name="Group 29">
                <a:extLst>
                  <a:ext uri="{FF2B5EF4-FFF2-40B4-BE49-F238E27FC236}">
                    <a16:creationId xmlns:a16="http://schemas.microsoft.com/office/drawing/2014/main" id="{F4AD8057-BE74-4D64-AF6E-E4BA5BF84CE1}"/>
                  </a:ext>
                </a:extLst>
              </p:cNvPr>
              <p:cNvGrpSpPr/>
              <p:nvPr/>
            </p:nvGrpSpPr>
            <p:grpSpPr>
              <a:xfrm>
                <a:off x="7783487" y="2902541"/>
                <a:ext cx="3225800" cy="3225800"/>
                <a:chOff x="7890274" y="3746500"/>
                <a:chExt cx="3225800" cy="3225800"/>
              </a:xfrm>
            </p:grpSpPr>
            <p:sp>
              <p:nvSpPr>
                <p:cNvPr id="33" name="Block Arc 32">
                  <a:extLst>
                    <a:ext uri="{FF2B5EF4-FFF2-40B4-BE49-F238E27FC236}">
                      <a16:creationId xmlns:a16="http://schemas.microsoft.com/office/drawing/2014/main" id="{B41D99D3-DB6C-4277-ACB6-11032D217BC8}"/>
                    </a:ext>
                  </a:extLst>
                </p:cNvPr>
                <p:cNvSpPr/>
                <p:nvPr/>
              </p:nvSpPr>
              <p:spPr>
                <a:xfrm>
                  <a:off x="7890274" y="3746500"/>
                  <a:ext cx="3225800" cy="3225800"/>
                </a:xfrm>
                <a:prstGeom prst="blockArc">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Block Arc 33">
                  <a:extLst>
                    <a:ext uri="{FF2B5EF4-FFF2-40B4-BE49-F238E27FC236}">
                      <a16:creationId xmlns:a16="http://schemas.microsoft.com/office/drawing/2014/main" id="{0F8F2C49-E004-4F74-84F7-B5EF703BE4E9}"/>
                    </a:ext>
                  </a:extLst>
                </p:cNvPr>
                <p:cNvSpPr/>
                <p:nvPr/>
              </p:nvSpPr>
              <p:spPr>
                <a:xfrm>
                  <a:off x="7890274" y="3746500"/>
                  <a:ext cx="3225800" cy="3225800"/>
                </a:xfrm>
                <a:prstGeom prst="blockArc">
                  <a:avLst>
                    <a:gd name="adj1" fmla="val 14312747"/>
                    <a:gd name="adj2" fmla="val 0"/>
                    <a:gd name="adj3" fmla="val 25000"/>
                  </a:avLst>
                </a:prstGeom>
                <a:solidFill>
                  <a:srgbClr val="FFB8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lock Arc 34">
                  <a:extLst>
                    <a:ext uri="{FF2B5EF4-FFF2-40B4-BE49-F238E27FC236}">
                      <a16:creationId xmlns:a16="http://schemas.microsoft.com/office/drawing/2014/main" id="{7144D834-B1AF-48BD-A077-76AC0BC17CF6}"/>
                    </a:ext>
                  </a:extLst>
                </p:cNvPr>
                <p:cNvSpPr/>
                <p:nvPr/>
              </p:nvSpPr>
              <p:spPr>
                <a:xfrm>
                  <a:off x="7890274" y="3746500"/>
                  <a:ext cx="3225800" cy="3225800"/>
                </a:xfrm>
                <a:prstGeom prst="blockArc">
                  <a:avLst>
                    <a:gd name="adj1" fmla="val 18118131"/>
                    <a:gd name="adj2" fmla="val 0"/>
                    <a:gd name="adj3" fmla="val 25000"/>
                  </a:avLst>
                </a:prstGeom>
                <a:solidFill>
                  <a:srgbClr val="E145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Isosceles Triangle 30">
                <a:extLst>
                  <a:ext uri="{FF2B5EF4-FFF2-40B4-BE49-F238E27FC236}">
                    <a16:creationId xmlns:a16="http://schemas.microsoft.com/office/drawing/2014/main" id="{8B63B271-8A57-4D25-9DB3-74374119AC5C}"/>
                  </a:ext>
                </a:extLst>
              </p:cNvPr>
              <p:cNvSpPr/>
              <p:nvPr/>
            </p:nvSpPr>
            <p:spPr>
              <a:xfrm rot="1371395">
                <a:off x="9602649" y="2830661"/>
                <a:ext cx="218083" cy="171102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040E9C8-A79D-40C6-AE3F-75E838700BFB}"/>
                  </a:ext>
                </a:extLst>
              </p:cNvPr>
              <p:cNvSpPr/>
              <p:nvPr/>
            </p:nvSpPr>
            <p:spPr>
              <a:xfrm>
                <a:off x="9282829" y="4271601"/>
                <a:ext cx="227115" cy="2438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7684EAA1-B345-4D2E-9373-2EABBEEA862B}"/>
                </a:ext>
              </a:extLst>
            </p:cNvPr>
            <p:cNvSpPr/>
            <p:nvPr/>
          </p:nvSpPr>
          <p:spPr>
            <a:xfrm>
              <a:off x="8095962" y="1824167"/>
              <a:ext cx="3489121" cy="28871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5EFABE2B-C8DE-4232-B664-21E12F159AC0}"/>
              </a:ext>
            </a:extLst>
          </p:cNvPr>
          <p:cNvSpPr/>
          <p:nvPr/>
        </p:nvSpPr>
        <p:spPr>
          <a:xfrm>
            <a:off x="6983315" y="4844798"/>
            <a:ext cx="1479106" cy="126207"/>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8C66096-26DE-4C54-BD43-B4F71823D8D0}"/>
              </a:ext>
            </a:extLst>
          </p:cNvPr>
          <p:cNvSpPr/>
          <p:nvPr/>
        </p:nvSpPr>
        <p:spPr>
          <a:xfrm>
            <a:off x="4470331" y="4657923"/>
            <a:ext cx="348482" cy="1221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FD511FD-E3B9-4AD4-976D-C38C8C4DD941}"/>
              </a:ext>
            </a:extLst>
          </p:cNvPr>
          <p:cNvSpPr/>
          <p:nvPr/>
        </p:nvSpPr>
        <p:spPr>
          <a:xfrm>
            <a:off x="7737273" y="4668405"/>
            <a:ext cx="348482" cy="1221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7003609-EA3B-4983-8357-EDAC089D9BD7}"/>
              </a:ext>
            </a:extLst>
          </p:cNvPr>
          <p:cNvSpPr/>
          <p:nvPr/>
        </p:nvSpPr>
        <p:spPr>
          <a:xfrm>
            <a:off x="6214599" y="4664140"/>
            <a:ext cx="406232" cy="13069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4B62FDB-B1E6-4093-A905-2AD0EDE71B2B}"/>
              </a:ext>
            </a:extLst>
          </p:cNvPr>
          <p:cNvSpPr/>
          <p:nvPr/>
        </p:nvSpPr>
        <p:spPr>
          <a:xfrm>
            <a:off x="6983315" y="4490865"/>
            <a:ext cx="1479106" cy="14386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023B608-257A-421B-97E5-55F8E1F5375B}"/>
              </a:ext>
            </a:extLst>
          </p:cNvPr>
          <p:cNvSpPr/>
          <p:nvPr/>
        </p:nvSpPr>
        <p:spPr>
          <a:xfrm>
            <a:off x="6997720" y="4300239"/>
            <a:ext cx="1479106" cy="127794"/>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D4A52FD-EC1B-48C4-9895-67B0311EE418}"/>
              </a:ext>
            </a:extLst>
          </p:cNvPr>
          <p:cNvSpPr/>
          <p:nvPr/>
        </p:nvSpPr>
        <p:spPr>
          <a:xfrm>
            <a:off x="6983314" y="3926015"/>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C3FC1C3-D371-43B9-9099-E674B9F085A6}"/>
              </a:ext>
            </a:extLst>
          </p:cNvPr>
          <p:cNvSpPr/>
          <p:nvPr/>
        </p:nvSpPr>
        <p:spPr>
          <a:xfrm>
            <a:off x="6983313" y="3745784"/>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14CB7281-66E4-477E-832F-E5716191F57A}"/>
              </a:ext>
            </a:extLst>
          </p:cNvPr>
          <p:cNvSpPr/>
          <p:nvPr/>
        </p:nvSpPr>
        <p:spPr>
          <a:xfrm>
            <a:off x="6997720" y="3564816"/>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FCD0D71-1CC4-416B-99CB-8E7C629229BF}"/>
              </a:ext>
            </a:extLst>
          </p:cNvPr>
          <p:cNvSpPr/>
          <p:nvPr/>
        </p:nvSpPr>
        <p:spPr>
          <a:xfrm>
            <a:off x="6997720" y="3384217"/>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90ACDCD-4A28-40E3-B7A8-27E92A9F7679}"/>
              </a:ext>
            </a:extLst>
          </p:cNvPr>
          <p:cNvSpPr/>
          <p:nvPr/>
        </p:nvSpPr>
        <p:spPr>
          <a:xfrm>
            <a:off x="6997720" y="3203618"/>
            <a:ext cx="1479105" cy="12338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BC4994D-51F2-47D0-9F4A-63A9DC7FBB05}"/>
              </a:ext>
            </a:extLst>
          </p:cNvPr>
          <p:cNvSpPr/>
          <p:nvPr/>
        </p:nvSpPr>
        <p:spPr>
          <a:xfrm>
            <a:off x="6997719" y="3022807"/>
            <a:ext cx="733867" cy="106683"/>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B95F43D7-3BCD-48DF-8CD3-698C801FEC4F}"/>
              </a:ext>
            </a:extLst>
          </p:cNvPr>
          <p:cNvSpPr txBox="1"/>
          <p:nvPr/>
        </p:nvSpPr>
        <p:spPr>
          <a:xfrm>
            <a:off x="9518604" y="5363319"/>
            <a:ext cx="2198500" cy="415498"/>
          </a:xfrm>
          <a:prstGeom prst="rect">
            <a:avLst/>
          </a:prstGeom>
          <a:noFill/>
        </p:spPr>
        <p:txBody>
          <a:bodyPr wrap="square" rtlCol="0">
            <a:spAutoFit/>
          </a:bodyPr>
          <a:lstStyle/>
          <a:p>
            <a:pPr algn="r"/>
            <a:r>
              <a:rPr lang="en-US" sz="1050" b="1" dirty="0">
                <a:latin typeface="Arial" panose="020B0604020202020204" pitchFamily="34" charset="0"/>
                <a:cs typeface="Arial" panose="020B0604020202020204" pitchFamily="34" charset="0"/>
              </a:rPr>
              <a:t>*Measures the impact activities have on Agencies</a:t>
            </a:r>
          </a:p>
        </p:txBody>
      </p:sp>
    </p:spTree>
    <p:extLst>
      <p:ext uri="{BB962C8B-B14F-4D97-AF65-F5344CB8AC3E}">
        <p14:creationId xmlns:p14="http://schemas.microsoft.com/office/powerpoint/2010/main" val="347640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F4B9-EB2E-49D5-8558-78A7667244FF}"/>
              </a:ext>
            </a:extLst>
          </p:cNvPr>
          <p:cNvSpPr>
            <a:spLocks noGrp="1"/>
          </p:cNvSpPr>
          <p:nvPr>
            <p:ph type="title"/>
          </p:nvPr>
        </p:nvSpPr>
        <p:spPr/>
        <p:txBody>
          <a:bodyPr>
            <a:normAutofit/>
          </a:bodyPr>
          <a:lstStyle/>
          <a:p>
            <a:r>
              <a:rPr lang="en-US" sz="3600" cap="none" dirty="0">
                <a:latin typeface="Arial" panose="020B0604020202020204" pitchFamily="34" charset="0"/>
                <a:cs typeface="Arial" panose="020B0604020202020204" pitchFamily="34" charset="0"/>
              </a:rPr>
              <a:t>Budget Update</a:t>
            </a:r>
          </a:p>
        </p:txBody>
      </p:sp>
      <p:sp>
        <p:nvSpPr>
          <p:cNvPr id="3" name="Rectangle 2">
            <a:extLst>
              <a:ext uri="{FF2B5EF4-FFF2-40B4-BE49-F238E27FC236}">
                <a16:creationId xmlns:a16="http://schemas.microsoft.com/office/drawing/2014/main" id="{92017CEA-B165-440F-80E0-A162F18C6480}"/>
              </a:ext>
            </a:extLst>
          </p:cNvPr>
          <p:cNvSpPr/>
          <p:nvPr/>
        </p:nvSpPr>
        <p:spPr>
          <a:xfrm>
            <a:off x="575894" y="1833595"/>
            <a:ext cx="11029615" cy="4224233"/>
          </a:xfrm>
          <a:prstGeom prst="rect">
            <a:avLst/>
          </a:prstGeom>
        </p:spPr>
        <p:txBody>
          <a:bodyPr wrap="square">
            <a:spAutoFit/>
          </a:bodyPr>
          <a:lstStyle/>
          <a:p>
            <a:pPr marL="285750" marR="0" lvl="0" indent="-285750" algn="l" defTabSz="457200" rtl="0" eaLnBrk="1" fontAlgn="auto" latinLnBrk="0" hangingPunct="1">
              <a:lnSpc>
                <a:spcPct val="100000"/>
              </a:lnSpc>
              <a:spcBef>
                <a:spcPts val="900"/>
              </a:spcBef>
              <a:spcAft>
                <a:spcPts val="0"/>
              </a:spcAft>
              <a:buClr>
                <a:srgbClr val="FFB81C"/>
              </a:buClr>
              <a:buSzTx/>
              <a:buFont typeface="Arial" panose="020B0604020202020204" pitchFamily="34" charset="0"/>
              <a:buChar char="•"/>
              <a:tabLst/>
              <a:defRPr/>
            </a:pPr>
            <a:r>
              <a:rPr kumimoji="0" lang="en-US"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All revised budgets were submitted by the deadline of October 22</a:t>
            </a:r>
            <a:r>
              <a:rPr kumimoji="0" lang="en-US"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nd</a:t>
            </a:r>
            <a:r>
              <a:rPr kumimoji="0" lang="en-US"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t>
            </a:r>
          </a:p>
          <a:p>
            <a:pPr marL="742950" lvl="1" indent="-285750" defTabSz="457200">
              <a:spcBef>
                <a:spcPts val="900"/>
              </a:spcBef>
              <a:buClr>
                <a:srgbClr val="FFB81C"/>
              </a:buClr>
              <a:buFont typeface="Arial" panose="020B0604020202020204" pitchFamily="34" charset="0"/>
              <a:buChar char="•"/>
              <a:defRPr/>
            </a:pPr>
            <a:r>
              <a:rPr lang="en-US" dirty="0">
                <a:solidFill>
                  <a:srgbClr val="092F57"/>
                </a:solidFill>
                <a:latin typeface="Arial" panose="020B0604020202020204" pitchFamily="34" charset="0"/>
                <a:cs typeface="Arial" panose="020B0604020202020204" pitchFamily="34" charset="0"/>
              </a:rPr>
              <a:t>Statutorily driven exception budgets are due Nov 15th</a:t>
            </a:r>
            <a:r>
              <a:rPr kumimoji="0" lang="en-US"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ts val="900"/>
              </a:spcBef>
              <a:spcAft>
                <a:spcPts val="0"/>
              </a:spcAft>
              <a:buClr>
                <a:srgbClr val="FFB81C"/>
              </a:buClr>
              <a:buSzTx/>
              <a:buFont typeface="Arial" panose="020B0604020202020204" pitchFamily="34" charset="0"/>
              <a:buChar char="•"/>
              <a:tabLst/>
              <a:defRPr/>
            </a:pPr>
            <a:r>
              <a:rPr lang="en-US" dirty="0">
                <a:solidFill>
                  <a:srgbClr val="092F57"/>
                </a:solidFill>
                <a:latin typeface="Arial" panose="020B0604020202020204" pitchFamily="34" charset="0"/>
                <a:cs typeface="Arial" panose="020B0604020202020204" pitchFamily="34" charset="0"/>
              </a:rPr>
              <a:t>With our smaller team, over 20 major revision issues addressed in the final week before revision submission.</a:t>
            </a:r>
          </a:p>
          <a:p>
            <a:pPr marL="285750" marR="0" lvl="0" indent="-285750" algn="l" defTabSz="457200" rtl="0" eaLnBrk="1" fontAlgn="auto" latinLnBrk="0" hangingPunct="1">
              <a:lnSpc>
                <a:spcPct val="100000"/>
              </a:lnSpc>
              <a:spcBef>
                <a:spcPts val="900"/>
              </a:spcBef>
              <a:spcAft>
                <a:spcPts val="0"/>
              </a:spcAft>
              <a:buClr>
                <a:srgbClr val="FFB81C"/>
              </a:buClr>
              <a:buSzTx/>
              <a:buFont typeface="Arial" panose="020B0604020202020204" pitchFamily="34" charset="0"/>
              <a:buChar char="•"/>
              <a:tabLst/>
              <a:defRPr/>
            </a:pPr>
            <a:r>
              <a:rPr lang="en-US" dirty="0">
                <a:solidFill>
                  <a:srgbClr val="092F57"/>
                </a:solidFill>
                <a:latin typeface="Arial" panose="020B0604020202020204" pitchFamily="34" charset="0"/>
                <a:cs typeface="Arial" panose="020B0604020202020204" pitchFamily="34" charset="0"/>
              </a:rPr>
              <a:t>Further review and training will happen November 5</a:t>
            </a:r>
            <a:r>
              <a:rPr lang="en-US" baseline="30000" dirty="0">
                <a:solidFill>
                  <a:srgbClr val="092F57"/>
                </a:solidFill>
                <a:latin typeface="Arial" panose="020B0604020202020204" pitchFamily="34" charset="0"/>
                <a:cs typeface="Arial" panose="020B0604020202020204" pitchFamily="34" charset="0"/>
              </a:rPr>
              <a:t>th</a:t>
            </a:r>
            <a:r>
              <a:rPr lang="en-US" dirty="0">
                <a:solidFill>
                  <a:srgbClr val="092F57"/>
                </a:solidFill>
                <a:latin typeface="Arial" panose="020B0604020202020204" pitchFamily="34" charset="0"/>
                <a:cs typeface="Arial" panose="020B0604020202020204" pitchFamily="34" charset="0"/>
              </a:rPr>
              <a:t> for DFM analysts to increase familiarity of the bifurcation process and using their specific commenting features.</a:t>
            </a:r>
            <a:endParaRPr kumimoji="0" lang="en-US"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900"/>
              </a:spcBef>
              <a:spcAft>
                <a:spcPts val="0"/>
              </a:spcAft>
              <a:buClr>
                <a:srgbClr val="FFB81C"/>
              </a:buClr>
              <a:buSzTx/>
              <a:buFont typeface="Arial" panose="020B0604020202020204" pitchFamily="34" charset="0"/>
              <a:buChar char="•"/>
              <a:tabLst/>
              <a:defRPr/>
            </a:pPr>
            <a:r>
              <a:rPr lang="en-US" dirty="0">
                <a:solidFill>
                  <a:srgbClr val="092F57"/>
                </a:solidFill>
                <a:latin typeface="Arial" panose="020B0604020202020204" pitchFamily="34" charset="0"/>
                <a:cs typeface="Arial" panose="020B0604020202020204" pitchFamily="34" charset="0"/>
              </a:rPr>
              <a:t>The team is continuing engagement with the budget management functions of the Luma Finance modules.</a:t>
            </a:r>
          </a:p>
          <a:p>
            <a:pPr marL="285750" marR="0" lvl="0" indent="-285750" algn="l" defTabSz="457200" rtl="0" eaLnBrk="1" fontAlgn="auto" latinLnBrk="0" hangingPunct="1">
              <a:lnSpc>
                <a:spcPct val="100000"/>
              </a:lnSpc>
              <a:spcBef>
                <a:spcPts val="900"/>
              </a:spcBef>
              <a:spcAft>
                <a:spcPts val="0"/>
              </a:spcAft>
              <a:buClr>
                <a:srgbClr val="FFB81C"/>
              </a:buClr>
              <a:buSzTx/>
              <a:buFont typeface="Arial" panose="020B0604020202020204" pitchFamily="34" charset="0"/>
              <a:buChar char="•"/>
              <a:tabLst/>
              <a:defRPr/>
            </a:pPr>
            <a:r>
              <a:rPr lang="en-US" dirty="0">
                <a:solidFill>
                  <a:srgbClr val="092F57"/>
                </a:solidFill>
                <a:latin typeface="Arial" panose="020B0604020202020204" pitchFamily="34" charset="0"/>
                <a:cs typeface="Arial" panose="020B0604020202020204" pitchFamily="34" charset="0"/>
              </a:rPr>
              <a:t>Finalizing steps of last outstanding interfaces and digging into data requirements for the final two.</a:t>
            </a:r>
          </a:p>
          <a:p>
            <a:pPr marL="285750" marR="0" lvl="0" indent="-285750" algn="l" defTabSz="457200" rtl="0" eaLnBrk="1" fontAlgn="auto" latinLnBrk="0" hangingPunct="1">
              <a:lnSpc>
                <a:spcPct val="100000"/>
              </a:lnSpc>
              <a:spcBef>
                <a:spcPts val="900"/>
              </a:spcBef>
              <a:spcAft>
                <a:spcPts val="0"/>
              </a:spcAft>
              <a:buClr>
                <a:srgbClr val="FFB81C"/>
              </a:buClr>
              <a:buSzTx/>
              <a:buFont typeface="Arial" panose="020B0604020202020204" pitchFamily="34" charset="0"/>
              <a:buChar char="•"/>
              <a:tabLst/>
              <a:defRPr/>
            </a:pPr>
            <a:r>
              <a:rPr lang="en-US" dirty="0">
                <a:solidFill>
                  <a:srgbClr val="092F57"/>
                </a:solidFill>
                <a:latin typeface="Arial" panose="020B0604020202020204" pitchFamily="34" charset="0"/>
                <a:cs typeface="Arial" panose="020B0604020202020204" pitchFamily="34" charset="0"/>
              </a:rPr>
              <a:t>Sharing lessons learned from Luma Budget go live, training, and first cycle operation as appropriate with other Luma Teams.</a:t>
            </a:r>
          </a:p>
          <a:p>
            <a:pPr marL="285750" marR="0" lvl="0" indent="-285750" algn="l" defTabSz="457200" rtl="0" eaLnBrk="1" fontAlgn="auto" latinLnBrk="0" hangingPunct="1">
              <a:lnSpc>
                <a:spcPct val="100000"/>
              </a:lnSpc>
              <a:spcBef>
                <a:spcPts val="900"/>
              </a:spcBef>
              <a:spcAft>
                <a:spcPts val="0"/>
              </a:spcAft>
              <a:buClr>
                <a:srgbClr val="FFB81C"/>
              </a:buClr>
              <a:buSzTx/>
              <a:buFont typeface="Arial" panose="020B0604020202020204" pitchFamily="34" charset="0"/>
              <a:buChar char="•"/>
              <a:tabLst/>
              <a:defRPr/>
            </a:pPr>
            <a:r>
              <a:rPr lang="en-US" dirty="0">
                <a:solidFill>
                  <a:srgbClr val="092F57"/>
                </a:solidFill>
                <a:latin typeface="Arial" panose="020B0604020202020204" pitchFamily="34" charset="0"/>
                <a:cs typeface="Arial" panose="020B0604020202020204" pitchFamily="34" charset="0"/>
              </a:rPr>
              <a:t>The project team is currently working on creating a Feedback Survey for the Budget module.</a:t>
            </a:r>
          </a:p>
        </p:txBody>
      </p:sp>
    </p:spTree>
    <p:extLst>
      <p:ext uri="{BB962C8B-B14F-4D97-AF65-F5344CB8AC3E}">
        <p14:creationId xmlns:p14="http://schemas.microsoft.com/office/powerpoint/2010/main" val="47318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20DD-46A9-483E-9A93-C1EB6B1E53E1}"/>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Approval Workflow</a:t>
            </a:r>
          </a:p>
        </p:txBody>
      </p:sp>
      <p:sp>
        <p:nvSpPr>
          <p:cNvPr id="3" name="Rectangle 2">
            <a:extLst>
              <a:ext uri="{FF2B5EF4-FFF2-40B4-BE49-F238E27FC236}">
                <a16:creationId xmlns:a16="http://schemas.microsoft.com/office/drawing/2014/main" id="{5482D843-6AB6-40D6-B150-B4F97DECC25C}"/>
              </a:ext>
            </a:extLst>
          </p:cNvPr>
          <p:cNvSpPr/>
          <p:nvPr/>
        </p:nvSpPr>
        <p:spPr>
          <a:xfrm>
            <a:off x="8167033" y="3143689"/>
            <a:ext cx="2465579"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Timeline</a:t>
            </a:r>
          </a:p>
        </p:txBody>
      </p:sp>
      <p:sp>
        <p:nvSpPr>
          <p:cNvPr id="4" name="Rectangle 3">
            <a:extLst>
              <a:ext uri="{FF2B5EF4-FFF2-40B4-BE49-F238E27FC236}">
                <a16:creationId xmlns:a16="http://schemas.microsoft.com/office/drawing/2014/main" id="{E3AA9884-C842-486C-8C20-707B851C80AC}"/>
              </a:ext>
            </a:extLst>
          </p:cNvPr>
          <p:cNvSpPr/>
          <p:nvPr/>
        </p:nvSpPr>
        <p:spPr>
          <a:xfrm>
            <a:off x="8167033" y="3690252"/>
            <a:ext cx="2465580" cy="13841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Kick-off sessions: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9/27 &amp; 9/29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Agency Workbook Completion: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Due 11/1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8" name="Picture 3">
            <a:extLst>
              <a:ext uri="{FF2B5EF4-FFF2-40B4-BE49-F238E27FC236}">
                <a16:creationId xmlns:a16="http://schemas.microsoft.com/office/drawing/2014/main" id="{C0E3CD13-D606-40F0-8556-8A8790108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284" y="1793065"/>
            <a:ext cx="5970821" cy="44155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D47573D-688F-4123-A5B5-99544F71E27C}"/>
              </a:ext>
            </a:extLst>
          </p:cNvPr>
          <p:cNvSpPr/>
          <p:nvPr/>
        </p:nvSpPr>
        <p:spPr>
          <a:xfrm>
            <a:off x="4786009" y="4990289"/>
            <a:ext cx="1731523" cy="27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92F57"/>
                </a:solidFill>
                <a:latin typeface="Arial" panose="020B0604020202020204" pitchFamily="34" charset="0"/>
                <a:cs typeface="Arial" panose="020B0604020202020204" pitchFamily="34" charset="0"/>
              </a:rPr>
              <a:t>Size Distribution</a:t>
            </a:r>
          </a:p>
        </p:txBody>
      </p:sp>
    </p:spTree>
    <p:extLst>
      <p:ext uri="{BB962C8B-B14F-4D97-AF65-F5344CB8AC3E}">
        <p14:creationId xmlns:p14="http://schemas.microsoft.com/office/powerpoint/2010/main" val="3541045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Luma (Security) Roles</a:t>
            </a:r>
          </a:p>
        </p:txBody>
      </p:sp>
      <p:sp>
        <p:nvSpPr>
          <p:cNvPr id="30" name="Rectangle 29">
            <a:extLst>
              <a:ext uri="{FF2B5EF4-FFF2-40B4-BE49-F238E27FC236}">
                <a16:creationId xmlns:a16="http://schemas.microsoft.com/office/drawing/2014/main" id="{D104C452-C168-467F-83C7-62AF629A142C}"/>
              </a:ext>
            </a:extLst>
          </p:cNvPr>
          <p:cNvSpPr/>
          <p:nvPr/>
        </p:nvSpPr>
        <p:spPr>
          <a:xfrm>
            <a:off x="9272595" y="4135985"/>
            <a:ext cx="2465579" cy="363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Timeline</a:t>
            </a:r>
          </a:p>
        </p:txBody>
      </p:sp>
      <p:sp>
        <p:nvSpPr>
          <p:cNvPr id="31" name="Rectangle 30">
            <a:extLst>
              <a:ext uri="{FF2B5EF4-FFF2-40B4-BE49-F238E27FC236}">
                <a16:creationId xmlns:a16="http://schemas.microsoft.com/office/drawing/2014/main" id="{678213BE-3802-4BA2-86C9-EA5EBD02F242}"/>
              </a:ext>
            </a:extLst>
          </p:cNvPr>
          <p:cNvSpPr/>
          <p:nvPr/>
        </p:nvSpPr>
        <p:spPr>
          <a:xfrm>
            <a:off x="9272595" y="4682548"/>
            <a:ext cx="2465580" cy="19400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Workbooks sent: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10/13</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Luma Roles Showcase: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Agency Workbook </a:t>
            </a:r>
            <a:r>
              <a:rPr lang="en-US" sz="1200" dirty="0">
                <a:solidFill>
                  <a:prstClr val="black"/>
                </a:solidFill>
                <a:latin typeface="Arial" panose="020B0604020202020204" pitchFamily="34" charset="0"/>
                <a:cs typeface="Arial" panose="020B0604020202020204" pitchFamily="34" charset="0"/>
              </a:rPr>
              <a:t>Due Date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1200"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11/12</a:t>
            </a:r>
          </a:p>
        </p:txBody>
      </p:sp>
      <p:grpSp>
        <p:nvGrpSpPr>
          <p:cNvPr id="33" name="Group 32">
            <a:extLst>
              <a:ext uri="{FF2B5EF4-FFF2-40B4-BE49-F238E27FC236}">
                <a16:creationId xmlns:a16="http://schemas.microsoft.com/office/drawing/2014/main" id="{535C2272-5F2E-4FA8-B09D-3B7F4E0BA69D}"/>
              </a:ext>
            </a:extLst>
          </p:cNvPr>
          <p:cNvGrpSpPr/>
          <p:nvPr/>
        </p:nvGrpSpPr>
        <p:grpSpPr>
          <a:xfrm>
            <a:off x="208213" y="2605778"/>
            <a:ext cx="7985037" cy="3786681"/>
            <a:chOff x="524358" y="2553718"/>
            <a:chExt cx="9784728" cy="3908598"/>
          </a:xfrm>
        </p:grpSpPr>
        <p:sp>
          <p:nvSpPr>
            <p:cNvPr id="37" name="Rectangle 36">
              <a:extLst>
                <a:ext uri="{FF2B5EF4-FFF2-40B4-BE49-F238E27FC236}">
                  <a16:creationId xmlns:a16="http://schemas.microsoft.com/office/drawing/2014/main" id="{0FC5DDE4-F7DD-41C3-8304-A674E003CA05}"/>
                </a:ext>
              </a:extLst>
            </p:cNvPr>
            <p:cNvSpPr/>
            <p:nvPr/>
          </p:nvSpPr>
          <p:spPr>
            <a:xfrm>
              <a:off x="524358" y="2567736"/>
              <a:ext cx="3895344" cy="3894580"/>
            </a:xfrm>
            <a:prstGeom prst="rect">
              <a:avLst/>
            </a:prstGeom>
            <a:solidFill>
              <a:srgbClr val="A7A8A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36</a:t>
              </a:r>
            </a:p>
            <a:p>
              <a:pPr algn="ctr"/>
              <a:r>
                <a:rPr lang="en-US" sz="3200" dirty="0">
                  <a:latin typeface="Arial" panose="020B0604020202020204" pitchFamily="34" charset="0"/>
                  <a:cs typeface="Arial" panose="020B0604020202020204" pitchFamily="34" charset="0"/>
                </a:rPr>
                <a:t>Luma Roles</a:t>
              </a:r>
            </a:p>
          </p:txBody>
        </p:sp>
        <p:pic>
          <p:nvPicPr>
            <p:cNvPr id="38" name="Graphic 37" descr="Employee badge with solid fill">
              <a:extLst>
                <a:ext uri="{FF2B5EF4-FFF2-40B4-BE49-F238E27FC236}">
                  <a16:creationId xmlns:a16="http://schemas.microsoft.com/office/drawing/2014/main" id="{50F03691-3EA8-42EE-B760-A4A12FF544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0412" y="2743200"/>
              <a:ext cx="685800" cy="685800"/>
            </a:xfrm>
            <a:prstGeom prst="rect">
              <a:avLst/>
            </a:prstGeom>
          </p:spPr>
        </p:pic>
        <p:pic>
          <p:nvPicPr>
            <p:cNvPr id="39" name="Graphic 38" descr="Employee badge with solid fill">
              <a:extLst>
                <a:ext uri="{FF2B5EF4-FFF2-40B4-BE49-F238E27FC236}">
                  <a16:creationId xmlns:a16="http://schemas.microsoft.com/office/drawing/2014/main" id="{9BF4C477-5CC0-4754-B9EB-6E4CA46673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4925" y="2743200"/>
              <a:ext cx="685800" cy="685800"/>
            </a:xfrm>
            <a:prstGeom prst="rect">
              <a:avLst/>
            </a:prstGeom>
          </p:spPr>
        </p:pic>
        <p:pic>
          <p:nvPicPr>
            <p:cNvPr id="40" name="Graphic 39" descr="Employee badge with solid fill">
              <a:extLst>
                <a:ext uri="{FF2B5EF4-FFF2-40B4-BE49-F238E27FC236}">
                  <a16:creationId xmlns:a16="http://schemas.microsoft.com/office/drawing/2014/main" id="{F62E5ABD-FFB9-4C36-958C-EE2DA4EF44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9438" y="2743200"/>
              <a:ext cx="685800" cy="685800"/>
            </a:xfrm>
            <a:prstGeom prst="rect">
              <a:avLst/>
            </a:prstGeom>
          </p:spPr>
        </p:pic>
        <p:pic>
          <p:nvPicPr>
            <p:cNvPr id="41" name="Graphic 40" descr="Employee badge with solid fill">
              <a:extLst>
                <a:ext uri="{FF2B5EF4-FFF2-40B4-BE49-F238E27FC236}">
                  <a16:creationId xmlns:a16="http://schemas.microsoft.com/office/drawing/2014/main" id="{E3B957DF-7F45-40F9-B2C1-F4F1322936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23951" y="2743200"/>
              <a:ext cx="685800" cy="685800"/>
            </a:xfrm>
            <a:prstGeom prst="rect">
              <a:avLst/>
            </a:prstGeom>
          </p:spPr>
        </p:pic>
        <p:pic>
          <p:nvPicPr>
            <p:cNvPr id="42" name="Graphic 41" descr="Employee badge with solid fill">
              <a:extLst>
                <a:ext uri="{FF2B5EF4-FFF2-40B4-BE49-F238E27FC236}">
                  <a16:creationId xmlns:a16="http://schemas.microsoft.com/office/drawing/2014/main" id="{1E4ED8D1-3421-43BE-8BC6-8284C96364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8464" y="2743200"/>
              <a:ext cx="685800" cy="685800"/>
            </a:xfrm>
            <a:prstGeom prst="rect">
              <a:avLst/>
            </a:prstGeom>
          </p:spPr>
        </p:pic>
        <p:pic>
          <p:nvPicPr>
            <p:cNvPr id="43" name="Graphic 42" descr="Employee badge with solid fill">
              <a:extLst>
                <a:ext uri="{FF2B5EF4-FFF2-40B4-BE49-F238E27FC236}">
                  <a16:creationId xmlns:a16="http://schemas.microsoft.com/office/drawing/2014/main" id="{C626658E-0A41-4C9E-927C-C132F67F40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2977" y="2743200"/>
              <a:ext cx="685800" cy="685800"/>
            </a:xfrm>
            <a:prstGeom prst="rect">
              <a:avLst/>
            </a:prstGeom>
          </p:spPr>
        </p:pic>
        <p:pic>
          <p:nvPicPr>
            <p:cNvPr id="44" name="Graphic 43" descr="Employee badge with solid fill">
              <a:extLst>
                <a:ext uri="{FF2B5EF4-FFF2-40B4-BE49-F238E27FC236}">
                  <a16:creationId xmlns:a16="http://schemas.microsoft.com/office/drawing/2014/main" id="{A404A4AF-DAE2-4222-8D27-8AD4199EBC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7488" y="2743200"/>
              <a:ext cx="685800" cy="685800"/>
            </a:xfrm>
            <a:prstGeom prst="rect">
              <a:avLst/>
            </a:prstGeom>
          </p:spPr>
        </p:pic>
        <p:pic>
          <p:nvPicPr>
            <p:cNvPr id="45" name="Graphic 44" descr="Employee badge with solid fill">
              <a:extLst>
                <a:ext uri="{FF2B5EF4-FFF2-40B4-BE49-F238E27FC236}">
                  <a16:creationId xmlns:a16="http://schemas.microsoft.com/office/drawing/2014/main" id="{D9ECE3E3-AAED-4247-B864-85ABF4C8B9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0845" y="3522735"/>
              <a:ext cx="685800" cy="685800"/>
            </a:xfrm>
            <a:prstGeom prst="rect">
              <a:avLst/>
            </a:prstGeom>
          </p:spPr>
        </p:pic>
        <p:pic>
          <p:nvPicPr>
            <p:cNvPr id="46" name="Graphic 45" descr="Employee badge with solid fill">
              <a:extLst>
                <a:ext uri="{FF2B5EF4-FFF2-40B4-BE49-F238E27FC236}">
                  <a16:creationId xmlns:a16="http://schemas.microsoft.com/office/drawing/2014/main" id="{06001A57-1B24-40E7-942F-99A3AD2BF7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6212" y="3522735"/>
              <a:ext cx="685800" cy="685800"/>
            </a:xfrm>
            <a:prstGeom prst="rect">
              <a:avLst/>
            </a:prstGeom>
          </p:spPr>
        </p:pic>
        <p:pic>
          <p:nvPicPr>
            <p:cNvPr id="47" name="Graphic 46" descr="Employee badge with solid fill">
              <a:extLst>
                <a:ext uri="{FF2B5EF4-FFF2-40B4-BE49-F238E27FC236}">
                  <a16:creationId xmlns:a16="http://schemas.microsoft.com/office/drawing/2014/main" id="{ED709F41-5CDB-4CE1-87A7-87BC0953C4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0725" y="3522735"/>
              <a:ext cx="685800" cy="685800"/>
            </a:xfrm>
            <a:prstGeom prst="rect">
              <a:avLst/>
            </a:prstGeom>
          </p:spPr>
        </p:pic>
        <p:pic>
          <p:nvPicPr>
            <p:cNvPr id="48" name="Graphic 47" descr="Employee badge with solid fill">
              <a:extLst>
                <a:ext uri="{FF2B5EF4-FFF2-40B4-BE49-F238E27FC236}">
                  <a16:creationId xmlns:a16="http://schemas.microsoft.com/office/drawing/2014/main" id="{3997C8D7-D82C-4405-913C-F0BD2B2CD9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5238" y="3522735"/>
              <a:ext cx="685800" cy="685800"/>
            </a:xfrm>
            <a:prstGeom prst="rect">
              <a:avLst/>
            </a:prstGeom>
          </p:spPr>
        </p:pic>
        <p:pic>
          <p:nvPicPr>
            <p:cNvPr id="49" name="Graphic 48" descr="Employee badge with solid fill">
              <a:extLst>
                <a:ext uri="{FF2B5EF4-FFF2-40B4-BE49-F238E27FC236}">
                  <a16:creationId xmlns:a16="http://schemas.microsoft.com/office/drawing/2014/main" id="{27071131-2B81-4290-AAC3-12B8D07484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9751" y="3522735"/>
              <a:ext cx="685800" cy="685800"/>
            </a:xfrm>
            <a:prstGeom prst="rect">
              <a:avLst/>
            </a:prstGeom>
          </p:spPr>
        </p:pic>
        <p:pic>
          <p:nvPicPr>
            <p:cNvPr id="50" name="Graphic 49" descr="Employee badge with solid fill">
              <a:extLst>
                <a:ext uri="{FF2B5EF4-FFF2-40B4-BE49-F238E27FC236}">
                  <a16:creationId xmlns:a16="http://schemas.microsoft.com/office/drawing/2014/main" id="{2F85E86C-33BF-4410-AEBA-1A4F5E4965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4264" y="3522735"/>
              <a:ext cx="685800" cy="685800"/>
            </a:xfrm>
            <a:prstGeom prst="rect">
              <a:avLst/>
            </a:prstGeom>
          </p:spPr>
        </p:pic>
        <p:pic>
          <p:nvPicPr>
            <p:cNvPr id="51" name="Graphic 50" descr="Employee badge with solid fill">
              <a:extLst>
                <a:ext uri="{FF2B5EF4-FFF2-40B4-BE49-F238E27FC236}">
                  <a16:creationId xmlns:a16="http://schemas.microsoft.com/office/drawing/2014/main" id="{B6C4B130-0396-410C-8955-71C16D9853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18775" y="3522735"/>
              <a:ext cx="685800" cy="685800"/>
            </a:xfrm>
            <a:prstGeom prst="rect">
              <a:avLst/>
            </a:prstGeom>
          </p:spPr>
        </p:pic>
        <p:pic>
          <p:nvPicPr>
            <p:cNvPr id="52" name="Graphic 51" descr="Employee badge with solid fill">
              <a:extLst>
                <a:ext uri="{FF2B5EF4-FFF2-40B4-BE49-F238E27FC236}">
                  <a16:creationId xmlns:a16="http://schemas.microsoft.com/office/drawing/2014/main" id="{A6EDF333-8B3E-412D-8D03-B479883820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3286" y="3522735"/>
              <a:ext cx="685800" cy="685800"/>
            </a:xfrm>
            <a:prstGeom prst="rect">
              <a:avLst/>
            </a:prstGeom>
          </p:spPr>
        </p:pic>
        <p:pic>
          <p:nvPicPr>
            <p:cNvPr id="53" name="Graphic 52" descr="Employee badge with solid fill">
              <a:extLst>
                <a:ext uri="{FF2B5EF4-FFF2-40B4-BE49-F238E27FC236}">
                  <a16:creationId xmlns:a16="http://schemas.microsoft.com/office/drawing/2014/main" id="{F43D956A-561D-4CA5-8323-ECD30EF33F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7430" y="4113759"/>
              <a:ext cx="685800" cy="685800"/>
            </a:xfrm>
            <a:prstGeom prst="rect">
              <a:avLst/>
            </a:prstGeom>
          </p:spPr>
        </p:pic>
        <p:pic>
          <p:nvPicPr>
            <p:cNvPr id="54" name="Graphic 53" descr="Employee badge with solid fill">
              <a:extLst>
                <a:ext uri="{FF2B5EF4-FFF2-40B4-BE49-F238E27FC236}">
                  <a16:creationId xmlns:a16="http://schemas.microsoft.com/office/drawing/2014/main" id="{124CD4C2-A649-40A5-B617-738269F11B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6212" y="4113759"/>
              <a:ext cx="685800" cy="685800"/>
            </a:xfrm>
            <a:prstGeom prst="rect">
              <a:avLst/>
            </a:prstGeom>
          </p:spPr>
        </p:pic>
        <p:pic>
          <p:nvPicPr>
            <p:cNvPr id="55" name="Graphic 54" descr="Employee badge with solid fill">
              <a:extLst>
                <a:ext uri="{FF2B5EF4-FFF2-40B4-BE49-F238E27FC236}">
                  <a16:creationId xmlns:a16="http://schemas.microsoft.com/office/drawing/2014/main" id="{FA03A680-3307-4E22-A09A-97CF19769B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0725" y="4113759"/>
              <a:ext cx="685800" cy="685800"/>
            </a:xfrm>
            <a:prstGeom prst="rect">
              <a:avLst/>
            </a:prstGeom>
          </p:spPr>
        </p:pic>
        <p:pic>
          <p:nvPicPr>
            <p:cNvPr id="56" name="Graphic 55" descr="Employee badge with solid fill">
              <a:extLst>
                <a:ext uri="{FF2B5EF4-FFF2-40B4-BE49-F238E27FC236}">
                  <a16:creationId xmlns:a16="http://schemas.microsoft.com/office/drawing/2014/main" id="{98D52776-9C4A-4896-8420-794258A4D1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5238" y="4113759"/>
              <a:ext cx="685800" cy="685800"/>
            </a:xfrm>
            <a:prstGeom prst="rect">
              <a:avLst/>
            </a:prstGeom>
          </p:spPr>
        </p:pic>
        <p:pic>
          <p:nvPicPr>
            <p:cNvPr id="57" name="Graphic 56" descr="Employee badge with solid fill">
              <a:extLst>
                <a:ext uri="{FF2B5EF4-FFF2-40B4-BE49-F238E27FC236}">
                  <a16:creationId xmlns:a16="http://schemas.microsoft.com/office/drawing/2014/main" id="{A2A28BD6-D68C-482D-B578-136F10A031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9751" y="4113759"/>
              <a:ext cx="685800" cy="685800"/>
            </a:xfrm>
            <a:prstGeom prst="rect">
              <a:avLst/>
            </a:prstGeom>
          </p:spPr>
        </p:pic>
        <p:pic>
          <p:nvPicPr>
            <p:cNvPr id="58" name="Graphic 57" descr="Employee badge with solid fill">
              <a:extLst>
                <a:ext uri="{FF2B5EF4-FFF2-40B4-BE49-F238E27FC236}">
                  <a16:creationId xmlns:a16="http://schemas.microsoft.com/office/drawing/2014/main" id="{EC6567FA-D1BF-4376-9F75-D9B2C57D1D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4264" y="4113759"/>
              <a:ext cx="685800" cy="685800"/>
            </a:xfrm>
            <a:prstGeom prst="rect">
              <a:avLst/>
            </a:prstGeom>
          </p:spPr>
        </p:pic>
        <p:pic>
          <p:nvPicPr>
            <p:cNvPr id="59" name="Graphic 58" descr="Employee badge with solid fill">
              <a:extLst>
                <a:ext uri="{FF2B5EF4-FFF2-40B4-BE49-F238E27FC236}">
                  <a16:creationId xmlns:a16="http://schemas.microsoft.com/office/drawing/2014/main" id="{FA6CBCA7-A29C-469C-B1DD-A743D2C49C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18775" y="4113759"/>
              <a:ext cx="685800" cy="685800"/>
            </a:xfrm>
            <a:prstGeom prst="rect">
              <a:avLst/>
            </a:prstGeom>
          </p:spPr>
        </p:pic>
        <p:pic>
          <p:nvPicPr>
            <p:cNvPr id="60" name="Graphic 59" descr="Employee badge with solid fill">
              <a:extLst>
                <a:ext uri="{FF2B5EF4-FFF2-40B4-BE49-F238E27FC236}">
                  <a16:creationId xmlns:a16="http://schemas.microsoft.com/office/drawing/2014/main" id="{5DA55FEA-B7AC-41CC-91FB-840B1A10ED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00835" y="4058514"/>
              <a:ext cx="685800" cy="685800"/>
            </a:xfrm>
            <a:prstGeom prst="rect">
              <a:avLst/>
            </a:prstGeom>
          </p:spPr>
        </p:pic>
        <p:pic>
          <p:nvPicPr>
            <p:cNvPr id="61" name="Graphic 60" descr="Employee badge with solid fill">
              <a:extLst>
                <a:ext uri="{FF2B5EF4-FFF2-40B4-BE49-F238E27FC236}">
                  <a16:creationId xmlns:a16="http://schemas.microsoft.com/office/drawing/2014/main" id="{9229D3E4-C099-4361-8E24-0EB87C71F6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0845" y="4704783"/>
              <a:ext cx="685800" cy="685800"/>
            </a:xfrm>
            <a:prstGeom prst="rect">
              <a:avLst/>
            </a:prstGeom>
          </p:spPr>
        </p:pic>
        <p:pic>
          <p:nvPicPr>
            <p:cNvPr id="62" name="Graphic 61" descr="Employee badge with solid fill">
              <a:extLst>
                <a:ext uri="{FF2B5EF4-FFF2-40B4-BE49-F238E27FC236}">
                  <a16:creationId xmlns:a16="http://schemas.microsoft.com/office/drawing/2014/main" id="{5E40C3C5-01DD-4FF4-92FA-B34E06146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6212" y="4704783"/>
              <a:ext cx="685800" cy="685800"/>
            </a:xfrm>
            <a:prstGeom prst="rect">
              <a:avLst/>
            </a:prstGeom>
          </p:spPr>
        </p:pic>
        <p:pic>
          <p:nvPicPr>
            <p:cNvPr id="63" name="Graphic 62" descr="Employee badge with solid fill">
              <a:extLst>
                <a:ext uri="{FF2B5EF4-FFF2-40B4-BE49-F238E27FC236}">
                  <a16:creationId xmlns:a16="http://schemas.microsoft.com/office/drawing/2014/main" id="{8D2AAEF4-9823-42A5-B69E-1983D72631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0725" y="4704783"/>
              <a:ext cx="685800" cy="685800"/>
            </a:xfrm>
            <a:prstGeom prst="rect">
              <a:avLst/>
            </a:prstGeom>
          </p:spPr>
        </p:pic>
        <p:pic>
          <p:nvPicPr>
            <p:cNvPr id="64" name="Graphic 63" descr="Employee badge with solid fill">
              <a:extLst>
                <a:ext uri="{FF2B5EF4-FFF2-40B4-BE49-F238E27FC236}">
                  <a16:creationId xmlns:a16="http://schemas.microsoft.com/office/drawing/2014/main" id="{2A6239AE-1EB7-472C-A8E7-36C395E6BF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5238" y="4704783"/>
              <a:ext cx="685800" cy="685800"/>
            </a:xfrm>
            <a:prstGeom prst="rect">
              <a:avLst/>
            </a:prstGeom>
          </p:spPr>
        </p:pic>
        <p:pic>
          <p:nvPicPr>
            <p:cNvPr id="65" name="Graphic 64" descr="Employee badge with solid fill">
              <a:extLst>
                <a:ext uri="{FF2B5EF4-FFF2-40B4-BE49-F238E27FC236}">
                  <a16:creationId xmlns:a16="http://schemas.microsoft.com/office/drawing/2014/main" id="{F30B0CEB-34E7-4A2A-A56E-8A8A1FE627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9751" y="4704783"/>
              <a:ext cx="685800" cy="685800"/>
            </a:xfrm>
            <a:prstGeom prst="rect">
              <a:avLst/>
            </a:prstGeom>
          </p:spPr>
        </p:pic>
        <p:pic>
          <p:nvPicPr>
            <p:cNvPr id="66" name="Graphic 65" descr="Employee badge with solid fill">
              <a:extLst>
                <a:ext uri="{FF2B5EF4-FFF2-40B4-BE49-F238E27FC236}">
                  <a16:creationId xmlns:a16="http://schemas.microsoft.com/office/drawing/2014/main" id="{4A7DF27F-1CD7-4667-BBEF-E63852C1E8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2250" y="5484318"/>
              <a:ext cx="685800" cy="685800"/>
            </a:xfrm>
            <a:prstGeom prst="rect">
              <a:avLst/>
            </a:prstGeom>
          </p:spPr>
        </p:pic>
        <p:pic>
          <p:nvPicPr>
            <p:cNvPr id="67" name="Graphic 66" descr="Employee badge with solid fill">
              <a:extLst>
                <a:ext uri="{FF2B5EF4-FFF2-40B4-BE49-F238E27FC236}">
                  <a16:creationId xmlns:a16="http://schemas.microsoft.com/office/drawing/2014/main" id="{76BC650C-9741-43C6-94F8-45B9E6F028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9570" y="5484318"/>
              <a:ext cx="685800" cy="685800"/>
            </a:xfrm>
            <a:prstGeom prst="rect">
              <a:avLst/>
            </a:prstGeom>
          </p:spPr>
        </p:pic>
        <p:pic>
          <p:nvPicPr>
            <p:cNvPr id="68" name="Graphic 67" descr="Employee badge with solid fill">
              <a:extLst>
                <a:ext uri="{FF2B5EF4-FFF2-40B4-BE49-F238E27FC236}">
                  <a16:creationId xmlns:a16="http://schemas.microsoft.com/office/drawing/2014/main" id="{354E90F8-47AF-4C21-8406-5E5D61B487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4083" y="5484318"/>
              <a:ext cx="685800" cy="685800"/>
            </a:xfrm>
            <a:prstGeom prst="rect">
              <a:avLst/>
            </a:prstGeom>
          </p:spPr>
        </p:pic>
        <p:pic>
          <p:nvPicPr>
            <p:cNvPr id="69" name="Graphic 68" descr="Employee badge with solid fill">
              <a:extLst>
                <a:ext uri="{FF2B5EF4-FFF2-40B4-BE49-F238E27FC236}">
                  <a16:creationId xmlns:a16="http://schemas.microsoft.com/office/drawing/2014/main" id="{C2CC5125-680F-4506-BB22-DACC0882B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8596" y="5484318"/>
              <a:ext cx="685800" cy="685800"/>
            </a:xfrm>
            <a:prstGeom prst="rect">
              <a:avLst/>
            </a:prstGeom>
          </p:spPr>
        </p:pic>
        <p:pic>
          <p:nvPicPr>
            <p:cNvPr id="70" name="Graphic 69" descr="Employee badge with solid fill">
              <a:extLst>
                <a:ext uri="{FF2B5EF4-FFF2-40B4-BE49-F238E27FC236}">
                  <a16:creationId xmlns:a16="http://schemas.microsoft.com/office/drawing/2014/main" id="{5596BA11-62F1-4AAB-A00A-CA110A1AE9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3109" y="5483239"/>
              <a:ext cx="685800" cy="685800"/>
            </a:xfrm>
            <a:prstGeom prst="rect">
              <a:avLst/>
            </a:prstGeom>
          </p:spPr>
        </p:pic>
        <p:pic>
          <p:nvPicPr>
            <p:cNvPr id="71" name="Graphic 70" descr="Employee badge with solid fill">
              <a:extLst>
                <a:ext uri="{FF2B5EF4-FFF2-40B4-BE49-F238E27FC236}">
                  <a16:creationId xmlns:a16="http://schemas.microsoft.com/office/drawing/2014/main" id="{A6DE4E83-7D62-4B79-AF19-41A11CC545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7622" y="5484318"/>
              <a:ext cx="685800" cy="685800"/>
            </a:xfrm>
            <a:prstGeom prst="rect">
              <a:avLst/>
            </a:prstGeom>
          </p:spPr>
        </p:pic>
        <p:pic>
          <p:nvPicPr>
            <p:cNvPr id="72" name="Graphic 71" descr="Employee badge with solid fill">
              <a:extLst>
                <a:ext uri="{FF2B5EF4-FFF2-40B4-BE49-F238E27FC236}">
                  <a16:creationId xmlns:a16="http://schemas.microsoft.com/office/drawing/2014/main" id="{7377E297-6802-4950-AE3F-7A73461A44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92133" y="5484318"/>
              <a:ext cx="685800" cy="685800"/>
            </a:xfrm>
            <a:prstGeom prst="rect">
              <a:avLst/>
            </a:prstGeom>
          </p:spPr>
        </p:pic>
        <p:pic>
          <p:nvPicPr>
            <p:cNvPr id="73" name="Graphic 72" descr="Employee badge with solid fill">
              <a:extLst>
                <a:ext uri="{FF2B5EF4-FFF2-40B4-BE49-F238E27FC236}">
                  <a16:creationId xmlns:a16="http://schemas.microsoft.com/office/drawing/2014/main" id="{7881C63B-BE3A-43A1-B892-D76EE2E28D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74193" y="5483239"/>
              <a:ext cx="685800" cy="685800"/>
            </a:xfrm>
            <a:prstGeom prst="rect">
              <a:avLst/>
            </a:prstGeom>
          </p:spPr>
        </p:pic>
        <p:sp>
          <p:nvSpPr>
            <p:cNvPr id="74" name="Rectangle 73">
              <a:extLst>
                <a:ext uri="{FF2B5EF4-FFF2-40B4-BE49-F238E27FC236}">
                  <a16:creationId xmlns:a16="http://schemas.microsoft.com/office/drawing/2014/main" id="{36303A45-5D8F-46B0-9732-55347CE531C2}"/>
                </a:ext>
              </a:extLst>
            </p:cNvPr>
            <p:cNvSpPr/>
            <p:nvPr/>
          </p:nvSpPr>
          <p:spPr>
            <a:xfrm rot="16200000">
              <a:off x="3539779" y="2974342"/>
              <a:ext cx="1298448" cy="457200"/>
            </a:xfrm>
            <a:prstGeom prst="rect">
              <a:avLst/>
            </a:prstGeom>
            <a:solidFill>
              <a:srgbClr val="092F5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All </a:t>
              </a:r>
            </a:p>
          </p:txBody>
        </p:sp>
        <p:sp>
          <p:nvSpPr>
            <p:cNvPr id="75" name="Rectangle 74">
              <a:extLst>
                <a:ext uri="{FF2B5EF4-FFF2-40B4-BE49-F238E27FC236}">
                  <a16:creationId xmlns:a16="http://schemas.microsoft.com/office/drawing/2014/main" id="{25D03506-62E2-4E50-BF83-F7F07CCC33D3}"/>
                </a:ext>
              </a:extLst>
            </p:cNvPr>
            <p:cNvSpPr/>
            <p:nvPr/>
          </p:nvSpPr>
          <p:spPr>
            <a:xfrm rot="16200000">
              <a:off x="3541878" y="4272791"/>
              <a:ext cx="1298448" cy="457200"/>
            </a:xfrm>
            <a:prstGeom prst="rect">
              <a:avLst/>
            </a:prstGeom>
            <a:solidFill>
              <a:srgbClr val="FFB81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Finance</a:t>
              </a:r>
            </a:p>
          </p:txBody>
        </p:sp>
        <p:sp>
          <p:nvSpPr>
            <p:cNvPr id="76" name="Rectangle 75">
              <a:extLst>
                <a:ext uri="{FF2B5EF4-FFF2-40B4-BE49-F238E27FC236}">
                  <a16:creationId xmlns:a16="http://schemas.microsoft.com/office/drawing/2014/main" id="{830ECF54-0187-49E3-8E4D-8C557571F8E3}"/>
                </a:ext>
              </a:extLst>
            </p:cNvPr>
            <p:cNvSpPr/>
            <p:nvPr/>
          </p:nvSpPr>
          <p:spPr>
            <a:xfrm rot="16200000">
              <a:off x="3535251" y="5577866"/>
              <a:ext cx="1311701" cy="457200"/>
            </a:xfrm>
            <a:prstGeom prst="rect">
              <a:avLst/>
            </a:prstGeom>
            <a:solidFill>
              <a:srgbClr val="6CC24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Procurement </a:t>
              </a:r>
            </a:p>
          </p:txBody>
        </p:sp>
      </p:grpSp>
      <p:pic>
        <p:nvPicPr>
          <p:cNvPr id="2050" name="Picture 2">
            <a:extLst>
              <a:ext uri="{FF2B5EF4-FFF2-40B4-BE49-F238E27FC236}">
                <a16:creationId xmlns:a16="http://schemas.microsoft.com/office/drawing/2014/main" id="{76C8B408-6A9A-4BC4-B153-B0B96B73ED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3419" y="1657573"/>
            <a:ext cx="37115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964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C42345FB-68B7-4A3C-88B1-C9E237187D19}">
  <ds:schemaRefs>
    <ds:schemaRef ds:uri="http://schemas.microsoft.com/sharepoint/v3/contenttype/forms"/>
  </ds:schemaRefs>
</ds:datastoreItem>
</file>

<file path=customXml/itemProps2.xml><?xml version="1.0" encoding="utf-8"?>
<ds:datastoreItem xmlns:ds="http://schemas.openxmlformats.org/officeDocument/2006/customXml" ds:itemID="{2CDBC9FA-9E88-4D14-8F2F-11A40C059ED8}"/>
</file>

<file path=customXml/itemProps3.xml><?xml version="1.0" encoding="utf-8"?>
<ds:datastoreItem xmlns:ds="http://schemas.openxmlformats.org/officeDocument/2006/customXml" ds:itemID="{801D1312-8D98-4AF0-B823-8922B5C1FDF2}">
  <ds:schemaRefs>
    <ds:schemaRef ds:uri="http://schemas.microsoft.com/office/2006/metadata/properties"/>
    <ds:schemaRef ds:uri="http://purl.org/dc/terms/"/>
    <ds:schemaRef ds:uri="fe3a4531-7f9c-4bfd-89ea-efc29220a376"/>
    <ds:schemaRef ds:uri="http://purl.org/dc/elements/1.1/"/>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41613</TotalTime>
  <Words>2669</Words>
  <Application>Microsoft Office PowerPoint</Application>
  <PresentationFormat>Widescreen</PresentationFormat>
  <Paragraphs>514</Paragraphs>
  <Slides>33</Slides>
  <Notes>14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33</vt:i4>
      </vt:variant>
    </vt:vector>
  </HeadingPairs>
  <TitlesOfParts>
    <vt:vector size="48" baseType="lpstr">
      <vt:lpstr>Microsoft YaHei</vt:lpstr>
      <vt:lpstr>Arial</vt:lpstr>
      <vt:lpstr>Calibri</vt:lpstr>
      <vt:lpstr>Calibri Light</vt:lpstr>
      <vt:lpstr>Gill Sans MT</vt:lpstr>
      <vt:lpstr>Symbol</vt:lpstr>
      <vt:lpstr>Times New Roman</vt:lpstr>
      <vt:lpstr>Verdana</vt:lpstr>
      <vt:lpstr>Wingdings</vt:lpstr>
      <vt:lpstr>Wingdings 2</vt:lpstr>
      <vt:lpstr>Office Theme</vt:lpstr>
      <vt:lpstr>Custom Design</vt:lpstr>
      <vt:lpstr>1_Custom Design</vt:lpstr>
      <vt:lpstr>Dividend</vt:lpstr>
      <vt:lpstr>1_Dividend</vt:lpstr>
      <vt:lpstr>PowerPoint Presentation</vt:lpstr>
      <vt:lpstr>Welcome!</vt:lpstr>
      <vt:lpstr>PowerPoint Presentation</vt:lpstr>
      <vt:lpstr>PowerPoint Presentation</vt:lpstr>
      <vt:lpstr>Phase 1 Timeline</vt:lpstr>
      <vt:lpstr>Activity Impact-o-meter: October - December</vt:lpstr>
      <vt:lpstr>Budget Update</vt:lpstr>
      <vt:lpstr>Approval Workflow</vt:lpstr>
      <vt:lpstr>Luma (Security) Roles</vt:lpstr>
      <vt:lpstr>Projects &amp; Grants</vt:lpstr>
      <vt:lpstr>Interfaces</vt:lpstr>
      <vt:lpstr>PowerPoint Presentation</vt:lpstr>
      <vt:lpstr>System Integration Testing (SIT) 3</vt:lpstr>
      <vt:lpstr>System Integration Testing (SIT) 3</vt:lpstr>
      <vt:lpstr>System Integration Testing (SIT) 3</vt:lpstr>
      <vt:lpstr>System Integration Testing (SIT) 3</vt:lpstr>
      <vt:lpstr>System Integration Testing (SIT) 3</vt:lpstr>
      <vt:lpstr>System Integration Testing (SIT) 3</vt:lpstr>
      <vt:lpstr>System Integration Testing (SIT) 3</vt:lpstr>
      <vt:lpstr>System Integration Testing (SIT) 3</vt:lpstr>
      <vt:lpstr>System Integration Testing (SIT) 3</vt:lpstr>
      <vt:lpstr>PowerPoint Presentation</vt:lpstr>
      <vt:lpstr>PowerPoint Presentation</vt:lpstr>
      <vt:lpstr>PowerPoint Presentation</vt:lpstr>
      <vt:lpstr>Payroll/HR Survey</vt:lpstr>
      <vt:lpstr>PowerPoint Presentation</vt:lpstr>
      <vt:lpstr>Engagement Opportunities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292</cp:revision>
  <dcterms:created xsi:type="dcterms:W3CDTF">2019-10-30T16:03:15Z</dcterms:created>
  <dcterms:modified xsi:type="dcterms:W3CDTF">2021-11-03T21:17:09Z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