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Lst>
  <p:notesMasterIdLst>
    <p:notesMasterId r:id="rId30"/>
  </p:notesMasterIdLst>
  <p:sldIdLst>
    <p:sldId id="256" r:id="rId7"/>
    <p:sldId id="275" r:id="rId8"/>
    <p:sldId id="2147308652" r:id="rId9"/>
    <p:sldId id="259" r:id="rId10"/>
    <p:sldId id="2147308641" r:id="rId11"/>
    <p:sldId id="261" r:id="rId12"/>
    <p:sldId id="2147308644" r:id="rId13"/>
    <p:sldId id="271" r:id="rId14"/>
    <p:sldId id="2147308647" r:id="rId15"/>
    <p:sldId id="2147308646" r:id="rId16"/>
    <p:sldId id="2147308642" r:id="rId17"/>
    <p:sldId id="263" r:id="rId18"/>
    <p:sldId id="2147308643" r:id="rId19"/>
    <p:sldId id="270" r:id="rId20"/>
    <p:sldId id="2147308648" r:id="rId21"/>
    <p:sldId id="2147308631" r:id="rId22"/>
    <p:sldId id="2147308653" r:id="rId23"/>
    <p:sldId id="2147308654" r:id="rId24"/>
    <p:sldId id="2147308655" r:id="rId25"/>
    <p:sldId id="2147308656" r:id="rId26"/>
    <p:sldId id="2147308649" r:id="rId27"/>
    <p:sldId id="2147308650" r:id="rId28"/>
    <p:sldId id="214730864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 Doench" initials="AD" lastIdx="1" clrIdx="0">
    <p:extLst>
      <p:ext uri="{19B8F6BF-5375-455C-9EA6-DF929625EA0E}">
        <p15:presenceInfo xmlns:p15="http://schemas.microsoft.com/office/powerpoint/2012/main" userId="S-1-5-21-2580726161-2373991790-2172152126-761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B81C"/>
    <a:srgbClr val="428C28"/>
    <a:srgbClr val="ECECEC"/>
    <a:srgbClr val="092F57"/>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35" autoAdjust="0"/>
    <p:restoredTop sz="49589" autoAdjust="0"/>
  </p:normalViewPr>
  <p:slideViewPr>
    <p:cSldViewPr snapToGrid="0">
      <p:cViewPr varScale="1">
        <p:scale>
          <a:sx n="114" d="100"/>
          <a:sy n="114" d="100"/>
        </p:scale>
        <p:origin x="420" y="10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E05EEF-2082-4B65-ABD1-E1272C261506}" type="doc">
      <dgm:prSet loTypeId="urn:microsoft.com/office/officeart/2005/8/layout/hProcess3" loCatId="process" qsTypeId="urn:microsoft.com/office/officeart/2005/8/quickstyle/simple1" qsCatId="simple" csTypeId="urn:microsoft.com/office/officeart/2005/8/colors/accent1_2" csCatId="accent1" phldr="1"/>
      <dgm:spPr/>
    </dgm:pt>
    <dgm:pt modelId="{5A90E300-2860-4FF4-9263-B95CCEC4ADDE}">
      <dgm:prSet phldrT="[Text]" custT="1"/>
      <dgm:spPr/>
      <dgm:t>
        <a:bodyPr/>
        <a:lstStyle/>
        <a:p>
          <a:r>
            <a:rPr lang="en-US" sz="1600" b="1" dirty="0">
              <a:solidFill>
                <a:schemeClr val="bg1">
                  <a:lumMod val="95000"/>
                </a:schemeClr>
              </a:solidFill>
              <a:latin typeface="Arial" panose="020B0604020202020204" pitchFamily="34" charset="0"/>
              <a:cs typeface="Arial" panose="020B0604020202020204" pitchFamily="34" charset="0"/>
            </a:rPr>
            <a:t>January:</a:t>
          </a:r>
        </a:p>
        <a:p>
          <a:r>
            <a:rPr lang="en-US" sz="1600" dirty="0">
              <a:solidFill>
                <a:schemeClr val="bg1">
                  <a:lumMod val="95000"/>
                </a:schemeClr>
              </a:solidFill>
              <a:latin typeface="Arial" panose="020B0604020202020204" pitchFamily="34" charset="0"/>
              <a:cs typeface="Arial" panose="020B0604020202020204" pitchFamily="34" charset="0"/>
            </a:rPr>
            <a:t>Kickoff</a:t>
          </a:r>
        </a:p>
        <a:p>
          <a:r>
            <a:rPr lang="en-US" sz="1600" dirty="0">
              <a:solidFill>
                <a:schemeClr val="bg1">
                  <a:lumMod val="95000"/>
                </a:schemeClr>
              </a:solidFill>
              <a:latin typeface="Arial" panose="020B0604020202020204" pitchFamily="34" charset="0"/>
              <a:cs typeface="Arial" panose="020B0604020202020204" pitchFamily="34" charset="0"/>
            </a:rPr>
            <a:t>Begin assessing current processes and documentation</a:t>
          </a:r>
          <a:endParaRPr lang="en-US" sz="3600" dirty="0">
            <a:solidFill>
              <a:schemeClr val="bg1">
                <a:lumMod val="95000"/>
              </a:schemeClr>
            </a:solidFill>
            <a:latin typeface="Arial" panose="020B0604020202020204" pitchFamily="34" charset="0"/>
            <a:cs typeface="Arial" panose="020B0604020202020204" pitchFamily="34" charset="0"/>
          </a:endParaRPr>
        </a:p>
      </dgm:t>
    </dgm:pt>
    <dgm:pt modelId="{01A306FB-D681-49DD-BB3B-EDDEB27B3ABD}" type="parTrans" cxnId="{0509807B-4C7E-42A8-ABE9-6B529EF48249}">
      <dgm:prSet/>
      <dgm:spPr/>
      <dgm:t>
        <a:bodyPr/>
        <a:lstStyle/>
        <a:p>
          <a:endParaRPr lang="en-US"/>
        </a:p>
      </dgm:t>
    </dgm:pt>
    <dgm:pt modelId="{7C3402BE-F940-4B54-BFA6-569B8BD3017C}" type="sibTrans" cxnId="{0509807B-4C7E-42A8-ABE9-6B529EF48249}">
      <dgm:prSet/>
      <dgm:spPr/>
      <dgm:t>
        <a:bodyPr/>
        <a:lstStyle/>
        <a:p>
          <a:endParaRPr lang="en-US"/>
        </a:p>
      </dgm:t>
    </dgm:pt>
    <dgm:pt modelId="{BBE737BF-0711-4428-BDD3-B450B9A92A4A}">
      <dgm:prSet phldrT="[Text]"/>
      <dgm:spPr/>
      <dgm:t>
        <a:bodyPr/>
        <a:lstStyle/>
        <a:p>
          <a:r>
            <a:rPr lang="en-US" b="1" dirty="0">
              <a:solidFill>
                <a:schemeClr val="bg1">
                  <a:lumMod val="95000"/>
                </a:schemeClr>
              </a:solidFill>
              <a:latin typeface="Arial" panose="020B0604020202020204" pitchFamily="34" charset="0"/>
              <a:cs typeface="Arial" panose="020B0604020202020204" pitchFamily="34" charset="0"/>
            </a:rPr>
            <a:t>February:</a:t>
          </a:r>
        </a:p>
        <a:p>
          <a:r>
            <a:rPr lang="en-US" dirty="0">
              <a:solidFill>
                <a:schemeClr val="bg1">
                  <a:lumMod val="95000"/>
                </a:schemeClr>
              </a:solidFill>
              <a:latin typeface="Arial" panose="020B0604020202020204" pitchFamily="34" charset="0"/>
              <a:cs typeface="Arial" panose="020B0604020202020204" pitchFamily="34" charset="0"/>
            </a:rPr>
            <a:t>Assess current processes</a:t>
          </a:r>
        </a:p>
        <a:p>
          <a:r>
            <a:rPr lang="en-US" dirty="0">
              <a:solidFill>
                <a:schemeClr val="bg1">
                  <a:lumMod val="95000"/>
                </a:schemeClr>
              </a:solidFill>
              <a:latin typeface="Arial" panose="020B0604020202020204" pitchFamily="34" charset="0"/>
              <a:cs typeface="Arial" panose="020B0604020202020204" pitchFamily="34" charset="0"/>
            </a:rPr>
            <a:t>Review Luma change impacts</a:t>
          </a:r>
          <a:endParaRPr lang="en-US" dirty="0"/>
        </a:p>
      </dgm:t>
    </dgm:pt>
    <dgm:pt modelId="{18088BC1-B9EA-4329-90A5-03CDD777B0F2}" type="parTrans" cxnId="{226F9AAD-9376-40C7-BD37-3714034CFAAF}">
      <dgm:prSet/>
      <dgm:spPr/>
      <dgm:t>
        <a:bodyPr/>
        <a:lstStyle/>
        <a:p>
          <a:endParaRPr lang="en-US"/>
        </a:p>
      </dgm:t>
    </dgm:pt>
    <dgm:pt modelId="{8101D612-0A38-40BF-B3AB-F23B30D3C228}" type="sibTrans" cxnId="{226F9AAD-9376-40C7-BD37-3714034CFAAF}">
      <dgm:prSet/>
      <dgm:spPr/>
      <dgm:t>
        <a:bodyPr/>
        <a:lstStyle/>
        <a:p>
          <a:endParaRPr lang="en-US"/>
        </a:p>
      </dgm:t>
    </dgm:pt>
    <dgm:pt modelId="{11CF9431-7C11-429C-8199-7D617221D25A}">
      <dgm:prSet phldrT="[Text]"/>
      <dgm:spPr/>
      <dgm:t>
        <a:bodyPr/>
        <a:lstStyle/>
        <a:p>
          <a:r>
            <a:rPr lang="en-US" b="1" dirty="0">
              <a:solidFill>
                <a:schemeClr val="bg1">
                  <a:lumMod val="95000"/>
                </a:schemeClr>
              </a:solidFill>
              <a:latin typeface="Arial" panose="020B0604020202020204" pitchFamily="34" charset="0"/>
              <a:cs typeface="Arial" panose="020B0604020202020204" pitchFamily="34" charset="0"/>
            </a:rPr>
            <a:t>March-May:</a:t>
          </a:r>
        </a:p>
        <a:p>
          <a:r>
            <a:rPr lang="en-US" dirty="0">
              <a:solidFill>
                <a:schemeClr val="bg1">
                  <a:lumMod val="95000"/>
                </a:schemeClr>
              </a:solidFill>
              <a:latin typeface="Arial" panose="020B0604020202020204" pitchFamily="34" charset="0"/>
              <a:cs typeface="Arial" panose="020B0604020202020204" pitchFamily="34" charset="0"/>
            </a:rPr>
            <a:t>Assess &amp; document identified impacts on current processes</a:t>
          </a:r>
        </a:p>
        <a:p>
          <a:r>
            <a:rPr lang="en-US" dirty="0">
              <a:solidFill>
                <a:schemeClr val="bg1">
                  <a:lumMod val="95000"/>
                </a:schemeClr>
              </a:solidFill>
              <a:latin typeface="Arial" panose="020B0604020202020204" pitchFamily="34" charset="0"/>
              <a:cs typeface="Arial" panose="020B0604020202020204" pitchFamily="34" charset="0"/>
            </a:rPr>
            <a:t>Recommend change plans</a:t>
          </a:r>
          <a:endParaRPr lang="en-US" dirty="0"/>
        </a:p>
      </dgm:t>
    </dgm:pt>
    <dgm:pt modelId="{819D7CDD-3813-4110-B1A6-F043EFB7FF53}" type="parTrans" cxnId="{09BFDF76-3E03-4358-82D5-E88997318605}">
      <dgm:prSet/>
      <dgm:spPr/>
      <dgm:t>
        <a:bodyPr/>
        <a:lstStyle/>
        <a:p>
          <a:endParaRPr lang="en-US"/>
        </a:p>
      </dgm:t>
    </dgm:pt>
    <dgm:pt modelId="{1269F46C-AB8C-4C04-89EB-BCDBA0D9A478}" type="sibTrans" cxnId="{09BFDF76-3E03-4358-82D5-E88997318605}">
      <dgm:prSet/>
      <dgm:spPr/>
      <dgm:t>
        <a:bodyPr/>
        <a:lstStyle/>
        <a:p>
          <a:endParaRPr lang="en-US"/>
        </a:p>
      </dgm:t>
    </dgm:pt>
    <dgm:pt modelId="{E02A318C-D582-4682-8494-3C380A36377D}" type="pres">
      <dgm:prSet presAssocID="{4CE05EEF-2082-4B65-ABD1-E1272C261506}" presName="Name0" presStyleCnt="0">
        <dgm:presLayoutVars>
          <dgm:dir/>
          <dgm:animLvl val="lvl"/>
          <dgm:resizeHandles val="exact"/>
        </dgm:presLayoutVars>
      </dgm:prSet>
      <dgm:spPr/>
    </dgm:pt>
    <dgm:pt modelId="{E00D4B2E-8753-4A01-A51F-65DA198AD1EB}" type="pres">
      <dgm:prSet presAssocID="{4CE05EEF-2082-4B65-ABD1-E1272C261506}" presName="dummy" presStyleCnt="0"/>
      <dgm:spPr/>
    </dgm:pt>
    <dgm:pt modelId="{36E602F6-DE9E-4805-B8F7-3DEC738E38A3}" type="pres">
      <dgm:prSet presAssocID="{4CE05EEF-2082-4B65-ABD1-E1272C261506}" presName="linH" presStyleCnt="0"/>
      <dgm:spPr/>
    </dgm:pt>
    <dgm:pt modelId="{0EC3925D-921E-4629-B757-42E1250BC5B1}" type="pres">
      <dgm:prSet presAssocID="{4CE05EEF-2082-4B65-ABD1-E1272C261506}" presName="padding1" presStyleCnt="0"/>
      <dgm:spPr/>
    </dgm:pt>
    <dgm:pt modelId="{144C2992-37CE-4F1E-9163-5E82FA49EDDF}" type="pres">
      <dgm:prSet presAssocID="{5A90E300-2860-4FF4-9263-B95CCEC4ADDE}" presName="linV" presStyleCnt="0"/>
      <dgm:spPr/>
    </dgm:pt>
    <dgm:pt modelId="{77ACE581-74FF-45A0-9841-66143C9C3F7F}" type="pres">
      <dgm:prSet presAssocID="{5A90E300-2860-4FF4-9263-B95CCEC4ADDE}" presName="spVertical1" presStyleCnt="0"/>
      <dgm:spPr/>
    </dgm:pt>
    <dgm:pt modelId="{9E8050BB-5E9D-478C-8B4E-9BCB38FEBB50}" type="pres">
      <dgm:prSet presAssocID="{5A90E300-2860-4FF4-9263-B95CCEC4ADDE}" presName="parTx" presStyleLbl="revTx" presStyleIdx="0" presStyleCnt="3" custScaleX="132674" custLinFactNeighborX="-20162" custLinFactNeighborY="95096">
        <dgm:presLayoutVars>
          <dgm:chMax val="0"/>
          <dgm:chPref val="0"/>
          <dgm:bulletEnabled val="1"/>
        </dgm:presLayoutVars>
      </dgm:prSet>
      <dgm:spPr/>
    </dgm:pt>
    <dgm:pt modelId="{0F8202B7-E7E4-4654-8FBB-B75B7B927BA1}" type="pres">
      <dgm:prSet presAssocID="{5A90E300-2860-4FF4-9263-B95CCEC4ADDE}" presName="spVertical2" presStyleCnt="0"/>
      <dgm:spPr/>
    </dgm:pt>
    <dgm:pt modelId="{13576274-F643-407C-AD87-6EAAF6686D77}" type="pres">
      <dgm:prSet presAssocID="{5A90E300-2860-4FF4-9263-B95CCEC4ADDE}" presName="spVertical3" presStyleCnt="0"/>
      <dgm:spPr/>
    </dgm:pt>
    <dgm:pt modelId="{0F72993A-8539-4A75-B16D-16617F56518F}" type="pres">
      <dgm:prSet presAssocID="{7C3402BE-F940-4B54-BFA6-569B8BD3017C}" presName="space" presStyleCnt="0"/>
      <dgm:spPr/>
    </dgm:pt>
    <dgm:pt modelId="{A439515D-A9CE-46F8-A99F-429298ACF1BD}" type="pres">
      <dgm:prSet presAssocID="{BBE737BF-0711-4428-BDD3-B450B9A92A4A}" presName="linV" presStyleCnt="0"/>
      <dgm:spPr/>
    </dgm:pt>
    <dgm:pt modelId="{25380A8A-7381-473F-87C2-0AFB429E9683}" type="pres">
      <dgm:prSet presAssocID="{BBE737BF-0711-4428-BDD3-B450B9A92A4A}" presName="spVertical1" presStyleCnt="0"/>
      <dgm:spPr/>
    </dgm:pt>
    <dgm:pt modelId="{B1E91ED9-D1B3-4515-A8E9-6061D597DC1A}" type="pres">
      <dgm:prSet presAssocID="{BBE737BF-0711-4428-BDD3-B450B9A92A4A}" presName="parTx" presStyleLbl="revTx" presStyleIdx="1" presStyleCnt="3" custLinFactNeighborX="-24459" custLinFactNeighborY="95096">
        <dgm:presLayoutVars>
          <dgm:chMax val="0"/>
          <dgm:chPref val="0"/>
          <dgm:bulletEnabled val="1"/>
        </dgm:presLayoutVars>
      </dgm:prSet>
      <dgm:spPr/>
    </dgm:pt>
    <dgm:pt modelId="{37F413A4-F9B8-4D32-BFAF-CE1DA38D4B82}" type="pres">
      <dgm:prSet presAssocID="{BBE737BF-0711-4428-BDD3-B450B9A92A4A}" presName="spVertical2" presStyleCnt="0"/>
      <dgm:spPr/>
    </dgm:pt>
    <dgm:pt modelId="{E0466648-6EB8-44A7-8173-49057759CC47}" type="pres">
      <dgm:prSet presAssocID="{BBE737BF-0711-4428-BDD3-B450B9A92A4A}" presName="spVertical3" presStyleCnt="0"/>
      <dgm:spPr/>
    </dgm:pt>
    <dgm:pt modelId="{66720C55-B6D2-45BB-A65B-38131EF02EA7}" type="pres">
      <dgm:prSet presAssocID="{8101D612-0A38-40BF-B3AB-F23B30D3C228}" presName="space" presStyleCnt="0"/>
      <dgm:spPr/>
    </dgm:pt>
    <dgm:pt modelId="{2C00142E-50B4-48F7-BAA4-468B962298D7}" type="pres">
      <dgm:prSet presAssocID="{11CF9431-7C11-429C-8199-7D617221D25A}" presName="linV" presStyleCnt="0"/>
      <dgm:spPr/>
    </dgm:pt>
    <dgm:pt modelId="{045E6317-3776-4403-9617-6CA602E77176}" type="pres">
      <dgm:prSet presAssocID="{11CF9431-7C11-429C-8199-7D617221D25A}" presName="spVertical1" presStyleCnt="0"/>
      <dgm:spPr/>
    </dgm:pt>
    <dgm:pt modelId="{F72DF515-6B2A-4780-A56E-B3D7A17DE60E}" type="pres">
      <dgm:prSet presAssocID="{11CF9431-7C11-429C-8199-7D617221D25A}" presName="parTx" presStyleLbl="revTx" presStyleIdx="2" presStyleCnt="3" custScaleX="127657" custLinFactY="3182" custLinFactNeighborX="-27645" custLinFactNeighborY="100000">
        <dgm:presLayoutVars>
          <dgm:chMax val="0"/>
          <dgm:chPref val="0"/>
          <dgm:bulletEnabled val="1"/>
        </dgm:presLayoutVars>
      </dgm:prSet>
      <dgm:spPr/>
    </dgm:pt>
    <dgm:pt modelId="{C064AC3E-BC12-4BEF-ACFB-10891CDA9375}" type="pres">
      <dgm:prSet presAssocID="{11CF9431-7C11-429C-8199-7D617221D25A}" presName="spVertical2" presStyleCnt="0"/>
      <dgm:spPr/>
    </dgm:pt>
    <dgm:pt modelId="{4FD402C8-7EB6-4371-A4CD-CCC9D7498ADD}" type="pres">
      <dgm:prSet presAssocID="{11CF9431-7C11-429C-8199-7D617221D25A}" presName="spVertical3" presStyleCnt="0"/>
      <dgm:spPr/>
    </dgm:pt>
    <dgm:pt modelId="{A732CCEE-AAE0-423F-8C01-5530F9065B0E}" type="pres">
      <dgm:prSet presAssocID="{4CE05EEF-2082-4B65-ABD1-E1272C261506}" presName="padding2" presStyleCnt="0"/>
      <dgm:spPr/>
    </dgm:pt>
    <dgm:pt modelId="{5EE69B77-CC19-4869-901C-F0D4B0EC5F10}" type="pres">
      <dgm:prSet presAssocID="{4CE05EEF-2082-4B65-ABD1-E1272C261506}" presName="negArrow" presStyleCnt="0"/>
      <dgm:spPr/>
    </dgm:pt>
    <dgm:pt modelId="{D2DA5A74-9B48-484C-81D5-A7B0F00C672A}" type="pres">
      <dgm:prSet presAssocID="{4CE05EEF-2082-4B65-ABD1-E1272C261506}" presName="backgroundArrow" presStyleLbl="node1" presStyleIdx="0" presStyleCnt="1" custScaleY="131823" custLinFactNeighborY="2722"/>
      <dgm:spPr>
        <a:solidFill>
          <a:schemeClr val="tx2">
            <a:lumMod val="60000"/>
            <a:lumOff val="40000"/>
          </a:schemeClr>
        </a:solidFill>
        <a:ln>
          <a:noFill/>
        </a:ln>
        <a:effectLst>
          <a:outerShdw blurRad="63500" sx="102000" sy="102000" algn="ctr" rotWithShape="0">
            <a:prstClr val="black">
              <a:alpha val="40000"/>
            </a:prstClr>
          </a:outerShdw>
        </a:effectLst>
      </dgm:spPr>
    </dgm:pt>
  </dgm:ptLst>
  <dgm:cxnLst>
    <dgm:cxn modelId="{C06CD171-FE4E-4414-AA31-8A536F263D1B}" type="presOf" srcId="{11CF9431-7C11-429C-8199-7D617221D25A}" destId="{F72DF515-6B2A-4780-A56E-B3D7A17DE60E}" srcOrd="0" destOrd="0" presId="urn:microsoft.com/office/officeart/2005/8/layout/hProcess3"/>
    <dgm:cxn modelId="{09BFDF76-3E03-4358-82D5-E88997318605}" srcId="{4CE05EEF-2082-4B65-ABD1-E1272C261506}" destId="{11CF9431-7C11-429C-8199-7D617221D25A}" srcOrd="2" destOrd="0" parTransId="{819D7CDD-3813-4110-B1A6-F043EFB7FF53}" sibTransId="{1269F46C-AB8C-4C04-89EB-BCDBA0D9A478}"/>
    <dgm:cxn modelId="{0509807B-4C7E-42A8-ABE9-6B529EF48249}" srcId="{4CE05EEF-2082-4B65-ABD1-E1272C261506}" destId="{5A90E300-2860-4FF4-9263-B95CCEC4ADDE}" srcOrd="0" destOrd="0" parTransId="{01A306FB-D681-49DD-BB3B-EDDEB27B3ABD}" sibTransId="{7C3402BE-F940-4B54-BFA6-569B8BD3017C}"/>
    <dgm:cxn modelId="{226F9AAD-9376-40C7-BD37-3714034CFAAF}" srcId="{4CE05EEF-2082-4B65-ABD1-E1272C261506}" destId="{BBE737BF-0711-4428-BDD3-B450B9A92A4A}" srcOrd="1" destOrd="0" parTransId="{18088BC1-B9EA-4329-90A5-03CDD777B0F2}" sibTransId="{8101D612-0A38-40BF-B3AB-F23B30D3C228}"/>
    <dgm:cxn modelId="{3742C9C3-5BD0-4E33-A960-697C25B78B02}" type="presOf" srcId="{BBE737BF-0711-4428-BDD3-B450B9A92A4A}" destId="{B1E91ED9-D1B3-4515-A8E9-6061D597DC1A}" srcOrd="0" destOrd="0" presId="urn:microsoft.com/office/officeart/2005/8/layout/hProcess3"/>
    <dgm:cxn modelId="{839732E0-BA8E-46AC-B143-00ED6848E94B}" type="presOf" srcId="{5A90E300-2860-4FF4-9263-B95CCEC4ADDE}" destId="{9E8050BB-5E9D-478C-8B4E-9BCB38FEBB50}" srcOrd="0" destOrd="0" presId="urn:microsoft.com/office/officeart/2005/8/layout/hProcess3"/>
    <dgm:cxn modelId="{B0A8A6FF-8475-4E0F-AB28-001517B8943E}" type="presOf" srcId="{4CE05EEF-2082-4B65-ABD1-E1272C261506}" destId="{E02A318C-D582-4682-8494-3C380A36377D}" srcOrd="0" destOrd="0" presId="urn:microsoft.com/office/officeart/2005/8/layout/hProcess3"/>
    <dgm:cxn modelId="{CE47AE70-7E96-4243-95A8-24851D69A597}" type="presParOf" srcId="{E02A318C-D582-4682-8494-3C380A36377D}" destId="{E00D4B2E-8753-4A01-A51F-65DA198AD1EB}" srcOrd="0" destOrd="0" presId="urn:microsoft.com/office/officeart/2005/8/layout/hProcess3"/>
    <dgm:cxn modelId="{9EF2C6AE-C388-44FB-A7BC-8EA64773C3C2}" type="presParOf" srcId="{E02A318C-D582-4682-8494-3C380A36377D}" destId="{36E602F6-DE9E-4805-B8F7-3DEC738E38A3}" srcOrd="1" destOrd="0" presId="urn:microsoft.com/office/officeart/2005/8/layout/hProcess3"/>
    <dgm:cxn modelId="{C9E5B935-DDB5-4060-AC3F-DE1B96FE4F31}" type="presParOf" srcId="{36E602F6-DE9E-4805-B8F7-3DEC738E38A3}" destId="{0EC3925D-921E-4629-B757-42E1250BC5B1}" srcOrd="0" destOrd="0" presId="urn:microsoft.com/office/officeart/2005/8/layout/hProcess3"/>
    <dgm:cxn modelId="{2310C9B0-3C52-48C5-B264-441DC02C40A3}" type="presParOf" srcId="{36E602F6-DE9E-4805-B8F7-3DEC738E38A3}" destId="{144C2992-37CE-4F1E-9163-5E82FA49EDDF}" srcOrd="1" destOrd="0" presId="urn:microsoft.com/office/officeart/2005/8/layout/hProcess3"/>
    <dgm:cxn modelId="{110CC8B7-1738-435F-98D5-3123626517AD}" type="presParOf" srcId="{144C2992-37CE-4F1E-9163-5E82FA49EDDF}" destId="{77ACE581-74FF-45A0-9841-66143C9C3F7F}" srcOrd="0" destOrd="0" presId="urn:microsoft.com/office/officeart/2005/8/layout/hProcess3"/>
    <dgm:cxn modelId="{D6E4C45F-D208-42A9-BCD4-DF1A49094DBE}" type="presParOf" srcId="{144C2992-37CE-4F1E-9163-5E82FA49EDDF}" destId="{9E8050BB-5E9D-478C-8B4E-9BCB38FEBB50}" srcOrd="1" destOrd="0" presId="urn:microsoft.com/office/officeart/2005/8/layout/hProcess3"/>
    <dgm:cxn modelId="{1FEB32CE-AD4B-4F69-A3D6-1000A24DC3C5}" type="presParOf" srcId="{144C2992-37CE-4F1E-9163-5E82FA49EDDF}" destId="{0F8202B7-E7E4-4654-8FBB-B75B7B927BA1}" srcOrd="2" destOrd="0" presId="urn:microsoft.com/office/officeart/2005/8/layout/hProcess3"/>
    <dgm:cxn modelId="{F3B259CF-BDCB-4266-A43F-7C0260D3531B}" type="presParOf" srcId="{144C2992-37CE-4F1E-9163-5E82FA49EDDF}" destId="{13576274-F643-407C-AD87-6EAAF6686D77}" srcOrd="3" destOrd="0" presId="urn:microsoft.com/office/officeart/2005/8/layout/hProcess3"/>
    <dgm:cxn modelId="{B0D9E2E0-8D9A-4FA5-B2F6-D27AEE6B0485}" type="presParOf" srcId="{36E602F6-DE9E-4805-B8F7-3DEC738E38A3}" destId="{0F72993A-8539-4A75-B16D-16617F56518F}" srcOrd="2" destOrd="0" presId="urn:microsoft.com/office/officeart/2005/8/layout/hProcess3"/>
    <dgm:cxn modelId="{937640A6-DA4C-4DE0-AFA5-848FC1CE34BC}" type="presParOf" srcId="{36E602F6-DE9E-4805-B8F7-3DEC738E38A3}" destId="{A439515D-A9CE-46F8-A99F-429298ACF1BD}" srcOrd="3" destOrd="0" presId="urn:microsoft.com/office/officeart/2005/8/layout/hProcess3"/>
    <dgm:cxn modelId="{34130140-0A80-4318-828D-C727B64AB0E7}" type="presParOf" srcId="{A439515D-A9CE-46F8-A99F-429298ACF1BD}" destId="{25380A8A-7381-473F-87C2-0AFB429E9683}" srcOrd="0" destOrd="0" presId="urn:microsoft.com/office/officeart/2005/8/layout/hProcess3"/>
    <dgm:cxn modelId="{FE79E089-1710-40BC-AE99-A8DEEF809384}" type="presParOf" srcId="{A439515D-A9CE-46F8-A99F-429298ACF1BD}" destId="{B1E91ED9-D1B3-4515-A8E9-6061D597DC1A}" srcOrd="1" destOrd="0" presId="urn:microsoft.com/office/officeart/2005/8/layout/hProcess3"/>
    <dgm:cxn modelId="{89046FB5-6F81-4D11-AAEB-425CE95EF320}" type="presParOf" srcId="{A439515D-A9CE-46F8-A99F-429298ACF1BD}" destId="{37F413A4-F9B8-4D32-BFAF-CE1DA38D4B82}" srcOrd="2" destOrd="0" presId="urn:microsoft.com/office/officeart/2005/8/layout/hProcess3"/>
    <dgm:cxn modelId="{FA662EF8-8952-4AB6-91CE-145FCC585F4D}" type="presParOf" srcId="{A439515D-A9CE-46F8-A99F-429298ACF1BD}" destId="{E0466648-6EB8-44A7-8173-49057759CC47}" srcOrd="3" destOrd="0" presId="urn:microsoft.com/office/officeart/2005/8/layout/hProcess3"/>
    <dgm:cxn modelId="{F03CE724-6B98-41A5-8D72-F8D683AD8BD0}" type="presParOf" srcId="{36E602F6-DE9E-4805-B8F7-3DEC738E38A3}" destId="{66720C55-B6D2-45BB-A65B-38131EF02EA7}" srcOrd="4" destOrd="0" presId="urn:microsoft.com/office/officeart/2005/8/layout/hProcess3"/>
    <dgm:cxn modelId="{6E11DF0A-BA58-49D6-95CC-2F497E687FC0}" type="presParOf" srcId="{36E602F6-DE9E-4805-B8F7-3DEC738E38A3}" destId="{2C00142E-50B4-48F7-BAA4-468B962298D7}" srcOrd="5" destOrd="0" presId="urn:microsoft.com/office/officeart/2005/8/layout/hProcess3"/>
    <dgm:cxn modelId="{AE269B2D-DFDF-4DFC-B16E-CC1D078ACCEB}" type="presParOf" srcId="{2C00142E-50B4-48F7-BAA4-468B962298D7}" destId="{045E6317-3776-4403-9617-6CA602E77176}" srcOrd="0" destOrd="0" presId="urn:microsoft.com/office/officeart/2005/8/layout/hProcess3"/>
    <dgm:cxn modelId="{61A89206-3AA0-45FE-B8AC-82B84979E70D}" type="presParOf" srcId="{2C00142E-50B4-48F7-BAA4-468B962298D7}" destId="{F72DF515-6B2A-4780-A56E-B3D7A17DE60E}" srcOrd="1" destOrd="0" presId="urn:microsoft.com/office/officeart/2005/8/layout/hProcess3"/>
    <dgm:cxn modelId="{C9321CE8-F994-4E24-8629-CB11562FFC20}" type="presParOf" srcId="{2C00142E-50B4-48F7-BAA4-468B962298D7}" destId="{C064AC3E-BC12-4BEF-ACFB-10891CDA9375}" srcOrd="2" destOrd="0" presId="urn:microsoft.com/office/officeart/2005/8/layout/hProcess3"/>
    <dgm:cxn modelId="{106B79D0-97FE-417D-8069-023A1CB75EBB}" type="presParOf" srcId="{2C00142E-50B4-48F7-BAA4-468B962298D7}" destId="{4FD402C8-7EB6-4371-A4CD-CCC9D7498ADD}" srcOrd="3" destOrd="0" presId="urn:microsoft.com/office/officeart/2005/8/layout/hProcess3"/>
    <dgm:cxn modelId="{A8B0B38E-0F58-48F9-95F1-0BCEFB39E71E}" type="presParOf" srcId="{36E602F6-DE9E-4805-B8F7-3DEC738E38A3}" destId="{A732CCEE-AAE0-423F-8C01-5530F9065B0E}" srcOrd="6" destOrd="0" presId="urn:microsoft.com/office/officeart/2005/8/layout/hProcess3"/>
    <dgm:cxn modelId="{B0FA066D-914A-49ED-A841-6C39669B84CB}" type="presParOf" srcId="{36E602F6-DE9E-4805-B8F7-3DEC738E38A3}" destId="{5EE69B77-CC19-4869-901C-F0D4B0EC5F10}" srcOrd="7" destOrd="0" presId="urn:microsoft.com/office/officeart/2005/8/layout/hProcess3"/>
    <dgm:cxn modelId="{6B82BCAC-B48E-4939-B394-AE922B9C2044}" type="presParOf" srcId="{36E602F6-DE9E-4805-B8F7-3DEC738E38A3}" destId="{D2DA5A74-9B48-484C-81D5-A7B0F00C672A}" srcOrd="8" destOrd="0" presId="urn:microsoft.com/office/officeart/2005/8/layout/h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DA5A74-9B48-484C-81D5-A7B0F00C672A}">
      <dsp:nvSpPr>
        <dsp:cNvPr id="0" name=""/>
        <dsp:cNvSpPr/>
      </dsp:nvSpPr>
      <dsp:spPr>
        <a:xfrm>
          <a:off x="0" y="713173"/>
          <a:ext cx="8851016" cy="4667069"/>
        </a:xfrm>
        <a:prstGeom prst="rightArrow">
          <a:avLst/>
        </a:prstGeom>
        <a:solidFill>
          <a:schemeClr val="tx2">
            <a:lumMod val="60000"/>
            <a:lumOff val="40000"/>
          </a:schemeClr>
        </a:solidFill>
        <a:ln w="12700" cap="flat" cmpd="sng" algn="ctr">
          <a:no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F72DF515-6B2A-4780-A56E-B3D7A17DE60E}">
      <dsp:nvSpPr>
        <dsp:cNvPr id="0" name=""/>
        <dsp:cNvSpPr/>
      </dsp:nvSpPr>
      <dsp:spPr>
        <a:xfrm>
          <a:off x="5153662" y="2443335"/>
          <a:ext cx="2311648" cy="1770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2560" rIns="0" bIns="1625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lumMod val="95000"/>
                </a:schemeClr>
              </a:solidFill>
              <a:latin typeface="Arial" panose="020B0604020202020204" pitchFamily="34" charset="0"/>
              <a:cs typeface="Arial" panose="020B0604020202020204" pitchFamily="34" charset="0"/>
            </a:rPr>
            <a:t>March-May:</a:t>
          </a:r>
        </a:p>
        <a:p>
          <a:pPr marL="0" lvl="0" indent="0" algn="ctr" defTabSz="711200">
            <a:lnSpc>
              <a:spcPct val="90000"/>
            </a:lnSpc>
            <a:spcBef>
              <a:spcPct val="0"/>
            </a:spcBef>
            <a:spcAft>
              <a:spcPct val="35000"/>
            </a:spcAft>
            <a:buNone/>
          </a:pPr>
          <a:r>
            <a:rPr lang="en-US" sz="1600" kern="1200" dirty="0">
              <a:solidFill>
                <a:schemeClr val="bg1">
                  <a:lumMod val="95000"/>
                </a:schemeClr>
              </a:solidFill>
              <a:latin typeface="Arial" panose="020B0604020202020204" pitchFamily="34" charset="0"/>
              <a:cs typeface="Arial" panose="020B0604020202020204" pitchFamily="34" charset="0"/>
            </a:rPr>
            <a:t>Assess &amp; document identified impacts on current processes</a:t>
          </a:r>
        </a:p>
        <a:p>
          <a:pPr marL="0" lvl="0" indent="0" algn="ctr" defTabSz="711200">
            <a:lnSpc>
              <a:spcPct val="90000"/>
            </a:lnSpc>
            <a:spcBef>
              <a:spcPct val="0"/>
            </a:spcBef>
            <a:spcAft>
              <a:spcPct val="35000"/>
            </a:spcAft>
            <a:buNone/>
          </a:pPr>
          <a:r>
            <a:rPr lang="en-US" sz="1600" kern="1200" dirty="0">
              <a:solidFill>
                <a:schemeClr val="bg1">
                  <a:lumMod val="95000"/>
                </a:schemeClr>
              </a:solidFill>
              <a:latin typeface="Arial" panose="020B0604020202020204" pitchFamily="34" charset="0"/>
              <a:cs typeface="Arial" panose="020B0604020202020204" pitchFamily="34" charset="0"/>
            </a:rPr>
            <a:t>Recommend change plans</a:t>
          </a:r>
          <a:endParaRPr lang="en-US" sz="1600" kern="1200" dirty="0"/>
        </a:p>
      </dsp:txBody>
      <dsp:txXfrm>
        <a:off x="5153662" y="2443335"/>
        <a:ext cx="2311648" cy="1770203"/>
      </dsp:txXfrm>
    </dsp:sp>
    <dsp:sp modelId="{B1E91ED9-D1B3-4515-A8E9-6061D597DC1A}">
      <dsp:nvSpPr>
        <dsp:cNvPr id="0" name=""/>
        <dsp:cNvSpPr/>
      </dsp:nvSpPr>
      <dsp:spPr>
        <a:xfrm>
          <a:off x="3038361" y="2343601"/>
          <a:ext cx="1810827" cy="1770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2560" rIns="0" bIns="1625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lumMod val="95000"/>
                </a:schemeClr>
              </a:solidFill>
              <a:latin typeface="Arial" panose="020B0604020202020204" pitchFamily="34" charset="0"/>
              <a:cs typeface="Arial" panose="020B0604020202020204" pitchFamily="34" charset="0"/>
            </a:rPr>
            <a:t>February:</a:t>
          </a:r>
        </a:p>
        <a:p>
          <a:pPr marL="0" lvl="0" indent="0" algn="ctr" defTabSz="711200">
            <a:lnSpc>
              <a:spcPct val="90000"/>
            </a:lnSpc>
            <a:spcBef>
              <a:spcPct val="0"/>
            </a:spcBef>
            <a:spcAft>
              <a:spcPct val="35000"/>
            </a:spcAft>
            <a:buNone/>
          </a:pPr>
          <a:r>
            <a:rPr lang="en-US" sz="1600" kern="1200" dirty="0">
              <a:solidFill>
                <a:schemeClr val="bg1">
                  <a:lumMod val="95000"/>
                </a:schemeClr>
              </a:solidFill>
              <a:latin typeface="Arial" panose="020B0604020202020204" pitchFamily="34" charset="0"/>
              <a:cs typeface="Arial" panose="020B0604020202020204" pitchFamily="34" charset="0"/>
            </a:rPr>
            <a:t>Assess current processes</a:t>
          </a:r>
        </a:p>
        <a:p>
          <a:pPr marL="0" lvl="0" indent="0" algn="ctr" defTabSz="711200">
            <a:lnSpc>
              <a:spcPct val="90000"/>
            </a:lnSpc>
            <a:spcBef>
              <a:spcPct val="0"/>
            </a:spcBef>
            <a:spcAft>
              <a:spcPct val="35000"/>
            </a:spcAft>
            <a:buNone/>
          </a:pPr>
          <a:r>
            <a:rPr lang="en-US" sz="1600" kern="1200" dirty="0">
              <a:solidFill>
                <a:schemeClr val="bg1">
                  <a:lumMod val="95000"/>
                </a:schemeClr>
              </a:solidFill>
              <a:latin typeface="Arial" panose="020B0604020202020204" pitchFamily="34" charset="0"/>
              <a:cs typeface="Arial" panose="020B0604020202020204" pitchFamily="34" charset="0"/>
            </a:rPr>
            <a:t>Review Luma change impacts</a:t>
          </a:r>
          <a:endParaRPr lang="en-US" sz="1600" kern="1200" dirty="0"/>
        </a:p>
      </dsp:txBody>
      <dsp:txXfrm>
        <a:off x="3038361" y="2343601"/>
        <a:ext cx="1810827" cy="1770203"/>
      </dsp:txXfrm>
    </dsp:sp>
    <dsp:sp modelId="{9E8050BB-5E9D-478C-8B4E-9BCB38FEBB50}">
      <dsp:nvSpPr>
        <dsp:cNvPr id="0" name=""/>
        <dsp:cNvSpPr/>
      </dsp:nvSpPr>
      <dsp:spPr>
        <a:xfrm>
          <a:off x="351509" y="2343601"/>
          <a:ext cx="2402497" cy="1770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2560" rIns="0" bIns="1625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lumMod val="95000"/>
                </a:schemeClr>
              </a:solidFill>
              <a:latin typeface="Arial" panose="020B0604020202020204" pitchFamily="34" charset="0"/>
              <a:cs typeface="Arial" panose="020B0604020202020204" pitchFamily="34" charset="0"/>
            </a:rPr>
            <a:t>January:</a:t>
          </a:r>
        </a:p>
        <a:p>
          <a:pPr marL="0" lvl="0" indent="0" algn="ctr" defTabSz="711200">
            <a:lnSpc>
              <a:spcPct val="90000"/>
            </a:lnSpc>
            <a:spcBef>
              <a:spcPct val="0"/>
            </a:spcBef>
            <a:spcAft>
              <a:spcPct val="35000"/>
            </a:spcAft>
            <a:buNone/>
          </a:pPr>
          <a:r>
            <a:rPr lang="en-US" sz="1600" kern="1200" dirty="0">
              <a:solidFill>
                <a:schemeClr val="bg1">
                  <a:lumMod val="95000"/>
                </a:schemeClr>
              </a:solidFill>
              <a:latin typeface="Arial" panose="020B0604020202020204" pitchFamily="34" charset="0"/>
              <a:cs typeface="Arial" panose="020B0604020202020204" pitchFamily="34" charset="0"/>
            </a:rPr>
            <a:t>Kickoff</a:t>
          </a:r>
        </a:p>
        <a:p>
          <a:pPr marL="0" lvl="0" indent="0" algn="ctr" defTabSz="711200">
            <a:lnSpc>
              <a:spcPct val="90000"/>
            </a:lnSpc>
            <a:spcBef>
              <a:spcPct val="0"/>
            </a:spcBef>
            <a:spcAft>
              <a:spcPct val="35000"/>
            </a:spcAft>
            <a:buNone/>
          </a:pPr>
          <a:r>
            <a:rPr lang="en-US" sz="1600" kern="1200" dirty="0">
              <a:solidFill>
                <a:schemeClr val="bg1">
                  <a:lumMod val="95000"/>
                </a:schemeClr>
              </a:solidFill>
              <a:latin typeface="Arial" panose="020B0604020202020204" pitchFamily="34" charset="0"/>
              <a:cs typeface="Arial" panose="020B0604020202020204" pitchFamily="34" charset="0"/>
            </a:rPr>
            <a:t>Begin assessing current processes and documentation</a:t>
          </a:r>
          <a:endParaRPr lang="en-US" sz="3600" kern="1200" dirty="0">
            <a:solidFill>
              <a:schemeClr val="bg1">
                <a:lumMod val="95000"/>
              </a:schemeClr>
            </a:solidFill>
            <a:latin typeface="Arial" panose="020B0604020202020204" pitchFamily="34" charset="0"/>
            <a:cs typeface="Arial" panose="020B0604020202020204" pitchFamily="34" charset="0"/>
          </a:endParaRPr>
        </a:p>
      </dsp:txBody>
      <dsp:txXfrm>
        <a:off x="351509" y="2343601"/>
        <a:ext cx="2402497" cy="177020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6BD744-3568-4103-882F-8D70A3012D1C}" type="datetimeFigureOut">
              <a:rPr lang="en-US" smtClean="0"/>
              <a:t>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4070F8-0811-4F98-9546-2758ED6EA50F}" type="slidenum">
              <a:rPr lang="en-US" smtClean="0"/>
              <a:t>‹#›</a:t>
            </a:fld>
            <a:endParaRPr lang="en-US"/>
          </a:p>
        </p:txBody>
      </p:sp>
    </p:spTree>
    <p:extLst>
      <p:ext uri="{BB962C8B-B14F-4D97-AF65-F5344CB8AC3E}">
        <p14:creationId xmlns:p14="http://schemas.microsoft.com/office/powerpoint/2010/main" val="2402673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4070F8-0811-4F98-9546-2758ED6EA50F}" type="slidenum">
              <a:rPr lang="en-US" smtClean="0"/>
              <a:t>3</a:t>
            </a:fld>
            <a:endParaRPr lang="en-US"/>
          </a:p>
        </p:txBody>
      </p:sp>
    </p:spTree>
    <p:extLst>
      <p:ext uri="{BB962C8B-B14F-4D97-AF65-F5344CB8AC3E}">
        <p14:creationId xmlns:p14="http://schemas.microsoft.com/office/powerpoint/2010/main" val="1341716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4EABE4-FFF2-44FB-8DF8-CD926E850B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926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1C7E1F5B-940E-4016-8D19-DADA81268AD6}"/>
              </a:ext>
            </a:extLst>
          </p:cNvPr>
          <p:cNvSpPr txBox="1"/>
          <p:nvPr userDrawn="1"/>
        </p:nvSpPr>
        <p:spPr>
          <a:xfrm>
            <a:off x="1543050" y="6374812"/>
            <a:ext cx="3571875" cy="46166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Tel: (208) 334-3100</a:t>
            </a:r>
          </a:p>
          <a:p>
            <a:r>
              <a:rPr lang="en-US" sz="1200" dirty="0">
                <a:solidFill>
                  <a:schemeClr val="bg1"/>
                </a:solidFill>
                <a:latin typeface="Arial" panose="020B0604020202020204" pitchFamily="34" charset="0"/>
                <a:cs typeface="Arial" panose="020B0604020202020204" pitchFamily="34" charset="0"/>
              </a:rPr>
              <a:t>Email: luma@sco.idaho.gov </a:t>
            </a:r>
          </a:p>
        </p:txBody>
      </p:sp>
    </p:spTree>
    <p:extLst>
      <p:ext uri="{BB962C8B-B14F-4D97-AF65-F5344CB8AC3E}">
        <p14:creationId xmlns:p14="http://schemas.microsoft.com/office/powerpoint/2010/main" val="3942396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A515B-3A95-48B8-990D-9D63C465E2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908749-CC74-41D8-A85E-5A2B33333D9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D0ED8-2472-49AF-A674-08D45C85627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752941BC-622F-409F-8496-ABDC44C1EE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54F6698-D27B-44E9-A860-F52195494F91}"/>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2000565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E4A079-C609-4B35-8A8F-76F43035D1F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F3931C-7387-4875-8F6A-461930AD38D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D6FF88-59F0-41D9-8B2A-632B0A0FBF94}"/>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FCAE22A4-2AB0-4B90-900F-CBEBC1BCF6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F8FC08-03A8-44C3-8863-D5DF0D691785}"/>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687362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2BC47-3BCB-433A-833E-06D95448EC2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C5170C-A0F9-4039-851A-80F52B8A1E1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339738-E829-44E9-AAB0-E2CD8D970BB0}"/>
              </a:ext>
            </a:extLst>
          </p:cNvPr>
          <p:cNvSpPr>
            <a:spLocks noGrp="1"/>
          </p:cNvSpPr>
          <p:nvPr>
            <p:ph type="dt" sz="half" idx="10"/>
          </p:nvPr>
        </p:nvSpPr>
        <p:spPr>
          <a:xfrm>
            <a:off x="838200" y="6356350"/>
            <a:ext cx="2743200" cy="365125"/>
          </a:xfrm>
          <a:prstGeom prst="rect">
            <a:avLst/>
          </a:prstGeom>
        </p:spPr>
        <p:txBody>
          <a:bodyPr/>
          <a:lstStyle/>
          <a:p>
            <a:fld id="{0DAF5567-B573-4078-A196-E1308E3FD5B4}" type="datetimeFigureOut">
              <a:rPr lang="en-US" smtClean="0"/>
              <a:t>1/6/2023</a:t>
            </a:fld>
            <a:endParaRPr lang="en-US"/>
          </a:p>
        </p:txBody>
      </p:sp>
      <p:sp>
        <p:nvSpPr>
          <p:cNvPr id="5" name="Footer Placeholder 4">
            <a:extLst>
              <a:ext uri="{FF2B5EF4-FFF2-40B4-BE49-F238E27FC236}">
                <a16:creationId xmlns:a16="http://schemas.microsoft.com/office/drawing/2014/main" id="{D989DDB6-4CFD-4EC0-BF7B-D77B6F7FB2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A56B047-4BBF-4B2C-853B-617712BBA892}"/>
              </a:ext>
            </a:extLst>
          </p:cNvPr>
          <p:cNvSpPr>
            <a:spLocks noGrp="1"/>
          </p:cNvSpPr>
          <p:nvPr>
            <p:ph type="sldNum" sz="quarter" idx="12"/>
          </p:nvPr>
        </p:nvSpPr>
        <p:spPr>
          <a:xfrm>
            <a:off x="8610600" y="6356350"/>
            <a:ext cx="2743200" cy="365125"/>
          </a:xfrm>
          <a:prstGeom prst="rect">
            <a:avLst/>
          </a:prstGeom>
        </p:spPr>
        <p:txBody>
          <a:bodyPr/>
          <a:lstStyle/>
          <a:p>
            <a:fld id="{B2582D92-47A9-44CD-BB0E-C0A01749D6EC}" type="slidenum">
              <a:rPr lang="en-US" smtClean="0"/>
              <a:t>‹#›</a:t>
            </a:fld>
            <a:endParaRPr lang="en-US"/>
          </a:p>
        </p:txBody>
      </p:sp>
    </p:spTree>
    <p:extLst>
      <p:ext uri="{BB962C8B-B14F-4D97-AF65-F5344CB8AC3E}">
        <p14:creationId xmlns:p14="http://schemas.microsoft.com/office/powerpoint/2010/main" val="708521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31D4A-AC8B-4953-B37E-D075514EA8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DCADBC4-7557-401A-95CA-B45B592D9BE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B13282-6E47-4EE5-9260-C1DC5AF7FF68}"/>
              </a:ext>
            </a:extLst>
          </p:cNvPr>
          <p:cNvSpPr>
            <a:spLocks noGrp="1"/>
          </p:cNvSpPr>
          <p:nvPr>
            <p:ph type="dt" sz="half" idx="10"/>
          </p:nvPr>
        </p:nvSpPr>
        <p:spPr>
          <a:xfrm>
            <a:off x="838200" y="6356350"/>
            <a:ext cx="2743200" cy="365125"/>
          </a:xfrm>
          <a:prstGeom prst="rect">
            <a:avLst/>
          </a:prstGeom>
        </p:spPr>
        <p:txBody>
          <a:bodyPr/>
          <a:lstStyle/>
          <a:p>
            <a:fld id="{0DAF5567-B573-4078-A196-E1308E3FD5B4}" type="datetimeFigureOut">
              <a:rPr lang="en-US" smtClean="0"/>
              <a:t>1/6/2023</a:t>
            </a:fld>
            <a:endParaRPr lang="en-US"/>
          </a:p>
        </p:txBody>
      </p:sp>
      <p:sp>
        <p:nvSpPr>
          <p:cNvPr id="5" name="Footer Placeholder 4">
            <a:extLst>
              <a:ext uri="{FF2B5EF4-FFF2-40B4-BE49-F238E27FC236}">
                <a16:creationId xmlns:a16="http://schemas.microsoft.com/office/drawing/2014/main" id="{F985D550-6888-4AFD-9C12-86F6ED46D5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D7B55C-C03A-46A8-A092-2EFDF781E75A}"/>
              </a:ext>
            </a:extLst>
          </p:cNvPr>
          <p:cNvSpPr>
            <a:spLocks noGrp="1"/>
          </p:cNvSpPr>
          <p:nvPr>
            <p:ph type="sldNum" sz="quarter" idx="12"/>
          </p:nvPr>
        </p:nvSpPr>
        <p:spPr>
          <a:xfrm>
            <a:off x="8610600" y="6356350"/>
            <a:ext cx="2743200" cy="365125"/>
          </a:xfrm>
          <a:prstGeom prst="rect">
            <a:avLst/>
          </a:prstGeom>
        </p:spPr>
        <p:txBody>
          <a:bodyPr/>
          <a:lstStyle/>
          <a:p>
            <a:fld id="{B2582D92-47A9-44CD-BB0E-C0A01749D6EC}" type="slidenum">
              <a:rPr lang="en-US" smtClean="0"/>
              <a:t>‹#›</a:t>
            </a:fld>
            <a:endParaRPr lang="en-US"/>
          </a:p>
        </p:txBody>
      </p:sp>
    </p:spTree>
    <p:extLst>
      <p:ext uri="{BB962C8B-B14F-4D97-AF65-F5344CB8AC3E}">
        <p14:creationId xmlns:p14="http://schemas.microsoft.com/office/powerpoint/2010/main" val="243839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DE1E8-C013-4A00-A609-7C0E8362979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446144-2CC7-4CDC-9787-9D4ADE6111C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333E75-90B4-410E-9137-285846897AD8}"/>
              </a:ext>
            </a:extLst>
          </p:cNvPr>
          <p:cNvSpPr>
            <a:spLocks noGrp="1"/>
          </p:cNvSpPr>
          <p:nvPr>
            <p:ph type="dt" sz="half" idx="10"/>
          </p:nvPr>
        </p:nvSpPr>
        <p:spPr>
          <a:xfrm>
            <a:off x="838200" y="6356350"/>
            <a:ext cx="2743200" cy="365125"/>
          </a:xfrm>
          <a:prstGeom prst="rect">
            <a:avLst/>
          </a:prstGeom>
        </p:spPr>
        <p:txBody>
          <a:bodyPr/>
          <a:lstStyle/>
          <a:p>
            <a:fld id="{0DAF5567-B573-4078-A196-E1308E3FD5B4}" type="datetimeFigureOut">
              <a:rPr lang="en-US" smtClean="0"/>
              <a:t>1/6/2023</a:t>
            </a:fld>
            <a:endParaRPr lang="en-US"/>
          </a:p>
        </p:txBody>
      </p:sp>
      <p:sp>
        <p:nvSpPr>
          <p:cNvPr id="5" name="Footer Placeholder 4">
            <a:extLst>
              <a:ext uri="{FF2B5EF4-FFF2-40B4-BE49-F238E27FC236}">
                <a16:creationId xmlns:a16="http://schemas.microsoft.com/office/drawing/2014/main" id="{737A1E12-3AC0-47FE-ACDB-936C8B6173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E50388A-EDA1-4B7D-8088-AC2CB48DE38F}"/>
              </a:ext>
            </a:extLst>
          </p:cNvPr>
          <p:cNvSpPr>
            <a:spLocks noGrp="1"/>
          </p:cNvSpPr>
          <p:nvPr>
            <p:ph type="sldNum" sz="quarter" idx="12"/>
          </p:nvPr>
        </p:nvSpPr>
        <p:spPr>
          <a:xfrm>
            <a:off x="8610600" y="6356350"/>
            <a:ext cx="2743200" cy="365125"/>
          </a:xfrm>
          <a:prstGeom prst="rect">
            <a:avLst/>
          </a:prstGeom>
        </p:spPr>
        <p:txBody>
          <a:bodyPr/>
          <a:lstStyle/>
          <a:p>
            <a:fld id="{B2582D92-47A9-44CD-BB0E-C0A01749D6EC}" type="slidenum">
              <a:rPr lang="en-US" smtClean="0"/>
              <a:t>‹#›</a:t>
            </a:fld>
            <a:endParaRPr lang="en-US"/>
          </a:p>
        </p:txBody>
      </p:sp>
    </p:spTree>
    <p:extLst>
      <p:ext uri="{BB962C8B-B14F-4D97-AF65-F5344CB8AC3E}">
        <p14:creationId xmlns:p14="http://schemas.microsoft.com/office/powerpoint/2010/main" val="1545286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D004C-E0CB-41C8-9F86-91ABA50B49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6E68C96-AFF1-4B4F-B482-106B1DB4F99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9D0E9B-9712-490C-B766-8AD60141E72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8C0BFA-F82F-4D6C-83C6-165DD07DB875}"/>
              </a:ext>
            </a:extLst>
          </p:cNvPr>
          <p:cNvSpPr>
            <a:spLocks noGrp="1"/>
          </p:cNvSpPr>
          <p:nvPr>
            <p:ph type="dt" sz="half" idx="10"/>
          </p:nvPr>
        </p:nvSpPr>
        <p:spPr>
          <a:xfrm>
            <a:off x="838200" y="6356350"/>
            <a:ext cx="2743200" cy="365125"/>
          </a:xfrm>
          <a:prstGeom prst="rect">
            <a:avLst/>
          </a:prstGeom>
        </p:spPr>
        <p:txBody>
          <a:bodyPr/>
          <a:lstStyle/>
          <a:p>
            <a:fld id="{0DAF5567-B573-4078-A196-E1308E3FD5B4}" type="datetimeFigureOut">
              <a:rPr lang="en-US" smtClean="0"/>
              <a:t>1/6/2023</a:t>
            </a:fld>
            <a:endParaRPr lang="en-US"/>
          </a:p>
        </p:txBody>
      </p:sp>
      <p:sp>
        <p:nvSpPr>
          <p:cNvPr id="6" name="Footer Placeholder 5">
            <a:extLst>
              <a:ext uri="{FF2B5EF4-FFF2-40B4-BE49-F238E27FC236}">
                <a16:creationId xmlns:a16="http://schemas.microsoft.com/office/drawing/2014/main" id="{63603C61-2051-4A43-A4F2-842E15ADCF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EBF8E36-3D13-48B6-B18D-EFCF99DC8A9C}"/>
              </a:ext>
            </a:extLst>
          </p:cNvPr>
          <p:cNvSpPr>
            <a:spLocks noGrp="1"/>
          </p:cNvSpPr>
          <p:nvPr>
            <p:ph type="sldNum" sz="quarter" idx="12"/>
          </p:nvPr>
        </p:nvSpPr>
        <p:spPr>
          <a:xfrm>
            <a:off x="8610600" y="6356350"/>
            <a:ext cx="2743200" cy="365125"/>
          </a:xfrm>
          <a:prstGeom prst="rect">
            <a:avLst/>
          </a:prstGeom>
        </p:spPr>
        <p:txBody>
          <a:bodyPr/>
          <a:lstStyle/>
          <a:p>
            <a:fld id="{B2582D92-47A9-44CD-BB0E-C0A01749D6EC}" type="slidenum">
              <a:rPr lang="en-US" smtClean="0"/>
              <a:t>‹#›</a:t>
            </a:fld>
            <a:endParaRPr lang="en-US"/>
          </a:p>
        </p:txBody>
      </p:sp>
    </p:spTree>
    <p:extLst>
      <p:ext uri="{BB962C8B-B14F-4D97-AF65-F5344CB8AC3E}">
        <p14:creationId xmlns:p14="http://schemas.microsoft.com/office/powerpoint/2010/main" val="4148910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64D3E-A7D7-413A-9D65-1E17295CEB1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C552393-A21F-4F61-A5EF-79956487FE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2C69FE-E189-4E56-88D9-E749B107E62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E08FC5-0879-4380-8D38-D6AFFCE8BA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E1F173-FD90-449D-B758-170539C5997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A6BE5B-67AC-42C2-B565-30770C7E3E1A}"/>
              </a:ext>
            </a:extLst>
          </p:cNvPr>
          <p:cNvSpPr>
            <a:spLocks noGrp="1"/>
          </p:cNvSpPr>
          <p:nvPr>
            <p:ph type="dt" sz="half" idx="10"/>
          </p:nvPr>
        </p:nvSpPr>
        <p:spPr>
          <a:xfrm>
            <a:off x="838200" y="6356350"/>
            <a:ext cx="2743200" cy="365125"/>
          </a:xfrm>
          <a:prstGeom prst="rect">
            <a:avLst/>
          </a:prstGeom>
        </p:spPr>
        <p:txBody>
          <a:bodyPr/>
          <a:lstStyle/>
          <a:p>
            <a:fld id="{0DAF5567-B573-4078-A196-E1308E3FD5B4}" type="datetimeFigureOut">
              <a:rPr lang="en-US" smtClean="0"/>
              <a:t>1/6/2023</a:t>
            </a:fld>
            <a:endParaRPr lang="en-US"/>
          </a:p>
        </p:txBody>
      </p:sp>
      <p:sp>
        <p:nvSpPr>
          <p:cNvPr id="8" name="Footer Placeholder 7">
            <a:extLst>
              <a:ext uri="{FF2B5EF4-FFF2-40B4-BE49-F238E27FC236}">
                <a16:creationId xmlns:a16="http://schemas.microsoft.com/office/drawing/2014/main" id="{586E1515-8BAB-4850-AE2B-1EDF3A14D6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1EF57BB-333C-4F9C-B2D1-4DD082A64E70}"/>
              </a:ext>
            </a:extLst>
          </p:cNvPr>
          <p:cNvSpPr>
            <a:spLocks noGrp="1"/>
          </p:cNvSpPr>
          <p:nvPr>
            <p:ph type="sldNum" sz="quarter" idx="12"/>
          </p:nvPr>
        </p:nvSpPr>
        <p:spPr>
          <a:xfrm>
            <a:off x="8610600" y="6356350"/>
            <a:ext cx="2743200" cy="365125"/>
          </a:xfrm>
          <a:prstGeom prst="rect">
            <a:avLst/>
          </a:prstGeom>
        </p:spPr>
        <p:txBody>
          <a:bodyPr/>
          <a:lstStyle/>
          <a:p>
            <a:fld id="{B2582D92-47A9-44CD-BB0E-C0A01749D6EC}" type="slidenum">
              <a:rPr lang="en-US" smtClean="0"/>
              <a:t>‹#›</a:t>
            </a:fld>
            <a:endParaRPr lang="en-US"/>
          </a:p>
        </p:txBody>
      </p:sp>
    </p:spTree>
    <p:extLst>
      <p:ext uri="{BB962C8B-B14F-4D97-AF65-F5344CB8AC3E}">
        <p14:creationId xmlns:p14="http://schemas.microsoft.com/office/powerpoint/2010/main" val="3966628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AF59B-6E61-424C-BFE6-49C6D26EED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59789DD-23BD-4D34-B580-AB79B86704E5}"/>
              </a:ext>
            </a:extLst>
          </p:cNvPr>
          <p:cNvSpPr>
            <a:spLocks noGrp="1"/>
          </p:cNvSpPr>
          <p:nvPr>
            <p:ph type="dt" sz="half" idx="10"/>
          </p:nvPr>
        </p:nvSpPr>
        <p:spPr>
          <a:xfrm>
            <a:off x="838200" y="6356350"/>
            <a:ext cx="2743200" cy="365125"/>
          </a:xfrm>
          <a:prstGeom prst="rect">
            <a:avLst/>
          </a:prstGeom>
        </p:spPr>
        <p:txBody>
          <a:bodyPr/>
          <a:lstStyle/>
          <a:p>
            <a:fld id="{0DAF5567-B573-4078-A196-E1308E3FD5B4}" type="datetimeFigureOut">
              <a:rPr lang="en-US" smtClean="0"/>
              <a:t>1/6/2023</a:t>
            </a:fld>
            <a:endParaRPr lang="en-US"/>
          </a:p>
        </p:txBody>
      </p:sp>
      <p:sp>
        <p:nvSpPr>
          <p:cNvPr id="4" name="Footer Placeholder 3">
            <a:extLst>
              <a:ext uri="{FF2B5EF4-FFF2-40B4-BE49-F238E27FC236}">
                <a16:creationId xmlns:a16="http://schemas.microsoft.com/office/drawing/2014/main" id="{9C91E224-17CA-424A-B430-ECF8E1BED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7E96CF1-FECC-4F80-A7DC-F51F79EFAAAE}"/>
              </a:ext>
            </a:extLst>
          </p:cNvPr>
          <p:cNvSpPr>
            <a:spLocks noGrp="1"/>
          </p:cNvSpPr>
          <p:nvPr>
            <p:ph type="sldNum" sz="quarter" idx="12"/>
          </p:nvPr>
        </p:nvSpPr>
        <p:spPr>
          <a:xfrm>
            <a:off x="8610600" y="6356350"/>
            <a:ext cx="2743200" cy="365125"/>
          </a:xfrm>
          <a:prstGeom prst="rect">
            <a:avLst/>
          </a:prstGeom>
        </p:spPr>
        <p:txBody>
          <a:bodyPr/>
          <a:lstStyle/>
          <a:p>
            <a:fld id="{B2582D92-47A9-44CD-BB0E-C0A01749D6EC}" type="slidenum">
              <a:rPr lang="en-US" smtClean="0"/>
              <a:t>‹#›</a:t>
            </a:fld>
            <a:endParaRPr lang="en-US"/>
          </a:p>
        </p:txBody>
      </p:sp>
    </p:spTree>
    <p:extLst>
      <p:ext uri="{BB962C8B-B14F-4D97-AF65-F5344CB8AC3E}">
        <p14:creationId xmlns:p14="http://schemas.microsoft.com/office/powerpoint/2010/main" val="2259221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23D54D-466A-4329-B88D-CC218C46E558}"/>
              </a:ext>
            </a:extLst>
          </p:cNvPr>
          <p:cNvSpPr>
            <a:spLocks noGrp="1"/>
          </p:cNvSpPr>
          <p:nvPr>
            <p:ph type="dt" sz="half" idx="10"/>
          </p:nvPr>
        </p:nvSpPr>
        <p:spPr>
          <a:xfrm>
            <a:off x="838200" y="6356350"/>
            <a:ext cx="2743200" cy="365125"/>
          </a:xfrm>
          <a:prstGeom prst="rect">
            <a:avLst/>
          </a:prstGeom>
        </p:spPr>
        <p:txBody>
          <a:bodyPr/>
          <a:lstStyle/>
          <a:p>
            <a:fld id="{0DAF5567-B573-4078-A196-E1308E3FD5B4}" type="datetimeFigureOut">
              <a:rPr lang="en-US" smtClean="0"/>
              <a:t>1/6/2023</a:t>
            </a:fld>
            <a:endParaRPr lang="en-US"/>
          </a:p>
        </p:txBody>
      </p:sp>
      <p:sp>
        <p:nvSpPr>
          <p:cNvPr id="3" name="Footer Placeholder 2">
            <a:extLst>
              <a:ext uri="{FF2B5EF4-FFF2-40B4-BE49-F238E27FC236}">
                <a16:creationId xmlns:a16="http://schemas.microsoft.com/office/drawing/2014/main" id="{FBA0C5F5-4C88-4B39-A081-AF43F23A2A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2A35B89-B086-42A3-A18B-C0C0010A7929}"/>
              </a:ext>
            </a:extLst>
          </p:cNvPr>
          <p:cNvSpPr>
            <a:spLocks noGrp="1"/>
          </p:cNvSpPr>
          <p:nvPr>
            <p:ph type="sldNum" sz="quarter" idx="12"/>
          </p:nvPr>
        </p:nvSpPr>
        <p:spPr>
          <a:xfrm>
            <a:off x="8610600" y="6356350"/>
            <a:ext cx="2743200" cy="365125"/>
          </a:xfrm>
          <a:prstGeom prst="rect">
            <a:avLst/>
          </a:prstGeom>
        </p:spPr>
        <p:txBody>
          <a:bodyPr/>
          <a:lstStyle/>
          <a:p>
            <a:fld id="{B2582D92-47A9-44CD-BB0E-C0A01749D6EC}" type="slidenum">
              <a:rPr lang="en-US" smtClean="0"/>
              <a:t>‹#›</a:t>
            </a:fld>
            <a:endParaRPr lang="en-US"/>
          </a:p>
        </p:txBody>
      </p:sp>
    </p:spTree>
    <p:extLst>
      <p:ext uri="{BB962C8B-B14F-4D97-AF65-F5344CB8AC3E}">
        <p14:creationId xmlns:p14="http://schemas.microsoft.com/office/powerpoint/2010/main" val="13684396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F0722-B21A-4C71-BC22-A0E8FE14DE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5FC7A3-A505-4143-92FD-BAB69AB8737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D3ACF1-3DDC-447F-9C62-B343913C83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9BD74C-E68A-4DA5-B24A-ADD720C78242}"/>
              </a:ext>
            </a:extLst>
          </p:cNvPr>
          <p:cNvSpPr>
            <a:spLocks noGrp="1"/>
          </p:cNvSpPr>
          <p:nvPr>
            <p:ph type="dt" sz="half" idx="10"/>
          </p:nvPr>
        </p:nvSpPr>
        <p:spPr>
          <a:xfrm>
            <a:off x="838200" y="6356350"/>
            <a:ext cx="2743200" cy="365125"/>
          </a:xfrm>
          <a:prstGeom prst="rect">
            <a:avLst/>
          </a:prstGeom>
        </p:spPr>
        <p:txBody>
          <a:bodyPr/>
          <a:lstStyle/>
          <a:p>
            <a:fld id="{0DAF5567-B573-4078-A196-E1308E3FD5B4}" type="datetimeFigureOut">
              <a:rPr lang="en-US" smtClean="0"/>
              <a:t>1/6/2023</a:t>
            </a:fld>
            <a:endParaRPr lang="en-US"/>
          </a:p>
        </p:txBody>
      </p:sp>
      <p:sp>
        <p:nvSpPr>
          <p:cNvPr id="6" name="Footer Placeholder 5">
            <a:extLst>
              <a:ext uri="{FF2B5EF4-FFF2-40B4-BE49-F238E27FC236}">
                <a16:creationId xmlns:a16="http://schemas.microsoft.com/office/drawing/2014/main" id="{1B10F7EF-502A-4D9A-A847-1E71541F3F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DF40448-D9DF-4D84-A4BB-42A3D91BAB2E}"/>
              </a:ext>
            </a:extLst>
          </p:cNvPr>
          <p:cNvSpPr>
            <a:spLocks noGrp="1"/>
          </p:cNvSpPr>
          <p:nvPr>
            <p:ph type="sldNum" sz="quarter" idx="12"/>
          </p:nvPr>
        </p:nvSpPr>
        <p:spPr>
          <a:xfrm>
            <a:off x="8610600" y="6356350"/>
            <a:ext cx="2743200" cy="365125"/>
          </a:xfrm>
          <a:prstGeom prst="rect">
            <a:avLst/>
          </a:prstGeom>
        </p:spPr>
        <p:txBody>
          <a:bodyPr/>
          <a:lstStyle/>
          <a:p>
            <a:fld id="{B2582D92-47A9-44CD-BB0E-C0A01749D6EC}" type="slidenum">
              <a:rPr lang="en-US" smtClean="0"/>
              <a:t>‹#›</a:t>
            </a:fld>
            <a:endParaRPr lang="en-US"/>
          </a:p>
        </p:txBody>
      </p:sp>
    </p:spTree>
    <p:extLst>
      <p:ext uri="{BB962C8B-B14F-4D97-AF65-F5344CB8AC3E}">
        <p14:creationId xmlns:p14="http://schemas.microsoft.com/office/powerpoint/2010/main" val="947273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4E55155-F961-486E-BEAA-49FFD3BC0C14}"/>
              </a:ext>
            </a:extLst>
          </p:cNvPr>
          <p:cNvSpPr txBox="1"/>
          <p:nvPr userDrawn="1"/>
        </p:nvSpPr>
        <p:spPr>
          <a:xfrm>
            <a:off x="1543050" y="6374812"/>
            <a:ext cx="3571875" cy="46166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Tel: (208) 334-3100</a:t>
            </a:r>
          </a:p>
          <a:p>
            <a:r>
              <a:rPr lang="en-US" sz="1200" dirty="0">
                <a:solidFill>
                  <a:schemeClr val="bg1"/>
                </a:solidFill>
                <a:latin typeface="Arial" panose="020B0604020202020204" pitchFamily="34" charset="0"/>
                <a:cs typeface="Arial" panose="020B0604020202020204" pitchFamily="34" charset="0"/>
              </a:rPr>
              <a:t>Email: luma@sco.idaho.gov </a:t>
            </a:r>
          </a:p>
        </p:txBody>
      </p:sp>
    </p:spTree>
    <p:extLst>
      <p:ext uri="{BB962C8B-B14F-4D97-AF65-F5344CB8AC3E}">
        <p14:creationId xmlns:p14="http://schemas.microsoft.com/office/powerpoint/2010/main" val="2585965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AADE5-0988-4908-B568-05A7FF592A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50DCE2-9AA7-4714-9576-5995F136149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50450D-A07F-45BC-9BCD-FE98D36FDA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37E391-5F9F-4222-90EA-42531DB0CB72}"/>
              </a:ext>
            </a:extLst>
          </p:cNvPr>
          <p:cNvSpPr>
            <a:spLocks noGrp="1"/>
          </p:cNvSpPr>
          <p:nvPr>
            <p:ph type="dt" sz="half" idx="10"/>
          </p:nvPr>
        </p:nvSpPr>
        <p:spPr>
          <a:xfrm>
            <a:off x="838200" y="6356350"/>
            <a:ext cx="2743200" cy="365125"/>
          </a:xfrm>
          <a:prstGeom prst="rect">
            <a:avLst/>
          </a:prstGeom>
        </p:spPr>
        <p:txBody>
          <a:bodyPr/>
          <a:lstStyle/>
          <a:p>
            <a:fld id="{0DAF5567-B573-4078-A196-E1308E3FD5B4}" type="datetimeFigureOut">
              <a:rPr lang="en-US" smtClean="0"/>
              <a:t>1/6/2023</a:t>
            </a:fld>
            <a:endParaRPr lang="en-US"/>
          </a:p>
        </p:txBody>
      </p:sp>
      <p:sp>
        <p:nvSpPr>
          <p:cNvPr id="6" name="Footer Placeholder 5">
            <a:extLst>
              <a:ext uri="{FF2B5EF4-FFF2-40B4-BE49-F238E27FC236}">
                <a16:creationId xmlns:a16="http://schemas.microsoft.com/office/drawing/2014/main" id="{6EAB2052-4439-4A89-A12F-4F5B4B73F7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5A4C6F4-EB1F-4D6A-ABCB-9BEF54424EF4}"/>
              </a:ext>
            </a:extLst>
          </p:cNvPr>
          <p:cNvSpPr>
            <a:spLocks noGrp="1"/>
          </p:cNvSpPr>
          <p:nvPr>
            <p:ph type="sldNum" sz="quarter" idx="12"/>
          </p:nvPr>
        </p:nvSpPr>
        <p:spPr>
          <a:xfrm>
            <a:off x="8610600" y="6356350"/>
            <a:ext cx="2743200" cy="365125"/>
          </a:xfrm>
          <a:prstGeom prst="rect">
            <a:avLst/>
          </a:prstGeom>
        </p:spPr>
        <p:txBody>
          <a:bodyPr/>
          <a:lstStyle/>
          <a:p>
            <a:fld id="{B2582D92-47A9-44CD-BB0E-C0A01749D6EC}" type="slidenum">
              <a:rPr lang="en-US" smtClean="0"/>
              <a:t>‹#›</a:t>
            </a:fld>
            <a:endParaRPr lang="en-US"/>
          </a:p>
        </p:txBody>
      </p:sp>
    </p:spTree>
    <p:extLst>
      <p:ext uri="{BB962C8B-B14F-4D97-AF65-F5344CB8AC3E}">
        <p14:creationId xmlns:p14="http://schemas.microsoft.com/office/powerpoint/2010/main" val="2606742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B213F-7990-4B95-9A5D-DBC8A91FDC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2E2E05-ED3C-4258-8570-3149A6D2A00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EF0CF7-C1F1-4489-8444-32A25C90C6FC}"/>
              </a:ext>
            </a:extLst>
          </p:cNvPr>
          <p:cNvSpPr>
            <a:spLocks noGrp="1"/>
          </p:cNvSpPr>
          <p:nvPr>
            <p:ph type="dt" sz="half" idx="10"/>
          </p:nvPr>
        </p:nvSpPr>
        <p:spPr>
          <a:xfrm>
            <a:off x="838200" y="6356350"/>
            <a:ext cx="2743200" cy="365125"/>
          </a:xfrm>
          <a:prstGeom prst="rect">
            <a:avLst/>
          </a:prstGeom>
        </p:spPr>
        <p:txBody>
          <a:bodyPr/>
          <a:lstStyle/>
          <a:p>
            <a:fld id="{0DAF5567-B573-4078-A196-E1308E3FD5B4}" type="datetimeFigureOut">
              <a:rPr lang="en-US" smtClean="0"/>
              <a:t>1/6/2023</a:t>
            </a:fld>
            <a:endParaRPr lang="en-US"/>
          </a:p>
        </p:txBody>
      </p:sp>
      <p:sp>
        <p:nvSpPr>
          <p:cNvPr id="5" name="Footer Placeholder 4">
            <a:extLst>
              <a:ext uri="{FF2B5EF4-FFF2-40B4-BE49-F238E27FC236}">
                <a16:creationId xmlns:a16="http://schemas.microsoft.com/office/drawing/2014/main" id="{7766E161-19F2-4CC2-BE29-5A635013B6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62D68F-DC5E-402A-AC52-1FFB98705619}"/>
              </a:ext>
            </a:extLst>
          </p:cNvPr>
          <p:cNvSpPr>
            <a:spLocks noGrp="1"/>
          </p:cNvSpPr>
          <p:nvPr>
            <p:ph type="sldNum" sz="quarter" idx="12"/>
          </p:nvPr>
        </p:nvSpPr>
        <p:spPr>
          <a:xfrm>
            <a:off x="8610600" y="6356350"/>
            <a:ext cx="2743200" cy="365125"/>
          </a:xfrm>
          <a:prstGeom prst="rect">
            <a:avLst/>
          </a:prstGeom>
        </p:spPr>
        <p:txBody>
          <a:bodyPr/>
          <a:lstStyle/>
          <a:p>
            <a:fld id="{B2582D92-47A9-44CD-BB0E-C0A01749D6EC}" type="slidenum">
              <a:rPr lang="en-US" smtClean="0"/>
              <a:t>‹#›</a:t>
            </a:fld>
            <a:endParaRPr lang="en-US"/>
          </a:p>
        </p:txBody>
      </p:sp>
    </p:spTree>
    <p:extLst>
      <p:ext uri="{BB962C8B-B14F-4D97-AF65-F5344CB8AC3E}">
        <p14:creationId xmlns:p14="http://schemas.microsoft.com/office/powerpoint/2010/main" val="23211859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3B576E-A298-4538-99D9-78CAB1A7FA7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FCE448-A12E-4BB9-8B3D-287384CA46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897F98-6159-4744-A1E9-0E896889292A}"/>
              </a:ext>
            </a:extLst>
          </p:cNvPr>
          <p:cNvSpPr>
            <a:spLocks noGrp="1"/>
          </p:cNvSpPr>
          <p:nvPr>
            <p:ph type="dt" sz="half" idx="10"/>
          </p:nvPr>
        </p:nvSpPr>
        <p:spPr>
          <a:xfrm>
            <a:off x="838200" y="6356350"/>
            <a:ext cx="2743200" cy="365125"/>
          </a:xfrm>
          <a:prstGeom prst="rect">
            <a:avLst/>
          </a:prstGeom>
        </p:spPr>
        <p:txBody>
          <a:bodyPr/>
          <a:lstStyle/>
          <a:p>
            <a:fld id="{0DAF5567-B573-4078-A196-E1308E3FD5B4}" type="datetimeFigureOut">
              <a:rPr lang="en-US" smtClean="0"/>
              <a:t>1/6/2023</a:t>
            </a:fld>
            <a:endParaRPr lang="en-US"/>
          </a:p>
        </p:txBody>
      </p:sp>
      <p:sp>
        <p:nvSpPr>
          <p:cNvPr id="5" name="Footer Placeholder 4">
            <a:extLst>
              <a:ext uri="{FF2B5EF4-FFF2-40B4-BE49-F238E27FC236}">
                <a16:creationId xmlns:a16="http://schemas.microsoft.com/office/drawing/2014/main" id="{26C7D69E-8A14-442B-8D76-E1B463F66B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373F65-DD98-4082-BC1C-794BBEFAD719}"/>
              </a:ext>
            </a:extLst>
          </p:cNvPr>
          <p:cNvSpPr>
            <a:spLocks noGrp="1"/>
          </p:cNvSpPr>
          <p:nvPr>
            <p:ph type="sldNum" sz="quarter" idx="12"/>
          </p:nvPr>
        </p:nvSpPr>
        <p:spPr>
          <a:xfrm>
            <a:off x="8610600" y="6356350"/>
            <a:ext cx="2743200" cy="365125"/>
          </a:xfrm>
          <a:prstGeom prst="rect">
            <a:avLst/>
          </a:prstGeom>
        </p:spPr>
        <p:txBody>
          <a:bodyPr/>
          <a:lstStyle/>
          <a:p>
            <a:fld id="{B2582D92-47A9-44CD-BB0E-C0A01749D6EC}" type="slidenum">
              <a:rPr lang="en-US" smtClean="0"/>
              <a:t>‹#›</a:t>
            </a:fld>
            <a:endParaRPr lang="en-US"/>
          </a:p>
        </p:txBody>
      </p:sp>
    </p:spTree>
    <p:extLst>
      <p:ext uri="{BB962C8B-B14F-4D97-AF65-F5344CB8AC3E}">
        <p14:creationId xmlns:p14="http://schemas.microsoft.com/office/powerpoint/2010/main" val="25250085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C64059A5-2748-4E4D-A3C9-414BEEFEFB1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8889"/>
          <a:stretch/>
        </p:blipFill>
        <p:spPr>
          <a:xfrm>
            <a:off x="602" y="0"/>
            <a:ext cx="12190796" cy="6286500"/>
          </a:xfrm>
          <a:prstGeom prst="rect">
            <a:avLst/>
          </a:prstGeom>
        </p:spPr>
      </p:pic>
      <p:sp>
        <p:nvSpPr>
          <p:cNvPr id="42" name="TextBox 41">
            <a:extLst>
              <a:ext uri="{FF2B5EF4-FFF2-40B4-BE49-F238E27FC236}">
                <a16:creationId xmlns:a16="http://schemas.microsoft.com/office/drawing/2014/main" id="{1C7E1F5B-940E-4016-8D19-DADA81268AD6}"/>
              </a:ext>
            </a:extLst>
          </p:cNvPr>
          <p:cNvSpPr txBox="1"/>
          <p:nvPr userDrawn="1"/>
        </p:nvSpPr>
        <p:spPr>
          <a:xfrm>
            <a:off x="1543050" y="6374812"/>
            <a:ext cx="3571875" cy="46166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Tel: (208) 334-3100</a:t>
            </a:r>
          </a:p>
          <a:p>
            <a:r>
              <a:rPr lang="en-US" sz="1200" dirty="0">
                <a:solidFill>
                  <a:schemeClr val="bg1"/>
                </a:solidFill>
                <a:latin typeface="Arial" panose="020B0604020202020204" pitchFamily="34" charset="0"/>
                <a:cs typeface="Arial" panose="020B0604020202020204" pitchFamily="34" charset="0"/>
              </a:rPr>
              <a:t>Email: luma@sco.idaho.gov </a:t>
            </a:r>
          </a:p>
        </p:txBody>
      </p:sp>
    </p:spTree>
    <p:extLst>
      <p:ext uri="{BB962C8B-B14F-4D97-AF65-F5344CB8AC3E}">
        <p14:creationId xmlns:p14="http://schemas.microsoft.com/office/powerpoint/2010/main" val="13716771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4E55155-F961-486E-BEAA-49FFD3BC0C14}"/>
              </a:ext>
            </a:extLst>
          </p:cNvPr>
          <p:cNvSpPr txBox="1"/>
          <p:nvPr userDrawn="1"/>
        </p:nvSpPr>
        <p:spPr>
          <a:xfrm>
            <a:off x="1543050" y="6374812"/>
            <a:ext cx="3571875" cy="46166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Tel: (208) 334-3100</a:t>
            </a:r>
          </a:p>
          <a:p>
            <a:r>
              <a:rPr lang="en-US" sz="1200" dirty="0">
                <a:solidFill>
                  <a:schemeClr val="bg1"/>
                </a:solidFill>
                <a:latin typeface="Arial" panose="020B0604020202020204" pitchFamily="34" charset="0"/>
                <a:cs typeface="Arial" panose="020B0604020202020204" pitchFamily="34" charset="0"/>
              </a:rPr>
              <a:t>Email: luma@sco.idaho.gov </a:t>
            </a:r>
          </a:p>
        </p:txBody>
      </p:sp>
    </p:spTree>
    <p:extLst>
      <p:ext uri="{BB962C8B-B14F-4D97-AF65-F5344CB8AC3E}">
        <p14:creationId xmlns:p14="http://schemas.microsoft.com/office/powerpoint/2010/main" val="19181838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DE741DBC-DEE7-4F0C-BEA5-C634AFE4181D}"/>
              </a:ext>
            </a:extLst>
          </p:cNvPr>
          <p:cNvSpPr/>
          <p:nvPr userDrawn="1"/>
        </p:nvSpPr>
        <p:spPr>
          <a:xfrm>
            <a:off x="0" y="210416"/>
            <a:ext cx="5353050" cy="78018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Shape 7">
            <a:extLst>
              <a:ext uri="{FF2B5EF4-FFF2-40B4-BE49-F238E27FC236}">
                <a16:creationId xmlns:a16="http://schemas.microsoft.com/office/drawing/2014/main" id="{A453A4D6-70E1-423E-91BE-80337943219B}"/>
              </a:ext>
            </a:extLst>
          </p:cNvPr>
          <p:cNvSpPr/>
          <p:nvPr userDrawn="1"/>
        </p:nvSpPr>
        <p:spPr>
          <a:xfrm>
            <a:off x="5248275" y="210416"/>
            <a:ext cx="523875" cy="78018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Rectangle 8">
            <a:extLst>
              <a:ext uri="{FF2B5EF4-FFF2-40B4-BE49-F238E27FC236}">
                <a16:creationId xmlns:a16="http://schemas.microsoft.com/office/drawing/2014/main" id="{ADB0FECE-4B02-445C-8363-942C98390029}"/>
              </a:ext>
            </a:extLst>
          </p:cNvPr>
          <p:cNvSpPr/>
          <p:nvPr userDrawn="1"/>
        </p:nvSpPr>
        <p:spPr>
          <a:xfrm>
            <a:off x="10917557" y="6267450"/>
            <a:ext cx="562799" cy="590550"/>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348FC48-9CEF-412E-A876-578057728506}"/>
              </a:ext>
            </a:extLst>
          </p:cNvPr>
          <p:cNvSpPr txBox="1"/>
          <p:nvPr userDrawn="1"/>
        </p:nvSpPr>
        <p:spPr>
          <a:xfrm>
            <a:off x="1543050" y="6374812"/>
            <a:ext cx="3571875" cy="46166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Tel: (208) 334-3100</a:t>
            </a:r>
          </a:p>
          <a:p>
            <a:r>
              <a:rPr lang="en-US" sz="1200" dirty="0">
                <a:solidFill>
                  <a:schemeClr val="bg1"/>
                </a:solidFill>
                <a:latin typeface="Arial" panose="020B0604020202020204" pitchFamily="34" charset="0"/>
                <a:cs typeface="Arial" panose="020B0604020202020204" pitchFamily="34" charset="0"/>
              </a:rPr>
              <a:t>Email: luma@sco.idaho.gov </a:t>
            </a:r>
          </a:p>
        </p:txBody>
      </p:sp>
    </p:spTree>
    <p:extLst>
      <p:ext uri="{BB962C8B-B14F-4D97-AF65-F5344CB8AC3E}">
        <p14:creationId xmlns:p14="http://schemas.microsoft.com/office/powerpoint/2010/main" val="4009836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E52C-D1B4-4DC3-9E6C-A9CE84E811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8C73DD6-164C-4C40-AE34-BF5F1FB3E9C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FA4791-C32B-41BC-B866-BD8BEF0B334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7597D1-418D-4A01-8DE9-9EF77763F1C2}"/>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5D4F2892-7C56-4D67-BC67-B1887BFB319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45B9ADD4-29C8-4B9E-BB4C-AEC3ADBC805F}"/>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dirty="0"/>
          </a:p>
        </p:txBody>
      </p:sp>
    </p:spTree>
    <p:extLst>
      <p:ext uri="{BB962C8B-B14F-4D97-AF65-F5344CB8AC3E}">
        <p14:creationId xmlns:p14="http://schemas.microsoft.com/office/powerpoint/2010/main" val="4419372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041B4-47CC-4822-B9FC-9494DBCC992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DCB9F6E-6A8E-4A66-96FE-13FD1F19C07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3BF6DC-D3FA-4BD6-96E3-2A157CF3B48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18C0AA-21C9-41A7-853E-3E8F47460B2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79671B-D706-4AA2-925C-653A855FA73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E5B825-BF48-4EB3-903B-803E9224A44D}"/>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8" name="Footer Placeholder 7">
            <a:extLst>
              <a:ext uri="{FF2B5EF4-FFF2-40B4-BE49-F238E27FC236}">
                <a16:creationId xmlns:a16="http://schemas.microsoft.com/office/drawing/2014/main" id="{B696660D-3726-4AAD-9155-AC0F8999891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D305C6DB-FF73-4D29-BCCB-1D4D29C11AB5}"/>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dirty="0"/>
          </a:p>
        </p:txBody>
      </p:sp>
    </p:spTree>
    <p:extLst>
      <p:ext uri="{BB962C8B-B14F-4D97-AF65-F5344CB8AC3E}">
        <p14:creationId xmlns:p14="http://schemas.microsoft.com/office/powerpoint/2010/main" val="9243096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2A0EA-526C-4265-BD64-66F5CF99888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4E14607-D9D1-4908-A993-E81728B3D2D2}"/>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23C01D21-D44B-4471-8D07-4624839D1E9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F615A42A-2EDF-4FD4-BA3C-F3B42420C9B0}"/>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dirty="0"/>
          </a:p>
        </p:txBody>
      </p:sp>
    </p:spTree>
    <p:extLst>
      <p:ext uri="{BB962C8B-B14F-4D97-AF65-F5344CB8AC3E}">
        <p14:creationId xmlns:p14="http://schemas.microsoft.com/office/powerpoint/2010/main" val="33747848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01698E-DC89-4465-BA6C-A0CC3B4068A1}"/>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E584C490-65F6-4F95-8C4E-E909FF49A9E4}"/>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6400E30-8106-4033-AC09-F75B8CD8DF20}"/>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dirty="0"/>
          </a:p>
        </p:txBody>
      </p:sp>
    </p:spTree>
    <p:extLst>
      <p:ext uri="{BB962C8B-B14F-4D97-AF65-F5344CB8AC3E}">
        <p14:creationId xmlns:p14="http://schemas.microsoft.com/office/powerpoint/2010/main" val="2183024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DE741DBC-DEE7-4F0C-BEA5-C634AFE4181D}"/>
              </a:ext>
            </a:extLst>
          </p:cNvPr>
          <p:cNvSpPr/>
          <p:nvPr userDrawn="1"/>
        </p:nvSpPr>
        <p:spPr>
          <a:xfrm>
            <a:off x="0" y="210416"/>
            <a:ext cx="5353050" cy="78018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A453A4D6-70E1-423E-91BE-80337943219B}"/>
              </a:ext>
            </a:extLst>
          </p:cNvPr>
          <p:cNvSpPr/>
          <p:nvPr userDrawn="1"/>
        </p:nvSpPr>
        <p:spPr>
          <a:xfrm>
            <a:off x="5248275" y="210416"/>
            <a:ext cx="523875" cy="78018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ADB0FECE-4B02-445C-8363-942C98390029}"/>
              </a:ext>
            </a:extLst>
          </p:cNvPr>
          <p:cNvSpPr/>
          <p:nvPr userDrawn="1"/>
        </p:nvSpPr>
        <p:spPr>
          <a:xfrm>
            <a:off x="10917557" y="6267450"/>
            <a:ext cx="562799" cy="590550"/>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348FC48-9CEF-412E-A876-578057728506}"/>
              </a:ext>
            </a:extLst>
          </p:cNvPr>
          <p:cNvSpPr txBox="1"/>
          <p:nvPr userDrawn="1"/>
        </p:nvSpPr>
        <p:spPr>
          <a:xfrm>
            <a:off x="1543050" y="6374812"/>
            <a:ext cx="3571875" cy="46166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Tel: (208) 334-3100</a:t>
            </a:r>
          </a:p>
          <a:p>
            <a:r>
              <a:rPr lang="en-US" sz="1200" dirty="0">
                <a:solidFill>
                  <a:schemeClr val="bg1"/>
                </a:solidFill>
                <a:latin typeface="Arial" panose="020B0604020202020204" pitchFamily="34" charset="0"/>
                <a:cs typeface="Arial" panose="020B0604020202020204" pitchFamily="34" charset="0"/>
              </a:rPr>
              <a:t>Email: luma@sco.idaho.gov </a:t>
            </a:r>
          </a:p>
        </p:txBody>
      </p:sp>
    </p:spTree>
    <p:extLst>
      <p:ext uri="{BB962C8B-B14F-4D97-AF65-F5344CB8AC3E}">
        <p14:creationId xmlns:p14="http://schemas.microsoft.com/office/powerpoint/2010/main" val="29504463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07F4E-0E23-40F4-B297-2252E1AC58C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EBD131-AC39-4438-8BA3-75E495921BF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1506CC-CA90-45CB-A1DD-804EC3B72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6F699E-A272-4E32-8C88-778A517D5D18}"/>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9CE1549A-FC28-4D72-80F3-B83472C1E8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CADD6FD8-08DA-45E8-B23C-8FB0FA5EB109}"/>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dirty="0"/>
          </a:p>
        </p:txBody>
      </p:sp>
    </p:spTree>
    <p:extLst>
      <p:ext uri="{BB962C8B-B14F-4D97-AF65-F5344CB8AC3E}">
        <p14:creationId xmlns:p14="http://schemas.microsoft.com/office/powerpoint/2010/main" val="16288544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3387A-8EB5-4124-8D58-F2499D5C97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849C47-7550-4730-AC92-E717D008855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B3A0370-8B2C-4CE0-9D34-65F122B2F1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F4BFEA-BF6B-441F-AB67-D20B84FF03E8}"/>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A3C34301-81C6-435F-8D66-F32E724083D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834851F6-181A-4159-914F-215A9D3C896A}"/>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dirty="0"/>
          </a:p>
        </p:txBody>
      </p:sp>
    </p:spTree>
    <p:extLst>
      <p:ext uri="{BB962C8B-B14F-4D97-AF65-F5344CB8AC3E}">
        <p14:creationId xmlns:p14="http://schemas.microsoft.com/office/powerpoint/2010/main" val="12103321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A515B-3A95-48B8-990D-9D63C465E2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908749-CC74-41D8-A85E-5A2B33333D9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D0ED8-2472-49AF-A674-08D45C856273}"/>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752941BC-622F-409F-8496-ABDC44C1EE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654F6698-D27B-44E9-A860-F52195494F91}"/>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dirty="0"/>
          </a:p>
        </p:txBody>
      </p:sp>
    </p:spTree>
    <p:extLst>
      <p:ext uri="{BB962C8B-B14F-4D97-AF65-F5344CB8AC3E}">
        <p14:creationId xmlns:p14="http://schemas.microsoft.com/office/powerpoint/2010/main" val="23133770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E4A079-C609-4B35-8A8F-76F43035D1F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F3931C-7387-4875-8F6A-461930AD38D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D6FF88-59F0-41D9-8B2A-632B0A0FBF94}"/>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FCAE22A4-2AB0-4B90-900F-CBEBC1BCF6A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6F8FC08-03A8-44C3-8863-D5DF0D691785}"/>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dirty="0"/>
          </a:p>
        </p:txBody>
      </p:sp>
    </p:spTree>
    <p:extLst>
      <p:ext uri="{BB962C8B-B14F-4D97-AF65-F5344CB8AC3E}">
        <p14:creationId xmlns:p14="http://schemas.microsoft.com/office/powerpoint/2010/main" val="3406759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E52C-D1B4-4DC3-9E6C-A9CE84E811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8C73DD6-164C-4C40-AE34-BF5F1FB3E9C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FA4791-C32B-41BC-B866-BD8BEF0B334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7597D1-418D-4A01-8DE9-9EF77763F1C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5D4F2892-7C56-4D67-BC67-B1887BFB31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B9ADD4-29C8-4B9E-BB4C-AEC3ADBC805F}"/>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813752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041B4-47CC-4822-B9FC-9494DBCC992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DCB9F6E-6A8E-4A66-96FE-13FD1F19C07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3BF6DC-D3FA-4BD6-96E3-2A157CF3B48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18C0AA-21C9-41A7-853E-3E8F47460B2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79671B-D706-4AA2-925C-653A855FA73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E5B825-BF48-4EB3-903B-803E9224A44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B696660D-3726-4AAD-9155-AC0F899989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305C6DB-FF73-4D29-BCCB-1D4D29C11AB5}"/>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328266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2A0EA-526C-4265-BD64-66F5CF99888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4E14607-D9D1-4908-A993-E81728B3D2D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23C01D21-D44B-4471-8D07-4624839D1E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615A42A-2EDF-4FD4-BA3C-F3B42420C9B0}"/>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2265581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01698E-DC89-4465-BA6C-A0CC3B4068A1}"/>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E584C490-65F6-4F95-8C4E-E909FF49A9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6400E30-8106-4033-AC09-F75B8CD8DF20}"/>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2325540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07F4E-0E23-40F4-B297-2252E1AC58C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EBD131-AC39-4438-8BA3-75E495921BF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1506CC-CA90-45CB-A1DD-804EC3B72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6F699E-A272-4E32-8C88-778A517D5D1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9CE1549A-FC28-4D72-80F3-B83472C1E8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DD6FD8-08DA-45E8-B23C-8FB0FA5EB109}"/>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934521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3387A-8EB5-4124-8D58-F2499D5C97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849C47-7550-4730-AC92-E717D008855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3A0370-8B2C-4CE0-9D34-65F122B2F1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F4BFEA-BF6B-441F-AB67-D20B84FF03E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A3C34301-81C6-435F-8D66-F32E724083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34851F6-181A-4159-914F-215A9D3C896A}"/>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3761192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83893F-B8F8-4B37-BB55-C66CC6A71F0A}"/>
              </a:ext>
            </a:extLst>
          </p:cNvPr>
          <p:cNvSpPr/>
          <p:nvPr userDrawn="1"/>
        </p:nvSpPr>
        <p:spPr>
          <a:xfrm>
            <a:off x="0" y="6267796"/>
            <a:ext cx="12192000" cy="59020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899C102-2F0F-43FE-8163-1F3E97917698}"/>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35937" b="34984"/>
          <a:stretch/>
        </p:blipFill>
        <p:spPr>
          <a:xfrm>
            <a:off x="60960" y="6365371"/>
            <a:ext cx="1358537" cy="395054"/>
          </a:xfrm>
          <a:prstGeom prst="rect">
            <a:avLst/>
          </a:prstGeom>
        </p:spPr>
      </p:pic>
    </p:spTree>
    <p:extLst>
      <p:ext uri="{BB962C8B-B14F-4D97-AF65-F5344CB8AC3E}">
        <p14:creationId xmlns:p14="http://schemas.microsoft.com/office/powerpoint/2010/main" val="1111547429"/>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9D642D02-4E07-4B8D-B64E-3F8724D80CF8}"/>
              </a:ext>
            </a:extLst>
          </p:cNvPr>
          <p:cNvSpPr/>
          <p:nvPr userDrawn="1"/>
        </p:nvSpPr>
        <p:spPr>
          <a:xfrm>
            <a:off x="0" y="210416"/>
            <a:ext cx="5353050" cy="78018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C532AC34-8326-4AC6-AB3F-533021B76534}"/>
              </a:ext>
            </a:extLst>
          </p:cNvPr>
          <p:cNvSpPr/>
          <p:nvPr userDrawn="1"/>
        </p:nvSpPr>
        <p:spPr>
          <a:xfrm>
            <a:off x="5248275" y="210416"/>
            <a:ext cx="523875" cy="78018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4883777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83893F-B8F8-4B37-BB55-C66CC6A71F0A}"/>
              </a:ext>
            </a:extLst>
          </p:cNvPr>
          <p:cNvSpPr/>
          <p:nvPr userDrawn="1"/>
        </p:nvSpPr>
        <p:spPr>
          <a:xfrm>
            <a:off x="0" y="6267796"/>
            <a:ext cx="12192000" cy="59020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F899C102-2F0F-43FE-8163-1F3E97917698}"/>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35937" b="34984"/>
          <a:stretch/>
        </p:blipFill>
        <p:spPr>
          <a:xfrm>
            <a:off x="60960" y="6365371"/>
            <a:ext cx="1358537" cy="395054"/>
          </a:xfrm>
          <a:prstGeom prst="rect">
            <a:avLst/>
          </a:prstGeom>
        </p:spPr>
      </p:pic>
    </p:spTree>
    <p:extLst>
      <p:ext uri="{BB962C8B-B14F-4D97-AF65-F5344CB8AC3E}">
        <p14:creationId xmlns:p14="http://schemas.microsoft.com/office/powerpoint/2010/main" val="8487204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4" Type="http://schemas.openxmlformats.org/officeDocument/2006/relationships/image" Target="../media/image28.svg"/></Relationships>
</file>

<file path=ppt/slides/_rels/slide16.xml.rels><?xml version="1.0" encoding="UTF-8" standalone="yes"?>
<Relationships xmlns="http://schemas.openxmlformats.org/package/2006/relationships"><Relationship Id="rId3" Type="http://schemas.openxmlformats.org/officeDocument/2006/relationships/hyperlink" Target="https://app.smartsheet.com/b/form/9140da52b6e5401c9d13b39f4e39bfcd" TargetMode="External"/><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diagramLayout" Target="../diagrams/layout1.xml"/><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11" Type="http://schemas.openxmlformats.org/officeDocument/2006/relationships/image" Target="../media/image36.png"/><Relationship Id="rId5" Type="http://schemas.openxmlformats.org/officeDocument/2006/relationships/diagramColors" Target="../diagrams/colors1.xml"/><Relationship Id="rId10" Type="http://schemas.openxmlformats.org/officeDocument/2006/relationships/image" Target="../media/image35.svg"/><Relationship Id="rId4" Type="http://schemas.openxmlformats.org/officeDocument/2006/relationships/diagramQuickStyle" Target="../diagrams/quickStyle1.xml"/><Relationship Id="rId9"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mailto:dblackmer@sco.Idaho.gov" TargetMode="External"/><Relationship Id="rId7" Type="http://schemas.openxmlformats.org/officeDocument/2006/relationships/hyperlink" Target="mailto:adoench@sco.Idaho.gov" TargetMode="External"/><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hyperlink" Target="mailto:scoles@sco.Idaho.gov" TargetMode="External"/><Relationship Id="rId5" Type="http://schemas.openxmlformats.org/officeDocument/2006/relationships/hyperlink" Target="mailto:kgriffith@sco.Idaho.gov" TargetMode="External"/><Relationship Id="rId4" Type="http://schemas.openxmlformats.org/officeDocument/2006/relationships/hyperlink" Target="mailto:clehosit@sco.Idaho.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169DB1-F227-4F5C-8B32-D6852DB37EA0}"/>
              </a:ext>
            </a:extLst>
          </p:cNvPr>
          <p:cNvPicPr>
            <a:picLocks noChangeAspect="1"/>
          </p:cNvPicPr>
          <p:nvPr/>
        </p:nvPicPr>
        <p:blipFill rotWithShape="1">
          <a:blip r:embed="rId2">
            <a:extLst>
              <a:ext uri="{28A0092B-C50C-407E-A947-70E740481C1C}">
                <a14:useLocalDpi xmlns:a14="http://schemas.microsoft.com/office/drawing/2010/main" val="0"/>
              </a:ext>
            </a:extLst>
          </a:blip>
          <a:srcRect t="7732" r="7900" b="21602"/>
          <a:stretch/>
        </p:blipFill>
        <p:spPr>
          <a:xfrm>
            <a:off x="1" y="0"/>
            <a:ext cx="12192000" cy="6264322"/>
          </a:xfrm>
          <a:prstGeom prst="rect">
            <a:avLst/>
          </a:prstGeom>
        </p:spPr>
      </p:pic>
      <p:sp>
        <p:nvSpPr>
          <p:cNvPr id="12" name="Freeform: Shape 11">
            <a:extLst>
              <a:ext uri="{FF2B5EF4-FFF2-40B4-BE49-F238E27FC236}">
                <a16:creationId xmlns:a16="http://schemas.microsoft.com/office/drawing/2014/main" id="{5E3DC648-59DC-4B60-A41C-BFC87256E799}"/>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AE7087A7-F591-4146-89AE-1D3DC0071786}"/>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44056B79-101E-450D-AF1C-C63CC3FB01B9}"/>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73D060F8-0090-4CEE-8447-9B021C187BA8}"/>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317BE856-E8FF-4DAB-B904-DDAA226033D0}"/>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ABF2FAD0-1483-41AD-8B5F-6012217D6CE2}"/>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A82A86D3-D04A-4EEF-A7D5-93C00B7EB8A5}"/>
              </a:ext>
            </a:extLst>
          </p:cNvPr>
          <p:cNvSpPr/>
          <p:nvPr/>
        </p:nvSpPr>
        <p:spPr>
          <a:xfrm>
            <a:off x="1193853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383B85D5-535D-48F2-A50A-46ECA75D006E}"/>
              </a:ext>
            </a:extLst>
          </p:cNvPr>
          <p:cNvSpPr txBox="1"/>
          <p:nvPr/>
        </p:nvSpPr>
        <p:spPr>
          <a:xfrm>
            <a:off x="6096000" y="2774870"/>
            <a:ext cx="1990725"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January 2023</a:t>
            </a:r>
          </a:p>
        </p:txBody>
      </p:sp>
      <p:sp>
        <p:nvSpPr>
          <p:cNvPr id="4" name="TextBox 3">
            <a:extLst>
              <a:ext uri="{FF2B5EF4-FFF2-40B4-BE49-F238E27FC236}">
                <a16:creationId xmlns:a16="http://schemas.microsoft.com/office/drawing/2014/main" id="{F868913A-66A6-4985-8543-6971AB751683}"/>
              </a:ext>
            </a:extLst>
          </p:cNvPr>
          <p:cNvSpPr txBox="1"/>
          <p:nvPr/>
        </p:nvSpPr>
        <p:spPr>
          <a:xfrm>
            <a:off x="2009775" y="2190095"/>
            <a:ext cx="6953250" cy="584775"/>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Monthly Change Liaison Meeting</a:t>
            </a:r>
          </a:p>
        </p:txBody>
      </p:sp>
    </p:spTree>
    <p:extLst>
      <p:ext uri="{BB962C8B-B14F-4D97-AF65-F5344CB8AC3E}">
        <p14:creationId xmlns:p14="http://schemas.microsoft.com/office/powerpoint/2010/main" val="220882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A Winter Weekend in Sun Valley, Idaho: Where to Eat, Stay, and Play | Condé  Nast Traveler">
            <a:extLst>
              <a:ext uri="{FF2B5EF4-FFF2-40B4-BE49-F238E27FC236}">
                <a16:creationId xmlns:a16="http://schemas.microsoft.com/office/drawing/2014/main" id="{A0CCD79B-61BA-440E-9A20-35043C6883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2877"/>
          <a:stretch/>
        </p:blipFill>
        <p:spPr bwMode="auto">
          <a:xfrm>
            <a:off x="0" y="1"/>
            <a:ext cx="12192000" cy="6271474"/>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Shape 1">
            <a:extLst>
              <a:ext uri="{FF2B5EF4-FFF2-40B4-BE49-F238E27FC236}">
                <a16:creationId xmlns:a16="http://schemas.microsoft.com/office/drawing/2014/main" id="{8571E11C-8080-44AB-A364-89B257E61FAE}"/>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BDD42CB0-0946-4777-BF73-3B3D511DF635}"/>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B8596957-03B1-4084-B337-F1A67545FEBE}"/>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CBFE613C-315F-4F4A-BAC7-7211C31B3C45}"/>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232C708F-04E5-4C9D-9CEA-4CF0FBD07295}"/>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676EB502-9166-41BA-9724-C1D32808CE87}"/>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FD75B864-F693-4A1A-BD5B-69CC17E81779}"/>
              </a:ext>
            </a:extLst>
          </p:cNvPr>
          <p:cNvSpPr/>
          <p:nvPr/>
        </p:nvSpPr>
        <p:spPr>
          <a:xfrm>
            <a:off x="1193853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extBox 16">
            <a:extLst>
              <a:ext uri="{FF2B5EF4-FFF2-40B4-BE49-F238E27FC236}">
                <a16:creationId xmlns:a16="http://schemas.microsoft.com/office/drawing/2014/main" id="{1CAFF891-24EB-4DA9-BCC0-55392842C573}"/>
              </a:ext>
            </a:extLst>
          </p:cNvPr>
          <p:cNvSpPr txBox="1"/>
          <p:nvPr/>
        </p:nvSpPr>
        <p:spPr>
          <a:xfrm>
            <a:off x="1263720" y="2344825"/>
            <a:ext cx="6953250" cy="646331"/>
          </a:xfrm>
          <a:prstGeom prst="rect">
            <a:avLst/>
          </a:prstGeom>
          <a:noFill/>
        </p:spPr>
        <p:txBody>
          <a:bodyPr wrap="square" rtlCol="0">
            <a:spAutoFit/>
          </a:bodyPr>
          <a:lstStyle/>
          <a:p>
            <a:pPr algn="r"/>
            <a:r>
              <a:rPr lang="en-US" sz="3600" dirty="0">
                <a:solidFill>
                  <a:schemeClr val="bg1"/>
                </a:solidFill>
                <a:latin typeface="Arial" panose="020B0604020202020204" pitchFamily="34" charset="0"/>
                <a:cs typeface="Arial" panose="020B0604020202020204" pitchFamily="34" charset="0"/>
              </a:rPr>
              <a:t>What to Have On Your Radar</a:t>
            </a:r>
          </a:p>
        </p:txBody>
      </p:sp>
      <p:sp>
        <p:nvSpPr>
          <p:cNvPr id="13" name="Rectangle 12">
            <a:extLst>
              <a:ext uri="{FF2B5EF4-FFF2-40B4-BE49-F238E27FC236}">
                <a16:creationId xmlns:a16="http://schemas.microsoft.com/office/drawing/2014/main" id="{E1BACD90-F409-4152-8497-81BB88CEB7E7}"/>
              </a:ext>
            </a:extLst>
          </p:cNvPr>
          <p:cNvSpPr/>
          <p:nvPr/>
        </p:nvSpPr>
        <p:spPr>
          <a:xfrm>
            <a:off x="10913402" y="6271474"/>
            <a:ext cx="556945" cy="586526"/>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A9F65AB-C9DB-47EC-9F65-521B864C78FB}"/>
              </a:ext>
            </a:extLst>
          </p:cNvPr>
          <p:cNvSpPr txBox="1"/>
          <p:nvPr/>
        </p:nvSpPr>
        <p:spPr>
          <a:xfrm>
            <a:off x="10955285" y="6364682"/>
            <a:ext cx="473178"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10</a:t>
            </a:r>
          </a:p>
        </p:txBody>
      </p:sp>
    </p:spTree>
    <p:extLst>
      <p:ext uri="{BB962C8B-B14F-4D97-AF65-F5344CB8AC3E}">
        <p14:creationId xmlns:p14="http://schemas.microsoft.com/office/powerpoint/2010/main" val="1347879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5333E2-3FFB-423A-A204-4C012D54953A}"/>
              </a:ext>
            </a:extLst>
          </p:cNvPr>
          <p:cNvSpPr txBox="1"/>
          <p:nvPr/>
        </p:nvSpPr>
        <p:spPr>
          <a:xfrm>
            <a:off x="-71642" y="362848"/>
            <a:ext cx="5204408" cy="523220"/>
          </a:xfrm>
          <a:prstGeom prst="rect">
            <a:avLst/>
          </a:prstGeom>
          <a:noFill/>
        </p:spPr>
        <p:txBody>
          <a:bodyPr wrap="square" rtlCol="0">
            <a:spAutoFit/>
          </a:bodyPr>
          <a:lstStyle/>
          <a:p>
            <a:pPr algn="r"/>
            <a:r>
              <a:rPr lang="en-US" sz="2800" dirty="0">
                <a:solidFill>
                  <a:schemeClr val="bg1"/>
                </a:solidFill>
                <a:latin typeface="Arial" panose="020B0604020202020204" pitchFamily="34" charset="0"/>
                <a:cs typeface="Arial" panose="020B0604020202020204" pitchFamily="34" charset="0"/>
              </a:rPr>
              <a:t>What to Have On Your Radar</a:t>
            </a:r>
          </a:p>
        </p:txBody>
      </p:sp>
      <p:sp>
        <p:nvSpPr>
          <p:cNvPr id="33" name="Rectangle: Diagonal Corners Snipped 32">
            <a:extLst>
              <a:ext uri="{FF2B5EF4-FFF2-40B4-BE49-F238E27FC236}">
                <a16:creationId xmlns:a16="http://schemas.microsoft.com/office/drawing/2014/main" id="{A3E4987E-C33B-4594-81C3-926B31BC93C5}"/>
              </a:ext>
            </a:extLst>
          </p:cNvPr>
          <p:cNvSpPr/>
          <p:nvPr/>
        </p:nvSpPr>
        <p:spPr>
          <a:xfrm>
            <a:off x="1316672" y="1487894"/>
            <a:ext cx="2161391" cy="1914525"/>
          </a:xfrm>
          <a:prstGeom prst="snip2DiagRect">
            <a:avLst/>
          </a:prstGeom>
          <a:solidFill>
            <a:schemeClr val="tx2"/>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a:p>
            <a:pPr algn="ctr"/>
            <a:r>
              <a:rPr lang="en-US" b="1" dirty="0">
                <a:solidFill>
                  <a:schemeClr val="bg1"/>
                </a:solidFill>
                <a:latin typeface="Arial" panose="020B0604020202020204" pitchFamily="34" charset="0"/>
                <a:cs typeface="Arial" panose="020B0604020202020204" pitchFamily="34" charset="0"/>
              </a:rPr>
              <a:t>Internal Joint SIT:</a:t>
            </a:r>
          </a:p>
          <a:p>
            <a:pPr algn="ctr"/>
            <a:r>
              <a:rPr lang="en-US" dirty="0">
                <a:solidFill>
                  <a:schemeClr val="bg1"/>
                </a:solidFill>
                <a:latin typeface="Arial" panose="020B0604020202020204" pitchFamily="34" charset="0"/>
                <a:cs typeface="Arial" panose="020B0604020202020204" pitchFamily="34" charset="0"/>
              </a:rPr>
              <a:t>January</a:t>
            </a:r>
          </a:p>
        </p:txBody>
      </p:sp>
      <p:sp>
        <p:nvSpPr>
          <p:cNvPr id="36" name="Rectangle: Diagonal Corners Snipped 35">
            <a:extLst>
              <a:ext uri="{FF2B5EF4-FFF2-40B4-BE49-F238E27FC236}">
                <a16:creationId xmlns:a16="http://schemas.microsoft.com/office/drawing/2014/main" id="{8946D284-16DD-4E2A-A963-A6910538BF70}"/>
              </a:ext>
            </a:extLst>
          </p:cNvPr>
          <p:cNvSpPr/>
          <p:nvPr/>
        </p:nvSpPr>
        <p:spPr>
          <a:xfrm>
            <a:off x="4859264" y="1487894"/>
            <a:ext cx="2161391" cy="1914525"/>
          </a:xfrm>
          <a:prstGeom prst="snip2DiagRect">
            <a:avLst/>
          </a:prstGeom>
          <a:solidFill>
            <a:schemeClr val="tx2"/>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panose="020B0604020202020204" pitchFamily="34" charset="0"/>
                <a:cs typeface="Arial" panose="020B0604020202020204" pitchFamily="34" charset="0"/>
              </a:rPr>
              <a:t>Luma Roles Workbook:</a:t>
            </a:r>
          </a:p>
          <a:p>
            <a:pPr algn="ctr"/>
            <a:r>
              <a:rPr lang="en-US" dirty="0">
                <a:solidFill>
                  <a:schemeClr val="bg1"/>
                </a:solidFill>
                <a:latin typeface="Arial" panose="020B0604020202020204" pitchFamily="34" charset="0"/>
                <a:cs typeface="Arial" panose="020B0604020202020204" pitchFamily="34" charset="0"/>
              </a:rPr>
              <a:t>January</a:t>
            </a:r>
          </a:p>
        </p:txBody>
      </p:sp>
      <p:sp>
        <p:nvSpPr>
          <p:cNvPr id="38" name="Rectangle: Diagonal Corners Snipped 37">
            <a:extLst>
              <a:ext uri="{FF2B5EF4-FFF2-40B4-BE49-F238E27FC236}">
                <a16:creationId xmlns:a16="http://schemas.microsoft.com/office/drawing/2014/main" id="{BA8A0C84-05EF-4051-A918-F35F70C0FECC}"/>
              </a:ext>
            </a:extLst>
          </p:cNvPr>
          <p:cNvSpPr/>
          <p:nvPr/>
        </p:nvSpPr>
        <p:spPr>
          <a:xfrm>
            <a:off x="1323165" y="3824066"/>
            <a:ext cx="2161391" cy="1914525"/>
          </a:xfrm>
          <a:prstGeom prst="snip2DiagRect">
            <a:avLst/>
          </a:prstGeom>
          <a:solidFill>
            <a:schemeClr val="tx2"/>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panose="020B0604020202020204" pitchFamily="34" charset="0"/>
                <a:cs typeface="Arial" panose="020B0604020202020204" pitchFamily="34" charset="0"/>
              </a:rPr>
              <a:t>Agency Joint SIT:</a:t>
            </a:r>
          </a:p>
          <a:p>
            <a:pPr algn="ctr"/>
            <a:r>
              <a:rPr lang="en-US" dirty="0">
                <a:solidFill>
                  <a:schemeClr val="bg1"/>
                </a:solidFill>
                <a:latin typeface="Arial" panose="020B0604020202020204" pitchFamily="34" charset="0"/>
                <a:cs typeface="Arial" panose="020B0604020202020204" pitchFamily="34" charset="0"/>
              </a:rPr>
              <a:t>February</a:t>
            </a:r>
          </a:p>
        </p:txBody>
      </p:sp>
      <p:sp>
        <p:nvSpPr>
          <p:cNvPr id="39" name="Rectangle: Diagonal Corners Snipped 38">
            <a:extLst>
              <a:ext uri="{FF2B5EF4-FFF2-40B4-BE49-F238E27FC236}">
                <a16:creationId xmlns:a16="http://schemas.microsoft.com/office/drawing/2014/main" id="{E183A447-9842-445F-AB4F-1BB31FB934B5}"/>
              </a:ext>
            </a:extLst>
          </p:cNvPr>
          <p:cNvSpPr/>
          <p:nvPr/>
        </p:nvSpPr>
        <p:spPr>
          <a:xfrm>
            <a:off x="8401856" y="1487894"/>
            <a:ext cx="2161391" cy="1914525"/>
          </a:xfrm>
          <a:prstGeom prst="snip2DiagRect">
            <a:avLst/>
          </a:prstGeom>
          <a:solidFill>
            <a:schemeClr val="tx2"/>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panose="020B0604020202020204" pitchFamily="34" charset="0"/>
                <a:cs typeface="Arial" panose="020B0604020202020204" pitchFamily="34" charset="0"/>
              </a:rPr>
              <a:t>Change Readiness Assessment:</a:t>
            </a:r>
          </a:p>
          <a:p>
            <a:pPr algn="ctr"/>
            <a:r>
              <a:rPr lang="en-US" dirty="0">
                <a:solidFill>
                  <a:schemeClr val="bg1"/>
                </a:solidFill>
                <a:latin typeface="Arial" panose="020B0604020202020204" pitchFamily="34" charset="0"/>
                <a:cs typeface="Arial" panose="020B0604020202020204" pitchFamily="34" charset="0"/>
              </a:rPr>
              <a:t>January</a:t>
            </a:r>
          </a:p>
        </p:txBody>
      </p:sp>
      <p:sp>
        <p:nvSpPr>
          <p:cNvPr id="40" name="Rectangle: Diagonal Corners Snipped 39">
            <a:extLst>
              <a:ext uri="{FF2B5EF4-FFF2-40B4-BE49-F238E27FC236}">
                <a16:creationId xmlns:a16="http://schemas.microsoft.com/office/drawing/2014/main" id="{FF9DEC94-7CC5-4500-9683-3228DF52A33C}"/>
              </a:ext>
            </a:extLst>
          </p:cNvPr>
          <p:cNvSpPr/>
          <p:nvPr/>
        </p:nvSpPr>
        <p:spPr>
          <a:xfrm>
            <a:off x="4859264" y="3824066"/>
            <a:ext cx="2161391" cy="1914525"/>
          </a:xfrm>
          <a:prstGeom prst="snip2DiagRect">
            <a:avLst/>
          </a:prstGeom>
          <a:solidFill>
            <a:schemeClr val="tx2"/>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panose="020B0604020202020204" pitchFamily="34" charset="0"/>
                <a:cs typeface="Arial" panose="020B0604020202020204" pitchFamily="34" charset="0"/>
              </a:rPr>
              <a:t>Luma Labs:</a:t>
            </a:r>
          </a:p>
          <a:p>
            <a:pPr algn="ctr"/>
            <a:r>
              <a:rPr lang="en-US" dirty="0">
                <a:solidFill>
                  <a:schemeClr val="bg1"/>
                </a:solidFill>
                <a:latin typeface="Arial" panose="020B0604020202020204" pitchFamily="34" charset="0"/>
                <a:cs typeface="Arial" panose="020B0604020202020204" pitchFamily="34" charset="0"/>
              </a:rPr>
              <a:t>February</a:t>
            </a:r>
          </a:p>
        </p:txBody>
      </p:sp>
      <p:sp>
        <p:nvSpPr>
          <p:cNvPr id="41" name="Rectangle: Diagonal Corners Snipped 40">
            <a:extLst>
              <a:ext uri="{FF2B5EF4-FFF2-40B4-BE49-F238E27FC236}">
                <a16:creationId xmlns:a16="http://schemas.microsoft.com/office/drawing/2014/main" id="{D8D56B56-39B4-486E-9DC7-CA36BE93FC44}"/>
              </a:ext>
            </a:extLst>
          </p:cNvPr>
          <p:cNvSpPr/>
          <p:nvPr/>
        </p:nvSpPr>
        <p:spPr>
          <a:xfrm>
            <a:off x="8401856" y="3824066"/>
            <a:ext cx="2161391" cy="1914525"/>
          </a:xfrm>
          <a:prstGeom prst="snip2DiagRect">
            <a:avLst/>
          </a:prstGeom>
          <a:solidFill>
            <a:schemeClr val="tx2"/>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panose="020B0604020202020204" pitchFamily="34" charset="0"/>
                <a:cs typeface="Arial" panose="020B0604020202020204" pitchFamily="34" charset="0"/>
              </a:rPr>
              <a:t>Agency Operational Readiness:</a:t>
            </a:r>
          </a:p>
          <a:p>
            <a:pPr algn="ctr"/>
            <a:r>
              <a:rPr lang="en-US" dirty="0">
                <a:solidFill>
                  <a:schemeClr val="bg1"/>
                </a:solidFill>
                <a:latin typeface="Arial" panose="020B0604020202020204" pitchFamily="34" charset="0"/>
                <a:cs typeface="Arial" panose="020B0604020202020204" pitchFamily="34" charset="0"/>
              </a:rPr>
              <a:t>February</a:t>
            </a:r>
          </a:p>
        </p:txBody>
      </p:sp>
      <p:sp>
        <p:nvSpPr>
          <p:cNvPr id="42" name="Freeform 639">
            <a:extLst>
              <a:ext uri="{FF2B5EF4-FFF2-40B4-BE49-F238E27FC236}">
                <a16:creationId xmlns:a16="http://schemas.microsoft.com/office/drawing/2014/main" id="{27410912-DAC6-46F2-ACF1-7F4FFCA28334}"/>
              </a:ext>
            </a:extLst>
          </p:cNvPr>
          <p:cNvSpPr>
            <a:spLocks/>
          </p:cNvSpPr>
          <p:nvPr/>
        </p:nvSpPr>
        <p:spPr bwMode="auto">
          <a:xfrm>
            <a:off x="1435360" y="1549560"/>
            <a:ext cx="412991" cy="414932"/>
          </a:xfrm>
          <a:custGeom>
            <a:avLst/>
            <a:gdLst>
              <a:gd name="T0" fmla="*/ 234 w 320"/>
              <a:gd name="T1" fmla="*/ 303 h 322"/>
              <a:gd name="T2" fmla="*/ 213 w 320"/>
              <a:gd name="T3" fmla="*/ 322 h 322"/>
              <a:gd name="T4" fmla="*/ 199 w 320"/>
              <a:gd name="T5" fmla="*/ 317 h 322"/>
              <a:gd name="T6" fmla="*/ 160 w 320"/>
              <a:gd name="T7" fmla="*/ 322 h 322"/>
              <a:gd name="T8" fmla="*/ 0 w 320"/>
              <a:gd name="T9" fmla="*/ 162 h 322"/>
              <a:gd name="T10" fmla="*/ 11 w 320"/>
              <a:gd name="T11" fmla="*/ 102 h 322"/>
              <a:gd name="T12" fmla="*/ 34 w 320"/>
              <a:gd name="T13" fmla="*/ 63 h 322"/>
              <a:gd name="T14" fmla="*/ 49 w 320"/>
              <a:gd name="T15" fmla="*/ 61 h 322"/>
              <a:gd name="T16" fmla="*/ 51 w 320"/>
              <a:gd name="T17" fmla="*/ 76 h 322"/>
              <a:gd name="T18" fmla="*/ 31 w 320"/>
              <a:gd name="T19" fmla="*/ 110 h 322"/>
              <a:gd name="T20" fmla="*/ 21 w 320"/>
              <a:gd name="T21" fmla="*/ 162 h 322"/>
              <a:gd name="T22" fmla="*/ 160 w 320"/>
              <a:gd name="T23" fmla="*/ 300 h 322"/>
              <a:gd name="T24" fmla="*/ 192 w 320"/>
              <a:gd name="T25" fmla="*/ 296 h 322"/>
              <a:gd name="T26" fmla="*/ 213 w 320"/>
              <a:gd name="T27" fmla="*/ 279 h 322"/>
              <a:gd name="T28" fmla="*/ 226 w 320"/>
              <a:gd name="T29" fmla="*/ 283 h 322"/>
              <a:gd name="T30" fmla="*/ 298 w 320"/>
              <a:gd name="T31" fmla="*/ 162 h 322"/>
              <a:gd name="T32" fmla="*/ 249 w 320"/>
              <a:gd name="T33" fmla="*/ 56 h 322"/>
              <a:gd name="T34" fmla="*/ 230 w 320"/>
              <a:gd name="T35" fmla="*/ 82 h 322"/>
              <a:gd name="T36" fmla="*/ 266 w 320"/>
              <a:gd name="T37" fmla="*/ 162 h 322"/>
              <a:gd name="T38" fmla="*/ 160 w 320"/>
              <a:gd name="T39" fmla="*/ 268 h 322"/>
              <a:gd name="T40" fmla="*/ 55 w 320"/>
              <a:gd name="T41" fmla="*/ 181 h 322"/>
              <a:gd name="T42" fmla="*/ 42 w 320"/>
              <a:gd name="T43" fmla="*/ 162 h 322"/>
              <a:gd name="T44" fmla="*/ 55 w 320"/>
              <a:gd name="T45" fmla="*/ 142 h 322"/>
              <a:gd name="T46" fmla="*/ 59 w 320"/>
              <a:gd name="T47" fmla="*/ 126 h 322"/>
              <a:gd name="T48" fmla="*/ 73 w 320"/>
              <a:gd name="T49" fmla="*/ 120 h 322"/>
              <a:gd name="T50" fmla="*/ 79 w 320"/>
              <a:gd name="T51" fmla="*/ 133 h 322"/>
              <a:gd name="T52" fmla="*/ 76 w 320"/>
              <a:gd name="T53" fmla="*/ 144 h 322"/>
              <a:gd name="T54" fmla="*/ 85 w 320"/>
              <a:gd name="T55" fmla="*/ 162 h 322"/>
              <a:gd name="T56" fmla="*/ 76 w 320"/>
              <a:gd name="T57" fmla="*/ 179 h 322"/>
              <a:gd name="T58" fmla="*/ 160 w 320"/>
              <a:gd name="T59" fmla="*/ 247 h 322"/>
              <a:gd name="T60" fmla="*/ 245 w 320"/>
              <a:gd name="T61" fmla="*/ 162 h 322"/>
              <a:gd name="T62" fmla="*/ 217 w 320"/>
              <a:gd name="T63" fmla="*/ 99 h 322"/>
              <a:gd name="T64" fmla="*/ 199 w 320"/>
              <a:gd name="T65" fmla="*/ 125 h 322"/>
              <a:gd name="T66" fmla="*/ 213 w 320"/>
              <a:gd name="T67" fmla="*/ 162 h 322"/>
              <a:gd name="T68" fmla="*/ 160 w 320"/>
              <a:gd name="T69" fmla="*/ 215 h 322"/>
              <a:gd name="T70" fmla="*/ 106 w 320"/>
              <a:gd name="T71" fmla="*/ 162 h 322"/>
              <a:gd name="T72" fmla="*/ 133 w 320"/>
              <a:gd name="T73" fmla="*/ 115 h 322"/>
              <a:gd name="T74" fmla="*/ 148 w 320"/>
              <a:gd name="T75" fmla="*/ 119 h 322"/>
              <a:gd name="T76" fmla="*/ 144 w 320"/>
              <a:gd name="T77" fmla="*/ 134 h 322"/>
              <a:gd name="T78" fmla="*/ 128 w 320"/>
              <a:gd name="T79" fmla="*/ 162 h 322"/>
              <a:gd name="T80" fmla="*/ 160 w 320"/>
              <a:gd name="T81" fmla="*/ 194 h 322"/>
              <a:gd name="T82" fmla="*/ 192 w 320"/>
              <a:gd name="T83" fmla="*/ 162 h 322"/>
              <a:gd name="T84" fmla="*/ 186 w 320"/>
              <a:gd name="T85" fmla="*/ 143 h 322"/>
              <a:gd name="T86" fmla="*/ 168 w 320"/>
              <a:gd name="T87" fmla="*/ 168 h 322"/>
              <a:gd name="T88" fmla="*/ 160 w 320"/>
              <a:gd name="T89" fmla="*/ 172 h 322"/>
              <a:gd name="T90" fmla="*/ 153 w 320"/>
              <a:gd name="T91" fmla="*/ 170 h 322"/>
              <a:gd name="T92" fmla="*/ 151 w 320"/>
              <a:gd name="T93" fmla="*/ 155 h 322"/>
              <a:gd name="T94" fmla="*/ 258 w 320"/>
              <a:gd name="T95" fmla="*/ 6 h 322"/>
              <a:gd name="T96" fmla="*/ 273 w 320"/>
              <a:gd name="T97" fmla="*/ 4 h 322"/>
              <a:gd name="T98" fmla="*/ 275 w 320"/>
              <a:gd name="T99" fmla="*/ 19 h 322"/>
              <a:gd name="T100" fmla="*/ 261 w 320"/>
              <a:gd name="T101" fmla="*/ 38 h 322"/>
              <a:gd name="T102" fmla="*/ 320 w 320"/>
              <a:gd name="T103" fmla="*/ 162 h 322"/>
              <a:gd name="T104" fmla="*/ 234 w 320"/>
              <a:gd name="T105" fmla="*/ 303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0" h="322">
                <a:moveTo>
                  <a:pt x="234" y="303"/>
                </a:moveTo>
                <a:cubicBezTo>
                  <a:pt x="233" y="314"/>
                  <a:pt x="224" y="322"/>
                  <a:pt x="213" y="322"/>
                </a:cubicBezTo>
                <a:cubicBezTo>
                  <a:pt x="208" y="322"/>
                  <a:pt x="203" y="320"/>
                  <a:pt x="199" y="317"/>
                </a:cubicBezTo>
                <a:cubicBezTo>
                  <a:pt x="187" y="320"/>
                  <a:pt x="173" y="322"/>
                  <a:pt x="160" y="322"/>
                </a:cubicBezTo>
                <a:cubicBezTo>
                  <a:pt x="71" y="322"/>
                  <a:pt x="0" y="250"/>
                  <a:pt x="0" y="162"/>
                </a:cubicBezTo>
                <a:cubicBezTo>
                  <a:pt x="0" y="141"/>
                  <a:pt x="4" y="121"/>
                  <a:pt x="11" y="102"/>
                </a:cubicBezTo>
                <a:cubicBezTo>
                  <a:pt x="17" y="88"/>
                  <a:pt x="24" y="75"/>
                  <a:pt x="34" y="63"/>
                </a:cubicBezTo>
                <a:cubicBezTo>
                  <a:pt x="38" y="58"/>
                  <a:pt x="44" y="57"/>
                  <a:pt x="49" y="61"/>
                </a:cubicBezTo>
                <a:cubicBezTo>
                  <a:pt x="54" y="65"/>
                  <a:pt x="54" y="71"/>
                  <a:pt x="51" y="76"/>
                </a:cubicBezTo>
                <a:cubicBezTo>
                  <a:pt x="42" y="86"/>
                  <a:pt x="36" y="98"/>
                  <a:pt x="31" y="110"/>
                </a:cubicBezTo>
                <a:cubicBezTo>
                  <a:pt x="24" y="126"/>
                  <a:pt x="21" y="144"/>
                  <a:pt x="21" y="162"/>
                </a:cubicBezTo>
                <a:cubicBezTo>
                  <a:pt x="21" y="238"/>
                  <a:pt x="83" y="300"/>
                  <a:pt x="160" y="300"/>
                </a:cubicBezTo>
                <a:cubicBezTo>
                  <a:pt x="171" y="300"/>
                  <a:pt x="182" y="299"/>
                  <a:pt x="192" y="296"/>
                </a:cubicBezTo>
                <a:cubicBezTo>
                  <a:pt x="194" y="286"/>
                  <a:pt x="203" y="279"/>
                  <a:pt x="213" y="279"/>
                </a:cubicBezTo>
                <a:cubicBezTo>
                  <a:pt x="218" y="279"/>
                  <a:pt x="222" y="281"/>
                  <a:pt x="226" y="283"/>
                </a:cubicBezTo>
                <a:cubicBezTo>
                  <a:pt x="269" y="260"/>
                  <a:pt x="298" y="214"/>
                  <a:pt x="298" y="162"/>
                </a:cubicBezTo>
                <a:cubicBezTo>
                  <a:pt x="298" y="120"/>
                  <a:pt x="280" y="82"/>
                  <a:pt x="249" y="56"/>
                </a:cubicBezTo>
                <a:cubicBezTo>
                  <a:pt x="230" y="82"/>
                  <a:pt x="230" y="82"/>
                  <a:pt x="230" y="82"/>
                </a:cubicBezTo>
                <a:cubicBezTo>
                  <a:pt x="253" y="102"/>
                  <a:pt x="266" y="131"/>
                  <a:pt x="266" y="162"/>
                </a:cubicBezTo>
                <a:cubicBezTo>
                  <a:pt x="266" y="220"/>
                  <a:pt x="218" y="268"/>
                  <a:pt x="160" y="268"/>
                </a:cubicBezTo>
                <a:cubicBezTo>
                  <a:pt x="107" y="268"/>
                  <a:pt x="64" y="231"/>
                  <a:pt x="55" y="181"/>
                </a:cubicBezTo>
                <a:cubicBezTo>
                  <a:pt x="47" y="178"/>
                  <a:pt x="42" y="170"/>
                  <a:pt x="42" y="162"/>
                </a:cubicBezTo>
                <a:cubicBezTo>
                  <a:pt x="42" y="153"/>
                  <a:pt x="47" y="146"/>
                  <a:pt x="55" y="142"/>
                </a:cubicBezTo>
                <a:cubicBezTo>
                  <a:pt x="56" y="137"/>
                  <a:pt x="57" y="131"/>
                  <a:pt x="59" y="126"/>
                </a:cubicBezTo>
                <a:cubicBezTo>
                  <a:pt x="61" y="121"/>
                  <a:pt x="67" y="118"/>
                  <a:pt x="73" y="120"/>
                </a:cubicBezTo>
                <a:cubicBezTo>
                  <a:pt x="78" y="122"/>
                  <a:pt x="81" y="128"/>
                  <a:pt x="79" y="133"/>
                </a:cubicBezTo>
                <a:cubicBezTo>
                  <a:pt x="78" y="137"/>
                  <a:pt x="77" y="141"/>
                  <a:pt x="76" y="144"/>
                </a:cubicBezTo>
                <a:cubicBezTo>
                  <a:pt x="81" y="148"/>
                  <a:pt x="85" y="155"/>
                  <a:pt x="85" y="162"/>
                </a:cubicBezTo>
                <a:cubicBezTo>
                  <a:pt x="85" y="169"/>
                  <a:pt x="81" y="175"/>
                  <a:pt x="76" y="179"/>
                </a:cubicBezTo>
                <a:cubicBezTo>
                  <a:pt x="84" y="218"/>
                  <a:pt x="119" y="247"/>
                  <a:pt x="160" y="247"/>
                </a:cubicBezTo>
                <a:cubicBezTo>
                  <a:pt x="207" y="247"/>
                  <a:pt x="245" y="209"/>
                  <a:pt x="245" y="162"/>
                </a:cubicBezTo>
                <a:cubicBezTo>
                  <a:pt x="245" y="138"/>
                  <a:pt x="235" y="115"/>
                  <a:pt x="217" y="99"/>
                </a:cubicBezTo>
                <a:cubicBezTo>
                  <a:pt x="199" y="125"/>
                  <a:pt x="199" y="125"/>
                  <a:pt x="199" y="125"/>
                </a:cubicBezTo>
                <a:cubicBezTo>
                  <a:pt x="208" y="135"/>
                  <a:pt x="213" y="148"/>
                  <a:pt x="213" y="162"/>
                </a:cubicBezTo>
                <a:cubicBezTo>
                  <a:pt x="213" y="191"/>
                  <a:pt x="189" y="215"/>
                  <a:pt x="160" y="215"/>
                </a:cubicBezTo>
                <a:cubicBezTo>
                  <a:pt x="130" y="215"/>
                  <a:pt x="106" y="191"/>
                  <a:pt x="106" y="162"/>
                </a:cubicBezTo>
                <a:cubicBezTo>
                  <a:pt x="106" y="143"/>
                  <a:pt x="117" y="125"/>
                  <a:pt x="133" y="115"/>
                </a:cubicBezTo>
                <a:cubicBezTo>
                  <a:pt x="138" y="113"/>
                  <a:pt x="145" y="114"/>
                  <a:pt x="148" y="119"/>
                </a:cubicBezTo>
                <a:cubicBezTo>
                  <a:pt x="151" y="124"/>
                  <a:pt x="149" y="131"/>
                  <a:pt x="144" y="134"/>
                </a:cubicBezTo>
                <a:cubicBezTo>
                  <a:pt x="134" y="140"/>
                  <a:pt x="128" y="150"/>
                  <a:pt x="128" y="162"/>
                </a:cubicBezTo>
                <a:cubicBezTo>
                  <a:pt x="128" y="179"/>
                  <a:pt x="142" y="194"/>
                  <a:pt x="160" y="194"/>
                </a:cubicBezTo>
                <a:cubicBezTo>
                  <a:pt x="177" y="194"/>
                  <a:pt x="192" y="179"/>
                  <a:pt x="192" y="162"/>
                </a:cubicBezTo>
                <a:cubicBezTo>
                  <a:pt x="192" y="155"/>
                  <a:pt x="190" y="149"/>
                  <a:pt x="186" y="143"/>
                </a:cubicBezTo>
                <a:cubicBezTo>
                  <a:pt x="168" y="168"/>
                  <a:pt x="168" y="168"/>
                  <a:pt x="168" y="168"/>
                </a:cubicBezTo>
                <a:cubicBezTo>
                  <a:pt x="166" y="171"/>
                  <a:pt x="163" y="172"/>
                  <a:pt x="160" y="172"/>
                </a:cubicBezTo>
                <a:cubicBezTo>
                  <a:pt x="158" y="172"/>
                  <a:pt x="155" y="172"/>
                  <a:pt x="153" y="170"/>
                </a:cubicBezTo>
                <a:cubicBezTo>
                  <a:pt x="149" y="167"/>
                  <a:pt x="148" y="160"/>
                  <a:pt x="151" y="155"/>
                </a:cubicBezTo>
                <a:cubicBezTo>
                  <a:pt x="258" y="6"/>
                  <a:pt x="258" y="6"/>
                  <a:pt x="258" y="6"/>
                </a:cubicBezTo>
                <a:cubicBezTo>
                  <a:pt x="261" y="1"/>
                  <a:pt x="268" y="0"/>
                  <a:pt x="273" y="4"/>
                </a:cubicBezTo>
                <a:cubicBezTo>
                  <a:pt x="277" y="7"/>
                  <a:pt x="278" y="14"/>
                  <a:pt x="275" y="19"/>
                </a:cubicBezTo>
                <a:cubicBezTo>
                  <a:pt x="261" y="38"/>
                  <a:pt x="261" y="38"/>
                  <a:pt x="261" y="38"/>
                </a:cubicBezTo>
                <a:cubicBezTo>
                  <a:pt x="298" y="69"/>
                  <a:pt x="320" y="113"/>
                  <a:pt x="320" y="162"/>
                </a:cubicBezTo>
                <a:cubicBezTo>
                  <a:pt x="320" y="223"/>
                  <a:pt x="285" y="276"/>
                  <a:pt x="234" y="303"/>
                </a:cubicBezTo>
                <a:close/>
              </a:path>
            </a:pathLst>
          </a:custGeom>
          <a:solidFill>
            <a:srgbClr val="00B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19486" tIns="59743" rIns="119486" bIns="59743" numCol="1" anchor="t" anchorCtr="0" compatLnSpc="1">
            <a:prstTxWarp prst="textNoShape">
              <a:avLst/>
            </a:prstTxWarp>
          </a:bodyPr>
          <a:lstStyle/>
          <a:p>
            <a:endParaRPr lang="en-GB" sz="2000" dirty="0">
              <a:solidFill>
                <a:prstClr val="black"/>
              </a:solidFill>
            </a:endParaRPr>
          </a:p>
        </p:txBody>
      </p:sp>
      <p:sp>
        <p:nvSpPr>
          <p:cNvPr id="43" name="Freeform 639">
            <a:extLst>
              <a:ext uri="{FF2B5EF4-FFF2-40B4-BE49-F238E27FC236}">
                <a16:creationId xmlns:a16="http://schemas.microsoft.com/office/drawing/2014/main" id="{F058BB14-132E-4B39-B10E-6603F620017B}"/>
              </a:ext>
            </a:extLst>
          </p:cNvPr>
          <p:cNvSpPr>
            <a:spLocks/>
          </p:cNvSpPr>
          <p:nvPr/>
        </p:nvSpPr>
        <p:spPr bwMode="auto">
          <a:xfrm>
            <a:off x="4981537" y="1573188"/>
            <a:ext cx="412991" cy="414932"/>
          </a:xfrm>
          <a:custGeom>
            <a:avLst/>
            <a:gdLst>
              <a:gd name="T0" fmla="*/ 234 w 320"/>
              <a:gd name="T1" fmla="*/ 303 h 322"/>
              <a:gd name="T2" fmla="*/ 213 w 320"/>
              <a:gd name="T3" fmla="*/ 322 h 322"/>
              <a:gd name="T4" fmla="*/ 199 w 320"/>
              <a:gd name="T5" fmla="*/ 317 h 322"/>
              <a:gd name="T6" fmla="*/ 160 w 320"/>
              <a:gd name="T7" fmla="*/ 322 h 322"/>
              <a:gd name="T8" fmla="*/ 0 w 320"/>
              <a:gd name="T9" fmla="*/ 162 h 322"/>
              <a:gd name="T10" fmla="*/ 11 w 320"/>
              <a:gd name="T11" fmla="*/ 102 h 322"/>
              <a:gd name="T12" fmla="*/ 34 w 320"/>
              <a:gd name="T13" fmla="*/ 63 h 322"/>
              <a:gd name="T14" fmla="*/ 49 w 320"/>
              <a:gd name="T15" fmla="*/ 61 h 322"/>
              <a:gd name="T16" fmla="*/ 51 w 320"/>
              <a:gd name="T17" fmla="*/ 76 h 322"/>
              <a:gd name="T18" fmla="*/ 31 w 320"/>
              <a:gd name="T19" fmla="*/ 110 h 322"/>
              <a:gd name="T20" fmla="*/ 21 w 320"/>
              <a:gd name="T21" fmla="*/ 162 h 322"/>
              <a:gd name="T22" fmla="*/ 160 w 320"/>
              <a:gd name="T23" fmla="*/ 300 h 322"/>
              <a:gd name="T24" fmla="*/ 192 w 320"/>
              <a:gd name="T25" fmla="*/ 296 h 322"/>
              <a:gd name="T26" fmla="*/ 213 w 320"/>
              <a:gd name="T27" fmla="*/ 279 h 322"/>
              <a:gd name="T28" fmla="*/ 226 w 320"/>
              <a:gd name="T29" fmla="*/ 283 h 322"/>
              <a:gd name="T30" fmla="*/ 298 w 320"/>
              <a:gd name="T31" fmla="*/ 162 h 322"/>
              <a:gd name="T32" fmla="*/ 249 w 320"/>
              <a:gd name="T33" fmla="*/ 56 h 322"/>
              <a:gd name="T34" fmla="*/ 230 w 320"/>
              <a:gd name="T35" fmla="*/ 82 h 322"/>
              <a:gd name="T36" fmla="*/ 266 w 320"/>
              <a:gd name="T37" fmla="*/ 162 h 322"/>
              <a:gd name="T38" fmla="*/ 160 w 320"/>
              <a:gd name="T39" fmla="*/ 268 h 322"/>
              <a:gd name="T40" fmla="*/ 55 w 320"/>
              <a:gd name="T41" fmla="*/ 181 h 322"/>
              <a:gd name="T42" fmla="*/ 42 w 320"/>
              <a:gd name="T43" fmla="*/ 162 h 322"/>
              <a:gd name="T44" fmla="*/ 55 w 320"/>
              <a:gd name="T45" fmla="*/ 142 h 322"/>
              <a:gd name="T46" fmla="*/ 59 w 320"/>
              <a:gd name="T47" fmla="*/ 126 h 322"/>
              <a:gd name="T48" fmla="*/ 73 w 320"/>
              <a:gd name="T49" fmla="*/ 120 h 322"/>
              <a:gd name="T50" fmla="*/ 79 w 320"/>
              <a:gd name="T51" fmla="*/ 133 h 322"/>
              <a:gd name="T52" fmla="*/ 76 w 320"/>
              <a:gd name="T53" fmla="*/ 144 h 322"/>
              <a:gd name="T54" fmla="*/ 85 w 320"/>
              <a:gd name="T55" fmla="*/ 162 h 322"/>
              <a:gd name="T56" fmla="*/ 76 w 320"/>
              <a:gd name="T57" fmla="*/ 179 h 322"/>
              <a:gd name="T58" fmla="*/ 160 w 320"/>
              <a:gd name="T59" fmla="*/ 247 h 322"/>
              <a:gd name="T60" fmla="*/ 245 w 320"/>
              <a:gd name="T61" fmla="*/ 162 h 322"/>
              <a:gd name="T62" fmla="*/ 217 w 320"/>
              <a:gd name="T63" fmla="*/ 99 h 322"/>
              <a:gd name="T64" fmla="*/ 199 w 320"/>
              <a:gd name="T65" fmla="*/ 125 h 322"/>
              <a:gd name="T66" fmla="*/ 213 w 320"/>
              <a:gd name="T67" fmla="*/ 162 h 322"/>
              <a:gd name="T68" fmla="*/ 160 w 320"/>
              <a:gd name="T69" fmla="*/ 215 h 322"/>
              <a:gd name="T70" fmla="*/ 106 w 320"/>
              <a:gd name="T71" fmla="*/ 162 h 322"/>
              <a:gd name="T72" fmla="*/ 133 w 320"/>
              <a:gd name="T73" fmla="*/ 115 h 322"/>
              <a:gd name="T74" fmla="*/ 148 w 320"/>
              <a:gd name="T75" fmla="*/ 119 h 322"/>
              <a:gd name="T76" fmla="*/ 144 w 320"/>
              <a:gd name="T77" fmla="*/ 134 h 322"/>
              <a:gd name="T78" fmla="*/ 128 w 320"/>
              <a:gd name="T79" fmla="*/ 162 h 322"/>
              <a:gd name="T80" fmla="*/ 160 w 320"/>
              <a:gd name="T81" fmla="*/ 194 h 322"/>
              <a:gd name="T82" fmla="*/ 192 w 320"/>
              <a:gd name="T83" fmla="*/ 162 h 322"/>
              <a:gd name="T84" fmla="*/ 186 w 320"/>
              <a:gd name="T85" fmla="*/ 143 h 322"/>
              <a:gd name="T86" fmla="*/ 168 w 320"/>
              <a:gd name="T87" fmla="*/ 168 h 322"/>
              <a:gd name="T88" fmla="*/ 160 w 320"/>
              <a:gd name="T89" fmla="*/ 172 h 322"/>
              <a:gd name="T90" fmla="*/ 153 w 320"/>
              <a:gd name="T91" fmla="*/ 170 h 322"/>
              <a:gd name="T92" fmla="*/ 151 w 320"/>
              <a:gd name="T93" fmla="*/ 155 h 322"/>
              <a:gd name="T94" fmla="*/ 258 w 320"/>
              <a:gd name="T95" fmla="*/ 6 h 322"/>
              <a:gd name="T96" fmla="*/ 273 w 320"/>
              <a:gd name="T97" fmla="*/ 4 h 322"/>
              <a:gd name="T98" fmla="*/ 275 w 320"/>
              <a:gd name="T99" fmla="*/ 19 h 322"/>
              <a:gd name="T100" fmla="*/ 261 w 320"/>
              <a:gd name="T101" fmla="*/ 38 h 322"/>
              <a:gd name="T102" fmla="*/ 320 w 320"/>
              <a:gd name="T103" fmla="*/ 162 h 322"/>
              <a:gd name="T104" fmla="*/ 234 w 320"/>
              <a:gd name="T105" fmla="*/ 303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0" h="322">
                <a:moveTo>
                  <a:pt x="234" y="303"/>
                </a:moveTo>
                <a:cubicBezTo>
                  <a:pt x="233" y="314"/>
                  <a:pt x="224" y="322"/>
                  <a:pt x="213" y="322"/>
                </a:cubicBezTo>
                <a:cubicBezTo>
                  <a:pt x="208" y="322"/>
                  <a:pt x="203" y="320"/>
                  <a:pt x="199" y="317"/>
                </a:cubicBezTo>
                <a:cubicBezTo>
                  <a:pt x="187" y="320"/>
                  <a:pt x="173" y="322"/>
                  <a:pt x="160" y="322"/>
                </a:cubicBezTo>
                <a:cubicBezTo>
                  <a:pt x="71" y="322"/>
                  <a:pt x="0" y="250"/>
                  <a:pt x="0" y="162"/>
                </a:cubicBezTo>
                <a:cubicBezTo>
                  <a:pt x="0" y="141"/>
                  <a:pt x="4" y="121"/>
                  <a:pt x="11" y="102"/>
                </a:cubicBezTo>
                <a:cubicBezTo>
                  <a:pt x="17" y="88"/>
                  <a:pt x="24" y="75"/>
                  <a:pt x="34" y="63"/>
                </a:cubicBezTo>
                <a:cubicBezTo>
                  <a:pt x="38" y="58"/>
                  <a:pt x="44" y="57"/>
                  <a:pt x="49" y="61"/>
                </a:cubicBezTo>
                <a:cubicBezTo>
                  <a:pt x="54" y="65"/>
                  <a:pt x="54" y="71"/>
                  <a:pt x="51" y="76"/>
                </a:cubicBezTo>
                <a:cubicBezTo>
                  <a:pt x="42" y="86"/>
                  <a:pt x="36" y="98"/>
                  <a:pt x="31" y="110"/>
                </a:cubicBezTo>
                <a:cubicBezTo>
                  <a:pt x="24" y="126"/>
                  <a:pt x="21" y="144"/>
                  <a:pt x="21" y="162"/>
                </a:cubicBezTo>
                <a:cubicBezTo>
                  <a:pt x="21" y="238"/>
                  <a:pt x="83" y="300"/>
                  <a:pt x="160" y="300"/>
                </a:cubicBezTo>
                <a:cubicBezTo>
                  <a:pt x="171" y="300"/>
                  <a:pt x="182" y="299"/>
                  <a:pt x="192" y="296"/>
                </a:cubicBezTo>
                <a:cubicBezTo>
                  <a:pt x="194" y="286"/>
                  <a:pt x="203" y="279"/>
                  <a:pt x="213" y="279"/>
                </a:cubicBezTo>
                <a:cubicBezTo>
                  <a:pt x="218" y="279"/>
                  <a:pt x="222" y="281"/>
                  <a:pt x="226" y="283"/>
                </a:cubicBezTo>
                <a:cubicBezTo>
                  <a:pt x="269" y="260"/>
                  <a:pt x="298" y="214"/>
                  <a:pt x="298" y="162"/>
                </a:cubicBezTo>
                <a:cubicBezTo>
                  <a:pt x="298" y="120"/>
                  <a:pt x="280" y="82"/>
                  <a:pt x="249" y="56"/>
                </a:cubicBezTo>
                <a:cubicBezTo>
                  <a:pt x="230" y="82"/>
                  <a:pt x="230" y="82"/>
                  <a:pt x="230" y="82"/>
                </a:cubicBezTo>
                <a:cubicBezTo>
                  <a:pt x="253" y="102"/>
                  <a:pt x="266" y="131"/>
                  <a:pt x="266" y="162"/>
                </a:cubicBezTo>
                <a:cubicBezTo>
                  <a:pt x="266" y="220"/>
                  <a:pt x="218" y="268"/>
                  <a:pt x="160" y="268"/>
                </a:cubicBezTo>
                <a:cubicBezTo>
                  <a:pt x="107" y="268"/>
                  <a:pt x="64" y="231"/>
                  <a:pt x="55" y="181"/>
                </a:cubicBezTo>
                <a:cubicBezTo>
                  <a:pt x="47" y="178"/>
                  <a:pt x="42" y="170"/>
                  <a:pt x="42" y="162"/>
                </a:cubicBezTo>
                <a:cubicBezTo>
                  <a:pt x="42" y="153"/>
                  <a:pt x="47" y="146"/>
                  <a:pt x="55" y="142"/>
                </a:cubicBezTo>
                <a:cubicBezTo>
                  <a:pt x="56" y="137"/>
                  <a:pt x="57" y="131"/>
                  <a:pt x="59" y="126"/>
                </a:cubicBezTo>
                <a:cubicBezTo>
                  <a:pt x="61" y="121"/>
                  <a:pt x="67" y="118"/>
                  <a:pt x="73" y="120"/>
                </a:cubicBezTo>
                <a:cubicBezTo>
                  <a:pt x="78" y="122"/>
                  <a:pt x="81" y="128"/>
                  <a:pt x="79" y="133"/>
                </a:cubicBezTo>
                <a:cubicBezTo>
                  <a:pt x="78" y="137"/>
                  <a:pt x="77" y="141"/>
                  <a:pt x="76" y="144"/>
                </a:cubicBezTo>
                <a:cubicBezTo>
                  <a:pt x="81" y="148"/>
                  <a:pt x="85" y="155"/>
                  <a:pt x="85" y="162"/>
                </a:cubicBezTo>
                <a:cubicBezTo>
                  <a:pt x="85" y="169"/>
                  <a:pt x="81" y="175"/>
                  <a:pt x="76" y="179"/>
                </a:cubicBezTo>
                <a:cubicBezTo>
                  <a:pt x="84" y="218"/>
                  <a:pt x="119" y="247"/>
                  <a:pt x="160" y="247"/>
                </a:cubicBezTo>
                <a:cubicBezTo>
                  <a:pt x="207" y="247"/>
                  <a:pt x="245" y="209"/>
                  <a:pt x="245" y="162"/>
                </a:cubicBezTo>
                <a:cubicBezTo>
                  <a:pt x="245" y="138"/>
                  <a:pt x="235" y="115"/>
                  <a:pt x="217" y="99"/>
                </a:cubicBezTo>
                <a:cubicBezTo>
                  <a:pt x="199" y="125"/>
                  <a:pt x="199" y="125"/>
                  <a:pt x="199" y="125"/>
                </a:cubicBezTo>
                <a:cubicBezTo>
                  <a:pt x="208" y="135"/>
                  <a:pt x="213" y="148"/>
                  <a:pt x="213" y="162"/>
                </a:cubicBezTo>
                <a:cubicBezTo>
                  <a:pt x="213" y="191"/>
                  <a:pt x="189" y="215"/>
                  <a:pt x="160" y="215"/>
                </a:cubicBezTo>
                <a:cubicBezTo>
                  <a:pt x="130" y="215"/>
                  <a:pt x="106" y="191"/>
                  <a:pt x="106" y="162"/>
                </a:cubicBezTo>
                <a:cubicBezTo>
                  <a:pt x="106" y="143"/>
                  <a:pt x="117" y="125"/>
                  <a:pt x="133" y="115"/>
                </a:cubicBezTo>
                <a:cubicBezTo>
                  <a:pt x="138" y="113"/>
                  <a:pt x="145" y="114"/>
                  <a:pt x="148" y="119"/>
                </a:cubicBezTo>
                <a:cubicBezTo>
                  <a:pt x="151" y="124"/>
                  <a:pt x="149" y="131"/>
                  <a:pt x="144" y="134"/>
                </a:cubicBezTo>
                <a:cubicBezTo>
                  <a:pt x="134" y="140"/>
                  <a:pt x="128" y="150"/>
                  <a:pt x="128" y="162"/>
                </a:cubicBezTo>
                <a:cubicBezTo>
                  <a:pt x="128" y="179"/>
                  <a:pt x="142" y="194"/>
                  <a:pt x="160" y="194"/>
                </a:cubicBezTo>
                <a:cubicBezTo>
                  <a:pt x="177" y="194"/>
                  <a:pt x="192" y="179"/>
                  <a:pt x="192" y="162"/>
                </a:cubicBezTo>
                <a:cubicBezTo>
                  <a:pt x="192" y="155"/>
                  <a:pt x="190" y="149"/>
                  <a:pt x="186" y="143"/>
                </a:cubicBezTo>
                <a:cubicBezTo>
                  <a:pt x="168" y="168"/>
                  <a:pt x="168" y="168"/>
                  <a:pt x="168" y="168"/>
                </a:cubicBezTo>
                <a:cubicBezTo>
                  <a:pt x="166" y="171"/>
                  <a:pt x="163" y="172"/>
                  <a:pt x="160" y="172"/>
                </a:cubicBezTo>
                <a:cubicBezTo>
                  <a:pt x="158" y="172"/>
                  <a:pt x="155" y="172"/>
                  <a:pt x="153" y="170"/>
                </a:cubicBezTo>
                <a:cubicBezTo>
                  <a:pt x="149" y="167"/>
                  <a:pt x="148" y="160"/>
                  <a:pt x="151" y="155"/>
                </a:cubicBezTo>
                <a:cubicBezTo>
                  <a:pt x="258" y="6"/>
                  <a:pt x="258" y="6"/>
                  <a:pt x="258" y="6"/>
                </a:cubicBezTo>
                <a:cubicBezTo>
                  <a:pt x="261" y="1"/>
                  <a:pt x="268" y="0"/>
                  <a:pt x="273" y="4"/>
                </a:cubicBezTo>
                <a:cubicBezTo>
                  <a:pt x="277" y="7"/>
                  <a:pt x="278" y="14"/>
                  <a:pt x="275" y="19"/>
                </a:cubicBezTo>
                <a:cubicBezTo>
                  <a:pt x="261" y="38"/>
                  <a:pt x="261" y="38"/>
                  <a:pt x="261" y="38"/>
                </a:cubicBezTo>
                <a:cubicBezTo>
                  <a:pt x="298" y="69"/>
                  <a:pt x="320" y="113"/>
                  <a:pt x="320" y="162"/>
                </a:cubicBezTo>
                <a:cubicBezTo>
                  <a:pt x="320" y="223"/>
                  <a:pt x="285" y="276"/>
                  <a:pt x="234" y="303"/>
                </a:cubicBezTo>
                <a:close/>
              </a:path>
            </a:pathLst>
          </a:custGeom>
          <a:solidFill>
            <a:srgbClr val="00B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19486" tIns="59743" rIns="119486" bIns="59743" numCol="1" anchor="t" anchorCtr="0" compatLnSpc="1">
            <a:prstTxWarp prst="textNoShape">
              <a:avLst/>
            </a:prstTxWarp>
          </a:bodyPr>
          <a:lstStyle/>
          <a:p>
            <a:endParaRPr lang="en-GB" sz="2000" dirty="0">
              <a:solidFill>
                <a:prstClr val="black"/>
              </a:solidFill>
            </a:endParaRPr>
          </a:p>
        </p:txBody>
      </p:sp>
      <p:sp>
        <p:nvSpPr>
          <p:cNvPr id="45" name="Freeform 639">
            <a:extLst>
              <a:ext uri="{FF2B5EF4-FFF2-40B4-BE49-F238E27FC236}">
                <a16:creationId xmlns:a16="http://schemas.microsoft.com/office/drawing/2014/main" id="{3C19A476-AA6D-45D4-9F8C-346DFCD9F786}"/>
              </a:ext>
            </a:extLst>
          </p:cNvPr>
          <p:cNvSpPr>
            <a:spLocks/>
          </p:cNvSpPr>
          <p:nvPr/>
        </p:nvSpPr>
        <p:spPr bwMode="auto">
          <a:xfrm>
            <a:off x="8509725" y="1612351"/>
            <a:ext cx="412991" cy="414932"/>
          </a:xfrm>
          <a:custGeom>
            <a:avLst/>
            <a:gdLst>
              <a:gd name="T0" fmla="*/ 234 w 320"/>
              <a:gd name="T1" fmla="*/ 303 h 322"/>
              <a:gd name="T2" fmla="*/ 213 w 320"/>
              <a:gd name="T3" fmla="*/ 322 h 322"/>
              <a:gd name="T4" fmla="*/ 199 w 320"/>
              <a:gd name="T5" fmla="*/ 317 h 322"/>
              <a:gd name="T6" fmla="*/ 160 w 320"/>
              <a:gd name="T7" fmla="*/ 322 h 322"/>
              <a:gd name="T8" fmla="*/ 0 w 320"/>
              <a:gd name="T9" fmla="*/ 162 h 322"/>
              <a:gd name="T10" fmla="*/ 11 w 320"/>
              <a:gd name="T11" fmla="*/ 102 h 322"/>
              <a:gd name="T12" fmla="*/ 34 w 320"/>
              <a:gd name="T13" fmla="*/ 63 h 322"/>
              <a:gd name="T14" fmla="*/ 49 w 320"/>
              <a:gd name="T15" fmla="*/ 61 h 322"/>
              <a:gd name="T16" fmla="*/ 51 w 320"/>
              <a:gd name="T17" fmla="*/ 76 h 322"/>
              <a:gd name="T18" fmla="*/ 31 w 320"/>
              <a:gd name="T19" fmla="*/ 110 h 322"/>
              <a:gd name="T20" fmla="*/ 21 w 320"/>
              <a:gd name="T21" fmla="*/ 162 h 322"/>
              <a:gd name="T22" fmla="*/ 160 w 320"/>
              <a:gd name="T23" fmla="*/ 300 h 322"/>
              <a:gd name="T24" fmla="*/ 192 w 320"/>
              <a:gd name="T25" fmla="*/ 296 h 322"/>
              <a:gd name="T26" fmla="*/ 213 w 320"/>
              <a:gd name="T27" fmla="*/ 279 h 322"/>
              <a:gd name="T28" fmla="*/ 226 w 320"/>
              <a:gd name="T29" fmla="*/ 283 h 322"/>
              <a:gd name="T30" fmla="*/ 298 w 320"/>
              <a:gd name="T31" fmla="*/ 162 h 322"/>
              <a:gd name="T32" fmla="*/ 249 w 320"/>
              <a:gd name="T33" fmla="*/ 56 h 322"/>
              <a:gd name="T34" fmla="*/ 230 w 320"/>
              <a:gd name="T35" fmla="*/ 82 h 322"/>
              <a:gd name="T36" fmla="*/ 266 w 320"/>
              <a:gd name="T37" fmla="*/ 162 h 322"/>
              <a:gd name="T38" fmla="*/ 160 w 320"/>
              <a:gd name="T39" fmla="*/ 268 h 322"/>
              <a:gd name="T40" fmla="*/ 55 w 320"/>
              <a:gd name="T41" fmla="*/ 181 h 322"/>
              <a:gd name="T42" fmla="*/ 42 w 320"/>
              <a:gd name="T43" fmla="*/ 162 h 322"/>
              <a:gd name="T44" fmla="*/ 55 w 320"/>
              <a:gd name="T45" fmla="*/ 142 h 322"/>
              <a:gd name="T46" fmla="*/ 59 w 320"/>
              <a:gd name="T47" fmla="*/ 126 h 322"/>
              <a:gd name="T48" fmla="*/ 73 w 320"/>
              <a:gd name="T49" fmla="*/ 120 h 322"/>
              <a:gd name="T50" fmla="*/ 79 w 320"/>
              <a:gd name="T51" fmla="*/ 133 h 322"/>
              <a:gd name="T52" fmla="*/ 76 w 320"/>
              <a:gd name="T53" fmla="*/ 144 h 322"/>
              <a:gd name="T54" fmla="*/ 85 w 320"/>
              <a:gd name="T55" fmla="*/ 162 h 322"/>
              <a:gd name="T56" fmla="*/ 76 w 320"/>
              <a:gd name="T57" fmla="*/ 179 h 322"/>
              <a:gd name="T58" fmla="*/ 160 w 320"/>
              <a:gd name="T59" fmla="*/ 247 h 322"/>
              <a:gd name="T60" fmla="*/ 245 w 320"/>
              <a:gd name="T61" fmla="*/ 162 h 322"/>
              <a:gd name="T62" fmla="*/ 217 w 320"/>
              <a:gd name="T63" fmla="*/ 99 h 322"/>
              <a:gd name="T64" fmla="*/ 199 w 320"/>
              <a:gd name="T65" fmla="*/ 125 h 322"/>
              <a:gd name="T66" fmla="*/ 213 w 320"/>
              <a:gd name="T67" fmla="*/ 162 h 322"/>
              <a:gd name="T68" fmla="*/ 160 w 320"/>
              <a:gd name="T69" fmla="*/ 215 h 322"/>
              <a:gd name="T70" fmla="*/ 106 w 320"/>
              <a:gd name="T71" fmla="*/ 162 h 322"/>
              <a:gd name="T72" fmla="*/ 133 w 320"/>
              <a:gd name="T73" fmla="*/ 115 h 322"/>
              <a:gd name="T74" fmla="*/ 148 w 320"/>
              <a:gd name="T75" fmla="*/ 119 h 322"/>
              <a:gd name="T76" fmla="*/ 144 w 320"/>
              <a:gd name="T77" fmla="*/ 134 h 322"/>
              <a:gd name="T78" fmla="*/ 128 w 320"/>
              <a:gd name="T79" fmla="*/ 162 h 322"/>
              <a:gd name="T80" fmla="*/ 160 w 320"/>
              <a:gd name="T81" fmla="*/ 194 h 322"/>
              <a:gd name="T82" fmla="*/ 192 w 320"/>
              <a:gd name="T83" fmla="*/ 162 h 322"/>
              <a:gd name="T84" fmla="*/ 186 w 320"/>
              <a:gd name="T85" fmla="*/ 143 h 322"/>
              <a:gd name="T86" fmla="*/ 168 w 320"/>
              <a:gd name="T87" fmla="*/ 168 h 322"/>
              <a:gd name="T88" fmla="*/ 160 w 320"/>
              <a:gd name="T89" fmla="*/ 172 h 322"/>
              <a:gd name="T90" fmla="*/ 153 w 320"/>
              <a:gd name="T91" fmla="*/ 170 h 322"/>
              <a:gd name="T92" fmla="*/ 151 w 320"/>
              <a:gd name="T93" fmla="*/ 155 h 322"/>
              <a:gd name="T94" fmla="*/ 258 w 320"/>
              <a:gd name="T95" fmla="*/ 6 h 322"/>
              <a:gd name="T96" fmla="*/ 273 w 320"/>
              <a:gd name="T97" fmla="*/ 4 h 322"/>
              <a:gd name="T98" fmla="*/ 275 w 320"/>
              <a:gd name="T99" fmla="*/ 19 h 322"/>
              <a:gd name="T100" fmla="*/ 261 w 320"/>
              <a:gd name="T101" fmla="*/ 38 h 322"/>
              <a:gd name="T102" fmla="*/ 320 w 320"/>
              <a:gd name="T103" fmla="*/ 162 h 322"/>
              <a:gd name="T104" fmla="*/ 234 w 320"/>
              <a:gd name="T105" fmla="*/ 303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0" h="322">
                <a:moveTo>
                  <a:pt x="234" y="303"/>
                </a:moveTo>
                <a:cubicBezTo>
                  <a:pt x="233" y="314"/>
                  <a:pt x="224" y="322"/>
                  <a:pt x="213" y="322"/>
                </a:cubicBezTo>
                <a:cubicBezTo>
                  <a:pt x="208" y="322"/>
                  <a:pt x="203" y="320"/>
                  <a:pt x="199" y="317"/>
                </a:cubicBezTo>
                <a:cubicBezTo>
                  <a:pt x="187" y="320"/>
                  <a:pt x="173" y="322"/>
                  <a:pt x="160" y="322"/>
                </a:cubicBezTo>
                <a:cubicBezTo>
                  <a:pt x="71" y="322"/>
                  <a:pt x="0" y="250"/>
                  <a:pt x="0" y="162"/>
                </a:cubicBezTo>
                <a:cubicBezTo>
                  <a:pt x="0" y="141"/>
                  <a:pt x="4" y="121"/>
                  <a:pt x="11" y="102"/>
                </a:cubicBezTo>
                <a:cubicBezTo>
                  <a:pt x="17" y="88"/>
                  <a:pt x="24" y="75"/>
                  <a:pt x="34" y="63"/>
                </a:cubicBezTo>
                <a:cubicBezTo>
                  <a:pt x="38" y="58"/>
                  <a:pt x="44" y="57"/>
                  <a:pt x="49" y="61"/>
                </a:cubicBezTo>
                <a:cubicBezTo>
                  <a:pt x="54" y="65"/>
                  <a:pt x="54" y="71"/>
                  <a:pt x="51" y="76"/>
                </a:cubicBezTo>
                <a:cubicBezTo>
                  <a:pt x="42" y="86"/>
                  <a:pt x="36" y="98"/>
                  <a:pt x="31" y="110"/>
                </a:cubicBezTo>
                <a:cubicBezTo>
                  <a:pt x="24" y="126"/>
                  <a:pt x="21" y="144"/>
                  <a:pt x="21" y="162"/>
                </a:cubicBezTo>
                <a:cubicBezTo>
                  <a:pt x="21" y="238"/>
                  <a:pt x="83" y="300"/>
                  <a:pt x="160" y="300"/>
                </a:cubicBezTo>
                <a:cubicBezTo>
                  <a:pt x="171" y="300"/>
                  <a:pt x="182" y="299"/>
                  <a:pt x="192" y="296"/>
                </a:cubicBezTo>
                <a:cubicBezTo>
                  <a:pt x="194" y="286"/>
                  <a:pt x="203" y="279"/>
                  <a:pt x="213" y="279"/>
                </a:cubicBezTo>
                <a:cubicBezTo>
                  <a:pt x="218" y="279"/>
                  <a:pt x="222" y="281"/>
                  <a:pt x="226" y="283"/>
                </a:cubicBezTo>
                <a:cubicBezTo>
                  <a:pt x="269" y="260"/>
                  <a:pt x="298" y="214"/>
                  <a:pt x="298" y="162"/>
                </a:cubicBezTo>
                <a:cubicBezTo>
                  <a:pt x="298" y="120"/>
                  <a:pt x="280" y="82"/>
                  <a:pt x="249" y="56"/>
                </a:cubicBezTo>
                <a:cubicBezTo>
                  <a:pt x="230" y="82"/>
                  <a:pt x="230" y="82"/>
                  <a:pt x="230" y="82"/>
                </a:cubicBezTo>
                <a:cubicBezTo>
                  <a:pt x="253" y="102"/>
                  <a:pt x="266" y="131"/>
                  <a:pt x="266" y="162"/>
                </a:cubicBezTo>
                <a:cubicBezTo>
                  <a:pt x="266" y="220"/>
                  <a:pt x="218" y="268"/>
                  <a:pt x="160" y="268"/>
                </a:cubicBezTo>
                <a:cubicBezTo>
                  <a:pt x="107" y="268"/>
                  <a:pt x="64" y="231"/>
                  <a:pt x="55" y="181"/>
                </a:cubicBezTo>
                <a:cubicBezTo>
                  <a:pt x="47" y="178"/>
                  <a:pt x="42" y="170"/>
                  <a:pt x="42" y="162"/>
                </a:cubicBezTo>
                <a:cubicBezTo>
                  <a:pt x="42" y="153"/>
                  <a:pt x="47" y="146"/>
                  <a:pt x="55" y="142"/>
                </a:cubicBezTo>
                <a:cubicBezTo>
                  <a:pt x="56" y="137"/>
                  <a:pt x="57" y="131"/>
                  <a:pt x="59" y="126"/>
                </a:cubicBezTo>
                <a:cubicBezTo>
                  <a:pt x="61" y="121"/>
                  <a:pt x="67" y="118"/>
                  <a:pt x="73" y="120"/>
                </a:cubicBezTo>
                <a:cubicBezTo>
                  <a:pt x="78" y="122"/>
                  <a:pt x="81" y="128"/>
                  <a:pt x="79" y="133"/>
                </a:cubicBezTo>
                <a:cubicBezTo>
                  <a:pt x="78" y="137"/>
                  <a:pt x="77" y="141"/>
                  <a:pt x="76" y="144"/>
                </a:cubicBezTo>
                <a:cubicBezTo>
                  <a:pt x="81" y="148"/>
                  <a:pt x="85" y="155"/>
                  <a:pt x="85" y="162"/>
                </a:cubicBezTo>
                <a:cubicBezTo>
                  <a:pt x="85" y="169"/>
                  <a:pt x="81" y="175"/>
                  <a:pt x="76" y="179"/>
                </a:cubicBezTo>
                <a:cubicBezTo>
                  <a:pt x="84" y="218"/>
                  <a:pt x="119" y="247"/>
                  <a:pt x="160" y="247"/>
                </a:cubicBezTo>
                <a:cubicBezTo>
                  <a:pt x="207" y="247"/>
                  <a:pt x="245" y="209"/>
                  <a:pt x="245" y="162"/>
                </a:cubicBezTo>
                <a:cubicBezTo>
                  <a:pt x="245" y="138"/>
                  <a:pt x="235" y="115"/>
                  <a:pt x="217" y="99"/>
                </a:cubicBezTo>
                <a:cubicBezTo>
                  <a:pt x="199" y="125"/>
                  <a:pt x="199" y="125"/>
                  <a:pt x="199" y="125"/>
                </a:cubicBezTo>
                <a:cubicBezTo>
                  <a:pt x="208" y="135"/>
                  <a:pt x="213" y="148"/>
                  <a:pt x="213" y="162"/>
                </a:cubicBezTo>
                <a:cubicBezTo>
                  <a:pt x="213" y="191"/>
                  <a:pt x="189" y="215"/>
                  <a:pt x="160" y="215"/>
                </a:cubicBezTo>
                <a:cubicBezTo>
                  <a:pt x="130" y="215"/>
                  <a:pt x="106" y="191"/>
                  <a:pt x="106" y="162"/>
                </a:cubicBezTo>
                <a:cubicBezTo>
                  <a:pt x="106" y="143"/>
                  <a:pt x="117" y="125"/>
                  <a:pt x="133" y="115"/>
                </a:cubicBezTo>
                <a:cubicBezTo>
                  <a:pt x="138" y="113"/>
                  <a:pt x="145" y="114"/>
                  <a:pt x="148" y="119"/>
                </a:cubicBezTo>
                <a:cubicBezTo>
                  <a:pt x="151" y="124"/>
                  <a:pt x="149" y="131"/>
                  <a:pt x="144" y="134"/>
                </a:cubicBezTo>
                <a:cubicBezTo>
                  <a:pt x="134" y="140"/>
                  <a:pt x="128" y="150"/>
                  <a:pt x="128" y="162"/>
                </a:cubicBezTo>
                <a:cubicBezTo>
                  <a:pt x="128" y="179"/>
                  <a:pt x="142" y="194"/>
                  <a:pt x="160" y="194"/>
                </a:cubicBezTo>
                <a:cubicBezTo>
                  <a:pt x="177" y="194"/>
                  <a:pt x="192" y="179"/>
                  <a:pt x="192" y="162"/>
                </a:cubicBezTo>
                <a:cubicBezTo>
                  <a:pt x="192" y="155"/>
                  <a:pt x="190" y="149"/>
                  <a:pt x="186" y="143"/>
                </a:cubicBezTo>
                <a:cubicBezTo>
                  <a:pt x="168" y="168"/>
                  <a:pt x="168" y="168"/>
                  <a:pt x="168" y="168"/>
                </a:cubicBezTo>
                <a:cubicBezTo>
                  <a:pt x="166" y="171"/>
                  <a:pt x="163" y="172"/>
                  <a:pt x="160" y="172"/>
                </a:cubicBezTo>
                <a:cubicBezTo>
                  <a:pt x="158" y="172"/>
                  <a:pt x="155" y="172"/>
                  <a:pt x="153" y="170"/>
                </a:cubicBezTo>
                <a:cubicBezTo>
                  <a:pt x="149" y="167"/>
                  <a:pt x="148" y="160"/>
                  <a:pt x="151" y="155"/>
                </a:cubicBezTo>
                <a:cubicBezTo>
                  <a:pt x="258" y="6"/>
                  <a:pt x="258" y="6"/>
                  <a:pt x="258" y="6"/>
                </a:cubicBezTo>
                <a:cubicBezTo>
                  <a:pt x="261" y="1"/>
                  <a:pt x="268" y="0"/>
                  <a:pt x="273" y="4"/>
                </a:cubicBezTo>
                <a:cubicBezTo>
                  <a:pt x="277" y="7"/>
                  <a:pt x="278" y="14"/>
                  <a:pt x="275" y="19"/>
                </a:cubicBezTo>
                <a:cubicBezTo>
                  <a:pt x="261" y="38"/>
                  <a:pt x="261" y="38"/>
                  <a:pt x="261" y="38"/>
                </a:cubicBezTo>
                <a:cubicBezTo>
                  <a:pt x="298" y="69"/>
                  <a:pt x="320" y="113"/>
                  <a:pt x="320" y="162"/>
                </a:cubicBezTo>
                <a:cubicBezTo>
                  <a:pt x="320" y="223"/>
                  <a:pt x="285" y="276"/>
                  <a:pt x="234" y="303"/>
                </a:cubicBezTo>
                <a:close/>
              </a:path>
            </a:pathLst>
          </a:custGeom>
          <a:solidFill>
            <a:srgbClr val="00B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19486" tIns="59743" rIns="119486" bIns="59743" numCol="1" anchor="t" anchorCtr="0" compatLnSpc="1">
            <a:prstTxWarp prst="textNoShape">
              <a:avLst/>
            </a:prstTxWarp>
          </a:bodyPr>
          <a:lstStyle/>
          <a:p>
            <a:endParaRPr lang="en-GB" sz="2000" dirty="0">
              <a:solidFill>
                <a:prstClr val="black"/>
              </a:solidFill>
            </a:endParaRPr>
          </a:p>
        </p:txBody>
      </p:sp>
      <p:sp>
        <p:nvSpPr>
          <p:cNvPr id="47" name="Freeform 639">
            <a:extLst>
              <a:ext uri="{FF2B5EF4-FFF2-40B4-BE49-F238E27FC236}">
                <a16:creationId xmlns:a16="http://schemas.microsoft.com/office/drawing/2014/main" id="{A87A796D-DCB5-43E4-AD74-9517666EE249}"/>
              </a:ext>
            </a:extLst>
          </p:cNvPr>
          <p:cNvSpPr>
            <a:spLocks/>
          </p:cNvSpPr>
          <p:nvPr/>
        </p:nvSpPr>
        <p:spPr bwMode="auto">
          <a:xfrm>
            <a:off x="4943437" y="3948524"/>
            <a:ext cx="412991" cy="414932"/>
          </a:xfrm>
          <a:custGeom>
            <a:avLst/>
            <a:gdLst>
              <a:gd name="T0" fmla="*/ 234 w 320"/>
              <a:gd name="T1" fmla="*/ 303 h 322"/>
              <a:gd name="T2" fmla="*/ 213 w 320"/>
              <a:gd name="T3" fmla="*/ 322 h 322"/>
              <a:gd name="T4" fmla="*/ 199 w 320"/>
              <a:gd name="T5" fmla="*/ 317 h 322"/>
              <a:gd name="T6" fmla="*/ 160 w 320"/>
              <a:gd name="T7" fmla="*/ 322 h 322"/>
              <a:gd name="T8" fmla="*/ 0 w 320"/>
              <a:gd name="T9" fmla="*/ 162 h 322"/>
              <a:gd name="T10" fmla="*/ 11 w 320"/>
              <a:gd name="T11" fmla="*/ 102 h 322"/>
              <a:gd name="T12" fmla="*/ 34 w 320"/>
              <a:gd name="T13" fmla="*/ 63 h 322"/>
              <a:gd name="T14" fmla="*/ 49 w 320"/>
              <a:gd name="T15" fmla="*/ 61 h 322"/>
              <a:gd name="T16" fmla="*/ 51 w 320"/>
              <a:gd name="T17" fmla="*/ 76 h 322"/>
              <a:gd name="T18" fmla="*/ 31 w 320"/>
              <a:gd name="T19" fmla="*/ 110 h 322"/>
              <a:gd name="T20" fmla="*/ 21 w 320"/>
              <a:gd name="T21" fmla="*/ 162 h 322"/>
              <a:gd name="T22" fmla="*/ 160 w 320"/>
              <a:gd name="T23" fmla="*/ 300 h 322"/>
              <a:gd name="T24" fmla="*/ 192 w 320"/>
              <a:gd name="T25" fmla="*/ 296 h 322"/>
              <a:gd name="T26" fmla="*/ 213 w 320"/>
              <a:gd name="T27" fmla="*/ 279 h 322"/>
              <a:gd name="T28" fmla="*/ 226 w 320"/>
              <a:gd name="T29" fmla="*/ 283 h 322"/>
              <a:gd name="T30" fmla="*/ 298 w 320"/>
              <a:gd name="T31" fmla="*/ 162 h 322"/>
              <a:gd name="T32" fmla="*/ 249 w 320"/>
              <a:gd name="T33" fmla="*/ 56 h 322"/>
              <a:gd name="T34" fmla="*/ 230 w 320"/>
              <a:gd name="T35" fmla="*/ 82 h 322"/>
              <a:gd name="T36" fmla="*/ 266 w 320"/>
              <a:gd name="T37" fmla="*/ 162 h 322"/>
              <a:gd name="T38" fmla="*/ 160 w 320"/>
              <a:gd name="T39" fmla="*/ 268 h 322"/>
              <a:gd name="T40" fmla="*/ 55 w 320"/>
              <a:gd name="T41" fmla="*/ 181 h 322"/>
              <a:gd name="T42" fmla="*/ 42 w 320"/>
              <a:gd name="T43" fmla="*/ 162 h 322"/>
              <a:gd name="T44" fmla="*/ 55 w 320"/>
              <a:gd name="T45" fmla="*/ 142 h 322"/>
              <a:gd name="T46" fmla="*/ 59 w 320"/>
              <a:gd name="T47" fmla="*/ 126 h 322"/>
              <a:gd name="T48" fmla="*/ 73 w 320"/>
              <a:gd name="T49" fmla="*/ 120 h 322"/>
              <a:gd name="T50" fmla="*/ 79 w 320"/>
              <a:gd name="T51" fmla="*/ 133 h 322"/>
              <a:gd name="T52" fmla="*/ 76 w 320"/>
              <a:gd name="T53" fmla="*/ 144 h 322"/>
              <a:gd name="T54" fmla="*/ 85 w 320"/>
              <a:gd name="T55" fmla="*/ 162 h 322"/>
              <a:gd name="T56" fmla="*/ 76 w 320"/>
              <a:gd name="T57" fmla="*/ 179 h 322"/>
              <a:gd name="T58" fmla="*/ 160 w 320"/>
              <a:gd name="T59" fmla="*/ 247 h 322"/>
              <a:gd name="T60" fmla="*/ 245 w 320"/>
              <a:gd name="T61" fmla="*/ 162 h 322"/>
              <a:gd name="T62" fmla="*/ 217 w 320"/>
              <a:gd name="T63" fmla="*/ 99 h 322"/>
              <a:gd name="T64" fmla="*/ 199 w 320"/>
              <a:gd name="T65" fmla="*/ 125 h 322"/>
              <a:gd name="T66" fmla="*/ 213 w 320"/>
              <a:gd name="T67" fmla="*/ 162 h 322"/>
              <a:gd name="T68" fmla="*/ 160 w 320"/>
              <a:gd name="T69" fmla="*/ 215 h 322"/>
              <a:gd name="T70" fmla="*/ 106 w 320"/>
              <a:gd name="T71" fmla="*/ 162 h 322"/>
              <a:gd name="T72" fmla="*/ 133 w 320"/>
              <a:gd name="T73" fmla="*/ 115 h 322"/>
              <a:gd name="T74" fmla="*/ 148 w 320"/>
              <a:gd name="T75" fmla="*/ 119 h 322"/>
              <a:gd name="T76" fmla="*/ 144 w 320"/>
              <a:gd name="T77" fmla="*/ 134 h 322"/>
              <a:gd name="T78" fmla="*/ 128 w 320"/>
              <a:gd name="T79" fmla="*/ 162 h 322"/>
              <a:gd name="T80" fmla="*/ 160 w 320"/>
              <a:gd name="T81" fmla="*/ 194 h 322"/>
              <a:gd name="T82" fmla="*/ 192 w 320"/>
              <a:gd name="T83" fmla="*/ 162 h 322"/>
              <a:gd name="T84" fmla="*/ 186 w 320"/>
              <a:gd name="T85" fmla="*/ 143 h 322"/>
              <a:gd name="T86" fmla="*/ 168 w 320"/>
              <a:gd name="T87" fmla="*/ 168 h 322"/>
              <a:gd name="T88" fmla="*/ 160 w 320"/>
              <a:gd name="T89" fmla="*/ 172 h 322"/>
              <a:gd name="T90" fmla="*/ 153 w 320"/>
              <a:gd name="T91" fmla="*/ 170 h 322"/>
              <a:gd name="T92" fmla="*/ 151 w 320"/>
              <a:gd name="T93" fmla="*/ 155 h 322"/>
              <a:gd name="T94" fmla="*/ 258 w 320"/>
              <a:gd name="T95" fmla="*/ 6 h 322"/>
              <a:gd name="T96" fmla="*/ 273 w 320"/>
              <a:gd name="T97" fmla="*/ 4 h 322"/>
              <a:gd name="T98" fmla="*/ 275 w 320"/>
              <a:gd name="T99" fmla="*/ 19 h 322"/>
              <a:gd name="T100" fmla="*/ 261 w 320"/>
              <a:gd name="T101" fmla="*/ 38 h 322"/>
              <a:gd name="T102" fmla="*/ 320 w 320"/>
              <a:gd name="T103" fmla="*/ 162 h 322"/>
              <a:gd name="T104" fmla="*/ 234 w 320"/>
              <a:gd name="T105" fmla="*/ 303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0" h="322">
                <a:moveTo>
                  <a:pt x="234" y="303"/>
                </a:moveTo>
                <a:cubicBezTo>
                  <a:pt x="233" y="314"/>
                  <a:pt x="224" y="322"/>
                  <a:pt x="213" y="322"/>
                </a:cubicBezTo>
                <a:cubicBezTo>
                  <a:pt x="208" y="322"/>
                  <a:pt x="203" y="320"/>
                  <a:pt x="199" y="317"/>
                </a:cubicBezTo>
                <a:cubicBezTo>
                  <a:pt x="187" y="320"/>
                  <a:pt x="173" y="322"/>
                  <a:pt x="160" y="322"/>
                </a:cubicBezTo>
                <a:cubicBezTo>
                  <a:pt x="71" y="322"/>
                  <a:pt x="0" y="250"/>
                  <a:pt x="0" y="162"/>
                </a:cubicBezTo>
                <a:cubicBezTo>
                  <a:pt x="0" y="141"/>
                  <a:pt x="4" y="121"/>
                  <a:pt x="11" y="102"/>
                </a:cubicBezTo>
                <a:cubicBezTo>
                  <a:pt x="17" y="88"/>
                  <a:pt x="24" y="75"/>
                  <a:pt x="34" y="63"/>
                </a:cubicBezTo>
                <a:cubicBezTo>
                  <a:pt x="38" y="58"/>
                  <a:pt x="44" y="57"/>
                  <a:pt x="49" y="61"/>
                </a:cubicBezTo>
                <a:cubicBezTo>
                  <a:pt x="54" y="65"/>
                  <a:pt x="54" y="71"/>
                  <a:pt x="51" y="76"/>
                </a:cubicBezTo>
                <a:cubicBezTo>
                  <a:pt x="42" y="86"/>
                  <a:pt x="36" y="98"/>
                  <a:pt x="31" y="110"/>
                </a:cubicBezTo>
                <a:cubicBezTo>
                  <a:pt x="24" y="126"/>
                  <a:pt x="21" y="144"/>
                  <a:pt x="21" y="162"/>
                </a:cubicBezTo>
                <a:cubicBezTo>
                  <a:pt x="21" y="238"/>
                  <a:pt x="83" y="300"/>
                  <a:pt x="160" y="300"/>
                </a:cubicBezTo>
                <a:cubicBezTo>
                  <a:pt x="171" y="300"/>
                  <a:pt x="182" y="299"/>
                  <a:pt x="192" y="296"/>
                </a:cubicBezTo>
                <a:cubicBezTo>
                  <a:pt x="194" y="286"/>
                  <a:pt x="203" y="279"/>
                  <a:pt x="213" y="279"/>
                </a:cubicBezTo>
                <a:cubicBezTo>
                  <a:pt x="218" y="279"/>
                  <a:pt x="222" y="281"/>
                  <a:pt x="226" y="283"/>
                </a:cubicBezTo>
                <a:cubicBezTo>
                  <a:pt x="269" y="260"/>
                  <a:pt x="298" y="214"/>
                  <a:pt x="298" y="162"/>
                </a:cubicBezTo>
                <a:cubicBezTo>
                  <a:pt x="298" y="120"/>
                  <a:pt x="280" y="82"/>
                  <a:pt x="249" y="56"/>
                </a:cubicBezTo>
                <a:cubicBezTo>
                  <a:pt x="230" y="82"/>
                  <a:pt x="230" y="82"/>
                  <a:pt x="230" y="82"/>
                </a:cubicBezTo>
                <a:cubicBezTo>
                  <a:pt x="253" y="102"/>
                  <a:pt x="266" y="131"/>
                  <a:pt x="266" y="162"/>
                </a:cubicBezTo>
                <a:cubicBezTo>
                  <a:pt x="266" y="220"/>
                  <a:pt x="218" y="268"/>
                  <a:pt x="160" y="268"/>
                </a:cubicBezTo>
                <a:cubicBezTo>
                  <a:pt x="107" y="268"/>
                  <a:pt x="64" y="231"/>
                  <a:pt x="55" y="181"/>
                </a:cubicBezTo>
                <a:cubicBezTo>
                  <a:pt x="47" y="178"/>
                  <a:pt x="42" y="170"/>
                  <a:pt x="42" y="162"/>
                </a:cubicBezTo>
                <a:cubicBezTo>
                  <a:pt x="42" y="153"/>
                  <a:pt x="47" y="146"/>
                  <a:pt x="55" y="142"/>
                </a:cubicBezTo>
                <a:cubicBezTo>
                  <a:pt x="56" y="137"/>
                  <a:pt x="57" y="131"/>
                  <a:pt x="59" y="126"/>
                </a:cubicBezTo>
                <a:cubicBezTo>
                  <a:pt x="61" y="121"/>
                  <a:pt x="67" y="118"/>
                  <a:pt x="73" y="120"/>
                </a:cubicBezTo>
                <a:cubicBezTo>
                  <a:pt x="78" y="122"/>
                  <a:pt x="81" y="128"/>
                  <a:pt x="79" y="133"/>
                </a:cubicBezTo>
                <a:cubicBezTo>
                  <a:pt x="78" y="137"/>
                  <a:pt x="77" y="141"/>
                  <a:pt x="76" y="144"/>
                </a:cubicBezTo>
                <a:cubicBezTo>
                  <a:pt x="81" y="148"/>
                  <a:pt x="85" y="155"/>
                  <a:pt x="85" y="162"/>
                </a:cubicBezTo>
                <a:cubicBezTo>
                  <a:pt x="85" y="169"/>
                  <a:pt x="81" y="175"/>
                  <a:pt x="76" y="179"/>
                </a:cubicBezTo>
                <a:cubicBezTo>
                  <a:pt x="84" y="218"/>
                  <a:pt x="119" y="247"/>
                  <a:pt x="160" y="247"/>
                </a:cubicBezTo>
                <a:cubicBezTo>
                  <a:pt x="207" y="247"/>
                  <a:pt x="245" y="209"/>
                  <a:pt x="245" y="162"/>
                </a:cubicBezTo>
                <a:cubicBezTo>
                  <a:pt x="245" y="138"/>
                  <a:pt x="235" y="115"/>
                  <a:pt x="217" y="99"/>
                </a:cubicBezTo>
                <a:cubicBezTo>
                  <a:pt x="199" y="125"/>
                  <a:pt x="199" y="125"/>
                  <a:pt x="199" y="125"/>
                </a:cubicBezTo>
                <a:cubicBezTo>
                  <a:pt x="208" y="135"/>
                  <a:pt x="213" y="148"/>
                  <a:pt x="213" y="162"/>
                </a:cubicBezTo>
                <a:cubicBezTo>
                  <a:pt x="213" y="191"/>
                  <a:pt x="189" y="215"/>
                  <a:pt x="160" y="215"/>
                </a:cubicBezTo>
                <a:cubicBezTo>
                  <a:pt x="130" y="215"/>
                  <a:pt x="106" y="191"/>
                  <a:pt x="106" y="162"/>
                </a:cubicBezTo>
                <a:cubicBezTo>
                  <a:pt x="106" y="143"/>
                  <a:pt x="117" y="125"/>
                  <a:pt x="133" y="115"/>
                </a:cubicBezTo>
                <a:cubicBezTo>
                  <a:pt x="138" y="113"/>
                  <a:pt x="145" y="114"/>
                  <a:pt x="148" y="119"/>
                </a:cubicBezTo>
                <a:cubicBezTo>
                  <a:pt x="151" y="124"/>
                  <a:pt x="149" y="131"/>
                  <a:pt x="144" y="134"/>
                </a:cubicBezTo>
                <a:cubicBezTo>
                  <a:pt x="134" y="140"/>
                  <a:pt x="128" y="150"/>
                  <a:pt x="128" y="162"/>
                </a:cubicBezTo>
                <a:cubicBezTo>
                  <a:pt x="128" y="179"/>
                  <a:pt x="142" y="194"/>
                  <a:pt x="160" y="194"/>
                </a:cubicBezTo>
                <a:cubicBezTo>
                  <a:pt x="177" y="194"/>
                  <a:pt x="192" y="179"/>
                  <a:pt x="192" y="162"/>
                </a:cubicBezTo>
                <a:cubicBezTo>
                  <a:pt x="192" y="155"/>
                  <a:pt x="190" y="149"/>
                  <a:pt x="186" y="143"/>
                </a:cubicBezTo>
                <a:cubicBezTo>
                  <a:pt x="168" y="168"/>
                  <a:pt x="168" y="168"/>
                  <a:pt x="168" y="168"/>
                </a:cubicBezTo>
                <a:cubicBezTo>
                  <a:pt x="166" y="171"/>
                  <a:pt x="163" y="172"/>
                  <a:pt x="160" y="172"/>
                </a:cubicBezTo>
                <a:cubicBezTo>
                  <a:pt x="158" y="172"/>
                  <a:pt x="155" y="172"/>
                  <a:pt x="153" y="170"/>
                </a:cubicBezTo>
                <a:cubicBezTo>
                  <a:pt x="149" y="167"/>
                  <a:pt x="148" y="160"/>
                  <a:pt x="151" y="155"/>
                </a:cubicBezTo>
                <a:cubicBezTo>
                  <a:pt x="258" y="6"/>
                  <a:pt x="258" y="6"/>
                  <a:pt x="258" y="6"/>
                </a:cubicBezTo>
                <a:cubicBezTo>
                  <a:pt x="261" y="1"/>
                  <a:pt x="268" y="0"/>
                  <a:pt x="273" y="4"/>
                </a:cubicBezTo>
                <a:cubicBezTo>
                  <a:pt x="277" y="7"/>
                  <a:pt x="278" y="14"/>
                  <a:pt x="275" y="19"/>
                </a:cubicBezTo>
                <a:cubicBezTo>
                  <a:pt x="261" y="38"/>
                  <a:pt x="261" y="38"/>
                  <a:pt x="261" y="38"/>
                </a:cubicBezTo>
                <a:cubicBezTo>
                  <a:pt x="298" y="69"/>
                  <a:pt x="320" y="113"/>
                  <a:pt x="320" y="162"/>
                </a:cubicBezTo>
                <a:cubicBezTo>
                  <a:pt x="320" y="223"/>
                  <a:pt x="285" y="276"/>
                  <a:pt x="234" y="303"/>
                </a:cubicBezTo>
                <a:close/>
              </a:path>
            </a:pathLst>
          </a:custGeom>
          <a:solidFill>
            <a:srgbClr val="00B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19486" tIns="59743" rIns="119486" bIns="59743" numCol="1" anchor="t" anchorCtr="0" compatLnSpc="1">
            <a:prstTxWarp prst="textNoShape">
              <a:avLst/>
            </a:prstTxWarp>
          </a:bodyPr>
          <a:lstStyle/>
          <a:p>
            <a:endParaRPr lang="en-GB" sz="2000" dirty="0">
              <a:solidFill>
                <a:prstClr val="black"/>
              </a:solidFill>
            </a:endParaRPr>
          </a:p>
        </p:txBody>
      </p:sp>
      <p:sp>
        <p:nvSpPr>
          <p:cNvPr id="48" name="Freeform 639">
            <a:extLst>
              <a:ext uri="{FF2B5EF4-FFF2-40B4-BE49-F238E27FC236}">
                <a16:creationId xmlns:a16="http://schemas.microsoft.com/office/drawing/2014/main" id="{9E1A6E98-97F1-4465-ACD2-157A16D234E8}"/>
              </a:ext>
            </a:extLst>
          </p:cNvPr>
          <p:cNvSpPr>
            <a:spLocks/>
          </p:cNvSpPr>
          <p:nvPr/>
        </p:nvSpPr>
        <p:spPr bwMode="auto">
          <a:xfrm>
            <a:off x="8495554" y="3948524"/>
            <a:ext cx="412991" cy="414932"/>
          </a:xfrm>
          <a:custGeom>
            <a:avLst/>
            <a:gdLst>
              <a:gd name="T0" fmla="*/ 234 w 320"/>
              <a:gd name="T1" fmla="*/ 303 h 322"/>
              <a:gd name="T2" fmla="*/ 213 w 320"/>
              <a:gd name="T3" fmla="*/ 322 h 322"/>
              <a:gd name="T4" fmla="*/ 199 w 320"/>
              <a:gd name="T5" fmla="*/ 317 h 322"/>
              <a:gd name="T6" fmla="*/ 160 w 320"/>
              <a:gd name="T7" fmla="*/ 322 h 322"/>
              <a:gd name="T8" fmla="*/ 0 w 320"/>
              <a:gd name="T9" fmla="*/ 162 h 322"/>
              <a:gd name="T10" fmla="*/ 11 w 320"/>
              <a:gd name="T11" fmla="*/ 102 h 322"/>
              <a:gd name="T12" fmla="*/ 34 w 320"/>
              <a:gd name="T13" fmla="*/ 63 h 322"/>
              <a:gd name="T14" fmla="*/ 49 w 320"/>
              <a:gd name="T15" fmla="*/ 61 h 322"/>
              <a:gd name="T16" fmla="*/ 51 w 320"/>
              <a:gd name="T17" fmla="*/ 76 h 322"/>
              <a:gd name="T18" fmla="*/ 31 w 320"/>
              <a:gd name="T19" fmla="*/ 110 h 322"/>
              <a:gd name="T20" fmla="*/ 21 w 320"/>
              <a:gd name="T21" fmla="*/ 162 h 322"/>
              <a:gd name="T22" fmla="*/ 160 w 320"/>
              <a:gd name="T23" fmla="*/ 300 h 322"/>
              <a:gd name="T24" fmla="*/ 192 w 320"/>
              <a:gd name="T25" fmla="*/ 296 h 322"/>
              <a:gd name="T26" fmla="*/ 213 w 320"/>
              <a:gd name="T27" fmla="*/ 279 h 322"/>
              <a:gd name="T28" fmla="*/ 226 w 320"/>
              <a:gd name="T29" fmla="*/ 283 h 322"/>
              <a:gd name="T30" fmla="*/ 298 w 320"/>
              <a:gd name="T31" fmla="*/ 162 h 322"/>
              <a:gd name="T32" fmla="*/ 249 w 320"/>
              <a:gd name="T33" fmla="*/ 56 h 322"/>
              <a:gd name="T34" fmla="*/ 230 w 320"/>
              <a:gd name="T35" fmla="*/ 82 h 322"/>
              <a:gd name="T36" fmla="*/ 266 w 320"/>
              <a:gd name="T37" fmla="*/ 162 h 322"/>
              <a:gd name="T38" fmla="*/ 160 w 320"/>
              <a:gd name="T39" fmla="*/ 268 h 322"/>
              <a:gd name="T40" fmla="*/ 55 w 320"/>
              <a:gd name="T41" fmla="*/ 181 h 322"/>
              <a:gd name="T42" fmla="*/ 42 w 320"/>
              <a:gd name="T43" fmla="*/ 162 h 322"/>
              <a:gd name="T44" fmla="*/ 55 w 320"/>
              <a:gd name="T45" fmla="*/ 142 h 322"/>
              <a:gd name="T46" fmla="*/ 59 w 320"/>
              <a:gd name="T47" fmla="*/ 126 h 322"/>
              <a:gd name="T48" fmla="*/ 73 w 320"/>
              <a:gd name="T49" fmla="*/ 120 h 322"/>
              <a:gd name="T50" fmla="*/ 79 w 320"/>
              <a:gd name="T51" fmla="*/ 133 h 322"/>
              <a:gd name="T52" fmla="*/ 76 w 320"/>
              <a:gd name="T53" fmla="*/ 144 h 322"/>
              <a:gd name="T54" fmla="*/ 85 w 320"/>
              <a:gd name="T55" fmla="*/ 162 h 322"/>
              <a:gd name="T56" fmla="*/ 76 w 320"/>
              <a:gd name="T57" fmla="*/ 179 h 322"/>
              <a:gd name="T58" fmla="*/ 160 w 320"/>
              <a:gd name="T59" fmla="*/ 247 h 322"/>
              <a:gd name="T60" fmla="*/ 245 w 320"/>
              <a:gd name="T61" fmla="*/ 162 h 322"/>
              <a:gd name="T62" fmla="*/ 217 w 320"/>
              <a:gd name="T63" fmla="*/ 99 h 322"/>
              <a:gd name="T64" fmla="*/ 199 w 320"/>
              <a:gd name="T65" fmla="*/ 125 h 322"/>
              <a:gd name="T66" fmla="*/ 213 w 320"/>
              <a:gd name="T67" fmla="*/ 162 h 322"/>
              <a:gd name="T68" fmla="*/ 160 w 320"/>
              <a:gd name="T69" fmla="*/ 215 h 322"/>
              <a:gd name="T70" fmla="*/ 106 w 320"/>
              <a:gd name="T71" fmla="*/ 162 h 322"/>
              <a:gd name="T72" fmla="*/ 133 w 320"/>
              <a:gd name="T73" fmla="*/ 115 h 322"/>
              <a:gd name="T74" fmla="*/ 148 w 320"/>
              <a:gd name="T75" fmla="*/ 119 h 322"/>
              <a:gd name="T76" fmla="*/ 144 w 320"/>
              <a:gd name="T77" fmla="*/ 134 h 322"/>
              <a:gd name="T78" fmla="*/ 128 w 320"/>
              <a:gd name="T79" fmla="*/ 162 h 322"/>
              <a:gd name="T80" fmla="*/ 160 w 320"/>
              <a:gd name="T81" fmla="*/ 194 h 322"/>
              <a:gd name="T82" fmla="*/ 192 w 320"/>
              <a:gd name="T83" fmla="*/ 162 h 322"/>
              <a:gd name="T84" fmla="*/ 186 w 320"/>
              <a:gd name="T85" fmla="*/ 143 h 322"/>
              <a:gd name="T86" fmla="*/ 168 w 320"/>
              <a:gd name="T87" fmla="*/ 168 h 322"/>
              <a:gd name="T88" fmla="*/ 160 w 320"/>
              <a:gd name="T89" fmla="*/ 172 h 322"/>
              <a:gd name="T90" fmla="*/ 153 w 320"/>
              <a:gd name="T91" fmla="*/ 170 h 322"/>
              <a:gd name="T92" fmla="*/ 151 w 320"/>
              <a:gd name="T93" fmla="*/ 155 h 322"/>
              <a:gd name="T94" fmla="*/ 258 w 320"/>
              <a:gd name="T95" fmla="*/ 6 h 322"/>
              <a:gd name="T96" fmla="*/ 273 w 320"/>
              <a:gd name="T97" fmla="*/ 4 h 322"/>
              <a:gd name="T98" fmla="*/ 275 w 320"/>
              <a:gd name="T99" fmla="*/ 19 h 322"/>
              <a:gd name="T100" fmla="*/ 261 w 320"/>
              <a:gd name="T101" fmla="*/ 38 h 322"/>
              <a:gd name="T102" fmla="*/ 320 w 320"/>
              <a:gd name="T103" fmla="*/ 162 h 322"/>
              <a:gd name="T104" fmla="*/ 234 w 320"/>
              <a:gd name="T105" fmla="*/ 303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0" h="322">
                <a:moveTo>
                  <a:pt x="234" y="303"/>
                </a:moveTo>
                <a:cubicBezTo>
                  <a:pt x="233" y="314"/>
                  <a:pt x="224" y="322"/>
                  <a:pt x="213" y="322"/>
                </a:cubicBezTo>
                <a:cubicBezTo>
                  <a:pt x="208" y="322"/>
                  <a:pt x="203" y="320"/>
                  <a:pt x="199" y="317"/>
                </a:cubicBezTo>
                <a:cubicBezTo>
                  <a:pt x="187" y="320"/>
                  <a:pt x="173" y="322"/>
                  <a:pt x="160" y="322"/>
                </a:cubicBezTo>
                <a:cubicBezTo>
                  <a:pt x="71" y="322"/>
                  <a:pt x="0" y="250"/>
                  <a:pt x="0" y="162"/>
                </a:cubicBezTo>
                <a:cubicBezTo>
                  <a:pt x="0" y="141"/>
                  <a:pt x="4" y="121"/>
                  <a:pt x="11" y="102"/>
                </a:cubicBezTo>
                <a:cubicBezTo>
                  <a:pt x="17" y="88"/>
                  <a:pt x="24" y="75"/>
                  <a:pt x="34" y="63"/>
                </a:cubicBezTo>
                <a:cubicBezTo>
                  <a:pt x="38" y="58"/>
                  <a:pt x="44" y="57"/>
                  <a:pt x="49" y="61"/>
                </a:cubicBezTo>
                <a:cubicBezTo>
                  <a:pt x="54" y="65"/>
                  <a:pt x="54" y="71"/>
                  <a:pt x="51" y="76"/>
                </a:cubicBezTo>
                <a:cubicBezTo>
                  <a:pt x="42" y="86"/>
                  <a:pt x="36" y="98"/>
                  <a:pt x="31" y="110"/>
                </a:cubicBezTo>
                <a:cubicBezTo>
                  <a:pt x="24" y="126"/>
                  <a:pt x="21" y="144"/>
                  <a:pt x="21" y="162"/>
                </a:cubicBezTo>
                <a:cubicBezTo>
                  <a:pt x="21" y="238"/>
                  <a:pt x="83" y="300"/>
                  <a:pt x="160" y="300"/>
                </a:cubicBezTo>
                <a:cubicBezTo>
                  <a:pt x="171" y="300"/>
                  <a:pt x="182" y="299"/>
                  <a:pt x="192" y="296"/>
                </a:cubicBezTo>
                <a:cubicBezTo>
                  <a:pt x="194" y="286"/>
                  <a:pt x="203" y="279"/>
                  <a:pt x="213" y="279"/>
                </a:cubicBezTo>
                <a:cubicBezTo>
                  <a:pt x="218" y="279"/>
                  <a:pt x="222" y="281"/>
                  <a:pt x="226" y="283"/>
                </a:cubicBezTo>
                <a:cubicBezTo>
                  <a:pt x="269" y="260"/>
                  <a:pt x="298" y="214"/>
                  <a:pt x="298" y="162"/>
                </a:cubicBezTo>
                <a:cubicBezTo>
                  <a:pt x="298" y="120"/>
                  <a:pt x="280" y="82"/>
                  <a:pt x="249" y="56"/>
                </a:cubicBezTo>
                <a:cubicBezTo>
                  <a:pt x="230" y="82"/>
                  <a:pt x="230" y="82"/>
                  <a:pt x="230" y="82"/>
                </a:cubicBezTo>
                <a:cubicBezTo>
                  <a:pt x="253" y="102"/>
                  <a:pt x="266" y="131"/>
                  <a:pt x="266" y="162"/>
                </a:cubicBezTo>
                <a:cubicBezTo>
                  <a:pt x="266" y="220"/>
                  <a:pt x="218" y="268"/>
                  <a:pt x="160" y="268"/>
                </a:cubicBezTo>
                <a:cubicBezTo>
                  <a:pt x="107" y="268"/>
                  <a:pt x="64" y="231"/>
                  <a:pt x="55" y="181"/>
                </a:cubicBezTo>
                <a:cubicBezTo>
                  <a:pt x="47" y="178"/>
                  <a:pt x="42" y="170"/>
                  <a:pt x="42" y="162"/>
                </a:cubicBezTo>
                <a:cubicBezTo>
                  <a:pt x="42" y="153"/>
                  <a:pt x="47" y="146"/>
                  <a:pt x="55" y="142"/>
                </a:cubicBezTo>
                <a:cubicBezTo>
                  <a:pt x="56" y="137"/>
                  <a:pt x="57" y="131"/>
                  <a:pt x="59" y="126"/>
                </a:cubicBezTo>
                <a:cubicBezTo>
                  <a:pt x="61" y="121"/>
                  <a:pt x="67" y="118"/>
                  <a:pt x="73" y="120"/>
                </a:cubicBezTo>
                <a:cubicBezTo>
                  <a:pt x="78" y="122"/>
                  <a:pt x="81" y="128"/>
                  <a:pt x="79" y="133"/>
                </a:cubicBezTo>
                <a:cubicBezTo>
                  <a:pt x="78" y="137"/>
                  <a:pt x="77" y="141"/>
                  <a:pt x="76" y="144"/>
                </a:cubicBezTo>
                <a:cubicBezTo>
                  <a:pt x="81" y="148"/>
                  <a:pt x="85" y="155"/>
                  <a:pt x="85" y="162"/>
                </a:cubicBezTo>
                <a:cubicBezTo>
                  <a:pt x="85" y="169"/>
                  <a:pt x="81" y="175"/>
                  <a:pt x="76" y="179"/>
                </a:cubicBezTo>
                <a:cubicBezTo>
                  <a:pt x="84" y="218"/>
                  <a:pt x="119" y="247"/>
                  <a:pt x="160" y="247"/>
                </a:cubicBezTo>
                <a:cubicBezTo>
                  <a:pt x="207" y="247"/>
                  <a:pt x="245" y="209"/>
                  <a:pt x="245" y="162"/>
                </a:cubicBezTo>
                <a:cubicBezTo>
                  <a:pt x="245" y="138"/>
                  <a:pt x="235" y="115"/>
                  <a:pt x="217" y="99"/>
                </a:cubicBezTo>
                <a:cubicBezTo>
                  <a:pt x="199" y="125"/>
                  <a:pt x="199" y="125"/>
                  <a:pt x="199" y="125"/>
                </a:cubicBezTo>
                <a:cubicBezTo>
                  <a:pt x="208" y="135"/>
                  <a:pt x="213" y="148"/>
                  <a:pt x="213" y="162"/>
                </a:cubicBezTo>
                <a:cubicBezTo>
                  <a:pt x="213" y="191"/>
                  <a:pt x="189" y="215"/>
                  <a:pt x="160" y="215"/>
                </a:cubicBezTo>
                <a:cubicBezTo>
                  <a:pt x="130" y="215"/>
                  <a:pt x="106" y="191"/>
                  <a:pt x="106" y="162"/>
                </a:cubicBezTo>
                <a:cubicBezTo>
                  <a:pt x="106" y="143"/>
                  <a:pt x="117" y="125"/>
                  <a:pt x="133" y="115"/>
                </a:cubicBezTo>
                <a:cubicBezTo>
                  <a:pt x="138" y="113"/>
                  <a:pt x="145" y="114"/>
                  <a:pt x="148" y="119"/>
                </a:cubicBezTo>
                <a:cubicBezTo>
                  <a:pt x="151" y="124"/>
                  <a:pt x="149" y="131"/>
                  <a:pt x="144" y="134"/>
                </a:cubicBezTo>
                <a:cubicBezTo>
                  <a:pt x="134" y="140"/>
                  <a:pt x="128" y="150"/>
                  <a:pt x="128" y="162"/>
                </a:cubicBezTo>
                <a:cubicBezTo>
                  <a:pt x="128" y="179"/>
                  <a:pt x="142" y="194"/>
                  <a:pt x="160" y="194"/>
                </a:cubicBezTo>
                <a:cubicBezTo>
                  <a:pt x="177" y="194"/>
                  <a:pt x="192" y="179"/>
                  <a:pt x="192" y="162"/>
                </a:cubicBezTo>
                <a:cubicBezTo>
                  <a:pt x="192" y="155"/>
                  <a:pt x="190" y="149"/>
                  <a:pt x="186" y="143"/>
                </a:cubicBezTo>
                <a:cubicBezTo>
                  <a:pt x="168" y="168"/>
                  <a:pt x="168" y="168"/>
                  <a:pt x="168" y="168"/>
                </a:cubicBezTo>
                <a:cubicBezTo>
                  <a:pt x="166" y="171"/>
                  <a:pt x="163" y="172"/>
                  <a:pt x="160" y="172"/>
                </a:cubicBezTo>
                <a:cubicBezTo>
                  <a:pt x="158" y="172"/>
                  <a:pt x="155" y="172"/>
                  <a:pt x="153" y="170"/>
                </a:cubicBezTo>
                <a:cubicBezTo>
                  <a:pt x="149" y="167"/>
                  <a:pt x="148" y="160"/>
                  <a:pt x="151" y="155"/>
                </a:cubicBezTo>
                <a:cubicBezTo>
                  <a:pt x="258" y="6"/>
                  <a:pt x="258" y="6"/>
                  <a:pt x="258" y="6"/>
                </a:cubicBezTo>
                <a:cubicBezTo>
                  <a:pt x="261" y="1"/>
                  <a:pt x="268" y="0"/>
                  <a:pt x="273" y="4"/>
                </a:cubicBezTo>
                <a:cubicBezTo>
                  <a:pt x="277" y="7"/>
                  <a:pt x="278" y="14"/>
                  <a:pt x="275" y="19"/>
                </a:cubicBezTo>
                <a:cubicBezTo>
                  <a:pt x="261" y="38"/>
                  <a:pt x="261" y="38"/>
                  <a:pt x="261" y="38"/>
                </a:cubicBezTo>
                <a:cubicBezTo>
                  <a:pt x="298" y="69"/>
                  <a:pt x="320" y="113"/>
                  <a:pt x="320" y="162"/>
                </a:cubicBezTo>
                <a:cubicBezTo>
                  <a:pt x="320" y="223"/>
                  <a:pt x="285" y="276"/>
                  <a:pt x="234" y="303"/>
                </a:cubicBezTo>
                <a:close/>
              </a:path>
            </a:pathLst>
          </a:custGeom>
          <a:solidFill>
            <a:srgbClr val="00B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19486" tIns="59743" rIns="119486" bIns="59743" numCol="1" anchor="t" anchorCtr="0" compatLnSpc="1">
            <a:prstTxWarp prst="textNoShape">
              <a:avLst/>
            </a:prstTxWarp>
          </a:bodyPr>
          <a:lstStyle/>
          <a:p>
            <a:endParaRPr lang="en-GB" sz="2000" dirty="0">
              <a:solidFill>
                <a:prstClr val="black"/>
              </a:solidFill>
            </a:endParaRPr>
          </a:p>
        </p:txBody>
      </p:sp>
      <p:sp>
        <p:nvSpPr>
          <p:cNvPr id="49" name="Freeform 639">
            <a:extLst>
              <a:ext uri="{FF2B5EF4-FFF2-40B4-BE49-F238E27FC236}">
                <a16:creationId xmlns:a16="http://schemas.microsoft.com/office/drawing/2014/main" id="{435B4148-9EAB-406B-9EED-6ABE168B48DB}"/>
              </a:ext>
            </a:extLst>
          </p:cNvPr>
          <p:cNvSpPr>
            <a:spLocks/>
          </p:cNvSpPr>
          <p:nvPr/>
        </p:nvSpPr>
        <p:spPr bwMode="auto">
          <a:xfrm>
            <a:off x="1404983" y="3936710"/>
            <a:ext cx="412991" cy="414932"/>
          </a:xfrm>
          <a:custGeom>
            <a:avLst/>
            <a:gdLst>
              <a:gd name="T0" fmla="*/ 234 w 320"/>
              <a:gd name="T1" fmla="*/ 303 h 322"/>
              <a:gd name="T2" fmla="*/ 213 w 320"/>
              <a:gd name="T3" fmla="*/ 322 h 322"/>
              <a:gd name="T4" fmla="*/ 199 w 320"/>
              <a:gd name="T5" fmla="*/ 317 h 322"/>
              <a:gd name="T6" fmla="*/ 160 w 320"/>
              <a:gd name="T7" fmla="*/ 322 h 322"/>
              <a:gd name="T8" fmla="*/ 0 w 320"/>
              <a:gd name="T9" fmla="*/ 162 h 322"/>
              <a:gd name="T10" fmla="*/ 11 w 320"/>
              <a:gd name="T11" fmla="*/ 102 h 322"/>
              <a:gd name="T12" fmla="*/ 34 w 320"/>
              <a:gd name="T13" fmla="*/ 63 h 322"/>
              <a:gd name="T14" fmla="*/ 49 w 320"/>
              <a:gd name="T15" fmla="*/ 61 h 322"/>
              <a:gd name="T16" fmla="*/ 51 w 320"/>
              <a:gd name="T17" fmla="*/ 76 h 322"/>
              <a:gd name="T18" fmla="*/ 31 w 320"/>
              <a:gd name="T19" fmla="*/ 110 h 322"/>
              <a:gd name="T20" fmla="*/ 21 w 320"/>
              <a:gd name="T21" fmla="*/ 162 h 322"/>
              <a:gd name="T22" fmla="*/ 160 w 320"/>
              <a:gd name="T23" fmla="*/ 300 h 322"/>
              <a:gd name="T24" fmla="*/ 192 w 320"/>
              <a:gd name="T25" fmla="*/ 296 h 322"/>
              <a:gd name="T26" fmla="*/ 213 w 320"/>
              <a:gd name="T27" fmla="*/ 279 h 322"/>
              <a:gd name="T28" fmla="*/ 226 w 320"/>
              <a:gd name="T29" fmla="*/ 283 h 322"/>
              <a:gd name="T30" fmla="*/ 298 w 320"/>
              <a:gd name="T31" fmla="*/ 162 h 322"/>
              <a:gd name="T32" fmla="*/ 249 w 320"/>
              <a:gd name="T33" fmla="*/ 56 h 322"/>
              <a:gd name="T34" fmla="*/ 230 w 320"/>
              <a:gd name="T35" fmla="*/ 82 h 322"/>
              <a:gd name="T36" fmla="*/ 266 w 320"/>
              <a:gd name="T37" fmla="*/ 162 h 322"/>
              <a:gd name="T38" fmla="*/ 160 w 320"/>
              <a:gd name="T39" fmla="*/ 268 h 322"/>
              <a:gd name="T40" fmla="*/ 55 w 320"/>
              <a:gd name="T41" fmla="*/ 181 h 322"/>
              <a:gd name="T42" fmla="*/ 42 w 320"/>
              <a:gd name="T43" fmla="*/ 162 h 322"/>
              <a:gd name="T44" fmla="*/ 55 w 320"/>
              <a:gd name="T45" fmla="*/ 142 h 322"/>
              <a:gd name="T46" fmla="*/ 59 w 320"/>
              <a:gd name="T47" fmla="*/ 126 h 322"/>
              <a:gd name="T48" fmla="*/ 73 w 320"/>
              <a:gd name="T49" fmla="*/ 120 h 322"/>
              <a:gd name="T50" fmla="*/ 79 w 320"/>
              <a:gd name="T51" fmla="*/ 133 h 322"/>
              <a:gd name="T52" fmla="*/ 76 w 320"/>
              <a:gd name="T53" fmla="*/ 144 h 322"/>
              <a:gd name="T54" fmla="*/ 85 w 320"/>
              <a:gd name="T55" fmla="*/ 162 h 322"/>
              <a:gd name="T56" fmla="*/ 76 w 320"/>
              <a:gd name="T57" fmla="*/ 179 h 322"/>
              <a:gd name="T58" fmla="*/ 160 w 320"/>
              <a:gd name="T59" fmla="*/ 247 h 322"/>
              <a:gd name="T60" fmla="*/ 245 w 320"/>
              <a:gd name="T61" fmla="*/ 162 h 322"/>
              <a:gd name="T62" fmla="*/ 217 w 320"/>
              <a:gd name="T63" fmla="*/ 99 h 322"/>
              <a:gd name="T64" fmla="*/ 199 w 320"/>
              <a:gd name="T65" fmla="*/ 125 h 322"/>
              <a:gd name="T66" fmla="*/ 213 w 320"/>
              <a:gd name="T67" fmla="*/ 162 h 322"/>
              <a:gd name="T68" fmla="*/ 160 w 320"/>
              <a:gd name="T69" fmla="*/ 215 h 322"/>
              <a:gd name="T70" fmla="*/ 106 w 320"/>
              <a:gd name="T71" fmla="*/ 162 h 322"/>
              <a:gd name="T72" fmla="*/ 133 w 320"/>
              <a:gd name="T73" fmla="*/ 115 h 322"/>
              <a:gd name="T74" fmla="*/ 148 w 320"/>
              <a:gd name="T75" fmla="*/ 119 h 322"/>
              <a:gd name="T76" fmla="*/ 144 w 320"/>
              <a:gd name="T77" fmla="*/ 134 h 322"/>
              <a:gd name="T78" fmla="*/ 128 w 320"/>
              <a:gd name="T79" fmla="*/ 162 h 322"/>
              <a:gd name="T80" fmla="*/ 160 w 320"/>
              <a:gd name="T81" fmla="*/ 194 h 322"/>
              <a:gd name="T82" fmla="*/ 192 w 320"/>
              <a:gd name="T83" fmla="*/ 162 h 322"/>
              <a:gd name="T84" fmla="*/ 186 w 320"/>
              <a:gd name="T85" fmla="*/ 143 h 322"/>
              <a:gd name="T86" fmla="*/ 168 w 320"/>
              <a:gd name="T87" fmla="*/ 168 h 322"/>
              <a:gd name="T88" fmla="*/ 160 w 320"/>
              <a:gd name="T89" fmla="*/ 172 h 322"/>
              <a:gd name="T90" fmla="*/ 153 w 320"/>
              <a:gd name="T91" fmla="*/ 170 h 322"/>
              <a:gd name="T92" fmla="*/ 151 w 320"/>
              <a:gd name="T93" fmla="*/ 155 h 322"/>
              <a:gd name="T94" fmla="*/ 258 w 320"/>
              <a:gd name="T95" fmla="*/ 6 h 322"/>
              <a:gd name="T96" fmla="*/ 273 w 320"/>
              <a:gd name="T97" fmla="*/ 4 h 322"/>
              <a:gd name="T98" fmla="*/ 275 w 320"/>
              <a:gd name="T99" fmla="*/ 19 h 322"/>
              <a:gd name="T100" fmla="*/ 261 w 320"/>
              <a:gd name="T101" fmla="*/ 38 h 322"/>
              <a:gd name="T102" fmla="*/ 320 w 320"/>
              <a:gd name="T103" fmla="*/ 162 h 322"/>
              <a:gd name="T104" fmla="*/ 234 w 320"/>
              <a:gd name="T105" fmla="*/ 303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0" h="322">
                <a:moveTo>
                  <a:pt x="234" y="303"/>
                </a:moveTo>
                <a:cubicBezTo>
                  <a:pt x="233" y="314"/>
                  <a:pt x="224" y="322"/>
                  <a:pt x="213" y="322"/>
                </a:cubicBezTo>
                <a:cubicBezTo>
                  <a:pt x="208" y="322"/>
                  <a:pt x="203" y="320"/>
                  <a:pt x="199" y="317"/>
                </a:cubicBezTo>
                <a:cubicBezTo>
                  <a:pt x="187" y="320"/>
                  <a:pt x="173" y="322"/>
                  <a:pt x="160" y="322"/>
                </a:cubicBezTo>
                <a:cubicBezTo>
                  <a:pt x="71" y="322"/>
                  <a:pt x="0" y="250"/>
                  <a:pt x="0" y="162"/>
                </a:cubicBezTo>
                <a:cubicBezTo>
                  <a:pt x="0" y="141"/>
                  <a:pt x="4" y="121"/>
                  <a:pt x="11" y="102"/>
                </a:cubicBezTo>
                <a:cubicBezTo>
                  <a:pt x="17" y="88"/>
                  <a:pt x="24" y="75"/>
                  <a:pt x="34" y="63"/>
                </a:cubicBezTo>
                <a:cubicBezTo>
                  <a:pt x="38" y="58"/>
                  <a:pt x="44" y="57"/>
                  <a:pt x="49" y="61"/>
                </a:cubicBezTo>
                <a:cubicBezTo>
                  <a:pt x="54" y="65"/>
                  <a:pt x="54" y="71"/>
                  <a:pt x="51" y="76"/>
                </a:cubicBezTo>
                <a:cubicBezTo>
                  <a:pt x="42" y="86"/>
                  <a:pt x="36" y="98"/>
                  <a:pt x="31" y="110"/>
                </a:cubicBezTo>
                <a:cubicBezTo>
                  <a:pt x="24" y="126"/>
                  <a:pt x="21" y="144"/>
                  <a:pt x="21" y="162"/>
                </a:cubicBezTo>
                <a:cubicBezTo>
                  <a:pt x="21" y="238"/>
                  <a:pt x="83" y="300"/>
                  <a:pt x="160" y="300"/>
                </a:cubicBezTo>
                <a:cubicBezTo>
                  <a:pt x="171" y="300"/>
                  <a:pt x="182" y="299"/>
                  <a:pt x="192" y="296"/>
                </a:cubicBezTo>
                <a:cubicBezTo>
                  <a:pt x="194" y="286"/>
                  <a:pt x="203" y="279"/>
                  <a:pt x="213" y="279"/>
                </a:cubicBezTo>
                <a:cubicBezTo>
                  <a:pt x="218" y="279"/>
                  <a:pt x="222" y="281"/>
                  <a:pt x="226" y="283"/>
                </a:cubicBezTo>
                <a:cubicBezTo>
                  <a:pt x="269" y="260"/>
                  <a:pt x="298" y="214"/>
                  <a:pt x="298" y="162"/>
                </a:cubicBezTo>
                <a:cubicBezTo>
                  <a:pt x="298" y="120"/>
                  <a:pt x="280" y="82"/>
                  <a:pt x="249" y="56"/>
                </a:cubicBezTo>
                <a:cubicBezTo>
                  <a:pt x="230" y="82"/>
                  <a:pt x="230" y="82"/>
                  <a:pt x="230" y="82"/>
                </a:cubicBezTo>
                <a:cubicBezTo>
                  <a:pt x="253" y="102"/>
                  <a:pt x="266" y="131"/>
                  <a:pt x="266" y="162"/>
                </a:cubicBezTo>
                <a:cubicBezTo>
                  <a:pt x="266" y="220"/>
                  <a:pt x="218" y="268"/>
                  <a:pt x="160" y="268"/>
                </a:cubicBezTo>
                <a:cubicBezTo>
                  <a:pt x="107" y="268"/>
                  <a:pt x="64" y="231"/>
                  <a:pt x="55" y="181"/>
                </a:cubicBezTo>
                <a:cubicBezTo>
                  <a:pt x="47" y="178"/>
                  <a:pt x="42" y="170"/>
                  <a:pt x="42" y="162"/>
                </a:cubicBezTo>
                <a:cubicBezTo>
                  <a:pt x="42" y="153"/>
                  <a:pt x="47" y="146"/>
                  <a:pt x="55" y="142"/>
                </a:cubicBezTo>
                <a:cubicBezTo>
                  <a:pt x="56" y="137"/>
                  <a:pt x="57" y="131"/>
                  <a:pt x="59" y="126"/>
                </a:cubicBezTo>
                <a:cubicBezTo>
                  <a:pt x="61" y="121"/>
                  <a:pt x="67" y="118"/>
                  <a:pt x="73" y="120"/>
                </a:cubicBezTo>
                <a:cubicBezTo>
                  <a:pt x="78" y="122"/>
                  <a:pt x="81" y="128"/>
                  <a:pt x="79" y="133"/>
                </a:cubicBezTo>
                <a:cubicBezTo>
                  <a:pt x="78" y="137"/>
                  <a:pt x="77" y="141"/>
                  <a:pt x="76" y="144"/>
                </a:cubicBezTo>
                <a:cubicBezTo>
                  <a:pt x="81" y="148"/>
                  <a:pt x="85" y="155"/>
                  <a:pt x="85" y="162"/>
                </a:cubicBezTo>
                <a:cubicBezTo>
                  <a:pt x="85" y="169"/>
                  <a:pt x="81" y="175"/>
                  <a:pt x="76" y="179"/>
                </a:cubicBezTo>
                <a:cubicBezTo>
                  <a:pt x="84" y="218"/>
                  <a:pt x="119" y="247"/>
                  <a:pt x="160" y="247"/>
                </a:cubicBezTo>
                <a:cubicBezTo>
                  <a:pt x="207" y="247"/>
                  <a:pt x="245" y="209"/>
                  <a:pt x="245" y="162"/>
                </a:cubicBezTo>
                <a:cubicBezTo>
                  <a:pt x="245" y="138"/>
                  <a:pt x="235" y="115"/>
                  <a:pt x="217" y="99"/>
                </a:cubicBezTo>
                <a:cubicBezTo>
                  <a:pt x="199" y="125"/>
                  <a:pt x="199" y="125"/>
                  <a:pt x="199" y="125"/>
                </a:cubicBezTo>
                <a:cubicBezTo>
                  <a:pt x="208" y="135"/>
                  <a:pt x="213" y="148"/>
                  <a:pt x="213" y="162"/>
                </a:cubicBezTo>
                <a:cubicBezTo>
                  <a:pt x="213" y="191"/>
                  <a:pt x="189" y="215"/>
                  <a:pt x="160" y="215"/>
                </a:cubicBezTo>
                <a:cubicBezTo>
                  <a:pt x="130" y="215"/>
                  <a:pt x="106" y="191"/>
                  <a:pt x="106" y="162"/>
                </a:cubicBezTo>
                <a:cubicBezTo>
                  <a:pt x="106" y="143"/>
                  <a:pt x="117" y="125"/>
                  <a:pt x="133" y="115"/>
                </a:cubicBezTo>
                <a:cubicBezTo>
                  <a:pt x="138" y="113"/>
                  <a:pt x="145" y="114"/>
                  <a:pt x="148" y="119"/>
                </a:cubicBezTo>
                <a:cubicBezTo>
                  <a:pt x="151" y="124"/>
                  <a:pt x="149" y="131"/>
                  <a:pt x="144" y="134"/>
                </a:cubicBezTo>
                <a:cubicBezTo>
                  <a:pt x="134" y="140"/>
                  <a:pt x="128" y="150"/>
                  <a:pt x="128" y="162"/>
                </a:cubicBezTo>
                <a:cubicBezTo>
                  <a:pt x="128" y="179"/>
                  <a:pt x="142" y="194"/>
                  <a:pt x="160" y="194"/>
                </a:cubicBezTo>
                <a:cubicBezTo>
                  <a:pt x="177" y="194"/>
                  <a:pt x="192" y="179"/>
                  <a:pt x="192" y="162"/>
                </a:cubicBezTo>
                <a:cubicBezTo>
                  <a:pt x="192" y="155"/>
                  <a:pt x="190" y="149"/>
                  <a:pt x="186" y="143"/>
                </a:cubicBezTo>
                <a:cubicBezTo>
                  <a:pt x="168" y="168"/>
                  <a:pt x="168" y="168"/>
                  <a:pt x="168" y="168"/>
                </a:cubicBezTo>
                <a:cubicBezTo>
                  <a:pt x="166" y="171"/>
                  <a:pt x="163" y="172"/>
                  <a:pt x="160" y="172"/>
                </a:cubicBezTo>
                <a:cubicBezTo>
                  <a:pt x="158" y="172"/>
                  <a:pt x="155" y="172"/>
                  <a:pt x="153" y="170"/>
                </a:cubicBezTo>
                <a:cubicBezTo>
                  <a:pt x="149" y="167"/>
                  <a:pt x="148" y="160"/>
                  <a:pt x="151" y="155"/>
                </a:cubicBezTo>
                <a:cubicBezTo>
                  <a:pt x="258" y="6"/>
                  <a:pt x="258" y="6"/>
                  <a:pt x="258" y="6"/>
                </a:cubicBezTo>
                <a:cubicBezTo>
                  <a:pt x="261" y="1"/>
                  <a:pt x="268" y="0"/>
                  <a:pt x="273" y="4"/>
                </a:cubicBezTo>
                <a:cubicBezTo>
                  <a:pt x="277" y="7"/>
                  <a:pt x="278" y="14"/>
                  <a:pt x="275" y="19"/>
                </a:cubicBezTo>
                <a:cubicBezTo>
                  <a:pt x="261" y="38"/>
                  <a:pt x="261" y="38"/>
                  <a:pt x="261" y="38"/>
                </a:cubicBezTo>
                <a:cubicBezTo>
                  <a:pt x="298" y="69"/>
                  <a:pt x="320" y="113"/>
                  <a:pt x="320" y="162"/>
                </a:cubicBezTo>
                <a:cubicBezTo>
                  <a:pt x="320" y="223"/>
                  <a:pt x="285" y="276"/>
                  <a:pt x="234" y="303"/>
                </a:cubicBezTo>
                <a:close/>
              </a:path>
            </a:pathLst>
          </a:custGeom>
          <a:solidFill>
            <a:srgbClr val="00B05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19486" tIns="59743" rIns="119486" bIns="59743" numCol="1" anchor="t" anchorCtr="0" compatLnSpc="1">
            <a:prstTxWarp prst="textNoShape">
              <a:avLst/>
            </a:prstTxWarp>
          </a:bodyPr>
          <a:lstStyle/>
          <a:p>
            <a:endParaRPr lang="en-GB" sz="2000" dirty="0">
              <a:solidFill>
                <a:prstClr val="black"/>
              </a:solidFill>
            </a:endParaRPr>
          </a:p>
        </p:txBody>
      </p:sp>
      <p:sp>
        <p:nvSpPr>
          <p:cNvPr id="17" name="TextBox 16">
            <a:extLst>
              <a:ext uri="{FF2B5EF4-FFF2-40B4-BE49-F238E27FC236}">
                <a16:creationId xmlns:a16="http://schemas.microsoft.com/office/drawing/2014/main" id="{142858EF-05A4-4A35-B362-22730F9729AC}"/>
              </a:ext>
            </a:extLst>
          </p:cNvPr>
          <p:cNvSpPr txBox="1"/>
          <p:nvPr/>
        </p:nvSpPr>
        <p:spPr>
          <a:xfrm>
            <a:off x="10955521" y="6362700"/>
            <a:ext cx="463845"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11</a:t>
            </a:r>
          </a:p>
        </p:txBody>
      </p:sp>
    </p:spTree>
    <p:extLst>
      <p:ext uri="{BB962C8B-B14F-4D97-AF65-F5344CB8AC3E}">
        <p14:creationId xmlns:p14="http://schemas.microsoft.com/office/powerpoint/2010/main" val="384815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See the source image">
            <a:extLst>
              <a:ext uri="{FF2B5EF4-FFF2-40B4-BE49-F238E27FC236}">
                <a16:creationId xmlns:a16="http://schemas.microsoft.com/office/drawing/2014/main" id="{DD6AE063-21D9-426C-BDC6-73CFD8A733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003" b="3618"/>
          <a:stretch/>
        </p:blipFill>
        <p:spPr bwMode="auto">
          <a:xfrm>
            <a:off x="0" y="0"/>
            <a:ext cx="12192000" cy="6271475"/>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Shape 1">
            <a:extLst>
              <a:ext uri="{FF2B5EF4-FFF2-40B4-BE49-F238E27FC236}">
                <a16:creationId xmlns:a16="http://schemas.microsoft.com/office/drawing/2014/main" id="{8571E11C-8080-44AB-A364-89B257E61FAE}"/>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BDD42CB0-0946-4777-BF73-3B3D511DF635}"/>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B8596957-03B1-4084-B337-F1A67545FEBE}"/>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CBFE613C-315F-4F4A-BAC7-7211C31B3C45}"/>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232C708F-04E5-4C9D-9CEA-4CF0FBD07295}"/>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676EB502-9166-41BA-9724-C1D32808CE87}"/>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FD75B864-F693-4A1A-BD5B-69CC17E81779}"/>
              </a:ext>
            </a:extLst>
          </p:cNvPr>
          <p:cNvSpPr/>
          <p:nvPr/>
        </p:nvSpPr>
        <p:spPr>
          <a:xfrm>
            <a:off x="1193853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extBox 16">
            <a:extLst>
              <a:ext uri="{FF2B5EF4-FFF2-40B4-BE49-F238E27FC236}">
                <a16:creationId xmlns:a16="http://schemas.microsoft.com/office/drawing/2014/main" id="{1CAFF891-24EB-4DA9-BCC0-55392842C573}"/>
              </a:ext>
            </a:extLst>
          </p:cNvPr>
          <p:cNvSpPr txBox="1"/>
          <p:nvPr/>
        </p:nvSpPr>
        <p:spPr>
          <a:xfrm>
            <a:off x="1263720" y="2314047"/>
            <a:ext cx="6953250" cy="646331"/>
          </a:xfrm>
          <a:prstGeom prst="rect">
            <a:avLst/>
          </a:prstGeom>
          <a:noFill/>
        </p:spPr>
        <p:txBody>
          <a:bodyPr wrap="square" rtlCol="0">
            <a:spAutoFit/>
          </a:bodyPr>
          <a:lstStyle/>
          <a:p>
            <a:pPr algn="r"/>
            <a:r>
              <a:rPr lang="en-US" sz="3600" dirty="0">
                <a:solidFill>
                  <a:schemeClr val="bg1"/>
                </a:solidFill>
                <a:latin typeface="Arial" panose="020B0604020202020204" pitchFamily="34" charset="0"/>
                <a:cs typeface="Arial" panose="020B0604020202020204" pitchFamily="34" charset="0"/>
              </a:rPr>
              <a:t>Outstanding Workbook Progress</a:t>
            </a:r>
          </a:p>
        </p:txBody>
      </p:sp>
      <p:sp>
        <p:nvSpPr>
          <p:cNvPr id="15" name="Rectangle 14">
            <a:extLst>
              <a:ext uri="{FF2B5EF4-FFF2-40B4-BE49-F238E27FC236}">
                <a16:creationId xmlns:a16="http://schemas.microsoft.com/office/drawing/2014/main" id="{0222F3FF-A683-4A32-960B-615539A33001}"/>
              </a:ext>
            </a:extLst>
          </p:cNvPr>
          <p:cNvSpPr/>
          <p:nvPr/>
        </p:nvSpPr>
        <p:spPr>
          <a:xfrm>
            <a:off x="10913402" y="6271474"/>
            <a:ext cx="556945" cy="586526"/>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2CCB9B1-55A7-4AFB-8D24-BF467310EF66}"/>
              </a:ext>
            </a:extLst>
          </p:cNvPr>
          <p:cNvSpPr txBox="1"/>
          <p:nvPr/>
        </p:nvSpPr>
        <p:spPr>
          <a:xfrm>
            <a:off x="10935093" y="6364682"/>
            <a:ext cx="535254"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12</a:t>
            </a:r>
          </a:p>
        </p:txBody>
      </p:sp>
    </p:spTree>
    <p:extLst>
      <p:ext uri="{BB962C8B-B14F-4D97-AF65-F5344CB8AC3E}">
        <p14:creationId xmlns:p14="http://schemas.microsoft.com/office/powerpoint/2010/main" val="4126117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1F9EED47-AB51-4915-A51E-D1C9CF9189E1}"/>
              </a:ext>
            </a:extLst>
          </p:cNvPr>
          <p:cNvSpPr/>
          <p:nvPr/>
        </p:nvSpPr>
        <p:spPr>
          <a:xfrm>
            <a:off x="6739507" y="3780677"/>
            <a:ext cx="3391309" cy="212645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95333E2-3FFB-423A-A204-4C012D54953A}"/>
              </a:ext>
            </a:extLst>
          </p:cNvPr>
          <p:cNvSpPr txBox="1"/>
          <p:nvPr/>
        </p:nvSpPr>
        <p:spPr>
          <a:xfrm>
            <a:off x="520117" y="352338"/>
            <a:ext cx="4605556" cy="461665"/>
          </a:xfrm>
          <a:prstGeom prst="rect">
            <a:avLst/>
          </a:prstGeom>
          <a:noFill/>
        </p:spPr>
        <p:txBody>
          <a:bodyPr wrap="square" rtlCol="0">
            <a:spAutoFit/>
          </a:bodyPr>
          <a:lstStyle/>
          <a:p>
            <a:pPr algn="r"/>
            <a:r>
              <a:rPr lang="en-US" sz="2400" dirty="0" err="1">
                <a:solidFill>
                  <a:schemeClr val="bg1"/>
                </a:solidFill>
                <a:latin typeface="Arial" panose="020B0604020202020204" pitchFamily="34" charset="0"/>
                <a:cs typeface="Arial" panose="020B0604020202020204" pitchFamily="34" charset="0"/>
              </a:rPr>
              <a:t>JSIT</a:t>
            </a:r>
            <a:r>
              <a:rPr lang="en-US" sz="2400" dirty="0">
                <a:solidFill>
                  <a:schemeClr val="bg1"/>
                </a:solidFill>
                <a:latin typeface="Arial" panose="020B0604020202020204" pitchFamily="34" charset="0"/>
                <a:cs typeface="Arial" panose="020B0604020202020204" pitchFamily="34" charset="0"/>
              </a:rPr>
              <a:t> Workbook Completion</a:t>
            </a:r>
          </a:p>
        </p:txBody>
      </p:sp>
      <p:pic>
        <p:nvPicPr>
          <p:cNvPr id="5" name="Picture 4">
            <a:extLst>
              <a:ext uri="{FF2B5EF4-FFF2-40B4-BE49-F238E27FC236}">
                <a16:creationId xmlns:a16="http://schemas.microsoft.com/office/drawing/2014/main" id="{B91F37D8-F788-4761-9201-7DB4BE716287}"/>
              </a:ext>
            </a:extLst>
          </p:cNvPr>
          <p:cNvPicPr>
            <a:picLocks noChangeAspect="1"/>
          </p:cNvPicPr>
          <p:nvPr/>
        </p:nvPicPr>
        <p:blipFill>
          <a:blip r:embed="rId2"/>
          <a:stretch>
            <a:fillRect/>
          </a:stretch>
        </p:blipFill>
        <p:spPr>
          <a:xfrm>
            <a:off x="426447" y="1317284"/>
            <a:ext cx="3391309" cy="2111718"/>
          </a:xfrm>
          <a:prstGeom prst="rect">
            <a:avLst/>
          </a:prstGeom>
          <a:effectLst>
            <a:outerShdw blurRad="63500" sx="102000" sy="102000" algn="ctr" rotWithShape="0">
              <a:prstClr val="black">
                <a:alpha val="40000"/>
              </a:prstClr>
            </a:outerShdw>
          </a:effectLst>
        </p:spPr>
      </p:pic>
      <p:pic>
        <p:nvPicPr>
          <p:cNvPr id="20" name="Picture 19">
            <a:extLst>
              <a:ext uri="{FF2B5EF4-FFF2-40B4-BE49-F238E27FC236}">
                <a16:creationId xmlns:a16="http://schemas.microsoft.com/office/drawing/2014/main" id="{3C4FBE43-CC3F-43A5-AF4F-821622F839AE}"/>
              </a:ext>
            </a:extLst>
          </p:cNvPr>
          <p:cNvPicPr>
            <a:picLocks noChangeAspect="1"/>
          </p:cNvPicPr>
          <p:nvPr/>
        </p:nvPicPr>
        <p:blipFill rotWithShape="1">
          <a:blip r:embed="rId3"/>
          <a:srcRect/>
          <a:stretch/>
        </p:blipFill>
        <p:spPr>
          <a:xfrm>
            <a:off x="4315286" y="1317284"/>
            <a:ext cx="3450467" cy="2111718"/>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8A189E0D-56CD-4485-B3BB-FC7AE77E3153}"/>
              </a:ext>
            </a:extLst>
          </p:cNvPr>
          <p:cNvPicPr>
            <a:picLocks noChangeAspect="1"/>
          </p:cNvPicPr>
          <p:nvPr/>
        </p:nvPicPr>
        <p:blipFill>
          <a:blip r:embed="rId4"/>
          <a:stretch>
            <a:fillRect/>
          </a:stretch>
        </p:blipFill>
        <p:spPr>
          <a:xfrm>
            <a:off x="8263283" y="1317284"/>
            <a:ext cx="3468674" cy="2111716"/>
          </a:xfrm>
          <a:prstGeom prst="rect">
            <a:avLst/>
          </a:prstGeom>
          <a:effectLst>
            <a:outerShdw blurRad="63500" sx="102000" sy="102000" algn="ctr" rotWithShape="0">
              <a:prstClr val="black">
                <a:alpha val="40000"/>
              </a:prstClr>
            </a:outerShdw>
          </a:effectLst>
        </p:spPr>
      </p:pic>
      <p:pic>
        <p:nvPicPr>
          <p:cNvPr id="24" name="Picture 23">
            <a:extLst>
              <a:ext uri="{FF2B5EF4-FFF2-40B4-BE49-F238E27FC236}">
                <a16:creationId xmlns:a16="http://schemas.microsoft.com/office/drawing/2014/main" id="{93F62109-A5B8-48D1-8F89-1CEA097EA9F8}"/>
              </a:ext>
            </a:extLst>
          </p:cNvPr>
          <p:cNvPicPr>
            <a:picLocks noChangeAspect="1"/>
          </p:cNvPicPr>
          <p:nvPr/>
        </p:nvPicPr>
        <p:blipFill>
          <a:blip r:embed="rId5"/>
          <a:stretch>
            <a:fillRect/>
          </a:stretch>
        </p:blipFill>
        <p:spPr>
          <a:xfrm>
            <a:off x="2433324" y="3780677"/>
            <a:ext cx="3450467" cy="2126450"/>
          </a:xfrm>
          <a:prstGeom prst="rect">
            <a:avLst/>
          </a:prstGeom>
          <a:effectLst>
            <a:outerShdw blurRad="63500" sx="102000" sy="102000" algn="ctr" rotWithShape="0">
              <a:prstClr val="black">
                <a:alpha val="40000"/>
              </a:prstClr>
            </a:outerShdw>
          </a:effectLst>
        </p:spPr>
      </p:pic>
      <p:sp>
        <p:nvSpPr>
          <p:cNvPr id="25" name="TextBox 24">
            <a:extLst>
              <a:ext uri="{FF2B5EF4-FFF2-40B4-BE49-F238E27FC236}">
                <a16:creationId xmlns:a16="http://schemas.microsoft.com/office/drawing/2014/main" id="{FA34205A-DDD7-4695-8D0E-63BB268F84E1}"/>
              </a:ext>
            </a:extLst>
          </p:cNvPr>
          <p:cNvSpPr txBox="1"/>
          <p:nvPr/>
        </p:nvSpPr>
        <p:spPr>
          <a:xfrm>
            <a:off x="10944888" y="6373333"/>
            <a:ext cx="527642"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13</a:t>
            </a:r>
          </a:p>
        </p:txBody>
      </p:sp>
      <p:pic>
        <p:nvPicPr>
          <p:cNvPr id="28" name="Picture 27">
            <a:extLst>
              <a:ext uri="{FF2B5EF4-FFF2-40B4-BE49-F238E27FC236}">
                <a16:creationId xmlns:a16="http://schemas.microsoft.com/office/drawing/2014/main" id="{F3700FC9-A852-456E-98FE-9FC7AA083F89}"/>
              </a:ext>
            </a:extLst>
          </p:cNvPr>
          <p:cNvPicPr>
            <a:picLocks noChangeAspect="1"/>
          </p:cNvPicPr>
          <p:nvPr/>
        </p:nvPicPr>
        <p:blipFill rotWithShape="1">
          <a:blip r:embed="rId6">
            <a:extLst>
              <a:ext uri="{28A0092B-C50C-407E-A947-70E740481C1C}">
                <a14:useLocalDpi xmlns:a14="http://schemas.microsoft.com/office/drawing/2010/main" val="0"/>
              </a:ext>
            </a:extLst>
          </a:blip>
          <a:srcRect l="15276" t="13766" r="30082"/>
          <a:stretch/>
        </p:blipFill>
        <p:spPr>
          <a:xfrm>
            <a:off x="7049385" y="4071615"/>
            <a:ext cx="1881963" cy="1835512"/>
          </a:xfrm>
          <a:prstGeom prst="rect">
            <a:avLst/>
          </a:prstGeom>
        </p:spPr>
      </p:pic>
      <p:sp>
        <p:nvSpPr>
          <p:cNvPr id="30" name="Rectangle 29">
            <a:extLst>
              <a:ext uri="{FF2B5EF4-FFF2-40B4-BE49-F238E27FC236}">
                <a16:creationId xmlns:a16="http://schemas.microsoft.com/office/drawing/2014/main" id="{B0CB6872-6C04-4804-AD39-EFAF030E11CB}"/>
              </a:ext>
            </a:extLst>
          </p:cNvPr>
          <p:cNvSpPr/>
          <p:nvPr/>
        </p:nvSpPr>
        <p:spPr>
          <a:xfrm>
            <a:off x="6739507" y="3780675"/>
            <a:ext cx="3391309" cy="206686"/>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err="1">
                <a:solidFill>
                  <a:schemeClr val="tx1"/>
                </a:solidFill>
                <a:cs typeface="Arial" panose="020B0604020202020204" pitchFamily="34" charset="0"/>
              </a:rPr>
              <a:t>STO</a:t>
            </a:r>
            <a:r>
              <a:rPr lang="en-US" sz="1200" b="1" dirty="0">
                <a:solidFill>
                  <a:schemeClr val="tx1"/>
                </a:solidFill>
                <a:cs typeface="Arial" panose="020B0604020202020204" pitchFamily="34" charset="0"/>
              </a:rPr>
              <a:t> Receipt Batch &amp; Distribution</a:t>
            </a:r>
          </a:p>
        </p:txBody>
      </p:sp>
      <p:sp>
        <p:nvSpPr>
          <p:cNvPr id="31" name="Flowchart: Connector 30">
            <a:extLst>
              <a:ext uri="{FF2B5EF4-FFF2-40B4-BE49-F238E27FC236}">
                <a16:creationId xmlns:a16="http://schemas.microsoft.com/office/drawing/2014/main" id="{DBC2B5B3-C75F-4EF0-814A-8C068298113A}"/>
              </a:ext>
            </a:extLst>
          </p:cNvPr>
          <p:cNvSpPr/>
          <p:nvPr/>
        </p:nvSpPr>
        <p:spPr>
          <a:xfrm>
            <a:off x="9124028" y="4339034"/>
            <a:ext cx="211118" cy="206686"/>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a:extLst>
              <a:ext uri="{FF2B5EF4-FFF2-40B4-BE49-F238E27FC236}">
                <a16:creationId xmlns:a16="http://schemas.microsoft.com/office/drawing/2014/main" id="{F3E87BD0-A8AA-4C83-96DB-0047B2555F9B}"/>
              </a:ext>
            </a:extLst>
          </p:cNvPr>
          <p:cNvSpPr/>
          <p:nvPr/>
        </p:nvSpPr>
        <p:spPr>
          <a:xfrm>
            <a:off x="9124028" y="4782685"/>
            <a:ext cx="211118" cy="206686"/>
          </a:xfrm>
          <a:prstGeom prst="flowChartConnector">
            <a:avLst/>
          </a:prstGeom>
          <a:solidFill>
            <a:srgbClr val="428C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E044CB1A-2375-4F53-BBE6-FE77C028FBCA}"/>
              </a:ext>
            </a:extLst>
          </p:cNvPr>
          <p:cNvSpPr txBox="1"/>
          <p:nvPr/>
        </p:nvSpPr>
        <p:spPr>
          <a:xfrm>
            <a:off x="9335146" y="4301003"/>
            <a:ext cx="967563" cy="261610"/>
          </a:xfrm>
          <a:prstGeom prst="rect">
            <a:avLst/>
          </a:prstGeom>
          <a:noFill/>
        </p:spPr>
        <p:txBody>
          <a:bodyPr wrap="square" rtlCol="0">
            <a:spAutoFit/>
          </a:bodyPr>
          <a:lstStyle/>
          <a:p>
            <a:r>
              <a:rPr lang="en-US" sz="1100" dirty="0"/>
              <a:t>Missing</a:t>
            </a:r>
          </a:p>
        </p:txBody>
      </p:sp>
      <p:sp>
        <p:nvSpPr>
          <p:cNvPr id="34" name="TextBox 33">
            <a:extLst>
              <a:ext uri="{FF2B5EF4-FFF2-40B4-BE49-F238E27FC236}">
                <a16:creationId xmlns:a16="http://schemas.microsoft.com/office/drawing/2014/main" id="{EA852721-FD11-476A-9528-DCC2292371A1}"/>
              </a:ext>
            </a:extLst>
          </p:cNvPr>
          <p:cNvSpPr txBox="1"/>
          <p:nvPr/>
        </p:nvSpPr>
        <p:spPr>
          <a:xfrm>
            <a:off x="9335146" y="4770361"/>
            <a:ext cx="1265276" cy="261610"/>
          </a:xfrm>
          <a:prstGeom prst="rect">
            <a:avLst/>
          </a:prstGeom>
          <a:noFill/>
        </p:spPr>
        <p:txBody>
          <a:bodyPr wrap="square" rtlCol="0">
            <a:spAutoFit/>
          </a:bodyPr>
          <a:lstStyle/>
          <a:p>
            <a:r>
              <a:rPr lang="en-US" sz="1100" dirty="0"/>
              <a:t>Completed</a:t>
            </a:r>
          </a:p>
        </p:txBody>
      </p:sp>
    </p:spTree>
    <p:extLst>
      <p:ext uri="{BB962C8B-B14F-4D97-AF65-F5344CB8AC3E}">
        <p14:creationId xmlns:p14="http://schemas.microsoft.com/office/powerpoint/2010/main" val="2359517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20 Beautiful Photos of Winter Adventures in Idaho">
            <a:extLst>
              <a:ext uri="{FF2B5EF4-FFF2-40B4-BE49-F238E27FC236}">
                <a16:creationId xmlns:a16="http://schemas.microsoft.com/office/drawing/2014/main" id="{5A2C464B-4230-4EFA-8874-1B00261B35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267" r="4489" b="1094"/>
          <a:stretch/>
        </p:blipFill>
        <p:spPr bwMode="auto">
          <a:xfrm>
            <a:off x="0" y="0"/>
            <a:ext cx="12192000" cy="6271474"/>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Shape 1">
            <a:extLst>
              <a:ext uri="{FF2B5EF4-FFF2-40B4-BE49-F238E27FC236}">
                <a16:creationId xmlns:a16="http://schemas.microsoft.com/office/drawing/2014/main" id="{8571E11C-8080-44AB-A364-89B257E61FAE}"/>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BDD42CB0-0946-4777-BF73-3B3D511DF635}"/>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B8596957-03B1-4084-B337-F1A67545FEBE}"/>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CBFE613C-315F-4F4A-BAC7-7211C31B3C45}"/>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232C708F-04E5-4C9D-9CEA-4CF0FBD07295}"/>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676EB502-9166-41BA-9724-C1D32808CE87}"/>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FD75B864-F693-4A1A-BD5B-69CC17E81779}"/>
              </a:ext>
            </a:extLst>
          </p:cNvPr>
          <p:cNvSpPr/>
          <p:nvPr/>
        </p:nvSpPr>
        <p:spPr>
          <a:xfrm>
            <a:off x="1193853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extBox 16">
            <a:extLst>
              <a:ext uri="{FF2B5EF4-FFF2-40B4-BE49-F238E27FC236}">
                <a16:creationId xmlns:a16="http://schemas.microsoft.com/office/drawing/2014/main" id="{1CAFF891-24EB-4DA9-BCC0-55392842C573}"/>
              </a:ext>
            </a:extLst>
          </p:cNvPr>
          <p:cNvSpPr txBox="1"/>
          <p:nvPr/>
        </p:nvSpPr>
        <p:spPr>
          <a:xfrm>
            <a:off x="1289008" y="2037048"/>
            <a:ext cx="6953250" cy="1200329"/>
          </a:xfrm>
          <a:prstGeom prst="rect">
            <a:avLst/>
          </a:prstGeom>
          <a:noFill/>
        </p:spPr>
        <p:txBody>
          <a:bodyPr wrap="square" rtlCol="0">
            <a:spAutoFit/>
          </a:bodyPr>
          <a:lstStyle/>
          <a:p>
            <a:pPr algn="r"/>
            <a:r>
              <a:rPr lang="en-US" sz="3600" dirty="0">
                <a:solidFill>
                  <a:schemeClr val="bg1"/>
                </a:solidFill>
                <a:latin typeface="Arial" panose="020B0604020202020204" pitchFamily="34" charset="0"/>
                <a:cs typeface="Arial" panose="020B0604020202020204" pitchFamily="34" charset="0"/>
              </a:rPr>
              <a:t>January Change Liaison Communications Toolkit</a:t>
            </a:r>
          </a:p>
        </p:txBody>
      </p:sp>
      <p:sp>
        <p:nvSpPr>
          <p:cNvPr id="15" name="Rectangle 14">
            <a:extLst>
              <a:ext uri="{FF2B5EF4-FFF2-40B4-BE49-F238E27FC236}">
                <a16:creationId xmlns:a16="http://schemas.microsoft.com/office/drawing/2014/main" id="{0222F3FF-A683-4A32-960B-615539A33001}"/>
              </a:ext>
            </a:extLst>
          </p:cNvPr>
          <p:cNvSpPr/>
          <p:nvPr/>
        </p:nvSpPr>
        <p:spPr>
          <a:xfrm>
            <a:off x="10913402" y="6271474"/>
            <a:ext cx="556945" cy="586526"/>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2CCB9B1-55A7-4AFB-8D24-BF467310EF66}"/>
              </a:ext>
            </a:extLst>
          </p:cNvPr>
          <p:cNvSpPr txBox="1"/>
          <p:nvPr/>
        </p:nvSpPr>
        <p:spPr>
          <a:xfrm>
            <a:off x="10935093" y="6364682"/>
            <a:ext cx="535254"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14</a:t>
            </a:r>
          </a:p>
        </p:txBody>
      </p:sp>
    </p:spTree>
    <p:extLst>
      <p:ext uri="{BB962C8B-B14F-4D97-AF65-F5344CB8AC3E}">
        <p14:creationId xmlns:p14="http://schemas.microsoft.com/office/powerpoint/2010/main" val="3224903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Self Storage Marketing Toolkit Webinar – The New Hampshire Self Storage  Association">
            <a:extLst>
              <a:ext uri="{FF2B5EF4-FFF2-40B4-BE49-F238E27FC236}">
                <a16:creationId xmlns:a16="http://schemas.microsoft.com/office/drawing/2014/main" id="{A6475429-0DCD-44DB-924A-318B2D3FC722}"/>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3923487" y="1786985"/>
            <a:ext cx="4345023" cy="32840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1209B9B-5A7B-4A93-AFBB-D9B9D805B7CD}"/>
              </a:ext>
            </a:extLst>
          </p:cNvPr>
          <p:cNvSpPr txBox="1"/>
          <p:nvPr/>
        </p:nvSpPr>
        <p:spPr>
          <a:xfrm>
            <a:off x="0" y="370930"/>
            <a:ext cx="4962525" cy="5078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600" dirty="0">
                <a:solidFill>
                  <a:prstClr val="white"/>
                </a:solidFill>
                <a:latin typeface="Arial" panose="020B0604020202020204" pitchFamily="34" charset="0"/>
                <a:cs typeface="Arial" panose="020B0604020202020204" pitchFamily="34" charset="0"/>
              </a:rPr>
              <a:t>January CL Comms Toolkit</a:t>
            </a:r>
            <a:endParaRPr kumimoji="0" lang="en-US" sz="26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8492623F-B0BE-4080-98CF-7F7D9BADC20D}"/>
              </a:ext>
            </a:extLst>
          </p:cNvPr>
          <p:cNvSpPr txBox="1"/>
          <p:nvPr/>
        </p:nvSpPr>
        <p:spPr>
          <a:xfrm>
            <a:off x="6096000" y="370930"/>
            <a:ext cx="4962525" cy="5078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600" b="1" dirty="0">
                <a:solidFill>
                  <a:srgbClr val="092F57"/>
                </a:solidFill>
                <a:latin typeface="Arial" panose="020B0604020202020204" pitchFamily="34" charset="0"/>
                <a:cs typeface="Arial" panose="020B0604020202020204" pitchFamily="34" charset="0"/>
              </a:rPr>
              <a:t>Overview Reminder</a:t>
            </a:r>
            <a:endParaRPr kumimoji="0" lang="en-US" sz="2600" b="1"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37D3C9CF-9FB4-406C-B652-1634C2FF099D}"/>
              </a:ext>
            </a:extLst>
          </p:cNvPr>
          <p:cNvSpPr txBox="1"/>
          <p:nvPr/>
        </p:nvSpPr>
        <p:spPr>
          <a:xfrm>
            <a:off x="956572" y="1604398"/>
            <a:ext cx="10278851" cy="3649204"/>
          </a:xfrm>
          <a:prstGeom prst="rect">
            <a:avLst/>
          </a:prstGeom>
          <a:noFill/>
        </p:spPr>
        <p:txBody>
          <a:bodyPr wrap="square">
            <a:spAutoFit/>
          </a:bodyPr>
          <a:lstStyle/>
          <a:p>
            <a:pPr marL="0" marR="0" lvl="0" indent="0" algn="l" defTabSz="914400" rtl="0" eaLnBrk="1" fontAlgn="auto" latinLnBrk="0" hangingPunct="1">
              <a:lnSpc>
                <a:spcPct val="90000"/>
              </a:lnSpc>
              <a:spcBef>
                <a:spcPts val="1200"/>
              </a:spcBef>
              <a:spcAft>
                <a:spcPts val="200"/>
              </a:spcAft>
              <a:buClr>
                <a:srgbClr val="FFB81C"/>
              </a:buClr>
              <a:buSzPct val="100000"/>
              <a:buFont typeface="Calibri" panose="020F0502020204030204" pitchFamily="34" charset="0"/>
              <a:buNone/>
              <a:tabLst/>
              <a:defRPr/>
            </a:pPr>
            <a:r>
              <a:rPr kumimoji="0" lang="en-US" sz="1600" b="1"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rPr>
              <a:t>What is this communications toolkit?</a:t>
            </a:r>
          </a:p>
          <a:p>
            <a:pPr marL="0" marR="0" lvl="0" indent="0" algn="l" defTabSz="914400" rtl="0" eaLnBrk="1" fontAlgn="auto" latinLnBrk="0" hangingPunct="1">
              <a:lnSpc>
                <a:spcPct val="90000"/>
              </a:lnSpc>
              <a:spcBef>
                <a:spcPts val="1200"/>
              </a:spcBef>
              <a:spcAft>
                <a:spcPts val="200"/>
              </a:spcAft>
              <a:buClr>
                <a:srgbClr val="FFB81C"/>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rPr>
              <a:t>This communications toolkit is a package of communications materials and resources (template emails, presentations, flyers, graphics, etc.) to help Change Liaisons communicate consistently about important topics. </a:t>
            </a:r>
          </a:p>
          <a:p>
            <a:pPr marL="0" marR="0" lvl="0" indent="0" algn="l" defTabSz="914400" rtl="0" eaLnBrk="1" fontAlgn="auto" latinLnBrk="0" hangingPunct="1">
              <a:lnSpc>
                <a:spcPct val="90000"/>
              </a:lnSpc>
              <a:spcBef>
                <a:spcPts val="1200"/>
              </a:spcBef>
              <a:spcAft>
                <a:spcPts val="200"/>
              </a:spcAft>
              <a:buClr>
                <a:srgbClr val="FFB81C"/>
              </a:buClr>
              <a:buSzPct val="100000"/>
              <a:buFont typeface="Calibri" panose="020F0502020204030204" pitchFamily="34" charset="0"/>
              <a:buNone/>
              <a:tabLst/>
              <a:defRPr/>
            </a:pPr>
            <a:r>
              <a:rPr kumimoji="0" lang="en-US" sz="1600" b="1"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rPr>
              <a:t>Why am I receiving this communications toolkit?</a:t>
            </a:r>
          </a:p>
          <a:p>
            <a:pPr marL="0" marR="0" lvl="0" indent="0" algn="l" defTabSz="914400" rtl="0" eaLnBrk="1" fontAlgn="auto" latinLnBrk="0" hangingPunct="1">
              <a:lnSpc>
                <a:spcPct val="90000"/>
              </a:lnSpc>
              <a:spcBef>
                <a:spcPts val="1200"/>
              </a:spcBef>
              <a:spcAft>
                <a:spcPts val="200"/>
              </a:spcAft>
              <a:buClr>
                <a:srgbClr val="FFB81C"/>
              </a:buClr>
              <a:buSzPct val="100000"/>
              <a:buFont typeface="Calibri" panose="020F0502020204030204" pitchFamily="34" charset="0"/>
              <a:buNone/>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rPr>
              <a:t>As each agency has unique communications practices and channels, you are encouraged to use the toolkit as it best fits your agency’s needs. We hope that this resource supports you in your role as a Change Liaison and helps champion Luma across the State.</a:t>
            </a:r>
          </a:p>
          <a:p>
            <a:pPr marL="0" marR="0" lvl="0" indent="0" algn="l" defTabSz="914400" rtl="0" eaLnBrk="1" fontAlgn="auto" latinLnBrk="0" hangingPunct="1">
              <a:lnSpc>
                <a:spcPct val="90000"/>
              </a:lnSpc>
              <a:spcBef>
                <a:spcPts val="1200"/>
              </a:spcBef>
              <a:spcAft>
                <a:spcPts val="200"/>
              </a:spcAft>
              <a:buClr>
                <a:srgbClr val="FFB81C"/>
              </a:buClr>
              <a:buSzPct val="100000"/>
              <a:buFontTx/>
              <a:buNone/>
              <a:tabLst/>
              <a:defRPr/>
            </a:pPr>
            <a:r>
              <a:rPr kumimoji="0" lang="en-US" sz="1600" b="1"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rPr>
              <a:t>How do I use this toolkit? </a:t>
            </a:r>
          </a:p>
          <a:p>
            <a:pPr marL="0" marR="0" lvl="0" indent="0" algn="l" defTabSz="914400" rtl="0" eaLnBrk="1" fontAlgn="auto" latinLnBrk="0" hangingPunct="1">
              <a:lnSpc>
                <a:spcPct val="90000"/>
              </a:lnSpc>
              <a:spcBef>
                <a:spcPts val="1200"/>
              </a:spcBef>
              <a:spcAft>
                <a:spcPts val="200"/>
              </a:spcAft>
              <a:buClr>
                <a:srgbClr val="FFB81C"/>
              </a:buClr>
              <a:buSzPct val="100000"/>
              <a:buFontTx/>
              <a:buNone/>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rPr>
              <a:t>Each item in the toolkit is accompanied by guidance on how to share messages with agency personnel. However, you know your agency best and we encourage you to customize the language provided in the tools. Also, consider how information is disseminated at your agency. Do you use Slack? Newsletters? A private website? Any channel that facilitates employee awareness of Luma is appropriate.</a:t>
            </a:r>
          </a:p>
        </p:txBody>
      </p:sp>
      <p:pic>
        <p:nvPicPr>
          <p:cNvPr id="7" name="Graphic 6" descr="Direction with solid fill">
            <a:extLst>
              <a:ext uri="{FF2B5EF4-FFF2-40B4-BE49-F238E27FC236}">
                <a16:creationId xmlns:a16="http://schemas.microsoft.com/office/drawing/2014/main" id="{2A41F704-FA64-4CB2-BC10-46CBC942A4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8364" y="1604398"/>
            <a:ext cx="278208" cy="353329"/>
          </a:xfrm>
          <a:prstGeom prst="rect">
            <a:avLst/>
          </a:prstGeom>
        </p:spPr>
      </p:pic>
      <p:pic>
        <p:nvPicPr>
          <p:cNvPr id="8" name="Graphic 7" descr="Direction with solid fill">
            <a:extLst>
              <a:ext uri="{FF2B5EF4-FFF2-40B4-BE49-F238E27FC236}">
                <a16:creationId xmlns:a16="http://schemas.microsoft.com/office/drawing/2014/main" id="{F3107EBC-BA02-4EAF-A490-21C3E3B58D7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7758" y="3883993"/>
            <a:ext cx="278208" cy="353329"/>
          </a:xfrm>
          <a:prstGeom prst="rect">
            <a:avLst/>
          </a:prstGeom>
        </p:spPr>
      </p:pic>
      <p:pic>
        <p:nvPicPr>
          <p:cNvPr id="9" name="Graphic 8" descr="Direction with solid fill">
            <a:extLst>
              <a:ext uri="{FF2B5EF4-FFF2-40B4-BE49-F238E27FC236}">
                <a16:creationId xmlns:a16="http://schemas.microsoft.com/office/drawing/2014/main" id="{0161706C-22BE-4A70-9878-82883579E4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8364" y="2588066"/>
            <a:ext cx="278208" cy="353329"/>
          </a:xfrm>
          <a:prstGeom prst="rect">
            <a:avLst/>
          </a:prstGeom>
        </p:spPr>
      </p:pic>
      <p:sp>
        <p:nvSpPr>
          <p:cNvPr id="10" name="TextBox 9">
            <a:extLst>
              <a:ext uri="{FF2B5EF4-FFF2-40B4-BE49-F238E27FC236}">
                <a16:creationId xmlns:a16="http://schemas.microsoft.com/office/drawing/2014/main" id="{8275A22B-8933-44E6-B39F-5385B9454EBE}"/>
              </a:ext>
            </a:extLst>
          </p:cNvPr>
          <p:cNvSpPr txBox="1"/>
          <p:nvPr/>
        </p:nvSpPr>
        <p:spPr>
          <a:xfrm>
            <a:off x="10955521" y="6362700"/>
            <a:ext cx="570172"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15</a:t>
            </a:r>
          </a:p>
        </p:txBody>
      </p:sp>
    </p:spTree>
    <p:extLst>
      <p:ext uri="{BB962C8B-B14F-4D97-AF65-F5344CB8AC3E}">
        <p14:creationId xmlns:p14="http://schemas.microsoft.com/office/powerpoint/2010/main" val="2261115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65ED681-21B1-479E-9183-FB86BC115EFE}"/>
              </a:ext>
            </a:extLst>
          </p:cNvPr>
          <p:cNvSpPr txBox="1"/>
          <p:nvPr/>
        </p:nvSpPr>
        <p:spPr>
          <a:xfrm>
            <a:off x="0" y="370930"/>
            <a:ext cx="4962525" cy="5078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600" dirty="0">
                <a:solidFill>
                  <a:prstClr val="white"/>
                </a:solidFill>
                <a:latin typeface="Arial" panose="020B0604020202020204" pitchFamily="34" charset="0"/>
                <a:cs typeface="Arial" panose="020B0604020202020204" pitchFamily="34" charset="0"/>
              </a:rPr>
              <a:t>January CL Comms Toolkit</a:t>
            </a:r>
            <a:endParaRPr kumimoji="0" lang="en-US" sz="26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4CAF1528-7B62-49E3-BFE9-AD2B2FCB8BD0}"/>
              </a:ext>
            </a:extLst>
          </p:cNvPr>
          <p:cNvSpPr txBox="1"/>
          <p:nvPr/>
        </p:nvSpPr>
        <p:spPr>
          <a:xfrm>
            <a:off x="5883350" y="370930"/>
            <a:ext cx="4962525" cy="5078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600" b="1" dirty="0">
                <a:solidFill>
                  <a:srgbClr val="092F57"/>
                </a:solidFill>
                <a:latin typeface="Arial" panose="020B0604020202020204" pitchFamily="34" charset="0"/>
                <a:cs typeface="Arial" panose="020B0604020202020204" pitchFamily="34" charset="0"/>
              </a:rPr>
              <a:t>Table of Contents</a:t>
            </a:r>
            <a:endParaRPr kumimoji="0" lang="en-US" sz="2600" b="1" i="0" u="none" strike="noStrike" kern="1200" cap="none" spc="0" normalizeH="0" baseline="0" noProof="0" dirty="0">
              <a:ln>
                <a:noFill/>
              </a:ln>
              <a:solidFill>
                <a:srgbClr val="092F57"/>
              </a:solidFill>
              <a:effectLst/>
              <a:uLnTx/>
              <a:uFillTx/>
              <a:latin typeface="Arial" panose="020B0604020202020204" pitchFamily="34" charset="0"/>
              <a:ea typeface="+mn-ea"/>
              <a:cs typeface="Arial" panose="020B0604020202020204" pitchFamily="34" charset="0"/>
            </a:endParaRPr>
          </a:p>
        </p:txBody>
      </p:sp>
      <p:graphicFrame>
        <p:nvGraphicFramePr>
          <p:cNvPr id="10" name="Content Placeholder 13">
            <a:extLst>
              <a:ext uri="{FF2B5EF4-FFF2-40B4-BE49-F238E27FC236}">
                <a16:creationId xmlns:a16="http://schemas.microsoft.com/office/drawing/2014/main" id="{D5D1DC7E-59DA-47B1-9AAE-5830966DDE13}"/>
              </a:ext>
            </a:extLst>
          </p:cNvPr>
          <p:cNvGraphicFramePr>
            <a:graphicFrameLocks/>
          </p:cNvGraphicFramePr>
          <p:nvPr>
            <p:extLst>
              <p:ext uri="{D42A27DB-BD31-4B8C-83A1-F6EECF244321}">
                <p14:modId xmlns:p14="http://schemas.microsoft.com/office/powerpoint/2010/main" val="285714348"/>
              </p:ext>
            </p:extLst>
          </p:nvPr>
        </p:nvGraphicFramePr>
        <p:xfrm>
          <a:off x="419506" y="2231585"/>
          <a:ext cx="11352990" cy="3885132"/>
        </p:xfrm>
        <a:graphic>
          <a:graphicData uri="http://schemas.openxmlformats.org/drawingml/2006/table">
            <a:tbl>
              <a:tblPr firstRow="1" bandRow="1"/>
              <a:tblGrid>
                <a:gridCol w="939333">
                  <a:extLst>
                    <a:ext uri="{9D8B030D-6E8A-4147-A177-3AD203B41FA5}">
                      <a16:colId xmlns:a16="http://schemas.microsoft.com/office/drawing/2014/main" val="599980745"/>
                    </a:ext>
                  </a:extLst>
                </a:gridCol>
                <a:gridCol w="8285569">
                  <a:extLst>
                    <a:ext uri="{9D8B030D-6E8A-4147-A177-3AD203B41FA5}">
                      <a16:colId xmlns:a16="http://schemas.microsoft.com/office/drawing/2014/main" val="1098638482"/>
                    </a:ext>
                  </a:extLst>
                </a:gridCol>
                <a:gridCol w="2128088">
                  <a:extLst>
                    <a:ext uri="{9D8B030D-6E8A-4147-A177-3AD203B41FA5}">
                      <a16:colId xmlns:a16="http://schemas.microsoft.com/office/drawing/2014/main" val="25725323"/>
                    </a:ext>
                  </a:extLst>
                </a:gridCol>
              </a:tblGrid>
              <a:tr h="440028">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algn="ctr" fontAlgn="b"/>
                      <a:r>
                        <a:rPr lang="en-US" sz="1200" b="1" i="0" u="none" strike="noStrike" dirty="0">
                          <a:effectLst/>
                          <a:latin typeface="Arial" panose="020B0604020202020204" pitchFamily="34" charset="0"/>
                          <a:cs typeface="Arial" panose="020B0604020202020204" pitchFamily="34" charset="0"/>
                        </a:rPr>
                        <a:t>Tool #</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92F57"/>
                    </a:solidFill>
                  </a:tcPr>
                </a:tc>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algn="ctr" fontAlgn="b"/>
                      <a:r>
                        <a:rPr lang="en-US" sz="1200" b="1" i="0" u="none" strike="noStrike" dirty="0">
                          <a:effectLst/>
                          <a:latin typeface="Arial" panose="020B0604020202020204" pitchFamily="34" charset="0"/>
                          <a:cs typeface="Arial" panose="020B0604020202020204" pitchFamily="34" charset="0"/>
                        </a:rPr>
                        <a:t>Description</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92F57"/>
                    </a:solidFill>
                  </a:tcPr>
                </a:tc>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algn="ctr" fontAlgn="b"/>
                      <a:r>
                        <a:rPr lang="en-US" sz="1200" b="1" i="0" u="none" strike="noStrike" dirty="0">
                          <a:effectLst/>
                          <a:latin typeface="Arial" panose="020B0604020202020204" pitchFamily="34" charset="0"/>
                          <a:cs typeface="Arial" panose="020B0604020202020204" pitchFamily="34" charset="0"/>
                        </a:rPr>
                        <a:t>Slide Numbers</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92F57"/>
                    </a:solidFill>
                  </a:tcPr>
                </a:tc>
                <a:extLst>
                  <a:ext uri="{0D108BD9-81ED-4DB2-BD59-A6C34878D82A}">
                    <a16:rowId xmlns:a16="http://schemas.microsoft.com/office/drawing/2014/main" val="683999091"/>
                  </a:ext>
                </a:extLst>
              </a:tr>
              <a:tr h="430638">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91440" algn="ctr" rtl="0" fontAlgn="ctr"/>
                      <a:r>
                        <a:rPr lang="en-US" sz="1200" b="1" i="0" u="none" strike="noStrike" dirty="0">
                          <a:solidFill>
                            <a:srgbClr val="000000"/>
                          </a:solidFill>
                          <a:effectLst/>
                          <a:latin typeface="Arial" panose="020B0604020202020204" pitchFamily="34" charset="0"/>
                          <a:cs typeface="Arial" panose="020B0604020202020204" pitchFamily="34" charset="0"/>
                        </a:rPr>
                        <a:t>1 </a:t>
                      </a: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A8AA"/>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91440" marR="0" lvl="0" indent="0" algn="l" defTabSz="914400" rtl="0" eaLnBrk="1" fontAlgn="ctr"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cs typeface="Arial" panose="020B0604020202020204" pitchFamily="34" charset="0"/>
                        </a:rPr>
                        <a:t>Joint System Integration Testing Information</a:t>
                      </a: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algn="ctr"/>
                      <a:r>
                        <a:rPr lang="en-US" sz="1200" b="0" dirty="0">
                          <a:latin typeface="Arial" panose="020B0604020202020204" pitchFamily="34" charset="0"/>
                          <a:cs typeface="Arial" panose="020B0604020202020204" pitchFamily="34" charset="0"/>
                        </a:rPr>
                        <a:t>3-4</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21249581"/>
                  </a:ext>
                </a:extLst>
              </a:tr>
              <a:tr h="430638">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91440" algn="ctr" rtl="0" fontAlgn="ctr"/>
                      <a:r>
                        <a:rPr lang="en-US" sz="1200" b="1" i="0" u="none" strike="noStrike" dirty="0">
                          <a:solidFill>
                            <a:srgbClr val="000000"/>
                          </a:solidFill>
                          <a:effectLst/>
                          <a:latin typeface="Arial" panose="020B0604020202020204" pitchFamily="34" charset="0"/>
                          <a:cs typeface="Arial" panose="020B0604020202020204" pitchFamily="34" charset="0"/>
                        </a:rPr>
                        <a:t>2</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7A8AA"/>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91440" algn="l" rtl="0" fontAlgn="ctr"/>
                      <a:r>
                        <a:rPr lang="en-US" sz="1200" b="0" i="0" u="none" strike="noStrike" dirty="0">
                          <a:solidFill>
                            <a:srgbClr val="000000"/>
                          </a:solidFill>
                          <a:effectLst/>
                          <a:latin typeface="Arial" panose="020B0604020202020204" pitchFamily="34" charset="0"/>
                          <a:cs typeface="Arial" panose="020B0604020202020204" pitchFamily="34" charset="0"/>
                        </a:rPr>
                        <a:t>Change Readiness Assessment Information</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latin typeface="Arial" panose="020B0604020202020204" pitchFamily="34" charset="0"/>
                          <a:cs typeface="Arial" panose="020B0604020202020204" pitchFamily="34" charset="0"/>
                        </a:rPr>
                        <a:t>5-6</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6524548"/>
                  </a:ext>
                </a:extLst>
              </a:tr>
              <a:tr h="430638">
                <a:tc>
                  <a:txBody>
                    <a:bodyPr/>
                    <a:lstStyle/>
                    <a:p>
                      <a:pPr marL="91440" algn="ctr" rtl="0" fontAlgn="ctr"/>
                      <a:r>
                        <a:rPr lang="en-US" sz="1200" b="1" i="0" u="none" strike="noStrike" dirty="0">
                          <a:solidFill>
                            <a:srgbClr val="000000"/>
                          </a:solidFill>
                          <a:effectLst/>
                          <a:latin typeface="Arial" panose="020B0604020202020204" pitchFamily="34" charset="0"/>
                          <a:cs typeface="Arial" panose="020B0604020202020204" pitchFamily="34" charset="0"/>
                        </a:rPr>
                        <a:t>3</a:t>
                      </a:r>
                    </a:p>
                  </a:txBody>
                  <a:tcPr marL="9525" marR="9525" marT="9525"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7A8AA"/>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91440" algn="l" rtl="0" fontAlgn="ctr"/>
                      <a:r>
                        <a:rPr lang="en-US" sz="1200" b="0" i="0" u="none" strike="noStrike" dirty="0">
                          <a:solidFill>
                            <a:srgbClr val="000000"/>
                          </a:solidFill>
                          <a:effectLst/>
                          <a:latin typeface="Arial" panose="020B0604020202020204" pitchFamily="34" charset="0"/>
                          <a:cs typeface="Arial" panose="020B0604020202020204" pitchFamily="34" charset="0"/>
                        </a:rPr>
                        <a:t>Agency Operational Readiness (AOR) Assessment Overview</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algn="ctr"/>
                      <a:r>
                        <a:rPr lang="en-US" sz="1200" b="0" dirty="0">
                          <a:latin typeface="Arial" panose="020B0604020202020204" pitchFamily="34" charset="0"/>
                          <a:cs typeface="Arial" panose="020B0604020202020204" pitchFamily="34" charset="0"/>
                        </a:rPr>
                        <a:t>7-8</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830282411"/>
                  </a:ext>
                </a:extLst>
              </a:tr>
              <a:tr h="430638">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91440" algn="ctr" rtl="0" fontAlgn="ctr"/>
                      <a:r>
                        <a:rPr lang="en-US" sz="1200" b="1" i="0" u="none" strike="noStrike" dirty="0">
                          <a:solidFill>
                            <a:srgbClr val="000000"/>
                          </a:solidFill>
                          <a:effectLst/>
                          <a:latin typeface="Arial" panose="020B0604020202020204" pitchFamily="34" charset="0"/>
                          <a:cs typeface="Arial" panose="020B0604020202020204" pitchFamily="34" charset="0"/>
                        </a:rPr>
                        <a:t>4</a:t>
                      </a:r>
                    </a:p>
                  </a:txBody>
                  <a:tcPr marL="9525" marR="9525" marT="9525"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7A8AA"/>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91440" marR="0" lvl="0" indent="0" algn="l" defTabSz="914400" rtl="0" eaLnBrk="1" fontAlgn="ctr"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cs typeface="Arial" panose="020B0604020202020204" pitchFamily="34" charset="0"/>
                          <a:hlinkClick r:id="rId3"/>
                        </a:rPr>
                        <a:t>Ask Luma</a:t>
                      </a:r>
                      <a:r>
                        <a:rPr lang="en-US" sz="1200" b="0" i="0" u="none" strike="noStrike" dirty="0">
                          <a:solidFill>
                            <a:srgbClr val="000000"/>
                          </a:solidFill>
                          <a:effectLst/>
                          <a:latin typeface="Arial" panose="020B0604020202020204" pitchFamily="34" charset="0"/>
                          <a:cs typeface="Arial" panose="020B0604020202020204" pitchFamily="34" charset="0"/>
                        </a:rPr>
                        <a:t>: A centralized question submission form for Change Liaisons and Agency Leaders</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algn="ctr"/>
                      <a:r>
                        <a:rPr lang="en-US" sz="1200" b="0" dirty="0">
                          <a:latin typeface="Arial" panose="020B0604020202020204" pitchFamily="34" charset="0"/>
                          <a:cs typeface="Arial" panose="020B0604020202020204" pitchFamily="34" charset="0"/>
                        </a:rPr>
                        <a:t>9-10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32583217"/>
                  </a:ext>
                </a:extLst>
              </a:tr>
              <a:tr h="430638">
                <a:tc>
                  <a:txBody>
                    <a:bodyPr/>
                    <a:lstStyle/>
                    <a:p>
                      <a:pPr marL="91440" algn="ctr" rtl="0" fontAlgn="ctr"/>
                      <a:r>
                        <a:rPr lang="en-US" sz="1200" b="1" i="0" u="none" strike="noStrike" dirty="0">
                          <a:solidFill>
                            <a:srgbClr val="000000"/>
                          </a:solidFill>
                          <a:effectLst/>
                          <a:latin typeface="Arial" panose="020B0604020202020204" pitchFamily="34" charset="0"/>
                          <a:cs typeface="Arial" panose="020B0604020202020204" pitchFamily="34" charset="0"/>
                        </a:rPr>
                        <a:t>5</a:t>
                      </a:r>
                    </a:p>
                  </a:txBody>
                  <a:tcPr marL="9525" marR="9525" marT="9525"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7A8AA"/>
                    </a:solidFill>
                  </a:tcPr>
                </a:tc>
                <a:tc>
                  <a:txBody>
                    <a:bodyPr/>
                    <a:lstStyle/>
                    <a:p>
                      <a:pPr marL="91440" marR="0" lvl="0" indent="0" algn="l" defTabSz="914400" rtl="0" eaLnBrk="1" fontAlgn="ctr" latinLnBrk="0" hangingPunct="1">
                        <a:lnSpc>
                          <a:spcPct val="100000"/>
                        </a:lnSpc>
                        <a:spcBef>
                          <a:spcPts val="0"/>
                        </a:spcBef>
                        <a:spcAft>
                          <a:spcPts val="0"/>
                        </a:spcAft>
                        <a:buClrTx/>
                        <a:buSzTx/>
                        <a:buFontTx/>
                        <a:buNone/>
                        <a:tabLst/>
                        <a:defRPr/>
                      </a:pPr>
                      <a:r>
                        <a:rPr lang="en-US" sz="1200" b="0" i="1" u="none" strike="noStrike" dirty="0">
                          <a:solidFill>
                            <a:srgbClr val="000000"/>
                          </a:solidFill>
                          <a:effectLst/>
                          <a:latin typeface="Arial" panose="020B0604020202020204" pitchFamily="34" charset="0"/>
                          <a:cs typeface="Arial" panose="020B0604020202020204" pitchFamily="34" charset="0"/>
                        </a:rPr>
                        <a:t>Coming Soon </a:t>
                      </a:r>
                      <a:r>
                        <a:rPr lang="en-US" sz="1200" b="0" i="0" u="none" strike="noStrike" dirty="0">
                          <a:solidFill>
                            <a:srgbClr val="000000"/>
                          </a:solidFill>
                          <a:effectLst/>
                          <a:latin typeface="Arial" panose="020B0604020202020204" pitchFamily="34" charset="0"/>
                          <a:cs typeface="Arial" panose="020B0604020202020204" pitchFamily="34" charset="0"/>
                        </a:rPr>
                        <a:t>- Media: Luma Website Updates</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200" b="0" dirty="0">
                          <a:latin typeface="Arial" panose="020B0604020202020204" pitchFamily="34" charset="0"/>
                          <a:cs typeface="Arial" panose="020B0604020202020204" pitchFamily="34" charset="0"/>
                        </a:rPr>
                        <a:t>11-12</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723299055"/>
                  </a:ext>
                </a:extLst>
              </a:tr>
              <a:tr h="430638">
                <a:tc>
                  <a:txBody>
                    <a:bodyPr/>
                    <a:lstStyle/>
                    <a:p>
                      <a:pPr marL="91440" algn="ctr" rtl="0" fontAlgn="ctr"/>
                      <a:r>
                        <a:rPr lang="en-US" sz="1200" b="1" i="0" u="none" strike="noStrike" dirty="0">
                          <a:solidFill>
                            <a:srgbClr val="000000"/>
                          </a:solidFill>
                          <a:effectLst/>
                          <a:latin typeface="Arial" panose="020B0604020202020204" pitchFamily="34" charset="0"/>
                          <a:cs typeface="Arial" panose="020B0604020202020204" pitchFamily="34" charset="0"/>
                        </a:rPr>
                        <a:t>6</a:t>
                      </a:r>
                    </a:p>
                  </a:txBody>
                  <a:tcPr marL="9525" marR="9525" marT="9525"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7A8AA"/>
                    </a:solidFill>
                  </a:tcPr>
                </a:tc>
                <a:tc>
                  <a:txBody>
                    <a:bodyPr/>
                    <a:lstStyle/>
                    <a:p>
                      <a:pPr marL="91440" algn="l" rtl="0" fontAlgn="ctr"/>
                      <a:r>
                        <a:rPr lang="en-US" sz="1200" b="0" i="1" u="none" strike="noStrike" dirty="0">
                          <a:solidFill>
                            <a:srgbClr val="000000"/>
                          </a:solidFill>
                          <a:effectLst/>
                          <a:latin typeface="Arial" panose="020B0604020202020204" pitchFamily="34" charset="0"/>
                          <a:cs typeface="Arial" panose="020B0604020202020204" pitchFamily="34" charset="0"/>
                        </a:rPr>
                        <a:t>Coming Soon - </a:t>
                      </a:r>
                      <a:r>
                        <a:rPr lang="en-US" sz="1200" b="0" i="0" u="none" strike="noStrike" dirty="0">
                          <a:solidFill>
                            <a:srgbClr val="000000"/>
                          </a:solidFill>
                          <a:effectLst/>
                          <a:latin typeface="Arial" panose="020B0604020202020204" pitchFamily="34" charset="0"/>
                          <a:cs typeface="Arial" panose="020B0604020202020204" pitchFamily="34" charset="0"/>
                        </a:rPr>
                        <a:t>Media: Luma Winter Employee Journey Map</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0" dirty="0">
                          <a:latin typeface="Arial" panose="020B0604020202020204" pitchFamily="34" charset="0"/>
                          <a:cs typeface="Arial" panose="020B0604020202020204" pitchFamily="34" charset="0"/>
                        </a:rPr>
                        <a:t>13-14</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93640251"/>
                  </a:ext>
                </a:extLst>
              </a:tr>
              <a:tr h="430638">
                <a:tc>
                  <a:txBody>
                    <a:bodyPr/>
                    <a:lstStyle/>
                    <a:p>
                      <a:pPr marL="91440" algn="ctr" rtl="0" fontAlgn="ctr"/>
                      <a:r>
                        <a:rPr lang="en-US" sz="1200" b="1" i="0" u="none" strike="noStrike" dirty="0">
                          <a:solidFill>
                            <a:srgbClr val="000000"/>
                          </a:solidFill>
                          <a:effectLst/>
                          <a:latin typeface="Arial" panose="020B0604020202020204" pitchFamily="34" charset="0"/>
                          <a:cs typeface="Arial" panose="020B0604020202020204" pitchFamily="34" charset="0"/>
                        </a:rPr>
                        <a:t>7</a:t>
                      </a:r>
                    </a:p>
                  </a:txBody>
                  <a:tcPr marL="9525" marR="9525" marT="9525"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7A8AA"/>
                    </a:solidFill>
                  </a:tcPr>
                </a:tc>
                <a:tc>
                  <a:txBody>
                    <a:bodyPr/>
                    <a:lstStyle/>
                    <a:p>
                      <a:pPr marL="91440" marR="0" lvl="0" indent="0" algn="l" defTabSz="914400" rtl="0" eaLnBrk="1" fontAlgn="ctr" latinLnBrk="0" hangingPunct="1">
                        <a:lnSpc>
                          <a:spcPct val="100000"/>
                        </a:lnSpc>
                        <a:spcBef>
                          <a:spcPts val="0"/>
                        </a:spcBef>
                        <a:spcAft>
                          <a:spcPts val="0"/>
                        </a:spcAft>
                        <a:buClrTx/>
                        <a:buSzTx/>
                        <a:buFontTx/>
                        <a:buNone/>
                        <a:tabLst/>
                        <a:defRPr/>
                      </a:pPr>
                      <a:r>
                        <a:rPr lang="en-US" sz="1200" b="0" i="1" u="none" strike="noStrike" dirty="0">
                          <a:solidFill>
                            <a:srgbClr val="000000"/>
                          </a:solidFill>
                          <a:effectLst/>
                          <a:latin typeface="Arial" panose="020B0604020202020204" pitchFamily="34" charset="0"/>
                          <a:cs typeface="Arial" panose="020B0604020202020204" pitchFamily="34" charset="0"/>
                        </a:rPr>
                        <a:t>Coming Soon - </a:t>
                      </a:r>
                      <a:r>
                        <a:rPr lang="en-US" sz="1200" b="0" i="0" u="none" strike="noStrike" dirty="0">
                          <a:solidFill>
                            <a:srgbClr val="000000"/>
                          </a:solidFill>
                          <a:effectLst/>
                          <a:latin typeface="Arial" panose="020B0604020202020204" pitchFamily="34" charset="0"/>
                          <a:cs typeface="Arial" panose="020B0604020202020204" pitchFamily="34" charset="0"/>
                        </a:rPr>
                        <a:t>Media: Luma Highlight Videos </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200" b="0" dirty="0">
                          <a:latin typeface="Arial" panose="020B0604020202020204" pitchFamily="34" charset="0"/>
                          <a:cs typeface="Arial" panose="020B0604020202020204" pitchFamily="34" charset="0"/>
                        </a:rPr>
                        <a:t>15-16</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931187980"/>
                  </a:ext>
                </a:extLst>
              </a:tr>
              <a:tr h="430638">
                <a:tc>
                  <a:txBody>
                    <a:bodyPr/>
                    <a:lstStyle/>
                    <a:p>
                      <a:pPr marL="91440" algn="ctr" rtl="0" fontAlgn="ctr"/>
                      <a:r>
                        <a:rPr lang="en-US" sz="1200" b="1" i="0" u="none" strike="noStrike" dirty="0">
                          <a:solidFill>
                            <a:srgbClr val="000000"/>
                          </a:solidFill>
                          <a:effectLst/>
                          <a:latin typeface="Arial" panose="020B0604020202020204" pitchFamily="34" charset="0"/>
                          <a:cs typeface="Arial" panose="020B0604020202020204" pitchFamily="34" charset="0"/>
                        </a:rPr>
                        <a:t>8</a:t>
                      </a:r>
                    </a:p>
                  </a:txBody>
                  <a:tcPr marL="9525" marR="9525" marT="9525"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7A8AA"/>
                    </a:solidFill>
                  </a:tcPr>
                </a:tc>
                <a:tc>
                  <a:txBody>
                    <a:bodyPr/>
                    <a:lstStyle/>
                    <a:p>
                      <a:pPr marL="91440" algn="l" rtl="0" fontAlgn="ctr"/>
                      <a:r>
                        <a:rPr lang="en-US" sz="1200" b="0" i="0" u="none" strike="noStrike" dirty="0">
                          <a:solidFill>
                            <a:srgbClr val="000000"/>
                          </a:solidFill>
                          <a:effectLst/>
                          <a:latin typeface="Arial" panose="020B0604020202020204" pitchFamily="34" charset="0"/>
                          <a:cs typeface="Arial" panose="020B0604020202020204" pitchFamily="34" charset="0"/>
                        </a:rPr>
                        <a:t>Appendix – Resources, Toolkit Instructions</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0" dirty="0">
                          <a:latin typeface="Arial" panose="020B0604020202020204" pitchFamily="34" charset="0"/>
                          <a:cs typeface="Arial" panose="020B0604020202020204" pitchFamily="34" charset="0"/>
                        </a:rPr>
                        <a:t>17-20</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49652123"/>
                  </a:ext>
                </a:extLst>
              </a:tr>
            </a:tbl>
          </a:graphicData>
        </a:graphic>
      </p:graphicFrame>
      <p:graphicFrame>
        <p:nvGraphicFramePr>
          <p:cNvPr id="11" name="Table 10">
            <a:extLst>
              <a:ext uri="{FF2B5EF4-FFF2-40B4-BE49-F238E27FC236}">
                <a16:creationId xmlns:a16="http://schemas.microsoft.com/office/drawing/2014/main" id="{B52E29F5-3DE6-47D0-8656-3714E0391BB6}"/>
              </a:ext>
            </a:extLst>
          </p:cNvPr>
          <p:cNvGraphicFramePr>
            <a:graphicFrameLocks noGrp="1"/>
          </p:cNvGraphicFramePr>
          <p:nvPr>
            <p:extLst>
              <p:ext uri="{D42A27DB-BD31-4B8C-83A1-F6EECF244321}">
                <p14:modId xmlns:p14="http://schemas.microsoft.com/office/powerpoint/2010/main" val="1830422780"/>
              </p:ext>
            </p:extLst>
          </p:nvPr>
        </p:nvGraphicFramePr>
        <p:xfrm>
          <a:off x="419505" y="1064299"/>
          <a:ext cx="11352991" cy="1080188"/>
        </p:xfrm>
        <a:graphic>
          <a:graphicData uri="http://schemas.openxmlformats.org/drawingml/2006/table">
            <a:tbl>
              <a:tblPr firstRow="1" bandRow="1"/>
              <a:tblGrid>
                <a:gridCol w="3695276">
                  <a:extLst>
                    <a:ext uri="{9D8B030D-6E8A-4147-A177-3AD203B41FA5}">
                      <a16:colId xmlns:a16="http://schemas.microsoft.com/office/drawing/2014/main" val="354324973"/>
                    </a:ext>
                  </a:extLst>
                </a:gridCol>
                <a:gridCol w="7657715">
                  <a:extLst>
                    <a:ext uri="{9D8B030D-6E8A-4147-A177-3AD203B41FA5}">
                      <a16:colId xmlns:a16="http://schemas.microsoft.com/office/drawing/2014/main" val="2460720160"/>
                    </a:ext>
                  </a:extLst>
                </a:gridCol>
              </a:tblGrid>
              <a:tr h="245225">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algn="ctr" fontAlgn="b"/>
                      <a:r>
                        <a:rPr lang="en-US" sz="1200" b="1" i="0" u="none" strike="noStrike" dirty="0">
                          <a:effectLst/>
                          <a:latin typeface="Arial" panose="020B0604020202020204" pitchFamily="34" charset="0"/>
                          <a:cs typeface="Arial" panose="020B0604020202020204" pitchFamily="34" charset="0"/>
                        </a:rPr>
                        <a:t>Toolkit </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92F57"/>
                    </a:solidFill>
                  </a:tcPr>
                </a:tc>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pPr algn="ctr" fontAlgn="b"/>
                      <a:r>
                        <a:rPr lang="en-US" sz="1200" b="1" i="0" u="none" strike="noStrike" dirty="0">
                          <a:effectLst/>
                          <a:latin typeface="Arial" panose="020B0604020202020204" pitchFamily="34" charset="0"/>
                          <a:cs typeface="Arial" panose="020B0604020202020204" pitchFamily="34" charset="0"/>
                        </a:rPr>
                        <a:t>Description</a:t>
                      </a: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92F57"/>
                    </a:solidFill>
                  </a:tcPr>
                </a:tc>
                <a:extLst>
                  <a:ext uri="{0D108BD9-81ED-4DB2-BD59-A6C34878D82A}">
                    <a16:rowId xmlns:a16="http://schemas.microsoft.com/office/drawing/2014/main" val="552828669"/>
                  </a:ext>
                </a:extLst>
              </a:tr>
              <a:tr h="385186">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91440" algn="ctr" rtl="0" fontAlgn="ctr"/>
                      <a:r>
                        <a:rPr lang="en-US" sz="1200" b="1" i="0" u="none" strike="noStrike" dirty="0">
                          <a:solidFill>
                            <a:srgbClr val="000000"/>
                          </a:solidFill>
                          <a:effectLst/>
                          <a:latin typeface="Arial" panose="020B0604020202020204" pitchFamily="34" charset="0"/>
                          <a:cs typeface="Arial" panose="020B0604020202020204" pitchFamily="34" charset="0"/>
                        </a:rPr>
                        <a:t>January Communications Toolkit focus:</a:t>
                      </a:r>
                    </a:p>
                  </a:txBody>
                  <a:tcPr marL="9525" marR="9525" marT="9525"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7A8AA"/>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marL="262890" indent="-171450" algn="l" rtl="0" fontAlgn="ctr">
                        <a:buFont typeface="Arial" panose="020B0604020202020204" pitchFamily="34" charset="0"/>
                        <a:buChar char="•"/>
                      </a:pPr>
                      <a:r>
                        <a:rPr lang="en-US" sz="1200" b="0" i="0" u="none" strike="noStrike" dirty="0">
                          <a:solidFill>
                            <a:srgbClr val="000000"/>
                          </a:solidFill>
                          <a:effectLst/>
                          <a:latin typeface="Arial" panose="020B0604020202020204" pitchFamily="34" charset="0"/>
                          <a:cs typeface="Arial" panose="020B0604020202020204" pitchFamily="34" charset="0"/>
                        </a:rPr>
                        <a:t>Introduce activities and resources that will support your agency and employees as they transition to Luma.</a:t>
                      </a:r>
                    </a:p>
                    <a:p>
                      <a:pPr marL="262890" indent="-171450" algn="l" rtl="0" fontAlgn="ctr">
                        <a:buFont typeface="Arial" panose="020B0604020202020204" pitchFamily="34" charset="0"/>
                        <a:buChar char="•"/>
                      </a:pPr>
                      <a:r>
                        <a:rPr lang="en-US" sz="1200" b="0" i="0" u="none" strike="noStrike" dirty="0">
                          <a:solidFill>
                            <a:srgbClr val="000000"/>
                          </a:solidFill>
                          <a:effectLst/>
                          <a:latin typeface="Arial" panose="020B0604020202020204" pitchFamily="34" charset="0"/>
                          <a:cs typeface="Arial" panose="020B0604020202020204" pitchFamily="34" charset="0"/>
                        </a:rPr>
                        <a:t>Provide additional information about upcoming resources.</a:t>
                      </a:r>
                    </a:p>
                  </a:txBody>
                  <a:tcPr marL="9525" marR="9525" marT="9525"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27575877"/>
                  </a:ext>
                </a:extLst>
              </a:tr>
              <a:tr h="449777">
                <a:tc>
                  <a:txBody>
                    <a:bodyPr/>
                    <a:lstStyle/>
                    <a:p>
                      <a:pPr marL="91440" algn="ctr" rtl="0" fontAlgn="ctr"/>
                      <a:r>
                        <a:rPr lang="en-US" sz="1200" b="1" i="0" u="none" strike="noStrike" dirty="0">
                          <a:solidFill>
                            <a:srgbClr val="000000"/>
                          </a:solidFill>
                          <a:effectLst/>
                          <a:latin typeface="Arial" panose="020B0604020202020204" pitchFamily="34" charset="0"/>
                          <a:cs typeface="Arial" panose="020B0604020202020204" pitchFamily="34" charset="0"/>
                        </a:rPr>
                        <a:t>What to accomplish with this Toolkit:</a:t>
                      </a:r>
                    </a:p>
                  </a:txBody>
                  <a:tcPr marL="9525" marR="9525" marT="9525"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7A8AA"/>
                    </a:solidFill>
                  </a:tcPr>
                </a:tc>
                <a:tc>
                  <a:txBody>
                    <a:bodyPr/>
                    <a:lstStyle/>
                    <a:p>
                      <a:pPr marL="91440" algn="l" rtl="0" fontAlgn="ctr"/>
                      <a:r>
                        <a:rPr lang="en-US" sz="1200" b="0" i="0" u="none" strike="noStrike" dirty="0">
                          <a:solidFill>
                            <a:srgbClr val="000000"/>
                          </a:solidFill>
                          <a:effectLst/>
                          <a:latin typeface="Arial" panose="020B0604020202020204" pitchFamily="34" charset="0"/>
                          <a:cs typeface="Arial" panose="020B0604020202020204" pitchFamily="34" charset="0"/>
                        </a:rPr>
                        <a:t>Familiarize and/or share components within this toolkit, which are designed to prepare agency employees to understand the change impacts to roles, responsibilities, and tasks. </a:t>
                      </a:r>
                    </a:p>
                  </a:txBody>
                  <a:tcPr marL="9525" marR="9525" marT="9525"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97645829"/>
                  </a:ext>
                </a:extLst>
              </a:tr>
            </a:tbl>
          </a:graphicData>
        </a:graphic>
      </p:graphicFrame>
      <p:sp>
        <p:nvSpPr>
          <p:cNvPr id="14" name="TextBox 13">
            <a:extLst>
              <a:ext uri="{FF2B5EF4-FFF2-40B4-BE49-F238E27FC236}">
                <a16:creationId xmlns:a16="http://schemas.microsoft.com/office/drawing/2014/main" id="{732CBE32-72E0-45B6-9E39-08B52A0439BF}"/>
              </a:ext>
            </a:extLst>
          </p:cNvPr>
          <p:cNvSpPr txBox="1"/>
          <p:nvPr/>
        </p:nvSpPr>
        <p:spPr>
          <a:xfrm>
            <a:off x="9852454" y="170875"/>
            <a:ext cx="1914246" cy="70788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b="1" dirty="0">
                <a:solidFill>
                  <a:schemeClr val="accent2">
                    <a:lumMod val="75000"/>
                  </a:schemeClr>
                </a:solidFill>
                <a:latin typeface="Arial" panose="020B0604020202020204" pitchFamily="34" charset="0"/>
                <a:cs typeface="Arial" panose="020B0604020202020204" pitchFamily="34" charset="0"/>
              </a:rPr>
              <a:t>Release Date:</a:t>
            </a:r>
          </a:p>
          <a:p>
            <a:pPr marL="0" marR="0" lvl="0" indent="0" defTabSz="914400" rtl="0" eaLnBrk="1" fontAlgn="auto" latinLnBrk="0" hangingPunct="1">
              <a:lnSpc>
                <a:spcPct val="100000"/>
              </a:lnSpc>
              <a:spcBef>
                <a:spcPts val="0"/>
              </a:spcBef>
              <a:spcAft>
                <a:spcPts val="0"/>
              </a:spcAft>
              <a:buClrTx/>
              <a:buSzTx/>
              <a:buFontTx/>
              <a:buNone/>
              <a:tabLst/>
              <a:defRPr/>
            </a:pPr>
            <a:r>
              <a:rPr lang="en-US" sz="2000" b="1" dirty="0">
                <a:solidFill>
                  <a:schemeClr val="accent2">
                    <a:lumMod val="75000"/>
                  </a:schemeClr>
                </a:solidFill>
                <a:latin typeface="Arial" panose="020B0604020202020204" pitchFamily="34" charset="0"/>
                <a:cs typeface="Arial" panose="020B0604020202020204" pitchFamily="34" charset="0"/>
              </a:rPr>
              <a:t>January 9th</a:t>
            </a:r>
            <a:endParaRPr kumimoji="0" lang="en-US" sz="2000" b="1"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BDB6FBBA-A228-45BB-94B0-CBAF84A1F8BD}"/>
              </a:ext>
            </a:extLst>
          </p:cNvPr>
          <p:cNvSpPr txBox="1"/>
          <p:nvPr/>
        </p:nvSpPr>
        <p:spPr>
          <a:xfrm>
            <a:off x="10955521" y="6362700"/>
            <a:ext cx="517009"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16</a:t>
            </a:r>
          </a:p>
        </p:txBody>
      </p:sp>
    </p:spTree>
    <p:extLst>
      <p:ext uri="{BB962C8B-B14F-4D97-AF65-F5344CB8AC3E}">
        <p14:creationId xmlns:p14="http://schemas.microsoft.com/office/powerpoint/2010/main" val="41592849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Coeur d'Alene, Idaho: Weekender | Via">
            <a:extLst>
              <a:ext uri="{FF2B5EF4-FFF2-40B4-BE49-F238E27FC236}">
                <a16:creationId xmlns:a16="http://schemas.microsoft.com/office/drawing/2014/main" id="{EE0C648E-56F5-4BE2-80C0-CDEBB720E5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262577"/>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Shape 1">
            <a:extLst>
              <a:ext uri="{FF2B5EF4-FFF2-40B4-BE49-F238E27FC236}">
                <a16:creationId xmlns:a16="http://schemas.microsoft.com/office/drawing/2014/main" id="{70FE818C-3F60-4750-AC53-5CFA9A2C15DE}"/>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F55B3504-9D8E-4051-80D4-59072FB97B8D}"/>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BCDD4EAE-5F73-4C61-ACED-DF75EE261653}"/>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9E53AEBA-1247-46EC-86F0-2EBC7D3CEC4F}"/>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79DD8FFC-8600-4FBB-A35A-248D5D322BA0}"/>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F553DC00-2081-4487-861B-9F0D0D54E6EB}"/>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1AD3D10B-5045-4EFB-8BD2-1228D664B11E}"/>
              </a:ext>
            </a:extLst>
          </p:cNvPr>
          <p:cNvSpPr/>
          <p:nvPr/>
        </p:nvSpPr>
        <p:spPr>
          <a:xfrm>
            <a:off x="1193853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extBox 8">
            <a:extLst>
              <a:ext uri="{FF2B5EF4-FFF2-40B4-BE49-F238E27FC236}">
                <a16:creationId xmlns:a16="http://schemas.microsoft.com/office/drawing/2014/main" id="{38FC1029-34EF-4B2A-9EF7-331EE29F74EB}"/>
              </a:ext>
            </a:extLst>
          </p:cNvPr>
          <p:cNvSpPr txBox="1"/>
          <p:nvPr/>
        </p:nvSpPr>
        <p:spPr>
          <a:xfrm>
            <a:off x="1326460" y="2037048"/>
            <a:ext cx="6953250" cy="1200329"/>
          </a:xfrm>
          <a:prstGeom prst="rect">
            <a:avLst/>
          </a:prstGeom>
          <a:noFill/>
        </p:spPr>
        <p:txBody>
          <a:bodyPr wrap="square" rtlCol="0">
            <a:spAutoFit/>
          </a:bodyPr>
          <a:lstStyle/>
          <a:p>
            <a:pPr algn="r"/>
            <a:r>
              <a:rPr lang="en-US" sz="3600" dirty="0">
                <a:solidFill>
                  <a:schemeClr val="bg1"/>
                </a:solidFill>
                <a:latin typeface="Arial" panose="020B0604020202020204" pitchFamily="34" charset="0"/>
                <a:cs typeface="Arial" panose="020B0604020202020204" pitchFamily="34" charset="0"/>
              </a:rPr>
              <a:t>Agency Operational  </a:t>
            </a:r>
          </a:p>
          <a:p>
            <a:pPr algn="r"/>
            <a:r>
              <a:rPr lang="en-US" sz="3600" dirty="0">
                <a:solidFill>
                  <a:schemeClr val="bg1"/>
                </a:solidFill>
                <a:latin typeface="Arial" panose="020B0604020202020204" pitchFamily="34" charset="0"/>
                <a:cs typeface="Arial" panose="020B0604020202020204" pitchFamily="34" charset="0"/>
              </a:rPr>
              <a:t>Readiness Assessment</a:t>
            </a:r>
          </a:p>
        </p:txBody>
      </p:sp>
      <p:sp>
        <p:nvSpPr>
          <p:cNvPr id="10" name="Rectangle 9">
            <a:extLst>
              <a:ext uri="{FF2B5EF4-FFF2-40B4-BE49-F238E27FC236}">
                <a16:creationId xmlns:a16="http://schemas.microsoft.com/office/drawing/2014/main" id="{56790004-AE56-4657-9058-11A3762CAD9A}"/>
              </a:ext>
            </a:extLst>
          </p:cNvPr>
          <p:cNvSpPr/>
          <p:nvPr/>
        </p:nvSpPr>
        <p:spPr>
          <a:xfrm>
            <a:off x="10913402" y="6262577"/>
            <a:ext cx="556945" cy="595423"/>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60ED45E-D982-437F-BB58-F52B1A3C0267}"/>
              </a:ext>
            </a:extLst>
          </p:cNvPr>
          <p:cNvSpPr txBox="1"/>
          <p:nvPr/>
        </p:nvSpPr>
        <p:spPr>
          <a:xfrm>
            <a:off x="10935093" y="6364682"/>
            <a:ext cx="535254"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17</a:t>
            </a:r>
          </a:p>
        </p:txBody>
      </p:sp>
    </p:spTree>
    <p:extLst>
      <p:ext uri="{BB962C8B-B14F-4D97-AF65-F5344CB8AC3E}">
        <p14:creationId xmlns:p14="http://schemas.microsoft.com/office/powerpoint/2010/main" val="457099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3CAD5B-55DE-46FD-B65A-CE0DA52A46BF}"/>
              </a:ext>
            </a:extLst>
          </p:cNvPr>
          <p:cNvSpPr txBox="1"/>
          <p:nvPr/>
        </p:nvSpPr>
        <p:spPr>
          <a:xfrm>
            <a:off x="-1" y="179544"/>
            <a:ext cx="5039833"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Agency Operational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Readiness Assessment</a:t>
            </a:r>
          </a:p>
        </p:txBody>
      </p:sp>
      <p:sp>
        <p:nvSpPr>
          <p:cNvPr id="3" name="TextBox 2">
            <a:extLst>
              <a:ext uri="{FF2B5EF4-FFF2-40B4-BE49-F238E27FC236}">
                <a16:creationId xmlns:a16="http://schemas.microsoft.com/office/drawing/2014/main" id="{18711214-F459-4647-A12B-66A3DFB0D0C7}"/>
              </a:ext>
            </a:extLst>
          </p:cNvPr>
          <p:cNvSpPr txBox="1"/>
          <p:nvPr/>
        </p:nvSpPr>
        <p:spPr>
          <a:xfrm>
            <a:off x="1467388" y="1481915"/>
            <a:ext cx="10424947" cy="4665893"/>
          </a:xfrm>
          <a:prstGeom prst="rect">
            <a:avLst/>
          </a:prstGeom>
          <a:noFill/>
        </p:spPr>
        <p:txBody>
          <a:bodyPr wrap="square">
            <a:spAutoFit/>
          </a:bodyPr>
          <a:lstStyle/>
          <a:p>
            <a:pPr marL="0" marR="0" lvl="0" indent="0" algn="l" defTabSz="914400" rtl="0" eaLnBrk="1" fontAlgn="auto" latinLnBrk="0" hangingPunct="1">
              <a:lnSpc>
                <a:spcPct val="90000"/>
              </a:lnSpc>
              <a:spcBef>
                <a:spcPts val="1200"/>
              </a:spcBef>
              <a:spcAft>
                <a:spcPts val="200"/>
              </a:spcAft>
              <a:buClr>
                <a:srgbClr val="FFB81C"/>
              </a:buClr>
              <a:buSzPct val="100000"/>
              <a:buFont typeface="Calibri" panose="020F0502020204030204" pitchFamily="34" charset="0"/>
              <a:buNone/>
              <a:tabLst/>
              <a:defRPr/>
            </a:pPr>
            <a:r>
              <a:rPr kumimoji="0" lang="en-US" sz="2000" b="1"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rPr>
              <a:t>What is an</a:t>
            </a:r>
            <a:r>
              <a:rPr lang="en-US" sz="2000" b="1" dirty="0">
                <a:solidFill>
                  <a:srgbClr val="000000">
                    <a:lumMod val="75000"/>
                    <a:lumOff val="25000"/>
                  </a:srgbClr>
                </a:solidFill>
                <a:latin typeface="Arial" panose="020B0604020202020204"/>
              </a:rPr>
              <a:t> Agency </a:t>
            </a:r>
            <a:r>
              <a:rPr kumimoji="0" lang="en-US" sz="2000" b="1"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rPr>
              <a:t>Operations Readiness assessment (AOR)? </a:t>
            </a:r>
          </a:p>
          <a:p>
            <a:pPr marL="0" marR="0" lvl="0" indent="0" algn="l" defTabSz="914400" rtl="0" eaLnBrk="1" fontAlgn="auto" latinLnBrk="0" hangingPunct="1">
              <a:lnSpc>
                <a:spcPct val="90000"/>
              </a:lnSpc>
              <a:spcBef>
                <a:spcPts val="1200"/>
              </a:spcBef>
              <a:spcAft>
                <a:spcPts val="200"/>
              </a:spcAft>
              <a:buClr>
                <a:srgbClr val="FFB81C"/>
              </a:buClr>
              <a:buSzPct val="100000"/>
              <a:buFont typeface="Calibri" panose="020F0502020204030204" pitchFamily="34" charset="0"/>
              <a:buNone/>
              <a:tabLst/>
              <a:defRPr/>
            </a:pPr>
            <a:r>
              <a:rPr lang="en-US" dirty="0">
                <a:solidFill>
                  <a:srgbClr val="000000">
                    <a:lumMod val="75000"/>
                    <a:lumOff val="25000"/>
                  </a:srgbClr>
                </a:solidFill>
                <a:latin typeface="Arial" panose="020B0604020202020204"/>
              </a:rPr>
              <a:t>We know work processes within agencies will change once Luma goes live. </a:t>
            </a:r>
          </a:p>
          <a:p>
            <a:pPr marL="0" marR="0" lvl="0" indent="0" algn="l" defTabSz="914400" rtl="0" eaLnBrk="1" fontAlgn="auto" latinLnBrk="0" hangingPunct="1">
              <a:lnSpc>
                <a:spcPct val="90000"/>
              </a:lnSpc>
              <a:spcBef>
                <a:spcPts val="600"/>
              </a:spcBef>
              <a:spcAft>
                <a:spcPts val="200"/>
              </a:spcAft>
              <a:buClr>
                <a:srgbClr val="FFB81C"/>
              </a:buClr>
              <a:buSzPct val="100000"/>
              <a:buFont typeface="Calibri" panose="020F0502020204030204" pitchFamily="34" charset="0"/>
              <a:buNone/>
              <a:tabLst/>
              <a:defRPr/>
            </a:pPr>
            <a:r>
              <a:rPr lang="en-US" dirty="0">
                <a:solidFill>
                  <a:srgbClr val="000000">
                    <a:lumMod val="75000"/>
                    <a:lumOff val="25000"/>
                  </a:srgbClr>
                </a:solidFill>
                <a:latin typeface="Arial" panose="020B0604020202020204"/>
              </a:rPr>
              <a:t>An AOR assessment helps agencies to identify work process improvement opportunities. By using the tools provided by OCM, the agency is empowered to assess current processes, compare the Luma benefit/impact statements against the current process, and then identify where the agency can update their work processes to gain the most benefit from Luma.</a:t>
            </a:r>
          </a:p>
          <a:p>
            <a:pPr marL="0" marR="0" lvl="0" indent="0" algn="l" defTabSz="914400" rtl="0" eaLnBrk="1" fontAlgn="auto" latinLnBrk="0" hangingPunct="1">
              <a:lnSpc>
                <a:spcPct val="90000"/>
              </a:lnSpc>
              <a:spcBef>
                <a:spcPts val="600"/>
              </a:spcBef>
              <a:spcAft>
                <a:spcPts val="200"/>
              </a:spcAft>
              <a:buClr>
                <a:srgbClr val="FFB81C"/>
              </a:buClr>
              <a:buSzPct val="100000"/>
              <a:buFont typeface="Calibri" panose="020F0502020204030204" pitchFamily="34" charset="0"/>
              <a:buNone/>
              <a:tabLst/>
              <a:defRPr/>
            </a:pPr>
            <a:endParaRPr lang="en-US" dirty="0">
              <a:solidFill>
                <a:srgbClr val="000000">
                  <a:lumMod val="75000"/>
                  <a:lumOff val="25000"/>
                </a:srgbClr>
              </a:solidFill>
              <a:latin typeface="Arial" panose="020B0604020202020204"/>
            </a:endParaRPr>
          </a:p>
          <a:p>
            <a:pPr marL="0" marR="0" lvl="0" indent="0" algn="l" defTabSz="914400" rtl="0" eaLnBrk="1" fontAlgn="auto" latinLnBrk="0" hangingPunct="1">
              <a:lnSpc>
                <a:spcPct val="90000"/>
              </a:lnSpc>
              <a:spcBef>
                <a:spcPts val="600"/>
              </a:spcBef>
              <a:spcAft>
                <a:spcPts val="200"/>
              </a:spcAft>
              <a:buClr>
                <a:srgbClr val="FFB81C"/>
              </a:buClr>
              <a:buSzPct val="100000"/>
              <a:buFont typeface="Calibri" panose="020F0502020204030204" pitchFamily="34" charset="0"/>
              <a:buNone/>
              <a:tabLst/>
              <a:defRPr/>
            </a:pPr>
            <a:r>
              <a:rPr lang="en-US" sz="2000" b="1" dirty="0">
                <a:solidFill>
                  <a:srgbClr val="000000">
                    <a:lumMod val="75000"/>
                    <a:lumOff val="25000"/>
                  </a:srgbClr>
                </a:solidFill>
                <a:latin typeface="Arial" panose="020B0604020202020204"/>
              </a:rPr>
              <a:t>How will the agency approach this </a:t>
            </a:r>
            <a:r>
              <a:rPr lang="en-US" sz="2000" b="1" dirty="0">
                <a:latin typeface="Arial" panose="020B0604020202020204"/>
              </a:rPr>
              <a:t>Agency Operations Readiness assessment? </a:t>
            </a:r>
          </a:p>
          <a:p>
            <a:pPr marL="0" marR="0" lvl="0" indent="0" algn="l" defTabSz="914400" rtl="0" eaLnBrk="1" fontAlgn="auto" latinLnBrk="0" hangingPunct="1">
              <a:lnSpc>
                <a:spcPct val="90000"/>
              </a:lnSpc>
              <a:spcBef>
                <a:spcPts val="1200"/>
              </a:spcBef>
              <a:spcAft>
                <a:spcPts val="200"/>
              </a:spcAft>
              <a:buClr>
                <a:srgbClr val="FFB81C"/>
              </a:buClr>
              <a:buSzPct val="100000"/>
              <a:buFont typeface="Calibri" panose="020F0502020204030204" pitchFamily="34" charset="0"/>
              <a:buNone/>
              <a:tabLst/>
              <a:defRPr/>
            </a:pPr>
            <a:r>
              <a:rPr lang="en-US" sz="2000" dirty="0">
                <a:latin typeface="Arial" panose="020B0604020202020204"/>
              </a:rPr>
              <a:t>Agencies will have access to:</a:t>
            </a:r>
          </a:p>
          <a:p>
            <a:pPr marL="285750" marR="0" lvl="0" indent="-285750" algn="l" defTabSz="914400" rtl="0" eaLnBrk="1" fontAlgn="auto" latinLnBrk="0" hangingPunct="1">
              <a:lnSpc>
                <a:spcPct val="90000"/>
              </a:lnSpc>
              <a:spcBef>
                <a:spcPts val="600"/>
              </a:spcBef>
              <a:spcAft>
                <a:spcPts val="200"/>
              </a:spcAft>
              <a:buClr>
                <a:srgbClr val="FFB81C"/>
              </a:buClr>
              <a:buSzPct val="100000"/>
              <a:buFont typeface="Arial" panose="020B0604020202020204" pitchFamily="34" charset="0"/>
              <a:buChar char="•"/>
              <a:tabLst/>
              <a:defRPr/>
            </a:pPr>
            <a:r>
              <a:rPr lang="en-US" dirty="0">
                <a:latin typeface="Arial" panose="020B0604020202020204"/>
              </a:rPr>
              <a:t>Tools and a model to guide their evaluation of status quo work processes, </a:t>
            </a:r>
          </a:p>
          <a:p>
            <a:pPr marL="285750" marR="0" lvl="0" indent="-285750" algn="l" defTabSz="914400" rtl="0" eaLnBrk="1" fontAlgn="auto" latinLnBrk="0" hangingPunct="1">
              <a:lnSpc>
                <a:spcPct val="90000"/>
              </a:lnSpc>
              <a:spcBef>
                <a:spcPts val="600"/>
              </a:spcBef>
              <a:spcAft>
                <a:spcPts val="200"/>
              </a:spcAft>
              <a:buClr>
                <a:srgbClr val="FFB81C"/>
              </a:buClr>
              <a:buSzPct val="100000"/>
              <a:buFont typeface="Arial" panose="020B0604020202020204" pitchFamily="34" charset="0"/>
              <a:buChar char="•"/>
              <a:tabLst/>
              <a:defRPr/>
            </a:pPr>
            <a:r>
              <a:rPr lang="en-US" dirty="0">
                <a:latin typeface="Arial" panose="020B0604020202020204"/>
              </a:rPr>
              <a:t>Information on how the Luma benefits will impact the current processes, and </a:t>
            </a:r>
          </a:p>
          <a:p>
            <a:pPr marL="285750" marR="0" lvl="0" indent="-285750" algn="l" defTabSz="914400" rtl="0" eaLnBrk="1" fontAlgn="auto" latinLnBrk="0" hangingPunct="1">
              <a:lnSpc>
                <a:spcPct val="90000"/>
              </a:lnSpc>
              <a:spcBef>
                <a:spcPts val="600"/>
              </a:spcBef>
              <a:spcAft>
                <a:spcPts val="200"/>
              </a:spcAft>
              <a:buClr>
                <a:srgbClr val="FFB81C"/>
              </a:buClr>
              <a:buSzPct val="100000"/>
              <a:buFont typeface="Arial" panose="020B0604020202020204" pitchFamily="34" charset="0"/>
              <a:buChar char="•"/>
              <a:tabLst/>
              <a:defRPr/>
            </a:pPr>
            <a:r>
              <a:rPr lang="en-US" dirty="0">
                <a:latin typeface="Arial" panose="020B0604020202020204"/>
              </a:rPr>
              <a:t>Guidance on how the agency may complete work processes after reviewing </a:t>
            </a:r>
            <a:r>
              <a:rPr lang="en-US" dirty="0">
                <a:solidFill>
                  <a:srgbClr val="000000">
                    <a:lumMod val="75000"/>
                    <a:lumOff val="25000"/>
                  </a:srgbClr>
                </a:solidFill>
                <a:latin typeface="Arial" panose="020B0604020202020204"/>
              </a:rPr>
              <a:t>the Luma benefits and implications.</a:t>
            </a:r>
          </a:p>
          <a:p>
            <a:pPr marL="0" marR="0" lvl="0" indent="0" algn="l" defTabSz="914400" rtl="0" eaLnBrk="1" fontAlgn="auto" latinLnBrk="0" hangingPunct="1">
              <a:lnSpc>
                <a:spcPct val="90000"/>
              </a:lnSpc>
              <a:spcAft>
                <a:spcPts val="200"/>
              </a:spcAft>
              <a:buClr>
                <a:srgbClr val="FFB81C"/>
              </a:buClr>
              <a:buSzPct val="100000"/>
              <a:buFont typeface="Calibri" panose="020F0502020204030204" pitchFamily="34" charset="0"/>
              <a:buNone/>
              <a:tabLst/>
              <a:defRPr/>
            </a:pPr>
            <a:endParaRPr kumimoji="0" lang="en-US"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endParaRPr>
          </a:p>
        </p:txBody>
      </p:sp>
      <p:pic>
        <p:nvPicPr>
          <p:cNvPr id="4" name="Graphic 3" descr="A lightbulb">
            <a:extLst>
              <a:ext uri="{FF2B5EF4-FFF2-40B4-BE49-F238E27FC236}">
                <a16:creationId xmlns:a16="http://schemas.microsoft.com/office/drawing/2014/main" id="{ECFC3B38-9074-4FB1-A909-18E9D36B18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3178" y="1204070"/>
            <a:ext cx="1012372" cy="1012372"/>
          </a:xfrm>
          <a:prstGeom prst="rect">
            <a:avLst/>
          </a:prstGeom>
        </p:spPr>
      </p:pic>
      <p:pic>
        <p:nvPicPr>
          <p:cNvPr id="5" name="Graphic 4" descr="A lightbulb">
            <a:extLst>
              <a:ext uri="{FF2B5EF4-FFF2-40B4-BE49-F238E27FC236}">
                <a16:creationId xmlns:a16="http://schemas.microsoft.com/office/drawing/2014/main" id="{3F579A53-0FBF-494F-A54F-51A4EF7689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2361" y="3357989"/>
            <a:ext cx="1012372" cy="1012372"/>
          </a:xfrm>
          <a:prstGeom prst="rect">
            <a:avLst/>
          </a:prstGeom>
        </p:spPr>
      </p:pic>
      <p:sp>
        <p:nvSpPr>
          <p:cNvPr id="6" name="TextBox 5">
            <a:extLst>
              <a:ext uri="{FF2B5EF4-FFF2-40B4-BE49-F238E27FC236}">
                <a16:creationId xmlns:a16="http://schemas.microsoft.com/office/drawing/2014/main" id="{8600E030-027A-435D-BFC6-A1F95330D7C0}"/>
              </a:ext>
            </a:extLst>
          </p:cNvPr>
          <p:cNvSpPr txBox="1"/>
          <p:nvPr/>
        </p:nvSpPr>
        <p:spPr>
          <a:xfrm>
            <a:off x="10944889" y="6341435"/>
            <a:ext cx="570172"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18</a:t>
            </a:r>
          </a:p>
        </p:txBody>
      </p:sp>
    </p:spTree>
    <p:extLst>
      <p:ext uri="{BB962C8B-B14F-4D97-AF65-F5344CB8AC3E}">
        <p14:creationId xmlns:p14="http://schemas.microsoft.com/office/powerpoint/2010/main" val="3929315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67B2F8-CD9A-4589-8E10-3440266F4DE3}"/>
              </a:ext>
            </a:extLst>
          </p:cNvPr>
          <p:cNvSpPr txBox="1"/>
          <p:nvPr/>
        </p:nvSpPr>
        <p:spPr>
          <a:xfrm>
            <a:off x="-1" y="179544"/>
            <a:ext cx="5039833"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Agency Operational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Readiness Assessment</a:t>
            </a:r>
          </a:p>
        </p:txBody>
      </p:sp>
      <p:sp>
        <p:nvSpPr>
          <p:cNvPr id="3" name="TextBox 2">
            <a:extLst>
              <a:ext uri="{FF2B5EF4-FFF2-40B4-BE49-F238E27FC236}">
                <a16:creationId xmlns:a16="http://schemas.microsoft.com/office/drawing/2014/main" id="{BFD45764-7016-4772-B5C5-AC18280AA3B9}"/>
              </a:ext>
            </a:extLst>
          </p:cNvPr>
          <p:cNvSpPr txBox="1"/>
          <p:nvPr/>
        </p:nvSpPr>
        <p:spPr>
          <a:xfrm>
            <a:off x="1406428" y="1010541"/>
            <a:ext cx="10424947" cy="4909036"/>
          </a:xfrm>
          <a:prstGeom prst="rect">
            <a:avLst/>
          </a:prstGeom>
          <a:noFill/>
        </p:spPr>
        <p:txBody>
          <a:bodyPr wrap="square">
            <a:spAutoFit/>
          </a:bodyPr>
          <a:lstStyle/>
          <a:p>
            <a:pPr marL="0" marR="0" lvl="0" indent="0" algn="l" defTabSz="914400" rtl="0" eaLnBrk="1" fontAlgn="auto" latinLnBrk="0" hangingPunct="1">
              <a:spcBef>
                <a:spcPts val="600"/>
              </a:spcBef>
              <a:buClr>
                <a:srgbClr val="FFB81C"/>
              </a:buClr>
              <a:buSzPct val="100000"/>
              <a:buFont typeface="Calibri" panose="020F0502020204030204" pitchFamily="34" charset="0"/>
              <a:buNone/>
              <a:tabLst/>
              <a:defRPr/>
            </a:pPr>
            <a:endParaRPr kumimoji="0" lang="en-US" sz="2000" b="1"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endParaRPr>
          </a:p>
          <a:p>
            <a:pPr marL="0" marR="0" lvl="0" indent="0" algn="l" defTabSz="914400" rtl="0" eaLnBrk="1" fontAlgn="auto" latinLnBrk="0" hangingPunct="1">
              <a:spcBef>
                <a:spcPts val="600"/>
              </a:spcBef>
              <a:buClr>
                <a:srgbClr val="FFB81C"/>
              </a:buClr>
              <a:buSzPct val="100000"/>
              <a:buFont typeface="Calibri" panose="020F0502020204030204" pitchFamily="34" charset="0"/>
              <a:buNone/>
              <a:tabLst/>
              <a:defRPr/>
            </a:pPr>
            <a:r>
              <a:rPr kumimoji="0" lang="en-US" sz="2000" b="1"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rPr>
              <a:t>Who will </a:t>
            </a:r>
            <a:r>
              <a:rPr lang="en-US" sz="2000" b="1" dirty="0">
                <a:solidFill>
                  <a:srgbClr val="000000">
                    <a:lumMod val="75000"/>
                    <a:lumOff val="25000"/>
                  </a:srgbClr>
                </a:solidFill>
                <a:latin typeface="Arial" panose="020B0604020202020204"/>
              </a:rPr>
              <a:t>participate</a:t>
            </a:r>
            <a:r>
              <a:rPr kumimoji="0" lang="en-US" sz="2000" b="1"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rPr>
              <a:t> in the Agency Operations Readiness assessment process?</a:t>
            </a:r>
          </a:p>
          <a:p>
            <a:pPr marL="0" marR="0" lvl="0" indent="0" algn="l" defTabSz="914400" rtl="0" eaLnBrk="1" fontAlgn="auto" latinLnBrk="0" hangingPunct="1">
              <a:spcBef>
                <a:spcPts val="600"/>
              </a:spcBef>
              <a:buClr>
                <a:srgbClr val="FFB81C"/>
              </a:buClr>
              <a:buSzPct val="100000"/>
              <a:buFont typeface="Calibri" panose="020F0502020204030204" pitchFamily="34" charset="0"/>
              <a:buNone/>
              <a:tabLst/>
              <a:defRPr/>
            </a:pPr>
            <a:endParaRPr kumimoji="0" lang="en-US" sz="2000" b="1"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endParaRPr>
          </a:p>
          <a:p>
            <a:pPr marL="285750" marR="0" lvl="0" indent="-285750" algn="l" defTabSz="914400" rtl="0" eaLnBrk="1" fontAlgn="auto" latinLnBrk="0" hangingPunct="1">
              <a:buClr>
                <a:srgbClr val="FFB81C"/>
              </a:buClr>
              <a:buSzPct val="100000"/>
              <a:buFont typeface="Arial" panose="020B0604020202020204" pitchFamily="34" charset="0"/>
              <a:buChar char="•"/>
              <a:tabLst/>
              <a:defRPr/>
            </a:pPr>
            <a:r>
              <a:rPr lang="en-US" dirty="0">
                <a:latin typeface="Arial" panose="020B0604020202020204"/>
              </a:rPr>
              <a:t>Agency Leaders – Who will guide the conversation and support the agency assessment?</a:t>
            </a:r>
          </a:p>
          <a:p>
            <a:pPr marL="285750" marR="0" lvl="0" indent="-285750" algn="l" defTabSz="914400" rtl="0" eaLnBrk="1" fontAlgn="auto" latinLnBrk="0" hangingPunct="1">
              <a:lnSpc>
                <a:spcPct val="90000"/>
              </a:lnSpc>
              <a:spcAft>
                <a:spcPts val="200"/>
              </a:spcAft>
              <a:buClr>
                <a:srgbClr val="FFB81C"/>
              </a:buClr>
              <a:buSzPct val="100000"/>
              <a:buFont typeface="Arial" panose="020B0604020202020204" pitchFamily="34" charset="0"/>
              <a:buChar char="•"/>
              <a:tabLst/>
              <a:defRPr/>
            </a:pPr>
            <a:r>
              <a:rPr lang="en-US" dirty="0">
                <a:latin typeface="Arial" panose="020B0604020202020204"/>
              </a:rPr>
              <a:t>Bureau Chiefs, Leaders – Who will manage and guide the assessment process?</a:t>
            </a:r>
          </a:p>
          <a:p>
            <a:pPr marL="285750" marR="0" lvl="0" indent="-285750" algn="l" defTabSz="914400" rtl="0" eaLnBrk="1" fontAlgn="auto" latinLnBrk="0" hangingPunct="1">
              <a:lnSpc>
                <a:spcPct val="90000"/>
              </a:lnSpc>
              <a:spcAft>
                <a:spcPts val="200"/>
              </a:spcAft>
              <a:buClr>
                <a:srgbClr val="FFB81C"/>
              </a:buClr>
              <a:buSzPct val="100000"/>
              <a:buFont typeface="Arial" panose="020B0604020202020204" pitchFamily="34" charset="0"/>
              <a:buChar char="•"/>
              <a:tabLst/>
              <a:defRPr/>
            </a:pPr>
            <a:r>
              <a:rPr lang="en-US" dirty="0">
                <a:latin typeface="Arial" panose="020B0604020202020204"/>
              </a:rPr>
              <a:t>Select employees – Agency leaders will select employees to assist in the assessment process.</a:t>
            </a:r>
          </a:p>
          <a:p>
            <a:pPr marL="285750" marR="0" lvl="0" indent="-285750" algn="l" defTabSz="914400" rtl="0" eaLnBrk="1" fontAlgn="auto" latinLnBrk="0" hangingPunct="1">
              <a:lnSpc>
                <a:spcPct val="90000"/>
              </a:lnSpc>
              <a:spcAft>
                <a:spcPts val="200"/>
              </a:spcAft>
              <a:buClr>
                <a:srgbClr val="FFB81C"/>
              </a:buClr>
              <a:buSzPct val="100000"/>
              <a:buFont typeface="Arial" panose="020B0604020202020204" pitchFamily="34" charset="0"/>
              <a:buChar char="•"/>
              <a:tabLst/>
              <a:defRPr/>
            </a:pPr>
            <a:endParaRPr kumimoji="0" lang="en-US" b="1" i="0" u="none" strike="noStrike" kern="1200" cap="none" spc="0" normalizeH="0" baseline="0" noProof="0" dirty="0">
              <a:ln>
                <a:noFill/>
              </a:ln>
              <a:solidFill>
                <a:schemeClr val="accent1"/>
              </a:solidFill>
              <a:effectLst/>
              <a:uLnTx/>
              <a:uFillTx/>
              <a:latin typeface="Arial" panose="020B0604020202020204"/>
              <a:ea typeface="+mn-ea"/>
              <a:cs typeface="+mn-cs"/>
            </a:endParaRPr>
          </a:p>
          <a:p>
            <a:pPr marL="285750" marR="0" lvl="0" indent="-285750" algn="l" defTabSz="914400" rtl="0" eaLnBrk="1" fontAlgn="auto" latinLnBrk="0" hangingPunct="1">
              <a:lnSpc>
                <a:spcPct val="90000"/>
              </a:lnSpc>
              <a:spcAft>
                <a:spcPts val="200"/>
              </a:spcAft>
              <a:buClr>
                <a:srgbClr val="FFB81C"/>
              </a:buClr>
              <a:buSzPct val="100000"/>
              <a:buFont typeface="Arial" panose="020B0604020202020204" pitchFamily="34" charset="0"/>
              <a:buChar char="•"/>
              <a:tabLst/>
              <a:defRPr/>
            </a:pPr>
            <a:endParaRPr kumimoji="0" lang="en-US" b="1" i="0" u="none" strike="noStrike" kern="1200" cap="none" spc="0" normalizeH="0" baseline="0" noProof="0" dirty="0">
              <a:ln>
                <a:noFill/>
              </a:ln>
              <a:solidFill>
                <a:schemeClr val="accent1"/>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1200"/>
              </a:spcBef>
              <a:spcAft>
                <a:spcPts val="200"/>
              </a:spcAft>
              <a:buClr>
                <a:srgbClr val="FFB81C"/>
              </a:buClr>
              <a:buSzPct val="100000"/>
              <a:buFont typeface="Calibri" panose="020F0502020204030204" pitchFamily="34" charset="0"/>
              <a:buNone/>
              <a:tabLst/>
              <a:defRPr/>
            </a:pPr>
            <a:r>
              <a:rPr kumimoji="0" lang="en-US" sz="2000" b="1" i="0" u="none" strike="noStrike" kern="1200" cap="none" spc="0" normalizeH="0" baseline="0" noProof="0" dirty="0">
                <a:ln>
                  <a:noFill/>
                </a:ln>
                <a:solidFill>
                  <a:schemeClr val="tx1">
                    <a:lumMod val="75000"/>
                    <a:lumOff val="25000"/>
                  </a:schemeClr>
                </a:solidFill>
                <a:effectLst/>
                <a:uLnTx/>
                <a:uFillTx/>
                <a:latin typeface="Arial" panose="020B0604020202020204"/>
                <a:ea typeface="+mn-ea"/>
                <a:cs typeface="+mn-cs"/>
              </a:rPr>
              <a:t>When and how will this process take place?</a:t>
            </a:r>
          </a:p>
          <a:p>
            <a:pPr marL="0" marR="0" lvl="0" indent="0" algn="l" defTabSz="914400" rtl="0" eaLnBrk="1" fontAlgn="auto" latinLnBrk="0" hangingPunct="1">
              <a:lnSpc>
                <a:spcPct val="90000"/>
              </a:lnSpc>
              <a:spcBef>
                <a:spcPts val="1200"/>
              </a:spcBef>
              <a:spcAft>
                <a:spcPts val="200"/>
              </a:spcAft>
              <a:buClr>
                <a:srgbClr val="FFB81C"/>
              </a:buClr>
              <a:buSzPct val="100000"/>
              <a:buFontTx/>
              <a:buNone/>
              <a:tabLst/>
              <a:defRPr/>
            </a:pPr>
            <a:r>
              <a:rPr kumimoji="0" lang="en-US" b="0" i="0" u="none" strike="noStrike" kern="1200" cap="none" spc="0" normalizeH="0" baseline="0" noProof="0" dirty="0">
                <a:ln>
                  <a:noFill/>
                </a:ln>
                <a:effectLst/>
                <a:uLnTx/>
                <a:uFillTx/>
                <a:latin typeface="Arial" panose="020B0604020202020204"/>
                <a:ea typeface="+mn-ea"/>
                <a:cs typeface="+mn-cs"/>
              </a:rPr>
              <a:t>The process will be ongoing. Each month </a:t>
            </a:r>
            <a:r>
              <a:rPr lang="en-US" dirty="0">
                <a:latin typeface="Arial" panose="020B0604020202020204"/>
              </a:rPr>
              <a:t>OCM</a:t>
            </a:r>
            <a:r>
              <a:rPr kumimoji="0" lang="en-US" b="0" i="0" u="none" strike="noStrike" kern="1200" cap="none" spc="0" normalizeH="0" baseline="0" noProof="0" dirty="0">
                <a:ln>
                  <a:noFill/>
                </a:ln>
                <a:effectLst/>
                <a:uLnTx/>
                <a:uFillTx/>
                <a:latin typeface="Arial" panose="020B0604020202020204"/>
                <a:ea typeface="+mn-ea"/>
                <a:cs typeface="+mn-cs"/>
              </a:rPr>
              <a:t> will focus on specific proposed action items an agency can participate in to prepare for the Luma Go-Live dates</a:t>
            </a:r>
            <a:r>
              <a:rPr lang="en-US" dirty="0">
                <a:latin typeface="Arial" panose="020B0604020202020204"/>
              </a:rPr>
              <a:t>. </a:t>
            </a:r>
          </a:p>
          <a:p>
            <a:pPr marL="0" marR="0" lvl="0" indent="0" algn="l" defTabSz="914400" rtl="0" eaLnBrk="1" fontAlgn="auto" latinLnBrk="0" hangingPunct="1">
              <a:lnSpc>
                <a:spcPct val="90000"/>
              </a:lnSpc>
              <a:spcBef>
                <a:spcPts val="1200"/>
              </a:spcBef>
              <a:spcAft>
                <a:spcPts val="200"/>
              </a:spcAft>
              <a:buClr>
                <a:srgbClr val="FFB81C"/>
              </a:buClr>
              <a:buSzPct val="100000"/>
              <a:buFontTx/>
              <a:buNone/>
              <a:tabLst/>
              <a:defRPr/>
            </a:pPr>
            <a:r>
              <a:rPr lang="en-US" dirty="0">
                <a:latin typeface="Arial" panose="020B0604020202020204"/>
              </a:rPr>
              <a:t>Example:  </a:t>
            </a:r>
          </a:p>
          <a:p>
            <a:pPr marL="285750" marR="0" lvl="0" indent="-285750" algn="l" defTabSz="914400" rtl="0" eaLnBrk="1" fontAlgn="auto" latinLnBrk="0" hangingPunct="1">
              <a:lnSpc>
                <a:spcPct val="90000"/>
              </a:lnSpc>
              <a:spcAft>
                <a:spcPts val="200"/>
              </a:spcAft>
              <a:buClr>
                <a:srgbClr val="FFB81C"/>
              </a:buClr>
              <a:buSzPct val="100000"/>
              <a:buFont typeface="Arial" panose="020B0604020202020204" pitchFamily="34" charset="0"/>
              <a:buChar char="•"/>
              <a:tabLst/>
              <a:defRPr/>
            </a:pPr>
            <a:r>
              <a:rPr lang="en-US" dirty="0">
                <a:latin typeface="Arial" panose="020B0604020202020204"/>
              </a:rPr>
              <a:t>January – AOR kick-off; begin to build a structure to assess current work processes.</a:t>
            </a:r>
          </a:p>
          <a:p>
            <a:pPr marL="285750" marR="0" lvl="0" indent="-285750" algn="l" defTabSz="914400" rtl="0" eaLnBrk="1" fontAlgn="auto" latinLnBrk="0" hangingPunct="1">
              <a:lnSpc>
                <a:spcPct val="90000"/>
              </a:lnSpc>
              <a:spcAft>
                <a:spcPts val="200"/>
              </a:spcAft>
              <a:buClr>
                <a:srgbClr val="FFB81C"/>
              </a:buClr>
              <a:buSzPct val="100000"/>
              <a:buFont typeface="Arial" panose="020B0604020202020204" pitchFamily="34" charset="0"/>
              <a:buChar char="•"/>
              <a:tabLst/>
              <a:defRPr/>
            </a:pPr>
            <a:r>
              <a:rPr lang="en-US" dirty="0">
                <a:latin typeface="Arial" panose="020B0604020202020204"/>
              </a:rPr>
              <a:t>February – Assess the current work processes and ensure you have documentation.</a:t>
            </a:r>
          </a:p>
          <a:p>
            <a:pPr marL="285750" marR="0" lvl="0" indent="-285750" algn="l" defTabSz="914400" rtl="0" eaLnBrk="1" fontAlgn="auto" latinLnBrk="0" hangingPunct="1">
              <a:lnSpc>
                <a:spcPct val="90000"/>
              </a:lnSpc>
              <a:spcAft>
                <a:spcPts val="200"/>
              </a:spcAft>
              <a:buClr>
                <a:srgbClr val="FFB81C"/>
              </a:buClr>
              <a:buSzPct val="100000"/>
              <a:buFont typeface="Arial" panose="020B0604020202020204" pitchFamily="34" charset="0"/>
              <a:buChar char="•"/>
              <a:tabLst/>
              <a:defRPr/>
            </a:pPr>
            <a:r>
              <a:rPr lang="en-US" dirty="0">
                <a:latin typeface="Arial" panose="020B0604020202020204"/>
              </a:rPr>
              <a:t>March – Receive and assess Luma impact statements.</a:t>
            </a:r>
            <a:endParaRPr kumimoji="0" lang="en-US" sz="2000" b="0" i="0" u="none" strike="noStrike" kern="1200" cap="none" spc="0" normalizeH="0" baseline="0" noProof="0" dirty="0">
              <a:ln>
                <a:noFill/>
              </a:ln>
              <a:solidFill>
                <a:srgbClr val="000000">
                  <a:lumMod val="75000"/>
                  <a:lumOff val="25000"/>
                </a:srgbClr>
              </a:solidFill>
              <a:effectLst/>
              <a:uLnTx/>
              <a:uFillTx/>
              <a:latin typeface="Arial" panose="020B0604020202020204"/>
              <a:ea typeface="+mn-ea"/>
              <a:cs typeface="+mn-cs"/>
            </a:endParaRPr>
          </a:p>
        </p:txBody>
      </p:sp>
      <p:pic>
        <p:nvPicPr>
          <p:cNvPr id="4" name="Graphic 3" descr="A lightbulb">
            <a:extLst>
              <a:ext uri="{FF2B5EF4-FFF2-40B4-BE49-F238E27FC236}">
                <a16:creationId xmlns:a16="http://schemas.microsoft.com/office/drawing/2014/main" id="{C9E0415D-DA5C-496C-83E6-C7BD73B5EF3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4276" y="1098456"/>
            <a:ext cx="1012372" cy="1012372"/>
          </a:xfrm>
          <a:prstGeom prst="rect">
            <a:avLst/>
          </a:prstGeom>
        </p:spPr>
      </p:pic>
      <p:pic>
        <p:nvPicPr>
          <p:cNvPr id="5" name="Graphic 4" descr="A lightbulb">
            <a:extLst>
              <a:ext uri="{FF2B5EF4-FFF2-40B4-BE49-F238E27FC236}">
                <a16:creationId xmlns:a16="http://schemas.microsoft.com/office/drawing/2014/main" id="{87AB116F-D23C-4870-B57B-E1A57BBEAA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4739" y="3232055"/>
            <a:ext cx="1012372" cy="1012372"/>
          </a:xfrm>
          <a:prstGeom prst="rect">
            <a:avLst/>
          </a:prstGeom>
        </p:spPr>
      </p:pic>
      <p:sp>
        <p:nvSpPr>
          <p:cNvPr id="6" name="TextBox 5">
            <a:extLst>
              <a:ext uri="{FF2B5EF4-FFF2-40B4-BE49-F238E27FC236}">
                <a16:creationId xmlns:a16="http://schemas.microsoft.com/office/drawing/2014/main" id="{94CB2442-693F-4114-AA0B-184916F0AF4D}"/>
              </a:ext>
            </a:extLst>
          </p:cNvPr>
          <p:cNvSpPr txBox="1"/>
          <p:nvPr/>
        </p:nvSpPr>
        <p:spPr>
          <a:xfrm>
            <a:off x="10944889" y="6350464"/>
            <a:ext cx="495744"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19</a:t>
            </a:r>
          </a:p>
        </p:txBody>
      </p:sp>
    </p:spTree>
    <p:extLst>
      <p:ext uri="{BB962C8B-B14F-4D97-AF65-F5344CB8AC3E}">
        <p14:creationId xmlns:p14="http://schemas.microsoft.com/office/powerpoint/2010/main" val="2642584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94AEE5-7DD5-45B5-81EF-A6F2B7F6B982}"/>
              </a:ext>
            </a:extLst>
          </p:cNvPr>
          <p:cNvSpPr txBox="1"/>
          <p:nvPr/>
        </p:nvSpPr>
        <p:spPr>
          <a:xfrm>
            <a:off x="228600" y="336268"/>
            <a:ext cx="4752975" cy="584775"/>
          </a:xfrm>
          <a:prstGeom prst="rect">
            <a:avLst/>
          </a:prstGeom>
          <a:noFill/>
        </p:spPr>
        <p:txBody>
          <a:bodyPr wrap="square" rtlCol="0">
            <a:spAutoFit/>
          </a:bodyPr>
          <a:lstStyle/>
          <a:p>
            <a:pPr algn="r"/>
            <a:r>
              <a:rPr lang="en-US" sz="3200" dirty="0">
                <a:solidFill>
                  <a:schemeClr val="bg1"/>
                </a:solidFill>
                <a:latin typeface="Arial" panose="020B0604020202020204" pitchFamily="34" charset="0"/>
                <a:cs typeface="Arial" panose="020B0604020202020204" pitchFamily="34" charset="0"/>
              </a:rPr>
              <a:t>Introduction</a:t>
            </a:r>
            <a:endParaRPr lang="en-US" sz="2400" dirty="0">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4F2D302-69CB-4962-85C1-4902B12CC8C0}"/>
              </a:ext>
            </a:extLst>
          </p:cNvPr>
          <p:cNvSpPr txBox="1">
            <a:spLocks/>
          </p:cNvSpPr>
          <p:nvPr/>
        </p:nvSpPr>
        <p:spPr>
          <a:xfrm>
            <a:off x="575231" y="1488613"/>
            <a:ext cx="8596668" cy="388077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E1450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2F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2F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2F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2F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Thank you for being here! </a:t>
            </a:r>
          </a:p>
          <a:p>
            <a:pPr marL="0" marR="0" lvl="0" indent="0" algn="l" defTabSz="914400" rtl="0" eaLnBrk="1" fontAlgn="auto" latinLnBrk="0" hangingPunct="1">
              <a:lnSpc>
                <a:spcPct val="150000"/>
              </a:lnSpc>
              <a:spcBef>
                <a:spcPts val="600"/>
              </a:spcBef>
              <a:spcAft>
                <a:spcPts val="0"/>
              </a:spcAft>
              <a:buClr>
                <a:srgbClr val="FFB81C"/>
              </a:buClr>
              <a:buSzTx/>
              <a:buFont typeface="Arial" panose="020B0604020202020204" pitchFamily="34" charset="0"/>
              <a:buNone/>
              <a:tabLst/>
              <a:defRPr/>
            </a:pPr>
            <a:r>
              <a:rPr kumimoji="0" lang="en-US" sz="20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Expectations:</a:t>
            </a:r>
          </a:p>
          <a:p>
            <a:pPr marL="578358" marR="0" lvl="1" indent="-228600" algn="l" defTabSz="914400" rtl="0" eaLnBrk="1" fontAlgn="auto" latinLnBrk="0" hangingPunct="1">
              <a:lnSpc>
                <a:spcPct val="150000"/>
              </a:lnSpc>
              <a:spcBef>
                <a:spcPts val="600"/>
              </a:spcBef>
              <a:spcAft>
                <a:spcPts val="0"/>
              </a:spcAft>
              <a:buClr>
                <a:srgbClr val="FFB81C"/>
              </a:buClr>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Please give the presenters your full attention.</a:t>
            </a:r>
          </a:p>
          <a:p>
            <a:pPr marL="578358" marR="0" lvl="1" indent="-228600" algn="l" defTabSz="914400" rtl="0" eaLnBrk="1" fontAlgn="auto" latinLnBrk="0" hangingPunct="1">
              <a:lnSpc>
                <a:spcPct val="150000"/>
              </a:lnSpc>
              <a:spcBef>
                <a:spcPts val="600"/>
              </a:spcBef>
              <a:spcAft>
                <a:spcPts val="0"/>
              </a:spcAft>
              <a:buClr>
                <a:srgbClr val="FFB81C"/>
              </a:buClr>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Please </a:t>
            </a:r>
            <a:r>
              <a:rPr kumimoji="0" lang="en-US"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utilize the </a:t>
            </a:r>
            <a:r>
              <a:rPr kumimoji="0" lang="EN-US"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chat </a:t>
            </a:r>
            <a:r>
              <a:rPr kumimoji="0" lang="en-US"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functionality </a:t>
            </a:r>
            <a:r>
              <a:rPr kumimoji="0" lang="EN-US"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(bottom right) </a:t>
            </a:r>
            <a:r>
              <a:rPr kumimoji="0" lang="en-US"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to ask questions, </a:t>
            </a:r>
            <a:r>
              <a:rPr kumimoji="0" lang="EN-US"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or wait until the end of </a:t>
            </a:r>
            <a:r>
              <a:rPr kumimoji="0" lang="en-US"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the </a:t>
            </a:r>
            <a:r>
              <a:rPr kumimoji="0" lang="EN-US"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presentation to come off of mute and ask</a:t>
            </a:r>
            <a:r>
              <a:rPr kumimoji="0" lang="en-US"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 </a:t>
            </a:r>
            <a:endParaRPr kumimoji="0" lang="en-US"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endParaRPr>
          </a:p>
          <a:p>
            <a:pPr marL="578358" marR="0" lvl="1" indent="-228600" algn="l" defTabSz="914400" rtl="0" eaLnBrk="1" fontAlgn="auto" latinLnBrk="0" hangingPunct="1">
              <a:lnSpc>
                <a:spcPct val="150000"/>
              </a:lnSpc>
              <a:spcBef>
                <a:spcPts val="600"/>
              </a:spcBef>
              <a:spcAft>
                <a:spcPts val="0"/>
              </a:spcAft>
              <a:buClr>
                <a:srgbClr val="FFB81C"/>
              </a:buClr>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This meeting is being recorded and will be provided in the follow-up email.</a:t>
            </a:r>
            <a:endParaRPr kumimoji="0" lang="EN-US"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BA67D618-6327-448D-B1D9-1968C004A309}"/>
              </a:ext>
            </a:extLst>
          </p:cNvPr>
          <p:cNvSpPr txBox="1"/>
          <p:nvPr/>
        </p:nvSpPr>
        <p:spPr>
          <a:xfrm>
            <a:off x="11029950" y="6362700"/>
            <a:ext cx="323850"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2</a:t>
            </a:r>
          </a:p>
        </p:txBody>
      </p:sp>
      <p:pic>
        <p:nvPicPr>
          <p:cNvPr id="10" name="Picture 9">
            <a:extLst>
              <a:ext uri="{FF2B5EF4-FFF2-40B4-BE49-F238E27FC236}">
                <a16:creationId xmlns:a16="http://schemas.microsoft.com/office/drawing/2014/main" id="{A2C8B541-7075-44F1-A3F8-AE71B7182CEF}"/>
              </a:ext>
            </a:extLst>
          </p:cNvPr>
          <p:cNvPicPr>
            <a:picLocks noChangeAspect="1"/>
          </p:cNvPicPr>
          <p:nvPr/>
        </p:nvPicPr>
        <p:blipFill>
          <a:blip r:embed="rId2"/>
          <a:stretch>
            <a:fillRect/>
          </a:stretch>
        </p:blipFill>
        <p:spPr>
          <a:xfrm>
            <a:off x="586819" y="4937760"/>
            <a:ext cx="11029950" cy="488783"/>
          </a:xfrm>
          <a:prstGeom prst="rect">
            <a:avLst/>
          </a:prstGeom>
        </p:spPr>
      </p:pic>
      <p:sp>
        <p:nvSpPr>
          <p:cNvPr id="11" name="Rectangle 10">
            <a:extLst>
              <a:ext uri="{FF2B5EF4-FFF2-40B4-BE49-F238E27FC236}">
                <a16:creationId xmlns:a16="http://schemas.microsoft.com/office/drawing/2014/main" id="{B104EC1E-17F7-49B3-B1B0-9F0BFE0DAF19}"/>
              </a:ext>
            </a:extLst>
          </p:cNvPr>
          <p:cNvSpPr/>
          <p:nvPr/>
        </p:nvSpPr>
        <p:spPr>
          <a:xfrm>
            <a:off x="870857" y="4960085"/>
            <a:ext cx="1193074" cy="41911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301475D-C9FE-40F9-84B7-E82010ADCC1F}"/>
              </a:ext>
            </a:extLst>
          </p:cNvPr>
          <p:cNvSpPr/>
          <p:nvPr/>
        </p:nvSpPr>
        <p:spPr>
          <a:xfrm>
            <a:off x="5647276" y="4972594"/>
            <a:ext cx="344221" cy="41911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0703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6263E6-0FFE-44D4-9E92-07CDB0AEE2FB}"/>
              </a:ext>
            </a:extLst>
          </p:cNvPr>
          <p:cNvSpPr txBox="1"/>
          <p:nvPr/>
        </p:nvSpPr>
        <p:spPr>
          <a:xfrm>
            <a:off x="0" y="220051"/>
            <a:ext cx="5039833"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Agency Operational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Readiness Assessment</a:t>
            </a:r>
          </a:p>
        </p:txBody>
      </p:sp>
      <p:grpSp>
        <p:nvGrpSpPr>
          <p:cNvPr id="46" name="Group 45">
            <a:extLst>
              <a:ext uri="{FF2B5EF4-FFF2-40B4-BE49-F238E27FC236}">
                <a16:creationId xmlns:a16="http://schemas.microsoft.com/office/drawing/2014/main" id="{F357F8C5-E4C1-44A9-AA19-8B5A7AC75E6C}"/>
              </a:ext>
            </a:extLst>
          </p:cNvPr>
          <p:cNvGrpSpPr/>
          <p:nvPr/>
        </p:nvGrpSpPr>
        <p:grpSpPr>
          <a:xfrm>
            <a:off x="1670492" y="322601"/>
            <a:ext cx="8851016" cy="5900678"/>
            <a:chOff x="2519916" y="737271"/>
            <a:chExt cx="8128000" cy="5418667"/>
          </a:xfrm>
        </p:grpSpPr>
        <p:graphicFrame>
          <p:nvGraphicFramePr>
            <p:cNvPr id="41" name="Diagram 40">
              <a:extLst>
                <a:ext uri="{FF2B5EF4-FFF2-40B4-BE49-F238E27FC236}">
                  <a16:creationId xmlns:a16="http://schemas.microsoft.com/office/drawing/2014/main" id="{BAFA0757-91E0-4F5B-911B-B7F86FF16B7B}"/>
                </a:ext>
              </a:extLst>
            </p:cNvPr>
            <p:cNvGraphicFramePr/>
            <p:nvPr>
              <p:extLst>
                <p:ext uri="{D42A27DB-BD31-4B8C-83A1-F6EECF244321}">
                  <p14:modId xmlns:p14="http://schemas.microsoft.com/office/powerpoint/2010/main" val="640363725"/>
                </p:ext>
              </p:extLst>
            </p:nvPr>
          </p:nvGraphicFramePr>
          <p:xfrm>
            <a:off x="2519916" y="73727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7" name="Graphic 16" descr="Magnifying glass with solid fill">
              <a:extLst>
                <a:ext uri="{FF2B5EF4-FFF2-40B4-BE49-F238E27FC236}">
                  <a16:creationId xmlns:a16="http://schemas.microsoft.com/office/drawing/2014/main" id="{EAB43C4F-6747-42C5-8AE3-CB287A8D289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01468" y="2690229"/>
              <a:ext cx="398404" cy="398404"/>
            </a:xfrm>
            <a:prstGeom prst="rect">
              <a:avLst/>
            </a:prstGeom>
          </p:spPr>
        </p:pic>
        <p:pic>
          <p:nvPicPr>
            <p:cNvPr id="18" name="Graphic 17" descr="Gears with solid fill">
              <a:extLst>
                <a:ext uri="{FF2B5EF4-FFF2-40B4-BE49-F238E27FC236}">
                  <a16:creationId xmlns:a16="http://schemas.microsoft.com/office/drawing/2014/main" id="{79C1BA42-379B-4C95-8789-9A27F3D4981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92127" y="2690227"/>
              <a:ext cx="398406" cy="398406"/>
            </a:xfrm>
            <a:prstGeom prst="rect">
              <a:avLst/>
            </a:prstGeom>
          </p:spPr>
        </p:pic>
        <p:pic>
          <p:nvPicPr>
            <p:cNvPr id="19" name="Graphic 18" descr="Bar graph with upward trend with solid fill">
              <a:extLst>
                <a:ext uri="{FF2B5EF4-FFF2-40B4-BE49-F238E27FC236}">
                  <a16:creationId xmlns:a16="http://schemas.microsoft.com/office/drawing/2014/main" id="{94987606-27E6-4644-B2A8-896EDC7643D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882586" y="2690229"/>
              <a:ext cx="398405" cy="398405"/>
            </a:xfrm>
            <a:prstGeom prst="rect">
              <a:avLst/>
            </a:prstGeom>
          </p:spPr>
        </p:pic>
        <p:sp>
          <p:nvSpPr>
            <p:cNvPr id="29" name="Star: 5 Points 28">
              <a:extLst>
                <a:ext uri="{FF2B5EF4-FFF2-40B4-BE49-F238E27FC236}">
                  <a16:creationId xmlns:a16="http://schemas.microsoft.com/office/drawing/2014/main" id="{EDF7DFD3-9D57-4315-803D-CCECFEC6ADDA}"/>
                </a:ext>
              </a:extLst>
            </p:cNvPr>
            <p:cNvSpPr/>
            <p:nvPr/>
          </p:nvSpPr>
          <p:spPr>
            <a:xfrm>
              <a:off x="3341382" y="3373646"/>
              <a:ext cx="220057" cy="212198"/>
            </a:xfrm>
            <a:prstGeom prst="star5">
              <a:avLst/>
            </a:prstGeom>
            <a:solidFill>
              <a:srgbClr val="FFB81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47" name="TextBox 46">
            <a:extLst>
              <a:ext uri="{FF2B5EF4-FFF2-40B4-BE49-F238E27FC236}">
                <a16:creationId xmlns:a16="http://schemas.microsoft.com/office/drawing/2014/main" id="{B2688682-12BD-47B4-91BF-ECAEE362517F}"/>
              </a:ext>
            </a:extLst>
          </p:cNvPr>
          <p:cNvSpPr txBox="1"/>
          <p:nvPr/>
        </p:nvSpPr>
        <p:spPr>
          <a:xfrm>
            <a:off x="10955521" y="6362700"/>
            <a:ext cx="506377"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20</a:t>
            </a:r>
          </a:p>
        </p:txBody>
      </p:sp>
      <p:sp>
        <p:nvSpPr>
          <p:cNvPr id="48" name="Freeform 598">
            <a:extLst>
              <a:ext uri="{FF2B5EF4-FFF2-40B4-BE49-F238E27FC236}">
                <a16:creationId xmlns:a16="http://schemas.microsoft.com/office/drawing/2014/main" id="{7528B10F-7EEE-45AE-ADFC-067D80D9AFE3}"/>
              </a:ext>
            </a:extLst>
          </p:cNvPr>
          <p:cNvSpPr>
            <a:spLocks noChangeAspect="1" noEditPoints="1"/>
          </p:cNvSpPr>
          <p:nvPr/>
        </p:nvSpPr>
        <p:spPr bwMode="auto">
          <a:xfrm>
            <a:off x="1835213" y="3507462"/>
            <a:ext cx="259402" cy="259402"/>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2 w 512"/>
              <a:gd name="T11" fmla="*/ 167 h 512"/>
              <a:gd name="T12" fmla="*/ 189 w 512"/>
              <a:gd name="T13" fmla="*/ 381 h 512"/>
              <a:gd name="T14" fmla="*/ 181 w 512"/>
              <a:gd name="T15" fmla="*/ 384 h 512"/>
              <a:gd name="T16" fmla="*/ 173 w 512"/>
              <a:gd name="T17" fmla="*/ 381 h 512"/>
              <a:gd name="T18" fmla="*/ 99 w 512"/>
              <a:gd name="T19" fmla="*/ 306 h 512"/>
              <a:gd name="T20" fmla="*/ 99 w 512"/>
              <a:gd name="T21" fmla="*/ 291 h 512"/>
              <a:gd name="T22" fmla="*/ 114 w 512"/>
              <a:gd name="T23" fmla="*/ 291 h 512"/>
              <a:gd name="T24" fmla="*/ 181 w 512"/>
              <a:gd name="T25" fmla="*/ 358 h 512"/>
              <a:gd name="T26" fmla="*/ 387 w 512"/>
              <a:gd name="T27" fmla="*/ 152 h 512"/>
              <a:gd name="T28" fmla="*/ 402 w 512"/>
              <a:gd name="T29" fmla="*/ 152 h 512"/>
              <a:gd name="T30" fmla="*/ 402 w 512"/>
              <a:gd name="T31" fmla="*/ 16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2" y="167"/>
                </a:moveTo>
                <a:cubicBezTo>
                  <a:pt x="189" y="381"/>
                  <a:pt x="189" y="381"/>
                  <a:pt x="189" y="381"/>
                </a:cubicBezTo>
                <a:cubicBezTo>
                  <a:pt x="186" y="383"/>
                  <a:pt x="184" y="384"/>
                  <a:pt x="181" y="384"/>
                </a:cubicBezTo>
                <a:cubicBezTo>
                  <a:pt x="178" y="384"/>
                  <a:pt x="176" y="383"/>
                  <a:pt x="173" y="381"/>
                </a:cubicBezTo>
                <a:cubicBezTo>
                  <a:pt x="99" y="306"/>
                  <a:pt x="99" y="306"/>
                  <a:pt x="99" y="306"/>
                </a:cubicBezTo>
                <a:cubicBezTo>
                  <a:pt x="95" y="302"/>
                  <a:pt x="95" y="295"/>
                  <a:pt x="99" y="291"/>
                </a:cubicBezTo>
                <a:cubicBezTo>
                  <a:pt x="103" y="287"/>
                  <a:pt x="110" y="287"/>
                  <a:pt x="114" y="291"/>
                </a:cubicBezTo>
                <a:cubicBezTo>
                  <a:pt x="181" y="358"/>
                  <a:pt x="181" y="358"/>
                  <a:pt x="181" y="358"/>
                </a:cubicBezTo>
                <a:cubicBezTo>
                  <a:pt x="387" y="152"/>
                  <a:pt x="387" y="152"/>
                  <a:pt x="387" y="152"/>
                </a:cubicBezTo>
                <a:cubicBezTo>
                  <a:pt x="391" y="148"/>
                  <a:pt x="398" y="148"/>
                  <a:pt x="402" y="152"/>
                </a:cubicBezTo>
                <a:cubicBezTo>
                  <a:pt x="406" y="156"/>
                  <a:pt x="406" y="163"/>
                  <a:pt x="402" y="167"/>
                </a:cubicBezTo>
                <a:close/>
              </a:path>
            </a:pathLst>
          </a:custGeom>
          <a:solidFill>
            <a:srgbClr val="FFB81C"/>
          </a:solidFill>
          <a:ln>
            <a:noFill/>
          </a:ln>
        </p:spPr>
        <p:txBody>
          <a:bodyPr vert="horz" wrap="square" lIns="119486" tIns="59743" rIns="119486" bIns="5974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352" b="0" i="0" u="none" strike="noStrike" kern="0" cap="none" spc="0" normalizeH="0" baseline="0" noProof="0" dirty="0">
              <a:ln>
                <a:noFill/>
              </a:ln>
              <a:solidFill>
                <a:prstClr val="black"/>
              </a:solidFill>
              <a:effectLst/>
              <a:uLnTx/>
              <a:uFillTx/>
            </a:endParaRPr>
          </a:p>
        </p:txBody>
      </p:sp>
      <p:sp>
        <p:nvSpPr>
          <p:cNvPr id="49" name="Freeform 598">
            <a:extLst>
              <a:ext uri="{FF2B5EF4-FFF2-40B4-BE49-F238E27FC236}">
                <a16:creationId xmlns:a16="http://schemas.microsoft.com/office/drawing/2014/main" id="{27E59D8D-59BA-4048-A2CA-52451BE21AC7}"/>
              </a:ext>
            </a:extLst>
          </p:cNvPr>
          <p:cNvSpPr>
            <a:spLocks noChangeAspect="1" noEditPoints="1"/>
          </p:cNvSpPr>
          <p:nvPr/>
        </p:nvSpPr>
        <p:spPr bwMode="auto">
          <a:xfrm>
            <a:off x="4635119" y="3193492"/>
            <a:ext cx="259402" cy="259402"/>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2 w 512"/>
              <a:gd name="T11" fmla="*/ 167 h 512"/>
              <a:gd name="T12" fmla="*/ 189 w 512"/>
              <a:gd name="T13" fmla="*/ 381 h 512"/>
              <a:gd name="T14" fmla="*/ 181 w 512"/>
              <a:gd name="T15" fmla="*/ 384 h 512"/>
              <a:gd name="T16" fmla="*/ 173 w 512"/>
              <a:gd name="T17" fmla="*/ 381 h 512"/>
              <a:gd name="T18" fmla="*/ 99 w 512"/>
              <a:gd name="T19" fmla="*/ 306 h 512"/>
              <a:gd name="T20" fmla="*/ 99 w 512"/>
              <a:gd name="T21" fmla="*/ 291 h 512"/>
              <a:gd name="T22" fmla="*/ 114 w 512"/>
              <a:gd name="T23" fmla="*/ 291 h 512"/>
              <a:gd name="T24" fmla="*/ 181 w 512"/>
              <a:gd name="T25" fmla="*/ 358 h 512"/>
              <a:gd name="T26" fmla="*/ 387 w 512"/>
              <a:gd name="T27" fmla="*/ 152 h 512"/>
              <a:gd name="T28" fmla="*/ 402 w 512"/>
              <a:gd name="T29" fmla="*/ 152 h 512"/>
              <a:gd name="T30" fmla="*/ 402 w 512"/>
              <a:gd name="T31" fmla="*/ 16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2" y="167"/>
                </a:moveTo>
                <a:cubicBezTo>
                  <a:pt x="189" y="381"/>
                  <a:pt x="189" y="381"/>
                  <a:pt x="189" y="381"/>
                </a:cubicBezTo>
                <a:cubicBezTo>
                  <a:pt x="186" y="383"/>
                  <a:pt x="184" y="384"/>
                  <a:pt x="181" y="384"/>
                </a:cubicBezTo>
                <a:cubicBezTo>
                  <a:pt x="178" y="384"/>
                  <a:pt x="176" y="383"/>
                  <a:pt x="173" y="381"/>
                </a:cubicBezTo>
                <a:cubicBezTo>
                  <a:pt x="99" y="306"/>
                  <a:pt x="99" y="306"/>
                  <a:pt x="99" y="306"/>
                </a:cubicBezTo>
                <a:cubicBezTo>
                  <a:pt x="95" y="302"/>
                  <a:pt x="95" y="295"/>
                  <a:pt x="99" y="291"/>
                </a:cubicBezTo>
                <a:cubicBezTo>
                  <a:pt x="103" y="287"/>
                  <a:pt x="110" y="287"/>
                  <a:pt x="114" y="291"/>
                </a:cubicBezTo>
                <a:cubicBezTo>
                  <a:pt x="181" y="358"/>
                  <a:pt x="181" y="358"/>
                  <a:pt x="181" y="358"/>
                </a:cubicBezTo>
                <a:cubicBezTo>
                  <a:pt x="387" y="152"/>
                  <a:pt x="387" y="152"/>
                  <a:pt x="387" y="152"/>
                </a:cubicBezTo>
                <a:cubicBezTo>
                  <a:pt x="391" y="148"/>
                  <a:pt x="398" y="148"/>
                  <a:pt x="402" y="152"/>
                </a:cubicBezTo>
                <a:cubicBezTo>
                  <a:pt x="406" y="156"/>
                  <a:pt x="406" y="163"/>
                  <a:pt x="402" y="167"/>
                </a:cubicBezTo>
                <a:close/>
              </a:path>
            </a:pathLst>
          </a:custGeom>
          <a:solidFill>
            <a:srgbClr val="FFB81C"/>
          </a:solidFill>
          <a:ln>
            <a:noFill/>
          </a:ln>
        </p:spPr>
        <p:txBody>
          <a:bodyPr vert="horz" wrap="square" lIns="119486" tIns="59743" rIns="119486" bIns="5974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352" b="0" i="0" u="none" strike="noStrike" kern="0" cap="none" spc="0" normalizeH="0" baseline="0" noProof="0" dirty="0">
              <a:ln>
                <a:noFill/>
              </a:ln>
              <a:solidFill>
                <a:prstClr val="black"/>
              </a:solidFill>
              <a:effectLst/>
              <a:uLnTx/>
              <a:uFillTx/>
            </a:endParaRPr>
          </a:p>
        </p:txBody>
      </p:sp>
      <p:sp>
        <p:nvSpPr>
          <p:cNvPr id="50" name="Freeform 598">
            <a:extLst>
              <a:ext uri="{FF2B5EF4-FFF2-40B4-BE49-F238E27FC236}">
                <a16:creationId xmlns:a16="http://schemas.microsoft.com/office/drawing/2014/main" id="{EA6B6B81-7EE7-471C-8BB9-CF3D716C6790}"/>
              </a:ext>
            </a:extLst>
          </p:cNvPr>
          <p:cNvSpPr>
            <a:spLocks noChangeAspect="1" noEditPoints="1"/>
          </p:cNvSpPr>
          <p:nvPr/>
        </p:nvSpPr>
        <p:spPr bwMode="auto">
          <a:xfrm>
            <a:off x="4670561" y="3689498"/>
            <a:ext cx="259402" cy="259402"/>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2 w 512"/>
              <a:gd name="T11" fmla="*/ 167 h 512"/>
              <a:gd name="T12" fmla="*/ 189 w 512"/>
              <a:gd name="T13" fmla="*/ 381 h 512"/>
              <a:gd name="T14" fmla="*/ 181 w 512"/>
              <a:gd name="T15" fmla="*/ 384 h 512"/>
              <a:gd name="T16" fmla="*/ 173 w 512"/>
              <a:gd name="T17" fmla="*/ 381 h 512"/>
              <a:gd name="T18" fmla="*/ 99 w 512"/>
              <a:gd name="T19" fmla="*/ 306 h 512"/>
              <a:gd name="T20" fmla="*/ 99 w 512"/>
              <a:gd name="T21" fmla="*/ 291 h 512"/>
              <a:gd name="T22" fmla="*/ 114 w 512"/>
              <a:gd name="T23" fmla="*/ 291 h 512"/>
              <a:gd name="T24" fmla="*/ 181 w 512"/>
              <a:gd name="T25" fmla="*/ 358 h 512"/>
              <a:gd name="T26" fmla="*/ 387 w 512"/>
              <a:gd name="T27" fmla="*/ 152 h 512"/>
              <a:gd name="T28" fmla="*/ 402 w 512"/>
              <a:gd name="T29" fmla="*/ 152 h 512"/>
              <a:gd name="T30" fmla="*/ 402 w 512"/>
              <a:gd name="T31" fmla="*/ 16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2" y="167"/>
                </a:moveTo>
                <a:cubicBezTo>
                  <a:pt x="189" y="381"/>
                  <a:pt x="189" y="381"/>
                  <a:pt x="189" y="381"/>
                </a:cubicBezTo>
                <a:cubicBezTo>
                  <a:pt x="186" y="383"/>
                  <a:pt x="184" y="384"/>
                  <a:pt x="181" y="384"/>
                </a:cubicBezTo>
                <a:cubicBezTo>
                  <a:pt x="178" y="384"/>
                  <a:pt x="176" y="383"/>
                  <a:pt x="173" y="381"/>
                </a:cubicBezTo>
                <a:cubicBezTo>
                  <a:pt x="99" y="306"/>
                  <a:pt x="99" y="306"/>
                  <a:pt x="99" y="306"/>
                </a:cubicBezTo>
                <a:cubicBezTo>
                  <a:pt x="95" y="302"/>
                  <a:pt x="95" y="295"/>
                  <a:pt x="99" y="291"/>
                </a:cubicBezTo>
                <a:cubicBezTo>
                  <a:pt x="103" y="287"/>
                  <a:pt x="110" y="287"/>
                  <a:pt x="114" y="291"/>
                </a:cubicBezTo>
                <a:cubicBezTo>
                  <a:pt x="181" y="358"/>
                  <a:pt x="181" y="358"/>
                  <a:pt x="181" y="358"/>
                </a:cubicBezTo>
                <a:cubicBezTo>
                  <a:pt x="387" y="152"/>
                  <a:pt x="387" y="152"/>
                  <a:pt x="387" y="152"/>
                </a:cubicBezTo>
                <a:cubicBezTo>
                  <a:pt x="391" y="148"/>
                  <a:pt x="398" y="148"/>
                  <a:pt x="402" y="152"/>
                </a:cubicBezTo>
                <a:cubicBezTo>
                  <a:pt x="406" y="156"/>
                  <a:pt x="406" y="163"/>
                  <a:pt x="402" y="167"/>
                </a:cubicBezTo>
                <a:close/>
              </a:path>
            </a:pathLst>
          </a:custGeom>
          <a:solidFill>
            <a:srgbClr val="FFB81C"/>
          </a:solidFill>
          <a:ln>
            <a:noFill/>
          </a:ln>
        </p:spPr>
        <p:txBody>
          <a:bodyPr vert="horz" wrap="square" lIns="119486" tIns="59743" rIns="119486" bIns="5974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352" b="0" i="0" u="none" strike="noStrike" kern="0" cap="none" spc="0" normalizeH="0" baseline="0" noProof="0" dirty="0">
              <a:ln>
                <a:noFill/>
              </a:ln>
              <a:solidFill>
                <a:prstClr val="black"/>
              </a:solidFill>
              <a:effectLst/>
              <a:uLnTx/>
              <a:uFillTx/>
            </a:endParaRPr>
          </a:p>
        </p:txBody>
      </p:sp>
      <p:sp>
        <p:nvSpPr>
          <p:cNvPr id="51" name="Freeform 598">
            <a:extLst>
              <a:ext uri="{FF2B5EF4-FFF2-40B4-BE49-F238E27FC236}">
                <a16:creationId xmlns:a16="http://schemas.microsoft.com/office/drawing/2014/main" id="{C0F01E06-F1EC-4916-A47A-34FE3BBCE944}"/>
              </a:ext>
            </a:extLst>
          </p:cNvPr>
          <p:cNvSpPr>
            <a:spLocks noChangeAspect="1" noEditPoints="1"/>
          </p:cNvSpPr>
          <p:nvPr/>
        </p:nvSpPr>
        <p:spPr bwMode="auto">
          <a:xfrm>
            <a:off x="6756877" y="3193492"/>
            <a:ext cx="259402" cy="259402"/>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2 w 512"/>
              <a:gd name="T11" fmla="*/ 167 h 512"/>
              <a:gd name="T12" fmla="*/ 189 w 512"/>
              <a:gd name="T13" fmla="*/ 381 h 512"/>
              <a:gd name="T14" fmla="*/ 181 w 512"/>
              <a:gd name="T15" fmla="*/ 384 h 512"/>
              <a:gd name="T16" fmla="*/ 173 w 512"/>
              <a:gd name="T17" fmla="*/ 381 h 512"/>
              <a:gd name="T18" fmla="*/ 99 w 512"/>
              <a:gd name="T19" fmla="*/ 306 h 512"/>
              <a:gd name="T20" fmla="*/ 99 w 512"/>
              <a:gd name="T21" fmla="*/ 291 h 512"/>
              <a:gd name="T22" fmla="*/ 114 w 512"/>
              <a:gd name="T23" fmla="*/ 291 h 512"/>
              <a:gd name="T24" fmla="*/ 181 w 512"/>
              <a:gd name="T25" fmla="*/ 358 h 512"/>
              <a:gd name="T26" fmla="*/ 387 w 512"/>
              <a:gd name="T27" fmla="*/ 152 h 512"/>
              <a:gd name="T28" fmla="*/ 402 w 512"/>
              <a:gd name="T29" fmla="*/ 152 h 512"/>
              <a:gd name="T30" fmla="*/ 402 w 512"/>
              <a:gd name="T31" fmla="*/ 16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2" y="167"/>
                </a:moveTo>
                <a:cubicBezTo>
                  <a:pt x="189" y="381"/>
                  <a:pt x="189" y="381"/>
                  <a:pt x="189" y="381"/>
                </a:cubicBezTo>
                <a:cubicBezTo>
                  <a:pt x="186" y="383"/>
                  <a:pt x="184" y="384"/>
                  <a:pt x="181" y="384"/>
                </a:cubicBezTo>
                <a:cubicBezTo>
                  <a:pt x="178" y="384"/>
                  <a:pt x="176" y="383"/>
                  <a:pt x="173" y="381"/>
                </a:cubicBezTo>
                <a:cubicBezTo>
                  <a:pt x="99" y="306"/>
                  <a:pt x="99" y="306"/>
                  <a:pt x="99" y="306"/>
                </a:cubicBezTo>
                <a:cubicBezTo>
                  <a:pt x="95" y="302"/>
                  <a:pt x="95" y="295"/>
                  <a:pt x="99" y="291"/>
                </a:cubicBezTo>
                <a:cubicBezTo>
                  <a:pt x="103" y="287"/>
                  <a:pt x="110" y="287"/>
                  <a:pt x="114" y="291"/>
                </a:cubicBezTo>
                <a:cubicBezTo>
                  <a:pt x="181" y="358"/>
                  <a:pt x="181" y="358"/>
                  <a:pt x="181" y="358"/>
                </a:cubicBezTo>
                <a:cubicBezTo>
                  <a:pt x="387" y="152"/>
                  <a:pt x="387" y="152"/>
                  <a:pt x="387" y="152"/>
                </a:cubicBezTo>
                <a:cubicBezTo>
                  <a:pt x="391" y="148"/>
                  <a:pt x="398" y="148"/>
                  <a:pt x="402" y="152"/>
                </a:cubicBezTo>
                <a:cubicBezTo>
                  <a:pt x="406" y="156"/>
                  <a:pt x="406" y="163"/>
                  <a:pt x="402" y="167"/>
                </a:cubicBezTo>
                <a:close/>
              </a:path>
            </a:pathLst>
          </a:custGeom>
          <a:solidFill>
            <a:srgbClr val="FFB81C"/>
          </a:solidFill>
          <a:ln>
            <a:noFill/>
          </a:ln>
        </p:spPr>
        <p:txBody>
          <a:bodyPr vert="horz" wrap="square" lIns="119486" tIns="59743" rIns="119486" bIns="5974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352" b="0" i="0" u="none" strike="noStrike" kern="0" cap="none" spc="0" normalizeH="0" baseline="0" noProof="0" dirty="0">
              <a:ln>
                <a:noFill/>
              </a:ln>
              <a:solidFill>
                <a:prstClr val="black"/>
              </a:solidFill>
              <a:effectLst/>
              <a:uLnTx/>
              <a:uFillTx/>
            </a:endParaRPr>
          </a:p>
        </p:txBody>
      </p:sp>
      <p:sp>
        <p:nvSpPr>
          <p:cNvPr id="52" name="Freeform 598">
            <a:extLst>
              <a:ext uri="{FF2B5EF4-FFF2-40B4-BE49-F238E27FC236}">
                <a16:creationId xmlns:a16="http://schemas.microsoft.com/office/drawing/2014/main" id="{693B1A3C-6972-43B1-BB2C-93E1A89E3AE8}"/>
              </a:ext>
            </a:extLst>
          </p:cNvPr>
          <p:cNvSpPr>
            <a:spLocks noChangeAspect="1" noEditPoints="1"/>
          </p:cNvSpPr>
          <p:nvPr/>
        </p:nvSpPr>
        <p:spPr bwMode="auto">
          <a:xfrm>
            <a:off x="6756877" y="3896565"/>
            <a:ext cx="259402" cy="259402"/>
          </a:xfrm>
          <a:custGeom>
            <a:avLst/>
            <a:gdLst>
              <a:gd name="T0" fmla="*/ 256 w 512"/>
              <a:gd name="T1" fmla="*/ 0 h 512"/>
              <a:gd name="T2" fmla="*/ 0 w 512"/>
              <a:gd name="T3" fmla="*/ 256 h 512"/>
              <a:gd name="T4" fmla="*/ 256 w 512"/>
              <a:gd name="T5" fmla="*/ 512 h 512"/>
              <a:gd name="T6" fmla="*/ 512 w 512"/>
              <a:gd name="T7" fmla="*/ 256 h 512"/>
              <a:gd name="T8" fmla="*/ 256 w 512"/>
              <a:gd name="T9" fmla="*/ 0 h 512"/>
              <a:gd name="T10" fmla="*/ 402 w 512"/>
              <a:gd name="T11" fmla="*/ 167 h 512"/>
              <a:gd name="T12" fmla="*/ 189 w 512"/>
              <a:gd name="T13" fmla="*/ 381 h 512"/>
              <a:gd name="T14" fmla="*/ 181 w 512"/>
              <a:gd name="T15" fmla="*/ 384 h 512"/>
              <a:gd name="T16" fmla="*/ 173 w 512"/>
              <a:gd name="T17" fmla="*/ 381 h 512"/>
              <a:gd name="T18" fmla="*/ 99 w 512"/>
              <a:gd name="T19" fmla="*/ 306 h 512"/>
              <a:gd name="T20" fmla="*/ 99 w 512"/>
              <a:gd name="T21" fmla="*/ 291 h 512"/>
              <a:gd name="T22" fmla="*/ 114 w 512"/>
              <a:gd name="T23" fmla="*/ 291 h 512"/>
              <a:gd name="T24" fmla="*/ 181 w 512"/>
              <a:gd name="T25" fmla="*/ 358 h 512"/>
              <a:gd name="T26" fmla="*/ 387 w 512"/>
              <a:gd name="T27" fmla="*/ 152 h 512"/>
              <a:gd name="T28" fmla="*/ 402 w 512"/>
              <a:gd name="T29" fmla="*/ 152 h 512"/>
              <a:gd name="T30" fmla="*/ 402 w 512"/>
              <a:gd name="T31" fmla="*/ 167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2" y="167"/>
                </a:moveTo>
                <a:cubicBezTo>
                  <a:pt x="189" y="381"/>
                  <a:pt x="189" y="381"/>
                  <a:pt x="189" y="381"/>
                </a:cubicBezTo>
                <a:cubicBezTo>
                  <a:pt x="186" y="383"/>
                  <a:pt x="184" y="384"/>
                  <a:pt x="181" y="384"/>
                </a:cubicBezTo>
                <a:cubicBezTo>
                  <a:pt x="178" y="384"/>
                  <a:pt x="176" y="383"/>
                  <a:pt x="173" y="381"/>
                </a:cubicBezTo>
                <a:cubicBezTo>
                  <a:pt x="99" y="306"/>
                  <a:pt x="99" y="306"/>
                  <a:pt x="99" y="306"/>
                </a:cubicBezTo>
                <a:cubicBezTo>
                  <a:pt x="95" y="302"/>
                  <a:pt x="95" y="295"/>
                  <a:pt x="99" y="291"/>
                </a:cubicBezTo>
                <a:cubicBezTo>
                  <a:pt x="103" y="287"/>
                  <a:pt x="110" y="287"/>
                  <a:pt x="114" y="291"/>
                </a:cubicBezTo>
                <a:cubicBezTo>
                  <a:pt x="181" y="358"/>
                  <a:pt x="181" y="358"/>
                  <a:pt x="181" y="358"/>
                </a:cubicBezTo>
                <a:cubicBezTo>
                  <a:pt x="387" y="152"/>
                  <a:pt x="387" y="152"/>
                  <a:pt x="387" y="152"/>
                </a:cubicBezTo>
                <a:cubicBezTo>
                  <a:pt x="391" y="148"/>
                  <a:pt x="398" y="148"/>
                  <a:pt x="402" y="152"/>
                </a:cubicBezTo>
                <a:cubicBezTo>
                  <a:pt x="406" y="156"/>
                  <a:pt x="406" y="163"/>
                  <a:pt x="402" y="167"/>
                </a:cubicBezTo>
                <a:close/>
              </a:path>
            </a:pathLst>
          </a:custGeom>
          <a:solidFill>
            <a:srgbClr val="FFB81C"/>
          </a:solidFill>
          <a:ln>
            <a:noFill/>
          </a:ln>
        </p:spPr>
        <p:txBody>
          <a:bodyPr vert="horz" wrap="square" lIns="119486" tIns="59743" rIns="119486" bIns="5974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352"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154459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28C76B4-8528-455A-8E0B-07ED75A49916}"/>
              </a:ext>
            </a:extLst>
          </p:cNvPr>
          <p:cNvPicPr>
            <a:picLocks noChangeAspect="1"/>
          </p:cNvPicPr>
          <p:nvPr/>
        </p:nvPicPr>
        <p:blipFill rotWithShape="1">
          <a:blip r:embed="rId2">
            <a:extLst>
              <a:ext uri="{28A0092B-C50C-407E-A947-70E740481C1C}">
                <a14:useLocalDpi xmlns:a14="http://schemas.microsoft.com/office/drawing/2010/main" val="0"/>
              </a:ext>
            </a:extLst>
          </a:blip>
          <a:srcRect t="21694" b="1147"/>
          <a:stretch/>
        </p:blipFill>
        <p:spPr>
          <a:xfrm>
            <a:off x="0" y="0"/>
            <a:ext cx="12192000" cy="6271474"/>
          </a:xfrm>
          <a:prstGeom prst="rect">
            <a:avLst/>
          </a:prstGeom>
        </p:spPr>
      </p:pic>
      <p:sp>
        <p:nvSpPr>
          <p:cNvPr id="2" name="Freeform: Shape 1">
            <a:extLst>
              <a:ext uri="{FF2B5EF4-FFF2-40B4-BE49-F238E27FC236}">
                <a16:creationId xmlns:a16="http://schemas.microsoft.com/office/drawing/2014/main" id="{8571E11C-8080-44AB-A364-89B257E61FAE}"/>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BDD42CB0-0946-4777-BF73-3B3D511DF635}"/>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B8596957-03B1-4084-B337-F1A67545FEBE}"/>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CBFE613C-315F-4F4A-BAC7-7211C31B3C45}"/>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232C708F-04E5-4C9D-9CEA-4CF0FBD07295}"/>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676EB502-9166-41BA-9724-C1D32808CE87}"/>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FD75B864-F693-4A1A-BD5B-69CC17E81779}"/>
              </a:ext>
            </a:extLst>
          </p:cNvPr>
          <p:cNvSpPr/>
          <p:nvPr/>
        </p:nvSpPr>
        <p:spPr>
          <a:xfrm>
            <a:off x="1193853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extBox 16">
            <a:extLst>
              <a:ext uri="{FF2B5EF4-FFF2-40B4-BE49-F238E27FC236}">
                <a16:creationId xmlns:a16="http://schemas.microsoft.com/office/drawing/2014/main" id="{1CAFF891-24EB-4DA9-BCC0-55392842C573}"/>
              </a:ext>
            </a:extLst>
          </p:cNvPr>
          <p:cNvSpPr txBox="1"/>
          <p:nvPr/>
        </p:nvSpPr>
        <p:spPr>
          <a:xfrm>
            <a:off x="1263720" y="2314047"/>
            <a:ext cx="6953250" cy="646331"/>
          </a:xfrm>
          <a:prstGeom prst="rect">
            <a:avLst/>
          </a:prstGeom>
          <a:noFill/>
        </p:spPr>
        <p:txBody>
          <a:bodyPr wrap="square" rtlCol="0">
            <a:spAutoFit/>
          </a:bodyPr>
          <a:lstStyle/>
          <a:p>
            <a:pPr algn="r"/>
            <a:r>
              <a:rPr lang="en-US" sz="3600" dirty="0">
                <a:solidFill>
                  <a:schemeClr val="bg1"/>
                </a:solidFill>
                <a:latin typeface="Arial" panose="020B0604020202020204" pitchFamily="34" charset="0"/>
                <a:cs typeface="Arial" panose="020B0604020202020204" pitchFamily="34" charset="0"/>
              </a:rPr>
              <a:t>Meeting Recap</a:t>
            </a:r>
          </a:p>
        </p:txBody>
      </p:sp>
      <p:sp>
        <p:nvSpPr>
          <p:cNvPr id="15" name="Rectangle 14">
            <a:extLst>
              <a:ext uri="{FF2B5EF4-FFF2-40B4-BE49-F238E27FC236}">
                <a16:creationId xmlns:a16="http://schemas.microsoft.com/office/drawing/2014/main" id="{0222F3FF-A683-4A32-960B-615539A33001}"/>
              </a:ext>
            </a:extLst>
          </p:cNvPr>
          <p:cNvSpPr/>
          <p:nvPr/>
        </p:nvSpPr>
        <p:spPr>
          <a:xfrm>
            <a:off x="10913402" y="6271474"/>
            <a:ext cx="556945" cy="586526"/>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2CCB9B1-55A7-4AFB-8D24-BF467310EF66}"/>
              </a:ext>
            </a:extLst>
          </p:cNvPr>
          <p:cNvSpPr txBox="1"/>
          <p:nvPr/>
        </p:nvSpPr>
        <p:spPr>
          <a:xfrm>
            <a:off x="10956784" y="6364682"/>
            <a:ext cx="513563"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21</a:t>
            </a:r>
          </a:p>
        </p:txBody>
      </p:sp>
    </p:spTree>
    <p:extLst>
      <p:ext uri="{BB962C8B-B14F-4D97-AF65-F5344CB8AC3E}">
        <p14:creationId xmlns:p14="http://schemas.microsoft.com/office/powerpoint/2010/main" val="19208580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BBF61C-20DB-4ABE-BFE8-1459F86FE17D}"/>
              </a:ext>
            </a:extLst>
          </p:cNvPr>
          <p:cNvSpPr txBox="1"/>
          <p:nvPr/>
        </p:nvSpPr>
        <p:spPr>
          <a:xfrm>
            <a:off x="866775" y="314325"/>
            <a:ext cx="4162425" cy="584775"/>
          </a:xfrm>
          <a:prstGeom prst="rect">
            <a:avLst/>
          </a:prstGeom>
          <a:noFill/>
        </p:spPr>
        <p:txBody>
          <a:bodyPr wrap="square" rtlCol="0">
            <a:spAutoFit/>
          </a:bodyPr>
          <a:lstStyle/>
          <a:p>
            <a:pPr algn="r"/>
            <a:r>
              <a:rPr lang="en-US" sz="3200" dirty="0">
                <a:solidFill>
                  <a:schemeClr val="bg1"/>
                </a:solidFill>
                <a:latin typeface="Arial" panose="020B0604020202020204" pitchFamily="34" charset="0"/>
                <a:cs typeface="Arial" panose="020B0604020202020204" pitchFamily="34" charset="0"/>
              </a:rPr>
              <a:t>Meeting Recap</a:t>
            </a:r>
          </a:p>
        </p:txBody>
      </p:sp>
      <p:sp>
        <p:nvSpPr>
          <p:cNvPr id="4" name="Flowchart: Connector 3">
            <a:extLst>
              <a:ext uri="{FF2B5EF4-FFF2-40B4-BE49-F238E27FC236}">
                <a16:creationId xmlns:a16="http://schemas.microsoft.com/office/drawing/2014/main" id="{04191EF1-7A08-4350-8B26-A77A8272F119}"/>
              </a:ext>
            </a:extLst>
          </p:cNvPr>
          <p:cNvSpPr/>
          <p:nvPr/>
        </p:nvSpPr>
        <p:spPr>
          <a:xfrm>
            <a:off x="377019" y="1513171"/>
            <a:ext cx="4162424" cy="4046443"/>
          </a:xfrm>
          <a:prstGeom prst="flowChartConnector">
            <a:avLst/>
          </a:prstGeom>
          <a:solidFill>
            <a:srgbClr val="092F57">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With more Luma activities on the horizon, we encourage you to consider your workload and the possible need for an additional Change Liaison.</a:t>
            </a:r>
          </a:p>
        </p:txBody>
      </p:sp>
      <p:sp>
        <p:nvSpPr>
          <p:cNvPr id="5" name="Flowchart: Connector 4">
            <a:extLst>
              <a:ext uri="{FF2B5EF4-FFF2-40B4-BE49-F238E27FC236}">
                <a16:creationId xmlns:a16="http://schemas.microsoft.com/office/drawing/2014/main" id="{ECD09D64-38EF-4CF3-A097-889289A16C63}"/>
              </a:ext>
            </a:extLst>
          </p:cNvPr>
          <p:cNvSpPr/>
          <p:nvPr/>
        </p:nvSpPr>
        <p:spPr>
          <a:xfrm>
            <a:off x="3992674" y="1513171"/>
            <a:ext cx="4162424" cy="4046443"/>
          </a:xfrm>
          <a:prstGeom prst="flowChartConnector">
            <a:avLst/>
          </a:prstGeom>
          <a:solidFill>
            <a:srgbClr val="092F57">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Talk with your leadership about helping you make room for Luma activities like the Agency Accelerators.</a:t>
            </a:r>
          </a:p>
        </p:txBody>
      </p:sp>
      <p:sp>
        <p:nvSpPr>
          <p:cNvPr id="6" name="Flowchart: Connector 5">
            <a:extLst>
              <a:ext uri="{FF2B5EF4-FFF2-40B4-BE49-F238E27FC236}">
                <a16:creationId xmlns:a16="http://schemas.microsoft.com/office/drawing/2014/main" id="{450CDA50-130C-49FC-9D0E-904FEACC55BF}"/>
              </a:ext>
            </a:extLst>
          </p:cNvPr>
          <p:cNvSpPr/>
          <p:nvPr/>
        </p:nvSpPr>
        <p:spPr>
          <a:xfrm>
            <a:off x="7608329" y="1513171"/>
            <a:ext cx="4162424" cy="4046443"/>
          </a:xfrm>
          <a:prstGeom prst="flowChartConnector">
            <a:avLst/>
          </a:prstGeom>
          <a:solidFill>
            <a:srgbClr val="092F57">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Please reach out to your Agency Advocate if have questions or need assistance with any Luma-related activities.</a:t>
            </a:r>
          </a:p>
        </p:txBody>
      </p:sp>
      <p:sp>
        <p:nvSpPr>
          <p:cNvPr id="7" name="TextBox 6">
            <a:extLst>
              <a:ext uri="{FF2B5EF4-FFF2-40B4-BE49-F238E27FC236}">
                <a16:creationId xmlns:a16="http://schemas.microsoft.com/office/drawing/2014/main" id="{B1DC0225-FA11-4682-89E5-04141B6464FA}"/>
              </a:ext>
            </a:extLst>
          </p:cNvPr>
          <p:cNvSpPr txBox="1"/>
          <p:nvPr/>
        </p:nvSpPr>
        <p:spPr>
          <a:xfrm>
            <a:off x="10956784" y="6364682"/>
            <a:ext cx="513563"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22</a:t>
            </a:r>
          </a:p>
        </p:txBody>
      </p:sp>
    </p:spTree>
    <p:extLst>
      <p:ext uri="{BB962C8B-B14F-4D97-AF65-F5344CB8AC3E}">
        <p14:creationId xmlns:p14="http://schemas.microsoft.com/office/powerpoint/2010/main" val="35587785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 name="Picture 10" descr="7 Idaho Winter Activities for an Unforgettable Vacation">
            <a:extLst>
              <a:ext uri="{FF2B5EF4-FFF2-40B4-BE49-F238E27FC236}">
                <a16:creationId xmlns:a16="http://schemas.microsoft.com/office/drawing/2014/main" id="{899E3DC5-141D-4E02-AEB2-5F484077A8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2665"/>
          <a:stretch/>
        </p:blipFill>
        <p:spPr bwMode="auto">
          <a:xfrm>
            <a:off x="0" y="0"/>
            <a:ext cx="12192000" cy="6271474"/>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Shape 1">
            <a:extLst>
              <a:ext uri="{FF2B5EF4-FFF2-40B4-BE49-F238E27FC236}">
                <a16:creationId xmlns:a16="http://schemas.microsoft.com/office/drawing/2014/main" id="{8571E11C-8080-44AB-A364-89B257E61FAE}"/>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BDD42CB0-0946-4777-BF73-3B3D511DF635}"/>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B8596957-03B1-4084-B337-F1A67545FEBE}"/>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CBFE613C-315F-4F4A-BAC7-7211C31B3C45}"/>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232C708F-04E5-4C9D-9CEA-4CF0FBD07295}"/>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676EB502-9166-41BA-9724-C1D32808CE87}"/>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FD75B864-F693-4A1A-BD5B-69CC17E81779}"/>
              </a:ext>
            </a:extLst>
          </p:cNvPr>
          <p:cNvSpPr/>
          <p:nvPr/>
        </p:nvSpPr>
        <p:spPr>
          <a:xfrm>
            <a:off x="1193853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extBox 16">
            <a:extLst>
              <a:ext uri="{FF2B5EF4-FFF2-40B4-BE49-F238E27FC236}">
                <a16:creationId xmlns:a16="http://schemas.microsoft.com/office/drawing/2014/main" id="{1CAFF891-24EB-4DA9-BCC0-55392842C573}"/>
              </a:ext>
            </a:extLst>
          </p:cNvPr>
          <p:cNvSpPr txBox="1"/>
          <p:nvPr/>
        </p:nvSpPr>
        <p:spPr>
          <a:xfrm>
            <a:off x="1263720" y="2314047"/>
            <a:ext cx="6953250" cy="646331"/>
          </a:xfrm>
          <a:prstGeom prst="rect">
            <a:avLst/>
          </a:prstGeom>
          <a:noFill/>
        </p:spPr>
        <p:txBody>
          <a:bodyPr wrap="square" rtlCol="0">
            <a:spAutoFit/>
          </a:bodyPr>
          <a:lstStyle/>
          <a:p>
            <a:pPr algn="r"/>
            <a:r>
              <a:rPr lang="en-US" sz="3600" dirty="0">
                <a:solidFill>
                  <a:schemeClr val="bg1"/>
                </a:solidFill>
                <a:latin typeface="Arial" panose="020B0604020202020204" pitchFamily="34" charset="0"/>
                <a:cs typeface="Arial" panose="020B0604020202020204" pitchFamily="34" charset="0"/>
              </a:rPr>
              <a:t>Thank you!</a:t>
            </a:r>
          </a:p>
        </p:txBody>
      </p:sp>
      <p:sp>
        <p:nvSpPr>
          <p:cNvPr id="15" name="Rectangle 14">
            <a:extLst>
              <a:ext uri="{FF2B5EF4-FFF2-40B4-BE49-F238E27FC236}">
                <a16:creationId xmlns:a16="http://schemas.microsoft.com/office/drawing/2014/main" id="{0222F3FF-A683-4A32-960B-615539A33001}"/>
              </a:ext>
            </a:extLst>
          </p:cNvPr>
          <p:cNvSpPr/>
          <p:nvPr/>
        </p:nvSpPr>
        <p:spPr>
          <a:xfrm>
            <a:off x="10913402" y="6271474"/>
            <a:ext cx="556945" cy="586526"/>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0AFB064-1158-4264-9B8E-532CCDD8BAB2}"/>
              </a:ext>
            </a:extLst>
          </p:cNvPr>
          <p:cNvSpPr txBox="1"/>
          <p:nvPr/>
        </p:nvSpPr>
        <p:spPr>
          <a:xfrm>
            <a:off x="7163370" y="3698571"/>
            <a:ext cx="359663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Danielle Stevens</a:t>
            </a:r>
            <a:b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dstevens@sco.Idaho.gov</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208-332-8868</a:t>
            </a:r>
            <a:b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99E7C08F-6E6F-4DFF-A060-2AEF2749977F}"/>
              </a:ext>
            </a:extLst>
          </p:cNvPr>
          <p:cNvSpPr txBox="1"/>
          <p:nvPr/>
        </p:nvSpPr>
        <p:spPr>
          <a:xfrm>
            <a:off x="1424685" y="4934373"/>
            <a:ext cx="334094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Chris Lehosit</a:t>
            </a:r>
            <a:b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clehosit@sco.Idaho.gov</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b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208-332-8887</a:t>
            </a:r>
          </a:p>
        </p:txBody>
      </p:sp>
      <p:sp>
        <p:nvSpPr>
          <p:cNvPr id="19" name="TextBox 18">
            <a:extLst>
              <a:ext uri="{FF2B5EF4-FFF2-40B4-BE49-F238E27FC236}">
                <a16:creationId xmlns:a16="http://schemas.microsoft.com/office/drawing/2014/main" id="{8B46829B-D54D-49CA-BADE-DEF9D7D114B2}"/>
              </a:ext>
            </a:extLst>
          </p:cNvPr>
          <p:cNvSpPr txBox="1"/>
          <p:nvPr/>
        </p:nvSpPr>
        <p:spPr>
          <a:xfrm>
            <a:off x="4201125" y="4966183"/>
            <a:ext cx="359663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Krystal Griffith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kgriffith@sco.Idaho.gov</a:t>
            </a:r>
            <a:r>
              <a:rPr lang="en-US" dirty="0">
                <a:solidFill>
                  <a:schemeClr val="bg1"/>
                </a:solidFill>
                <a:latin typeface="Arial" panose="020B0604020202020204" pitchFamily="34" charset="0"/>
                <a:cs typeface="Arial" panose="020B0604020202020204" pitchFamily="34" charset="0"/>
              </a:rPr>
              <a:t> </a:t>
            </a:r>
            <a:endPar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208-332-8861</a:t>
            </a:r>
            <a:b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ADE10C6F-F4B2-4517-8D3D-61E0D06CC626}"/>
              </a:ext>
            </a:extLst>
          </p:cNvPr>
          <p:cNvSpPr txBox="1"/>
          <p:nvPr/>
        </p:nvSpPr>
        <p:spPr>
          <a:xfrm>
            <a:off x="7167444" y="4966182"/>
            <a:ext cx="359663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Elijah Stearns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estearns@sco.Idaho.gov</a:t>
            </a:r>
            <a:r>
              <a:rPr lang="en-US" dirty="0">
                <a:solidFill>
                  <a:schemeClr val="bg1"/>
                </a:solidFill>
                <a:latin typeface="Arial" panose="020B0604020202020204" pitchFamily="34" charset="0"/>
                <a:cs typeface="Arial" panose="020B0604020202020204" pitchFamily="34" charset="0"/>
              </a:rPr>
              <a:t> </a:t>
            </a:r>
            <a:endParaRPr kumimoji="0" lang="en-US" sz="1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208-332-8871</a:t>
            </a:r>
            <a:b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21" name="Group 20">
            <a:extLst>
              <a:ext uri="{FF2B5EF4-FFF2-40B4-BE49-F238E27FC236}">
                <a16:creationId xmlns:a16="http://schemas.microsoft.com/office/drawing/2014/main" id="{B8137D20-422E-454E-938F-8F77938FCA60}"/>
              </a:ext>
            </a:extLst>
          </p:cNvPr>
          <p:cNvGrpSpPr/>
          <p:nvPr/>
        </p:nvGrpSpPr>
        <p:grpSpPr>
          <a:xfrm>
            <a:off x="1157267" y="3681491"/>
            <a:ext cx="6465164" cy="937201"/>
            <a:chOff x="4017804" y="3417044"/>
            <a:chExt cx="6465164" cy="937201"/>
          </a:xfrm>
        </p:grpSpPr>
        <p:sp>
          <p:nvSpPr>
            <p:cNvPr id="23" name="TextBox 22">
              <a:extLst>
                <a:ext uri="{FF2B5EF4-FFF2-40B4-BE49-F238E27FC236}">
                  <a16:creationId xmlns:a16="http://schemas.microsoft.com/office/drawing/2014/main" id="{362BF5DC-D1BF-4E49-9C4D-28476F16ED76}"/>
                </a:ext>
              </a:extLst>
            </p:cNvPr>
            <p:cNvSpPr txBox="1"/>
            <p:nvPr/>
          </p:nvSpPr>
          <p:spPr>
            <a:xfrm>
              <a:off x="4017804" y="3417044"/>
              <a:ext cx="369230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Sheena Coles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6">
                    <a:extLst>
                      <a:ext uri="{A12FA001-AC4F-418D-AE19-62706E023703}">
                        <ahyp:hlinkClr xmlns:ahyp="http://schemas.microsoft.com/office/drawing/2018/hyperlinkcolor" val="tx"/>
                      </a:ext>
                    </a:extLst>
                  </a:hlinkClick>
                </a:rPr>
                <a:t>SColes@sco.Idaho.gov</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208-334-3100 </a:t>
              </a:r>
            </a:p>
          </p:txBody>
        </p:sp>
        <p:sp>
          <p:nvSpPr>
            <p:cNvPr id="24" name="TextBox 23">
              <a:extLst>
                <a:ext uri="{FF2B5EF4-FFF2-40B4-BE49-F238E27FC236}">
                  <a16:creationId xmlns:a16="http://schemas.microsoft.com/office/drawing/2014/main" id="{A9883C6B-99BE-46A8-904A-DF595ACD43F6}"/>
                </a:ext>
              </a:extLst>
            </p:cNvPr>
            <p:cNvSpPr txBox="1"/>
            <p:nvPr/>
          </p:nvSpPr>
          <p:spPr>
            <a:xfrm>
              <a:off x="7169946" y="3430915"/>
              <a:ext cx="331302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Alex Doench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7">
                    <a:extLst>
                      <a:ext uri="{A12FA001-AC4F-418D-AE19-62706E023703}">
                        <ahyp:hlinkClr xmlns:ahyp="http://schemas.microsoft.com/office/drawing/2018/hyperlinkcolor" val="tx"/>
                      </a:ext>
                    </a:extLst>
                  </a:hlinkClick>
                </a:rPr>
                <a:t>adoench@sco.Idaho.gov</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208-332-8841</a:t>
              </a:r>
            </a:p>
          </p:txBody>
        </p:sp>
      </p:grpSp>
      <p:sp>
        <p:nvSpPr>
          <p:cNvPr id="22" name="TextBox 21">
            <a:extLst>
              <a:ext uri="{FF2B5EF4-FFF2-40B4-BE49-F238E27FC236}">
                <a16:creationId xmlns:a16="http://schemas.microsoft.com/office/drawing/2014/main" id="{ACFFCB6B-D71A-4999-B43D-F0FE6AF12815}"/>
              </a:ext>
            </a:extLst>
          </p:cNvPr>
          <p:cNvSpPr txBox="1"/>
          <p:nvPr/>
        </p:nvSpPr>
        <p:spPr>
          <a:xfrm>
            <a:off x="10956784" y="6364682"/>
            <a:ext cx="513563"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23</a:t>
            </a:r>
          </a:p>
        </p:txBody>
      </p:sp>
    </p:spTree>
    <p:extLst>
      <p:ext uri="{BB962C8B-B14F-4D97-AF65-F5344CB8AC3E}">
        <p14:creationId xmlns:p14="http://schemas.microsoft.com/office/powerpoint/2010/main" val="1654024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6113710-A4B7-485C-AB1E-359A85E0FD4E}"/>
              </a:ext>
            </a:extLst>
          </p:cNvPr>
          <p:cNvSpPr/>
          <p:nvPr/>
        </p:nvSpPr>
        <p:spPr>
          <a:xfrm>
            <a:off x="10913402" y="6267510"/>
            <a:ext cx="556945" cy="590490"/>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22FFA0B-F1ED-46BD-97A3-C9BCF5BAF058}"/>
              </a:ext>
            </a:extLst>
          </p:cNvPr>
          <p:cNvSpPr txBox="1"/>
          <p:nvPr/>
        </p:nvSpPr>
        <p:spPr>
          <a:xfrm>
            <a:off x="11029950" y="6362700"/>
            <a:ext cx="323850"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3</a:t>
            </a:r>
          </a:p>
        </p:txBody>
      </p:sp>
      <p:sp>
        <p:nvSpPr>
          <p:cNvPr id="3" name="TextBox 2">
            <a:extLst>
              <a:ext uri="{FF2B5EF4-FFF2-40B4-BE49-F238E27FC236}">
                <a16:creationId xmlns:a16="http://schemas.microsoft.com/office/drawing/2014/main" id="{3E7B13D5-3784-42A9-8FBB-DCA00D89BEF1}"/>
              </a:ext>
            </a:extLst>
          </p:cNvPr>
          <p:cNvSpPr txBox="1"/>
          <p:nvPr/>
        </p:nvSpPr>
        <p:spPr>
          <a:xfrm>
            <a:off x="2435427" y="329126"/>
            <a:ext cx="2584247" cy="584775"/>
          </a:xfrm>
          <a:prstGeom prst="rect">
            <a:avLst/>
          </a:prstGeom>
          <a:noFill/>
        </p:spPr>
        <p:txBody>
          <a:bodyPr wrap="square" rtlCol="0">
            <a:spAutoFit/>
          </a:bodyPr>
          <a:lstStyle/>
          <a:p>
            <a:pPr algn="r"/>
            <a:r>
              <a:rPr lang="en-US" sz="3200" dirty="0">
                <a:solidFill>
                  <a:schemeClr val="bg1"/>
                </a:solidFill>
                <a:latin typeface="Arial" panose="020B0604020202020204" pitchFamily="34" charset="0"/>
                <a:cs typeface="Arial" panose="020B0604020202020204" pitchFamily="34" charset="0"/>
              </a:rPr>
              <a:t>Agenda</a:t>
            </a:r>
            <a:endParaRPr lang="en-US" sz="2000"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76F4C57-34CA-45AA-8CAB-E7C201433387}"/>
              </a:ext>
            </a:extLst>
          </p:cNvPr>
          <p:cNvSpPr txBox="1"/>
          <p:nvPr/>
        </p:nvSpPr>
        <p:spPr>
          <a:xfrm>
            <a:off x="1177233" y="1660875"/>
            <a:ext cx="6903836" cy="3728649"/>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0"/>
              </a:spcAft>
              <a:buClr>
                <a:srgbClr val="FFB81C"/>
              </a:buClr>
              <a:buSzTx/>
              <a:buFont typeface="Arial" panose="020B0604020202020204" pitchFamily="34" charset="0"/>
              <a:buChar char="•"/>
              <a:tabLst/>
              <a:defRPr/>
            </a:pPr>
            <a:r>
              <a:rPr lang="en-US" sz="2000" dirty="0">
                <a:solidFill>
                  <a:schemeClr val="tx2"/>
                </a:solidFill>
                <a:latin typeface="Arial" panose="020B0604020202020204" pitchFamily="34" charset="0"/>
                <a:cs typeface="Arial" panose="020B0604020202020204" pitchFamily="34" charset="0"/>
              </a:rPr>
              <a:t>Agency Accelerator Presentations </a:t>
            </a:r>
          </a:p>
          <a:p>
            <a:pPr marL="342900" marR="0" lvl="0" indent="-342900" algn="l" defTabSz="914400" rtl="0" eaLnBrk="1" fontAlgn="auto" latinLnBrk="0" hangingPunct="1">
              <a:lnSpc>
                <a:spcPct val="150000"/>
              </a:lnSpc>
              <a:spcBef>
                <a:spcPts val="0"/>
              </a:spcBef>
              <a:spcAft>
                <a:spcPts val="0"/>
              </a:spcAft>
              <a:buClr>
                <a:srgbClr val="FFB81C"/>
              </a:buClr>
              <a:buSzTx/>
              <a:buFont typeface="Arial" panose="020B0604020202020204" pitchFamily="34" charset="0"/>
              <a:buChar char="•"/>
              <a:tabLst/>
              <a:defRPr/>
            </a:pPr>
            <a:r>
              <a:rPr kumimoji="0" lang="en-US" sz="200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Current Project Activities</a:t>
            </a:r>
          </a:p>
          <a:p>
            <a:pPr marL="342900" marR="0" lvl="0" indent="-342900" algn="l" defTabSz="914400" rtl="0" eaLnBrk="1" fontAlgn="auto" latinLnBrk="0" hangingPunct="1">
              <a:lnSpc>
                <a:spcPct val="150000"/>
              </a:lnSpc>
              <a:spcBef>
                <a:spcPts val="0"/>
              </a:spcBef>
              <a:spcAft>
                <a:spcPts val="0"/>
              </a:spcAft>
              <a:buClr>
                <a:srgbClr val="FFB81C"/>
              </a:buClr>
              <a:buSzTx/>
              <a:buFont typeface="Arial" panose="020B0604020202020204" pitchFamily="34" charset="0"/>
              <a:buChar char="•"/>
              <a:tabLst/>
              <a:defRPr/>
            </a:pPr>
            <a:r>
              <a:rPr lang="en-US" sz="2000" dirty="0">
                <a:solidFill>
                  <a:schemeClr val="tx2"/>
                </a:solidFill>
                <a:latin typeface="Arial" panose="020B0604020202020204" pitchFamily="34" charset="0"/>
                <a:cs typeface="Arial" panose="020B0604020202020204" pitchFamily="34" charset="0"/>
              </a:rPr>
              <a:t>Change Readiness Assessment (CRA)</a:t>
            </a:r>
          </a:p>
          <a:p>
            <a:pPr marL="342900" marR="0" lvl="0" indent="-342900" algn="l" defTabSz="914400" rtl="0" eaLnBrk="1" fontAlgn="auto" latinLnBrk="0" hangingPunct="1">
              <a:lnSpc>
                <a:spcPct val="150000"/>
              </a:lnSpc>
              <a:spcBef>
                <a:spcPts val="0"/>
              </a:spcBef>
              <a:spcAft>
                <a:spcPts val="0"/>
              </a:spcAft>
              <a:buClr>
                <a:srgbClr val="FFB81C"/>
              </a:buClr>
              <a:buSzTx/>
              <a:buFont typeface="Arial" panose="020B0604020202020204" pitchFamily="34" charset="0"/>
              <a:buChar char="•"/>
              <a:tabLst/>
              <a:defRPr/>
            </a:pPr>
            <a:r>
              <a:rPr lang="en-US" sz="2000" dirty="0">
                <a:solidFill>
                  <a:schemeClr val="tx2"/>
                </a:solidFill>
                <a:latin typeface="Arial" panose="020B0604020202020204" pitchFamily="34" charset="0"/>
                <a:cs typeface="Arial" panose="020B0604020202020204" pitchFamily="34" charset="0"/>
              </a:rPr>
              <a:t>Items to Have On Your Radar</a:t>
            </a:r>
          </a:p>
          <a:p>
            <a:pPr marL="342900" marR="0" lvl="0" indent="-342900" algn="l" defTabSz="914400" rtl="0" eaLnBrk="1" fontAlgn="auto" latinLnBrk="0" hangingPunct="1">
              <a:lnSpc>
                <a:spcPct val="150000"/>
              </a:lnSpc>
              <a:spcBef>
                <a:spcPts val="0"/>
              </a:spcBef>
              <a:spcAft>
                <a:spcPts val="0"/>
              </a:spcAft>
              <a:buClr>
                <a:srgbClr val="FFB81C"/>
              </a:buClr>
              <a:buSzTx/>
              <a:buFont typeface="Arial" panose="020B0604020202020204" pitchFamily="34" charset="0"/>
              <a:buChar char="•"/>
              <a:tabLst/>
              <a:defRPr/>
            </a:pPr>
            <a:r>
              <a:rPr lang="en-US" sz="2000" dirty="0" err="1">
                <a:solidFill>
                  <a:schemeClr val="tx2"/>
                </a:solidFill>
                <a:latin typeface="Arial" panose="020B0604020202020204" pitchFamily="34" charset="0"/>
                <a:cs typeface="Arial" panose="020B0604020202020204" pitchFamily="34" charset="0"/>
              </a:rPr>
              <a:t>JSIT</a:t>
            </a:r>
            <a:r>
              <a:rPr lang="en-US" sz="2000" dirty="0">
                <a:solidFill>
                  <a:schemeClr val="tx2"/>
                </a:solidFill>
                <a:latin typeface="Arial" panose="020B0604020202020204" pitchFamily="34" charset="0"/>
                <a:cs typeface="Arial" panose="020B0604020202020204" pitchFamily="34" charset="0"/>
              </a:rPr>
              <a:t> Workbook Completion</a:t>
            </a:r>
          </a:p>
          <a:p>
            <a:pPr marL="342900" marR="0" lvl="0" indent="-342900" algn="l" defTabSz="914400" rtl="0" eaLnBrk="1" fontAlgn="auto" latinLnBrk="0" hangingPunct="1">
              <a:lnSpc>
                <a:spcPct val="150000"/>
              </a:lnSpc>
              <a:spcBef>
                <a:spcPts val="0"/>
              </a:spcBef>
              <a:spcAft>
                <a:spcPts val="0"/>
              </a:spcAft>
              <a:buClr>
                <a:srgbClr val="FFB81C"/>
              </a:buClr>
              <a:buSzTx/>
              <a:buFont typeface="Arial" panose="020B0604020202020204" pitchFamily="34" charset="0"/>
              <a:buChar char="•"/>
              <a:tabLst/>
              <a:defRPr/>
            </a:pPr>
            <a:r>
              <a:rPr lang="en-US" sz="2000" dirty="0">
                <a:solidFill>
                  <a:schemeClr val="tx2"/>
                </a:solidFill>
                <a:latin typeface="Arial" panose="020B0604020202020204" pitchFamily="34" charset="0"/>
                <a:cs typeface="Arial" panose="020B0604020202020204" pitchFamily="34" charset="0"/>
              </a:rPr>
              <a:t>Agency Operational Readiness</a:t>
            </a:r>
          </a:p>
          <a:p>
            <a:pPr marL="342900" marR="0" lvl="0" indent="-342900" algn="l" defTabSz="914400" rtl="0" eaLnBrk="1" fontAlgn="auto" latinLnBrk="0" hangingPunct="1">
              <a:lnSpc>
                <a:spcPct val="150000"/>
              </a:lnSpc>
              <a:spcBef>
                <a:spcPts val="0"/>
              </a:spcBef>
              <a:spcAft>
                <a:spcPts val="0"/>
              </a:spcAft>
              <a:buClr>
                <a:srgbClr val="FFB81C"/>
              </a:buClr>
              <a:buSzTx/>
              <a:buFont typeface="Arial" panose="020B0604020202020204" pitchFamily="34" charset="0"/>
              <a:buChar char="•"/>
              <a:tabLst/>
              <a:defRPr/>
            </a:pPr>
            <a:r>
              <a:rPr lang="en-US" sz="2000" dirty="0">
                <a:solidFill>
                  <a:schemeClr val="tx2"/>
                </a:solidFill>
                <a:latin typeface="Arial" panose="020B0604020202020204" pitchFamily="34" charset="0"/>
                <a:cs typeface="Arial" panose="020B0604020202020204" pitchFamily="34" charset="0"/>
              </a:rPr>
              <a:t>January Change Liaison Communications Toolkit</a:t>
            </a:r>
          </a:p>
          <a:p>
            <a:pPr marL="342900" marR="0" lvl="0" indent="-342900" algn="l" defTabSz="914400" rtl="0" eaLnBrk="1" fontAlgn="auto" latinLnBrk="0" hangingPunct="1">
              <a:lnSpc>
                <a:spcPct val="150000"/>
              </a:lnSpc>
              <a:spcBef>
                <a:spcPts val="0"/>
              </a:spcBef>
              <a:spcAft>
                <a:spcPts val="0"/>
              </a:spcAft>
              <a:buClr>
                <a:srgbClr val="FFB81C"/>
              </a:buClr>
              <a:buSzTx/>
              <a:buFont typeface="Arial" panose="020B0604020202020204" pitchFamily="34" charset="0"/>
              <a:buChar char="•"/>
              <a:tabLst/>
              <a:defRPr/>
            </a:pPr>
            <a:r>
              <a:rPr lang="en-US" sz="2000" dirty="0">
                <a:solidFill>
                  <a:schemeClr val="tx2"/>
                </a:solidFill>
                <a:latin typeface="Arial" panose="020B0604020202020204" pitchFamily="34" charset="0"/>
                <a:cs typeface="Arial" panose="020B0604020202020204" pitchFamily="34" charset="0"/>
              </a:rPr>
              <a:t>Meeting Recap</a:t>
            </a:r>
          </a:p>
        </p:txBody>
      </p:sp>
      <p:pic>
        <p:nvPicPr>
          <p:cNvPr id="6" name="Graphic 5" descr="Laptop with phone and calculator">
            <a:extLst>
              <a:ext uri="{FF2B5EF4-FFF2-40B4-BE49-F238E27FC236}">
                <a16:creationId xmlns:a16="http://schemas.microsoft.com/office/drawing/2014/main" id="{4CA089AD-0BA6-4FFE-B0EE-B12EADB459E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46047" y="621513"/>
            <a:ext cx="3924300" cy="3924300"/>
          </a:xfrm>
          <a:prstGeom prst="rect">
            <a:avLst/>
          </a:prstGeom>
        </p:spPr>
      </p:pic>
    </p:spTree>
    <p:extLst>
      <p:ext uri="{BB962C8B-B14F-4D97-AF65-F5344CB8AC3E}">
        <p14:creationId xmlns:p14="http://schemas.microsoft.com/office/powerpoint/2010/main" val="3103394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E3429C1-1493-474E-A9E7-332F5782DFA1}"/>
              </a:ext>
            </a:extLst>
          </p:cNvPr>
          <p:cNvPicPr>
            <a:picLocks noChangeAspect="1"/>
          </p:cNvPicPr>
          <p:nvPr/>
        </p:nvPicPr>
        <p:blipFill rotWithShape="1">
          <a:blip r:embed="rId2">
            <a:extLst>
              <a:ext uri="{28A0092B-C50C-407E-A947-70E740481C1C}">
                <a14:useLocalDpi xmlns:a14="http://schemas.microsoft.com/office/drawing/2010/main" val="0"/>
              </a:ext>
            </a:extLst>
          </a:blip>
          <a:srcRect t="1517"/>
          <a:stretch/>
        </p:blipFill>
        <p:spPr>
          <a:xfrm>
            <a:off x="0" y="0"/>
            <a:ext cx="12192000" cy="6267510"/>
          </a:xfrm>
          <a:prstGeom prst="rect">
            <a:avLst/>
          </a:prstGeom>
        </p:spPr>
      </p:pic>
      <p:sp>
        <p:nvSpPr>
          <p:cNvPr id="2" name="Freeform: Shape 1">
            <a:extLst>
              <a:ext uri="{FF2B5EF4-FFF2-40B4-BE49-F238E27FC236}">
                <a16:creationId xmlns:a16="http://schemas.microsoft.com/office/drawing/2014/main" id="{8571E11C-8080-44AB-A364-89B257E61FAE}"/>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BDD42CB0-0946-4777-BF73-3B3D511DF635}"/>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B8596957-03B1-4084-B337-F1A67545FEBE}"/>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CBFE613C-315F-4F4A-BAC7-7211C31B3C45}"/>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232C708F-04E5-4C9D-9CEA-4CF0FBD07295}"/>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676EB502-9166-41BA-9724-C1D32808CE87}"/>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FD75B864-F693-4A1A-BD5B-69CC17E81779}"/>
              </a:ext>
            </a:extLst>
          </p:cNvPr>
          <p:cNvSpPr/>
          <p:nvPr/>
        </p:nvSpPr>
        <p:spPr>
          <a:xfrm>
            <a:off x="1193853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extBox 16">
            <a:extLst>
              <a:ext uri="{FF2B5EF4-FFF2-40B4-BE49-F238E27FC236}">
                <a16:creationId xmlns:a16="http://schemas.microsoft.com/office/drawing/2014/main" id="{1CAFF891-24EB-4DA9-BCC0-55392842C573}"/>
              </a:ext>
            </a:extLst>
          </p:cNvPr>
          <p:cNvSpPr txBox="1"/>
          <p:nvPr/>
        </p:nvSpPr>
        <p:spPr>
          <a:xfrm>
            <a:off x="-942146" y="2037048"/>
            <a:ext cx="9246887" cy="1200329"/>
          </a:xfrm>
          <a:prstGeom prst="rect">
            <a:avLst/>
          </a:prstGeom>
          <a:noFill/>
        </p:spPr>
        <p:txBody>
          <a:bodyPr wrap="square" rtlCol="0">
            <a:spAutoFit/>
          </a:bodyPr>
          <a:lstStyle/>
          <a:p>
            <a:pPr algn="r"/>
            <a:r>
              <a:rPr lang="en-US" sz="3600" dirty="0">
                <a:solidFill>
                  <a:schemeClr val="bg1"/>
                </a:solidFill>
                <a:latin typeface="Arial" panose="020B0604020202020204" pitchFamily="34" charset="0"/>
                <a:cs typeface="Arial" panose="020B0604020202020204" pitchFamily="34" charset="0"/>
              </a:rPr>
              <a:t>Agency Accelerator </a:t>
            </a:r>
          </a:p>
          <a:p>
            <a:pPr algn="r"/>
            <a:r>
              <a:rPr lang="en-US" sz="3600" dirty="0">
                <a:solidFill>
                  <a:schemeClr val="bg1"/>
                </a:solidFill>
                <a:latin typeface="Arial" panose="020B0604020202020204" pitchFamily="34" charset="0"/>
                <a:cs typeface="Arial" panose="020B0604020202020204" pitchFamily="34" charset="0"/>
              </a:rPr>
              <a:t>Presentations &amp; Toolkits</a:t>
            </a:r>
          </a:p>
        </p:txBody>
      </p:sp>
      <p:sp>
        <p:nvSpPr>
          <p:cNvPr id="13" name="Rectangle 12">
            <a:extLst>
              <a:ext uri="{FF2B5EF4-FFF2-40B4-BE49-F238E27FC236}">
                <a16:creationId xmlns:a16="http://schemas.microsoft.com/office/drawing/2014/main" id="{EA3189D7-BE1A-463B-8B67-DD5C74EEBF53}"/>
              </a:ext>
            </a:extLst>
          </p:cNvPr>
          <p:cNvSpPr/>
          <p:nvPr/>
        </p:nvSpPr>
        <p:spPr>
          <a:xfrm>
            <a:off x="10913402" y="6267510"/>
            <a:ext cx="556945" cy="590490"/>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1A0980E-4652-41F9-A9B4-E2095469070B}"/>
              </a:ext>
            </a:extLst>
          </p:cNvPr>
          <p:cNvSpPr txBox="1"/>
          <p:nvPr/>
        </p:nvSpPr>
        <p:spPr>
          <a:xfrm>
            <a:off x="11029950" y="6362700"/>
            <a:ext cx="323850"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2924060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5333E2-3FFB-423A-A204-4C012D54953A}"/>
              </a:ext>
            </a:extLst>
          </p:cNvPr>
          <p:cNvSpPr txBox="1"/>
          <p:nvPr/>
        </p:nvSpPr>
        <p:spPr>
          <a:xfrm>
            <a:off x="436654" y="304713"/>
            <a:ext cx="4605556" cy="584775"/>
          </a:xfrm>
          <a:prstGeom prst="rect">
            <a:avLst/>
          </a:prstGeom>
          <a:noFill/>
        </p:spPr>
        <p:txBody>
          <a:bodyPr wrap="square" rtlCol="0">
            <a:spAutoFit/>
          </a:bodyPr>
          <a:lstStyle/>
          <a:p>
            <a:pPr algn="r"/>
            <a:r>
              <a:rPr lang="en-US" sz="3200" dirty="0">
                <a:solidFill>
                  <a:schemeClr val="bg1"/>
                </a:solidFill>
                <a:latin typeface="Arial" panose="020B0604020202020204" pitchFamily="34" charset="0"/>
                <a:cs typeface="Arial" panose="020B0604020202020204" pitchFamily="34" charset="0"/>
              </a:rPr>
              <a:t>Agency Accelerators </a:t>
            </a:r>
          </a:p>
        </p:txBody>
      </p:sp>
      <p:pic>
        <p:nvPicPr>
          <p:cNvPr id="3074" name="Picture 2" descr="Image result for smartsheet logo">
            <a:extLst>
              <a:ext uri="{FF2B5EF4-FFF2-40B4-BE49-F238E27FC236}">
                <a16:creationId xmlns:a16="http://schemas.microsoft.com/office/drawing/2014/main" id="{C144F2B9-8CA7-4192-96CA-303CA71F235C}"/>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403171" y="2216876"/>
            <a:ext cx="1301452" cy="13310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3EB00EF-CA75-4FAF-98F3-E93C7C6DF808}"/>
              </a:ext>
            </a:extLst>
          </p:cNvPr>
          <p:cNvSpPr txBox="1"/>
          <p:nvPr/>
        </p:nvSpPr>
        <p:spPr>
          <a:xfrm>
            <a:off x="1893376" y="1859339"/>
            <a:ext cx="2802802" cy="3139321"/>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We have created a Smartsheet form to gather numbers on what agencies have conducted Agency Accelerators and what agencies need assistance.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link will be shared in the meeting recap from your AA.</a:t>
            </a:r>
          </a:p>
        </p:txBody>
      </p:sp>
      <p:pic>
        <p:nvPicPr>
          <p:cNvPr id="4" name="Picture 3">
            <a:extLst>
              <a:ext uri="{FF2B5EF4-FFF2-40B4-BE49-F238E27FC236}">
                <a16:creationId xmlns:a16="http://schemas.microsoft.com/office/drawing/2014/main" id="{AD75B0E2-D2B5-4DD3-852C-74DE175EF5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3042" y="1532697"/>
            <a:ext cx="6648692" cy="3370094"/>
          </a:xfrm>
          <a:prstGeom prst="rect">
            <a:avLst/>
          </a:prstGeom>
          <a:ln>
            <a:solidFill>
              <a:schemeClr val="tx1"/>
            </a:solidFill>
          </a:ln>
        </p:spPr>
      </p:pic>
      <p:sp>
        <p:nvSpPr>
          <p:cNvPr id="7" name="TextBox 6">
            <a:extLst>
              <a:ext uri="{FF2B5EF4-FFF2-40B4-BE49-F238E27FC236}">
                <a16:creationId xmlns:a16="http://schemas.microsoft.com/office/drawing/2014/main" id="{3025CFEC-19C1-467F-B903-0F8950DCD37A}"/>
              </a:ext>
            </a:extLst>
          </p:cNvPr>
          <p:cNvSpPr txBox="1"/>
          <p:nvPr/>
        </p:nvSpPr>
        <p:spPr>
          <a:xfrm>
            <a:off x="11029950" y="6362700"/>
            <a:ext cx="323850"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1085026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ee the source image">
            <a:extLst>
              <a:ext uri="{FF2B5EF4-FFF2-40B4-BE49-F238E27FC236}">
                <a16:creationId xmlns:a16="http://schemas.microsoft.com/office/drawing/2014/main" id="{A5C78950-EB5A-41C8-BB28-18792F74D3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719" r="11719" b="29986"/>
          <a:stretch/>
        </p:blipFill>
        <p:spPr bwMode="auto">
          <a:xfrm>
            <a:off x="1" y="1"/>
            <a:ext cx="12192000" cy="6271474"/>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Shape 1">
            <a:extLst>
              <a:ext uri="{FF2B5EF4-FFF2-40B4-BE49-F238E27FC236}">
                <a16:creationId xmlns:a16="http://schemas.microsoft.com/office/drawing/2014/main" id="{8571E11C-8080-44AB-A364-89B257E61FAE}"/>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BDD42CB0-0946-4777-BF73-3B3D511DF635}"/>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B8596957-03B1-4084-B337-F1A67545FEBE}"/>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CBFE613C-315F-4F4A-BAC7-7211C31B3C45}"/>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232C708F-04E5-4C9D-9CEA-4CF0FBD07295}"/>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676EB502-9166-41BA-9724-C1D32808CE87}"/>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FD75B864-F693-4A1A-BD5B-69CC17E81779}"/>
              </a:ext>
            </a:extLst>
          </p:cNvPr>
          <p:cNvSpPr/>
          <p:nvPr/>
        </p:nvSpPr>
        <p:spPr>
          <a:xfrm>
            <a:off x="1193853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extBox 16">
            <a:extLst>
              <a:ext uri="{FF2B5EF4-FFF2-40B4-BE49-F238E27FC236}">
                <a16:creationId xmlns:a16="http://schemas.microsoft.com/office/drawing/2014/main" id="{1CAFF891-24EB-4DA9-BCC0-55392842C573}"/>
              </a:ext>
            </a:extLst>
          </p:cNvPr>
          <p:cNvSpPr txBox="1"/>
          <p:nvPr/>
        </p:nvSpPr>
        <p:spPr>
          <a:xfrm>
            <a:off x="1312515" y="2314047"/>
            <a:ext cx="6953250" cy="646331"/>
          </a:xfrm>
          <a:prstGeom prst="rect">
            <a:avLst/>
          </a:prstGeom>
          <a:noFill/>
        </p:spPr>
        <p:txBody>
          <a:bodyPr wrap="square" rtlCol="0">
            <a:spAutoFit/>
          </a:bodyPr>
          <a:lstStyle/>
          <a:p>
            <a:pPr algn="r"/>
            <a:r>
              <a:rPr lang="en-US" sz="3600" dirty="0">
                <a:solidFill>
                  <a:schemeClr val="bg1"/>
                </a:solidFill>
                <a:latin typeface="Arial" panose="020B0604020202020204" pitchFamily="34" charset="0"/>
                <a:cs typeface="Arial" panose="020B0604020202020204" pitchFamily="34" charset="0"/>
              </a:rPr>
              <a:t>Current Project Activities</a:t>
            </a:r>
          </a:p>
        </p:txBody>
      </p:sp>
      <p:sp>
        <p:nvSpPr>
          <p:cNvPr id="13" name="Rectangle 12">
            <a:extLst>
              <a:ext uri="{FF2B5EF4-FFF2-40B4-BE49-F238E27FC236}">
                <a16:creationId xmlns:a16="http://schemas.microsoft.com/office/drawing/2014/main" id="{2A750B7C-DFF4-4C4A-9A2B-A09381D14416}"/>
              </a:ext>
            </a:extLst>
          </p:cNvPr>
          <p:cNvSpPr/>
          <p:nvPr/>
        </p:nvSpPr>
        <p:spPr>
          <a:xfrm>
            <a:off x="10913402" y="6271474"/>
            <a:ext cx="556945" cy="586526"/>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3572F3E-B4C5-485B-9744-BC1323307AE8}"/>
              </a:ext>
            </a:extLst>
          </p:cNvPr>
          <p:cNvSpPr txBox="1"/>
          <p:nvPr/>
        </p:nvSpPr>
        <p:spPr>
          <a:xfrm>
            <a:off x="11029950" y="6362700"/>
            <a:ext cx="323850"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6</a:t>
            </a:r>
          </a:p>
        </p:txBody>
      </p:sp>
    </p:spTree>
    <p:extLst>
      <p:ext uri="{BB962C8B-B14F-4D97-AF65-F5344CB8AC3E}">
        <p14:creationId xmlns:p14="http://schemas.microsoft.com/office/powerpoint/2010/main" val="3339389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5333E2-3FFB-423A-A204-4C012D54953A}"/>
              </a:ext>
            </a:extLst>
          </p:cNvPr>
          <p:cNvSpPr txBox="1"/>
          <p:nvPr/>
        </p:nvSpPr>
        <p:spPr>
          <a:xfrm>
            <a:off x="0" y="360697"/>
            <a:ext cx="5185358" cy="523220"/>
          </a:xfrm>
          <a:prstGeom prst="rect">
            <a:avLst/>
          </a:prstGeom>
          <a:noFill/>
        </p:spPr>
        <p:txBody>
          <a:bodyPr wrap="square" rtlCol="0">
            <a:spAutoFit/>
          </a:bodyPr>
          <a:lstStyle/>
          <a:p>
            <a:pPr algn="r"/>
            <a:r>
              <a:rPr lang="en-US" sz="2800" dirty="0">
                <a:solidFill>
                  <a:schemeClr val="bg1"/>
                </a:solidFill>
                <a:latin typeface="Arial" panose="020B0604020202020204" pitchFamily="34" charset="0"/>
                <a:cs typeface="Arial" panose="020B0604020202020204" pitchFamily="34" charset="0"/>
              </a:rPr>
              <a:t>Current Project Activities</a:t>
            </a:r>
          </a:p>
        </p:txBody>
      </p:sp>
      <p:sp>
        <p:nvSpPr>
          <p:cNvPr id="3" name="Rectangle 2">
            <a:extLst>
              <a:ext uri="{FF2B5EF4-FFF2-40B4-BE49-F238E27FC236}">
                <a16:creationId xmlns:a16="http://schemas.microsoft.com/office/drawing/2014/main" id="{773187CE-C098-4537-94B8-D8A9212EEE46}"/>
              </a:ext>
            </a:extLst>
          </p:cNvPr>
          <p:cNvSpPr/>
          <p:nvPr/>
        </p:nvSpPr>
        <p:spPr>
          <a:xfrm>
            <a:off x="1771650" y="1624831"/>
            <a:ext cx="2047875" cy="1647825"/>
          </a:xfrm>
          <a:prstGeom prst="rect">
            <a:avLst/>
          </a:prstGeom>
          <a:solidFill>
            <a:schemeClr val="tx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Agency Interface Batch Schedules: </a:t>
            </a:r>
          </a:p>
          <a:p>
            <a:pPr algn="ctr"/>
            <a:r>
              <a:rPr lang="en-US" sz="1600" u="sng" dirty="0">
                <a:latin typeface="Arial" panose="020B0604020202020204" pitchFamily="34" charset="0"/>
                <a:cs typeface="Arial" panose="020B0604020202020204" pitchFamily="34" charset="0"/>
              </a:rPr>
              <a:t>Due 1/13</a:t>
            </a:r>
          </a:p>
        </p:txBody>
      </p:sp>
      <p:sp>
        <p:nvSpPr>
          <p:cNvPr id="6" name="Rectangle 5">
            <a:extLst>
              <a:ext uri="{FF2B5EF4-FFF2-40B4-BE49-F238E27FC236}">
                <a16:creationId xmlns:a16="http://schemas.microsoft.com/office/drawing/2014/main" id="{EBB608F8-26FB-435B-9BE4-80118F92A803}"/>
              </a:ext>
            </a:extLst>
          </p:cNvPr>
          <p:cNvSpPr/>
          <p:nvPr/>
        </p:nvSpPr>
        <p:spPr>
          <a:xfrm>
            <a:off x="4981575" y="1624830"/>
            <a:ext cx="2047875" cy="1647825"/>
          </a:xfrm>
          <a:prstGeom prst="rect">
            <a:avLst/>
          </a:prstGeom>
          <a:solidFill>
            <a:schemeClr val="tx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Agency Inbound Interface Testing Input Files: </a:t>
            </a:r>
          </a:p>
          <a:p>
            <a:pPr algn="ctr"/>
            <a:r>
              <a:rPr lang="en-US" sz="1600" u="sng" dirty="0">
                <a:latin typeface="Arial" panose="020B0604020202020204" pitchFamily="34" charset="0"/>
                <a:cs typeface="Arial" panose="020B0604020202020204" pitchFamily="34" charset="0"/>
              </a:rPr>
              <a:t>Due 1/17</a:t>
            </a:r>
          </a:p>
        </p:txBody>
      </p:sp>
      <p:sp>
        <p:nvSpPr>
          <p:cNvPr id="7" name="Rectangle 6">
            <a:extLst>
              <a:ext uri="{FF2B5EF4-FFF2-40B4-BE49-F238E27FC236}">
                <a16:creationId xmlns:a16="http://schemas.microsoft.com/office/drawing/2014/main" id="{75DE530E-1600-405E-885A-39DEB7A68FA2}"/>
              </a:ext>
            </a:extLst>
          </p:cNvPr>
          <p:cNvSpPr/>
          <p:nvPr/>
        </p:nvSpPr>
        <p:spPr>
          <a:xfrm>
            <a:off x="8191500" y="1624830"/>
            <a:ext cx="2047875" cy="1647825"/>
          </a:xfrm>
          <a:prstGeom prst="rect">
            <a:avLst/>
          </a:prstGeom>
          <a:solidFill>
            <a:schemeClr val="tx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Cash Allocation Code Workbook: </a:t>
            </a:r>
          </a:p>
          <a:p>
            <a:pPr algn="ctr"/>
            <a:r>
              <a:rPr lang="en-US" sz="1600" u="sng" dirty="0">
                <a:latin typeface="Arial" panose="020B0604020202020204" pitchFamily="34" charset="0"/>
                <a:cs typeface="Arial" panose="020B0604020202020204" pitchFamily="34" charset="0"/>
              </a:rPr>
              <a:t>Due 1/13</a:t>
            </a:r>
          </a:p>
        </p:txBody>
      </p:sp>
      <p:sp>
        <p:nvSpPr>
          <p:cNvPr id="8" name="Rectangle 7">
            <a:extLst>
              <a:ext uri="{FF2B5EF4-FFF2-40B4-BE49-F238E27FC236}">
                <a16:creationId xmlns:a16="http://schemas.microsoft.com/office/drawing/2014/main" id="{1F388153-F116-414E-947F-762C2C928C6B}"/>
              </a:ext>
            </a:extLst>
          </p:cNvPr>
          <p:cNvSpPr/>
          <p:nvPr/>
        </p:nvSpPr>
        <p:spPr>
          <a:xfrm>
            <a:off x="1771650" y="3729856"/>
            <a:ext cx="2047875" cy="1647825"/>
          </a:xfrm>
          <a:prstGeom prst="rect">
            <a:avLst/>
          </a:prstGeom>
          <a:solidFill>
            <a:schemeClr val="tx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latin typeface="Arial" panose="020B0604020202020204" pitchFamily="34" charset="0"/>
                <a:cs typeface="Arial" panose="020B0604020202020204" pitchFamily="34" charset="0"/>
              </a:rPr>
              <a:t>PCard</a:t>
            </a:r>
            <a:r>
              <a:rPr lang="en-US" sz="1600" b="1" dirty="0">
                <a:latin typeface="Arial" panose="020B0604020202020204" pitchFamily="34" charset="0"/>
                <a:cs typeface="Arial" panose="020B0604020202020204" pitchFamily="34" charset="0"/>
              </a:rPr>
              <a:t> Data Conversion Edits</a:t>
            </a:r>
            <a:r>
              <a:rPr lang="en-US" sz="1600" dirty="0">
                <a:latin typeface="Arial" panose="020B0604020202020204" pitchFamily="34" charset="0"/>
                <a:cs typeface="Arial" panose="020B0604020202020204" pitchFamily="34" charset="0"/>
              </a:rPr>
              <a:t>: </a:t>
            </a:r>
          </a:p>
          <a:p>
            <a:pPr algn="ctr"/>
            <a:r>
              <a:rPr lang="en-US" sz="1600" u="sng" dirty="0">
                <a:latin typeface="Arial" panose="020B0604020202020204" pitchFamily="34" charset="0"/>
                <a:cs typeface="Arial" panose="020B0604020202020204" pitchFamily="34" charset="0"/>
              </a:rPr>
              <a:t>Due 1/13</a:t>
            </a:r>
          </a:p>
        </p:txBody>
      </p:sp>
      <p:sp>
        <p:nvSpPr>
          <p:cNvPr id="9" name="Rectangle 8">
            <a:extLst>
              <a:ext uri="{FF2B5EF4-FFF2-40B4-BE49-F238E27FC236}">
                <a16:creationId xmlns:a16="http://schemas.microsoft.com/office/drawing/2014/main" id="{7AE3EA86-EE34-4FBA-AB16-BA4F5CBDEE39}"/>
              </a:ext>
            </a:extLst>
          </p:cNvPr>
          <p:cNvSpPr/>
          <p:nvPr/>
        </p:nvSpPr>
        <p:spPr>
          <a:xfrm>
            <a:off x="8191500" y="3729855"/>
            <a:ext cx="2047875" cy="1647825"/>
          </a:xfrm>
          <a:prstGeom prst="rect">
            <a:avLst/>
          </a:prstGeom>
          <a:solidFill>
            <a:schemeClr val="tx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Project Balance Workbook: </a:t>
            </a:r>
          </a:p>
          <a:p>
            <a:pPr algn="ctr"/>
            <a:r>
              <a:rPr lang="en-US" sz="1600" u="sng" dirty="0">
                <a:latin typeface="Arial" panose="020B0604020202020204" pitchFamily="34" charset="0"/>
                <a:cs typeface="Arial" panose="020B0604020202020204" pitchFamily="34" charset="0"/>
              </a:rPr>
              <a:t>Due 2/6</a:t>
            </a:r>
          </a:p>
        </p:txBody>
      </p:sp>
      <p:sp>
        <p:nvSpPr>
          <p:cNvPr id="10" name="Rectangle 9">
            <a:extLst>
              <a:ext uri="{FF2B5EF4-FFF2-40B4-BE49-F238E27FC236}">
                <a16:creationId xmlns:a16="http://schemas.microsoft.com/office/drawing/2014/main" id="{A4905C64-127F-4D13-A8EE-A6A3C6F99AF0}"/>
              </a:ext>
            </a:extLst>
          </p:cNvPr>
          <p:cNvSpPr/>
          <p:nvPr/>
        </p:nvSpPr>
        <p:spPr>
          <a:xfrm>
            <a:off x="4981575" y="3729855"/>
            <a:ext cx="2047875" cy="1647825"/>
          </a:xfrm>
          <a:prstGeom prst="rect">
            <a:avLst/>
          </a:prstGeom>
          <a:solidFill>
            <a:schemeClr val="tx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FSM Workflows Workbook: </a:t>
            </a:r>
          </a:p>
          <a:p>
            <a:pPr algn="ctr"/>
            <a:r>
              <a:rPr lang="en-US" sz="1600" u="sng" dirty="0">
                <a:latin typeface="Arial" panose="020B0604020202020204" pitchFamily="34" charset="0"/>
                <a:cs typeface="Arial" panose="020B0604020202020204" pitchFamily="34" charset="0"/>
              </a:rPr>
              <a:t>Due 1/20</a:t>
            </a:r>
          </a:p>
        </p:txBody>
      </p:sp>
      <p:sp>
        <p:nvSpPr>
          <p:cNvPr id="11" name="TextBox 10">
            <a:extLst>
              <a:ext uri="{FF2B5EF4-FFF2-40B4-BE49-F238E27FC236}">
                <a16:creationId xmlns:a16="http://schemas.microsoft.com/office/drawing/2014/main" id="{5D4FD554-3FE4-4EFB-8D4F-8D332D24BF8E}"/>
              </a:ext>
            </a:extLst>
          </p:cNvPr>
          <p:cNvSpPr txBox="1"/>
          <p:nvPr/>
        </p:nvSpPr>
        <p:spPr>
          <a:xfrm>
            <a:off x="11029950" y="6362700"/>
            <a:ext cx="323850"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7</a:t>
            </a:r>
          </a:p>
        </p:txBody>
      </p:sp>
    </p:spTree>
    <p:extLst>
      <p:ext uri="{BB962C8B-B14F-4D97-AF65-F5344CB8AC3E}">
        <p14:creationId xmlns:p14="http://schemas.microsoft.com/office/powerpoint/2010/main" val="1467931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8A62CA1-3A1D-41B3-BB53-C7B11944A353}"/>
              </a:ext>
            </a:extLst>
          </p:cNvPr>
          <p:cNvPicPr>
            <a:picLocks noChangeAspect="1"/>
          </p:cNvPicPr>
          <p:nvPr/>
        </p:nvPicPr>
        <p:blipFill rotWithShape="1">
          <a:blip r:embed="rId2">
            <a:extLst>
              <a:ext uri="{28A0092B-C50C-407E-A947-70E740481C1C}">
                <a14:useLocalDpi xmlns:a14="http://schemas.microsoft.com/office/drawing/2010/main" val="0"/>
              </a:ext>
            </a:extLst>
          </a:blip>
          <a:srcRect t="2875" b="16829"/>
          <a:stretch/>
        </p:blipFill>
        <p:spPr>
          <a:xfrm>
            <a:off x="0" y="0"/>
            <a:ext cx="12192000" cy="6271474"/>
          </a:xfrm>
          <a:prstGeom prst="rect">
            <a:avLst/>
          </a:prstGeom>
        </p:spPr>
      </p:pic>
      <p:sp>
        <p:nvSpPr>
          <p:cNvPr id="2" name="Freeform: Shape 1">
            <a:extLst>
              <a:ext uri="{FF2B5EF4-FFF2-40B4-BE49-F238E27FC236}">
                <a16:creationId xmlns:a16="http://schemas.microsoft.com/office/drawing/2014/main" id="{8571E11C-8080-44AB-A364-89B257E61FAE}"/>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BDD42CB0-0946-4777-BF73-3B3D511DF635}"/>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B8596957-03B1-4084-B337-F1A67545FEBE}"/>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CBFE613C-315F-4F4A-BAC7-7211C31B3C45}"/>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232C708F-04E5-4C9D-9CEA-4CF0FBD07295}"/>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676EB502-9166-41BA-9724-C1D32808CE87}"/>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FD75B864-F693-4A1A-BD5B-69CC17E81779}"/>
              </a:ext>
            </a:extLst>
          </p:cNvPr>
          <p:cNvSpPr/>
          <p:nvPr/>
        </p:nvSpPr>
        <p:spPr>
          <a:xfrm>
            <a:off x="1193853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extBox 16">
            <a:extLst>
              <a:ext uri="{FF2B5EF4-FFF2-40B4-BE49-F238E27FC236}">
                <a16:creationId xmlns:a16="http://schemas.microsoft.com/office/drawing/2014/main" id="{1CAFF891-24EB-4DA9-BCC0-55392842C573}"/>
              </a:ext>
            </a:extLst>
          </p:cNvPr>
          <p:cNvSpPr txBox="1"/>
          <p:nvPr/>
        </p:nvSpPr>
        <p:spPr>
          <a:xfrm>
            <a:off x="1263720" y="2344825"/>
            <a:ext cx="6953250" cy="646331"/>
          </a:xfrm>
          <a:prstGeom prst="rect">
            <a:avLst/>
          </a:prstGeom>
          <a:noFill/>
        </p:spPr>
        <p:txBody>
          <a:bodyPr wrap="square" rtlCol="0">
            <a:spAutoFit/>
          </a:bodyPr>
          <a:lstStyle/>
          <a:p>
            <a:pPr algn="r"/>
            <a:r>
              <a:rPr lang="en-US" sz="3600" dirty="0">
                <a:solidFill>
                  <a:schemeClr val="bg1"/>
                </a:solidFill>
                <a:latin typeface="Arial" panose="020B0604020202020204" pitchFamily="34" charset="0"/>
                <a:cs typeface="Arial" panose="020B0604020202020204" pitchFamily="34" charset="0"/>
              </a:rPr>
              <a:t>Change Readiness Assessment</a:t>
            </a:r>
          </a:p>
        </p:txBody>
      </p:sp>
      <p:sp>
        <p:nvSpPr>
          <p:cNvPr id="13" name="Rectangle 12">
            <a:extLst>
              <a:ext uri="{FF2B5EF4-FFF2-40B4-BE49-F238E27FC236}">
                <a16:creationId xmlns:a16="http://schemas.microsoft.com/office/drawing/2014/main" id="{E1BACD90-F409-4152-8497-81BB88CEB7E7}"/>
              </a:ext>
            </a:extLst>
          </p:cNvPr>
          <p:cNvSpPr/>
          <p:nvPr/>
        </p:nvSpPr>
        <p:spPr>
          <a:xfrm>
            <a:off x="10913402" y="6271474"/>
            <a:ext cx="556945" cy="586526"/>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34CA59D-7E7C-4FFB-8D16-0B29D1992507}"/>
              </a:ext>
            </a:extLst>
          </p:cNvPr>
          <p:cNvSpPr txBox="1"/>
          <p:nvPr/>
        </p:nvSpPr>
        <p:spPr>
          <a:xfrm>
            <a:off x="11029950" y="6362700"/>
            <a:ext cx="323850"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8</a:t>
            </a:r>
          </a:p>
        </p:txBody>
      </p:sp>
    </p:spTree>
    <p:extLst>
      <p:ext uri="{BB962C8B-B14F-4D97-AF65-F5344CB8AC3E}">
        <p14:creationId xmlns:p14="http://schemas.microsoft.com/office/powerpoint/2010/main" val="1988912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7CD648D2-25ED-4728-B45E-F6CFAB1132F0}"/>
              </a:ext>
            </a:extLst>
          </p:cNvPr>
          <p:cNvSpPr/>
          <p:nvPr/>
        </p:nvSpPr>
        <p:spPr>
          <a:xfrm>
            <a:off x="8430850" y="2355414"/>
            <a:ext cx="2825967" cy="300035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E2B9AED9-B3C2-41EC-89D5-D44B213AAF77}"/>
              </a:ext>
            </a:extLst>
          </p:cNvPr>
          <p:cNvSpPr/>
          <p:nvPr/>
        </p:nvSpPr>
        <p:spPr>
          <a:xfrm>
            <a:off x="4683016" y="2355414"/>
            <a:ext cx="2825967" cy="300035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9A638973-14F7-4AC1-A10A-9477E0E99981}"/>
              </a:ext>
            </a:extLst>
          </p:cNvPr>
          <p:cNvSpPr/>
          <p:nvPr/>
        </p:nvSpPr>
        <p:spPr>
          <a:xfrm>
            <a:off x="935183" y="2355415"/>
            <a:ext cx="2825967" cy="300035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A4CFB10-B906-45A7-AE35-90AB9438F152}"/>
              </a:ext>
            </a:extLst>
          </p:cNvPr>
          <p:cNvSpPr txBox="1"/>
          <p:nvPr/>
        </p:nvSpPr>
        <p:spPr>
          <a:xfrm>
            <a:off x="1543714" y="1212963"/>
            <a:ext cx="9875653" cy="646331"/>
          </a:xfrm>
          <a:prstGeom prst="rect">
            <a:avLst/>
          </a:prstGeom>
          <a:noFill/>
        </p:spPr>
        <p:txBody>
          <a:bodyPr wrap="square" rtlCol="0">
            <a:spAutoFit/>
          </a:bodyPr>
          <a:lstStyle/>
          <a:p>
            <a:r>
              <a:rPr lang="en-US" dirty="0"/>
              <a:t>The Change Readiness Assessment (CRA) is a survey designed to capture how ready, willing, and able end users are to adopt business processes and system changes across several key metrics. </a:t>
            </a:r>
          </a:p>
        </p:txBody>
      </p:sp>
      <p:sp>
        <p:nvSpPr>
          <p:cNvPr id="3" name="TextBox 2">
            <a:extLst>
              <a:ext uri="{FF2B5EF4-FFF2-40B4-BE49-F238E27FC236}">
                <a16:creationId xmlns:a16="http://schemas.microsoft.com/office/drawing/2014/main" id="{A06E0DB5-4610-4914-A84C-6493905EA69F}"/>
              </a:ext>
            </a:extLst>
          </p:cNvPr>
          <p:cNvSpPr txBox="1"/>
          <p:nvPr/>
        </p:nvSpPr>
        <p:spPr>
          <a:xfrm>
            <a:off x="0" y="394159"/>
            <a:ext cx="5104839" cy="461665"/>
          </a:xfrm>
          <a:prstGeom prst="rect">
            <a:avLst/>
          </a:prstGeom>
          <a:noFill/>
        </p:spPr>
        <p:txBody>
          <a:bodyPr wrap="square" rtlCol="0">
            <a:spAutoFit/>
          </a:bodyPr>
          <a:lstStyle/>
          <a:p>
            <a:pPr algn="r"/>
            <a:r>
              <a:rPr lang="en-US" sz="2400" dirty="0">
                <a:solidFill>
                  <a:schemeClr val="bg1"/>
                </a:solidFill>
                <a:latin typeface="Arial" panose="020B0604020202020204" pitchFamily="34" charset="0"/>
                <a:cs typeface="Arial" panose="020B0604020202020204" pitchFamily="34" charset="0"/>
              </a:rPr>
              <a:t>Change Readiness Assessment  </a:t>
            </a:r>
          </a:p>
        </p:txBody>
      </p:sp>
      <p:cxnSp>
        <p:nvCxnSpPr>
          <p:cNvPr id="5" name="Straight Connector 4">
            <a:extLst>
              <a:ext uri="{FF2B5EF4-FFF2-40B4-BE49-F238E27FC236}">
                <a16:creationId xmlns:a16="http://schemas.microsoft.com/office/drawing/2014/main" id="{0D3D9D54-C2CD-496E-85AD-8ED4CF900FFB}"/>
              </a:ext>
            </a:extLst>
          </p:cNvPr>
          <p:cNvCxnSpPr>
            <a:cxnSpLocks/>
          </p:cNvCxnSpPr>
          <p:nvPr/>
        </p:nvCxnSpPr>
        <p:spPr>
          <a:xfrm>
            <a:off x="1399178" y="1169730"/>
            <a:ext cx="4319" cy="732795"/>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Graphic 5" descr="Group with solid fill">
            <a:extLst>
              <a:ext uri="{FF2B5EF4-FFF2-40B4-BE49-F238E27FC236}">
                <a16:creationId xmlns:a16="http://schemas.microsoft.com/office/drawing/2014/main" id="{332EDE6B-C63C-4AA8-BDEB-2E8B265186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43714" y="2564354"/>
            <a:ext cx="1608909" cy="1608909"/>
          </a:xfrm>
          <a:prstGeom prst="rect">
            <a:avLst/>
          </a:prstGeom>
        </p:spPr>
      </p:pic>
      <p:pic>
        <p:nvPicPr>
          <p:cNvPr id="7" name="Graphic 6" descr="Presentation with checklist with solid fill">
            <a:extLst>
              <a:ext uri="{FF2B5EF4-FFF2-40B4-BE49-F238E27FC236}">
                <a16:creationId xmlns:a16="http://schemas.microsoft.com/office/drawing/2014/main" id="{B9179D2F-D9BD-4122-9D6F-F750D783D4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27268" y="2677278"/>
            <a:ext cx="1337464" cy="1337464"/>
          </a:xfrm>
          <a:prstGeom prst="rect">
            <a:avLst/>
          </a:prstGeom>
        </p:spPr>
      </p:pic>
      <p:pic>
        <p:nvPicPr>
          <p:cNvPr id="8" name="Graphic 7" descr="Clock with solid fill">
            <a:extLst>
              <a:ext uri="{FF2B5EF4-FFF2-40B4-BE49-F238E27FC236}">
                <a16:creationId xmlns:a16="http://schemas.microsoft.com/office/drawing/2014/main" id="{6911824A-494E-4451-8DAD-E046B79A8D8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50474" y="2752651"/>
            <a:ext cx="1186717" cy="1186717"/>
          </a:xfrm>
          <a:prstGeom prst="rect">
            <a:avLst/>
          </a:prstGeom>
        </p:spPr>
      </p:pic>
      <p:sp>
        <p:nvSpPr>
          <p:cNvPr id="9" name="TextBox 8">
            <a:extLst>
              <a:ext uri="{FF2B5EF4-FFF2-40B4-BE49-F238E27FC236}">
                <a16:creationId xmlns:a16="http://schemas.microsoft.com/office/drawing/2014/main" id="{E5060CD1-AD08-4A3B-82BA-74629B77D392}"/>
              </a:ext>
            </a:extLst>
          </p:cNvPr>
          <p:cNvSpPr txBox="1"/>
          <p:nvPr/>
        </p:nvSpPr>
        <p:spPr>
          <a:xfrm>
            <a:off x="1221554" y="2480558"/>
            <a:ext cx="2253223" cy="369332"/>
          </a:xfrm>
          <a:prstGeom prst="rect">
            <a:avLst/>
          </a:prstGeom>
          <a:noFill/>
        </p:spPr>
        <p:txBody>
          <a:bodyPr wrap="square" rtlCol="0">
            <a:spAutoFit/>
          </a:bodyPr>
          <a:lstStyle/>
          <a:p>
            <a:pPr algn="ctr"/>
            <a:r>
              <a:rPr lang="en-US" dirty="0">
                <a:solidFill>
                  <a:schemeClr val="bg1"/>
                </a:solidFill>
              </a:rPr>
              <a:t>Audience</a:t>
            </a:r>
          </a:p>
        </p:txBody>
      </p:sp>
      <p:sp>
        <p:nvSpPr>
          <p:cNvPr id="10" name="TextBox 9">
            <a:extLst>
              <a:ext uri="{FF2B5EF4-FFF2-40B4-BE49-F238E27FC236}">
                <a16:creationId xmlns:a16="http://schemas.microsoft.com/office/drawing/2014/main" id="{604807C5-1371-4E70-9990-8C76362AE0B8}"/>
              </a:ext>
            </a:extLst>
          </p:cNvPr>
          <p:cNvSpPr txBox="1"/>
          <p:nvPr/>
        </p:nvSpPr>
        <p:spPr>
          <a:xfrm>
            <a:off x="4969388" y="2480558"/>
            <a:ext cx="2253223" cy="369332"/>
          </a:xfrm>
          <a:prstGeom prst="rect">
            <a:avLst/>
          </a:prstGeom>
          <a:noFill/>
        </p:spPr>
        <p:txBody>
          <a:bodyPr wrap="square" rtlCol="0">
            <a:spAutoFit/>
          </a:bodyPr>
          <a:lstStyle/>
          <a:p>
            <a:pPr algn="ctr"/>
            <a:r>
              <a:rPr lang="en-US" dirty="0">
                <a:solidFill>
                  <a:schemeClr val="bg1"/>
                </a:solidFill>
              </a:rPr>
              <a:t>Objective</a:t>
            </a:r>
          </a:p>
        </p:txBody>
      </p:sp>
      <p:sp>
        <p:nvSpPr>
          <p:cNvPr id="11" name="TextBox 10">
            <a:extLst>
              <a:ext uri="{FF2B5EF4-FFF2-40B4-BE49-F238E27FC236}">
                <a16:creationId xmlns:a16="http://schemas.microsoft.com/office/drawing/2014/main" id="{074E8174-0D05-4418-935C-C605086F5CFA}"/>
              </a:ext>
            </a:extLst>
          </p:cNvPr>
          <p:cNvSpPr txBox="1"/>
          <p:nvPr/>
        </p:nvSpPr>
        <p:spPr>
          <a:xfrm>
            <a:off x="8717223" y="2480558"/>
            <a:ext cx="2253223" cy="369332"/>
          </a:xfrm>
          <a:prstGeom prst="rect">
            <a:avLst/>
          </a:prstGeom>
          <a:noFill/>
        </p:spPr>
        <p:txBody>
          <a:bodyPr wrap="square" rtlCol="0">
            <a:spAutoFit/>
          </a:bodyPr>
          <a:lstStyle/>
          <a:p>
            <a:pPr algn="ctr"/>
            <a:r>
              <a:rPr lang="en-US" dirty="0">
                <a:solidFill>
                  <a:schemeClr val="bg1"/>
                </a:solidFill>
              </a:rPr>
              <a:t>Timing</a:t>
            </a:r>
          </a:p>
        </p:txBody>
      </p:sp>
      <p:sp>
        <p:nvSpPr>
          <p:cNvPr id="16" name="TextBox 15">
            <a:extLst>
              <a:ext uri="{FF2B5EF4-FFF2-40B4-BE49-F238E27FC236}">
                <a16:creationId xmlns:a16="http://schemas.microsoft.com/office/drawing/2014/main" id="{26DDD7C4-4107-4E61-8806-2B06D721D0C0}"/>
              </a:ext>
            </a:extLst>
          </p:cNvPr>
          <p:cNvSpPr txBox="1"/>
          <p:nvPr/>
        </p:nvSpPr>
        <p:spPr>
          <a:xfrm>
            <a:off x="1275468" y="4118185"/>
            <a:ext cx="2145393" cy="646331"/>
          </a:xfrm>
          <a:prstGeom prst="rect">
            <a:avLst/>
          </a:prstGeom>
          <a:noFill/>
        </p:spPr>
        <p:txBody>
          <a:bodyPr wrap="square">
            <a:spAutoFit/>
          </a:bodyPr>
          <a:lstStyle/>
          <a:p>
            <a:pPr algn="ctr"/>
            <a:r>
              <a:rPr lang="en-US" sz="1200" i="0" dirty="0">
                <a:solidFill>
                  <a:schemeClr val="bg1"/>
                </a:solidFill>
                <a:latin typeface="Arial" panose="020B0604020202020204" pitchFamily="34" charset="0"/>
                <a:cs typeface="Arial" panose="020B0604020202020204" pitchFamily="34" charset="0"/>
              </a:rPr>
              <a:t>The CRA will be sent to a sample of Luma stakeholders.</a:t>
            </a:r>
          </a:p>
        </p:txBody>
      </p:sp>
      <p:sp>
        <p:nvSpPr>
          <p:cNvPr id="18" name="TextBox 17">
            <a:extLst>
              <a:ext uri="{FF2B5EF4-FFF2-40B4-BE49-F238E27FC236}">
                <a16:creationId xmlns:a16="http://schemas.microsoft.com/office/drawing/2014/main" id="{A8D69546-459F-4159-9656-9CBAB36C888F}"/>
              </a:ext>
            </a:extLst>
          </p:cNvPr>
          <p:cNvSpPr txBox="1"/>
          <p:nvPr/>
        </p:nvSpPr>
        <p:spPr>
          <a:xfrm>
            <a:off x="4763055" y="3939368"/>
            <a:ext cx="266588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CRA is a moment-in-time (snapshot) assessment conducted to identify areas of readiness and address any gaps.</a:t>
            </a:r>
          </a:p>
        </p:txBody>
      </p:sp>
      <p:sp>
        <p:nvSpPr>
          <p:cNvPr id="20" name="TextBox 19">
            <a:extLst>
              <a:ext uri="{FF2B5EF4-FFF2-40B4-BE49-F238E27FC236}">
                <a16:creationId xmlns:a16="http://schemas.microsoft.com/office/drawing/2014/main" id="{77929DAE-1DD1-4057-9C0B-3C2B592B5FEF}"/>
              </a:ext>
            </a:extLst>
          </p:cNvPr>
          <p:cNvSpPr txBox="1"/>
          <p:nvPr/>
        </p:nvSpPr>
        <p:spPr>
          <a:xfrm>
            <a:off x="8567465" y="4019989"/>
            <a:ext cx="2552733" cy="646331"/>
          </a:xfrm>
          <a:prstGeom prst="rect">
            <a:avLst/>
          </a:prstGeom>
          <a:noFill/>
        </p:spPr>
        <p:txBody>
          <a:bodyPr wrap="square">
            <a:spAutoFit/>
          </a:bodyPr>
          <a:lstStyle/>
          <a:p>
            <a:pPr algn="ctr"/>
            <a:r>
              <a:rPr lang="en-US" sz="1200" dirty="0">
                <a:solidFill>
                  <a:schemeClr val="bg1"/>
                </a:solidFill>
                <a:latin typeface="Arial" panose="020B0604020202020204" pitchFamily="34" charset="0"/>
                <a:cs typeface="Arial" panose="020B0604020202020204" pitchFamily="34" charset="0"/>
              </a:rPr>
              <a:t>The CRA will be distributed on Friday, January 6, and close on Friday, January 20.</a:t>
            </a:r>
          </a:p>
        </p:txBody>
      </p:sp>
      <p:sp>
        <p:nvSpPr>
          <p:cNvPr id="17" name="TextBox 16">
            <a:extLst>
              <a:ext uri="{FF2B5EF4-FFF2-40B4-BE49-F238E27FC236}">
                <a16:creationId xmlns:a16="http://schemas.microsoft.com/office/drawing/2014/main" id="{DE2A6D58-9A0E-4383-AB07-B2796DB85365}"/>
              </a:ext>
            </a:extLst>
          </p:cNvPr>
          <p:cNvSpPr txBox="1"/>
          <p:nvPr/>
        </p:nvSpPr>
        <p:spPr>
          <a:xfrm>
            <a:off x="11029950" y="6362700"/>
            <a:ext cx="323850"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9</a:t>
            </a:r>
          </a:p>
        </p:txBody>
      </p:sp>
    </p:spTree>
    <p:extLst>
      <p:ext uri="{BB962C8B-B14F-4D97-AF65-F5344CB8AC3E}">
        <p14:creationId xmlns:p14="http://schemas.microsoft.com/office/powerpoint/2010/main" val="29338954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gency xmlns="38ac8d9b-57a9-43ab-aeed-655448db72ff" xsi:nil="true"/>
    <Meeting_x0020_Type xmlns="38ac8d9b-57a9-43ab-aeed-655448db72ff" xsi:nil="true"/>
    <Item_x0020_No_x002e_ xmlns="38ac8d9b-57a9-43ab-aeed-655448db72ff" xsi:nil="true"/>
    <Meeting_x0020_Date xmlns="38ac8d9b-57a9-43ab-aeed-655448db72ff" xsi:nil="true"/>
    <Category xmlns="38ac8d9b-57a9-43ab-aeed-655448db72ff" xsi:nil="true"/>
    <Status xmlns="38ac8d9b-57a9-43ab-aeed-655448db72f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8562674304CBB4BB1B28CDCCE389339" ma:contentTypeVersion="2" ma:contentTypeDescription="Create a new document." ma:contentTypeScope="" ma:versionID="fb0c83083da30f4411dbaa06c34cbca6">
  <xsd:schema xmlns:xsd="http://www.w3.org/2001/XMLSchema" xmlns:xs="http://www.w3.org/2001/XMLSchema" xmlns:p="http://schemas.microsoft.com/office/2006/metadata/properties" xmlns:ns2="38ac8d9b-57a9-43ab-aeed-655448db72ff" targetNamespace="http://schemas.microsoft.com/office/2006/metadata/properties" ma:root="true" ma:fieldsID="fe90c2b1bc3dd7533e065299e1a04cef" ns2:_="">
    <xsd:import namespace="38ac8d9b-57a9-43ab-aeed-655448db72ff"/>
    <xsd:element name="properties">
      <xsd:complexType>
        <xsd:sequence>
          <xsd:element name="documentManagement">
            <xsd:complexType>
              <xsd:all>
                <xsd:element ref="ns2:Meeting_x0020_Type" minOccurs="0"/>
                <xsd:element ref="ns2:Meeting_x0020_Date" minOccurs="0"/>
                <xsd:element ref="ns2:Agency" minOccurs="0"/>
                <xsd:element ref="ns2:Item_x0020_No_x002e_" minOccurs="0"/>
                <xsd:element ref="ns2:Status" minOccurs="0"/>
                <xsd:element ref="ns2: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ac8d9b-57a9-43ab-aeed-655448db72ff" elementFormDefault="qualified">
    <xsd:import namespace="http://schemas.microsoft.com/office/2006/documentManagement/types"/>
    <xsd:import namespace="http://schemas.microsoft.com/office/infopath/2007/PartnerControls"/>
    <xsd:element name="Meeting_x0020_Type" ma:index="8" nillable="true" ma:displayName="Meeting Type" ma:format="Dropdown" ma:internalName="Meeting_x0020_Type">
      <xsd:simpleType>
        <xsd:restriction base="dms:Choice">
          <xsd:enumeration value="Subcommittee Meeting"/>
          <xsd:enumeration value="Regular Meeting"/>
          <xsd:enumeration value="Special Meeting"/>
          <xsd:enumeration value="Agenda Items"/>
        </xsd:restriction>
      </xsd:simpleType>
    </xsd:element>
    <xsd:element name="Meeting_x0020_Date" ma:index="9" nillable="true" ma:displayName="Meeting Date" ma:internalName="Meeting_x0020_Date">
      <xsd:simpleType>
        <xsd:restriction base="dms:Text">
          <xsd:maxLength value="255"/>
        </xsd:restriction>
      </xsd:simpleType>
    </xsd:element>
    <xsd:element name="Agency" ma:index="10" nillable="true" ma:displayName="Agency" ma:format="Dropdown" ma:internalName="Agency">
      <xsd:simpleType>
        <xsd:restriction base="dms:Choice">
          <xsd:enumeration value="Meeting Type"/>
        </xsd:restriction>
      </xsd:simpleType>
    </xsd:element>
    <xsd:element name="Item_x0020_No_x002e_" ma:index="11" nillable="true" ma:displayName="Item No." ma:format="Dropdown" ma:internalName="Item_x0020_No_x002e_">
      <xsd:simpleType>
        <xsd:restriction base="dms:Choice">
          <xsd:enumeration value="01"/>
          <xsd:enumeration value="02"/>
          <xsd:enumeration value="03"/>
          <xsd:enumeration value="04"/>
          <xsd:enumeration value="05"/>
          <xsd:enumeration value="06"/>
          <xsd:enumeration value="07"/>
          <xsd:enumeration value="08"/>
          <xsd:enumeration value="09"/>
          <xsd:enumeration value="10"/>
          <xsd:enumeration value="11"/>
          <xsd:enumeration value="12"/>
          <xsd:enumeration value="13"/>
          <xsd:enumeration value="14"/>
          <xsd:enumeration value="15"/>
          <xsd:enumeration value="Withdrawn"/>
        </xsd:restriction>
      </xsd:simpleType>
    </xsd:element>
    <xsd:element name="Status" ma:index="12" nillable="true" ma:displayName="Status" ma:default="Stage In Progress" ma:format="Dropdown" ma:internalName="Status">
      <xsd:simpleType>
        <xsd:restriction base="dms:Choice">
          <xsd:enumeration value="Stage In Progress"/>
          <xsd:enumeration value="Waiting For Approval"/>
          <xsd:enumeration value="Approved"/>
        </xsd:restriction>
      </xsd:simpleType>
    </xsd:element>
    <xsd:element name="Category" ma:index="13" nillable="true" ma:displayName="Category" ma:internalName="Category">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D325E62-5757-49AF-972B-9074B7F7F2DA}">
  <ds:schemaRefs>
    <ds:schemaRef ds:uri="http://schemas.microsoft.com/sharepoint/v3/contenttype/forms"/>
  </ds:schemaRefs>
</ds:datastoreItem>
</file>

<file path=customXml/itemProps2.xml><?xml version="1.0" encoding="utf-8"?>
<ds:datastoreItem xmlns:ds="http://schemas.openxmlformats.org/officeDocument/2006/customXml" ds:itemID="{8AB127FF-3F7A-4694-AD5D-EE21886707DC}">
  <ds:schemaRefs>
    <ds:schemaRef ds:uri="http://purl.org/dc/elements/1.1/"/>
    <ds:schemaRef ds:uri="http://purl.org/dc/terms/"/>
    <ds:schemaRef ds:uri="http://schemas.microsoft.com/office/2006/documentManagement/types"/>
    <ds:schemaRef ds:uri="http://purl.org/dc/dcmitype/"/>
    <ds:schemaRef ds:uri="fe3a4531-7f9c-4bfd-89ea-efc29220a376"/>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768757EF-503B-4234-8ADD-54B81EE45034}"/>
</file>

<file path=docProps/app.xml><?xml version="1.0" encoding="utf-8"?>
<Properties xmlns="http://schemas.openxmlformats.org/officeDocument/2006/extended-properties" xmlns:vt="http://schemas.openxmlformats.org/officeDocument/2006/docPropsVTypes">
  <TotalTime>20650</TotalTime>
  <Words>1164</Words>
  <Application>Microsoft Office PowerPoint</Application>
  <PresentationFormat>Widescreen</PresentationFormat>
  <Paragraphs>198</Paragraphs>
  <Slides>23</Slides>
  <Notes>2</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23</vt:i4>
      </vt:variant>
    </vt:vector>
  </HeadingPairs>
  <TitlesOfParts>
    <vt:vector size="30" baseType="lpstr">
      <vt:lpstr>Arial</vt:lpstr>
      <vt:lpstr>Calibri</vt:lpstr>
      <vt:lpstr>Calibri Light</vt:lpstr>
      <vt:lpstr>Wingdings</vt:lpstr>
      <vt:lpstr>Office Theme</vt:lpstr>
      <vt:lpstr>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Doench</dc:creator>
  <cp:lastModifiedBy>Alex Doench</cp:lastModifiedBy>
  <cp:revision>179</cp:revision>
  <dcterms:created xsi:type="dcterms:W3CDTF">2022-10-27T22:12:02Z</dcterms:created>
  <dcterms:modified xsi:type="dcterms:W3CDTF">2023-01-06T16:24:13Z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0x01010078562674304CBB4BB1B28CDCCE389339</vt:lpwstr>
  </property>
</Properties>
</file>