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6" r:id="rId6"/>
    <p:sldId id="2761" r:id="rId7"/>
    <p:sldId id="2760" r:id="rId8"/>
    <p:sldId id="257" r:id="rId9"/>
    <p:sldId id="258" r:id="rId10"/>
    <p:sldId id="259" r:id="rId11"/>
    <p:sldId id="260" r:id="rId12"/>
    <p:sldId id="261" r:id="rId13"/>
    <p:sldId id="262" r:id="rId14"/>
    <p:sldId id="264" r:id="rId15"/>
    <p:sldId id="2752" r:id="rId16"/>
    <p:sldId id="263" r:id="rId17"/>
    <p:sldId id="2754" r:id="rId18"/>
    <p:sldId id="2753" r:id="rId19"/>
    <p:sldId id="2755" r:id="rId20"/>
    <p:sldId id="265" r:id="rId21"/>
    <p:sldId id="2756" r:id="rId22"/>
    <p:sldId id="2757" r:id="rId23"/>
    <p:sldId id="2759" r:id="rId24"/>
    <p:sldId id="2762" r:id="rId25"/>
    <p:sldId id="2763" r:id="rId26"/>
    <p:sldId id="27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2F57"/>
    <a:srgbClr val="74CB39"/>
    <a:srgbClr val="E34237"/>
    <a:srgbClr val="1B1B1B"/>
    <a:srgbClr val="131313"/>
    <a:srgbClr val="000000"/>
    <a:srgbClr val="7DC1FF"/>
    <a:srgbClr val="E14504"/>
    <a:srgbClr val="78E959"/>
    <a:srgbClr val="48E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4" autoAdjust="0"/>
    <p:restoredTop sz="62329" autoAdjust="0"/>
  </p:normalViewPr>
  <p:slideViewPr>
    <p:cSldViewPr snapToGrid="0">
      <p:cViewPr varScale="1">
        <p:scale>
          <a:sx n="111" d="100"/>
          <a:sy n="111" d="100"/>
        </p:scale>
        <p:origin x="7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48BA9-E3C3-4370-82AA-1A5D8D355A05}"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2310D-9251-4F49-AE34-AA120A4653FB}" type="slidenum">
              <a:rPr lang="en-US" smtClean="0"/>
              <a:t>‹#›</a:t>
            </a:fld>
            <a:endParaRPr lang="en-US"/>
          </a:p>
        </p:txBody>
      </p:sp>
    </p:spTree>
    <p:extLst>
      <p:ext uri="{BB962C8B-B14F-4D97-AF65-F5344CB8AC3E}">
        <p14:creationId xmlns:p14="http://schemas.microsoft.com/office/powerpoint/2010/main" val="371530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8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in STARS, subsidiary codes are used for customer identification with each agency having its own subsidiary list. Therefore, the same customer can be duplicated across multiple agencies with different subsidiary numbers. In Luma, a statewide customer list will be shared by all agencies. This is similar to how STARS currently use the statewide vendor list related to accounts payable. </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Once a customer exists on the Luma statewide customer list, it is available for use by all agencies.   When an agency selects a customer for use, that customer is assigned as a company (agency) customer in Luma. The company customer list is specific to each agency. By assigning the customer to the agency, company customers can then be maintained with agency specific payment terms, contacts, etc.</a:t>
            </a:r>
            <a:r>
              <a:rPr lang="en-US" dirty="0">
                <a:solidFill>
                  <a:srgbClr val="092F57"/>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14</a:t>
            </a:fld>
            <a:endParaRPr lang="en-US"/>
          </a:p>
        </p:txBody>
      </p:sp>
    </p:spTree>
    <p:extLst>
      <p:ext uri="{BB962C8B-B14F-4D97-AF65-F5344CB8AC3E}">
        <p14:creationId xmlns:p14="http://schemas.microsoft.com/office/powerpoint/2010/main" val="82553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 Couple of things for you all to note this month</a:t>
            </a:r>
          </a:p>
          <a:p>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15</a:t>
            </a:fld>
            <a:endParaRPr lang="en-US"/>
          </a:p>
        </p:txBody>
      </p:sp>
    </p:spTree>
    <p:extLst>
      <p:ext uri="{BB962C8B-B14F-4D97-AF65-F5344CB8AC3E}">
        <p14:creationId xmlns:p14="http://schemas.microsoft.com/office/powerpoint/2010/main" val="60157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 –</a:t>
            </a:r>
          </a:p>
          <a:p>
            <a:r>
              <a:rPr lang="en-US" sz="1200" kern="1200" dirty="0">
                <a:solidFill>
                  <a:schemeClr val="tx1"/>
                </a:solidFill>
                <a:effectLst/>
                <a:latin typeface="+mn-lt"/>
                <a:ea typeface="+mn-ea"/>
                <a:cs typeface="+mn-cs"/>
              </a:rPr>
              <a:t>Danielle gave us the run down on SIT2 earlier. </a:t>
            </a:r>
          </a:p>
          <a:p>
            <a:r>
              <a:rPr lang="en-US" sz="1200" kern="1200" dirty="0">
                <a:solidFill>
                  <a:schemeClr val="tx1"/>
                </a:solidFill>
                <a:effectLst/>
                <a:latin typeface="+mn-lt"/>
                <a:ea typeface="+mn-ea"/>
                <a:cs typeface="+mn-cs"/>
              </a:rPr>
              <a:t>Just a quick reminder that your agency may be hearing from the Luma Team as we start looking for project staffing for Luma Phase 2 - HCM and payroll. </a:t>
            </a:r>
          </a:p>
          <a:p>
            <a:r>
              <a:rPr lang="en-US" sz="1200" kern="1200" dirty="0">
                <a:solidFill>
                  <a:schemeClr val="tx1"/>
                </a:solidFill>
                <a:effectLst/>
                <a:latin typeface="+mn-lt"/>
                <a:ea typeface="+mn-ea"/>
                <a:cs typeface="+mn-cs"/>
              </a:rPr>
              <a:t>Chris gave us the heads up on the upcoming report inquiry</a:t>
            </a:r>
          </a:p>
          <a:p>
            <a:r>
              <a:rPr lang="en-US" sz="1200" kern="1200" dirty="0">
                <a:solidFill>
                  <a:schemeClr val="tx1"/>
                </a:solidFill>
                <a:effectLst/>
                <a:latin typeface="+mn-lt"/>
                <a:ea typeface="+mn-ea"/>
                <a:cs typeface="+mn-cs"/>
              </a:rPr>
              <a:t>The last one under ‘know’ is just a quick reminder – the team is hoping to the optional Chart of account Default and Payroll Crosswalk workbooks back from cohort 1-4 agencies by this Friday. If you are planning to submit either or both workbooks and don’t think they will be done by Friday, please just let your Agency Advocate know and we can work with the team on this side. Cohort 5-7 folks – you should have already received the calendar invite (or you will be seeing it shortly) for the kick off meeting to go over the workbooks. The kick-off will be next Friday January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from 1:30-2:30.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a:t>
            </a:r>
          </a:p>
          <a:p>
            <a:r>
              <a:rPr lang="en-US" sz="1200" kern="1200" dirty="0">
                <a:solidFill>
                  <a:schemeClr val="tx1"/>
                </a:solidFill>
                <a:effectLst/>
                <a:latin typeface="+mn-lt"/>
                <a:ea typeface="+mn-ea"/>
                <a:cs typeface="+mn-cs"/>
              </a:rPr>
              <a:t>Lease workbooks. Much like the Chart of account Default and Payroll Crosswalk workbooks we are hoping to get these back from the cohort 1-4 agencies who have leases by this Friday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 again if this isn’t going to happen just reach out to your Agency Advocate and we’ll work with the team. Cohort 5 to 7 you should have or will receive shortly and meeting invite for the kickoff meeting to go over the workbooks Monday, February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from 2:00-3:00. Then we will be looking to get those back from you all by Friday March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Asset Management workbooks – we are seeing these rolling back in – thank you and please keep them coming! Again, we are asking for those back by this Friday the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 and again at the risk of sounding like a broken record – if that isn’t in the realm of possibility please just let your Agency Advocate know. </a:t>
            </a:r>
          </a:p>
          <a:p>
            <a:r>
              <a:rPr lang="en-US" sz="1200" kern="1200" dirty="0">
                <a:solidFill>
                  <a:schemeClr val="tx1"/>
                </a:solidFill>
                <a:effectLst/>
                <a:latin typeface="+mn-lt"/>
                <a:ea typeface="+mn-ea"/>
                <a:cs typeface="+mn-cs"/>
              </a:rPr>
              <a:t>Customer clean-up – Chris just went over that one that you will be seeing in the near future.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Share –</a:t>
            </a:r>
          </a:p>
          <a:p>
            <a:r>
              <a:rPr lang="en-US" sz="1200" kern="1200" dirty="0">
                <a:solidFill>
                  <a:schemeClr val="tx1"/>
                </a:solidFill>
                <a:effectLst/>
                <a:latin typeface="+mn-lt"/>
                <a:ea typeface="+mn-ea"/>
                <a:cs typeface="+mn-cs"/>
              </a:rPr>
              <a:t>You all know how much Chris, Danielle, Heath and I love to share. We will email you all of these links. Those blue tiles are also active links. The Luma YouTube Channel is a really exciting one - we are starting to have quite the library of recordings.</a:t>
            </a:r>
          </a:p>
          <a:p>
            <a:r>
              <a:rPr lang="en-US" sz="1200" kern="1200" dirty="0">
                <a:solidFill>
                  <a:schemeClr val="tx1"/>
                </a:solidFill>
                <a:effectLst/>
                <a:latin typeface="+mn-lt"/>
                <a:ea typeface="+mn-ea"/>
                <a:cs typeface="+mn-cs"/>
              </a:rPr>
              <a:t>Just a quick note here - if there is ever anything you can’t find or don’t want to scour your inboxes for – just reach out to Chris, Danielle, Heath of me and we will happily send on along any links or meeting invites, or workbooks or anything you are looking for.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Report –</a:t>
            </a:r>
          </a:p>
          <a:p>
            <a:r>
              <a:rPr lang="en-US" sz="1200" kern="1200" dirty="0">
                <a:solidFill>
                  <a:schemeClr val="tx1"/>
                </a:solidFill>
                <a:effectLst/>
                <a:latin typeface="+mn-lt"/>
                <a:ea typeface="+mn-ea"/>
                <a:cs typeface="+mn-cs"/>
              </a:rPr>
              <a:t>Budget Personnel Contact Information – this is probably one of the most important asks we have for you today. Please write it down, highlight it and pop it on the to do list. As Danielle said the budget module will be the first to go live. We need your help to gather the list of people we will need to make sure have the training that they will need. Please send us the names and contacts for these people in your agencies! The sooner we have that list the better we can prepare for and deliver training.</a:t>
            </a:r>
          </a:p>
          <a:p>
            <a:r>
              <a:rPr lang="en-US" sz="1200" kern="1200" dirty="0">
                <a:solidFill>
                  <a:schemeClr val="tx1"/>
                </a:solidFill>
                <a:effectLst/>
                <a:latin typeface="+mn-lt"/>
                <a:ea typeface="+mn-ea"/>
                <a:cs typeface="+mn-cs"/>
              </a:rPr>
              <a:t>Communications Manager - The OCM Team is working to ensure communications are reaching our stakeholders. As we prepare for go-live getting messages to end users will become increasingly important. To aid in this effort, if your agency has communication personnel please send their contact information to Heath, Danielle, Chris or me.</a:t>
            </a:r>
          </a:p>
          <a:p>
            <a:r>
              <a:rPr lang="en-US" sz="1200" kern="1200" dirty="0">
                <a:solidFill>
                  <a:schemeClr val="tx1"/>
                </a:solidFill>
                <a:effectLst/>
                <a:latin typeface="+mn-lt"/>
                <a:ea typeface="+mn-ea"/>
                <a:cs typeface="+mn-cs"/>
              </a:rPr>
              <a:t>And for the last one – if you have any sort of regularly scheduled staff meeting - or if you want to call a meeting, we would love to come and give you all a presentation that could be customized to what your Agencies interests and needs are.</a:t>
            </a:r>
          </a:p>
          <a:p>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16</a:t>
            </a:fld>
            <a:endParaRPr lang="en-US"/>
          </a:p>
        </p:txBody>
      </p:sp>
    </p:spTree>
    <p:extLst>
      <p:ext uri="{BB962C8B-B14F-4D97-AF65-F5344CB8AC3E}">
        <p14:creationId xmlns:p14="http://schemas.microsoft.com/office/powerpoint/2010/main" val="224274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just wanted to take a moment to look back at all of the activities and things that we are asking of you, our truly top rate Change Liaisons. You are all terrific translators, crack communicators, superb sharers (and gatherers of information), critical connectors, champion change drivers, and fantastic facilitators of change. But in this last year, you have done and helped the team do SO much more! </a:t>
            </a:r>
          </a:p>
          <a:p>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18</a:t>
            </a:fld>
            <a:endParaRPr lang="en-US"/>
          </a:p>
        </p:txBody>
      </p:sp>
    </p:spTree>
    <p:extLst>
      <p:ext uri="{BB962C8B-B14F-4D97-AF65-F5344CB8AC3E}">
        <p14:creationId xmlns:p14="http://schemas.microsoft.com/office/powerpoint/2010/main" val="2870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animate these to populate individually once we land on </a:t>
            </a:r>
            <a:r>
              <a:rPr lang="en-US"/>
              <a:t>the topics?</a:t>
            </a:r>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19</a:t>
            </a:fld>
            <a:endParaRPr lang="en-US"/>
          </a:p>
        </p:txBody>
      </p:sp>
    </p:spTree>
    <p:extLst>
      <p:ext uri="{BB962C8B-B14F-4D97-AF65-F5344CB8AC3E}">
        <p14:creationId xmlns:p14="http://schemas.microsoft.com/office/powerpoint/2010/main" val="33845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Danielle, Chris, Heath or I will be sending you the link to this recording and this presentation. Like I said we love to share resources with you. Please feel free to re-share as far and wide and you can!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 note, we will also be sending the link to a short survey. We are trying to make sure that these meetings are getting you the information and resources you need and are a good use of everyone’s time. </a:t>
            </a:r>
          </a:p>
          <a:p>
            <a:endParaRPr lang="en-US" dirty="0"/>
          </a:p>
        </p:txBody>
      </p:sp>
      <p:sp>
        <p:nvSpPr>
          <p:cNvPr id="4" name="Slide Number Placeholder 3"/>
          <p:cNvSpPr>
            <a:spLocks noGrp="1"/>
          </p:cNvSpPr>
          <p:nvPr>
            <p:ph type="sldNum" sz="quarter" idx="5"/>
          </p:nvPr>
        </p:nvSpPr>
        <p:spPr/>
        <p:txBody>
          <a:bodyPr/>
          <a:lstStyle/>
          <a:p>
            <a:fld id="{EF12310D-9251-4F49-AE34-AA120A4653FB}" type="slidenum">
              <a:rPr lang="en-US" smtClean="0"/>
              <a:t>20</a:t>
            </a:fld>
            <a:endParaRPr lang="en-US"/>
          </a:p>
        </p:txBody>
      </p:sp>
    </p:spTree>
    <p:extLst>
      <p:ext uri="{BB962C8B-B14F-4D97-AF65-F5344CB8AC3E}">
        <p14:creationId xmlns:p14="http://schemas.microsoft.com/office/powerpoint/2010/main" val="243308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last Thank you – truly can’t say it enough. You really are rocking it folks.</a:t>
            </a:r>
          </a:p>
        </p:txBody>
      </p:sp>
      <p:sp>
        <p:nvSpPr>
          <p:cNvPr id="4" name="Slide Number Placeholder 3"/>
          <p:cNvSpPr>
            <a:spLocks noGrp="1"/>
          </p:cNvSpPr>
          <p:nvPr>
            <p:ph type="sldNum" sz="quarter" idx="5"/>
          </p:nvPr>
        </p:nvSpPr>
        <p:spPr/>
        <p:txBody>
          <a:bodyPr/>
          <a:lstStyle/>
          <a:p>
            <a:fld id="{EF12310D-9251-4F49-AE34-AA120A4653FB}" type="slidenum">
              <a:rPr lang="en-US" smtClean="0"/>
              <a:t>21</a:t>
            </a:fld>
            <a:endParaRPr lang="en-US"/>
          </a:p>
        </p:txBody>
      </p:sp>
    </p:spTree>
    <p:extLst>
      <p:ext uri="{BB962C8B-B14F-4D97-AF65-F5344CB8AC3E}">
        <p14:creationId xmlns:p14="http://schemas.microsoft.com/office/powerpoint/2010/main" val="58308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130DB7-1F6C-4B20-8E47-4FBE0C9A17EA}"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15673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30DB7-1F6C-4B20-8E47-4FBE0C9A17EA}"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249146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16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D95EEF7B-4112-48A2-9FE2-560E2CA6ADEF}"/>
              </a:ext>
            </a:extLst>
          </p:cNvPr>
          <p:cNvPicPr>
            <a:picLocks noChangeAspect="1"/>
          </p:cNvPicPr>
          <p:nvPr userDrawn="1"/>
        </p:nvPicPr>
        <p:blipFill rotWithShape="1">
          <a:blip r:embed="rId2"/>
          <a:srcRect l="77385" t="15682" r="2464" b="57878"/>
          <a:stretch/>
        </p:blipFill>
        <p:spPr>
          <a:xfrm>
            <a:off x="5655899" y="5132653"/>
            <a:ext cx="289932" cy="325615"/>
          </a:xfrm>
          <a:prstGeom prst="rect">
            <a:avLst/>
          </a:prstGeom>
        </p:spPr>
      </p:pic>
      <p:pic>
        <p:nvPicPr>
          <p:cNvPr id="11" name="Picture 10">
            <a:extLst>
              <a:ext uri="{FF2B5EF4-FFF2-40B4-BE49-F238E27FC236}">
                <a16:creationId xmlns:a16="http://schemas.microsoft.com/office/drawing/2014/main" id="{9628BB6B-E00A-4342-8AF3-5EBA9B399E1C}"/>
              </a:ext>
            </a:extLst>
          </p:cNvPr>
          <p:cNvPicPr>
            <a:picLocks noChangeAspect="1"/>
          </p:cNvPicPr>
          <p:nvPr userDrawn="1"/>
        </p:nvPicPr>
        <p:blipFill rotWithShape="1">
          <a:blip r:embed="rId3"/>
          <a:srcRect l="76951" t="44956" r="5068" b="34501"/>
          <a:stretch/>
        </p:blipFill>
        <p:spPr>
          <a:xfrm>
            <a:off x="5655899" y="5495293"/>
            <a:ext cx="258708" cy="254247"/>
          </a:xfrm>
          <a:prstGeom prst="rect">
            <a:avLst/>
          </a:prstGeom>
        </p:spPr>
      </p:pic>
      <p:pic>
        <p:nvPicPr>
          <p:cNvPr id="12" name="Picture 11">
            <a:extLst>
              <a:ext uri="{FF2B5EF4-FFF2-40B4-BE49-F238E27FC236}">
                <a16:creationId xmlns:a16="http://schemas.microsoft.com/office/drawing/2014/main" id="{624A42E5-190C-4502-837B-F28426CCE03A}"/>
              </a:ext>
            </a:extLst>
          </p:cNvPr>
          <p:cNvPicPr>
            <a:picLocks noChangeAspect="1"/>
          </p:cNvPicPr>
          <p:nvPr userDrawn="1"/>
        </p:nvPicPr>
        <p:blipFill rotWithShape="1">
          <a:blip r:embed="rId3"/>
          <a:srcRect l="65481" t="64779" r="17778" b="15758"/>
          <a:stretch/>
        </p:blipFill>
        <p:spPr>
          <a:xfrm>
            <a:off x="5489338" y="5736750"/>
            <a:ext cx="240867" cy="240866"/>
          </a:xfrm>
          <a:prstGeom prst="rect">
            <a:avLst/>
          </a:prstGeom>
        </p:spPr>
      </p:pic>
      <p:pic>
        <p:nvPicPr>
          <p:cNvPr id="13" name="Picture 12">
            <a:extLst>
              <a:ext uri="{FF2B5EF4-FFF2-40B4-BE49-F238E27FC236}">
                <a16:creationId xmlns:a16="http://schemas.microsoft.com/office/drawing/2014/main" id="{2FF66329-65C9-4E68-9032-B277F94B31ED}"/>
              </a:ext>
            </a:extLst>
          </p:cNvPr>
          <p:cNvPicPr>
            <a:picLocks noChangeAspect="1"/>
          </p:cNvPicPr>
          <p:nvPr userDrawn="1"/>
        </p:nvPicPr>
        <p:blipFill rotWithShape="1">
          <a:blip r:embed="rId3"/>
          <a:srcRect l="48760" t="74102" r="34809" b="7877"/>
          <a:stretch/>
        </p:blipFill>
        <p:spPr>
          <a:xfrm>
            <a:off x="5249735" y="5858748"/>
            <a:ext cx="236406" cy="223025"/>
          </a:xfrm>
          <a:prstGeom prst="rect">
            <a:avLst/>
          </a:prstGeom>
        </p:spPr>
      </p:pic>
      <p:pic>
        <p:nvPicPr>
          <p:cNvPr id="14" name="Picture 13">
            <a:extLst>
              <a:ext uri="{FF2B5EF4-FFF2-40B4-BE49-F238E27FC236}">
                <a16:creationId xmlns:a16="http://schemas.microsoft.com/office/drawing/2014/main" id="{5CA2FB32-262B-4985-AEB2-DC6AA95A52A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300" t="37659" r="56919" b="59008"/>
          <a:stretch/>
        </p:blipFill>
        <p:spPr>
          <a:xfrm>
            <a:off x="5036167" y="5843790"/>
            <a:ext cx="217130" cy="228600"/>
          </a:xfrm>
          <a:prstGeom prst="rect">
            <a:avLst/>
          </a:prstGeom>
        </p:spPr>
      </p:pic>
      <p:pic>
        <p:nvPicPr>
          <p:cNvPr id="15" name="Picture 14">
            <a:extLst>
              <a:ext uri="{FF2B5EF4-FFF2-40B4-BE49-F238E27FC236}">
                <a16:creationId xmlns:a16="http://schemas.microsoft.com/office/drawing/2014/main" id="{A63729E6-D61E-4BE5-98D4-4C532EAD264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801" t="36788" r="58590" b="60440"/>
          <a:stretch/>
        </p:blipFill>
        <p:spPr>
          <a:xfrm>
            <a:off x="4852215" y="5782948"/>
            <a:ext cx="196112" cy="190124"/>
          </a:xfrm>
          <a:prstGeom prst="rect">
            <a:avLst/>
          </a:prstGeom>
        </p:spPr>
      </p:pic>
      <p:pic>
        <p:nvPicPr>
          <p:cNvPr id="16" name="Picture 15">
            <a:extLst>
              <a:ext uri="{FF2B5EF4-FFF2-40B4-BE49-F238E27FC236}">
                <a16:creationId xmlns:a16="http://schemas.microsoft.com/office/drawing/2014/main" id="{92972AE0-FE13-4815-BCDE-673F1A5E1D8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146" t="32561" r="60406" b="65019"/>
          <a:stretch/>
        </p:blipFill>
        <p:spPr>
          <a:xfrm>
            <a:off x="4650256" y="5495721"/>
            <a:ext cx="176525" cy="165933"/>
          </a:xfrm>
          <a:prstGeom prst="rect">
            <a:avLst/>
          </a:prstGeom>
        </p:spPr>
      </p:pic>
      <p:pic>
        <p:nvPicPr>
          <p:cNvPr id="17" name="Picture 16">
            <a:extLst>
              <a:ext uri="{FF2B5EF4-FFF2-40B4-BE49-F238E27FC236}">
                <a16:creationId xmlns:a16="http://schemas.microsoft.com/office/drawing/2014/main" id="{06D58BCD-BC13-4801-BD25-61FF0A2ACFA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827" t="34854" r="59902" b="62687"/>
          <a:stretch/>
        </p:blipFill>
        <p:spPr>
          <a:xfrm>
            <a:off x="4731684" y="5648902"/>
            <a:ext cx="154879" cy="168700"/>
          </a:xfrm>
          <a:prstGeom prst="rect">
            <a:avLst/>
          </a:prstGeom>
        </p:spPr>
      </p:pic>
      <p:pic>
        <p:nvPicPr>
          <p:cNvPr id="18" name="Picture 17">
            <a:extLst>
              <a:ext uri="{FF2B5EF4-FFF2-40B4-BE49-F238E27FC236}">
                <a16:creationId xmlns:a16="http://schemas.microsoft.com/office/drawing/2014/main" id="{849C7F70-D601-48C2-99A2-F664D55EC4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47" t="30252" r="60665" b="67456"/>
          <a:stretch/>
        </p:blipFill>
        <p:spPr>
          <a:xfrm>
            <a:off x="4640054" y="5330649"/>
            <a:ext cx="157163" cy="157162"/>
          </a:xfrm>
          <a:prstGeom prst="rect">
            <a:avLst/>
          </a:prstGeom>
        </p:spPr>
      </p:pic>
      <p:pic>
        <p:nvPicPr>
          <p:cNvPr id="19" name="Picture 18">
            <a:extLst>
              <a:ext uri="{FF2B5EF4-FFF2-40B4-BE49-F238E27FC236}">
                <a16:creationId xmlns:a16="http://schemas.microsoft.com/office/drawing/2014/main" id="{C5911C9B-88F6-4061-8368-8173359E27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038" t="28022" r="60751" b="69895"/>
          <a:stretch/>
        </p:blipFill>
        <p:spPr>
          <a:xfrm>
            <a:off x="4637249" y="5180804"/>
            <a:ext cx="147638" cy="142875"/>
          </a:xfrm>
          <a:prstGeom prst="rect">
            <a:avLst/>
          </a:prstGeom>
        </p:spPr>
      </p:pic>
      <p:cxnSp>
        <p:nvCxnSpPr>
          <p:cNvPr id="20" name="Straight Connector 19">
            <a:extLst>
              <a:ext uri="{FF2B5EF4-FFF2-40B4-BE49-F238E27FC236}">
                <a16:creationId xmlns:a16="http://schemas.microsoft.com/office/drawing/2014/main" id="{546EE5E5-8053-4937-9734-12595430771C}"/>
              </a:ext>
            </a:extLst>
          </p:cNvPr>
          <p:cNvCxnSpPr/>
          <p:nvPr userDrawn="1"/>
        </p:nvCxnSpPr>
        <p:spPr>
          <a:xfrm>
            <a:off x="1486968" y="4383994"/>
            <a:ext cx="9212367" cy="0"/>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FBD79B28-7F7B-44EF-A64A-5C694DFEE9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sp>
        <p:nvSpPr>
          <p:cNvPr id="22" name="TextBox 21">
            <a:extLst>
              <a:ext uri="{FF2B5EF4-FFF2-40B4-BE49-F238E27FC236}">
                <a16:creationId xmlns:a16="http://schemas.microsoft.com/office/drawing/2014/main" id="{5589C3E0-6CDD-422D-8DBF-81A8D8F6BFDE}"/>
              </a:ext>
            </a:extLst>
          </p:cNvPr>
          <p:cNvSpPr txBox="1"/>
          <p:nvPr userDrawn="1"/>
        </p:nvSpPr>
        <p:spPr>
          <a:xfrm>
            <a:off x="0" y="1905247"/>
            <a:ext cx="12192000" cy="1169551"/>
          </a:xfrm>
          <a:prstGeom prst="rect">
            <a:avLst/>
          </a:prstGeom>
          <a:noFill/>
        </p:spPr>
        <p:txBody>
          <a:bodyPr wrap="square" rtlCol="0" anchor="t">
            <a:spAutoFit/>
          </a:bodyPr>
          <a:lstStyle/>
          <a:p>
            <a:pPr algn="ctr"/>
            <a:r>
              <a:rPr lang="EN-US" sz="7000" dirty="0">
                <a:solidFill>
                  <a:srgbClr val="092F57"/>
                </a:solidFill>
                <a:latin typeface="Arial"/>
                <a:cs typeface="Arial" panose="020B0604020202020204" pitchFamily="34" charset="0"/>
              </a:rPr>
              <a:t>Luma Town Hall</a:t>
            </a:r>
          </a:p>
        </p:txBody>
      </p:sp>
      <p:sp>
        <p:nvSpPr>
          <p:cNvPr id="23" name="TextBox 22">
            <a:extLst>
              <a:ext uri="{FF2B5EF4-FFF2-40B4-BE49-F238E27FC236}">
                <a16:creationId xmlns:a16="http://schemas.microsoft.com/office/drawing/2014/main" id="{AEAE3D35-E6F7-45FC-B5EA-658DB5E00E8A}"/>
              </a:ext>
            </a:extLst>
          </p:cNvPr>
          <p:cNvSpPr txBox="1"/>
          <p:nvPr userDrawn="1"/>
        </p:nvSpPr>
        <p:spPr>
          <a:xfrm>
            <a:off x="-6333" y="3744982"/>
            <a:ext cx="12192000" cy="461665"/>
          </a:xfrm>
          <a:prstGeom prst="rect">
            <a:avLst/>
          </a:prstGeom>
          <a:noFill/>
        </p:spPr>
        <p:txBody>
          <a:bodyPr wrap="square" rtlCol="0" anchor="t">
            <a:spAutoFit/>
          </a:bodyPr>
          <a:lstStyle/>
          <a:p>
            <a:pPr algn="ctr"/>
            <a:r>
              <a:rPr lang="en-US" sz="2400" dirty="0">
                <a:solidFill>
                  <a:srgbClr val="092F57"/>
                </a:solidFill>
                <a:latin typeface="Arial"/>
                <a:cs typeface="Arial" panose="020B0604020202020204" pitchFamily="34" charset="0"/>
              </a:rPr>
              <a:t>April</a:t>
            </a:r>
            <a:r>
              <a:rPr lang="en-US" sz="2400" baseline="0" dirty="0">
                <a:solidFill>
                  <a:srgbClr val="092F57"/>
                </a:solidFill>
                <a:latin typeface="Arial"/>
                <a:cs typeface="Arial" panose="020B0604020202020204" pitchFamily="34" charset="0"/>
              </a:rPr>
              <a:t> 21</a:t>
            </a:r>
            <a:r>
              <a:rPr lang="en-US" sz="2400" dirty="0">
                <a:solidFill>
                  <a:srgbClr val="092F57"/>
                </a:solidFill>
                <a:latin typeface="Arial"/>
                <a:cs typeface="Arial" panose="020B0604020202020204" pitchFamily="34" charset="0"/>
              </a:rPr>
              <a:t>, 2020</a:t>
            </a:r>
            <a:r>
              <a:rPr lang="en-US" sz="2400" baseline="0" dirty="0">
                <a:solidFill>
                  <a:srgbClr val="092F57"/>
                </a:solidFill>
                <a:latin typeface="Arial"/>
                <a:cs typeface="Arial" panose="020B0604020202020204" pitchFamily="34" charset="0"/>
              </a:rPr>
              <a:t> </a:t>
            </a:r>
            <a:endParaRPr lang="EN-US" sz="2000" dirty="0">
              <a:solidFill>
                <a:srgbClr val="092F57"/>
              </a:solidFill>
              <a:latin typeface="Arial"/>
              <a:cs typeface="Arial" panose="020B0604020202020204" pitchFamily="34" charset="0"/>
            </a:endParaRPr>
          </a:p>
        </p:txBody>
      </p:sp>
    </p:spTree>
    <p:extLst>
      <p:ext uri="{BB962C8B-B14F-4D97-AF65-F5344CB8AC3E}">
        <p14:creationId xmlns:p14="http://schemas.microsoft.com/office/powerpoint/2010/main" val="181696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9"/>
                                        </p:tgtEl>
                                      </p:cBhvr>
                                    </p:animEffect>
                                    <p:animScale>
                                      <p:cBhvr>
                                        <p:cTn id="11" dur="125" autoRev="1" fill="hold"/>
                                        <p:tgtEl>
                                          <p:spTgt spid="19"/>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50"/>
                                        <p:tgtEl>
                                          <p:spTgt spid="18"/>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8"/>
                                        </p:tgtEl>
                                      </p:cBhvr>
                                    </p:animEffect>
                                    <p:animScale>
                                      <p:cBhvr>
                                        <p:cTn id="18" dur="125" autoRev="1" fill="hold"/>
                                        <p:tgtEl>
                                          <p:spTgt spid="18"/>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6"/>
                                        </p:tgtEl>
                                      </p:cBhvr>
                                    </p:animEffect>
                                    <p:animScale>
                                      <p:cBhvr>
                                        <p:cTn id="25" dur="125" autoRev="1" fill="hold"/>
                                        <p:tgtEl>
                                          <p:spTgt spid="16"/>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7"/>
                                        </p:tgtEl>
                                      </p:cBhvr>
                                    </p:animEffect>
                                    <p:animScale>
                                      <p:cBhvr>
                                        <p:cTn id="32" dur="125" autoRev="1" fill="hold"/>
                                        <p:tgtEl>
                                          <p:spTgt spid="17"/>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5"/>
                                        </p:tgtEl>
                                      </p:cBhvr>
                                    </p:animEffect>
                                    <p:animScale>
                                      <p:cBhvr>
                                        <p:cTn id="39" dur="125" autoRev="1" fill="hold"/>
                                        <p:tgtEl>
                                          <p:spTgt spid="15"/>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4"/>
                                        </p:tgtEl>
                                      </p:cBhvr>
                                    </p:animEffect>
                                    <p:animScale>
                                      <p:cBhvr>
                                        <p:cTn id="46" dur="125" autoRev="1" fill="hold"/>
                                        <p:tgtEl>
                                          <p:spTgt spid="14"/>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3"/>
                                        </p:tgtEl>
                                      </p:cBhvr>
                                    </p:animEffect>
                                    <p:animScale>
                                      <p:cBhvr>
                                        <p:cTn id="53" dur="125" autoRev="1" fill="hold"/>
                                        <p:tgtEl>
                                          <p:spTgt spid="13"/>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50"/>
                                        <p:tgtEl>
                                          <p:spTgt spid="12"/>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12"/>
                                        </p:tgtEl>
                                      </p:cBhvr>
                                    </p:animEffect>
                                    <p:animScale>
                                      <p:cBhvr>
                                        <p:cTn id="60" dur="125" autoRev="1" fill="hold"/>
                                        <p:tgtEl>
                                          <p:spTgt spid="12"/>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11"/>
                                        </p:tgtEl>
                                      </p:cBhvr>
                                    </p:animEffect>
                                    <p:animScale>
                                      <p:cBhvr>
                                        <p:cTn id="67" dur="125" autoRev="1" fill="hold"/>
                                        <p:tgtEl>
                                          <p:spTgt spid="11"/>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10"/>
                                        </p:tgtEl>
                                      </p:cBhvr>
                                    </p:animEffect>
                                    <p:animScale>
                                      <p:cBhvr>
                                        <p:cTn id="74" dur="125" autoRev="1" fill="hold"/>
                                        <p:tgtEl>
                                          <p:spTgt spid="10"/>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750"/>
                                        <p:tgtEl>
                                          <p:spTgt spid="21"/>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anim calcmode="lin" valueType="num">
                                      <p:cBhvr>
                                        <p:cTn id="88" dur="500" fill="hold"/>
                                        <p:tgtEl>
                                          <p:spTgt spid="23"/>
                                        </p:tgtEl>
                                        <p:attrNameLst>
                                          <p:attrName>ppt_x</p:attrName>
                                        </p:attrNameLst>
                                      </p:cBhvr>
                                      <p:tavLst>
                                        <p:tav tm="0">
                                          <p:val>
                                            <p:strVal val="#ppt_x"/>
                                          </p:val>
                                        </p:tav>
                                        <p:tav tm="100000">
                                          <p:val>
                                            <p:strVal val="#ppt_x"/>
                                          </p:val>
                                        </p:tav>
                                      </p:tavLst>
                                    </p:anim>
                                    <p:anim calcmode="lin" valueType="num">
                                      <p:cBhvr>
                                        <p:cTn id="8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948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ABB412FA-44F1-4135-BF14-E2CE9EE4D1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4951" y="6249924"/>
            <a:ext cx="758952" cy="758952"/>
          </a:xfrm>
          <a:prstGeom prst="rect">
            <a:avLst/>
          </a:prstGeom>
        </p:spPr>
      </p:pic>
    </p:spTree>
    <p:extLst>
      <p:ext uri="{BB962C8B-B14F-4D97-AF65-F5344CB8AC3E}">
        <p14:creationId xmlns:p14="http://schemas.microsoft.com/office/powerpoint/2010/main" val="276957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4874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28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8EE4-D329-4DF2-A622-24ED62DAE91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939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047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30DB7-1F6C-4B20-8E47-4FBE0C9A17EA}"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1321575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996293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367694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30DB7-1F6C-4B20-8E47-4FBE0C9A17EA}"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285215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130DB7-1F6C-4B20-8E47-4FBE0C9A17EA}"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320350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130DB7-1F6C-4B20-8E47-4FBE0C9A17EA}"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180692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30DB7-1F6C-4B20-8E47-4FBE0C9A17EA}"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29919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130DB7-1F6C-4B20-8E47-4FBE0C9A17EA}" type="datetimeFigureOut">
              <a:rPr lang="en-US" smtClean="0"/>
              <a:t>1/6/2021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BE23903-7222-4A42-8AD5-25A445A8B9B4}" type="slidenum">
              <a:rPr lang="en-US" smtClean="0"/>
              <a:t>‹#›</a:t>
            </a:fld>
            <a:endParaRPr lang="en-US"/>
          </a:p>
        </p:txBody>
      </p:sp>
      <p:pic>
        <p:nvPicPr>
          <p:cNvPr id="10" name="Picture 9">
            <a:extLst>
              <a:ext uri="{FF2B5EF4-FFF2-40B4-BE49-F238E27FC236}">
                <a16:creationId xmlns:a16="http://schemas.microsoft.com/office/drawing/2014/main" id="{16F46F95-C152-4FDF-A182-14D99F46F3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227537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130DB7-1F6C-4B20-8E47-4FBE0C9A17EA}" type="datetimeFigureOut">
              <a:rPr lang="en-US" smtClean="0"/>
              <a:t>1/6/2021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E23903-7222-4A42-8AD5-25A445A8B9B4}" type="slidenum">
              <a:rPr lang="en-US" smtClean="0"/>
              <a:t>‹#›</a:t>
            </a:fld>
            <a:endParaRPr lang="en-US"/>
          </a:p>
        </p:txBody>
      </p:sp>
    </p:spTree>
    <p:extLst>
      <p:ext uri="{BB962C8B-B14F-4D97-AF65-F5344CB8AC3E}">
        <p14:creationId xmlns:p14="http://schemas.microsoft.com/office/powerpoint/2010/main" val="16462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130DB7-1F6C-4B20-8E47-4FBE0C9A17EA}"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23903-7222-4A42-8AD5-25A445A8B9B4}" type="slidenum">
              <a:rPr lang="en-US" smtClean="0"/>
              <a:t>‹#›</a:t>
            </a:fld>
            <a:endParaRPr lang="en-US"/>
          </a:p>
        </p:txBody>
      </p:sp>
    </p:spTree>
    <p:extLst>
      <p:ext uri="{BB962C8B-B14F-4D97-AF65-F5344CB8AC3E}">
        <p14:creationId xmlns:p14="http://schemas.microsoft.com/office/powerpoint/2010/main" val="267912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130DB7-1F6C-4B20-8E47-4FBE0C9A17EA}" type="datetimeFigureOut">
              <a:rPr lang="en-US" smtClean="0"/>
              <a:t>1/6/2021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E23903-7222-4A42-8AD5-25A445A8B9B4}" type="slidenum">
              <a:rPr lang="en-US" smtClean="0"/>
              <a:t>‹#›</a:t>
            </a:fld>
            <a:endParaRPr lang="en-US"/>
          </a:p>
        </p:txBody>
      </p:sp>
    </p:spTree>
    <p:extLst>
      <p:ext uri="{BB962C8B-B14F-4D97-AF65-F5344CB8AC3E}">
        <p14:creationId xmlns:p14="http://schemas.microsoft.com/office/powerpoint/2010/main" val="280837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9BD2CB0-525E-48A7-8766-4C8927A1576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1310721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85000"/>
        </a:lnSpc>
        <a:spcBef>
          <a:spcPct val="0"/>
        </a:spcBef>
        <a:buNone/>
        <a:defRPr sz="4800" kern="1200" spc="-50" baseline="0">
          <a:solidFill>
            <a:srgbClr val="092F57"/>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E14504"/>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92F57"/>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92F57"/>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hyperlink" Target="https://www.sco.idaho.gov/LivePages/luma_-welcome-to-luma-series.aspx" TargetMode="External"/><Relationship Id="rId13" Type="http://schemas.openxmlformats.org/officeDocument/2006/relationships/image" Target="../media/image23.png"/><Relationship Id="rId3" Type="http://schemas.openxmlformats.org/officeDocument/2006/relationships/image" Target="../media/image29.jpg"/><Relationship Id="rId7" Type="http://schemas.openxmlformats.org/officeDocument/2006/relationships/hyperlink" Target="https://app.smartsheet.com/b/form/8b59381b30d24a4182a423a91851789a" TargetMode="External"/><Relationship Id="rId12"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mailchi.mp/e32b7d2748b6/luma-a-year-in-review" TargetMode="External"/><Relationship Id="rId11" Type="http://schemas.openxmlformats.org/officeDocument/2006/relationships/image" Target="../media/image25.png"/><Relationship Id="rId5" Type="http://schemas.openxmlformats.org/officeDocument/2006/relationships/image" Target="../media/image22.svg"/><Relationship Id="rId15" Type="http://schemas.openxmlformats.org/officeDocument/2006/relationships/hyperlink" Target="https://www.youtube.com/channel/UC-RYKZWsYPEKRYD7GQJrkOg/videos" TargetMode="External"/><Relationship Id="rId10" Type="http://schemas.openxmlformats.org/officeDocument/2006/relationships/image" Target="../media/image28.sv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2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mailchi.mp/e32b7d2748b6/luma-a-year-in-review"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app.smartsheet.com/b/form/3b21e2733f934927af0794abcf641bf0" TargetMode="External"/><Relationship Id="rId5" Type="http://schemas.openxmlformats.org/officeDocument/2006/relationships/hyperlink" Target="https://app.smartsheet.com/b/form/4bef523f2e4342ffaf6cb1b3009e8904" TargetMode="External"/><Relationship Id="rId4" Type="http://schemas.openxmlformats.org/officeDocument/2006/relationships/hyperlink" Target="https://www.sco.idaho.gov/LivePages/luma_-welcome-to-luma-series.asp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tfuller@sco.Idaho.gov" TargetMode="External"/><Relationship Id="rId3" Type="http://schemas.openxmlformats.org/officeDocument/2006/relationships/hyperlink" Target="mailto:mreathaford@sco.Idaho.gov" TargetMode="External"/><Relationship Id="rId7" Type="http://schemas.openxmlformats.org/officeDocument/2006/relationships/hyperlink" Target="mailto:clehosit@sco.Idaho.gov"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mailto:dblackmer@sco.Idaho.gov" TargetMode="External"/><Relationship Id="rId5" Type="http://schemas.openxmlformats.org/officeDocument/2006/relationships/hyperlink" Target="mailto:hribordy@sco.Idaho.gov" TargetMode="External"/><Relationship Id="rId4" Type="http://schemas.openxmlformats.org/officeDocument/2006/relationships/hyperlink" Target="mailto:luma@sco.idaho.gov" TargetMode="External"/><Relationship Id="rId9" Type="http://schemas.openxmlformats.org/officeDocument/2006/relationships/hyperlink" Target="mailto:adoench@sco.Idaho.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sco.idaho.gov/LivePages/lumase-home.aspx" TargetMode="External"/><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E03142-9ABA-4229-B1B9-AD6E164E0F56}"/>
              </a:ext>
            </a:extLst>
          </p:cNvPr>
          <p:cNvSpPr txBox="1"/>
          <p:nvPr/>
        </p:nvSpPr>
        <p:spPr>
          <a:xfrm>
            <a:off x="856503" y="1176488"/>
            <a:ext cx="10478991"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5" name="TextBox 4">
            <a:extLst>
              <a:ext uri="{FF2B5EF4-FFF2-40B4-BE49-F238E27FC236}">
                <a16:creationId xmlns:a16="http://schemas.microsoft.com/office/drawing/2014/main" id="{A32B2D0E-2C8C-4DBD-AAD1-23A1BC380194}"/>
              </a:ext>
            </a:extLst>
          </p:cNvPr>
          <p:cNvSpPr txBox="1"/>
          <p:nvPr/>
        </p:nvSpPr>
        <p:spPr>
          <a:xfrm>
            <a:off x="2743460" y="2770517"/>
            <a:ext cx="6705079"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January 6th, 2021</a:t>
            </a:r>
            <a:endParaRPr lang="en-US" sz="2000" dirty="0">
              <a:solidFill>
                <a:srgbClr val="092F57"/>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D04E002-5BC0-41FA-BA5E-7D2E44792D0B}"/>
              </a:ext>
            </a:extLst>
          </p:cNvPr>
          <p:cNvCxnSpPr/>
          <p:nvPr/>
        </p:nvCxnSpPr>
        <p:spPr>
          <a:xfrm>
            <a:off x="3197441" y="2545281"/>
            <a:ext cx="5797118" cy="0"/>
          </a:xfrm>
          <a:prstGeom prst="line">
            <a:avLst/>
          </a:prstGeom>
          <a:ln w="19050"/>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C93AE8D8-3B4E-41C3-9084-65FE11E42F4A}"/>
              </a:ext>
            </a:extLst>
          </p:cNvPr>
          <p:cNvPicPr>
            <a:picLocks noChangeAspect="1"/>
          </p:cNvPicPr>
          <p:nvPr/>
        </p:nvPicPr>
        <p:blipFill rotWithShape="1">
          <a:blip r:embed="rId2">
            <a:extLst>
              <a:ext uri="{28A0092B-C50C-407E-A947-70E740481C1C}">
                <a14:useLocalDpi xmlns:a14="http://schemas.microsoft.com/office/drawing/2010/main" val="0"/>
              </a:ext>
            </a:extLst>
          </a:blip>
          <a:srcRect t="19538" b="56700"/>
          <a:stretch/>
        </p:blipFill>
        <p:spPr>
          <a:xfrm>
            <a:off x="-11622" y="4585872"/>
            <a:ext cx="12192001" cy="1629624"/>
          </a:xfrm>
          <a:prstGeom prst="rect">
            <a:avLst/>
          </a:prstGeom>
        </p:spPr>
      </p:pic>
      <p:pic>
        <p:nvPicPr>
          <p:cNvPr id="8" name="Picture 7">
            <a:extLst>
              <a:ext uri="{FF2B5EF4-FFF2-40B4-BE49-F238E27FC236}">
                <a16:creationId xmlns:a16="http://schemas.microsoft.com/office/drawing/2014/main" id="{AF6565DB-2068-4D83-A794-F43D5CE0295A}"/>
              </a:ext>
            </a:extLst>
          </p:cNvPr>
          <p:cNvPicPr>
            <a:picLocks noChangeAspect="1"/>
          </p:cNvPicPr>
          <p:nvPr/>
        </p:nvPicPr>
        <p:blipFill rotWithShape="1">
          <a:blip r:embed="rId3"/>
          <a:srcRect l="77385" t="15682" r="2464" b="57878"/>
          <a:stretch/>
        </p:blipFill>
        <p:spPr>
          <a:xfrm>
            <a:off x="5655899" y="5124107"/>
            <a:ext cx="289932" cy="325615"/>
          </a:xfrm>
          <a:prstGeom prst="rect">
            <a:avLst/>
          </a:prstGeom>
        </p:spPr>
      </p:pic>
      <p:pic>
        <p:nvPicPr>
          <p:cNvPr id="9" name="Picture 8">
            <a:extLst>
              <a:ext uri="{FF2B5EF4-FFF2-40B4-BE49-F238E27FC236}">
                <a16:creationId xmlns:a16="http://schemas.microsoft.com/office/drawing/2014/main" id="{E8B7C760-5D57-447F-9CF8-A3BA0F75011A}"/>
              </a:ext>
            </a:extLst>
          </p:cNvPr>
          <p:cNvPicPr>
            <a:picLocks noChangeAspect="1"/>
          </p:cNvPicPr>
          <p:nvPr/>
        </p:nvPicPr>
        <p:blipFill rotWithShape="1">
          <a:blip r:embed="rId4"/>
          <a:srcRect l="76951" t="44956" r="5068" b="34501"/>
          <a:stretch/>
        </p:blipFill>
        <p:spPr>
          <a:xfrm>
            <a:off x="5655899" y="5486747"/>
            <a:ext cx="258708" cy="254247"/>
          </a:xfrm>
          <a:prstGeom prst="rect">
            <a:avLst/>
          </a:prstGeom>
        </p:spPr>
      </p:pic>
      <p:pic>
        <p:nvPicPr>
          <p:cNvPr id="10" name="Picture 9">
            <a:extLst>
              <a:ext uri="{FF2B5EF4-FFF2-40B4-BE49-F238E27FC236}">
                <a16:creationId xmlns:a16="http://schemas.microsoft.com/office/drawing/2014/main" id="{29EBE1E5-B527-4C74-8C53-DD23BA3827A1}"/>
              </a:ext>
            </a:extLst>
          </p:cNvPr>
          <p:cNvPicPr>
            <a:picLocks noChangeAspect="1"/>
          </p:cNvPicPr>
          <p:nvPr/>
        </p:nvPicPr>
        <p:blipFill rotWithShape="1">
          <a:blip r:embed="rId4"/>
          <a:srcRect l="65481" t="64779" r="17778" b="15758"/>
          <a:stretch/>
        </p:blipFill>
        <p:spPr>
          <a:xfrm>
            <a:off x="5489338" y="5728204"/>
            <a:ext cx="240867" cy="240866"/>
          </a:xfrm>
          <a:prstGeom prst="rect">
            <a:avLst/>
          </a:prstGeom>
        </p:spPr>
      </p:pic>
      <p:pic>
        <p:nvPicPr>
          <p:cNvPr id="11" name="Picture 10">
            <a:extLst>
              <a:ext uri="{FF2B5EF4-FFF2-40B4-BE49-F238E27FC236}">
                <a16:creationId xmlns:a16="http://schemas.microsoft.com/office/drawing/2014/main" id="{1EE0B011-7820-453B-A0DB-4B2909FAC9DC}"/>
              </a:ext>
            </a:extLst>
          </p:cNvPr>
          <p:cNvPicPr>
            <a:picLocks noChangeAspect="1"/>
          </p:cNvPicPr>
          <p:nvPr/>
        </p:nvPicPr>
        <p:blipFill rotWithShape="1">
          <a:blip r:embed="rId4"/>
          <a:srcRect l="48760" t="74102" r="34809" b="7877"/>
          <a:stretch/>
        </p:blipFill>
        <p:spPr>
          <a:xfrm>
            <a:off x="5249735" y="5850202"/>
            <a:ext cx="236406" cy="223025"/>
          </a:xfrm>
          <a:prstGeom prst="rect">
            <a:avLst/>
          </a:prstGeom>
        </p:spPr>
      </p:pic>
      <p:pic>
        <p:nvPicPr>
          <p:cNvPr id="12" name="Picture 11">
            <a:extLst>
              <a:ext uri="{FF2B5EF4-FFF2-40B4-BE49-F238E27FC236}">
                <a16:creationId xmlns:a16="http://schemas.microsoft.com/office/drawing/2014/main" id="{7660E2EF-323E-470D-9E38-8780026D89BC}"/>
              </a:ext>
            </a:extLst>
          </p:cNvPr>
          <p:cNvPicPr>
            <a:picLocks noChangeAspect="1"/>
          </p:cNvPicPr>
          <p:nvPr/>
        </p:nvPicPr>
        <p:blipFill rotWithShape="1">
          <a:blip r:embed="rId5">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3" name="Picture 12">
            <a:extLst>
              <a:ext uri="{FF2B5EF4-FFF2-40B4-BE49-F238E27FC236}">
                <a16:creationId xmlns:a16="http://schemas.microsoft.com/office/drawing/2014/main" id="{92F37665-D414-4B4F-B184-4600A70165C5}"/>
              </a:ext>
            </a:extLst>
          </p:cNvPr>
          <p:cNvPicPr>
            <a:picLocks noChangeAspect="1"/>
          </p:cNvPicPr>
          <p:nvPr/>
        </p:nvPicPr>
        <p:blipFill rotWithShape="1">
          <a:blip r:embed="rId5">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4" name="Picture 13">
            <a:extLst>
              <a:ext uri="{FF2B5EF4-FFF2-40B4-BE49-F238E27FC236}">
                <a16:creationId xmlns:a16="http://schemas.microsoft.com/office/drawing/2014/main" id="{1F858138-2ED9-46B1-AFD4-4BD609C58B35}"/>
              </a:ext>
            </a:extLst>
          </p:cNvPr>
          <p:cNvPicPr>
            <a:picLocks noChangeAspect="1"/>
          </p:cNvPicPr>
          <p:nvPr/>
        </p:nvPicPr>
        <p:blipFill rotWithShape="1">
          <a:blip r:embed="rId5">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5" name="Picture 14">
            <a:extLst>
              <a:ext uri="{FF2B5EF4-FFF2-40B4-BE49-F238E27FC236}">
                <a16:creationId xmlns:a16="http://schemas.microsoft.com/office/drawing/2014/main" id="{DD1DF883-BF56-4A4A-AD3D-B2C3049148FC}"/>
              </a:ext>
            </a:extLst>
          </p:cNvPr>
          <p:cNvPicPr>
            <a:picLocks noChangeAspect="1"/>
          </p:cNvPicPr>
          <p:nvPr/>
        </p:nvPicPr>
        <p:blipFill rotWithShape="1">
          <a:blip r:embed="rId5">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6" name="Picture 15">
            <a:extLst>
              <a:ext uri="{FF2B5EF4-FFF2-40B4-BE49-F238E27FC236}">
                <a16:creationId xmlns:a16="http://schemas.microsoft.com/office/drawing/2014/main" id="{BBC78B41-C4CD-4B63-AD96-3434218E55EB}"/>
              </a:ext>
            </a:extLst>
          </p:cNvPr>
          <p:cNvPicPr>
            <a:picLocks noChangeAspect="1"/>
          </p:cNvPicPr>
          <p:nvPr/>
        </p:nvPicPr>
        <p:blipFill rotWithShape="1">
          <a:blip r:embed="rId5">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7" name="Picture 16">
            <a:extLst>
              <a:ext uri="{FF2B5EF4-FFF2-40B4-BE49-F238E27FC236}">
                <a16:creationId xmlns:a16="http://schemas.microsoft.com/office/drawing/2014/main" id="{3831A2CA-FD70-4260-976E-69422E1BBDE4}"/>
              </a:ext>
            </a:extLst>
          </p:cNvPr>
          <p:cNvPicPr>
            <a:picLocks noChangeAspect="1"/>
          </p:cNvPicPr>
          <p:nvPr/>
        </p:nvPicPr>
        <p:blipFill rotWithShape="1">
          <a:blip r:embed="rId5">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Tree>
    <p:extLst>
      <p:ext uri="{BB962C8B-B14F-4D97-AF65-F5344CB8AC3E}">
        <p14:creationId xmlns:p14="http://schemas.microsoft.com/office/powerpoint/2010/main" val="35924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250" tmFilter="0, 0; .2, .5; .8, .5; 1, 0"/>
                                        <p:tgtEl>
                                          <p:spTgt spid="17"/>
                                        </p:tgtEl>
                                      </p:cBhvr>
                                    </p:animEffect>
                                    <p:animScale>
                                      <p:cBhvr>
                                        <p:cTn id="21" dur="125" autoRev="1" fill="hold"/>
                                        <p:tgtEl>
                                          <p:spTgt spid="1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childTnLst>
                          </p:cTn>
                        </p:par>
                        <p:par>
                          <p:cTn id="25" fill="hold">
                            <p:stCondLst>
                              <p:cond delay="750"/>
                            </p:stCondLst>
                            <p:childTnLst>
                              <p:par>
                                <p:cTn id="26" presetID="26" presetClass="emph" presetSubtype="0" fill="hold" nodeType="afterEffect">
                                  <p:stCondLst>
                                    <p:cond delay="0"/>
                                  </p:stCondLst>
                                  <p:childTnLst>
                                    <p:animEffect transition="out" filter="fade">
                                      <p:cBhvr>
                                        <p:cTn id="27" dur="250" tmFilter="0, 0; .2, .5; .8, .5; 1, 0"/>
                                        <p:tgtEl>
                                          <p:spTgt spid="16"/>
                                        </p:tgtEl>
                                      </p:cBhvr>
                                    </p:animEffect>
                                    <p:animScale>
                                      <p:cBhvr>
                                        <p:cTn id="28" dur="125" autoRev="1" fill="hold"/>
                                        <p:tgtEl>
                                          <p:spTgt spid="16"/>
                                        </p:tgtEl>
                                      </p:cBhvr>
                                      <p:by x="105000" y="105000"/>
                                    </p:animScale>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250" tmFilter="0, 0; .2, .5; .8, .5; 1, 0"/>
                                        <p:tgtEl>
                                          <p:spTgt spid="14"/>
                                        </p:tgtEl>
                                      </p:cBhvr>
                                    </p:animEffect>
                                    <p:animScale>
                                      <p:cBhvr>
                                        <p:cTn id="35" dur="125" autoRev="1" fill="hold"/>
                                        <p:tgtEl>
                                          <p:spTgt spid="14"/>
                                        </p:tgtEl>
                                      </p:cBhvr>
                                      <p:by x="105000" y="105000"/>
                                    </p:animScale>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50"/>
                                        <p:tgtEl>
                                          <p:spTgt spid="15"/>
                                        </p:tgtEl>
                                      </p:cBhvr>
                                    </p:animEffect>
                                  </p:childTnLst>
                                </p:cTn>
                              </p:par>
                            </p:childTnLst>
                          </p:cTn>
                        </p:par>
                        <p:par>
                          <p:cTn id="39" fill="hold">
                            <p:stCondLst>
                              <p:cond delay="1250"/>
                            </p:stCondLst>
                            <p:childTnLst>
                              <p:par>
                                <p:cTn id="40" presetID="26" presetClass="emph" presetSubtype="0" fill="hold" nodeType="afterEffect">
                                  <p:stCondLst>
                                    <p:cond delay="0"/>
                                  </p:stCondLst>
                                  <p:childTnLst>
                                    <p:animEffect transition="out" filter="fade">
                                      <p:cBhvr>
                                        <p:cTn id="41" dur="250" tmFilter="0, 0; .2, .5; .8, .5; 1, 0"/>
                                        <p:tgtEl>
                                          <p:spTgt spid="15"/>
                                        </p:tgtEl>
                                      </p:cBhvr>
                                    </p:animEffect>
                                    <p:animScale>
                                      <p:cBhvr>
                                        <p:cTn id="42" dur="125" autoRev="1" fill="hold"/>
                                        <p:tgtEl>
                                          <p:spTgt spid="15"/>
                                        </p:tgtEl>
                                      </p:cBhvr>
                                      <p:by x="105000" y="105000"/>
                                    </p:animScale>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p:stCondLst>
                              <p:cond delay="1500"/>
                            </p:stCondLst>
                            <p:childTnLst>
                              <p:par>
                                <p:cTn id="47" presetID="26" presetClass="emph" presetSubtype="0" fill="hold" nodeType="afterEffect">
                                  <p:stCondLst>
                                    <p:cond delay="0"/>
                                  </p:stCondLst>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childTnLst>
                          </p:cTn>
                        </p:par>
                        <p:par>
                          <p:cTn id="53" fill="hold">
                            <p:stCondLst>
                              <p:cond delay="1750"/>
                            </p:stCondLst>
                            <p:childTnLst>
                              <p:par>
                                <p:cTn id="54" presetID="26" presetClass="emph" presetSubtype="0" fill="hold" nodeType="afterEffect">
                                  <p:stCondLst>
                                    <p:cond delay="0"/>
                                  </p:stCondLst>
                                  <p:childTnLst>
                                    <p:animEffect transition="out" filter="fade">
                                      <p:cBhvr>
                                        <p:cTn id="55" dur="250" tmFilter="0, 0; .2, .5; .8, .5; 1, 0"/>
                                        <p:tgtEl>
                                          <p:spTgt spid="12"/>
                                        </p:tgtEl>
                                      </p:cBhvr>
                                    </p:animEffect>
                                    <p:animScale>
                                      <p:cBhvr>
                                        <p:cTn id="56" dur="125" autoRev="1" fill="hold"/>
                                        <p:tgtEl>
                                          <p:spTgt spid="12"/>
                                        </p:tgtEl>
                                      </p:cBhvr>
                                      <p:by x="105000" y="105000"/>
                                    </p:animScale>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childTnLst>
                          </p:cTn>
                        </p:par>
                        <p:par>
                          <p:cTn id="60" fill="hold">
                            <p:stCondLst>
                              <p:cond delay="2000"/>
                            </p:stCondLst>
                            <p:childTnLst>
                              <p:par>
                                <p:cTn id="61" presetID="26" presetClass="emph" presetSubtype="0" fill="hold" nodeType="afterEffect">
                                  <p:stCondLst>
                                    <p:cond delay="0"/>
                                  </p:stCondLst>
                                  <p:childTnLst>
                                    <p:animEffect transition="out" filter="fade">
                                      <p:cBhvr>
                                        <p:cTn id="62" dur="250" tmFilter="0, 0; .2, .5; .8, .5; 1, 0"/>
                                        <p:tgtEl>
                                          <p:spTgt spid="11"/>
                                        </p:tgtEl>
                                      </p:cBhvr>
                                    </p:animEffect>
                                    <p:animScale>
                                      <p:cBhvr>
                                        <p:cTn id="63" dur="125" autoRev="1" fill="hold"/>
                                        <p:tgtEl>
                                          <p:spTgt spid="11"/>
                                        </p:tgtEl>
                                      </p:cBhvr>
                                      <p:by x="105000" y="105000"/>
                                    </p:animScale>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50"/>
                                        <p:tgtEl>
                                          <p:spTgt spid="10"/>
                                        </p:tgtEl>
                                      </p:cBhvr>
                                    </p:animEffect>
                                  </p:childTnLst>
                                </p:cTn>
                              </p:par>
                            </p:childTnLst>
                          </p:cTn>
                        </p:par>
                        <p:par>
                          <p:cTn id="67" fill="hold">
                            <p:stCondLst>
                              <p:cond delay="2250"/>
                            </p:stCondLst>
                            <p:childTnLst>
                              <p:par>
                                <p:cTn id="68" presetID="26" presetClass="emph" presetSubtype="0" fill="hold" nodeType="afterEffect">
                                  <p:stCondLst>
                                    <p:cond delay="0"/>
                                  </p:stCondLst>
                                  <p:childTnLst>
                                    <p:animEffect transition="out" filter="fade">
                                      <p:cBhvr>
                                        <p:cTn id="69" dur="250" tmFilter="0, 0; .2, .5; .8, .5; 1, 0"/>
                                        <p:tgtEl>
                                          <p:spTgt spid="10"/>
                                        </p:tgtEl>
                                      </p:cBhvr>
                                    </p:animEffect>
                                    <p:animScale>
                                      <p:cBhvr>
                                        <p:cTn id="70" dur="125" autoRev="1" fill="hold"/>
                                        <p:tgtEl>
                                          <p:spTgt spid="10"/>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50"/>
                                        <p:tgtEl>
                                          <p:spTgt spid="9"/>
                                        </p:tgtEl>
                                      </p:cBhvr>
                                    </p:animEffect>
                                  </p:childTnLst>
                                </p:cTn>
                              </p:par>
                            </p:childTnLst>
                          </p:cTn>
                        </p:par>
                        <p:par>
                          <p:cTn id="74" fill="hold">
                            <p:stCondLst>
                              <p:cond delay="2500"/>
                            </p:stCondLst>
                            <p:childTnLst>
                              <p:par>
                                <p:cTn id="75" presetID="26" presetClass="emph" presetSubtype="0" fill="hold" nodeType="afterEffect">
                                  <p:stCondLst>
                                    <p:cond delay="0"/>
                                  </p:stCondLst>
                                  <p:childTnLst>
                                    <p:animEffect transition="out" filter="fade">
                                      <p:cBhvr>
                                        <p:cTn id="76" dur="250" tmFilter="0, 0; .2, .5; .8, .5; 1, 0"/>
                                        <p:tgtEl>
                                          <p:spTgt spid="9"/>
                                        </p:tgtEl>
                                      </p:cBhvr>
                                    </p:animEffect>
                                    <p:animScale>
                                      <p:cBhvr>
                                        <p:cTn id="77" dur="125" autoRev="1" fill="hold"/>
                                        <p:tgtEl>
                                          <p:spTgt spid="9"/>
                                        </p:tgtEl>
                                      </p:cBhvr>
                                      <p:by x="105000" y="105000"/>
                                    </p:animScale>
                                  </p:childTnLst>
                                </p:cTn>
                              </p:par>
                              <p:par>
                                <p:cTn id="78" presetID="10"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250"/>
                                        <p:tgtEl>
                                          <p:spTgt spid="8"/>
                                        </p:tgtEl>
                                      </p:cBhvr>
                                    </p:animEffect>
                                  </p:childTnLst>
                                </p:cTn>
                              </p:par>
                            </p:childTnLst>
                          </p:cTn>
                        </p:par>
                        <p:par>
                          <p:cTn id="81" fill="hold">
                            <p:stCondLst>
                              <p:cond delay="2750"/>
                            </p:stCondLst>
                            <p:childTnLst>
                              <p:par>
                                <p:cTn id="82" presetID="26" presetClass="emph" presetSubtype="0" fill="hold" nodeType="afterEffect">
                                  <p:stCondLst>
                                    <p:cond delay="0"/>
                                  </p:stCondLst>
                                  <p:childTnLst>
                                    <p:animEffect transition="out" filter="fade">
                                      <p:cBhvr>
                                        <p:cTn id="83" dur="250" tmFilter="0, 0; .2, .5; .8, .5; 1, 0"/>
                                        <p:tgtEl>
                                          <p:spTgt spid="8"/>
                                        </p:tgtEl>
                                      </p:cBhvr>
                                    </p:animEffect>
                                    <p:animScale>
                                      <p:cBhvr>
                                        <p:cTn id="84" dur="125" autoRev="1" fill="hold"/>
                                        <p:tgtEl>
                                          <p:spTgt spid="8"/>
                                        </p:tgtEl>
                                      </p:cBhvr>
                                      <p:by x="105000" y="105000"/>
                                    </p:animScale>
                                  </p:childTnLst>
                                </p:cTn>
                              </p:par>
                            </p:childTnLst>
                          </p:cTn>
                        </p:par>
                        <p:par>
                          <p:cTn id="85" fill="hold">
                            <p:stCondLst>
                              <p:cond delay="3000"/>
                            </p:stCondLst>
                            <p:childTnLst>
                              <p:par>
                                <p:cTn id="86" presetID="10" presetClass="entr" presetSubtype="0" fill="hold" nodeType="afterEffect">
                                  <p:stCondLst>
                                    <p:cond delay="25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27B9B9-F045-4006-92D6-A3B88F781B6C}"/>
              </a:ext>
            </a:extLst>
          </p:cNvPr>
          <p:cNvGrpSpPr/>
          <p:nvPr/>
        </p:nvGrpSpPr>
        <p:grpSpPr>
          <a:xfrm>
            <a:off x="1944759" y="2394727"/>
            <a:ext cx="1276357" cy="1994393"/>
            <a:chOff x="2754313" y="703263"/>
            <a:chExt cx="598487" cy="919163"/>
          </a:xfrm>
        </p:grpSpPr>
        <p:sp>
          <p:nvSpPr>
            <p:cNvPr id="9" name="Freeform 10">
              <a:extLst>
                <a:ext uri="{FF2B5EF4-FFF2-40B4-BE49-F238E27FC236}">
                  <a16:creationId xmlns:a16="http://schemas.microsoft.com/office/drawing/2014/main" id="{B83C03F8-3B64-4D14-B4FA-861D2EB8A481}"/>
                </a:ext>
              </a:extLst>
            </p:cNvPr>
            <p:cNvSpPr>
              <a:spLocks/>
            </p:cNvSpPr>
            <p:nvPr/>
          </p:nvSpPr>
          <p:spPr bwMode="auto">
            <a:xfrm>
              <a:off x="2976563" y="889000"/>
              <a:ext cx="20637" cy="68263"/>
            </a:xfrm>
            <a:custGeom>
              <a:avLst/>
              <a:gdLst>
                <a:gd name="T0" fmla="*/ 2 w 7"/>
                <a:gd name="T1" fmla="*/ 24 h 24"/>
                <a:gd name="T2" fmla="*/ 5 w 7"/>
                <a:gd name="T3" fmla="*/ 24 h 24"/>
                <a:gd name="T4" fmla="*/ 7 w 7"/>
                <a:gd name="T5" fmla="*/ 21 h 24"/>
                <a:gd name="T6" fmla="*/ 7 w 7"/>
                <a:gd name="T7" fmla="*/ 1 h 24"/>
                <a:gd name="T8" fmla="*/ 7 w 7"/>
                <a:gd name="T9" fmla="*/ 0 h 24"/>
                <a:gd name="T10" fmla="*/ 2 w 7"/>
                <a:gd name="T11" fmla="*/ 4 h 24"/>
                <a:gd name="T12" fmla="*/ 0 w 7"/>
                <a:gd name="T13" fmla="*/ 3 h 24"/>
                <a:gd name="T14" fmla="*/ 0 w 7"/>
                <a:gd name="T15" fmla="*/ 21 h 24"/>
                <a:gd name="T16" fmla="*/ 2 w 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2" y="24"/>
                  </a:moveTo>
                  <a:cubicBezTo>
                    <a:pt x="5" y="24"/>
                    <a:pt x="5" y="24"/>
                    <a:pt x="5" y="24"/>
                  </a:cubicBezTo>
                  <a:cubicBezTo>
                    <a:pt x="6" y="24"/>
                    <a:pt x="7" y="23"/>
                    <a:pt x="7" y="21"/>
                  </a:cubicBezTo>
                  <a:cubicBezTo>
                    <a:pt x="7" y="1"/>
                    <a:pt x="7" y="1"/>
                    <a:pt x="7" y="1"/>
                  </a:cubicBezTo>
                  <a:cubicBezTo>
                    <a:pt x="7" y="1"/>
                    <a:pt x="7" y="0"/>
                    <a:pt x="7" y="0"/>
                  </a:cubicBezTo>
                  <a:cubicBezTo>
                    <a:pt x="4" y="2"/>
                    <a:pt x="2" y="4"/>
                    <a:pt x="2" y="4"/>
                  </a:cubicBezTo>
                  <a:cubicBezTo>
                    <a:pt x="1" y="4"/>
                    <a:pt x="0" y="4"/>
                    <a:pt x="0" y="3"/>
                  </a:cubicBezTo>
                  <a:cubicBezTo>
                    <a:pt x="0" y="21"/>
                    <a:pt x="0" y="21"/>
                    <a:pt x="0" y="21"/>
                  </a:cubicBezTo>
                  <a:cubicBezTo>
                    <a:pt x="0" y="23"/>
                    <a:pt x="1" y="24"/>
                    <a:pt x="2"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D943538A-B82A-49A7-8E85-1467E7211127}"/>
                </a:ext>
              </a:extLst>
            </p:cNvPr>
            <p:cNvSpPr>
              <a:spLocks/>
            </p:cNvSpPr>
            <p:nvPr/>
          </p:nvSpPr>
          <p:spPr bwMode="auto">
            <a:xfrm>
              <a:off x="2954338" y="779463"/>
              <a:ext cx="260350" cy="212725"/>
            </a:xfrm>
            <a:custGeom>
              <a:avLst/>
              <a:gdLst>
                <a:gd name="T0" fmla="*/ 2 w 91"/>
                <a:gd name="T1" fmla="*/ 74 h 74"/>
                <a:gd name="T2" fmla="*/ 90 w 91"/>
                <a:gd name="T3" fmla="*/ 74 h 74"/>
                <a:gd name="T4" fmla="*/ 91 w 91"/>
                <a:gd name="T5" fmla="*/ 72 h 74"/>
                <a:gd name="T6" fmla="*/ 90 w 91"/>
                <a:gd name="T7" fmla="*/ 69 h 74"/>
                <a:gd name="T8" fmla="*/ 5 w 91"/>
                <a:gd name="T9" fmla="*/ 69 h 74"/>
                <a:gd name="T10" fmla="*/ 4 w 91"/>
                <a:gd name="T11" fmla="*/ 67 h 74"/>
                <a:gd name="T12" fmla="*/ 4 w 91"/>
                <a:gd name="T13" fmla="*/ 2 h 74"/>
                <a:gd name="T14" fmla="*/ 2 w 91"/>
                <a:gd name="T15" fmla="*/ 0 h 74"/>
                <a:gd name="T16" fmla="*/ 0 w 91"/>
                <a:gd name="T17" fmla="*/ 2 h 74"/>
                <a:gd name="T18" fmla="*/ 0 w 91"/>
                <a:gd name="T19" fmla="*/ 72 h 74"/>
                <a:gd name="T20" fmla="*/ 2 w 91"/>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2" y="74"/>
                  </a:moveTo>
                  <a:cubicBezTo>
                    <a:pt x="90" y="74"/>
                    <a:pt x="90" y="74"/>
                    <a:pt x="90" y="74"/>
                  </a:cubicBezTo>
                  <a:cubicBezTo>
                    <a:pt x="91" y="74"/>
                    <a:pt x="91" y="73"/>
                    <a:pt x="91" y="72"/>
                  </a:cubicBezTo>
                  <a:cubicBezTo>
                    <a:pt x="91" y="70"/>
                    <a:pt x="91" y="69"/>
                    <a:pt x="90" y="69"/>
                  </a:cubicBezTo>
                  <a:cubicBezTo>
                    <a:pt x="5" y="69"/>
                    <a:pt x="5" y="69"/>
                    <a:pt x="5" y="69"/>
                  </a:cubicBezTo>
                  <a:cubicBezTo>
                    <a:pt x="4" y="69"/>
                    <a:pt x="4" y="68"/>
                    <a:pt x="4" y="67"/>
                  </a:cubicBezTo>
                  <a:cubicBezTo>
                    <a:pt x="4" y="2"/>
                    <a:pt x="4" y="2"/>
                    <a:pt x="4" y="2"/>
                  </a:cubicBezTo>
                  <a:cubicBezTo>
                    <a:pt x="4" y="1"/>
                    <a:pt x="3" y="0"/>
                    <a:pt x="2" y="0"/>
                  </a:cubicBezTo>
                  <a:cubicBezTo>
                    <a:pt x="1" y="0"/>
                    <a:pt x="0" y="1"/>
                    <a:pt x="0" y="2"/>
                  </a:cubicBezTo>
                  <a:cubicBezTo>
                    <a:pt x="0" y="72"/>
                    <a:pt x="0" y="72"/>
                    <a:pt x="0" y="72"/>
                  </a:cubicBezTo>
                  <a:cubicBezTo>
                    <a:pt x="0" y="73"/>
                    <a:pt x="1" y="74"/>
                    <a:pt x="2" y="7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1DC85CA4-85C4-47E4-A5B6-77C09A734DCB}"/>
                </a:ext>
              </a:extLst>
            </p:cNvPr>
            <p:cNvSpPr>
              <a:spLocks/>
            </p:cNvSpPr>
            <p:nvPr/>
          </p:nvSpPr>
          <p:spPr bwMode="auto">
            <a:xfrm>
              <a:off x="2779713" y="703263"/>
              <a:ext cx="573087" cy="919163"/>
            </a:xfrm>
            <a:custGeom>
              <a:avLst/>
              <a:gdLst>
                <a:gd name="T0" fmla="*/ 199 w 200"/>
                <a:gd name="T1" fmla="*/ 310 h 321"/>
                <a:gd name="T2" fmla="*/ 155 w 200"/>
                <a:gd name="T3" fmla="*/ 190 h 321"/>
                <a:gd name="T4" fmla="*/ 172 w 200"/>
                <a:gd name="T5" fmla="*/ 190 h 321"/>
                <a:gd name="T6" fmla="*/ 185 w 200"/>
                <a:gd name="T7" fmla="*/ 177 h 321"/>
                <a:gd name="T8" fmla="*/ 185 w 200"/>
                <a:gd name="T9" fmla="*/ 14 h 321"/>
                <a:gd name="T10" fmla="*/ 172 w 200"/>
                <a:gd name="T11" fmla="*/ 0 h 321"/>
                <a:gd name="T12" fmla="*/ 0 w 200"/>
                <a:gd name="T13" fmla="*/ 0 h 321"/>
                <a:gd name="T14" fmla="*/ 8 w 200"/>
                <a:gd name="T15" fmla="*/ 14 h 321"/>
                <a:gd name="T16" fmla="*/ 172 w 200"/>
                <a:gd name="T17" fmla="*/ 14 h 321"/>
                <a:gd name="T18" fmla="*/ 172 w 200"/>
                <a:gd name="T19" fmla="*/ 177 h 321"/>
                <a:gd name="T20" fmla="*/ 57 w 200"/>
                <a:gd name="T21" fmla="*/ 177 h 321"/>
                <a:gd name="T22" fmla="*/ 57 w 200"/>
                <a:gd name="T23" fmla="*/ 185 h 321"/>
                <a:gd name="T24" fmla="*/ 57 w 200"/>
                <a:gd name="T25" fmla="*/ 190 h 321"/>
                <a:gd name="T26" fmla="*/ 58 w 200"/>
                <a:gd name="T27" fmla="*/ 190 h 321"/>
                <a:gd name="T28" fmla="*/ 58 w 200"/>
                <a:gd name="T29" fmla="*/ 264 h 321"/>
                <a:gd name="T30" fmla="*/ 64 w 200"/>
                <a:gd name="T31" fmla="*/ 267 h 321"/>
                <a:gd name="T32" fmla="*/ 69 w 200"/>
                <a:gd name="T33" fmla="*/ 267 h 321"/>
                <a:gd name="T34" fmla="*/ 76 w 200"/>
                <a:gd name="T35" fmla="*/ 264 h 321"/>
                <a:gd name="T36" fmla="*/ 76 w 200"/>
                <a:gd name="T37" fmla="*/ 190 h 321"/>
                <a:gd name="T38" fmla="*/ 136 w 200"/>
                <a:gd name="T39" fmla="*/ 190 h 321"/>
                <a:gd name="T40" fmla="*/ 182 w 200"/>
                <a:gd name="T41" fmla="*/ 316 h 321"/>
                <a:gd name="T42" fmla="*/ 191 w 200"/>
                <a:gd name="T43" fmla="*/ 320 h 321"/>
                <a:gd name="T44" fmla="*/ 195 w 200"/>
                <a:gd name="T45" fmla="*/ 318 h 321"/>
                <a:gd name="T46" fmla="*/ 199 w 200"/>
                <a:gd name="T47" fmla="*/ 3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21">
                  <a:moveTo>
                    <a:pt x="199" y="310"/>
                  </a:moveTo>
                  <a:cubicBezTo>
                    <a:pt x="155" y="190"/>
                    <a:pt x="155" y="190"/>
                    <a:pt x="155" y="190"/>
                  </a:cubicBezTo>
                  <a:cubicBezTo>
                    <a:pt x="172" y="190"/>
                    <a:pt x="172" y="190"/>
                    <a:pt x="172" y="190"/>
                  </a:cubicBezTo>
                  <a:cubicBezTo>
                    <a:pt x="179" y="190"/>
                    <a:pt x="185" y="184"/>
                    <a:pt x="185" y="177"/>
                  </a:cubicBezTo>
                  <a:cubicBezTo>
                    <a:pt x="185" y="14"/>
                    <a:pt x="185" y="14"/>
                    <a:pt x="185" y="14"/>
                  </a:cubicBezTo>
                  <a:cubicBezTo>
                    <a:pt x="185" y="6"/>
                    <a:pt x="179" y="0"/>
                    <a:pt x="172" y="0"/>
                  </a:cubicBezTo>
                  <a:cubicBezTo>
                    <a:pt x="0" y="0"/>
                    <a:pt x="0" y="0"/>
                    <a:pt x="0" y="0"/>
                  </a:cubicBezTo>
                  <a:cubicBezTo>
                    <a:pt x="3" y="4"/>
                    <a:pt x="6" y="9"/>
                    <a:pt x="8" y="14"/>
                  </a:cubicBezTo>
                  <a:cubicBezTo>
                    <a:pt x="172" y="14"/>
                    <a:pt x="172" y="14"/>
                    <a:pt x="172" y="14"/>
                  </a:cubicBezTo>
                  <a:cubicBezTo>
                    <a:pt x="172" y="177"/>
                    <a:pt x="172" y="177"/>
                    <a:pt x="172" y="177"/>
                  </a:cubicBezTo>
                  <a:cubicBezTo>
                    <a:pt x="57" y="177"/>
                    <a:pt x="57" y="177"/>
                    <a:pt x="57" y="177"/>
                  </a:cubicBezTo>
                  <a:cubicBezTo>
                    <a:pt x="57" y="185"/>
                    <a:pt x="57" y="185"/>
                    <a:pt x="57" y="185"/>
                  </a:cubicBezTo>
                  <a:cubicBezTo>
                    <a:pt x="57" y="187"/>
                    <a:pt x="57" y="188"/>
                    <a:pt x="57" y="190"/>
                  </a:cubicBezTo>
                  <a:cubicBezTo>
                    <a:pt x="58" y="190"/>
                    <a:pt x="58" y="190"/>
                    <a:pt x="58" y="190"/>
                  </a:cubicBezTo>
                  <a:cubicBezTo>
                    <a:pt x="58" y="264"/>
                    <a:pt x="58" y="264"/>
                    <a:pt x="58" y="264"/>
                  </a:cubicBezTo>
                  <a:cubicBezTo>
                    <a:pt x="58" y="266"/>
                    <a:pt x="61" y="267"/>
                    <a:pt x="64" y="267"/>
                  </a:cubicBezTo>
                  <a:cubicBezTo>
                    <a:pt x="69" y="267"/>
                    <a:pt x="69" y="267"/>
                    <a:pt x="69" y="267"/>
                  </a:cubicBezTo>
                  <a:cubicBezTo>
                    <a:pt x="73" y="267"/>
                    <a:pt x="76" y="266"/>
                    <a:pt x="76" y="264"/>
                  </a:cubicBezTo>
                  <a:cubicBezTo>
                    <a:pt x="76" y="190"/>
                    <a:pt x="76" y="190"/>
                    <a:pt x="76" y="190"/>
                  </a:cubicBezTo>
                  <a:cubicBezTo>
                    <a:pt x="136" y="190"/>
                    <a:pt x="136" y="190"/>
                    <a:pt x="136" y="190"/>
                  </a:cubicBezTo>
                  <a:cubicBezTo>
                    <a:pt x="182" y="316"/>
                    <a:pt x="182" y="316"/>
                    <a:pt x="182" y="316"/>
                  </a:cubicBezTo>
                  <a:cubicBezTo>
                    <a:pt x="183" y="319"/>
                    <a:pt x="187" y="321"/>
                    <a:pt x="191" y="320"/>
                  </a:cubicBezTo>
                  <a:cubicBezTo>
                    <a:pt x="195" y="318"/>
                    <a:pt x="195" y="318"/>
                    <a:pt x="195" y="318"/>
                  </a:cubicBezTo>
                  <a:cubicBezTo>
                    <a:pt x="198" y="317"/>
                    <a:pt x="200" y="313"/>
                    <a:pt x="199" y="3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3">
              <a:extLst>
                <a:ext uri="{FF2B5EF4-FFF2-40B4-BE49-F238E27FC236}">
                  <a16:creationId xmlns:a16="http://schemas.microsoft.com/office/drawing/2014/main" id="{0929E23F-2B91-4818-A35B-6CF6AEE3403D}"/>
                </a:ext>
              </a:extLst>
            </p:cNvPr>
            <p:cNvSpPr>
              <a:spLocks/>
            </p:cNvSpPr>
            <p:nvPr/>
          </p:nvSpPr>
          <p:spPr bwMode="auto">
            <a:xfrm>
              <a:off x="2825750" y="857250"/>
              <a:ext cx="71437" cy="34925"/>
            </a:xfrm>
            <a:custGeom>
              <a:avLst/>
              <a:gdLst>
                <a:gd name="T0" fmla="*/ 19 w 25"/>
                <a:gd name="T1" fmla="*/ 12 h 12"/>
                <a:gd name="T2" fmla="*/ 25 w 25"/>
                <a:gd name="T3" fmla="*/ 6 h 12"/>
                <a:gd name="T4" fmla="*/ 19 w 25"/>
                <a:gd name="T5" fmla="*/ 0 h 12"/>
                <a:gd name="T6" fmla="*/ 1 w 25"/>
                <a:gd name="T7" fmla="*/ 0 h 12"/>
                <a:gd name="T8" fmla="*/ 0 w 25"/>
                <a:gd name="T9" fmla="*/ 12 h 12"/>
                <a:gd name="T10" fmla="*/ 19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19" y="12"/>
                  </a:moveTo>
                  <a:cubicBezTo>
                    <a:pt x="23" y="12"/>
                    <a:pt x="25" y="9"/>
                    <a:pt x="25" y="6"/>
                  </a:cubicBezTo>
                  <a:cubicBezTo>
                    <a:pt x="25" y="2"/>
                    <a:pt x="23" y="0"/>
                    <a:pt x="19" y="0"/>
                  </a:cubicBezTo>
                  <a:cubicBezTo>
                    <a:pt x="1" y="0"/>
                    <a:pt x="1" y="0"/>
                    <a:pt x="1" y="0"/>
                  </a:cubicBezTo>
                  <a:cubicBezTo>
                    <a:pt x="1" y="4"/>
                    <a:pt x="1" y="8"/>
                    <a:pt x="0" y="12"/>
                  </a:cubicBezTo>
                  <a:lnTo>
                    <a:pt x="19"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4">
              <a:extLst>
                <a:ext uri="{FF2B5EF4-FFF2-40B4-BE49-F238E27FC236}">
                  <a16:creationId xmlns:a16="http://schemas.microsoft.com/office/drawing/2014/main" id="{51192EFD-17E5-4424-8932-625F831BC9E7}"/>
                </a:ext>
              </a:extLst>
            </p:cNvPr>
            <p:cNvSpPr>
              <a:spLocks/>
            </p:cNvSpPr>
            <p:nvPr/>
          </p:nvSpPr>
          <p:spPr bwMode="auto">
            <a:xfrm>
              <a:off x="2803525" y="923925"/>
              <a:ext cx="93662" cy="33338"/>
            </a:xfrm>
            <a:custGeom>
              <a:avLst/>
              <a:gdLst>
                <a:gd name="T0" fmla="*/ 27 w 33"/>
                <a:gd name="T1" fmla="*/ 12 h 12"/>
                <a:gd name="T2" fmla="*/ 33 w 33"/>
                <a:gd name="T3" fmla="*/ 6 h 12"/>
                <a:gd name="T4" fmla="*/ 27 w 33"/>
                <a:gd name="T5" fmla="*/ 0 h 12"/>
                <a:gd name="T6" fmla="*/ 5 w 33"/>
                <a:gd name="T7" fmla="*/ 0 h 12"/>
                <a:gd name="T8" fmla="*/ 0 w 33"/>
                <a:gd name="T9" fmla="*/ 12 h 12"/>
                <a:gd name="T10" fmla="*/ 27 w 33"/>
                <a:gd name="T11" fmla="*/ 12 h 12"/>
              </a:gdLst>
              <a:ahLst/>
              <a:cxnLst>
                <a:cxn ang="0">
                  <a:pos x="T0" y="T1"/>
                </a:cxn>
                <a:cxn ang="0">
                  <a:pos x="T2" y="T3"/>
                </a:cxn>
                <a:cxn ang="0">
                  <a:pos x="T4" y="T5"/>
                </a:cxn>
                <a:cxn ang="0">
                  <a:pos x="T6" y="T7"/>
                </a:cxn>
                <a:cxn ang="0">
                  <a:pos x="T8" y="T9"/>
                </a:cxn>
                <a:cxn ang="0">
                  <a:pos x="T10" y="T11"/>
                </a:cxn>
              </a:cxnLst>
              <a:rect l="0" t="0" r="r" b="b"/>
              <a:pathLst>
                <a:path w="33" h="12">
                  <a:moveTo>
                    <a:pt x="27" y="12"/>
                  </a:moveTo>
                  <a:cubicBezTo>
                    <a:pt x="31" y="12"/>
                    <a:pt x="33" y="10"/>
                    <a:pt x="33" y="6"/>
                  </a:cubicBezTo>
                  <a:cubicBezTo>
                    <a:pt x="33" y="3"/>
                    <a:pt x="31" y="0"/>
                    <a:pt x="27" y="0"/>
                  </a:cubicBezTo>
                  <a:cubicBezTo>
                    <a:pt x="5" y="0"/>
                    <a:pt x="5" y="0"/>
                    <a:pt x="5" y="0"/>
                  </a:cubicBezTo>
                  <a:cubicBezTo>
                    <a:pt x="4" y="4"/>
                    <a:pt x="2" y="8"/>
                    <a:pt x="0" y="12"/>
                  </a:cubicBezTo>
                  <a:lnTo>
                    <a:pt x="27"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5">
              <a:extLst>
                <a:ext uri="{FF2B5EF4-FFF2-40B4-BE49-F238E27FC236}">
                  <a16:creationId xmlns:a16="http://schemas.microsoft.com/office/drawing/2014/main" id="{9DF5D011-C73A-48A8-AC61-74EFC6EC4BE0}"/>
                </a:ext>
              </a:extLst>
            </p:cNvPr>
            <p:cNvSpPr>
              <a:spLocks/>
            </p:cNvSpPr>
            <p:nvPr/>
          </p:nvSpPr>
          <p:spPr bwMode="auto">
            <a:xfrm>
              <a:off x="3194050" y="803275"/>
              <a:ext cx="20637" cy="153988"/>
            </a:xfrm>
            <a:custGeom>
              <a:avLst/>
              <a:gdLst>
                <a:gd name="T0" fmla="*/ 6 w 7"/>
                <a:gd name="T1" fmla="*/ 0 h 54"/>
                <a:gd name="T2" fmla="*/ 2 w 7"/>
                <a:gd name="T3" fmla="*/ 5 h 54"/>
                <a:gd name="T4" fmla="*/ 0 w 7"/>
                <a:gd name="T5" fmla="*/ 6 h 54"/>
                <a:gd name="T6" fmla="*/ 0 w 7"/>
                <a:gd name="T7" fmla="*/ 49 h 54"/>
                <a:gd name="T8" fmla="*/ 2 w 7"/>
                <a:gd name="T9" fmla="*/ 54 h 54"/>
                <a:gd name="T10" fmla="*/ 5 w 7"/>
                <a:gd name="T11" fmla="*/ 54 h 54"/>
                <a:gd name="T12" fmla="*/ 7 w 7"/>
                <a:gd name="T13" fmla="*/ 49 h 54"/>
                <a:gd name="T14" fmla="*/ 7 w 7"/>
                <a:gd name="T15" fmla="*/ 5 h 54"/>
                <a:gd name="T16" fmla="*/ 6 w 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4">
                  <a:moveTo>
                    <a:pt x="6" y="0"/>
                  </a:moveTo>
                  <a:cubicBezTo>
                    <a:pt x="2" y="5"/>
                    <a:pt x="2" y="5"/>
                    <a:pt x="2" y="5"/>
                  </a:cubicBezTo>
                  <a:cubicBezTo>
                    <a:pt x="1" y="6"/>
                    <a:pt x="1" y="6"/>
                    <a:pt x="0" y="6"/>
                  </a:cubicBezTo>
                  <a:cubicBezTo>
                    <a:pt x="0" y="49"/>
                    <a:pt x="0" y="49"/>
                    <a:pt x="0" y="49"/>
                  </a:cubicBezTo>
                  <a:cubicBezTo>
                    <a:pt x="0" y="51"/>
                    <a:pt x="1" y="54"/>
                    <a:pt x="2" y="54"/>
                  </a:cubicBezTo>
                  <a:cubicBezTo>
                    <a:pt x="5" y="54"/>
                    <a:pt x="5" y="54"/>
                    <a:pt x="5" y="54"/>
                  </a:cubicBezTo>
                  <a:cubicBezTo>
                    <a:pt x="6" y="54"/>
                    <a:pt x="7" y="51"/>
                    <a:pt x="7" y="49"/>
                  </a:cubicBezTo>
                  <a:cubicBezTo>
                    <a:pt x="7" y="5"/>
                    <a:pt x="7" y="5"/>
                    <a:pt x="7" y="5"/>
                  </a:cubicBezTo>
                  <a:cubicBezTo>
                    <a:pt x="7" y="2"/>
                    <a:pt x="7" y="0"/>
                    <a:pt x="6" y="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D1797C30-33F4-4C74-B2A9-668E41A299D2}"/>
                </a:ext>
              </a:extLst>
            </p:cNvPr>
            <p:cNvSpPr>
              <a:spLocks/>
            </p:cNvSpPr>
            <p:nvPr/>
          </p:nvSpPr>
          <p:spPr bwMode="auto">
            <a:xfrm>
              <a:off x="2819400" y="788988"/>
              <a:ext cx="77787" cy="33338"/>
            </a:xfrm>
            <a:custGeom>
              <a:avLst/>
              <a:gdLst>
                <a:gd name="T0" fmla="*/ 3 w 27"/>
                <a:gd name="T1" fmla="*/ 12 h 12"/>
                <a:gd name="T2" fmla="*/ 21 w 27"/>
                <a:gd name="T3" fmla="*/ 12 h 12"/>
                <a:gd name="T4" fmla="*/ 27 w 27"/>
                <a:gd name="T5" fmla="*/ 6 h 12"/>
                <a:gd name="T6" fmla="*/ 21 w 27"/>
                <a:gd name="T7" fmla="*/ 0 h 12"/>
                <a:gd name="T8" fmla="*/ 0 w 27"/>
                <a:gd name="T9" fmla="*/ 0 h 12"/>
                <a:gd name="T10" fmla="*/ 1 w 27"/>
                <a:gd name="T11" fmla="*/ 2 h 12"/>
                <a:gd name="T12" fmla="*/ 3 w 2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3" y="12"/>
                  </a:moveTo>
                  <a:cubicBezTo>
                    <a:pt x="21" y="12"/>
                    <a:pt x="21" y="12"/>
                    <a:pt x="21" y="12"/>
                  </a:cubicBezTo>
                  <a:cubicBezTo>
                    <a:pt x="25" y="12"/>
                    <a:pt x="27" y="9"/>
                    <a:pt x="27" y="6"/>
                  </a:cubicBezTo>
                  <a:cubicBezTo>
                    <a:pt x="27" y="3"/>
                    <a:pt x="25" y="0"/>
                    <a:pt x="21" y="0"/>
                  </a:cubicBezTo>
                  <a:cubicBezTo>
                    <a:pt x="0" y="0"/>
                    <a:pt x="0" y="0"/>
                    <a:pt x="0" y="0"/>
                  </a:cubicBezTo>
                  <a:cubicBezTo>
                    <a:pt x="1" y="1"/>
                    <a:pt x="1" y="1"/>
                    <a:pt x="1" y="2"/>
                  </a:cubicBezTo>
                  <a:cubicBezTo>
                    <a:pt x="2" y="5"/>
                    <a:pt x="2" y="9"/>
                    <a:pt x="3" y="12"/>
                  </a:cubicBezTo>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
              <a:extLst>
                <a:ext uri="{FF2B5EF4-FFF2-40B4-BE49-F238E27FC236}">
                  <a16:creationId xmlns:a16="http://schemas.microsoft.com/office/drawing/2014/main" id="{55660EBB-EB1D-40CF-9E72-E87D222E239E}"/>
                </a:ext>
              </a:extLst>
            </p:cNvPr>
            <p:cNvSpPr>
              <a:spLocks/>
            </p:cNvSpPr>
            <p:nvPr/>
          </p:nvSpPr>
          <p:spPr bwMode="auto">
            <a:xfrm>
              <a:off x="2976563" y="774700"/>
              <a:ext cx="241300" cy="117475"/>
            </a:xfrm>
            <a:custGeom>
              <a:avLst/>
              <a:gdLst>
                <a:gd name="T0" fmla="*/ 0 w 84"/>
                <a:gd name="T1" fmla="*/ 40 h 41"/>
                <a:gd name="T2" fmla="*/ 2 w 84"/>
                <a:gd name="T3" fmla="*/ 40 h 41"/>
                <a:gd name="T4" fmla="*/ 33 w 84"/>
                <a:gd name="T5" fmla="*/ 18 h 41"/>
                <a:gd name="T6" fmla="*/ 34 w 84"/>
                <a:gd name="T7" fmla="*/ 19 h 41"/>
                <a:gd name="T8" fmla="*/ 39 w 84"/>
                <a:gd name="T9" fmla="*/ 33 h 41"/>
                <a:gd name="T10" fmla="*/ 41 w 84"/>
                <a:gd name="T11" fmla="*/ 33 h 41"/>
                <a:gd name="T12" fmla="*/ 77 w 84"/>
                <a:gd name="T13" fmla="*/ 7 h 41"/>
                <a:gd name="T14" fmla="*/ 75 w 84"/>
                <a:gd name="T15" fmla="*/ 10 h 41"/>
                <a:gd name="T16" fmla="*/ 75 w 84"/>
                <a:gd name="T17" fmla="*/ 12 h 41"/>
                <a:gd name="T18" fmla="*/ 76 w 84"/>
                <a:gd name="T19" fmla="*/ 12 h 41"/>
                <a:gd name="T20" fmla="*/ 77 w 84"/>
                <a:gd name="T21" fmla="*/ 12 h 41"/>
                <a:gd name="T22" fmla="*/ 83 w 84"/>
                <a:gd name="T23" fmla="*/ 3 h 41"/>
                <a:gd name="T24" fmla="*/ 83 w 84"/>
                <a:gd name="T25" fmla="*/ 1 h 41"/>
                <a:gd name="T26" fmla="*/ 82 w 84"/>
                <a:gd name="T27" fmla="*/ 0 h 41"/>
                <a:gd name="T28" fmla="*/ 73 w 84"/>
                <a:gd name="T29" fmla="*/ 2 h 41"/>
                <a:gd name="T30" fmla="*/ 72 w 84"/>
                <a:gd name="T31" fmla="*/ 4 h 41"/>
                <a:gd name="T32" fmla="*/ 72 w 84"/>
                <a:gd name="T33" fmla="*/ 4 h 41"/>
                <a:gd name="T34" fmla="*/ 73 w 84"/>
                <a:gd name="T35" fmla="*/ 5 h 41"/>
                <a:gd name="T36" fmla="*/ 76 w 84"/>
                <a:gd name="T37" fmla="*/ 5 h 41"/>
                <a:gd name="T38" fmla="*/ 42 w 84"/>
                <a:gd name="T39" fmla="*/ 29 h 41"/>
                <a:gd name="T40" fmla="*/ 40 w 84"/>
                <a:gd name="T41" fmla="*/ 29 h 41"/>
                <a:gd name="T42" fmla="*/ 36 w 84"/>
                <a:gd name="T43" fmla="*/ 17 h 41"/>
                <a:gd name="T44" fmla="*/ 35 w 84"/>
                <a:gd name="T45" fmla="*/ 14 h 41"/>
                <a:gd name="T46" fmla="*/ 34 w 84"/>
                <a:gd name="T47" fmla="*/ 14 h 41"/>
                <a:gd name="T48" fmla="*/ 0 w 84"/>
                <a:gd name="T49" fmla="*/ 38 h 41"/>
                <a:gd name="T50" fmla="*/ 0 w 84"/>
                <a:gd name="T51" fmla="*/ 39 h 41"/>
                <a:gd name="T52" fmla="*/ 0 w 84"/>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1">
                  <a:moveTo>
                    <a:pt x="0" y="40"/>
                  </a:moveTo>
                  <a:cubicBezTo>
                    <a:pt x="0" y="40"/>
                    <a:pt x="1" y="41"/>
                    <a:pt x="2" y="40"/>
                  </a:cubicBezTo>
                  <a:cubicBezTo>
                    <a:pt x="33" y="18"/>
                    <a:pt x="33" y="18"/>
                    <a:pt x="33" y="18"/>
                  </a:cubicBezTo>
                  <a:cubicBezTo>
                    <a:pt x="33" y="18"/>
                    <a:pt x="34" y="18"/>
                    <a:pt x="34" y="19"/>
                  </a:cubicBezTo>
                  <a:cubicBezTo>
                    <a:pt x="39" y="33"/>
                    <a:pt x="39" y="33"/>
                    <a:pt x="39" y="33"/>
                  </a:cubicBezTo>
                  <a:cubicBezTo>
                    <a:pt x="40" y="33"/>
                    <a:pt x="40" y="34"/>
                    <a:pt x="41" y="33"/>
                  </a:cubicBezTo>
                  <a:cubicBezTo>
                    <a:pt x="77" y="7"/>
                    <a:pt x="77" y="7"/>
                    <a:pt x="77" y="7"/>
                  </a:cubicBezTo>
                  <a:cubicBezTo>
                    <a:pt x="75" y="10"/>
                    <a:pt x="75" y="10"/>
                    <a:pt x="75" y="10"/>
                  </a:cubicBezTo>
                  <a:cubicBezTo>
                    <a:pt x="75" y="11"/>
                    <a:pt x="75" y="12"/>
                    <a:pt x="75" y="12"/>
                  </a:cubicBezTo>
                  <a:cubicBezTo>
                    <a:pt x="76" y="12"/>
                    <a:pt x="76" y="12"/>
                    <a:pt x="76" y="12"/>
                  </a:cubicBezTo>
                  <a:cubicBezTo>
                    <a:pt x="76" y="13"/>
                    <a:pt x="77" y="13"/>
                    <a:pt x="77" y="12"/>
                  </a:cubicBezTo>
                  <a:cubicBezTo>
                    <a:pt x="83" y="3"/>
                    <a:pt x="83" y="3"/>
                    <a:pt x="83" y="3"/>
                  </a:cubicBezTo>
                  <a:cubicBezTo>
                    <a:pt x="84" y="2"/>
                    <a:pt x="84" y="2"/>
                    <a:pt x="83" y="1"/>
                  </a:cubicBezTo>
                  <a:cubicBezTo>
                    <a:pt x="83" y="1"/>
                    <a:pt x="83" y="0"/>
                    <a:pt x="82" y="0"/>
                  </a:cubicBezTo>
                  <a:cubicBezTo>
                    <a:pt x="73" y="2"/>
                    <a:pt x="73" y="2"/>
                    <a:pt x="73" y="2"/>
                  </a:cubicBezTo>
                  <a:cubicBezTo>
                    <a:pt x="73" y="2"/>
                    <a:pt x="72" y="3"/>
                    <a:pt x="72" y="4"/>
                  </a:cubicBezTo>
                  <a:cubicBezTo>
                    <a:pt x="72" y="4"/>
                    <a:pt x="72" y="4"/>
                    <a:pt x="72" y="4"/>
                  </a:cubicBezTo>
                  <a:cubicBezTo>
                    <a:pt x="72" y="5"/>
                    <a:pt x="73" y="5"/>
                    <a:pt x="73" y="5"/>
                  </a:cubicBezTo>
                  <a:cubicBezTo>
                    <a:pt x="76" y="5"/>
                    <a:pt x="76" y="5"/>
                    <a:pt x="76" y="5"/>
                  </a:cubicBezTo>
                  <a:cubicBezTo>
                    <a:pt x="42" y="29"/>
                    <a:pt x="42" y="29"/>
                    <a:pt x="42" y="29"/>
                  </a:cubicBezTo>
                  <a:cubicBezTo>
                    <a:pt x="41" y="29"/>
                    <a:pt x="41" y="29"/>
                    <a:pt x="40" y="29"/>
                  </a:cubicBezTo>
                  <a:cubicBezTo>
                    <a:pt x="36" y="17"/>
                    <a:pt x="36" y="17"/>
                    <a:pt x="36" y="17"/>
                  </a:cubicBezTo>
                  <a:cubicBezTo>
                    <a:pt x="36" y="16"/>
                    <a:pt x="35" y="15"/>
                    <a:pt x="35" y="14"/>
                  </a:cubicBezTo>
                  <a:cubicBezTo>
                    <a:pt x="35" y="14"/>
                    <a:pt x="34" y="14"/>
                    <a:pt x="34" y="14"/>
                  </a:cubicBezTo>
                  <a:cubicBezTo>
                    <a:pt x="0" y="38"/>
                    <a:pt x="0" y="38"/>
                    <a:pt x="0" y="38"/>
                  </a:cubicBezTo>
                  <a:cubicBezTo>
                    <a:pt x="0" y="38"/>
                    <a:pt x="0" y="39"/>
                    <a:pt x="0" y="39"/>
                  </a:cubicBezTo>
                  <a:lnTo>
                    <a:pt x="0" y="4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5CB294B9-19E4-46BA-89A2-0D23DC700308}"/>
                </a:ext>
              </a:extLst>
            </p:cNvPr>
            <p:cNvSpPr>
              <a:spLocks/>
            </p:cNvSpPr>
            <p:nvPr/>
          </p:nvSpPr>
          <p:spPr bwMode="auto">
            <a:xfrm>
              <a:off x="2965450" y="1060450"/>
              <a:ext cx="255587" cy="34925"/>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2"/>
                    <a:pt x="0" y="6"/>
                  </a:cubicBezTo>
                  <a:cubicBezTo>
                    <a:pt x="0" y="9"/>
                    <a:pt x="4" y="12"/>
                    <a:pt x="9" y="12"/>
                  </a:cubicBezTo>
                  <a:cubicBezTo>
                    <a:pt x="80" y="12"/>
                    <a:pt x="80" y="12"/>
                    <a:pt x="80" y="12"/>
                  </a:cubicBezTo>
                  <a:cubicBezTo>
                    <a:pt x="85" y="12"/>
                    <a:pt x="89" y="9"/>
                    <a:pt x="89" y="6"/>
                  </a:cubicBezTo>
                  <a:cubicBezTo>
                    <a:pt x="89" y="2"/>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a:extLst>
                <a:ext uri="{FF2B5EF4-FFF2-40B4-BE49-F238E27FC236}">
                  <a16:creationId xmlns:a16="http://schemas.microsoft.com/office/drawing/2014/main" id="{5DD86C30-D849-48F4-BC12-24E5E1802CA8}"/>
                </a:ext>
              </a:extLst>
            </p:cNvPr>
            <p:cNvSpPr>
              <a:spLocks/>
            </p:cNvSpPr>
            <p:nvPr/>
          </p:nvSpPr>
          <p:spPr bwMode="auto">
            <a:xfrm>
              <a:off x="2965450" y="1127125"/>
              <a:ext cx="255587" cy="33338"/>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3"/>
                    <a:pt x="0" y="6"/>
                  </a:cubicBezTo>
                  <a:cubicBezTo>
                    <a:pt x="0" y="10"/>
                    <a:pt x="4" y="12"/>
                    <a:pt x="9" y="12"/>
                  </a:cubicBezTo>
                  <a:cubicBezTo>
                    <a:pt x="80" y="12"/>
                    <a:pt x="80" y="12"/>
                    <a:pt x="80" y="12"/>
                  </a:cubicBezTo>
                  <a:cubicBezTo>
                    <a:pt x="85" y="12"/>
                    <a:pt x="89" y="10"/>
                    <a:pt x="89" y="6"/>
                  </a:cubicBezTo>
                  <a:cubicBezTo>
                    <a:pt x="89" y="3"/>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0">
              <a:extLst>
                <a:ext uri="{FF2B5EF4-FFF2-40B4-BE49-F238E27FC236}">
                  <a16:creationId xmlns:a16="http://schemas.microsoft.com/office/drawing/2014/main" id="{39F7B5FD-4E77-4385-A9F1-96583C9630DC}"/>
                </a:ext>
              </a:extLst>
            </p:cNvPr>
            <p:cNvSpPr>
              <a:spLocks/>
            </p:cNvSpPr>
            <p:nvPr/>
          </p:nvSpPr>
          <p:spPr bwMode="auto">
            <a:xfrm>
              <a:off x="3049588" y="836613"/>
              <a:ext cx="22225" cy="120650"/>
            </a:xfrm>
            <a:custGeom>
              <a:avLst/>
              <a:gdLst>
                <a:gd name="T0" fmla="*/ 0 w 8"/>
                <a:gd name="T1" fmla="*/ 38 h 42"/>
                <a:gd name="T2" fmla="*/ 3 w 8"/>
                <a:gd name="T3" fmla="*/ 42 h 42"/>
                <a:gd name="T4" fmla="*/ 5 w 8"/>
                <a:gd name="T5" fmla="*/ 42 h 42"/>
                <a:gd name="T6" fmla="*/ 8 w 8"/>
                <a:gd name="T7" fmla="*/ 38 h 42"/>
                <a:gd name="T8" fmla="*/ 8 w 8"/>
                <a:gd name="T9" fmla="*/ 2 h 42"/>
                <a:gd name="T10" fmla="*/ 7 w 8"/>
                <a:gd name="T11" fmla="*/ 0 h 42"/>
                <a:gd name="T12" fmla="*/ 0 w 8"/>
                <a:gd name="T13" fmla="*/ 5 h 42"/>
                <a:gd name="T14" fmla="*/ 0 w 8"/>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2">
                  <a:moveTo>
                    <a:pt x="0" y="38"/>
                  </a:moveTo>
                  <a:cubicBezTo>
                    <a:pt x="0" y="40"/>
                    <a:pt x="1" y="42"/>
                    <a:pt x="3" y="42"/>
                  </a:cubicBezTo>
                  <a:cubicBezTo>
                    <a:pt x="5" y="42"/>
                    <a:pt x="5" y="42"/>
                    <a:pt x="5" y="42"/>
                  </a:cubicBezTo>
                  <a:cubicBezTo>
                    <a:pt x="7" y="42"/>
                    <a:pt x="8" y="40"/>
                    <a:pt x="8" y="38"/>
                  </a:cubicBezTo>
                  <a:cubicBezTo>
                    <a:pt x="8" y="2"/>
                    <a:pt x="8" y="2"/>
                    <a:pt x="8" y="2"/>
                  </a:cubicBezTo>
                  <a:cubicBezTo>
                    <a:pt x="8" y="2"/>
                    <a:pt x="7" y="1"/>
                    <a:pt x="7" y="0"/>
                  </a:cubicBezTo>
                  <a:cubicBezTo>
                    <a:pt x="6" y="1"/>
                    <a:pt x="3" y="3"/>
                    <a:pt x="0" y="5"/>
                  </a:cubicBezTo>
                  <a:lnTo>
                    <a:pt x="0" y="3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4058C8E3-1523-4EDF-B091-1ABD1FBC133D}"/>
                </a:ext>
              </a:extLst>
            </p:cNvPr>
            <p:cNvSpPr>
              <a:spLocks/>
            </p:cNvSpPr>
            <p:nvPr/>
          </p:nvSpPr>
          <p:spPr bwMode="auto">
            <a:xfrm>
              <a:off x="2754313" y="992188"/>
              <a:ext cx="142875" cy="33338"/>
            </a:xfrm>
            <a:custGeom>
              <a:avLst/>
              <a:gdLst>
                <a:gd name="T0" fmla="*/ 0 w 50"/>
                <a:gd name="T1" fmla="*/ 12 h 12"/>
                <a:gd name="T2" fmla="*/ 44 w 50"/>
                <a:gd name="T3" fmla="*/ 12 h 12"/>
                <a:gd name="T4" fmla="*/ 50 w 50"/>
                <a:gd name="T5" fmla="*/ 6 h 12"/>
                <a:gd name="T6" fmla="*/ 44 w 50"/>
                <a:gd name="T7" fmla="*/ 0 h 12"/>
                <a:gd name="T8" fmla="*/ 10 w 50"/>
                <a:gd name="T9" fmla="*/ 0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44" y="12"/>
                    <a:pt x="44" y="12"/>
                    <a:pt x="44" y="12"/>
                  </a:cubicBezTo>
                  <a:cubicBezTo>
                    <a:pt x="48" y="12"/>
                    <a:pt x="50" y="9"/>
                    <a:pt x="50" y="6"/>
                  </a:cubicBezTo>
                  <a:cubicBezTo>
                    <a:pt x="50" y="3"/>
                    <a:pt x="48" y="0"/>
                    <a:pt x="44" y="0"/>
                  </a:cubicBezTo>
                  <a:cubicBezTo>
                    <a:pt x="10" y="0"/>
                    <a:pt x="10" y="0"/>
                    <a:pt x="10" y="0"/>
                  </a:cubicBezTo>
                  <a:cubicBezTo>
                    <a:pt x="7" y="4"/>
                    <a:pt x="3" y="8"/>
                    <a:pt x="0" y="12"/>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2">
              <a:extLst>
                <a:ext uri="{FF2B5EF4-FFF2-40B4-BE49-F238E27FC236}">
                  <a16:creationId xmlns:a16="http://schemas.microsoft.com/office/drawing/2014/main" id="{C7D03F6A-1AC9-4546-9BE5-715DDB42268A}"/>
                </a:ext>
              </a:extLst>
            </p:cNvPr>
            <p:cNvSpPr>
              <a:spLocks/>
            </p:cNvSpPr>
            <p:nvPr/>
          </p:nvSpPr>
          <p:spPr bwMode="auto">
            <a:xfrm>
              <a:off x="3086100" y="871538"/>
              <a:ext cx="20637" cy="85725"/>
            </a:xfrm>
            <a:custGeom>
              <a:avLst/>
              <a:gdLst>
                <a:gd name="T0" fmla="*/ 0 w 7"/>
                <a:gd name="T1" fmla="*/ 1 h 30"/>
                <a:gd name="T2" fmla="*/ 0 w 7"/>
                <a:gd name="T3" fmla="*/ 0 h 30"/>
                <a:gd name="T4" fmla="*/ 0 w 7"/>
                <a:gd name="T5" fmla="*/ 0 h 30"/>
                <a:gd name="T6" fmla="*/ 0 w 7"/>
                <a:gd name="T7" fmla="*/ 27 h 30"/>
                <a:gd name="T8" fmla="*/ 2 w 7"/>
                <a:gd name="T9" fmla="*/ 30 h 30"/>
                <a:gd name="T10" fmla="*/ 5 w 7"/>
                <a:gd name="T11" fmla="*/ 30 h 30"/>
                <a:gd name="T12" fmla="*/ 7 w 7"/>
                <a:gd name="T13" fmla="*/ 27 h 30"/>
                <a:gd name="T14" fmla="*/ 7 w 7"/>
                <a:gd name="T15" fmla="*/ 0 h 30"/>
                <a:gd name="T16" fmla="*/ 7 w 7"/>
                <a:gd name="T17" fmla="*/ 0 h 30"/>
                <a:gd name="T18" fmla="*/ 3 w 7"/>
                <a:gd name="T19" fmla="*/ 3 h 30"/>
                <a:gd name="T20" fmla="*/ 0 w 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0">
                  <a:moveTo>
                    <a:pt x="0" y="1"/>
                  </a:moveTo>
                  <a:cubicBezTo>
                    <a:pt x="0" y="1"/>
                    <a:pt x="0" y="1"/>
                    <a:pt x="0" y="0"/>
                  </a:cubicBezTo>
                  <a:cubicBezTo>
                    <a:pt x="0" y="0"/>
                    <a:pt x="0" y="0"/>
                    <a:pt x="0" y="0"/>
                  </a:cubicBezTo>
                  <a:cubicBezTo>
                    <a:pt x="0" y="27"/>
                    <a:pt x="0" y="27"/>
                    <a:pt x="0" y="27"/>
                  </a:cubicBezTo>
                  <a:cubicBezTo>
                    <a:pt x="0" y="28"/>
                    <a:pt x="1" y="30"/>
                    <a:pt x="2" y="30"/>
                  </a:cubicBezTo>
                  <a:cubicBezTo>
                    <a:pt x="5" y="30"/>
                    <a:pt x="5" y="30"/>
                    <a:pt x="5" y="30"/>
                  </a:cubicBezTo>
                  <a:cubicBezTo>
                    <a:pt x="6" y="30"/>
                    <a:pt x="7" y="28"/>
                    <a:pt x="7" y="27"/>
                  </a:cubicBezTo>
                  <a:cubicBezTo>
                    <a:pt x="7" y="0"/>
                    <a:pt x="7" y="0"/>
                    <a:pt x="7" y="0"/>
                  </a:cubicBezTo>
                  <a:cubicBezTo>
                    <a:pt x="7" y="0"/>
                    <a:pt x="7" y="0"/>
                    <a:pt x="7" y="0"/>
                  </a:cubicBezTo>
                  <a:cubicBezTo>
                    <a:pt x="5" y="1"/>
                    <a:pt x="3" y="3"/>
                    <a:pt x="3" y="3"/>
                  </a:cubicBezTo>
                  <a:cubicBezTo>
                    <a:pt x="2" y="3"/>
                    <a:pt x="1" y="3"/>
                    <a:pt x="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3">
              <a:extLst>
                <a:ext uri="{FF2B5EF4-FFF2-40B4-BE49-F238E27FC236}">
                  <a16:creationId xmlns:a16="http://schemas.microsoft.com/office/drawing/2014/main" id="{7548F452-0987-47FF-994F-D86DD9B6EBD5}"/>
                </a:ext>
              </a:extLst>
            </p:cNvPr>
            <p:cNvSpPr>
              <a:spLocks/>
            </p:cNvSpPr>
            <p:nvPr/>
          </p:nvSpPr>
          <p:spPr bwMode="auto">
            <a:xfrm>
              <a:off x="3011488" y="863600"/>
              <a:ext cx="23812" cy="93663"/>
            </a:xfrm>
            <a:custGeom>
              <a:avLst/>
              <a:gdLst>
                <a:gd name="T0" fmla="*/ 0 w 8"/>
                <a:gd name="T1" fmla="*/ 30 h 33"/>
                <a:gd name="T2" fmla="*/ 3 w 8"/>
                <a:gd name="T3" fmla="*/ 33 h 33"/>
                <a:gd name="T4" fmla="*/ 6 w 8"/>
                <a:gd name="T5" fmla="*/ 33 h 33"/>
                <a:gd name="T6" fmla="*/ 8 w 8"/>
                <a:gd name="T7" fmla="*/ 30 h 33"/>
                <a:gd name="T8" fmla="*/ 8 w 8"/>
                <a:gd name="T9" fmla="*/ 2 h 33"/>
                <a:gd name="T10" fmla="*/ 8 w 8"/>
                <a:gd name="T11" fmla="*/ 0 h 33"/>
                <a:gd name="T12" fmla="*/ 0 w 8"/>
                <a:gd name="T13" fmla="*/ 5 h 33"/>
                <a:gd name="T14" fmla="*/ 0 w 8"/>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0" y="30"/>
                  </a:moveTo>
                  <a:cubicBezTo>
                    <a:pt x="0" y="31"/>
                    <a:pt x="2" y="33"/>
                    <a:pt x="3" y="33"/>
                  </a:cubicBezTo>
                  <a:cubicBezTo>
                    <a:pt x="6" y="33"/>
                    <a:pt x="6" y="33"/>
                    <a:pt x="6" y="33"/>
                  </a:cubicBezTo>
                  <a:cubicBezTo>
                    <a:pt x="7" y="33"/>
                    <a:pt x="8" y="31"/>
                    <a:pt x="8" y="30"/>
                  </a:cubicBezTo>
                  <a:cubicBezTo>
                    <a:pt x="8" y="2"/>
                    <a:pt x="8" y="2"/>
                    <a:pt x="8" y="2"/>
                  </a:cubicBezTo>
                  <a:cubicBezTo>
                    <a:pt x="8" y="1"/>
                    <a:pt x="8" y="1"/>
                    <a:pt x="8" y="0"/>
                  </a:cubicBezTo>
                  <a:cubicBezTo>
                    <a:pt x="5" y="2"/>
                    <a:pt x="3" y="4"/>
                    <a:pt x="0" y="5"/>
                  </a:cubicBezTo>
                  <a:lnTo>
                    <a:pt x="0" y="3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61754A52-EBAF-4EB0-8234-DF02A7EE733B}"/>
                </a:ext>
              </a:extLst>
            </p:cNvPr>
            <p:cNvSpPr>
              <a:spLocks/>
            </p:cNvSpPr>
            <p:nvPr/>
          </p:nvSpPr>
          <p:spPr bwMode="auto">
            <a:xfrm>
              <a:off x="3157538" y="820738"/>
              <a:ext cx="22225" cy="136525"/>
            </a:xfrm>
            <a:custGeom>
              <a:avLst/>
              <a:gdLst>
                <a:gd name="T0" fmla="*/ 0 w 8"/>
                <a:gd name="T1" fmla="*/ 43 h 48"/>
                <a:gd name="T2" fmla="*/ 3 w 8"/>
                <a:gd name="T3" fmla="*/ 48 h 48"/>
                <a:gd name="T4" fmla="*/ 5 w 8"/>
                <a:gd name="T5" fmla="*/ 48 h 48"/>
                <a:gd name="T6" fmla="*/ 8 w 8"/>
                <a:gd name="T7" fmla="*/ 43 h 48"/>
                <a:gd name="T8" fmla="*/ 8 w 8"/>
                <a:gd name="T9" fmla="*/ 3 h 48"/>
                <a:gd name="T10" fmla="*/ 7 w 8"/>
                <a:gd name="T11" fmla="*/ 0 h 48"/>
                <a:gd name="T12" fmla="*/ 0 w 8"/>
                <a:gd name="T13" fmla="*/ 5 h 48"/>
                <a:gd name="T14" fmla="*/ 0 w 8"/>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0" y="43"/>
                  </a:moveTo>
                  <a:cubicBezTo>
                    <a:pt x="0" y="46"/>
                    <a:pt x="1" y="48"/>
                    <a:pt x="3" y="48"/>
                  </a:cubicBezTo>
                  <a:cubicBezTo>
                    <a:pt x="5" y="48"/>
                    <a:pt x="5" y="48"/>
                    <a:pt x="5" y="48"/>
                  </a:cubicBezTo>
                  <a:cubicBezTo>
                    <a:pt x="7" y="48"/>
                    <a:pt x="8" y="46"/>
                    <a:pt x="8" y="43"/>
                  </a:cubicBezTo>
                  <a:cubicBezTo>
                    <a:pt x="8" y="3"/>
                    <a:pt x="8" y="3"/>
                    <a:pt x="8" y="3"/>
                  </a:cubicBezTo>
                  <a:cubicBezTo>
                    <a:pt x="8" y="2"/>
                    <a:pt x="8" y="1"/>
                    <a:pt x="7" y="0"/>
                  </a:cubicBezTo>
                  <a:cubicBezTo>
                    <a:pt x="5" y="1"/>
                    <a:pt x="3" y="3"/>
                    <a:pt x="0" y="5"/>
                  </a:cubicBezTo>
                  <a:lnTo>
                    <a:pt x="0" y="4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5C84F43F-6509-4E03-824E-AB05829E5340}"/>
                </a:ext>
              </a:extLst>
            </p:cNvPr>
            <p:cNvSpPr>
              <a:spLocks/>
            </p:cNvSpPr>
            <p:nvPr/>
          </p:nvSpPr>
          <p:spPr bwMode="auto">
            <a:xfrm>
              <a:off x="3122613" y="846138"/>
              <a:ext cx="20637" cy="111125"/>
            </a:xfrm>
            <a:custGeom>
              <a:avLst/>
              <a:gdLst>
                <a:gd name="T0" fmla="*/ 0 w 7"/>
                <a:gd name="T1" fmla="*/ 35 h 39"/>
                <a:gd name="T2" fmla="*/ 2 w 7"/>
                <a:gd name="T3" fmla="*/ 39 h 39"/>
                <a:gd name="T4" fmla="*/ 5 w 7"/>
                <a:gd name="T5" fmla="*/ 39 h 39"/>
                <a:gd name="T6" fmla="*/ 7 w 7"/>
                <a:gd name="T7" fmla="*/ 35 h 39"/>
                <a:gd name="T8" fmla="*/ 7 w 7"/>
                <a:gd name="T9" fmla="*/ 2 h 39"/>
                <a:gd name="T10" fmla="*/ 7 w 7"/>
                <a:gd name="T11" fmla="*/ 0 h 39"/>
                <a:gd name="T12" fmla="*/ 0 w 7"/>
                <a:gd name="T13" fmla="*/ 5 h 39"/>
                <a:gd name="T14" fmla="*/ 0 w 7"/>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0" y="35"/>
                  </a:moveTo>
                  <a:cubicBezTo>
                    <a:pt x="0" y="37"/>
                    <a:pt x="1" y="39"/>
                    <a:pt x="2" y="39"/>
                  </a:cubicBezTo>
                  <a:cubicBezTo>
                    <a:pt x="5" y="39"/>
                    <a:pt x="5" y="39"/>
                    <a:pt x="5" y="39"/>
                  </a:cubicBezTo>
                  <a:cubicBezTo>
                    <a:pt x="6" y="39"/>
                    <a:pt x="7" y="37"/>
                    <a:pt x="7" y="35"/>
                  </a:cubicBezTo>
                  <a:cubicBezTo>
                    <a:pt x="7" y="2"/>
                    <a:pt x="7" y="2"/>
                    <a:pt x="7" y="2"/>
                  </a:cubicBezTo>
                  <a:cubicBezTo>
                    <a:pt x="7" y="1"/>
                    <a:pt x="7" y="1"/>
                    <a:pt x="7" y="0"/>
                  </a:cubicBezTo>
                  <a:cubicBezTo>
                    <a:pt x="4" y="2"/>
                    <a:pt x="2" y="3"/>
                    <a:pt x="0" y="5"/>
                  </a:cubicBezTo>
                  <a:lnTo>
                    <a:pt x="0" y="3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itle 1">
            <a:extLst>
              <a:ext uri="{FF2B5EF4-FFF2-40B4-BE49-F238E27FC236}">
                <a16:creationId xmlns:a16="http://schemas.microsoft.com/office/drawing/2014/main" id="{76E625A2-B560-46FF-84DA-6684A39BACC1}"/>
              </a:ext>
            </a:extLst>
          </p:cNvPr>
          <p:cNvSpPr>
            <a:spLocks noGrp="1"/>
          </p:cNvSpPr>
          <p:nvPr>
            <p:ph type="title"/>
          </p:nvPr>
        </p:nvSpPr>
        <p:spPr>
          <a:xfrm>
            <a:off x="4277411" y="3169749"/>
            <a:ext cx="7865403" cy="817268"/>
          </a:xfrm>
        </p:spPr>
        <p:txBody>
          <a:bodyPr>
            <a:noAutofit/>
          </a:bodyPr>
          <a:lstStyle/>
          <a:p>
            <a:pPr algn="ctr"/>
            <a:r>
              <a:rPr lang="en-US" sz="4400" dirty="0">
                <a:solidFill>
                  <a:srgbClr val="092F57"/>
                </a:solidFill>
                <a:latin typeface="Arial" panose="020B0604020202020204" pitchFamily="34" charset="0"/>
                <a:cs typeface="Arial" panose="020B0604020202020204" pitchFamily="34" charset="0"/>
              </a:rPr>
              <a:t>Luma</a:t>
            </a:r>
            <a:br>
              <a:rPr lang="en-US" sz="4400" dirty="0">
                <a:solidFill>
                  <a:srgbClr val="092F57"/>
                </a:solidFill>
                <a:latin typeface="Arial" panose="020B0604020202020204" pitchFamily="34" charset="0"/>
                <a:cs typeface="Arial" panose="020B0604020202020204" pitchFamily="34" charset="0"/>
              </a:rPr>
            </a:br>
            <a:r>
              <a:rPr lang="en-US" sz="4400" dirty="0">
                <a:solidFill>
                  <a:srgbClr val="092F57"/>
                </a:solidFill>
                <a:latin typeface="Arial" panose="020B0604020202020204" pitchFamily="34" charset="0"/>
                <a:cs typeface="Arial" panose="020B0604020202020204" pitchFamily="34" charset="0"/>
              </a:rPr>
              <a:t>Statewide Engagement</a:t>
            </a:r>
          </a:p>
        </p:txBody>
      </p:sp>
      <p:cxnSp>
        <p:nvCxnSpPr>
          <p:cNvPr id="26" name="Straight Connector 25">
            <a:extLst>
              <a:ext uri="{FF2B5EF4-FFF2-40B4-BE49-F238E27FC236}">
                <a16:creationId xmlns:a16="http://schemas.microsoft.com/office/drawing/2014/main" id="{56DD4D12-6C1A-4290-BF47-E4F7E6D09159}"/>
              </a:ext>
            </a:extLst>
          </p:cNvPr>
          <p:cNvCxnSpPr>
            <a:cxnSpLocks/>
          </p:cNvCxnSpPr>
          <p:nvPr/>
        </p:nvCxnSpPr>
        <p:spPr>
          <a:xfrm>
            <a:off x="4941351" y="4382231"/>
            <a:ext cx="64276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6ECE776-6FE3-4674-B49F-74430AD02F45}"/>
              </a:ext>
            </a:extLst>
          </p:cNvPr>
          <p:cNvGrpSpPr/>
          <p:nvPr/>
        </p:nvGrpSpPr>
        <p:grpSpPr>
          <a:xfrm>
            <a:off x="495522" y="1730030"/>
            <a:ext cx="1674362" cy="2431647"/>
            <a:chOff x="1430579" y="2704736"/>
            <a:chExt cx="382588" cy="555626"/>
          </a:xfrm>
          <a:solidFill>
            <a:schemeClr val="bg1"/>
          </a:solidFill>
        </p:grpSpPr>
        <p:sp>
          <p:nvSpPr>
            <p:cNvPr id="36" name="Freeform 12">
              <a:extLst>
                <a:ext uri="{FF2B5EF4-FFF2-40B4-BE49-F238E27FC236}">
                  <a16:creationId xmlns:a16="http://schemas.microsoft.com/office/drawing/2014/main" id="{E13FA222-B266-4248-B299-F82B9290661E}"/>
                </a:ext>
              </a:extLst>
            </p:cNvPr>
            <p:cNvSpPr>
              <a:spLocks/>
            </p:cNvSpPr>
            <p:nvPr/>
          </p:nvSpPr>
          <p:spPr bwMode="auto">
            <a:xfrm>
              <a:off x="1430579" y="3114312"/>
              <a:ext cx="382588" cy="146050"/>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6BA5F7CC-8B03-4A24-9BCA-400B34277A42}"/>
                </a:ext>
              </a:extLst>
            </p:cNvPr>
            <p:cNvSpPr>
              <a:spLocks noEditPoints="1"/>
            </p:cNvSpPr>
            <p:nvPr/>
          </p:nvSpPr>
          <p:spPr bwMode="auto">
            <a:xfrm>
              <a:off x="1476617" y="2704736"/>
              <a:ext cx="296863" cy="374650"/>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375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A8F88F55-1635-412B-BDED-59847AFA0E42}"/>
              </a:ext>
            </a:extLst>
          </p:cNvPr>
          <p:cNvSpPr txBox="1">
            <a:spLocks/>
          </p:cNvSpPr>
          <p:nvPr/>
        </p:nvSpPr>
        <p:spPr>
          <a:xfrm>
            <a:off x="692149" y="214489"/>
            <a:ext cx="7164917" cy="84692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092F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200" b="0" i="0" u="none" strike="noStrike" kern="1200" cap="none" spc="-50" normalizeH="0" baseline="0" noProof="0" dirty="0">
                <a:ln>
                  <a:noFill/>
                </a:ln>
                <a:solidFill>
                  <a:srgbClr val="092F57"/>
                </a:solidFill>
                <a:effectLst/>
                <a:uLnTx/>
                <a:uFillTx/>
                <a:latin typeface="Arial" panose="020B0604020202020204" pitchFamily="34" charset="0"/>
                <a:ea typeface="+mj-ea"/>
                <a:cs typeface="Arial" panose="020B0604020202020204" pitchFamily="34" charset="0"/>
              </a:rPr>
              <a:t>Statewide Showcases</a:t>
            </a:r>
          </a:p>
        </p:txBody>
      </p:sp>
      <p:sp>
        <p:nvSpPr>
          <p:cNvPr id="4" name="TextBox 3">
            <a:extLst>
              <a:ext uri="{FF2B5EF4-FFF2-40B4-BE49-F238E27FC236}">
                <a16:creationId xmlns:a16="http://schemas.microsoft.com/office/drawing/2014/main" id="{39585679-D699-401F-9516-CD177B8F86AE}"/>
              </a:ext>
            </a:extLst>
          </p:cNvPr>
          <p:cNvSpPr txBox="1"/>
          <p:nvPr/>
        </p:nvSpPr>
        <p:spPr>
          <a:xfrm>
            <a:off x="1183367" y="1608889"/>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graphicFrame>
        <p:nvGraphicFramePr>
          <p:cNvPr id="5" name="Table 4">
            <a:extLst>
              <a:ext uri="{FF2B5EF4-FFF2-40B4-BE49-F238E27FC236}">
                <a16:creationId xmlns:a16="http://schemas.microsoft.com/office/drawing/2014/main" id="{51ADE22C-BB4C-43B7-BE67-0EF710F6F10D}"/>
              </a:ext>
            </a:extLst>
          </p:cNvPr>
          <p:cNvGraphicFramePr>
            <a:graphicFrameLocks noGrp="1"/>
          </p:cNvGraphicFramePr>
          <p:nvPr>
            <p:extLst>
              <p:ext uri="{D42A27DB-BD31-4B8C-83A1-F6EECF244321}">
                <p14:modId xmlns:p14="http://schemas.microsoft.com/office/powerpoint/2010/main" val="110672932"/>
              </p:ext>
            </p:extLst>
          </p:nvPr>
        </p:nvGraphicFramePr>
        <p:xfrm>
          <a:off x="776978" y="3429000"/>
          <a:ext cx="10638043" cy="2089266"/>
        </p:xfrm>
        <a:graphic>
          <a:graphicData uri="http://schemas.openxmlformats.org/drawingml/2006/table">
            <a:tbl>
              <a:tblPr firstRow="1" bandRow="1">
                <a:tableStyleId>{21E4AEA4-8DFA-4A89-87EB-49C32662AFE0}</a:tableStyleId>
              </a:tblPr>
              <a:tblGrid>
                <a:gridCol w="4495709">
                  <a:extLst>
                    <a:ext uri="{9D8B030D-6E8A-4147-A177-3AD203B41FA5}">
                      <a16:colId xmlns:a16="http://schemas.microsoft.com/office/drawing/2014/main" val="2786905575"/>
                    </a:ext>
                  </a:extLst>
                </a:gridCol>
                <a:gridCol w="6142334">
                  <a:extLst>
                    <a:ext uri="{9D8B030D-6E8A-4147-A177-3AD203B41FA5}">
                      <a16:colId xmlns:a16="http://schemas.microsoft.com/office/drawing/2014/main" val="1031165784"/>
                    </a:ext>
                  </a:extLst>
                </a:gridCol>
              </a:tblGrid>
              <a:tr h="526232">
                <a:tc>
                  <a:txBody>
                    <a:bodyPr/>
                    <a:lstStyle/>
                    <a:p>
                      <a:r>
                        <a:rPr lang="en-US" dirty="0"/>
                        <a:t>Upcoming Statewide Engagements  </a:t>
                      </a:r>
                    </a:p>
                  </a:txBody>
                  <a:tcPr/>
                </a:tc>
                <a:tc>
                  <a:txBody>
                    <a:bodyPr/>
                    <a:lstStyle/>
                    <a:p>
                      <a:r>
                        <a:rPr lang="en-US" dirty="0"/>
                        <a:t>Engagement Topics</a:t>
                      </a:r>
                    </a:p>
                  </a:txBody>
                  <a:tcPr/>
                </a:tc>
                <a:extLst>
                  <a:ext uri="{0D108BD9-81ED-4DB2-BD59-A6C34878D82A}">
                    <a16:rowId xmlns:a16="http://schemas.microsoft.com/office/drawing/2014/main" val="1557540212"/>
                  </a:ext>
                </a:extLst>
              </a:tr>
              <a:tr h="510570">
                <a:tc>
                  <a:txBody>
                    <a:bodyPr/>
                    <a:lstStyle/>
                    <a:p>
                      <a:r>
                        <a:rPr lang="en-US" dirty="0"/>
                        <a:t>January 19</a:t>
                      </a:r>
                      <a:r>
                        <a:rPr lang="en-US" baseline="30000" dirty="0"/>
                        <a:t>th</a:t>
                      </a:r>
                      <a:r>
                        <a:rPr lang="en-US" dirty="0"/>
                        <a:t> &amp; 21</a:t>
                      </a:r>
                      <a:r>
                        <a:rPr lang="en-US" baseline="30000" dirty="0"/>
                        <a:t>st</a:t>
                      </a:r>
                      <a:endParaRPr lang="en-US" dirty="0"/>
                    </a:p>
                  </a:txBody>
                  <a:tcPr/>
                </a:tc>
                <a:tc>
                  <a:txBody>
                    <a:bodyPr/>
                    <a:lstStyle/>
                    <a:p>
                      <a:r>
                        <a:rPr lang="en-US" dirty="0"/>
                        <a:t>Budget Overview and Demonstration</a:t>
                      </a:r>
                    </a:p>
                  </a:txBody>
                  <a:tcPr/>
                </a:tc>
                <a:extLst>
                  <a:ext uri="{0D108BD9-81ED-4DB2-BD59-A6C34878D82A}">
                    <a16:rowId xmlns:a16="http://schemas.microsoft.com/office/drawing/2014/main" val="1015463357"/>
                  </a:ext>
                </a:extLst>
              </a:tr>
              <a:tr h="526232">
                <a:tc>
                  <a:txBody>
                    <a:bodyPr/>
                    <a:lstStyle/>
                    <a:p>
                      <a:r>
                        <a:rPr lang="en-US" dirty="0"/>
                        <a:t>February 16</a:t>
                      </a:r>
                      <a:r>
                        <a:rPr lang="en-US" baseline="30000" dirty="0"/>
                        <a:t>th</a:t>
                      </a:r>
                      <a:r>
                        <a:rPr lang="en-US" dirty="0"/>
                        <a:t> &amp; 18</a:t>
                      </a:r>
                      <a:r>
                        <a:rPr lang="en-US" baseline="30000" dirty="0"/>
                        <a:t>th</a:t>
                      </a:r>
                      <a:endParaRPr lang="en-US" dirty="0"/>
                    </a:p>
                  </a:txBody>
                  <a:tcPr/>
                </a:tc>
                <a:tc>
                  <a:txBody>
                    <a:bodyPr/>
                    <a:lstStyle/>
                    <a:p>
                      <a:r>
                        <a:rPr lang="en-US" dirty="0"/>
                        <a:t>Luma Phase 1 Training Overview and Timeline</a:t>
                      </a:r>
                    </a:p>
                  </a:txBody>
                  <a:tcPr/>
                </a:tc>
                <a:extLst>
                  <a:ext uri="{0D108BD9-81ED-4DB2-BD59-A6C34878D82A}">
                    <a16:rowId xmlns:a16="http://schemas.microsoft.com/office/drawing/2014/main" val="3530420903"/>
                  </a:ext>
                </a:extLst>
              </a:tr>
              <a:tr h="526232">
                <a:tc>
                  <a:txBody>
                    <a:bodyPr/>
                    <a:lstStyle/>
                    <a:p>
                      <a:r>
                        <a:rPr lang="en-US" dirty="0"/>
                        <a:t>March 16</a:t>
                      </a:r>
                      <a:r>
                        <a:rPr lang="en-US" baseline="30000" dirty="0"/>
                        <a:t>th</a:t>
                      </a:r>
                      <a:r>
                        <a:rPr lang="en-US" dirty="0"/>
                        <a:t> &amp; 18</a:t>
                      </a:r>
                      <a:r>
                        <a:rPr lang="en-US" baseline="30000" dirty="0"/>
                        <a:t>th</a:t>
                      </a:r>
                      <a:endParaRPr lang="en-US" dirty="0"/>
                    </a:p>
                  </a:txBody>
                  <a:tcPr/>
                </a:tc>
                <a:tc>
                  <a:txBody>
                    <a:bodyPr/>
                    <a:lstStyle/>
                    <a:p>
                      <a:r>
                        <a:rPr lang="en-US" dirty="0"/>
                        <a:t>Expense Management</a:t>
                      </a:r>
                    </a:p>
                  </a:txBody>
                  <a:tcPr/>
                </a:tc>
                <a:extLst>
                  <a:ext uri="{0D108BD9-81ED-4DB2-BD59-A6C34878D82A}">
                    <a16:rowId xmlns:a16="http://schemas.microsoft.com/office/drawing/2014/main" val="3796490049"/>
                  </a:ext>
                </a:extLst>
              </a:tr>
            </a:tbl>
          </a:graphicData>
        </a:graphic>
      </p:graphicFrame>
      <p:cxnSp>
        <p:nvCxnSpPr>
          <p:cNvPr id="6" name="Straight Connector 5">
            <a:extLst>
              <a:ext uri="{FF2B5EF4-FFF2-40B4-BE49-F238E27FC236}">
                <a16:creationId xmlns:a16="http://schemas.microsoft.com/office/drawing/2014/main" id="{A7C936D5-417B-4D01-A3F6-E549F5B1F5AA}"/>
              </a:ext>
            </a:extLst>
          </p:cNvPr>
          <p:cNvCxnSpPr>
            <a:cxnSpLocks/>
          </p:cNvCxnSpPr>
          <p:nvPr/>
        </p:nvCxnSpPr>
        <p:spPr>
          <a:xfrm>
            <a:off x="983123" y="1608889"/>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CA829EA7-4B46-4311-B12C-AEC4898CD16B}"/>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3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D4FC2A-DCE5-4EEE-AFA1-625F4E185E37}"/>
              </a:ext>
            </a:extLst>
          </p:cNvPr>
          <p:cNvGrpSpPr/>
          <p:nvPr/>
        </p:nvGrpSpPr>
        <p:grpSpPr>
          <a:xfrm>
            <a:off x="1207825" y="2240750"/>
            <a:ext cx="1798194" cy="2376499"/>
            <a:chOff x="530225" y="3489326"/>
            <a:chExt cx="881063" cy="1196975"/>
          </a:xfrm>
          <a:solidFill>
            <a:schemeClr val="bg1"/>
          </a:solidFill>
        </p:grpSpPr>
        <p:sp>
          <p:nvSpPr>
            <p:cNvPr id="6" name="Freeform 107">
              <a:extLst>
                <a:ext uri="{FF2B5EF4-FFF2-40B4-BE49-F238E27FC236}">
                  <a16:creationId xmlns:a16="http://schemas.microsoft.com/office/drawing/2014/main" id="{178324B3-F1C2-4B3B-9C73-2FA66DE84608}"/>
                </a:ext>
              </a:extLst>
            </p:cNvPr>
            <p:cNvSpPr>
              <a:spLocks noEditPoints="1"/>
            </p:cNvSpPr>
            <p:nvPr/>
          </p:nvSpPr>
          <p:spPr bwMode="auto">
            <a:xfrm>
              <a:off x="681037" y="3489326"/>
              <a:ext cx="579438" cy="287338"/>
            </a:xfrm>
            <a:custGeom>
              <a:avLst/>
              <a:gdLst>
                <a:gd name="T0" fmla="*/ 19 w 137"/>
                <a:gd name="T1" fmla="*/ 47 h 68"/>
                <a:gd name="T2" fmla="*/ 50 w 137"/>
                <a:gd name="T3" fmla="*/ 18 h 68"/>
                <a:gd name="T4" fmla="*/ 50 w 137"/>
                <a:gd name="T5" fmla="*/ 17 h 68"/>
                <a:gd name="T6" fmla="*/ 50 w 137"/>
                <a:gd name="T7" fmla="*/ 17 h 68"/>
                <a:gd name="T8" fmla="*/ 68 w 137"/>
                <a:gd name="T9" fmla="*/ 0 h 68"/>
                <a:gd name="T10" fmla="*/ 69 w 137"/>
                <a:gd name="T11" fmla="*/ 0 h 68"/>
                <a:gd name="T12" fmla="*/ 87 w 137"/>
                <a:gd name="T13" fmla="*/ 17 h 68"/>
                <a:gd name="T14" fmla="*/ 87 w 137"/>
                <a:gd name="T15" fmla="*/ 17 h 68"/>
                <a:gd name="T16" fmla="*/ 87 w 137"/>
                <a:gd name="T17" fmla="*/ 18 h 68"/>
                <a:gd name="T18" fmla="*/ 119 w 137"/>
                <a:gd name="T19" fmla="*/ 47 h 68"/>
                <a:gd name="T20" fmla="*/ 120 w 137"/>
                <a:gd name="T21" fmla="*/ 47 h 68"/>
                <a:gd name="T22" fmla="*/ 137 w 137"/>
                <a:gd name="T23" fmla="*/ 68 h 68"/>
                <a:gd name="T24" fmla="*/ 0 w 137"/>
                <a:gd name="T25" fmla="*/ 68 h 68"/>
                <a:gd name="T26" fmla="*/ 17 w 137"/>
                <a:gd name="T27" fmla="*/ 47 h 68"/>
                <a:gd name="T28" fmla="*/ 19 w 137"/>
                <a:gd name="T29" fmla="*/ 47 h 68"/>
                <a:gd name="T30" fmla="*/ 69 w 137"/>
                <a:gd name="T31" fmla="*/ 9 h 68"/>
                <a:gd name="T32" fmla="*/ 61 w 137"/>
                <a:gd name="T33" fmla="*/ 16 h 68"/>
                <a:gd name="T34" fmla="*/ 69 w 137"/>
                <a:gd name="T35" fmla="*/ 24 h 68"/>
                <a:gd name="T36" fmla="*/ 76 w 137"/>
                <a:gd name="T37" fmla="*/ 16 h 68"/>
                <a:gd name="T38" fmla="*/ 69 w 137"/>
                <a:gd name="T3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68">
                  <a:moveTo>
                    <a:pt x="19" y="47"/>
                  </a:moveTo>
                  <a:cubicBezTo>
                    <a:pt x="36" y="47"/>
                    <a:pt x="50" y="40"/>
                    <a:pt x="50" y="18"/>
                  </a:cubicBezTo>
                  <a:cubicBezTo>
                    <a:pt x="50" y="17"/>
                    <a:pt x="50" y="17"/>
                    <a:pt x="50" y="17"/>
                  </a:cubicBezTo>
                  <a:cubicBezTo>
                    <a:pt x="50" y="17"/>
                    <a:pt x="50" y="17"/>
                    <a:pt x="50" y="17"/>
                  </a:cubicBezTo>
                  <a:cubicBezTo>
                    <a:pt x="50" y="5"/>
                    <a:pt x="58" y="0"/>
                    <a:pt x="68" y="0"/>
                  </a:cubicBezTo>
                  <a:cubicBezTo>
                    <a:pt x="69" y="0"/>
                    <a:pt x="69" y="0"/>
                    <a:pt x="69" y="0"/>
                  </a:cubicBezTo>
                  <a:cubicBezTo>
                    <a:pt x="79" y="0"/>
                    <a:pt x="87" y="5"/>
                    <a:pt x="87" y="17"/>
                  </a:cubicBezTo>
                  <a:cubicBezTo>
                    <a:pt x="87" y="17"/>
                    <a:pt x="87" y="17"/>
                    <a:pt x="87" y="17"/>
                  </a:cubicBezTo>
                  <a:cubicBezTo>
                    <a:pt x="87" y="18"/>
                    <a:pt x="87" y="18"/>
                    <a:pt x="87" y="18"/>
                  </a:cubicBezTo>
                  <a:cubicBezTo>
                    <a:pt x="87" y="40"/>
                    <a:pt x="101" y="47"/>
                    <a:pt x="119" y="47"/>
                  </a:cubicBezTo>
                  <a:cubicBezTo>
                    <a:pt x="120" y="47"/>
                    <a:pt x="120" y="47"/>
                    <a:pt x="120" y="47"/>
                  </a:cubicBezTo>
                  <a:cubicBezTo>
                    <a:pt x="131" y="47"/>
                    <a:pt x="137" y="58"/>
                    <a:pt x="137" y="68"/>
                  </a:cubicBezTo>
                  <a:cubicBezTo>
                    <a:pt x="0" y="68"/>
                    <a:pt x="0" y="68"/>
                    <a:pt x="0" y="68"/>
                  </a:cubicBezTo>
                  <a:cubicBezTo>
                    <a:pt x="0" y="58"/>
                    <a:pt x="6" y="47"/>
                    <a:pt x="17" y="47"/>
                  </a:cubicBezTo>
                  <a:lnTo>
                    <a:pt x="19" y="47"/>
                  </a:lnTo>
                  <a:close/>
                  <a:moveTo>
                    <a:pt x="69" y="9"/>
                  </a:moveTo>
                  <a:cubicBezTo>
                    <a:pt x="64" y="9"/>
                    <a:pt x="61" y="12"/>
                    <a:pt x="61" y="16"/>
                  </a:cubicBezTo>
                  <a:cubicBezTo>
                    <a:pt x="61" y="20"/>
                    <a:pt x="64" y="24"/>
                    <a:pt x="69" y="24"/>
                  </a:cubicBezTo>
                  <a:cubicBezTo>
                    <a:pt x="73" y="24"/>
                    <a:pt x="76" y="20"/>
                    <a:pt x="76" y="16"/>
                  </a:cubicBezTo>
                  <a:cubicBezTo>
                    <a:pt x="76" y="12"/>
                    <a:pt x="73" y="9"/>
                    <a:pt x="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15A43B2D-9BB3-4258-9C6B-6226739E2A21}"/>
                </a:ext>
              </a:extLst>
            </p:cNvPr>
            <p:cNvGrpSpPr/>
            <p:nvPr/>
          </p:nvGrpSpPr>
          <p:grpSpPr>
            <a:xfrm>
              <a:off x="530225" y="3573463"/>
              <a:ext cx="881063" cy="1112838"/>
              <a:chOff x="492125" y="3573463"/>
              <a:chExt cx="881063" cy="1112838"/>
            </a:xfrm>
            <a:grpFill/>
          </p:grpSpPr>
          <p:sp>
            <p:nvSpPr>
              <p:cNvPr id="8" name="Freeform 106">
                <a:extLst>
                  <a:ext uri="{FF2B5EF4-FFF2-40B4-BE49-F238E27FC236}">
                    <a16:creationId xmlns:a16="http://schemas.microsoft.com/office/drawing/2014/main" id="{703B9637-BAB9-4093-81AD-34E5383162C8}"/>
                  </a:ext>
                </a:extLst>
              </p:cNvPr>
              <p:cNvSpPr>
                <a:spLocks noEditPoints="1"/>
              </p:cNvSpPr>
              <p:nvPr/>
            </p:nvSpPr>
            <p:spPr bwMode="auto">
              <a:xfrm>
                <a:off x="492125" y="3573463"/>
                <a:ext cx="881063" cy="1112838"/>
              </a:xfrm>
              <a:custGeom>
                <a:avLst/>
                <a:gdLst>
                  <a:gd name="T0" fmla="*/ 187 w 208"/>
                  <a:gd name="T1" fmla="*/ 0 h 263"/>
                  <a:gd name="T2" fmla="*/ 131 w 208"/>
                  <a:gd name="T3" fmla="*/ 0 h 263"/>
                  <a:gd name="T4" fmla="*/ 133 w 208"/>
                  <a:gd name="T5" fmla="*/ 8 h 263"/>
                  <a:gd name="T6" fmla="*/ 137 w 208"/>
                  <a:gd name="T7" fmla="*/ 14 h 263"/>
                  <a:gd name="T8" fmla="*/ 155 w 208"/>
                  <a:gd name="T9" fmla="*/ 19 h 263"/>
                  <a:gd name="T10" fmla="*/ 156 w 208"/>
                  <a:gd name="T11" fmla="*/ 19 h 263"/>
                  <a:gd name="T12" fmla="*/ 159 w 208"/>
                  <a:gd name="T13" fmla="*/ 20 h 263"/>
                  <a:gd name="T14" fmla="*/ 184 w 208"/>
                  <a:gd name="T15" fmla="*/ 20 h 263"/>
                  <a:gd name="T16" fmla="*/ 184 w 208"/>
                  <a:gd name="T17" fmla="*/ 196 h 263"/>
                  <a:gd name="T18" fmla="*/ 157 w 208"/>
                  <a:gd name="T19" fmla="*/ 196 h 263"/>
                  <a:gd name="T20" fmla="*/ 136 w 208"/>
                  <a:gd name="T21" fmla="*/ 218 h 263"/>
                  <a:gd name="T22" fmla="*/ 136 w 208"/>
                  <a:gd name="T23" fmla="*/ 244 h 263"/>
                  <a:gd name="T24" fmla="*/ 21 w 208"/>
                  <a:gd name="T25" fmla="*/ 244 h 263"/>
                  <a:gd name="T26" fmla="*/ 21 w 208"/>
                  <a:gd name="T27" fmla="*/ 20 h 263"/>
                  <a:gd name="T28" fmla="*/ 50 w 208"/>
                  <a:gd name="T29" fmla="*/ 20 h 263"/>
                  <a:gd name="T30" fmla="*/ 53 w 208"/>
                  <a:gd name="T31" fmla="*/ 19 h 263"/>
                  <a:gd name="T32" fmla="*/ 54 w 208"/>
                  <a:gd name="T33" fmla="*/ 19 h 263"/>
                  <a:gd name="T34" fmla="*/ 54 w 208"/>
                  <a:gd name="T35" fmla="*/ 19 h 263"/>
                  <a:gd name="T36" fmla="*/ 69 w 208"/>
                  <a:gd name="T37" fmla="*/ 16 h 263"/>
                  <a:gd name="T38" fmla="*/ 76 w 208"/>
                  <a:gd name="T39" fmla="*/ 8 h 263"/>
                  <a:gd name="T40" fmla="*/ 78 w 208"/>
                  <a:gd name="T41" fmla="*/ 0 h 263"/>
                  <a:gd name="T42" fmla="*/ 22 w 208"/>
                  <a:gd name="T43" fmla="*/ 0 h 263"/>
                  <a:gd name="T44" fmla="*/ 0 w 208"/>
                  <a:gd name="T45" fmla="*/ 24 h 263"/>
                  <a:gd name="T46" fmla="*/ 0 w 208"/>
                  <a:gd name="T47" fmla="*/ 240 h 263"/>
                  <a:gd name="T48" fmla="*/ 22 w 208"/>
                  <a:gd name="T49" fmla="*/ 263 h 263"/>
                  <a:gd name="T50" fmla="*/ 187 w 208"/>
                  <a:gd name="T51" fmla="*/ 263 h 263"/>
                  <a:gd name="T52" fmla="*/ 208 w 208"/>
                  <a:gd name="T53" fmla="*/ 240 h 263"/>
                  <a:gd name="T54" fmla="*/ 208 w 208"/>
                  <a:gd name="T55" fmla="*/ 24 h 263"/>
                  <a:gd name="T56" fmla="*/ 187 w 208"/>
                  <a:gd name="T57" fmla="*/ 0 h 263"/>
                  <a:gd name="T58" fmla="*/ 145 w 208"/>
                  <a:gd name="T59" fmla="*/ 248 h 263"/>
                  <a:gd name="T60" fmla="*/ 145 w 208"/>
                  <a:gd name="T61" fmla="*/ 219 h 263"/>
                  <a:gd name="T62" fmla="*/ 158 w 208"/>
                  <a:gd name="T63" fmla="*/ 206 h 263"/>
                  <a:gd name="T64" fmla="*/ 187 w 208"/>
                  <a:gd name="T65" fmla="*/ 206 h 263"/>
                  <a:gd name="T66" fmla="*/ 145 w 208"/>
                  <a:gd name="T6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63">
                    <a:moveTo>
                      <a:pt x="187" y="0"/>
                    </a:moveTo>
                    <a:cubicBezTo>
                      <a:pt x="131" y="0"/>
                      <a:pt x="131" y="0"/>
                      <a:pt x="131" y="0"/>
                    </a:cubicBezTo>
                    <a:cubicBezTo>
                      <a:pt x="131" y="4"/>
                      <a:pt x="132" y="6"/>
                      <a:pt x="133" y="8"/>
                    </a:cubicBezTo>
                    <a:cubicBezTo>
                      <a:pt x="134" y="11"/>
                      <a:pt x="135" y="13"/>
                      <a:pt x="137" y="14"/>
                    </a:cubicBezTo>
                    <a:cubicBezTo>
                      <a:pt x="141" y="17"/>
                      <a:pt x="147" y="19"/>
                      <a:pt x="155" y="19"/>
                    </a:cubicBezTo>
                    <a:cubicBezTo>
                      <a:pt x="156" y="19"/>
                      <a:pt x="156" y="19"/>
                      <a:pt x="156" y="19"/>
                    </a:cubicBezTo>
                    <a:cubicBezTo>
                      <a:pt x="157" y="19"/>
                      <a:pt x="158" y="19"/>
                      <a:pt x="159" y="20"/>
                    </a:cubicBezTo>
                    <a:cubicBezTo>
                      <a:pt x="184" y="20"/>
                      <a:pt x="184" y="20"/>
                      <a:pt x="184" y="20"/>
                    </a:cubicBezTo>
                    <a:cubicBezTo>
                      <a:pt x="184" y="196"/>
                      <a:pt x="184" y="196"/>
                      <a:pt x="184" y="196"/>
                    </a:cubicBezTo>
                    <a:cubicBezTo>
                      <a:pt x="157" y="196"/>
                      <a:pt x="157" y="196"/>
                      <a:pt x="157" y="196"/>
                    </a:cubicBezTo>
                    <a:cubicBezTo>
                      <a:pt x="146" y="196"/>
                      <a:pt x="136" y="206"/>
                      <a:pt x="136" y="218"/>
                    </a:cubicBezTo>
                    <a:cubicBezTo>
                      <a:pt x="136" y="244"/>
                      <a:pt x="136" y="244"/>
                      <a:pt x="136" y="244"/>
                    </a:cubicBezTo>
                    <a:cubicBezTo>
                      <a:pt x="21" y="244"/>
                      <a:pt x="21" y="244"/>
                      <a:pt x="21" y="244"/>
                    </a:cubicBezTo>
                    <a:cubicBezTo>
                      <a:pt x="21" y="20"/>
                      <a:pt x="21" y="20"/>
                      <a:pt x="21" y="20"/>
                    </a:cubicBezTo>
                    <a:cubicBezTo>
                      <a:pt x="50" y="20"/>
                      <a:pt x="50" y="20"/>
                      <a:pt x="50" y="20"/>
                    </a:cubicBezTo>
                    <a:cubicBezTo>
                      <a:pt x="51" y="19"/>
                      <a:pt x="52" y="19"/>
                      <a:pt x="53" y="19"/>
                    </a:cubicBezTo>
                    <a:cubicBezTo>
                      <a:pt x="54" y="19"/>
                      <a:pt x="54" y="19"/>
                      <a:pt x="54" y="19"/>
                    </a:cubicBezTo>
                    <a:cubicBezTo>
                      <a:pt x="54" y="19"/>
                      <a:pt x="54" y="19"/>
                      <a:pt x="54" y="19"/>
                    </a:cubicBezTo>
                    <a:cubicBezTo>
                      <a:pt x="60" y="19"/>
                      <a:pt x="65" y="18"/>
                      <a:pt x="69" y="16"/>
                    </a:cubicBezTo>
                    <a:cubicBezTo>
                      <a:pt x="72" y="14"/>
                      <a:pt x="75" y="12"/>
                      <a:pt x="76" y="8"/>
                    </a:cubicBezTo>
                    <a:cubicBezTo>
                      <a:pt x="77" y="6"/>
                      <a:pt x="78" y="4"/>
                      <a:pt x="78" y="0"/>
                    </a:cubicBezTo>
                    <a:cubicBezTo>
                      <a:pt x="22" y="0"/>
                      <a:pt x="22" y="0"/>
                      <a:pt x="22" y="0"/>
                    </a:cubicBezTo>
                    <a:cubicBezTo>
                      <a:pt x="10" y="0"/>
                      <a:pt x="0" y="11"/>
                      <a:pt x="0" y="24"/>
                    </a:cubicBezTo>
                    <a:cubicBezTo>
                      <a:pt x="0" y="24"/>
                      <a:pt x="0" y="46"/>
                      <a:pt x="0" y="240"/>
                    </a:cubicBezTo>
                    <a:cubicBezTo>
                      <a:pt x="0" y="253"/>
                      <a:pt x="10" y="263"/>
                      <a:pt x="22" y="263"/>
                    </a:cubicBezTo>
                    <a:cubicBezTo>
                      <a:pt x="187" y="263"/>
                      <a:pt x="187" y="263"/>
                      <a:pt x="187" y="263"/>
                    </a:cubicBezTo>
                    <a:cubicBezTo>
                      <a:pt x="198" y="263"/>
                      <a:pt x="208" y="253"/>
                      <a:pt x="208" y="240"/>
                    </a:cubicBezTo>
                    <a:cubicBezTo>
                      <a:pt x="208" y="46"/>
                      <a:pt x="208" y="24"/>
                      <a:pt x="208" y="24"/>
                    </a:cubicBezTo>
                    <a:cubicBezTo>
                      <a:pt x="208" y="11"/>
                      <a:pt x="198" y="0"/>
                      <a:pt x="187" y="0"/>
                    </a:cubicBezTo>
                    <a:close/>
                    <a:moveTo>
                      <a:pt x="145" y="248"/>
                    </a:moveTo>
                    <a:cubicBezTo>
                      <a:pt x="145" y="219"/>
                      <a:pt x="145" y="219"/>
                      <a:pt x="145" y="219"/>
                    </a:cubicBezTo>
                    <a:cubicBezTo>
                      <a:pt x="145" y="212"/>
                      <a:pt x="151" y="206"/>
                      <a:pt x="158" y="206"/>
                    </a:cubicBezTo>
                    <a:cubicBezTo>
                      <a:pt x="187" y="206"/>
                      <a:pt x="187" y="206"/>
                      <a:pt x="187" y="206"/>
                    </a:cubicBezTo>
                    <a:lnTo>
                      <a:pt x="145"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8">
                <a:extLst>
                  <a:ext uri="{FF2B5EF4-FFF2-40B4-BE49-F238E27FC236}">
                    <a16:creationId xmlns:a16="http://schemas.microsoft.com/office/drawing/2014/main" id="{51209E08-3894-480B-AB91-FCC55C43B8CE}"/>
                  </a:ext>
                </a:extLst>
              </p:cNvPr>
              <p:cNvSpPr>
                <a:spLocks noEditPoints="1"/>
              </p:cNvSpPr>
              <p:nvPr/>
            </p:nvSpPr>
            <p:spPr bwMode="auto">
              <a:xfrm>
                <a:off x="868363" y="3852863"/>
                <a:ext cx="131763" cy="630238"/>
              </a:xfrm>
              <a:custGeom>
                <a:avLst/>
                <a:gdLst>
                  <a:gd name="T0" fmla="*/ 19 w 83"/>
                  <a:gd name="T1" fmla="*/ 296 h 397"/>
                  <a:gd name="T2" fmla="*/ 0 w 83"/>
                  <a:gd name="T3" fmla="*/ 93 h 397"/>
                  <a:gd name="T4" fmla="*/ 0 w 83"/>
                  <a:gd name="T5" fmla="*/ 0 h 397"/>
                  <a:gd name="T6" fmla="*/ 83 w 83"/>
                  <a:gd name="T7" fmla="*/ 0 h 397"/>
                  <a:gd name="T8" fmla="*/ 83 w 83"/>
                  <a:gd name="T9" fmla="*/ 93 h 397"/>
                  <a:gd name="T10" fmla="*/ 62 w 83"/>
                  <a:gd name="T11" fmla="*/ 296 h 397"/>
                  <a:gd name="T12" fmla="*/ 19 w 83"/>
                  <a:gd name="T13" fmla="*/ 296 h 397"/>
                  <a:gd name="T14" fmla="*/ 3 w 83"/>
                  <a:gd name="T15" fmla="*/ 397 h 397"/>
                  <a:gd name="T16" fmla="*/ 3 w 83"/>
                  <a:gd name="T17" fmla="*/ 323 h 397"/>
                  <a:gd name="T18" fmla="*/ 78 w 83"/>
                  <a:gd name="T19" fmla="*/ 323 h 397"/>
                  <a:gd name="T20" fmla="*/ 78 w 83"/>
                  <a:gd name="T21" fmla="*/ 397 h 397"/>
                  <a:gd name="T22" fmla="*/ 3 w 83"/>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97">
                    <a:moveTo>
                      <a:pt x="19" y="296"/>
                    </a:moveTo>
                    <a:lnTo>
                      <a:pt x="0" y="93"/>
                    </a:lnTo>
                    <a:lnTo>
                      <a:pt x="0" y="0"/>
                    </a:lnTo>
                    <a:lnTo>
                      <a:pt x="83" y="0"/>
                    </a:lnTo>
                    <a:lnTo>
                      <a:pt x="83" y="93"/>
                    </a:lnTo>
                    <a:lnTo>
                      <a:pt x="62" y="296"/>
                    </a:lnTo>
                    <a:lnTo>
                      <a:pt x="19" y="296"/>
                    </a:lnTo>
                    <a:close/>
                    <a:moveTo>
                      <a:pt x="3" y="397"/>
                    </a:moveTo>
                    <a:lnTo>
                      <a:pt x="3" y="323"/>
                    </a:lnTo>
                    <a:lnTo>
                      <a:pt x="78" y="323"/>
                    </a:lnTo>
                    <a:lnTo>
                      <a:pt x="78" y="397"/>
                    </a:lnTo>
                    <a:lnTo>
                      <a:pt x="3" y="397"/>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 name="TextBox 9">
            <a:extLst>
              <a:ext uri="{FF2B5EF4-FFF2-40B4-BE49-F238E27FC236}">
                <a16:creationId xmlns:a16="http://schemas.microsoft.com/office/drawing/2014/main" id="{8EE93A6E-AEC5-4E05-B03C-8AE9B7E85B8D}"/>
              </a:ext>
            </a:extLst>
          </p:cNvPr>
          <p:cNvSpPr txBox="1"/>
          <p:nvPr/>
        </p:nvSpPr>
        <p:spPr>
          <a:xfrm>
            <a:off x="4695825" y="2503087"/>
            <a:ext cx="7496175" cy="784830"/>
          </a:xfrm>
          <a:prstGeom prst="rect">
            <a:avLst/>
          </a:prstGeom>
          <a:noFill/>
        </p:spPr>
        <p:txBody>
          <a:bodyPr wrap="square" rtlCol="0">
            <a:spAutoFit/>
          </a:bodyPr>
          <a:lstStyle/>
          <a:p>
            <a:r>
              <a:rPr lang="en-US" sz="4500" dirty="0">
                <a:solidFill>
                  <a:srgbClr val="092F57"/>
                </a:solidFill>
                <a:latin typeface="Arial" panose="020B0604020202020204" pitchFamily="34" charset="0"/>
                <a:cs typeface="Arial" panose="020B0604020202020204" pitchFamily="34" charset="0"/>
              </a:rPr>
              <a:t>What’s Coming Your Way?</a:t>
            </a:r>
          </a:p>
        </p:txBody>
      </p:sp>
      <p:cxnSp>
        <p:nvCxnSpPr>
          <p:cNvPr id="11" name="Straight Connector 10">
            <a:extLst>
              <a:ext uri="{FF2B5EF4-FFF2-40B4-BE49-F238E27FC236}">
                <a16:creationId xmlns:a16="http://schemas.microsoft.com/office/drawing/2014/main" id="{72888378-581F-43A7-8E44-FBE0137EE882}"/>
              </a:ext>
            </a:extLst>
          </p:cNvPr>
          <p:cNvCxnSpPr>
            <a:cxnSpLocks/>
          </p:cNvCxnSpPr>
          <p:nvPr/>
        </p:nvCxnSpPr>
        <p:spPr>
          <a:xfrm>
            <a:off x="4600575" y="3429000"/>
            <a:ext cx="70294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0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E55BC-D1E8-4394-9E18-9002E4F64135}"/>
              </a:ext>
            </a:extLst>
          </p:cNvPr>
          <p:cNvSpPr txBox="1"/>
          <p:nvPr/>
        </p:nvSpPr>
        <p:spPr>
          <a:xfrm>
            <a:off x="783114" y="333759"/>
            <a:ext cx="5524911"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Reporting Inquiry</a:t>
            </a:r>
          </a:p>
        </p:txBody>
      </p:sp>
      <p:cxnSp>
        <p:nvCxnSpPr>
          <p:cNvPr id="3" name="Straight Connector 2">
            <a:extLst>
              <a:ext uri="{FF2B5EF4-FFF2-40B4-BE49-F238E27FC236}">
                <a16:creationId xmlns:a16="http://schemas.microsoft.com/office/drawing/2014/main" id="{47D80B09-730F-4AC4-BEE9-747C07777CB0}"/>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BAB0EDC-F7FD-43D6-9A49-EEE79012263B}"/>
              </a:ext>
            </a:extLst>
          </p:cNvPr>
          <p:cNvSpPr/>
          <p:nvPr/>
        </p:nvSpPr>
        <p:spPr>
          <a:xfrm>
            <a:off x="783114" y="1348572"/>
            <a:ext cx="10449745" cy="1077218"/>
          </a:xfrm>
          <a:prstGeom prst="rect">
            <a:avLst/>
          </a:prstGeom>
        </p:spPr>
        <p:txBody>
          <a:bodyPr wrap="square">
            <a:spAutoFit/>
          </a:bodyPr>
          <a:lstStyle/>
          <a:p>
            <a:pPr>
              <a:spcAft>
                <a:spcPts val="600"/>
              </a:spcAft>
            </a:pPr>
            <a:r>
              <a:rPr lang="en-US" sz="1600" dirty="0">
                <a:solidFill>
                  <a:srgbClr val="000000"/>
                </a:solidFill>
                <a:latin typeface="Arial" panose="020B0604020202020204" pitchFamily="34" charset="0"/>
                <a:ea typeface="Times" panose="02020603050405020304" pitchFamily="18" charset="0"/>
                <a:cs typeface="Times New Roman" panose="02020603050405020304" pitchFamily="18" charset="0"/>
              </a:rPr>
              <a:t>The Luma platform provides Casual users to Power users with a wide range of reporting tools and capabilities to develop or customize reports. </a:t>
            </a:r>
            <a:r>
              <a:rPr lang="en-US" sz="1600" dirty="0">
                <a:solidFill>
                  <a:srgbClr val="000000"/>
                </a:solidFill>
                <a:latin typeface="Arial" panose="020B0604020202020204" pitchFamily="34" charset="0"/>
                <a:ea typeface="Times" panose="02020603050405020304" pitchFamily="18" charset="0"/>
                <a:cs typeface="Arial" panose="020B0604020202020204" pitchFamily="34" charset="0"/>
              </a:rPr>
              <a:t>The reports inquiry process will collect statewide reporting needs to perform fit/gap analysis with available Luma reports. All identified reports will be developed and tested with Business Process Leads validating and signing-off.</a:t>
            </a:r>
            <a:endParaRPr lang="en-US" sz="1600" dirty="0">
              <a:solidFill>
                <a:srgbClr val="000000"/>
              </a:solidFill>
              <a:latin typeface="Arial" panose="020B0604020202020204" pitchFamily="34" charset="0"/>
              <a:ea typeface="Times"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3A0D4FAC-C069-4E4D-BFDD-5E81CFD20103}"/>
              </a:ext>
            </a:extLst>
          </p:cNvPr>
          <p:cNvGrpSpPr/>
          <p:nvPr/>
        </p:nvGrpSpPr>
        <p:grpSpPr>
          <a:xfrm>
            <a:off x="2058430" y="2668171"/>
            <a:ext cx="7899111" cy="3520595"/>
            <a:chOff x="1973679" y="1603022"/>
            <a:chExt cx="8253986" cy="4349052"/>
          </a:xfrm>
        </p:grpSpPr>
        <p:sp>
          <p:nvSpPr>
            <p:cNvPr id="7" name="Oval 6">
              <a:extLst>
                <a:ext uri="{FF2B5EF4-FFF2-40B4-BE49-F238E27FC236}">
                  <a16:creationId xmlns:a16="http://schemas.microsoft.com/office/drawing/2014/main" id="{8B3133E8-7989-4256-8734-000226A174BA}"/>
                </a:ext>
              </a:extLst>
            </p:cNvPr>
            <p:cNvSpPr/>
            <p:nvPr/>
          </p:nvSpPr>
          <p:spPr>
            <a:xfrm>
              <a:off x="2079978" y="1603022"/>
              <a:ext cx="8032044" cy="4349052"/>
            </a:xfrm>
            <a:prstGeom prst="ellipse">
              <a:avLst/>
            </a:prstGeom>
            <a:gradFill flip="none" rotWithShape="1">
              <a:gsLst>
                <a:gs pos="0">
                  <a:srgbClr val="7DC1FF"/>
                </a:gs>
                <a:gs pos="50000">
                  <a:schemeClr val="tx2">
                    <a:lumMod val="25000"/>
                    <a:lumOff val="75000"/>
                  </a:schemeClr>
                </a:gs>
                <a:gs pos="100000">
                  <a:schemeClr val="tx2">
                    <a:lumMod val="25000"/>
                    <a:lumOff val="7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DEDF521-CE66-4151-AF64-669B09A2757B}"/>
                </a:ext>
              </a:extLst>
            </p:cNvPr>
            <p:cNvGrpSpPr/>
            <p:nvPr/>
          </p:nvGrpSpPr>
          <p:grpSpPr>
            <a:xfrm>
              <a:off x="5697152" y="1755301"/>
              <a:ext cx="788417" cy="933614"/>
              <a:chOff x="5982439" y="2068335"/>
              <a:chExt cx="896024" cy="1098577"/>
            </a:xfrm>
            <a:solidFill>
              <a:schemeClr val="bg1"/>
            </a:solidFill>
          </p:grpSpPr>
          <p:sp>
            <p:nvSpPr>
              <p:cNvPr id="26" name="Freeform 102">
                <a:extLst>
                  <a:ext uri="{FF2B5EF4-FFF2-40B4-BE49-F238E27FC236}">
                    <a16:creationId xmlns:a16="http://schemas.microsoft.com/office/drawing/2014/main" id="{2552A27D-A817-46D9-AD6D-57BAAEE6F83E}"/>
                  </a:ext>
                </a:extLst>
              </p:cNvPr>
              <p:cNvSpPr>
                <a:spLocks/>
              </p:cNvSpPr>
              <p:nvPr/>
            </p:nvSpPr>
            <p:spPr bwMode="auto">
              <a:xfrm>
                <a:off x="5982439" y="2808047"/>
                <a:ext cx="896024" cy="358865"/>
              </a:xfrm>
              <a:custGeom>
                <a:avLst/>
                <a:gdLst>
                  <a:gd name="T0" fmla="*/ 281 w 423"/>
                  <a:gd name="T1" fmla="*/ 0 h 129"/>
                  <a:gd name="T2" fmla="*/ 230 w 423"/>
                  <a:gd name="T3" fmla="*/ 96 h 129"/>
                  <a:gd name="T4" fmla="*/ 225 w 423"/>
                  <a:gd name="T5" fmla="*/ 53 h 129"/>
                  <a:gd name="T6" fmla="*/ 241 w 423"/>
                  <a:gd name="T7" fmla="*/ 25 h 129"/>
                  <a:gd name="T8" fmla="*/ 241 w 423"/>
                  <a:gd name="T9" fmla="*/ 15 h 129"/>
                  <a:gd name="T10" fmla="*/ 182 w 423"/>
                  <a:gd name="T11" fmla="*/ 15 h 129"/>
                  <a:gd name="T12" fmla="*/ 182 w 423"/>
                  <a:gd name="T13" fmla="*/ 26 h 129"/>
                  <a:gd name="T14" fmla="*/ 198 w 423"/>
                  <a:gd name="T15" fmla="*/ 53 h 129"/>
                  <a:gd name="T16" fmla="*/ 193 w 423"/>
                  <a:gd name="T17" fmla="*/ 96 h 129"/>
                  <a:gd name="T18" fmla="*/ 142 w 423"/>
                  <a:gd name="T19" fmla="*/ 0 h 129"/>
                  <a:gd name="T20" fmla="*/ 0 w 423"/>
                  <a:gd name="T21" fmla="*/ 129 h 129"/>
                  <a:gd name="T22" fmla="*/ 423 w 423"/>
                  <a:gd name="T23" fmla="*/ 129 h 129"/>
                  <a:gd name="T24" fmla="*/ 281 w 423"/>
                  <a:gd name="T2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129">
                    <a:moveTo>
                      <a:pt x="281" y="0"/>
                    </a:moveTo>
                    <a:cubicBezTo>
                      <a:pt x="266" y="36"/>
                      <a:pt x="256" y="64"/>
                      <a:pt x="230" y="96"/>
                    </a:cubicBezTo>
                    <a:cubicBezTo>
                      <a:pt x="225" y="53"/>
                      <a:pt x="225" y="53"/>
                      <a:pt x="225" y="53"/>
                    </a:cubicBezTo>
                    <a:cubicBezTo>
                      <a:pt x="241" y="25"/>
                      <a:pt x="241" y="25"/>
                      <a:pt x="241" y="25"/>
                    </a:cubicBezTo>
                    <a:cubicBezTo>
                      <a:pt x="243" y="23"/>
                      <a:pt x="243" y="18"/>
                      <a:pt x="241" y="15"/>
                    </a:cubicBezTo>
                    <a:cubicBezTo>
                      <a:pt x="226" y="21"/>
                      <a:pt x="197" y="21"/>
                      <a:pt x="182" y="15"/>
                    </a:cubicBezTo>
                    <a:cubicBezTo>
                      <a:pt x="180" y="18"/>
                      <a:pt x="181" y="23"/>
                      <a:pt x="182" y="26"/>
                    </a:cubicBezTo>
                    <a:cubicBezTo>
                      <a:pt x="198" y="53"/>
                      <a:pt x="198" y="53"/>
                      <a:pt x="198" y="53"/>
                    </a:cubicBezTo>
                    <a:cubicBezTo>
                      <a:pt x="193" y="96"/>
                      <a:pt x="193" y="96"/>
                      <a:pt x="193" y="96"/>
                    </a:cubicBezTo>
                    <a:cubicBezTo>
                      <a:pt x="167" y="64"/>
                      <a:pt x="157" y="36"/>
                      <a:pt x="142" y="0"/>
                    </a:cubicBezTo>
                    <a:cubicBezTo>
                      <a:pt x="56" y="23"/>
                      <a:pt x="16" y="68"/>
                      <a:pt x="0" y="129"/>
                    </a:cubicBezTo>
                    <a:cubicBezTo>
                      <a:pt x="423" y="129"/>
                      <a:pt x="423" y="129"/>
                      <a:pt x="423" y="129"/>
                    </a:cubicBezTo>
                    <a:cubicBezTo>
                      <a:pt x="407" y="68"/>
                      <a:pt x="368" y="23"/>
                      <a:pt x="2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3">
                <a:extLst>
                  <a:ext uri="{FF2B5EF4-FFF2-40B4-BE49-F238E27FC236}">
                    <a16:creationId xmlns:a16="http://schemas.microsoft.com/office/drawing/2014/main" id="{3D34DBF5-E70E-481E-8F7B-CFD408F24DE1}"/>
                  </a:ext>
                </a:extLst>
              </p:cNvPr>
              <p:cNvSpPr>
                <a:spLocks noEditPoints="1"/>
              </p:cNvSpPr>
              <p:nvPr/>
            </p:nvSpPr>
            <p:spPr bwMode="auto">
              <a:xfrm>
                <a:off x="6202151" y="2068335"/>
                <a:ext cx="468448" cy="760532"/>
              </a:xfrm>
              <a:custGeom>
                <a:avLst/>
                <a:gdLst>
                  <a:gd name="T0" fmla="*/ 1 w 199"/>
                  <a:gd name="T1" fmla="*/ 167 h 286"/>
                  <a:gd name="T2" fmla="*/ 20 w 199"/>
                  <a:gd name="T3" fmla="*/ 209 h 286"/>
                  <a:gd name="T4" fmla="*/ 74 w 199"/>
                  <a:gd name="T5" fmla="*/ 279 h 286"/>
                  <a:gd name="T6" fmla="*/ 125 w 199"/>
                  <a:gd name="T7" fmla="*/ 279 h 286"/>
                  <a:gd name="T8" fmla="*/ 179 w 199"/>
                  <a:gd name="T9" fmla="*/ 209 h 286"/>
                  <a:gd name="T10" fmla="*/ 198 w 199"/>
                  <a:gd name="T11" fmla="*/ 167 h 286"/>
                  <a:gd name="T12" fmla="*/ 191 w 199"/>
                  <a:gd name="T13" fmla="*/ 127 h 286"/>
                  <a:gd name="T14" fmla="*/ 192 w 199"/>
                  <a:gd name="T15" fmla="*/ 121 h 286"/>
                  <a:gd name="T16" fmla="*/ 8 w 199"/>
                  <a:gd name="T17" fmla="*/ 121 h 286"/>
                  <a:gd name="T18" fmla="*/ 8 w 199"/>
                  <a:gd name="T19" fmla="*/ 127 h 286"/>
                  <a:gd name="T20" fmla="*/ 1 w 199"/>
                  <a:gd name="T21" fmla="*/ 167 h 286"/>
                  <a:gd name="T22" fmla="*/ 22 w 199"/>
                  <a:gd name="T23" fmla="*/ 134 h 286"/>
                  <a:gd name="T24" fmla="*/ 31 w 199"/>
                  <a:gd name="T25" fmla="*/ 143 h 286"/>
                  <a:gd name="T26" fmla="*/ 37 w 199"/>
                  <a:gd name="T27" fmla="*/ 139 h 286"/>
                  <a:gd name="T28" fmla="*/ 49 w 199"/>
                  <a:gd name="T29" fmla="*/ 110 h 286"/>
                  <a:gd name="T30" fmla="*/ 63 w 199"/>
                  <a:gd name="T31" fmla="*/ 115 h 286"/>
                  <a:gd name="T32" fmla="*/ 137 w 199"/>
                  <a:gd name="T33" fmla="*/ 115 h 286"/>
                  <a:gd name="T34" fmla="*/ 150 w 199"/>
                  <a:gd name="T35" fmla="*/ 110 h 286"/>
                  <a:gd name="T36" fmla="*/ 162 w 199"/>
                  <a:gd name="T37" fmla="*/ 139 h 286"/>
                  <a:gd name="T38" fmla="*/ 168 w 199"/>
                  <a:gd name="T39" fmla="*/ 143 h 286"/>
                  <a:gd name="T40" fmla="*/ 177 w 199"/>
                  <a:gd name="T41" fmla="*/ 134 h 286"/>
                  <a:gd name="T42" fmla="*/ 184 w 199"/>
                  <a:gd name="T43" fmla="*/ 166 h 286"/>
                  <a:gd name="T44" fmla="*/ 170 w 199"/>
                  <a:gd name="T45" fmla="*/ 198 h 286"/>
                  <a:gd name="T46" fmla="*/ 167 w 199"/>
                  <a:gd name="T47" fmla="*/ 200 h 286"/>
                  <a:gd name="T48" fmla="*/ 119 w 199"/>
                  <a:gd name="T49" fmla="*/ 267 h 286"/>
                  <a:gd name="T50" fmla="*/ 80 w 199"/>
                  <a:gd name="T51" fmla="*/ 267 h 286"/>
                  <a:gd name="T52" fmla="*/ 32 w 199"/>
                  <a:gd name="T53" fmla="*/ 200 h 286"/>
                  <a:gd name="T54" fmla="*/ 29 w 199"/>
                  <a:gd name="T55" fmla="*/ 198 h 286"/>
                  <a:gd name="T56" fmla="*/ 15 w 199"/>
                  <a:gd name="T57" fmla="*/ 166 h 286"/>
                  <a:gd name="T58" fmla="*/ 22 w 199"/>
                  <a:gd name="T59" fmla="*/ 13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86">
                    <a:moveTo>
                      <a:pt x="1" y="167"/>
                    </a:moveTo>
                    <a:cubicBezTo>
                      <a:pt x="2" y="180"/>
                      <a:pt x="7" y="202"/>
                      <a:pt x="20" y="209"/>
                    </a:cubicBezTo>
                    <a:cubicBezTo>
                      <a:pt x="28" y="240"/>
                      <a:pt x="44" y="267"/>
                      <a:pt x="74" y="279"/>
                    </a:cubicBezTo>
                    <a:cubicBezTo>
                      <a:pt x="90" y="286"/>
                      <a:pt x="109" y="286"/>
                      <a:pt x="125" y="279"/>
                    </a:cubicBezTo>
                    <a:cubicBezTo>
                      <a:pt x="155" y="267"/>
                      <a:pt x="171" y="240"/>
                      <a:pt x="179" y="209"/>
                    </a:cubicBezTo>
                    <a:cubicBezTo>
                      <a:pt x="192" y="202"/>
                      <a:pt x="197" y="180"/>
                      <a:pt x="198" y="167"/>
                    </a:cubicBezTo>
                    <a:cubicBezTo>
                      <a:pt x="199" y="156"/>
                      <a:pt x="199" y="137"/>
                      <a:pt x="191" y="127"/>
                    </a:cubicBezTo>
                    <a:cubicBezTo>
                      <a:pt x="191" y="125"/>
                      <a:pt x="192" y="123"/>
                      <a:pt x="192" y="121"/>
                    </a:cubicBezTo>
                    <a:cubicBezTo>
                      <a:pt x="192" y="0"/>
                      <a:pt x="8" y="0"/>
                      <a:pt x="8" y="121"/>
                    </a:cubicBezTo>
                    <a:cubicBezTo>
                      <a:pt x="8" y="123"/>
                      <a:pt x="8" y="125"/>
                      <a:pt x="8" y="127"/>
                    </a:cubicBezTo>
                    <a:cubicBezTo>
                      <a:pt x="0" y="137"/>
                      <a:pt x="0" y="156"/>
                      <a:pt x="1" y="167"/>
                    </a:cubicBezTo>
                    <a:close/>
                    <a:moveTo>
                      <a:pt x="22" y="134"/>
                    </a:moveTo>
                    <a:cubicBezTo>
                      <a:pt x="25" y="134"/>
                      <a:pt x="28" y="137"/>
                      <a:pt x="31" y="143"/>
                    </a:cubicBezTo>
                    <a:cubicBezTo>
                      <a:pt x="33" y="146"/>
                      <a:pt x="36" y="146"/>
                      <a:pt x="37" y="139"/>
                    </a:cubicBezTo>
                    <a:cubicBezTo>
                      <a:pt x="38" y="127"/>
                      <a:pt x="42" y="113"/>
                      <a:pt x="49" y="110"/>
                    </a:cubicBezTo>
                    <a:cubicBezTo>
                      <a:pt x="53" y="109"/>
                      <a:pt x="58" y="111"/>
                      <a:pt x="63" y="115"/>
                    </a:cubicBezTo>
                    <a:cubicBezTo>
                      <a:pt x="83" y="134"/>
                      <a:pt x="117" y="134"/>
                      <a:pt x="137" y="115"/>
                    </a:cubicBezTo>
                    <a:cubicBezTo>
                      <a:pt x="141" y="111"/>
                      <a:pt x="146" y="109"/>
                      <a:pt x="150" y="110"/>
                    </a:cubicBezTo>
                    <a:cubicBezTo>
                      <a:pt x="157" y="113"/>
                      <a:pt x="161" y="127"/>
                      <a:pt x="162" y="139"/>
                    </a:cubicBezTo>
                    <a:cubicBezTo>
                      <a:pt x="163" y="146"/>
                      <a:pt x="167" y="146"/>
                      <a:pt x="168" y="143"/>
                    </a:cubicBezTo>
                    <a:cubicBezTo>
                      <a:pt x="171" y="137"/>
                      <a:pt x="174" y="134"/>
                      <a:pt x="177" y="134"/>
                    </a:cubicBezTo>
                    <a:cubicBezTo>
                      <a:pt x="183" y="134"/>
                      <a:pt x="186" y="148"/>
                      <a:pt x="184" y="166"/>
                    </a:cubicBezTo>
                    <a:cubicBezTo>
                      <a:pt x="182" y="184"/>
                      <a:pt x="176" y="198"/>
                      <a:pt x="170" y="198"/>
                    </a:cubicBezTo>
                    <a:cubicBezTo>
                      <a:pt x="168" y="198"/>
                      <a:pt x="167" y="199"/>
                      <a:pt x="167" y="200"/>
                    </a:cubicBezTo>
                    <a:cubicBezTo>
                      <a:pt x="160" y="233"/>
                      <a:pt x="144" y="256"/>
                      <a:pt x="119" y="267"/>
                    </a:cubicBezTo>
                    <a:cubicBezTo>
                      <a:pt x="107" y="272"/>
                      <a:pt x="92" y="272"/>
                      <a:pt x="80" y="267"/>
                    </a:cubicBezTo>
                    <a:cubicBezTo>
                      <a:pt x="55" y="256"/>
                      <a:pt x="39" y="233"/>
                      <a:pt x="32" y="200"/>
                    </a:cubicBezTo>
                    <a:cubicBezTo>
                      <a:pt x="32" y="199"/>
                      <a:pt x="31" y="198"/>
                      <a:pt x="29" y="198"/>
                    </a:cubicBezTo>
                    <a:cubicBezTo>
                      <a:pt x="23" y="198"/>
                      <a:pt x="17" y="184"/>
                      <a:pt x="15" y="166"/>
                    </a:cubicBezTo>
                    <a:cubicBezTo>
                      <a:pt x="13" y="148"/>
                      <a:pt x="16" y="134"/>
                      <a:pt x="22"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Graphic 8" descr="School girl">
              <a:extLst>
                <a:ext uri="{FF2B5EF4-FFF2-40B4-BE49-F238E27FC236}">
                  <a16:creationId xmlns:a16="http://schemas.microsoft.com/office/drawing/2014/main" id="{B17677F2-8BEA-45EA-BE62-913F064340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8647" y="1961023"/>
              <a:ext cx="1103489" cy="1103489"/>
            </a:xfrm>
            <a:prstGeom prst="rect">
              <a:avLst/>
            </a:prstGeom>
          </p:spPr>
        </p:pic>
        <p:pic>
          <p:nvPicPr>
            <p:cNvPr id="10" name="Graphic 9" descr="School boy">
              <a:extLst>
                <a:ext uri="{FF2B5EF4-FFF2-40B4-BE49-F238E27FC236}">
                  <a16:creationId xmlns:a16="http://schemas.microsoft.com/office/drawing/2014/main" id="{33E95A8C-3C59-4A7B-AD21-1FD6CCCE8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9931" y="1958506"/>
              <a:ext cx="1016001" cy="1103489"/>
            </a:xfrm>
            <a:prstGeom prst="rect">
              <a:avLst/>
            </a:prstGeom>
          </p:spPr>
        </p:pic>
        <p:sp>
          <p:nvSpPr>
            <p:cNvPr id="11" name="Freeform 16">
              <a:extLst>
                <a:ext uri="{FF2B5EF4-FFF2-40B4-BE49-F238E27FC236}">
                  <a16:creationId xmlns:a16="http://schemas.microsoft.com/office/drawing/2014/main" id="{A69C56F8-7F18-4849-9D10-DB2F892B193D}"/>
                </a:ext>
              </a:extLst>
            </p:cNvPr>
            <p:cNvSpPr>
              <a:spLocks noEditPoints="1"/>
            </p:cNvSpPr>
            <p:nvPr/>
          </p:nvSpPr>
          <p:spPr bwMode="auto">
            <a:xfrm>
              <a:off x="3039340" y="2412666"/>
              <a:ext cx="690988" cy="861131"/>
            </a:xfrm>
            <a:custGeom>
              <a:avLst/>
              <a:gdLst>
                <a:gd name="T0" fmla="*/ 113 w 427"/>
                <a:gd name="T1" fmla="*/ 88 h 488"/>
                <a:gd name="T2" fmla="*/ 130 w 427"/>
                <a:gd name="T3" fmla="*/ 81 h 488"/>
                <a:gd name="T4" fmla="*/ 130 w 427"/>
                <a:gd name="T5" fmla="*/ 81 h 488"/>
                <a:gd name="T6" fmla="*/ 214 w 427"/>
                <a:gd name="T7" fmla="*/ 27 h 488"/>
                <a:gd name="T8" fmla="*/ 304 w 427"/>
                <a:gd name="T9" fmla="*/ 87 h 488"/>
                <a:gd name="T10" fmla="*/ 316 w 427"/>
                <a:gd name="T11" fmla="*/ 95 h 488"/>
                <a:gd name="T12" fmla="*/ 321 w 427"/>
                <a:gd name="T13" fmla="*/ 94 h 488"/>
                <a:gd name="T14" fmla="*/ 329 w 427"/>
                <a:gd name="T15" fmla="*/ 77 h 488"/>
                <a:gd name="T16" fmla="*/ 214 w 427"/>
                <a:gd name="T17" fmla="*/ 1 h 488"/>
                <a:gd name="T18" fmla="*/ 106 w 427"/>
                <a:gd name="T19" fmla="*/ 71 h 488"/>
                <a:gd name="T20" fmla="*/ 113 w 427"/>
                <a:gd name="T21" fmla="*/ 88 h 488"/>
                <a:gd name="T22" fmla="*/ 102 w 427"/>
                <a:gd name="T23" fmla="*/ 200 h 488"/>
                <a:gd name="T24" fmla="*/ 112 w 427"/>
                <a:gd name="T25" fmla="*/ 197 h 488"/>
                <a:gd name="T26" fmla="*/ 214 w 427"/>
                <a:gd name="T27" fmla="*/ 269 h 488"/>
                <a:gd name="T28" fmla="*/ 294 w 427"/>
                <a:gd name="T29" fmla="*/ 232 h 488"/>
                <a:gd name="T30" fmla="*/ 261 w 427"/>
                <a:gd name="T31" fmla="*/ 232 h 488"/>
                <a:gd name="T32" fmla="*/ 248 w 427"/>
                <a:gd name="T33" fmla="*/ 237 h 488"/>
                <a:gd name="T34" fmla="*/ 229 w 427"/>
                <a:gd name="T35" fmla="*/ 237 h 488"/>
                <a:gd name="T36" fmla="*/ 209 w 427"/>
                <a:gd name="T37" fmla="*/ 217 h 488"/>
                <a:gd name="T38" fmla="*/ 229 w 427"/>
                <a:gd name="T39" fmla="*/ 197 h 488"/>
                <a:gd name="T40" fmla="*/ 248 w 427"/>
                <a:gd name="T41" fmla="*/ 197 h 488"/>
                <a:gd name="T42" fmla="*/ 264 w 427"/>
                <a:gd name="T43" fmla="*/ 205 h 488"/>
                <a:gd name="T44" fmla="*/ 311 w 427"/>
                <a:gd name="T45" fmla="*/ 206 h 488"/>
                <a:gd name="T46" fmla="*/ 316 w 427"/>
                <a:gd name="T47" fmla="*/ 194 h 488"/>
                <a:gd name="T48" fmla="*/ 331 w 427"/>
                <a:gd name="T49" fmla="*/ 200 h 488"/>
                <a:gd name="T50" fmla="*/ 351 w 427"/>
                <a:gd name="T51" fmla="*/ 180 h 488"/>
                <a:gd name="T52" fmla="*/ 351 w 427"/>
                <a:gd name="T53" fmla="*/ 122 h 488"/>
                <a:gd name="T54" fmla="*/ 331 w 427"/>
                <a:gd name="T55" fmla="*/ 102 h 488"/>
                <a:gd name="T56" fmla="*/ 312 w 427"/>
                <a:gd name="T57" fmla="*/ 116 h 488"/>
                <a:gd name="T58" fmla="*/ 214 w 427"/>
                <a:gd name="T59" fmla="*/ 53 h 488"/>
                <a:gd name="T60" fmla="*/ 119 w 427"/>
                <a:gd name="T61" fmla="*/ 111 h 488"/>
                <a:gd name="T62" fmla="*/ 102 w 427"/>
                <a:gd name="T63" fmla="*/ 102 h 488"/>
                <a:gd name="T64" fmla="*/ 82 w 427"/>
                <a:gd name="T65" fmla="*/ 122 h 488"/>
                <a:gd name="T66" fmla="*/ 82 w 427"/>
                <a:gd name="T67" fmla="*/ 180 h 488"/>
                <a:gd name="T68" fmla="*/ 102 w 427"/>
                <a:gd name="T69" fmla="*/ 200 h 488"/>
                <a:gd name="T70" fmla="*/ 427 w 427"/>
                <a:gd name="T71" fmla="*/ 488 h 488"/>
                <a:gd name="T72" fmla="*/ 299 w 427"/>
                <a:gd name="T73" fmla="*/ 261 h 488"/>
                <a:gd name="T74" fmla="*/ 214 w 427"/>
                <a:gd name="T75" fmla="*/ 294 h 488"/>
                <a:gd name="T76" fmla="*/ 128 w 427"/>
                <a:gd name="T77" fmla="*/ 261 h 488"/>
                <a:gd name="T78" fmla="*/ 0 w 427"/>
                <a:gd name="T79" fmla="*/ 488 h 488"/>
                <a:gd name="T80" fmla="*/ 90 w 427"/>
                <a:gd name="T81" fmla="*/ 488 h 488"/>
                <a:gd name="T82" fmla="*/ 90 w 427"/>
                <a:gd name="T83" fmla="*/ 448 h 488"/>
                <a:gd name="T84" fmla="*/ 103 w 427"/>
                <a:gd name="T85" fmla="*/ 434 h 488"/>
                <a:gd name="T86" fmla="*/ 117 w 427"/>
                <a:gd name="T87" fmla="*/ 448 h 488"/>
                <a:gd name="T88" fmla="*/ 117 w 427"/>
                <a:gd name="T89" fmla="*/ 488 h 488"/>
                <a:gd name="T90" fmla="*/ 300 w 427"/>
                <a:gd name="T91" fmla="*/ 488 h 488"/>
                <a:gd name="T92" fmla="*/ 300 w 427"/>
                <a:gd name="T93" fmla="*/ 448 h 488"/>
                <a:gd name="T94" fmla="*/ 313 w 427"/>
                <a:gd name="T95" fmla="*/ 435 h 488"/>
                <a:gd name="T96" fmla="*/ 326 w 427"/>
                <a:gd name="T97" fmla="*/ 448 h 488"/>
                <a:gd name="T98" fmla="*/ 326 w 427"/>
                <a:gd name="T99" fmla="*/ 488 h 488"/>
                <a:gd name="T100" fmla="*/ 427 w 427"/>
                <a:gd name="T101"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488">
                  <a:moveTo>
                    <a:pt x="113" y="88"/>
                  </a:moveTo>
                  <a:cubicBezTo>
                    <a:pt x="120" y="91"/>
                    <a:pt x="127" y="88"/>
                    <a:pt x="130" y="81"/>
                  </a:cubicBezTo>
                  <a:cubicBezTo>
                    <a:pt x="130" y="81"/>
                    <a:pt x="130" y="81"/>
                    <a:pt x="130" y="81"/>
                  </a:cubicBezTo>
                  <a:cubicBezTo>
                    <a:pt x="145" y="45"/>
                    <a:pt x="178" y="27"/>
                    <a:pt x="214" y="27"/>
                  </a:cubicBezTo>
                  <a:cubicBezTo>
                    <a:pt x="251" y="27"/>
                    <a:pt x="288" y="47"/>
                    <a:pt x="304" y="87"/>
                  </a:cubicBezTo>
                  <a:cubicBezTo>
                    <a:pt x="306" y="92"/>
                    <a:pt x="311" y="95"/>
                    <a:pt x="316" y="95"/>
                  </a:cubicBezTo>
                  <a:cubicBezTo>
                    <a:pt x="318" y="95"/>
                    <a:pt x="320" y="95"/>
                    <a:pt x="321" y="94"/>
                  </a:cubicBezTo>
                  <a:cubicBezTo>
                    <a:pt x="328" y="91"/>
                    <a:pt x="331" y="83"/>
                    <a:pt x="329" y="77"/>
                  </a:cubicBezTo>
                  <a:cubicBezTo>
                    <a:pt x="308" y="26"/>
                    <a:pt x="260" y="1"/>
                    <a:pt x="214" y="1"/>
                  </a:cubicBezTo>
                  <a:cubicBezTo>
                    <a:pt x="169" y="0"/>
                    <a:pt x="124" y="24"/>
                    <a:pt x="106" y="71"/>
                  </a:cubicBezTo>
                  <a:cubicBezTo>
                    <a:pt x="103" y="78"/>
                    <a:pt x="106" y="86"/>
                    <a:pt x="113" y="88"/>
                  </a:cubicBezTo>
                  <a:close/>
                  <a:moveTo>
                    <a:pt x="102" y="200"/>
                  </a:moveTo>
                  <a:cubicBezTo>
                    <a:pt x="106" y="200"/>
                    <a:pt x="109" y="199"/>
                    <a:pt x="112" y="197"/>
                  </a:cubicBezTo>
                  <a:cubicBezTo>
                    <a:pt x="127" y="239"/>
                    <a:pt x="167" y="269"/>
                    <a:pt x="214" y="269"/>
                  </a:cubicBezTo>
                  <a:cubicBezTo>
                    <a:pt x="246" y="269"/>
                    <a:pt x="275" y="255"/>
                    <a:pt x="294" y="232"/>
                  </a:cubicBezTo>
                  <a:cubicBezTo>
                    <a:pt x="261" y="232"/>
                    <a:pt x="261" y="232"/>
                    <a:pt x="261" y="232"/>
                  </a:cubicBezTo>
                  <a:cubicBezTo>
                    <a:pt x="257" y="235"/>
                    <a:pt x="253" y="237"/>
                    <a:pt x="248" y="237"/>
                  </a:cubicBezTo>
                  <a:cubicBezTo>
                    <a:pt x="229" y="237"/>
                    <a:pt x="229" y="237"/>
                    <a:pt x="229" y="237"/>
                  </a:cubicBezTo>
                  <a:cubicBezTo>
                    <a:pt x="218" y="237"/>
                    <a:pt x="209" y="228"/>
                    <a:pt x="209" y="217"/>
                  </a:cubicBezTo>
                  <a:cubicBezTo>
                    <a:pt x="209" y="206"/>
                    <a:pt x="218" y="197"/>
                    <a:pt x="229" y="197"/>
                  </a:cubicBezTo>
                  <a:cubicBezTo>
                    <a:pt x="248" y="197"/>
                    <a:pt x="248" y="197"/>
                    <a:pt x="248" y="197"/>
                  </a:cubicBezTo>
                  <a:cubicBezTo>
                    <a:pt x="255" y="197"/>
                    <a:pt x="260" y="200"/>
                    <a:pt x="264" y="205"/>
                  </a:cubicBezTo>
                  <a:cubicBezTo>
                    <a:pt x="311" y="206"/>
                    <a:pt x="311" y="206"/>
                    <a:pt x="311" y="206"/>
                  </a:cubicBezTo>
                  <a:cubicBezTo>
                    <a:pt x="313" y="202"/>
                    <a:pt x="315" y="198"/>
                    <a:pt x="316" y="194"/>
                  </a:cubicBezTo>
                  <a:cubicBezTo>
                    <a:pt x="320" y="198"/>
                    <a:pt x="325" y="200"/>
                    <a:pt x="331" y="200"/>
                  </a:cubicBezTo>
                  <a:cubicBezTo>
                    <a:pt x="342" y="200"/>
                    <a:pt x="351" y="191"/>
                    <a:pt x="351" y="180"/>
                  </a:cubicBezTo>
                  <a:cubicBezTo>
                    <a:pt x="351" y="122"/>
                    <a:pt x="351" y="122"/>
                    <a:pt x="351" y="122"/>
                  </a:cubicBezTo>
                  <a:cubicBezTo>
                    <a:pt x="351" y="111"/>
                    <a:pt x="342" y="102"/>
                    <a:pt x="331" y="102"/>
                  </a:cubicBezTo>
                  <a:cubicBezTo>
                    <a:pt x="322" y="102"/>
                    <a:pt x="314" y="108"/>
                    <a:pt x="312" y="116"/>
                  </a:cubicBezTo>
                  <a:cubicBezTo>
                    <a:pt x="295" y="79"/>
                    <a:pt x="257" y="53"/>
                    <a:pt x="214" y="53"/>
                  </a:cubicBezTo>
                  <a:cubicBezTo>
                    <a:pt x="172" y="53"/>
                    <a:pt x="137" y="77"/>
                    <a:pt x="119" y="111"/>
                  </a:cubicBezTo>
                  <a:cubicBezTo>
                    <a:pt x="115" y="105"/>
                    <a:pt x="109" y="102"/>
                    <a:pt x="102" y="102"/>
                  </a:cubicBezTo>
                  <a:cubicBezTo>
                    <a:pt x="91" y="102"/>
                    <a:pt x="82" y="111"/>
                    <a:pt x="82" y="122"/>
                  </a:cubicBezTo>
                  <a:cubicBezTo>
                    <a:pt x="82" y="180"/>
                    <a:pt x="82" y="180"/>
                    <a:pt x="82" y="180"/>
                  </a:cubicBezTo>
                  <a:cubicBezTo>
                    <a:pt x="82" y="191"/>
                    <a:pt x="91" y="200"/>
                    <a:pt x="102" y="200"/>
                  </a:cubicBezTo>
                  <a:close/>
                  <a:moveTo>
                    <a:pt x="427" y="488"/>
                  </a:moveTo>
                  <a:cubicBezTo>
                    <a:pt x="425" y="387"/>
                    <a:pt x="373" y="300"/>
                    <a:pt x="299" y="261"/>
                  </a:cubicBezTo>
                  <a:cubicBezTo>
                    <a:pt x="276" y="281"/>
                    <a:pt x="247" y="294"/>
                    <a:pt x="214" y="294"/>
                  </a:cubicBezTo>
                  <a:cubicBezTo>
                    <a:pt x="181" y="294"/>
                    <a:pt x="151" y="281"/>
                    <a:pt x="128" y="261"/>
                  </a:cubicBezTo>
                  <a:cubicBezTo>
                    <a:pt x="54" y="300"/>
                    <a:pt x="2" y="387"/>
                    <a:pt x="0" y="488"/>
                  </a:cubicBezTo>
                  <a:cubicBezTo>
                    <a:pt x="90" y="488"/>
                    <a:pt x="90" y="488"/>
                    <a:pt x="90" y="488"/>
                  </a:cubicBezTo>
                  <a:cubicBezTo>
                    <a:pt x="90" y="448"/>
                    <a:pt x="90" y="448"/>
                    <a:pt x="90" y="448"/>
                  </a:cubicBezTo>
                  <a:cubicBezTo>
                    <a:pt x="90" y="440"/>
                    <a:pt x="96" y="434"/>
                    <a:pt x="103" y="434"/>
                  </a:cubicBezTo>
                  <a:cubicBezTo>
                    <a:pt x="111" y="434"/>
                    <a:pt x="117" y="440"/>
                    <a:pt x="117" y="448"/>
                  </a:cubicBezTo>
                  <a:cubicBezTo>
                    <a:pt x="117" y="488"/>
                    <a:pt x="117" y="488"/>
                    <a:pt x="117" y="488"/>
                  </a:cubicBezTo>
                  <a:cubicBezTo>
                    <a:pt x="300" y="488"/>
                    <a:pt x="300" y="488"/>
                    <a:pt x="300" y="488"/>
                  </a:cubicBezTo>
                  <a:cubicBezTo>
                    <a:pt x="300" y="448"/>
                    <a:pt x="300" y="448"/>
                    <a:pt x="300" y="448"/>
                  </a:cubicBezTo>
                  <a:cubicBezTo>
                    <a:pt x="300" y="440"/>
                    <a:pt x="306" y="435"/>
                    <a:pt x="313" y="435"/>
                  </a:cubicBezTo>
                  <a:cubicBezTo>
                    <a:pt x="320" y="435"/>
                    <a:pt x="326" y="440"/>
                    <a:pt x="326" y="448"/>
                  </a:cubicBezTo>
                  <a:cubicBezTo>
                    <a:pt x="326" y="488"/>
                    <a:pt x="326" y="488"/>
                    <a:pt x="326" y="488"/>
                  </a:cubicBezTo>
                  <a:lnTo>
                    <a:pt x="427" y="48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2" name="Graphic 11" descr="Male profile">
              <a:extLst>
                <a:ext uri="{FF2B5EF4-FFF2-40B4-BE49-F238E27FC236}">
                  <a16:creationId xmlns:a16="http://schemas.microsoft.com/office/drawing/2014/main" id="{E9C8E1C2-9B69-4B52-AB03-8577CC7CC1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6865" y="2276622"/>
              <a:ext cx="979162" cy="1075199"/>
            </a:xfrm>
            <a:prstGeom prst="rect">
              <a:avLst/>
            </a:prstGeom>
          </p:spPr>
        </p:pic>
        <p:sp>
          <p:nvSpPr>
            <p:cNvPr id="13" name="TextBox 12">
              <a:extLst>
                <a:ext uri="{FF2B5EF4-FFF2-40B4-BE49-F238E27FC236}">
                  <a16:creationId xmlns:a16="http://schemas.microsoft.com/office/drawing/2014/main" id="{E7648646-4E75-43A5-99AB-2BC9C37B0BB9}"/>
                </a:ext>
              </a:extLst>
            </p:cNvPr>
            <p:cNvSpPr txBox="1"/>
            <p:nvPr/>
          </p:nvSpPr>
          <p:spPr>
            <a:xfrm>
              <a:off x="4346222" y="3064512"/>
              <a:ext cx="3544711" cy="523220"/>
            </a:xfrm>
            <a:prstGeom prst="rect">
              <a:avLst/>
            </a:prstGeom>
            <a:noFill/>
          </p:spPr>
          <p:txBody>
            <a:bodyPr wrap="square" rtlCol="0">
              <a:spAutoFit/>
            </a:bodyPr>
            <a:lstStyle/>
            <a:p>
              <a:pPr algn="ctr"/>
              <a:r>
                <a:rPr lang="en-US" sz="1400" b="1" dirty="0">
                  <a:solidFill>
                    <a:srgbClr val="092F57"/>
                  </a:solidFill>
                  <a:latin typeface="Arial" panose="020B0604020202020204" pitchFamily="34" charset="0"/>
                  <a:cs typeface="Arial" panose="020B0604020202020204" pitchFamily="34" charset="0"/>
                </a:rPr>
                <a:t>Secure roles-based access to all application information</a:t>
              </a:r>
            </a:p>
          </p:txBody>
        </p:sp>
        <p:sp>
          <p:nvSpPr>
            <p:cNvPr id="14" name="Flowchart: Off-page Connector 13">
              <a:extLst>
                <a:ext uri="{FF2B5EF4-FFF2-40B4-BE49-F238E27FC236}">
                  <a16:creationId xmlns:a16="http://schemas.microsoft.com/office/drawing/2014/main" id="{CD17E80B-87D8-4698-AB1C-C69E4614D4E2}"/>
                </a:ext>
              </a:extLst>
            </p:cNvPr>
            <p:cNvSpPr/>
            <p:nvPr/>
          </p:nvSpPr>
          <p:spPr>
            <a:xfrm rot="10800000">
              <a:off x="2876835" y="3697110"/>
              <a:ext cx="1016000" cy="1289094"/>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ff-page Connector 14">
              <a:extLst>
                <a:ext uri="{FF2B5EF4-FFF2-40B4-BE49-F238E27FC236}">
                  <a16:creationId xmlns:a16="http://schemas.microsoft.com/office/drawing/2014/main" id="{A3E12053-42DC-401E-A183-E69AB94D163D}"/>
                </a:ext>
              </a:extLst>
            </p:cNvPr>
            <p:cNvSpPr/>
            <p:nvPr/>
          </p:nvSpPr>
          <p:spPr>
            <a:xfrm rot="10800000">
              <a:off x="4229932" y="3697110"/>
              <a:ext cx="1016000" cy="1289094"/>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Off-page Connector 15">
              <a:extLst>
                <a:ext uri="{FF2B5EF4-FFF2-40B4-BE49-F238E27FC236}">
                  <a16:creationId xmlns:a16="http://schemas.microsoft.com/office/drawing/2014/main" id="{C4ACE4D4-D318-412C-86F8-9A242FA30E66}"/>
                </a:ext>
              </a:extLst>
            </p:cNvPr>
            <p:cNvSpPr/>
            <p:nvPr/>
          </p:nvSpPr>
          <p:spPr>
            <a:xfrm rot="10800000">
              <a:off x="5587999" y="3697110"/>
              <a:ext cx="1016000" cy="1289094"/>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Off-page Connector 16">
              <a:extLst>
                <a:ext uri="{FF2B5EF4-FFF2-40B4-BE49-F238E27FC236}">
                  <a16:creationId xmlns:a16="http://schemas.microsoft.com/office/drawing/2014/main" id="{0BBDCD74-C75A-4582-9ED9-1258149DAD2A}"/>
                </a:ext>
              </a:extLst>
            </p:cNvPr>
            <p:cNvSpPr/>
            <p:nvPr/>
          </p:nvSpPr>
          <p:spPr>
            <a:xfrm rot="10800000">
              <a:off x="6947661" y="3687983"/>
              <a:ext cx="1016000" cy="1298222"/>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Off-page Connector 17">
              <a:extLst>
                <a:ext uri="{FF2B5EF4-FFF2-40B4-BE49-F238E27FC236}">
                  <a16:creationId xmlns:a16="http://schemas.microsoft.com/office/drawing/2014/main" id="{834212F0-17B1-40B1-86D9-987D4BCBFEF7}"/>
                </a:ext>
              </a:extLst>
            </p:cNvPr>
            <p:cNvSpPr/>
            <p:nvPr/>
          </p:nvSpPr>
          <p:spPr>
            <a:xfrm rot="10800000">
              <a:off x="8312782" y="3687983"/>
              <a:ext cx="1016000" cy="1298222"/>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D4D954C-05DC-4C8D-8969-56B3A5DC7B1C}"/>
                </a:ext>
              </a:extLst>
            </p:cNvPr>
            <p:cNvSpPr txBox="1"/>
            <p:nvPr/>
          </p:nvSpPr>
          <p:spPr>
            <a:xfrm>
              <a:off x="1973679" y="1828800"/>
              <a:ext cx="959362" cy="646331"/>
            </a:xfrm>
            <a:prstGeom prst="rect">
              <a:avLst/>
            </a:prstGeom>
            <a:noFill/>
          </p:spPr>
          <p:txBody>
            <a:bodyPr wrap="square" rtlCol="0">
              <a:spAutoFit/>
            </a:bodyPr>
            <a:lstStyle/>
            <a:p>
              <a:pPr algn="ctr"/>
              <a:r>
                <a:rPr lang="en-US" i="1" dirty="0">
                  <a:solidFill>
                    <a:srgbClr val="092F57"/>
                  </a:solidFill>
                  <a:latin typeface="Arial" panose="020B0604020202020204" pitchFamily="34" charset="0"/>
                  <a:cs typeface="Arial" panose="020B0604020202020204" pitchFamily="34" charset="0"/>
                </a:rPr>
                <a:t>Casual Users</a:t>
              </a:r>
            </a:p>
          </p:txBody>
        </p:sp>
        <p:sp>
          <p:nvSpPr>
            <p:cNvPr id="20" name="TextBox 19">
              <a:extLst>
                <a:ext uri="{FF2B5EF4-FFF2-40B4-BE49-F238E27FC236}">
                  <a16:creationId xmlns:a16="http://schemas.microsoft.com/office/drawing/2014/main" id="{485D5B69-D1D3-4040-8F10-5671FD1AF10F}"/>
                </a:ext>
              </a:extLst>
            </p:cNvPr>
            <p:cNvSpPr txBox="1"/>
            <p:nvPr/>
          </p:nvSpPr>
          <p:spPr>
            <a:xfrm>
              <a:off x="9268303" y="1828801"/>
              <a:ext cx="959362" cy="646331"/>
            </a:xfrm>
            <a:prstGeom prst="rect">
              <a:avLst/>
            </a:prstGeom>
            <a:noFill/>
          </p:spPr>
          <p:txBody>
            <a:bodyPr wrap="square" rtlCol="0">
              <a:spAutoFit/>
            </a:bodyPr>
            <a:lstStyle/>
            <a:p>
              <a:pPr algn="ctr"/>
              <a:r>
                <a:rPr lang="en-US" i="1" dirty="0">
                  <a:solidFill>
                    <a:srgbClr val="092F57"/>
                  </a:solidFill>
                  <a:latin typeface="Arial" panose="020B0604020202020204" pitchFamily="34" charset="0"/>
                  <a:cs typeface="Arial" panose="020B0604020202020204" pitchFamily="34" charset="0"/>
                </a:rPr>
                <a:t>Power Users</a:t>
              </a:r>
            </a:p>
          </p:txBody>
        </p:sp>
        <p:sp>
          <p:nvSpPr>
            <p:cNvPr id="21" name="TextBox 20">
              <a:extLst>
                <a:ext uri="{FF2B5EF4-FFF2-40B4-BE49-F238E27FC236}">
                  <a16:creationId xmlns:a16="http://schemas.microsoft.com/office/drawing/2014/main" id="{1262DCD9-6998-43B2-803A-14105164D668}"/>
                </a:ext>
              </a:extLst>
            </p:cNvPr>
            <p:cNvSpPr txBox="1"/>
            <p:nvPr/>
          </p:nvSpPr>
          <p:spPr>
            <a:xfrm>
              <a:off x="2842053" y="3985690"/>
              <a:ext cx="1074028" cy="798424"/>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Standard Application Reports</a:t>
              </a:r>
            </a:p>
          </p:txBody>
        </p:sp>
        <p:sp>
          <p:nvSpPr>
            <p:cNvPr id="22" name="TextBox 21">
              <a:extLst>
                <a:ext uri="{FF2B5EF4-FFF2-40B4-BE49-F238E27FC236}">
                  <a16:creationId xmlns:a16="http://schemas.microsoft.com/office/drawing/2014/main" id="{7146E34B-8508-421B-B032-3E3D2F0484CD}"/>
                </a:ext>
              </a:extLst>
            </p:cNvPr>
            <p:cNvSpPr txBox="1"/>
            <p:nvPr/>
          </p:nvSpPr>
          <p:spPr>
            <a:xfrm>
              <a:off x="4236495" y="3921595"/>
              <a:ext cx="1016000" cy="830997"/>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List Views &amp; Embedded Reporting</a:t>
              </a:r>
            </a:p>
          </p:txBody>
        </p:sp>
        <p:sp>
          <p:nvSpPr>
            <p:cNvPr id="23" name="TextBox 22">
              <a:extLst>
                <a:ext uri="{FF2B5EF4-FFF2-40B4-BE49-F238E27FC236}">
                  <a16:creationId xmlns:a16="http://schemas.microsoft.com/office/drawing/2014/main" id="{8D169C8E-4FFF-4ACA-9F89-BE1C5B77B7A5}"/>
                </a:ext>
              </a:extLst>
            </p:cNvPr>
            <p:cNvSpPr txBox="1"/>
            <p:nvPr/>
          </p:nvSpPr>
          <p:spPr>
            <a:xfrm>
              <a:off x="5510425" y="4067330"/>
              <a:ext cx="1167262" cy="570303"/>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Alerts &amp; Notifications</a:t>
              </a:r>
            </a:p>
          </p:txBody>
        </p:sp>
        <p:sp>
          <p:nvSpPr>
            <p:cNvPr id="24" name="TextBox 23">
              <a:extLst>
                <a:ext uri="{FF2B5EF4-FFF2-40B4-BE49-F238E27FC236}">
                  <a16:creationId xmlns:a16="http://schemas.microsoft.com/office/drawing/2014/main" id="{66393D31-8DF9-484E-8CA2-EC879F62B096}"/>
                </a:ext>
              </a:extLst>
            </p:cNvPr>
            <p:cNvSpPr txBox="1"/>
            <p:nvPr/>
          </p:nvSpPr>
          <p:spPr>
            <a:xfrm>
              <a:off x="6946066" y="3903075"/>
              <a:ext cx="1016000" cy="877163"/>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Embedded Analytics </a:t>
              </a:r>
              <a:r>
                <a:rPr lang="en-US" sz="900" b="1" dirty="0">
                  <a:solidFill>
                    <a:schemeClr val="bg1"/>
                  </a:solidFill>
                  <a:latin typeface="Arial" panose="020B0604020202020204" pitchFamily="34" charset="0"/>
                  <a:cs typeface="Arial" panose="020B0604020202020204" pitchFamily="34" charset="0"/>
                </a:rPr>
                <a:t>(on OLAP &amp; Columnar DB Star Schema)</a:t>
              </a:r>
              <a:endParaRPr lang="en-US" sz="12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8A98C37-8151-4E05-B2DB-17B9FDC675E9}"/>
                </a:ext>
              </a:extLst>
            </p:cNvPr>
            <p:cNvSpPr txBox="1"/>
            <p:nvPr/>
          </p:nvSpPr>
          <p:spPr>
            <a:xfrm>
              <a:off x="8202097" y="3940016"/>
              <a:ext cx="1232893" cy="830997"/>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Ad-hoc, Self Service, MS Excel add-in tools</a:t>
              </a:r>
            </a:p>
          </p:txBody>
        </p:sp>
      </p:grpSp>
    </p:spTree>
    <p:extLst>
      <p:ext uri="{BB962C8B-B14F-4D97-AF65-F5344CB8AC3E}">
        <p14:creationId xmlns:p14="http://schemas.microsoft.com/office/powerpoint/2010/main" val="73284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CA928-8B62-473D-8E8A-8A26A7C5C784}"/>
              </a:ext>
            </a:extLst>
          </p:cNvPr>
          <p:cNvSpPr txBox="1"/>
          <p:nvPr/>
        </p:nvSpPr>
        <p:spPr>
          <a:xfrm>
            <a:off x="783114" y="471778"/>
            <a:ext cx="5524911"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Customer Conversion</a:t>
            </a:r>
          </a:p>
        </p:txBody>
      </p:sp>
      <p:cxnSp>
        <p:nvCxnSpPr>
          <p:cNvPr id="3" name="Straight Connector 2">
            <a:extLst>
              <a:ext uri="{FF2B5EF4-FFF2-40B4-BE49-F238E27FC236}">
                <a16:creationId xmlns:a16="http://schemas.microsoft.com/office/drawing/2014/main" id="{FA0E1818-DBC4-4E7A-B1AF-1DF81ED7984D}"/>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57F4D83-06BE-4EE1-ACB1-278889865FBC}"/>
              </a:ext>
            </a:extLst>
          </p:cNvPr>
          <p:cNvSpPr/>
          <p:nvPr/>
        </p:nvSpPr>
        <p:spPr>
          <a:xfrm>
            <a:off x="1101670" y="2003944"/>
            <a:ext cx="4171659" cy="3139321"/>
          </a:xfrm>
          <a:prstGeom prst="rect">
            <a:avLst/>
          </a:prstGeom>
        </p:spPr>
        <p:txBody>
          <a:bodyPr wrap="square">
            <a:spAutoFit/>
          </a:bodyPr>
          <a:lstStyle/>
          <a:p>
            <a:pPr marL="285750" indent="-285750">
              <a:buClr>
                <a:schemeClr val="accent5"/>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The Luma Project team is requesting your participation in a survey to determine the best approach for standardizing the way the State of Idaho creates and manages customers. </a:t>
            </a:r>
          </a:p>
          <a:p>
            <a:pPr marL="285750" indent="-285750">
              <a:buClr>
                <a:schemeClr val="accent5"/>
              </a:buClr>
              <a:buFont typeface="Arial" panose="020B0604020202020204" pitchFamily="34" charset="0"/>
              <a:buChar char="•"/>
            </a:pPr>
            <a:endParaRPr lang="en-US" dirty="0">
              <a:solidFill>
                <a:srgbClr val="092F57"/>
              </a:solidFill>
              <a:latin typeface="Arial" panose="020B0604020202020204" pitchFamily="34" charset="0"/>
              <a:cs typeface="Arial" panose="020B0604020202020204" pitchFamily="34" charset="0"/>
            </a:endParaRPr>
          </a:p>
          <a:p>
            <a:pPr marL="285750" indent="-285750">
              <a:buClr>
                <a:schemeClr val="accent5"/>
              </a:buClr>
              <a:buFont typeface="Arial" panose="020B0604020202020204" pitchFamily="34" charset="0"/>
              <a:buChar char="•"/>
            </a:pPr>
            <a:r>
              <a:rPr lang="en-US" dirty="0">
                <a:solidFill>
                  <a:srgbClr val="092F57"/>
                </a:solidFill>
                <a:latin typeface="Arial" panose="020B0604020202020204" pitchFamily="34" charset="0"/>
                <a:cs typeface="Arial" panose="020B0604020202020204" pitchFamily="34" charset="0"/>
              </a:rPr>
              <a:t>Survey questions will be sent to agencies in early January to gain this information.</a:t>
            </a:r>
          </a:p>
          <a:p>
            <a:endParaRPr lang="en-US" dirty="0">
              <a:solidFill>
                <a:srgbClr val="092F57"/>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32CD91F1-D9B6-4D66-8F6D-7C2D0C913857}"/>
              </a:ext>
            </a:extLst>
          </p:cNvPr>
          <p:cNvGrpSpPr/>
          <p:nvPr/>
        </p:nvGrpSpPr>
        <p:grpSpPr>
          <a:xfrm>
            <a:off x="7334283" y="2075678"/>
            <a:ext cx="2915724" cy="2706644"/>
            <a:chOff x="6930031" y="1752326"/>
            <a:chExt cx="2915724" cy="2706644"/>
          </a:xfrm>
        </p:grpSpPr>
        <p:pic>
          <p:nvPicPr>
            <p:cNvPr id="7" name="Graphic 6" descr="Shopping cart">
              <a:extLst>
                <a:ext uri="{FF2B5EF4-FFF2-40B4-BE49-F238E27FC236}">
                  <a16:creationId xmlns:a16="http://schemas.microsoft.com/office/drawing/2014/main" id="{F1E4B186-BA8E-442B-9CDB-679CA7809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930031" y="2699096"/>
              <a:ext cx="1839434" cy="1759874"/>
            </a:xfrm>
            <a:prstGeom prst="rect">
              <a:avLst/>
            </a:prstGeom>
          </p:spPr>
        </p:pic>
        <p:grpSp>
          <p:nvGrpSpPr>
            <p:cNvPr id="15" name="Group 14">
              <a:extLst>
                <a:ext uri="{FF2B5EF4-FFF2-40B4-BE49-F238E27FC236}">
                  <a16:creationId xmlns:a16="http://schemas.microsoft.com/office/drawing/2014/main" id="{8165C7B2-6D8D-4E20-A465-9BB30187F5AB}"/>
                </a:ext>
              </a:extLst>
            </p:cNvPr>
            <p:cNvGrpSpPr/>
            <p:nvPr/>
          </p:nvGrpSpPr>
          <p:grpSpPr>
            <a:xfrm>
              <a:off x="8600249" y="1752326"/>
              <a:ext cx="1245506" cy="2458166"/>
              <a:chOff x="7961313" y="2049462"/>
              <a:chExt cx="588963" cy="1165226"/>
            </a:xfrm>
            <a:solidFill>
              <a:schemeClr val="tx1"/>
            </a:solidFill>
          </p:grpSpPr>
          <p:sp>
            <p:nvSpPr>
              <p:cNvPr id="16" name="Freeform 44">
                <a:extLst>
                  <a:ext uri="{FF2B5EF4-FFF2-40B4-BE49-F238E27FC236}">
                    <a16:creationId xmlns:a16="http://schemas.microsoft.com/office/drawing/2014/main" id="{C8EF5273-63A6-46C3-9400-9B0822529156}"/>
                  </a:ext>
                </a:extLst>
              </p:cNvPr>
              <p:cNvSpPr>
                <a:spLocks/>
              </p:cNvSpPr>
              <p:nvPr/>
            </p:nvSpPr>
            <p:spPr bwMode="auto">
              <a:xfrm>
                <a:off x="7961313" y="2408238"/>
                <a:ext cx="588963" cy="806450"/>
              </a:xfrm>
              <a:custGeom>
                <a:avLst/>
                <a:gdLst>
                  <a:gd name="T0" fmla="*/ 26 w 266"/>
                  <a:gd name="T1" fmla="*/ 178 h 364"/>
                  <a:gd name="T2" fmla="*/ 53 w 266"/>
                  <a:gd name="T3" fmla="*/ 156 h 364"/>
                  <a:gd name="T4" fmla="*/ 80 w 266"/>
                  <a:gd name="T5" fmla="*/ 133 h 364"/>
                  <a:gd name="T6" fmla="*/ 91 w 266"/>
                  <a:gd name="T7" fmla="*/ 124 h 364"/>
                  <a:gd name="T8" fmla="*/ 91 w 266"/>
                  <a:gd name="T9" fmla="*/ 140 h 364"/>
                  <a:gd name="T10" fmla="*/ 95 w 266"/>
                  <a:gd name="T11" fmla="*/ 202 h 364"/>
                  <a:gd name="T12" fmla="*/ 158 w 266"/>
                  <a:gd name="T13" fmla="*/ 359 h 364"/>
                  <a:gd name="T14" fmla="*/ 167 w 266"/>
                  <a:gd name="T15" fmla="*/ 364 h 364"/>
                  <a:gd name="T16" fmla="*/ 177 w 266"/>
                  <a:gd name="T17" fmla="*/ 359 h 364"/>
                  <a:gd name="T18" fmla="*/ 238 w 266"/>
                  <a:gd name="T19" fmla="*/ 212 h 364"/>
                  <a:gd name="T20" fmla="*/ 244 w 266"/>
                  <a:gd name="T21" fmla="*/ 216 h 364"/>
                  <a:gd name="T22" fmla="*/ 260 w 266"/>
                  <a:gd name="T23" fmla="*/ 205 h 364"/>
                  <a:gd name="T24" fmla="*/ 260 w 266"/>
                  <a:gd name="T25" fmla="*/ 204 h 364"/>
                  <a:gd name="T26" fmla="*/ 265 w 266"/>
                  <a:gd name="T27" fmla="*/ 168 h 364"/>
                  <a:gd name="T28" fmla="*/ 265 w 266"/>
                  <a:gd name="T29" fmla="*/ 131 h 364"/>
                  <a:gd name="T30" fmla="*/ 261 w 266"/>
                  <a:gd name="T31" fmla="*/ 94 h 364"/>
                  <a:gd name="T32" fmla="*/ 257 w 266"/>
                  <a:gd name="T33" fmla="*/ 75 h 364"/>
                  <a:gd name="T34" fmla="*/ 255 w 266"/>
                  <a:gd name="T35" fmla="*/ 66 h 364"/>
                  <a:gd name="T36" fmla="*/ 253 w 266"/>
                  <a:gd name="T37" fmla="*/ 61 h 364"/>
                  <a:gd name="T38" fmla="*/ 252 w 266"/>
                  <a:gd name="T39" fmla="*/ 56 h 364"/>
                  <a:gd name="T40" fmla="*/ 249 w 266"/>
                  <a:gd name="T41" fmla="*/ 49 h 364"/>
                  <a:gd name="T42" fmla="*/ 226 w 266"/>
                  <a:gd name="T43" fmla="*/ 33 h 364"/>
                  <a:gd name="T44" fmla="*/ 226 w 266"/>
                  <a:gd name="T45" fmla="*/ 33 h 364"/>
                  <a:gd name="T46" fmla="*/ 198 w 266"/>
                  <a:gd name="T47" fmla="*/ 84 h 364"/>
                  <a:gd name="T48" fmla="*/ 195 w 266"/>
                  <a:gd name="T49" fmla="*/ 90 h 364"/>
                  <a:gd name="T50" fmla="*/ 176 w 266"/>
                  <a:gd name="T51" fmla="*/ 46 h 364"/>
                  <a:gd name="T52" fmla="*/ 175 w 266"/>
                  <a:gd name="T53" fmla="*/ 40 h 364"/>
                  <a:gd name="T54" fmla="*/ 181 w 266"/>
                  <a:gd name="T55" fmla="*/ 26 h 364"/>
                  <a:gd name="T56" fmla="*/ 184 w 266"/>
                  <a:gd name="T57" fmla="*/ 25 h 364"/>
                  <a:gd name="T58" fmla="*/ 192 w 266"/>
                  <a:gd name="T59" fmla="*/ 34 h 364"/>
                  <a:gd name="T60" fmla="*/ 195 w 266"/>
                  <a:gd name="T61" fmla="*/ 32 h 364"/>
                  <a:gd name="T62" fmla="*/ 191 w 266"/>
                  <a:gd name="T63" fmla="*/ 11 h 364"/>
                  <a:gd name="T64" fmla="*/ 190 w 266"/>
                  <a:gd name="T65" fmla="*/ 4 h 364"/>
                  <a:gd name="T66" fmla="*/ 190 w 266"/>
                  <a:gd name="T67" fmla="*/ 2 h 364"/>
                  <a:gd name="T68" fmla="*/ 185 w 266"/>
                  <a:gd name="T69" fmla="*/ 2 h 364"/>
                  <a:gd name="T70" fmla="*/ 183 w 266"/>
                  <a:gd name="T71" fmla="*/ 4 h 364"/>
                  <a:gd name="T72" fmla="*/ 173 w 266"/>
                  <a:gd name="T73" fmla="*/ 10 h 364"/>
                  <a:gd name="T74" fmla="*/ 162 w 266"/>
                  <a:gd name="T75" fmla="*/ 10 h 364"/>
                  <a:gd name="T76" fmla="*/ 152 w 266"/>
                  <a:gd name="T77" fmla="*/ 4 h 364"/>
                  <a:gd name="T78" fmla="*/ 150 w 266"/>
                  <a:gd name="T79" fmla="*/ 1 h 364"/>
                  <a:gd name="T80" fmla="*/ 146 w 266"/>
                  <a:gd name="T81" fmla="*/ 2 h 364"/>
                  <a:gd name="T82" fmla="*/ 146 w 266"/>
                  <a:gd name="T83" fmla="*/ 4 h 364"/>
                  <a:gd name="T84" fmla="*/ 144 w 266"/>
                  <a:gd name="T85" fmla="*/ 11 h 364"/>
                  <a:gd name="T86" fmla="*/ 140 w 266"/>
                  <a:gd name="T87" fmla="*/ 32 h 364"/>
                  <a:gd name="T88" fmla="*/ 143 w 266"/>
                  <a:gd name="T89" fmla="*/ 34 h 364"/>
                  <a:gd name="T90" fmla="*/ 151 w 266"/>
                  <a:gd name="T91" fmla="*/ 25 h 364"/>
                  <a:gd name="T92" fmla="*/ 154 w 266"/>
                  <a:gd name="T93" fmla="*/ 26 h 364"/>
                  <a:gd name="T94" fmla="*/ 160 w 266"/>
                  <a:gd name="T95" fmla="*/ 40 h 364"/>
                  <a:gd name="T96" fmla="*/ 160 w 266"/>
                  <a:gd name="T97" fmla="*/ 46 h 364"/>
                  <a:gd name="T98" fmla="*/ 140 w 266"/>
                  <a:gd name="T99" fmla="*/ 92 h 364"/>
                  <a:gd name="T100" fmla="*/ 137 w 266"/>
                  <a:gd name="T101" fmla="*/ 84 h 364"/>
                  <a:gd name="T102" fmla="*/ 113 w 266"/>
                  <a:gd name="T103" fmla="*/ 34 h 364"/>
                  <a:gd name="T104" fmla="*/ 112 w 266"/>
                  <a:gd name="T105" fmla="*/ 31 h 364"/>
                  <a:gd name="T106" fmla="*/ 103 w 266"/>
                  <a:gd name="T107" fmla="*/ 37 h 364"/>
                  <a:gd name="T108" fmla="*/ 96 w 266"/>
                  <a:gd name="T109" fmla="*/ 42 h 364"/>
                  <a:gd name="T110" fmla="*/ 94 w 266"/>
                  <a:gd name="T111" fmla="*/ 45 h 364"/>
                  <a:gd name="T112" fmla="*/ 83 w 266"/>
                  <a:gd name="T113" fmla="*/ 58 h 364"/>
                  <a:gd name="T114" fmla="*/ 72 w 266"/>
                  <a:gd name="T115" fmla="*/ 71 h 364"/>
                  <a:gd name="T116" fmla="*/ 50 w 266"/>
                  <a:gd name="T117" fmla="*/ 98 h 364"/>
                  <a:gd name="T118" fmla="*/ 27 w 266"/>
                  <a:gd name="T119" fmla="*/ 126 h 364"/>
                  <a:gd name="T120" fmla="*/ 5 w 266"/>
                  <a:gd name="T121" fmla="*/ 154 h 364"/>
                  <a:gd name="T122" fmla="*/ 5 w 266"/>
                  <a:gd name="T123" fmla="*/ 175 h 364"/>
                  <a:gd name="T124" fmla="*/ 26 w 266"/>
                  <a:gd name="T125" fmla="*/ 1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364">
                    <a:moveTo>
                      <a:pt x="26" y="178"/>
                    </a:moveTo>
                    <a:cubicBezTo>
                      <a:pt x="35" y="171"/>
                      <a:pt x="44" y="163"/>
                      <a:pt x="53" y="156"/>
                    </a:cubicBezTo>
                    <a:cubicBezTo>
                      <a:pt x="62" y="148"/>
                      <a:pt x="71" y="141"/>
                      <a:pt x="80" y="133"/>
                    </a:cubicBezTo>
                    <a:cubicBezTo>
                      <a:pt x="84" y="130"/>
                      <a:pt x="87" y="127"/>
                      <a:pt x="91" y="124"/>
                    </a:cubicBezTo>
                    <a:cubicBezTo>
                      <a:pt x="91" y="140"/>
                      <a:pt x="91" y="140"/>
                      <a:pt x="91" y="140"/>
                    </a:cubicBezTo>
                    <a:cubicBezTo>
                      <a:pt x="91" y="161"/>
                      <a:pt x="92" y="181"/>
                      <a:pt x="95" y="202"/>
                    </a:cubicBezTo>
                    <a:cubicBezTo>
                      <a:pt x="104" y="261"/>
                      <a:pt x="118" y="311"/>
                      <a:pt x="158" y="359"/>
                    </a:cubicBezTo>
                    <a:cubicBezTo>
                      <a:pt x="160" y="362"/>
                      <a:pt x="164" y="364"/>
                      <a:pt x="167" y="364"/>
                    </a:cubicBezTo>
                    <a:cubicBezTo>
                      <a:pt x="171" y="364"/>
                      <a:pt x="175" y="362"/>
                      <a:pt x="177" y="359"/>
                    </a:cubicBezTo>
                    <a:cubicBezTo>
                      <a:pt x="214" y="314"/>
                      <a:pt x="229" y="267"/>
                      <a:pt x="238" y="212"/>
                    </a:cubicBezTo>
                    <a:cubicBezTo>
                      <a:pt x="239" y="214"/>
                      <a:pt x="242" y="215"/>
                      <a:pt x="244" y="216"/>
                    </a:cubicBezTo>
                    <a:cubicBezTo>
                      <a:pt x="251" y="218"/>
                      <a:pt x="259" y="213"/>
                      <a:pt x="260" y="205"/>
                    </a:cubicBezTo>
                    <a:cubicBezTo>
                      <a:pt x="260" y="204"/>
                      <a:pt x="260" y="204"/>
                      <a:pt x="260" y="204"/>
                    </a:cubicBezTo>
                    <a:cubicBezTo>
                      <a:pt x="263" y="192"/>
                      <a:pt x="264" y="180"/>
                      <a:pt x="265" y="168"/>
                    </a:cubicBezTo>
                    <a:cubicBezTo>
                      <a:pt x="266" y="156"/>
                      <a:pt x="265" y="143"/>
                      <a:pt x="265" y="131"/>
                    </a:cubicBezTo>
                    <a:cubicBezTo>
                      <a:pt x="264" y="118"/>
                      <a:pt x="263" y="106"/>
                      <a:pt x="261" y="94"/>
                    </a:cubicBezTo>
                    <a:cubicBezTo>
                      <a:pt x="260" y="87"/>
                      <a:pt x="258" y="81"/>
                      <a:pt x="257" y="75"/>
                    </a:cubicBezTo>
                    <a:cubicBezTo>
                      <a:pt x="256" y="72"/>
                      <a:pt x="256" y="69"/>
                      <a:pt x="255" y="66"/>
                    </a:cubicBezTo>
                    <a:cubicBezTo>
                      <a:pt x="253" y="61"/>
                      <a:pt x="253" y="61"/>
                      <a:pt x="253" y="61"/>
                    </a:cubicBezTo>
                    <a:cubicBezTo>
                      <a:pt x="252" y="56"/>
                      <a:pt x="252" y="56"/>
                      <a:pt x="252" y="56"/>
                    </a:cubicBezTo>
                    <a:cubicBezTo>
                      <a:pt x="252" y="54"/>
                      <a:pt x="250" y="51"/>
                      <a:pt x="249" y="49"/>
                    </a:cubicBezTo>
                    <a:cubicBezTo>
                      <a:pt x="244" y="39"/>
                      <a:pt x="235" y="34"/>
                      <a:pt x="226" y="33"/>
                    </a:cubicBezTo>
                    <a:cubicBezTo>
                      <a:pt x="226" y="33"/>
                      <a:pt x="226" y="33"/>
                      <a:pt x="226" y="33"/>
                    </a:cubicBezTo>
                    <a:cubicBezTo>
                      <a:pt x="198" y="84"/>
                      <a:pt x="198" y="84"/>
                      <a:pt x="198" y="84"/>
                    </a:cubicBezTo>
                    <a:cubicBezTo>
                      <a:pt x="195" y="90"/>
                      <a:pt x="195" y="90"/>
                      <a:pt x="195" y="90"/>
                    </a:cubicBezTo>
                    <a:cubicBezTo>
                      <a:pt x="176" y="46"/>
                      <a:pt x="176" y="46"/>
                      <a:pt x="176" y="46"/>
                    </a:cubicBezTo>
                    <a:cubicBezTo>
                      <a:pt x="175" y="44"/>
                      <a:pt x="175" y="42"/>
                      <a:pt x="175" y="40"/>
                    </a:cubicBezTo>
                    <a:cubicBezTo>
                      <a:pt x="181" y="26"/>
                      <a:pt x="181" y="26"/>
                      <a:pt x="181" y="26"/>
                    </a:cubicBezTo>
                    <a:cubicBezTo>
                      <a:pt x="182" y="25"/>
                      <a:pt x="183" y="24"/>
                      <a:pt x="184" y="25"/>
                    </a:cubicBezTo>
                    <a:cubicBezTo>
                      <a:pt x="192" y="34"/>
                      <a:pt x="192" y="34"/>
                      <a:pt x="192" y="34"/>
                    </a:cubicBezTo>
                    <a:cubicBezTo>
                      <a:pt x="194" y="35"/>
                      <a:pt x="196" y="34"/>
                      <a:pt x="195" y="32"/>
                    </a:cubicBezTo>
                    <a:cubicBezTo>
                      <a:pt x="191" y="11"/>
                      <a:pt x="191" y="11"/>
                      <a:pt x="191" y="11"/>
                    </a:cubicBezTo>
                    <a:cubicBezTo>
                      <a:pt x="190" y="4"/>
                      <a:pt x="190" y="4"/>
                      <a:pt x="190" y="4"/>
                    </a:cubicBezTo>
                    <a:cubicBezTo>
                      <a:pt x="190" y="2"/>
                      <a:pt x="190" y="2"/>
                      <a:pt x="190" y="2"/>
                    </a:cubicBezTo>
                    <a:cubicBezTo>
                      <a:pt x="189" y="0"/>
                      <a:pt x="186" y="0"/>
                      <a:pt x="185" y="2"/>
                    </a:cubicBezTo>
                    <a:cubicBezTo>
                      <a:pt x="184" y="2"/>
                      <a:pt x="184" y="3"/>
                      <a:pt x="183" y="4"/>
                    </a:cubicBezTo>
                    <a:cubicBezTo>
                      <a:pt x="180" y="7"/>
                      <a:pt x="177" y="9"/>
                      <a:pt x="173" y="10"/>
                    </a:cubicBezTo>
                    <a:cubicBezTo>
                      <a:pt x="170" y="11"/>
                      <a:pt x="166" y="11"/>
                      <a:pt x="162" y="10"/>
                    </a:cubicBezTo>
                    <a:cubicBezTo>
                      <a:pt x="159" y="9"/>
                      <a:pt x="155" y="7"/>
                      <a:pt x="152" y="4"/>
                    </a:cubicBezTo>
                    <a:cubicBezTo>
                      <a:pt x="152" y="3"/>
                      <a:pt x="151" y="2"/>
                      <a:pt x="150" y="1"/>
                    </a:cubicBezTo>
                    <a:cubicBezTo>
                      <a:pt x="149" y="0"/>
                      <a:pt x="146" y="0"/>
                      <a:pt x="146" y="2"/>
                    </a:cubicBezTo>
                    <a:cubicBezTo>
                      <a:pt x="146" y="4"/>
                      <a:pt x="146" y="4"/>
                      <a:pt x="146" y="4"/>
                    </a:cubicBezTo>
                    <a:cubicBezTo>
                      <a:pt x="144" y="11"/>
                      <a:pt x="144" y="11"/>
                      <a:pt x="144" y="11"/>
                    </a:cubicBezTo>
                    <a:cubicBezTo>
                      <a:pt x="140" y="32"/>
                      <a:pt x="140" y="32"/>
                      <a:pt x="140" y="32"/>
                    </a:cubicBezTo>
                    <a:cubicBezTo>
                      <a:pt x="140" y="34"/>
                      <a:pt x="142" y="35"/>
                      <a:pt x="143" y="34"/>
                    </a:cubicBezTo>
                    <a:cubicBezTo>
                      <a:pt x="151" y="25"/>
                      <a:pt x="151" y="25"/>
                      <a:pt x="151" y="25"/>
                    </a:cubicBezTo>
                    <a:cubicBezTo>
                      <a:pt x="152" y="24"/>
                      <a:pt x="154" y="25"/>
                      <a:pt x="154" y="26"/>
                    </a:cubicBezTo>
                    <a:cubicBezTo>
                      <a:pt x="160" y="40"/>
                      <a:pt x="160" y="40"/>
                      <a:pt x="160" y="40"/>
                    </a:cubicBezTo>
                    <a:cubicBezTo>
                      <a:pt x="161" y="42"/>
                      <a:pt x="161" y="44"/>
                      <a:pt x="160" y="46"/>
                    </a:cubicBezTo>
                    <a:cubicBezTo>
                      <a:pt x="140" y="92"/>
                      <a:pt x="140" y="92"/>
                      <a:pt x="140" y="92"/>
                    </a:cubicBezTo>
                    <a:cubicBezTo>
                      <a:pt x="139" y="89"/>
                      <a:pt x="138" y="87"/>
                      <a:pt x="137" y="84"/>
                    </a:cubicBezTo>
                    <a:cubicBezTo>
                      <a:pt x="129" y="67"/>
                      <a:pt x="120" y="49"/>
                      <a:pt x="113" y="34"/>
                    </a:cubicBezTo>
                    <a:cubicBezTo>
                      <a:pt x="113" y="33"/>
                      <a:pt x="112" y="32"/>
                      <a:pt x="112" y="31"/>
                    </a:cubicBezTo>
                    <a:cubicBezTo>
                      <a:pt x="103" y="37"/>
                      <a:pt x="103" y="37"/>
                      <a:pt x="103" y="37"/>
                    </a:cubicBezTo>
                    <a:cubicBezTo>
                      <a:pt x="101" y="39"/>
                      <a:pt x="98" y="40"/>
                      <a:pt x="96" y="42"/>
                    </a:cubicBezTo>
                    <a:cubicBezTo>
                      <a:pt x="96" y="43"/>
                      <a:pt x="95" y="44"/>
                      <a:pt x="94" y="45"/>
                    </a:cubicBezTo>
                    <a:cubicBezTo>
                      <a:pt x="83" y="58"/>
                      <a:pt x="83" y="58"/>
                      <a:pt x="83" y="58"/>
                    </a:cubicBezTo>
                    <a:cubicBezTo>
                      <a:pt x="72" y="71"/>
                      <a:pt x="72" y="71"/>
                      <a:pt x="72" y="71"/>
                    </a:cubicBezTo>
                    <a:cubicBezTo>
                      <a:pt x="65" y="80"/>
                      <a:pt x="57" y="89"/>
                      <a:pt x="50" y="98"/>
                    </a:cubicBezTo>
                    <a:cubicBezTo>
                      <a:pt x="42" y="108"/>
                      <a:pt x="35" y="117"/>
                      <a:pt x="27" y="126"/>
                    </a:cubicBezTo>
                    <a:cubicBezTo>
                      <a:pt x="20" y="135"/>
                      <a:pt x="12" y="145"/>
                      <a:pt x="5" y="154"/>
                    </a:cubicBezTo>
                    <a:cubicBezTo>
                      <a:pt x="0" y="160"/>
                      <a:pt x="0" y="168"/>
                      <a:pt x="5" y="175"/>
                    </a:cubicBezTo>
                    <a:cubicBezTo>
                      <a:pt x="10" y="182"/>
                      <a:pt x="19" y="184"/>
                      <a:pt x="26" y="178"/>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46">
                <a:extLst>
                  <a:ext uri="{FF2B5EF4-FFF2-40B4-BE49-F238E27FC236}">
                    <a16:creationId xmlns:a16="http://schemas.microsoft.com/office/drawing/2014/main" id="{90C55674-5546-463C-B1E9-62063A7712BB}"/>
                  </a:ext>
                </a:extLst>
              </p:cNvPr>
              <p:cNvSpPr>
                <a:spLocks noChangeArrowheads="1"/>
              </p:cNvSpPr>
              <p:nvPr/>
            </p:nvSpPr>
            <p:spPr bwMode="auto">
              <a:xfrm>
                <a:off x="8175626" y="2049462"/>
                <a:ext cx="307975" cy="331788"/>
              </a:xfrm>
              <a:prstGeom prst="ellipse">
                <a:avLst/>
              </a:pr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08017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D75A6-D5BE-4719-83E9-4BB83E9E4165}"/>
              </a:ext>
            </a:extLst>
          </p:cNvPr>
          <p:cNvSpPr txBox="1"/>
          <p:nvPr/>
        </p:nvSpPr>
        <p:spPr>
          <a:xfrm>
            <a:off x="4455988" y="2614427"/>
            <a:ext cx="7496175" cy="923330"/>
          </a:xfrm>
          <a:prstGeom prst="rect">
            <a:avLst/>
          </a:prstGeom>
          <a:noFill/>
        </p:spPr>
        <p:txBody>
          <a:bodyPr wrap="square" rtlCol="0">
            <a:spAutoFit/>
          </a:bodyPr>
          <a:lstStyle/>
          <a:p>
            <a:pPr algn="ctr"/>
            <a:r>
              <a:rPr lang="en-US" sz="5400" dirty="0">
                <a:solidFill>
                  <a:srgbClr val="092F57"/>
                </a:solidFill>
                <a:latin typeface="Arial" panose="020B0604020202020204" pitchFamily="34" charset="0"/>
                <a:cs typeface="Arial" panose="020B0604020202020204" pitchFamily="34" charset="0"/>
              </a:rPr>
              <a:t>K.D.S.R.</a:t>
            </a:r>
            <a:endParaRPr lang="en-US" sz="4500" dirty="0">
              <a:solidFill>
                <a:srgbClr val="092F57"/>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209041D-E2F6-4A25-B9E1-2D1D093CB0B8}"/>
              </a:ext>
            </a:extLst>
          </p:cNvPr>
          <p:cNvCxnSpPr>
            <a:cxnSpLocks/>
          </p:cNvCxnSpPr>
          <p:nvPr/>
        </p:nvCxnSpPr>
        <p:spPr>
          <a:xfrm>
            <a:off x="4689351" y="3781908"/>
            <a:ext cx="702945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Graphic 16" descr="Lightbulb">
            <a:extLst>
              <a:ext uri="{FF2B5EF4-FFF2-40B4-BE49-F238E27FC236}">
                <a16:creationId xmlns:a16="http://schemas.microsoft.com/office/drawing/2014/main" id="{2D025E3F-BDAA-45AF-A429-DF967C0711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562" y="2142508"/>
            <a:ext cx="840370" cy="840370"/>
          </a:xfrm>
          <a:prstGeom prst="rect">
            <a:avLst/>
          </a:prstGeom>
        </p:spPr>
      </p:pic>
      <p:pic>
        <p:nvPicPr>
          <p:cNvPr id="18" name="Graphic 17" descr="Run">
            <a:extLst>
              <a:ext uri="{FF2B5EF4-FFF2-40B4-BE49-F238E27FC236}">
                <a16:creationId xmlns:a16="http://schemas.microsoft.com/office/drawing/2014/main" id="{B1C401D7-F05C-42CB-A899-CC01C7B3BC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3046" y="2214017"/>
            <a:ext cx="697352" cy="697352"/>
          </a:xfrm>
          <a:prstGeom prst="rect">
            <a:avLst/>
          </a:prstGeom>
        </p:spPr>
      </p:pic>
      <p:pic>
        <p:nvPicPr>
          <p:cNvPr id="19" name="Graphic 18" descr="Speech">
            <a:extLst>
              <a:ext uri="{FF2B5EF4-FFF2-40B4-BE49-F238E27FC236}">
                <a16:creationId xmlns:a16="http://schemas.microsoft.com/office/drawing/2014/main" id="{144F37C8-49CD-4EFF-9756-7CFFCE52E8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127" y="3682376"/>
            <a:ext cx="740320" cy="740320"/>
          </a:xfrm>
          <a:prstGeom prst="rect">
            <a:avLst/>
          </a:prstGeom>
        </p:spPr>
      </p:pic>
      <p:pic>
        <p:nvPicPr>
          <p:cNvPr id="20" name="Graphic 19" descr="Paper">
            <a:extLst>
              <a:ext uri="{FF2B5EF4-FFF2-40B4-BE49-F238E27FC236}">
                <a16:creationId xmlns:a16="http://schemas.microsoft.com/office/drawing/2014/main" id="{B57732A1-E50A-4222-9CF6-27A3AC0C53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85421" y="3698570"/>
            <a:ext cx="588398" cy="588398"/>
          </a:xfrm>
          <a:prstGeom prst="rect">
            <a:avLst/>
          </a:prstGeom>
        </p:spPr>
      </p:pic>
      <p:cxnSp>
        <p:nvCxnSpPr>
          <p:cNvPr id="22" name="Straight Connector 21">
            <a:extLst>
              <a:ext uri="{FF2B5EF4-FFF2-40B4-BE49-F238E27FC236}">
                <a16:creationId xmlns:a16="http://schemas.microsoft.com/office/drawing/2014/main" id="{128F3708-97C3-4EDE-A382-FC3C8DE1C715}"/>
              </a:ext>
            </a:extLst>
          </p:cNvPr>
          <p:cNvCxnSpPr/>
          <p:nvPr/>
        </p:nvCxnSpPr>
        <p:spPr>
          <a:xfrm>
            <a:off x="1946246" y="1955288"/>
            <a:ext cx="0" cy="27180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3AA016-EDDF-4FDB-A82E-C05015B1B9CE}"/>
              </a:ext>
            </a:extLst>
          </p:cNvPr>
          <p:cNvCxnSpPr>
            <a:cxnSpLocks/>
          </p:cNvCxnSpPr>
          <p:nvPr/>
        </p:nvCxnSpPr>
        <p:spPr>
          <a:xfrm>
            <a:off x="796255" y="3312216"/>
            <a:ext cx="2299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65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B21061-E3F5-47A0-9FEB-AE905604AFA5}"/>
              </a:ext>
            </a:extLst>
          </p:cNvPr>
          <p:cNvSpPr txBox="1"/>
          <p:nvPr/>
        </p:nvSpPr>
        <p:spPr>
          <a:xfrm>
            <a:off x="6582004" y="1519775"/>
            <a:ext cx="2407945" cy="600164"/>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Please share this information or engagement opportunities with your Agency </a:t>
            </a:r>
          </a:p>
        </p:txBody>
      </p:sp>
      <p:pic>
        <p:nvPicPr>
          <p:cNvPr id="33" name="Picture 32">
            <a:extLst>
              <a:ext uri="{FF2B5EF4-FFF2-40B4-BE49-F238E27FC236}">
                <a16:creationId xmlns:a16="http://schemas.microsoft.com/office/drawing/2014/main" id="{C8D86533-7082-4A24-BC77-47BBD0786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34" name="Rectangle 33">
            <a:extLst>
              <a:ext uri="{FF2B5EF4-FFF2-40B4-BE49-F238E27FC236}">
                <a16:creationId xmlns:a16="http://schemas.microsoft.com/office/drawing/2014/main" id="{82556B83-D735-4A1A-8952-6D4ABD71B0FA}"/>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35" name="Graphic 34" descr="Lightbulb">
            <a:extLst>
              <a:ext uri="{FF2B5EF4-FFF2-40B4-BE49-F238E27FC236}">
                <a16:creationId xmlns:a16="http://schemas.microsoft.com/office/drawing/2014/main" id="{1F3BE383-B6D1-444A-869A-93062F72DC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1" y="875229"/>
            <a:ext cx="478711" cy="478711"/>
          </a:xfrm>
          <a:prstGeom prst="rect">
            <a:avLst/>
          </a:prstGeom>
        </p:spPr>
      </p:pic>
      <p:sp>
        <p:nvSpPr>
          <p:cNvPr id="36" name="Rectangle 35">
            <a:extLst>
              <a:ext uri="{FF2B5EF4-FFF2-40B4-BE49-F238E27FC236}">
                <a16:creationId xmlns:a16="http://schemas.microsoft.com/office/drawing/2014/main" id="{144DF019-5D84-4511-93B5-31B39B35015F}"/>
              </a:ext>
            </a:extLst>
          </p:cNvPr>
          <p:cNvSpPr/>
          <p:nvPr/>
        </p:nvSpPr>
        <p:spPr>
          <a:xfrm>
            <a:off x="649940" y="933147"/>
            <a:ext cx="2222132" cy="37154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37" name="Rectangle 36">
            <a:extLst>
              <a:ext uri="{FF2B5EF4-FFF2-40B4-BE49-F238E27FC236}">
                <a16:creationId xmlns:a16="http://schemas.microsoft.com/office/drawing/2014/main" id="{4702C80F-138A-4B8D-BC4B-E48E82AFCEC8}"/>
              </a:ext>
            </a:extLst>
          </p:cNvPr>
          <p:cNvSpPr/>
          <p:nvPr/>
        </p:nvSpPr>
        <p:spPr>
          <a:xfrm>
            <a:off x="3594130" y="950579"/>
            <a:ext cx="2234187" cy="371540"/>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38" name="Rectangle 37">
            <a:extLst>
              <a:ext uri="{FF2B5EF4-FFF2-40B4-BE49-F238E27FC236}">
                <a16:creationId xmlns:a16="http://schemas.microsoft.com/office/drawing/2014/main" id="{E41BBD64-606F-46FA-8D55-4DA10450C58F}"/>
              </a:ext>
            </a:extLst>
          </p:cNvPr>
          <p:cNvSpPr/>
          <p:nvPr/>
        </p:nvSpPr>
        <p:spPr>
          <a:xfrm>
            <a:off x="6576003" y="950579"/>
            <a:ext cx="2234188" cy="36660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39" name="Rectangle 38">
            <a:extLst>
              <a:ext uri="{FF2B5EF4-FFF2-40B4-BE49-F238E27FC236}">
                <a16:creationId xmlns:a16="http://schemas.microsoft.com/office/drawing/2014/main" id="{8E4319BC-A923-4FB9-82AA-84FCE011034C}"/>
              </a:ext>
            </a:extLst>
          </p:cNvPr>
          <p:cNvSpPr/>
          <p:nvPr/>
        </p:nvSpPr>
        <p:spPr>
          <a:xfrm>
            <a:off x="9510838" y="935614"/>
            <a:ext cx="2234188" cy="36660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40" name="TextBox 39">
            <a:extLst>
              <a:ext uri="{FF2B5EF4-FFF2-40B4-BE49-F238E27FC236}">
                <a16:creationId xmlns:a16="http://schemas.microsoft.com/office/drawing/2014/main" id="{E7F6EE65-127E-4AA7-94F4-03ADB5DF492A}"/>
              </a:ext>
            </a:extLst>
          </p:cNvPr>
          <p:cNvSpPr txBox="1"/>
          <p:nvPr/>
        </p:nvSpPr>
        <p:spPr>
          <a:xfrm>
            <a:off x="380460" y="1981457"/>
            <a:ext cx="2535315" cy="4939814"/>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System Integration Testing 2 (SIT2):</a:t>
            </a:r>
          </a:p>
          <a:p>
            <a:r>
              <a:rPr lang="en-US" sz="1050" dirty="0">
                <a:solidFill>
                  <a:srgbClr val="092F57"/>
                </a:solidFill>
                <a:latin typeface="Arial" panose="020B0604020202020204" pitchFamily="34" charset="0"/>
                <a:cs typeface="Arial" panose="020B0604020202020204" pitchFamily="34" charset="0"/>
              </a:rPr>
              <a:t>Agencies will begin participating in SIT2 on January 19</a:t>
            </a:r>
            <a:r>
              <a:rPr lang="en-US" sz="1050" baseline="30000" dirty="0">
                <a:solidFill>
                  <a:srgbClr val="092F57"/>
                </a:solidFill>
                <a:latin typeface="Arial" panose="020B0604020202020204" pitchFamily="34" charset="0"/>
                <a:cs typeface="Arial" panose="020B0604020202020204" pitchFamily="34" charset="0"/>
              </a:rPr>
              <a:t>th</a:t>
            </a:r>
            <a:endParaRPr lang="en-US" sz="1050" dirty="0">
              <a:solidFill>
                <a:srgbClr val="092F57"/>
              </a:solidFill>
              <a:latin typeface="Arial" panose="020B0604020202020204" pitchFamily="34" charset="0"/>
              <a:cs typeface="Arial" panose="020B0604020202020204" pitchFamily="34" charset="0"/>
            </a:endParaRP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Phase 2 Staffing</a:t>
            </a:r>
            <a:r>
              <a:rPr lang="en-US" sz="1050" dirty="0">
                <a:solidFill>
                  <a:srgbClr val="092F57"/>
                </a:solidFill>
                <a:latin typeface="Arial" panose="020B0604020202020204" pitchFamily="34" charset="0"/>
                <a:cs typeface="Arial" panose="020B0604020202020204" pitchFamily="34" charset="0"/>
              </a:rPr>
              <a:t>: Luma Project leadership has been meeting with Agency leadership from various agencies to request staff to participate on the Luma project team for Phase 2 project activities.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Reporting Inquiry: </a:t>
            </a:r>
            <a:r>
              <a:rPr lang="en-US" sz="1050" dirty="0">
                <a:solidFill>
                  <a:srgbClr val="092F57"/>
                </a:solidFill>
                <a:latin typeface="Arial" panose="020B0604020202020204" pitchFamily="34" charset="0"/>
                <a:cs typeface="Arial" panose="020B0604020202020204" pitchFamily="34" charset="0"/>
              </a:rPr>
              <a:t>The Luma Project Team will be reaching out to agencies to gather a full collection of reporting needs at the agency level in order to ensure that all necessary reporting functionality is included in Luma.</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COA Default and Payroll Crosswalk Kick-off: </a:t>
            </a:r>
            <a:r>
              <a:rPr lang="en-US" sz="1050" dirty="0">
                <a:solidFill>
                  <a:srgbClr val="092F57"/>
                </a:solidFill>
                <a:latin typeface="Arial" panose="020B0604020202020204" pitchFamily="34" charset="0"/>
                <a:cs typeface="Arial" panose="020B0604020202020204" pitchFamily="34" charset="0"/>
              </a:rPr>
              <a:t>An information session will be held on Friday, January 15</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to provide greater insight into the Chart of Accounts Default workbook and Payroll Crosswalk workbook for Cohorts 5-7. The workbooks for Cohorts 1-4 are due by January 8</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 meeting recording will be made available on the Luma YouTube Channel.</a:t>
            </a:r>
            <a:endParaRPr lang="en-US" sz="1050" b="1" dirty="0">
              <a:solidFill>
                <a:srgbClr val="092F57"/>
              </a:solidFill>
              <a:latin typeface="Arial" panose="020B0604020202020204" pitchFamily="34" charset="0"/>
              <a:cs typeface="Arial" panose="020B0604020202020204" pitchFamily="34" charset="0"/>
            </a:endParaRPr>
          </a:p>
          <a:p>
            <a:endParaRPr lang="en-US" sz="1050" b="1" dirty="0">
              <a:solidFill>
                <a:srgbClr val="092F57"/>
              </a:solidFill>
              <a:latin typeface="Arial" panose="020B0604020202020204" pitchFamily="34" charset="0"/>
              <a:cs typeface="Arial" panose="020B0604020202020204" pitchFamily="34" charset="0"/>
            </a:endParaRPr>
          </a:p>
          <a:p>
            <a:endParaRPr lang="en-US" sz="1050" dirty="0">
              <a:solidFill>
                <a:srgbClr val="092F57"/>
              </a:solidFill>
            </a:endParaRPr>
          </a:p>
        </p:txBody>
      </p:sp>
      <p:sp>
        <p:nvSpPr>
          <p:cNvPr id="41" name="TextBox 40">
            <a:extLst>
              <a:ext uri="{FF2B5EF4-FFF2-40B4-BE49-F238E27FC236}">
                <a16:creationId xmlns:a16="http://schemas.microsoft.com/office/drawing/2014/main" id="{1BFFCFE8-3AB7-4B04-9DAF-AB07C79802AB}"/>
              </a:ext>
            </a:extLst>
          </p:cNvPr>
          <p:cNvSpPr txBox="1"/>
          <p:nvPr/>
        </p:nvSpPr>
        <p:spPr>
          <a:xfrm>
            <a:off x="410052" y="1522481"/>
            <a:ext cx="2407945" cy="430887"/>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Read Luma Project news and updates in this column.</a:t>
            </a:r>
          </a:p>
        </p:txBody>
      </p:sp>
      <p:sp>
        <p:nvSpPr>
          <p:cNvPr id="42" name="TextBox 41">
            <a:extLst>
              <a:ext uri="{FF2B5EF4-FFF2-40B4-BE49-F238E27FC236}">
                <a16:creationId xmlns:a16="http://schemas.microsoft.com/office/drawing/2014/main" id="{087E3466-719E-4CCF-9402-1369785DF539}"/>
              </a:ext>
            </a:extLst>
          </p:cNvPr>
          <p:cNvSpPr txBox="1"/>
          <p:nvPr/>
        </p:nvSpPr>
        <p:spPr>
          <a:xfrm>
            <a:off x="3224286" y="1522481"/>
            <a:ext cx="2407945"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43" name="TextBox 42">
            <a:extLst>
              <a:ext uri="{FF2B5EF4-FFF2-40B4-BE49-F238E27FC236}">
                <a16:creationId xmlns:a16="http://schemas.microsoft.com/office/drawing/2014/main" id="{1A05E2FF-C8C7-4088-9767-E841B9144C9E}"/>
              </a:ext>
            </a:extLst>
          </p:cNvPr>
          <p:cNvSpPr txBox="1"/>
          <p:nvPr/>
        </p:nvSpPr>
        <p:spPr>
          <a:xfrm>
            <a:off x="3224286" y="2230287"/>
            <a:ext cx="2928181" cy="2721258"/>
          </a:xfrm>
          <a:prstGeom prst="rect">
            <a:avLst/>
          </a:prstGeom>
          <a:noFill/>
        </p:spPr>
        <p:txBody>
          <a:bodyPr wrap="square" lIns="91440" rIns="0" rtlCol="0">
            <a:spAutoFit/>
          </a:bodyPr>
          <a:lstStyle/>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Agency Leases Workbook: </a:t>
            </a:r>
            <a:r>
              <a:rPr lang="en-US" sz="1050" dirty="0">
                <a:solidFill>
                  <a:srgbClr val="092F57"/>
                </a:solidFill>
                <a:latin typeface="Arial" panose="020B0604020202020204" pitchFamily="34" charset="0"/>
                <a:cs typeface="Arial" panose="020B0604020202020204" pitchFamily="34" charset="0"/>
              </a:rPr>
              <a:t>The deadline for leases from Cohorts 1-4 to be uploaded is Friday, January 8</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The Luma Lease Kickoff for Cohorts 5-7 will be Monday, February 1</a:t>
            </a:r>
            <a:r>
              <a:rPr lang="en-US" sz="1050" baseline="30000" dirty="0">
                <a:solidFill>
                  <a:srgbClr val="092F57"/>
                </a:solidFill>
                <a:latin typeface="Arial" panose="020B0604020202020204" pitchFamily="34" charset="0"/>
                <a:cs typeface="Arial" panose="020B0604020202020204" pitchFamily="34" charset="0"/>
              </a:rPr>
              <a:t>st</a:t>
            </a:r>
            <a:r>
              <a:rPr lang="en-US" sz="1050" dirty="0">
                <a:solidFill>
                  <a:srgbClr val="092F57"/>
                </a:solidFill>
                <a:latin typeface="Arial" panose="020B0604020202020204" pitchFamily="34" charset="0"/>
                <a:cs typeface="Arial" panose="020B0604020202020204" pitchFamily="34" charset="0"/>
              </a:rPr>
              <a:t> with an upload due date of March 19</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a:t>
            </a: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Agency Asset Workbook: </a:t>
            </a:r>
            <a:r>
              <a:rPr lang="en-US" sz="1050" dirty="0">
                <a:solidFill>
                  <a:srgbClr val="092F57"/>
                </a:solidFill>
                <a:latin typeface="Arial" panose="020B0604020202020204" pitchFamily="34" charset="0"/>
                <a:cs typeface="Arial" panose="020B0604020202020204" pitchFamily="34" charset="0"/>
              </a:rPr>
              <a:t>The deadline for this information to be submitted via the SFTP is Friday, January 8</a:t>
            </a:r>
            <a:r>
              <a:rPr lang="en-US" sz="1050" baseline="30000" dirty="0">
                <a:solidFill>
                  <a:srgbClr val="092F57"/>
                </a:solidFill>
                <a:latin typeface="Arial" panose="020B0604020202020204" pitchFamily="34" charset="0"/>
                <a:cs typeface="Arial" panose="020B0604020202020204" pitchFamily="34" charset="0"/>
              </a:rPr>
              <a:t>th</a:t>
            </a:r>
            <a:r>
              <a:rPr lang="en-US" sz="1050" dirty="0">
                <a:solidFill>
                  <a:srgbClr val="092F57"/>
                </a:solidFill>
                <a:latin typeface="Arial" panose="020B0604020202020204" pitchFamily="34" charset="0"/>
                <a:cs typeface="Arial" panose="020B0604020202020204" pitchFamily="34" charset="0"/>
              </a:rPr>
              <a:t>. </a:t>
            </a: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Customer Clean-Up: </a:t>
            </a:r>
            <a:r>
              <a:rPr lang="en-US" sz="1050" dirty="0">
                <a:solidFill>
                  <a:srgbClr val="092F57"/>
                </a:solidFill>
                <a:latin typeface="Arial" panose="020B0604020202020204" pitchFamily="34" charset="0"/>
                <a:cs typeface="Arial" panose="020B0604020202020204" pitchFamily="34" charset="0"/>
              </a:rPr>
              <a:t>The Luma Project team is requesting your agency‘s participation in a survey to determine the best approach for standardizing the way the State of Idaho creates and manages customers. Survey questions will be sent to agencies in early January to better gauge this information. </a:t>
            </a:r>
          </a:p>
        </p:txBody>
      </p:sp>
      <p:sp>
        <p:nvSpPr>
          <p:cNvPr id="44" name="TextBox 43">
            <a:extLst>
              <a:ext uri="{FF2B5EF4-FFF2-40B4-BE49-F238E27FC236}">
                <a16:creationId xmlns:a16="http://schemas.microsoft.com/office/drawing/2014/main" id="{AD3CB308-4AE7-4554-A2D5-9B9A7AF737AA}"/>
              </a:ext>
            </a:extLst>
          </p:cNvPr>
          <p:cNvSpPr txBox="1"/>
          <p:nvPr/>
        </p:nvSpPr>
        <p:spPr>
          <a:xfrm>
            <a:off x="6627680" y="2083747"/>
            <a:ext cx="2407945" cy="4247317"/>
          </a:xfrm>
          <a:prstGeom prst="rect">
            <a:avLst/>
          </a:prstGeom>
          <a:noFill/>
        </p:spPr>
        <p:txBody>
          <a:bodyPr wrap="square" rtlCol="0">
            <a:spAutoFit/>
          </a:bodyPr>
          <a:lstStyle/>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Newsletter: </a:t>
            </a:r>
            <a:r>
              <a:rPr lang="en-US" sz="1050" dirty="0">
                <a:solidFill>
                  <a:srgbClr val="092F57"/>
                </a:solidFill>
                <a:latin typeface="Arial" panose="020B0604020202020204" pitchFamily="34" charset="0"/>
                <a:cs typeface="Arial" panose="020B0604020202020204" pitchFamily="34" charset="0"/>
              </a:rPr>
              <a:t>Please share the monthly newsletter with your colleagues!</a:t>
            </a:r>
          </a:p>
          <a:p>
            <a:pPr>
              <a:spcBef>
                <a:spcPts val="409"/>
              </a:spcBef>
              <a:spcAft>
                <a:spcPts val="409"/>
              </a:spcAft>
            </a:pPr>
            <a:endParaRPr lang="en-US" sz="1050"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Luma Showcases:</a:t>
            </a: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endParaRPr lang="en-US" sz="1050" b="1" dirty="0">
              <a:solidFill>
                <a:srgbClr val="092F57"/>
              </a:solidFill>
              <a:latin typeface="Arial" panose="020B0604020202020204" pitchFamily="34" charset="0"/>
              <a:cs typeface="Arial" panose="020B0604020202020204" pitchFamily="34" charset="0"/>
            </a:endParaRPr>
          </a:p>
          <a:p>
            <a:pPr>
              <a:spcBef>
                <a:spcPts val="409"/>
              </a:spcBef>
              <a:spcAft>
                <a:spcPts val="409"/>
              </a:spcAft>
            </a:pPr>
            <a:r>
              <a:rPr lang="en-US" sz="1050" b="1" dirty="0">
                <a:solidFill>
                  <a:srgbClr val="092F57"/>
                </a:solidFill>
                <a:latin typeface="Arial" panose="020B0604020202020204" pitchFamily="34" charset="0"/>
                <a:cs typeface="Arial" panose="020B0604020202020204" pitchFamily="34" charset="0"/>
              </a:rPr>
              <a:t>Welcome to Luma:  </a:t>
            </a:r>
            <a:r>
              <a:rPr lang="en-US" sz="1050" dirty="0">
                <a:solidFill>
                  <a:srgbClr val="092F57"/>
                </a:solidFill>
                <a:latin typeface="Arial" panose="020B0604020202020204" pitchFamily="34" charset="0"/>
                <a:cs typeface="Arial" panose="020B0604020202020204" pitchFamily="34" charset="0"/>
              </a:rPr>
              <a:t>Please distribute the Welcome to Luma infographics to your agency staff! Infographics can also be found here:</a:t>
            </a:r>
          </a:p>
          <a:p>
            <a:pPr>
              <a:spcBef>
                <a:spcPts val="409"/>
              </a:spcBef>
              <a:spcAft>
                <a:spcPts val="409"/>
              </a:spcAft>
            </a:pPr>
            <a:r>
              <a:rPr lang="en-US" sz="1100" dirty="0"/>
              <a:t> </a:t>
            </a:r>
          </a:p>
          <a:p>
            <a:pPr>
              <a:spcBef>
                <a:spcPts val="600"/>
              </a:spcBef>
            </a:pPr>
            <a:endParaRPr lang="en-US" sz="500" dirty="0"/>
          </a:p>
          <a:p>
            <a:pPr>
              <a:spcBef>
                <a:spcPts val="600"/>
              </a:spcBef>
            </a:pPr>
            <a:r>
              <a:rPr lang="en-US" sz="1050" b="1" dirty="0">
                <a:solidFill>
                  <a:srgbClr val="092F57"/>
                </a:solidFill>
                <a:latin typeface="Arial" panose="020B0604020202020204" pitchFamily="34" charset="0"/>
                <a:cs typeface="Arial" panose="020B0604020202020204" pitchFamily="34" charset="0"/>
              </a:rPr>
              <a:t>Luma YouTube Channel:</a:t>
            </a:r>
          </a:p>
          <a:p>
            <a:pPr>
              <a:spcBef>
                <a:spcPts val="600"/>
              </a:spcBef>
            </a:pPr>
            <a:r>
              <a:rPr lang="en-US" sz="1050" dirty="0">
                <a:solidFill>
                  <a:srgbClr val="092F57"/>
                </a:solidFill>
                <a:latin typeface="Arial" panose="020B0604020202020204" pitchFamily="34" charset="0"/>
                <a:cs typeface="Arial" panose="020B0604020202020204" pitchFamily="34" charset="0"/>
              </a:rPr>
              <a:t>Can’t make it to a Luma meeting? Down worry! Check out the Luma YouTube Channel</a:t>
            </a:r>
          </a:p>
          <a:p>
            <a:pPr>
              <a:spcBef>
                <a:spcPts val="600"/>
              </a:spcBef>
            </a:pPr>
            <a:endParaRPr lang="en-US" sz="1600" dirty="0"/>
          </a:p>
        </p:txBody>
      </p:sp>
      <p:sp>
        <p:nvSpPr>
          <p:cNvPr id="45" name="TextBox 44">
            <a:extLst>
              <a:ext uri="{FF2B5EF4-FFF2-40B4-BE49-F238E27FC236}">
                <a16:creationId xmlns:a16="http://schemas.microsoft.com/office/drawing/2014/main" id="{B71FC35C-1682-4CD9-ABF9-20674EED67B8}"/>
              </a:ext>
            </a:extLst>
          </p:cNvPr>
          <p:cNvSpPr txBox="1"/>
          <p:nvPr/>
        </p:nvSpPr>
        <p:spPr>
          <a:xfrm>
            <a:off x="9510838" y="1527758"/>
            <a:ext cx="2534966" cy="769441"/>
          </a:xfrm>
          <a:prstGeom prst="rect">
            <a:avLst/>
          </a:prstGeom>
          <a:noFill/>
        </p:spPr>
        <p:txBody>
          <a:bodyPr wrap="square" rtlCol="0">
            <a:spAutoFit/>
          </a:bodyPr>
          <a:lstStyle/>
          <a:p>
            <a:r>
              <a:rPr lang="en-US" sz="1100" b="1" dirty="0">
                <a:solidFill>
                  <a:srgbClr val="E14504"/>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46" name="TextBox 45">
            <a:extLst>
              <a:ext uri="{FF2B5EF4-FFF2-40B4-BE49-F238E27FC236}">
                <a16:creationId xmlns:a16="http://schemas.microsoft.com/office/drawing/2014/main" id="{DEA86908-97E2-4340-A89D-01AA6C700AA3}"/>
              </a:ext>
            </a:extLst>
          </p:cNvPr>
          <p:cNvSpPr txBox="1"/>
          <p:nvPr/>
        </p:nvSpPr>
        <p:spPr>
          <a:xfrm>
            <a:off x="9447791" y="2257261"/>
            <a:ext cx="2534966" cy="3323987"/>
          </a:xfrm>
          <a:prstGeom prst="rect">
            <a:avLst/>
          </a:prstGeom>
          <a:noFill/>
        </p:spPr>
        <p:txBody>
          <a:bodyPr wrap="square" rtlCol="0">
            <a:spAutoFit/>
          </a:bodyPr>
          <a:lstStyle/>
          <a:p>
            <a:r>
              <a:rPr lang="en-US" sz="1050" b="1" dirty="0">
                <a:solidFill>
                  <a:srgbClr val="092F57"/>
                </a:solidFill>
                <a:latin typeface="Arial" panose="020B0604020202020204" pitchFamily="34" charset="0"/>
                <a:cs typeface="Arial" panose="020B0604020202020204" pitchFamily="34" charset="0"/>
              </a:rPr>
              <a:t>Budget Personnel Contact Information: </a:t>
            </a:r>
            <a:r>
              <a:rPr lang="en-US" sz="1050" dirty="0">
                <a:solidFill>
                  <a:srgbClr val="092F57"/>
                </a:solidFill>
                <a:latin typeface="Arial" panose="020B0604020202020204" pitchFamily="34" charset="0"/>
                <a:cs typeface="Arial" panose="020B0604020202020204" pitchFamily="34" charset="0"/>
              </a:rPr>
              <a:t>Please provide your Agency Advocate with the contact information of your Budget Personnel.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Communications Manager: </a:t>
            </a:r>
            <a:r>
              <a:rPr lang="en-US" sz="1050" dirty="0">
                <a:solidFill>
                  <a:srgbClr val="092F57"/>
                </a:solidFill>
                <a:latin typeface="Arial" panose="020B0604020202020204" pitchFamily="34" charset="0"/>
                <a:cs typeface="Arial" panose="020B0604020202020204" pitchFamily="34" charset="0"/>
              </a:rPr>
              <a:t>As we get closer to go-live we want to ensure we are getting messages out to every state employee. To this end, please send contact information for any communications personnel within your agency. </a:t>
            </a:r>
          </a:p>
          <a:p>
            <a:endParaRPr lang="en-US" sz="1050" dirty="0">
              <a:solidFill>
                <a:srgbClr val="092F57"/>
              </a:solidFill>
              <a:latin typeface="Arial" panose="020B0604020202020204" pitchFamily="34" charset="0"/>
              <a:cs typeface="Arial" panose="020B0604020202020204" pitchFamily="34" charset="0"/>
            </a:endParaRPr>
          </a:p>
          <a:p>
            <a:r>
              <a:rPr lang="en-US" sz="1050" b="1" dirty="0">
                <a:solidFill>
                  <a:srgbClr val="092F57"/>
                </a:solidFill>
                <a:latin typeface="Arial" panose="020B0604020202020204" pitchFamily="34" charset="0"/>
                <a:cs typeface="Arial" panose="020B0604020202020204" pitchFamily="34" charset="0"/>
              </a:rPr>
              <a:t>Internal Meetings: </a:t>
            </a:r>
            <a:r>
              <a:rPr lang="en-US" sz="1050" dirty="0">
                <a:solidFill>
                  <a:srgbClr val="092F57"/>
                </a:solidFill>
                <a:latin typeface="Arial" panose="020B0604020202020204" pitchFamily="34" charset="0"/>
                <a:cs typeface="Arial" panose="020B0604020202020204" pitchFamily="34" charset="0"/>
              </a:rPr>
              <a:t>Please let us know if you have an upcoming internal meetings that we can present to your staff! We want every state employee to know about the Luma, the changes coming, and exciting benefits of a modern system.</a:t>
            </a:r>
          </a:p>
        </p:txBody>
      </p:sp>
      <p:sp>
        <p:nvSpPr>
          <p:cNvPr id="48" name="Rectangle: Rounded Corners 47">
            <a:hlinkClick r:id="rId6"/>
            <a:extLst>
              <a:ext uri="{FF2B5EF4-FFF2-40B4-BE49-F238E27FC236}">
                <a16:creationId xmlns:a16="http://schemas.microsoft.com/office/drawing/2014/main" id="{3B8A499C-4B53-4CB8-BF81-71605063EA03}"/>
              </a:ext>
            </a:extLst>
          </p:cNvPr>
          <p:cNvSpPr/>
          <p:nvPr/>
        </p:nvSpPr>
        <p:spPr>
          <a:xfrm>
            <a:off x="6655388" y="2716458"/>
            <a:ext cx="2082580" cy="419157"/>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t>Luma Newsletter #22</a:t>
            </a:r>
          </a:p>
        </p:txBody>
      </p:sp>
      <p:sp>
        <p:nvSpPr>
          <p:cNvPr id="50" name="Rectangle: Rounded Corners 49">
            <a:hlinkClick r:id="rId7"/>
            <a:extLst>
              <a:ext uri="{FF2B5EF4-FFF2-40B4-BE49-F238E27FC236}">
                <a16:creationId xmlns:a16="http://schemas.microsoft.com/office/drawing/2014/main" id="{CB78B1F1-B4AE-4365-8B18-FA32531C2363}"/>
              </a:ext>
            </a:extLst>
          </p:cNvPr>
          <p:cNvSpPr/>
          <p:nvPr/>
        </p:nvSpPr>
        <p:spPr>
          <a:xfrm>
            <a:off x="6655388" y="3494832"/>
            <a:ext cx="2082579" cy="409510"/>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t>January RSVP</a:t>
            </a:r>
          </a:p>
        </p:txBody>
      </p:sp>
      <p:sp>
        <p:nvSpPr>
          <p:cNvPr id="51" name="Rectangle: Rounded Corners 50">
            <a:hlinkClick r:id="rId8"/>
            <a:extLst>
              <a:ext uri="{FF2B5EF4-FFF2-40B4-BE49-F238E27FC236}">
                <a16:creationId xmlns:a16="http://schemas.microsoft.com/office/drawing/2014/main" id="{14EA563D-097F-4290-B327-F4BB624AA7FE}"/>
              </a:ext>
            </a:extLst>
          </p:cNvPr>
          <p:cNvSpPr/>
          <p:nvPr/>
        </p:nvSpPr>
        <p:spPr>
          <a:xfrm>
            <a:off x="6655388" y="4712457"/>
            <a:ext cx="2082579" cy="409510"/>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t>Infographics</a:t>
            </a:r>
          </a:p>
        </p:txBody>
      </p:sp>
      <p:sp>
        <p:nvSpPr>
          <p:cNvPr id="52" name="TextBox 51">
            <a:extLst>
              <a:ext uri="{FF2B5EF4-FFF2-40B4-BE49-F238E27FC236}">
                <a16:creationId xmlns:a16="http://schemas.microsoft.com/office/drawing/2014/main" id="{60EA7F23-334A-4F21-AA4F-5AC55B0C5AEE}"/>
              </a:ext>
            </a:extLst>
          </p:cNvPr>
          <p:cNvSpPr txBox="1"/>
          <p:nvPr/>
        </p:nvSpPr>
        <p:spPr>
          <a:xfrm>
            <a:off x="4348408" y="6497190"/>
            <a:ext cx="3693035" cy="338554"/>
          </a:xfrm>
          <a:prstGeom prst="rect">
            <a:avLst/>
          </a:prstGeom>
          <a:noFill/>
        </p:spPr>
        <p:txBody>
          <a:bodyPr wrap="square" rtlCol="0">
            <a:spAutoFit/>
          </a:bodyPr>
          <a:lstStyle/>
          <a:p>
            <a:pPr algn="ctr"/>
            <a:r>
              <a:rPr lang="en-US" sz="1600" dirty="0">
                <a:solidFill>
                  <a:srgbClr val="092F57"/>
                </a:solidFill>
                <a:latin typeface="Arial" panose="020B0604020202020204" pitchFamily="34" charset="0"/>
                <a:cs typeface="Arial" panose="020B0604020202020204" pitchFamily="34" charset="0"/>
              </a:rPr>
              <a:t>January 6</a:t>
            </a:r>
            <a:r>
              <a:rPr lang="en-US" sz="1600" baseline="30000" dirty="0">
                <a:solidFill>
                  <a:srgbClr val="092F57"/>
                </a:solidFill>
                <a:latin typeface="Arial" panose="020B0604020202020204" pitchFamily="34" charset="0"/>
                <a:cs typeface="Arial" panose="020B0604020202020204" pitchFamily="34" charset="0"/>
              </a:rPr>
              <a:t>th</a:t>
            </a:r>
            <a:r>
              <a:rPr lang="en-US" sz="1600" dirty="0">
                <a:solidFill>
                  <a:srgbClr val="092F57"/>
                </a:solidFill>
                <a:latin typeface="Arial" panose="020B0604020202020204" pitchFamily="34" charset="0"/>
                <a:cs typeface="Arial" panose="020B0604020202020204" pitchFamily="34" charset="0"/>
              </a:rPr>
              <a:t>, 2021 </a:t>
            </a:r>
          </a:p>
        </p:txBody>
      </p:sp>
      <p:sp>
        <p:nvSpPr>
          <p:cNvPr id="54" name="Rectangle 53">
            <a:extLst>
              <a:ext uri="{FF2B5EF4-FFF2-40B4-BE49-F238E27FC236}">
                <a16:creationId xmlns:a16="http://schemas.microsoft.com/office/drawing/2014/main" id="{D3312B65-AE00-422B-94AA-4D8495C08AB8}"/>
              </a:ext>
            </a:extLst>
          </p:cNvPr>
          <p:cNvSpPr/>
          <p:nvPr/>
        </p:nvSpPr>
        <p:spPr>
          <a:xfrm>
            <a:off x="108996" y="863990"/>
            <a:ext cx="457842" cy="501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0EDEE534-FFE7-47FE-999F-F3820474411F}"/>
              </a:ext>
            </a:extLst>
          </p:cNvPr>
          <p:cNvGrpSpPr/>
          <p:nvPr/>
        </p:nvGrpSpPr>
        <p:grpSpPr>
          <a:xfrm>
            <a:off x="8989949" y="875229"/>
            <a:ext cx="457842" cy="501191"/>
            <a:chOff x="2209192" y="6123420"/>
            <a:chExt cx="457842" cy="501191"/>
          </a:xfrm>
        </p:grpSpPr>
        <p:pic>
          <p:nvPicPr>
            <p:cNvPr id="56" name="Graphic 55" descr="Paper">
              <a:extLst>
                <a:ext uri="{FF2B5EF4-FFF2-40B4-BE49-F238E27FC236}">
                  <a16:creationId xmlns:a16="http://schemas.microsoft.com/office/drawing/2014/main" id="{A75CE12E-2CEF-4F81-BEC0-D10582B2B6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9192" y="6155264"/>
              <a:ext cx="457842" cy="457842"/>
            </a:xfrm>
            <a:prstGeom prst="rect">
              <a:avLst/>
            </a:prstGeom>
          </p:spPr>
        </p:pic>
        <p:sp>
          <p:nvSpPr>
            <p:cNvPr id="57" name="Rectangle 56">
              <a:extLst>
                <a:ext uri="{FF2B5EF4-FFF2-40B4-BE49-F238E27FC236}">
                  <a16:creationId xmlns:a16="http://schemas.microsoft.com/office/drawing/2014/main" id="{9B09710F-EFF1-45B0-BB0C-016313890F51}"/>
                </a:ext>
              </a:extLst>
            </p:cNvPr>
            <p:cNvSpPr/>
            <p:nvPr/>
          </p:nvSpPr>
          <p:spPr>
            <a:xfrm>
              <a:off x="2209192" y="6123420"/>
              <a:ext cx="457842" cy="501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17CAFB42-D9A9-4FD4-B4F2-4D4B9EA12FF9}"/>
              </a:ext>
            </a:extLst>
          </p:cNvPr>
          <p:cNvGrpSpPr/>
          <p:nvPr/>
        </p:nvGrpSpPr>
        <p:grpSpPr>
          <a:xfrm>
            <a:off x="6045124" y="857802"/>
            <a:ext cx="457842" cy="501191"/>
            <a:chOff x="1980271" y="5396036"/>
            <a:chExt cx="457842" cy="501191"/>
          </a:xfrm>
        </p:grpSpPr>
        <p:pic>
          <p:nvPicPr>
            <p:cNvPr id="59" name="Graphic 58" descr="Speech">
              <a:extLst>
                <a:ext uri="{FF2B5EF4-FFF2-40B4-BE49-F238E27FC236}">
                  <a16:creationId xmlns:a16="http://schemas.microsoft.com/office/drawing/2014/main" id="{1EA34150-F53A-4F7E-9126-F09D1F165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91202" y="5455633"/>
              <a:ext cx="435981" cy="435981"/>
            </a:xfrm>
            <a:prstGeom prst="rect">
              <a:avLst/>
            </a:prstGeom>
          </p:spPr>
        </p:pic>
        <p:sp>
          <p:nvSpPr>
            <p:cNvPr id="60" name="Rectangle 59">
              <a:extLst>
                <a:ext uri="{FF2B5EF4-FFF2-40B4-BE49-F238E27FC236}">
                  <a16:creationId xmlns:a16="http://schemas.microsoft.com/office/drawing/2014/main" id="{018D5724-8634-4E9C-BCBE-C2A3CE4BC4DC}"/>
                </a:ext>
              </a:extLst>
            </p:cNvPr>
            <p:cNvSpPr/>
            <p:nvPr/>
          </p:nvSpPr>
          <p:spPr>
            <a:xfrm>
              <a:off x="1980271" y="5396036"/>
              <a:ext cx="457842" cy="501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C2D52FEB-5AA0-4A1F-A04D-770F50A37192}"/>
              </a:ext>
            </a:extLst>
          </p:cNvPr>
          <p:cNvGrpSpPr/>
          <p:nvPr/>
        </p:nvGrpSpPr>
        <p:grpSpPr>
          <a:xfrm>
            <a:off x="3054376" y="883286"/>
            <a:ext cx="457842" cy="501191"/>
            <a:chOff x="914369" y="5423662"/>
            <a:chExt cx="457842" cy="501191"/>
          </a:xfrm>
        </p:grpSpPr>
        <p:pic>
          <p:nvPicPr>
            <p:cNvPr id="62" name="Graphic 61" descr="Run">
              <a:extLst>
                <a:ext uri="{FF2B5EF4-FFF2-40B4-BE49-F238E27FC236}">
                  <a16:creationId xmlns:a16="http://schemas.microsoft.com/office/drawing/2014/main" id="{BC33A96E-F25C-4471-BE10-EE0E66A8B5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082" y="5477049"/>
              <a:ext cx="394416" cy="394416"/>
            </a:xfrm>
            <a:prstGeom prst="rect">
              <a:avLst/>
            </a:prstGeom>
          </p:spPr>
        </p:pic>
        <p:sp>
          <p:nvSpPr>
            <p:cNvPr id="63" name="Rectangle 62">
              <a:extLst>
                <a:ext uri="{FF2B5EF4-FFF2-40B4-BE49-F238E27FC236}">
                  <a16:creationId xmlns:a16="http://schemas.microsoft.com/office/drawing/2014/main" id="{8537BE27-ADF6-4B24-9AA0-ABD6D07B7109}"/>
                </a:ext>
              </a:extLst>
            </p:cNvPr>
            <p:cNvSpPr/>
            <p:nvPr/>
          </p:nvSpPr>
          <p:spPr>
            <a:xfrm>
              <a:off x="914369" y="5423662"/>
              <a:ext cx="457842" cy="501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Rounded Corners 46">
            <a:hlinkClick r:id="rId8"/>
            <a:extLst>
              <a:ext uri="{FF2B5EF4-FFF2-40B4-BE49-F238E27FC236}">
                <a16:creationId xmlns:a16="http://schemas.microsoft.com/office/drawing/2014/main" id="{E11BCEFB-BED7-46D6-BE63-CACDBB1108AE}"/>
              </a:ext>
            </a:extLst>
          </p:cNvPr>
          <p:cNvSpPr/>
          <p:nvPr/>
        </p:nvSpPr>
        <p:spPr>
          <a:xfrm>
            <a:off x="6655388" y="5943866"/>
            <a:ext cx="2082579" cy="581301"/>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solidFill>
                  <a:schemeClr val="bg1"/>
                </a:solidFill>
                <a:cs typeface="Arial" panose="020B0604020202020204" pitchFamily="34" charset="0"/>
                <a:hlinkClick r:id="rId15">
                  <a:extLst>
                    <a:ext uri="{A12FA001-AC4F-418D-AE19-62706E023703}">
                      <ahyp:hlinkClr xmlns:ahyp="http://schemas.microsoft.com/office/drawing/2018/hyperlinkcolor" val="tx"/>
                    </a:ext>
                  </a:extLst>
                </a:hlinkClick>
              </a:rPr>
              <a:t>Luma YouTube Channel</a:t>
            </a:r>
            <a:endParaRPr lang="en-US" sz="1600" u="sng" dirty="0">
              <a:solidFill>
                <a:schemeClr val="bg1"/>
              </a:solidFill>
              <a:cs typeface="Arial" panose="020B0604020202020204" pitchFamily="34" charset="0"/>
            </a:endParaRPr>
          </a:p>
        </p:txBody>
      </p:sp>
    </p:spTree>
    <p:extLst>
      <p:ext uri="{BB962C8B-B14F-4D97-AF65-F5344CB8AC3E}">
        <p14:creationId xmlns:p14="http://schemas.microsoft.com/office/powerpoint/2010/main" val="428951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390CA4E-B354-41E5-9B99-3DD3F47F888C}"/>
              </a:ext>
            </a:extLst>
          </p:cNvPr>
          <p:cNvSpPr>
            <a:spLocks noGrp="1"/>
          </p:cNvSpPr>
          <p:nvPr>
            <p:ph idx="1"/>
          </p:nvPr>
        </p:nvSpPr>
        <p:spPr>
          <a:xfrm>
            <a:off x="4783749" y="2026693"/>
            <a:ext cx="6492240" cy="1084807"/>
          </a:xfrm>
        </p:spPr>
        <p:txBody>
          <a:bodyPr>
            <a:noAutofit/>
          </a:bodyPr>
          <a:lstStyle/>
          <a:p>
            <a:pPr algn="ctr"/>
            <a:r>
              <a:rPr lang="en-US" sz="4500" dirty="0">
                <a:solidFill>
                  <a:srgbClr val="092F57"/>
                </a:solidFill>
                <a:latin typeface="Arial" panose="020B0604020202020204" pitchFamily="34" charset="0"/>
                <a:cs typeface="Arial" panose="020B0604020202020204" pitchFamily="34" charset="0"/>
              </a:rPr>
              <a:t>Change Liaison </a:t>
            </a:r>
          </a:p>
          <a:p>
            <a:pPr algn="ctr"/>
            <a:r>
              <a:rPr lang="en-US" sz="4500" dirty="0">
                <a:solidFill>
                  <a:srgbClr val="092F57"/>
                </a:solidFill>
                <a:latin typeface="Arial" panose="020B0604020202020204" pitchFamily="34" charset="0"/>
                <a:cs typeface="Arial" panose="020B0604020202020204" pitchFamily="34" charset="0"/>
              </a:rPr>
              <a:t>Key Responsibilities</a:t>
            </a:r>
          </a:p>
        </p:txBody>
      </p:sp>
      <p:sp>
        <p:nvSpPr>
          <p:cNvPr id="6" name="Freeform 59">
            <a:extLst>
              <a:ext uri="{FF2B5EF4-FFF2-40B4-BE49-F238E27FC236}">
                <a16:creationId xmlns:a16="http://schemas.microsoft.com/office/drawing/2014/main" id="{FBF9BFA5-A23E-4CCD-8D50-80C9A1FDBD67}"/>
              </a:ext>
            </a:extLst>
          </p:cNvPr>
          <p:cNvSpPr>
            <a:spLocks noEditPoints="1"/>
          </p:cNvSpPr>
          <p:nvPr/>
        </p:nvSpPr>
        <p:spPr bwMode="auto">
          <a:xfrm>
            <a:off x="916011" y="2159857"/>
            <a:ext cx="1933771" cy="1684174"/>
          </a:xfrm>
          <a:custGeom>
            <a:avLst/>
            <a:gdLst>
              <a:gd name="T0" fmla="*/ 224 w 538"/>
              <a:gd name="T1" fmla="*/ 25 h 466"/>
              <a:gd name="T2" fmla="*/ 205 w 538"/>
              <a:gd name="T3" fmla="*/ 121 h 466"/>
              <a:gd name="T4" fmla="*/ 0 w 538"/>
              <a:gd name="T5" fmla="*/ 150 h 466"/>
              <a:gd name="T6" fmla="*/ 30 w 538"/>
              <a:gd name="T7" fmla="*/ 466 h 466"/>
              <a:gd name="T8" fmla="*/ 538 w 538"/>
              <a:gd name="T9" fmla="*/ 436 h 466"/>
              <a:gd name="T10" fmla="*/ 508 w 538"/>
              <a:gd name="T11" fmla="*/ 121 h 466"/>
              <a:gd name="T12" fmla="*/ 333 w 538"/>
              <a:gd name="T13" fmla="*/ 71 h 466"/>
              <a:gd name="T14" fmla="*/ 333 w 538"/>
              <a:gd name="T15" fmla="*/ 148 h 466"/>
              <a:gd name="T16" fmla="*/ 511 w 538"/>
              <a:gd name="T17" fmla="*/ 439 h 466"/>
              <a:gd name="T18" fmla="*/ 27 w 538"/>
              <a:gd name="T19" fmla="*/ 148 h 466"/>
              <a:gd name="T20" fmla="*/ 205 w 538"/>
              <a:gd name="T21" fmla="*/ 152 h 466"/>
              <a:gd name="T22" fmla="*/ 315 w 538"/>
              <a:gd name="T23" fmla="*/ 195 h 466"/>
              <a:gd name="T24" fmla="*/ 333 w 538"/>
              <a:gd name="T25" fmla="*/ 148 h 466"/>
              <a:gd name="T26" fmla="*/ 232 w 538"/>
              <a:gd name="T27" fmla="*/ 70 h 466"/>
              <a:gd name="T28" fmla="*/ 295 w 538"/>
              <a:gd name="T29" fmla="*/ 44 h 466"/>
              <a:gd name="T30" fmla="*/ 306 w 538"/>
              <a:gd name="T31" fmla="*/ 121 h 466"/>
              <a:gd name="T32" fmla="*/ 306 w 538"/>
              <a:gd name="T33" fmla="*/ 153 h 466"/>
              <a:gd name="T34" fmla="*/ 232 w 538"/>
              <a:gd name="T35" fmla="*/ 148 h 466"/>
              <a:gd name="T36" fmla="*/ 306 w 538"/>
              <a:gd name="T37" fmla="*/ 153 h 466"/>
              <a:gd name="T38" fmla="*/ 288 w 538"/>
              <a:gd name="T39" fmla="*/ 395 h 466"/>
              <a:gd name="T40" fmla="*/ 250 w 538"/>
              <a:gd name="T41" fmla="*/ 396 h 466"/>
              <a:gd name="T42" fmla="*/ 249 w 538"/>
              <a:gd name="T43" fmla="*/ 378 h 466"/>
              <a:gd name="T44" fmla="*/ 229 w 538"/>
              <a:gd name="T45" fmla="*/ 395 h 466"/>
              <a:gd name="T46" fmla="*/ 119 w 538"/>
              <a:gd name="T47" fmla="*/ 396 h 466"/>
              <a:gd name="T48" fmla="*/ 118 w 538"/>
              <a:gd name="T49" fmla="*/ 378 h 466"/>
              <a:gd name="T50" fmla="*/ 98 w 538"/>
              <a:gd name="T51" fmla="*/ 395 h 466"/>
              <a:gd name="T52" fmla="*/ 60 w 538"/>
              <a:gd name="T53" fmla="*/ 396 h 466"/>
              <a:gd name="T54" fmla="*/ 123 w 538"/>
              <a:gd name="T55" fmla="*/ 302 h 466"/>
              <a:gd name="T56" fmla="*/ 224 w 538"/>
              <a:gd name="T57" fmla="*/ 302 h 466"/>
              <a:gd name="T58" fmla="*/ 216 w 538"/>
              <a:gd name="T59" fmla="*/ 262 h 466"/>
              <a:gd name="T60" fmla="*/ 131 w 538"/>
              <a:gd name="T61" fmla="*/ 262 h 466"/>
              <a:gd name="T62" fmla="*/ 316 w 538"/>
              <a:gd name="T63" fmla="*/ 266 h 466"/>
              <a:gd name="T64" fmla="*/ 316 w 538"/>
              <a:gd name="T65" fmla="*/ 250 h 466"/>
              <a:gd name="T66" fmla="*/ 482 w 538"/>
              <a:gd name="T67" fmla="*/ 258 h 466"/>
              <a:gd name="T68" fmla="*/ 316 w 538"/>
              <a:gd name="T69" fmla="*/ 266 h 466"/>
              <a:gd name="T70" fmla="*/ 308 w 538"/>
              <a:gd name="T71" fmla="*/ 306 h 466"/>
              <a:gd name="T72" fmla="*/ 474 w 538"/>
              <a:gd name="T73" fmla="*/ 298 h 466"/>
              <a:gd name="T74" fmla="*/ 474 w 538"/>
              <a:gd name="T75" fmla="*/ 314 h 466"/>
              <a:gd name="T76" fmla="*/ 316 w 538"/>
              <a:gd name="T77" fmla="*/ 362 h 466"/>
              <a:gd name="T78" fmla="*/ 316 w 538"/>
              <a:gd name="T79" fmla="*/ 347 h 466"/>
              <a:gd name="T80" fmla="*/ 482 w 538"/>
              <a:gd name="T81" fmla="*/ 354 h 466"/>
              <a:gd name="T82" fmla="*/ 316 w 538"/>
              <a:gd name="T83" fmla="*/ 36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8" h="466">
                <a:moveTo>
                  <a:pt x="315" y="25"/>
                </a:moveTo>
                <a:cubicBezTo>
                  <a:pt x="290" y="0"/>
                  <a:pt x="249" y="0"/>
                  <a:pt x="224" y="25"/>
                </a:cubicBezTo>
                <a:cubicBezTo>
                  <a:pt x="212" y="37"/>
                  <a:pt x="205" y="54"/>
                  <a:pt x="205" y="71"/>
                </a:cubicBezTo>
                <a:cubicBezTo>
                  <a:pt x="205" y="121"/>
                  <a:pt x="205" y="121"/>
                  <a:pt x="205" y="121"/>
                </a:cubicBezTo>
                <a:cubicBezTo>
                  <a:pt x="30" y="121"/>
                  <a:pt x="30" y="121"/>
                  <a:pt x="30" y="121"/>
                </a:cubicBezTo>
                <a:cubicBezTo>
                  <a:pt x="14" y="121"/>
                  <a:pt x="0" y="134"/>
                  <a:pt x="0" y="150"/>
                </a:cubicBezTo>
                <a:cubicBezTo>
                  <a:pt x="0" y="436"/>
                  <a:pt x="0" y="436"/>
                  <a:pt x="0" y="436"/>
                </a:cubicBezTo>
                <a:cubicBezTo>
                  <a:pt x="0" y="452"/>
                  <a:pt x="14" y="466"/>
                  <a:pt x="30" y="466"/>
                </a:cubicBezTo>
                <a:cubicBezTo>
                  <a:pt x="509" y="466"/>
                  <a:pt x="509" y="466"/>
                  <a:pt x="509" y="466"/>
                </a:cubicBezTo>
                <a:cubicBezTo>
                  <a:pt x="525" y="466"/>
                  <a:pt x="538" y="452"/>
                  <a:pt x="538" y="436"/>
                </a:cubicBezTo>
                <a:cubicBezTo>
                  <a:pt x="538" y="150"/>
                  <a:pt x="538" y="150"/>
                  <a:pt x="538" y="150"/>
                </a:cubicBezTo>
                <a:cubicBezTo>
                  <a:pt x="538" y="134"/>
                  <a:pt x="525" y="121"/>
                  <a:pt x="508" y="121"/>
                </a:cubicBezTo>
                <a:cubicBezTo>
                  <a:pt x="333" y="121"/>
                  <a:pt x="333" y="121"/>
                  <a:pt x="333" y="121"/>
                </a:cubicBezTo>
                <a:cubicBezTo>
                  <a:pt x="333" y="71"/>
                  <a:pt x="333" y="71"/>
                  <a:pt x="333" y="71"/>
                </a:cubicBezTo>
                <a:cubicBezTo>
                  <a:pt x="333" y="54"/>
                  <a:pt x="327" y="37"/>
                  <a:pt x="315" y="25"/>
                </a:cubicBezTo>
                <a:close/>
                <a:moveTo>
                  <a:pt x="333" y="148"/>
                </a:moveTo>
                <a:cubicBezTo>
                  <a:pt x="511" y="148"/>
                  <a:pt x="511" y="148"/>
                  <a:pt x="511" y="148"/>
                </a:cubicBezTo>
                <a:cubicBezTo>
                  <a:pt x="511" y="439"/>
                  <a:pt x="511" y="439"/>
                  <a:pt x="511" y="439"/>
                </a:cubicBezTo>
                <a:cubicBezTo>
                  <a:pt x="27" y="439"/>
                  <a:pt x="27" y="439"/>
                  <a:pt x="27" y="439"/>
                </a:cubicBezTo>
                <a:cubicBezTo>
                  <a:pt x="27" y="148"/>
                  <a:pt x="27" y="148"/>
                  <a:pt x="27" y="148"/>
                </a:cubicBezTo>
                <a:cubicBezTo>
                  <a:pt x="205" y="148"/>
                  <a:pt x="205" y="148"/>
                  <a:pt x="205" y="148"/>
                </a:cubicBezTo>
                <a:cubicBezTo>
                  <a:pt x="205" y="152"/>
                  <a:pt x="205" y="152"/>
                  <a:pt x="205" y="152"/>
                </a:cubicBezTo>
                <a:cubicBezTo>
                  <a:pt x="206" y="168"/>
                  <a:pt x="213" y="184"/>
                  <a:pt x="224" y="195"/>
                </a:cubicBezTo>
                <a:cubicBezTo>
                  <a:pt x="249" y="220"/>
                  <a:pt x="290" y="220"/>
                  <a:pt x="315" y="195"/>
                </a:cubicBezTo>
                <a:cubicBezTo>
                  <a:pt x="326" y="184"/>
                  <a:pt x="333" y="168"/>
                  <a:pt x="333" y="152"/>
                </a:cubicBezTo>
                <a:cubicBezTo>
                  <a:pt x="333" y="148"/>
                  <a:pt x="333" y="148"/>
                  <a:pt x="333" y="148"/>
                </a:cubicBezTo>
                <a:close/>
                <a:moveTo>
                  <a:pt x="232" y="121"/>
                </a:moveTo>
                <a:cubicBezTo>
                  <a:pt x="232" y="70"/>
                  <a:pt x="232" y="70"/>
                  <a:pt x="232" y="70"/>
                </a:cubicBezTo>
                <a:cubicBezTo>
                  <a:pt x="232" y="61"/>
                  <a:pt x="236" y="51"/>
                  <a:pt x="243" y="44"/>
                </a:cubicBezTo>
                <a:cubicBezTo>
                  <a:pt x="258" y="30"/>
                  <a:pt x="281" y="30"/>
                  <a:pt x="295" y="44"/>
                </a:cubicBezTo>
                <a:cubicBezTo>
                  <a:pt x="303" y="51"/>
                  <a:pt x="306" y="61"/>
                  <a:pt x="306" y="71"/>
                </a:cubicBezTo>
                <a:cubicBezTo>
                  <a:pt x="306" y="121"/>
                  <a:pt x="306" y="121"/>
                  <a:pt x="306" y="121"/>
                </a:cubicBezTo>
                <a:cubicBezTo>
                  <a:pt x="232" y="121"/>
                  <a:pt x="232" y="121"/>
                  <a:pt x="232" y="121"/>
                </a:cubicBezTo>
                <a:close/>
                <a:moveTo>
                  <a:pt x="306" y="153"/>
                </a:moveTo>
                <a:cubicBezTo>
                  <a:pt x="302" y="200"/>
                  <a:pt x="236" y="195"/>
                  <a:pt x="233" y="153"/>
                </a:cubicBezTo>
                <a:cubicBezTo>
                  <a:pt x="232" y="148"/>
                  <a:pt x="232" y="148"/>
                  <a:pt x="232" y="148"/>
                </a:cubicBezTo>
                <a:cubicBezTo>
                  <a:pt x="307" y="148"/>
                  <a:pt x="307" y="148"/>
                  <a:pt x="307" y="148"/>
                </a:cubicBezTo>
                <a:cubicBezTo>
                  <a:pt x="306" y="153"/>
                  <a:pt x="306" y="153"/>
                  <a:pt x="306" y="153"/>
                </a:cubicBezTo>
                <a:close/>
                <a:moveTo>
                  <a:pt x="224" y="302"/>
                </a:moveTo>
                <a:cubicBezTo>
                  <a:pt x="262" y="319"/>
                  <a:pt x="288" y="352"/>
                  <a:pt x="288" y="395"/>
                </a:cubicBezTo>
                <a:cubicBezTo>
                  <a:pt x="288" y="395"/>
                  <a:pt x="288" y="396"/>
                  <a:pt x="287" y="396"/>
                </a:cubicBezTo>
                <a:cubicBezTo>
                  <a:pt x="250" y="396"/>
                  <a:pt x="250" y="396"/>
                  <a:pt x="250" y="396"/>
                </a:cubicBezTo>
                <a:cubicBezTo>
                  <a:pt x="250" y="396"/>
                  <a:pt x="249" y="395"/>
                  <a:pt x="249" y="395"/>
                </a:cubicBezTo>
                <a:cubicBezTo>
                  <a:pt x="249" y="389"/>
                  <a:pt x="249" y="383"/>
                  <a:pt x="249" y="378"/>
                </a:cubicBezTo>
                <a:cubicBezTo>
                  <a:pt x="249" y="365"/>
                  <a:pt x="229" y="365"/>
                  <a:pt x="229" y="378"/>
                </a:cubicBezTo>
                <a:cubicBezTo>
                  <a:pt x="229" y="383"/>
                  <a:pt x="229" y="389"/>
                  <a:pt x="229" y="395"/>
                </a:cubicBezTo>
                <a:cubicBezTo>
                  <a:pt x="229" y="395"/>
                  <a:pt x="229" y="396"/>
                  <a:pt x="228" y="396"/>
                </a:cubicBezTo>
                <a:cubicBezTo>
                  <a:pt x="119" y="396"/>
                  <a:pt x="119" y="396"/>
                  <a:pt x="119" y="396"/>
                </a:cubicBezTo>
                <a:cubicBezTo>
                  <a:pt x="118" y="396"/>
                  <a:pt x="118" y="395"/>
                  <a:pt x="118" y="395"/>
                </a:cubicBezTo>
                <a:cubicBezTo>
                  <a:pt x="118" y="389"/>
                  <a:pt x="118" y="383"/>
                  <a:pt x="118" y="378"/>
                </a:cubicBezTo>
                <a:cubicBezTo>
                  <a:pt x="118" y="365"/>
                  <a:pt x="98" y="365"/>
                  <a:pt x="98" y="378"/>
                </a:cubicBezTo>
                <a:cubicBezTo>
                  <a:pt x="98" y="383"/>
                  <a:pt x="98" y="389"/>
                  <a:pt x="98" y="395"/>
                </a:cubicBezTo>
                <a:cubicBezTo>
                  <a:pt x="98" y="395"/>
                  <a:pt x="98" y="396"/>
                  <a:pt x="97" y="396"/>
                </a:cubicBezTo>
                <a:cubicBezTo>
                  <a:pt x="60" y="396"/>
                  <a:pt x="60" y="396"/>
                  <a:pt x="60" y="396"/>
                </a:cubicBezTo>
                <a:cubicBezTo>
                  <a:pt x="59" y="396"/>
                  <a:pt x="59" y="395"/>
                  <a:pt x="59" y="395"/>
                </a:cubicBezTo>
                <a:cubicBezTo>
                  <a:pt x="59" y="352"/>
                  <a:pt x="85" y="318"/>
                  <a:pt x="123" y="302"/>
                </a:cubicBezTo>
                <a:cubicBezTo>
                  <a:pt x="134" y="320"/>
                  <a:pt x="151" y="334"/>
                  <a:pt x="173" y="334"/>
                </a:cubicBezTo>
                <a:cubicBezTo>
                  <a:pt x="196" y="334"/>
                  <a:pt x="213" y="320"/>
                  <a:pt x="224" y="302"/>
                </a:cubicBezTo>
                <a:close/>
                <a:moveTo>
                  <a:pt x="173" y="216"/>
                </a:moveTo>
                <a:cubicBezTo>
                  <a:pt x="198" y="216"/>
                  <a:pt x="216" y="238"/>
                  <a:pt x="216" y="262"/>
                </a:cubicBezTo>
                <a:cubicBezTo>
                  <a:pt x="216" y="285"/>
                  <a:pt x="198" y="307"/>
                  <a:pt x="173" y="307"/>
                </a:cubicBezTo>
                <a:cubicBezTo>
                  <a:pt x="149" y="307"/>
                  <a:pt x="131" y="285"/>
                  <a:pt x="131" y="262"/>
                </a:cubicBezTo>
                <a:cubicBezTo>
                  <a:pt x="131" y="238"/>
                  <a:pt x="149" y="216"/>
                  <a:pt x="173" y="216"/>
                </a:cubicBezTo>
                <a:close/>
                <a:moveTo>
                  <a:pt x="316" y="266"/>
                </a:moveTo>
                <a:cubicBezTo>
                  <a:pt x="312" y="266"/>
                  <a:pt x="308" y="262"/>
                  <a:pt x="308" y="258"/>
                </a:cubicBezTo>
                <a:cubicBezTo>
                  <a:pt x="308" y="254"/>
                  <a:pt x="312" y="250"/>
                  <a:pt x="316" y="250"/>
                </a:cubicBezTo>
                <a:cubicBezTo>
                  <a:pt x="474" y="250"/>
                  <a:pt x="474" y="250"/>
                  <a:pt x="474" y="250"/>
                </a:cubicBezTo>
                <a:cubicBezTo>
                  <a:pt x="479" y="250"/>
                  <a:pt x="482" y="254"/>
                  <a:pt x="482" y="258"/>
                </a:cubicBezTo>
                <a:cubicBezTo>
                  <a:pt x="482" y="262"/>
                  <a:pt x="479" y="266"/>
                  <a:pt x="474" y="266"/>
                </a:cubicBezTo>
                <a:cubicBezTo>
                  <a:pt x="316" y="266"/>
                  <a:pt x="316" y="266"/>
                  <a:pt x="316" y="266"/>
                </a:cubicBezTo>
                <a:close/>
                <a:moveTo>
                  <a:pt x="316" y="314"/>
                </a:moveTo>
                <a:cubicBezTo>
                  <a:pt x="312" y="314"/>
                  <a:pt x="308" y="310"/>
                  <a:pt x="308" y="306"/>
                </a:cubicBezTo>
                <a:cubicBezTo>
                  <a:pt x="308" y="302"/>
                  <a:pt x="312" y="298"/>
                  <a:pt x="316" y="298"/>
                </a:cubicBezTo>
                <a:cubicBezTo>
                  <a:pt x="474" y="298"/>
                  <a:pt x="474" y="298"/>
                  <a:pt x="474" y="298"/>
                </a:cubicBezTo>
                <a:cubicBezTo>
                  <a:pt x="479" y="298"/>
                  <a:pt x="482" y="302"/>
                  <a:pt x="482" y="306"/>
                </a:cubicBezTo>
                <a:cubicBezTo>
                  <a:pt x="482" y="310"/>
                  <a:pt x="479" y="314"/>
                  <a:pt x="474" y="314"/>
                </a:cubicBezTo>
                <a:cubicBezTo>
                  <a:pt x="316" y="314"/>
                  <a:pt x="316" y="314"/>
                  <a:pt x="316" y="314"/>
                </a:cubicBezTo>
                <a:close/>
                <a:moveTo>
                  <a:pt x="316" y="362"/>
                </a:moveTo>
                <a:cubicBezTo>
                  <a:pt x="312" y="362"/>
                  <a:pt x="308" y="359"/>
                  <a:pt x="308" y="354"/>
                </a:cubicBezTo>
                <a:cubicBezTo>
                  <a:pt x="308" y="350"/>
                  <a:pt x="312" y="347"/>
                  <a:pt x="316" y="347"/>
                </a:cubicBezTo>
                <a:cubicBezTo>
                  <a:pt x="474" y="347"/>
                  <a:pt x="474" y="347"/>
                  <a:pt x="474" y="347"/>
                </a:cubicBezTo>
                <a:cubicBezTo>
                  <a:pt x="479" y="347"/>
                  <a:pt x="482" y="350"/>
                  <a:pt x="482" y="354"/>
                </a:cubicBezTo>
                <a:cubicBezTo>
                  <a:pt x="482" y="359"/>
                  <a:pt x="479" y="362"/>
                  <a:pt x="474" y="362"/>
                </a:cubicBezTo>
                <a:lnTo>
                  <a:pt x="316" y="3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cxnSp>
        <p:nvCxnSpPr>
          <p:cNvPr id="7" name="Straight Connector 6">
            <a:extLst>
              <a:ext uri="{FF2B5EF4-FFF2-40B4-BE49-F238E27FC236}">
                <a16:creationId xmlns:a16="http://schemas.microsoft.com/office/drawing/2014/main" id="{FC1F1217-6BF5-460A-A7BF-A3B8F31E8A4F}"/>
              </a:ext>
            </a:extLst>
          </p:cNvPr>
          <p:cNvCxnSpPr>
            <a:cxnSpLocks/>
          </p:cNvCxnSpPr>
          <p:nvPr/>
        </p:nvCxnSpPr>
        <p:spPr>
          <a:xfrm>
            <a:off x="5039019" y="3605800"/>
            <a:ext cx="59817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45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682DF-51A6-420D-9369-84BB5DD7619D}"/>
              </a:ext>
            </a:extLst>
          </p:cNvPr>
          <p:cNvSpPr txBox="1"/>
          <p:nvPr/>
        </p:nvSpPr>
        <p:spPr>
          <a:xfrm>
            <a:off x="783114" y="333759"/>
            <a:ext cx="6770625"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Change Liaison Key Responsibilities</a:t>
            </a:r>
          </a:p>
        </p:txBody>
      </p:sp>
      <p:cxnSp>
        <p:nvCxnSpPr>
          <p:cNvPr id="3" name="Straight Connector 2">
            <a:extLst>
              <a:ext uri="{FF2B5EF4-FFF2-40B4-BE49-F238E27FC236}">
                <a16:creationId xmlns:a16="http://schemas.microsoft.com/office/drawing/2014/main" id="{E8DC93A1-84AE-45FB-BF8F-411ED1890CA0}"/>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B98767D-EA47-40F4-ADCD-AA1AC01DB669}"/>
              </a:ext>
            </a:extLst>
          </p:cNvPr>
          <p:cNvGrpSpPr/>
          <p:nvPr/>
        </p:nvGrpSpPr>
        <p:grpSpPr>
          <a:xfrm>
            <a:off x="1332915" y="1587287"/>
            <a:ext cx="9526170" cy="4499283"/>
            <a:chOff x="1392842" y="1772818"/>
            <a:chExt cx="9526170" cy="4499283"/>
          </a:xfrm>
        </p:grpSpPr>
        <p:sp>
          <p:nvSpPr>
            <p:cNvPr id="5" name="TextBox 4">
              <a:extLst>
                <a:ext uri="{FF2B5EF4-FFF2-40B4-BE49-F238E27FC236}">
                  <a16:creationId xmlns:a16="http://schemas.microsoft.com/office/drawing/2014/main" id="{22667E3E-4CF7-43B1-95A6-DBEAE5457E1F}"/>
                </a:ext>
              </a:extLst>
            </p:cNvPr>
            <p:cNvSpPr txBox="1"/>
            <p:nvPr/>
          </p:nvSpPr>
          <p:spPr>
            <a:xfrm>
              <a:off x="4861688" y="3956038"/>
              <a:ext cx="2468623" cy="1169551"/>
            </a:xfrm>
            <a:prstGeom prst="rect">
              <a:avLst/>
            </a:prstGeom>
            <a:noFill/>
          </p:spPr>
          <p:txBody>
            <a:bodyPr wrap="square" rtlCol="0">
              <a:spAutoFit/>
            </a:bodyPr>
            <a:lstStyle/>
            <a:p>
              <a:pPr algn="ctr"/>
              <a:r>
                <a:rPr lang="en-US" sz="1400" dirty="0">
                  <a:solidFill>
                    <a:srgbClr val="092F57"/>
                  </a:solidFill>
                  <a:latin typeface="Arial" panose="020B0604020202020204" pitchFamily="34" charset="0"/>
                  <a:cs typeface="Arial" panose="020B0604020202020204" pitchFamily="34" charset="0"/>
                </a:rPr>
                <a:t>Agency resources whose actions &amp; behavior result in organizational, social, cultural, and/or behavioral change.</a:t>
              </a:r>
            </a:p>
          </p:txBody>
        </p:sp>
        <p:sp>
          <p:nvSpPr>
            <p:cNvPr id="27" name="Freeform: Shape 26">
              <a:extLst>
                <a:ext uri="{FF2B5EF4-FFF2-40B4-BE49-F238E27FC236}">
                  <a16:creationId xmlns:a16="http://schemas.microsoft.com/office/drawing/2014/main" id="{31DE0F48-B9C4-40B8-9A90-44F9B41B0D6C}"/>
                </a:ext>
              </a:extLst>
            </p:cNvPr>
            <p:cNvSpPr/>
            <p:nvPr/>
          </p:nvSpPr>
          <p:spPr>
            <a:xfrm>
              <a:off x="7144872" y="1947412"/>
              <a:ext cx="1148787" cy="1008717"/>
            </a:xfrm>
            <a:custGeom>
              <a:avLst/>
              <a:gdLst>
                <a:gd name="connsiteX0" fmla="*/ 143579 w 1148787"/>
                <a:gd name="connsiteY0" fmla="*/ 0 h 1008717"/>
                <a:gd name="connsiteX1" fmla="*/ 146257 w 1148787"/>
                <a:gd name="connsiteY1" fmla="*/ 1235 h 1008717"/>
                <a:gd name="connsiteX2" fmla="*/ 1102801 w 1148787"/>
                <a:gd name="connsiteY2" fmla="*/ 917296 h 1008717"/>
                <a:gd name="connsiteX3" fmla="*/ 1148787 w 1148787"/>
                <a:gd name="connsiteY3" fmla="*/ 1008717 h 1008717"/>
                <a:gd name="connsiteX4" fmla="*/ 493246 w 1148787"/>
                <a:gd name="connsiteY4" fmla="*/ 1008717 h 1008717"/>
                <a:gd name="connsiteX5" fmla="*/ 0 w 1148787"/>
                <a:gd name="connsiteY5" fmla="*/ 417062 h 1008717"/>
                <a:gd name="connsiteX6" fmla="*/ 84246 w 1148787"/>
                <a:gd name="connsiteY6" fmla="*/ 86253 h 1008717"/>
                <a:gd name="connsiteX7" fmla="*/ 143579 w 1148787"/>
                <a:gd name="connsiteY7" fmla="*/ 0 h 100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787" h="1008717">
                  <a:moveTo>
                    <a:pt x="143579" y="0"/>
                  </a:moveTo>
                  <a:lnTo>
                    <a:pt x="146257" y="1235"/>
                  </a:lnTo>
                  <a:cubicBezTo>
                    <a:pt x="550193" y="211379"/>
                    <a:pt x="883370" y="530456"/>
                    <a:pt x="1102801" y="917296"/>
                  </a:cubicBezTo>
                  <a:lnTo>
                    <a:pt x="1148787" y="1008717"/>
                  </a:lnTo>
                  <a:lnTo>
                    <a:pt x="493246" y="1008717"/>
                  </a:lnTo>
                  <a:cubicBezTo>
                    <a:pt x="220861" y="1008717"/>
                    <a:pt x="0" y="743842"/>
                    <a:pt x="0" y="417062"/>
                  </a:cubicBezTo>
                  <a:cubicBezTo>
                    <a:pt x="0" y="294519"/>
                    <a:pt x="31059" y="180682"/>
                    <a:pt x="84246" y="86253"/>
                  </a:cubicBezTo>
                  <a:lnTo>
                    <a:pt x="143579" y="0"/>
                  </a:lnTo>
                  <a:close/>
                </a:path>
              </a:pathLst>
            </a:custGeom>
            <a:solidFill>
              <a:srgbClr val="E14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4F6B1A2-20BC-4099-8DEB-1635B3A886E5}"/>
                </a:ext>
              </a:extLst>
            </p:cNvPr>
            <p:cNvSpPr/>
            <p:nvPr/>
          </p:nvSpPr>
          <p:spPr>
            <a:xfrm>
              <a:off x="4023848" y="2029019"/>
              <a:ext cx="951828" cy="927110"/>
            </a:xfrm>
            <a:custGeom>
              <a:avLst/>
              <a:gdLst>
                <a:gd name="connsiteX0" fmla="*/ 864387 w 951828"/>
                <a:gd name="connsiteY0" fmla="*/ 0 h 927110"/>
                <a:gd name="connsiteX1" fmla="*/ 867582 w 951828"/>
                <a:gd name="connsiteY1" fmla="*/ 4646 h 927110"/>
                <a:gd name="connsiteX2" fmla="*/ 951828 w 951828"/>
                <a:gd name="connsiteY2" fmla="*/ 335455 h 927110"/>
                <a:gd name="connsiteX3" fmla="*/ 458583 w 951828"/>
                <a:gd name="connsiteY3" fmla="*/ 927110 h 927110"/>
                <a:gd name="connsiteX4" fmla="*/ 0 w 951828"/>
                <a:gd name="connsiteY4" fmla="*/ 927110 h 927110"/>
                <a:gd name="connsiteX5" fmla="*/ 45986 w 951828"/>
                <a:gd name="connsiteY5" fmla="*/ 835689 h 927110"/>
                <a:gd name="connsiteX6" fmla="*/ 806658 w 951828"/>
                <a:gd name="connsiteY6" fmla="*/ 33587 h 927110"/>
                <a:gd name="connsiteX7" fmla="*/ 864387 w 951828"/>
                <a:gd name="connsiteY7" fmla="*/ 0 h 9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828" h="927110">
                  <a:moveTo>
                    <a:pt x="864387" y="0"/>
                  </a:moveTo>
                  <a:lnTo>
                    <a:pt x="867582" y="4646"/>
                  </a:lnTo>
                  <a:cubicBezTo>
                    <a:pt x="920770" y="99075"/>
                    <a:pt x="951828" y="212912"/>
                    <a:pt x="951828" y="335455"/>
                  </a:cubicBezTo>
                  <a:cubicBezTo>
                    <a:pt x="951828" y="662235"/>
                    <a:pt x="730968" y="927110"/>
                    <a:pt x="458583" y="927110"/>
                  </a:cubicBezTo>
                  <a:lnTo>
                    <a:pt x="0" y="927110"/>
                  </a:lnTo>
                  <a:lnTo>
                    <a:pt x="45986" y="835689"/>
                  </a:lnTo>
                  <a:cubicBezTo>
                    <a:pt x="228845" y="513323"/>
                    <a:pt x="490695" y="238014"/>
                    <a:pt x="806658" y="33587"/>
                  </a:cubicBezTo>
                  <a:lnTo>
                    <a:pt x="86438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E80CA3A-240B-4356-975B-10521876E679}"/>
                </a:ext>
              </a:extLst>
            </p:cNvPr>
            <p:cNvSpPr/>
            <p:nvPr/>
          </p:nvSpPr>
          <p:spPr>
            <a:xfrm>
              <a:off x="3783107" y="3305658"/>
              <a:ext cx="675665" cy="1183311"/>
            </a:xfrm>
            <a:custGeom>
              <a:avLst/>
              <a:gdLst>
                <a:gd name="connsiteX0" fmla="*/ 97932 w 675665"/>
                <a:gd name="connsiteY0" fmla="*/ 0 h 1183311"/>
                <a:gd name="connsiteX1" fmla="*/ 182420 w 675665"/>
                <a:gd name="connsiteY1" fmla="*/ 0 h 1183311"/>
                <a:gd name="connsiteX2" fmla="*/ 675665 w 675665"/>
                <a:gd name="connsiteY2" fmla="*/ 591656 h 1183311"/>
                <a:gd name="connsiteX3" fmla="*/ 182420 w 675665"/>
                <a:gd name="connsiteY3" fmla="*/ 1183311 h 1183311"/>
                <a:gd name="connsiteX4" fmla="*/ 70093 w 675665"/>
                <a:gd name="connsiteY4" fmla="*/ 1183311 h 1183311"/>
                <a:gd name="connsiteX5" fmla="*/ 48265 w 675665"/>
                <a:gd name="connsiteY5" fmla="*/ 1102013 h 1183311"/>
                <a:gd name="connsiteX6" fmla="*/ 0 w 675665"/>
                <a:gd name="connsiteY6" fmla="*/ 643500 h 1183311"/>
                <a:gd name="connsiteX7" fmla="*/ 48265 w 675665"/>
                <a:gd name="connsiteY7" fmla="*/ 184987 h 1183311"/>
                <a:gd name="connsiteX8" fmla="*/ 97932 w 675665"/>
                <a:gd name="connsiteY8"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665" h="1183311">
                  <a:moveTo>
                    <a:pt x="97932" y="0"/>
                  </a:moveTo>
                  <a:lnTo>
                    <a:pt x="182420" y="0"/>
                  </a:lnTo>
                  <a:cubicBezTo>
                    <a:pt x="454805" y="0"/>
                    <a:pt x="675665" y="264876"/>
                    <a:pt x="675665" y="591656"/>
                  </a:cubicBezTo>
                  <a:cubicBezTo>
                    <a:pt x="675665" y="918436"/>
                    <a:pt x="454805" y="1183311"/>
                    <a:pt x="182420" y="1183311"/>
                  </a:cubicBezTo>
                  <a:lnTo>
                    <a:pt x="70093" y="1183311"/>
                  </a:lnTo>
                  <a:lnTo>
                    <a:pt x="48265" y="1102013"/>
                  </a:lnTo>
                  <a:cubicBezTo>
                    <a:pt x="16619" y="953909"/>
                    <a:pt x="0" y="800563"/>
                    <a:pt x="0" y="643500"/>
                  </a:cubicBezTo>
                  <a:cubicBezTo>
                    <a:pt x="0" y="486437"/>
                    <a:pt x="16619" y="333091"/>
                    <a:pt x="48265" y="184987"/>
                  </a:cubicBezTo>
                  <a:lnTo>
                    <a:pt x="97932"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D4F6EF-2F18-47D4-8418-A63579CBC605}"/>
                </a:ext>
              </a:extLst>
            </p:cNvPr>
            <p:cNvSpPr/>
            <p:nvPr/>
          </p:nvSpPr>
          <p:spPr>
            <a:xfrm>
              <a:off x="7853082" y="3357503"/>
              <a:ext cx="681318" cy="1183311"/>
            </a:xfrm>
            <a:custGeom>
              <a:avLst/>
              <a:gdLst>
                <a:gd name="connsiteX0" fmla="*/ 493246 w 681318"/>
                <a:gd name="connsiteY0" fmla="*/ 0 h 1183311"/>
                <a:gd name="connsiteX1" fmla="*/ 597306 w 681318"/>
                <a:gd name="connsiteY1" fmla="*/ 0 h 1183311"/>
                <a:gd name="connsiteX2" fmla="*/ 633053 w 681318"/>
                <a:gd name="connsiteY2" fmla="*/ 133142 h 1183311"/>
                <a:gd name="connsiteX3" fmla="*/ 681318 w 681318"/>
                <a:gd name="connsiteY3" fmla="*/ 591655 h 1183311"/>
                <a:gd name="connsiteX4" fmla="*/ 633053 w 681318"/>
                <a:gd name="connsiteY4" fmla="*/ 1050168 h 1183311"/>
                <a:gd name="connsiteX5" fmla="*/ 597306 w 681318"/>
                <a:gd name="connsiteY5" fmla="*/ 1183311 h 1183311"/>
                <a:gd name="connsiteX6" fmla="*/ 493246 w 681318"/>
                <a:gd name="connsiteY6" fmla="*/ 1183311 h 1183311"/>
                <a:gd name="connsiteX7" fmla="*/ 0 w 681318"/>
                <a:gd name="connsiteY7" fmla="*/ 591656 h 1183311"/>
                <a:gd name="connsiteX8" fmla="*/ 493246 w 681318"/>
                <a:gd name="connsiteY8"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318" h="1183311">
                  <a:moveTo>
                    <a:pt x="493246" y="0"/>
                  </a:moveTo>
                  <a:lnTo>
                    <a:pt x="597306" y="0"/>
                  </a:lnTo>
                  <a:lnTo>
                    <a:pt x="633053" y="133142"/>
                  </a:lnTo>
                  <a:cubicBezTo>
                    <a:pt x="664699" y="281246"/>
                    <a:pt x="681318" y="434592"/>
                    <a:pt x="681318" y="591655"/>
                  </a:cubicBezTo>
                  <a:cubicBezTo>
                    <a:pt x="681318" y="748718"/>
                    <a:pt x="664699" y="902064"/>
                    <a:pt x="633053" y="1050168"/>
                  </a:cubicBezTo>
                  <a:lnTo>
                    <a:pt x="597306" y="1183311"/>
                  </a:lnTo>
                  <a:lnTo>
                    <a:pt x="493246" y="1183311"/>
                  </a:lnTo>
                  <a:cubicBezTo>
                    <a:pt x="220861" y="1183311"/>
                    <a:pt x="0" y="918436"/>
                    <a:pt x="0" y="591656"/>
                  </a:cubicBezTo>
                  <a:cubicBezTo>
                    <a:pt x="0" y="264876"/>
                    <a:pt x="220861" y="0"/>
                    <a:pt x="49324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9A98E8B-D279-4F3B-94C7-921FDF76F9FA}"/>
                </a:ext>
              </a:extLst>
            </p:cNvPr>
            <p:cNvSpPr/>
            <p:nvPr/>
          </p:nvSpPr>
          <p:spPr>
            <a:xfrm>
              <a:off x="4005803" y="4906313"/>
              <a:ext cx="969874" cy="952731"/>
            </a:xfrm>
            <a:custGeom>
              <a:avLst/>
              <a:gdLst>
                <a:gd name="connsiteX0" fmla="*/ 0 w 969874"/>
                <a:gd name="connsiteY0" fmla="*/ 0 h 952731"/>
                <a:gd name="connsiteX1" fmla="*/ 476629 w 969874"/>
                <a:gd name="connsiteY1" fmla="*/ 0 h 952731"/>
                <a:gd name="connsiteX2" fmla="*/ 969874 w 969874"/>
                <a:gd name="connsiteY2" fmla="*/ 591656 h 952731"/>
                <a:gd name="connsiteX3" fmla="*/ 885628 w 969874"/>
                <a:gd name="connsiteY3" fmla="*/ 922464 h 952731"/>
                <a:gd name="connsiteX4" fmla="*/ 864809 w 969874"/>
                <a:gd name="connsiteY4" fmla="*/ 952731 h 952731"/>
                <a:gd name="connsiteX5" fmla="*/ 824703 w 969874"/>
                <a:gd name="connsiteY5" fmla="*/ 929397 h 952731"/>
                <a:gd name="connsiteX6" fmla="*/ 64031 w 969874"/>
                <a:gd name="connsiteY6" fmla="*/ 127295 h 952731"/>
                <a:gd name="connsiteX7" fmla="*/ 0 w 969874"/>
                <a:gd name="connsiteY7" fmla="*/ 0 h 95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874" h="952731">
                  <a:moveTo>
                    <a:pt x="0" y="0"/>
                  </a:moveTo>
                  <a:lnTo>
                    <a:pt x="476629" y="0"/>
                  </a:lnTo>
                  <a:cubicBezTo>
                    <a:pt x="749014" y="0"/>
                    <a:pt x="969874" y="264876"/>
                    <a:pt x="969874" y="591656"/>
                  </a:cubicBezTo>
                  <a:cubicBezTo>
                    <a:pt x="969874" y="714199"/>
                    <a:pt x="938816" y="828036"/>
                    <a:pt x="885628" y="922464"/>
                  </a:cubicBezTo>
                  <a:lnTo>
                    <a:pt x="864809" y="952731"/>
                  </a:lnTo>
                  <a:lnTo>
                    <a:pt x="824703" y="929397"/>
                  </a:lnTo>
                  <a:cubicBezTo>
                    <a:pt x="508740" y="724971"/>
                    <a:pt x="246890" y="449662"/>
                    <a:pt x="64031" y="127295"/>
                  </a:cubicBezTo>
                  <a:lnTo>
                    <a:pt x="0" y="0"/>
                  </a:lnTo>
                  <a:close/>
                </a:path>
              </a:pathLst>
            </a:cu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1A036E7-5B05-4FB7-8834-F62CEAB9E9B2}"/>
                </a:ext>
              </a:extLst>
            </p:cNvPr>
            <p:cNvSpPr/>
            <p:nvPr/>
          </p:nvSpPr>
          <p:spPr>
            <a:xfrm>
              <a:off x="7216322" y="4942188"/>
              <a:ext cx="1077336" cy="979259"/>
            </a:xfrm>
            <a:custGeom>
              <a:avLst/>
              <a:gdLst>
                <a:gd name="connsiteX0" fmla="*/ 493246 w 1077336"/>
                <a:gd name="connsiteY0" fmla="*/ 0 h 979259"/>
                <a:gd name="connsiteX1" fmla="*/ 1077336 w 1077336"/>
                <a:gd name="connsiteY1" fmla="*/ 0 h 979259"/>
                <a:gd name="connsiteX2" fmla="*/ 1031350 w 1077336"/>
                <a:gd name="connsiteY2" fmla="*/ 91420 h 979259"/>
                <a:gd name="connsiteX3" fmla="*/ 270678 w 1077336"/>
                <a:gd name="connsiteY3" fmla="*/ 893522 h 979259"/>
                <a:gd name="connsiteX4" fmla="*/ 123315 w 1077336"/>
                <a:gd name="connsiteY4" fmla="*/ 979259 h 979259"/>
                <a:gd name="connsiteX5" fmla="*/ 84246 w 1077336"/>
                <a:gd name="connsiteY5" fmla="*/ 922464 h 979259"/>
                <a:gd name="connsiteX6" fmla="*/ 0 w 1077336"/>
                <a:gd name="connsiteY6" fmla="*/ 591656 h 979259"/>
                <a:gd name="connsiteX7" fmla="*/ 493246 w 1077336"/>
                <a:gd name="connsiteY7" fmla="*/ 0 h 9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336" h="979259">
                  <a:moveTo>
                    <a:pt x="493246" y="0"/>
                  </a:moveTo>
                  <a:lnTo>
                    <a:pt x="1077336" y="0"/>
                  </a:lnTo>
                  <a:lnTo>
                    <a:pt x="1031350" y="91420"/>
                  </a:lnTo>
                  <a:cubicBezTo>
                    <a:pt x="848491" y="413787"/>
                    <a:pt x="586641" y="689096"/>
                    <a:pt x="270678" y="893522"/>
                  </a:cubicBezTo>
                  <a:lnTo>
                    <a:pt x="123315" y="979259"/>
                  </a:lnTo>
                  <a:lnTo>
                    <a:pt x="84246" y="922464"/>
                  </a:lnTo>
                  <a:cubicBezTo>
                    <a:pt x="31059" y="828036"/>
                    <a:pt x="0" y="714199"/>
                    <a:pt x="0" y="591656"/>
                  </a:cubicBezTo>
                  <a:cubicBezTo>
                    <a:pt x="0" y="264876"/>
                    <a:pt x="220861" y="0"/>
                    <a:pt x="493246" y="0"/>
                  </a:cubicBezTo>
                  <a:close/>
                </a:path>
              </a:pathLst>
            </a:custGeom>
            <a:solidFill>
              <a:srgbClr val="74C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2FC502-A186-4824-B299-BCDFC7D1B8D4}"/>
                </a:ext>
              </a:extLst>
            </p:cNvPr>
            <p:cNvSpPr/>
            <p:nvPr/>
          </p:nvSpPr>
          <p:spPr>
            <a:xfrm>
              <a:off x="1909747" y="1772818"/>
              <a:ext cx="2978488" cy="1183311"/>
            </a:xfrm>
            <a:custGeom>
              <a:avLst/>
              <a:gdLst>
                <a:gd name="connsiteX0" fmla="*/ 493246 w 2978488"/>
                <a:gd name="connsiteY0" fmla="*/ 0 h 1183311"/>
                <a:gd name="connsiteX1" fmla="*/ 2572684 w 2978488"/>
                <a:gd name="connsiteY1" fmla="*/ 0 h 1183311"/>
                <a:gd name="connsiteX2" fmla="*/ 2921451 w 2978488"/>
                <a:gd name="connsiteY2" fmla="*/ 173285 h 1183311"/>
                <a:gd name="connsiteX3" fmla="*/ 2978488 w 2978488"/>
                <a:gd name="connsiteY3" fmla="*/ 256201 h 1183311"/>
                <a:gd name="connsiteX4" fmla="*/ 2920759 w 2978488"/>
                <a:gd name="connsiteY4" fmla="*/ 289788 h 1183311"/>
                <a:gd name="connsiteX5" fmla="*/ 2160087 w 2978488"/>
                <a:gd name="connsiteY5" fmla="*/ 1091890 h 1183311"/>
                <a:gd name="connsiteX6" fmla="*/ 2114101 w 2978488"/>
                <a:gd name="connsiteY6" fmla="*/ 1183311 h 1183311"/>
                <a:gd name="connsiteX7" fmla="*/ 493246 w 2978488"/>
                <a:gd name="connsiteY7" fmla="*/ 1183311 h 1183311"/>
                <a:gd name="connsiteX8" fmla="*/ 0 w 2978488"/>
                <a:gd name="connsiteY8" fmla="*/ 591656 h 1183311"/>
                <a:gd name="connsiteX9" fmla="*/ 493246 w 2978488"/>
                <a:gd name="connsiteY9"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488" h="1183311">
                  <a:moveTo>
                    <a:pt x="493246" y="0"/>
                  </a:moveTo>
                  <a:lnTo>
                    <a:pt x="2572684" y="0"/>
                  </a:lnTo>
                  <a:cubicBezTo>
                    <a:pt x="2708877" y="0"/>
                    <a:pt x="2832188" y="66219"/>
                    <a:pt x="2921451" y="173285"/>
                  </a:cubicBezTo>
                  <a:lnTo>
                    <a:pt x="2978488" y="256201"/>
                  </a:lnTo>
                  <a:lnTo>
                    <a:pt x="2920759" y="289788"/>
                  </a:lnTo>
                  <a:cubicBezTo>
                    <a:pt x="2604796" y="494215"/>
                    <a:pt x="2342946" y="769524"/>
                    <a:pt x="2160087" y="1091890"/>
                  </a:cubicBezTo>
                  <a:lnTo>
                    <a:pt x="2114101" y="1183311"/>
                  </a:lnTo>
                  <a:lnTo>
                    <a:pt x="493246" y="1183311"/>
                  </a:lnTo>
                  <a:cubicBezTo>
                    <a:pt x="220861" y="1183311"/>
                    <a:pt x="0" y="918436"/>
                    <a:pt x="0" y="591656"/>
                  </a:cubicBezTo>
                  <a:cubicBezTo>
                    <a:pt x="0" y="264875"/>
                    <a:pt x="220861" y="0"/>
                    <a:pt x="493246" y="0"/>
                  </a:cubicBezTo>
                  <a:close/>
                </a:path>
              </a:pathLst>
            </a:custGeom>
            <a:gradFill flip="none" rotWithShape="1">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92F57"/>
                  </a:solidFill>
                  <a:latin typeface="Arial" panose="020B0604020202020204" pitchFamily="34" charset="0"/>
                  <a:cs typeface="Arial" panose="020B0604020202020204" pitchFamily="34" charset="0"/>
                </a:rPr>
                <a:t>  Change Facilitator </a:t>
              </a:r>
            </a:p>
            <a:p>
              <a:r>
                <a:rPr lang="en-US" sz="1400" dirty="0">
                  <a:solidFill>
                    <a:srgbClr val="092F57"/>
                  </a:solidFill>
                  <a:latin typeface="Arial" panose="020B0604020202020204" pitchFamily="34" charset="0"/>
                  <a:cs typeface="Arial" panose="020B0604020202020204" pitchFamily="34" charset="0"/>
                </a:rPr>
                <a:t>   Is passionate about </a:t>
              </a:r>
            </a:p>
            <a:p>
              <a:r>
                <a:rPr lang="en-US" sz="1400" dirty="0">
                  <a:solidFill>
                    <a:srgbClr val="092F57"/>
                  </a:solidFill>
                  <a:latin typeface="Arial" panose="020B0604020202020204" pitchFamily="34" charset="0"/>
                  <a:cs typeface="Arial" panose="020B0604020202020204" pitchFamily="34" charset="0"/>
                </a:rPr>
                <a:t>   facilitating change </a:t>
              </a:r>
            </a:p>
            <a:p>
              <a:r>
                <a:rPr lang="en-US" sz="1400" dirty="0">
                  <a:solidFill>
                    <a:srgbClr val="092F57"/>
                  </a:solidFill>
                  <a:latin typeface="Arial" panose="020B0604020202020204" pitchFamily="34" charset="0"/>
                  <a:cs typeface="Arial" panose="020B0604020202020204" pitchFamily="34" charset="0"/>
                </a:rPr>
                <a:t>   through the process</a:t>
              </a:r>
            </a:p>
          </p:txBody>
        </p:sp>
        <p:sp>
          <p:nvSpPr>
            <p:cNvPr id="19" name="Freeform: Shape 18">
              <a:extLst>
                <a:ext uri="{FF2B5EF4-FFF2-40B4-BE49-F238E27FC236}">
                  <a16:creationId xmlns:a16="http://schemas.microsoft.com/office/drawing/2014/main" id="{2791A8F1-7532-48AF-8AF5-51E536FFD273}"/>
                </a:ext>
              </a:extLst>
            </p:cNvPr>
            <p:cNvSpPr/>
            <p:nvPr/>
          </p:nvSpPr>
          <p:spPr>
            <a:xfrm>
              <a:off x="7288450" y="1772818"/>
              <a:ext cx="2922350" cy="1183311"/>
            </a:xfrm>
            <a:custGeom>
              <a:avLst/>
              <a:gdLst>
                <a:gd name="connsiteX0" fmla="*/ 349667 w 2922350"/>
                <a:gd name="connsiteY0" fmla="*/ 0 h 1183311"/>
                <a:gd name="connsiteX1" fmla="*/ 2429104 w 2922350"/>
                <a:gd name="connsiteY1" fmla="*/ 0 h 1183311"/>
                <a:gd name="connsiteX2" fmla="*/ 2922350 w 2922350"/>
                <a:gd name="connsiteY2" fmla="*/ 591656 h 1183311"/>
                <a:gd name="connsiteX3" fmla="*/ 2429104 w 2922350"/>
                <a:gd name="connsiteY3" fmla="*/ 1183311 h 1183311"/>
                <a:gd name="connsiteX4" fmla="*/ 1005208 w 2922350"/>
                <a:gd name="connsiteY4" fmla="*/ 1183311 h 1183311"/>
                <a:gd name="connsiteX5" fmla="*/ 959222 w 2922350"/>
                <a:gd name="connsiteY5" fmla="*/ 1091890 h 1183311"/>
                <a:gd name="connsiteX6" fmla="*/ 2678 w 2922350"/>
                <a:gd name="connsiteY6" fmla="*/ 175829 h 1183311"/>
                <a:gd name="connsiteX7" fmla="*/ 0 w 2922350"/>
                <a:gd name="connsiteY7" fmla="*/ 174594 h 1183311"/>
                <a:gd name="connsiteX8" fmla="*/ 900 w 2922350"/>
                <a:gd name="connsiteY8" fmla="*/ 173285 h 1183311"/>
                <a:gd name="connsiteX9" fmla="*/ 349667 w 2922350"/>
                <a:gd name="connsiteY9"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2350" h="1183311">
                  <a:moveTo>
                    <a:pt x="349667" y="0"/>
                  </a:moveTo>
                  <a:lnTo>
                    <a:pt x="2429104" y="0"/>
                  </a:lnTo>
                  <a:cubicBezTo>
                    <a:pt x="2701490" y="0"/>
                    <a:pt x="2922350" y="264875"/>
                    <a:pt x="2922350" y="591656"/>
                  </a:cubicBezTo>
                  <a:cubicBezTo>
                    <a:pt x="2922350" y="918436"/>
                    <a:pt x="2701490" y="1183311"/>
                    <a:pt x="2429104" y="1183311"/>
                  </a:cubicBezTo>
                  <a:lnTo>
                    <a:pt x="1005208" y="1183311"/>
                  </a:lnTo>
                  <a:lnTo>
                    <a:pt x="959222" y="1091890"/>
                  </a:lnTo>
                  <a:cubicBezTo>
                    <a:pt x="739791" y="705050"/>
                    <a:pt x="406614" y="385973"/>
                    <a:pt x="2678" y="175829"/>
                  </a:cubicBezTo>
                  <a:lnTo>
                    <a:pt x="0" y="174594"/>
                  </a:lnTo>
                  <a:lnTo>
                    <a:pt x="900" y="173285"/>
                  </a:lnTo>
                  <a:cubicBezTo>
                    <a:pt x="90163" y="66219"/>
                    <a:pt x="213475" y="0"/>
                    <a:pt x="349667" y="0"/>
                  </a:cubicBezTo>
                  <a:close/>
                </a:path>
              </a:pathLst>
            </a:custGeom>
            <a:gradFill flip="none" rotWithShape="1">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588398E-0C89-47D7-94C1-8194770B2656}"/>
                </a:ext>
              </a:extLst>
            </p:cNvPr>
            <p:cNvSpPr/>
            <p:nvPr/>
          </p:nvSpPr>
          <p:spPr>
            <a:xfrm>
              <a:off x="1392842" y="3305658"/>
              <a:ext cx="2488196" cy="1183311"/>
            </a:xfrm>
            <a:custGeom>
              <a:avLst/>
              <a:gdLst>
                <a:gd name="connsiteX0" fmla="*/ 493246 w 2488196"/>
                <a:gd name="connsiteY0" fmla="*/ 0 h 1183311"/>
                <a:gd name="connsiteX1" fmla="*/ 2488196 w 2488196"/>
                <a:gd name="connsiteY1" fmla="*/ 0 h 1183311"/>
                <a:gd name="connsiteX2" fmla="*/ 2438529 w 2488196"/>
                <a:gd name="connsiteY2" fmla="*/ 184987 h 1183311"/>
                <a:gd name="connsiteX3" fmla="*/ 2390264 w 2488196"/>
                <a:gd name="connsiteY3" fmla="*/ 643500 h 1183311"/>
                <a:gd name="connsiteX4" fmla="*/ 2438529 w 2488196"/>
                <a:gd name="connsiteY4" fmla="*/ 1102013 h 1183311"/>
                <a:gd name="connsiteX5" fmla="*/ 2460357 w 2488196"/>
                <a:gd name="connsiteY5" fmla="*/ 1183311 h 1183311"/>
                <a:gd name="connsiteX6" fmla="*/ 493246 w 2488196"/>
                <a:gd name="connsiteY6" fmla="*/ 1183311 h 1183311"/>
                <a:gd name="connsiteX7" fmla="*/ 0 w 2488196"/>
                <a:gd name="connsiteY7" fmla="*/ 591656 h 1183311"/>
                <a:gd name="connsiteX8" fmla="*/ 493246 w 2488196"/>
                <a:gd name="connsiteY8"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196" h="1183311">
                  <a:moveTo>
                    <a:pt x="493246" y="0"/>
                  </a:moveTo>
                  <a:lnTo>
                    <a:pt x="2488196" y="0"/>
                  </a:lnTo>
                  <a:lnTo>
                    <a:pt x="2438529" y="184987"/>
                  </a:lnTo>
                  <a:cubicBezTo>
                    <a:pt x="2406883" y="333091"/>
                    <a:pt x="2390264" y="486437"/>
                    <a:pt x="2390264" y="643500"/>
                  </a:cubicBezTo>
                  <a:cubicBezTo>
                    <a:pt x="2390264" y="800563"/>
                    <a:pt x="2406883" y="953909"/>
                    <a:pt x="2438529" y="1102013"/>
                  </a:cubicBezTo>
                  <a:lnTo>
                    <a:pt x="2460357" y="1183311"/>
                  </a:lnTo>
                  <a:lnTo>
                    <a:pt x="493246" y="1183311"/>
                  </a:lnTo>
                  <a:cubicBezTo>
                    <a:pt x="220861" y="1183311"/>
                    <a:pt x="0" y="918436"/>
                    <a:pt x="0" y="591656"/>
                  </a:cubicBezTo>
                  <a:cubicBezTo>
                    <a:pt x="0" y="264876"/>
                    <a:pt x="220861" y="0"/>
                    <a:pt x="493246" y="0"/>
                  </a:cubicBezTo>
                  <a:close/>
                </a:path>
              </a:pathLst>
            </a:custGeom>
            <a:gradFill flip="none" rotWithShape="1">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92F57"/>
                  </a:solidFill>
                  <a:latin typeface="Arial" panose="020B0604020202020204" pitchFamily="34" charset="0"/>
                  <a:cs typeface="Arial" panose="020B0604020202020204" pitchFamily="34" charset="0"/>
                </a:rPr>
                <a:t>  </a:t>
              </a:r>
              <a:endParaRPr lang="en-US" sz="1400" dirty="0">
                <a:solidFill>
                  <a:srgbClr val="092F57"/>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63EF5316-9124-441F-93A9-E6F20336D78D}"/>
                </a:ext>
              </a:extLst>
            </p:cNvPr>
            <p:cNvSpPr/>
            <p:nvPr/>
          </p:nvSpPr>
          <p:spPr>
            <a:xfrm>
              <a:off x="8450389" y="3357503"/>
              <a:ext cx="2468623" cy="1183311"/>
            </a:xfrm>
            <a:custGeom>
              <a:avLst/>
              <a:gdLst>
                <a:gd name="connsiteX0" fmla="*/ 0 w 2468623"/>
                <a:gd name="connsiteY0" fmla="*/ 0 h 1183311"/>
                <a:gd name="connsiteX1" fmla="*/ 1975378 w 2468623"/>
                <a:gd name="connsiteY1" fmla="*/ 0 h 1183311"/>
                <a:gd name="connsiteX2" fmla="*/ 2468623 w 2468623"/>
                <a:gd name="connsiteY2" fmla="*/ 591656 h 1183311"/>
                <a:gd name="connsiteX3" fmla="*/ 1975378 w 2468623"/>
                <a:gd name="connsiteY3" fmla="*/ 1183311 h 1183311"/>
                <a:gd name="connsiteX4" fmla="*/ 0 w 2468623"/>
                <a:gd name="connsiteY4" fmla="*/ 1183311 h 1183311"/>
                <a:gd name="connsiteX5" fmla="*/ 35747 w 2468623"/>
                <a:gd name="connsiteY5" fmla="*/ 1050168 h 1183311"/>
                <a:gd name="connsiteX6" fmla="*/ 84012 w 2468623"/>
                <a:gd name="connsiteY6" fmla="*/ 591655 h 1183311"/>
                <a:gd name="connsiteX7" fmla="*/ 35747 w 2468623"/>
                <a:gd name="connsiteY7" fmla="*/ 133142 h 1183311"/>
                <a:gd name="connsiteX8" fmla="*/ 0 w 2468623"/>
                <a:gd name="connsiteY8"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623" h="1183311">
                  <a:moveTo>
                    <a:pt x="0" y="0"/>
                  </a:moveTo>
                  <a:lnTo>
                    <a:pt x="1975378" y="0"/>
                  </a:lnTo>
                  <a:cubicBezTo>
                    <a:pt x="2247762" y="0"/>
                    <a:pt x="2468623" y="264876"/>
                    <a:pt x="2468623" y="591656"/>
                  </a:cubicBezTo>
                  <a:cubicBezTo>
                    <a:pt x="2468623" y="918436"/>
                    <a:pt x="2247762" y="1183311"/>
                    <a:pt x="1975378" y="1183311"/>
                  </a:cubicBezTo>
                  <a:lnTo>
                    <a:pt x="0" y="1183311"/>
                  </a:lnTo>
                  <a:lnTo>
                    <a:pt x="35747" y="1050168"/>
                  </a:lnTo>
                  <a:cubicBezTo>
                    <a:pt x="67393" y="902064"/>
                    <a:pt x="84012" y="748718"/>
                    <a:pt x="84012" y="591655"/>
                  </a:cubicBezTo>
                  <a:cubicBezTo>
                    <a:pt x="84012" y="434592"/>
                    <a:pt x="67393" y="281246"/>
                    <a:pt x="35747" y="133142"/>
                  </a:cubicBezTo>
                  <a:lnTo>
                    <a:pt x="0" y="0"/>
                  </a:lnTo>
                  <a:close/>
                </a:path>
              </a:pathLst>
            </a:custGeom>
            <a:gradFill flip="none" rotWithShape="1">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0615731-E6E8-4F5E-A7F2-E7D5989E36F6}"/>
                </a:ext>
              </a:extLst>
            </p:cNvPr>
            <p:cNvSpPr/>
            <p:nvPr/>
          </p:nvSpPr>
          <p:spPr>
            <a:xfrm>
              <a:off x="1909748" y="4906313"/>
              <a:ext cx="2960864" cy="1183311"/>
            </a:xfrm>
            <a:custGeom>
              <a:avLst/>
              <a:gdLst>
                <a:gd name="connsiteX0" fmla="*/ 493246 w 2960864"/>
                <a:gd name="connsiteY0" fmla="*/ 0 h 1183311"/>
                <a:gd name="connsiteX1" fmla="*/ 2096055 w 2960864"/>
                <a:gd name="connsiteY1" fmla="*/ 0 h 1183311"/>
                <a:gd name="connsiteX2" fmla="*/ 2160086 w 2960864"/>
                <a:gd name="connsiteY2" fmla="*/ 127295 h 1183311"/>
                <a:gd name="connsiteX3" fmla="*/ 2920758 w 2960864"/>
                <a:gd name="connsiteY3" fmla="*/ 929397 h 1183311"/>
                <a:gd name="connsiteX4" fmla="*/ 2960864 w 2960864"/>
                <a:gd name="connsiteY4" fmla="*/ 952731 h 1183311"/>
                <a:gd name="connsiteX5" fmla="*/ 2921451 w 2960864"/>
                <a:gd name="connsiteY5" fmla="*/ 1010026 h 1183311"/>
                <a:gd name="connsiteX6" fmla="*/ 2572684 w 2960864"/>
                <a:gd name="connsiteY6" fmla="*/ 1183311 h 1183311"/>
                <a:gd name="connsiteX7" fmla="*/ 493246 w 2960864"/>
                <a:gd name="connsiteY7" fmla="*/ 1183311 h 1183311"/>
                <a:gd name="connsiteX8" fmla="*/ 0 w 2960864"/>
                <a:gd name="connsiteY8" fmla="*/ 591656 h 1183311"/>
                <a:gd name="connsiteX9" fmla="*/ 493246 w 2960864"/>
                <a:gd name="connsiteY9"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0864" h="1183311">
                  <a:moveTo>
                    <a:pt x="493246" y="0"/>
                  </a:moveTo>
                  <a:lnTo>
                    <a:pt x="2096055" y="0"/>
                  </a:lnTo>
                  <a:lnTo>
                    <a:pt x="2160086" y="127295"/>
                  </a:lnTo>
                  <a:cubicBezTo>
                    <a:pt x="2342945" y="449662"/>
                    <a:pt x="2604795" y="724971"/>
                    <a:pt x="2920758" y="929397"/>
                  </a:cubicBezTo>
                  <a:lnTo>
                    <a:pt x="2960864" y="952731"/>
                  </a:lnTo>
                  <a:lnTo>
                    <a:pt x="2921451" y="1010026"/>
                  </a:lnTo>
                  <a:cubicBezTo>
                    <a:pt x="2832188" y="1117092"/>
                    <a:pt x="2708877" y="1183311"/>
                    <a:pt x="2572684" y="1183311"/>
                  </a:cubicBezTo>
                  <a:lnTo>
                    <a:pt x="493246" y="1183311"/>
                  </a:lnTo>
                  <a:cubicBezTo>
                    <a:pt x="220861" y="1183311"/>
                    <a:pt x="0" y="918436"/>
                    <a:pt x="0" y="591656"/>
                  </a:cubicBezTo>
                  <a:cubicBezTo>
                    <a:pt x="0" y="264876"/>
                    <a:pt x="220861" y="0"/>
                    <a:pt x="493246" y="0"/>
                  </a:cubicBezTo>
                  <a:close/>
                </a:path>
              </a:pathLst>
            </a:custGeom>
            <a:gradFill flip="none" rotWithShape="1">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10054887-4AAF-4CEF-AAAB-1B3291BD03BD}"/>
                </a:ext>
              </a:extLst>
            </p:cNvPr>
            <p:cNvSpPr/>
            <p:nvPr/>
          </p:nvSpPr>
          <p:spPr>
            <a:xfrm>
              <a:off x="7339637" y="4942188"/>
              <a:ext cx="2942614" cy="1183311"/>
            </a:xfrm>
            <a:custGeom>
              <a:avLst/>
              <a:gdLst>
                <a:gd name="connsiteX0" fmla="*/ 954021 w 2942614"/>
                <a:gd name="connsiteY0" fmla="*/ 0 h 1183311"/>
                <a:gd name="connsiteX1" fmla="*/ 2449369 w 2942614"/>
                <a:gd name="connsiteY1" fmla="*/ 0 h 1183311"/>
                <a:gd name="connsiteX2" fmla="*/ 2942614 w 2942614"/>
                <a:gd name="connsiteY2" fmla="*/ 591656 h 1183311"/>
                <a:gd name="connsiteX3" fmla="*/ 2449369 w 2942614"/>
                <a:gd name="connsiteY3" fmla="*/ 1183311 h 1183311"/>
                <a:gd name="connsiteX4" fmla="*/ 369931 w 2942614"/>
                <a:gd name="connsiteY4" fmla="*/ 1183311 h 1183311"/>
                <a:gd name="connsiteX5" fmla="*/ 21164 w 2942614"/>
                <a:gd name="connsiteY5" fmla="*/ 1010026 h 1183311"/>
                <a:gd name="connsiteX6" fmla="*/ 0 w 2942614"/>
                <a:gd name="connsiteY6" fmla="*/ 979259 h 1183311"/>
                <a:gd name="connsiteX7" fmla="*/ 147363 w 2942614"/>
                <a:gd name="connsiteY7" fmla="*/ 893522 h 1183311"/>
                <a:gd name="connsiteX8" fmla="*/ 908035 w 2942614"/>
                <a:gd name="connsiteY8" fmla="*/ 91420 h 1183311"/>
                <a:gd name="connsiteX9" fmla="*/ 954021 w 2942614"/>
                <a:gd name="connsiteY9" fmla="*/ 0 h 11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2614" h="1183311">
                  <a:moveTo>
                    <a:pt x="954021" y="0"/>
                  </a:moveTo>
                  <a:lnTo>
                    <a:pt x="2449369" y="0"/>
                  </a:lnTo>
                  <a:cubicBezTo>
                    <a:pt x="2721753" y="0"/>
                    <a:pt x="2942614" y="264876"/>
                    <a:pt x="2942614" y="591656"/>
                  </a:cubicBezTo>
                  <a:cubicBezTo>
                    <a:pt x="2942614" y="918436"/>
                    <a:pt x="2721753" y="1183311"/>
                    <a:pt x="2449369" y="1183311"/>
                  </a:cubicBezTo>
                  <a:lnTo>
                    <a:pt x="369931" y="1183311"/>
                  </a:lnTo>
                  <a:cubicBezTo>
                    <a:pt x="233739" y="1183311"/>
                    <a:pt x="110427" y="1117092"/>
                    <a:pt x="21164" y="1010026"/>
                  </a:cubicBezTo>
                  <a:lnTo>
                    <a:pt x="0" y="979259"/>
                  </a:lnTo>
                  <a:lnTo>
                    <a:pt x="147363" y="893522"/>
                  </a:lnTo>
                  <a:cubicBezTo>
                    <a:pt x="463326" y="689096"/>
                    <a:pt x="725176" y="413787"/>
                    <a:pt x="908035" y="91420"/>
                  </a:cubicBezTo>
                  <a:lnTo>
                    <a:pt x="954021" y="0"/>
                  </a:lnTo>
                  <a:close/>
                </a:path>
              </a:pathLst>
            </a:custGeom>
            <a:gradFill>
              <a:gsLst>
                <a:gs pos="0">
                  <a:schemeClr val="accent4">
                    <a:lumMod val="5000"/>
                    <a:lumOff val="95000"/>
                  </a:schemeClr>
                </a:gs>
                <a:gs pos="74000">
                  <a:schemeClr val="bg1">
                    <a:lumMod val="75000"/>
                  </a:schemeClr>
                </a:gs>
                <a:gs pos="83000">
                  <a:schemeClr val="bg1">
                    <a:lumMod val="75000"/>
                  </a:schemeClr>
                </a:gs>
                <a:gs pos="100000">
                  <a:schemeClr val="bg1">
                    <a:lumMod val="8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97DD524E-8A04-4184-B379-1154278789E3}"/>
                </a:ext>
              </a:extLst>
            </p:cNvPr>
            <p:cNvSpPr>
              <a:spLocks noEditPoints="1"/>
            </p:cNvSpPr>
            <p:nvPr/>
          </p:nvSpPr>
          <p:spPr bwMode="auto">
            <a:xfrm>
              <a:off x="5407817" y="3079750"/>
              <a:ext cx="1376363" cy="698500"/>
            </a:xfrm>
            <a:custGeom>
              <a:avLst/>
              <a:gdLst>
                <a:gd name="T0" fmla="*/ 159 w 545"/>
                <a:gd name="T1" fmla="*/ 219 h 276"/>
                <a:gd name="T2" fmla="*/ 271 w 545"/>
                <a:gd name="T3" fmla="*/ 212 h 276"/>
                <a:gd name="T4" fmla="*/ 299 w 545"/>
                <a:gd name="T5" fmla="*/ 187 h 276"/>
                <a:gd name="T6" fmla="*/ 292 w 545"/>
                <a:gd name="T7" fmla="*/ 239 h 276"/>
                <a:gd name="T8" fmla="*/ 407 w 545"/>
                <a:gd name="T9" fmla="*/ 228 h 276"/>
                <a:gd name="T10" fmla="*/ 338 w 545"/>
                <a:gd name="T11" fmla="*/ 77 h 276"/>
                <a:gd name="T12" fmla="*/ 330 w 545"/>
                <a:gd name="T13" fmla="*/ 133 h 276"/>
                <a:gd name="T14" fmla="*/ 229 w 545"/>
                <a:gd name="T15" fmla="*/ 133 h 276"/>
                <a:gd name="T16" fmla="*/ 221 w 545"/>
                <a:gd name="T17" fmla="*/ 77 h 276"/>
                <a:gd name="T18" fmla="*/ 247 w 545"/>
                <a:gd name="T19" fmla="*/ 70 h 276"/>
                <a:gd name="T20" fmla="*/ 312 w 545"/>
                <a:gd name="T21" fmla="*/ 70 h 276"/>
                <a:gd name="T22" fmla="*/ 328 w 545"/>
                <a:gd name="T23" fmla="*/ 85 h 276"/>
                <a:gd name="T24" fmla="*/ 322 w 545"/>
                <a:gd name="T25" fmla="*/ 127 h 276"/>
                <a:gd name="T26" fmla="*/ 237 w 545"/>
                <a:gd name="T27" fmla="*/ 127 h 276"/>
                <a:gd name="T28" fmla="*/ 231 w 545"/>
                <a:gd name="T29" fmla="*/ 85 h 276"/>
                <a:gd name="T30" fmla="*/ 445 w 545"/>
                <a:gd name="T31" fmla="*/ 47 h 276"/>
                <a:gd name="T32" fmla="*/ 477 w 545"/>
                <a:gd name="T33" fmla="*/ 114 h 276"/>
                <a:gd name="T34" fmla="*/ 407 w 545"/>
                <a:gd name="T35" fmla="*/ 174 h 276"/>
                <a:gd name="T36" fmla="*/ 371 w 545"/>
                <a:gd name="T37" fmla="*/ 91 h 276"/>
                <a:gd name="T38" fmla="*/ 445 w 545"/>
                <a:gd name="T39" fmla="*/ 47 h 276"/>
                <a:gd name="T40" fmla="*/ 449 w 545"/>
                <a:gd name="T41" fmla="*/ 81 h 276"/>
                <a:gd name="T42" fmla="*/ 457 w 545"/>
                <a:gd name="T43" fmla="*/ 97 h 276"/>
                <a:gd name="T44" fmla="*/ 469 w 545"/>
                <a:gd name="T45" fmla="*/ 113 h 276"/>
                <a:gd name="T46" fmla="*/ 436 w 545"/>
                <a:gd name="T47" fmla="*/ 166 h 276"/>
                <a:gd name="T48" fmla="*/ 383 w 545"/>
                <a:gd name="T49" fmla="*/ 131 h 276"/>
                <a:gd name="T50" fmla="*/ 384 w 545"/>
                <a:gd name="T51" fmla="*/ 100 h 276"/>
                <a:gd name="T52" fmla="*/ 358 w 545"/>
                <a:gd name="T53" fmla="*/ 183 h 276"/>
                <a:gd name="T54" fmla="*/ 437 w 545"/>
                <a:gd name="T55" fmla="*/ 190 h 276"/>
                <a:gd name="T56" fmla="*/ 541 w 545"/>
                <a:gd name="T57" fmla="*/ 230 h 276"/>
                <a:gd name="T58" fmla="*/ 414 w 545"/>
                <a:gd name="T59" fmla="*/ 224 h 276"/>
                <a:gd name="T60" fmla="*/ 358 w 545"/>
                <a:gd name="T61" fmla="*/ 183 h 276"/>
                <a:gd name="T62" fmla="*/ 62 w 545"/>
                <a:gd name="T63" fmla="*/ 84 h 276"/>
                <a:gd name="T64" fmla="*/ 82 w 545"/>
                <a:gd name="T65" fmla="*/ 160 h 276"/>
                <a:gd name="T66" fmla="*/ 95 w 545"/>
                <a:gd name="T67" fmla="*/ 158 h 276"/>
                <a:gd name="T68" fmla="*/ 149 w 545"/>
                <a:gd name="T69" fmla="*/ 158 h 276"/>
                <a:gd name="T70" fmla="*/ 162 w 545"/>
                <a:gd name="T71" fmla="*/ 160 h 276"/>
                <a:gd name="T72" fmla="*/ 183 w 545"/>
                <a:gd name="T73" fmla="*/ 84 h 276"/>
                <a:gd name="T74" fmla="*/ 139 w 545"/>
                <a:gd name="T75" fmla="*/ 34 h 276"/>
                <a:gd name="T76" fmla="*/ 139 w 545"/>
                <a:gd name="T77" fmla="*/ 73 h 276"/>
                <a:gd name="T78" fmla="*/ 90 w 545"/>
                <a:gd name="T79" fmla="*/ 137 h 276"/>
                <a:gd name="T80" fmla="*/ 155 w 545"/>
                <a:gd name="T81" fmla="*/ 137 h 276"/>
                <a:gd name="T82" fmla="*/ 139 w 545"/>
                <a:gd name="T83" fmla="*/ 73 h 276"/>
                <a:gd name="T84" fmla="*/ 37 w 545"/>
                <a:gd name="T85" fmla="*/ 192 h 276"/>
                <a:gd name="T86" fmla="*/ 164 w 545"/>
                <a:gd name="T87" fmla="*/ 166 h 276"/>
                <a:gd name="T88" fmla="*/ 152 w 545"/>
                <a:gd name="T89" fmla="*/ 2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276">
                  <a:moveTo>
                    <a:pt x="135" y="276"/>
                  </a:moveTo>
                  <a:cubicBezTo>
                    <a:pt x="137" y="261"/>
                    <a:pt x="144" y="243"/>
                    <a:pt x="151" y="230"/>
                  </a:cubicBezTo>
                  <a:cubicBezTo>
                    <a:pt x="154" y="226"/>
                    <a:pt x="156" y="223"/>
                    <a:pt x="159" y="219"/>
                  </a:cubicBezTo>
                  <a:cubicBezTo>
                    <a:pt x="185" y="186"/>
                    <a:pt x="212" y="197"/>
                    <a:pt x="236" y="179"/>
                  </a:cubicBezTo>
                  <a:cubicBezTo>
                    <a:pt x="245" y="201"/>
                    <a:pt x="251" y="219"/>
                    <a:pt x="268" y="239"/>
                  </a:cubicBezTo>
                  <a:cubicBezTo>
                    <a:pt x="271" y="212"/>
                    <a:pt x="271" y="212"/>
                    <a:pt x="271" y="212"/>
                  </a:cubicBezTo>
                  <a:cubicBezTo>
                    <a:pt x="261" y="194"/>
                    <a:pt x="261" y="194"/>
                    <a:pt x="261" y="194"/>
                  </a:cubicBezTo>
                  <a:cubicBezTo>
                    <a:pt x="260" y="192"/>
                    <a:pt x="259" y="189"/>
                    <a:pt x="261" y="187"/>
                  </a:cubicBezTo>
                  <a:cubicBezTo>
                    <a:pt x="270" y="192"/>
                    <a:pt x="289" y="192"/>
                    <a:pt x="299" y="187"/>
                  </a:cubicBezTo>
                  <a:cubicBezTo>
                    <a:pt x="299" y="189"/>
                    <a:pt x="299" y="192"/>
                    <a:pt x="299" y="193"/>
                  </a:cubicBezTo>
                  <a:cubicBezTo>
                    <a:pt x="288" y="212"/>
                    <a:pt x="288" y="212"/>
                    <a:pt x="288" y="212"/>
                  </a:cubicBezTo>
                  <a:cubicBezTo>
                    <a:pt x="292" y="239"/>
                    <a:pt x="292" y="239"/>
                    <a:pt x="292" y="239"/>
                  </a:cubicBezTo>
                  <a:cubicBezTo>
                    <a:pt x="308" y="219"/>
                    <a:pt x="314" y="201"/>
                    <a:pt x="323" y="179"/>
                  </a:cubicBezTo>
                  <a:cubicBezTo>
                    <a:pt x="346" y="195"/>
                    <a:pt x="374" y="186"/>
                    <a:pt x="400" y="219"/>
                  </a:cubicBezTo>
                  <a:cubicBezTo>
                    <a:pt x="403" y="222"/>
                    <a:pt x="405" y="225"/>
                    <a:pt x="407" y="228"/>
                  </a:cubicBezTo>
                  <a:cubicBezTo>
                    <a:pt x="416" y="243"/>
                    <a:pt x="420" y="259"/>
                    <a:pt x="422" y="276"/>
                  </a:cubicBezTo>
                  <a:cubicBezTo>
                    <a:pt x="135" y="276"/>
                    <a:pt x="135" y="276"/>
                    <a:pt x="135" y="276"/>
                  </a:cubicBezTo>
                  <a:close/>
                  <a:moveTo>
                    <a:pt x="338" y="77"/>
                  </a:moveTo>
                  <a:cubicBezTo>
                    <a:pt x="338" y="78"/>
                    <a:pt x="338" y="80"/>
                    <a:pt x="338" y="81"/>
                  </a:cubicBezTo>
                  <a:cubicBezTo>
                    <a:pt x="343" y="87"/>
                    <a:pt x="343" y="99"/>
                    <a:pt x="342" y="106"/>
                  </a:cubicBezTo>
                  <a:cubicBezTo>
                    <a:pt x="341" y="114"/>
                    <a:pt x="338" y="128"/>
                    <a:pt x="330" y="133"/>
                  </a:cubicBezTo>
                  <a:cubicBezTo>
                    <a:pt x="325" y="152"/>
                    <a:pt x="314" y="169"/>
                    <a:pt x="295" y="177"/>
                  </a:cubicBezTo>
                  <a:cubicBezTo>
                    <a:pt x="285" y="182"/>
                    <a:pt x="274" y="182"/>
                    <a:pt x="264" y="177"/>
                  </a:cubicBezTo>
                  <a:cubicBezTo>
                    <a:pt x="245" y="169"/>
                    <a:pt x="234" y="152"/>
                    <a:pt x="229" y="133"/>
                  </a:cubicBezTo>
                  <a:cubicBezTo>
                    <a:pt x="221" y="128"/>
                    <a:pt x="218" y="114"/>
                    <a:pt x="217" y="106"/>
                  </a:cubicBezTo>
                  <a:cubicBezTo>
                    <a:pt x="216" y="99"/>
                    <a:pt x="216" y="87"/>
                    <a:pt x="221" y="81"/>
                  </a:cubicBezTo>
                  <a:cubicBezTo>
                    <a:pt x="221" y="80"/>
                    <a:pt x="221" y="78"/>
                    <a:pt x="221" y="77"/>
                  </a:cubicBezTo>
                  <a:cubicBezTo>
                    <a:pt x="221" y="0"/>
                    <a:pt x="338" y="0"/>
                    <a:pt x="338" y="77"/>
                  </a:cubicBezTo>
                  <a:close/>
                  <a:moveTo>
                    <a:pt x="240" y="89"/>
                  </a:moveTo>
                  <a:cubicBezTo>
                    <a:pt x="241" y="81"/>
                    <a:pt x="243" y="72"/>
                    <a:pt x="247" y="70"/>
                  </a:cubicBezTo>
                  <a:cubicBezTo>
                    <a:pt x="250" y="69"/>
                    <a:pt x="253" y="71"/>
                    <a:pt x="256" y="73"/>
                  </a:cubicBezTo>
                  <a:cubicBezTo>
                    <a:pt x="269" y="85"/>
                    <a:pt x="290" y="85"/>
                    <a:pt x="303" y="73"/>
                  </a:cubicBezTo>
                  <a:cubicBezTo>
                    <a:pt x="306" y="71"/>
                    <a:pt x="309" y="69"/>
                    <a:pt x="312" y="70"/>
                  </a:cubicBezTo>
                  <a:cubicBezTo>
                    <a:pt x="316" y="72"/>
                    <a:pt x="318" y="81"/>
                    <a:pt x="319" y="89"/>
                  </a:cubicBezTo>
                  <a:cubicBezTo>
                    <a:pt x="320" y="93"/>
                    <a:pt x="322" y="93"/>
                    <a:pt x="323" y="91"/>
                  </a:cubicBezTo>
                  <a:cubicBezTo>
                    <a:pt x="325" y="87"/>
                    <a:pt x="327" y="85"/>
                    <a:pt x="328" y="85"/>
                  </a:cubicBezTo>
                  <a:cubicBezTo>
                    <a:pt x="332" y="85"/>
                    <a:pt x="334" y="94"/>
                    <a:pt x="333" y="105"/>
                  </a:cubicBezTo>
                  <a:cubicBezTo>
                    <a:pt x="332" y="117"/>
                    <a:pt x="328" y="126"/>
                    <a:pt x="324" y="126"/>
                  </a:cubicBezTo>
                  <a:cubicBezTo>
                    <a:pt x="323" y="126"/>
                    <a:pt x="323" y="126"/>
                    <a:pt x="322" y="127"/>
                  </a:cubicBezTo>
                  <a:cubicBezTo>
                    <a:pt x="318" y="148"/>
                    <a:pt x="308" y="163"/>
                    <a:pt x="292" y="169"/>
                  </a:cubicBezTo>
                  <a:cubicBezTo>
                    <a:pt x="284" y="173"/>
                    <a:pt x="275" y="173"/>
                    <a:pt x="267" y="169"/>
                  </a:cubicBezTo>
                  <a:cubicBezTo>
                    <a:pt x="251" y="163"/>
                    <a:pt x="241" y="148"/>
                    <a:pt x="237" y="127"/>
                  </a:cubicBezTo>
                  <a:cubicBezTo>
                    <a:pt x="237" y="126"/>
                    <a:pt x="236" y="126"/>
                    <a:pt x="235" y="126"/>
                  </a:cubicBezTo>
                  <a:cubicBezTo>
                    <a:pt x="231" y="126"/>
                    <a:pt x="227" y="117"/>
                    <a:pt x="226" y="105"/>
                  </a:cubicBezTo>
                  <a:cubicBezTo>
                    <a:pt x="225" y="94"/>
                    <a:pt x="227" y="85"/>
                    <a:pt x="231" y="85"/>
                  </a:cubicBezTo>
                  <a:cubicBezTo>
                    <a:pt x="232" y="85"/>
                    <a:pt x="234" y="87"/>
                    <a:pt x="236" y="91"/>
                  </a:cubicBezTo>
                  <a:cubicBezTo>
                    <a:pt x="237" y="93"/>
                    <a:pt x="239" y="93"/>
                    <a:pt x="240" y="89"/>
                  </a:cubicBezTo>
                  <a:close/>
                  <a:moveTo>
                    <a:pt x="445" y="47"/>
                  </a:moveTo>
                  <a:cubicBezTo>
                    <a:pt x="458" y="47"/>
                    <a:pt x="465" y="55"/>
                    <a:pt x="469" y="64"/>
                  </a:cubicBezTo>
                  <a:cubicBezTo>
                    <a:pt x="472" y="72"/>
                    <a:pt x="474" y="82"/>
                    <a:pt x="473" y="91"/>
                  </a:cubicBezTo>
                  <a:cubicBezTo>
                    <a:pt x="477" y="97"/>
                    <a:pt x="477" y="108"/>
                    <a:pt x="477" y="114"/>
                  </a:cubicBezTo>
                  <a:cubicBezTo>
                    <a:pt x="476" y="121"/>
                    <a:pt x="473" y="134"/>
                    <a:pt x="466" y="138"/>
                  </a:cubicBezTo>
                  <a:cubicBezTo>
                    <a:pt x="463" y="152"/>
                    <a:pt x="452" y="165"/>
                    <a:pt x="439" y="173"/>
                  </a:cubicBezTo>
                  <a:cubicBezTo>
                    <a:pt x="429" y="179"/>
                    <a:pt x="417" y="180"/>
                    <a:pt x="407" y="174"/>
                  </a:cubicBezTo>
                  <a:cubicBezTo>
                    <a:pt x="393" y="166"/>
                    <a:pt x="382" y="152"/>
                    <a:pt x="378" y="138"/>
                  </a:cubicBezTo>
                  <a:cubicBezTo>
                    <a:pt x="371" y="134"/>
                    <a:pt x="368" y="121"/>
                    <a:pt x="368" y="114"/>
                  </a:cubicBezTo>
                  <a:cubicBezTo>
                    <a:pt x="367" y="108"/>
                    <a:pt x="367" y="97"/>
                    <a:pt x="371" y="91"/>
                  </a:cubicBezTo>
                  <a:cubicBezTo>
                    <a:pt x="371" y="78"/>
                    <a:pt x="373" y="62"/>
                    <a:pt x="383" y="52"/>
                  </a:cubicBezTo>
                  <a:cubicBezTo>
                    <a:pt x="398" y="38"/>
                    <a:pt x="429" y="35"/>
                    <a:pt x="442" y="46"/>
                  </a:cubicBezTo>
                  <a:cubicBezTo>
                    <a:pt x="443" y="47"/>
                    <a:pt x="443" y="47"/>
                    <a:pt x="445" y="47"/>
                  </a:cubicBezTo>
                  <a:close/>
                  <a:moveTo>
                    <a:pt x="388" y="93"/>
                  </a:moveTo>
                  <a:cubicBezTo>
                    <a:pt x="388" y="89"/>
                    <a:pt x="389" y="89"/>
                    <a:pt x="392" y="90"/>
                  </a:cubicBezTo>
                  <a:cubicBezTo>
                    <a:pt x="401" y="93"/>
                    <a:pt x="440" y="85"/>
                    <a:pt x="449" y="81"/>
                  </a:cubicBezTo>
                  <a:cubicBezTo>
                    <a:pt x="451" y="81"/>
                    <a:pt x="452" y="80"/>
                    <a:pt x="454" y="82"/>
                  </a:cubicBezTo>
                  <a:cubicBezTo>
                    <a:pt x="455" y="83"/>
                    <a:pt x="455" y="84"/>
                    <a:pt x="455" y="85"/>
                  </a:cubicBezTo>
                  <a:cubicBezTo>
                    <a:pt x="456" y="89"/>
                    <a:pt x="457" y="93"/>
                    <a:pt x="457" y="97"/>
                  </a:cubicBezTo>
                  <a:cubicBezTo>
                    <a:pt x="457" y="102"/>
                    <a:pt x="458" y="103"/>
                    <a:pt x="461" y="98"/>
                  </a:cubicBezTo>
                  <a:cubicBezTo>
                    <a:pt x="462" y="96"/>
                    <a:pt x="464" y="94"/>
                    <a:pt x="465" y="94"/>
                  </a:cubicBezTo>
                  <a:cubicBezTo>
                    <a:pt x="468" y="94"/>
                    <a:pt x="470" y="103"/>
                    <a:pt x="469" y="113"/>
                  </a:cubicBezTo>
                  <a:cubicBezTo>
                    <a:pt x="468" y="123"/>
                    <a:pt x="465" y="131"/>
                    <a:pt x="461" y="131"/>
                  </a:cubicBezTo>
                  <a:cubicBezTo>
                    <a:pt x="460" y="131"/>
                    <a:pt x="460" y="132"/>
                    <a:pt x="460" y="133"/>
                  </a:cubicBezTo>
                  <a:cubicBezTo>
                    <a:pt x="457" y="147"/>
                    <a:pt x="447" y="160"/>
                    <a:pt x="436" y="166"/>
                  </a:cubicBezTo>
                  <a:cubicBezTo>
                    <a:pt x="426" y="171"/>
                    <a:pt x="420" y="172"/>
                    <a:pt x="410" y="166"/>
                  </a:cubicBezTo>
                  <a:cubicBezTo>
                    <a:pt x="398" y="160"/>
                    <a:pt x="388" y="147"/>
                    <a:pt x="385" y="133"/>
                  </a:cubicBezTo>
                  <a:cubicBezTo>
                    <a:pt x="385" y="132"/>
                    <a:pt x="384" y="131"/>
                    <a:pt x="383" y="131"/>
                  </a:cubicBezTo>
                  <a:cubicBezTo>
                    <a:pt x="380" y="131"/>
                    <a:pt x="376" y="123"/>
                    <a:pt x="375" y="113"/>
                  </a:cubicBezTo>
                  <a:cubicBezTo>
                    <a:pt x="374" y="103"/>
                    <a:pt x="376" y="94"/>
                    <a:pt x="379" y="94"/>
                  </a:cubicBezTo>
                  <a:cubicBezTo>
                    <a:pt x="381" y="94"/>
                    <a:pt x="383" y="96"/>
                    <a:pt x="384" y="100"/>
                  </a:cubicBezTo>
                  <a:cubicBezTo>
                    <a:pt x="385" y="101"/>
                    <a:pt x="387" y="103"/>
                    <a:pt x="387" y="101"/>
                  </a:cubicBezTo>
                  <a:cubicBezTo>
                    <a:pt x="388" y="100"/>
                    <a:pt x="388" y="94"/>
                    <a:pt x="388" y="93"/>
                  </a:cubicBezTo>
                  <a:close/>
                  <a:moveTo>
                    <a:pt x="358" y="183"/>
                  </a:moveTo>
                  <a:cubicBezTo>
                    <a:pt x="367" y="180"/>
                    <a:pt x="376" y="178"/>
                    <a:pt x="385" y="171"/>
                  </a:cubicBezTo>
                  <a:cubicBezTo>
                    <a:pt x="391" y="179"/>
                    <a:pt x="398" y="187"/>
                    <a:pt x="408" y="190"/>
                  </a:cubicBezTo>
                  <a:cubicBezTo>
                    <a:pt x="415" y="193"/>
                    <a:pt x="429" y="193"/>
                    <a:pt x="437" y="190"/>
                  </a:cubicBezTo>
                  <a:cubicBezTo>
                    <a:pt x="446" y="187"/>
                    <a:pt x="454" y="179"/>
                    <a:pt x="460" y="171"/>
                  </a:cubicBezTo>
                  <a:cubicBezTo>
                    <a:pt x="474" y="182"/>
                    <a:pt x="490" y="181"/>
                    <a:pt x="507" y="190"/>
                  </a:cubicBezTo>
                  <a:cubicBezTo>
                    <a:pt x="523" y="198"/>
                    <a:pt x="534" y="214"/>
                    <a:pt x="541" y="230"/>
                  </a:cubicBezTo>
                  <a:cubicBezTo>
                    <a:pt x="543" y="235"/>
                    <a:pt x="545" y="239"/>
                    <a:pt x="544" y="241"/>
                  </a:cubicBezTo>
                  <a:cubicBezTo>
                    <a:pt x="423" y="241"/>
                    <a:pt x="423" y="241"/>
                    <a:pt x="423" y="241"/>
                  </a:cubicBezTo>
                  <a:cubicBezTo>
                    <a:pt x="421" y="235"/>
                    <a:pt x="418" y="229"/>
                    <a:pt x="414" y="224"/>
                  </a:cubicBezTo>
                  <a:cubicBezTo>
                    <a:pt x="412" y="220"/>
                    <a:pt x="410" y="217"/>
                    <a:pt x="407" y="214"/>
                  </a:cubicBezTo>
                  <a:cubicBezTo>
                    <a:pt x="398" y="202"/>
                    <a:pt x="386" y="193"/>
                    <a:pt x="372" y="187"/>
                  </a:cubicBezTo>
                  <a:cubicBezTo>
                    <a:pt x="367" y="185"/>
                    <a:pt x="363" y="184"/>
                    <a:pt x="358" y="183"/>
                  </a:cubicBezTo>
                  <a:close/>
                  <a:moveTo>
                    <a:pt x="106" y="30"/>
                  </a:moveTo>
                  <a:cubicBezTo>
                    <a:pt x="89" y="35"/>
                    <a:pt x="73" y="46"/>
                    <a:pt x="66" y="65"/>
                  </a:cubicBezTo>
                  <a:cubicBezTo>
                    <a:pt x="63" y="71"/>
                    <a:pt x="62" y="78"/>
                    <a:pt x="62" y="84"/>
                  </a:cubicBezTo>
                  <a:cubicBezTo>
                    <a:pt x="60" y="119"/>
                    <a:pt x="65" y="147"/>
                    <a:pt x="44" y="180"/>
                  </a:cubicBezTo>
                  <a:cubicBezTo>
                    <a:pt x="55" y="173"/>
                    <a:pt x="67" y="166"/>
                    <a:pt x="79" y="161"/>
                  </a:cubicBezTo>
                  <a:cubicBezTo>
                    <a:pt x="82" y="160"/>
                    <a:pt x="82" y="160"/>
                    <a:pt x="82" y="160"/>
                  </a:cubicBezTo>
                  <a:cubicBezTo>
                    <a:pt x="84" y="162"/>
                    <a:pt x="88" y="166"/>
                    <a:pt x="91" y="168"/>
                  </a:cubicBezTo>
                  <a:cubicBezTo>
                    <a:pt x="92" y="168"/>
                    <a:pt x="95" y="162"/>
                    <a:pt x="95" y="157"/>
                  </a:cubicBezTo>
                  <a:cubicBezTo>
                    <a:pt x="95" y="157"/>
                    <a:pt x="95" y="158"/>
                    <a:pt x="95" y="158"/>
                  </a:cubicBezTo>
                  <a:cubicBezTo>
                    <a:pt x="100" y="161"/>
                    <a:pt x="105" y="165"/>
                    <a:pt x="110" y="168"/>
                  </a:cubicBezTo>
                  <a:cubicBezTo>
                    <a:pt x="118" y="173"/>
                    <a:pt x="126" y="173"/>
                    <a:pt x="135" y="168"/>
                  </a:cubicBezTo>
                  <a:cubicBezTo>
                    <a:pt x="140" y="165"/>
                    <a:pt x="145" y="161"/>
                    <a:pt x="149" y="158"/>
                  </a:cubicBezTo>
                  <a:cubicBezTo>
                    <a:pt x="149" y="158"/>
                    <a:pt x="149" y="157"/>
                    <a:pt x="149" y="157"/>
                  </a:cubicBezTo>
                  <a:cubicBezTo>
                    <a:pt x="150" y="162"/>
                    <a:pt x="152" y="168"/>
                    <a:pt x="153" y="168"/>
                  </a:cubicBezTo>
                  <a:cubicBezTo>
                    <a:pt x="157" y="166"/>
                    <a:pt x="160" y="162"/>
                    <a:pt x="162" y="160"/>
                  </a:cubicBezTo>
                  <a:cubicBezTo>
                    <a:pt x="166" y="161"/>
                    <a:pt x="166" y="161"/>
                    <a:pt x="166" y="161"/>
                  </a:cubicBezTo>
                  <a:cubicBezTo>
                    <a:pt x="178" y="166"/>
                    <a:pt x="190" y="173"/>
                    <a:pt x="201" y="180"/>
                  </a:cubicBezTo>
                  <a:cubicBezTo>
                    <a:pt x="178" y="144"/>
                    <a:pt x="185" y="119"/>
                    <a:pt x="183" y="84"/>
                  </a:cubicBezTo>
                  <a:cubicBezTo>
                    <a:pt x="182" y="78"/>
                    <a:pt x="181" y="71"/>
                    <a:pt x="179" y="65"/>
                  </a:cubicBezTo>
                  <a:cubicBezTo>
                    <a:pt x="175" y="57"/>
                    <a:pt x="172" y="50"/>
                    <a:pt x="166" y="44"/>
                  </a:cubicBezTo>
                  <a:cubicBezTo>
                    <a:pt x="160" y="39"/>
                    <a:pt x="148" y="32"/>
                    <a:pt x="139" y="34"/>
                  </a:cubicBezTo>
                  <a:cubicBezTo>
                    <a:pt x="136" y="35"/>
                    <a:pt x="137" y="35"/>
                    <a:pt x="135" y="34"/>
                  </a:cubicBezTo>
                  <a:cubicBezTo>
                    <a:pt x="126" y="30"/>
                    <a:pt x="118" y="27"/>
                    <a:pt x="106" y="30"/>
                  </a:cubicBezTo>
                  <a:close/>
                  <a:moveTo>
                    <a:pt x="139" y="73"/>
                  </a:moveTo>
                  <a:cubicBezTo>
                    <a:pt x="133" y="81"/>
                    <a:pt x="116" y="88"/>
                    <a:pt x="96" y="89"/>
                  </a:cubicBezTo>
                  <a:cubicBezTo>
                    <a:pt x="93" y="90"/>
                    <a:pt x="89" y="90"/>
                    <a:pt x="86" y="90"/>
                  </a:cubicBezTo>
                  <a:cubicBezTo>
                    <a:pt x="81" y="104"/>
                    <a:pt x="84" y="126"/>
                    <a:pt x="90" y="137"/>
                  </a:cubicBezTo>
                  <a:cubicBezTo>
                    <a:pt x="94" y="147"/>
                    <a:pt x="102" y="154"/>
                    <a:pt x="114" y="160"/>
                  </a:cubicBezTo>
                  <a:cubicBezTo>
                    <a:pt x="120" y="164"/>
                    <a:pt x="125" y="164"/>
                    <a:pt x="130" y="160"/>
                  </a:cubicBezTo>
                  <a:cubicBezTo>
                    <a:pt x="142" y="154"/>
                    <a:pt x="150" y="147"/>
                    <a:pt x="155" y="137"/>
                  </a:cubicBezTo>
                  <a:cubicBezTo>
                    <a:pt x="161" y="126"/>
                    <a:pt x="163" y="104"/>
                    <a:pt x="159" y="90"/>
                  </a:cubicBezTo>
                  <a:cubicBezTo>
                    <a:pt x="155" y="89"/>
                    <a:pt x="151" y="86"/>
                    <a:pt x="147" y="83"/>
                  </a:cubicBezTo>
                  <a:cubicBezTo>
                    <a:pt x="144" y="80"/>
                    <a:pt x="141" y="76"/>
                    <a:pt x="139" y="73"/>
                  </a:cubicBezTo>
                  <a:close/>
                  <a:moveTo>
                    <a:pt x="138" y="236"/>
                  </a:moveTo>
                  <a:cubicBezTo>
                    <a:pt x="0" y="236"/>
                    <a:pt x="0" y="236"/>
                    <a:pt x="0" y="236"/>
                  </a:cubicBezTo>
                  <a:cubicBezTo>
                    <a:pt x="9" y="220"/>
                    <a:pt x="21" y="205"/>
                    <a:pt x="37" y="192"/>
                  </a:cubicBezTo>
                  <a:cubicBezTo>
                    <a:pt x="50" y="181"/>
                    <a:pt x="65" y="173"/>
                    <a:pt x="80" y="166"/>
                  </a:cubicBezTo>
                  <a:cubicBezTo>
                    <a:pt x="90" y="179"/>
                    <a:pt x="103" y="191"/>
                    <a:pt x="122" y="202"/>
                  </a:cubicBezTo>
                  <a:cubicBezTo>
                    <a:pt x="140" y="191"/>
                    <a:pt x="154" y="180"/>
                    <a:pt x="164" y="166"/>
                  </a:cubicBezTo>
                  <a:cubicBezTo>
                    <a:pt x="175" y="171"/>
                    <a:pt x="187" y="177"/>
                    <a:pt x="197" y="184"/>
                  </a:cubicBezTo>
                  <a:cubicBezTo>
                    <a:pt x="192" y="186"/>
                    <a:pt x="188" y="187"/>
                    <a:pt x="183" y="189"/>
                  </a:cubicBezTo>
                  <a:cubicBezTo>
                    <a:pt x="170" y="194"/>
                    <a:pt x="160" y="203"/>
                    <a:pt x="152" y="214"/>
                  </a:cubicBezTo>
                  <a:cubicBezTo>
                    <a:pt x="149" y="218"/>
                    <a:pt x="146" y="221"/>
                    <a:pt x="144" y="226"/>
                  </a:cubicBezTo>
                  <a:cubicBezTo>
                    <a:pt x="142" y="229"/>
                    <a:pt x="140" y="232"/>
                    <a:pt x="138" y="236"/>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8A03A359-F684-4BBE-8C31-F05A9B27FCD7}"/>
                </a:ext>
              </a:extLst>
            </p:cNvPr>
            <p:cNvGrpSpPr/>
            <p:nvPr/>
          </p:nvGrpSpPr>
          <p:grpSpPr>
            <a:xfrm>
              <a:off x="4370613" y="2349249"/>
              <a:ext cx="518168" cy="445908"/>
              <a:chOff x="2238375" y="3660776"/>
              <a:chExt cx="1093788" cy="912812"/>
            </a:xfrm>
            <a:solidFill>
              <a:schemeClr val="bg1"/>
            </a:solidFill>
          </p:grpSpPr>
          <p:sp>
            <p:nvSpPr>
              <p:cNvPr id="30" name="Freeform 84">
                <a:extLst>
                  <a:ext uri="{FF2B5EF4-FFF2-40B4-BE49-F238E27FC236}">
                    <a16:creationId xmlns:a16="http://schemas.microsoft.com/office/drawing/2014/main" id="{289DE297-47EE-4370-A547-2007FA329530}"/>
                  </a:ext>
                </a:extLst>
              </p:cNvPr>
              <p:cNvSpPr>
                <a:spLocks/>
              </p:cNvSpPr>
              <p:nvPr/>
            </p:nvSpPr>
            <p:spPr bwMode="auto">
              <a:xfrm>
                <a:off x="2238375" y="3795713"/>
                <a:ext cx="792163" cy="777875"/>
              </a:xfrm>
              <a:custGeom>
                <a:avLst/>
                <a:gdLst>
                  <a:gd name="T0" fmla="*/ 291 w 331"/>
                  <a:gd name="T1" fmla="*/ 101 h 325"/>
                  <a:gd name="T2" fmla="*/ 306 w 331"/>
                  <a:gd name="T3" fmla="*/ 163 h 325"/>
                  <a:gd name="T4" fmla="*/ 265 w 331"/>
                  <a:gd name="T5" fmla="*/ 260 h 325"/>
                  <a:gd name="T6" fmla="*/ 166 w 331"/>
                  <a:gd name="T7" fmla="*/ 301 h 325"/>
                  <a:gd name="T8" fmla="*/ 66 w 331"/>
                  <a:gd name="T9" fmla="*/ 260 h 325"/>
                  <a:gd name="T10" fmla="*/ 25 w 331"/>
                  <a:gd name="T11" fmla="*/ 163 h 325"/>
                  <a:gd name="T12" fmla="*/ 66 w 331"/>
                  <a:gd name="T13" fmla="*/ 66 h 325"/>
                  <a:gd name="T14" fmla="*/ 166 w 331"/>
                  <a:gd name="T15" fmla="*/ 25 h 325"/>
                  <a:gd name="T16" fmla="*/ 265 w 331"/>
                  <a:gd name="T17" fmla="*/ 66 h 325"/>
                  <a:gd name="T18" fmla="*/ 276 w 331"/>
                  <a:gd name="T19" fmla="*/ 78 h 325"/>
                  <a:gd name="T20" fmla="*/ 296 w 331"/>
                  <a:gd name="T21" fmla="*/ 63 h 325"/>
                  <a:gd name="T22" fmla="*/ 166 w 331"/>
                  <a:gd name="T23" fmla="*/ 0 h 325"/>
                  <a:gd name="T24" fmla="*/ 0 w 331"/>
                  <a:gd name="T25" fmla="*/ 163 h 325"/>
                  <a:gd name="T26" fmla="*/ 166 w 331"/>
                  <a:gd name="T27" fmla="*/ 325 h 325"/>
                  <a:gd name="T28" fmla="*/ 331 w 331"/>
                  <a:gd name="T29" fmla="*/ 163 h 325"/>
                  <a:gd name="T30" fmla="*/ 311 w 331"/>
                  <a:gd name="T31" fmla="*/ 86 h 325"/>
                  <a:gd name="T32" fmla="*/ 291 w 331"/>
                  <a:gd name="T33"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25">
                    <a:moveTo>
                      <a:pt x="291" y="101"/>
                    </a:moveTo>
                    <a:cubicBezTo>
                      <a:pt x="301" y="120"/>
                      <a:pt x="306" y="141"/>
                      <a:pt x="306" y="163"/>
                    </a:cubicBezTo>
                    <a:cubicBezTo>
                      <a:pt x="306" y="200"/>
                      <a:pt x="292" y="234"/>
                      <a:pt x="265" y="260"/>
                    </a:cubicBezTo>
                    <a:cubicBezTo>
                      <a:pt x="239" y="286"/>
                      <a:pt x="203" y="301"/>
                      <a:pt x="166" y="301"/>
                    </a:cubicBezTo>
                    <a:cubicBezTo>
                      <a:pt x="128" y="301"/>
                      <a:pt x="93" y="286"/>
                      <a:pt x="66" y="260"/>
                    </a:cubicBezTo>
                    <a:cubicBezTo>
                      <a:pt x="40" y="234"/>
                      <a:pt x="25" y="200"/>
                      <a:pt x="25" y="163"/>
                    </a:cubicBezTo>
                    <a:cubicBezTo>
                      <a:pt x="25" y="126"/>
                      <a:pt x="40" y="92"/>
                      <a:pt x="66" y="66"/>
                    </a:cubicBezTo>
                    <a:cubicBezTo>
                      <a:pt x="93" y="40"/>
                      <a:pt x="128" y="25"/>
                      <a:pt x="166" y="25"/>
                    </a:cubicBezTo>
                    <a:cubicBezTo>
                      <a:pt x="203" y="25"/>
                      <a:pt x="239" y="40"/>
                      <a:pt x="265" y="66"/>
                    </a:cubicBezTo>
                    <a:cubicBezTo>
                      <a:pt x="269" y="69"/>
                      <a:pt x="273" y="74"/>
                      <a:pt x="276" y="78"/>
                    </a:cubicBezTo>
                    <a:cubicBezTo>
                      <a:pt x="296" y="63"/>
                      <a:pt x="296" y="63"/>
                      <a:pt x="296" y="63"/>
                    </a:cubicBezTo>
                    <a:cubicBezTo>
                      <a:pt x="266" y="25"/>
                      <a:pt x="219" y="0"/>
                      <a:pt x="166" y="0"/>
                    </a:cubicBezTo>
                    <a:cubicBezTo>
                      <a:pt x="74" y="0"/>
                      <a:pt x="0" y="73"/>
                      <a:pt x="0" y="163"/>
                    </a:cubicBezTo>
                    <a:cubicBezTo>
                      <a:pt x="0" y="253"/>
                      <a:pt x="74" y="325"/>
                      <a:pt x="166" y="325"/>
                    </a:cubicBezTo>
                    <a:cubicBezTo>
                      <a:pt x="257" y="325"/>
                      <a:pt x="331" y="253"/>
                      <a:pt x="331" y="163"/>
                    </a:cubicBezTo>
                    <a:cubicBezTo>
                      <a:pt x="331" y="135"/>
                      <a:pt x="324" y="109"/>
                      <a:pt x="311" y="86"/>
                    </a:cubicBezTo>
                    <a:lnTo>
                      <a:pt x="29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a:extLst>
                  <a:ext uri="{FF2B5EF4-FFF2-40B4-BE49-F238E27FC236}">
                    <a16:creationId xmlns:a16="http://schemas.microsoft.com/office/drawing/2014/main" id="{B1C997B9-EA6A-4B5D-B9DB-A9793ED24F4C}"/>
                  </a:ext>
                </a:extLst>
              </p:cNvPr>
              <p:cNvSpPr>
                <a:spLocks/>
              </p:cNvSpPr>
              <p:nvPr/>
            </p:nvSpPr>
            <p:spPr bwMode="auto">
              <a:xfrm>
                <a:off x="2359025" y="3916363"/>
                <a:ext cx="552450" cy="539750"/>
              </a:xfrm>
              <a:custGeom>
                <a:avLst/>
                <a:gdLst>
                  <a:gd name="T0" fmla="*/ 206 w 231"/>
                  <a:gd name="T1" fmla="*/ 113 h 226"/>
                  <a:gd name="T2" fmla="*/ 180 w 231"/>
                  <a:gd name="T3" fmla="*/ 175 h 226"/>
                  <a:gd name="T4" fmla="*/ 116 w 231"/>
                  <a:gd name="T5" fmla="*/ 201 h 226"/>
                  <a:gd name="T6" fmla="*/ 52 w 231"/>
                  <a:gd name="T7" fmla="*/ 175 h 226"/>
                  <a:gd name="T8" fmla="*/ 26 w 231"/>
                  <a:gd name="T9" fmla="*/ 113 h 226"/>
                  <a:gd name="T10" fmla="*/ 52 w 231"/>
                  <a:gd name="T11" fmla="*/ 51 h 226"/>
                  <a:gd name="T12" fmla="*/ 116 w 231"/>
                  <a:gd name="T13" fmla="*/ 25 h 226"/>
                  <a:gd name="T14" fmla="*/ 180 w 231"/>
                  <a:gd name="T15" fmla="*/ 51 h 226"/>
                  <a:gd name="T16" fmla="*/ 186 w 231"/>
                  <a:gd name="T17" fmla="*/ 57 h 226"/>
                  <a:gd name="T18" fmla="*/ 206 w 231"/>
                  <a:gd name="T19" fmla="*/ 43 h 226"/>
                  <a:gd name="T20" fmla="*/ 197 w 231"/>
                  <a:gd name="T21" fmla="*/ 33 h 226"/>
                  <a:gd name="T22" fmla="*/ 116 w 231"/>
                  <a:gd name="T23" fmla="*/ 0 h 226"/>
                  <a:gd name="T24" fmla="*/ 34 w 231"/>
                  <a:gd name="T25" fmla="*/ 33 h 226"/>
                  <a:gd name="T26" fmla="*/ 0 w 231"/>
                  <a:gd name="T27" fmla="*/ 113 h 226"/>
                  <a:gd name="T28" fmla="*/ 34 w 231"/>
                  <a:gd name="T29" fmla="*/ 193 h 226"/>
                  <a:gd name="T30" fmla="*/ 116 w 231"/>
                  <a:gd name="T31" fmla="*/ 226 h 226"/>
                  <a:gd name="T32" fmla="*/ 197 w 231"/>
                  <a:gd name="T33" fmla="*/ 193 h 226"/>
                  <a:gd name="T34" fmla="*/ 231 w 231"/>
                  <a:gd name="T35" fmla="*/ 113 h 226"/>
                  <a:gd name="T36" fmla="*/ 221 w 231"/>
                  <a:gd name="T37" fmla="*/ 66 h 226"/>
                  <a:gd name="T38" fmla="*/ 200 w 231"/>
                  <a:gd name="T39" fmla="*/ 81 h 226"/>
                  <a:gd name="T40" fmla="*/ 206 w 231"/>
                  <a:gd name="T4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226">
                    <a:moveTo>
                      <a:pt x="206" y="113"/>
                    </a:moveTo>
                    <a:cubicBezTo>
                      <a:pt x="206" y="137"/>
                      <a:pt x="197" y="159"/>
                      <a:pt x="180" y="175"/>
                    </a:cubicBezTo>
                    <a:cubicBezTo>
                      <a:pt x="163" y="192"/>
                      <a:pt x="140" y="201"/>
                      <a:pt x="116" y="201"/>
                    </a:cubicBezTo>
                    <a:cubicBezTo>
                      <a:pt x="92" y="201"/>
                      <a:pt x="69" y="192"/>
                      <a:pt x="52" y="175"/>
                    </a:cubicBezTo>
                    <a:cubicBezTo>
                      <a:pt x="35" y="159"/>
                      <a:pt x="26" y="137"/>
                      <a:pt x="26" y="113"/>
                    </a:cubicBezTo>
                    <a:cubicBezTo>
                      <a:pt x="26" y="89"/>
                      <a:pt x="35" y="67"/>
                      <a:pt x="52" y="51"/>
                    </a:cubicBezTo>
                    <a:cubicBezTo>
                      <a:pt x="69" y="34"/>
                      <a:pt x="92" y="25"/>
                      <a:pt x="116" y="25"/>
                    </a:cubicBezTo>
                    <a:cubicBezTo>
                      <a:pt x="140" y="25"/>
                      <a:pt x="163" y="34"/>
                      <a:pt x="180" y="51"/>
                    </a:cubicBezTo>
                    <a:cubicBezTo>
                      <a:pt x="182" y="53"/>
                      <a:pt x="184" y="55"/>
                      <a:pt x="186" y="57"/>
                    </a:cubicBezTo>
                    <a:cubicBezTo>
                      <a:pt x="206" y="43"/>
                      <a:pt x="206" y="43"/>
                      <a:pt x="206" y="43"/>
                    </a:cubicBezTo>
                    <a:cubicBezTo>
                      <a:pt x="203" y="39"/>
                      <a:pt x="200" y="36"/>
                      <a:pt x="197" y="33"/>
                    </a:cubicBezTo>
                    <a:cubicBezTo>
                      <a:pt x="176" y="12"/>
                      <a:pt x="147" y="0"/>
                      <a:pt x="116" y="0"/>
                    </a:cubicBezTo>
                    <a:cubicBezTo>
                      <a:pt x="85" y="0"/>
                      <a:pt x="56" y="12"/>
                      <a:pt x="34" y="33"/>
                    </a:cubicBezTo>
                    <a:cubicBezTo>
                      <a:pt x="12" y="54"/>
                      <a:pt x="0" y="83"/>
                      <a:pt x="0" y="113"/>
                    </a:cubicBezTo>
                    <a:cubicBezTo>
                      <a:pt x="0" y="143"/>
                      <a:pt x="12" y="172"/>
                      <a:pt x="34" y="193"/>
                    </a:cubicBezTo>
                    <a:cubicBezTo>
                      <a:pt x="56" y="214"/>
                      <a:pt x="85" y="226"/>
                      <a:pt x="116" y="226"/>
                    </a:cubicBezTo>
                    <a:cubicBezTo>
                      <a:pt x="147" y="226"/>
                      <a:pt x="176" y="214"/>
                      <a:pt x="197" y="193"/>
                    </a:cubicBezTo>
                    <a:cubicBezTo>
                      <a:pt x="219" y="172"/>
                      <a:pt x="231" y="143"/>
                      <a:pt x="231" y="113"/>
                    </a:cubicBezTo>
                    <a:cubicBezTo>
                      <a:pt x="231" y="96"/>
                      <a:pt x="227" y="80"/>
                      <a:pt x="221" y="66"/>
                    </a:cubicBezTo>
                    <a:cubicBezTo>
                      <a:pt x="200" y="81"/>
                      <a:pt x="200" y="81"/>
                      <a:pt x="200" y="81"/>
                    </a:cubicBezTo>
                    <a:cubicBezTo>
                      <a:pt x="204" y="91"/>
                      <a:pt x="206" y="102"/>
                      <a:pt x="20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BBE41FAD-E36E-4181-B338-69194C0A90F9}"/>
                  </a:ext>
                </a:extLst>
              </p:cNvPr>
              <p:cNvSpPr>
                <a:spLocks/>
              </p:cNvSpPr>
              <p:nvPr/>
            </p:nvSpPr>
            <p:spPr bwMode="auto">
              <a:xfrm>
                <a:off x="2492375" y="4044951"/>
                <a:ext cx="287338" cy="282575"/>
              </a:xfrm>
              <a:custGeom>
                <a:avLst/>
                <a:gdLst>
                  <a:gd name="T0" fmla="*/ 92 w 120"/>
                  <a:gd name="T1" fmla="*/ 61 h 118"/>
                  <a:gd name="T2" fmla="*/ 81 w 120"/>
                  <a:gd name="T3" fmla="*/ 56 h 118"/>
                  <a:gd name="T4" fmla="*/ 79 w 120"/>
                  <a:gd name="T5" fmla="*/ 46 h 118"/>
                  <a:gd name="T6" fmla="*/ 84 w 120"/>
                  <a:gd name="T7" fmla="*/ 37 h 118"/>
                  <a:gd name="T8" fmla="*/ 106 w 120"/>
                  <a:gd name="T9" fmla="*/ 21 h 118"/>
                  <a:gd name="T10" fmla="*/ 102 w 120"/>
                  <a:gd name="T11" fmla="*/ 18 h 118"/>
                  <a:gd name="T12" fmla="*/ 60 w 120"/>
                  <a:gd name="T13" fmla="*/ 0 h 118"/>
                  <a:gd name="T14" fmla="*/ 17 w 120"/>
                  <a:gd name="T15" fmla="*/ 18 h 118"/>
                  <a:gd name="T16" fmla="*/ 0 w 120"/>
                  <a:gd name="T17" fmla="*/ 59 h 118"/>
                  <a:gd name="T18" fmla="*/ 17 w 120"/>
                  <a:gd name="T19" fmla="*/ 100 h 118"/>
                  <a:gd name="T20" fmla="*/ 60 w 120"/>
                  <a:gd name="T21" fmla="*/ 118 h 118"/>
                  <a:gd name="T22" fmla="*/ 102 w 120"/>
                  <a:gd name="T23" fmla="*/ 100 h 118"/>
                  <a:gd name="T24" fmla="*/ 120 w 120"/>
                  <a:gd name="T25" fmla="*/ 59 h 118"/>
                  <a:gd name="T26" fmla="*/ 118 w 120"/>
                  <a:gd name="T27" fmla="*/ 45 h 118"/>
                  <a:gd name="T28" fmla="*/ 100 w 120"/>
                  <a:gd name="T29" fmla="*/ 59 h 118"/>
                  <a:gd name="T30" fmla="*/ 92 w 120"/>
                  <a:gd name="T3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18">
                    <a:moveTo>
                      <a:pt x="92" y="61"/>
                    </a:moveTo>
                    <a:cubicBezTo>
                      <a:pt x="88" y="61"/>
                      <a:pt x="84" y="59"/>
                      <a:pt x="81" y="56"/>
                    </a:cubicBezTo>
                    <a:cubicBezTo>
                      <a:pt x="79" y="53"/>
                      <a:pt x="78" y="49"/>
                      <a:pt x="79" y="46"/>
                    </a:cubicBezTo>
                    <a:cubicBezTo>
                      <a:pt x="79" y="42"/>
                      <a:pt x="81" y="39"/>
                      <a:pt x="84" y="37"/>
                    </a:cubicBezTo>
                    <a:cubicBezTo>
                      <a:pt x="106" y="21"/>
                      <a:pt x="106" y="21"/>
                      <a:pt x="106" y="21"/>
                    </a:cubicBezTo>
                    <a:cubicBezTo>
                      <a:pt x="105" y="20"/>
                      <a:pt x="104" y="19"/>
                      <a:pt x="102" y="18"/>
                    </a:cubicBezTo>
                    <a:cubicBezTo>
                      <a:pt x="91" y="6"/>
                      <a:pt x="76" y="0"/>
                      <a:pt x="60" y="0"/>
                    </a:cubicBezTo>
                    <a:cubicBezTo>
                      <a:pt x="44" y="0"/>
                      <a:pt x="28" y="6"/>
                      <a:pt x="17" y="18"/>
                    </a:cubicBezTo>
                    <a:cubicBezTo>
                      <a:pt x="6" y="29"/>
                      <a:pt x="0" y="43"/>
                      <a:pt x="0" y="59"/>
                    </a:cubicBezTo>
                    <a:cubicBezTo>
                      <a:pt x="0" y="75"/>
                      <a:pt x="6" y="89"/>
                      <a:pt x="17" y="100"/>
                    </a:cubicBezTo>
                    <a:cubicBezTo>
                      <a:pt x="28" y="112"/>
                      <a:pt x="44" y="118"/>
                      <a:pt x="60" y="118"/>
                    </a:cubicBezTo>
                    <a:cubicBezTo>
                      <a:pt x="76" y="118"/>
                      <a:pt x="91" y="112"/>
                      <a:pt x="102" y="100"/>
                    </a:cubicBezTo>
                    <a:cubicBezTo>
                      <a:pt x="114" y="89"/>
                      <a:pt x="120" y="75"/>
                      <a:pt x="120" y="59"/>
                    </a:cubicBezTo>
                    <a:cubicBezTo>
                      <a:pt x="120" y="54"/>
                      <a:pt x="119" y="50"/>
                      <a:pt x="118" y="45"/>
                    </a:cubicBezTo>
                    <a:cubicBezTo>
                      <a:pt x="100" y="59"/>
                      <a:pt x="100" y="59"/>
                      <a:pt x="100" y="59"/>
                    </a:cubicBezTo>
                    <a:cubicBezTo>
                      <a:pt x="98" y="60"/>
                      <a:pt x="95" y="61"/>
                      <a:pt x="9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a:extLst>
                  <a:ext uri="{FF2B5EF4-FFF2-40B4-BE49-F238E27FC236}">
                    <a16:creationId xmlns:a16="http://schemas.microsoft.com/office/drawing/2014/main" id="{662F1EF4-A226-412C-9762-96D447FA2C67}"/>
                  </a:ext>
                </a:extLst>
              </p:cNvPr>
              <p:cNvSpPr>
                <a:spLocks/>
              </p:cNvSpPr>
              <p:nvPr/>
            </p:nvSpPr>
            <p:spPr bwMode="auto">
              <a:xfrm>
                <a:off x="2855913" y="3987801"/>
                <a:ext cx="74613" cy="79375"/>
              </a:xfrm>
              <a:custGeom>
                <a:avLst/>
                <a:gdLst>
                  <a:gd name="T0" fmla="*/ 31 w 31"/>
                  <a:gd name="T1" fmla="*/ 18 h 33"/>
                  <a:gd name="T2" fmla="*/ 20 w 31"/>
                  <a:gd name="T3" fmla="*/ 0 h 33"/>
                  <a:gd name="T4" fmla="*/ 0 w 31"/>
                  <a:gd name="T5" fmla="*/ 15 h 33"/>
                  <a:gd name="T6" fmla="*/ 11 w 31"/>
                  <a:gd name="T7" fmla="*/ 33 h 33"/>
                  <a:gd name="T8" fmla="*/ 31 w 31"/>
                  <a:gd name="T9" fmla="*/ 18 h 33"/>
                </a:gdLst>
                <a:ahLst/>
                <a:cxnLst>
                  <a:cxn ang="0">
                    <a:pos x="T0" y="T1"/>
                  </a:cxn>
                  <a:cxn ang="0">
                    <a:pos x="T2" y="T3"/>
                  </a:cxn>
                  <a:cxn ang="0">
                    <a:pos x="T4" y="T5"/>
                  </a:cxn>
                  <a:cxn ang="0">
                    <a:pos x="T6" y="T7"/>
                  </a:cxn>
                  <a:cxn ang="0">
                    <a:pos x="T8" y="T9"/>
                  </a:cxn>
                </a:cxnLst>
                <a:rect l="0" t="0" r="r" b="b"/>
                <a:pathLst>
                  <a:path w="31" h="33">
                    <a:moveTo>
                      <a:pt x="31" y="18"/>
                    </a:moveTo>
                    <a:cubicBezTo>
                      <a:pt x="28" y="12"/>
                      <a:pt x="24" y="6"/>
                      <a:pt x="20" y="0"/>
                    </a:cubicBezTo>
                    <a:cubicBezTo>
                      <a:pt x="0" y="15"/>
                      <a:pt x="0" y="15"/>
                      <a:pt x="0" y="15"/>
                    </a:cubicBezTo>
                    <a:cubicBezTo>
                      <a:pt x="4" y="21"/>
                      <a:pt x="8" y="26"/>
                      <a:pt x="11" y="33"/>
                    </a:cubicBez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a:extLst>
                  <a:ext uri="{FF2B5EF4-FFF2-40B4-BE49-F238E27FC236}">
                    <a16:creationId xmlns:a16="http://schemas.microsoft.com/office/drawing/2014/main" id="{49CB527A-10F6-4463-B6D1-26A96DE5A2EF}"/>
                  </a:ext>
                </a:extLst>
              </p:cNvPr>
              <p:cNvSpPr>
                <a:spLocks/>
              </p:cNvSpPr>
              <p:nvPr/>
            </p:nvSpPr>
            <p:spPr bwMode="auto">
              <a:xfrm>
                <a:off x="2751138" y="4059238"/>
                <a:ext cx="80963" cy="85725"/>
              </a:xfrm>
              <a:custGeom>
                <a:avLst/>
                <a:gdLst>
                  <a:gd name="T0" fmla="*/ 0 w 34"/>
                  <a:gd name="T1" fmla="*/ 18 h 36"/>
                  <a:gd name="T2" fmla="*/ 9 w 34"/>
                  <a:gd name="T3" fmla="*/ 36 h 36"/>
                  <a:gd name="T4" fmla="*/ 34 w 34"/>
                  <a:gd name="T5" fmla="*/ 18 h 36"/>
                  <a:gd name="T6" fmla="*/ 24 w 34"/>
                  <a:gd name="T7" fmla="*/ 0 h 36"/>
                  <a:gd name="T8" fmla="*/ 0 w 34"/>
                  <a:gd name="T9" fmla="*/ 18 h 36"/>
                </a:gdLst>
                <a:ahLst/>
                <a:cxnLst>
                  <a:cxn ang="0">
                    <a:pos x="T0" y="T1"/>
                  </a:cxn>
                  <a:cxn ang="0">
                    <a:pos x="T2" y="T3"/>
                  </a:cxn>
                  <a:cxn ang="0">
                    <a:pos x="T4" y="T5"/>
                  </a:cxn>
                  <a:cxn ang="0">
                    <a:pos x="T6" y="T7"/>
                  </a:cxn>
                  <a:cxn ang="0">
                    <a:pos x="T8" y="T9"/>
                  </a:cxn>
                </a:cxnLst>
                <a:rect l="0" t="0" r="r" b="b"/>
                <a:pathLst>
                  <a:path w="34" h="36">
                    <a:moveTo>
                      <a:pt x="0" y="18"/>
                    </a:moveTo>
                    <a:cubicBezTo>
                      <a:pt x="4" y="23"/>
                      <a:pt x="7" y="29"/>
                      <a:pt x="9" y="36"/>
                    </a:cubicBezTo>
                    <a:cubicBezTo>
                      <a:pt x="34" y="18"/>
                      <a:pt x="34" y="18"/>
                      <a:pt x="34" y="18"/>
                    </a:cubicBezTo>
                    <a:cubicBezTo>
                      <a:pt x="32" y="11"/>
                      <a:pt x="28" y="5"/>
                      <a:pt x="24" y="0"/>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03764A75-9B99-44E1-A7D9-AF33FA358AC8}"/>
                  </a:ext>
                </a:extLst>
              </p:cNvPr>
              <p:cNvSpPr>
                <a:spLocks/>
              </p:cNvSpPr>
              <p:nvPr/>
            </p:nvSpPr>
            <p:spPr bwMode="auto">
              <a:xfrm>
                <a:off x="2951163" y="3736976"/>
                <a:ext cx="333375" cy="257175"/>
              </a:xfrm>
              <a:custGeom>
                <a:avLst/>
                <a:gdLst>
                  <a:gd name="T0" fmla="*/ 134 w 139"/>
                  <a:gd name="T1" fmla="*/ 18 h 108"/>
                  <a:gd name="T2" fmla="*/ 138 w 139"/>
                  <a:gd name="T3" fmla="*/ 11 h 108"/>
                  <a:gd name="T4" fmla="*/ 137 w 139"/>
                  <a:gd name="T5" fmla="*/ 4 h 108"/>
                  <a:gd name="T6" fmla="*/ 128 w 139"/>
                  <a:gd name="T7" fmla="*/ 0 h 108"/>
                  <a:gd name="T8" fmla="*/ 122 w 139"/>
                  <a:gd name="T9" fmla="*/ 2 h 108"/>
                  <a:gd name="T10" fmla="*/ 0 w 139"/>
                  <a:gd name="T11" fmla="*/ 91 h 108"/>
                  <a:gd name="T12" fmla="*/ 12 w 139"/>
                  <a:gd name="T13" fmla="*/ 108 h 108"/>
                  <a:gd name="T14" fmla="*/ 134 w 139"/>
                  <a:gd name="T15" fmla="*/ 1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08">
                    <a:moveTo>
                      <a:pt x="134" y="18"/>
                    </a:moveTo>
                    <a:cubicBezTo>
                      <a:pt x="137" y="17"/>
                      <a:pt x="138" y="14"/>
                      <a:pt x="138" y="11"/>
                    </a:cubicBezTo>
                    <a:cubicBezTo>
                      <a:pt x="139" y="9"/>
                      <a:pt x="138" y="6"/>
                      <a:pt x="137" y="4"/>
                    </a:cubicBezTo>
                    <a:cubicBezTo>
                      <a:pt x="135" y="1"/>
                      <a:pt x="131" y="0"/>
                      <a:pt x="128" y="0"/>
                    </a:cubicBezTo>
                    <a:cubicBezTo>
                      <a:pt x="126" y="0"/>
                      <a:pt x="124" y="1"/>
                      <a:pt x="122" y="2"/>
                    </a:cubicBezTo>
                    <a:cubicBezTo>
                      <a:pt x="0" y="91"/>
                      <a:pt x="0" y="91"/>
                      <a:pt x="0" y="91"/>
                    </a:cubicBezTo>
                    <a:cubicBezTo>
                      <a:pt x="4" y="96"/>
                      <a:pt x="8" y="102"/>
                      <a:pt x="12" y="108"/>
                    </a:cubicBezTo>
                    <a:lnTo>
                      <a:pt x="13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0BFC4B2F-8782-44CA-BF97-1D60F413C21E}"/>
                  </a:ext>
                </a:extLst>
              </p:cNvPr>
              <p:cNvSpPr>
                <a:spLocks/>
              </p:cNvSpPr>
              <p:nvPr/>
            </p:nvSpPr>
            <p:spPr bwMode="auto">
              <a:xfrm>
                <a:off x="2903538" y="3954463"/>
                <a:ext cx="76200" cy="76200"/>
              </a:xfrm>
              <a:custGeom>
                <a:avLst/>
                <a:gdLst>
                  <a:gd name="T0" fmla="*/ 32 w 32"/>
                  <a:gd name="T1" fmla="*/ 17 h 32"/>
                  <a:gd name="T2" fmla="*/ 20 w 32"/>
                  <a:gd name="T3" fmla="*/ 0 h 32"/>
                  <a:gd name="T4" fmla="*/ 0 w 32"/>
                  <a:gd name="T5" fmla="*/ 14 h 32"/>
                  <a:gd name="T6" fmla="*/ 11 w 32"/>
                  <a:gd name="T7" fmla="*/ 32 h 32"/>
                  <a:gd name="T8" fmla="*/ 32 w 32"/>
                  <a:gd name="T9" fmla="*/ 17 h 32"/>
                </a:gdLst>
                <a:ahLst/>
                <a:cxnLst>
                  <a:cxn ang="0">
                    <a:pos x="T0" y="T1"/>
                  </a:cxn>
                  <a:cxn ang="0">
                    <a:pos x="T2" y="T3"/>
                  </a:cxn>
                  <a:cxn ang="0">
                    <a:pos x="T4" y="T5"/>
                  </a:cxn>
                  <a:cxn ang="0">
                    <a:pos x="T6" y="T7"/>
                  </a:cxn>
                  <a:cxn ang="0">
                    <a:pos x="T8" y="T9"/>
                  </a:cxn>
                </a:cxnLst>
                <a:rect l="0" t="0" r="r" b="b"/>
                <a:pathLst>
                  <a:path w="32" h="32">
                    <a:moveTo>
                      <a:pt x="32" y="17"/>
                    </a:moveTo>
                    <a:cubicBezTo>
                      <a:pt x="28" y="11"/>
                      <a:pt x="24" y="5"/>
                      <a:pt x="20" y="0"/>
                    </a:cubicBezTo>
                    <a:cubicBezTo>
                      <a:pt x="0" y="14"/>
                      <a:pt x="0" y="14"/>
                      <a:pt x="0" y="14"/>
                    </a:cubicBezTo>
                    <a:cubicBezTo>
                      <a:pt x="4" y="20"/>
                      <a:pt x="8" y="26"/>
                      <a:pt x="11" y="32"/>
                    </a:cubicBezTo>
                    <a:lnTo>
                      <a:pt x="3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1">
                <a:extLst>
                  <a:ext uri="{FF2B5EF4-FFF2-40B4-BE49-F238E27FC236}">
                    <a16:creationId xmlns:a16="http://schemas.microsoft.com/office/drawing/2014/main" id="{E4F93C32-D42B-43D1-A8C3-8B67BDE7A643}"/>
                  </a:ext>
                </a:extLst>
              </p:cNvPr>
              <p:cNvSpPr>
                <a:spLocks/>
              </p:cNvSpPr>
              <p:nvPr/>
            </p:nvSpPr>
            <p:spPr bwMode="auto">
              <a:xfrm>
                <a:off x="2808288" y="4022726"/>
                <a:ext cx="74613" cy="79375"/>
              </a:xfrm>
              <a:custGeom>
                <a:avLst/>
                <a:gdLst>
                  <a:gd name="T0" fmla="*/ 10 w 31"/>
                  <a:gd name="T1" fmla="*/ 33 h 33"/>
                  <a:gd name="T2" fmla="*/ 31 w 31"/>
                  <a:gd name="T3" fmla="*/ 18 h 33"/>
                  <a:gd name="T4" fmla="*/ 20 w 31"/>
                  <a:gd name="T5" fmla="*/ 0 h 33"/>
                  <a:gd name="T6" fmla="*/ 0 w 31"/>
                  <a:gd name="T7" fmla="*/ 15 h 33"/>
                  <a:gd name="T8" fmla="*/ 10 w 31"/>
                  <a:gd name="T9" fmla="*/ 33 h 33"/>
                </a:gdLst>
                <a:ahLst/>
                <a:cxnLst>
                  <a:cxn ang="0">
                    <a:pos x="T0" y="T1"/>
                  </a:cxn>
                  <a:cxn ang="0">
                    <a:pos x="T2" y="T3"/>
                  </a:cxn>
                  <a:cxn ang="0">
                    <a:pos x="T4" y="T5"/>
                  </a:cxn>
                  <a:cxn ang="0">
                    <a:pos x="T6" y="T7"/>
                  </a:cxn>
                  <a:cxn ang="0">
                    <a:pos x="T8" y="T9"/>
                  </a:cxn>
                </a:cxnLst>
                <a:rect l="0" t="0" r="r" b="b"/>
                <a:pathLst>
                  <a:path w="31" h="33">
                    <a:moveTo>
                      <a:pt x="10" y="33"/>
                    </a:moveTo>
                    <a:cubicBezTo>
                      <a:pt x="31" y="18"/>
                      <a:pt x="31" y="18"/>
                      <a:pt x="31" y="18"/>
                    </a:cubicBezTo>
                    <a:cubicBezTo>
                      <a:pt x="28" y="11"/>
                      <a:pt x="24" y="6"/>
                      <a:pt x="20" y="0"/>
                    </a:cubicBezTo>
                    <a:cubicBezTo>
                      <a:pt x="0" y="15"/>
                      <a:pt x="0" y="15"/>
                      <a:pt x="0" y="15"/>
                    </a:cubicBezTo>
                    <a:cubicBezTo>
                      <a:pt x="4" y="20"/>
                      <a:pt x="8" y="26"/>
                      <a:pt x="1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2">
                <a:extLst>
                  <a:ext uri="{FF2B5EF4-FFF2-40B4-BE49-F238E27FC236}">
                    <a16:creationId xmlns:a16="http://schemas.microsoft.com/office/drawing/2014/main" id="{0B67DD4E-B8A6-4222-986D-0FC824A5D759}"/>
                  </a:ext>
                </a:extLst>
              </p:cNvPr>
              <p:cNvSpPr>
                <a:spLocks/>
              </p:cNvSpPr>
              <p:nvPr/>
            </p:nvSpPr>
            <p:spPr bwMode="auto">
              <a:xfrm>
                <a:off x="2686050" y="4102101"/>
                <a:ext cx="85725" cy="80963"/>
              </a:xfrm>
              <a:custGeom>
                <a:avLst/>
                <a:gdLst>
                  <a:gd name="T0" fmla="*/ 1 w 36"/>
                  <a:gd name="T1" fmla="*/ 22 h 34"/>
                  <a:gd name="T2" fmla="*/ 3 w 36"/>
                  <a:gd name="T3" fmla="*/ 30 h 34"/>
                  <a:gd name="T4" fmla="*/ 11 w 36"/>
                  <a:gd name="T5" fmla="*/ 34 h 34"/>
                  <a:gd name="T6" fmla="*/ 17 w 36"/>
                  <a:gd name="T7" fmla="*/ 32 h 34"/>
                  <a:gd name="T8" fmla="*/ 36 w 36"/>
                  <a:gd name="T9" fmla="*/ 18 h 34"/>
                  <a:gd name="T10" fmla="*/ 27 w 36"/>
                  <a:gd name="T11" fmla="*/ 0 h 34"/>
                  <a:gd name="T12" fmla="*/ 5 w 36"/>
                  <a:gd name="T13" fmla="*/ 16 h 34"/>
                  <a:gd name="T14" fmla="*/ 1 w 36"/>
                  <a:gd name="T15" fmla="*/ 2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 y="22"/>
                    </a:moveTo>
                    <a:cubicBezTo>
                      <a:pt x="0" y="25"/>
                      <a:pt x="1" y="28"/>
                      <a:pt x="3" y="30"/>
                    </a:cubicBezTo>
                    <a:cubicBezTo>
                      <a:pt x="5" y="32"/>
                      <a:pt x="8" y="34"/>
                      <a:pt x="11" y="34"/>
                    </a:cubicBezTo>
                    <a:cubicBezTo>
                      <a:pt x="13" y="34"/>
                      <a:pt x="15" y="33"/>
                      <a:pt x="17" y="32"/>
                    </a:cubicBezTo>
                    <a:cubicBezTo>
                      <a:pt x="36" y="18"/>
                      <a:pt x="36" y="18"/>
                      <a:pt x="36" y="18"/>
                    </a:cubicBezTo>
                    <a:cubicBezTo>
                      <a:pt x="34" y="11"/>
                      <a:pt x="31" y="5"/>
                      <a:pt x="27" y="0"/>
                    </a:cubicBezTo>
                    <a:cubicBezTo>
                      <a:pt x="5" y="16"/>
                      <a:pt x="5" y="16"/>
                      <a:pt x="5" y="16"/>
                    </a:cubicBezTo>
                    <a:cubicBezTo>
                      <a:pt x="3" y="17"/>
                      <a:pt x="1" y="20"/>
                      <a:pt x="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3">
                <a:extLst>
                  <a:ext uri="{FF2B5EF4-FFF2-40B4-BE49-F238E27FC236}">
                    <a16:creationId xmlns:a16="http://schemas.microsoft.com/office/drawing/2014/main" id="{609D2213-9DCA-4B81-89BA-9C202A62564E}"/>
                  </a:ext>
                </a:extLst>
              </p:cNvPr>
              <p:cNvSpPr>
                <a:spLocks/>
              </p:cNvSpPr>
              <p:nvPr/>
            </p:nvSpPr>
            <p:spPr bwMode="auto">
              <a:xfrm>
                <a:off x="2989263" y="3790951"/>
                <a:ext cx="342900" cy="215900"/>
              </a:xfrm>
              <a:custGeom>
                <a:avLst/>
                <a:gdLst>
                  <a:gd name="T0" fmla="*/ 181 w 216"/>
                  <a:gd name="T1" fmla="*/ 0 h 136"/>
                  <a:gd name="T2" fmla="*/ 0 w 216"/>
                  <a:gd name="T3" fmla="*/ 131 h 136"/>
                  <a:gd name="T4" fmla="*/ 94 w 216"/>
                  <a:gd name="T5" fmla="*/ 136 h 136"/>
                  <a:gd name="T6" fmla="*/ 216 w 216"/>
                  <a:gd name="T7" fmla="*/ 47 h 136"/>
                  <a:gd name="T8" fmla="*/ 181 w 216"/>
                  <a:gd name="T9" fmla="*/ 0 h 136"/>
                </a:gdLst>
                <a:ahLst/>
                <a:cxnLst>
                  <a:cxn ang="0">
                    <a:pos x="T0" y="T1"/>
                  </a:cxn>
                  <a:cxn ang="0">
                    <a:pos x="T2" y="T3"/>
                  </a:cxn>
                  <a:cxn ang="0">
                    <a:pos x="T4" y="T5"/>
                  </a:cxn>
                  <a:cxn ang="0">
                    <a:pos x="T6" y="T7"/>
                  </a:cxn>
                  <a:cxn ang="0">
                    <a:pos x="T8" y="T9"/>
                  </a:cxn>
                </a:cxnLst>
                <a:rect l="0" t="0" r="r" b="b"/>
                <a:pathLst>
                  <a:path w="216" h="136">
                    <a:moveTo>
                      <a:pt x="181" y="0"/>
                    </a:moveTo>
                    <a:lnTo>
                      <a:pt x="0" y="131"/>
                    </a:lnTo>
                    <a:lnTo>
                      <a:pt x="94" y="136"/>
                    </a:lnTo>
                    <a:lnTo>
                      <a:pt x="216" y="47"/>
                    </a:lnTo>
                    <a:lnTo>
                      <a:pt x="1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4">
                <a:extLst>
                  <a:ext uri="{FF2B5EF4-FFF2-40B4-BE49-F238E27FC236}">
                    <a16:creationId xmlns:a16="http://schemas.microsoft.com/office/drawing/2014/main" id="{00C31380-45F1-451E-B96E-F69EFC650541}"/>
                  </a:ext>
                </a:extLst>
              </p:cNvPr>
              <p:cNvSpPr>
                <a:spLocks/>
              </p:cNvSpPr>
              <p:nvPr/>
            </p:nvSpPr>
            <p:spPr bwMode="auto">
              <a:xfrm>
                <a:off x="2949575" y="3660776"/>
                <a:ext cx="287338" cy="284163"/>
              </a:xfrm>
              <a:custGeom>
                <a:avLst/>
                <a:gdLst>
                  <a:gd name="T0" fmla="*/ 145 w 181"/>
                  <a:gd name="T1" fmla="*/ 0 h 179"/>
                  <a:gd name="T2" fmla="*/ 22 w 181"/>
                  <a:gd name="T3" fmla="*/ 90 h 179"/>
                  <a:gd name="T4" fmla="*/ 0 w 181"/>
                  <a:gd name="T5" fmla="*/ 179 h 179"/>
                  <a:gd name="T6" fmla="*/ 181 w 181"/>
                  <a:gd name="T7" fmla="*/ 46 h 179"/>
                  <a:gd name="T8" fmla="*/ 145 w 181"/>
                  <a:gd name="T9" fmla="*/ 0 h 179"/>
                </a:gdLst>
                <a:ahLst/>
                <a:cxnLst>
                  <a:cxn ang="0">
                    <a:pos x="T0" y="T1"/>
                  </a:cxn>
                  <a:cxn ang="0">
                    <a:pos x="T2" y="T3"/>
                  </a:cxn>
                  <a:cxn ang="0">
                    <a:pos x="T4" y="T5"/>
                  </a:cxn>
                  <a:cxn ang="0">
                    <a:pos x="T6" y="T7"/>
                  </a:cxn>
                  <a:cxn ang="0">
                    <a:pos x="T8" y="T9"/>
                  </a:cxn>
                </a:cxnLst>
                <a:rect l="0" t="0" r="r" b="b"/>
                <a:pathLst>
                  <a:path w="181" h="179">
                    <a:moveTo>
                      <a:pt x="145" y="0"/>
                    </a:moveTo>
                    <a:lnTo>
                      <a:pt x="22" y="90"/>
                    </a:lnTo>
                    <a:lnTo>
                      <a:pt x="0" y="179"/>
                    </a:lnTo>
                    <a:lnTo>
                      <a:pt x="181" y="46"/>
                    </a:lnTo>
                    <a:lnTo>
                      <a:pt x="1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9599F9F4-E0CD-4571-9631-A1AD901B2F86}"/>
                </a:ext>
              </a:extLst>
            </p:cNvPr>
            <p:cNvGrpSpPr/>
            <p:nvPr/>
          </p:nvGrpSpPr>
          <p:grpSpPr>
            <a:xfrm>
              <a:off x="7432229" y="5145286"/>
              <a:ext cx="352334" cy="355649"/>
              <a:chOff x="546100" y="2220080"/>
              <a:chExt cx="793750" cy="724734"/>
            </a:xfrm>
            <a:solidFill>
              <a:schemeClr val="bg1"/>
            </a:solidFill>
          </p:grpSpPr>
          <p:sp>
            <p:nvSpPr>
              <p:cNvPr id="42" name="Freeform 40">
                <a:extLst>
                  <a:ext uri="{FF2B5EF4-FFF2-40B4-BE49-F238E27FC236}">
                    <a16:creationId xmlns:a16="http://schemas.microsoft.com/office/drawing/2014/main" id="{458B4411-D0CA-4D84-ABE7-EC1A076DA72A}"/>
                  </a:ext>
                </a:extLst>
              </p:cNvPr>
              <p:cNvSpPr>
                <a:spLocks/>
              </p:cNvSpPr>
              <p:nvPr/>
            </p:nvSpPr>
            <p:spPr bwMode="auto">
              <a:xfrm>
                <a:off x="546100" y="2732088"/>
                <a:ext cx="793750" cy="212726"/>
              </a:xfrm>
              <a:custGeom>
                <a:avLst/>
                <a:gdLst>
                  <a:gd name="T0" fmla="*/ 421 w 500"/>
                  <a:gd name="T1" fmla="*/ 2 h 134"/>
                  <a:gd name="T2" fmla="*/ 421 w 500"/>
                  <a:gd name="T3" fmla="*/ 53 h 134"/>
                  <a:gd name="T4" fmla="*/ 79 w 500"/>
                  <a:gd name="T5" fmla="*/ 53 h 134"/>
                  <a:gd name="T6" fmla="*/ 79 w 500"/>
                  <a:gd name="T7" fmla="*/ 0 h 134"/>
                  <a:gd name="T8" fmla="*/ 0 w 500"/>
                  <a:gd name="T9" fmla="*/ 0 h 134"/>
                  <a:gd name="T10" fmla="*/ 0 w 500"/>
                  <a:gd name="T11" fmla="*/ 134 h 134"/>
                  <a:gd name="T12" fmla="*/ 45 w 500"/>
                  <a:gd name="T13" fmla="*/ 134 h 134"/>
                  <a:gd name="T14" fmla="*/ 45 w 500"/>
                  <a:gd name="T15" fmla="*/ 134 h 134"/>
                  <a:gd name="T16" fmla="*/ 421 w 500"/>
                  <a:gd name="T17" fmla="*/ 134 h 134"/>
                  <a:gd name="T18" fmla="*/ 455 w 500"/>
                  <a:gd name="T19" fmla="*/ 134 h 134"/>
                  <a:gd name="T20" fmla="*/ 500 w 500"/>
                  <a:gd name="T21" fmla="*/ 134 h 134"/>
                  <a:gd name="T22" fmla="*/ 500 w 500"/>
                  <a:gd name="T23" fmla="*/ 2 h 134"/>
                  <a:gd name="T24" fmla="*/ 421 w 500"/>
                  <a:gd name="T2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134">
                    <a:moveTo>
                      <a:pt x="421" y="2"/>
                    </a:moveTo>
                    <a:lnTo>
                      <a:pt x="421" y="53"/>
                    </a:lnTo>
                    <a:lnTo>
                      <a:pt x="79" y="53"/>
                    </a:lnTo>
                    <a:lnTo>
                      <a:pt x="79" y="0"/>
                    </a:lnTo>
                    <a:lnTo>
                      <a:pt x="0" y="0"/>
                    </a:lnTo>
                    <a:lnTo>
                      <a:pt x="0" y="134"/>
                    </a:lnTo>
                    <a:lnTo>
                      <a:pt x="45" y="134"/>
                    </a:lnTo>
                    <a:lnTo>
                      <a:pt x="45" y="134"/>
                    </a:lnTo>
                    <a:lnTo>
                      <a:pt x="421" y="134"/>
                    </a:lnTo>
                    <a:lnTo>
                      <a:pt x="455" y="134"/>
                    </a:lnTo>
                    <a:lnTo>
                      <a:pt x="500" y="134"/>
                    </a:lnTo>
                    <a:lnTo>
                      <a:pt x="500" y="2"/>
                    </a:lnTo>
                    <a:lnTo>
                      <a:pt x="42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1">
                <a:extLst>
                  <a:ext uri="{FF2B5EF4-FFF2-40B4-BE49-F238E27FC236}">
                    <a16:creationId xmlns:a16="http://schemas.microsoft.com/office/drawing/2014/main" id="{F5A4B5D2-C1A6-4085-8565-FD3D6C08B0AE}"/>
                  </a:ext>
                </a:extLst>
              </p:cNvPr>
              <p:cNvSpPr>
                <a:spLocks/>
              </p:cNvSpPr>
              <p:nvPr/>
            </p:nvSpPr>
            <p:spPr bwMode="auto">
              <a:xfrm rot="10800000">
                <a:off x="741813" y="2220080"/>
                <a:ext cx="402325" cy="546100"/>
              </a:xfrm>
              <a:custGeom>
                <a:avLst/>
                <a:gdLst>
                  <a:gd name="T0" fmla="*/ 189 w 376"/>
                  <a:gd name="T1" fmla="*/ 0 h 356"/>
                  <a:gd name="T2" fmla="*/ 0 w 376"/>
                  <a:gd name="T3" fmla="*/ 196 h 356"/>
                  <a:gd name="T4" fmla="*/ 91 w 376"/>
                  <a:gd name="T5" fmla="*/ 196 h 356"/>
                  <a:gd name="T6" fmla="*/ 91 w 376"/>
                  <a:gd name="T7" fmla="*/ 356 h 356"/>
                  <a:gd name="T8" fmla="*/ 285 w 376"/>
                  <a:gd name="T9" fmla="*/ 356 h 356"/>
                  <a:gd name="T10" fmla="*/ 285 w 376"/>
                  <a:gd name="T11" fmla="*/ 196 h 356"/>
                  <a:gd name="T12" fmla="*/ 376 w 376"/>
                  <a:gd name="T13" fmla="*/ 196 h 356"/>
                  <a:gd name="T14" fmla="*/ 189 w 376"/>
                  <a:gd name="T15" fmla="*/ 0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356">
                    <a:moveTo>
                      <a:pt x="189" y="0"/>
                    </a:moveTo>
                    <a:lnTo>
                      <a:pt x="0" y="196"/>
                    </a:lnTo>
                    <a:lnTo>
                      <a:pt x="91" y="196"/>
                    </a:lnTo>
                    <a:lnTo>
                      <a:pt x="91" y="356"/>
                    </a:lnTo>
                    <a:lnTo>
                      <a:pt x="285" y="356"/>
                    </a:lnTo>
                    <a:lnTo>
                      <a:pt x="285" y="196"/>
                    </a:lnTo>
                    <a:lnTo>
                      <a:pt x="376" y="196"/>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416763B0-43D2-45A8-9E8F-5FE6CA44CF55}"/>
                </a:ext>
              </a:extLst>
            </p:cNvPr>
            <p:cNvGrpSpPr/>
            <p:nvPr/>
          </p:nvGrpSpPr>
          <p:grpSpPr>
            <a:xfrm>
              <a:off x="7960275" y="3709677"/>
              <a:ext cx="466931" cy="465203"/>
              <a:chOff x="7686676" y="2170113"/>
              <a:chExt cx="968374" cy="798513"/>
            </a:xfrm>
            <a:solidFill>
              <a:schemeClr val="bg1"/>
            </a:solidFill>
          </p:grpSpPr>
          <p:sp>
            <p:nvSpPr>
              <p:cNvPr id="45" name="Freeform 89">
                <a:extLst>
                  <a:ext uri="{FF2B5EF4-FFF2-40B4-BE49-F238E27FC236}">
                    <a16:creationId xmlns:a16="http://schemas.microsoft.com/office/drawing/2014/main" id="{A17D2725-959B-456F-B0A9-4CA1B2952D66}"/>
                  </a:ext>
                </a:extLst>
              </p:cNvPr>
              <p:cNvSpPr>
                <a:spLocks noEditPoints="1"/>
              </p:cNvSpPr>
              <p:nvPr/>
            </p:nvSpPr>
            <p:spPr bwMode="auto">
              <a:xfrm>
                <a:off x="7786688" y="2238375"/>
                <a:ext cx="757237" cy="661988"/>
              </a:xfrm>
              <a:custGeom>
                <a:avLst/>
                <a:gdLst>
                  <a:gd name="T0" fmla="*/ 0 w 453"/>
                  <a:gd name="T1" fmla="*/ 142 h 396"/>
                  <a:gd name="T2" fmla="*/ 0 w 453"/>
                  <a:gd name="T3" fmla="*/ 145 h 396"/>
                  <a:gd name="T4" fmla="*/ 0 w 453"/>
                  <a:gd name="T5" fmla="*/ 251 h 396"/>
                  <a:gd name="T6" fmla="*/ 0 w 453"/>
                  <a:gd name="T7" fmla="*/ 254 h 396"/>
                  <a:gd name="T8" fmla="*/ 453 w 453"/>
                  <a:gd name="T9" fmla="*/ 396 h 396"/>
                  <a:gd name="T10" fmla="*/ 453 w 453"/>
                  <a:gd name="T11" fmla="*/ 0 h 396"/>
                  <a:gd name="T12" fmla="*/ 0 w 453"/>
                  <a:gd name="T13" fmla="*/ 142 h 396"/>
                  <a:gd name="T14" fmla="*/ 378 w 453"/>
                  <a:gd name="T15" fmla="*/ 86 h 396"/>
                  <a:gd name="T16" fmla="*/ 79 w 453"/>
                  <a:gd name="T17" fmla="*/ 183 h 396"/>
                  <a:gd name="T18" fmla="*/ 76 w 453"/>
                  <a:gd name="T19" fmla="*/ 183 h 396"/>
                  <a:gd name="T20" fmla="*/ 64 w 453"/>
                  <a:gd name="T21" fmla="*/ 175 h 396"/>
                  <a:gd name="T22" fmla="*/ 72 w 453"/>
                  <a:gd name="T23" fmla="*/ 160 h 396"/>
                  <a:gd name="T24" fmla="*/ 370 w 453"/>
                  <a:gd name="T25" fmla="*/ 63 h 396"/>
                  <a:gd name="T26" fmla="*/ 385 w 453"/>
                  <a:gd name="T27" fmla="*/ 71 h 396"/>
                  <a:gd name="T28" fmla="*/ 378 w 453"/>
                  <a:gd name="T29" fmla="*/ 8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396">
                    <a:moveTo>
                      <a:pt x="0" y="142"/>
                    </a:moveTo>
                    <a:cubicBezTo>
                      <a:pt x="0" y="143"/>
                      <a:pt x="0" y="144"/>
                      <a:pt x="0" y="145"/>
                    </a:cubicBezTo>
                    <a:cubicBezTo>
                      <a:pt x="0" y="251"/>
                      <a:pt x="0" y="251"/>
                      <a:pt x="0" y="251"/>
                    </a:cubicBezTo>
                    <a:cubicBezTo>
                      <a:pt x="0" y="252"/>
                      <a:pt x="0" y="253"/>
                      <a:pt x="0" y="254"/>
                    </a:cubicBezTo>
                    <a:cubicBezTo>
                      <a:pt x="453" y="396"/>
                      <a:pt x="453" y="396"/>
                      <a:pt x="453" y="396"/>
                    </a:cubicBezTo>
                    <a:cubicBezTo>
                      <a:pt x="453" y="0"/>
                      <a:pt x="453" y="0"/>
                      <a:pt x="453" y="0"/>
                    </a:cubicBezTo>
                    <a:lnTo>
                      <a:pt x="0" y="142"/>
                    </a:lnTo>
                    <a:close/>
                    <a:moveTo>
                      <a:pt x="378" y="86"/>
                    </a:moveTo>
                    <a:cubicBezTo>
                      <a:pt x="79" y="183"/>
                      <a:pt x="79" y="183"/>
                      <a:pt x="79" y="183"/>
                    </a:cubicBezTo>
                    <a:cubicBezTo>
                      <a:pt x="78" y="183"/>
                      <a:pt x="77" y="183"/>
                      <a:pt x="76" y="183"/>
                    </a:cubicBezTo>
                    <a:cubicBezTo>
                      <a:pt x="71" y="183"/>
                      <a:pt x="66" y="180"/>
                      <a:pt x="64" y="175"/>
                    </a:cubicBezTo>
                    <a:cubicBezTo>
                      <a:pt x="62" y="169"/>
                      <a:pt x="66" y="162"/>
                      <a:pt x="72" y="160"/>
                    </a:cubicBezTo>
                    <a:cubicBezTo>
                      <a:pt x="370" y="63"/>
                      <a:pt x="370" y="63"/>
                      <a:pt x="370" y="63"/>
                    </a:cubicBezTo>
                    <a:cubicBezTo>
                      <a:pt x="377" y="61"/>
                      <a:pt x="383" y="64"/>
                      <a:pt x="385" y="71"/>
                    </a:cubicBezTo>
                    <a:cubicBezTo>
                      <a:pt x="388" y="77"/>
                      <a:pt x="384" y="84"/>
                      <a:pt x="378"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0">
                <a:extLst>
                  <a:ext uri="{FF2B5EF4-FFF2-40B4-BE49-F238E27FC236}">
                    <a16:creationId xmlns:a16="http://schemas.microsoft.com/office/drawing/2014/main" id="{AB2514D6-EE47-477A-A990-BFECCBC3DB00}"/>
                  </a:ext>
                </a:extLst>
              </p:cNvPr>
              <p:cNvSpPr>
                <a:spLocks/>
              </p:cNvSpPr>
              <p:nvPr/>
            </p:nvSpPr>
            <p:spPr bwMode="auto">
              <a:xfrm>
                <a:off x="8578850" y="2170113"/>
                <a:ext cx="76200" cy="798513"/>
              </a:xfrm>
              <a:custGeom>
                <a:avLst/>
                <a:gdLst>
                  <a:gd name="T0" fmla="*/ 46 w 46"/>
                  <a:gd name="T1" fmla="*/ 455 h 478"/>
                  <a:gd name="T2" fmla="*/ 46 w 46"/>
                  <a:gd name="T3" fmla="*/ 23 h 478"/>
                  <a:gd name="T4" fmla="*/ 46 w 46"/>
                  <a:gd name="T5" fmla="*/ 23 h 478"/>
                  <a:gd name="T6" fmla="*/ 23 w 46"/>
                  <a:gd name="T7" fmla="*/ 0 h 478"/>
                  <a:gd name="T8" fmla="*/ 0 w 46"/>
                  <a:gd name="T9" fmla="*/ 23 h 478"/>
                  <a:gd name="T10" fmla="*/ 0 w 46"/>
                  <a:gd name="T11" fmla="*/ 23 h 478"/>
                  <a:gd name="T12" fmla="*/ 0 w 46"/>
                  <a:gd name="T13" fmla="*/ 455 h 478"/>
                  <a:gd name="T14" fmla="*/ 0 w 46"/>
                  <a:gd name="T15" fmla="*/ 455 h 478"/>
                  <a:gd name="T16" fmla="*/ 23 w 46"/>
                  <a:gd name="T17" fmla="*/ 478 h 478"/>
                  <a:gd name="T18" fmla="*/ 46 w 46"/>
                  <a:gd name="T19" fmla="*/ 45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8">
                    <a:moveTo>
                      <a:pt x="46" y="455"/>
                    </a:moveTo>
                    <a:cubicBezTo>
                      <a:pt x="46" y="23"/>
                      <a:pt x="46" y="23"/>
                      <a:pt x="46" y="23"/>
                    </a:cubicBezTo>
                    <a:cubicBezTo>
                      <a:pt x="46" y="23"/>
                      <a:pt x="46" y="23"/>
                      <a:pt x="46" y="23"/>
                    </a:cubicBezTo>
                    <a:cubicBezTo>
                      <a:pt x="46" y="10"/>
                      <a:pt x="36" y="0"/>
                      <a:pt x="23" y="0"/>
                    </a:cubicBezTo>
                    <a:cubicBezTo>
                      <a:pt x="10" y="0"/>
                      <a:pt x="0" y="10"/>
                      <a:pt x="0" y="23"/>
                    </a:cubicBezTo>
                    <a:cubicBezTo>
                      <a:pt x="0" y="23"/>
                      <a:pt x="0" y="23"/>
                      <a:pt x="0" y="23"/>
                    </a:cubicBezTo>
                    <a:cubicBezTo>
                      <a:pt x="0" y="455"/>
                      <a:pt x="0" y="455"/>
                      <a:pt x="0" y="455"/>
                    </a:cubicBezTo>
                    <a:cubicBezTo>
                      <a:pt x="0" y="455"/>
                      <a:pt x="0" y="455"/>
                      <a:pt x="0" y="455"/>
                    </a:cubicBezTo>
                    <a:cubicBezTo>
                      <a:pt x="0" y="468"/>
                      <a:pt x="10" y="478"/>
                      <a:pt x="23" y="478"/>
                    </a:cubicBezTo>
                    <a:cubicBezTo>
                      <a:pt x="36" y="478"/>
                      <a:pt x="46" y="468"/>
                      <a:pt x="46"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1">
                <a:extLst>
                  <a:ext uri="{FF2B5EF4-FFF2-40B4-BE49-F238E27FC236}">
                    <a16:creationId xmlns:a16="http://schemas.microsoft.com/office/drawing/2014/main" id="{CAFD749F-3B9F-44E4-9774-399465F193A9}"/>
                  </a:ext>
                </a:extLst>
              </p:cNvPr>
              <p:cNvSpPr>
                <a:spLocks/>
              </p:cNvSpPr>
              <p:nvPr/>
            </p:nvSpPr>
            <p:spPr bwMode="auto">
              <a:xfrm>
                <a:off x="7989888" y="2771775"/>
                <a:ext cx="290512" cy="188913"/>
              </a:xfrm>
              <a:custGeom>
                <a:avLst/>
                <a:gdLst>
                  <a:gd name="T0" fmla="*/ 140 w 174"/>
                  <a:gd name="T1" fmla="*/ 54 h 113"/>
                  <a:gd name="T2" fmla="*/ 140 w 174"/>
                  <a:gd name="T3" fmla="*/ 54 h 113"/>
                  <a:gd name="T4" fmla="*/ 92 w 174"/>
                  <a:gd name="T5" fmla="*/ 80 h 113"/>
                  <a:gd name="T6" fmla="*/ 89 w 174"/>
                  <a:gd name="T7" fmla="*/ 79 h 113"/>
                  <a:gd name="T8" fmla="*/ 34 w 174"/>
                  <a:gd name="T9" fmla="*/ 22 h 113"/>
                  <a:gd name="T10" fmla="*/ 34 w 174"/>
                  <a:gd name="T11" fmla="*/ 19 h 113"/>
                  <a:gd name="T12" fmla="*/ 19 w 174"/>
                  <a:gd name="T13" fmla="*/ 1 h 113"/>
                  <a:gd name="T14" fmla="*/ 0 w 174"/>
                  <a:gd name="T15" fmla="*/ 16 h 113"/>
                  <a:gd name="T16" fmla="*/ 0 w 174"/>
                  <a:gd name="T17" fmla="*/ 22 h 113"/>
                  <a:gd name="T18" fmla="*/ 87 w 174"/>
                  <a:gd name="T19" fmla="*/ 113 h 113"/>
                  <a:gd name="T20" fmla="*/ 92 w 174"/>
                  <a:gd name="T21" fmla="*/ 113 h 113"/>
                  <a:gd name="T22" fmla="*/ 168 w 174"/>
                  <a:gd name="T23" fmla="*/ 73 h 113"/>
                  <a:gd name="T24" fmla="*/ 164 w 174"/>
                  <a:gd name="T25" fmla="*/ 49 h 113"/>
                  <a:gd name="T26" fmla="*/ 140 w 174"/>
                  <a:gd name="T27" fmla="*/ 5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113">
                    <a:moveTo>
                      <a:pt x="140" y="54"/>
                    </a:moveTo>
                    <a:cubicBezTo>
                      <a:pt x="140" y="54"/>
                      <a:pt x="140" y="54"/>
                      <a:pt x="140" y="54"/>
                    </a:cubicBezTo>
                    <a:cubicBezTo>
                      <a:pt x="130" y="69"/>
                      <a:pt x="112" y="80"/>
                      <a:pt x="92" y="80"/>
                    </a:cubicBezTo>
                    <a:cubicBezTo>
                      <a:pt x="91" y="80"/>
                      <a:pt x="90" y="80"/>
                      <a:pt x="89" y="79"/>
                    </a:cubicBezTo>
                    <a:cubicBezTo>
                      <a:pt x="58" y="78"/>
                      <a:pt x="34" y="52"/>
                      <a:pt x="34" y="22"/>
                    </a:cubicBezTo>
                    <a:cubicBezTo>
                      <a:pt x="34" y="20"/>
                      <a:pt x="34" y="19"/>
                      <a:pt x="34" y="19"/>
                    </a:cubicBezTo>
                    <a:cubicBezTo>
                      <a:pt x="35" y="10"/>
                      <a:pt x="28" y="1"/>
                      <a:pt x="19" y="1"/>
                    </a:cubicBezTo>
                    <a:cubicBezTo>
                      <a:pt x="9" y="0"/>
                      <a:pt x="1" y="7"/>
                      <a:pt x="0" y="16"/>
                    </a:cubicBezTo>
                    <a:cubicBezTo>
                      <a:pt x="0" y="18"/>
                      <a:pt x="0" y="20"/>
                      <a:pt x="0" y="22"/>
                    </a:cubicBezTo>
                    <a:cubicBezTo>
                      <a:pt x="0" y="70"/>
                      <a:pt x="38" y="111"/>
                      <a:pt x="87" y="113"/>
                    </a:cubicBezTo>
                    <a:cubicBezTo>
                      <a:pt x="89" y="113"/>
                      <a:pt x="91" y="113"/>
                      <a:pt x="92" y="113"/>
                    </a:cubicBezTo>
                    <a:cubicBezTo>
                      <a:pt x="124" y="113"/>
                      <a:pt x="152" y="97"/>
                      <a:pt x="168" y="73"/>
                    </a:cubicBezTo>
                    <a:cubicBezTo>
                      <a:pt x="174" y="65"/>
                      <a:pt x="172" y="55"/>
                      <a:pt x="164" y="49"/>
                    </a:cubicBezTo>
                    <a:cubicBezTo>
                      <a:pt x="156" y="44"/>
                      <a:pt x="146" y="46"/>
                      <a:pt x="14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2">
                <a:extLst>
                  <a:ext uri="{FF2B5EF4-FFF2-40B4-BE49-F238E27FC236}">
                    <a16:creationId xmlns:a16="http://schemas.microsoft.com/office/drawing/2014/main" id="{677CD81B-307B-4E3B-9EED-0D49FE95F2BC}"/>
                  </a:ext>
                </a:extLst>
              </p:cNvPr>
              <p:cNvSpPr>
                <a:spLocks/>
              </p:cNvSpPr>
              <p:nvPr/>
            </p:nvSpPr>
            <p:spPr bwMode="auto">
              <a:xfrm>
                <a:off x="7686676" y="2447925"/>
                <a:ext cx="68262" cy="242888"/>
              </a:xfrm>
              <a:custGeom>
                <a:avLst/>
                <a:gdLst>
                  <a:gd name="T0" fmla="*/ 41 w 41"/>
                  <a:gd name="T1" fmla="*/ 126 h 146"/>
                  <a:gd name="T2" fmla="*/ 41 w 41"/>
                  <a:gd name="T3" fmla="*/ 20 h 146"/>
                  <a:gd name="T4" fmla="*/ 41 w 41"/>
                  <a:gd name="T5" fmla="*/ 20 h 146"/>
                  <a:gd name="T6" fmla="*/ 21 w 41"/>
                  <a:gd name="T7" fmla="*/ 0 h 146"/>
                  <a:gd name="T8" fmla="*/ 0 w 41"/>
                  <a:gd name="T9" fmla="*/ 20 h 146"/>
                  <a:gd name="T10" fmla="*/ 0 w 41"/>
                  <a:gd name="T11" fmla="*/ 20 h 146"/>
                  <a:gd name="T12" fmla="*/ 0 w 41"/>
                  <a:gd name="T13" fmla="*/ 126 h 146"/>
                  <a:gd name="T14" fmla="*/ 0 w 41"/>
                  <a:gd name="T15" fmla="*/ 126 h 146"/>
                  <a:gd name="T16" fmla="*/ 21 w 41"/>
                  <a:gd name="T17" fmla="*/ 146 h 146"/>
                  <a:gd name="T18" fmla="*/ 41 w 41"/>
                  <a:gd name="T19"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46">
                    <a:moveTo>
                      <a:pt x="41" y="126"/>
                    </a:moveTo>
                    <a:cubicBezTo>
                      <a:pt x="41" y="20"/>
                      <a:pt x="41" y="20"/>
                      <a:pt x="41" y="20"/>
                    </a:cubicBezTo>
                    <a:cubicBezTo>
                      <a:pt x="41" y="20"/>
                      <a:pt x="41" y="20"/>
                      <a:pt x="41" y="20"/>
                    </a:cubicBezTo>
                    <a:cubicBezTo>
                      <a:pt x="41" y="9"/>
                      <a:pt x="32" y="0"/>
                      <a:pt x="21" y="0"/>
                    </a:cubicBezTo>
                    <a:cubicBezTo>
                      <a:pt x="9" y="0"/>
                      <a:pt x="0" y="9"/>
                      <a:pt x="0" y="20"/>
                    </a:cubicBezTo>
                    <a:cubicBezTo>
                      <a:pt x="0" y="20"/>
                      <a:pt x="0" y="20"/>
                      <a:pt x="0" y="20"/>
                    </a:cubicBezTo>
                    <a:cubicBezTo>
                      <a:pt x="0" y="126"/>
                      <a:pt x="0" y="126"/>
                      <a:pt x="0" y="126"/>
                    </a:cubicBezTo>
                    <a:cubicBezTo>
                      <a:pt x="0" y="126"/>
                      <a:pt x="0" y="126"/>
                      <a:pt x="0" y="126"/>
                    </a:cubicBezTo>
                    <a:cubicBezTo>
                      <a:pt x="0" y="137"/>
                      <a:pt x="9" y="146"/>
                      <a:pt x="21" y="146"/>
                    </a:cubicBezTo>
                    <a:cubicBezTo>
                      <a:pt x="32" y="146"/>
                      <a:pt x="41" y="137"/>
                      <a:pt x="41"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a:extLst>
                <a:ext uri="{FF2B5EF4-FFF2-40B4-BE49-F238E27FC236}">
                  <a16:creationId xmlns:a16="http://schemas.microsoft.com/office/drawing/2014/main" id="{A940B70C-FD0C-41F1-841E-9C21A74F8937}"/>
                </a:ext>
              </a:extLst>
            </p:cNvPr>
            <p:cNvGrpSpPr/>
            <p:nvPr/>
          </p:nvGrpSpPr>
          <p:grpSpPr>
            <a:xfrm>
              <a:off x="4458772" y="5125589"/>
              <a:ext cx="359226" cy="375348"/>
              <a:chOff x="2636940" y="4994325"/>
              <a:chExt cx="1087505" cy="874984"/>
            </a:xfrm>
          </p:grpSpPr>
          <p:grpSp>
            <p:nvGrpSpPr>
              <p:cNvPr id="62" name="Group 61">
                <a:extLst>
                  <a:ext uri="{FF2B5EF4-FFF2-40B4-BE49-F238E27FC236}">
                    <a16:creationId xmlns:a16="http://schemas.microsoft.com/office/drawing/2014/main" id="{D6D52650-B70D-454D-8D05-73C59507EAAC}"/>
                  </a:ext>
                </a:extLst>
              </p:cNvPr>
              <p:cNvGrpSpPr/>
              <p:nvPr/>
            </p:nvGrpSpPr>
            <p:grpSpPr>
              <a:xfrm>
                <a:off x="2636940" y="4994325"/>
                <a:ext cx="1087505" cy="874984"/>
                <a:chOff x="2295041" y="4998385"/>
                <a:chExt cx="1187115" cy="1188078"/>
              </a:xfrm>
            </p:grpSpPr>
            <p:grpSp>
              <p:nvGrpSpPr>
                <p:cNvPr id="55" name="Group 54">
                  <a:extLst>
                    <a:ext uri="{FF2B5EF4-FFF2-40B4-BE49-F238E27FC236}">
                      <a16:creationId xmlns:a16="http://schemas.microsoft.com/office/drawing/2014/main" id="{6187B1A1-B447-406F-B1B0-93D2A0E9CA76}"/>
                    </a:ext>
                  </a:extLst>
                </p:cNvPr>
                <p:cNvGrpSpPr/>
                <p:nvPr/>
              </p:nvGrpSpPr>
              <p:grpSpPr>
                <a:xfrm>
                  <a:off x="2644059" y="4998385"/>
                  <a:ext cx="476250" cy="499583"/>
                  <a:chOff x="950180" y="4906312"/>
                  <a:chExt cx="476250" cy="499583"/>
                </a:xfrm>
              </p:grpSpPr>
              <p:sp>
                <p:nvSpPr>
                  <p:cNvPr id="54" name="Flowchart: Connector 53">
                    <a:extLst>
                      <a:ext uri="{FF2B5EF4-FFF2-40B4-BE49-F238E27FC236}">
                        <a16:creationId xmlns:a16="http://schemas.microsoft.com/office/drawing/2014/main" id="{DB8E9363-F91F-47EA-824E-BF7078097FBE}"/>
                      </a:ext>
                    </a:extLst>
                  </p:cNvPr>
                  <p:cNvSpPr/>
                  <p:nvPr/>
                </p:nvSpPr>
                <p:spPr>
                  <a:xfrm>
                    <a:off x="950180" y="4906312"/>
                    <a:ext cx="476250" cy="49958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118">
                    <a:extLst>
                      <a:ext uri="{FF2B5EF4-FFF2-40B4-BE49-F238E27FC236}">
                        <a16:creationId xmlns:a16="http://schemas.microsoft.com/office/drawing/2014/main" id="{801FF47C-9300-4DEB-B66D-C91247109221}"/>
                      </a:ext>
                    </a:extLst>
                  </p:cNvPr>
                  <p:cNvSpPr>
                    <a:spLocks noEditPoints="1"/>
                  </p:cNvSpPr>
                  <p:nvPr/>
                </p:nvSpPr>
                <p:spPr bwMode="auto">
                  <a:xfrm>
                    <a:off x="1029912" y="4961996"/>
                    <a:ext cx="315198" cy="327186"/>
                  </a:xfrm>
                  <a:custGeom>
                    <a:avLst/>
                    <a:gdLst>
                      <a:gd name="T0" fmla="*/ 134 w 186"/>
                      <a:gd name="T1" fmla="*/ 41 h 194"/>
                      <a:gd name="T2" fmla="*/ 93 w 186"/>
                      <a:gd name="T3" fmla="*/ 0 h 194"/>
                      <a:gd name="T4" fmla="*/ 53 w 186"/>
                      <a:gd name="T5" fmla="*/ 41 h 194"/>
                      <a:gd name="T6" fmla="*/ 134 w 186"/>
                      <a:gd name="T7" fmla="*/ 41 h 194"/>
                      <a:gd name="T8" fmla="*/ 0 w 186"/>
                      <a:gd name="T9" fmla="*/ 194 h 194"/>
                      <a:gd name="T10" fmla="*/ 11 w 186"/>
                      <a:gd name="T11" fmla="*/ 138 h 194"/>
                      <a:gd name="T12" fmla="*/ 55 w 186"/>
                      <a:gd name="T13" fmla="*/ 106 h 194"/>
                      <a:gd name="T14" fmla="*/ 59 w 186"/>
                      <a:gd name="T15" fmla="*/ 106 h 194"/>
                      <a:gd name="T16" fmla="*/ 86 w 186"/>
                      <a:gd name="T17" fmla="*/ 146 h 194"/>
                      <a:gd name="T18" fmla="*/ 86 w 186"/>
                      <a:gd name="T19" fmla="*/ 126 h 194"/>
                      <a:gd name="T20" fmla="*/ 82 w 186"/>
                      <a:gd name="T21" fmla="*/ 121 h 194"/>
                      <a:gd name="T22" fmla="*/ 93 w 186"/>
                      <a:gd name="T23" fmla="*/ 112 h 194"/>
                      <a:gd name="T24" fmla="*/ 105 w 186"/>
                      <a:gd name="T25" fmla="*/ 121 h 194"/>
                      <a:gd name="T26" fmla="*/ 100 w 186"/>
                      <a:gd name="T27" fmla="*/ 126 h 194"/>
                      <a:gd name="T28" fmla="*/ 101 w 186"/>
                      <a:gd name="T29" fmla="*/ 146 h 194"/>
                      <a:gd name="T30" fmla="*/ 127 w 186"/>
                      <a:gd name="T31" fmla="*/ 106 h 194"/>
                      <a:gd name="T32" fmla="*/ 131 w 186"/>
                      <a:gd name="T33" fmla="*/ 106 h 194"/>
                      <a:gd name="T34" fmla="*/ 175 w 186"/>
                      <a:gd name="T35" fmla="*/ 138 h 194"/>
                      <a:gd name="T36" fmla="*/ 186 w 186"/>
                      <a:gd name="T37" fmla="*/ 194 h 194"/>
                      <a:gd name="T38" fmla="*/ 0 w 186"/>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94">
                        <a:moveTo>
                          <a:pt x="134" y="41"/>
                        </a:moveTo>
                        <a:cubicBezTo>
                          <a:pt x="133" y="19"/>
                          <a:pt x="118" y="0"/>
                          <a:pt x="93" y="0"/>
                        </a:cubicBezTo>
                        <a:cubicBezTo>
                          <a:pt x="67" y="0"/>
                          <a:pt x="53" y="19"/>
                          <a:pt x="53" y="41"/>
                        </a:cubicBezTo>
                        <a:cubicBezTo>
                          <a:pt x="53" y="128"/>
                          <a:pt x="134" y="127"/>
                          <a:pt x="134" y="41"/>
                        </a:cubicBezTo>
                        <a:close/>
                        <a:moveTo>
                          <a:pt x="0" y="194"/>
                        </a:moveTo>
                        <a:cubicBezTo>
                          <a:pt x="1" y="175"/>
                          <a:pt x="2" y="154"/>
                          <a:pt x="11" y="138"/>
                        </a:cubicBezTo>
                        <a:cubicBezTo>
                          <a:pt x="19" y="121"/>
                          <a:pt x="36" y="106"/>
                          <a:pt x="55" y="106"/>
                        </a:cubicBezTo>
                        <a:cubicBezTo>
                          <a:pt x="59" y="106"/>
                          <a:pt x="59" y="106"/>
                          <a:pt x="59" y="106"/>
                        </a:cubicBezTo>
                        <a:cubicBezTo>
                          <a:pt x="86" y="146"/>
                          <a:pt x="86" y="146"/>
                          <a:pt x="86" y="146"/>
                        </a:cubicBezTo>
                        <a:cubicBezTo>
                          <a:pt x="86" y="126"/>
                          <a:pt x="86" y="126"/>
                          <a:pt x="86" y="126"/>
                        </a:cubicBezTo>
                        <a:cubicBezTo>
                          <a:pt x="82" y="121"/>
                          <a:pt x="82" y="121"/>
                          <a:pt x="82" y="121"/>
                        </a:cubicBezTo>
                        <a:cubicBezTo>
                          <a:pt x="93" y="112"/>
                          <a:pt x="93" y="112"/>
                          <a:pt x="93" y="112"/>
                        </a:cubicBezTo>
                        <a:cubicBezTo>
                          <a:pt x="105" y="121"/>
                          <a:pt x="105" y="121"/>
                          <a:pt x="105" y="121"/>
                        </a:cubicBezTo>
                        <a:cubicBezTo>
                          <a:pt x="100" y="126"/>
                          <a:pt x="100" y="126"/>
                          <a:pt x="100" y="126"/>
                        </a:cubicBezTo>
                        <a:cubicBezTo>
                          <a:pt x="101" y="146"/>
                          <a:pt x="101" y="146"/>
                          <a:pt x="101" y="146"/>
                        </a:cubicBezTo>
                        <a:cubicBezTo>
                          <a:pt x="127" y="106"/>
                          <a:pt x="127" y="106"/>
                          <a:pt x="127" y="106"/>
                        </a:cubicBezTo>
                        <a:cubicBezTo>
                          <a:pt x="131" y="106"/>
                          <a:pt x="131" y="106"/>
                          <a:pt x="131" y="106"/>
                        </a:cubicBezTo>
                        <a:cubicBezTo>
                          <a:pt x="150" y="106"/>
                          <a:pt x="167" y="121"/>
                          <a:pt x="175" y="138"/>
                        </a:cubicBezTo>
                        <a:cubicBezTo>
                          <a:pt x="184" y="154"/>
                          <a:pt x="186" y="175"/>
                          <a:pt x="186" y="194"/>
                        </a:cubicBezTo>
                        <a:cubicBezTo>
                          <a:pt x="0" y="194"/>
                          <a:pt x="0" y="194"/>
                          <a:pt x="0" y="194"/>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55">
                  <a:extLst>
                    <a:ext uri="{FF2B5EF4-FFF2-40B4-BE49-F238E27FC236}">
                      <a16:creationId xmlns:a16="http://schemas.microsoft.com/office/drawing/2014/main" id="{E2A3B7B9-766B-4BC7-B84A-B744D8683EFC}"/>
                    </a:ext>
                  </a:extLst>
                </p:cNvPr>
                <p:cNvGrpSpPr/>
                <p:nvPr/>
              </p:nvGrpSpPr>
              <p:grpSpPr>
                <a:xfrm>
                  <a:off x="3005906" y="5686880"/>
                  <a:ext cx="476250" cy="499583"/>
                  <a:chOff x="950180" y="4906312"/>
                  <a:chExt cx="476250" cy="499583"/>
                </a:xfrm>
              </p:grpSpPr>
              <p:sp>
                <p:nvSpPr>
                  <p:cNvPr id="57" name="Flowchart: Connector 56">
                    <a:extLst>
                      <a:ext uri="{FF2B5EF4-FFF2-40B4-BE49-F238E27FC236}">
                        <a16:creationId xmlns:a16="http://schemas.microsoft.com/office/drawing/2014/main" id="{C5FC90A5-9870-4C8E-BBE6-161DBE277974}"/>
                      </a:ext>
                    </a:extLst>
                  </p:cNvPr>
                  <p:cNvSpPr/>
                  <p:nvPr/>
                </p:nvSpPr>
                <p:spPr>
                  <a:xfrm>
                    <a:off x="950180" y="4906312"/>
                    <a:ext cx="476250" cy="49958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18">
                    <a:extLst>
                      <a:ext uri="{FF2B5EF4-FFF2-40B4-BE49-F238E27FC236}">
                        <a16:creationId xmlns:a16="http://schemas.microsoft.com/office/drawing/2014/main" id="{A73E7B3F-9802-46CF-A756-D1DD37631CAE}"/>
                      </a:ext>
                    </a:extLst>
                  </p:cNvPr>
                  <p:cNvSpPr>
                    <a:spLocks noEditPoints="1"/>
                  </p:cNvSpPr>
                  <p:nvPr/>
                </p:nvSpPr>
                <p:spPr bwMode="auto">
                  <a:xfrm>
                    <a:off x="1029912" y="4961996"/>
                    <a:ext cx="315198" cy="327186"/>
                  </a:xfrm>
                  <a:custGeom>
                    <a:avLst/>
                    <a:gdLst>
                      <a:gd name="T0" fmla="*/ 134 w 186"/>
                      <a:gd name="T1" fmla="*/ 41 h 194"/>
                      <a:gd name="T2" fmla="*/ 93 w 186"/>
                      <a:gd name="T3" fmla="*/ 0 h 194"/>
                      <a:gd name="T4" fmla="*/ 53 w 186"/>
                      <a:gd name="T5" fmla="*/ 41 h 194"/>
                      <a:gd name="T6" fmla="*/ 134 w 186"/>
                      <a:gd name="T7" fmla="*/ 41 h 194"/>
                      <a:gd name="T8" fmla="*/ 0 w 186"/>
                      <a:gd name="T9" fmla="*/ 194 h 194"/>
                      <a:gd name="T10" fmla="*/ 11 w 186"/>
                      <a:gd name="T11" fmla="*/ 138 h 194"/>
                      <a:gd name="T12" fmla="*/ 55 w 186"/>
                      <a:gd name="T13" fmla="*/ 106 h 194"/>
                      <a:gd name="T14" fmla="*/ 59 w 186"/>
                      <a:gd name="T15" fmla="*/ 106 h 194"/>
                      <a:gd name="T16" fmla="*/ 86 w 186"/>
                      <a:gd name="T17" fmla="*/ 146 h 194"/>
                      <a:gd name="T18" fmla="*/ 86 w 186"/>
                      <a:gd name="T19" fmla="*/ 126 h 194"/>
                      <a:gd name="T20" fmla="*/ 82 w 186"/>
                      <a:gd name="T21" fmla="*/ 121 h 194"/>
                      <a:gd name="T22" fmla="*/ 93 w 186"/>
                      <a:gd name="T23" fmla="*/ 112 h 194"/>
                      <a:gd name="T24" fmla="*/ 105 w 186"/>
                      <a:gd name="T25" fmla="*/ 121 h 194"/>
                      <a:gd name="T26" fmla="*/ 100 w 186"/>
                      <a:gd name="T27" fmla="*/ 126 h 194"/>
                      <a:gd name="T28" fmla="*/ 101 w 186"/>
                      <a:gd name="T29" fmla="*/ 146 h 194"/>
                      <a:gd name="T30" fmla="*/ 127 w 186"/>
                      <a:gd name="T31" fmla="*/ 106 h 194"/>
                      <a:gd name="T32" fmla="*/ 131 w 186"/>
                      <a:gd name="T33" fmla="*/ 106 h 194"/>
                      <a:gd name="T34" fmla="*/ 175 w 186"/>
                      <a:gd name="T35" fmla="*/ 138 h 194"/>
                      <a:gd name="T36" fmla="*/ 186 w 186"/>
                      <a:gd name="T37" fmla="*/ 194 h 194"/>
                      <a:gd name="T38" fmla="*/ 0 w 186"/>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94">
                        <a:moveTo>
                          <a:pt x="134" y="41"/>
                        </a:moveTo>
                        <a:cubicBezTo>
                          <a:pt x="133" y="19"/>
                          <a:pt x="118" y="0"/>
                          <a:pt x="93" y="0"/>
                        </a:cubicBezTo>
                        <a:cubicBezTo>
                          <a:pt x="67" y="0"/>
                          <a:pt x="53" y="19"/>
                          <a:pt x="53" y="41"/>
                        </a:cubicBezTo>
                        <a:cubicBezTo>
                          <a:pt x="53" y="128"/>
                          <a:pt x="134" y="127"/>
                          <a:pt x="134" y="41"/>
                        </a:cubicBezTo>
                        <a:close/>
                        <a:moveTo>
                          <a:pt x="0" y="194"/>
                        </a:moveTo>
                        <a:cubicBezTo>
                          <a:pt x="1" y="175"/>
                          <a:pt x="2" y="154"/>
                          <a:pt x="11" y="138"/>
                        </a:cubicBezTo>
                        <a:cubicBezTo>
                          <a:pt x="19" y="121"/>
                          <a:pt x="36" y="106"/>
                          <a:pt x="55" y="106"/>
                        </a:cubicBezTo>
                        <a:cubicBezTo>
                          <a:pt x="59" y="106"/>
                          <a:pt x="59" y="106"/>
                          <a:pt x="59" y="106"/>
                        </a:cubicBezTo>
                        <a:cubicBezTo>
                          <a:pt x="86" y="146"/>
                          <a:pt x="86" y="146"/>
                          <a:pt x="86" y="146"/>
                        </a:cubicBezTo>
                        <a:cubicBezTo>
                          <a:pt x="86" y="126"/>
                          <a:pt x="86" y="126"/>
                          <a:pt x="86" y="126"/>
                        </a:cubicBezTo>
                        <a:cubicBezTo>
                          <a:pt x="82" y="121"/>
                          <a:pt x="82" y="121"/>
                          <a:pt x="82" y="121"/>
                        </a:cubicBezTo>
                        <a:cubicBezTo>
                          <a:pt x="93" y="112"/>
                          <a:pt x="93" y="112"/>
                          <a:pt x="93" y="112"/>
                        </a:cubicBezTo>
                        <a:cubicBezTo>
                          <a:pt x="105" y="121"/>
                          <a:pt x="105" y="121"/>
                          <a:pt x="105" y="121"/>
                        </a:cubicBezTo>
                        <a:cubicBezTo>
                          <a:pt x="100" y="126"/>
                          <a:pt x="100" y="126"/>
                          <a:pt x="100" y="126"/>
                        </a:cubicBezTo>
                        <a:cubicBezTo>
                          <a:pt x="101" y="146"/>
                          <a:pt x="101" y="146"/>
                          <a:pt x="101" y="146"/>
                        </a:cubicBezTo>
                        <a:cubicBezTo>
                          <a:pt x="127" y="106"/>
                          <a:pt x="127" y="106"/>
                          <a:pt x="127" y="106"/>
                        </a:cubicBezTo>
                        <a:cubicBezTo>
                          <a:pt x="131" y="106"/>
                          <a:pt x="131" y="106"/>
                          <a:pt x="131" y="106"/>
                        </a:cubicBezTo>
                        <a:cubicBezTo>
                          <a:pt x="150" y="106"/>
                          <a:pt x="167" y="121"/>
                          <a:pt x="175" y="138"/>
                        </a:cubicBezTo>
                        <a:cubicBezTo>
                          <a:pt x="184" y="154"/>
                          <a:pt x="186" y="175"/>
                          <a:pt x="186" y="194"/>
                        </a:cubicBezTo>
                        <a:cubicBezTo>
                          <a:pt x="0" y="194"/>
                          <a:pt x="0" y="194"/>
                          <a:pt x="0" y="194"/>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a:extLst>
                    <a:ext uri="{FF2B5EF4-FFF2-40B4-BE49-F238E27FC236}">
                      <a16:creationId xmlns:a16="http://schemas.microsoft.com/office/drawing/2014/main" id="{5A3DD9EE-62DA-4519-98FC-3544449151CB}"/>
                    </a:ext>
                  </a:extLst>
                </p:cNvPr>
                <p:cNvGrpSpPr/>
                <p:nvPr/>
              </p:nvGrpSpPr>
              <p:grpSpPr>
                <a:xfrm>
                  <a:off x="2295041" y="5686880"/>
                  <a:ext cx="476250" cy="499583"/>
                  <a:chOff x="950180" y="4906312"/>
                  <a:chExt cx="476250" cy="499583"/>
                </a:xfrm>
              </p:grpSpPr>
              <p:sp>
                <p:nvSpPr>
                  <p:cNvPr id="60" name="Flowchart: Connector 59">
                    <a:extLst>
                      <a:ext uri="{FF2B5EF4-FFF2-40B4-BE49-F238E27FC236}">
                        <a16:creationId xmlns:a16="http://schemas.microsoft.com/office/drawing/2014/main" id="{CBE2F311-F339-412C-8B79-B5E6A28DA065}"/>
                      </a:ext>
                    </a:extLst>
                  </p:cNvPr>
                  <p:cNvSpPr/>
                  <p:nvPr/>
                </p:nvSpPr>
                <p:spPr>
                  <a:xfrm>
                    <a:off x="950180" y="4906312"/>
                    <a:ext cx="476250" cy="49958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118">
                    <a:extLst>
                      <a:ext uri="{FF2B5EF4-FFF2-40B4-BE49-F238E27FC236}">
                        <a16:creationId xmlns:a16="http://schemas.microsoft.com/office/drawing/2014/main" id="{C6D28B45-4DCF-4DA3-AA6D-9E8BAAA50DD8}"/>
                      </a:ext>
                    </a:extLst>
                  </p:cNvPr>
                  <p:cNvSpPr>
                    <a:spLocks noEditPoints="1"/>
                  </p:cNvSpPr>
                  <p:nvPr/>
                </p:nvSpPr>
                <p:spPr bwMode="auto">
                  <a:xfrm>
                    <a:off x="1029912" y="4961996"/>
                    <a:ext cx="315198" cy="327186"/>
                  </a:xfrm>
                  <a:custGeom>
                    <a:avLst/>
                    <a:gdLst>
                      <a:gd name="T0" fmla="*/ 134 w 186"/>
                      <a:gd name="T1" fmla="*/ 41 h 194"/>
                      <a:gd name="T2" fmla="*/ 93 w 186"/>
                      <a:gd name="T3" fmla="*/ 0 h 194"/>
                      <a:gd name="T4" fmla="*/ 53 w 186"/>
                      <a:gd name="T5" fmla="*/ 41 h 194"/>
                      <a:gd name="T6" fmla="*/ 134 w 186"/>
                      <a:gd name="T7" fmla="*/ 41 h 194"/>
                      <a:gd name="T8" fmla="*/ 0 w 186"/>
                      <a:gd name="T9" fmla="*/ 194 h 194"/>
                      <a:gd name="T10" fmla="*/ 11 w 186"/>
                      <a:gd name="T11" fmla="*/ 138 h 194"/>
                      <a:gd name="T12" fmla="*/ 55 w 186"/>
                      <a:gd name="T13" fmla="*/ 106 h 194"/>
                      <a:gd name="T14" fmla="*/ 59 w 186"/>
                      <a:gd name="T15" fmla="*/ 106 h 194"/>
                      <a:gd name="T16" fmla="*/ 86 w 186"/>
                      <a:gd name="T17" fmla="*/ 146 h 194"/>
                      <a:gd name="T18" fmla="*/ 86 w 186"/>
                      <a:gd name="T19" fmla="*/ 126 h 194"/>
                      <a:gd name="T20" fmla="*/ 82 w 186"/>
                      <a:gd name="T21" fmla="*/ 121 h 194"/>
                      <a:gd name="T22" fmla="*/ 93 w 186"/>
                      <a:gd name="T23" fmla="*/ 112 h 194"/>
                      <a:gd name="T24" fmla="*/ 105 w 186"/>
                      <a:gd name="T25" fmla="*/ 121 h 194"/>
                      <a:gd name="T26" fmla="*/ 100 w 186"/>
                      <a:gd name="T27" fmla="*/ 126 h 194"/>
                      <a:gd name="T28" fmla="*/ 101 w 186"/>
                      <a:gd name="T29" fmla="*/ 146 h 194"/>
                      <a:gd name="T30" fmla="*/ 127 w 186"/>
                      <a:gd name="T31" fmla="*/ 106 h 194"/>
                      <a:gd name="T32" fmla="*/ 131 w 186"/>
                      <a:gd name="T33" fmla="*/ 106 h 194"/>
                      <a:gd name="T34" fmla="*/ 175 w 186"/>
                      <a:gd name="T35" fmla="*/ 138 h 194"/>
                      <a:gd name="T36" fmla="*/ 186 w 186"/>
                      <a:gd name="T37" fmla="*/ 194 h 194"/>
                      <a:gd name="T38" fmla="*/ 0 w 186"/>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94">
                        <a:moveTo>
                          <a:pt x="134" y="41"/>
                        </a:moveTo>
                        <a:cubicBezTo>
                          <a:pt x="133" y="19"/>
                          <a:pt x="118" y="0"/>
                          <a:pt x="93" y="0"/>
                        </a:cubicBezTo>
                        <a:cubicBezTo>
                          <a:pt x="67" y="0"/>
                          <a:pt x="53" y="19"/>
                          <a:pt x="53" y="41"/>
                        </a:cubicBezTo>
                        <a:cubicBezTo>
                          <a:pt x="53" y="128"/>
                          <a:pt x="134" y="127"/>
                          <a:pt x="134" y="41"/>
                        </a:cubicBezTo>
                        <a:close/>
                        <a:moveTo>
                          <a:pt x="0" y="194"/>
                        </a:moveTo>
                        <a:cubicBezTo>
                          <a:pt x="1" y="175"/>
                          <a:pt x="2" y="154"/>
                          <a:pt x="11" y="138"/>
                        </a:cubicBezTo>
                        <a:cubicBezTo>
                          <a:pt x="19" y="121"/>
                          <a:pt x="36" y="106"/>
                          <a:pt x="55" y="106"/>
                        </a:cubicBezTo>
                        <a:cubicBezTo>
                          <a:pt x="59" y="106"/>
                          <a:pt x="59" y="106"/>
                          <a:pt x="59" y="106"/>
                        </a:cubicBezTo>
                        <a:cubicBezTo>
                          <a:pt x="86" y="146"/>
                          <a:pt x="86" y="146"/>
                          <a:pt x="86" y="146"/>
                        </a:cubicBezTo>
                        <a:cubicBezTo>
                          <a:pt x="86" y="126"/>
                          <a:pt x="86" y="126"/>
                          <a:pt x="86" y="126"/>
                        </a:cubicBezTo>
                        <a:cubicBezTo>
                          <a:pt x="82" y="121"/>
                          <a:pt x="82" y="121"/>
                          <a:pt x="82" y="121"/>
                        </a:cubicBezTo>
                        <a:cubicBezTo>
                          <a:pt x="93" y="112"/>
                          <a:pt x="93" y="112"/>
                          <a:pt x="93" y="112"/>
                        </a:cubicBezTo>
                        <a:cubicBezTo>
                          <a:pt x="105" y="121"/>
                          <a:pt x="105" y="121"/>
                          <a:pt x="105" y="121"/>
                        </a:cubicBezTo>
                        <a:cubicBezTo>
                          <a:pt x="100" y="126"/>
                          <a:pt x="100" y="126"/>
                          <a:pt x="100" y="126"/>
                        </a:cubicBezTo>
                        <a:cubicBezTo>
                          <a:pt x="101" y="146"/>
                          <a:pt x="101" y="146"/>
                          <a:pt x="101" y="146"/>
                        </a:cubicBezTo>
                        <a:cubicBezTo>
                          <a:pt x="127" y="106"/>
                          <a:pt x="127" y="106"/>
                          <a:pt x="127" y="106"/>
                        </a:cubicBezTo>
                        <a:cubicBezTo>
                          <a:pt x="131" y="106"/>
                          <a:pt x="131" y="106"/>
                          <a:pt x="131" y="106"/>
                        </a:cubicBezTo>
                        <a:cubicBezTo>
                          <a:pt x="150" y="106"/>
                          <a:pt x="167" y="121"/>
                          <a:pt x="175" y="138"/>
                        </a:cubicBezTo>
                        <a:cubicBezTo>
                          <a:pt x="184" y="154"/>
                          <a:pt x="186" y="175"/>
                          <a:pt x="186" y="194"/>
                        </a:cubicBezTo>
                        <a:cubicBezTo>
                          <a:pt x="0" y="194"/>
                          <a:pt x="0" y="194"/>
                          <a:pt x="0" y="194"/>
                        </a:cubicBezTo>
                        <a:close/>
                      </a:path>
                    </a:pathLst>
                  </a:custGeom>
                  <a:solidFill>
                    <a:srgbClr val="092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64" name="Straight Connector 63">
                <a:extLst>
                  <a:ext uri="{FF2B5EF4-FFF2-40B4-BE49-F238E27FC236}">
                    <a16:creationId xmlns:a16="http://schemas.microsoft.com/office/drawing/2014/main" id="{76548869-40B7-4F2C-9A9D-EFB1BB664B0A}"/>
                  </a:ext>
                </a:extLst>
              </p:cNvPr>
              <p:cNvCxnSpPr>
                <a:cxnSpLocks/>
              </p:cNvCxnSpPr>
              <p:nvPr/>
            </p:nvCxnSpPr>
            <p:spPr>
              <a:xfrm flipH="1">
                <a:off x="2973692" y="5362482"/>
                <a:ext cx="80921" cy="1386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94DBEDD-868F-473A-AA7F-B2FFC340167A}"/>
                  </a:ext>
                </a:extLst>
              </p:cNvPr>
              <p:cNvCxnSpPr>
                <a:cxnSpLocks/>
              </p:cNvCxnSpPr>
              <p:nvPr/>
            </p:nvCxnSpPr>
            <p:spPr>
              <a:xfrm>
                <a:off x="3296151" y="5352604"/>
                <a:ext cx="78834" cy="1453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13E78F-64C9-4C5C-855A-FD78F4A1A32C}"/>
                  </a:ext>
                </a:extLst>
              </p:cNvPr>
              <p:cNvCxnSpPr>
                <a:cxnSpLocks/>
              </p:cNvCxnSpPr>
              <p:nvPr/>
            </p:nvCxnSpPr>
            <p:spPr>
              <a:xfrm flipH="1" flipV="1">
                <a:off x="3095170" y="5723395"/>
                <a:ext cx="175843" cy="15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F6EA6EB-E4D4-4124-A3F5-C66BCE292981}"/>
                </a:ext>
              </a:extLst>
            </p:cNvPr>
            <p:cNvGrpSpPr/>
            <p:nvPr/>
          </p:nvGrpSpPr>
          <p:grpSpPr>
            <a:xfrm>
              <a:off x="3866167" y="3715675"/>
              <a:ext cx="517494" cy="381457"/>
              <a:chOff x="403412" y="4329953"/>
              <a:chExt cx="624782" cy="576360"/>
            </a:xfrm>
          </p:grpSpPr>
          <p:sp>
            <p:nvSpPr>
              <p:cNvPr id="77" name="Arrow: Chevron 76">
                <a:extLst>
                  <a:ext uri="{FF2B5EF4-FFF2-40B4-BE49-F238E27FC236}">
                    <a16:creationId xmlns:a16="http://schemas.microsoft.com/office/drawing/2014/main" id="{422F7222-B67A-4B0A-924E-26BB08056A4A}"/>
                  </a:ext>
                </a:extLst>
              </p:cNvPr>
              <p:cNvSpPr/>
              <p:nvPr/>
            </p:nvSpPr>
            <p:spPr>
              <a:xfrm>
                <a:off x="403412" y="4329953"/>
                <a:ext cx="251012" cy="5763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Arrow: Chevron 77">
                <a:extLst>
                  <a:ext uri="{FF2B5EF4-FFF2-40B4-BE49-F238E27FC236}">
                    <a16:creationId xmlns:a16="http://schemas.microsoft.com/office/drawing/2014/main" id="{C8B19B67-FBE0-4A3E-BD85-7DE268A00AFD}"/>
                  </a:ext>
                </a:extLst>
              </p:cNvPr>
              <p:cNvSpPr/>
              <p:nvPr/>
            </p:nvSpPr>
            <p:spPr>
              <a:xfrm>
                <a:off x="589024" y="4329953"/>
                <a:ext cx="251012" cy="5763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Arrow: Chevron 78">
                <a:extLst>
                  <a:ext uri="{FF2B5EF4-FFF2-40B4-BE49-F238E27FC236}">
                    <a16:creationId xmlns:a16="http://schemas.microsoft.com/office/drawing/2014/main" id="{7445A767-F869-4473-8A9C-D47D6E8BF651}"/>
                  </a:ext>
                </a:extLst>
              </p:cNvPr>
              <p:cNvSpPr/>
              <p:nvPr/>
            </p:nvSpPr>
            <p:spPr>
              <a:xfrm>
                <a:off x="777182" y="4329953"/>
                <a:ext cx="251012" cy="5763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2" name="Speech Bubble: Rectangle with Corners Rounded 81">
              <a:extLst>
                <a:ext uri="{FF2B5EF4-FFF2-40B4-BE49-F238E27FC236}">
                  <a16:creationId xmlns:a16="http://schemas.microsoft.com/office/drawing/2014/main" id="{2F179FFD-257E-4821-BD31-B8DCE0602137}"/>
                </a:ext>
              </a:extLst>
            </p:cNvPr>
            <p:cNvSpPr/>
            <p:nvPr/>
          </p:nvSpPr>
          <p:spPr>
            <a:xfrm>
              <a:off x="7232313" y="2320126"/>
              <a:ext cx="453816" cy="307954"/>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4" name="Speech Bubble: Rectangle with Corners Rounded 83">
              <a:extLst>
                <a:ext uri="{FF2B5EF4-FFF2-40B4-BE49-F238E27FC236}">
                  <a16:creationId xmlns:a16="http://schemas.microsoft.com/office/drawing/2014/main" id="{D368805A-4BD9-40A7-A17A-6BA60F210126}"/>
                </a:ext>
              </a:extLst>
            </p:cNvPr>
            <p:cNvSpPr/>
            <p:nvPr/>
          </p:nvSpPr>
          <p:spPr>
            <a:xfrm flipH="1">
              <a:off x="7470781" y="2488062"/>
              <a:ext cx="382301" cy="307095"/>
            </a:xfrm>
            <a:prstGeom prst="wedgeRoundRectCallout">
              <a:avLst/>
            </a:prstGeom>
            <a:solidFill>
              <a:schemeClr val="bg1"/>
            </a:solidFill>
            <a:ln>
              <a:solidFill>
                <a:srgbClr val="E14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5" name="TextBox 84">
              <a:extLst>
                <a:ext uri="{FF2B5EF4-FFF2-40B4-BE49-F238E27FC236}">
                  <a16:creationId xmlns:a16="http://schemas.microsoft.com/office/drawing/2014/main" id="{0D99EAE3-E873-4991-BA0F-3D2DA60A0610}"/>
                </a:ext>
              </a:extLst>
            </p:cNvPr>
            <p:cNvSpPr txBox="1"/>
            <p:nvPr/>
          </p:nvSpPr>
          <p:spPr>
            <a:xfrm>
              <a:off x="1562458" y="3429000"/>
              <a:ext cx="2288400" cy="1261884"/>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Change Driver</a:t>
              </a:r>
            </a:p>
            <a:p>
              <a:r>
                <a:rPr lang="en-US" sz="1400" dirty="0">
                  <a:solidFill>
                    <a:srgbClr val="092F57"/>
                  </a:solidFill>
                  <a:latin typeface="Arial" panose="020B0604020202020204" pitchFamily="34" charset="0"/>
                  <a:cs typeface="Arial" panose="020B0604020202020204" pitchFamily="34" charset="0"/>
                </a:rPr>
                <a:t>Has a sense of urgency</a:t>
              </a:r>
            </a:p>
            <a:p>
              <a:r>
                <a:rPr lang="en-US" sz="1400" dirty="0">
                  <a:solidFill>
                    <a:srgbClr val="092F57"/>
                  </a:solidFill>
                  <a:latin typeface="Arial" panose="020B0604020202020204" pitchFamily="34" charset="0"/>
                  <a:cs typeface="Arial" panose="020B0604020202020204" pitchFamily="34" charset="0"/>
                </a:rPr>
                <a:t>to make and drive the                                                                                                                                                                                                                                    change</a:t>
              </a:r>
            </a:p>
            <a:p>
              <a:endParaRPr lang="en-US" dirty="0"/>
            </a:p>
          </p:txBody>
        </p:sp>
        <p:sp>
          <p:nvSpPr>
            <p:cNvPr id="86" name="TextBox 85">
              <a:extLst>
                <a:ext uri="{FF2B5EF4-FFF2-40B4-BE49-F238E27FC236}">
                  <a16:creationId xmlns:a16="http://schemas.microsoft.com/office/drawing/2014/main" id="{4791BBD2-B150-4EFF-9C37-52E7AFC2C8EC}"/>
                </a:ext>
              </a:extLst>
            </p:cNvPr>
            <p:cNvSpPr txBox="1"/>
            <p:nvPr/>
          </p:nvSpPr>
          <p:spPr>
            <a:xfrm>
              <a:off x="2064183" y="5010217"/>
              <a:ext cx="2288400" cy="1261884"/>
            </a:xfrm>
            <a:prstGeom prst="rect">
              <a:avLst/>
            </a:prstGeom>
            <a:noFill/>
          </p:spPr>
          <p:txBody>
            <a:bodyPr wrap="square" rtlCol="0">
              <a:spAutoFit/>
            </a:bodyPr>
            <a:lstStyle/>
            <a:p>
              <a:r>
                <a:rPr lang="en-US" sz="1600" b="1" dirty="0">
                  <a:solidFill>
                    <a:srgbClr val="092F57"/>
                  </a:solidFill>
                  <a:latin typeface="Arial" panose="020B0604020202020204" pitchFamily="34" charset="0"/>
                  <a:cs typeface="Arial" panose="020B0604020202020204" pitchFamily="34" charset="0"/>
                </a:rPr>
                <a:t>Connector</a:t>
              </a:r>
            </a:p>
            <a:p>
              <a:r>
                <a:rPr lang="en-US" sz="1400" dirty="0">
                  <a:solidFill>
                    <a:srgbClr val="092F57"/>
                  </a:solidFill>
                  <a:latin typeface="Arial" panose="020B0604020202020204" pitchFamily="34" charset="0"/>
                  <a:cs typeface="Arial" panose="020B0604020202020204" pitchFamily="34" charset="0"/>
                </a:rPr>
                <a:t>Connects and links up people, resources, activities, etc.</a:t>
              </a:r>
            </a:p>
            <a:p>
              <a:endParaRPr lang="en-US" dirty="0"/>
            </a:p>
          </p:txBody>
        </p:sp>
        <p:sp>
          <p:nvSpPr>
            <p:cNvPr id="87" name="TextBox 86">
              <a:extLst>
                <a:ext uri="{FF2B5EF4-FFF2-40B4-BE49-F238E27FC236}">
                  <a16:creationId xmlns:a16="http://schemas.microsoft.com/office/drawing/2014/main" id="{33946951-A689-4EC0-803B-AB50AE5E59D1}"/>
                </a:ext>
              </a:extLst>
            </p:cNvPr>
            <p:cNvSpPr txBox="1"/>
            <p:nvPr/>
          </p:nvSpPr>
          <p:spPr>
            <a:xfrm>
              <a:off x="7853082" y="1848837"/>
              <a:ext cx="2288400" cy="1261884"/>
            </a:xfrm>
            <a:prstGeom prst="rect">
              <a:avLst/>
            </a:prstGeom>
            <a:noFill/>
          </p:spPr>
          <p:txBody>
            <a:bodyPr wrap="square" rtlCol="0">
              <a:spAutoFit/>
            </a:bodyPr>
            <a:lstStyle/>
            <a:p>
              <a:pPr algn="r"/>
              <a:r>
                <a:rPr lang="en-US" sz="1600" b="1" dirty="0">
                  <a:solidFill>
                    <a:srgbClr val="092F57"/>
                  </a:solidFill>
                  <a:latin typeface="Arial" panose="020B0604020202020204" pitchFamily="34" charset="0"/>
                  <a:cs typeface="Arial" panose="020B0604020202020204" pitchFamily="34" charset="0"/>
                </a:rPr>
                <a:t>Translator</a:t>
              </a:r>
            </a:p>
            <a:p>
              <a:pPr algn="r"/>
              <a:r>
                <a:rPr lang="en-US" sz="1400" dirty="0">
                  <a:solidFill>
                    <a:srgbClr val="092F57"/>
                  </a:solidFill>
                  <a:latin typeface="Arial" panose="020B0604020202020204" pitchFamily="34" charset="0"/>
                  <a:cs typeface="Arial" panose="020B0604020202020204" pitchFamily="34" charset="0"/>
                </a:rPr>
                <a:t>Is able to translate the messages in a way that is understandable</a:t>
              </a:r>
            </a:p>
            <a:p>
              <a:endParaRPr lang="en-US" dirty="0"/>
            </a:p>
          </p:txBody>
        </p:sp>
        <p:sp>
          <p:nvSpPr>
            <p:cNvPr id="88" name="TextBox 87">
              <a:extLst>
                <a:ext uri="{FF2B5EF4-FFF2-40B4-BE49-F238E27FC236}">
                  <a16:creationId xmlns:a16="http://schemas.microsoft.com/office/drawing/2014/main" id="{0AD2A501-BAA3-49EE-B183-18E5ED9C2F03}"/>
                </a:ext>
              </a:extLst>
            </p:cNvPr>
            <p:cNvSpPr txBox="1"/>
            <p:nvPr/>
          </p:nvSpPr>
          <p:spPr>
            <a:xfrm>
              <a:off x="8444046" y="3429000"/>
              <a:ext cx="2288400" cy="1261884"/>
            </a:xfrm>
            <a:prstGeom prst="rect">
              <a:avLst/>
            </a:prstGeom>
            <a:noFill/>
          </p:spPr>
          <p:txBody>
            <a:bodyPr wrap="square" rtlCol="0">
              <a:spAutoFit/>
            </a:bodyPr>
            <a:lstStyle/>
            <a:p>
              <a:pPr algn="r"/>
              <a:r>
                <a:rPr lang="en-US" sz="1600" b="1" dirty="0">
                  <a:solidFill>
                    <a:srgbClr val="092F57"/>
                  </a:solidFill>
                  <a:latin typeface="Arial" panose="020B0604020202020204" pitchFamily="34" charset="0"/>
                  <a:cs typeface="Arial" panose="020B0604020202020204" pitchFamily="34" charset="0"/>
                </a:rPr>
                <a:t>Communicator</a:t>
              </a:r>
            </a:p>
            <a:p>
              <a:pPr algn="r"/>
              <a:r>
                <a:rPr lang="en-US" sz="1400" dirty="0">
                  <a:solidFill>
                    <a:srgbClr val="092F57"/>
                  </a:solidFill>
                  <a:latin typeface="Arial" panose="020B0604020202020204" pitchFamily="34" charset="0"/>
                  <a:cs typeface="Arial" panose="020B0604020202020204" pitchFamily="34" charset="0"/>
                </a:rPr>
                <a:t>Promotes proactive </a:t>
              </a:r>
            </a:p>
            <a:p>
              <a:pPr algn="r"/>
              <a:r>
                <a:rPr lang="en-US" sz="1400" dirty="0">
                  <a:solidFill>
                    <a:srgbClr val="092F57"/>
                  </a:solidFill>
                  <a:latin typeface="Arial" panose="020B0604020202020204" pitchFamily="34" charset="0"/>
                  <a:cs typeface="Arial" panose="020B0604020202020204" pitchFamily="34" charset="0"/>
                </a:rPr>
                <a:t>two-way project communications</a:t>
              </a:r>
            </a:p>
            <a:p>
              <a:endParaRPr lang="en-US" dirty="0"/>
            </a:p>
          </p:txBody>
        </p:sp>
        <p:sp>
          <p:nvSpPr>
            <p:cNvPr id="89" name="TextBox 88">
              <a:extLst>
                <a:ext uri="{FF2B5EF4-FFF2-40B4-BE49-F238E27FC236}">
                  <a16:creationId xmlns:a16="http://schemas.microsoft.com/office/drawing/2014/main" id="{2A0A006F-7F02-4735-922C-B56174C615A3}"/>
                </a:ext>
              </a:extLst>
            </p:cNvPr>
            <p:cNvSpPr txBox="1"/>
            <p:nvPr/>
          </p:nvSpPr>
          <p:spPr>
            <a:xfrm>
              <a:off x="7864169" y="4999180"/>
              <a:ext cx="2288400" cy="1261884"/>
            </a:xfrm>
            <a:prstGeom prst="rect">
              <a:avLst/>
            </a:prstGeom>
            <a:noFill/>
          </p:spPr>
          <p:txBody>
            <a:bodyPr wrap="square" rtlCol="0">
              <a:spAutoFit/>
            </a:bodyPr>
            <a:lstStyle/>
            <a:p>
              <a:pPr algn="r"/>
              <a:r>
                <a:rPr lang="en-US" sz="1600" b="1" dirty="0">
                  <a:solidFill>
                    <a:srgbClr val="092F57"/>
                  </a:solidFill>
                  <a:latin typeface="Arial" panose="020B0604020202020204" pitchFamily="34" charset="0"/>
                  <a:cs typeface="Arial" panose="020B0604020202020204" pitchFamily="34" charset="0"/>
                </a:rPr>
                <a:t>Knowledge Sharer</a:t>
              </a:r>
            </a:p>
            <a:p>
              <a:pPr algn="r"/>
              <a:r>
                <a:rPr lang="en-US" sz="1400" dirty="0">
                  <a:solidFill>
                    <a:srgbClr val="092F57"/>
                  </a:solidFill>
                  <a:latin typeface="Arial" panose="020B0604020202020204" pitchFamily="34" charset="0"/>
                  <a:cs typeface="Arial" panose="020B0604020202020204" pitchFamily="34" charset="0"/>
                </a:rPr>
                <a:t>Shares information, lessons learned, and provides feedback</a:t>
              </a:r>
            </a:p>
            <a:p>
              <a:endParaRPr lang="en-US" dirty="0"/>
            </a:p>
          </p:txBody>
        </p:sp>
      </p:grpSp>
    </p:spTree>
    <p:extLst>
      <p:ext uri="{BB962C8B-B14F-4D97-AF65-F5344CB8AC3E}">
        <p14:creationId xmlns:p14="http://schemas.microsoft.com/office/powerpoint/2010/main" val="207671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AF4CDE-184B-4B80-BD96-704031C48CEA}"/>
              </a:ext>
            </a:extLst>
          </p:cNvPr>
          <p:cNvSpPr>
            <a:spLocks noGrp="1"/>
          </p:cNvSpPr>
          <p:nvPr>
            <p:ph idx="1"/>
          </p:nvPr>
        </p:nvSpPr>
        <p:spPr>
          <a:xfrm>
            <a:off x="4783749" y="476621"/>
            <a:ext cx="6492240" cy="1084807"/>
          </a:xfrm>
        </p:spPr>
        <p:txBody>
          <a:bodyPr>
            <a:noAutofit/>
          </a:bodyPr>
          <a:lstStyle/>
          <a:p>
            <a:pPr algn="ctr"/>
            <a:r>
              <a:rPr lang="en-US" sz="4500" dirty="0">
                <a:solidFill>
                  <a:srgbClr val="092F57"/>
                </a:solidFill>
                <a:latin typeface="Arial" panose="020B0604020202020204" pitchFamily="34" charset="0"/>
                <a:cs typeface="Arial" panose="020B0604020202020204" pitchFamily="34" charset="0"/>
              </a:rPr>
              <a:t>A Year in Review</a:t>
            </a:r>
          </a:p>
        </p:txBody>
      </p:sp>
      <p:cxnSp>
        <p:nvCxnSpPr>
          <p:cNvPr id="6" name="Straight Connector 5">
            <a:extLst>
              <a:ext uri="{FF2B5EF4-FFF2-40B4-BE49-F238E27FC236}">
                <a16:creationId xmlns:a16="http://schemas.microsoft.com/office/drawing/2014/main" id="{7551AE3E-0889-4284-A506-3A5F69C448BC}"/>
              </a:ext>
            </a:extLst>
          </p:cNvPr>
          <p:cNvCxnSpPr>
            <a:cxnSpLocks/>
          </p:cNvCxnSpPr>
          <p:nvPr/>
        </p:nvCxnSpPr>
        <p:spPr>
          <a:xfrm>
            <a:off x="5039019" y="1256849"/>
            <a:ext cx="59817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5D5BC4C-F37A-4D1A-92BC-3A44C327D955}"/>
              </a:ext>
            </a:extLst>
          </p:cNvPr>
          <p:cNvGrpSpPr/>
          <p:nvPr/>
        </p:nvGrpSpPr>
        <p:grpSpPr>
          <a:xfrm>
            <a:off x="1063118" y="2541580"/>
            <a:ext cx="1804369" cy="1719701"/>
            <a:chOff x="7783513" y="3675063"/>
            <a:chExt cx="860425" cy="914400"/>
          </a:xfrm>
        </p:grpSpPr>
        <p:sp>
          <p:nvSpPr>
            <p:cNvPr id="9" name="Freeform 102">
              <a:extLst>
                <a:ext uri="{FF2B5EF4-FFF2-40B4-BE49-F238E27FC236}">
                  <a16:creationId xmlns:a16="http://schemas.microsoft.com/office/drawing/2014/main" id="{591DA24A-D337-4DD5-AE93-FFF4953FAB32}"/>
                </a:ext>
              </a:extLst>
            </p:cNvPr>
            <p:cNvSpPr>
              <a:spLocks/>
            </p:cNvSpPr>
            <p:nvPr/>
          </p:nvSpPr>
          <p:spPr bwMode="auto">
            <a:xfrm>
              <a:off x="7783513" y="3675063"/>
              <a:ext cx="860425" cy="215900"/>
            </a:xfrm>
            <a:custGeom>
              <a:avLst/>
              <a:gdLst>
                <a:gd name="T0" fmla="*/ 456 w 504"/>
                <a:gd name="T1" fmla="*/ 0 h 126"/>
                <a:gd name="T2" fmla="*/ 404 w 504"/>
                <a:gd name="T3" fmla="*/ 0 h 126"/>
                <a:gd name="T4" fmla="*/ 404 w 504"/>
                <a:gd name="T5" fmla="*/ 43 h 126"/>
                <a:gd name="T6" fmla="*/ 415 w 504"/>
                <a:gd name="T7" fmla="*/ 63 h 126"/>
                <a:gd name="T8" fmla="*/ 393 w 504"/>
                <a:gd name="T9" fmla="*/ 86 h 126"/>
                <a:gd name="T10" fmla="*/ 370 w 504"/>
                <a:gd name="T11" fmla="*/ 63 h 126"/>
                <a:gd name="T12" fmla="*/ 382 w 504"/>
                <a:gd name="T13" fmla="*/ 43 h 126"/>
                <a:gd name="T14" fmla="*/ 382 w 504"/>
                <a:gd name="T15" fmla="*/ 0 h 126"/>
                <a:gd name="T16" fmla="*/ 126 w 504"/>
                <a:gd name="T17" fmla="*/ 0 h 126"/>
                <a:gd name="T18" fmla="*/ 126 w 504"/>
                <a:gd name="T19" fmla="*/ 43 h 126"/>
                <a:gd name="T20" fmla="*/ 138 w 504"/>
                <a:gd name="T21" fmla="*/ 63 h 126"/>
                <a:gd name="T22" fmla="*/ 115 w 504"/>
                <a:gd name="T23" fmla="*/ 86 h 126"/>
                <a:gd name="T24" fmla="*/ 93 w 504"/>
                <a:gd name="T25" fmla="*/ 63 h 126"/>
                <a:gd name="T26" fmla="*/ 104 w 504"/>
                <a:gd name="T27" fmla="*/ 43 h 126"/>
                <a:gd name="T28" fmla="*/ 104 w 504"/>
                <a:gd name="T29" fmla="*/ 0 h 126"/>
                <a:gd name="T30" fmla="*/ 47 w 504"/>
                <a:gd name="T31" fmla="*/ 0 h 126"/>
                <a:gd name="T32" fmla="*/ 0 w 504"/>
                <a:gd name="T33" fmla="*/ 47 h 126"/>
                <a:gd name="T34" fmla="*/ 0 w 504"/>
                <a:gd name="T35" fmla="*/ 126 h 126"/>
                <a:gd name="T36" fmla="*/ 504 w 504"/>
                <a:gd name="T37" fmla="*/ 126 h 126"/>
                <a:gd name="T38" fmla="*/ 504 w 504"/>
                <a:gd name="T39" fmla="*/ 47 h 126"/>
                <a:gd name="T40" fmla="*/ 456 w 504"/>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126">
                  <a:moveTo>
                    <a:pt x="456" y="0"/>
                  </a:moveTo>
                  <a:cubicBezTo>
                    <a:pt x="404" y="0"/>
                    <a:pt x="404" y="0"/>
                    <a:pt x="404" y="0"/>
                  </a:cubicBezTo>
                  <a:cubicBezTo>
                    <a:pt x="404" y="43"/>
                    <a:pt x="404" y="43"/>
                    <a:pt x="404" y="43"/>
                  </a:cubicBezTo>
                  <a:cubicBezTo>
                    <a:pt x="411" y="47"/>
                    <a:pt x="415" y="55"/>
                    <a:pt x="415" y="63"/>
                  </a:cubicBezTo>
                  <a:cubicBezTo>
                    <a:pt x="415" y="76"/>
                    <a:pt x="405" y="86"/>
                    <a:pt x="393" y="86"/>
                  </a:cubicBezTo>
                  <a:cubicBezTo>
                    <a:pt x="380" y="86"/>
                    <a:pt x="370" y="76"/>
                    <a:pt x="370" y="63"/>
                  </a:cubicBezTo>
                  <a:cubicBezTo>
                    <a:pt x="370" y="55"/>
                    <a:pt x="375" y="47"/>
                    <a:pt x="382" y="43"/>
                  </a:cubicBezTo>
                  <a:cubicBezTo>
                    <a:pt x="382" y="0"/>
                    <a:pt x="382" y="0"/>
                    <a:pt x="382" y="0"/>
                  </a:cubicBezTo>
                  <a:cubicBezTo>
                    <a:pt x="126" y="0"/>
                    <a:pt x="126" y="0"/>
                    <a:pt x="126" y="0"/>
                  </a:cubicBezTo>
                  <a:cubicBezTo>
                    <a:pt x="126" y="43"/>
                    <a:pt x="126" y="43"/>
                    <a:pt x="126" y="43"/>
                  </a:cubicBezTo>
                  <a:cubicBezTo>
                    <a:pt x="133" y="47"/>
                    <a:pt x="138" y="55"/>
                    <a:pt x="138" y="63"/>
                  </a:cubicBezTo>
                  <a:cubicBezTo>
                    <a:pt x="138" y="76"/>
                    <a:pt x="128" y="86"/>
                    <a:pt x="115" y="86"/>
                  </a:cubicBezTo>
                  <a:cubicBezTo>
                    <a:pt x="103" y="86"/>
                    <a:pt x="93" y="76"/>
                    <a:pt x="93" y="63"/>
                  </a:cubicBezTo>
                  <a:cubicBezTo>
                    <a:pt x="93" y="55"/>
                    <a:pt x="97" y="47"/>
                    <a:pt x="104" y="43"/>
                  </a:cubicBezTo>
                  <a:cubicBezTo>
                    <a:pt x="104" y="0"/>
                    <a:pt x="104" y="0"/>
                    <a:pt x="104" y="0"/>
                  </a:cubicBezTo>
                  <a:cubicBezTo>
                    <a:pt x="47" y="0"/>
                    <a:pt x="47" y="0"/>
                    <a:pt x="47" y="0"/>
                  </a:cubicBezTo>
                  <a:cubicBezTo>
                    <a:pt x="21" y="0"/>
                    <a:pt x="0" y="21"/>
                    <a:pt x="0" y="47"/>
                  </a:cubicBezTo>
                  <a:cubicBezTo>
                    <a:pt x="0" y="126"/>
                    <a:pt x="0" y="126"/>
                    <a:pt x="0" y="126"/>
                  </a:cubicBezTo>
                  <a:cubicBezTo>
                    <a:pt x="504" y="126"/>
                    <a:pt x="504" y="126"/>
                    <a:pt x="504" y="126"/>
                  </a:cubicBezTo>
                  <a:cubicBezTo>
                    <a:pt x="504" y="47"/>
                    <a:pt x="504" y="47"/>
                    <a:pt x="504" y="47"/>
                  </a:cubicBezTo>
                  <a:cubicBezTo>
                    <a:pt x="504" y="21"/>
                    <a:pt x="482" y="0"/>
                    <a:pt x="456" y="0"/>
                  </a:cubicBez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3">
              <a:extLst>
                <a:ext uri="{FF2B5EF4-FFF2-40B4-BE49-F238E27FC236}">
                  <a16:creationId xmlns:a16="http://schemas.microsoft.com/office/drawing/2014/main" id="{EC82D2D8-A889-4D3F-AD4D-6E29FC6B3C07}"/>
                </a:ext>
              </a:extLst>
            </p:cNvPr>
            <p:cNvSpPr>
              <a:spLocks/>
            </p:cNvSpPr>
            <p:nvPr/>
          </p:nvSpPr>
          <p:spPr bwMode="auto">
            <a:xfrm>
              <a:off x="7783513" y="3933825"/>
              <a:ext cx="860425" cy="655638"/>
            </a:xfrm>
            <a:custGeom>
              <a:avLst/>
              <a:gdLst>
                <a:gd name="T0" fmla="*/ 461 w 504"/>
                <a:gd name="T1" fmla="*/ 295 h 384"/>
                <a:gd name="T2" fmla="*/ 421 w 504"/>
                <a:gd name="T3" fmla="*/ 337 h 384"/>
                <a:gd name="T4" fmla="*/ 84 w 504"/>
                <a:gd name="T5" fmla="*/ 337 h 384"/>
                <a:gd name="T6" fmla="*/ 44 w 504"/>
                <a:gd name="T7" fmla="*/ 295 h 384"/>
                <a:gd name="T8" fmla="*/ 44 w 504"/>
                <a:gd name="T9" fmla="*/ 0 h 384"/>
                <a:gd name="T10" fmla="*/ 0 w 504"/>
                <a:gd name="T11" fmla="*/ 0 h 384"/>
                <a:gd name="T12" fmla="*/ 0 w 504"/>
                <a:gd name="T13" fmla="*/ 337 h 384"/>
                <a:gd name="T14" fmla="*/ 47 w 504"/>
                <a:gd name="T15" fmla="*/ 384 h 384"/>
                <a:gd name="T16" fmla="*/ 456 w 504"/>
                <a:gd name="T17" fmla="*/ 384 h 384"/>
                <a:gd name="T18" fmla="*/ 504 w 504"/>
                <a:gd name="T19" fmla="*/ 337 h 384"/>
                <a:gd name="T20" fmla="*/ 504 w 504"/>
                <a:gd name="T21" fmla="*/ 0 h 384"/>
                <a:gd name="T22" fmla="*/ 461 w 504"/>
                <a:gd name="T23" fmla="*/ 0 h 384"/>
                <a:gd name="T24" fmla="*/ 461 w 504"/>
                <a:gd name="T25" fmla="*/ 29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384">
                  <a:moveTo>
                    <a:pt x="461" y="295"/>
                  </a:moveTo>
                  <a:cubicBezTo>
                    <a:pt x="461" y="319"/>
                    <a:pt x="443" y="337"/>
                    <a:pt x="421" y="337"/>
                  </a:cubicBezTo>
                  <a:cubicBezTo>
                    <a:pt x="84" y="337"/>
                    <a:pt x="84" y="337"/>
                    <a:pt x="84" y="337"/>
                  </a:cubicBezTo>
                  <a:cubicBezTo>
                    <a:pt x="62" y="337"/>
                    <a:pt x="44" y="319"/>
                    <a:pt x="44" y="295"/>
                  </a:cubicBezTo>
                  <a:cubicBezTo>
                    <a:pt x="44" y="0"/>
                    <a:pt x="44" y="0"/>
                    <a:pt x="44" y="0"/>
                  </a:cubicBezTo>
                  <a:cubicBezTo>
                    <a:pt x="0" y="0"/>
                    <a:pt x="0" y="0"/>
                    <a:pt x="0" y="0"/>
                  </a:cubicBezTo>
                  <a:cubicBezTo>
                    <a:pt x="0" y="337"/>
                    <a:pt x="0" y="337"/>
                    <a:pt x="0" y="337"/>
                  </a:cubicBezTo>
                  <a:cubicBezTo>
                    <a:pt x="0" y="363"/>
                    <a:pt x="21" y="384"/>
                    <a:pt x="47" y="384"/>
                  </a:cubicBezTo>
                  <a:cubicBezTo>
                    <a:pt x="456" y="384"/>
                    <a:pt x="456" y="384"/>
                    <a:pt x="456" y="384"/>
                  </a:cubicBezTo>
                  <a:cubicBezTo>
                    <a:pt x="482" y="384"/>
                    <a:pt x="504" y="363"/>
                    <a:pt x="504" y="337"/>
                  </a:cubicBezTo>
                  <a:cubicBezTo>
                    <a:pt x="504" y="0"/>
                    <a:pt x="504" y="0"/>
                    <a:pt x="504" y="0"/>
                  </a:cubicBezTo>
                  <a:cubicBezTo>
                    <a:pt x="461" y="0"/>
                    <a:pt x="461" y="0"/>
                    <a:pt x="461" y="0"/>
                  </a:cubicBezTo>
                  <a:lnTo>
                    <a:pt x="461" y="2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4">
              <a:extLst>
                <a:ext uri="{FF2B5EF4-FFF2-40B4-BE49-F238E27FC236}">
                  <a16:creationId xmlns:a16="http://schemas.microsoft.com/office/drawing/2014/main" id="{03B43C3A-88CB-44C8-B180-CEEF43A271F2}"/>
                </a:ext>
              </a:extLst>
            </p:cNvPr>
            <p:cNvSpPr>
              <a:spLocks noEditPoints="1"/>
            </p:cNvSpPr>
            <p:nvPr/>
          </p:nvSpPr>
          <p:spPr bwMode="auto">
            <a:xfrm>
              <a:off x="7896226" y="3937000"/>
              <a:ext cx="636588" cy="533400"/>
            </a:xfrm>
            <a:custGeom>
              <a:avLst/>
              <a:gdLst>
                <a:gd name="T0" fmla="*/ 0 w 373"/>
                <a:gd name="T1" fmla="*/ 273 h 312"/>
                <a:gd name="T2" fmla="*/ 36 w 373"/>
                <a:gd name="T3" fmla="*/ 312 h 312"/>
                <a:gd name="T4" fmla="*/ 337 w 373"/>
                <a:gd name="T5" fmla="*/ 312 h 312"/>
                <a:gd name="T6" fmla="*/ 373 w 373"/>
                <a:gd name="T7" fmla="*/ 273 h 312"/>
                <a:gd name="T8" fmla="*/ 373 w 373"/>
                <a:gd name="T9" fmla="*/ 0 h 312"/>
                <a:gd name="T10" fmla="*/ 0 w 373"/>
                <a:gd name="T11" fmla="*/ 0 h 312"/>
                <a:gd name="T12" fmla="*/ 0 w 373"/>
                <a:gd name="T13" fmla="*/ 273 h 312"/>
                <a:gd name="T14" fmla="*/ 241 w 373"/>
                <a:gd name="T15" fmla="*/ 135 h 312"/>
                <a:gd name="T16" fmla="*/ 229 w 373"/>
                <a:gd name="T17" fmla="*/ 135 h 312"/>
                <a:gd name="T18" fmla="*/ 229 w 373"/>
                <a:gd name="T19" fmla="*/ 113 h 312"/>
                <a:gd name="T20" fmla="*/ 241 w 373"/>
                <a:gd name="T21" fmla="*/ 113 h 312"/>
                <a:gd name="T22" fmla="*/ 264 w 373"/>
                <a:gd name="T23" fmla="*/ 98 h 312"/>
                <a:gd name="T24" fmla="*/ 245 w 373"/>
                <a:gd name="T25" fmla="*/ 84 h 312"/>
                <a:gd name="T26" fmla="*/ 217 w 373"/>
                <a:gd name="T27" fmla="*/ 92 h 312"/>
                <a:gd name="T28" fmla="*/ 211 w 373"/>
                <a:gd name="T29" fmla="*/ 70 h 312"/>
                <a:gd name="T30" fmla="*/ 252 w 373"/>
                <a:gd name="T31" fmla="*/ 60 h 312"/>
                <a:gd name="T32" fmla="*/ 296 w 373"/>
                <a:gd name="T33" fmla="*/ 93 h 312"/>
                <a:gd name="T34" fmla="*/ 271 w 373"/>
                <a:gd name="T35" fmla="*/ 123 h 312"/>
                <a:gd name="T36" fmla="*/ 271 w 373"/>
                <a:gd name="T37" fmla="*/ 124 h 312"/>
                <a:gd name="T38" fmla="*/ 300 w 373"/>
                <a:gd name="T39" fmla="*/ 156 h 312"/>
                <a:gd name="T40" fmla="*/ 246 w 373"/>
                <a:gd name="T41" fmla="*/ 196 h 312"/>
                <a:gd name="T42" fmla="*/ 207 w 373"/>
                <a:gd name="T43" fmla="*/ 187 h 312"/>
                <a:gd name="T44" fmla="*/ 213 w 373"/>
                <a:gd name="T45" fmla="*/ 164 h 312"/>
                <a:gd name="T46" fmla="*/ 244 w 373"/>
                <a:gd name="T47" fmla="*/ 172 h 312"/>
                <a:gd name="T48" fmla="*/ 268 w 373"/>
                <a:gd name="T49" fmla="*/ 154 h 312"/>
                <a:gd name="T50" fmla="*/ 241 w 373"/>
                <a:gd name="T51" fmla="*/ 135 h 312"/>
                <a:gd name="T52" fmla="*/ 82 w 373"/>
                <a:gd name="T53" fmla="*/ 175 h 312"/>
                <a:gd name="T54" fmla="*/ 99 w 373"/>
                <a:gd name="T55" fmla="*/ 160 h 312"/>
                <a:gd name="T56" fmla="*/ 142 w 373"/>
                <a:gd name="T57" fmla="*/ 104 h 312"/>
                <a:gd name="T58" fmla="*/ 121 w 373"/>
                <a:gd name="T59" fmla="*/ 84 h 312"/>
                <a:gd name="T60" fmla="*/ 93 w 373"/>
                <a:gd name="T61" fmla="*/ 95 h 312"/>
                <a:gd name="T62" fmla="*/ 84 w 373"/>
                <a:gd name="T63" fmla="*/ 73 h 312"/>
                <a:gd name="T64" fmla="*/ 127 w 373"/>
                <a:gd name="T65" fmla="*/ 60 h 312"/>
                <a:gd name="T66" fmla="*/ 173 w 373"/>
                <a:gd name="T67" fmla="*/ 101 h 312"/>
                <a:gd name="T68" fmla="*/ 138 w 373"/>
                <a:gd name="T69" fmla="*/ 158 h 312"/>
                <a:gd name="T70" fmla="*/ 126 w 373"/>
                <a:gd name="T71" fmla="*/ 168 h 312"/>
                <a:gd name="T72" fmla="*/ 126 w 373"/>
                <a:gd name="T73" fmla="*/ 169 h 312"/>
                <a:gd name="T74" fmla="*/ 176 w 373"/>
                <a:gd name="T75" fmla="*/ 169 h 312"/>
                <a:gd name="T76" fmla="*/ 176 w 373"/>
                <a:gd name="T77" fmla="*/ 194 h 312"/>
                <a:gd name="T78" fmla="*/ 82 w 373"/>
                <a:gd name="T79" fmla="*/ 194 h 312"/>
                <a:gd name="T80" fmla="*/ 82 w 373"/>
                <a:gd name="T81" fmla="*/ 175 h 312"/>
                <a:gd name="T82" fmla="*/ 83 w 373"/>
                <a:gd name="T83" fmla="*/ 232 h 312"/>
                <a:gd name="T84" fmla="*/ 295 w 373"/>
                <a:gd name="T85" fmla="*/ 232 h 312"/>
                <a:gd name="T86" fmla="*/ 295 w 373"/>
                <a:gd name="T87" fmla="*/ 259 h 312"/>
                <a:gd name="T88" fmla="*/ 83 w 373"/>
                <a:gd name="T89" fmla="*/ 259 h 312"/>
                <a:gd name="T90" fmla="*/ 83 w 373"/>
                <a:gd name="T91" fmla="*/ 23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12">
                  <a:moveTo>
                    <a:pt x="0" y="273"/>
                  </a:moveTo>
                  <a:cubicBezTo>
                    <a:pt x="0" y="295"/>
                    <a:pt x="16" y="312"/>
                    <a:pt x="36" y="312"/>
                  </a:cubicBezTo>
                  <a:cubicBezTo>
                    <a:pt x="337" y="312"/>
                    <a:pt x="337" y="312"/>
                    <a:pt x="337" y="312"/>
                  </a:cubicBezTo>
                  <a:cubicBezTo>
                    <a:pt x="357" y="312"/>
                    <a:pt x="373" y="295"/>
                    <a:pt x="373" y="273"/>
                  </a:cubicBezTo>
                  <a:cubicBezTo>
                    <a:pt x="373" y="0"/>
                    <a:pt x="373" y="0"/>
                    <a:pt x="373" y="0"/>
                  </a:cubicBezTo>
                  <a:cubicBezTo>
                    <a:pt x="0" y="0"/>
                    <a:pt x="0" y="0"/>
                    <a:pt x="0" y="0"/>
                  </a:cubicBezTo>
                  <a:lnTo>
                    <a:pt x="0" y="273"/>
                  </a:lnTo>
                  <a:close/>
                  <a:moveTo>
                    <a:pt x="241" y="135"/>
                  </a:moveTo>
                  <a:cubicBezTo>
                    <a:pt x="229" y="135"/>
                    <a:pt x="229" y="135"/>
                    <a:pt x="229" y="135"/>
                  </a:cubicBezTo>
                  <a:cubicBezTo>
                    <a:pt x="229" y="113"/>
                    <a:pt x="229" y="113"/>
                    <a:pt x="229" y="113"/>
                  </a:cubicBezTo>
                  <a:cubicBezTo>
                    <a:pt x="241" y="113"/>
                    <a:pt x="241" y="113"/>
                    <a:pt x="241" y="113"/>
                  </a:cubicBezTo>
                  <a:cubicBezTo>
                    <a:pt x="251" y="113"/>
                    <a:pt x="264" y="109"/>
                    <a:pt x="264" y="98"/>
                  </a:cubicBezTo>
                  <a:cubicBezTo>
                    <a:pt x="264" y="90"/>
                    <a:pt x="258" y="84"/>
                    <a:pt x="245" y="84"/>
                  </a:cubicBezTo>
                  <a:cubicBezTo>
                    <a:pt x="234" y="84"/>
                    <a:pt x="223" y="89"/>
                    <a:pt x="217" y="92"/>
                  </a:cubicBezTo>
                  <a:cubicBezTo>
                    <a:pt x="211" y="70"/>
                    <a:pt x="211" y="70"/>
                    <a:pt x="211" y="70"/>
                  </a:cubicBezTo>
                  <a:cubicBezTo>
                    <a:pt x="219" y="65"/>
                    <a:pt x="235" y="60"/>
                    <a:pt x="252" y="60"/>
                  </a:cubicBezTo>
                  <a:cubicBezTo>
                    <a:pt x="280" y="60"/>
                    <a:pt x="296" y="75"/>
                    <a:pt x="296" y="93"/>
                  </a:cubicBezTo>
                  <a:cubicBezTo>
                    <a:pt x="296" y="107"/>
                    <a:pt x="288" y="118"/>
                    <a:pt x="271" y="123"/>
                  </a:cubicBezTo>
                  <a:cubicBezTo>
                    <a:pt x="271" y="124"/>
                    <a:pt x="271" y="124"/>
                    <a:pt x="271" y="124"/>
                  </a:cubicBezTo>
                  <a:cubicBezTo>
                    <a:pt x="287" y="126"/>
                    <a:pt x="300" y="138"/>
                    <a:pt x="300" y="156"/>
                  </a:cubicBezTo>
                  <a:cubicBezTo>
                    <a:pt x="300" y="179"/>
                    <a:pt x="280" y="196"/>
                    <a:pt x="246" y="196"/>
                  </a:cubicBezTo>
                  <a:cubicBezTo>
                    <a:pt x="229" y="196"/>
                    <a:pt x="215" y="192"/>
                    <a:pt x="207" y="187"/>
                  </a:cubicBezTo>
                  <a:cubicBezTo>
                    <a:pt x="213" y="164"/>
                    <a:pt x="213" y="164"/>
                    <a:pt x="213" y="164"/>
                  </a:cubicBezTo>
                  <a:cubicBezTo>
                    <a:pt x="219" y="166"/>
                    <a:pt x="231" y="172"/>
                    <a:pt x="244" y="172"/>
                  </a:cubicBezTo>
                  <a:cubicBezTo>
                    <a:pt x="260" y="172"/>
                    <a:pt x="268" y="164"/>
                    <a:pt x="268" y="154"/>
                  </a:cubicBezTo>
                  <a:cubicBezTo>
                    <a:pt x="268" y="141"/>
                    <a:pt x="255" y="135"/>
                    <a:pt x="241" y="135"/>
                  </a:cubicBezTo>
                  <a:close/>
                  <a:moveTo>
                    <a:pt x="82" y="175"/>
                  </a:moveTo>
                  <a:cubicBezTo>
                    <a:pt x="99" y="160"/>
                    <a:pt x="99" y="160"/>
                    <a:pt x="99" y="160"/>
                  </a:cubicBezTo>
                  <a:cubicBezTo>
                    <a:pt x="128" y="134"/>
                    <a:pt x="142" y="119"/>
                    <a:pt x="142" y="104"/>
                  </a:cubicBezTo>
                  <a:cubicBezTo>
                    <a:pt x="142" y="93"/>
                    <a:pt x="136" y="84"/>
                    <a:pt x="121" y="84"/>
                  </a:cubicBezTo>
                  <a:cubicBezTo>
                    <a:pt x="109" y="84"/>
                    <a:pt x="99" y="90"/>
                    <a:pt x="93" y="95"/>
                  </a:cubicBezTo>
                  <a:cubicBezTo>
                    <a:pt x="84" y="73"/>
                    <a:pt x="84" y="73"/>
                    <a:pt x="84" y="73"/>
                  </a:cubicBezTo>
                  <a:cubicBezTo>
                    <a:pt x="94" y="66"/>
                    <a:pt x="109" y="60"/>
                    <a:pt x="127" y="60"/>
                  </a:cubicBezTo>
                  <a:cubicBezTo>
                    <a:pt x="157" y="60"/>
                    <a:pt x="173" y="77"/>
                    <a:pt x="173" y="101"/>
                  </a:cubicBezTo>
                  <a:cubicBezTo>
                    <a:pt x="173" y="123"/>
                    <a:pt x="157" y="141"/>
                    <a:pt x="138" y="158"/>
                  </a:cubicBezTo>
                  <a:cubicBezTo>
                    <a:pt x="126" y="168"/>
                    <a:pt x="126" y="168"/>
                    <a:pt x="126" y="168"/>
                  </a:cubicBezTo>
                  <a:cubicBezTo>
                    <a:pt x="126" y="169"/>
                    <a:pt x="126" y="169"/>
                    <a:pt x="126" y="169"/>
                  </a:cubicBezTo>
                  <a:cubicBezTo>
                    <a:pt x="176" y="169"/>
                    <a:pt x="176" y="169"/>
                    <a:pt x="176" y="169"/>
                  </a:cubicBezTo>
                  <a:cubicBezTo>
                    <a:pt x="176" y="194"/>
                    <a:pt x="176" y="194"/>
                    <a:pt x="176" y="194"/>
                  </a:cubicBezTo>
                  <a:cubicBezTo>
                    <a:pt x="82" y="194"/>
                    <a:pt x="82" y="194"/>
                    <a:pt x="82" y="194"/>
                  </a:cubicBezTo>
                  <a:lnTo>
                    <a:pt x="82" y="175"/>
                  </a:lnTo>
                  <a:close/>
                  <a:moveTo>
                    <a:pt x="83" y="232"/>
                  </a:moveTo>
                  <a:cubicBezTo>
                    <a:pt x="295" y="232"/>
                    <a:pt x="295" y="232"/>
                    <a:pt x="295" y="232"/>
                  </a:cubicBezTo>
                  <a:cubicBezTo>
                    <a:pt x="310" y="232"/>
                    <a:pt x="310" y="259"/>
                    <a:pt x="295" y="259"/>
                  </a:cubicBezTo>
                  <a:cubicBezTo>
                    <a:pt x="83" y="259"/>
                    <a:pt x="83" y="259"/>
                    <a:pt x="83" y="259"/>
                  </a:cubicBezTo>
                  <a:cubicBezTo>
                    <a:pt x="68" y="259"/>
                    <a:pt x="68" y="232"/>
                    <a:pt x="83" y="232"/>
                  </a:cubicBez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Rectangle 11">
            <a:extLst>
              <a:ext uri="{FF2B5EF4-FFF2-40B4-BE49-F238E27FC236}">
                <a16:creationId xmlns:a16="http://schemas.microsoft.com/office/drawing/2014/main" id="{280A122D-6917-485E-AA97-5248CFB7018D}"/>
              </a:ext>
            </a:extLst>
          </p:cNvPr>
          <p:cNvSpPr/>
          <p:nvPr/>
        </p:nvSpPr>
        <p:spPr>
          <a:xfrm>
            <a:off x="1387804" y="3082771"/>
            <a:ext cx="1154995" cy="692458"/>
          </a:xfrm>
          <a:prstGeom prst="rect">
            <a:avLst/>
          </a:prstGeom>
          <a:solidFill>
            <a:srgbClr val="E14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92F57"/>
                </a:solidFill>
                <a:latin typeface="Arial" panose="020B0604020202020204" pitchFamily="34" charset="0"/>
                <a:cs typeface="Arial" panose="020B0604020202020204" pitchFamily="34" charset="0"/>
              </a:rPr>
              <a:t>2020</a:t>
            </a:r>
            <a:endParaRPr lang="en-US" sz="2800" b="1" dirty="0">
              <a:solidFill>
                <a:srgbClr val="092F57"/>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F742B66-9F7A-4BB9-8438-513A53530395}"/>
              </a:ext>
            </a:extLst>
          </p:cNvPr>
          <p:cNvGrpSpPr/>
          <p:nvPr/>
        </p:nvGrpSpPr>
        <p:grpSpPr>
          <a:xfrm>
            <a:off x="6039395" y="1359613"/>
            <a:ext cx="4844516" cy="5338099"/>
            <a:chOff x="5033533" y="1415457"/>
            <a:chExt cx="4844516" cy="5338099"/>
          </a:xfrm>
        </p:grpSpPr>
        <p:grpSp>
          <p:nvGrpSpPr>
            <p:cNvPr id="56" name="Group 55">
              <a:extLst>
                <a:ext uri="{FF2B5EF4-FFF2-40B4-BE49-F238E27FC236}">
                  <a16:creationId xmlns:a16="http://schemas.microsoft.com/office/drawing/2014/main" id="{1DA06FA2-D644-49B3-BB29-5DC72D8CA821}"/>
                </a:ext>
              </a:extLst>
            </p:cNvPr>
            <p:cNvGrpSpPr/>
            <p:nvPr/>
          </p:nvGrpSpPr>
          <p:grpSpPr>
            <a:xfrm>
              <a:off x="5038004" y="6369305"/>
              <a:ext cx="4840045" cy="384251"/>
              <a:chOff x="4977622" y="5475633"/>
              <a:chExt cx="4840045" cy="384251"/>
            </a:xfrm>
          </p:grpSpPr>
          <p:sp>
            <p:nvSpPr>
              <p:cNvPr id="2" name="TextBox 1">
                <a:extLst>
                  <a:ext uri="{FF2B5EF4-FFF2-40B4-BE49-F238E27FC236}">
                    <a16:creationId xmlns:a16="http://schemas.microsoft.com/office/drawing/2014/main" id="{83DD133B-8979-4858-875D-AE035998AE14}"/>
                  </a:ext>
                </a:extLst>
              </p:cNvPr>
              <p:cNvSpPr txBox="1"/>
              <p:nvPr/>
            </p:nvSpPr>
            <p:spPr>
              <a:xfrm>
                <a:off x="5422510" y="5475633"/>
                <a:ext cx="4395157" cy="369332"/>
              </a:xfrm>
              <a:prstGeom prst="rect">
                <a:avLst/>
              </a:prstGeom>
              <a:noFill/>
            </p:spPr>
            <p:txBody>
              <a:bodyPr wrap="square" rtlCol="0">
                <a:spAutoFit/>
              </a:bodyPr>
              <a:lstStyle/>
              <a:p>
                <a:r>
                  <a:rPr lang="en-US" dirty="0"/>
                  <a:t>33 Infor Spreadsheet Designer (ISD) Loads</a:t>
                </a:r>
              </a:p>
            </p:txBody>
          </p:sp>
          <p:grpSp>
            <p:nvGrpSpPr>
              <p:cNvPr id="31" name="Group 319">
                <a:extLst>
                  <a:ext uri="{FF2B5EF4-FFF2-40B4-BE49-F238E27FC236}">
                    <a16:creationId xmlns:a16="http://schemas.microsoft.com/office/drawing/2014/main" id="{439308CE-4E5D-4A9E-81D0-621ECD7DF1BB}"/>
                  </a:ext>
                </a:extLst>
              </p:cNvPr>
              <p:cNvGrpSpPr>
                <a:grpSpLocks noChangeAspect="1"/>
              </p:cNvGrpSpPr>
              <p:nvPr/>
            </p:nvGrpSpPr>
            <p:grpSpPr bwMode="auto">
              <a:xfrm>
                <a:off x="4977622" y="5490208"/>
                <a:ext cx="369676" cy="369676"/>
                <a:chOff x="5358" y="1132"/>
                <a:chExt cx="340" cy="340"/>
              </a:xfrm>
              <a:solidFill>
                <a:srgbClr val="092F57"/>
              </a:solidFill>
            </p:grpSpPr>
            <p:sp>
              <p:nvSpPr>
                <p:cNvPr id="32" name="Freeform 320">
                  <a:extLst>
                    <a:ext uri="{FF2B5EF4-FFF2-40B4-BE49-F238E27FC236}">
                      <a16:creationId xmlns:a16="http://schemas.microsoft.com/office/drawing/2014/main" id="{203B6A24-6102-4CF6-816B-8D6FA94B3489}"/>
                    </a:ext>
                  </a:extLst>
                </p:cNvPr>
                <p:cNvSpPr>
                  <a:spLocks noEditPoints="1"/>
                </p:cNvSpPr>
                <p:nvPr/>
              </p:nvSpPr>
              <p:spPr bwMode="auto">
                <a:xfrm>
                  <a:off x="5465" y="1254"/>
                  <a:ext cx="129" cy="129"/>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321">
                  <a:extLst>
                    <a:ext uri="{FF2B5EF4-FFF2-40B4-BE49-F238E27FC236}">
                      <a16:creationId xmlns:a16="http://schemas.microsoft.com/office/drawing/2014/main" id="{CE6F753B-A711-454C-B45C-5E3985A23716}"/>
                    </a:ext>
                  </a:extLst>
                </p:cNvPr>
                <p:cNvSpPr>
                  <a:spLocks noEditPoints="1"/>
                </p:cNvSpPr>
                <p:nvPr/>
              </p:nvSpPr>
              <p:spPr bwMode="auto">
                <a:xfrm>
                  <a:off x="5481" y="1209"/>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322">
                  <a:extLst>
                    <a:ext uri="{FF2B5EF4-FFF2-40B4-BE49-F238E27FC236}">
                      <a16:creationId xmlns:a16="http://schemas.microsoft.com/office/drawing/2014/main" id="{288C37C6-84BB-4D04-9BFA-991B67A45BBE}"/>
                    </a:ext>
                  </a:extLst>
                </p:cNvPr>
                <p:cNvSpPr>
                  <a:spLocks noEditPoints="1"/>
                </p:cNvSpPr>
                <p:nvPr/>
              </p:nvSpPr>
              <p:spPr bwMode="auto">
                <a:xfrm>
                  <a:off x="5358" y="1132"/>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grpSp>
          <p:nvGrpSpPr>
            <p:cNvPr id="4" name="Group 3">
              <a:extLst>
                <a:ext uri="{FF2B5EF4-FFF2-40B4-BE49-F238E27FC236}">
                  <a16:creationId xmlns:a16="http://schemas.microsoft.com/office/drawing/2014/main" id="{099BF1A6-33AF-40ED-BFD0-09DE64D1E402}"/>
                </a:ext>
              </a:extLst>
            </p:cNvPr>
            <p:cNvGrpSpPr/>
            <p:nvPr/>
          </p:nvGrpSpPr>
          <p:grpSpPr>
            <a:xfrm>
              <a:off x="5039019" y="1415457"/>
              <a:ext cx="4329362" cy="385113"/>
              <a:chOff x="5039019" y="1415457"/>
              <a:chExt cx="4329362" cy="385113"/>
            </a:xfrm>
          </p:grpSpPr>
          <p:sp>
            <p:nvSpPr>
              <p:cNvPr id="37" name="Freeform 805">
                <a:extLst>
                  <a:ext uri="{FF2B5EF4-FFF2-40B4-BE49-F238E27FC236}">
                    <a16:creationId xmlns:a16="http://schemas.microsoft.com/office/drawing/2014/main" id="{4222AF13-DC7E-427E-A6C6-90EC85C05C35}"/>
                  </a:ext>
                </a:extLst>
              </p:cNvPr>
              <p:cNvSpPr>
                <a:spLocks noChangeAspect="1" noEditPoints="1"/>
              </p:cNvSpPr>
              <p:nvPr/>
            </p:nvSpPr>
            <p:spPr bwMode="auto">
              <a:xfrm>
                <a:off x="5039019" y="1432588"/>
                <a:ext cx="367982" cy="367982"/>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rgbClr val="E34237"/>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8" name="TextBox 37">
                <a:extLst>
                  <a:ext uri="{FF2B5EF4-FFF2-40B4-BE49-F238E27FC236}">
                    <a16:creationId xmlns:a16="http://schemas.microsoft.com/office/drawing/2014/main" id="{C48F37A4-844C-4D64-A318-FFA20126A8AA}"/>
                  </a:ext>
                </a:extLst>
              </p:cNvPr>
              <p:cNvSpPr txBox="1"/>
              <p:nvPr/>
            </p:nvSpPr>
            <p:spPr>
              <a:xfrm>
                <a:off x="5482894" y="1415457"/>
                <a:ext cx="3885487" cy="369332"/>
              </a:xfrm>
              <a:prstGeom prst="rect">
                <a:avLst/>
              </a:prstGeom>
              <a:noFill/>
            </p:spPr>
            <p:txBody>
              <a:bodyPr wrap="square" rtlCol="0">
                <a:spAutoFit/>
              </a:bodyPr>
              <a:lstStyle/>
              <a:p>
                <a:r>
                  <a:rPr lang="en-US" dirty="0"/>
                  <a:t>110 Business Redesign Sessions</a:t>
                </a:r>
              </a:p>
            </p:txBody>
          </p:sp>
        </p:grpSp>
        <p:grpSp>
          <p:nvGrpSpPr>
            <p:cNvPr id="3" name="Group 2">
              <a:extLst>
                <a:ext uri="{FF2B5EF4-FFF2-40B4-BE49-F238E27FC236}">
                  <a16:creationId xmlns:a16="http://schemas.microsoft.com/office/drawing/2014/main" id="{9D475AC1-769B-4636-AFBB-B01DA3FFB0E6}"/>
                </a:ext>
              </a:extLst>
            </p:cNvPr>
            <p:cNvGrpSpPr/>
            <p:nvPr/>
          </p:nvGrpSpPr>
          <p:grpSpPr>
            <a:xfrm>
              <a:off x="5039960" y="1884407"/>
              <a:ext cx="4331209" cy="379135"/>
              <a:chOff x="5039960" y="1970667"/>
              <a:chExt cx="4331209" cy="379135"/>
            </a:xfrm>
          </p:grpSpPr>
          <p:sp>
            <p:nvSpPr>
              <p:cNvPr id="39" name="Freeform 768">
                <a:extLst>
                  <a:ext uri="{FF2B5EF4-FFF2-40B4-BE49-F238E27FC236}">
                    <a16:creationId xmlns:a16="http://schemas.microsoft.com/office/drawing/2014/main" id="{8E9753D9-4498-4B2E-BE70-08E3D80D6CE5}"/>
                  </a:ext>
                </a:extLst>
              </p:cNvPr>
              <p:cNvSpPr>
                <a:spLocks noChangeAspect="1" noEditPoints="1"/>
              </p:cNvSpPr>
              <p:nvPr/>
            </p:nvSpPr>
            <p:spPr bwMode="auto">
              <a:xfrm>
                <a:off x="5039960" y="1970667"/>
                <a:ext cx="367041" cy="367041"/>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rgbClr val="E34237"/>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TextBox 39">
                <a:extLst>
                  <a:ext uri="{FF2B5EF4-FFF2-40B4-BE49-F238E27FC236}">
                    <a16:creationId xmlns:a16="http://schemas.microsoft.com/office/drawing/2014/main" id="{33AE5EEC-3F81-47AA-B099-10089330F6E5}"/>
                  </a:ext>
                </a:extLst>
              </p:cNvPr>
              <p:cNvSpPr txBox="1"/>
              <p:nvPr/>
            </p:nvSpPr>
            <p:spPr>
              <a:xfrm>
                <a:off x="5485682" y="1980470"/>
                <a:ext cx="3885487" cy="369332"/>
              </a:xfrm>
              <a:prstGeom prst="rect">
                <a:avLst/>
              </a:prstGeom>
              <a:noFill/>
            </p:spPr>
            <p:txBody>
              <a:bodyPr wrap="square" rtlCol="0">
                <a:spAutoFit/>
              </a:bodyPr>
              <a:lstStyle/>
              <a:p>
                <a:r>
                  <a:rPr lang="en-US" dirty="0"/>
                  <a:t>299 Business Process Maps</a:t>
                </a:r>
              </a:p>
            </p:txBody>
          </p:sp>
        </p:grpSp>
        <p:grpSp>
          <p:nvGrpSpPr>
            <p:cNvPr id="7" name="Group 6">
              <a:extLst>
                <a:ext uri="{FF2B5EF4-FFF2-40B4-BE49-F238E27FC236}">
                  <a16:creationId xmlns:a16="http://schemas.microsoft.com/office/drawing/2014/main" id="{AD9A2E57-E883-489D-92B4-72FB1ABE5C94}"/>
                </a:ext>
              </a:extLst>
            </p:cNvPr>
            <p:cNvGrpSpPr/>
            <p:nvPr/>
          </p:nvGrpSpPr>
          <p:grpSpPr>
            <a:xfrm>
              <a:off x="5039019" y="2436345"/>
              <a:ext cx="4329361" cy="383502"/>
              <a:chOff x="5039019" y="2619815"/>
              <a:chExt cx="4329361" cy="383502"/>
            </a:xfrm>
          </p:grpSpPr>
          <p:sp>
            <p:nvSpPr>
              <p:cNvPr id="41" name="Freeform 805">
                <a:extLst>
                  <a:ext uri="{FF2B5EF4-FFF2-40B4-BE49-F238E27FC236}">
                    <a16:creationId xmlns:a16="http://schemas.microsoft.com/office/drawing/2014/main" id="{EFB5357C-A841-4C2A-8F34-3A75ABC04C1B}"/>
                  </a:ext>
                </a:extLst>
              </p:cNvPr>
              <p:cNvSpPr>
                <a:spLocks noChangeAspect="1" noEditPoints="1"/>
              </p:cNvSpPr>
              <p:nvPr/>
            </p:nvSpPr>
            <p:spPr bwMode="auto">
              <a:xfrm>
                <a:off x="5039019" y="2635335"/>
                <a:ext cx="367982" cy="367982"/>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rgbClr val="74CB39"/>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TextBox 41">
                <a:extLst>
                  <a:ext uri="{FF2B5EF4-FFF2-40B4-BE49-F238E27FC236}">
                    <a16:creationId xmlns:a16="http://schemas.microsoft.com/office/drawing/2014/main" id="{80D21C7C-68C7-4AA6-9038-199CE7F66FEA}"/>
                  </a:ext>
                </a:extLst>
              </p:cNvPr>
              <p:cNvSpPr txBox="1"/>
              <p:nvPr/>
            </p:nvSpPr>
            <p:spPr>
              <a:xfrm>
                <a:off x="5482893" y="2619815"/>
                <a:ext cx="3885487" cy="369332"/>
              </a:xfrm>
              <a:prstGeom prst="rect">
                <a:avLst/>
              </a:prstGeom>
              <a:noFill/>
            </p:spPr>
            <p:txBody>
              <a:bodyPr wrap="square" rtlCol="0">
                <a:spAutoFit/>
              </a:bodyPr>
              <a:lstStyle/>
              <a:p>
                <a:r>
                  <a:rPr lang="en-US" dirty="0"/>
                  <a:t>10 Chart of Accounts Redesign Sessions</a:t>
                </a:r>
              </a:p>
            </p:txBody>
          </p:sp>
        </p:grpSp>
        <p:grpSp>
          <p:nvGrpSpPr>
            <p:cNvPr id="49" name="Group 48">
              <a:extLst>
                <a:ext uri="{FF2B5EF4-FFF2-40B4-BE49-F238E27FC236}">
                  <a16:creationId xmlns:a16="http://schemas.microsoft.com/office/drawing/2014/main" id="{7A856BD0-71EB-4E38-912E-1545B5F71D14}"/>
                </a:ext>
              </a:extLst>
            </p:cNvPr>
            <p:cNvGrpSpPr/>
            <p:nvPr/>
          </p:nvGrpSpPr>
          <p:grpSpPr>
            <a:xfrm>
              <a:off x="5035513" y="2937292"/>
              <a:ext cx="4677830" cy="386539"/>
              <a:chOff x="5035513" y="3120762"/>
              <a:chExt cx="4677830" cy="386539"/>
            </a:xfrm>
          </p:grpSpPr>
          <p:sp>
            <p:nvSpPr>
              <p:cNvPr id="43" name="Freeform 115">
                <a:extLst>
                  <a:ext uri="{FF2B5EF4-FFF2-40B4-BE49-F238E27FC236}">
                    <a16:creationId xmlns:a16="http://schemas.microsoft.com/office/drawing/2014/main" id="{AC8C34C5-88D9-45ED-ADA9-044754D8C6B3}"/>
                  </a:ext>
                </a:extLst>
              </p:cNvPr>
              <p:cNvSpPr>
                <a:spLocks noChangeAspect="1" noEditPoints="1"/>
              </p:cNvSpPr>
              <p:nvPr/>
            </p:nvSpPr>
            <p:spPr bwMode="auto">
              <a:xfrm>
                <a:off x="5035513" y="3140260"/>
                <a:ext cx="367041" cy="367041"/>
              </a:xfrm>
              <a:custGeom>
                <a:avLst/>
                <a:gdLst>
                  <a:gd name="T0" fmla="*/ 224 w 512"/>
                  <a:gd name="T1" fmla="*/ 309 h 512"/>
                  <a:gd name="T2" fmla="*/ 288 w 512"/>
                  <a:gd name="T3" fmla="*/ 309 h 512"/>
                  <a:gd name="T4" fmla="*/ 288 w 512"/>
                  <a:gd name="T5" fmla="*/ 373 h 512"/>
                  <a:gd name="T6" fmla="*/ 224 w 512"/>
                  <a:gd name="T7" fmla="*/ 373 h 512"/>
                  <a:gd name="T8" fmla="*/ 224 w 512"/>
                  <a:gd name="T9" fmla="*/ 309 h 512"/>
                  <a:gd name="T10" fmla="*/ 224 w 512"/>
                  <a:gd name="T11" fmla="*/ 202 h 512"/>
                  <a:gd name="T12" fmla="*/ 288 w 512"/>
                  <a:gd name="T13" fmla="*/ 202 h 512"/>
                  <a:gd name="T14" fmla="*/ 288 w 512"/>
                  <a:gd name="T15" fmla="*/ 138 h 512"/>
                  <a:gd name="T16" fmla="*/ 224 w 512"/>
                  <a:gd name="T17" fmla="*/ 138 h 512"/>
                  <a:gd name="T18" fmla="*/ 224 w 512"/>
                  <a:gd name="T19" fmla="*/ 202 h 512"/>
                  <a:gd name="T20" fmla="*/ 224 w 512"/>
                  <a:gd name="T21" fmla="*/ 288 h 512"/>
                  <a:gd name="T22" fmla="*/ 288 w 512"/>
                  <a:gd name="T23" fmla="*/ 288 h 512"/>
                  <a:gd name="T24" fmla="*/ 288 w 512"/>
                  <a:gd name="T25" fmla="*/ 224 h 512"/>
                  <a:gd name="T26" fmla="*/ 224 w 512"/>
                  <a:gd name="T27" fmla="*/ 224 h 512"/>
                  <a:gd name="T28" fmla="*/ 224 w 512"/>
                  <a:gd name="T29" fmla="*/ 288 h 512"/>
                  <a:gd name="T30" fmla="*/ 138 w 512"/>
                  <a:gd name="T31" fmla="*/ 288 h 512"/>
                  <a:gd name="T32" fmla="*/ 202 w 512"/>
                  <a:gd name="T33" fmla="*/ 288 h 512"/>
                  <a:gd name="T34" fmla="*/ 202 w 512"/>
                  <a:gd name="T35" fmla="*/ 224 h 512"/>
                  <a:gd name="T36" fmla="*/ 138 w 512"/>
                  <a:gd name="T37" fmla="*/ 224 h 512"/>
                  <a:gd name="T38" fmla="*/ 138 w 512"/>
                  <a:gd name="T39" fmla="*/ 288 h 512"/>
                  <a:gd name="T40" fmla="*/ 138 w 512"/>
                  <a:gd name="T41" fmla="*/ 373 h 512"/>
                  <a:gd name="T42" fmla="*/ 202 w 512"/>
                  <a:gd name="T43" fmla="*/ 373 h 512"/>
                  <a:gd name="T44" fmla="*/ 202 w 512"/>
                  <a:gd name="T45" fmla="*/ 309 h 512"/>
                  <a:gd name="T46" fmla="*/ 138 w 512"/>
                  <a:gd name="T47" fmla="*/ 309 h 512"/>
                  <a:gd name="T48" fmla="*/ 138 w 512"/>
                  <a:gd name="T49" fmla="*/ 373 h 512"/>
                  <a:gd name="T50" fmla="*/ 138 w 512"/>
                  <a:gd name="T51" fmla="*/ 202 h 512"/>
                  <a:gd name="T52" fmla="*/ 202 w 512"/>
                  <a:gd name="T53" fmla="*/ 202 h 512"/>
                  <a:gd name="T54" fmla="*/ 202 w 512"/>
                  <a:gd name="T55" fmla="*/ 138 h 512"/>
                  <a:gd name="T56" fmla="*/ 138 w 512"/>
                  <a:gd name="T57" fmla="*/ 138 h 512"/>
                  <a:gd name="T58" fmla="*/ 138 w 512"/>
                  <a:gd name="T59" fmla="*/ 202 h 512"/>
                  <a:gd name="T60" fmla="*/ 309 w 512"/>
                  <a:gd name="T61" fmla="*/ 202 h 512"/>
                  <a:gd name="T62" fmla="*/ 373 w 512"/>
                  <a:gd name="T63" fmla="*/ 202 h 512"/>
                  <a:gd name="T64" fmla="*/ 373 w 512"/>
                  <a:gd name="T65" fmla="*/ 138 h 512"/>
                  <a:gd name="T66" fmla="*/ 309 w 512"/>
                  <a:gd name="T67" fmla="*/ 138 h 512"/>
                  <a:gd name="T68" fmla="*/ 309 w 512"/>
                  <a:gd name="T69" fmla="*/ 202 h 512"/>
                  <a:gd name="T70" fmla="*/ 512 w 512"/>
                  <a:gd name="T71" fmla="*/ 256 h 512"/>
                  <a:gd name="T72" fmla="*/ 256 w 512"/>
                  <a:gd name="T73" fmla="*/ 512 h 512"/>
                  <a:gd name="T74" fmla="*/ 0 w 512"/>
                  <a:gd name="T75" fmla="*/ 256 h 512"/>
                  <a:gd name="T76" fmla="*/ 256 w 512"/>
                  <a:gd name="T77" fmla="*/ 0 h 512"/>
                  <a:gd name="T78" fmla="*/ 512 w 512"/>
                  <a:gd name="T79" fmla="*/ 256 h 512"/>
                  <a:gd name="T80" fmla="*/ 394 w 512"/>
                  <a:gd name="T81" fmla="*/ 128 h 512"/>
                  <a:gd name="T82" fmla="*/ 384 w 512"/>
                  <a:gd name="T83" fmla="*/ 117 h 512"/>
                  <a:gd name="T84" fmla="*/ 128 w 512"/>
                  <a:gd name="T85" fmla="*/ 117 h 512"/>
                  <a:gd name="T86" fmla="*/ 117 w 512"/>
                  <a:gd name="T87" fmla="*/ 128 h 512"/>
                  <a:gd name="T88" fmla="*/ 117 w 512"/>
                  <a:gd name="T89" fmla="*/ 384 h 512"/>
                  <a:gd name="T90" fmla="*/ 128 w 512"/>
                  <a:gd name="T91" fmla="*/ 394 h 512"/>
                  <a:gd name="T92" fmla="*/ 384 w 512"/>
                  <a:gd name="T93" fmla="*/ 394 h 512"/>
                  <a:gd name="T94" fmla="*/ 394 w 512"/>
                  <a:gd name="T95" fmla="*/ 384 h 512"/>
                  <a:gd name="T96" fmla="*/ 394 w 512"/>
                  <a:gd name="T97" fmla="*/ 128 h 512"/>
                  <a:gd name="T98" fmla="*/ 309 w 512"/>
                  <a:gd name="T99" fmla="*/ 288 h 512"/>
                  <a:gd name="T100" fmla="*/ 373 w 512"/>
                  <a:gd name="T101" fmla="*/ 288 h 512"/>
                  <a:gd name="T102" fmla="*/ 373 w 512"/>
                  <a:gd name="T103" fmla="*/ 224 h 512"/>
                  <a:gd name="T104" fmla="*/ 309 w 512"/>
                  <a:gd name="T105" fmla="*/ 224 h 512"/>
                  <a:gd name="T106" fmla="*/ 309 w 512"/>
                  <a:gd name="T107" fmla="*/ 288 h 512"/>
                  <a:gd name="T108" fmla="*/ 309 w 512"/>
                  <a:gd name="T109" fmla="*/ 373 h 512"/>
                  <a:gd name="T110" fmla="*/ 373 w 512"/>
                  <a:gd name="T111" fmla="*/ 373 h 512"/>
                  <a:gd name="T112" fmla="*/ 373 w 512"/>
                  <a:gd name="T113" fmla="*/ 309 h 512"/>
                  <a:gd name="T114" fmla="*/ 309 w 512"/>
                  <a:gd name="T115" fmla="*/ 309 h 512"/>
                  <a:gd name="T116" fmla="*/ 309 w 512"/>
                  <a:gd name="T117"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24" y="309"/>
                    </a:moveTo>
                    <a:cubicBezTo>
                      <a:pt x="288" y="309"/>
                      <a:pt x="288" y="309"/>
                      <a:pt x="288" y="309"/>
                    </a:cubicBezTo>
                    <a:cubicBezTo>
                      <a:pt x="288" y="373"/>
                      <a:pt x="288" y="373"/>
                      <a:pt x="288" y="373"/>
                    </a:cubicBezTo>
                    <a:cubicBezTo>
                      <a:pt x="224" y="373"/>
                      <a:pt x="224" y="373"/>
                      <a:pt x="224" y="373"/>
                    </a:cubicBezTo>
                    <a:lnTo>
                      <a:pt x="224" y="309"/>
                    </a:lnTo>
                    <a:close/>
                    <a:moveTo>
                      <a:pt x="224" y="202"/>
                    </a:moveTo>
                    <a:cubicBezTo>
                      <a:pt x="288" y="202"/>
                      <a:pt x="288" y="202"/>
                      <a:pt x="288" y="202"/>
                    </a:cubicBezTo>
                    <a:cubicBezTo>
                      <a:pt x="288" y="138"/>
                      <a:pt x="288" y="138"/>
                      <a:pt x="288" y="138"/>
                    </a:cubicBezTo>
                    <a:cubicBezTo>
                      <a:pt x="224" y="138"/>
                      <a:pt x="224" y="138"/>
                      <a:pt x="224" y="138"/>
                    </a:cubicBezTo>
                    <a:lnTo>
                      <a:pt x="224" y="202"/>
                    </a:lnTo>
                    <a:close/>
                    <a:moveTo>
                      <a:pt x="224" y="288"/>
                    </a:moveTo>
                    <a:cubicBezTo>
                      <a:pt x="288" y="288"/>
                      <a:pt x="288" y="288"/>
                      <a:pt x="288" y="288"/>
                    </a:cubicBezTo>
                    <a:cubicBezTo>
                      <a:pt x="288" y="224"/>
                      <a:pt x="288" y="224"/>
                      <a:pt x="288" y="224"/>
                    </a:cubicBezTo>
                    <a:cubicBezTo>
                      <a:pt x="224" y="224"/>
                      <a:pt x="224" y="224"/>
                      <a:pt x="224" y="224"/>
                    </a:cubicBezTo>
                    <a:lnTo>
                      <a:pt x="224" y="288"/>
                    </a:lnTo>
                    <a:close/>
                    <a:moveTo>
                      <a:pt x="138" y="288"/>
                    </a:moveTo>
                    <a:cubicBezTo>
                      <a:pt x="202" y="288"/>
                      <a:pt x="202" y="288"/>
                      <a:pt x="202" y="288"/>
                    </a:cubicBezTo>
                    <a:cubicBezTo>
                      <a:pt x="202" y="224"/>
                      <a:pt x="202" y="224"/>
                      <a:pt x="202" y="224"/>
                    </a:cubicBezTo>
                    <a:cubicBezTo>
                      <a:pt x="138" y="224"/>
                      <a:pt x="138" y="224"/>
                      <a:pt x="138" y="224"/>
                    </a:cubicBezTo>
                    <a:lnTo>
                      <a:pt x="138" y="288"/>
                    </a:lnTo>
                    <a:close/>
                    <a:moveTo>
                      <a:pt x="138" y="373"/>
                    </a:moveTo>
                    <a:cubicBezTo>
                      <a:pt x="202" y="373"/>
                      <a:pt x="202" y="373"/>
                      <a:pt x="202" y="373"/>
                    </a:cubicBezTo>
                    <a:cubicBezTo>
                      <a:pt x="202" y="309"/>
                      <a:pt x="202" y="309"/>
                      <a:pt x="202" y="309"/>
                    </a:cubicBezTo>
                    <a:cubicBezTo>
                      <a:pt x="138" y="309"/>
                      <a:pt x="138" y="309"/>
                      <a:pt x="138" y="309"/>
                    </a:cubicBezTo>
                    <a:lnTo>
                      <a:pt x="138" y="373"/>
                    </a:lnTo>
                    <a:close/>
                    <a:moveTo>
                      <a:pt x="138" y="202"/>
                    </a:moveTo>
                    <a:cubicBezTo>
                      <a:pt x="202" y="202"/>
                      <a:pt x="202" y="202"/>
                      <a:pt x="202" y="202"/>
                    </a:cubicBezTo>
                    <a:cubicBezTo>
                      <a:pt x="202" y="138"/>
                      <a:pt x="202" y="138"/>
                      <a:pt x="202" y="138"/>
                    </a:cubicBezTo>
                    <a:cubicBezTo>
                      <a:pt x="138" y="138"/>
                      <a:pt x="138" y="138"/>
                      <a:pt x="138" y="138"/>
                    </a:cubicBezTo>
                    <a:lnTo>
                      <a:pt x="138" y="202"/>
                    </a:lnTo>
                    <a:close/>
                    <a:moveTo>
                      <a:pt x="309" y="202"/>
                    </a:moveTo>
                    <a:cubicBezTo>
                      <a:pt x="373" y="202"/>
                      <a:pt x="373" y="202"/>
                      <a:pt x="373" y="202"/>
                    </a:cubicBezTo>
                    <a:cubicBezTo>
                      <a:pt x="373" y="138"/>
                      <a:pt x="373" y="138"/>
                      <a:pt x="373" y="138"/>
                    </a:cubicBezTo>
                    <a:cubicBezTo>
                      <a:pt x="309" y="138"/>
                      <a:pt x="309" y="138"/>
                      <a:pt x="309" y="138"/>
                    </a:cubicBezTo>
                    <a:lnTo>
                      <a:pt x="309" y="20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28"/>
                    </a:moveTo>
                    <a:cubicBezTo>
                      <a:pt x="394" y="122"/>
                      <a:pt x="390" y="117"/>
                      <a:pt x="384" y="117"/>
                    </a:cubicBezTo>
                    <a:cubicBezTo>
                      <a:pt x="128" y="117"/>
                      <a:pt x="128" y="117"/>
                      <a:pt x="128" y="117"/>
                    </a:cubicBezTo>
                    <a:cubicBezTo>
                      <a:pt x="122" y="117"/>
                      <a:pt x="117" y="122"/>
                      <a:pt x="117" y="128"/>
                    </a:cubicBezTo>
                    <a:cubicBezTo>
                      <a:pt x="117" y="384"/>
                      <a:pt x="117" y="384"/>
                      <a:pt x="117" y="384"/>
                    </a:cubicBezTo>
                    <a:cubicBezTo>
                      <a:pt x="117" y="390"/>
                      <a:pt x="122" y="394"/>
                      <a:pt x="128" y="394"/>
                    </a:cubicBezTo>
                    <a:cubicBezTo>
                      <a:pt x="384" y="394"/>
                      <a:pt x="384" y="394"/>
                      <a:pt x="384" y="394"/>
                    </a:cubicBezTo>
                    <a:cubicBezTo>
                      <a:pt x="390" y="394"/>
                      <a:pt x="394" y="390"/>
                      <a:pt x="394" y="384"/>
                    </a:cubicBezTo>
                    <a:lnTo>
                      <a:pt x="394" y="128"/>
                    </a:lnTo>
                    <a:close/>
                    <a:moveTo>
                      <a:pt x="309" y="288"/>
                    </a:moveTo>
                    <a:cubicBezTo>
                      <a:pt x="373" y="288"/>
                      <a:pt x="373" y="288"/>
                      <a:pt x="373" y="288"/>
                    </a:cubicBezTo>
                    <a:cubicBezTo>
                      <a:pt x="373" y="224"/>
                      <a:pt x="373" y="224"/>
                      <a:pt x="373" y="224"/>
                    </a:cubicBezTo>
                    <a:cubicBezTo>
                      <a:pt x="309" y="224"/>
                      <a:pt x="309" y="224"/>
                      <a:pt x="309" y="224"/>
                    </a:cubicBezTo>
                    <a:lnTo>
                      <a:pt x="309" y="288"/>
                    </a:lnTo>
                    <a:close/>
                    <a:moveTo>
                      <a:pt x="309" y="373"/>
                    </a:moveTo>
                    <a:cubicBezTo>
                      <a:pt x="373" y="373"/>
                      <a:pt x="373" y="373"/>
                      <a:pt x="373" y="373"/>
                    </a:cubicBezTo>
                    <a:cubicBezTo>
                      <a:pt x="373" y="309"/>
                      <a:pt x="373" y="309"/>
                      <a:pt x="373" y="309"/>
                    </a:cubicBezTo>
                    <a:cubicBezTo>
                      <a:pt x="309" y="309"/>
                      <a:pt x="309" y="309"/>
                      <a:pt x="309" y="309"/>
                    </a:cubicBezTo>
                    <a:lnTo>
                      <a:pt x="309" y="373"/>
                    </a:lnTo>
                    <a:close/>
                  </a:path>
                </a:pathLst>
              </a:custGeom>
              <a:solidFill>
                <a:srgbClr val="74CB39"/>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TextBox 43">
                <a:extLst>
                  <a:ext uri="{FF2B5EF4-FFF2-40B4-BE49-F238E27FC236}">
                    <a16:creationId xmlns:a16="http://schemas.microsoft.com/office/drawing/2014/main" id="{52D1E547-5D8F-47B9-B1F6-30BEF2762982}"/>
                  </a:ext>
                </a:extLst>
              </p:cNvPr>
              <p:cNvSpPr txBox="1"/>
              <p:nvPr/>
            </p:nvSpPr>
            <p:spPr>
              <a:xfrm>
                <a:off x="5482892" y="3120762"/>
                <a:ext cx="4230451" cy="369332"/>
              </a:xfrm>
              <a:prstGeom prst="rect">
                <a:avLst/>
              </a:prstGeom>
              <a:noFill/>
            </p:spPr>
            <p:txBody>
              <a:bodyPr wrap="square" rtlCol="0">
                <a:spAutoFit/>
              </a:bodyPr>
              <a:lstStyle/>
              <a:p>
                <a:r>
                  <a:rPr lang="en-US" dirty="0"/>
                  <a:t>12 Chart of Accounts Dimensions Selected</a:t>
                </a:r>
              </a:p>
            </p:txBody>
          </p:sp>
        </p:grpSp>
        <p:grpSp>
          <p:nvGrpSpPr>
            <p:cNvPr id="50" name="Group 49">
              <a:extLst>
                <a:ext uri="{FF2B5EF4-FFF2-40B4-BE49-F238E27FC236}">
                  <a16:creationId xmlns:a16="http://schemas.microsoft.com/office/drawing/2014/main" id="{342A9CF8-97E2-4087-AE84-CB6662CF7F7D}"/>
                </a:ext>
              </a:extLst>
            </p:cNvPr>
            <p:cNvGrpSpPr/>
            <p:nvPr/>
          </p:nvGrpSpPr>
          <p:grpSpPr>
            <a:xfrm>
              <a:off x="5035513" y="3429374"/>
              <a:ext cx="4807227" cy="386304"/>
              <a:chOff x="5035513" y="3612844"/>
              <a:chExt cx="4807227" cy="386304"/>
            </a:xfrm>
          </p:grpSpPr>
          <p:sp>
            <p:nvSpPr>
              <p:cNvPr id="45" name="Freeform 1043">
                <a:extLst>
                  <a:ext uri="{FF2B5EF4-FFF2-40B4-BE49-F238E27FC236}">
                    <a16:creationId xmlns:a16="http://schemas.microsoft.com/office/drawing/2014/main" id="{EA1DB9F0-2D19-4AD3-A1A6-ABDD520E87C1}"/>
                  </a:ext>
                </a:extLst>
              </p:cNvPr>
              <p:cNvSpPr>
                <a:spLocks noChangeAspect="1" noEditPoints="1"/>
              </p:cNvSpPr>
              <p:nvPr/>
            </p:nvSpPr>
            <p:spPr bwMode="auto">
              <a:xfrm>
                <a:off x="5035513" y="3632107"/>
                <a:ext cx="367041" cy="367041"/>
              </a:xfrm>
              <a:custGeom>
                <a:avLst/>
                <a:gdLst>
                  <a:gd name="T0" fmla="*/ 266 w 512"/>
                  <a:gd name="T1" fmla="*/ 352 h 512"/>
                  <a:gd name="T2" fmla="*/ 341 w 512"/>
                  <a:gd name="T3" fmla="*/ 160 h 512"/>
                  <a:gd name="T4" fmla="*/ 288 w 512"/>
                  <a:gd name="T5" fmla="*/ 352 h 512"/>
                  <a:gd name="T6" fmla="*/ 234 w 512"/>
                  <a:gd name="T7" fmla="*/ 266 h 512"/>
                  <a:gd name="T8" fmla="*/ 117 w 512"/>
                  <a:gd name="T9" fmla="*/ 352 h 512"/>
                  <a:gd name="T10" fmla="*/ 181 w 512"/>
                  <a:gd name="T11" fmla="*/ 149 h 512"/>
                  <a:gd name="T12" fmla="*/ 330 w 512"/>
                  <a:gd name="T13" fmla="*/ 149 h 512"/>
                  <a:gd name="T14" fmla="*/ 149 w 512"/>
                  <a:gd name="T15" fmla="*/ 309 h 512"/>
                  <a:gd name="T16" fmla="*/ 160 w 512"/>
                  <a:gd name="T17" fmla="*/ 320 h 512"/>
                  <a:gd name="T18" fmla="*/ 138 w 512"/>
                  <a:gd name="T19" fmla="*/ 277 h 512"/>
                  <a:gd name="T20" fmla="*/ 160 w 512"/>
                  <a:gd name="T21" fmla="*/ 234 h 512"/>
                  <a:gd name="T22" fmla="*/ 149 w 512"/>
                  <a:gd name="T23" fmla="*/ 245 h 512"/>
                  <a:gd name="T24" fmla="*/ 149 w 512"/>
                  <a:gd name="T25" fmla="*/ 181 h 512"/>
                  <a:gd name="T26" fmla="*/ 160 w 512"/>
                  <a:gd name="T27" fmla="*/ 192 h 512"/>
                  <a:gd name="T28" fmla="*/ 181 w 512"/>
                  <a:gd name="T29" fmla="*/ 320 h 512"/>
                  <a:gd name="T30" fmla="*/ 202 w 512"/>
                  <a:gd name="T31" fmla="*/ 277 h 512"/>
                  <a:gd name="T32" fmla="*/ 192 w 512"/>
                  <a:gd name="T33" fmla="*/ 288 h 512"/>
                  <a:gd name="T34" fmla="*/ 192 w 512"/>
                  <a:gd name="T35" fmla="*/ 224 h 512"/>
                  <a:gd name="T36" fmla="*/ 202 w 512"/>
                  <a:gd name="T37" fmla="*/ 234 h 512"/>
                  <a:gd name="T38" fmla="*/ 181 w 512"/>
                  <a:gd name="T39" fmla="*/ 192 h 512"/>
                  <a:gd name="T40" fmla="*/ 245 w 512"/>
                  <a:gd name="T41" fmla="*/ 234 h 512"/>
                  <a:gd name="T42" fmla="*/ 234 w 512"/>
                  <a:gd name="T43" fmla="*/ 245 h 512"/>
                  <a:gd name="T44" fmla="*/ 234 w 512"/>
                  <a:gd name="T45" fmla="*/ 181 h 512"/>
                  <a:gd name="T46" fmla="*/ 245 w 512"/>
                  <a:gd name="T47" fmla="*/ 192 h 512"/>
                  <a:gd name="T48" fmla="*/ 266 w 512"/>
                  <a:gd name="T49" fmla="*/ 234 h 512"/>
                  <a:gd name="T50" fmla="*/ 288 w 512"/>
                  <a:gd name="T51" fmla="*/ 192 h 512"/>
                  <a:gd name="T52" fmla="*/ 277 w 512"/>
                  <a:gd name="T53" fmla="*/ 202 h 512"/>
                  <a:gd name="T54" fmla="*/ 320 w 512"/>
                  <a:gd name="T55" fmla="*/ 309 h 512"/>
                  <a:gd name="T56" fmla="*/ 330 w 512"/>
                  <a:gd name="T57" fmla="*/ 320 h 512"/>
                  <a:gd name="T58" fmla="*/ 309 w 512"/>
                  <a:gd name="T59" fmla="*/ 277 h 512"/>
                  <a:gd name="T60" fmla="*/ 330 w 512"/>
                  <a:gd name="T61" fmla="*/ 234 h 512"/>
                  <a:gd name="T62" fmla="*/ 320 w 512"/>
                  <a:gd name="T63" fmla="*/ 245 h 512"/>
                  <a:gd name="T64" fmla="*/ 320 w 512"/>
                  <a:gd name="T65" fmla="*/ 181 h 512"/>
                  <a:gd name="T66" fmla="*/ 330 w 512"/>
                  <a:gd name="T67" fmla="*/ 192 h 512"/>
                  <a:gd name="T68" fmla="*/ 373 w 512"/>
                  <a:gd name="T69" fmla="*/ 192 h 512"/>
                  <a:gd name="T70" fmla="*/ 352 w 512"/>
                  <a:gd name="T71" fmla="*/ 234 h 512"/>
                  <a:gd name="T72" fmla="*/ 362 w 512"/>
                  <a:gd name="T73" fmla="*/ 224 h 512"/>
                  <a:gd name="T74" fmla="*/ 362 w 512"/>
                  <a:gd name="T75" fmla="*/ 288 h 512"/>
                  <a:gd name="T76" fmla="*/ 352 w 512"/>
                  <a:gd name="T77" fmla="*/ 277 h 512"/>
                  <a:gd name="T78" fmla="*/ 373 w 512"/>
                  <a:gd name="T79" fmla="*/ 320 h 512"/>
                  <a:gd name="T80" fmla="*/ 512 w 512"/>
                  <a:gd name="T81" fmla="*/ 256 h 512"/>
                  <a:gd name="T82" fmla="*/ 256 w 512"/>
                  <a:gd name="T83" fmla="*/ 0 h 512"/>
                  <a:gd name="T84" fmla="*/ 405 w 512"/>
                  <a:gd name="T85" fmla="*/ 138 h 512"/>
                  <a:gd name="T86" fmla="*/ 341 w 512"/>
                  <a:gd name="T87" fmla="*/ 117 h 512"/>
                  <a:gd name="T88" fmla="*/ 160 w 512"/>
                  <a:gd name="T89" fmla="*/ 138 h 512"/>
                  <a:gd name="T90" fmla="*/ 96 w 512"/>
                  <a:gd name="T91" fmla="*/ 362 h 512"/>
                  <a:gd name="T92" fmla="*/ 416 w 512"/>
                  <a:gd name="T93"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45" y="288"/>
                    </a:moveTo>
                    <a:cubicBezTo>
                      <a:pt x="266" y="288"/>
                      <a:pt x="266" y="288"/>
                      <a:pt x="266" y="288"/>
                    </a:cubicBezTo>
                    <a:cubicBezTo>
                      <a:pt x="266" y="352"/>
                      <a:pt x="266" y="352"/>
                      <a:pt x="266" y="352"/>
                    </a:cubicBezTo>
                    <a:cubicBezTo>
                      <a:pt x="245" y="352"/>
                      <a:pt x="245" y="352"/>
                      <a:pt x="245" y="352"/>
                    </a:cubicBezTo>
                    <a:lnTo>
                      <a:pt x="245" y="288"/>
                    </a:lnTo>
                    <a:close/>
                    <a:moveTo>
                      <a:pt x="341" y="160"/>
                    </a:moveTo>
                    <a:cubicBezTo>
                      <a:pt x="394" y="160"/>
                      <a:pt x="394" y="160"/>
                      <a:pt x="394" y="160"/>
                    </a:cubicBezTo>
                    <a:cubicBezTo>
                      <a:pt x="394" y="352"/>
                      <a:pt x="394" y="352"/>
                      <a:pt x="394" y="352"/>
                    </a:cubicBezTo>
                    <a:cubicBezTo>
                      <a:pt x="288" y="352"/>
                      <a:pt x="288" y="352"/>
                      <a:pt x="288" y="352"/>
                    </a:cubicBezTo>
                    <a:cubicBezTo>
                      <a:pt x="288" y="277"/>
                      <a:pt x="288" y="277"/>
                      <a:pt x="288" y="277"/>
                    </a:cubicBezTo>
                    <a:cubicBezTo>
                      <a:pt x="288" y="271"/>
                      <a:pt x="283" y="266"/>
                      <a:pt x="277" y="266"/>
                    </a:cubicBezTo>
                    <a:cubicBezTo>
                      <a:pt x="234" y="266"/>
                      <a:pt x="234" y="266"/>
                      <a:pt x="234" y="266"/>
                    </a:cubicBezTo>
                    <a:cubicBezTo>
                      <a:pt x="228" y="266"/>
                      <a:pt x="224" y="271"/>
                      <a:pt x="224" y="277"/>
                    </a:cubicBezTo>
                    <a:cubicBezTo>
                      <a:pt x="224" y="352"/>
                      <a:pt x="224" y="352"/>
                      <a:pt x="224" y="352"/>
                    </a:cubicBezTo>
                    <a:cubicBezTo>
                      <a:pt x="117" y="352"/>
                      <a:pt x="117" y="352"/>
                      <a:pt x="117" y="352"/>
                    </a:cubicBezTo>
                    <a:cubicBezTo>
                      <a:pt x="117" y="160"/>
                      <a:pt x="117" y="160"/>
                      <a:pt x="117" y="160"/>
                    </a:cubicBezTo>
                    <a:cubicBezTo>
                      <a:pt x="170" y="160"/>
                      <a:pt x="170" y="160"/>
                      <a:pt x="170" y="160"/>
                    </a:cubicBezTo>
                    <a:cubicBezTo>
                      <a:pt x="176" y="160"/>
                      <a:pt x="181" y="155"/>
                      <a:pt x="181" y="149"/>
                    </a:cubicBezTo>
                    <a:cubicBezTo>
                      <a:pt x="181" y="138"/>
                      <a:pt x="181" y="138"/>
                      <a:pt x="181" y="138"/>
                    </a:cubicBezTo>
                    <a:cubicBezTo>
                      <a:pt x="330" y="138"/>
                      <a:pt x="330" y="138"/>
                      <a:pt x="330" y="138"/>
                    </a:cubicBezTo>
                    <a:cubicBezTo>
                      <a:pt x="330" y="149"/>
                      <a:pt x="330" y="149"/>
                      <a:pt x="330" y="149"/>
                    </a:cubicBezTo>
                    <a:cubicBezTo>
                      <a:pt x="330" y="155"/>
                      <a:pt x="335" y="160"/>
                      <a:pt x="341" y="160"/>
                    </a:cubicBezTo>
                    <a:close/>
                    <a:moveTo>
                      <a:pt x="160" y="320"/>
                    </a:moveTo>
                    <a:cubicBezTo>
                      <a:pt x="160" y="314"/>
                      <a:pt x="155" y="309"/>
                      <a:pt x="149" y="309"/>
                    </a:cubicBezTo>
                    <a:cubicBezTo>
                      <a:pt x="143" y="309"/>
                      <a:pt x="138" y="314"/>
                      <a:pt x="138" y="320"/>
                    </a:cubicBezTo>
                    <a:cubicBezTo>
                      <a:pt x="138" y="326"/>
                      <a:pt x="143" y="330"/>
                      <a:pt x="149" y="330"/>
                    </a:cubicBezTo>
                    <a:cubicBezTo>
                      <a:pt x="155" y="330"/>
                      <a:pt x="160" y="326"/>
                      <a:pt x="160" y="320"/>
                    </a:cubicBezTo>
                    <a:close/>
                    <a:moveTo>
                      <a:pt x="160" y="277"/>
                    </a:moveTo>
                    <a:cubicBezTo>
                      <a:pt x="160" y="271"/>
                      <a:pt x="155" y="266"/>
                      <a:pt x="149" y="266"/>
                    </a:cubicBezTo>
                    <a:cubicBezTo>
                      <a:pt x="143" y="266"/>
                      <a:pt x="138" y="271"/>
                      <a:pt x="138" y="277"/>
                    </a:cubicBezTo>
                    <a:cubicBezTo>
                      <a:pt x="138" y="283"/>
                      <a:pt x="143" y="288"/>
                      <a:pt x="149" y="288"/>
                    </a:cubicBezTo>
                    <a:cubicBezTo>
                      <a:pt x="155" y="288"/>
                      <a:pt x="160" y="283"/>
                      <a:pt x="160" y="277"/>
                    </a:cubicBezTo>
                    <a:close/>
                    <a:moveTo>
                      <a:pt x="160" y="234"/>
                    </a:moveTo>
                    <a:cubicBezTo>
                      <a:pt x="160" y="228"/>
                      <a:pt x="155" y="224"/>
                      <a:pt x="149" y="224"/>
                    </a:cubicBezTo>
                    <a:cubicBezTo>
                      <a:pt x="143" y="224"/>
                      <a:pt x="138" y="228"/>
                      <a:pt x="138" y="234"/>
                    </a:cubicBezTo>
                    <a:cubicBezTo>
                      <a:pt x="138" y="240"/>
                      <a:pt x="143" y="245"/>
                      <a:pt x="149" y="245"/>
                    </a:cubicBezTo>
                    <a:cubicBezTo>
                      <a:pt x="155" y="245"/>
                      <a:pt x="160" y="240"/>
                      <a:pt x="160" y="234"/>
                    </a:cubicBezTo>
                    <a:close/>
                    <a:moveTo>
                      <a:pt x="160" y="192"/>
                    </a:moveTo>
                    <a:cubicBezTo>
                      <a:pt x="160" y="186"/>
                      <a:pt x="155" y="181"/>
                      <a:pt x="149" y="181"/>
                    </a:cubicBezTo>
                    <a:cubicBezTo>
                      <a:pt x="143" y="181"/>
                      <a:pt x="138" y="186"/>
                      <a:pt x="138" y="192"/>
                    </a:cubicBezTo>
                    <a:cubicBezTo>
                      <a:pt x="138" y="198"/>
                      <a:pt x="143" y="202"/>
                      <a:pt x="149" y="202"/>
                    </a:cubicBezTo>
                    <a:cubicBezTo>
                      <a:pt x="155" y="202"/>
                      <a:pt x="160" y="198"/>
                      <a:pt x="160" y="192"/>
                    </a:cubicBezTo>
                    <a:close/>
                    <a:moveTo>
                      <a:pt x="202" y="320"/>
                    </a:moveTo>
                    <a:cubicBezTo>
                      <a:pt x="202" y="314"/>
                      <a:pt x="198" y="309"/>
                      <a:pt x="192" y="309"/>
                    </a:cubicBezTo>
                    <a:cubicBezTo>
                      <a:pt x="186" y="309"/>
                      <a:pt x="181" y="314"/>
                      <a:pt x="181" y="320"/>
                    </a:cubicBezTo>
                    <a:cubicBezTo>
                      <a:pt x="181" y="326"/>
                      <a:pt x="186" y="330"/>
                      <a:pt x="192" y="330"/>
                    </a:cubicBezTo>
                    <a:cubicBezTo>
                      <a:pt x="198" y="330"/>
                      <a:pt x="202" y="326"/>
                      <a:pt x="202" y="320"/>
                    </a:cubicBezTo>
                    <a:close/>
                    <a:moveTo>
                      <a:pt x="202" y="277"/>
                    </a:moveTo>
                    <a:cubicBezTo>
                      <a:pt x="202" y="271"/>
                      <a:pt x="198" y="266"/>
                      <a:pt x="192" y="266"/>
                    </a:cubicBezTo>
                    <a:cubicBezTo>
                      <a:pt x="186" y="266"/>
                      <a:pt x="181" y="271"/>
                      <a:pt x="181" y="277"/>
                    </a:cubicBezTo>
                    <a:cubicBezTo>
                      <a:pt x="181" y="283"/>
                      <a:pt x="186" y="288"/>
                      <a:pt x="192" y="288"/>
                    </a:cubicBezTo>
                    <a:cubicBezTo>
                      <a:pt x="198" y="288"/>
                      <a:pt x="202" y="283"/>
                      <a:pt x="202" y="277"/>
                    </a:cubicBezTo>
                    <a:close/>
                    <a:moveTo>
                      <a:pt x="202" y="234"/>
                    </a:moveTo>
                    <a:cubicBezTo>
                      <a:pt x="202" y="228"/>
                      <a:pt x="198" y="224"/>
                      <a:pt x="192" y="224"/>
                    </a:cubicBezTo>
                    <a:cubicBezTo>
                      <a:pt x="186" y="224"/>
                      <a:pt x="181" y="228"/>
                      <a:pt x="181" y="234"/>
                    </a:cubicBezTo>
                    <a:cubicBezTo>
                      <a:pt x="181" y="240"/>
                      <a:pt x="186" y="245"/>
                      <a:pt x="192" y="245"/>
                    </a:cubicBezTo>
                    <a:cubicBezTo>
                      <a:pt x="198" y="245"/>
                      <a:pt x="202" y="240"/>
                      <a:pt x="202" y="234"/>
                    </a:cubicBezTo>
                    <a:close/>
                    <a:moveTo>
                      <a:pt x="202" y="192"/>
                    </a:moveTo>
                    <a:cubicBezTo>
                      <a:pt x="202" y="186"/>
                      <a:pt x="198" y="181"/>
                      <a:pt x="192" y="181"/>
                    </a:cubicBezTo>
                    <a:cubicBezTo>
                      <a:pt x="186" y="181"/>
                      <a:pt x="181" y="186"/>
                      <a:pt x="181" y="192"/>
                    </a:cubicBezTo>
                    <a:cubicBezTo>
                      <a:pt x="181" y="198"/>
                      <a:pt x="186" y="202"/>
                      <a:pt x="192" y="202"/>
                    </a:cubicBezTo>
                    <a:cubicBezTo>
                      <a:pt x="198" y="202"/>
                      <a:pt x="202" y="198"/>
                      <a:pt x="202" y="192"/>
                    </a:cubicBezTo>
                    <a:close/>
                    <a:moveTo>
                      <a:pt x="245" y="234"/>
                    </a:moveTo>
                    <a:cubicBezTo>
                      <a:pt x="245" y="228"/>
                      <a:pt x="240" y="224"/>
                      <a:pt x="234" y="224"/>
                    </a:cubicBezTo>
                    <a:cubicBezTo>
                      <a:pt x="228" y="224"/>
                      <a:pt x="224" y="228"/>
                      <a:pt x="224" y="234"/>
                    </a:cubicBezTo>
                    <a:cubicBezTo>
                      <a:pt x="224" y="240"/>
                      <a:pt x="228" y="245"/>
                      <a:pt x="234" y="245"/>
                    </a:cubicBezTo>
                    <a:cubicBezTo>
                      <a:pt x="240" y="245"/>
                      <a:pt x="245" y="240"/>
                      <a:pt x="245" y="234"/>
                    </a:cubicBezTo>
                    <a:close/>
                    <a:moveTo>
                      <a:pt x="245" y="192"/>
                    </a:moveTo>
                    <a:cubicBezTo>
                      <a:pt x="245" y="186"/>
                      <a:pt x="240" y="181"/>
                      <a:pt x="234" y="181"/>
                    </a:cubicBezTo>
                    <a:cubicBezTo>
                      <a:pt x="228" y="181"/>
                      <a:pt x="224" y="186"/>
                      <a:pt x="224" y="192"/>
                    </a:cubicBezTo>
                    <a:cubicBezTo>
                      <a:pt x="224" y="198"/>
                      <a:pt x="228" y="202"/>
                      <a:pt x="234" y="202"/>
                    </a:cubicBezTo>
                    <a:cubicBezTo>
                      <a:pt x="240" y="202"/>
                      <a:pt x="245" y="198"/>
                      <a:pt x="245" y="192"/>
                    </a:cubicBezTo>
                    <a:close/>
                    <a:moveTo>
                      <a:pt x="288" y="234"/>
                    </a:moveTo>
                    <a:cubicBezTo>
                      <a:pt x="288" y="228"/>
                      <a:pt x="283" y="224"/>
                      <a:pt x="277" y="224"/>
                    </a:cubicBezTo>
                    <a:cubicBezTo>
                      <a:pt x="271" y="224"/>
                      <a:pt x="266" y="228"/>
                      <a:pt x="266" y="234"/>
                    </a:cubicBezTo>
                    <a:cubicBezTo>
                      <a:pt x="266" y="240"/>
                      <a:pt x="271" y="245"/>
                      <a:pt x="277" y="245"/>
                    </a:cubicBezTo>
                    <a:cubicBezTo>
                      <a:pt x="283" y="245"/>
                      <a:pt x="288" y="240"/>
                      <a:pt x="288" y="234"/>
                    </a:cubicBezTo>
                    <a:close/>
                    <a:moveTo>
                      <a:pt x="288" y="192"/>
                    </a:moveTo>
                    <a:cubicBezTo>
                      <a:pt x="288" y="186"/>
                      <a:pt x="283" y="181"/>
                      <a:pt x="277" y="181"/>
                    </a:cubicBezTo>
                    <a:cubicBezTo>
                      <a:pt x="271" y="181"/>
                      <a:pt x="266" y="186"/>
                      <a:pt x="266" y="192"/>
                    </a:cubicBezTo>
                    <a:cubicBezTo>
                      <a:pt x="266" y="198"/>
                      <a:pt x="271" y="202"/>
                      <a:pt x="277" y="202"/>
                    </a:cubicBezTo>
                    <a:cubicBezTo>
                      <a:pt x="283" y="202"/>
                      <a:pt x="288" y="198"/>
                      <a:pt x="288" y="192"/>
                    </a:cubicBezTo>
                    <a:close/>
                    <a:moveTo>
                      <a:pt x="330" y="320"/>
                    </a:moveTo>
                    <a:cubicBezTo>
                      <a:pt x="330" y="314"/>
                      <a:pt x="326" y="309"/>
                      <a:pt x="320" y="309"/>
                    </a:cubicBezTo>
                    <a:cubicBezTo>
                      <a:pt x="314" y="309"/>
                      <a:pt x="309" y="314"/>
                      <a:pt x="309" y="320"/>
                    </a:cubicBezTo>
                    <a:cubicBezTo>
                      <a:pt x="309" y="326"/>
                      <a:pt x="314" y="330"/>
                      <a:pt x="320" y="330"/>
                    </a:cubicBezTo>
                    <a:cubicBezTo>
                      <a:pt x="326" y="330"/>
                      <a:pt x="330" y="326"/>
                      <a:pt x="330" y="320"/>
                    </a:cubicBezTo>
                    <a:close/>
                    <a:moveTo>
                      <a:pt x="330" y="277"/>
                    </a:moveTo>
                    <a:cubicBezTo>
                      <a:pt x="330" y="271"/>
                      <a:pt x="326" y="266"/>
                      <a:pt x="320" y="266"/>
                    </a:cubicBezTo>
                    <a:cubicBezTo>
                      <a:pt x="314" y="266"/>
                      <a:pt x="309" y="271"/>
                      <a:pt x="309" y="277"/>
                    </a:cubicBezTo>
                    <a:cubicBezTo>
                      <a:pt x="309" y="283"/>
                      <a:pt x="314" y="288"/>
                      <a:pt x="320" y="288"/>
                    </a:cubicBezTo>
                    <a:cubicBezTo>
                      <a:pt x="326" y="288"/>
                      <a:pt x="330" y="283"/>
                      <a:pt x="330" y="277"/>
                    </a:cubicBezTo>
                    <a:close/>
                    <a:moveTo>
                      <a:pt x="330" y="234"/>
                    </a:moveTo>
                    <a:cubicBezTo>
                      <a:pt x="330" y="228"/>
                      <a:pt x="326" y="224"/>
                      <a:pt x="320" y="224"/>
                    </a:cubicBezTo>
                    <a:cubicBezTo>
                      <a:pt x="314" y="224"/>
                      <a:pt x="309" y="228"/>
                      <a:pt x="309" y="234"/>
                    </a:cubicBezTo>
                    <a:cubicBezTo>
                      <a:pt x="309" y="240"/>
                      <a:pt x="314" y="245"/>
                      <a:pt x="320" y="245"/>
                    </a:cubicBezTo>
                    <a:cubicBezTo>
                      <a:pt x="326" y="245"/>
                      <a:pt x="330" y="240"/>
                      <a:pt x="330" y="234"/>
                    </a:cubicBezTo>
                    <a:close/>
                    <a:moveTo>
                      <a:pt x="330" y="192"/>
                    </a:moveTo>
                    <a:cubicBezTo>
                      <a:pt x="330" y="186"/>
                      <a:pt x="326" y="181"/>
                      <a:pt x="320" y="181"/>
                    </a:cubicBezTo>
                    <a:cubicBezTo>
                      <a:pt x="314" y="181"/>
                      <a:pt x="309" y="186"/>
                      <a:pt x="309" y="192"/>
                    </a:cubicBezTo>
                    <a:cubicBezTo>
                      <a:pt x="309" y="198"/>
                      <a:pt x="314" y="202"/>
                      <a:pt x="320" y="202"/>
                    </a:cubicBezTo>
                    <a:cubicBezTo>
                      <a:pt x="326" y="202"/>
                      <a:pt x="330" y="198"/>
                      <a:pt x="330" y="192"/>
                    </a:cubicBezTo>
                    <a:close/>
                    <a:moveTo>
                      <a:pt x="352" y="192"/>
                    </a:moveTo>
                    <a:cubicBezTo>
                      <a:pt x="352" y="198"/>
                      <a:pt x="356" y="202"/>
                      <a:pt x="362" y="202"/>
                    </a:cubicBezTo>
                    <a:cubicBezTo>
                      <a:pt x="368" y="202"/>
                      <a:pt x="373" y="198"/>
                      <a:pt x="373" y="192"/>
                    </a:cubicBezTo>
                    <a:cubicBezTo>
                      <a:pt x="373" y="186"/>
                      <a:pt x="368" y="181"/>
                      <a:pt x="362" y="181"/>
                    </a:cubicBezTo>
                    <a:cubicBezTo>
                      <a:pt x="356" y="181"/>
                      <a:pt x="352" y="186"/>
                      <a:pt x="352" y="192"/>
                    </a:cubicBezTo>
                    <a:close/>
                    <a:moveTo>
                      <a:pt x="352" y="234"/>
                    </a:moveTo>
                    <a:cubicBezTo>
                      <a:pt x="352" y="240"/>
                      <a:pt x="356" y="245"/>
                      <a:pt x="362" y="245"/>
                    </a:cubicBezTo>
                    <a:cubicBezTo>
                      <a:pt x="368" y="245"/>
                      <a:pt x="373" y="240"/>
                      <a:pt x="373" y="234"/>
                    </a:cubicBezTo>
                    <a:cubicBezTo>
                      <a:pt x="373" y="228"/>
                      <a:pt x="368" y="224"/>
                      <a:pt x="362" y="224"/>
                    </a:cubicBezTo>
                    <a:cubicBezTo>
                      <a:pt x="356" y="224"/>
                      <a:pt x="352" y="228"/>
                      <a:pt x="352" y="234"/>
                    </a:cubicBezTo>
                    <a:close/>
                    <a:moveTo>
                      <a:pt x="352" y="277"/>
                    </a:moveTo>
                    <a:cubicBezTo>
                      <a:pt x="352" y="283"/>
                      <a:pt x="356" y="288"/>
                      <a:pt x="362" y="288"/>
                    </a:cubicBezTo>
                    <a:cubicBezTo>
                      <a:pt x="368" y="288"/>
                      <a:pt x="373" y="283"/>
                      <a:pt x="373" y="277"/>
                    </a:cubicBezTo>
                    <a:cubicBezTo>
                      <a:pt x="373" y="271"/>
                      <a:pt x="368" y="266"/>
                      <a:pt x="362" y="266"/>
                    </a:cubicBezTo>
                    <a:cubicBezTo>
                      <a:pt x="356" y="266"/>
                      <a:pt x="352" y="271"/>
                      <a:pt x="352" y="277"/>
                    </a:cubicBezTo>
                    <a:close/>
                    <a:moveTo>
                      <a:pt x="352" y="320"/>
                    </a:moveTo>
                    <a:cubicBezTo>
                      <a:pt x="352" y="326"/>
                      <a:pt x="356" y="330"/>
                      <a:pt x="362" y="330"/>
                    </a:cubicBezTo>
                    <a:cubicBezTo>
                      <a:pt x="368" y="330"/>
                      <a:pt x="373" y="326"/>
                      <a:pt x="373" y="320"/>
                    </a:cubicBezTo>
                    <a:cubicBezTo>
                      <a:pt x="373" y="314"/>
                      <a:pt x="368" y="309"/>
                      <a:pt x="362" y="309"/>
                    </a:cubicBezTo>
                    <a:cubicBezTo>
                      <a:pt x="356" y="309"/>
                      <a:pt x="352" y="314"/>
                      <a:pt x="352"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52" y="138"/>
                      <a:pt x="352" y="138"/>
                      <a:pt x="352" y="138"/>
                    </a:cubicBezTo>
                    <a:cubicBezTo>
                      <a:pt x="352" y="128"/>
                      <a:pt x="352" y="128"/>
                      <a:pt x="352" y="128"/>
                    </a:cubicBezTo>
                    <a:cubicBezTo>
                      <a:pt x="352" y="122"/>
                      <a:pt x="347" y="117"/>
                      <a:pt x="341" y="117"/>
                    </a:cubicBezTo>
                    <a:cubicBezTo>
                      <a:pt x="170" y="117"/>
                      <a:pt x="170" y="117"/>
                      <a:pt x="170" y="117"/>
                    </a:cubicBezTo>
                    <a:cubicBezTo>
                      <a:pt x="164" y="117"/>
                      <a:pt x="160" y="122"/>
                      <a:pt x="160" y="128"/>
                    </a:cubicBezTo>
                    <a:cubicBezTo>
                      <a:pt x="160" y="138"/>
                      <a:pt x="160" y="138"/>
                      <a:pt x="160"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74CB39"/>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TextBox 45">
                <a:extLst>
                  <a:ext uri="{FF2B5EF4-FFF2-40B4-BE49-F238E27FC236}">
                    <a16:creationId xmlns:a16="http://schemas.microsoft.com/office/drawing/2014/main" id="{A206FBCE-2AEA-4EE9-9B66-E41AEF0240C9}"/>
                  </a:ext>
                </a:extLst>
              </p:cNvPr>
              <p:cNvSpPr txBox="1"/>
              <p:nvPr/>
            </p:nvSpPr>
            <p:spPr>
              <a:xfrm>
                <a:off x="5497269" y="3612844"/>
                <a:ext cx="4345471" cy="369332"/>
              </a:xfrm>
              <a:prstGeom prst="rect">
                <a:avLst/>
              </a:prstGeom>
              <a:noFill/>
            </p:spPr>
            <p:txBody>
              <a:bodyPr wrap="square" rtlCol="0">
                <a:spAutoFit/>
              </a:bodyPr>
              <a:lstStyle/>
              <a:p>
                <a:r>
                  <a:rPr lang="en-US" dirty="0"/>
                  <a:t>467 Agency Specific COA Dimensions Built</a:t>
                </a:r>
              </a:p>
            </p:txBody>
          </p:sp>
        </p:grpSp>
        <p:grpSp>
          <p:nvGrpSpPr>
            <p:cNvPr id="51" name="Group 50">
              <a:extLst>
                <a:ext uri="{FF2B5EF4-FFF2-40B4-BE49-F238E27FC236}">
                  <a16:creationId xmlns:a16="http://schemas.microsoft.com/office/drawing/2014/main" id="{F6C21D27-F4F7-481F-9683-0F6B218A44BB}"/>
                </a:ext>
              </a:extLst>
            </p:cNvPr>
            <p:cNvGrpSpPr/>
            <p:nvPr/>
          </p:nvGrpSpPr>
          <p:grpSpPr>
            <a:xfrm>
              <a:off x="5039669" y="5391415"/>
              <a:ext cx="4328711" cy="408501"/>
              <a:chOff x="4979287" y="4255852"/>
              <a:chExt cx="4328711" cy="408501"/>
            </a:xfrm>
          </p:grpSpPr>
          <p:grpSp>
            <p:nvGrpSpPr>
              <p:cNvPr id="19" name="Group 664">
                <a:extLst>
                  <a:ext uri="{FF2B5EF4-FFF2-40B4-BE49-F238E27FC236}">
                    <a16:creationId xmlns:a16="http://schemas.microsoft.com/office/drawing/2014/main" id="{28CE88D4-7571-47F8-92C2-D90456E6324D}"/>
                  </a:ext>
                </a:extLst>
              </p:cNvPr>
              <p:cNvGrpSpPr>
                <a:grpSpLocks noChangeAspect="1"/>
              </p:cNvGrpSpPr>
              <p:nvPr/>
            </p:nvGrpSpPr>
            <p:grpSpPr bwMode="auto">
              <a:xfrm>
                <a:off x="4979287" y="4296722"/>
                <a:ext cx="367631" cy="367631"/>
                <a:chOff x="6906" y="2381"/>
                <a:chExt cx="340" cy="340"/>
              </a:xfrm>
              <a:solidFill>
                <a:srgbClr val="FFC000"/>
              </a:solidFill>
            </p:grpSpPr>
            <p:sp>
              <p:nvSpPr>
                <p:cNvPr id="20" name="Freeform 665">
                  <a:extLst>
                    <a:ext uri="{FF2B5EF4-FFF2-40B4-BE49-F238E27FC236}">
                      <a16:creationId xmlns:a16="http://schemas.microsoft.com/office/drawing/2014/main" id="{87630B7E-6134-497C-AC15-32D59EC576CC}"/>
                    </a:ext>
                  </a:extLst>
                </p:cNvPr>
                <p:cNvSpPr>
                  <a:spLocks/>
                </p:cNvSpPr>
                <p:nvPr/>
              </p:nvSpPr>
              <p:spPr bwMode="auto">
                <a:xfrm>
                  <a:off x="7117" y="2559"/>
                  <a:ext cx="26" cy="33"/>
                </a:xfrm>
                <a:custGeom>
                  <a:avLst/>
                  <a:gdLst>
                    <a:gd name="T0" fmla="*/ 19 w 38"/>
                    <a:gd name="T1" fmla="*/ 50 h 50"/>
                    <a:gd name="T2" fmla="*/ 38 w 38"/>
                    <a:gd name="T3" fmla="*/ 25 h 50"/>
                    <a:gd name="T4" fmla="*/ 19 w 38"/>
                    <a:gd name="T5" fmla="*/ 0 h 50"/>
                    <a:gd name="T6" fmla="*/ 4 w 38"/>
                    <a:gd name="T7" fmla="*/ 6 h 50"/>
                    <a:gd name="T8" fmla="*/ 0 w 38"/>
                    <a:gd name="T9" fmla="*/ 25 h 50"/>
                    <a:gd name="T10" fmla="*/ 4 w 38"/>
                    <a:gd name="T11" fmla="*/ 44 h 50"/>
                    <a:gd name="T12" fmla="*/ 19 w 38"/>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19" y="50"/>
                      </a:moveTo>
                      <a:cubicBezTo>
                        <a:pt x="31" y="50"/>
                        <a:pt x="38" y="42"/>
                        <a:pt x="38" y="25"/>
                      </a:cubicBezTo>
                      <a:cubicBezTo>
                        <a:pt x="38" y="8"/>
                        <a:pt x="31" y="0"/>
                        <a:pt x="19" y="0"/>
                      </a:cubicBezTo>
                      <a:cubicBezTo>
                        <a:pt x="12" y="0"/>
                        <a:pt x="8" y="2"/>
                        <a:pt x="4" y="6"/>
                      </a:cubicBezTo>
                      <a:cubicBezTo>
                        <a:pt x="1" y="10"/>
                        <a:pt x="0" y="17"/>
                        <a:pt x="0" y="25"/>
                      </a:cubicBezTo>
                      <a:cubicBezTo>
                        <a:pt x="0" y="33"/>
                        <a:pt x="1" y="40"/>
                        <a:pt x="4" y="44"/>
                      </a:cubicBezTo>
                      <a:cubicBezTo>
                        <a:pt x="8" y="48"/>
                        <a:pt x="12" y="50"/>
                        <a:pt x="19"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Rectangle 666">
                  <a:extLst>
                    <a:ext uri="{FF2B5EF4-FFF2-40B4-BE49-F238E27FC236}">
                      <a16:creationId xmlns:a16="http://schemas.microsoft.com/office/drawing/2014/main" id="{3F5A856F-8911-4E27-8513-83A1DEC7CBC6}"/>
                    </a:ext>
                  </a:extLst>
                </p:cNvPr>
                <p:cNvSpPr>
                  <a:spLocks noChangeArrowheads="1"/>
                </p:cNvSpPr>
                <p:nvPr/>
              </p:nvSpPr>
              <p:spPr bwMode="auto">
                <a:xfrm>
                  <a:off x="7064" y="2629"/>
                  <a:ext cx="128" cy="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667">
                  <a:extLst>
                    <a:ext uri="{FF2B5EF4-FFF2-40B4-BE49-F238E27FC236}">
                      <a16:creationId xmlns:a16="http://schemas.microsoft.com/office/drawing/2014/main" id="{570EA6C9-57A1-4E71-BDA9-8340422BC570}"/>
                    </a:ext>
                  </a:extLst>
                </p:cNvPr>
                <p:cNvSpPr>
                  <a:spLocks/>
                </p:cNvSpPr>
                <p:nvPr/>
              </p:nvSpPr>
              <p:spPr bwMode="auto">
                <a:xfrm>
                  <a:off x="7064" y="2459"/>
                  <a:ext cx="128" cy="63"/>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668">
                  <a:extLst>
                    <a:ext uri="{FF2B5EF4-FFF2-40B4-BE49-F238E27FC236}">
                      <a16:creationId xmlns:a16="http://schemas.microsoft.com/office/drawing/2014/main" id="{2CDD6089-699A-48C8-8156-0CEC5947157C}"/>
                    </a:ext>
                  </a:extLst>
                </p:cNvPr>
                <p:cNvSpPr>
                  <a:spLocks/>
                </p:cNvSpPr>
                <p:nvPr/>
              </p:nvSpPr>
              <p:spPr bwMode="auto">
                <a:xfrm>
                  <a:off x="7156" y="2469"/>
                  <a:ext cx="26" cy="25"/>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669">
                  <a:extLst>
                    <a:ext uri="{FF2B5EF4-FFF2-40B4-BE49-F238E27FC236}">
                      <a16:creationId xmlns:a16="http://schemas.microsoft.com/office/drawing/2014/main" id="{C2DFA469-DA6E-4B46-9A8E-09F7CD121EF9}"/>
                    </a:ext>
                  </a:extLst>
                </p:cNvPr>
                <p:cNvSpPr>
                  <a:spLocks noEditPoints="1"/>
                </p:cNvSpPr>
                <p:nvPr/>
              </p:nvSpPr>
              <p:spPr bwMode="auto">
                <a:xfrm>
                  <a:off x="6906" y="2381"/>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62 h 512"/>
                    <a:gd name="T12" fmla="*/ 394 w 512"/>
                    <a:gd name="T13" fmla="*/ 373 h 512"/>
                    <a:gd name="T14" fmla="*/ 373 w 512"/>
                    <a:gd name="T15" fmla="*/ 373 h 512"/>
                    <a:gd name="T16" fmla="*/ 373 w 512"/>
                    <a:gd name="T17" fmla="*/ 405 h 512"/>
                    <a:gd name="T18" fmla="*/ 362 w 512"/>
                    <a:gd name="T19" fmla="*/ 416 h 512"/>
                    <a:gd name="T20" fmla="*/ 149 w 512"/>
                    <a:gd name="T21" fmla="*/ 416 h 512"/>
                    <a:gd name="T22" fmla="*/ 138 w 512"/>
                    <a:gd name="T23" fmla="*/ 405 h 512"/>
                    <a:gd name="T24" fmla="*/ 138 w 512"/>
                    <a:gd name="T25" fmla="*/ 373 h 512"/>
                    <a:gd name="T26" fmla="*/ 117 w 512"/>
                    <a:gd name="T27" fmla="*/ 373 h 512"/>
                    <a:gd name="T28" fmla="*/ 106 w 512"/>
                    <a:gd name="T29" fmla="*/ 362 h 512"/>
                    <a:gd name="T30" fmla="*/ 106 w 512"/>
                    <a:gd name="T31" fmla="*/ 224 h 512"/>
                    <a:gd name="T32" fmla="*/ 117 w 512"/>
                    <a:gd name="T33" fmla="*/ 213 h 512"/>
                    <a:gd name="T34" fmla="*/ 138 w 512"/>
                    <a:gd name="T35" fmla="*/ 213 h 512"/>
                    <a:gd name="T36" fmla="*/ 138 w 512"/>
                    <a:gd name="T37" fmla="*/ 106 h 512"/>
                    <a:gd name="T38" fmla="*/ 149 w 512"/>
                    <a:gd name="T39" fmla="*/ 96 h 512"/>
                    <a:gd name="T40" fmla="*/ 288 w 512"/>
                    <a:gd name="T41" fmla="*/ 96 h 512"/>
                    <a:gd name="T42" fmla="*/ 292 w 512"/>
                    <a:gd name="T43" fmla="*/ 96 h 512"/>
                    <a:gd name="T44" fmla="*/ 295 w 512"/>
                    <a:gd name="T45" fmla="*/ 99 h 512"/>
                    <a:gd name="T46" fmla="*/ 370 w 512"/>
                    <a:gd name="T47" fmla="*/ 173 h 512"/>
                    <a:gd name="T48" fmla="*/ 372 w 512"/>
                    <a:gd name="T49" fmla="*/ 177 h 512"/>
                    <a:gd name="T50" fmla="*/ 373 w 512"/>
                    <a:gd name="T51" fmla="*/ 181 h 512"/>
                    <a:gd name="T52" fmla="*/ 373 w 512"/>
                    <a:gd name="T53" fmla="*/ 213 h 512"/>
                    <a:gd name="T54" fmla="*/ 394 w 512"/>
                    <a:gd name="T55" fmla="*/ 213 h 512"/>
                    <a:gd name="T56" fmla="*/ 405 w 512"/>
                    <a:gd name="T57" fmla="*/ 224 h 512"/>
                    <a:gd name="T58" fmla="*/ 405 w 512"/>
                    <a:gd name="T59"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62"/>
                      </a:moveTo>
                      <a:cubicBezTo>
                        <a:pt x="405" y="368"/>
                        <a:pt x="400" y="373"/>
                        <a:pt x="394" y="373"/>
                      </a:cubicBezTo>
                      <a:cubicBezTo>
                        <a:pt x="373" y="373"/>
                        <a:pt x="373" y="373"/>
                        <a:pt x="373" y="373"/>
                      </a:cubicBezTo>
                      <a:cubicBezTo>
                        <a:pt x="373" y="405"/>
                        <a:pt x="373" y="405"/>
                        <a:pt x="373" y="405"/>
                      </a:cubicBezTo>
                      <a:cubicBezTo>
                        <a:pt x="373" y="411"/>
                        <a:pt x="368" y="416"/>
                        <a:pt x="362" y="416"/>
                      </a:cubicBezTo>
                      <a:cubicBezTo>
                        <a:pt x="149" y="416"/>
                        <a:pt x="149" y="416"/>
                        <a:pt x="149" y="416"/>
                      </a:cubicBezTo>
                      <a:cubicBezTo>
                        <a:pt x="143" y="416"/>
                        <a:pt x="138" y="411"/>
                        <a:pt x="138" y="405"/>
                      </a:cubicBezTo>
                      <a:cubicBezTo>
                        <a:pt x="138" y="373"/>
                        <a:pt x="138" y="373"/>
                        <a:pt x="138" y="373"/>
                      </a:cubicBezTo>
                      <a:cubicBezTo>
                        <a:pt x="117" y="373"/>
                        <a:pt x="117" y="373"/>
                        <a:pt x="117" y="373"/>
                      </a:cubicBezTo>
                      <a:cubicBezTo>
                        <a:pt x="111" y="373"/>
                        <a:pt x="106" y="368"/>
                        <a:pt x="106" y="362"/>
                      </a:cubicBezTo>
                      <a:cubicBezTo>
                        <a:pt x="106" y="224"/>
                        <a:pt x="106" y="224"/>
                        <a:pt x="106" y="224"/>
                      </a:cubicBezTo>
                      <a:cubicBezTo>
                        <a:pt x="106" y="218"/>
                        <a:pt x="111" y="213"/>
                        <a:pt x="117" y="213"/>
                      </a:cubicBezTo>
                      <a:cubicBezTo>
                        <a:pt x="138" y="213"/>
                        <a:pt x="138" y="213"/>
                        <a:pt x="138" y="213"/>
                      </a:cubicBezTo>
                      <a:cubicBezTo>
                        <a:pt x="138" y="106"/>
                        <a:pt x="138" y="106"/>
                        <a:pt x="138" y="106"/>
                      </a:cubicBezTo>
                      <a:cubicBezTo>
                        <a:pt x="138" y="100"/>
                        <a:pt x="143" y="96"/>
                        <a:pt x="149" y="96"/>
                      </a:cubicBezTo>
                      <a:cubicBezTo>
                        <a:pt x="288" y="96"/>
                        <a:pt x="288" y="96"/>
                        <a:pt x="288" y="96"/>
                      </a:cubicBezTo>
                      <a:cubicBezTo>
                        <a:pt x="289" y="96"/>
                        <a:pt x="290" y="96"/>
                        <a:pt x="292" y="96"/>
                      </a:cubicBezTo>
                      <a:cubicBezTo>
                        <a:pt x="293" y="97"/>
                        <a:pt x="294" y="98"/>
                        <a:pt x="295" y="99"/>
                      </a:cubicBezTo>
                      <a:cubicBezTo>
                        <a:pt x="370" y="173"/>
                        <a:pt x="370" y="173"/>
                        <a:pt x="370" y="173"/>
                      </a:cubicBezTo>
                      <a:cubicBezTo>
                        <a:pt x="371" y="174"/>
                        <a:pt x="372" y="176"/>
                        <a:pt x="372" y="177"/>
                      </a:cubicBezTo>
                      <a:cubicBezTo>
                        <a:pt x="373" y="178"/>
                        <a:pt x="373" y="180"/>
                        <a:pt x="373" y="181"/>
                      </a:cubicBezTo>
                      <a:cubicBezTo>
                        <a:pt x="373" y="213"/>
                        <a:pt x="373" y="213"/>
                        <a:pt x="373" y="213"/>
                      </a:cubicBezTo>
                      <a:cubicBezTo>
                        <a:pt x="394" y="213"/>
                        <a:pt x="394" y="213"/>
                        <a:pt x="394" y="213"/>
                      </a:cubicBezTo>
                      <a:cubicBezTo>
                        <a:pt x="400" y="213"/>
                        <a:pt x="405" y="218"/>
                        <a:pt x="405" y="224"/>
                      </a:cubicBezTo>
                      <a:lnTo>
                        <a:pt x="405" y="3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670">
                  <a:extLst>
                    <a:ext uri="{FF2B5EF4-FFF2-40B4-BE49-F238E27FC236}">
                      <a16:creationId xmlns:a16="http://schemas.microsoft.com/office/drawing/2014/main" id="{92C2F11A-4DA5-4A9E-AE0C-08F7BD6AE75C}"/>
                    </a:ext>
                  </a:extLst>
                </p:cNvPr>
                <p:cNvSpPr>
                  <a:spLocks noEditPoints="1"/>
                </p:cNvSpPr>
                <p:nvPr/>
              </p:nvSpPr>
              <p:spPr bwMode="auto">
                <a:xfrm>
                  <a:off x="7043" y="2536"/>
                  <a:ext cx="170" cy="79"/>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83 w 256"/>
                    <a:gd name="T11" fmla="*/ 39 h 118"/>
                    <a:gd name="T12" fmla="*/ 195 w 256"/>
                    <a:gd name="T13" fmla="*/ 25 h 118"/>
                    <a:gd name="T14" fmla="*/ 213 w 256"/>
                    <a:gd name="T15" fmla="*/ 21 h 118"/>
                    <a:gd name="T16" fmla="*/ 235 w 256"/>
                    <a:gd name="T17" fmla="*/ 26 h 118"/>
                    <a:gd name="T18" fmla="*/ 230 w 256"/>
                    <a:gd name="T19" fmla="*/ 39 h 118"/>
                    <a:gd name="T20" fmla="*/ 222 w 256"/>
                    <a:gd name="T21" fmla="*/ 35 h 118"/>
                    <a:gd name="T22" fmla="*/ 213 w 256"/>
                    <a:gd name="T23" fmla="*/ 34 h 118"/>
                    <a:gd name="T24" fmla="*/ 199 w 256"/>
                    <a:gd name="T25" fmla="*/ 41 h 118"/>
                    <a:gd name="T26" fmla="*/ 195 w 256"/>
                    <a:gd name="T27" fmla="*/ 59 h 118"/>
                    <a:gd name="T28" fmla="*/ 213 w 256"/>
                    <a:gd name="T29" fmla="*/ 84 h 118"/>
                    <a:gd name="T30" fmla="*/ 232 w 256"/>
                    <a:gd name="T31" fmla="*/ 80 h 118"/>
                    <a:gd name="T32" fmla="*/ 232 w 256"/>
                    <a:gd name="T33" fmla="*/ 94 h 118"/>
                    <a:gd name="T34" fmla="*/ 212 w 256"/>
                    <a:gd name="T35" fmla="*/ 97 h 118"/>
                    <a:gd name="T36" fmla="*/ 187 w 256"/>
                    <a:gd name="T37" fmla="*/ 87 h 118"/>
                    <a:gd name="T38" fmla="*/ 178 w 256"/>
                    <a:gd name="T39" fmla="*/ 59 h 118"/>
                    <a:gd name="T40" fmla="*/ 183 w 256"/>
                    <a:gd name="T41" fmla="*/ 39 h 118"/>
                    <a:gd name="T42" fmla="*/ 104 w 256"/>
                    <a:gd name="T43" fmla="*/ 30 h 118"/>
                    <a:gd name="T44" fmla="*/ 131 w 256"/>
                    <a:gd name="T45" fmla="*/ 21 h 118"/>
                    <a:gd name="T46" fmla="*/ 157 w 256"/>
                    <a:gd name="T47" fmla="*/ 30 h 118"/>
                    <a:gd name="T48" fmla="*/ 166 w 256"/>
                    <a:gd name="T49" fmla="*/ 59 h 118"/>
                    <a:gd name="T50" fmla="*/ 157 w 256"/>
                    <a:gd name="T51" fmla="*/ 87 h 118"/>
                    <a:gd name="T52" fmla="*/ 131 w 256"/>
                    <a:gd name="T53" fmla="*/ 97 h 118"/>
                    <a:gd name="T54" fmla="*/ 104 w 256"/>
                    <a:gd name="T55" fmla="*/ 87 h 118"/>
                    <a:gd name="T56" fmla="*/ 95 w 256"/>
                    <a:gd name="T57" fmla="*/ 59 h 118"/>
                    <a:gd name="T58" fmla="*/ 104 w 256"/>
                    <a:gd name="T59" fmla="*/ 30 h 118"/>
                    <a:gd name="T60" fmla="*/ 21 w 256"/>
                    <a:gd name="T61" fmla="*/ 22 h 118"/>
                    <a:gd name="T62" fmla="*/ 44 w 256"/>
                    <a:gd name="T63" fmla="*/ 22 h 118"/>
                    <a:gd name="T64" fmla="*/ 73 w 256"/>
                    <a:gd name="T65" fmla="*/ 31 h 118"/>
                    <a:gd name="T66" fmla="*/ 83 w 256"/>
                    <a:gd name="T67" fmla="*/ 58 h 118"/>
                    <a:gd name="T68" fmla="*/ 72 w 256"/>
                    <a:gd name="T69" fmla="*/ 87 h 118"/>
                    <a:gd name="T70" fmla="*/ 42 w 256"/>
                    <a:gd name="T71" fmla="*/ 96 h 118"/>
                    <a:gd name="T72" fmla="*/ 21 w 256"/>
                    <a:gd name="T73" fmla="*/ 96 h 118"/>
                    <a:gd name="T74" fmla="*/ 21 w 256"/>
                    <a:gd name="T75"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83" y="39"/>
                      </a:moveTo>
                      <a:cubicBezTo>
                        <a:pt x="185" y="33"/>
                        <a:pt x="189" y="28"/>
                        <a:pt x="195" y="25"/>
                      </a:cubicBezTo>
                      <a:cubicBezTo>
                        <a:pt x="200" y="22"/>
                        <a:pt x="206" y="21"/>
                        <a:pt x="213" y="21"/>
                      </a:cubicBezTo>
                      <a:cubicBezTo>
                        <a:pt x="221" y="21"/>
                        <a:pt x="228" y="22"/>
                        <a:pt x="235" y="26"/>
                      </a:cubicBezTo>
                      <a:cubicBezTo>
                        <a:pt x="230" y="39"/>
                        <a:pt x="230" y="39"/>
                        <a:pt x="230" y="39"/>
                      </a:cubicBezTo>
                      <a:cubicBezTo>
                        <a:pt x="227" y="37"/>
                        <a:pt x="224" y="36"/>
                        <a:pt x="222" y="35"/>
                      </a:cubicBezTo>
                      <a:cubicBezTo>
                        <a:pt x="219" y="34"/>
                        <a:pt x="216" y="34"/>
                        <a:pt x="213" y="34"/>
                      </a:cubicBezTo>
                      <a:cubicBezTo>
                        <a:pt x="207" y="34"/>
                        <a:pt x="203" y="36"/>
                        <a:pt x="199" y="41"/>
                      </a:cubicBezTo>
                      <a:cubicBezTo>
                        <a:pt x="196" y="45"/>
                        <a:pt x="195" y="51"/>
                        <a:pt x="195" y="59"/>
                      </a:cubicBezTo>
                      <a:cubicBezTo>
                        <a:pt x="195" y="76"/>
                        <a:pt x="201" y="84"/>
                        <a:pt x="213" y="84"/>
                      </a:cubicBezTo>
                      <a:cubicBezTo>
                        <a:pt x="219" y="84"/>
                        <a:pt x="225" y="83"/>
                        <a:pt x="232" y="80"/>
                      </a:cubicBezTo>
                      <a:cubicBezTo>
                        <a:pt x="232" y="94"/>
                        <a:pt x="232" y="94"/>
                        <a:pt x="232" y="94"/>
                      </a:cubicBezTo>
                      <a:cubicBezTo>
                        <a:pt x="226" y="96"/>
                        <a:pt x="219" y="97"/>
                        <a:pt x="212" y="97"/>
                      </a:cubicBezTo>
                      <a:cubicBezTo>
                        <a:pt x="201" y="97"/>
                        <a:pt x="193" y="94"/>
                        <a:pt x="187" y="87"/>
                      </a:cubicBezTo>
                      <a:cubicBezTo>
                        <a:pt x="181" y="81"/>
                        <a:pt x="178" y="71"/>
                        <a:pt x="178" y="59"/>
                      </a:cubicBezTo>
                      <a:cubicBezTo>
                        <a:pt x="178" y="51"/>
                        <a:pt x="180" y="45"/>
                        <a:pt x="183" y="39"/>
                      </a:cubicBezTo>
                      <a:close/>
                      <a:moveTo>
                        <a:pt x="104" y="30"/>
                      </a:moveTo>
                      <a:cubicBezTo>
                        <a:pt x="110" y="24"/>
                        <a:pt x="119" y="21"/>
                        <a:pt x="131" y="21"/>
                      </a:cubicBezTo>
                      <a:cubicBezTo>
                        <a:pt x="142" y="21"/>
                        <a:pt x="151" y="24"/>
                        <a:pt x="157" y="30"/>
                      </a:cubicBezTo>
                      <a:cubicBezTo>
                        <a:pt x="163" y="37"/>
                        <a:pt x="166" y="47"/>
                        <a:pt x="166" y="59"/>
                      </a:cubicBezTo>
                      <a:cubicBezTo>
                        <a:pt x="166" y="71"/>
                        <a:pt x="163" y="81"/>
                        <a:pt x="157" y="87"/>
                      </a:cubicBezTo>
                      <a:cubicBezTo>
                        <a:pt x="151" y="94"/>
                        <a:pt x="142" y="97"/>
                        <a:pt x="131" y="97"/>
                      </a:cubicBezTo>
                      <a:cubicBezTo>
                        <a:pt x="119" y="97"/>
                        <a:pt x="110" y="94"/>
                        <a:pt x="104" y="87"/>
                      </a:cubicBezTo>
                      <a:cubicBezTo>
                        <a:pt x="98" y="81"/>
                        <a:pt x="95" y="71"/>
                        <a:pt x="95" y="59"/>
                      </a:cubicBezTo>
                      <a:cubicBezTo>
                        <a:pt x="95" y="46"/>
                        <a:pt x="98" y="37"/>
                        <a:pt x="104" y="30"/>
                      </a:cubicBezTo>
                      <a:close/>
                      <a:moveTo>
                        <a:pt x="21" y="22"/>
                      </a:moveTo>
                      <a:cubicBezTo>
                        <a:pt x="44" y="22"/>
                        <a:pt x="44" y="22"/>
                        <a:pt x="44" y="22"/>
                      </a:cubicBezTo>
                      <a:cubicBezTo>
                        <a:pt x="57" y="22"/>
                        <a:pt x="66" y="25"/>
                        <a:pt x="73" y="31"/>
                      </a:cubicBezTo>
                      <a:cubicBezTo>
                        <a:pt x="80" y="38"/>
                        <a:pt x="83" y="47"/>
                        <a:pt x="83" y="58"/>
                      </a:cubicBezTo>
                      <a:cubicBezTo>
                        <a:pt x="83" y="71"/>
                        <a:pt x="79" y="80"/>
                        <a:pt x="72" y="87"/>
                      </a:cubicBezTo>
                      <a:cubicBezTo>
                        <a:pt x="65" y="93"/>
                        <a:pt x="55" y="96"/>
                        <a:pt x="42" y="96"/>
                      </a:cubicBezTo>
                      <a:cubicBezTo>
                        <a:pt x="21" y="96"/>
                        <a:pt x="21" y="96"/>
                        <a:pt x="21" y="96"/>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671">
                  <a:extLst>
                    <a:ext uri="{FF2B5EF4-FFF2-40B4-BE49-F238E27FC236}">
                      <a16:creationId xmlns:a16="http://schemas.microsoft.com/office/drawing/2014/main" id="{42F40D40-EBA1-4108-B078-F1B165CEB904}"/>
                    </a:ext>
                  </a:extLst>
                </p:cNvPr>
                <p:cNvSpPr>
                  <a:spLocks/>
                </p:cNvSpPr>
                <p:nvPr/>
              </p:nvSpPr>
              <p:spPr bwMode="auto">
                <a:xfrm>
                  <a:off x="7068" y="2560"/>
                  <a:ext cx="19" cy="32"/>
                </a:xfrm>
                <a:custGeom>
                  <a:avLst/>
                  <a:gdLst>
                    <a:gd name="T0" fmla="*/ 29 w 29"/>
                    <a:gd name="T1" fmla="*/ 24 h 48"/>
                    <a:gd name="T2" fmla="*/ 8 w 29"/>
                    <a:gd name="T3" fmla="*/ 0 h 48"/>
                    <a:gd name="T4" fmla="*/ 0 w 29"/>
                    <a:gd name="T5" fmla="*/ 0 h 48"/>
                    <a:gd name="T6" fmla="*/ 0 w 29"/>
                    <a:gd name="T7" fmla="*/ 48 h 48"/>
                    <a:gd name="T8" fmla="*/ 7 w 29"/>
                    <a:gd name="T9" fmla="*/ 48 h 48"/>
                    <a:gd name="T10" fmla="*/ 29 w 29"/>
                    <a:gd name="T11" fmla="*/ 24 h 48"/>
                  </a:gdLst>
                  <a:ahLst/>
                  <a:cxnLst>
                    <a:cxn ang="0">
                      <a:pos x="T0" y="T1"/>
                    </a:cxn>
                    <a:cxn ang="0">
                      <a:pos x="T2" y="T3"/>
                    </a:cxn>
                    <a:cxn ang="0">
                      <a:pos x="T4" y="T5"/>
                    </a:cxn>
                    <a:cxn ang="0">
                      <a:pos x="T6" y="T7"/>
                    </a:cxn>
                    <a:cxn ang="0">
                      <a:pos x="T8" y="T9"/>
                    </a:cxn>
                    <a:cxn ang="0">
                      <a:pos x="T10" y="T11"/>
                    </a:cxn>
                  </a:cxnLst>
                  <a:rect l="0" t="0" r="r" b="b"/>
                  <a:pathLst>
                    <a:path w="29" h="48">
                      <a:moveTo>
                        <a:pt x="29" y="24"/>
                      </a:moveTo>
                      <a:cubicBezTo>
                        <a:pt x="29" y="8"/>
                        <a:pt x="22" y="0"/>
                        <a:pt x="8" y="0"/>
                      </a:cubicBezTo>
                      <a:cubicBezTo>
                        <a:pt x="0" y="0"/>
                        <a:pt x="0" y="0"/>
                        <a:pt x="0" y="0"/>
                      </a:cubicBezTo>
                      <a:cubicBezTo>
                        <a:pt x="0" y="48"/>
                        <a:pt x="0" y="48"/>
                        <a:pt x="0" y="48"/>
                      </a:cubicBezTo>
                      <a:cubicBezTo>
                        <a:pt x="7" y="48"/>
                        <a:pt x="7" y="48"/>
                        <a:pt x="7" y="48"/>
                      </a:cubicBezTo>
                      <a:cubicBezTo>
                        <a:pt x="22" y="48"/>
                        <a:pt x="29" y="40"/>
                        <a:pt x="2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47" name="TextBox 46">
                <a:extLst>
                  <a:ext uri="{FF2B5EF4-FFF2-40B4-BE49-F238E27FC236}">
                    <a16:creationId xmlns:a16="http://schemas.microsoft.com/office/drawing/2014/main" id="{AF0CE6A7-7BFE-4001-87B8-7314990B25D0}"/>
                  </a:ext>
                </a:extLst>
              </p:cNvPr>
              <p:cNvSpPr txBox="1"/>
              <p:nvPr/>
            </p:nvSpPr>
            <p:spPr>
              <a:xfrm>
                <a:off x="5422511" y="4255852"/>
                <a:ext cx="3885487" cy="369332"/>
              </a:xfrm>
              <a:prstGeom prst="rect">
                <a:avLst/>
              </a:prstGeom>
              <a:noFill/>
            </p:spPr>
            <p:txBody>
              <a:bodyPr wrap="square" rtlCol="0">
                <a:spAutoFit/>
              </a:bodyPr>
              <a:lstStyle/>
              <a:p>
                <a:r>
                  <a:rPr lang="en-US" dirty="0"/>
                  <a:t>28 Conversions</a:t>
                </a:r>
              </a:p>
            </p:txBody>
          </p:sp>
        </p:grpSp>
        <p:grpSp>
          <p:nvGrpSpPr>
            <p:cNvPr id="52" name="Group 51">
              <a:extLst>
                <a:ext uri="{FF2B5EF4-FFF2-40B4-BE49-F238E27FC236}">
                  <a16:creationId xmlns:a16="http://schemas.microsoft.com/office/drawing/2014/main" id="{73FF15E6-2B30-432D-9001-52D35F110FA1}"/>
                </a:ext>
              </a:extLst>
            </p:cNvPr>
            <p:cNvGrpSpPr/>
            <p:nvPr/>
          </p:nvGrpSpPr>
          <p:grpSpPr>
            <a:xfrm>
              <a:off x="5044504" y="5883436"/>
              <a:ext cx="4323875" cy="403226"/>
              <a:chOff x="4984122" y="4747873"/>
              <a:chExt cx="4323875" cy="403226"/>
            </a:xfrm>
          </p:grpSpPr>
          <p:sp>
            <p:nvSpPr>
              <p:cNvPr id="14" name="Freeform 338">
                <a:extLst>
                  <a:ext uri="{FF2B5EF4-FFF2-40B4-BE49-F238E27FC236}">
                    <a16:creationId xmlns:a16="http://schemas.microsoft.com/office/drawing/2014/main" id="{CCA045FA-4613-4C36-B7AE-E7D2D34216FC}"/>
                  </a:ext>
                </a:extLst>
              </p:cNvPr>
              <p:cNvSpPr>
                <a:spLocks noChangeAspect="1" noEditPoints="1"/>
              </p:cNvSpPr>
              <p:nvPr/>
            </p:nvSpPr>
            <p:spPr bwMode="auto">
              <a:xfrm>
                <a:off x="4984122" y="4783117"/>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84 h 512"/>
                  <a:gd name="T12" fmla="*/ 341 w 512"/>
                  <a:gd name="T13" fmla="*/ 394 h 512"/>
                  <a:gd name="T14" fmla="*/ 330 w 512"/>
                  <a:gd name="T15" fmla="*/ 384 h 512"/>
                  <a:gd name="T16" fmla="*/ 330 w 512"/>
                  <a:gd name="T17" fmla="*/ 359 h 512"/>
                  <a:gd name="T18" fmla="*/ 256 w 512"/>
                  <a:gd name="T19" fmla="*/ 384 h 512"/>
                  <a:gd name="T20" fmla="*/ 128 w 512"/>
                  <a:gd name="T21" fmla="*/ 256 h 512"/>
                  <a:gd name="T22" fmla="*/ 138 w 512"/>
                  <a:gd name="T23" fmla="*/ 245 h 512"/>
                  <a:gd name="T24" fmla="*/ 149 w 512"/>
                  <a:gd name="T25" fmla="*/ 256 h 512"/>
                  <a:gd name="T26" fmla="*/ 256 w 512"/>
                  <a:gd name="T27" fmla="*/ 362 h 512"/>
                  <a:gd name="T28" fmla="*/ 320 w 512"/>
                  <a:gd name="T29" fmla="*/ 341 h 512"/>
                  <a:gd name="T30" fmla="*/ 288 w 512"/>
                  <a:gd name="T31" fmla="*/ 341 h 512"/>
                  <a:gd name="T32" fmla="*/ 277 w 512"/>
                  <a:gd name="T33" fmla="*/ 330 h 512"/>
                  <a:gd name="T34" fmla="*/ 288 w 512"/>
                  <a:gd name="T35" fmla="*/ 320 h 512"/>
                  <a:gd name="T36" fmla="*/ 341 w 512"/>
                  <a:gd name="T37" fmla="*/ 320 h 512"/>
                  <a:gd name="T38" fmla="*/ 352 w 512"/>
                  <a:gd name="T39" fmla="*/ 330 h 512"/>
                  <a:gd name="T40" fmla="*/ 352 w 512"/>
                  <a:gd name="T41" fmla="*/ 384 h 512"/>
                  <a:gd name="T42" fmla="*/ 205 w 512"/>
                  <a:gd name="T43" fmla="*/ 248 h 512"/>
                  <a:gd name="T44" fmla="*/ 221 w 512"/>
                  <a:gd name="T45" fmla="*/ 248 h 512"/>
                  <a:gd name="T46" fmla="*/ 245 w 512"/>
                  <a:gd name="T47" fmla="*/ 273 h 512"/>
                  <a:gd name="T48" fmla="*/ 301 w 512"/>
                  <a:gd name="T49" fmla="*/ 216 h 512"/>
                  <a:gd name="T50" fmla="*/ 317 w 512"/>
                  <a:gd name="T51" fmla="*/ 216 h 512"/>
                  <a:gd name="T52" fmla="*/ 317 w 512"/>
                  <a:gd name="T53" fmla="*/ 231 h 512"/>
                  <a:gd name="T54" fmla="*/ 253 w 512"/>
                  <a:gd name="T55" fmla="*/ 295 h 512"/>
                  <a:gd name="T56" fmla="*/ 245 w 512"/>
                  <a:gd name="T57" fmla="*/ 298 h 512"/>
                  <a:gd name="T58" fmla="*/ 237 w 512"/>
                  <a:gd name="T59" fmla="*/ 295 h 512"/>
                  <a:gd name="T60" fmla="*/ 205 w 512"/>
                  <a:gd name="T61" fmla="*/ 263 h 512"/>
                  <a:gd name="T62" fmla="*/ 205 w 512"/>
                  <a:gd name="T63" fmla="*/ 248 h 512"/>
                  <a:gd name="T64" fmla="*/ 373 w 512"/>
                  <a:gd name="T65" fmla="*/ 266 h 512"/>
                  <a:gd name="T66" fmla="*/ 362 w 512"/>
                  <a:gd name="T67" fmla="*/ 256 h 512"/>
                  <a:gd name="T68" fmla="*/ 256 w 512"/>
                  <a:gd name="T69" fmla="*/ 149 h 512"/>
                  <a:gd name="T70" fmla="*/ 192 w 512"/>
                  <a:gd name="T71" fmla="*/ 170 h 512"/>
                  <a:gd name="T72" fmla="*/ 224 w 512"/>
                  <a:gd name="T73" fmla="*/ 170 h 512"/>
                  <a:gd name="T74" fmla="*/ 234 w 512"/>
                  <a:gd name="T75" fmla="*/ 181 h 512"/>
                  <a:gd name="T76" fmla="*/ 224 w 512"/>
                  <a:gd name="T77" fmla="*/ 192 h 512"/>
                  <a:gd name="T78" fmla="*/ 170 w 512"/>
                  <a:gd name="T79" fmla="*/ 192 h 512"/>
                  <a:gd name="T80" fmla="*/ 160 w 512"/>
                  <a:gd name="T81" fmla="*/ 181 h 512"/>
                  <a:gd name="T82" fmla="*/ 160 w 512"/>
                  <a:gd name="T83" fmla="*/ 128 h 512"/>
                  <a:gd name="T84" fmla="*/ 170 w 512"/>
                  <a:gd name="T85" fmla="*/ 117 h 512"/>
                  <a:gd name="T86" fmla="*/ 181 w 512"/>
                  <a:gd name="T87" fmla="*/ 128 h 512"/>
                  <a:gd name="T88" fmla="*/ 181 w 512"/>
                  <a:gd name="T89" fmla="*/ 152 h 512"/>
                  <a:gd name="T90" fmla="*/ 256 w 512"/>
                  <a:gd name="T91" fmla="*/ 128 h 512"/>
                  <a:gd name="T92" fmla="*/ 384 w 512"/>
                  <a:gd name="T93" fmla="*/ 256 h 512"/>
                  <a:gd name="T94" fmla="*/ 373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84"/>
                    </a:moveTo>
                    <a:cubicBezTo>
                      <a:pt x="352" y="390"/>
                      <a:pt x="347" y="394"/>
                      <a:pt x="341" y="394"/>
                    </a:cubicBezTo>
                    <a:cubicBezTo>
                      <a:pt x="335" y="394"/>
                      <a:pt x="330" y="390"/>
                      <a:pt x="330" y="384"/>
                    </a:cubicBezTo>
                    <a:cubicBezTo>
                      <a:pt x="330" y="359"/>
                      <a:pt x="330" y="359"/>
                      <a:pt x="330" y="359"/>
                    </a:cubicBezTo>
                    <a:cubicBezTo>
                      <a:pt x="309" y="375"/>
                      <a:pt x="283" y="384"/>
                      <a:pt x="256" y="384"/>
                    </a:cubicBezTo>
                    <a:cubicBezTo>
                      <a:pt x="185" y="384"/>
                      <a:pt x="128" y="326"/>
                      <a:pt x="128" y="256"/>
                    </a:cubicBezTo>
                    <a:cubicBezTo>
                      <a:pt x="128" y="250"/>
                      <a:pt x="132" y="245"/>
                      <a:pt x="138" y="245"/>
                    </a:cubicBezTo>
                    <a:cubicBezTo>
                      <a:pt x="144" y="245"/>
                      <a:pt x="149" y="250"/>
                      <a:pt x="149" y="256"/>
                    </a:cubicBezTo>
                    <a:cubicBezTo>
                      <a:pt x="149" y="314"/>
                      <a:pt x="197" y="362"/>
                      <a:pt x="256" y="362"/>
                    </a:cubicBezTo>
                    <a:cubicBezTo>
                      <a:pt x="279" y="362"/>
                      <a:pt x="301" y="355"/>
                      <a:pt x="320" y="341"/>
                    </a:cubicBezTo>
                    <a:cubicBezTo>
                      <a:pt x="288" y="341"/>
                      <a:pt x="288" y="341"/>
                      <a:pt x="288" y="341"/>
                    </a:cubicBezTo>
                    <a:cubicBezTo>
                      <a:pt x="282" y="341"/>
                      <a:pt x="277" y="336"/>
                      <a:pt x="277" y="330"/>
                    </a:cubicBezTo>
                    <a:cubicBezTo>
                      <a:pt x="277" y="324"/>
                      <a:pt x="282" y="320"/>
                      <a:pt x="288" y="320"/>
                    </a:cubicBezTo>
                    <a:cubicBezTo>
                      <a:pt x="341" y="320"/>
                      <a:pt x="341" y="320"/>
                      <a:pt x="341" y="320"/>
                    </a:cubicBezTo>
                    <a:cubicBezTo>
                      <a:pt x="347" y="320"/>
                      <a:pt x="352" y="324"/>
                      <a:pt x="352" y="330"/>
                    </a:cubicBezTo>
                    <a:lnTo>
                      <a:pt x="352" y="384"/>
                    </a:lnTo>
                    <a:close/>
                    <a:moveTo>
                      <a:pt x="205" y="248"/>
                    </a:moveTo>
                    <a:cubicBezTo>
                      <a:pt x="210" y="244"/>
                      <a:pt x="216" y="244"/>
                      <a:pt x="221" y="248"/>
                    </a:cubicBezTo>
                    <a:cubicBezTo>
                      <a:pt x="245" y="273"/>
                      <a:pt x="245" y="273"/>
                      <a:pt x="245" y="273"/>
                    </a:cubicBezTo>
                    <a:cubicBezTo>
                      <a:pt x="301" y="216"/>
                      <a:pt x="301" y="216"/>
                      <a:pt x="301" y="216"/>
                    </a:cubicBezTo>
                    <a:cubicBezTo>
                      <a:pt x="306" y="212"/>
                      <a:pt x="312" y="212"/>
                      <a:pt x="317" y="216"/>
                    </a:cubicBezTo>
                    <a:cubicBezTo>
                      <a:pt x="321" y="220"/>
                      <a:pt x="321" y="227"/>
                      <a:pt x="317" y="231"/>
                    </a:cubicBezTo>
                    <a:cubicBezTo>
                      <a:pt x="253" y="295"/>
                      <a:pt x="253" y="295"/>
                      <a:pt x="253" y="295"/>
                    </a:cubicBezTo>
                    <a:cubicBezTo>
                      <a:pt x="250" y="297"/>
                      <a:pt x="248" y="298"/>
                      <a:pt x="245" y="298"/>
                    </a:cubicBezTo>
                    <a:cubicBezTo>
                      <a:pt x="242" y="298"/>
                      <a:pt x="240" y="297"/>
                      <a:pt x="237" y="295"/>
                    </a:cubicBezTo>
                    <a:cubicBezTo>
                      <a:pt x="205" y="263"/>
                      <a:pt x="205" y="263"/>
                      <a:pt x="205" y="263"/>
                    </a:cubicBezTo>
                    <a:cubicBezTo>
                      <a:pt x="201" y="259"/>
                      <a:pt x="201" y="252"/>
                      <a:pt x="205" y="248"/>
                    </a:cubicBezTo>
                    <a:close/>
                    <a:moveTo>
                      <a:pt x="373" y="266"/>
                    </a:moveTo>
                    <a:cubicBezTo>
                      <a:pt x="367" y="266"/>
                      <a:pt x="362" y="262"/>
                      <a:pt x="362" y="256"/>
                    </a:cubicBezTo>
                    <a:cubicBezTo>
                      <a:pt x="362" y="197"/>
                      <a:pt x="314" y="149"/>
                      <a:pt x="256" y="149"/>
                    </a:cubicBezTo>
                    <a:cubicBezTo>
                      <a:pt x="232" y="149"/>
                      <a:pt x="210" y="157"/>
                      <a:pt x="192" y="170"/>
                    </a:cubicBezTo>
                    <a:cubicBezTo>
                      <a:pt x="224" y="170"/>
                      <a:pt x="224" y="170"/>
                      <a:pt x="224" y="170"/>
                    </a:cubicBezTo>
                    <a:cubicBezTo>
                      <a:pt x="230" y="170"/>
                      <a:pt x="234" y="175"/>
                      <a:pt x="234" y="181"/>
                    </a:cubicBezTo>
                    <a:cubicBezTo>
                      <a:pt x="234" y="187"/>
                      <a:pt x="230" y="192"/>
                      <a:pt x="224" y="192"/>
                    </a:cubicBezTo>
                    <a:cubicBezTo>
                      <a:pt x="170" y="192"/>
                      <a:pt x="170" y="192"/>
                      <a:pt x="170" y="192"/>
                    </a:cubicBezTo>
                    <a:cubicBezTo>
                      <a:pt x="164" y="192"/>
                      <a:pt x="160" y="187"/>
                      <a:pt x="160" y="181"/>
                    </a:cubicBezTo>
                    <a:cubicBezTo>
                      <a:pt x="160" y="128"/>
                      <a:pt x="160" y="128"/>
                      <a:pt x="160" y="128"/>
                    </a:cubicBezTo>
                    <a:cubicBezTo>
                      <a:pt x="160" y="122"/>
                      <a:pt x="164" y="117"/>
                      <a:pt x="170" y="117"/>
                    </a:cubicBezTo>
                    <a:cubicBezTo>
                      <a:pt x="176" y="117"/>
                      <a:pt x="181" y="122"/>
                      <a:pt x="181" y="128"/>
                    </a:cubicBezTo>
                    <a:cubicBezTo>
                      <a:pt x="181" y="152"/>
                      <a:pt x="181" y="152"/>
                      <a:pt x="181" y="152"/>
                    </a:cubicBezTo>
                    <a:cubicBezTo>
                      <a:pt x="203" y="136"/>
                      <a:pt x="229" y="128"/>
                      <a:pt x="256" y="128"/>
                    </a:cubicBezTo>
                    <a:cubicBezTo>
                      <a:pt x="326" y="128"/>
                      <a:pt x="384" y="185"/>
                      <a:pt x="384" y="256"/>
                    </a:cubicBezTo>
                    <a:cubicBezTo>
                      <a:pt x="384" y="262"/>
                      <a:pt x="379" y="266"/>
                      <a:pt x="373" y="266"/>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TextBox 47">
                <a:extLst>
                  <a:ext uri="{FF2B5EF4-FFF2-40B4-BE49-F238E27FC236}">
                    <a16:creationId xmlns:a16="http://schemas.microsoft.com/office/drawing/2014/main" id="{6EECBCAF-3069-4644-9FEE-4990967A66F7}"/>
                  </a:ext>
                </a:extLst>
              </p:cNvPr>
              <p:cNvSpPr txBox="1"/>
              <p:nvPr/>
            </p:nvSpPr>
            <p:spPr>
              <a:xfrm>
                <a:off x="5422510" y="4747873"/>
                <a:ext cx="3885487" cy="369332"/>
              </a:xfrm>
              <a:prstGeom prst="rect">
                <a:avLst/>
              </a:prstGeom>
              <a:noFill/>
            </p:spPr>
            <p:txBody>
              <a:bodyPr wrap="square" rtlCol="0">
                <a:spAutoFit/>
              </a:bodyPr>
              <a:lstStyle/>
              <a:p>
                <a:r>
                  <a:rPr lang="en-US" dirty="0"/>
                  <a:t>171 Interfaces</a:t>
                </a:r>
              </a:p>
            </p:txBody>
          </p:sp>
        </p:grpSp>
        <p:grpSp>
          <p:nvGrpSpPr>
            <p:cNvPr id="59" name="Group 58">
              <a:extLst>
                <a:ext uri="{FF2B5EF4-FFF2-40B4-BE49-F238E27FC236}">
                  <a16:creationId xmlns:a16="http://schemas.microsoft.com/office/drawing/2014/main" id="{AF3776C9-CD00-48ED-8B59-20DD34B7C8EB}"/>
                </a:ext>
              </a:extLst>
            </p:cNvPr>
            <p:cNvGrpSpPr/>
            <p:nvPr/>
          </p:nvGrpSpPr>
          <p:grpSpPr>
            <a:xfrm>
              <a:off x="5036663" y="3974334"/>
              <a:ext cx="4806077" cy="389183"/>
              <a:chOff x="4967655" y="4008838"/>
              <a:chExt cx="4806077" cy="389183"/>
            </a:xfrm>
          </p:grpSpPr>
          <p:sp>
            <p:nvSpPr>
              <p:cNvPr id="18" name="Freeform 702">
                <a:extLst>
                  <a:ext uri="{FF2B5EF4-FFF2-40B4-BE49-F238E27FC236}">
                    <a16:creationId xmlns:a16="http://schemas.microsoft.com/office/drawing/2014/main" id="{3891C824-AFC6-4484-9739-74987A6F0D06}"/>
                  </a:ext>
                </a:extLst>
              </p:cNvPr>
              <p:cNvSpPr>
                <a:spLocks noChangeAspect="1" noEditPoints="1"/>
              </p:cNvSpPr>
              <p:nvPr/>
            </p:nvSpPr>
            <p:spPr bwMode="auto">
              <a:xfrm>
                <a:off x="4967655" y="4008838"/>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3 w 512"/>
                  <a:gd name="T11" fmla="*/ 181 h 512"/>
                  <a:gd name="T12" fmla="*/ 373 w 512"/>
                  <a:gd name="T13" fmla="*/ 405 h 512"/>
                  <a:gd name="T14" fmla="*/ 362 w 512"/>
                  <a:gd name="T15" fmla="*/ 416 h 512"/>
                  <a:gd name="T16" fmla="*/ 149 w 512"/>
                  <a:gd name="T17" fmla="*/ 416 h 512"/>
                  <a:gd name="T18" fmla="*/ 138 w 512"/>
                  <a:gd name="T19" fmla="*/ 405 h 512"/>
                  <a:gd name="T20" fmla="*/ 138 w 512"/>
                  <a:gd name="T21" fmla="*/ 106 h 512"/>
                  <a:gd name="T22" fmla="*/ 149 w 512"/>
                  <a:gd name="T23" fmla="*/ 96 h 512"/>
                  <a:gd name="T24" fmla="*/ 288 w 512"/>
                  <a:gd name="T25" fmla="*/ 96 h 512"/>
                  <a:gd name="T26" fmla="*/ 295 w 512"/>
                  <a:gd name="T27" fmla="*/ 98 h 512"/>
                  <a:gd name="T28" fmla="*/ 295 w 512"/>
                  <a:gd name="T29" fmla="*/ 98 h 512"/>
                  <a:gd name="T30" fmla="*/ 295 w 512"/>
                  <a:gd name="T31" fmla="*/ 98 h 512"/>
                  <a:gd name="T32" fmla="*/ 295 w 512"/>
                  <a:gd name="T33" fmla="*/ 99 h 512"/>
                  <a:gd name="T34" fmla="*/ 370 w 512"/>
                  <a:gd name="T35" fmla="*/ 173 h 512"/>
                  <a:gd name="T36" fmla="*/ 372 w 512"/>
                  <a:gd name="T37" fmla="*/ 177 h 512"/>
                  <a:gd name="T38" fmla="*/ 373 w 512"/>
                  <a:gd name="T39" fmla="*/ 181 h 512"/>
                  <a:gd name="T40" fmla="*/ 373 w 512"/>
                  <a:gd name="T41" fmla="*/ 181 h 512"/>
                  <a:gd name="T42" fmla="*/ 337 w 512"/>
                  <a:gd name="T43" fmla="*/ 170 h 512"/>
                  <a:gd name="T44" fmla="*/ 298 w 512"/>
                  <a:gd name="T45" fmla="*/ 170 h 512"/>
                  <a:gd name="T46" fmla="*/ 298 w 512"/>
                  <a:gd name="T47" fmla="*/ 132 h 512"/>
                  <a:gd name="T48" fmla="*/ 337 w 512"/>
                  <a:gd name="T49" fmla="*/ 170 h 512"/>
                  <a:gd name="T50" fmla="*/ 277 w 512"/>
                  <a:gd name="T51" fmla="*/ 181 h 512"/>
                  <a:gd name="T52" fmla="*/ 277 w 512"/>
                  <a:gd name="T53" fmla="*/ 117 h 512"/>
                  <a:gd name="T54" fmla="*/ 160 w 512"/>
                  <a:gd name="T55" fmla="*/ 117 h 512"/>
                  <a:gd name="T56" fmla="*/ 160 w 512"/>
                  <a:gd name="T57" fmla="*/ 394 h 512"/>
                  <a:gd name="T58" fmla="*/ 352 w 512"/>
                  <a:gd name="T59" fmla="*/ 394 h 512"/>
                  <a:gd name="T60" fmla="*/ 352 w 512"/>
                  <a:gd name="T61" fmla="*/ 192 h 512"/>
                  <a:gd name="T62" fmla="*/ 288 w 512"/>
                  <a:gd name="T63" fmla="*/ 192 h 512"/>
                  <a:gd name="T64" fmla="*/ 277 w 512"/>
                  <a:gd name="T65" fmla="*/ 181 h 512"/>
                  <a:gd name="T66" fmla="*/ 320 w 512"/>
                  <a:gd name="T67" fmla="*/ 288 h 512"/>
                  <a:gd name="T68" fmla="*/ 309 w 512"/>
                  <a:gd name="T69" fmla="*/ 298 h 512"/>
                  <a:gd name="T70" fmla="*/ 266 w 512"/>
                  <a:gd name="T71" fmla="*/ 298 h 512"/>
                  <a:gd name="T72" fmla="*/ 266 w 512"/>
                  <a:gd name="T73" fmla="*/ 341 h 512"/>
                  <a:gd name="T74" fmla="*/ 256 w 512"/>
                  <a:gd name="T75" fmla="*/ 352 h 512"/>
                  <a:gd name="T76" fmla="*/ 245 w 512"/>
                  <a:gd name="T77" fmla="*/ 341 h 512"/>
                  <a:gd name="T78" fmla="*/ 245 w 512"/>
                  <a:gd name="T79" fmla="*/ 298 h 512"/>
                  <a:gd name="T80" fmla="*/ 202 w 512"/>
                  <a:gd name="T81" fmla="*/ 298 h 512"/>
                  <a:gd name="T82" fmla="*/ 192 w 512"/>
                  <a:gd name="T83" fmla="*/ 288 h 512"/>
                  <a:gd name="T84" fmla="*/ 202 w 512"/>
                  <a:gd name="T85" fmla="*/ 277 h 512"/>
                  <a:gd name="T86" fmla="*/ 245 w 512"/>
                  <a:gd name="T87" fmla="*/ 277 h 512"/>
                  <a:gd name="T88" fmla="*/ 245 w 512"/>
                  <a:gd name="T89" fmla="*/ 234 h 512"/>
                  <a:gd name="T90" fmla="*/ 256 w 512"/>
                  <a:gd name="T91" fmla="*/ 224 h 512"/>
                  <a:gd name="T92" fmla="*/ 266 w 512"/>
                  <a:gd name="T93" fmla="*/ 234 h 512"/>
                  <a:gd name="T94" fmla="*/ 266 w 512"/>
                  <a:gd name="T95" fmla="*/ 277 h 512"/>
                  <a:gd name="T96" fmla="*/ 309 w 512"/>
                  <a:gd name="T97" fmla="*/ 277 h 512"/>
                  <a:gd name="T98" fmla="*/ 320 w 512"/>
                  <a:gd name="T99"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181"/>
                    </a:moveTo>
                    <a:cubicBezTo>
                      <a:pt x="373" y="405"/>
                      <a:pt x="373" y="405"/>
                      <a:pt x="373" y="405"/>
                    </a:cubicBez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88" y="96"/>
                      <a:pt x="288" y="96"/>
                      <a:pt x="288" y="96"/>
                    </a:cubicBezTo>
                    <a:cubicBezTo>
                      <a:pt x="290" y="96"/>
                      <a:pt x="293" y="97"/>
                      <a:pt x="295" y="98"/>
                    </a:cubicBezTo>
                    <a:cubicBezTo>
                      <a:pt x="295" y="98"/>
                      <a:pt x="295" y="98"/>
                      <a:pt x="295" y="98"/>
                    </a:cubicBezTo>
                    <a:cubicBezTo>
                      <a:pt x="295" y="98"/>
                      <a:pt x="295" y="98"/>
                      <a:pt x="295" y="98"/>
                    </a:cubicBezTo>
                    <a:cubicBezTo>
                      <a:pt x="295" y="99"/>
                      <a:pt x="295" y="99"/>
                      <a:pt x="295" y="99"/>
                    </a:cubicBezTo>
                    <a:cubicBezTo>
                      <a:pt x="370" y="173"/>
                      <a:pt x="370" y="173"/>
                      <a:pt x="370" y="173"/>
                    </a:cubicBezTo>
                    <a:cubicBezTo>
                      <a:pt x="371" y="174"/>
                      <a:pt x="372" y="176"/>
                      <a:pt x="372" y="177"/>
                    </a:cubicBezTo>
                    <a:cubicBezTo>
                      <a:pt x="373" y="178"/>
                      <a:pt x="373" y="180"/>
                      <a:pt x="373" y="181"/>
                    </a:cubicBezTo>
                    <a:cubicBezTo>
                      <a:pt x="373" y="181"/>
                      <a:pt x="373" y="181"/>
                      <a:pt x="373" y="181"/>
                    </a:cubicBezTo>
                    <a:close/>
                    <a:moveTo>
                      <a:pt x="337" y="170"/>
                    </a:moveTo>
                    <a:cubicBezTo>
                      <a:pt x="298" y="170"/>
                      <a:pt x="298" y="170"/>
                      <a:pt x="298" y="170"/>
                    </a:cubicBezTo>
                    <a:cubicBezTo>
                      <a:pt x="298" y="132"/>
                      <a:pt x="298" y="132"/>
                      <a:pt x="298" y="132"/>
                    </a:cubicBezTo>
                    <a:lnTo>
                      <a:pt x="337" y="170"/>
                    </a:lnTo>
                    <a:close/>
                    <a:moveTo>
                      <a:pt x="277" y="181"/>
                    </a:moveTo>
                    <a:cubicBezTo>
                      <a:pt x="277" y="117"/>
                      <a:pt x="277" y="117"/>
                      <a:pt x="277" y="117"/>
                    </a:cubicBezTo>
                    <a:cubicBezTo>
                      <a:pt x="160" y="117"/>
                      <a:pt x="160" y="117"/>
                      <a:pt x="160" y="117"/>
                    </a:cubicBezTo>
                    <a:cubicBezTo>
                      <a:pt x="160" y="394"/>
                      <a:pt x="160" y="394"/>
                      <a:pt x="160" y="394"/>
                    </a:cubicBezTo>
                    <a:cubicBezTo>
                      <a:pt x="352" y="394"/>
                      <a:pt x="352" y="394"/>
                      <a:pt x="352" y="394"/>
                    </a:cubicBezTo>
                    <a:cubicBezTo>
                      <a:pt x="352" y="192"/>
                      <a:pt x="352" y="192"/>
                      <a:pt x="352" y="192"/>
                    </a:cubicBezTo>
                    <a:cubicBezTo>
                      <a:pt x="288" y="192"/>
                      <a:pt x="288" y="192"/>
                      <a:pt x="288" y="192"/>
                    </a:cubicBezTo>
                    <a:cubicBezTo>
                      <a:pt x="282" y="192"/>
                      <a:pt x="277" y="187"/>
                      <a:pt x="277" y="181"/>
                    </a:cubicBezTo>
                    <a:close/>
                    <a:moveTo>
                      <a:pt x="320" y="288"/>
                    </a:moveTo>
                    <a:cubicBezTo>
                      <a:pt x="320" y="294"/>
                      <a:pt x="315" y="298"/>
                      <a:pt x="309" y="298"/>
                    </a:cubicBezTo>
                    <a:cubicBezTo>
                      <a:pt x="266" y="298"/>
                      <a:pt x="266" y="298"/>
                      <a:pt x="266" y="298"/>
                    </a:cubicBezTo>
                    <a:cubicBezTo>
                      <a:pt x="266" y="341"/>
                      <a:pt x="266" y="341"/>
                      <a:pt x="266" y="341"/>
                    </a:cubicBezTo>
                    <a:cubicBezTo>
                      <a:pt x="266" y="347"/>
                      <a:pt x="262" y="352"/>
                      <a:pt x="256" y="352"/>
                    </a:cubicBezTo>
                    <a:cubicBezTo>
                      <a:pt x="250" y="352"/>
                      <a:pt x="245" y="347"/>
                      <a:pt x="245" y="341"/>
                    </a:cubicBezTo>
                    <a:cubicBezTo>
                      <a:pt x="245" y="298"/>
                      <a:pt x="245" y="298"/>
                      <a:pt x="245" y="298"/>
                    </a:cubicBezTo>
                    <a:cubicBezTo>
                      <a:pt x="202" y="298"/>
                      <a:pt x="202" y="298"/>
                      <a:pt x="202" y="298"/>
                    </a:cubicBezTo>
                    <a:cubicBezTo>
                      <a:pt x="196" y="298"/>
                      <a:pt x="192" y="294"/>
                      <a:pt x="192" y="288"/>
                    </a:cubicBezTo>
                    <a:cubicBezTo>
                      <a:pt x="192" y="282"/>
                      <a:pt x="196" y="277"/>
                      <a:pt x="202" y="277"/>
                    </a:cubicBezTo>
                    <a:cubicBezTo>
                      <a:pt x="245" y="277"/>
                      <a:pt x="245" y="277"/>
                      <a:pt x="245" y="277"/>
                    </a:cubicBezTo>
                    <a:cubicBezTo>
                      <a:pt x="245" y="234"/>
                      <a:pt x="245" y="234"/>
                      <a:pt x="245" y="234"/>
                    </a:cubicBezTo>
                    <a:cubicBezTo>
                      <a:pt x="245" y="228"/>
                      <a:pt x="250" y="224"/>
                      <a:pt x="256" y="224"/>
                    </a:cubicBezTo>
                    <a:cubicBezTo>
                      <a:pt x="262" y="224"/>
                      <a:pt x="266" y="228"/>
                      <a:pt x="266" y="234"/>
                    </a:cubicBezTo>
                    <a:cubicBezTo>
                      <a:pt x="266" y="277"/>
                      <a:pt x="266" y="277"/>
                      <a:pt x="266" y="277"/>
                    </a:cubicBezTo>
                    <a:cubicBezTo>
                      <a:pt x="309" y="277"/>
                      <a:pt x="309" y="277"/>
                      <a:pt x="309" y="277"/>
                    </a:cubicBezTo>
                    <a:cubicBezTo>
                      <a:pt x="315" y="277"/>
                      <a:pt x="320" y="282"/>
                      <a:pt x="320" y="288"/>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TextBox 52">
                <a:extLst>
                  <a:ext uri="{FF2B5EF4-FFF2-40B4-BE49-F238E27FC236}">
                    <a16:creationId xmlns:a16="http://schemas.microsoft.com/office/drawing/2014/main" id="{0B8353E1-1678-47F2-B894-BED9C2419FA4}"/>
                  </a:ext>
                </a:extLst>
              </p:cNvPr>
              <p:cNvSpPr txBox="1"/>
              <p:nvPr/>
            </p:nvSpPr>
            <p:spPr>
              <a:xfrm>
                <a:off x="5428261" y="4028689"/>
                <a:ext cx="4345471" cy="369332"/>
              </a:xfrm>
              <a:prstGeom prst="rect">
                <a:avLst/>
              </a:prstGeom>
              <a:noFill/>
            </p:spPr>
            <p:txBody>
              <a:bodyPr wrap="square" rtlCol="0">
                <a:spAutoFit/>
              </a:bodyPr>
              <a:lstStyle/>
              <a:p>
                <a:r>
                  <a:rPr lang="en-US" dirty="0"/>
                  <a:t>52 Cost Allocation Survey Agency Responses</a:t>
                </a:r>
              </a:p>
            </p:txBody>
          </p:sp>
        </p:grpSp>
        <p:grpSp>
          <p:nvGrpSpPr>
            <p:cNvPr id="58" name="Group 57">
              <a:extLst>
                <a:ext uri="{FF2B5EF4-FFF2-40B4-BE49-F238E27FC236}">
                  <a16:creationId xmlns:a16="http://schemas.microsoft.com/office/drawing/2014/main" id="{A2088C6B-2B2D-4FB2-8CA6-79ADF3A8C547}"/>
                </a:ext>
              </a:extLst>
            </p:cNvPr>
            <p:cNvGrpSpPr/>
            <p:nvPr/>
          </p:nvGrpSpPr>
          <p:grpSpPr>
            <a:xfrm>
              <a:off x="5038842" y="4458337"/>
              <a:ext cx="4803898" cy="369332"/>
              <a:chOff x="4969834" y="4492841"/>
              <a:chExt cx="4803898" cy="369332"/>
            </a:xfrm>
          </p:grpSpPr>
          <p:sp>
            <p:nvSpPr>
              <p:cNvPr id="35" name="Freeform 346">
                <a:extLst>
                  <a:ext uri="{FF2B5EF4-FFF2-40B4-BE49-F238E27FC236}">
                    <a16:creationId xmlns:a16="http://schemas.microsoft.com/office/drawing/2014/main" id="{8E864BB9-A8D7-4B79-9D10-F17F8E06C13A}"/>
                  </a:ext>
                </a:extLst>
              </p:cNvPr>
              <p:cNvSpPr>
                <a:spLocks noChangeAspect="1" noEditPoints="1"/>
              </p:cNvSpPr>
              <p:nvPr/>
            </p:nvSpPr>
            <p:spPr bwMode="auto">
              <a:xfrm>
                <a:off x="4969834" y="4492841"/>
                <a:ext cx="367631" cy="367631"/>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TextBox 53">
                <a:extLst>
                  <a:ext uri="{FF2B5EF4-FFF2-40B4-BE49-F238E27FC236}">
                    <a16:creationId xmlns:a16="http://schemas.microsoft.com/office/drawing/2014/main" id="{D04FEF2B-0B9F-442F-8436-56F9315F8E8C}"/>
                  </a:ext>
                </a:extLst>
              </p:cNvPr>
              <p:cNvSpPr txBox="1"/>
              <p:nvPr/>
            </p:nvSpPr>
            <p:spPr>
              <a:xfrm>
                <a:off x="5428261" y="4492841"/>
                <a:ext cx="4345471" cy="369332"/>
              </a:xfrm>
              <a:prstGeom prst="rect">
                <a:avLst/>
              </a:prstGeom>
              <a:noFill/>
            </p:spPr>
            <p:txBody>
              <a:bodyPr wrap="square" rtlCol="0">
                <a:spAutoFit/>
              </a:bodyPr>
              <a:lstStyle/>
              <a:p>
                <a:r>
                  <a:rPr lang="en-US" dirty="0"/>
                  <a:t>67 Procurement Survey Agency Responses </a:t>
                </a:r>
              </a:p>
            </p:txBody>
          </p:sp>
        </p:grpSp>
        <p:grpSp>
          <p:nvGrpSpPr>
            <p:cNvPr id="57" name="Group 56">
              <a:extLst>
                <a:ext uri="{FF2B5EF4-FFF2-40B4-BE49-F238E27FC236}">
                  <a16:creationId xmlns:a16="http://schemas.microsoft.com/office/drawing/2014/main" id="{C30A02EF-7208-448D-BFD3-B70794A0BB22}"/>
                </a:ext>
              </a:extLst>
            </p:cNvPr>
            <p:cNvGrpSpPr/>
            <p:nvPr/>
          </p:nvGrpSpPr>
          <p:grpSpPr>
            <a:xfrm>
              <a:off x="5033533" y="4942885"/>
              <a:ext cx="4809207" cy="369332"/>
              <a:chOff x="4964525" y="4977389"/>
              <a:chExt cx="4809207" cy="369332"/>
            </a:xfrm>
          </p:grpSpPr>
          <p:sp>
            <p:nvSpPr>
              <p:cNvPr id="16" name="Freeform 210">
                <a:extLst>
                  <a:ext uri="{FF2B5EF4-FFF2-40B4-BE49-F238E27FC236}">
                    <a16:creationId xmlns:a16="http://schemas.microsoft.com/office/drawing/2014/main" id="{C3160879-3232-49FA-840D-2FBC3A4FD229}"/>
                  </a:ext>
                </a:extLst>
              </p:cNvPr>
              <p:cNvSpPr>
                <a:spLocks noChangeAspect="1" noEditPoints="1"/>
              </p:cNvSpPr>
              <p:nvPr/>
            </p:nvSpPr>
            <p:spPr bwMode="auto">
              <a:xfrm>
                <a:off x="4964525" y="4977700"/>
                <a:ext cx="369021" cy="369021"/>
              </a:xfrm>
              <a:custGeom>
                <a:avLst/>
                <a:gdLst>
                  <a:gd name="T0" fmla="*/ 352 w 512"/>
                  <a:gd name="T1" fmla="*/ 394 h 512"/>
                  <a:gd name="T2" fmla="*/ 224 w 512"/>
                  <a:gd name="T3" fmla="*/ 224 h 512"/>
                  <a:gd name="T4" fmla="*/ 256 w 512"/>
                  <a:gd name="T5" fmla="*/ 256 h 512"/>
                  <a:gd name="T6" fmla="*/ 330 w 512"/>
                  <a:gd name="T7" fmla="*/ 266 h 512"/>
                  <a:gd name="T8" fmla="*/ 256 w 512"/>
                  <a:gd name="T9" fmla="*/ 277 h 512"/>
                  <a:gd name="T10" fmla="*/ 256 w 512"/>
                  <a:gd name="T11" fmla="*/ 256 h 512"/>
                  <a:gd name="T12" fmla="*/ 320 w 512"/>
                  <a:gd name="T13" fmla="*/ 298 h 512"/>
                  <a:gd name="T14" fmla="*/ 320 w 512"/>
                  <a:gd name="T15" fmla="*/ 320 h 512"/>
                  <a:gd name="T16" fmla="*/ 245 w 512"/>
                  <a:gd name="T17" fmla="*/ 309 h 512"/>
                  <a:gd name="T18" fmla="*/ 256 w 512"/>
                  <a:gd name="T19" fmla="*/ 341 h 512"/>
                  <a:gd name="T20" fmla="*/ 330 w 512"/>
                  <a:gd name="T21" fmla="*/ 352 h 512"/>
                  <a:gd name="T22" fmla="*/ 256 w 512"/>
                  <a:gd name="T23" fmla="*/ 362 h 512"/>
                  <a:gd name="T24" fmla="*/ 256 w 512"/>
                  <a:gd name="T25" fmla="*/ 341 h 512"/>
                  <a:gd name="T26" fmla="*/ 213 w 512"/>
                  <a:gd name="T27" fmla="*/ 202 h 512"/>
                  <a:gd name="T28" fmla="*/ 202 w 512"/>
                  <a:gd name="T29" fmla="*/ 394 h 512"/>
                  <a:gd name="T30" fmla="*/ 160 w 512"/>
                  <a:gd name="T31" fmla="*/ 138 h 512"/>
                  <a:gd name="T32" fmla="*/ 181 w 512"/>
                  <a:gd name="T33" fmla="*/ 149 h 512"/>
                  <a:gd name="T34" fmla="*/ 298 w 512"/>
                  <a:gd name="T35" fmla="*/ 160 h 512"/>
                  <a:gd name="T36" fmla="*/ 309 w 512"/>
                  <a:gd name="T37" fmla="*/ 138 h 512"/>
                  <a:gd name="T38" fmla="*/ 330 w 512"/>
                  <a:gd name="T39" fmla="*/ 202 h 512"/>
                  <a:gd name="T40" fmla="*/ 202 w 512"/>
                  <a:gd name="T41" fmla="*/ 138 h 512"/>
                  <a:gd name="T42" fmla="*/ 202 w 512"/>
                  <a:gd name="T43" fmla="*/ 128 h 512"/>
                  <a:gd name="T44" fmla="*/ 202 w 512"/>
                  <a:gd name="T45" fmla="*/ 117 h 512"/>
                  <a:gd name="T46" fmla="*/ 288 w 512"/>
                  <a:gd name="T47" fmla="*/ 138 h 512"/>
                  <a:gd name="T48" fmla="*/ 0 w 512"/>
                  <a:gd name="T49" fmla="*/ 256 h 512"/>
                  <a:gd name="T50" fmla="*/ 512 w 512"/>
                  <a:gd name="T51" fmla="*/ 256 h 512"/>
                  <a:gd name="T52" fmla="*/ 373 w 512"/>
                  <a:gd name="T53" fmla="*/ 405 h 512"/>
                  <a:gd name="T54" fmla="*/ 149 w 512"/>
                  <a:gd name="T55" fmla="*/ 416 h 512"/>
                  <a:gd name="T56" fmla="*/ 138 w 512"/>
                  <a:gd name="T57" fmla="*/ 128 h 512"/>
                  <a:gd name="T58" fmla="*/ 181 w 512"/>
                  <a:gd name="T59" fmla="*/ 117 h 512"/>
                  <a:gd name="T60" fmla="*/ 192 w 512"/>
                  <a:gd name="T61" fmla="*/ 96 h 512"/>
                  <a:gd name="T62" fmla="*/ 309 w 512"/>
                  <a:gd name="T63" fmla="*/ 106 h 512"/>
                  <a:gd name="T64" fmla="*/ 341 w 512"/>
                  <a:gd name="T65" fmla="*/ 117 h 512"/>
                  <a:gd name="T66" fmla="*/ 352 w 512"/>
                  <a:gd name="T67" fmla="*/ 202 h 512"/>
                  <a:gd name="T68" fmla="*/ 373 w 512"/>
                  <a:gd name="T69"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24" y="394"/>
                    </a:moveTo>
                    <a:cubicBezTo>
                      <a:pt x="352" y="394"/>
                      <a:pt x="352" y="394"/>
                      <a:pt x="352" y="394"/>
                    </a:cubicBezTo>
                    <a:cubicBezTo>
                      <a:pt x="352" y="224"/>
                      <a:pt x="352" y="224"/>
                      <a:pt x="352" y="224"/>
                    </a:cubicBezTo>
                    <a:cubicBezTo>
                      <a:pt x="224" y="224"/>
                      <a:pt x="224" y="224"/>
                      <a:pt x="224" y="224"/>
                    </a:cubicBezTo>
                    <a:lnTo>
                      <a:pt x="224" y="394"/>
                    </a:lnTo>
                    <a:close/>
                    <a:moveTo>
                      <a:pt x="256" y="256"/>
                    </a:moveTo>
                    <a:cubicBezTo>
                      <a:pt x="320" y="256"/>
                      <a:pt x="320" y="256"/>
                      <a:pt x="320" y="256"/>
                    </a:cubicBezTo>
                    <a:cubicBezTo>
                      <a:pt x="326" y="256"/>
                      <a:pt x="330" y="260"/>
                      <a:pt x="330" y="266"/>
                    </a:cubicBezTo>
                    <a:cubicBezTo>
                      <a:pt x="330" y="272"/>
                      <a:pt x="326" y="277"/>
                      <a:pt x="320" y="277"/>
                    </a:cubicBezTo>
                    <a:cubicBezTo>
                      <a:pt x="256" y="277"/>
                      <a:pt x="256" y="277"/>
                      <a:pt x="256" y="277"/>
                    </a:cubicBezTo>
                    <a:cubicBezTo>
                      <a:pt x="250" y="277"/>
                      <a:pt x="245" y="272"/>
                      <a:pt x="245" y="266"/>
                    </a:cubicBezTo>
                    <a:cubicBezTo>
                      <a:pt x="245" y="260"/>
                      <a:pt x="250" y="256"/>
                      <a:pt x="256" y="256"/>
                    </a:cubicBezTo>
                    <a:close/>
                    <a:moveTo>
                      <a:pt x="256" y="298"/>
                    </a:moveTo>
                    <a:cubicBezTo>
                      <a:pt x="320" y="298"/>
                      <a:pt x="320" y="298"/>
                      <a:pt x="320" y="298"/>
                    </a:cubicBezTo>
                    <a:cubicBezTo>
                      <a:pt x="326" y="298"/>
                      <a:pt x="330" y="303"/>
                      <a:pt x="330" y="309"/>
                    </a:cubicBezTo>
                    <a:cubicBezTo>
                      <a:pt x="330" y="315"/>
                      <a:pt x="326" y="320"/>
                      <a:pt x="320" y="320"/>
                    </a:cubicBezTo>
                    <a:cubicBezTo>
                      <a:pt x="256" y="320"/>
                      <a:pt x="256" y="320"/>
                      <a:pt x="256" y="320"/>
                    </a:cubicBezTo>
                    <a:cubicBezTo>
                      <a:pt x="250" y="320"/>
                      <a:pt x="245" y="315"/>
                      <a:pt x="245" y="309"/>
                    </a:cubicBezTo>
                    <a:cubicBezTo>
                      <a:pt x="245" y="303"/>
                      <a:pt x="250" y="298"/>
                      <a:pt x="256" y="298"/>
                    </a:cubicBezTo>
                    <a:close/>
                    <a:moveTo>
                      <a:pt x="256" y="341"/>
                    </a:moveTo>
                    <a:cubicBezTo>
                      <a:pt x="320" y="341"/>
                      <a:pt x="320" y="341"/>
                      <a:pt x="320" y="341"/>
                    </a:cubicBezTo>
                    <a:cubicBezTo>
                      <a:pt x="326" y="341"/>
                      <a:pt x="330" y="346"/>
                      <a:pt x="330" y="352"/>
                    </a:cubicBezTo>
                    <a:cubicBezTo>
                      <a:pt x="330" y="358"/>
                      <a:pt x="326" y="362"/>
                      <a:pt x="320" y="362"/>
                    </a:cubicBezTo>
                    <a:cubicBezTo>
                      <a:pt x="256" y="362"/>
                      <a:pt x="256" y="362"/>
                      <a:pt x="256" y="362"/>
                    </a:cubicBezTo>
                    <a:cubicBezTo>
                      <a:pt x="250" y="362"/>
                      <a:pt x="245" y="358"/>
                      <a:pt x="245" y="352"/>
                    </a:cubicBezTo>
                    <a:cubicBezTo>
                      <a:pt x="245" y="346"/>
                      <a:pt x="250" y="341"/>
                      <a:pt x="256" y="341"/>
                    </a:cubicBezTo>
                    <a:close/>
                    <a:moveTo>
                      <a:pt x="330" y="202"/>
                    </a:moveTo>
                    <a:cubicBezTo>
                      <a:pt x="213" y="202"/>
                      <a:pt x="213" y="202"/>
                      <a:pt x="213" y="202"/>
                    </a:cubicBezTo>
                    <a:cubicBezTo>
                      <a:pt x="207" y="202"/>
                      <a:pt x="202" y="207"/>
                      <a:pt x="202" y="213"/>
                    </a:cubicBezTo>
                    <a:cubicBezTo>
                      <a:pt x="202" y="394"/>
                      <a:pt x="202" y="394"/>
                      <a:pt x="202" y="394"/>
                    </a:cubicBezTo>
                    <a:cubicBezTo>
                      <a:pt x="160" y="394"/>
                      <a:pt x="160" y="394"/>
                      <a:pt x="160" y="394"/>
                    </a:cubicBezTo>
                    <a:cubicBezTo>
                      <a:pt x="160" y="138"/>
                      <a:pt x="160" y="138"/>
                      <a:pt x="160" y="138"/>
                    </a:cubicBezTo>
                    <a:cubicBezTo>
                      <a:pt x="181" y="138"/>
                      <a:pt x="181" y="138"/>
                      <a:pt x="181" y="138"/>
                    </a:cubicBezTo>
                    <a:cubicBezTo>
                      <a:pt x="181" y="149"/>
                      <a:pt x="181" y="149"/>
                      <a:pt x="181" y="149"/>
                    </a:cubicBezTo>
                    <a:cubicBezTo>
                      <a:pt x="181" y="155"/>
                      <a:pt x="186" y="160"/>
                      <a:pt x="192" y="160"/>
                    </a:cubicBezTo>
                    <a:cubicBezTo>
                      <a:pt x="298" y="160"/>
                      <a:pt x="298" y="160"/>
                      <a:pt x="298" y="160"/>
                    </a:cubicBezTo>
                    <a:cubicBezTo>
                      <a:pt x="304" y="160"/>
                      <a:pt x="309" y="155"/>
                      <a:pt x="309" y="149"/>
                    </a:cubicBezTo>
                    <a:cubicBezTo>
                      <a:pt x="309" y="138"/>
                      <a:pt x="309" y="138"/>
                      <a:pt x="309" y="138"/>
                    </a:cubicBezTo>
                    <a:cubicBezTo>
                      <a:pt x="330" y="138"/>
                      <a:pt x="330" y="138"/>
                      <a:pt x="330" y="138"/>
                    </a:cubicBezTo>
                    <a:lnTo>
                      <a:pt x="330" y="202"/>
                    </a:lnTo>
                    <a:close/>
                    <a:moveTo>
                      <a:pt x="288" y="138"/>
                    </a:moveTo>
                    <a:cubicBezTo>
                      <a:pt x="202" y="138"/>
                      <a:pt x="202" y="138"/>
                      <a:pt x="202" y="138"/>
                    </a:cubicBezTo>
                    <a:cubicBezTo>
                      <a:pt x="202" y="128"/>
                      <a:pt x="202" y="128"/>
                      <a:pt x="202" y="128"/>
                    </a:cubicBezTo>
                    <a:cubicBezTo>
                      <a:pt x="202" y="128"/>
                      <a:pt x="202" y="128"/>
                      <a:pt x="202" y="128"/>
                    </a:cubicBezTo>
                    <a:cubicBezTo>
                      <a:pt x="202" y="128"/>
                      <a:pt x="202" y="128"/>
                      <a:pt x="202" y="128"/>
                    </a:cubicBezTo>
                    <a:cubicBezTo>
                      <a:pt x="202" y="117"/>
                      <a:pt x="202" y="117"/>
                      <a:pt x="202" y="117"/>
                    </a:cubicBezTo>
                    <a:cubicBezTo>
                      <a:pt x="288" y="117"/>
                      <a:pt x="288" y="117"/>
                      <a:pt x="288" y="117"/>
                    </a:cubicBezTo>
                    <a:lnTo>
                      <a:pt x="288" y="138"/>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28"/>
                      <a:pt x="138" y="128"/>
                      <a:pt x="138" y="128"/>
                    </a:cubicBezTo>
                    <a:cubicBezTo>
                      <a:pt x="138" y="122"/>
                      <a:pt x="143" y="117"/>
                      <a:pt x="149" y="117"/>
                    </a:cubicBezTo>
                    <a:cubicBezTo>
                      <a:pt x="181" y="117"/>
                      <a:pt x="181" y="117"/>
                      <a:pt x="181" y="117"/>
                    </a:cubicBezTo>
                    <a:cubicBezTo>
                      <a:pt x="181" y="106"/>
                      <a:pt x="181" y="106"/>
                      <a:pt x="181" y="106"/>
                    </a:cubicBezTo>
                    <a:cubicBezTo>
                      <a:pt x="181" y="100"/>
                      <a:pt x="186" y="96"/>
                      <a:pt x="192" y="96"/>
                    </a:cubicBezTo>
                    <a:cubicBezTo>
                      <a:pt x="298" y="96"/>
                      <a:pt x="298" y="96"/>
                      <a:pt x="298" y="96"/>
                    </a:cubicBezTo>
                    <a:cubicBezTo>
                      <a:pt x="304" y="96"/>
                      <a:pt x="309" y="100"/>
                      <a:pt x="309" y="106"/>
                    </a:cubicBezTo>
                    <a:cubicBezTo>
                      <a:pt x="309" y="117"/>
                      <a:pt x="309" y="117"/>
                      <a:pt x="309" y="117"/>
                    </a:cubicBezTo>
                    <a:cubicBezTo>
                      <a:pt x="341" y="117"/>
                      <a:pt x="341" y="117"/>
                      <a:pt x="341" y="117"/>
                    </a:cubicBezTo>
                    <a:cubicBezTo>
                      <a:pt x="347" y="117"/>
                      <a:pt x="352" y="122"/>
                      <a:pt x="352" y="128"/>
                    </a:cubicBezTo>
                    <a:cubicBezTo>
                      <a:pt x="352" y="202"/>
                      <a:pt x="352" y="202"/>
                      <a:pt x="352" y="202"/>
                    </a:cubicBezTo>
                    <a:cubicBezTo>
                      <a:pt x="362" y="202"/>
                      <a:pt x="362" y="202"/>
                      <a:pt x="362" y="202"/>
                    </a:cubicBezTo>
                    <a:cubicBezTo>
                      <a:pt x="368" y="202"/>
                      <a:pt x="373" y="207"/>
                      <a:pt x="373" y="213"/>
                    </a:cubicBezTo>
                    <a:lnTo>
                      <a:pt x="373" y="405"/>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TextBox 54">
                <a:extLst>
                  <a:ext uri="{FF2B5EF4-FFF2-40B4-BE49-F238E27FC236}">
                    <a16:creationId xmlns:a16="http://schemas.microsoft.com/office/drawing/2014/main" id="{63AAF945-DE8E-4A51-A348-EED152C80BD7}"/>
                  </a:ext>
                </a:extLst>
              </p:cNvPr>
              <p:cNvSpPr txBox="1"/>
              <p:nvPr/>
            </p:nvSpPr>
            <p:spPr>
              <a:xfrm>
                <a:off x="5428261" y="4977389"/>
                <a:ext cx="4345471" cy="369332"/>
              </a:xfrm>
              <a:prstGeom prst="rect">
                <a:avLst/>
              </a:prstGeom>
              <a:noFill/>
            </p:spPr>
            <p:txBody>
              <a:bodyPr wrap="square" rtlCol="0">
                <a:spAutoFit/>
              </a:bodyPr>
              <a:lstStyle/>
              <a:p>
                <a:r>
                  <a:rPr lang="en-US" dirty="0"/>
                  <a:t>70 Budget Survey Agency Responses</a:t>
                </a:r>
              </a:p>
            </p:txBody>
          </p:sp>
        </p:grpSp>
      </p:grpSp>
    </p:spTree>
    <p:extLst>
      <p:ext uri="{BB962C8B-B14F-4D97-AF65-F5344CB8AC3E}">
        <p14:creationId xmlns:p14="http://schemas.microsoft.com/office/powerpoint/2010/main" val="181176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E50EC-BAD6-4A79-9F09-D0C76B563673}"/>
              </a:ext>
            </a:extLst>
          </p:cNvPr>
          <p:cNvSpPr txBox="1"/>
          <p:nvPr/>
        </p:nvSpPr>
        <p:spPr>
          <a:xfrm>
            <a:off x="783114" y="333759"/>
            <a:ext cx="6770625"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Introduction</a:t>
            </a:r>
          </a:p>
        </p:txBody>
      </p:sp>
      <p:cxnSp>
        <p:nvCxnSpPr>
          <p:cNvPr id="4" name="Straight Connector 3">
            <a:extLst>
              <a:ext uri="{FF2B5EF4-FFF2-40B4-BE49-F238E27FC236}">
                <a16:creationId xmlns:a16="http://schemas.microsoft.com/office/drawing/2014/main" id="{B1DCC5F5-0B6F-47CD-8944-7445EA1CAFA0}"/>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DA02CF-D79A-4F40-A3C6-0AB0130A4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02" y="2164386"/>
            <a:ext cx="1828800" cy="228427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B82BDB4-6333-46AD-9CBF-94EC2A1DD1A4}"/>
              </a:ext>
            </a:extLst>
          </p:cNvPr>
          <p:cNvPicPr>
            <a:picLocks noChangeAspect="1"/>
          </p:cNvPicPr>
          <p:nvPr/>
        </p:nvPicPr>
        <p:blipFill>
          <a:blip r:embed="rId3"/>
          <a:stretch>
            <a:fillRect/>
          </a:stretch>
        </p:blipFill>
        <p:spPr>
          <a:xfrm>
            <a:off x="3627985" y="2169637"/>
            <a:ext cx="1758760" cy="227377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B049C2FB-5B7C-489D-8CB8-B2E504DD008B}"/>
              </a:ext>
            </a:extLst>
          </p:cNvPr>
          <p:cNvSpPr txBox="1"/>
          <p:nvPr/>
        </p:nvSpPr>
        <p:spPr>
          <a:xfrm>
            <a:off x="783114" y="1417983"/>
            <a:ext cx="3167269" cy="369332"/>
          </a:xfrm>
          <a:prstGeom prst="rect">
            <a:avLst/>
          </a:prstGeom>
          <a:noFill/>
        </p:spPr>
        <p:txBody>
          <a:bodyPr wrap="square" rtlCol="0">
            <a:spAutoFit/>
          </a:bodyPr>
          <a:lstStyle/>
          <a:p>
            <a:r>
              <a:rPr lang="en-US" dirty="0">
                <a:solidFill>
                  <a:srgbClr val="092F57"/>
                </a:solidFill>
                <a:latin typeface="Arial" panose="020B0604020202020204" pitchFamily="34" charset="0"/>
                <a:cs typeface="Arial" panose="020B0604020202020204" pitchFamily="34" charset="0"/>
              </a:rPr>
              <a:t>Agency Advocates:</a:t>
            </a:r>
          </a:p>
        </p:txBody>
      </p:sp>
      <p:sp>
        <p:nvSpPr>
          <p:cNvPr id="8" name="TextBox 7">
            <a:extLst>
              <a:ext uri="{FF2B5EF4-FFF2-40B4-BE49-F238E27FC236}">
                <a16:creationId xmlns:a16="http://schemas.microsoft.com/office/drawing/2014/main" id="{3C4DC0C9-2D33-4567-99BF-E7078FDC9613}"/>
              </a:ext>
            </a:extLst>
          </p:cNvPr>
          <p:cNvSpPr txBox="1"/>
          <p:nvPr/>
        </p:nvSpPr>
        <p:spPr>
          <a:xfrm>
            <a:off x="1031445" y="4659293"/>
            <a:ext cx="9911390" cy="369332"/>
          </a:xfrm>
          <a:prstGeom prst="rect">
            <a:avLst/>
          </a:prstGeom>
          <a:noFill/>
        </p:spPr>
        <p:txBody>
          <a:bodyPr wrap="square" rtlCol="0">
            <a:spAutoFit/>
          </a:bodyPr>
          <a:lstStyle/>
          <a:p>
            <a:r>
              <a:rPr lang="en-US" i="1" dirty="0">
                <a:solidFill>
                  <a:srgbClr val="E14504"/>
                </a:solidFill>
              </a:rPr>
              <a:t>Heath Ribordy                       Danielle Blackmer                           Tina Fuller                                 Chris Lehosit</a:t>
            </a:r>
          </a:p>
        </p:txBody>
      </p:sp>
      <p:sp>
        <p:nvSpPr>
          <p:cNvPr id="10" name="AutoShape 2" descr="https://files.slack.com/files-pri/T0LS3DURE-F01JC38JTFB/fullerheadshot.png">
            <a:extLst>
              <a:ext uri="{FF2B5EF4-FFF2-40B4-BE49-F238E27FC236}">
                <a16:creationId xmlns:a16="http://schemas.microsoft.com/office/drawing/2014/main" id="{BF388511-57AF-421B-B794-4BF760FA5AFE}"/>
              </a:ext>
            </a:extLst>
          </p:cNvPr>
          <p:cNvSpPr>
            <a:spLocks noChangeAspect="1" noChangeArrowheads="1"/>
          </p:cNvSpPr>
          <p:nvPr/>
        </p:nvSpPr>
        <p:spPr bwMode="auto">
          <a:xfrm>
            <a:off x="5943600" y="1454888"/>
            <a:ext cx="2126512" cy="2126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119FC0CC-309E-43F1-B7D7-505859A966CF}"/>
              </a:ext>
            </a:extLst>
          </p:cNvPr>
          <p:cNvPicPr>
            <a:picLocks noChangeAspect="1"/>
          </p:cNvPicPr>
          <p:nvPr/>
        </p:nvPicPr>
        <p:blipFill>
          <a:blip r:embed="rId4"/>
          <a:stretch>
            <a:fillRect/>
          </a:stretch>
        </p:blipFill>
        <p:spPr>
          <a:xfrm>
            <a:off x="6304427" y="2190110"/>
            <a:ext cx="1961713" cy="22532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0A1BA8B-BD30-4980-A233-9CD8265D0624}"/>
              </a:ext>
            </a:extLst>
          </p:cNvPr>
          <p:cNvPicPr>
            <a:picLocks noChangeAspect="1"/>
          </p:cNvPicPr>
          <p:nvPr/>
        </p:nvPicPr>
        <p:blipFill>
          <a:blip r:embed="rId5"/>
          <a:stretch>
            <a:fillRect/>
          </a:stretch>
        </p:blipFill>
        <p:spPr>
          <a:xfrm>
            <a:off x="9183823" y="2104230"/>
            <a:ext cx="1759012" cy="2339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161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D14D01-EF83-490D-AD6A-05BD97255BBE}"/>
              </a:ext>
            </a:extLst>
          </p:cNvPr>
          <p:cNvSpPr txBox="1"/>
          <p:nvPr/>
        </p:nvSpPr>
        <p:spPr>
          <a:xfrm>
            <a:off x="6657148" y="1949926"/>
            <a:ext cx="2959187" cy="784830"/>
          </a:xfrm>
          <a:prstGeom prst="rect">
            <a:avLst/>
          </a:prstGeom>
          <a:noFill/>
        </p:spPr>
        <p:txBody>
          <a:bodyPr wrap="square" rtlCol="0">
            <a:spAutoFit/>
          </a:bodyPr>
          <a:lstStyle/>
          <a:p>
            <a:r>
              <a:rPr lang="en-US" sz="4500" dirty="0">
                <a:solidFill>
                  <a:srgbClr val="092F57"/>
                </a:solidFill>
                <a:latin typeface="Arial" panose="020B0604020202020204" pitchFamily="34" charset="0"/>
                <a:cs typeface="Arial" panose="020B0604020202020204" pitchFamily="34" charset="0"/>
              </a:rPr>
              <a:t>Resources</a:t>
            </a:r>
          </a:p>
        </p:txBody>
      </p:sp>
      <p:cxnSp>
        <p:nvCxnSpPr>
          <p:cNvPr id="6" name="Straight Connector 5">
            <a:extLst>
              <a:ext uri="{FF2B5EF4-FFF2-40B4-BE49-F238E27FC236}">
                <a16:creationId xmlns:a16="http://schemas.microsoft.com/office/drawing/2014/main" id="{E84BD84E-4332-497B-9F9E-29B0102952A2}"/>
              </a:ext>
            </a:extLst>
          </p:cNvPr>
          <p:cNvCxnSpPr>
            <a:cxnSpLocks/>
          </p:cNvCxnSpPr>
          <p:nvPr/>
        </p:nvCxnSpPr>
        <p:spPr>
          <a:xfrm>
            <a:off x="4928099" y="2816710"/>
            <a:ext cx="64276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12562BB-796F-471B-86A7-32E62399150F}"/>
              </a:ext>
            </a:extLst>
          </p:cNvPr>
          <p:cNvGrpSpPr/>
          <p:nvPr/>
        </p:nvGrpSpPr>
        <p:grpSpPr>
          <a:xfrm>
            <a:off x="318052" y="2342341"/>
            <a:ext cx="3154018" cy="1726942"/>
            <a:chOff x="5781675" y="2324100"/>
            <a:chExt cx="1206500" cy="657226"/>
          </a:xfrm>
          <a:solidFill>
            <a:srgbClr val="E34237"/>
          </a:solidFill>
        </p:grpSpPr>
        <p:sp>
          <p:nvSpPr>
            <p:cNvPr id="8" name="Freeform 61">
              <a:extLst>
                <a:ext uri="{FF2B5EF4-FFF2-40B4-BE49-F238E27FC236}">
                  <a16:creationId xmlns:a16="http://schemas.microsoft.com/office/drawing/2014/main" id="{1F6C7B13-4CF7-4477-9268-01C6386EBB76}"/>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 name="Freeform 62">
              <a:extLst>
                <a:ext uri="{FF2B5EF4-FFF2-40B4-BE49-F238E27FC236}">
                  <a16:creationId xmlns:a16="http://schemas.microsoft.com/office/drawing/2014/main" id="{4BC3EFD3-A944-434E-8D26-06CA1E13CCDF}"/>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C000"/>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3">
              <a:extLst>
                <a:ext uri="{FF2B5EF4-FFF2-40B4-BE49-F238E27FC236}">
                  <a16:creationId xmlns:a16="http://schemas.microsoft.com/office/drawing/2014/main" id="{B7E7BB4F-706C-4A2A-9EFE-C4B6331783C3}"/>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64">
              <a:extLst>
                <a:ext uri="{FF2B5EF4-FFF2-40B4-BE49-F238E27FC236}">
                  <a16:creationId xmlns:a16="http://schemas.microsoft.com/office/drawing/2014/main" id="{913CADF4-5688-4658-97DE-6F47D17E6C07}"/>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74CB39"/>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65">
              <a:extLst>
                <a:ext uri="{FF2B5EF4-FFF2-40B4-BE49-F238E27FC236}">
                  <a16:creationId xmlns:a16="http://schemas.microsoft.com/office/drawing/2014/main" id="{B697E177-A90A-4168-8E30-D67B02F17DDA}"/>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solidFill>
              <a:schemeClr val="bg1">
                <a:lumMod val="8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66">
              <a:extLst>
                <a:ext uri="{FF2B5EF4-FFF2-40B4-BE49-F238E27FC236}">
                  <a16:creationId xmlns:a16="http://schemas.microsoft.com/office/drawing/2014/main" id="{3FF119BF-D18C-4953-AC4A-96471A9001BA}"/>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34237"/>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7">
              <a:extLst>
                <a:ext uri="{FF2B5EF4-FFF2-40B4-BE49-F238E27FC236}">
                  <a16:creationId xmlns:a16="http://schemas.microsoft.com/office/drawing/2014/main" id="{5DD962FB-4F4B-4F67-98B9-B56C8F46AAAF}"/>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34237"/>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8">
              <a:extLst>
                <a:ext uri="{FF2B5EF4-FFF2-40B4-BE49-F238E27FC236}">
                  <a16:creationId xmlns:a16="http://schemas.microsoft.com/office/drawing/2014/main" id="{E4DA71B7-06CA-4404-8FED-17CB7C5E093D}"/>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34237"/>
            </a:solid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7" name="TextBox 16">
            <a:extLst>
              <a:ext uri="{FF2B5EF4-FFF2-40B4-BE49-F238E27FC236}">
                <a16:creationId xmlns:a16="http://schemas.microsoft.com/office/drawing/2014/main" id="{ED971331-9C36-4C4E-B5FC-A2A330045AE8}"/>
              </a:ext>
            </a:extLst>
          </p:cNvPr>
          <p:cNvSpPr txBox="1"/>
          <p:nvPr/>
        </p:nvSpPr>
        <p:spPr>
          <a:xfrm>
            <a:off x="4928099" y="2898665"/>
            <a:ext cx="6427689" cy="3323987"/>
          </a:xfrm>
          <a:prstGeom prst="rect">
            <a:avLst/>
          </a:prstGeom>
          <a:noFill/>
        </p:spPr>
        <p:txBody>
          <a:bodyPr wrap="square" rtlCol="0">
            <a:spAutoFit/>
          </a:bodyPr>
          <a:lstStyle/>
          <a:p>
            <a:r>
              <a:rPr lang="en-US" sz="1600" dirty="0">
                <a:solidFill>
                  <a:srgbClr val="092F57"/>
                </a:solidFill>
                <a:latin typeface="Arial" panose="020B0604020202020204" pitchFamily="34" charset="0"/>
                <a:cs typeface="Arial" panose="020B0604020202020204" pitchFamily="34" charset="0"/>
              </a:rPr>
              <a:t>Luma Newsletter:</a:t>
            </a:r>
          </a:p>
          <a:p>
            <a:r>
              <a:rPr lang="en-US" sz="1600" dirty="0">
                <a:latin typeface="Arial" panose="020B0604020202020204" pitchFamily="34" charset="0"/>
                <a:cs typeface="Arial" panose="020B0604020202020204" pitchFamily="34" charset="0"/>
                <a:hlinkClick r:id="rId3"/>
              </a:rPr>
              <a:t>http://mailchi.mp/e32b7d2748b6/luma-a-year-in-review</a:t>
            </a:r>
            <a:r>
              <a:rPr lang="en-US" sz="1600" dirty="0">
                <a:latin typeface="Arial" panose="020B0604020202020204" pitchFamily="34" charset="0"/>
                <a:cs typeface="Arial" panose="020B0604020202020204" pitchFamily="34" charset="0"/>
              </a:rPr>
              <a:t> </a:t>
            </a:r>
            <a:endParaRPr lang="en-US" sz="1600" dirty="0">
              <a:solidFill>
                <a:srgbClr val="092F57"/>
              </a:solidFill>
              <a:latin typeface="Arial" panose="020B0604020202020204" pitchFamily="34" charset="0"/>
              <a:cs typeface="Arial" panose="020B0604020202020204" pitchFamily="34" charset="0"/>
            </a:endParaRPr>
          </a:p>
          <a:p>
            <a:endParaRPr lang="en-US" sz="1600" dirty="0">
              <a:solidFill>
                <a:srgbClr val="092F57"/>
              </a:solidFill>
              <a:latin typeface="Arial" panose="020B0604020202020204" pitchFamily="34" charset="0"/>
              <a:cs typeface="Arial" panose="020B0604020202020204" pitchFamily="34" charset="0"/>
            </a:endParaRPr>
          </a:p>
          <a:p>
            <a:r>
              <a:rPr lang="en-US" sz="1600" dirty="0">
                <a:solidFill>
                  <a:srgbClr val="092F57"/>
                </a:solidFill>
                <a:latin typeface="Arial" panose="020B0604020202020204" pitchFamily="34" charset="0"/>
                <a:cs typeface="Arial" panose="020B0604020202020204" pitchFamily="34" charset="0"/>
              </a:rPr>
              <a:t>Welcome to Luma Series: </a:t>
            </a:r>
          </a:p>
          <a:p>
            <a:r>
              <a:rPr lang="en-US" sz="1600" dirty="0">
                <a:latin typeface="Arial" panose="020B0604020202020204" pitchFamily="34" charset="0"/>
                <a:cs typeface="Arial" panose="020B0604020202020204" pitchFamily="34" charset="0"/>
                <a:hlinkClick r:id="rId4"/>
              </a:rPr>
              <a:t>https://www.sco.idaho.gov/LivePages/luma_-welcome-to-luma-series.aspx</a:t>
            </a:r>
            <a:endParaRPr lang="en-US" sz="1600" dirty="0">
              <a:latin typeface="Arial" panose="020B0604020202020204" pitchFamily="34" charset="0"/>
              <a:cs typeface="Arial" panose="020B0604020202020204" pitchFamily="34" charset="0"/>
            </a:endParaRPr>
          </a:p>
          <a:p>
            <a:endParaRPr lang="en-US" dirty="0">
              <a:solidFill>
                <a:srgbClr val="092F57"/>
              </a:solidFill>
              <a:latin typeface="Arial" panose="020B0604020202020204" pitchFamily="34" charset="0"/>
              <a:cs typeface="Arial" panose="020B0604020202020204" pitchFamily="34" charset="0"/>
            </a:endParaRPr>
          </a:p>
          <a:p>
            <a:r>
              <a:rPr lang="en-US" sz="1600" dirty="0">
                <a:solidFill>
                  <a:srgbClr val="092F57"/>
                </a:solidFill>
                <a:latin typeface="Arial" panose="020B0604020202020204" pitchFamily="34" charset="0"/>
                <a:cs typeface="Arial" panose="020B0604020202020204" pitchFamily="34" charset="0"/>
              </a:rPr>
              <a:t>January Showcase RSVP: </a:t>
            </a:r>
            <a:r>
              <a:rPr lang="en-US" sz="1600" dirty="0">
                <a:solidFill>
                  <a:srgbClr val="092F57"/>
                </a:solidFill>
                <a:latin typeface="Arial" panose="020B0604020202020204" pitchFamily="34" charset="0"/>
                <a:cs typeface="Arial" panose="020B0604020202020204" pitchFamily="34" charset="0"/>
                <a:hlinkClick r:id="rId5"/>
              </a:rPr>
              <a:t>https://app.smartsheet.com/b/form/4bef523f2e4342ffaf6cb1b3009e8904</a:t>
            </a:r>
            <a:r>
              <a:rPr lang="en-US" sz="1600" dirty="0">
                <a:solidFill>
                  <a:srgbClr val="092F57"/>
                </a:solidFill>
                <a:latin typeface="Arial" panose="020B0604020202020204" pitchFamily="34" charset="0"/>
                <a:cs typeface="Arial" panose="020B0604020202020204" pitchFamily="34" charset="0"/>
              </a:rPr>
              <a:t> </a:t>
            </a:r>
          </a:p>
          <a:p>
            <a:endParaRPr lang="en-US" sz="1600" dirty="0">
              <a:solidFill>
                <a:srgbClr val="092F57"/>
              </a:solidFill>
              <a:latin typeface="Arial" panose="020B0604020202020204" pitchFamily="34" charset="0"/>
              <a:cs typeface="Arial" panose="020B0604020202020204" pitchFamily="34" charset="0"/>
            </a:endParaRPr>
          </a:p>
          <a:p>
            <a:r>
              <a:rPr lang="en-US" sz="1600" dirty="0">
                <a:solidFill>
                  <a:srgbClr val="092F57"/>
                </a:solidFill>
                <a:latin typeface="Arial" panose="020B0604020202020204" pitchFamily="34" charset="0"/>
                <a:cs typeface="Arial" panose="020B0604020202020204" pitchFamily="34" charset="0"/>
              </a:rPr>
              <a:t>Feedback Survey: </a:t>
            </a:r>
            <a:r>
              <a:rPr lang="en-US" sz="1600" dirty="0">
                <a:hlinkClick r:id="rId6"/>
              </a:rPr>
              <a:t>https://app.smartsheet.com/b/form/3b21e2733f934927af0794abcf641bf0</a:t>
            </a:r>
            <a:r>
              <a:rPr lang="en-US" sz="1600" dirty="0"/>
              <a:t> </a:t>
            </a:r>
            <a:endParaRPr lang="en-US" sz="1600" dirty="0">
              <a:solidFill>
                <a:srgbClr val="092F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450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53F263-C227-472F-B4E0-A8B80B82A35D}"/>
              </a:ext>
            </a:extLst>
          </p:cNvPr>
          <p:cNvSpPr txBox="1"/>
          <p:nvPr/>
        </p:nvSpPr>
        <p:spPr>
          <a:xfrm>
            <a:off x="5124984" y="1827989"/>
            <a:ext cx="6535031" cy="784830"/>
          </a:xfrm>
          <a:prstGeom prst="rect">
            <a:avLst/>
          </a:prstGeom>
          <a:noFill/>
        </p:spPr>
        <p:txBody>
          <a:bodyPr wrap="square" rtlCol="0">
            <a:spAutoFit/>
          </a:bodyPr>
          <a:lstStyle/>
          <a:p>
            <a:r>
              <a:rPr lang="en-US" sz="4500" dirty="0">
                <a:solidFill>
                  <a:srgbClr val="092F57"/>
                </a:solidFill>
                <a:latin typeface="Arial" panose="020B0604020202020204" pitchFamily="34" charset="0"/>
                <a:cs typeface="Arial" panose="020B0604020202020204" pitchFamily="34" charset="0"/>
              </a:rPr>
              <a:t>Thank you for Coming!</a:t>
            </a:r>
          </a:p>
        </p:txBody>
      </p:sp>
      <p:cxnSp>
        <p:nvCxnSpPr>
          <p:cNvPr id="6" name="Straight Connector 5">
            <a:extLst>
              <a:ext uri="{FF2B5EF4-FFF2-40B4-BE49-F238E27FC236}">
                <a16:creationId xmlns:a16="http://schemas.microsoft.com/office/drawing/2014/main" id="{DD691E2D-2ADD-4787-A2E4-85FD29DEB0B1}"/>
              </a:ext>
            </a:extLst>
          </p:cNvPr>
          <p:cNvCxnSpPr>
            <a:cxnSpLocks/>
          </p:cNvCxnSpPr>
          <p:nvPr/>
        </p:nvCxnSpPr>
        <p:spPr>
          <a:xfrm>
            <a:off x="4850559" y="2754304"/>
            <a:ext cx="64276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4E127E4-CD75-49E2-8264-9FE6422B7DA5}"/>
              </a:ext>
            </a:extLst>
          </p:cNvPr>
          <p:cNvGrpSpPr/>
          <p:nvPr/>
        </p:nvGrpSpPr>
        <p:grpSpPr>
          <a:xfrm>
            <a:off x="1164645" y="2310244"/>
            <a:ext cx="1765166" cy="1925763"/>
            <a:chOff x="3584575" y="5884863"/>
            <a:chExt cx="635000" cy="731837"/>
          </a:xfrm>
          <a:solidFill>
            <a:schemeClr val="bg1"/>
          </a:solidFill>
        </p:grpSpPr>
        <p:sp>
          <p:nvSpPr>
            <p:cNvPr id="8" name="Freeform 135">
              <a:extLst>
                <a:ext uri="{FF2B5EF4-FFF2-40B4-BE49-F238E27FC236}">
                  <a16:creationId xmlns:a16="http://schemas.microsoft.com/office/drawing/2014/main" id="{C5251F7A-3C32-4BFB-86AD-FCC0CB5BCD63}"/>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9" name="Freeform 136">
              <a:extLst>
                <a:ext uri="{FF2B5EF4-FFF2-40B4-BE49-F238E27FC236}">
                  <a16:creationId xmlns:a16="http://schemas.microsoft.com/office/drawing/2014/main" id="{89E7E58D-7FA7-457E-89AA-1D45FB2DADF9}"/>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0" name="Freeform 137">
              <a:extLst>
                <a:ext uri="{FF2B5EF4-FFF2-40B4-BE49-F238E27FC236}">
                  <a16:creationId xmlns:a16="http://schemas.microsoft.com/office/drawing/2014/main" id="{37D2D7A6-E401-46F0-841D-6CDDBFCEA609}"/>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1" name="Freeform 138">
              <a:extLst>
                <a:ext uri="{FF2B5EF4-FFF2-40B4-BE49-F238E27FC236}">
                  <a16:creationId xmlns:a16="http://schemas.microsoft.com/office/drawing/2014/main" id="{F892297C-493A-4662-B827-DF636D5865D1}"/>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2" name="Freeform 139">
              <a:extLst>
                <a:ext uri="{FF2B5EF4-FFF2-40B4-BE49-F238E27FC236}">
                  <a16:creationId xmlns:a16="http://schemas.microsoft.com/office/drawing/2014/main" id="{0F7F4309-620C-4388-863F-3CFFE58C13C2}"/>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3" name="Freeform 140">
              <a:extLst>
                <a:ext uri="{FF2B5EF4-FFF2-40B4-BE49-F238E27FC236}">
                  <a16:creationId xmlns:a16="http://schemas.microsoft.com/office/drawing/2014/main" id="{9822C2AB-2B5C-4F2A-83A1-8A3B889C3CB9}"/>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14" name="Group 13">
            <a:extLst>
              <a:ext uri="{FF2B5EF4-FFF2-40B4-BE49-F238E27FC236}">
                <a16:creationId xmlns:a16="http://schemas.microsoft.com/office/drawing/2014/main" id="{F2EDF598-5BBB-41DE-83A4-053A260C723B}"/>
              </a:ext>
            </a:extLst>
          </p:cNvPr>
          <p:cNvGrpSpPr/>
          <p:nvPr/>
        </p:nvGrpSpPr>
        <p:grpSpPr>
          <a:xfrm>
            <a:off x="5182027" y="2989063"/>
            <a:ext cx="6477988" cy="3286394"/>
            <a:chOff x="5198135" y="2450986"/>
            <a:chExt cx="6477988" cy="3286394"/>
          </a:xfrm>
        </p:grpSpPr>
        <p:sp>
          <p:nvSpPr>
            <p:cNvPr id="15" name="TextBox 14">
              <a:extLst>
                <a:ext uri="{FF2B5EF4-FFF2-40B4-BE49-F238E27FC236}">
                  <a16:creationId xmlns:a16="http://schemas.microsoft.com/office/drawing/2014/main" id="{CB0C42A2-5524-47D6-95F1-50A61ECFB41E}"/>
                </a:ext>
              </a:extLst>
            </p:cNvPr>
            <p:cNvSpPr txBox="1"/>
            <p:nvPr/>
          </p:nvSpPr>
          <p:spPr>
            <a:xfrm>
              <a:off x="5230781" y="2455082"/>
              <a:ext cx="31494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Reathaford</a:t>
              </a:r>
            </a:p>
            <a:p>
              <a:r>
                <a:rPr lang="en-US" dirty="0">
                  <a:latin typeface="Arial" panose="020B0604020202020204" pitchFamily="34" charset="0"/>
                  <a:cs typeface="Arial" panose="020B0604020202020204" pitchFamily="34" charset="0"/>
                  <a:hlinkClick r:id="rId3"/>
                </a:rPr>
                <a:t>mreathaford@sco.Idaho.gov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208-334-3100 </a:t>
              </a:r>
            </a:p>
          </p:txBody>
        </p:sp>
        <p:sp>
          <p:nvSpPr>
            <p:cNvPr id="16" name="TextBox 15">
              <a:extLst>
                <a:ext uri="{FF2B5EF4-FFF2-40B4-BE49-F238E27FC236}">
                  <a16:creationId xmlns:a16="http://schemas.microsoft.com/office/drawing/2014/main" id="{FFF5B20B-3163-4A87-9865-3BA6B2B69D0D}"/>
                </a:ext>
              </a:extLst>
            </p:cNvPr>
            <p:cNvSpPr txBox="1"/>
            <p:nvPr/>
          </p:nvSpPr>
          <p:spPr>
            <a:xfrm>
              <a:off x="6683755" y="5368048"/>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4"/>
                </a:rPr>
                <a:t>luma@sco.idaho.gov</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A7ED3-4EF5-4225-9D30-7F0500443C40}"/>
                </a:ext>
              </a:extLst>
            </p:cNvPr>
            <p:cNvSpPr txBox="1"/>
            <p:nvPr/>
          </p:nvSpPr>
          <p:spPr>
            <a:xfrm>
              <a:off x="5198135" y="4448814"/>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hribordy@sco.Idaho.gov</a:t>
              </a:r>
              <a:r>
                <a:rPr lang="en-US" dirty="0">
                  <a:latin typeface="Arial" panose="020B0604020202020204" pitchFamily="34" charset="0"/>
                  <a:cs typeface="Arial" panose="020B0604020202020204" pitchFamily="34" charset="0"/>
                </a:rPr>
                <a: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208-332-8871</a:t>
              </a: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522B54F-A12C-46F9-9AAD-D94774E6F844}"/>
                </a:ext>
              </a:extLst>
            </p:cNvPr>
            <p:cNvSpPr txBox="1"/>
            <p:nvPr/>
          </p:nvSpPr>
          <p:spPr>
            <a:xfrm>
              <a:off x="8608304" y="3466015"/>
              <a:ext cx="3067819"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dblackmer@sco.Idaho.gov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208-332-8868</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8AD057C-765B-48C8-8D21-D74584548F05}"/>
                </a:ext>
              </a:extLst>
            </p:cNvPr>
            <p:cNvSpPr txBox="1"/>
            <p:nvPr/>
          </p:nvSpPr>
          <p:spPr>
            <a:xfrm>
              <a:off x="519813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208-332-8887</a:t>
              </a:r>
            </a:p>
          </p:txBody>
        </p:sp>
        <p:sp>
          <p:nvSpPr>
            <p:cNvPr id="20" name="TextBox 19">
              <a:extLst>
                <a:ext uri="{FF2B5EF4-FFF2-40B4-BE49-F238E27FC236}">
                  <a16:creationId xmlns:a16="http://schemas.microsoft.com/office/drawing/2014/main" id="{E621736F-4D92-4A09-B00E-794F545CBA2E}"/>
                </a:ext>
              </a:extLst>
            </p:cNvPr>
            <p:cNvSpPr txBox="1"/>
            <p:nvPr/>
          </p:nvSpPr>
          <p:spPr>
            <a:xfrm>
              <a:off x="8614748" y="444062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8"/>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208-332-8867</a:t>
              </a:r>
            </a:p>
          </p:txBody>
        </p:sp>
        <p:sp>
          <p:nvSpPr>
            <p:cNvPr id="21" name="TextBox 20">
              <a:extLst>
                <a:ext uri="{FF2B5EF4-FFF2-40B4-BE49-F238E27FC236}">
                  <a16:creationId xmlns:a16="http://schemas.microsoft.com/office/drawing/2014/main" id="{F15114A8-C223-4803-A657-55EB04493B63}"/>
                </a:ext>
              </a:extLst>
            </p:cNvPr>
            <p:cNvSpPr txBox="1"/>
            <p:nvPr/>
          </p:nvSpPr>
          <p:spPr>
            <a:xfrm>
              <a:off x="8608304" y="2450986"/>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9"/>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Tree>
    <p:extLst>
      <p:ext uri="{BB962C8B-B14F-4D97-AF65-F5344CB8AC3E}">
        <p14:creationId xmlns:p14="http://schemas.microsoft.com/office/powerpoint/2010/main" val="158041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8F3B566-019A-4CF2-A4E8-2BE937DACF41}"/>
              </a:ext>
            </a:extLst>
          </p:cNvPr>
          <p:cNvCxnSpPr>
            <a:cxnSpLocks/>
          </p:cNvCxnSpPr>
          <p:nvPr/>
        </p:nvCxnSpPr>
        <p:spPr>
          <a:xfrm>
            <a:off x="4928099" y="3464518"/>
            <a:ext cx="642768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4C6F57-897F-474B-82C8-64117E06DD6F}"/>
              </a:ext>
            </a:extLst>
          </p:cNvPr>
          <p:cNvSpPr txBox="1"/>
          <p:nvPr/>
        </p:nvSpPr>
        <p:spPr>
          <a:xfrm>
            <a:off x="6431861" y="2644170"/>
            <a:ext cx="3494018" cy="784830"/>
          </a:xfrm>
          <a:prstGeom prst="rect">
            <a:avLst/>
          </a:prstGeom>
          <a:noFill/>
        </p:spPr>
        <p:txBody>
          <a:bodyPr wrap="square" rtlCol="0">
            <a:spAutoFit/>
          </a:bodyPr>
          <a:lstStyle/>
          <a:p>
            <a:r>
              <a:rPr lang="en-US" sz="4500" dirty="0">
                <a:solidFill>
                  <a:srgbClr val="092F57"/>
                </a:solidFill>
                <a:latin typeface="Arial" panose="020B0604020202020204" pitchFamily="34" charset="0"/>
                <a:cs typeface="Arial" panose="020B0604020202020204" pitchFamily="34" charset="0"/>
              </a:rPr>
              <a:t>Questions?</a:t>
            </a:r>
          </a:p>
        </p:txBody>
      </p:sp>
      <p:grpSp>
        <p:nvGrpSpPr>
          <p:cNvPr id="7" name="Group 6">
            <a:extLst>
              <a:ext uri="{FF2B5EF4-FFF2-40B4-BE49-F238E27FC236}">
                <a16:creationId xmlns:a16="http://schemas.microsoft.com/office/drawing/2014/main" id="{444226AA-B4AA-4796-B3D4-2985F9597732}"/>
              </a:ext>
            </a:extLst>
          </p:cNvPr>
          <p:cNvGrpSpPr/>
          <p:nvPr/>
        </p:nvGrpSpPr>
        <p:grpSpPr>
          <a:xfrm>
            <a:off x="1214646" y="2265475"/>
            <a:ext cx="1674328" cy="1771121"/>
            <a:chOff x="2314575" y="2084388"/>
            <a:chExt cx="958851" cy="958849"/>
          </a:xfrm>
        </p:grpSpPr>
        <p:sp>
          <p:nvSpPr>
            <p:cNvPr id="8" name="Freeform 43">
              <a:extLst>
                <a:ext uri="{FF2B5EF4-FFF2-40B4-BE49-F238E27FC236}">
                  <a16:creationId xmlns:a16="http://schemas.microsoft.com/office/drawing/2014/main" id="{8F8044DD-1253-423A-BA66-F8D82157FB71}"/>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4">
              <a:extLst>
                <a:ext uri="{FF2B5EF4-FFF2-40B4-BE49-F238E27FC236}">
                  <a16:creationId xmlns:a16="http://schemas.microsoft.com/office/drawing/2014/main" id="{9DEC299F-C546-491B-A471-59BCA823065B}"/>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034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C12D44-6B34-447B-A527-82303B856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55" y="5555062"/>
            <a:ext cx="11347058" cy="431815"/>
          </a:xfrm>
          <a:prstGeom prst="rect">
            <a:avLst/>
          </a:prstGeom>
        </p:spPr>
      </p:pic>
      <p:sp>
        <p:nvSpPr>
          <p:cNvPr id="5" name="TextBox 4">
            <a:extLst>
              <a:ext uri="{FF2B5EF4-FFF2-40B4-BE49-F238E27FC236}">
                <a16:creationId xmlns:a16="http://schemas.microsoft.com/office/drawing/2014/main" id="{7119D91A-B1E1-46F9-BD45-5B0577382E6F}"/>
              </a:ext>
            </a:extLst>
          </p:cNvPr>
          <p:cNvSpPr txBox="1"/>
          <p:nvPr/>
        </p:nvSpPr>
        <p:spPr>
          <a:xfrm>
            <a:off x="783114" y="333759"/>
            <a:ext cx="6770625"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Introduction (cont.)</a:t>
            </a:r>
          </a:p>
        </p:txBody>
      </p:sp>
      <p:cxnSp>
        <p:nvCxnSpPr>
          <p:cNvPr id="6" name="Straight Connector 5">
            <a:extLst>
              <a:ext uri="{FF2B5EF4-FFF2-40B4-BE49-F238E27FC236}">
                <a16:creationId xmlns:a16="http://schemas.microsoft.com/office/drawing/2014/main" id="{2C32F636-D830-4AFB-A8EF-0660B06591E2}"/>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C7BD51-3906-4E4B-9120-E10BF7D2B07F}"/>
              </a:ext>
            </a:extLst>
          </p:cNvPr>
          <p:cNvSpPr txBox="1"/>
          <p:nvPr/>
        </p:nvSpPr>
        <p:spPr>
          <a:xfrm>
            <a:off x="783114" y="1305899"/>
            <a:ext cx="10539882" cy="4385816"/>
          </a:xfrm>
          <a:prstGeom prst="rect">
            <a:avLst/>
          </a:prstGeom>
          <a:noFill/>
        </p:spPr>
        <p:txBody>
          <a:bodyPr wrap="square" rtlCol="0">
            <a:spAutoFit/>
          </a:bodyPr>
          <a:lstStyle/>
          <a:p>
            <a:r>
              <a:rPr lang="en-US" sz="2400" dirty="0">
                <a:solidFill>
                  <a:srgbClr val="092F57"/>
                </a:solidFill>
                <a:latin typeface="Arial" panose="020B0604020202020204" pitchFamily="34" charset="0"/>
                <a:cs typeface="Arial" panose="020B0604020202020204" pitchFamily="34" charset="0"/>
              </a:rPr>
              <a:t>Welcome! </a:t>
            </a:r>
          </a:p>
          <a:p>
            <a:endParaRPr lang="en-US" sz="2000" dirty="0">
              <a:solidFill>
                <a:srgbClr val="092F57"/>
              </a:solidFill>
              <a:latin typeface="Arial" panose="020B0604020202020204" pitchFamily="34" charset="0"/>
              <a:cs typeface="Arial" panose="020B0604020202020204" pitchFamily="34" charset="0"/>
            </a:endParaRPr>
          </a:p>
          <a:p>
            <a:r>
              <a:rPr lang="en-US" sz="2000" dirty="0">
                <a:solidFill>
                  <a:srgbClr val="FFC000"/>
                </a:solidFill>
                <a:latin typeface="Arial" panose="020B0604020202020204" pitchFamily="34" charset="0"/>
                <a:cs typeface="Arial" panose="020B0604020202020204" pitchFamily="34" charset="0"/>
              </a:rPr>
              <a:t>Thank you </a:t>
            </a:r>
            <a:r>
              <a:rPr lang="en-US" sz="2000" dirty="0">
                <a:solidFill>
                  <a:srgbClr val="092F57"/>
                </a:solidFill>
                <a:latin typeface="Arial" panose="020B0604020202020204" pitchFamily="34" charset="0"/>
                <a:cs typeface="Arial" panose="020B0604020202020204" pitchFamily="34" charset="0"/>
              </a:rPr>
              <a:t>for being here! </a:t>
            </a:r>
          </a:p>
          <a:p>
            <a:endParaRPr lang="en-US" sz="2000" dirty="0">
              <a:solidFill>
                <a:srgbClr val="092F57"/>
              </a:solidFill>
              <a:latin typeface="Arial" panose="020B0604020202020204" pitchFamily="34" charset="0"/>
              <a:cs typeface="Arial" panose="020B0604020202020204" pitchFamily="34" charset="0"/>
            </a:endParaRPr>
          </a:p>
          <a:p>
            <a:r>
              <a:rPr lang="en-US" sz="2000" dirty="0">
                <a:solidFill>
                  <a:srgbClr val="092F57"/>
                </a:solidFill>
                <a:latin typeface="Arial" panose="020B0604020202020204" pitchFamily="34" charset="0"/>
                <a:cs typeface="Arial" panose="020B0604020202020204" pitchFamily="34" charset="0"/>
              </a:rPr>
              <a:t>Thank you all for your flexibility during these unprecedented times! </a:t>
            </a:r>
          </a:p>
          <a:p>
            <a:pPr>
              <a:lnSpc>
                <a:spcPct val="150000"/>
              </a:lnSpc>
              <a:spcBef>
                <a:spcPts val="600"/>
              </a:spcBef>
              <a:buClr>
                <a:srgbClr val="FFB81C"/>
              </a:buClr>
              <a:defRPr/>
            </a:pPr>
            <a:r>
              <a:rPr lang="en-US" dirty="0">
                <a:solidFill>
                  <a:srgbClr val="E14504"/>
                </a:solidFill>
                <a:latin typeface="Arial" panose="020B0604020202020204" pitchFamily="34" charset="0"/>
                <a:cs typeface="Arial" panose="020B0604020202020204" pitchFamily="34" charset="0"/>
              </a:rPr>
              <a:t>Expectations:</a:t>
            </a:r>
          </a:p>
          <a:p>
            <a:pPr marL="578358" lvl="1" indent="-285750">
              <a:lnSpc>
                <a:spcPct val="150000"/>
              </a:lnSpc>
              <a:spcBef>
                <a:spcPts val="600"/>
              </a:spcBef>
              <a:buClr>
                <a:srgbClr val="FFB81C"/>
              </a:buClr>
              <a:buFont typeface="Arial" panose="020B0604020202020204" pitchFamily="34" charset="0"/>
              <a:buChar char="•"/>
              <a:defRPr/>
            </a:pPr>
            <a:r>
              <a:rPr lang="en-US" dirty="0">
                <a:solidFill>
                  <a:srgbClr val="092F57"/>
                </a:solidFill>
                <a:latin typeface="Arial" panose="020B0604020202020204" pitchFamily="34" charset="0"/>
                <a:cs typeface="Arial" panose="020B0604020202020204" pitchFamily="34" charset="0"/>
              </a:rPr>
              <a:t>Please give presenters your full attention.</a:t>
            </a:r>
          </a:p>
          <a:p>
            <a:pPr marL="578358" lvl="1" indent="-285750">
              <a:lnSpc>
                <a:spcPct val="150000"/>
              </a:lnSpc>
              <a:spcBef>
                <a:spcPts val="600"/>
              </a:spcBef>
              <a:buClr>
                <a:srgbClr val="FFB81C"/>
              </a:buClr>
              <a:buFont typeface="Arial" panose="020B0604020202020204" pitchFamily="34" charset="0"/>
              <a:buChar char="•"/>
              <a:defRPr/>
            </a:pPr>
            <a:r>
              <a:rPr lang="EN-US" dirty="0">
                <a:solidFill>
                  <a:srgbClr val="092F57"/>
                </a:solidFill>
                <a:latin typeface="Arial" panose="020B0604020202020204" pitchFamily="34" charset="0"/>
                <a:cs typeface="Arial" panose="020B0604020202020204" pitchFamily="34" charset="0"/>
              </a:rPr>
              <a:t>Please </a:t>
            </a:r>
            <a:r>
              <a:rPr lang="en-US" dirty="0">
                <a:solidFill>
                  <a:srgbClr val="092F57"/>
                </a:solidFill>
                <a:latin typeface="Arial" panose="020B0604020202020204" pitchFamily="34" charset="0"/>
                <a:cs typeface="Arial" panose="020B0604020202020204" pitchFamily="34" charset="0"/>
              </a:rPr>
              <a:t>utilize the </a:t>
            </a:r>
            <a:r>
              <a:rPr lang="EN-US" dirty="0">
                <a:solidFill>
                  <a:srgbClr val="092F57"/>
                </a:solidFill>
                <a:latin typeface="Arial" panose="020B0604020202020204" pitchFamily="34" charset="0"/>
                <a:cs typeface="Arial" panose="020B0604020202020204" pitchFamily="34" charset="0"/>
              </a:rPr>
              <a:t>chat </a:t>
            </a:r>
            <a:r>
              <a:rPr lang="en-US" dirty="0">
                <a:solidFill>
                  <a:srgbClr val="092F57"/>
                </a:solidFill>
                <a:latin typeface="Arial" panose="020B0604020202020204" pitchFamily="34" charset="0"/>
                <a:cs typeface="Arial" panose="020B0604020202020204" pitchFamily="34" charset="0"/>
              </a:rPr>
              <a:t>functionality </a:t>
            </a:r>
            <a:r>
              <a:rPr lang="EN-US" dirty="0">
                <a:solidFill>
                  <a:srgbClr val="092F57"/>
                </a:solidFill>
                <a:latin typeface="Arial" panose="020B0604020202020204" pitchFamily="34" charset="0"/>
                <a:cs typeface="Arial" panose="020B0604020202020204" pitchFamily="34" charset="0"/>
              </a:rPr>
              <a:t>(bottom right) </a:t>
            </a:r>
            <a:r>
              <a:rPr lang="en-US" dirty="0">
                <a:solidFill>
                  <a:srgbClr val="092F57"/>
                </a:solidFill>
                <a:latin typeface="Arial" panose="020B0604020202020204" pitchFamily="34" charset="0"/>
                <a:cs typeface="Arial" panose="020B0604020202020204" pitchFamily="34" charset="0"/>
              </a:rPr>
              <a:t>to ask questions, </a:t>
            </a:r>
            <a:r>
              <a:rPr lang="EN-US" dirty="0">
                <a:solidFill>
                  <a:srgbClr val="092F57"/>
                </a:solidFill>
                <a:latin typeface="Arial" panose="020B0604020202020204" pitchFamily="34" charset="0"/>
                <a:cs typeface="Arial" panose="020B0604020202020204" pitchFamily="34" charset="0"/>
              </a:rPr>
              <a:t>or wait until the end of </a:t>
            </a:r>
            <a:r>
              <a:rPr lang="en-US" dirty="0">
                <a:solidFill>
                  <a:srgbClr val="092F57"/>
                </a:solidFill>
                <a:latin typeface="Arial" panose="020B0604020202020204" pitchFamily="34" charset="0"/>
                <a:cs typeface="Arial" panose="020B0604020202020204" pitchFamily="34" charset="0"/>
              </a:rPr>
              <a:t>the </a:t>
            </a:r>
            <a:r>
              <a:rPr lang="EN-US" dirty="0">
                <a:solidFill>
                  <a:srgbClr val="092F57"/>
                </a:solidFill>
                <a:latin typeface="Arial" panose="020B0604020202020204" pitchFamily="34" charset="0"/>
                <a:cs typeface="Arial" panose="020B0604020202020204" pitchFamily="34" charset="0"/>
              </a:rPr>
              <a:t>presentation to come off of mute and ask</a:t>
            </a:r>
            <a:r>
              <a:rPr lang="en-US"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578358" lvl="1" indent="-285750">
              <a:lnSpc>
                <a:spcPct val="150000"/>
              </a:lnSpc>
              <a:spcBef>
                <a:spcPts val="600"/>
              </a:spcBef>
              <a:buClr>
                <a:srgbClr val="FFB81C"/>
              </a:buClr>
              <a:buFont typeface="Arial" panose="020B0604020202020204" pitchFamily="34" charset="0"/>
              <a:buChar char="•"/>
              <a:defRPr/>
            </a:pPr>
            <a:r>
              <a:rPr lang="en-US" dirty="0">
                <a:solidFill>
                  <a:srgbClr val="092F57"/>
                </a:solidFill>
                <a:latin typeface="Arial" panose="020B0604020202020204" pitchFamily="34" charset="0"/>
                <a:cs typeface="Arial" panose="020B0604020202020204" pitchFamily="34" charset="0"/>
              </a:rPr>
              <a:t>This meeting is being recorded and will be available at </a:t>
            </a:r>
            <a:r>
              <a:rPr lang="en-US" dirty="0">
                <a:solidFill>
                  <a:srgbClr val="E1450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luma.sco.idaho.gov </a:t>
            </a:r>
            <a:r>
              <a:rPr lang="en-US" dirty="0">
                <a:solidFill>
                  <a:srgbClr val="092F57"/>
                </a:solidFill>
                <a:latin typeface="Arial" panose="020B0604020202020204" pitchFamily="34" charset="0"/>
                <a:cs typeface="Arial" panose="020B0604020202020204" pitchFamily="34" charset="0"/>
              </a:rPr>
              <a:t>in the near future.</a:t>
            </a:r>
            <a:endParaRPr lang="EN-US" dirty="0">
              <a:solidFill>
                <a:srgbClr val="092F57"/>
              </a:solidFill>
              <a:latin typeface="Arial" panose="020B0604020202020204" pitchFamily="34" charset="0"/>
              <a:cs typeface="Arial" panose="020B0604020202020204" pitchFamily="34" charset="0"/>
            </a:endParaRPr>
          </a:p>
          <a:p>
            <a:endParaRPr lang="en-US" sz="2000" dirty="0">
              <a:solidFill>
                <a:srgbClr val="092F57"/>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914C655-1FD2-4DD2-AE74-15A01804CEF3}"/>
              </a:ext>
            </a:extLst>
          </p:cNvPr>
          <p:cNvSpPr/>
          <p:nvPr/>
        </p:nvSpPr>
        <p:spPr>
          <a:xfrm>
            <a:off x="367655" y="5520517"/>
            <a:ext cx="611788" cy="5009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5330580-439E-469A-80DA-671F1B53E32F}"/>
              </a:ext>
            </a:extLst>
          </p:cNvPr>
          <p:cNvSpPr/>
          <p:nvPr/>
        </p:nvSpPr>
        <p:spPr>
          <a:xfrm>
            <a:off x="5489909" y="5560909"/>
            <a:ext cx="191386" cy="261611"/>
          </a:xfrm>
          <a:prstGeom prst="rect">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87AA54-117F-4DA6-9993-BE7E982DE3DA}"/>
              </a:ext>
            </a:extLst>
          </p:cNvPr>
          <p:cNvSpPr/>
          <p:nvPr/>
        </p:nvSpPr>
        <p:spPr>
          <a:xfrm>
            <a:off x="5931442" y="5535475"/>
            <a:ext cx="415636" cy="515389"/>
          </a:xfrm>
          <a:prstGeom prst="rect">
            <a:avLst/>
          </a:prstGeom>
          <a:noFill/>
          <a:ln w="38100">
            <a:solidFill>
              <a:srgbClr val="E34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8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DB0BD4-8E0C-4ADF-AED6-2F8581974F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5522017B-1FAE-4C2F-BB9F-6F8841C73AB3}"/>
              </a:ext>
            </a:extLst>
          </p:cNvPr>
          <p:cNvSpPr/>
          <p:nvPr/>
        </p:nvSpPr>
        <p:spPr>
          <a:xfrm>
            <a:off x="0" y="1"/>
            <a:ext cx="4652730" cy="6329238"/>
          </a:xfrm>
          <a:prstGeom prst="rect">
            <a:avLst/>
          </a:prstGeom>
          <a:gradFill flip="none" rotWithShape="1">
            <a:gsLst>
              <a:gs pos="43000">
                <a:srgbClr val="092F57">
                  <a:alpha val="83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7C14112-9B09-4FA1-B173-5CC9597518F0}"/>
              </a:ext>
            </a:extLst>
          </p:cNvPr>
          <p:cNvSpPr txBox="1">
            <a:spLocks/>
          </p:cNvSpPr>
          <p:nvPr/>
        </p:nvSpPr>
        <p:spPr>
          <a:xfrm>
            <a:off x="1207185" y="2500363"/>
            <a:ext cx="2238360" cy="66425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8" name="TextBox 7">
            <a:extLst>
              <a:ext uri="{FF2B5EF4-FFF2-40B4-BE49-F238E27FC236}">
                <a16:creationId xmlns:a16="http://schemas.microsoft.com/office/drawing/2014/main" id="{1A2A905C-86D4-44AF-B26B-C8FD45C57551}"/>
              </a:ext>
            </a:extLst>
          </p:cNvPr>
          <p:cNvSpPr txBox="1"/>
          <p:nvPr/>
        </p:nvSpPr>
        <p:spPr>
          <a:xfrm>
            <a:off x="5617684" y="336537"/>
            <a:ext cx="5486401" cy="5656164"/>
          </a:xfrm>
          <a:prstGeom prst="rect">
            <a:avLst/>
          </a:prstGeom>
          <a:noFill/>
        </p:spPr>
        <p:txBody>
          <a:bodyPr wrap="square" rtlCol="0">
            <a:spAutoFit/>
          </a:bodyPr>
          <a:lstStyle/>
          <a:p>
            <a:pPr>
              <a:lnSpc>
                <a:spcPct val="150000"/>
              </a:lnSpc>
              <a:buClr>
                <a:srgbClr val="FFC000"/>
              </a:buClr>
            </a:pPr>
            <a:endParaRPr lang="en-US" sz="2000" dirty="0">
              <a:solidFill>
                <a:srgbClr val="092F57"/>
              </a:solidFill>
              <a:latin typeface="Arial" panose="020B0604020202020204" pitchFamily="34" charset="0"/>
              <a:cs typeface="Arial" panose="020B0604020202020204" pitchFamily="34" charset="0"/>
            </a:endParaRP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Change Liaison Spotlight Series</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Project Timeline</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System Integration Testing (SIT) 2 Update</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Luma Statewide Engagement </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What’s Coming Your Way?</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Know Do Share Report (K.D.S.R.)</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Change Liaison Key Responsibilities</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A Year in Review </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Resources</a:t>
            </a:r>
          </a:p>
          <a:p>
            <a:pPr marL="285750" indent="-285750">
              <a:lnSpc>
                <a:spcPct val="150000"/>
              </a:lnSpc>
              <a:buClr>
                <a:srgbClr val="FFC000"/>
              </a:buClr>
              <a:buFont typeface="Arial" panose="020B0604020202020204" pitchFamily="34" charset="0"/>
              <a:buChar char="•"/>
            </a:pPr>
            <a:r>
              <a:rPr lang="en-US" sz="2000" dirty="0">
                <a:solidFill>
                  <a:srgbClr val="092F57"/>
                </a:solidFill>
                <a:latin typeface="Arial" panose="020B0604020202020204" pitchFamily="34" charset="0"/>
                <a:cs typeface="Arial" panose="020B0604020202020204" pitchFamily="34" charset="0"/>
              </a:rPr>
              <a:t>Q&amp;A</a:t>
            </a:r>
          </a:p>
          <a:p>
            <a:pPr>
              <a:lnSpc>
                <a:spcPct val="150000"/>
              </a:lnSpc>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84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F7058F-3F47-43E4-AFE9-9F6C5C2B9230}"/>
              </a:ext>
            </a:extLst>
          </p:cNvPr>
          <p:cNvGrpSpPr/>
          <p:nvPr/>
        </p:nvGrpSpPr>
        <p:grpSpPr>
          <a:xfrm>
            <a:off x="1171281" y="2278308"/>
            <a:ext cx="1872544" cy="1859683"/>
            <a:chOff x="4116388" y="2170113"/>
            <a:chExt cx="927099" cy="925513"/>
          </a:xfrm>
          <a:solidFill>
            <a:schemeClr val="bg1"/>
          </a:solidFill>
        </p:grpSpPr>
        <p:sp>
          <p:nvSpPr>
            <p:cNvPr id="6" name="Freeform 49">
              <a:extLst>
                <a:ext uri="{FF2B5EF4-FFF2-40B4-BE49-F238E27FC236}">
                  <a16:creationId xmlns:a16="http://schemas.microsoft.com/office/drawing/2014/main" id="{957566B3-A579-41E8-8BE6-7E1D8323B4E5}"/>
                </a:ext>
              </a:extLst>
            </p:cNvPr>
            <p:cNvSpPr>
              <a:spLocks noEditPoints="1"/>
            </p:cNvSpPr>
            <p:nvPr/>
          </p:nvSpPr>
          <p:spPr bwMode="auto">
            <a:xfrm>
              <a:off x="4116388" y="2170113"/>
              <a:ext cx="927099" cy="925513"/>
            </a:xfrm>
            <a:custGeom>
              <a:avLst/>
              <a:gdLst>
                <a:gd name="T0" fmla="*/ 339 w 355"/>
                <a:gd name="T1" fmla="*/ 283 h 354"/>
                <a:gd name="T2" fmla="*/ 263 w 355"/>
                <a:gd name="T3" fmla="*/ 206 h 354"/>
                <a:gd name="T4" fmla="*/ 280 w 355"/>
                <a:gd name="T5" fmla="*/ 140 h 354"/>
                <a:gd name="T6" fmla="*/ 239 w 355"/>
                <a:gd name="T7" fmla="*/ 41 h 354"/>
                <a:gd name="T8" fmla="*/ 140 w 355"/>
                <a:gd name="T9" fmla="*/ 0 h 354"/>
                <a:gd name="T10" fmla="*/ 0 w 355"/>
                <a:gd name="T11" fmla="*/ 140 h 354"/>
                <a:gd name="T12" fmla="*/ 41 w 355"/>
                <a:gd name="T13" fmla="*/ 239 h 354"/>
                <a:gd name="T14" fmla="*/ 140 w 355"/>
                <a:gd name="T15" fmla="*/ 280 h 354"/>
                <a:gd name="T16" fmla="*/ 207 w 355"/>
                <a:gd name="T17" fmla="*/ 262 h 354"/>
                <a:gd name="T18" fmla="*/ 283 w 355"/>
                <a:gd name="T19" fmla="*/ 339 h 354"/>
                <a:gd name="T20" fmla="*/ 339 w 355"/>
                <a:gd name="T21" fmla="*/ 339 h 354"/>
                <a:gd name="T22" fmla="*/ 339 w 355"/>
                <a:gd name="T23" fmla="*/ 283 h 354"/>
                <a:gd name="T24" fmla="*/ 140 w 355"/>
                <a:gd name="T25" fmla="*/ 239 h 354"/>
                <a:gd name="T26" fmla="*/ 69 w 355"/>
                <a:gd name="T27" fmla="*/ 210 h 354"/>
                <a:gd name="T28" fmla="*/ 40 w 355"/>
                <a:gd name="T29" fmla="*/ 140 h 354"/>
                <a:gd name="T30" fmla="*/ 140 w 355"/>
                <a:gd name="T31" fmla="*/ 40 h 354"/>
                <a:gd name="T32" fmla="*/ 239 w 355"/>
                <a:gd name="T33" fmla="*/ 140 h 354"/>
                <a:gd name="T34" fmla="*/ 140 w 355"/>
                <a:gd name="T35" fmla="*/ 23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4">
                  <a:moveTo>
                    <a:pt x="339" y="283"/>
                  </a:moveTo>
                  <a:cubicBezTo>
                    <a:pt x="263" y="206"/>
                    <a:pt x="263" y="206"/>
                    <a:pt x="263" y="206"/>
                  </a:cubicBezTo>
                  <a:cubicBezTo>
                    <a:pt x="273" y="187"/>
                    <a:pt x="280" y="164"/>
                    <a:pt x="280" y="140"/>
                  </a:cubicBezTo>
                  <a:cubicBezTo>
                    <a:pt x="280" y="102"/>
                    <a:pt x="265" y="67"/>
                    <a:pt x="239" y="41"/>
                  </a:cubicBezTo>
                  <a:cubicBezTo>
                    <a:pt x="212" y="14"/>
                    <a:pt x="177" y="0"/>
                    <a:pt x="140" y="0"/>
                  </a:cubicBezTo>
                  <a:cubicBezTo>
                    <a:pt x="63" y="0"/>
                    <a:pt x="0" y="62"/>
                    <a:pt x="0" y="140"/>
                  </a:cubicBezTo>
                  <a:cubicBezTo>
                    <a:pt x="0" y="177"/>
                    <a:pt x="14" y="212"/>
                    <a:pt x="41" y="239"/>
                  </a:cubicBezTo>
                  <a:cubicBezTo>
                    <a:pt x="67" y="265"/>
                    <a:pt x="102" y="280"/>
                    <a:pt x="140" y="280"/>
                  </a:cubicBezTo>
                  <a:cubicBezTo>
                    <a:pt x="164" y="280"/>
                    <a:pt x="187" y="273"/>
                    <a:pt x="207" y="262"/>
                  </a:cubicBezTo>
                  <a:cubicBezTo>
                    <a:pt x="283" y="339"/>
                    <a:pt x="283" y="339"/>
                    <a:pt x="283" y="339"/>
                  </a:cubicBezTo>
                  <a:cubicBezTo>
                    <a:pt x="299" y="354"/>
                    <a:pt x="324" y="354"/>
                    <a:pt x="339" y="339"/>
                  </a:cubicBezTo>
                  <a:cubicBezTo>
                    <a:pt x="355" y="324"/>
                    <a:pt x="355" y="298"/>
                    <a:pt x="339" y="283"/>
                  </a:cubicBezTo>
                  <a:close/>
                  <a:moveTo>
                    <a:pt x="140" y="239"/>
                  </a:moveTo>
                  <a:cubicBezTo>
                    <a:pt x="113" y="239"/>
                    <a:pt x="88" y="229"/>
                    <a:pt x="69" y="210"/>
                  </a:cubicBezTo>
                  <a:cubicBezTo>
                    <a:pt x="50" y="191"/>
                    <a:pt x="40" y="166"/>
                    <a:pt x="40" y="140"/>
                  </a:cubicBezTo>
                  <a:cubicBezTo>
                    <a:pt x="40" y="85"/>
                    <a:pt x="85" y="40"/>
                    <a:pt x="140" y="40"/>
                  </a:cubicBezTo>
                  <a:cubicBezTo>
                    <a:pt x="195" y="40"/>
                    <a:pt x="239" y="85"/>
                    <a:pt x="239" y="140"/>
                  </a:cubicBezTo>
                  <a:cubicBezTo>
                    <a:pt x="239" y="195"/>
                    <a:pt x="195" y="239"/>
                    <a:pt x="140"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Oval 50">
              <a:extLst>
                <a:ext uri="{FF2B5EF4-FFF2-40B4-BE49-F238E27FC236}">
                  <a16:creationId xmlns:a16="http://schemas.microsoft.com/office/drawing/2014/main" id="{A5D56E88-79BF-4FA3-9FDF-3BFC0A9390B9}"/>
                </a:ext>
              </a:extLst>
            </p:cNvPr>
            <p:cNvSpPr>
              <a:spLocks noChangeArrowheads="1"/>
            </p:cNvSpPr>
            <p:nvPr/>
          </p:nvSpPr>
          <p:spPr bwMode="auto">
            <a:xfrm>
              <a:off x="4421188" y="2351088"/>
              <a:ext cx="136525" cy="136525"/>
            </a:xfrm>
            <a:prstGeom prst="ellipse">
              <a:avLst/>
            </a:pr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1">
              <a:extLst>
                <a:ext uri="{FF2B5EF4-FFF2-40B4-BE49-F238E27FC236}">
                  <a16:creationId xmlns:a16="http://schemas.microsoft.com/office/drawing/2014/main" id="{79411FA8-8DA4-4925-977C-CCC5F52B4D62}"/>
                </a:ext>
              </a:extLst>
            </p:cNvPr>
            <p:cNvSpPr>
              <a:spLocks/>
            </p:cNvSpPr>
            <p:nvPr/>
          </p:nvSpPr>
          <p:spPr bwMode="auto">
            <a:xfrm>
              <a:off x="4368800" y="2500313"/>
              <a:ext cx="241300" cy="206375"/>
            </a:xfrm>
            <a:custGeom>
              <a:avLst/>
              <a:gdLst>
                <a:gd name="T0" fmla="*/ 62 w 92"/>
                <a:gd name="T1" fmla="*/ 0 h 79"/>
                <a:gd name="T2" fmla="*/ 46 w 92"/>
                <a:gd name="T3" fmla="*/ 19 h 79"/>
                <a:gd name="T4" fmla="*/ 30 w 92"/>
                <a:gd name="T5" fmla="*/ 0 h 79"/>
                <a:gd name="T6" fmla="*/ 0 w 92"/>
                <a:gd name="T7" fmla="*/ 50 h 79"/>
                <a:gd name="T8" fmla="*/ 1 w 92"/>
                <a:gd name="T9" fmla="*/ 59 h 79"/>
                <a:gd name="T10" fmla="*/ 46 w 92"/>
                <a:gd name="T11" fmla="*/ 79 h 79"/>
                <a:gd name="T12" fmla="*/ 91 w 92"/>
                <a:gd name="T13" fmla="*/ 59 h 79"/>
                <a:gd name="T14" fmla="*/ 92 w 92"/>
                <a:gd name="T15" fmla="*/ 50 h 79"/>
                <a:gd name="T16" fmla="*/ 62 w 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9">
                  <a:moveTo>
                    <a:pt x="62" y="0"/>
                  </a:moveTo>
                  <a:cubicBezTo>
                    <a:pt x="46" y="19"/>
                    <a:pt x="46" y="19"/>
                    <a:pt x="46" y="19"/>
                  </a:cubicBezTo>
                  <a:cubicBezTo>
                    <a:pt x="30" y="0"/>
                    <a:pt x="30" y="0"/>
                    <a:pt x="30" y="0"/>
                  </a:cubicBezTo>
                  <a:cubicBezTo>
                    <a:pt x="12" y="8"/>
                    <a:pt x="0" y="27"/>
                    <a:pt x="0" y="50"/>
                  </a:cubicBezTo>
                  <a:cubicBezTo>
                    <a:pt x="0" y="53"/>
                    <a:pt x="0" y="56"/>
                    <a:pt x="1" y="59"/>
                  </a:cubicBezTo>
                  <a:cubicBezTo>
                    <a:pt x="10" y="71"/>
                    <a:pt x="27" y="79"/>
                    <a:pt x="46" y="79"/>
                  </a:cubicBezTo>
                  <a:cubicBezTo>
                    <a:pt x="65" y="79"/>
                    <a:pt x="82" y="71"/>
                    <a:pt x="91" y="59"/>
                  </a:cubicBezTo>
                  <a:cubicBezTo>
                    <a:pt x="92" y="56"/>
                    <a:pt x="92" y="53"/>
                    <a:pt x="92" y="50"/>
                  </a:cubicBezTo>
                  <a:cubicBezTo>
                    <a:pt x="92" y="27"/>
                    <a:pt x="80" y="8"/>
                    <a:pt x="62" y="0"/>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 name="Straight Connector 8">
            <a:extLst>
              <a:ext uri="{FF2B5EF4-FFF2-40B4-BE49-F238E27FC236}">
                <a16:creationId xmlns:a16="http://schemas.microsoft.com/office/drawing/2014/main" id="{A5228BFF-899D-4D2E-9A51-FF182E7C5AF3}"/>
              </a:ext>
            </a:extLst>
          </p:cNvPr>
          <p:cNvCxnSpPr>
            <a:cxnSpLocks/>
          </p:cNvCxnSpPr>
          <p:nvPr/>
        </p:nvCxnSpPr>
        <p:spPr>
          <a:xfrm>
            <a:off x="5039019" y="3605800"/>
            <a:ext cx="59817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13A1E19-D8CA-48EC-B3D8-860D77DE54AE}"/>
              </a:ext>
            </a:extLst>
          </p:cNvPr>
          <p:cNvSpPr>
            <a:spLocks noGrp="1"/>
          </p:cNvSpPr>
          <p:nvPr>
            <p:ph idx="1"/>
          </p:nvPr>
        </p:nvSpPr>
        <p:spPr>
          <a:xfrm>
            <a:off x="4783749" y="2026693"/>
            <a:ext cx="6492240" cy="1084807"/>
          </a:xfrm>
        </p:spPr>
        <p:txBody>
          <a:bodyPr>
            <a:noAutofit/>
          </a:bodyPr>
          <a:lstStyle/>
          <a:p>
            <a:pPr algn="ctr"/>
            <a:r>
              <a:rPr lang="en-US" sz="4500" dirty="0">
                <a:solidFill>
                  <a:srgbClr val="092F57"/>
                </a:solidFill>
                <a:latin typeface="Arial" panose="020B0604020202020204" pitchFamily="34" charset="0"/>
                <a:cs typeface="Arial" panose="020B0604020202020204" pitchFamily="34" charset="0"/>
              </a:rPr>
              <a:t>Change Liaison </a:t>
            </a:r>
          </a:p>
          <a:p>
            <a:pPr algn="ctr"/>
            <a:r>
              <a:rPr lang="en-US" sz="4500" dirty="0">
                <a:solidFill>
                  <a:srgbClr val="092F57"/>
                </a:solidFill>
                <a:latin typeface="Arial" panose="020B0604020202020204" pitchFamily="34" charset="0"/>
                <a:cs typeface="Arial" panose="020B0604020202020204" pitchFamily="34" charset="0"/>
              </a:rPr>
              <a:t>Spotlight</a:t>
            </a:r>
          </a:p>
        </p:txBody>
      </p:sp>
      <p:sp>
        <p:nvSpPr>
          <p:cNvPr id="11" name="TextBox 10">
            <a:extLst>
              <a:ext uri="{FF2B5EF4-FFF2-40B4-BE49-F238E27FC236}">
                <a16:creationId xmlns:a16="http://schemas.microsoft.com/office/drawing/2014/main" id="{0422629E-7079-4135-84E6-71C4F7CD0228}"/>
              </a:ext>
            </a:extLst>
          </p:cNvPr>
          <p:cNvSpPr txBox="1"/>
          <p:nvPr/>
        </p:nvSpPr>
        <p:spPr>
          <a:xfrm>
            <a:off x="4589418" y="3746501"/>
            <a:ext cx="7080068" cy="830997"/>
          </a:xfrm>
          <a:prstGeom prst="rect">
            <a:avLst/>
          </a:prstGeom>
          <a:noFill/>
        </p:spPr>
        <p:txBody>
          <a:bodyPr wrap="square" rtlCol="0">
            <a:spAutoFit/>
          </a:bodyPr>
          <a:lstStyle/>
          <a:p>
            <a:r>
              <a:rPr lang="en-US" sz="2400" dirty="0">
                <a:solidFill>
                  <a:srgbClr val="092F57"/>
                </a:solidFill>
                <a:latin typeface="Arial" panose="020B0604020202020204" pitchFamily="34" charset="0"/>
                <a:cs typeface="Arial" panose="020B0604020202020204" pitchFamily="34" charset="0"/>
              </a:rPr>
              <a:t>       Michele Hanrahan, Central District Health</a:t>
            </a:r>
          </a:p>
          <a:p>
            <a:r>
              <a:rPr lang="en-US" sz="2400" dirty="0">
                <a:solidFill>
                  <a:srgbClr val="092F57"/>
                </a:solidFill>
                <a:latin typeface="Arial" panose="020B0604020202020204" pitchFamily="34" charset="0"/>
                <a:cs typeface="Arial" panose="020B0604020202020204" pitchFamily="34" charset="0"/>
              </a:rPr>
              <a:t>	            Managing Pandemic and Luma</a:t>
            </a:r>
          </a:p>
        </p:txBody>
      </p:sp>
    </p:spTree>
    <p:extLst>
      <p:ext uri="{BB962C8B-B14F-4D97-AF65-F5344CB8AC3E}">
        <p14:creationId xmlns:p14="http://schemas.microsoft.com/office/powerpoint/2010/main" val="202936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5F7867-5EEB-41CE-833A-4AE35AAEE485}"/>
              </a:ext>
            </a:extLst>
          </p:cNvPr>
          <p:cNvGrpSpPr/>
          <p:nvPr/>
        </p:nvGrpSpPr>
        <p:grpSpPr>
          <a:xfrm>
            <a:off x="1171281" y="2406028"/>
            <a:ext cx="1671280" cy="2045943"/>
            <a:chOff x="1171281" y="2406028"/>
            <a:chExt cx="1671280" cy="2045943"/>
          </a:xfrm>
        </p:grpSpPr>
        <p:cxnSp>
          <p:nvCxnSpPr>
            <p:cNvPr id="6" name="Straight Connector 5">
              <a:extLst>
                <a:ext uri="{FF2B5EF4-FFF2-40B4-BE49-F238E27FC236}">
                  <a16:creationId xmlns:a16="http://schemas.microsoft.com/office/drawing/2014/main" id="{593B6B8D-8783-4C19-BDA1-75C679CD7552}"/>
                </a:ext>
              </a:extLst>
            </p:cNvPr>
            <p:cNvCxnSpPr>
              <a:cxnSpLocks/>
            </p:cNvCxnSpPr>
            <p:nvPr/>
          </p:nvCxnSpPr>
          <p:spPr>
            <a:xfrm>
              <a:off x="1493520" y="2997724"/>
              <a:ext cx="976775" cy="0"/>
            </a:xfrm>
            <a:prstGeom prst="line">
              <a:avLst/>
            </a:prstGeom>
            <a:solidFill>
              <a:srgbClr val="FFC000"/>
            </a:solidFill>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E6127E94-FB11-41BE-AE7C-98451B310927}"/>
                </a:ext>
              </a:extLst>
            </p:cNvPr>
            <p:cNvSpPr/>
            <p:nvPr/>
          </p:nvSpPr>
          <p:spPr>
            <a:xfrm>
              <a:off x="1446721" y="2955261"/>
              <a:ext cx="93599" cy="93526"/>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4">
              <a:extLst>
                <a:ext uri="{FF2B5EF4-FFF2-40B4-BE49-F238E27FC236}">
                  <a16:creationId xmlns:a16="http://schemas.microsoft.com/office/drawing/2014/main" id="{9C33F039-F145-4CED-B207-A176EFB58D93}"/>
                </a:ext>
              </a:extLst>
            </p:cNvPr>
            <p:cNvSpPr>
              <a:spLocks noEditPoints="1"/>
            </p:cNvSpPr>
            <p:nvPr/>
          </p:nvSpPr>
          <p:spPr bwMode="auto">
            <a:xfrm>
              <a:off x="1171281" y="2406028"/>
              <a:ext cx="1671280" cy="2045943"/>
            </a:xfrm>
            <a:custGeom>
              <a:avLst/>
              <a:gdLst>
                <a:gd name="T0" fmla="*/ 413 w 415"/>
                <a:gd name="T1" fmla="*/ 480 h 498"/>
                <a:gd name="T2" fmla="*/ 345 w 415"/>
                <a:gd name="T3" fmla="*/ 294 h 498"/>
                <a:gd name="T4" fmla="*/ 371 w 415"/>
                <a:gd name="T5" fmla="*/ 294 h 498"/>
                <a:gd name="T6" fmla="*/ 391 w 415"/>
                <a:gd name="T7" fmla="*/ 274 h 498"/>
                <a:gd name="T8" fmla="*/ 391 w 415"/>
                <a:gd name="T9" fmla="*/ 20 h 498"/>
                <a:gd name="T10" fmla="*/ 371 w 415"/>
                <a:gd name="T11" fmla="*/ 0 h 498"/>
                <a:gd name="T12" fmla="*/ 311 w 415"/>
                <a:gd name="T13" fmla="*/ 0 h 498"/>
                <a:gd name="T14" fmla="*/ 103 w 415"/>
                <a:gd name="T15" fmla="*/ 0 h 498"/>
                <a:gd name="T16" fmla="*/ 44 w 415"/>
                <a:gd name="T17" fmla="*/ 0 h 498"/>
                <a:gd name="T18" fmla="*/ 23 w 415"/>
                <a:gd name="T19" fmla="*/ 20 h 498"/>
                <a:gd name="T20" fmla="*/ 23 w 415"/>
                <a:gd name="T21" fmla="*/ 274 h 498"/>
                <a:gd name="T22" fmla="*/ 44 w 415"/>
                <a:gd name="T23" fmla="*/ 294 h 498"/>
                <a:gd name="T24" fmla="*/ 70 w 415"/>
                <a:gd name="T25" fmla="*/ 294 h 498"/>
                <a:gd name="T26" fmla="*/ 2 w 415"/>
                <a:gd name="T27" fmla="*/ 480 h 498"/>
                <a:gd name="T28" fmla="*/ 8 w 415"/>
                <a:gd name="T29" fmla="*/ 493 h 498"/>
                <a:gd name="T30" fmla="*/ 15 w 415"/>
                <a:gd name="T31" fmla="*/ 496 h 498"/>
                <a:gd name="T32" fmla="*/ 28 w 415"/>
                <a:gd name="T33" fmla="*/ 490 h 498"/>
                <a:gd name="T34" fmla="*/ 99 w 415"/>
                <a:gd name="T35" fmla="*/ 294 h 498"/>
                <a:gd name="T36" fmla="*/ 192 w 415"/>
                <a:gd name="T37" fmla="*/ 294 h 498"/>
                <a:gd name="T38" fmla="*/ 193 w 415"/>
                <a:gd name="T39" fmla="*/ 294 h 498"/>
                <a:gd name="T40" fmla="*/ 193 w 415"/>
                <a:gd name="T41" fmla="*/ 409 h 498"/>
                <a:gd name="T42" fmla="*/ 203 w 415"/>
                <a:gd name="T43" fmla="*/ 415 h 498"/>
                <a:gd name="T44" fmla="*/ 204 w 415"/>
                <a:gd name="T45" fmla="*/ 415 h 498"/>
                <a:gd name="T46" fmla="*/ 211 w 415"/>
                <a:gd name="T47" fmla="*/ 415 h 498"/>
                <a:gd name="T48" fmla="*/ 211 w 415"/>
                <a:gd name="T49" fmla="*/ 415 h 498"/>
                <a:gd name="T50" fmla="*/ 221 w 415"/>
                <a:gd name="T51" fmla="*/ 409 h 498"/>
                <a:gd name="T52" fmla="*/ 221 w 415"/>
                <a:gd name="T53" fmla="*/ 294 h 498"/>
                <a:gd name="T54" fmla="*/ 223 w 415"/>
                <a:gd name="T55" fmla="*/ 294 h 498"/>
                <a:gd name="T56" fmla="*/ 315 w 415"/>
                <a:gd name="T57" fmla="*/ 294 h 498"/>
                <a:gd name="T58" fmla="*/ 387 w 415"/>
                <a:gd name="T59" fmla="*/ 490 h 498"/>
                <a:gd name="T60" fmla="*/ 400 w 415"/>
                <a:gd name="T61" fmla="*/ 496 h 498"/>
                <a:gd name="T62" fmla="*/ 406 w 415"/>
                <a:gd name="T63" fmla="*/ 493 h 498"/>
                <a:gd name="T64" fmla="*/ 413 w 415"/>
                <a:gd name="T65" fmla="*/ 480 h 498"/>
                <a:gd name="T66" fmla="*/ 222 w 415"/>
                <a:gd name="T67" fmla="*/ 274 h 498"/>
                <a:gd name="T68" fmla="*/ 192 w 415"/>
                <a:gd name="T69" fmla="*/ 274 h 498"/>
                <a:gd name="T70" fmla="*/ 44 w 415"/>
                <a:gd name="T71" fmla="*/ 274 h 498"/>
                <a:gd name="T72" fmla="*/ 44 w 415"/>
                <a:gd name="T73" fmla="*/ 20 h 498"/>
                <a:gd name="T74" fmla="*/ 116 w 415"/>
                <a:gd name="T75" fmla="*/ 20 h 498"/>
                <a:gd name="T76" fmla="*/ 298 w 415"/>
                <a:gd name="T77" fmla="*/ 20 h 498"/>
                <a:gd name="T78" fmla="*/ 371 w 415"/>
                <a:gd name="T79" fmla="*/ 20 h 498"/>
                <a:gd name="T80" fmla="*/ 371 w 415"/>
                <a:gd name="T81" fmla="*/ 274 h 498"/>
                <a:gd name="T82" fmla="*/ 222 w 415"/>
                <a:gd name="T83" fmla="*/ 27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5" h="498">
                  <a:moveTo>
                    <a:pt x="413" y="480"/>
                  </a:moveTo>
                  <a:cubicBezTo>
                    <a:pt x="345" y="294"/>
                    <a:pt x="345" y="294"/>
                    <a:pt x="345" y="294"/>
                  </a:cubicBezTo>
                  <a:cubicBezTo>
                    <a:pt x="371" y="294"/>
                    <a:pt x="371" y="294"/>
                    <a:pt x="371" y="294"/>
                  </a:cubicBezTo>
                  <a:cubicBezTo>
                    <a:pt x="382" y="294"/>
                    <a:pt x="391" y="285"/>
                    <a:pt x="391" y="274"/>
                  </a:cubicBezTo>
                  <a:cubicBezTo>
                    <a:pt x="391" y="20"/>
                    <a:pt x="391" y="20"/>
                    <a:pt x="391" y="20"/>
                  </a:cubicBezTo>
                  <a:cubicBezTo>
                    <a:pt x="391" y="9"/>
                    <a:pt x="382" y="0"/>
                    <a:pt x="371" y="0"/>
                  </a:cubicBezTo>
                  <a:cubicBezTo>
                    <a:pt x="311" y="0"/>
                    <a:pt x="311" y="0"/>
                    <a:pt x="311" y="0"/>
                  </a:cubicBezTo>
                  <a:cubicBezTo>
                    <a:pt x="103" y="0"/>
                    <a:pt x="103" y="0"/>
                    <a:pt x="103" y="0"/>
                  </a:cubicBezTo>
                  <a:cubicBezTo>
                    <a:pt x="44" y="0"/>
                    <a:pt x="44" y="0"/>
                    <a:pt x="44" y="0"/>
                  </a:cubicBezTo>
                  <a:cubicBezTo>
                    <a:pt x="32" y="0"/>
                    <a:pt x="23" y="9"/>
                    <a:pt x="23" y="20"/>
                  </a:cubicBezTo>
                  <a:cubicBezTo>
                    <a:pt x="23" y="274"/>
                    <a:pt x="23" y="274"/>
                    <a:pt x="23" y="274"/>
                  </a:cubicBezTo>
                  <a:cubicBezTo>
                    <a:pt x="23" y="285"/>
                    <a:pt x="32" y="294"/>
                    <a:pt x="44" y="294"/>
                  </a:cubicBezTo>
                  <a:cubicBezTo>
                    <a:pt x="70" y="294"/>
                    <a:pt x="70" y="294"/>
                    <a:pt x="70" y="294"/>
                  </a:cubicBezTo>
                  <a:cubicBezTo>
                    <a:pt x="2" y="480"/>
                    <a:pt x="2" y="480"/>
                    <a:pt x="2" y="480"/>
                  </a:cubicBezTo>
                  <a:cubicBezTo>
                    <a:pt x="0" y="486"/>
                    <a:pt x="3" y="492"/>
                    <a:pt x="8" y="493"/>
                  </a:cubicBezTo>
                  <a:cubicBezTo>
                    <a:pt x="15" y="496"/>
                    <a:pt x="15" y="496"/>
                    <a:pt x="15" y="496"/>
                  </a:cubicBezTo>
                  <a:cubicBezTo>
                    <a:pt x="20" y="498"/>
                    <a:pt x="26" y="495"/>
                    <a:pt x="28" y="490"/>
                  </a:cubicBezTo>
                  <a:cubicBezTo>
                    <a:pt x="99" y="294"/>
                    <a:pt x="99" y="294"/>
                    <a:pt x="99" y="294"/>
                  </a:cubicBezTo>
                  <a:cubicBezTo>
                    <a:pt x="192" y="294"/>
                    <a:pt x="192" y="294"/>
                    <a:pt x="192" y="294"/>
                  </a:cubicBezTo>
                  <a:cubicBezTo>
                    <a:pt x="193" y="294"/>
                    <a:pt x="193" y="294"/>
                    <a:pt x="193" y="294"/>
                  </a:cubicBezTo>
                  <a:cubicBezTo>
                    <a:pt x="193" y="409"/>
                    <a:pt x="193" y="409"/>
                    <a:pt x="193" y="409"/>
                  </a:cubicBezTo>
                  <a:cubicBezTo>
                    <a:pt x="193" y="412"/>
                    <a:pt x="198" y="415"/>
                    <a:pt x="203" y="415"/>
                  </a:cubicBezTo>
                  <a:cubicBezTo>
                    <a:pt x="204" y="415"/>
                    <a:pt x="204" y="415"/>
                    <a:pt x="204" y="415"/>
                  </a:cubicBezTo>
                  <a:cubicBezTo>
                    <a:pt x="211" y="415"/>
                    <a:pt x="211" y="415"/>
                    <a:pt x="211" y="415"/>
                  </a:cubicBezTo>
                  <a:cubicBezTo>
                    <a:pt x="211" y="415"/>
                    <a:pt x="211" y="415"/>
                    <a:pt x="211" y="415"/>
                  </a:cubicBezTo>
                  <a:cubicBezTo>
                    <a:pt x="217" y="415"/>
                    <a:pt x="221" y="412"/>
                    <a:pt x="221" y="409"/>
                  </a:cubicBezTo>
                  <a:cubicBezTo>
                    <a:pt x="221" y="294"/>
                    <a:pt x="221" y="294"/>
                    <a:pt x="221" y="294"/>
                  </a:cubicBezTo>
                  <a:cubicBezTo>
                    <a:pt x="223" y="294"/>
                    <a:pt x="223" y="294"/>
                    <a:pt x="223" y="294"/>
                  </a:cubicBezTo>
                  <a:cubicBezTo>
                    <a:pt x="315" y="294"/>
                    <a:pt x="315" y="294"/>
                    <a:pt x="315" y="294"/>
                  </a:cubicBezTo>
                  <a:cubicBezTo>
                    <a:pt x="387" y="490"/>
                    <a:pt x="387" y="490"/>
                    <a:pt x="387" y="490"/>
                  </a:cubicBezTo>
                  <a:cubicBezTo>
                    <a:pt x="389" y="495"/>
                    <a:pt x="395" y="498"/>
                    <a:pt x="400" y="496"/>
                  </a:cubicBezTo>
                  <a:cubicBezTo>
                    <a:pt x="406" y="493"/>
                    <a:pt x="406" y="493"/>
                    <a:pt x="406" y="493"/>
                  </a:cubicBezTo>
                  <a:cubicBezTo>
                    <a:pt x="412" y="492"/>
                    <a:pt x="415" y="486"/>
                    <a:pt x="413" y="480"/>
                  </a:cubicBezTo>
                  <a:close/>
                  <a:moveTo>
                    <a:pt x="222" y="274"/>
                  </a:moveTo>
                  <a:cubicBezTo>
                    <a:pt x="192" y="274"/>
                    <a:pt x="192" y="274"/>
                    <a:pt x="192" y="274"/>
                  </a:cubicBezTo>
                  <a:cubicBezTo>
                    <a:pt x="44" y="274"/>
                    <a:pt x="44" y="274"/>
                    <a:pt x="44" y="274"/>
                  </a:cubicBezTo>
                  <a:cubicBezTo>
                    <a:pt x="44" y="20"/>
                    <a:pt x="44" y="20"/>
                    <a:pt x="44" y="20"/>
                  </a:cubicBezTo>
                  <a:cubicBezTo>
                    <a:pt x="116" y="20"/>
                    <a:pt x="116" y="20"/>
                    <a:pt x="116" y="20"/>
                  </a:cubicBezTo>
                  <a:cubicBezTo>
                    <a:pt x="298" y="20"/>
                    <a:pt x="298" y="20"/>
                    <a:pt x="298" y="20"/>
                  </a:cubicBezTo>
                  <a:cubicBezTo>
                    <a:pt x="371" y="20"/>
                    <a:pt x="371" y="20"/>
                    <a:pt x="371" y="20"/>
                  </a:cubicBezTo>
                  <a:cubicBezTo>
                    <a:pt x="371" y="274"/>
                    <a:pt x="371" y="274"/>
                    <a:pt x="371" y="274"/>
                  </a:cubicBezTo>
                  <a:lnTo>
                    <a:pt x="222" y="2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lowchart: Connector 8">
              <a:extLst>
                <a:ext uri="{FF2B5EF4-FFF2-40B4-BE49-F238E27FC236}">
                  <a16:creationId xmlns:a16="http://schemas.microsoft.com/office/drawing/2014/main" id="{2EA13D5A-7ABE-423E-98CC-0F3529363ACF}"/>
                </a:ext>
              </a:extLst>
            </p:cNvPr>
            <p:cNvSpPr/>
            <p:nvPr/>
          </p:nvSpPr>
          <p:spPr>
            <a:xfrm>
              <a:off x="2423495" y="2950961"/>
              <a:ext cx="93599" cy="93526"/>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884C7DD-88E1-4668-9E22-BB77EC20FBDE}"/>
                </a:ext>
              </a:extLst>
            </p:cNvPr>
            <p:cNvCxnSpPr>
              <a:cxnSpLocks/>
            </p:cNvCxnSpPr>
            <p:nvPr/>
          </p:nvCxnSpPr>
          <p:spPr>
            <a:xfrm>
              <a:off x="1742970" y="2997724"/>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172619-2CF9-47ED-B27D-0CA3655B3DDC}"/>
                </a:ext>
              </a:extLst>
            </p:cNvPr>
            <p:cNvCxnSpPr>
              <a:cxnSpLocks/>
            </p:cNvCxnSpPr>
            <p:nvPr/>
          </p:nvCxnSpPr>
          <p:spPr>
            <a:xfrm>
              <a:off x="1650274" y="2744771"/>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3305F5-E9B7-430B-A476-7447F1F391BA}"/>
                </a:ext>
              </a:extLst>
            </p:cNvPr>
            <p:cNvCxnSpPr>
              <a:cxnSpLocks/>
            </p:cNvCxnSpPr>
            <p:nvPr/>
          </p:nvCxnSpPr>
          <p:spPr>
            <a:xfrm>
              <a:off x="1887514" y="2744770"/>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7BF95D-C9B8-4E16-9DC1-BEEA8EA32B31}"/>
                </a:ext>
              </a:extLst>
            </p:cNvPr>
            <p:cNvCxnSpPr>
              <a:cxnSpLocks/>
            </p:cNvCxnSpPr>
            <p:nvPr/>
          </p:nvCxnSpPr>
          <p:spPr>
            <a:xfrm>
              <a:off x="2077622" y="2997723"/>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F023A0-A262-4F76-8290-710BC89DC101}"/>
                </a:ext>
              </a:extLst>
            </p:cNvPr>
            <p:cNvCxnSpPr>
              <a:cxnSpLocks/>
            </p:cNvCxnSpPr>
            <p:nvPr/>
          </p:nvCxnSpPr>
          <p:spPr>
            <a:xfrm>
              <a:off x="2337665" y="2997723"/>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82C3FE-2E5F-4F11-A31B-2DA54829327D}"/>
                </a:ext>
              </a:extLst>
            </p:cNvPr>
            <p:cNvCxnSpPr>
              <a:cxnSpLocks/>
            </p:cNvCxnSpPr>
            <p:nvPr/>
          </p:nvCxnSpPr>
          <p:spPr>
            <a:xfrm>
              <a:off x="2187602" y="2736521"/>
              <a:ext cx="0" cy="252953"/>
            </a:xfrm>
            <a:prstGeom prst="line">
              <a:avLst/>
            </a:prstGeom>
            <a:solidFill>
              <a:srgbClr val="FFC000"/>
            </a:solidFill>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a:extLst>
              <a:ext uri="{FF2B5EF4-FFF2-40B4-BE49-F238E27FC236}">
                <a16:creationId xmlns:a16="http://schemas.microsoft.com/office/drawing/2014/main" id="{5D2CD4B4-C2FD-492D-8F43-DBE0D688C324}"/>
              </a:ext>
            </a:extLst>
          </p:cNvPr>
          <p:cNvSpPr>
            <a:spLocks noGrp="1"/>
          </p:cNvSpPr>
          <p:nvPr>
            <p:ph idx="1"/>
          </p:nvPr>
        </p:nvSpPr>
        <p:spPr>
          <a:xfrm>
            <a:off x="4800600" y="2753914"/>
            <a:ext cx="6492240" cy="1084807"/>
          </a:xfrm>
          <a:ln>
            <a:noFill/>
          </a:ln>
        </p:spPr>
        <p:txBody>
          <a:bodyPr>
            <a:normAutofit/>
          </a:bodyPr>
          <a:lstStyle/>
          <a:p>
            <a:pPr algn="ctr"/>
            <a:r>
              <a:rPr lang="en-US" sz="4500" dirty="0">
                <a:solidFill>
                  <a:srgbClr val="092F57"/>
                </a:solidFill>
                <a:latin typeface="Arial" panose="020B0604020202020204" pitchFamily="34" charset="0"/>
                <a:cs typeface="Arial" panose="020B0604020202020204" pitchFamily="34" charset="0"/>
              </a:rPr>
              <a:t>Project Timeline</a:t>
            </a:r>
          </a:p>
        </p:txBody>
      </p:sp>
      <p:cxnSp>
        <p:nvCxnSpPr>
          <p:cNvPr id="17" name="Straight Connector 16">
            <a:extLst>
              <a:ext uri="{FF2B5EF4-FFF2-40B4-BE49-F238E27FC236}">
                <a16:creationId xmlns:a16="http://schemas.microsoft.com/office/drawing/2014/main" id="{B5972049-49A8-41D8-A4B5-5C22A09B06D8}"/>
              </a:ext>
            </a:extLst>
          </p:cNvPr>
          <p:cNvCxnSpPr>
            <a:cxnSpLocks/>
          </p:cNvCxnSpPr>
          <p:nvPr/>
        </p:nvCxnSpPr>
        <p:spPr>
          <a:xfrm>
            <a:off x="5039019" y="3605800"/>
            <a:ext cx="59817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5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C3C21027-DB9C-438A-9B7A-CACE83CB2258}"/>
              </a:ext>
            </a:extLst>
          </p:cNvPr>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3" name="Table 2">
            <a:extLst>
              <a:ext uri="{FF2B5EF4-FFF2-40B4-BE49-F238E27FC236}">
                <a16:creationId xmlns:a16="http://schemas.microsoft.com/office/drawing/2014/main" id="{6496DFDC-7799-44E0-A7D1-A63A2C1239DE}"/>
              </a:ext>
            </a:extLst>
          </p:cNvPr>
          <p:cNvGraphicFramePr>
            <a:graphicFrameLocks noGrp="1"/>
          </p:cNvGraphicFramePr>
          <p:nvPr>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4" name="TextBox 3">
            <a:extLst>
              <a:ext uri="{FF2B5EF4-FFF2-40B4-BE49-F238E27FC236}">
                <a16:creationId xmlns:a16="http://schemas.microsoft.com/office/drawing/2014/main" id="{32E27F83-BEFC-4017-88CF-FE906E33C7DC}"/>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&amp; Procurement</a:t>
            </a:r>
          </a:p>
        </p:txBody>
      </p:sp>
      <p:sp>
        <p:nvSpPr>
          <p:cNvPr id="5" name="TextBox 4">
            <a:extLst>
              <a:ext uri="{FF2B5EF4-FFF2-40B4-BE49-F238E27FC236}">
                <a16:creationId xmlns:a16="http://schemas.microsoft.com/office/drawing/2014/main" id="{9952B102-9544-4C62-A762-B3622B2CBD64}"/>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0070C0"/>
                </a:solidFill>
                <a:latin typeface="Arial" panose="020B0604020202020204" pitchFamily="34" charset="0"/>
                <a:cs typeface="Arial" panose="020B0604020202020204" pitchFamily="34" charset="0"/>
              </a:rPr>
              <a:t>Luma Phase 2 – Human Capital Management &amp; Payroll</a:t>
            </a:r>
          </a:p>
        </p:txBody>
      </p:sp>
      <p:grpSp>
        <p:nvGrpSpPr>
          <p:cNvPr id="6" name="Group 5">
            <a:extLst>
              <a:ext uri="{FF2B5EF4-FFF2-40B4-BE49-F238E27FC236}">
                <a16:creationId xmlns:a16="http://schemas.microsoft.com/office/drawing/2014/main" id="{2BC0EC7E-4362-43A0-AB0A-14285A415D7C}"/>
              </a:ext>
            </a:extLst>
          </p:cNvPr>
          <p:cNvGrpSpPr/>
          <p:nvPr/>
        </p:nvGrpSpPr>
        <p:grpSpPr>
          <a:xfrm>
            <a:off x="318400" y="2612762"/>
            <a:ext cx="6419442" cy="3203343"/>
            <a:chOff x="318400" y="2612762"/>
            <a:chExt cx="6419442" cy="3203343"/>
          </a:xfrm>
        </p:grpSpPr>
        <p:cxnSp>
          <p:nvCxnSpPr>
            <p:cNvPr id="7" name="Straight Connector 6">
              <a:extLst>
                <a:ext uri="{FF2B5EF4-FFF2-40B4-BE49-F238E27FC236}">
                  <a16:creationId xmlns:a16="http://schemas.microsoft.com/office/drawing/2014/main" id="{DA79A83C-286A-45FE-B79F-29930339FC80}"/>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8" name="TextBox 7">
              <a:extLst>
                <a:ext uri="{FF2B5EF4-FFF2-40B4-BE49-F238E27FC236}">
                  <a16:creationId xmlns:a16="http://schemas.microsoft.com/office/drawing/2014/main" id="{6ACB0119-8772-4E1E-9A22-BA0DC8541D2B}"/>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9" name="Group 8">
              <a:extLst>
                <a:ext uri="{FF2B5EF4-FFF2-40B4-BE49-F238E27FC236}">
                  <a16:creationId xmlns:a16="http://schemas.microsoft.com/office/drawing/2014/main" id="{BF168CF4-D398-4D26-B71C-9BC0E42C1246}"/>
                </a:ext>
              </a:extLst>
            </p:cNvPr>
            <p:cNvGrpSpPr/>
            <p:nvPr/>
          </p:nvGrpSpPr>
          <p:grpSpPr>
            <a:xfrm>
              <a:off x="318400" y="2612762"/>
              <a:ext cx="6419442" cy="3203343"/>
              <a:chOff x="318400" y="2612762"/>
              <a:chExt cx="6419442" cy="3203343"/>
            </a:xfrm>
          </p:grpSpPr>
          <p:sp>
            <p:nvSpPr>
              <p:cNvPr id="10" name="TextBox 9">
                <a:extLst>
                  <a:ext uri="{FF2B5EF4-FFF2-40B4-BE49-F238E27FC236}">
                    <a16:creationId xmlns:a16="http://schemas.microsoft.com/office/drawing/2014/main" id="{7D9EF635-A8CD-4D5A-8FAA-41F31218081E}"/>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1" name="Isosceles Triangle 104">
                <a:extLst>
                  <a:ext uri="{FF2B5EF4-FFF2-40B4-BE49-F238E27FC236}">
                    <a16:creationId xmlns:a16="http://schemas.microsoft.com/office/drawing/2014/main" id="{A0D45CF3-1DF1-4039-B60E-6048B3121DF2}"/>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123C53D3-E724-4847-A12C-F14915242A37}"/>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13" name="TextBox 12">
                <a:extLst>
                  <a:ext uri="{FF2B5EF4-FFF2-40B4-BE49-F238E27FC236}">
                    <a16:creationId xmlns:a16="http://schemas.microsoft.com/office/drawing/2014/main" id="{DE64448D-F247-4B53-87F7-35AB43259B8B}"/>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4" name="Straight Connector 13">
                <a:extLst>
                  <a:ext uri="{FF2B5EF4-FFF2-40B4-BE49-F238E27FC236}">
                    <a16:creationId xmlns:a16="http://schemas.microsoft.com/office/drawing/2014/main" id="{85BD0814-34A6-402E-8465-1CD42E99306F}"/>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15" name="TextBox 14">
                <a:extLst>
                  <a:ext uri="{FF2B5EF4-FFF2-40B4-BE49-F238E27FC236}">
                    <a16:creationId xmlns:a16="http://schemas.microsoft.com/office/drawing/2014/main" id="{342A4C20-9647-46AA-AD2A-86D5B0BAC706}"/>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16" name="Straight Connector 15">
                <a:extLst>
                  <a:ext uri="{FF2B5EF4-FFF2-40B4-BE49-F238E27FC236}">
                    <a16:creationId xmlns:a16="http://schemas.microsoft.com/office/drawing/2014/main" id="{59ECFD06-BAEC-42B2-8140-87891BF51A99}"/>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17" name="TextBox 16">
                <a:extLst>
                  <a:ext uri="{FF2B5EF4-FFF2-40B4-BE49-F238E27FC236}">
                    <a16:creationId xmlns:a16="http://schemas.microsoft.com/office/drawing/2014/main" id="{FD3C5DE6-16ED-453D-8A93-70AB404F5009}"/>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8" name="Straight Connector 17">
                <a:extLst>
                  <a:ext uri="{FF2B5EF4-FFF2-40B4-BE49-F238E27FC236}">
                    <a16:creationId xmlns:a16="http://schemas.microsoft.com/office/drawing/2014/main" id="{70A139CD-59CA-4EBD-B29C-AB02B46A9FB2}"/>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19" name="Straight Connector 18">
                <a:extLst>
                  <a:ext uri="{FF2B5EF4-FFF2-40B4-BE49-F238E27FC236}">
                    <a16:creationId xmlns:a16="http://schemas.microsoft.com/office/drawing/2014/main" id="{F2B315D6-F37C-4520-9E41-218B831274AE}"/>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0" name="Straight Connector 19">
                <a:extLst>
                  <a:ext uri="{FF2B5EF4-FFF2-40B4-BE49-F238E27FC236}">
                    <a16:creationId xmlns:a16="http://schemas.microsoft.com/office/drawing/2014/main" id="{7DE67736-60FA-4C1D-B3CE-D558E3C52A67}"/>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1" name="Straight Connector 20">
                <a:extLst>
                  <a:ext uri="{FF2B5EF4-FFF2-40B4-BE49-F238E27FC236}">
                    <a16:creationId xmlns:a16="http://schemas.microsoft.com/office/drawing/2014/main" id="{4C7BE3E9-D6D8-4C34-8940-161D902D66B8}"/>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 name="Straight Connector 21">
                <a:extLst>
                  <a:ext uri="{FF2B5EF4-FFF2-40B4-BE49-F238E27FC236}">
                    <a16:creationId xmlns:a16="http://schemas.microsoft.com/office/drawing/2014/main" id="{2EAD0CA2-6A9D-4CA7-B867-A4B81578DB60}"/>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 name="TextBox 22">
                <a:extLst>
                  <a:ext uri="{FF2B5EF4-FFF2-40B4-BE49-F238E27FC236}">
                    <a16:creationId xmlns:a16="http://schemas.microsoft.com/office/drawing/2014/main" id="{6672A437-7F7D-4EA0-BBB8-FF0F416D7A80}"/>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4" name="TextBox 23">
                <a:extLst>
                  <a:ext uri="{FF2B5EF4-FFF2-40B4-BE49-F238E27FC236}">
                    <a16:creationId xmlns:a16="http://schemas.microsoft.com/office/drawing/2014/main" id="{87BF4BA2-1286-425F-9CBF-2C9D2CBB3385}"/>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5" name="TextBox 24">
                <a:extLst>
                  <a:ext uri="{FF2B5EF4-FFF2-40B4-BE49-F238E27FC236}">
                    <a16:creationId xmlns:a16="http://schemas.microsoft.com/office/drawing/2014/main" id="{72BD0495-9787-4776-9D3B-23CECAA68051}"/>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6" name="Diamond 25">
                <a:extLst>
                  <a:ext uri="{FF2B5EF4-FFF2-40B4-BE49-F238E27FC236}">
                    <a16:creationId xmlns:a16="http://schemas.microsoft.com/office/drawing/2014/main" id="{45710918-42AB-4B0B-BAD8-E300F6C5CAB7}"/>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7" name="TextBox 26">
                <a:extLst>
                  <a:ext uri="{FF2B5EF4-FFF2-40B4-BE49-F238E27FC236}">
                    <a16:creationId xmlns:a16="http://schemas.microsoft.com/office/drawing/2014/main" id="{416CE193-4985-4581-A58E-3B9F73CBDC45}"/>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8" name="Diamond 27">
                <a:extLst>
                  <a:ext uri="{FF2B5EF4-FFF2-40B4-BE49-F238E27FC236}">
                    <a16:creationId xmlns:a16="http://schemas.microsoft.com/office/drawing/2014/main" id="{45451CE0-89A9-4436-925A-35B899768BC9}"/>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9" name="TextBox 28">
                <a:extLst>
                  <a:ext uri="{FF2B5EF4-FFF2-40B4-BE49-F238E27FC236}">
                    <a16:creationId xmlns:a16="http://schemas.microsoft.com/office/drawing/2014/main" id="{2B17CA90-A45D-4E9A-91EE-A0EA28E0C0A8}"/>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Sprint 1-3</a:t>
                </a:r>
              </a:p>
            </p:txBody>
          </p:sp>
          <p:cxnSp>
            <p:nvCxnSpPr>
              <p:cNvPr id="30" name="Straight Connector 29">
                <a:extLst>
                  <a:ext uri="{FF2B5EF4-FFF2-40B4-BE49-F238E27FC236}">
                    <a16:creationId xmlns:a16="http://schemas.microsoft.com/office/drawing/2014/main" id="{CBD8B811-4D3E-48B9-90CA-374B9BD2E078}"/>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31" name="TextBox 30">
                <a:extLst>
                  <a:ext uri="{FF2B5EF4-FFF2-40B4-BE49-F238E27FC236}">
                    <a16:creationId xmlns:a16="http://schemas.microsoft.com/office/drawing/2014/main" id="{49EA174C-A067-4A76-AD35-34CAFE458CA3}"/>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32" name="TextBox 31">
                <a:extLst>
                  <a:ext uri="{FF2B5EF4-FFF2-40B4-BE49-F238E27FC236}">
                    <a16:creationId xmlns:a16="http://schemas.microsoft.com/office/drawing/2014/main" id="{B6E1E89B-6895-4401-A546-78F029AE282C}"/>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Mock Data Conv. 1 &amp; 2</a:t>
                </a:r>
              </a:p>
            </p:txBody>
          </p:sp>
          <p:cxnSp>
            <p:nvCxnSpPr>
              <p:cNvPr id="33" name="Straight Connector 32">
                <a:extLst>
                  <a:ext uri="{FF2B5EF4-FFF2-40B4-BE49-F238E27FC236}">
                    <a16:creationId xmlns:a16="http://schemas.microsoft.com/office/drawing/2014/main" id="{1AF69461-9ED4-4858-88BF-3EFF82365296}"/>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4" name="Straight Connector 33">
                <a:extLst>
                  <a:ext uri="{FF2B5EF4-FFF2-40B4-BE49-F238E27FC236}">
                    <a16:creationId xmlns:a16="http://schemas.microsoft.com/office/drawing/2014/main" id="{F87B1725-A754-4F3A-8A86-E930003BE275}"/>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5" name="Straight Connector 34">
                <a:extLst>
                  <a:ext uri="{FF2B5EF4-FFF2-40B4-BE49-F238E27FC236}">
                    <a16:creationId xmlns:a16="http://schemas.microsoft.com/office/drawing/2014/main" id="{0C4732EB-D2B6-430B-A0F9-4A894D2798DC}"/>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36" name="TextBox 35">
                <a:extLst>
                  <a:ext uri="{FF2B5EF4-FFF2-40B4-BE49-F238E27FC236}">
                    <a16:creationId xmlns:a16="http://schemas.microsoft.com/office/drawing/2014/main" id="{4D532889-C6BF-4775-A947-7423E3BB0028}"/>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37" name="Straight Connector 36">
                <a:extLst>
                  <a:ext uri="{FF2B5EF4-FFF2-40B4-BE49-F238E27FC236}">
                    <a16:creationId xmlns:a16="http://schemas.microsoft.com/office/drawing/2014/main" id="{31D7837F-44D8-4B22-8B98-361987E422F3}"/>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38" name="TextBox 37">
                <a:extLst>
                  <a:ext uri="{FF2B5EF4-FFF2-40B4-BE49-F238E27FC236}">
                    <a16:creationId xmlns:a16="http://schemas.microsoft.com/office/drawing/2014/main" id="{E41B176F-1AF7-4BC8-817D-F0130B07735F}"/>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39" name="Straight Connector 38">
                <a:extLst>
                  <a:ext uri="{FF2B5EF4-FFF2-40B4-BE49-F238E27FC236}">
                    <a16:creationId xmlns:a16="http://schemas.microsoft.com/office/drawing/2014/main" id="{29162F83-29E8-4AA9-8AE5-5280D829A44C}"/>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40" name="Straight Connector 39">
                <a:extLst>
                  <a:ext uri="{FF2B5EF4-FFF2-40B4-BE49-F238E27FC236}">
                    <a16:creationId xmlns:a16="http://schemas.microsoft.com/office/drawing/2014/main" id="{D6CDAD7E-9791-4B25-BE5B-D47D34C65F6C}"/>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41" name="TextBox 40">
                <a:extLst>
                  <a:ext uri="{FF2B5EF4-FFF2-40B4-BE49-F238E27FC236}">
                    <a16:creationId xmlns:a16="http://schemas.microsoft.com/office/drawing/2014/main" id="{25F00CBA-D616-4E96-86B9-E95417E9DAFE}"/>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42" name="Slide Number Placeholder 2">
            <a:extLst>
              <a:ext uri="{FF2B5EF4-FFF2-40B4-BE49-F238E27FC236}">
                <a16:creationId xmlns:a16="http://schemas.microsoft.com/office/drawing/2014/main" id="{635A285C-ED0B-406E-BB86-035A049EE7F7}"/>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7</a:t>
            </a:fld>
            <a:endParaRPr lang="en-US" dirty="0"/>
          </a:p>
        </p:txBody>
      </p:sp>
      <p:grpSp>
        <p:nvGrpSpPr>
          <p:cNvPr id="43" name="Group 42">
            <a:extLst>
              <a:ext uri="{FF2B5EF4-FFF2-40B4-BE49-F238E27FC236}">
                <a16:creationId xmlns:a16="http://schemas.microsoft.com/office/drawing/2014/main" id="{D668C2A9-3AA1-46E6-8992-F870D326C976}"/>
              </a:ext>
            </a:extLst>
          </p:cNvPr>
          <p:cNvGrpSpPr/>
          <p:nvPr/>
        </p:nvGrpSpPr>
        <p:grpSpPr>
          <a:xfrm>
            <a:off x="389475" y="1586526"/>
            <a:ext cx="11766485" cy="1191840"/>
            <a:chOff x="389475" y="1586526"/>
            <a:chExt cx="11766485" cy="1191840"/>
          </a:xfrm>
        </p:grpSpPr>
        <p:sp>
          <p:nvSpPr>
            <p:cNvPr id="44" name="Pentagon 86">
              <a:extLst>
                <a:ext uri="{FF2B5EF4-FFF2-40B4-BE49-F238E27FC236}">
                  <a16:creationId xmlns:a16="http://schemas.microsoft.com/office/drawing/2014/main" id="{871F0877-EE00-4BB5-88CB-1E8C48D2A73E}"/>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45" name="Pentagon 87">
              <a:extLst>
                <a:ext uri="{FF2B5EF4-FFF2-40B4-BE49-F238E27FC236}">
                  <a16:creationId xmlns:a16="http://schemas.microsoft.com/office/drawing/2014/main" id="{07683A38-AB7B-4F26-80AE-F75245F10BD4}"/>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46" name="Pentagon 88">
              <a:extLst>
                <a:ext uri="{FF2B5EF4-FFF2-40B4-BE49-F238E27FC236}">
                  <a16:creationId xmlns:a16="http://schemas.microsoft.com/office/drawing/2014/main" id="{19E3A5D9-EC2B-4ADB-B178-71F49E17A37F}"/>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47" name="Pentagon 152">
              <a:extLst>
                <a:ext uri="{FF2B5EF4-FFF2-40B4-BE49-F238E27FC236}">
                  <a16:creationId xmlns:a16="http://schemas.microsoft.com/office/drawing/2014/main" id="{43CC7063-7D33-4D66-9B8D-EB4CC4093BDA}"/>
                </a:ext>
              </a:extLst>
            </p:cNvPr>
            <p:cNvSpPr/>
            <p:nvPr/>
          </p:nvSpPr>
          <p:spPr bwMode="gray">
            <a:xfrm>
              <a:off x="10108829" y="1932582"/>
              <a:ext cx="2047131" cy="333764"/>
            </a:xfrm>
            <a:prstGeom prst="homePlate">
              <a:avLst>
                <a:gd name="adj" fmla="val 31990"/>
              </a:avLst>
            </a:prstGeom>
            <a:solidFill>
              <a:srgbClr val="092F57"/>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48" name="Pentagon 153">
              <a:extLst>
                <a:ext uri="{FF2B5EF4-FFF2-40B4-BE49-F238E27FC236}">
                  <a16:creationId xmlns:a16="http://schemas.microsoft.com/office/drawing/2014/main" id="{5D579433-7458-4946-8A57-B126876E7E95}"/>
                </a:ext>
              </a:extLst>
            </p:cNvPr>
            <p:cNvSpPr/>
            <p:nvPr/>
          </p:nvSpPr>
          <p:spPr bwMode="gray">
            <a:xfrm>
              <a:off x="7507040" y="1934366"/>
              <a:ext cx="2804691" cy="331979"/>
            </a:xfrm>
            <a:prstGeom prst="homePlate">
              <a:avLst>
                <a:gd name="adj" fmla="val 31990"/>
              </a:avLst>
            </a:prstGeom>
            <a:solidFill>
              <a:srgbClr val="0D437D"/>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49" name="Chevron 154">
              <a:extLst>
                <a:ext uri="{FF2B5EF4-FFF2-40B4-BE49-F238E27FC236}">
                  <a16:creationId xmlns:a16="http://schemas.microsoft.com/office/drawing/2014/main" id="{3CC81BCA-4E5A-4FC6-9767-8DD11644B9DA}"/>
                </a:ext>
              </a:extLst>
            </p:cNvPr>
            <p:cNvSpPr/>
            <p:nvPr/>
          </p:nvSpPr>
          <p:spPr bwMode="gray">
            <a:xfrm>
              <a:off x="5874569" y="1932581"/>
              <a:ext cx="1740346" cy="331979"/>
            </a:xfrm>
            <a:prstGeom prst="chevron">
              <a:avLst>
                <a:gd name="adj" fmla="val 27116"/>
              </a:avLst>
            </a:prstGeom>
            <a:solidFill>
              <a:srgbClr val="0070C0"/>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50" name="Pentagon 83">
              <a:extLst>
                <a:ext uri="{FF2B5EF4-FFF2-40B4-BE49-F238E27FC236}">
                  <a16:creationId xmlns:a16="http://schemas.microsoft.com/office/drawing/2014/main" id="{AA453754-3CFF-47F2-BA30-DD116F833330}"/>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51" name="Pentagon 84">
              <a:extLst>
                <a:ext uri="{FF2B5EF4-FFF2-40B4-BE49-F238E27FC236}">
                  <a16:creationId xmlns:a16="http://schemas.microsoft.com/office/drawing/2014/main" id="{4610C634-373A-4504-BD54-A5F9AF9FC25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52" name="Pentagon 85">
              <a:extLst>
                <a:ext uri="{FF2B5EF4-FFF2-40B4-BE49-F238E27FC236}">
                  <a16:creationId xmlns:a16="http://schemas.microsoft.com/office/drawing/2014/main" id="{C21DE6C1-0092-46B2-BC0C-F66FC2B65BB1}"/>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53" name="Pentagon 89">
              <a:extLst>
                <a:ext uri="{FF2B5EF4-FFF2-40B4-BE49-F238E27FC236}">
                  <a16:creationId xmlns:a16="http://schemas.microsoft.com/office/drawing/2014/main" id="{AE46D2D9-6B2D-48F2-A578-21EC1DB61E6C}"/>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54" name="Pentagon 90">
              <a:extLst>
                <a:ext uri="{FF2B5EF4-FFF2-40B4-BE49-F238E27FC236}">
                  <a16:creationId xmlns:a16="http://schemas.microsoft.com/office/drawing/2014/main" id="{814FE83A-6AC0-469A-8319-96CDD8A3A3ED}"/>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55" name="Pentagon 91">
              <a:extLst>
                <a:ext uri="{FF2B5EF4-FFF2-40B4-BE49-F238E27FC236}">
                  <a16:creationId xmlns:a16="http://schemas.microsoft.com/office/drawing/2014/main" id="{0AE9D143-1C7C-462A-8DDF-2F2F8BBD5FFA}"/>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56" name="Pentagon 83">
              <a:extLst>
                <a:ext uri="{FF2B5EF4-FFF2-40B4-BE49-F238E27FC236}">
                  <a16:creationId xmlns:a16="http://schemas.microsoft.com/office/drawing/2014/main" id="{F8FC0EB7-5CF6-4EA1-AB33-D04F770DFE40}"/>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57" name="Pentagon 84">
              <a:extLst>
                <a:ext uri="{FF2B5EF4-FFF2-40B4-BE49-F238E27FC236}">
                  <a16:creationId xmlns:a16="http://schemas.microsoft.com/office/drawing/2014/main" id="{0BFD7588-38CF-4DF2-B772-39BB88D28426}"/>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58" name="Pentagon 85">
              <a:extLst>
                <a:ext uri="{FF2B5EF4-FFF2-40B4-BE49-F238E27FC236}">
                  <a16:creationId xmlns:a16="http://schemas.microsoft.com/office/drawing/2014/main" id="{D506010A-B8DF-4997-A610-290915455F06}"/>
                </a:ext>
              </a:extLst>
            </p:cNvPr>
            <p:cNvSpPr/>
            <p:nvPr/>
          </p:nvSpPr>
          <p:spPr bwMode="gray">
            <a:xfrm>
              <a:off x="8828955" y="2516288"/>
              <a:ext cx="1482775" cy="262078"/>
            </a:xfrm>
            <a:prstGeom prst="homePlate">
              <a:avLst>
                <a:gd name="adj" fmla="val 31990"/>
              </a:avLst>
            </a:prstGeom>
            <a:solidFill>
              <a:srgbClr val="0D437D"/>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59" name="Pentagon 89">
              <a:extLst>
                <a:ext uri="{FF2B5EF4-FFF2-40B4-BE49-F238E27FC236}">
                  <a16:creationId xmlns:a16="http://schemas.microsoft.com/office/drawing/2014/main" id="{2A6F1598-7891-46FF-84EF-271CB8EC9E99}"/>
                </a:ext>
              </a:extLst>
            </p:cNvPr>
            <p:cNvSpPr/>
            <p:nvPr/>
          </p:nvSpPr>
          <p:spPr bwMode="gray">
            <a:xfrm>
              <a:off x="7507040" y="2512562"/>
              <a:ext cx="1611069" cy="265352"/>
            </a:xfrm>
            <a:prstGeom prst="homePlate">
              <a:avLst>
                <a:gd name="adj" fmla="val 31990"/>
              </a:avLst>
            </a:prstGeom>
            <a:solidFill>
              <a:srgbClr val="0D437D"/>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60" name="Pentagon 90">
              <a:extLst>
                <a:ext uri="{FF2B5EF4-FFF2-40B4-BE49-F238E27FC236}">
                  <a16:creationId xmlns:a16="http://schemas.microsoft.com/office/drawing/2014/main" id="{AF157074-154F-4F1C-A42A-A108234EF5E4}"/>
                </a:ext>
              </a:extLst>
            </p:cNvPr>
            <p:cNvSpPr/>
            <p:nvPr/>
          </p:nvSpPr>
          <p:spPr bwMode="gray">
            <a:xfrm>
              <a:off x="6283420" y="2515837"/>
              <a:ext cx="1307732" cy="262077"/>
            </a:xfrm>
            <a:prstGeom prst="homePlate">
              <a:avLst>
                <a:gd name="adj" fmla="val 31990"/>
              </a:avLst>
            </a:prstGeom>
            <a:solidFill>
              <a:srgbClr val="0070C0"/>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61" name="Pentagon 91">
              <a:extLst>
                <a:ext uri="{FF2B5EF4-FFF2-40B4-BE49-F238E27FC236}">
                  <a16:creationId xmlns:a16="http://schemas.microsoft.com/office/drawing/2014/main" id="{653000C9-6FB1-4728-A30E-84B5FE15DE9B}"/>
                </a:ext>
              </a:extLst>
            </p:cNvPr>
            <p:cNvSpPr/>
            <p:nvPr/>
          </p:nvSpPr>
          <p:spPr bwMode="gray">
            <a:xfrm>
              <a:off x="5881797" y="2515837"/>
              <a:ext cx="645080" cy="260692"/>
            </a:xfrm>
            <a:prstGeom prst="homePlate">
              <a:avLst>
                <a:gd name="adj" fmla="val 31990"/>
              </a:avLst>
            </a:prstGeom>
            <a:solidFill>
              <a:srgbClr val="0070C0"/>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62" name="Group 61">
            <a:extLst>
              <a:ext uri="{FF2B5EF4-FFF2-40B4-BE49-F238E27FC236}">
                <a16:creationId xmlns:a16="http://schemas.microsoft.com/office/drawing/2014/main" id="{62E3E08D-B3C7-43C9-9FA6-45FCAC460C0C}"/>
              </a:ext>
            </a:extLst>
          </p:cNvPr>
          <p:cNvGrpSpPr/>
          <p:nvPr/>
        </p:nvGrpSpPr>
        <p:grpSpPr>
          <a:xfrm>
            <a:off x="5873024" y="2807055"/>
            <a:ext cx="6082608" cy="2994673"/>
            <a:chOff x="5836690" y="2787688"/>
            <a:chExt cx="6082608" cy="2994673"/>
          </a:xfrm>
        </p:grpSpPr>
        <p:cxnSp>
          <p:nvCxnSpPr>
            <p:cNvPr id="63" name="Straight Connector 62">
              <a:extLst>
                <a:ext uri="{FF2B5EF4-FFF2-40B4-BE49-F238E27FC236}">
                  <a16:creationId xmlns:a16="http://schemas.microsoft.com/office/drawing/2014/main" id="{E96B364C-C6FE-4241-BDEE-94902032DB40}"/>
                </a:ext>
              </a:extLst>
            </p:cNvPr>
            <p:cNvCxnSpPr>
              <a:cxnSpLocks/>
            </p:cNvCxnSpPr>
            <p:nvPr/>
          </p:nvCxnSpPr>
          <p:spPr>
            <a:xfrm>
              <a:off x="8500346" y="4450541"/>
              <a:ext cx="509444" cy="0"/>
            </a:xfrm>
            <a:prstGeom prst="line">
              <a:avLst/>
            </a:prstGeom>
            <a:noFill/>
            <a:ln w="19050" cap="flat" cmpd="sng" algn="ctr">
              <a:solidFill>
                <a:srgbClr val="0D437D"/>
              </a:solidFill>
              <a:prstDash val="solid"/>
              <a:headEnd type="oval" w="sm" len="sm"/>
              <a:tailEnd type="oval" w="sm" len="sm"/>
            </a:ln>
            <a:effectLst/>
          </p:spPr>
        </p:cxnSp>
        <p:sp>
          <p:nvSpPr>
            <p:cNvPr id="64" name="TextBox 63">
              <a:extLst>
                <a:ext uri="{FF2B5EF4-FFF2-40B4-BE49-F238E27FC236}">
                  <a16:creationId xmlns:a16="http://schemas.microsoft.com/office/drawing/2014/main" id="{2D0BA7FC-4F8E-4259-B12D-5A26FF12BA67}"/>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rgbClr val="0D437D"/>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65" name="TextBox 64">
              <a:extLst>
                <a:ext uri="{FF2B5EF4-FFF2-40B4-BE49-F238E27FC236}">
                  <a16:creationId xmlns:a16="http://schemas.microsoft.com/office/drawing/2014/main" id="{A65F9575-885B-4D4E-87C4-D66157646709}"/>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66" name="Diamond 65">
              <a:extLst>
                <a:ext uri="{FF2B5EF4-FFF2-40B4-BE49-F238E27FC236}">
                  <a16:creationId xmlns:a16="http://schemas.microsoft.com/office/drawing/2014/main" id="{A55FA2B9-F7AA-4957-87E9-9FE95E7C439C}"/>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67" name="TextBox 66">
              <a:extLst>
                <a:ext uri="{FF2B5EF4-FFF2-40B4-BE49-F238E27FC236}">
                  <a16:creationId xmlns:a16="http://schemas.microsoft.com/office/drawing/2014/main" id="{1D6F1A4D-D543-4174-9533-5622A96CC6B3}"/>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68" name="Diamond 67">
              <a:extLst>
                <a:ext uri="{FF2B5EF4-FFF2-40B4-BE49-F238E27FC236}">
                  <a16:creationId xmlns:a16="http://schemas.microsoft.com/office/drawing/2014/main" id="{65210149-AAB1-4DC0-A7FA-5D4FFDD302BA}"/>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69" name="Straight Connector 68">
              <a:extLst>
                <a:ext uri="{FF2B5EF4-FFF2-40B4-BE49-F238E27FC236}">
                  <a16:creationId xmlns:a16="http://schemas.microsoft.com/office/drawing/2014/main" id="{845FA455-6DB2-40D9-81A7-957777B50A9F}"/>
                </a:ext>
              </a:extLst>
            </p:cNvPr>
            <p:cNvCxnSpPr>
              <a:cxnSpLocks/>
            </p:cNvCxnSpPr>
            <p:nvPr/>
          </p:nvCxnSpPr>
          <p:spPr>
            <a:xfrm>
              <a:off x="9258555" y="4450541"/>
              <a:ext cx="264036" cy="0"/>
            </a:xfrm>
            <a:prstGeom prst="line">
              <a:avLst/>
            </a:prstGeom>
            <a:noFill/>
            <a:ln w="19050" cap="flat" cmpd="sng" algn="ctr">
              <a:solidFill>
                <a:srgbClr val="0D437D"/>
              </a:solidFill>
              <a:prstDash val="solid"/>
              <a:headEnd type="oval" w="sm" len="sm"/>
              <a:tailEnd type="oval" w="sm" len="sm"/>
            </a:ln>
            <a:effectLst/>
          </p:spPr>
        </p:cxnSp>
        <p:cxnSp>
          <p:nvCxnSpPr>
            <p:cNvPr id="70" name="Straight Connector 69">
              <a:extLst>
                <a:ext uri="{FF2B5EF4-FFF2-40B4-BE49-F238E27FC236}">
                  <a16:creationId xmlns:a16="http://schemas.microsoft.com/office/drawing/2014/main" id="{E054EFF9-8E77-4631-8C0A-F057ECA2ABAE}"/>
                </a:ext>
              </a:extLst>
            </p:cNvPr>
            <p:cNvCxnSpPr>
              <a:cxnSpLocks/>
            </p:cNvCxnSpPr>
            <p:nvPr/>
          </p:nvCxnSpPr>
          <p:spPr>
            <a:xfrm>
              <a:off x="9012014" y="4450541"/>
              <a:ext cx="252218" cy="0"/>
            </a:xfrm>
            <a:prstGeom prst="line">
              <a:avLst/>
            </a:prstGeom>
            <a:noFill/>
            <a:ln w="19050" cap="flat" cmpd="sng" algn="ctr">
              <a:solidFill>
                <a:srgbClr val="0D437D"/>
              </a:solidFill>
              <a:prstDash val="solid"/>
              <a:headEnd type="oval" w="sm" len="sm"/>
              <a:tailEnd type="oval" w="sm" len="sm"/>
            </a:ln>
            <a:effectLst/>
          </p:spPr>
        </p:cxnSp>
        <p:sp>
          <p:nvSpPr>
            <p:cNvPr id="71" name="TextBox 70">
              <a:extLst>
                <a:ext uri="{FF2B5EF4-FFF2-40B4-BE49-F238E27FC236}">
                  <a16:creationId xmlns:a16="http://schemas.microsoft.com/office/drawing/2014/main" id="{9177985F-25C9-460E-977F-311CDDBD1F85}"/>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rgbClr val="0070C0"/>
                  </a:solidFill>
                  <a:latin typeface="Arial" panose="020B0604020202020204" pitchFamily="34" charset="0"/>
                  <a:ea typeface="Open Sans" panose="020B0606030504020204" pitchFamily="34" charset="0"/>
                  <a:cs typeface="Arial" panose="020B0604020202020204" pitchFamily="34" charset="0"/>
                </a:rPr>
                <a:t> Luma Phase 2 Kick-off</a:t>
              </a:r>
            </a:p>
          </p:txBody>
        </p:sp>
        <p:sp>
          <p:nvSpPr>
            <p:cNvPr id="72" name="Isosceles Triangle 104">
              <a:extLst>
                <a:ext uri="{FF2B5EF4-FFF2-40B4-BE49-F238E27FC236}">
                  <a16:creationId xmlns:a16="http://schemas.microsoft.com/office/drawing/2014/main" id="{63255164-6DC3-4944-A2F5-7D1B711F713C}"/>
                </a:ext>
              </a:extLst>
            </p:cNvPr>
            <p:cNvSpPr/>
            <p:nvPr/>
          </p:nvSpPr>
          <p:spPr>
            <a:xfrm>
              <a:off x="5836690" y="2793201"/>
              <a:ext cx="178895" cy="182880"/>
            </a:xfrm>
            <a:prstGeom prst="diamond">
              <a:avLst/>
            </a:prstGeom>
            <a:solidFill>
              <a:srgbClr val="0070C0"/>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B19723AF-D92F-4F46-9BAE-BAA61F998622}"/>
                </a:ext>
              </a:extLst>
            </p:cNvPr>
            <p:cNvCxnSpPr>
              <a:cxnSpLocks/>
            </p:cNvCxnSpPr>
            <p:nvPr/>
          </p:nvCxnSpPr>
          <p:spPr>
            <a:xfrm>
              <a:off x="5892537" y="3378915"/>
              <a:ext cx="262254" cy="0"/>
            </a:xfrm>
            <a:prstGeom prst="line">
              <a:avLst/>
            </a:prstGeom>
            <a:noFill/>
            <a:ln w="19050" cap="flat" cmpd="sng" algn="ctr">
              <a:solidFill>
                <a:srgbClr val="0070C0"/>
              </a:solidFill>
              <a:prstDash val="solid"/>
              <a:headEnd type="oval" w="sm" len="sm"/>
              <a:tailEnd type="oval" w="sm" len="sm"/>
            </a:ln>
            <a:effectLst/>
          </p:spPr>
        </p:cxnSp>
        <p:sp>
          <p:nvSpPr>
            <p:cNvPr id="74" name="TextBox 73">
              <a:extLst>
                <a:ext uri="{FF2B5EF4-FFF2-40B4-BE49-F238E27FC236}">
                  <a16:creationId xmlns:a16="http://schemas.microsoft.com/office/drawing/2014/main" id="{F64A49F6-E671-4FDA-9747-F799623D2097}"/>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75" name="Straight Connector 74">
              <a:extLst>
                <a:ext uri="{FF2B5EF4-FFF2-40B4-BE49-F238E27FC236}">
                  <a16:creationId xmlns:a16="http://schemas.microsoft.com/office/drawing/2014/main" id="{1F1DF677-A48C-4752-899F-C88B900D694A}"/>
                </a:ext>
              </a:extLst>
            </p:cNvPr>
            <p:cNvCxnSpPr>
              <a:cxnSpLocks/>
            </p:cNvCxnSpPr>
            <p:nvPr/>
          </p:nvCxnSpPr>
          <p:spPr>
            <a:xfrm>
              <a:off x="6655637" y="3385739"/>
              <a:ext cx="707365" cy="0"/>
            </a:xfrm>
            <a:prstGeom prst="line">
              <a:avLst/>
            </a:prstGeom>
            <a:noFill/>
            <a:ln w="19050" cap="flat" cmpd="sng" algn="ctr">
              <a:solidFill>
                <a:srgbClr val="0070C0"/>
              </a:solidFill>
              <a:prstDash val="solid"/>
              <a:headEnd type="oval" w="sm" len="sm"/>
              <a:tailEnd type="oval" w="sm" len="sm"/>
            </a:ln>
            <a:effectLst/>
          </p:spPr>
        </p:cxnSp>
        <p:sp>
          <p:nvSpPr>
            <p:cNvPr id="76" name="TextBox 75">
              <a:extLst>
                <a:ext uri="{FF2B5EF4-FFF2-40B4-BE49-F238E27FC236}">
                  <a16:creationId xmlns:a16="http://schemas.microsoft.com/office/drawing/2014/main" id="{9001067F-E4CF-408F-9190-6D6365EBFD79}"/>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77" name="Straight Connector 76">
              <a:extLst>
                <a:ext uri="{FF2B5EF4-FFF2-40B4-BE49-F238E27FC236}">
                  <a16:creationId xmlns:a16="http://schemas.microsoft.com/office/drawing/2014/main" id="{DE939F21-6989-4134-9E3D-9C67DB465327}"/>
                </a:ext>
              </a:extLst>
            </p:cNvPr>
            <p:cNvCxnSpPr>
              <a:cxnSpLocks/>
            </p:cNvCxnSpPr>
            <p:nvPr/>
          </p:nvCxnSpPr>
          <p:spPr>
            <a:xfrm>
              <a:off x="6147690" y="3646657"/>
              <a:ext cx="1099892" cy="0"/>
            </a:xfrm>
            <a:prstGeom prst="line">
              <a:avLst/>
            </a:prstGeom>
            <a:noFill/>
            <a:ln w="19050" cap="flat" cmpd="sng" algn="ctr">
              <a:solidFill>
                <a:srgbClr val="0070C0"/>
              </a:solidFill>
              <a:prstDash val="solid"/>
              <a:headEnd type="oval" w="sm" len="sm"/>
              <a:tailEnd type="oval" w="sm" len="sm"/>
            </a:ln>
            <a:effectLst/>
          </p:spPr>
        </p:cxnSp>
        <p:sp>
          <p:nvSpPr>
            <p:cNvPr id="78" name="TextBox 77">
              <a:extLst>
                <a:ext uri="{FF2B5EF4-FFF2-40B4-BE49-F238E27FC236}">
                  <a16:creationId xmlns:a16="http://schemas.microsoft.com/office/drawing/2014/main" id="{7D4CD28C-4A8D-4A18-8C48-182AA6C0E923}"/>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79" name="Straight Connector 78">
              <a:extLst>
                <a:ext uri="{FF2B5EF4-FFF2-40B4-BE49-F238E27FC236}">
                  <a16:creationId xmlns:a16="http://schemas.microsoft.com/office/drawing/2014/main" id="{D654C805-1A4D-440C-A96C-2398ACDAF3D3}"/>
                </a:ext>
              </a:extLst>
            </p:cNvPr>
            <p:cNvCxnSpPr>
              <a:cxnSpLocks/>
            </p:cNvCxnSpPr>
            <p:nvPr/>
          </p:nvCxnSpPr>
          <p:spPr>
            <a:xfrm>
              <a:off x="6138751" y="3895056"/>
              <a:ext cx="1108831" cy="0"/>
            </a:xfrm>
            <a:prstGeom prst="line">
              <a:avLst/>
            </a:prstGeom>
            <a:noFill/>
            <a:ln w="19050" cap="flat" cmpd="sng" algn="ctr">
              <a:solidFill>
                <a:srgbClr val="0070C0"/>
              </a:solidFill>
              <a:prstDash val="solid"/>
              <a:headEnd type="oval" w="sm" len="sm"/>
              <a:tailEnd type="oval" w="sm" len="sm"/>
            </a:ln>
            <a:effectLst/>
          </p:spPr>
        </p:cxnSp>
        <p:sp>
          <p:nvSpPr>
            <p:cNvPr id="80" name="TextBox 79">
              <a:extLst>
                <a:ext uri="{FF2B5EF4-FFF2-40B4-BE49-F238E27FC236}">
                  <a16:creationId xmlns:a16="http://schemas.microsoft.com/office/drawing/2014/main" id="{C4BCF851-768D-4C54-9170-2C8599A6E45A}"/>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rgbClr val="0070C0"/>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81" name="Straight Connector 80">
              <a:extLst>
                <a:ext uri="{FF2B5EF4-FFF2-40B4-BE49-F238E27FC236}">
                  <a16:creationId xmlns:a16="http://schemas.microsoft.com/office/drawing/2014/main" id="{8FA6D411-B0BF-486E-BDE3-80CFE0D30F76}"/>
                </a:ext>
              </a:extLst>
            </p:cNvPr>
            <p:cNvCxnSpPr>
              <a:cxnSpLocks/>
            </p:cNvCxnSpPr>
            <p:nvPr/>
          </p:nvCxnSpPr>
          <p:spPr>
            <a:xfrm>
              <a:off x="7730994" y="4169363"/>
              <a:ext cx="278952" cy="0"/>
            </a:xfrm>
            <a:prstGeom prst="line">
              <a:avLst/>
            </a:prstGeom>
            <a:noFill/>
            <a:ln w="19050" cap="flat" cmpd="sng" algn="ctr">
              <a:solidFill>
                <a:srgbClr val="0D437D"/>
              </a:solidFill>
              <a:prstDash val="solid"/>
              <a:headEnd type="oval" w="sm" len="sm"/>
              <a:tailEnd type="oval" w="sm" len="sm"/>
            </a:ln>
            <a:effectLst/>
          </p:spPr>
        </p:cxnSp>
        <p:cxnSp>
          <p:nvCxnSpPr>
            <p:cNvPr id="82" name="Straight Connector 81">
              <a:extLst>
                <a:ext uri="{FF2B5EF4-FFF2-40B4-BE49-F238E27FC236}">
                  <a16:creationId xmlns:a16="http://schemas.microsoft.com/office/drawing/2014/main" id="{DCD3DC44-F60D-4CD6-86E4-6B58E6E362C8}"/>
                </a:ext>
              </a:extLst>
            </p:cNvPr>
            <p:cNvCxnSpPr>
              <a:cxnSpLocks/>
            </p:cNvCxnSpPr>
            <p:nvPr/>
          </p:nvCxnSpPr>
          <p:spPr>
            <a:xfrm>
              <a:off x="8009944" y="4169363"/>
              <a:ext cx="241714" cy="0"/>
            </a:xfrm>
            <a:prstGeom prst="line">
              <a:avLst/>
            </a:prstGeom>
            <a:noFill/>
            <a:ln w="19050" cap="flat" cmpd="sng" algn="ctr">
              <a:solidFill>
                <a:srgbClr val="0D437D"/>
              </a:solidFill>
              <a:prstDash val="solid"/>
              <a:headEnd type="oval" w="sm" len="sm"/>
              <a:tailEnd type="oval" w="sm" len="sm"/>
            </a:ln>
            <a:effectLst/>
          </p:spPr>
        </p:cxnSp>
        <p:cxnSp>
          <p:nvCxnSpPr>
            <p:cNvPr id="83" name="Straight Connector 82">
              <a:extLst>
                <a:ext uri="{FF2B5EF4-FFF2-40B4-BE49-F238E27FC236}">
                  <a16:creationId xmlns:a16="http://schemas.microsoft.com/office/drawing/2014/main" id="{0B6B4A43-615A-420D-8253-0C52178A7D3B}"/>
                </a:ext>
              </a:extLst>
            </p:cNvPr>
            <p:cNvCxnSpPr>
              <a:cxnSpLocks/>
            </p:cNvCxnSpPr>
            <p:nvPr/>
          </p:nvCxnSpPr>
          <p:spPr>
            <a:xfrm>
              <a:off x="7460998" y="4169363"/>
              <a:ext cx="269996" cy="0"/>
            </a:xfrm>
            <a:prstGeom prst="line">
              <a:avLst/>
            </a:prstGeom>
            <a:noFill/>
            <a:ln w="19050" cap="flat" cmpd="sng" algn="ctr">
              <a:solidFill>
                <a:srgbClr val="0D437D"/>
              </a:solidFill>
              <a:prstDash val="solid"/>
              <a:headEnd type="oval" w="sm" len="sm"/>
              <a:tailEnd type="oval" w="sm" len="sm"/>
            </a:ln>
            <a:effectLst/>
          </p:spPr>
        </p:cxnSp>
        <p:sp>
          <p:nvSpPr>
            <p:cNvPr id="84" name="TextBox 83">
              <a:extLst>
                <a:ext uri="{FF2B5EF4-FFF2-40B4-BE49-F238E27FC236}">
                  <a16:creationId xmlns:a16="http://schemas.microsoft.com/office/drawing/2014/main" id="{1A7AD740-873E-4799-A41B-E4462609E969}"/>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85" name="Straight Connector 84">
              <a:extLst>
                <a:ext uri="{FF2B5EF4-FFF2-40B4-BE49-F238E27FC236}">
                  <a16:creationId xmlns:a16="http://schemas.microsoft.com/office/drawing/2014/main" id="{31A00F72-D284-43EC-A9E6-4ADC7FCB713B}"/>
                </a:ext>
              </a:extLst>
            </p:cNvPr>
            <p:cNvCxnSpPr>
              <a:cxnSpLocks/>
            </p:cNvCxnSpPr>
            <p:nvPr/>
          </p:nvCxnSpPr>
          <p:spPr>
            <a:xfrm>
              <a:off x="9545291" y="4712588"/>
              <a:ext cx="478239" cy="0"/>
            </a:xfrm>
            <a:prstGeom prst="line">
              <a:avLst/>
            </a:prstGeom>
            <a:noFill/>
            <a:ln w="19050" cap="flat" cmpd="sng" algn="ctr">
              <a:solidFill>
                <a:srgbClr val="0D437D"/>
              </a:solidFill>
              <a:prstDash val="solid"/>
              <a:headEnd type="oval" w="sm" len="sm"/>
              <a:tailEnd type="oval" w="sm" len="sm"/>
            </a:ln>
            <a:effectLst/>
          </p:spPr>
        </p:cxnSp>
        <p:sp>
          <p:nvSpPr>
            <p:cNvPr id="86" name="TextBox 85">
              <a:extLst>
                <a:ext uri="{FF2B5EF4-FFF2-40B4-BE49-F238E27FC236}">
                  <a16:creationId xmlns:a16="http://schemas.microsoft.com/office/drawing/2014/main" id="{BF26C7CF-80D3-4C37-B5D4-FC371A751C07}"/>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87" name="TextBox 86">
              <a:extLst>
                <a:ext uri="{FF2B5EF4-FFF2-40B4-BE49-F238E27FC236}">
                  <a16:creationId xmlns:a16="http://schemas.microsoft.com/office/drawing/2014/main" id="{8207A329-0058-4784-82E1-144448EEF107}"/>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88" name="Straight Connector 87">
              <a:extLst>
                <a:ext uri="{FF2B5EF4-FFF2-40B4-BE49-F238E27FC236}">
                  <a16:creationId xmlns:a16="http://schemas.microsoft.com/office/drawing/2014/main" id="{9971544E-8A9C-4683-B79C-A6712C8A1DA0}"/>
                </a:ext>
              </a:extLst>
            </p:cNvPr>
            <p:cNvCxnSpPr>
              <a:cxnSpLocks/>
            </p:cNvCxnSpPr>
            <p:nvPr/>
          </p:nvCxnSpPr>
          <p:spPr>
            <a:xfrm>
              <a:off x="8017735" y="4737033"/>
              <a:ext cx="251861" cy="0"/>
            </a:xfrm>
            <a:prstGeom prst="line">
              <a:avLst/>
            </a:prstGeom>
            <a:noFill/>
            <a:ln w="19050" cap="flat" cmpd="sng" algn="ctr">
              <a:solidFill>
                <a:srgbClr val="0D437D"/>
              </a:solidFill>
              <a:prstDash val="solid"/>
              <a:headEnd type="oval" w="sm" len="sm"/>
              <a:tailEnd type="oval" w="sm" len="sm"/>
            </a:ln>
            <a:effectLst/>
          </p:spPr>
        </p:cxnSp>
        <p:cxnSp>
          <p:nvCxnSpPr>
            <p:cNvPr id="89" name="Straight Connector 88">
              <a:extLst>
                <a:ext uri="{FF2B5EF4-FFF2-40B4-BE49-F238E27FC236}">
                  <a16:creationId xmlns:a16="http://schemas.microsoft.com/office/drawing/2014/main" id="{F697C17C-9882-4CDA-B0EF-8D628D10865B}"/>
                </a:ext>
              </a:extLst>
            </p:cNvPr>
            <p:cNvCxnSpPr>
              <a:cxnSpLocks/>
            </p:cNvCxnSpPr>
            <p:nvPr/>
          </p:nvCxnSpPr>
          <p:spPr>
            <a:xfrm>
              <a:off x="8271829" y="4737033"/>
              <a:ext cx="286901" cy="0"/>
            </a:xfrm>
            <a:prstGeom prst="line">
              <a:avLst/>
            </a:prstGeom>
            <a:noFill/>
            <a:ln w="19050" cap="flat" cmpd="sng" algn="ctr">
              <a:solidFill>
                <a:srgbClr val="0D437D"/>
              </a:solidFill>
              <a:prstDash val="solid"/>
              <a:headEnd type="oval" w="sm" len="sm"/>
              <a:tailEnd type="oval" w="sm" len="sm"/>
            </a:ln>
            <a:effectLst/>
          </p:spPr>
        </p:cxnSp>
        <p:cxnSp>
          <p:nvCxnSpPr>
            <p:cNvPr id="90" name="Straight Connector 89">
              <a:extLst>
                <a:ext uri="{FF2B5EF4-FFF2-40B4-BE49-F238E27FC236}">
                  <a16:creationId xmlns:a16="http://schemas.microsoft.com/office/drawing/2014/main" id="{B8F99648-97CE-4FC6-98CC-E7E9800088DB}"/>
                </a:ext>
              </a:extLst>
            </p:cNvPr>
            <p:cNvCxnSpPr>
              <a:cxnSpLocks/>
            </p:cNvCxnSpPr>
            <p:nvPr/>
          </p:nvCxnSpPr>
          <p:spPr>
            <a:xfrm>
              <a:off x="9545855" y="5153152"/>
              <a:ext cx="918022" cy="0"/>
            </a:xfrm>
            <a:prstGeom prst="line">
              <a:avLst/>
            </a:prstGeom>
            <a:noFill/>
            <a:ln w="19050" cap="flat" cmpd="sng" algn="ctr">
              <a:solidFill>
                <a:srgbClr val="0D437D"/>
              </a:solidFill>
              <a:prstDash val="solid"/>
              <a:headEnd type="oval" w="sm" len="sm"/>
              <a:tailEnd type="oval" w="sm" len="sm"/>
            </a:ln>
            <a:effectLst/>
          </p:spPr>
        </p:cxnSp>
        <p:sp>
          <p:nvSpPr>
            <p:cNvPr id="91" name="TextBox 90">
              <a:extLst>
                <a:ext uri="{FF2B5EF4-FFF2-40B4-BE49-F238E27FC236}">
                  <a16:creationId xmlns:a16="http://schemas.microsoft.com/office/drawing/2014/main" id="{231245B8-8A51-489C-AEAC-873721072CC4}"/>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92" name="Straight Connector 91">
              <a:extLst>
                <a:ext uri="{FF2B5EF4-FFF2-40B4-BE49-F238E27FC236}">
                  <a16:creationId xmlns:a16="http://schemas.microsoft.com/office/drawing/2014/main" id="{BCEB8274-FC9D-48B8-B08E-262B1701B490}"/>
                </a:ext>
              </a:extLst>
            </p:cNvPr>
            <p:cNvCxnSpPr>
              <a:cxnSpLocks/>
            </p:cNvCxnSpPr>
            <p:nvPr/>
          </p:nvCxnSpPr>
          <p:spPr>
            <a:xfrm>
              <a:off x="8565138" y="5473794"/>
              <a:ext cx="693417" cy="0"/>
            </a:xfrm>
            <a:prstGeom prst="line">
              <a:avLst/>
            </a:prstGeom>
            <a:noFill/>
            <a:ln w="19050" cap="flat" cmpd="sng" algn="ctr">
              <a:solidFill>
                <a:srgbClr val="0D437D"/>
              </a:solidFill>
              <a:prstDash val="solid"/>
              <a:headEnd type="oval" w="sm" len="sm"/>
              <a:tailEnd type="oval" w="sm" len="sm"/>
            </a:ln>
            <a:effectLst/>
          </p:spPr>
        </p:cxnSp>
        <p:sp>
          <p:nvSpPr>
            <p:cNvPr id="93" name="TextBox 92">
              <a:extLst>
                <a:ext uri="{FF2B5EF4-FFF2-40B4-BE49-F238E27FC236}">
                  <a16:creationId xmlns:a16="http://schemas.microsoft.com/office/drawing/2014/main" id="{77E8B586-4363-4C6C-86EE-5BBC4EE3B7EF}"/>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94" name="Straight Connector 93">
              <a:extLst>
                <a:ext uri="{FF2B5EF4-FFF2-40B4-BE49-F238E27FC236}">
                  <a16:creationId xmlns:a16="http://schemas.microsoft.com/office/drawing/2014/main" id="{289952D5-6449-46A1-AA8D-7E63C19DECFF}"/>
                </a:ext>
              </a:extLst>
            </p:cNvPr>
            <p:cNvCxnSpPr>
              <a:cxnSpLocks/>
            </p:cNvCxnSpPr>
            <p:nvPr/>
          </p:nvCxnSpPr>
          <p:spPr>
            <a:xfrm flipV="1">
              <a:off x="9538496" y="5459640"/>
              <a:ext cx="768915" cy="8387"/>
            </a:xfrm>
            <a:prstGeom prst="line">
              <a:avLst/>
            </a:prstGeom>
            <a:noFill/>
            <a:ln w="19050" cap="flat" cmpd="sng" algn="ctr">
              <a:solidFill>
                <a:srgbClr val="0D437D"/>
              </a:solidFill>
              <a:prstDash val="solid"/>
              <a:headEnd type="oval" w="sm" len="sm"/>
              <a:tailEnd type="oval" w="sm" len="sm"/>
            </a:ln>
            <a:effectLst/>
          </p:spPr>
        </p:cxnSp>
        <p:sp>
          <p:nvSpPr>
            <p:cNvPr id="95" name="TextBox 94">
              <a:extLst>
                <a:ext uri="{FF2B5EF4-FFF2-40B4-BE49-F238E27FC236}">
                  <a16:creationId xmlns:a16="http://schemas.microsoft.com/office/drawing/2014/main" id="{37B90D89-A297-4DDE-95F1-E3B0E6DA3DE2}"/>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rgbClr val="0D437D"/>
                  </a:solidFill>
                  <a:latin typeface="Arial" panose="020B0604020202020204" pitchFamily="34" charset="0"/>
                  <a:ea typeface="Open Sans" panose="020B0606030504020204" pitchFamily="34" charset="0"/>
                  <a:cs typeface="Arial" panose="020B0604020202020204" pitchFamily="34" charset="0"/>
                </a:rPr>
                <a:t>Training</a:t>
              </a: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 </a:t>
              </a:r>
            </a:p>
          </p:txBody>
        </p:sp>
      </p:grpSp>
      <p:sp>
        <p:nvSpPr>
          <p:cNvPr id="96" name="Rectangle 95">
            <a:extLst>
              <a:ext uri="{FF2B5EF4-FFF2-40B4-BE49-F238E27FC236}">
                <a16:creationId xmlns:a16="http://schemas.microsoft.com/office/drawing/2014/main" id="{2B191347-F0D8-4838-8F3A-2268EB8575D8}"/>
              </a:ext>
            </a:extLst>
          </p:cNvPr>
          <p:cNvSpPr/>
          <p:nvPr/>
        </p:nvSpPr>
        <p:spPr>
          <a:xfrm>
            <a:off x="4450170" y="1323098"/>
            <a:ext cx="221168" cy="4617771"/>
          </a:xfrm>
          <a:prstGeom prst="rect">
            <a:avLst/>
          </a:prstGeom>
          <a:solidFill>
            <a:srgbClr val="C00000">
              <a:alpha val="1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7" name="Title 5">
            <a:extLst>
              <a:ext uri="{FF2B5EF4-FFF2-40B4-BE49-F238E27FC236}">
                <a16:creationId xmlns:a16="http://schemas.microsoft.com/office/drawing/2014/main" id="{9A762601-F7B1-4055-B64B-E62FF0099FDD}"/>
              </a:ext>
            </a:extLst>
          </p:cNvPr>
          <p:cNvSpPr txBox="1">
            <a:spLocks/>
          </p:cNvSpPr>
          <p:nvPr/>
        </p:nvSpPr>
        <p:spPr>
          <a:xfrm>
            <a:off x="360485" y="286604"/>
            <a:ext cx="11500338" cy="51349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rgbClr val="092F57"/>
                </a:solidFill>
                <a:latin typeface="Arial" panose="020B0604020202020204" pitchFamily="34" charset="0"/>
                <a:cs typeface="Arial" panose="020B0604020202020204" pitchFamily="34" charset="0"/>
              </a:rPr>
              <a:t>Luma Project Timeline</a:t>
            </a:r>
          </a:p>
        </p:txBody>
      </p:sp>
    </p:spTree>
    <p:extLst>
      <p:ext uri="{BB962C8B-B14F-4D97-AF65-F5344CB8AC3E}">
        <p14:creationId xmlns:p14="http://schemas.microsoft.com/office/powerpoint/2010/main" val="14030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1000"/>
                                        <p:tgtEl>
                                          <p:spTgt spid="43"/>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750"/>
                                        <p:tgtEl>
                                          <p:spTgt spid="6"/>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750"/>
                                        <p:tgtEl>
                                          <p:spTgt spid="6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EBEF379-1662-4601-9F3D-0F010DC58FEF}"/>
              </a:ext>
            </a:extLst>
          </p:cNvPr>
          <p:cNvGrpSpPr/>
          <p:nvPr/>
        </p:nvGrpSpPr>
        <p:grpSpPr>
          <a:xfrm>
            <a:off x="560813" y="2127290"/>
            <a:ext cx="2915425" cy="2603419"/>
            <a:chOff x="560334" y="2169113"/>
            <a:chExt cx="2474155" cy="2209373"/>
          </a:xfrm>
        </p:grpSpPr>
        <p:sp>
          <p:nvSpPr>
            <p:cNvPr id="6" name="Freeform 25">
              <a:extLst>
                <a:ext uri="{FF2B5EF4-FFF2-40B4-BE49-F238E27FC236}">
                  <a16:creationId xmlns:a16="http://schemas.microsoft.com/office/drawing/2014/main" id="{099CE9DE-2C3C-4A1E-BB46-434C1C5BE058}"/>
                </a:ext>
              </a:extLst>
            </p:cNvPr>
            <p:cNvSpPr>
              <a:spLocks noEditPoints="1"/>
            </p:cNvSpPr>
            <p:nvPr/>
          </p:nvSpPr>
          <p:spPr bwMode="auto">
            <a:xfrm>
              <a:off x="560334" y="2169113"/>
              <a:ext cx="2474155" cy="2209373"/>
            </a:xfrm>
            <a:custGeom>
              <a:avLst/>
              <a:gdLst>
                <a:gd name="T0" fmla="*/ 232 w 363"/>
                <a:gd name="T1" fmla="*/ 298 h 331"/>
                <a:gd name="T2" fmla="*/ 240 w 363"/>
                <a:gd name="T3" fmla="*/ 284 h 331"/>
                <a:gd name="T4" fmla="*/ 199 w 363"/>
                <a:gd name="T5" fmla="*/ 277 h 331"/>
                <a:gd name="T6" fmla="*/ 214 w 363"/>
                <a:gd name="T7" fmla="*/ 283 h 331"/>
                <a:gd name="T8" fmla="*/ 227 w 363"/>
                <a:gd name="T9" fmla="*/ 292 h 331"/>
                <a:gd name="T10" fmla="*/ 227 w 363"/>
                <a:gd name="T11" fmla="*/ 277 h 331"/>
                <a:gd name="T12" fmla="*/ 210 w 363"/>
                <a:gd name="T13" fmla="*/ 262 h 331"/>
                <a:gd name="T14" fmla="*/ 208 w 363"/>
                <a:gd name="T15" fmla="*/ 267 h 331"/>
                <a:gd name="T16" fmla="*/ 186 w 363"/>
                <a:gd name="T17" fmla="*/ 277 h 331"/>
                <a:gd name="T18" fmla="*/ 181 w 363"/>
                <a:gd name="T19" fmla="*/ 266 h 331"/>
                <a:gd name="T20" fmla="*/ 155 w 363"/>
                <a:gd name="T21" fmla="*/ 277 h 331"/>
                <a:gd name="T22" fmla="*/ 155 w 363"/>
                <a:gd name="T23" fmla="*/ 285 h 331"/>
                <a:gd name="T24" fmla="*/ 132 w 363"/>
                <a:gd name="T25" fmla="*/ 277 h 331"/>
                <a:gd name="T26" fmla="*/ 142 w 363"/>
                <a:gd name="T27" fmla="*/ 291 h 331"/>
                <a:gd name="T28" fmla="*/ 106 w 363"/>
                <a:gd name="T29" fmla="*/ 262 h 331"/>
                <a:gd name="T30" fmla="*/ 115 w 363"/>
                <a:gd name="T31" fmla="*/ 283 h 331"/>
                <a:gd name="T32" fmla="*/ 104 w 363"/>
                <a:gd name="T33" fmla="*/ 284 h 331"/>
                <a:gd name="T34" fmla="*/ 102 w 363"/>
                <a:gd name="T35" fmla="*/ 306 h 331"/>
                <a:gd name="T36" fmla="*/ 92 w 363"/>
                <a:gd name="T37" fmla="*/ 266 h 331"/>
                <a:gd name="T38" fmla="*/ 101 w 363"/>
                <a:gd name="T39" fmla="*/ 284 h 331"/>
                <a:gd name="T40" fmla="*/ 88 w 363"/>
                <a:gd name="T41" fmla="*/ 298 h 331"/>
                <a:gd name="T42" fmla="*/ 63 w 363"/>
                <a:gd name="T43" fmla="*/ 283 h 331"/>
                <a:gd name="T44" fmla="*/ 87 w 363"/>
                <a:gd name="T45" fmla="*/ 284 h 331"/>
                <a:gd name="T46" fmla="*/ 88 w 363"/>
                <a:gd name="T47" fmla="*/ 277 h 331"/>
                <a:gd name="T48" fmla="*/ 77 w 363"/>
                <a:gd name="T49" fmla="*/ 266 h 331"/>
                <a:gd name="T50" fmla="*/ 53 w 363"/>
                <a:gd name="T51" fmla="*/ 262 h 331"/>
                <a:gd name="T52" fmla="*/ 45 w 363"/>
                <a:gd name="T53" fmla="*/ 298 h 331"/>
                <a:gd name="T54" fmla="*/ 60 w 363"/>
                <a:gd name="T55" fmla="*/ 283 h 331"/>
                <a:gd name="T56" fmla="*/ 47 w 363"/>
                <a:gd name="T57" fmla="*/ 277 h 331"/>
                <a:gd name="T58" fmla="*/ 32 w 363"/>
                <a:gd name="T59" fmla="*/ 291 h 331"/>
                <a:gd name="T60" fmla="*/ 38 w 363"/>
                <a:gd name="T61" fmla="*/ 313 h 331"/>
                <a:gd name="T62" fmla="*/ 41 w 363"/>
                <a:gd name="T63" fmla="*/ 299 h 331"/>
                <a:gd name="T64" fmla="*/ 55 w 363"/>
                <a:gd name="T65" fmla="*/ 306 h 331"/>
                <a:gd name="T66" fmla="*/ 57 w 363"/>
                <a:gd name="T67" fmla="*/ 307 h 331"/>
                <a:gd name="T68" fmla="*/ 70 w 363"/>
                <a:gd name="T69" fmla="*/ 305 h 331"/>
                <a:gd name="T70" fmla="*/ 62 w 363"/>
                <a:gd name="T71" fmla="*/ 285 h 331"/>
                <a:gd name="T72" fmla="*/ 73 w 363"/>
                <a:gd name="T73" fmla="*/ 306 h 331"/>
                <a:gd name="T74" fmla="*/ 117 w 363"/>
                <a:gd name="T75" fmla="*/ 306 h 331"/>
                <a:gd name="T76" fmla="*/ 128 w 363"/>
                <a:gd name="T77" fmla="*/ 292 h 331"/>
                <a:gd name="T78" fmla="*/ 128 w 363"/>
                <a:gd name="T79" fmla="*/ 283 h 331"/>
                <a:gd name="T80" fmla="*/ 119 w 363"/>
                <a:gd name="T81" fmla="*/ 262 h 331"/>
                <a:gd name="T82" fmla="*/ 145 w 363"/>
                <a:gd name="T83" fmla="*/ 300 h 331"/>
                <a:gd name="T84" fmla="*/ 146 w 363"/>
                <a:gd name="T85" fmla="*/ 307 h 331"/>
                <a:gd name="T86" fmla="*/ 157 w 363"/>
                <a:gd name="T87" fmla="*/ 266 h 331"/>
                <a:gd name="T88" fmla="*/ 169 w 363"/>
                <a:gd name="T89" fmla="*/ 284 h 331"/>
                <a:gd name="T90" fmla="*/ 172 w 363"/>
                <a:gd name="T91" fmla="*/ 313 h 331"/>
                <a:gd name="T92" fmla="*/ 174 w 363"/>
                <a:gd name="T93" fmla="*/ 299 h 331"/>
                <a:gd name="T94" fmla="*/ 187 w 363"/>
                <a:gd name="T95" fmla="*/ 307 h 331"/>
                <a:gd name="T96" fmla="*/ 190 w 363"/>
                <a:gd name="T97" fmla="*/ 313 h 331"/>
                <a:gd name="T98" fmla="*/ 214 w 363"/>
                <a:gd name="T99" fmla="*/ 298 h 331"/>
                <a:gd name="T100" fmla="*/ 217 w 363"/>
                <a:gd name="T101" fmla="*/ 313 h 331"/>
                <a:gd name="T102" fmla="*/ 230 w 363"/>
                <a:gd name="T103" fmla="*/ 300 h 331"/>
                <a:gd name="T104" fmla="*/ 233 w 363"/>
                <a:gd name="T105" fmla="*/ 313 h 331"/>
                <a:gd name="T106" fmla="*/ 234 w 363"/>
                <a:gd name="T107" fmla="*/ 307 h 331"/>
                <a:gd name="T108" fmla="*/ 302 w 363"/>
                <a:gd name="T109" fmla="*/ 291 h 331"/>
                <a:gd name="T110" fmla="*/ 348 w 363"/>
                <a:gd name="T111" fmla="*/ 293 h 331"/>
                <a:gd name="T112" fmla="*/ 348 w 363"/>
                <a:gd name="T113" fmla="*/ 293 h 331"/>
                <a:gd name="T114" fmla="*/ 357 w 363"/>
                <a:gd name="T115" fmla="*/ 0 h 331"/>
                <a:gd name="T116" fmla="*/ 268 w 363"/>
                <a:gd name="T117" fmla="*/ 228 h 331"/>
                <a:gd name="T118" fmla="*/ 353 w 363"/>
                <a:gd name="T119" fmla="*/ 20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 h="331">
                  <a:moveTo>
                    <a:pt x="249" y="257"/>
                  </a:moveTo>
                  <a:cubicBezTo>
                    <a:pt x="248" y="255"/>
                    <a:pt x="246" y="254"/>
                    <a:pt x="244" y="254"/>
                  </a:cubicBezTo>
                  <a:cubicBezTo>
                    <a:pt x="29" y="254"/>
                    <a:pt x="29" y="254"/>
                    <a:pt x="29" y="254"/>
                  </a:cubicBezTo>
                  <a:cubicBezTo>
                    <a:pt x="27" y="254"/>
                    <a:pt x="25" y="255"/>
                    <a:pt x="24" y="257"/>
                  </a:cubicBezTo>
                  <a:cubicBezTo>
                    <a:pt x="2" y="327"/>
                    <a:pt x="2" y="327"/>
                    <a:pt x="2" y="327"/>
                  </a:cubicBezTo>
                  <a:cubicBezTo>
                    <a:pt x="1" y="329"/>
                    <a:pt x="2" y="331"/>
                    <a:pt x="4" y="331"/>
                  </a:cubicBezTo>
                  <a:cubicBezTo>
                    <a:pt x="269" y="331"/>
                    <a:pt x="269" y="331"/>
                    <a:pt x="269" y="331"/>
                  </a:cubicBezTo>
                  <a:cubicBezTo>
                    <a:pt x="271" y="331"/>
                    <a:pt x="272" y="329"/>
                    <a:pt x="272" y="327"/>
                  </a:cubicBezTo>
                  <a:lnTo>
                    <a:pt x="249" y="257"/>
                  </a:lnTo>
                  <a:close/>
                  <a:moveTo>
                    <a:pt x="243" y="292"/>
                  </a:moveTo>
                  <a:cubicBezTo>
                    <a:pt x="244" y="298"/>
                    <a:pt x="244" y="298"/>
                    <a:pt x="244" y="298"/>
                  </a:cubicBezTo>
                  <a:cubicBezTo>
                    <a:pt x="245" y="298"/>
                    <a:pt x="244" y="298"/>
                    <a:pt x="244" y="298"/>
                  </a:cubicBezTo>
                  <a:cubicBezTo>
                    <a:pt x="232" y="298"/>
                    <a:pt x="232" y="298"/>
                    <a:pt x="232" y="298"/>
                  </a:cubicBezTo>
                  <a:cubicBezTo>
                    <a:pt x="232" y="298"/>
                    <a:pt x="232" y="298"/>
                    <a:pt x="232" y="298"/>
                  </a:cubicBezTo>
                  <a:cubicBezTo>
                    <a:pt x="231" y="292"/>
                    <a:pt x="231" y="292"/>
                    <a:pt x="231" y="292"/>
                  </a:cubicBezTo>
                  <a:cubicBezTo>
                    <a:pt x="231" y="292"/>
                    <a:pt x="231" y="292"/>
                    <a:pt x="231" y="292"/>
                  </a:cubicBezTo>
                  <a:cubicBezTo>
                    <a:pt x="242" y="292"/>
                    <a:pt x="242" y="292"/>
                    <a:pt x="242" y="292"/>
                  </a:cubicBezTo>
                  <a:cubicBezTo>
                    <a:pt x="243" y="292"/>
                    <a:pt x="243" y="292"/>
                    <a:pt x="243" y="292"/>
                  </a:cubicBezTo>
                  <a:close/>
                  <a:moveTo>
                    <a:pt x="241" y="285"/>
                  </a:moveTo>
                  <a:cubicBezTo>
                    <a:pt x="242" y="290"/>
                    <a:pt x="242" y="290"/>
                    <a:pt x="242" y="290"/>
                  </a:cubicBezTo>
                  <a:cubicBezTo>
                    <a:pt x="242" y="291"/>
                    <a:pt x="242" y="291"/>
                    <a:pt x="242" y="291"/>
                  </a:cubicBezTo>
                  <a:cubicBezTo>
                    <a:pt x="231" y="291"/>
                    <a:pt x="231" y="291"/>
                    <a:pt x="231" y="291"/>
                  </a:cubicBezTo>
                  <a:cubicBezTo>
                    <a:pt x="230" y="291"/>
                    <a:pt x="230" y="291"/>
                    <a:pt x="230" y="290"/>
                  </a:cubicBezTo>
                  <a:cubicBezTo>
                    <a:pt x="229" y="285"/>
                    <a:pt x="229" y="285"/>
                    <a:pt x="229" y="285"/>
                  </a:cubicBezTo>
                  <a:cubicBezTo>
                    <a:pt x="229" y="285"/>
                    <a:pt x="229" y="284"/>
                    <a:pt x="229" y="284"/>
                  </a:cubicBezTo>
                  <a:cubicBezTo>
                    <a:pt x="240" y="284"/>
                    <a:pt x="240" y="284"/>
                    <a:pt x="240" y="284"/>
                  </a:cubicBezTo>
                  <a:cubicBezTo>
                    <a:pt x="240" y="284"/>
                    <a:pt x="241" y="285"/>
                    <a:pt x="241" y="285"/>
                  </a:cubicBezTo>
                  <a:close/>
                  <a:moveTo>
                    <a:pt x="200" y="284"/>
                  </a:moveTo>
                  <a:cubicBezTo>
                    <a:pt x="211" y="284"/>
                    <a:pt x="211" y="284"/>
                    <a:pt x="211" y="284"/>
                  </a:cubicBezTo>
                  <a:cubicBezTo>
                    <a:pt x="212" y="284"/>
                    <a:pt x="212" y="285"/>
                    <a:pt x="212" y="285"/>
                  </a:cubicBezTo>
                  <a:cubicBezTo>
                    <a:pt x="213" y="290"/>
                    <a:pt x="213" y="290"/>
                    <a:pt x="213" y="290"/>
                  </a:cubicBezTo>
                  <a:cubicBezTo>
                    <a:pt x="213" y="291"/>
                    <a:pt x="213" y="291"/>
                    <a:pt x="213" y="291"/>
                  </a:cubicBezTo>
                  <a:cubicBezTo>
                    <a:pt x="202" y="291"/>
                    <a:pt x="202" y="291"/>
                    <a:pt x="202" y="291"/>
                  </a:cubicBezTo>
                  <a:cubicBezTo>
                    <a:pt x="201" y="291"/>
                    <a:pt x="201" y="291"/>
                    <a:pt x="201" y="290"/>
                  </a:cubicBezTo>
                  <a:cubicBezTo>
                    <a:pt x="200" y="285"/>
                    <a:pt x="200" y="285"/>
                    <a:pt x="200" y="285"/>
                  </a:cubicBezTo>
                  <a:cubicBezTo>
                    <a:pt x="200" y="285"/>
                    <a:pt x="200" y="284"/>
                    <a:pt x="200" y="284"/>
                  </a:cubicBezTo>
                  <a:close/>
                  <a:moveTo>
                    <a:pt x="200" y="283"/>
                  </a:moveTo>
                  <a:cubicBezTo>
                    <a:pt x="199" y="277"/>
                    <a:pt x="199" y="277"/>
                    <a:pt x="199" y="277"/>
                  </a:cubicBezTo>
                  <a:cubicBezTo>
                    <a:pt x="199" y="277"/>
                    <a:pt x="199" y="277"/>
                    <a:pt x="199" y="277"/>
                  </a:cubicBezTo>
                  <a:cubicBezTo>
                    <a:pt x="210" y="277"/>
                    <a:pt x="210" y="277"/>
                    <a:pt x="210" y="277"/>
                  </a:cubicBezTo>
                  <a:cubicBezTo>
                    <a:pt x="210" y="277"/>
                    <a:pt x="210" y="277"/>
                    <a:pt x="210" y="277"/>
                  </a:cubicBezTo>
                  <a:cubicBezTo>
                    <a:pt x="211" y="283"/>
                    <a:pt x="211" y="283"/>
                    <a:pt x="211" y="283"/>
                  </a:cubicBezTo>
                  <a:cubicBezTo>
                    <a:pt x="211" y="283"/>
                    <a:pt x="211" y="283"/>
                    <a:pt x="211" y="283"/>
                  </a:cubicBezTo>
                  <a:cubicBezTo>
                    <a:pt x="200" y="283"/>
                    <a:pt x="200" y="283"/>
                    <a:pt x="200" y="283"/>
                  </a:cubicBezTo>
                  <a:cubicBezTo>
                    <a:pt x="200" y="283"/>
                    <a:pt x="200" y="283"/>
                    <a:pt x="200" y="283"/>
                  </a:cubicBezTo>
                  <a:close/>
                  <a:moveTo>
                    <a:pt x="213" y="277"/>
                  </a:moveTo>
                  <a:cubicBezTo>
                    <a:pt x="213" y="277"/>
                    <a:pt x="213" y="277"/>
                    <a:pt x="213" y="277"/>
                  </a:cubicBezTo>
                  <a:cubicBezTo>
                    <a:pt x="224" y="277"/>
                    <a:pt x="224" y="277"/>
                    <a:pt x="224" y="277"/>
                  </a:cubicBezTo>
                  <a:cubicBezTo>
                    <a:pt x="224" y="277"/>
                    <a:pt x="224" y="277"/>
                    <a:pt x="224" y="277"/>
                  </a:cubicBezTo>
                  <a:cubicBezTo>
                    <a:pt x="226" y="283"/>
                    <a:pt x="226" y="283"/>
                    <a:pt x="226" y="283"/>
                  </a:cubicBezTo>
                  <a:cubicBezTo>
                    <a:pt x="226" y="283"/>
                    <a:pt x="226" y="283"/>
                    <a:pt x="225" y="283"/>
                  </a:cubicBezTo>
                  <a:cubicBezTo>
                    <a:pt x="214" y="283"/>
                    <a:pt x="214" y="283"/>
                    <a:pt x="214" y="283"/>
                  </a:cubicBezTo>
                  <a:cubicBezTo>
                    <a:pt x="214" y="283"/>
                    <a:pt x="214" y="283"/>
                    <a:pt x="214" y="283"/>
                  </a:cubicBezTo>
                  <a:lnTo>
                    <a:pt x="213" y="277"/>
                  </a:lnTo>
                  <a:close/>
                  <a:moveTo>
                    <a:pt x="215" y="284"/>
                  </a:moveTo>
                  <a:cubicBezTo>
                    <a:pt x="226" y="284"/>
                    <a:pt x="226" y="284"/>
                    <a:pt x="226" y="284"/>
                  </a:cubicBezTo>
                  <a:cubicBezTo>
                    <a:pt x="226" y="284"/>
                    <a:pt x="226" y="285"/>
                    <a:pt x="226" y="285"/>
                  </a:cubicBezTo>
                  <a:cubicBezTo>
                    <a:pt x="227" y="290"/>
                    <a:pt x="227" y="290"/>
                    <a:pt x="227" y="290"/>
                  </a:cubicBezTo>
                  <a:cubicBezTo>
                    <a:pt x="228" y="291"/>
                    <a:pt x="227" y="291"/>
                    <a:pt x="227" y="291"/>
                  </a:cubicBezTo>
                  <a:cubicBezTo>
                    <a:pt x="216" y="291"/>
                    <a:pt x="216" y="291"/>
                    <a:pt x="216" y="291"/>
                  </a:cubicBezTo>
                  <a:cubicBezTo>
                    <a:pt x="216" y="291"/>
                    <a:pt x="215" y="291"/>
                    <a:pt x="215" y="290"/>
                  </a:cubicBezTo>
                  <a:cubicBezTo>
                    <a:pt x="214" y="285"/>
                    <a:pt x="214" y="285"/>
                    <a:pt x="214" y="285"/>
                  </a:cubicBezTo>
                  <a:cubicBezTo>
                    <a:pt x="214" y="285"/>
                    <a:pt x="214" y="284"/>
                    <a:pt x="215" y="284"/>
                  </a:cubicBezTo>
                  <a:close/>
                  <a:moveTo>
                    <a:pt x="216" y="292"/>
                  </a:moveTo>
                  <a:cubicBezTo>
                    <a:pt x="227" y="292"/>
                    <a:pt x="227" y="292"/>
                    <a:pt x="227" y="292"/>
                  </a:cubicBezTo>
                  <a:cubicBezTo>
                    <a:pt x="228" y="292"/>
                    <a:pt x="228" y="292"/>
                    <a:pt x="228" y="292"/>
                  </a:cubicBezTo>
                  <a:cubicBezTo>
                    <a:pt x="229" y="298"/>
                    <a:pt x="229" y="298"/>
                    <a:pt x="229" y="298"/>
                  </a:cubicBezTo>
                  <a:cubicBezTo>
                    <a:pt x="229" y="298"/>
                    <a:pt x="229" y="298"/>
                    <a:pt x="229" y="298"/>
                  </a:cubicBezTo>
                  <a:cubicBezTo>
                    <a:pt x="217" y="298"/>
                    <a:pt x="217" y="298"/>
                    <a:pt x="217" y="298"/>
                  </a:cubicBezTo>
                  <a:cubicBezTo>
                    <a:pt x="217" y="298"/>
                    <a:pt x="217" y="298"/>
                    <a:pt x="217" y="298"/>
                  </a:cubicBezTo>
                  <a:cubicBezTo>
                    <a:pt x="216" y="292"/>
                    <a:pt x="216" y="292"/>
                    <a:pt x="216" y="292"/>
                  </a:cubicBezTo>
                  <a:cubicBezTo>
                    <a:pt x="216" y="292"/>
                    <a:pt x="216" y="292"/>
                    <a:pt x="216" y="292"/>
                  </a:cubicBezTo>
                  <a:close/>
                  <a:moveTo>
                    <a:pt x="239" y="277"/>
                  </a:moveTo>
                  <a:cubicBezTo>
                    <a:pt x="240" y="283"/>
                    <a:pt x="240" y="283"/>
                    <a:pt x="240" y="283"/>
                  </a:cubicBezTo>
                  <a:cubicBezTo>
                    <a:pt x="240" y="283"/>
                    <a:pt x="240" y="283"/>
                    <a:pt x="240" y="283"/>
                  </a:cubicBezTo>
                  <a:cubicBezTo>
                    <a:pt x="229" y="283"/>
                    <a:pt x="229" y="283"/>
                    <a:pt x="229" y="283"/>
                  </a:cubicBezTo>
                  <a:cubicBezTo>
                    <a:pt x="228" y="283"/>
                    <a:pt x="228" y="283"/>
                    <a:pt x="228" y="283"/>
                  </a:cubicBezTo>
                  <a:cubicBezTo>
                    <a:pt x="227" y="277"/>
                    <a:pt x="227" y="277"/>
                    <a:pt x="227" y="277"/>
                  </a:cubicBezTo>
                  <a:cubicBezTo>
                    <a:pt x="227" y="277"/>
                    <a:pt x="227" y="277"/>
                    <a:pt x="227" y="277"/>
                  </a:cubicBezTo>
                  <a:cubicBezTo>
                    <a:pt x="238" y="277"/>
                    <a:pt x="238" y="277"/>
                    <a:pt x="238" y="277"/>
                  </a:cubicBezTo>
                  <a:cubicBezTo>
                    <a:pt x="238" y="277"/>
                    <a:pt x="239" y="277"/>
                    <a:pt x="239" y="277"/>
                  </a:cubicBezTo>
                  <a:close/>
                  <a:moveTo>
                    <a:pt x="223" y="262"/>
                  </a:moveTo>
                  <a:cubicBezTo>
                    <a:pt x="234" y="262"/>
                    <a:pt x="234" y="262"/>
                    <a:pt x="234" y="262"/>
                  </a:cubicBezTo>
                  <a:cubicBezTo>
                    <a:pt x="234" y="262"/>
                    <a:pt x="234" y="262"/>
                    <a:pt x="234" y="262"/>
                  </a:cubicBezTo>
                  <a:cubicBezTo>
                    <a:pt x="236" y="266"/>
                    <a:pt x="236" y="266"/>
                    <a:pt x="236" y="266"/>
                  </a:cubicBezTo>
                  <a:cubicBezTo>
                    <a:pt x="236" y="267"/>
                    <a:pt x="236" y="267"/>
                    <a:pt x="235" y="267"/>
                  </a:cubicBezTo>
                  <a:cubicBezTo>
                    <a:pt x="225" y="267"/>
                    <a:pt x="225" y="267"/>
                    <a:pt x="225" y="267"/>
                  </a:cubicBezTo>
                  <a:cubicBezTo>
                    <a:pt x="224" y="267"/>
                    <a:pt x="224" y="267"/>
                    <a:pt x="224" y="266"/>
                  </a:cubicBezTo>
                  <a:cubicBezTo>
                    <a:pt x="223" y="262"/>
                    <a:pt x="223" y="262"/>
                    <a:pt x="223" y="262"/>
                  </a:cubicBezTo>
                  <a:cubicBezTo>
                    <a:pt x="223" y="262"/>
                    <a:pt x="223" y="262"/>
                    <a:pt x="223" y="262"/>
                  </a:cubicBezTo>
                  <a:close/>
                  <a:moveTo>
                    <a:pt x="210" y="262"/>
                  </a:moveTo>
                  <a:cubicBezTo>
                    <a:pt x="220" y="262"/>
                    <a:pt x="220" y="262"/>
                    <a:pt x="220" y="262"/>
                  </a:cubicBezTo>
                  <a:cubicBezTo>
                    <a:pt x="220" y="262"/>
                    <a:pt x="221" y="262"/>
                    <a:pt x="221" y="262"/>
                  </a:cubicBezTo>
                  <a:cubicBezTo>
                    <a:pt x="222" y="266"/>
                    <a:pt x="222" y="266"/>
                    <a:pt x="222" y="266"/>
                  </a:cubicBezTo>
                  <a:cubicBezTo>
                    <a:pt x="222" y="267"/>
                    <a:pt x="222" y="267"/>
                    <a:pt x="221" y="267"/>
                  </a:cubicBezTo>
                  <a:cubicBezTo>
                    <a:pt x="211" y="267"/>
                    <a:pt x="211" y="267"/>
                    <a:pt x="211" y="267"/>
                  </a:cubicBezTo>
                  <a:cubicBezTo>
                    <a:pt x="211" y="267"/>
                    <a:pt x="210" y="267"/>
                    <a:pt x="210" y="266"/>
                  </a:cubicBezTo>
                  <a:cubicBezTo>
                    <a:pt x="210" y="262"/>
                    <a:pt x="210" y="262"/>
                    <a:pt x="210" y="262"/>
                  </a:cubicBezTo>
                  <a:cubicBezTo>
                    <a:pt x="209" y="262"/>
                    <a:pt x="210" y="262"/>
                    <a:pt x="210" y="262"/>
                  </a:cubicBezTo>
                  <a:close/>
                  <a:moveTo>
                    <a:pt x="197" y="262"/>
                  </a:moveTo>
                  <a:cubicBezTo>
                    <a:pt x="207" y="262"/>
                    <a:pt x="207" y="262"/>
                    <a:pt x="207" y="262"/>
                  </a:cubicBezTo>
                  <a:cubicBezTo>
                    <a:pt x="207" y="262"/>
                    <a:pt x="207" y="262"/>
                    <a:pt x="207" y="262"/>
                  </a:cubicBezTo>
                  <a:cubicBezTo>
                    <a:pt x="208" y="266"/>
                    <a:pt x="208" y="266"/>
                    <a:pt x="208" y="266"/>
                  </a:cubicBezTo>
                  <a:cubicBezTo>
                    <a:pt x="208" y="267"/>
                    <a:pt x="208" y="267"/>
                    <a:pt x="208" y="267"/>
                  </a:cubicBezTo>
                  <a:cubicBezTo>
                    <a:pt x="197" y="267"/>
                    <a:pt x="197" y="267"/>
                    <a:pt x="197" y="267"/>
                  </a:cubicBezTo>
                  <a:cubicBezTo>
                    <a:pt x="197" y="267"/>
                    <a:pt x="197" y="267"/>
                    <a:pt x="197" y="266"/>
                  </a:cubicBezTo>
                  <a:cubicBezTo>
                    <a:pt x="196" y="262"/>
                    <a:pt x="196" y="262"/>
                    <a:pt x="196" y="262"/>
                  </a:cubicBezTo>
                  <a:cubicBezTo>
                    <a:pt x="196" y="262"/>
                    <a:pt x="196" y="262"/>
                    <a:pt x="197" y="262"/>
                  </a:cubicBezTo>
                  <a:close/>
                  <a:moveTo>
                    <a:pt x="186" y="277"/>
                  </a:moveTo>
                  <a:cubicBezTo>
                    <a:pt x="196" y="277"/>
                    <a:pt x="196" y="277"/>
                    <a:pt x="196" y="277"/>
                  </a:cubicBezTo>
                  <a:cubicBezTo>
                    <a:pt x="196" y="277"/>
                    <a:pt x="196" y="277"/>
                    <a:pt x="196" y="277"/>
                  </a:cubicBezTo>
                  <a:cubicBezTo>
                    <a:pt x="197" y="283"/>
                    <a:pt x="197" y="283"/>
                    <a:pt x="197" y="283"/>
                  </a:cubicBezTo>
                  <a:cubicBezTo>
                    <a:pt x="197" y="283"/>
                    <a:pt x="197" y="283"/>
                    <a:pt x="197" y="283"/>
                  </a:cubicBezTo>
                  <a:cubicBezTo>
                    <a:pt x="186" y="283"/>
                    <a:pt x="186" y="283"/>
                    <a:pt x="186" y="283"/>
                  </a:cubicBezTo>
                  <a:cubicBezTo>
                    <a:pt x="186" y="283"/>
                    <a:pt x="186" y="283"/>
                    <a:pt x="186" y="283"/>
                  </a:cubicBezTo>
                  <a:cubicBezTo>
                    <a:pt x="185" y="277"/>
                    <a:pt x="185" y="277"/>
                    <a:pt x="185" y="277"/>
                  </a:cubicBezTo>
                  <a:cubicBezTo>
                    <a:pt x="185" y="277"/>
                    <a:pt x="185" y="277"/>
                    <a:pt x="186" y="277"/>
                  </a:cubicBezTo>
                  <a:close/>
                  <a:moveTo>
                    <a:pt x="183" y="277"/>
                  </a:moveTo>
                  <a:cubicBezTo>
                    <a:pt x="183" y="283"/>
                    <a:pt x="183" y="283"/>
                    <a:pt x="183" y="283"/>
                  </a:cubicBezTo>
                  <a:cubicBezTo>
                    <a:pt x="184" y="283"/>
                    <a:pt x="183" y="283"/>
                    <a:pt x="183" y="283"/>
                  </a:cubicBezTo>
                  <a:cubicBezTo>
                    <a:pt x="173" y="283"/>
                    <a:pt x="173" y="283"/>
                    <a:pt x="173" y="283"/>
                  </a:cubicBezTo>
                  <a:cubicBezTo>
                    <a:pt x="172" y="283"/>
                    <a:pt x="172" y="283"/>
                    <a:pt x="172" y="283"/>
                  </a:cubicBezTo>
                  <a:cubicBezTo>
                    <a:pt x="172" y="277"/>
                    <a:pt x="172" y="277"/>
                    <a:pt x="172" y="277"/>
                  </a:cubicBezTo>
                  <a:cubicBezTo>
                    <a:pt x="172" y="277"/>
                    <a:pt x="172" y="277"/>
                    <a:pt x="172" y="277"/>
                  </a:cubicBezTo>
                  <a:cubicBezTo>
                    <a:pt x="182" y="277"/>
                    <a:pt x="182" y="277"/>
                    <a:pt x="182" y="277"/>
                  </a:cubicBezTo>
                  <a:cubicBezTo>
                    <a:pt x="183" y="277"/>
                    <a:pt x="183" y="277"/>
                    <a:pt x="183" y="277"/>
                  </a:cubicBezTo>
                  <a:close/>
                  <a:moveTo>
                    <a:pt x="170" y="262"/>
                  </a:moveTo>
                  <a:cubicBezTo>
                    <a:pt x="180" y="262"/>
                    <a:pt x="180" y="262"/>
                    <a:pt x="180" y="262"/>
                  </a:cubicBezTo>
                  <a:cubicBezTo>
                    <a:pt x="181" y="262"/>
                    <a:pt x="181" y="262"/>
                    <a:pt x="181" y="262"/>
                  </a:cubicBezTo>
                  <a:cubicBezTo>
                    <a:pt x="181" y="266"/>
                    <a:pt x="181" y="266"/>
                    <a:pt x="181" y="266"/>
                  </a:cubicBezTo>
                  <a:cubicBezTo>
                    <a:pt x="181" y="267"/>
                    <a:pt x="181" y="267"/>
                    <a:pt x="181" y="267"/>
                  </a:cubicBezTo>
                  <a:cubicBezTo>
                    <a:pt x="171" y="267"/>
                    <a:pt x="171" y="267"/>
                    <a:pt x="171" y="267"/>
                  </a:cubicBezTo>
                  <a:cubicBezTo>
                    <a:pt x="171" y="267"/>
                    <a:pt x="171" y="267"/>
                    <a:pt x="171" y="266"/>
                  </a:cubicBezTo>
                  <a:cubicBezTo>
                    <a:pt x="170" y="262"/>
                    <a:pt x="170" y="262"/>
                    <a:pt x="170" y="262"/>
                  </a:cubicBezTo>
                  <a:cubicBezTo>
                    <a:pt x="170" y="262"/>
                    <a:pt x="170" y="262"/>
                    <a:pt x="170" y="262"/>
                  </a:cubicBezTo>
                  <a:close/>
                  <a:moveTo>
                    <a:pt x="156" y="277"/>
                  </a:moveTo>
                  <a:cubicBezTo>
                    <a:pt x="156" y="283"/>
                    <a:pt x="156" y="283"/>
                    <a:pt x="156" y="283"/>
                  </a:cubicBezTo>
                  <a:cubicBezTo>
                    <a:pt x="156" y="283"/>
                    <a:pt x="156" y="283"/>
                    <a:pt x="156" y="283"/>
                  </a:cubicBezTo>
                  <a:cubicBezTo>
                    <a:pt x="145" y="283"/>
                    <a:pt x="145" y="283"/>
                    <a:pt x="145" y="283"/>
                  </a:cubicBezTo>
                  <a:cubicBezTo>
                    <a:pt x="145" y="283"/>
                    <a:pt x="145" y="283"/>
                    <a:pt x="145" y="283"/>
                  </a:cubicBezTo>
                  <a:cubicBezTo>
                    <a:pt x="145" y="277"/>
                    <a:pt x="145" y="277"/>
                    <a:pt x="145" y="277"/>
                  </a:cubicBezTo>
                  <a:cubicBezTo>
                    <a:pt x="145" y="277"/>
                    <a:pt x="145" y="277"/>
                    <a:pt x="145" y="277"/>
                  </a:cubicBezTo>
                  <a:cubicBezTo>
                    <a:pt x="155" y="277"/>
                    <a:pt x="155" y="277"/>
                    <a:pt x="155" y="277"/>
                  </a:cubicBezTo>
                  <a:cubicBezTo>
                    <a:pt x="156" y="277"/>
                    <a:pt x="156" y="277"/>
                    <a:pt x="156" y="277"/>
                  </a:cubicBezTo>
                  <a:close/>
                  <a:moveTo>
                    <a:pt x="145" y="262"/>
                  </a:moveTo>
                  <a:cubicBezTo>
                    <a:pt x="155" y="262"/>
                    <a:pt x="155" y="262"/>
                    <a:pt x="155" y="262"/>
                  </a:cubicBezTo>
                  <a:cubicBezTo>
                    <a:pt x="155" y="262"/>
                    <a:pt x="155" y="262"/>
                    <a:pt x="155" y="262"/>
                  </a:cubicBezTo>
                  <a:cubicBezTo>
                    <a:pt x="155" y="266"/>
                    <a:pt x="155" y="266"/>
                    <a:pt x="155" y="266"/>
                  </a:cubicBezTo>
                  <a:cubicBezTo>
                    <a:pt x="155" y="267"/>
                    <a:pt x="155" y="267"/>
                    <a:pt x="155" y="267"/>
                  </a:cubicBezTo>
                  <a:cubicBezTo>
                    <a:pt x="145" y="267"/>
                    <a:pt x="145" y="267"/>
                    <a:pt x="145" y="267"/>
                  </a:cubicBezTo>
                  <a:cubicBezTo>
                    <a:pt x="145" y="267"/>
                    <a:pt x="144" y="267"/>
                    <a:pt x="144" y="266"/>
                  </a:cubicBezTo>
                  <a:cubicBezTo>
                    <a:pt x="144" y="262"/>
                    <a:pt x="144" y="262"/>
                    <a:pt x="144" y="262"/>
                  </a:cubicBezTo>
                  <a:cubicBezTo>
                    <a:pt x="144" y="262"/>
                    <a:pt x="145" y="262"/>
                    <a:pt x="145" y="262"/>
                  </a:cubicBezTo>
                  <a:close/>
                  <a:moveTo>
                    <a:pt x="144" y="286"/>
                  </a:moveTo>
                  <a:cubicBezTo>
                    <a:pt x="144" y="285"/>
                    <a:pt x="144" y="285"/>
                    <a:pt x="144" y="285"/>
                  </a:cubicBezTo>
                  <a:cubicBezTo>
                    <a:pt x="155" y="285"/>
                    <a:pt x="155" y="285"/>
                    <a:pt x="155" y="285"/>
                  </a:cubicBezTo>
                  <a:cubicBezTo>
                    <a:pt x="155" y="285"/>
                    <a:pt x="155" y="285"/>
                    <a:pt x="155" y="286"/>
                  </a:cubicBezTo>
                  <a:cubicBezTo>
                    <a:pt x="155" y="291"/>
                    <a:pt x="155" y="291"/>
                    <a:pt x="155" y="291"/>
                  </a:cubicBezTo>
                  <a:cubicBezTo>
                    <a:pt x="156" y="297"/>
                    <a:pt x="156" y="297"/>
                    <a:pt x="156" y="297"/>
                  </a:cubicBezTo>
                  <a:cubicBezTo>
                    <a:pt x="156" y="297"/>
                    <a:pt x="155" y="298"/>
                    <a:pt x="155" y="298"/>
                  </a:cubicBezTo>
                  <a:cubicBezTo>
                    <a:pt x="133" y="298"/>
                    <a:pt x="133" y="298"/>
                    <a:pt x="133" y="298"/>
                  </a:cubicBezTo>
                  <a:cubicBezTo>
                    <a:pt x="132" y="298"/>
                    <a:pt x="132" y="297"/>
                    <a:pt x="132" y="297"/>
                  </a:cubicBezTo>
                  <a:cubicBezTo>
                    <a:pt x="132" y="292"/>
                    <a:pt x="132" y="292"/>
                    <a:pt x="132" y="292"/>
                  </a:cubicBezTo>
                  <a:cubicBezTo>
                    <a:pt x="132" y="292"/>
                    <a:pt x="132" y="291"/>
                    <a:pt x="133" y="291"/>
                  </a:cubicBezTo>
                  <a:cubicBezTo>
                    <a:pt x="143" y="291"/>
                    <a:pt x="143" y="291"/>
                    <a:pt x="143" y="291"/>
                  </a:cubicBezTo>
                  <a:cubicBezTo>
                    <a:pt x="144" y="291"/>
                    <a:pt x="144" y="291"/>
                    <a:pt x="144" y="291"/>
                  </a:cubicBezTo>
                  <a:lnTo>
                    <a:pt x="144" y="286"/>
                  </a:lnTo>
                  <a:close/>
                  <a:moveTo>
                    <a:pt x="131" y="277"/>
                  </a:moveTo>
                  <a:cubicBezTo>
                    <a:pt x="131" y="277"/>
                    <a:pt x="131" y="277"/>
                    <a:pt x="132" y="277"/>
                  </a:cubicBezTo>
                  <a:cubicBezTo>
                    <a:pt x="142" y="277"/>
                    <a:pt x="142" y="277"/>
                    <a:pt x="142" y="277"/>
                  </a:cubicBezTo>
                  <a:cubicBezTo>
                    <a:pt x="142" y="277"/>
                    <a:pt x="142" y="277"/>
                    <a:pt x="142" y="277"/>
                  </a:cubicBezTo>
                  <a:cubicBezTo>
                    <a:pt x="142" y="283"/>
                    <a:pt x="142" y="283"/>
                    <a:pt x="142" y="283"/>
                  </a:cubicBezTo>
                  <a:cubicBezTo>
                    <a:pt x="142" y="283"/>
                    <a:pt x="142" y="283"/>
                    <a:pt x="142" y="283"/>
                  </a:cubicBezTo>
                  <a:cubicBezTo>
                    <a:pt x="132" y="283"/>
                    <a:pt x="132" y="283"/>
                    <a:pt x="132" y="283"/>
                  </a:cubicBezTo>
                  <a:cubicBezTo>
                    <a:pt x="131" y="283"/>
                    <a:pt x="131" y="283"/>
                    <a:pt x="131" y="283"/>
                  </a:cubicBezTo>
                  <a:lnTo>
                    <a:pt x="131" y="277"/>
                  </a:lnTo>
                  <a:close/>
                  <a:moveTo>
                    <a:pt x="131" y="285"/>
                  </a:moveTo>
                  <a:cubicBezTo>
                    <a:pt x="131" y="285"/>
                    <a:pt x="131" y="284"/>
                    <a:pt x="132" y="284"/>
                  </a:cubicBezTo>
                  <a:cubicBezTo>
                    <a:pt x="142" y="284"/>
                    <a:pt x="142" y="284"/>
                    <a:pt x="142" y="284"/>
                  </a:cubicBezTo>
                  <a:cubicBezTo>
                    <a:pt x="142" y="284"/>
                    <a:pt x="142" y="285"/>
                    <a:pt x="142" y="285"/>
                  </a:cubicBezTo>
                  <a:cubicBezTo>
                    <a:pt x="143" y="290"/>
                    <a:pt x="143" y="290"/>
                    <a:pt x="143" y="290"/>
                  </a:cubicBezTo>
                  <a:cubicBezTo>
                    <a:pt x="143" y="291"/>
                    <a:pt x="142" y="291"/>
                    <a:pt x="142" y="291"/>
                  </a:cubicBezTo>
                  <a:cubicBezTo>
                    <a:pt x="131" y="291"/>
                    <a:pt x="131" y="291"/>
                    <a:pt x="131" y="291"/>
                  </a:cubicBezTo>
                  <a:cubicBezTo>
                    <a:pt x="131" y="291"/>
                    <a:pt x="131" y="291"/>
                    <a:pt x="131" y="290"/>
                  </a:cubicBezTo>
                  <a:lnTo>
                    <a:pt x="131" y="285"/>
                  </a:lnTo>
                  <a:close/>
                  <a:moveTo>
                    <a:pt x="131" y="300"/>
                  </a:moveTo>
                  <a:cubicBezTo>
                    <a:pt x="131" y="300"/>
                    <a:pt x="131" y="299"/>
                    <a:pt x="131" y="299"/>
                  </a:cubicBezTo>
                  <a:cubicBezTo>
                    <a:pt x="142" y="299"/>
                    <a:pt x="142" y="299"/>
                    <a:pt x="142" y="299"/>
                  </a:cubicBezTo>
                  <a:cubicBezTo>
                    <a:pt x="143" y="299"/>
                    <a:pt x="143" y="300"/>
                    <a:pt x="143" y="300"/>
                  </a:cubicBezTo>
                  <a:cubicBezTo>
                    <a:pt x="143" y="305"/>
                    <a:pt x="143" y="305"/>
                    <a:pt x="143" y="305"/>
                  </a:cubicBezTo>
                  <a:cubicBezTo>
                    <a:pt x="143" y="306"/>
                    <a:pt x="143" y="306"/>
                    <a:pt x="142" y="306"/>
                  </a:cubicBezTo>
                  <a:cubicBezTo>
                    <a:pt x="131" y="306"/>
                    <a:pt x="131" y="306"/>
                    <a:pt x="131" y="306"/>
                  </a:cubicBezTo>
                  <a:cubicBezTo>
                    <a:pt x="131" y="306"/>
                    <a:pt x="131" y="306"/>
                    <a:pt x="131" y="305"/>
                  </a:cubicBezTo>
                  <a:lnTo>
                    <a:pt x="131" y="300"/>
                  </a:lnTo>
                  <a:close/>
                  <a:moveTo>
                    <a:pt x="106" y="262"/>
                  </a:moveTo>
                  <a:cubicBezTo>
                    <a:pt x="106" y="262"/>
                    <a:pt x="106" y="262"/>
                    <a:pt x="106" y="262"/>
                  </a:cubicBezTo>
                  <a:cubicBezTo>
                    <a:pt x="116" y="262"/>
                    <a:pt x="116" y="262"/>
                    <a:pt x="116" y="262"/>
                  </a:cubicBezTo>
                  <a:cubicBezTo>
                    <a:pt x="116" y="262"/>
                    <a:pt x="116" y="262"/>
                    <a:pt x="116" y="262"/>
                  </a:cubicBezTo>
                  <a:cubicBezTo>
                    <a:pt x="116" y="266"/>
                    <a:pt x="116" y="266"/>
                    <a:pt x="116" y="266"/>
                  </a:cubicBezTo>
                  <a:cubicBezTo>
                    <a:pt x="116" y="267"/>
                    <a:pt x="116" y="267"/>
                    <a:pt x="116" y="267"/>
                  </a:cubicBezTo>
                  <a:cubicBezTo>
                    <a:pt x="106" y="267"/>
                    <a:pt x="106" y="267"/>
                    <a:pt x="106" y="267"/>
                  </a:cubicBezTo>
                  <a:cubicBezTo>
                    <a:pt x="106" y="267"/>
                    <a:pt x="105" y="267"/>
                    <a:pt x="105" y="266"/>
                  </a:cubicBezTo>
                  <a:lnTo>
                    <a:pt x="106" y="262"/>
                  </a:lnTo>
                  <a:close/>
                  <a:moveTo>
                    <a:pt x="104" y="277"/>
                  </a:moveTo>
                  <a:cubicBezTo>
                    <a:pt x="104" y="277"/>
                    <a:pt x="105" y="277"/>
                    <a:pt x="105" y="277"/>
                  </a:cubicBezTo>
                  <a:cubicBezTo>
                    <a:pt x="115" y="277"/>
                    <a:pt x="115" y="277"/>
                    <a:pt x="115" y="277"/>
                  </a:cubicBezTo>
                  <a:cubicBezTo>
                    <a:pt x="115" y="277"/>
                    <a:pt x="116" y="277"/>
                    <a:pt x="116" y="277"/>
                  </a:cubicBezTo>
                  <a:cubicBezTo>
                    <a:pt x="115" y="283"/>
                    <a:pt x="115" y="283"/>
                    <a:pt x="115" y="283"/>
                  </a:cubicBezTo>
                  <a:cubicBezTo>
                    <a:pt x="115" y="283"/>
                    <a:pt x="115" y="283"/>
                    <a:pt x="115" y="283"/>
                  </a:cubicBezTo>
                  <a:cubicBezTo>
                    <a:pt x="104" y="283"/>
                    <a:pt x="104" y="283"/>
                    <a:pt x="104" y="283"/>
                  </a:cubicBezTo>
                  <a:cubicBezTo>
                    <a:pt x="104" y="283"/>
                    <a:pt x="104" y="283"/>
                    <a:pt x="104" y="283"/>
                  </a:cubicBezTo>
                  <a:lnTo>
                    <a:pt x="104" y="277"/>
                  </a:lnTo>
                  <a:close/>
                  <a:moveTo>
                    <a:pt x="104" y="284"/>
                  </a:moveTo>
                  <a:cubicBezTo>
                    <a:pt x="115" y="284"/>
                    <a:pt x="115" y="284"/>
                    <a:pt x="115" y="284"/>
                  </a:cubicBezTo>
                  <a:cubicBezTo>
                    <a:pt x="115" y="284"/>
                    <a:pt x="115" y="285"/>
                    <a:pt x="115" y="285"/>
                  </a:cubicBezTo>
                  <a:cubicBezTo>
                    <a:pt x="115" y="290"/>
                    <a:pt x="115" y="290"/>
                    <a:pt x="115" y="290"/>
                  </a:cubicBezTo>
                  <a:cubicBezTo>
                    <a:pt x="115" y="291"/>
                    <a:pt x="115" y="291"/>
                    <a:pt x="114" y="291"/>
                  </a:cubicBezTo>
                  <a:cubicBezTo>
                    <a:pt x="104" y="291"/>
                    <a:pt x="104" y="291"/>
                    <a:pt x="104" y="291"/>
                  </a:cubicBezTo>
                  <a:cubicBezTo>
                    <a:pt x="103" y="291"/>
                    <a:pt x="103" y="291"/>
                    <a:pt x="103" y="290"/>
                  </a:cubicBezTo>
                  <a:cubicBezTo>
                    <a:pt x="104" y="285"/>
                    <a:pt x="104" y="285"/>
                    <a:pt x="104" y="285"/>
                  </a:cubicBezTo>
                  <a:cubicBezTo>
                    <a:pt x="104" y="285"/>
                    <a:pt x="104" y="284"/>
                    <a:pt x="104" y="284"/>
                  </a:cubicBezTo>
                  <a:close/>
                  <a:moveTo>
                    <a:pt x="114" y="298"/>
                  </a:moveTo>
                  <a:cubicBezTo>
                    <a:pt x="103" y="298"/>
                    <a:pt x="103" y="298"/>
                    <a:pt x="103" y="298"/>
                  </a:cubicBezTo>
                  <a:cubicBezTo>
                    <a:pt x="103" y="298"/>
                    <a:pt x="103" y="298"/>
                    <a:pt x="103" y="298"/>
                  </a:cubicBezTo>
                  <a:cubicBezTo>
                    <a:pt x="103" y="292"/>
                    <a:pt x="103" y="292"/>
                    <a:pt x="103" y="292"/>
                  </a:cubicBezTo>
                  <a:cubicBezTo>
                    <a:pt x="103" y="292"/>
                    <a:pt x="103" y="292"/>
                    <a:pt x="104" y="292"/>
                  </a:cubicBezTo>
                  <a:cubicBezTo>
                    <a:pt x="114" y="292"/>
                    <a:pt x="114" y="292"/>
                    <a:pt x="114" y="292"/>
                  </a:cubicBezTo>
                  <a:cubicBezTo>
                    <a:pt x="114" y="292"/>
                    <a:pt x="115" y="292"/>
                    <a:pt x="115" y="292"/>
                  </a:cubicBezTo>
                  <a:cubicBezTo>
                    <a:pt x="114" y="298"/>
                    <a:pt x="114" y="298"/>
                    <a:pt x="114" y="298"/>
                  </a:cubicBezTo>
                  <a:cubicBezTo>
                    <a:pt x="114" y="298"/>
                    <a:pt x="114" y="298"/>
                    <a:pt x="114" y="298"/>
                  </a:cubicBezTo>
                  <a:close/>
                  <a:moveTo>
                    <a:pt x="114" y="300"/>
                  </a:moveTo>
                  <a:cubicBezTo>
                    <a:pt x="114" y="305"/>
                    <a:pt x="114" y="305"/>
                    <a:pt x="114" y="305"/>
                  </a:cubicBezTo>
                  <a:cubicBezTo>
                    <a:pt x="114" y="306"/>
                    <a:pt x="114" y="306"/>
                    <a:pt x="114" y="306"/>
                  </a:cubicBezTo>
                  <a:cubicBezTo>
                    <a:pt x="102" y="306"/>
                    <a:pt x="102" y="306"/>
                    <a:pt x="102" y="306"/>
                  </a:cubicBezTo>
                  <a:cubicBezTo>
                    <a:pt x="102" y="306"/>
                    <a:pt x="102" y="306"/>
                    <a:pt x="102" y="305"/>
                  </a:cubicBezTo>
                  <a:cubicBezTo>
                    <a:pt x="102" y="300"/>
                    <a:pt x="102" y="300"/>
                    <a:pt x="102" y="300"/>
                  </a:cubicBezTo>
                  <a:cubicBezTo>
                    <a:pt x="102" y="300"/>
                    <a:pt x="103" y="299"/>
                    <a:pt x="103" y="299"/>
                  </a:cubicBezTo>
                  <a:cubicBezTo>
                    <a:pt x="114" y="299"/>
                    <a:pt x="114" y="299"/>
                    <a:pt x="114" y="299"/>
                  </a:cubicBezTo>
                  <a:cubicBezTo>
                    <a:pt x="114" y="299"/>
                    <a:pt x="114" y="300"/>
                    <a:pt x="114" y="300"/>
                  </a:cubicBezTo>
                  <a:close/>
                  <a:moveTo>
                    <a:pt x="93" y="262"/>
                  </a:moveTo>
                  <a:cubicBezTo>
                    <a:pt x="93" y="262"/>
                    <a:pt x="93" y="262"/>
                    <a:pt x="93" y="262"/>
                  </a:cubicBezTo>
                  <a:cubicBezTo>
                    <a:pt x="103" y="262"/>
                    <a:pt x="103" y="262"/>
                    <a:pt x="103" y="262"/>
                  </a:cubicBezTo>
                  <a:cubicBezTo>
                    <a:pt x="103" y="262"/>
                    <a:pt x="104" y="262"/>
                    <a:pt x="104" y="262"/>
                  </a:cubicBezTo>
                  <a:cubicBezTo>
                    <a:pt x="103" y="266"/>
                    <a:pt x="103" y="266"/>
                    <a:pt x="103" y="266"/>
                  </a:cubicBezTo>
                  <a:cubicBezTo>
                    <a:pt x="103" y="267"/>
                    <a:pt x="103" y="267"/>
                    <a:pt x="103" y="267"/>
                  </a:cubicBezTo>
                  <a:cubicBezTo>
                    <a:pt x="93" y="267"/>
                    <a:pt x="93" y="267"/>
                    <a:pt x="93" y="267"/>
                  </a:cubicBezTo>
                  <a:cubicBezTo>
                    <a:pt x="92" y="267"/>
                    <a:pt x="92" y="267"/>
                    <a:pt x="92" y="266"/>
                  </a:cubicBezTo>
                  <a:lnTo>
                    <a:pt x="93" y="262"/>
                  </a:lnTo>
                  <a:close/>
                  <a:moveTo>
                    <a:pt x="91" y="277"/>
                  </a:moveTo>
                  <a:cubicBezTo>
                    <a:pt x="91" y="277"/>
                    <a:pt x="91" y="277"/>
                    <a:pt x="91" y="277"/>
                  </a:cubicBezTo>
                  <a:cubicBezTo>
                    <a:pt x="102" y="277"/>
                    <a:pt x="102" y="277"/>
                    <a:pt x="102" y="277"/>
                  </a:cubicBezTo>
                  <a:cubicBezTo>
                    <a:pt x="102" y="277"/>
                    <a:pt x="102" y="277"/>
                    <a:pt x="102" y="277"/>
                  </a:cubicBezTo>
                  <a:cubicBezTo>
                    <a:pt x="102" y="283"/>
                    <a:pt x="102" y="283"/>
                    <a:pt x="102" y="283"/>
                  </a:cubicBezTo>
                  <a:cubicBezTo>
                    <a:pt x="102" y="283"/>
                    <a:pt x="101" y="283"/>
                    <a:pt x="101" y="283"/>
                  </a:cubicBezTo>
                  <a:cubicBezTo>
                    <a:pt x="91" y="283"/>
                    <a:pt x="91" y="283"/>
                    <a:pt x="91" y="283"/>
                  </a:cubicBezTo>
                  <a:cubicBezTo>
                    <a:pt x="90" y="283"/>
                    <a:pt x="90" y="283"/>
                    <a:pt x="90" y="283"/>
                  </a:cubicBezTo>
                  <a:lnTo>
                    <a:pt x="91" y="277"/>
                  </a:lnTo>
                  <a:close/>
                  <a:moveTo>
                    <a:pt x="90" y="285"/>
                  </a:moveTo>
                  <a:cubicBezTo>
                    <a:pt x="90" y="285"/>
                    <a:pt x="90" y="284"/>
                    <a:pt x="90" y="284"/>
                  </a:cubicBezTo>
                  <a:cubicBezTo>
                    <a:pt x="101" y="284"/>
                    <a:pt x="101" y="284"/>
                    <a:pt x="101" y="284"/>
                  </a:cubicBezTo>
                  <a:cubicBezTo>
                    <a:pt x="101" y="284"/>
                    <a:pt x="101" y="285"/>
                    <a:pt x="101" y="285"/>
                  </a:cubicBezTo>
                  <a:cubicBezTo>
                    <a:pt x="101" y="290"/>
                    <a:pt x="101" y="290"/>
                    <a:pt x="101" y="290"/>
                  </a:cubicBezTo>
                  <a:cubicBezTo>
                    <a:pt x="101" y="291"/>
                    <a:pt x="101" y="291"/>
                    <a:pt x="100" y="291"/>
                  </a:cubicBezTo>
                  <a:cubicBezTo>
                    <a:pt x="90" y="291"/>
                    <a:pt x="90" y="291"/>
                    <a:pt x="90" y="291"/>
                  </a:cubicBezTo>
                  <a:cubicBezTo>
                    <a:pt x="89" y="291"/>
                    <a:pt x="89" y="291"/>
                    <a:pt x="89" y="290"/>
                  </a:cubicBezTo>
                  <a:lnTo>
                    <a:pt x="90" y="285"/>
                  </a:lnTo>
                  <a:close/>
                  <a:moveTo>
                    <a:pt x="89" y="292"/>
                  </a:moveTo>
                  <a:cubicBezTo>
                    <a:pt x="100" y="292"/>
                    <a:pt x="100" y="292"/>
                    <a:pt x="100" y="292"/>
                  </a:cubicBezTo>
                  <a:cubicBezTo>
                    <a:pt x="100" y="292"/>
                    <a:pt x="101" y="292"/>
                    <a:pt x="101" y="292"/>
                  </a:cubicBezTo>
                  <a:cubicBezTo>
                    <a:pt x="100" y="298"/>
                    <a:pt x="100" y="298"/>
                    <a:pt x="100" y="298"/>
                  </a:cubicBezTo>
                  <a:cubicBezTo>
                    <a:pt x="100" y="298"/>
                    <a:pt x="100" y="298"/>
                    <a:pt x="100" y="298"/>
                  </a:cubicBezTo>
                  <a:cubicBezTo>
                    <a:pt x="89" y="298"/>
                    <a:pt x="89" y="298"/>
                    <a:pt x="89" y="298"/>
                  </a:cubicBezTo>
                  <a:cubicBezTo>
                    <a:pt x="88" y="298"/>
                    <a:pt x="88" y="298"/>
                    <a:pt x="88" y="298"/>
                  </a:cubicBezTo>
                  <a:cubicBezTo>
                    <a:pt x="89" y="292"/>
                    <a:pt x="89" y="292"/>
                    <a:pt x="89" y="292"/>
                  </a:cubicBezTo>
                  <a:cubicBezTo>
                    <a:pt x="89" y="292"/>
                    <a:pt x="89" y="292"/>
                    <a:pt x="89" y="292"/>
                  </a:cubicBezTo>
                  <a:close/>
                  <a:moveTo>
                    <a:pt x="75" y="292"/>
                  </a:moveTo>
                  <a:cubicBezTo>
                    <a:pt x="75" y="292"/>
                    <a:pt x="75" y="292"/>
                    <a:pt x="75" y="292"/>
                  </a:cubicBezTo>
                  <a:cubicBezTo>
                    <a:pt x="86" y="292"/>
                    <a:pt x="86" y="292"/>
                    <a:pt x="86" y="292"/>
                  </a:cubicBezTo>
                  <a:cubicBezTo>
                    <a:pt x="86" y="292"/>
                    <a:pt x="87" y="292"/>
                    <a:pt x="86" y="292"/>
                  </a:cubicBezTo>
                  <a:cubicBezTo>
                    <a:pt x="86" y="298"/>
                    <a:pt x="86" y="298"/>
                    <a:pt x="86" y="298"/>
                  </a:cubicBezTo>
                  <a:cubicBezTo>
                    <a:pt x="86" y="298"/>
                    <a:pt x="86" y="298"/>
                    <a:pt x="85" y="298"/>
                  </a:cubicBezTo>
                  <a:cubicBezTo>
                    <a:pt x="74" y="298"/>
                    <a:pt x="74" y="298"/>
                    <a:pt x="74" y="298"/>
                  </a:cubicBezTo>
                  <a:cubicBezTo>
                    <a:pt x="74" y="298"/>
                    <a:pt x="74" y="298"/>
                    <a:pt x="74" y="298"/>
                  </a:cubicBezTo>
                  <a:lnTo>
                    <a:pt x="75" y="292"/>
                  </a:lnTo>
                  <a:close/>
                  <a:moveTo>
                    <a:pt x="73" y="283"/>
                  </a:moveTo>
                  <a:cubicBezTo>
                    <a:pt x="63" y="283"/>
                    <a:pt x="63" y="283"/>
                    <a:pt x="63" y="283"/>
                  </a:cubicBezTo>
                  <a:cubicBezTo>
                    <a:pt x="62" y="283"/>
                    <a:pt x="62" y="283"/>
                    <a:pt x="62" y="283"/>
                  </a:cubicBezTo>
                  <a:cubicBezTo>
                    <a:pt x="63" y="277"/>
                    <a:pt x="63" y="277"/>
                    <a:pt x="63" y="277"/>
                  </a:cubicBezTo>
                  <a:cubicBezTo>
                    <a:pt x="63" y="277"/>
                    <a:pt x="64" y="277"/>
                    <a:pt x="64" y="277"/>
                  </a:cubicBezTo>
                  <a:cubicBezTo>
                    <a:pt x="74" y="277"/>
                    <a:pt x="74" y="277"/>
                    <a:pt x="74" y="277"/>
                  </a:cubicBezTo>
                  <a:cubicBezTo>
                    <a:pt x="75" y="277"/>
                    <a:pt x="75" y="277"/>
                    <a:pt x="75" y="277"/>
                  </a:cubicBezTo>
                  <a:cubicBezTo>
                    <a:pt x="74" y="283"/>
                    <a:pt x="74" y="283"/>
                    <a:pt x="74" y="283"/>
                  </a:cubicBezTo>
                  <a:cubicBezTo>
                    <a:pt x="74" y="283"/>
                    <a:pt x="74" y="283"/>
                    <a:pt x="73" y="283"/>
                  </a:cubicBezTo>
                  <a:close/>
                  <a:moveTo>
                    <a:pt x="86" y="291"/>
                  </a:moveTo>
                  <a:cubicBezTo>
                    <a:pt x="75" y="291"/>
                    <a:pt x="75" y="291"/>
                    <a:pt x="75" y="291"/>
                  </a:cubicBezTo>
                  <a:cubicBezTo>
                    <a:pt x="75" y="291"/>
                    <a:pt x="75" y="291"/>
                    <a:pt x="75" y="290"/>
                  </a:cubicBezTo>
                  <a:cubicBezTo>
                    <a:pt x="76" y="285"/>
                    <a:pt x="76" y="285"/>
                    <a:pt x="76" y="285"/>
                  </a:cubicBezTo>
                  <a:cubicBezTo>
                    <a:pt x="76" y="285"/>
                    <a:pt x="76" y="284"/>
                    <a:pt x="76" y="284"/>
                  </a:cubicBezTo>
                  <a:cubicBezTo>
                    <a:pt x="87" y="284"/>
                    <a:pt x="87" y="284"/>
                    <a:pt x="87" y="284"/>
                  </a:cubicBezTo>
                  <a:cubicBezTo>
                    <a:pt x="87" y="284"/>
                    <a:pt x="87" y="285"/>
                    <a:pt x="87" y="285"/>
                  </a:cubicBezTo>
                  <a:cubicBezTo>
                    <a:pt x="87" y="290"/>
                    <a:pt x="87" y="290"/>
                    <a:pt x="87" y="290"/>
                  </a:cubicBezTo>
                  <a:cubicBezTo>
                    <a:pt x="87" y="291"/>
                    <a:pt x="87" y="291"/>
                    <a:pt x="86" y="291"/>
                  </a:cubicBezTo>
                  <a:close/>
                  <a:moveTo>
                    <a:pt x="88" y="300"/>
                  </a:moveTo>
                  <a:cubicBezTo>
                    <a:pt x="88" y="300"/>
                    <a:pt x="88" y="299"/>
                    <a:pt x="88" y="299"/>
                  </a:cubicBezTo>
                  <a:cubicBezTo>
                    <a:pt x="100" y="299"/>
                    <a:pt x="100" y="299"/>
                    <a:pt x="100" y="299"/>
                  </a:cubicBezTo>
                  <a:cubicBezTo>
                    <a:pt x="100" y="299"/>
                    <a:pt x="100" y="300"/>
                    <a:pt x="100" y="300"/>
                  </a:cubicBezTo>
                  <a:cubicBezTo>
                    <a:pt x="99" y="305"/>
                    <a:pt x="99" y="305"/>
                    <a:pt x="99" y="305"/>
                  </a:cubicBezTo>
                  <a:cubicBezTo>
                    <a:pt x="99" y="306"/>
                    <a:pt x="99" y="306"/>
                    <a:pt x="99" y="306"/>
                  </a:cubicBezTo>
                  <a:cubicBezTo>
                    <a:pt x="88" y="306"/>
                    <a:pt x="88" y="306"/>
                    <a:pt x="88" y="306"/>
                  </a:cubicBezTo>
                  <a:cubicBezTo>
                    <a:pt x="87" y="306"/>
                    <a:pt x="87" y="306"/>
                    <a:pt x="87" y="305"/>
                  </a:cubicBezTo>
                  <a:lnTo>
                    <a:pt x="88" y="300"/>
                  </a:lnTo>
                  <a:close/>
                  <a:moveTo>
                    <a:pt x="88" y="277"/>
                  </a:moveTo>
                  <a:cubicBezTo>
                    <a:pt x="88" y="277"/>
                    <a:pt x="89" y="277"/>
                    <a:pt x="89" y="277"/>
                  </a:cubicBezTo>
                  <a:cubicBezTo>
                    <a:pt x="88" y="283"/>
                    <a:pt x="88" y="283"/>
                    <a:pt x="88" y="283"/>
                  </a:cubicBezTo>
                  <a:cubicBezTo>
                    <a:pt x="88" y="283"/>
                    <a:pt x="88" y="283"/>
                    <a:pt x="87" y="283"/>
                  </a:cubicBezTo>
                  <a:cubicBezTo>
                    <a:pt x="77" y="283"/>
                    <a:pt x="77" y="283"/>
                    <a:pt x="77" y="283"/>
                  </a:cubicBezTo>
                  <a:cubicBezTo>
                    <a:pt x="76" y="283"/>
                    <a:pt x="76" y="283"/>
                    <a:pt x="76" y="283"/>
                  </a:cubicBezTo>
                  <a:cubicBezTo>
                    <a:pt x="77" y="277"/>
                    <a:pt x="77" y="277"/>
                    <a:pt x="77" y="277"/>
                  </a:cubicBezTo>
                  <a:cubicBezTo>
                    <a:pt x="77" y="277"/>
                    <a:pt x="77" y="277"/>
                    <a:pt x="78" y="277"/>
                  </a:cubicBezTo>
                  <a:lnTo>
                    <a:pt x="88" y="277"/>
                  </a:lnTo>
                  <a:close/>
                  <a:moveTo>
                    <a:pt x="66" y="262"/>
                  </a:moveTo>
                  <a:cubicBezTo>
                    <a:pt x="66" y="262"/>
                    <a:pt x="67" y="262"/>
                    <a:pt x="67" y="262"/>
                  </a:cubicBezTo>
                  <a:cubicBezTo>
                    <a:pt x="77" y="262"/>
                    <a:pt x="77" y="262"/>
                    <a:pt x="77" y="262"/>
                  </a:cubicBezTo>
                  <a:cubicBezTo>
                    <a:pt x="77" y="262"/>
                    <a:pt x="77" y="262"/>
                    <a:pt x="77" y="262"/>
                  </a:cubicBezTo>
                  <a:cubicBezTo>
                    <a:pt x="77" y="266"/>
                    <a:pt x="77" y="266"/>
                    <a:pt x="77" y="266"/>
                  </a:cubicBezTo>
                  <a:cubicBezTo>
                    <a:pt x="77" y="267"/>
                    <a:pt x="76" y="267"/>
                    <a:pt x="76" y="267"/>
                  </a:cubicBezTo>
                  <a:cubicBezTo>
                    <a:pt x="66" y="267"/>
                    <a:pt x="66" y="267"/>
                    <a:pt x="66" y="267"/>
                  </a:cubicBezTo>
                  <a:cubicBezTo>
                    <a:pt x="66" y="267"/>
                    <a:pt x="66" y="267"/>
                    <a:pt x="66" y="266"/>
                  </a:cubicBezTo>
                  <a:lnTo>
                    <a:pt x="66" y="262"/>
                  </a:lnTo>
                  <a:close/>
                  <a:moveTo>
                    <a:pt x="53" y="262"/>
                  </a:moveTo>
                  <a:cubicBezTo>
                    <a:pt x="53" y="262"/>
                    <a:pt x="53" y="262"/>
                    <a:pt x="53" y="262"/>
                  </a:cubicBezTo>
                  <a:cubicBezTo>
                    <a:pt x="64" y="262"/>
                    <a:pt x="64" y="262"/>
                    <a:pt x="64" y="262"/>
                  </a:cubicBezTo>
                  <a:cubicBezTo>
                    <a:pt x="64" y="262"/>
                    <a:pt x="64" y="262"/>
                    <a:pt x="64" y="262"/>
                  </a:cubicBezTo>
                  <a:cubicBezTo>
                    <a:pt x="63" y="266"/>
                    <a:pt x="63" y="266"/>
                    <a:pt x="63" y="266"/>
                  </a:cubicBezTo>
                  <a:cubicBezTo>
                    <a:pt x="63" y="267"/>
                    <a:pt x="63" y="267"/>
                    <a:pt x="63" y="267"/>
                  </a:cubicBezTo>
                  <a:cubicBezTo>
                    <a:pt x="52" y="267"/>
                    <a:pt x="52" y="267"/>
                    <a:pt x="52" y="267"/>
                  </a:cubicBezTo>
                  <a:cubicBezTo>
                    <a:pt x="52" y="267"/>
                    <a:pt x="52" y="267"/>
                    <a:pt x="52" y="266"/>
                  </a:cubicBezTo>
                  <a:lnTo>
                    <a:pt x="53" y="262"/>
                  </a:lnTo>
                  <a:close/>
                  <a:moveTo>
                    <a:pt x="58" y="291"/>
                  </a:moveTo>
                  <a:cubicBezTo>
                    <a:pt x="47" y="291"/>
                    <a:pt x="47" y="291"/>
                    <a:pt x="47" y="291"/>
                  </a:cubicBezTo>
                  <a:cubicBezTo>
                    <a:pt x="46" y="291"/>
                    <a:pt x="46" y="291"/>
                    <a:pt x="46" y="290"/>
                  </a:cubicBezTo>
                  <a:cubicBezTo>
                    <a:pt x="47" y="285"/>
                    <a:pt x="47" y="285"/>
                    <a:pt x="47" y="285"/>
                  </a:cubicBezTo>
                  <a:cubicBezTo>
                    <a:pt x="48" y="285"/>
                    <a:pt x="48" y="284"/>
                    <a:pt x="48" y="284"/>
                  </a:cubicBezTo>
                  <a:cubicBezTo>
                    <a:pt x="59" y="284"/>
                    <a:pt x="59" y="284"/>
                    <a:pt x="59" y="284"/>
                  </a:cubicBezTo>
                  <a:cubicBezTo>
                    <a:pt x="59" y="284"/>
                    <a:pt x="59" y="285"/>
                    <a:pt x="59" y="285"/>
                  </a:cubicBezTo>
                  <a:cubicBezTo>
                    <a:pt x="58" y="290"/>
                    <a:pt x="58" y="290"/>
                    <a:pt x="58" y="290"/>
                  </a:cubicBezTo>
                  <a:cubicBezTo>
                    <a:pt x="58" y="291"/>
                    <a:pt x="58" y="291"/>
                    <a:pt x="58" y="291"/>
                  </a:cubicBezTo>
                  <a:close/>
                  <a:moveTo>
                    <a:pt x="58" y="292"/>
                  </a:moveTo>
                  <a:cubicBezTo>
                    <a:pt x="57" y="298"/>
                    <a:pt x="57" y="298"/>
                    <a:pt x="57" y="298"/>
                  </a:cubicBezTo>
                  <a:cubicBezTo>
                    <a:pt x="57" y="298"/>
                    <a:pt x="56" y="298"/>
                    <a:pt x="56" y="298"/>
                  </a:cubicBezTo>
                  <a:cubicBezTo>
                    <a:pt x="45" y="298"/>
                    <a:pt x="45" y="298"/>
                    <a:pt x="45" y="298"/>
                  </a:cubicBezTo>
                  <a:cubicBezTo>
                    <a:pt x="44" y="298"/>
                    <a:pt x="44" y="298"/>
                    <a:pt x="44" y="298"/>
                  </a:cubicBezTo>
                  <a:cubicBezTo>
                    <a:pt x="46" y="292"/>
                    <a:pt x="46" y="292"/>
                    <a:pt x="46" y="292"/>
                  </a:cubicBezTo>
                  <a:cubicBezTo>
                    <a:pt x="46" y="292"/>
                    <a:pt x="46" y="292"/>
                    <a:pt x="46" y="292"/>
                  </a:cubicBezTo>
                  <a:cubicBezTo>
                    <a:pt x="57" y="292"/>
                    <a:pt x="57" y="292"/>
                    <a:pt x="57" y="292"/>
                  </a:cubicBezTo>
                  <a:cubicBezTo>
                    <a:pt x="58" y="292"/>
                    <a:pt x="58" y="292"/>
                    <a:pt x="58" y="292"/>
                  </a:cubicBezTo>
                  <a:close/>
                  <a:moveTo>
                    <a:pt x="59" y="283"/>
                  </a:moveTo>
                  <a:cubicBezTo>
                    <a:pt x="48" y="283"/>
                    <a:pt x="48" y="283"/>
                    <a:pt x="48" y="283"/>
                  </a:cubicBezTo>
                  <a:cubicBezTo>
                    <a:pt x="48" y="283"/>
                    <a:pt x="48" y="283"/>
                    <a:pt x="48" y="283"/>
                  </a:cubicBezTo>
                  <a:cubicBezTo>
                    <a:pt x="49" y="277"/>
                    <a:pt x="49" y="277"/>
                    <a:pt x="49" y="277"/>
                  </a:cubicBezTo>
                  <a:cubicBezTo>
                    <a:pt x="49" y="277"/>
                    <a:pt x="50" y="277"/>
                    <a:pt x="50" y="277"/>
                  </a:cubicBezTo>
                  <a:cubicBezTo>
                    <a:pt x="61" y="277"/>
                    <a:pt x="61" y="277"/>
                    <a:pt x="61" y="277"/>
                  </a:cubicBezTo>
                  <a:cubicBezTo>
                    <a:pt x="61" y="277"/>
                    <a:pt x="61" y="277"/>
                    <a:pt x="61" y="277"/>
                  </a:cubicBezTo>
                  <a:cubicBezTo>
                    <a:pt x="60" y="283"/>
                    <a:pt x="60" y="283"/>
                    <a:pt x="60" y="283"/>
                  </a:cubicBezTo>
                  <a:cubicBezTo>
                    <a:pt x="60" y="283"/>
                    <a:pt x="60" y="283"/>
                    <a:pt x="59" y="283"/>
                  </a:cubicBezTo>
                  <a:close/>
                  <a:moveTo>
                    <a:pt x="39" y="262"/>
                  </a:moveTo>
                  <a:cubicBezTo>
                    <a:pt x="39" y="262"/>
                    <a:pt x="40" y="262"/>
                    <a:pt x="40" y="262"/>
                  </a:cubicBezTo>
                  <a:cubicBezTo>
                    <a:pt x="50" y="262"/>
                    <a:pt x="50" y="262"/>
                    <a:pt x="50" y="262"/>
                  </a:cubicBezTo>
                  <a:cubicBezTo>
                    <a:pt x="51" y="262"/>
                    <a:pt x="51" y="262"/>
                    <a:pt x="51" y="262"/>
                  </a:cubicBezTo>
                  <a:cubicBezTo>
                    <a:pt x="50" y="266"/>
                    <a:pt x="50" y="266"/>
                    <a:pt x="50" y="266"/>
                  </a:cubicBezTo>
                  <a:cubicBezTo>
                    <a:pt x="49" y="267"/>
                    <a:pt x="49" y="267"/>
                    <a:pt x="49" y="267"/>
                  </a:cubicBezTo>
                  <a:cubicBezTo>
                    <a:pt x="38" y="267"/>
                    <a:pt x="38" y="267"/>
                    <a:pt x="38" y="267"/>
                  </a:cubicBezTo>
                  <a:cubicBezTo>
                    <a:pt x="38" y="267"/>
                    <a:pt x="38" y="267"/>
                    <a:pt x="38" y="266"/>
                  </a:cubicBezTo>
                  <a:lnTo>
                    <a:pt x="39" y="262"/>
                  </a:lnTo>
                  <a:close/>
                  <a:moveTo>
                    <a:pt x="35" y="277"/>
                  </a:moveTo>
                  <a:cubicBezTo>
                    <a:pt x="35" y="277"/>
                    <a:pt x="35" y="277"/>
                    <a:pt x="36" y="277"/>
                  </a:cubicBezTo>
                  <a:cubicBezTo>
                    <a:pt x="47" y="277"/>
                    <a:pt x="47" y="277"/>
                    <a:pt x="47" y="277"/>
                  </a:cubicBezTo>
                  <a:cubicBezTo>
                    <a:pt x="47" y="277"/>
                    <a:pt x="47" y="277"/>
                    <a:pt x="47" y="277"/>
                  </a:cubicBezTo>
                  <a:cubicBezTo>
                    <a:pt x="45" y="283"/>
                    <a:pt x="45" y="283"/>
                    <a:pt x="45" y="283"/>
                  </a:cubicBezTo>
                  <a:cubicBezTo>
                    <a:pt x="45" y="283"/>
                    <a:pt x="45" y="283"/>
                    <a:pt x="45" y="283"/>
                  </a:cubicBezTo>
                  <a:cubicBezTo>
                    <a:pt x="34" y="283"/>
                    <a:pt x="34" y="283"/>
                    <a:pt x="34" y="283"/>
                  </a:cubicBezTo>
                  <a:cubicBezTo>
                    <a:pt x="34" y="283"/>
                    <a:pt x="33" y="283"/>
                    <a:pt x="33" y="283"/>
                  </a:cubicBezTo>
                  <a:lnTo>
                    <a:pt x="35" y="277"/>
                  </a:lnTo>
                  <a:close/>
                  <a:moveTo>
                    <a:pt x="33" y="285"/>
                  </a:moveTo>
                  <a:cubicBezTo>
                    <a:pt x="33" y="285"/>
                    <a:pt x="33" y="284"/>
                    <a:pt x="33" y="284"/>
                  </a:cubicBezTo>
                  <a:cubicBezTo>
                    <a:pt x="45" y="284"/>
                    <a:pt x="45" y="284"/>
                    <a:pt x="45" y="284"/>
                  </a:cubicBezTo>
                  <a:cubicBezTo>
                    <a:pt x="45" y="284"/>
                    <a:pt x="45" y="285"/>
                    <a:pt x="45" y="285"/>
                  </a:cubicBezTo>
                  <a:cubicBezTo>
                    <a:pt x="44" y="290"/>
                    <a:pt x="44" y="290"/>
                    <a:pt x="44" y="290"/>
                  </a:cubicBezTo>
                  <a:cubicBezTo>
                    <a:pt x="44" y="291"/>
                    <a:pt x="43" y="291"/>
                    <a:pt x="43" y="291"/>
                  </a:cubicBezTo>
                  <a:cubicBezTo>
                    <a:pt x="32" y="291"/>
                    <a:pt x="32" y="291"/>
                    <a:pt x="32" y="291"/>
                  </a:cubicBezTo>
                  <a:cubicBezTo>
                    <a:pt x="31" y="291"/>
                    <a:pt x="31" y="291"/>
                    <a:pt x="31" y="290"/>
                  </a:cubicBezTo>
                  <a:lnTo>
                    <a:pt x="33" y="285"/>
                  </a:lnTo>
                  <a:close/>
                  <a:moveTo>
                    <a:pt x="31" y="292"/>
                  </a:moveTo>
                  <a:cubicBezTo>
                    <a:pt x="31" y="292"/>
                    <a:pt x="31" y="292"/>
                    <a:pt x="31" y="292"/>
                  </a:cubicBezTo>
                  <a:cubicBezTo>
                    <a:pt x="43" y="292"/>
                    <a:pt x="43" y="292"/>
                    <a:pt x="43" y="292"/>
                  </a:cubicBezTo>
                  <a:cubicBezTo>
                    <a:pt x="43" y="292"/>
                    <a:pt x="43" y="292"/>
                    <a:pt x="43" y="292"/>
                  </a:cubicBezTo>
                  <a:cubicBezTo>
                    <a:pt x="42" y="298"/>
                    <a:pt x="42" y="298"/>
                    <a:pt x="42" y="298"/>
                  </a:cubicBezTo>
                  <a:cubicBezTo>
                    <a:pt x="42" y="298"/>
                    <a:pt x="42" y="298"/>
                    <a:pt x="41" y="298"/>
                  </a:cubicBezTo>
                  <a:cubicBezTo>
                    <a:pt x="30" y="298"/>
                    <a:pt x="30" y="298"/>
                    <a:pt x="30" y="298"/>
                  </a:cubicBezTo>
                  <a:cubicBezTo>
                    <a:pt x="29" y="298"/>
                    <a:pt x="29" y="298"/>
                    <a:pt x="29" y="298"/>
                  </a:cubicBezTo>
                  <a:lnTo>
                    <a:pt x="31" y="292"/>
                  </a:lnTo>
                  <a:close/>
                  <a:moveTo>
                    <a:pt x="38" y="313"/>
                  </a:moveTo>
                  <a:cubicBezTo>
                    <a:pt x="38" y="313"/>
                    <a:pt x="38" y="313"/>
                    <a:pt x="38" y="313"/>
                  </a:cubicBezTo>
                  <a:cubicBezTo>
                    <a:pt x="25" y="313"/>
                    <a:pt x="25" y="313"/>
                    <a:pt x="25" y="313"/>
                  </a:cubicBezTo>
                  <a:cubicBezTo>
                    <a:pt x="25" y="313"/>
                    <a:pt x="25" y="313"/>
                    <a:pt x="25" y="313"/>
                  </a:cubicBezTo>
                  <a:cubicBezTo>
                    <a:pt x="27" y="307"/>
                    <a:pt x="27" y="307"/>
                    <a:pt x="27" y="307"/>
                  </a:cubicBezTo>
                  <a:cubicBezTo>
                    <a:pt x="27" y="307"/>
                    <a:pt x="27" y="307"/>
                    <a:pt x="27" y="307"/>
                  </a:cubicBezTo>
                  <a:cubicBezTo>
                    <a:pt x="39" y="307"/>
                    <a:pt x="39" y="307"/>
                    <a:pt x="39" y="307"/>
                  </a:cubicBezTo>
                  <a:cubicBezTo>
                    <a:pt x="39" y="307"/>
                    <a:pt x="39" y="307"/>
                    <a:pt x="39" y="307"/>
                  </a:cubicBezTo>
                  <a:lnTo>
                    <a:pt x="38" y="313"/>
                  </a:lnTo>
                  <a:close/>
                  <a:moveTo>
                    <a:pt x="39" y="306"/>
                  </a:moveTo>
                  <a:cubicBezTo>
                    <a:pt x="27" y="306"/>
                    <a:pt x="27" y="306"/>
                    <a:pt x="27" y="306"/>
                  </a:cubicBezTo>
                  <a:cubicBezTo>
                    <a:pt x="27" y="306"/>
                    <a:pt x="27" y="306"/>
                    <a:pt x="27" y="305"/>
                  </a:cubicBezTo>
                  <a:cubicBezTo>
                    <a:pt x="29" y="300"/>
                    <a:pt x="29" y="300"/>
                    <a:pt x="29" y="300"/>
                  </a:cubicBezTo>
                  <a:cubicBezTo>
                    <a:pt x="29" y="300"/>
                    <a:pt x="29" y="299"/>
                    <a:pt x="29" y="299"/>
                  </a:cubicBezTo>
                  <a:cubicBezTo>
                    <a:pt x="41" y="299"/>
                    <a:pt x="41" y="299"/>
                    <a:pt x="41" y="299"/>
                  </a:cubicBezTo>
                  <a:cubicBezTo>
                    <a:pt x="41" y="299"/>
                    <a:pt x="41" y="300"/>
                    <a:pt x="41" y="300"/>
                  </a:cubicBezTo>
                  <a:cubicBezTo>
                    <a:pt x="40" y="305"/>
                    <a:pt x="40" y="305"/>
                    <a:pt x="40" y="305"/>
                  </a:cubicBezTo>
                  <a:cubicBezTo>
                    <a:pt x="40" y="306"/>
                    <a:pt x="40" y="306"/>
                    <a:pt x="39" y="306"/>
                  </a:cubicBezTo>
                  <a:close/>
                  <a:moveTo>
                    <a:pt x="54" y="313"/>
                  </a:moveTo>
                  <a:cubicBezTo>
                    <a:pt x="53" y="313"/>
                    <a:pt x="53" y="313"/>
                    <a:pt x="53" y="313"/>
                  </a:cubicBezTo>
                  <a:cubicBezTo>
                    <a:pt x="41" y="313"/>
                    <a:pt x="41" y="313"/>
                    <a:pt x="41" y="313"/>
                  </a:cubicBezTo>
                  <a:cubicBezTo>
                    <a:pt x="41" y="313"/>
                    <a:pt x="41" y="313"/>
                    <a:pt x="41" y="313"/>
                  </a:cubicBezTo>
                  <a:cubicBezTo>
                    <a:pt x="42" y="307"/>
                    <a:pt x="42" y="307"/>
                    <a:pt x="42" y="307"/>
                  </a:cubicBezTo>
                  <a:cubicBezTo>
                    <a:pt x="42" y="307"/>
                    <a:pt x="42" y="307"/>
                    <a:pt x="43" y="307"/>
                  </a:cubicBezTo>
                  <a:cubicBezTo>
                    <a:pt x="54" y="307"/>
                    <a:pt x="54" y="307"/>
                    <a:pt x="54" y="307"/>
                  </a:cubicBezTo>
                  <a:cubicBezTo>
                    <a:pt x="55" y="307"/>
                    <a:pt x="55" y="307"/>
                    <a:pt x="55" y="307"/>
                  </a:cubicBezTo>
                  <a:lnTo>
                    <a:pt x="54" y="313"/>
                  </a:lnTo>
                  <a:close/>
                  <a:moveTo>
                    <a:pt x="55" y="306"/>
                  </a:moveTo>
                  <a:cubicBezTo>
                    <a:pt x="43" y="306"/>
                    <a:pt x="43" y="306"/>
                    <a:pt x="43" y="306"/>
                  </a:cubicBezTo>
                  <a:cubicBezTo>
                    <a:pt x="43" y="306"/>
                    <a:pt x="42" y="306"/>
                    <a:pt x="43" y="305"/>
                  </a:cubicBezTo>
                  <a:cubicBezTo>
                    <a:pt x="44" y="300"/>
                    <a:pt x="44" y="300"/>
                    <a:pt x="44" y="300"/>
                  </a:cubicBezTo>
                  <a:cubicBezTo>
                    <a:pt x="44" y="300"/>
                    <a:pt x="44" y="299"/>
                    <a:pt x="44" y="299"/>
                  </a:cubicBezTo>
                  <a:cubicBezTo>
                    <a:pt x="56" y="299"/>
                    <a:pt x="56" y="299"/>
                    <a:pt x="56" y="299"/>
                  </a:cubicBezTo>
                  <a:cubicBezTo>
                    <a:pt x="56" y="299"/>
                    <a:pt x="56" y="300"/>
                    <a:pt x="56" y="300"/>
                  </a:cubicBezTo>
                  <a:cubicBezTo>
                    <a:pt x="55" y="305"/>
                    <a:pt x="55" y="305"/>
                    <a:pt x="55" y="305"/>
                  </a:cubicBezTo>
                  <a:cubicBezTo>
                    <a:pt x="55" y="306"/>
                    <a:pt x="55" y="306"/>
                    <a:pt x="55" y="306"/>
                  </a:cubicBezTo>
                  <a:close/>
                  <a:moveTo>
                    <a:pt x="69" y="313"/>
                  </a:moveTo>
                  <a:cubicBezTo>
                    <a:pt x="69" y="313"/>
                    <a:pt x="69" y="313"/>
                    <a:pt x="68" y="313"/>
                  </a:cubicBezTo>
                  <a:cubicBezTo>
                    <a:pt x="56" y="313"/>
                    <a:pt x="56" y="313"/>
                    <a:pt x="56" y="313"/>
                  </a:cubicBezTo>
                  <a:cubicBezTo>
                    <a:pt x="56" y="313"/>
                    <a:pt x="56" y="313"/>
                    <a:pt x="56" y="313"/>
                  </a:cubicBezTo>
                  <a:cubicBezTo>
                    <a:pt x="57" y="307"/>
                    <a:pt x="57" y="307"/>
                    <a:pt x="57" y="307"/>
                  </a:cubicBezTo>
                  <a:cubicBezTo>
                    <a:pt x="57" y="307"/>
                    <a:pt x="58" y="307"/>
                    <a:pt x="58" y="307"/>
                  </a:cubicBezTo>
                  <a:cubicBezTo>
                    <a:pt x="69" y="307"/>
                    <a:pt x="69" y="307"/>
                    <a:pt x="69" y="307"/>
                  </a:cubicBezTo>
                  <a:cubicBezTo>
                    <a:pt x="70" y="307"/>
                    <a:pt x="70" y="307"/>
                    <a:pt x="70" y="307"/>
                  </a:cubicBezTo>
                  <a:lnTo>
                    <a:pt x="69" y="313"/>
                  </a:lnTo>
                  <a:close/>
                  <a:moveTo>
                    <a:pt x="70" y="305"/>
                  </a:moveTo>
                  <a:cubicBezTo>
                    <a:pt x="70" y="306"/>
                    <a:pt x="70" y="306"/>
                    <a:pt x="70" y="306"/>
                  </a:cubicBezTo>
                  <a:cubicBezTo>
                    <a:pt x="58" y="306"/>
                    <a:pt x="58" y="306"/>
                    <a:pt x="58" y="306"/>
                  </a:cubicBezTo>
                  <a:cubicBezTo>
                    <a:pt x="58" y="306"/>
                    <a:pt x="58" y="306"/>
                    <a:pt x="58" y="305"/>
                  </a:cubicBezTo>
                  <a:cubicBezTo>
                    <a:pt x="59" y="300"/>
                    <a:pt x="59" y="300"/>
                    <a:pt x="59" y="300"/>
                  </a:cubicBezTo>
                  <a:cubicBezTo>
                    <a:pt x="59" y="300"/>
                    <a:pt x="59" y="299"/>
                    <a:pt x="59" y="299"/>
                  </a:cubicBezTo>
                  <a:cubicBezTo>
                    <a:pt x="71" y="299"/>
                    <a:pt x="71" y="299"/>
                    <a:pt x="71" y="299"/>
                  </a:cubicBezTo>
                  <a:cubicBezTo>
                    <a:pt x="71" y="299"/>
                    <a:pt x="71" y="300"/>
                    <a:pt x="71" y="300"/>
                  </a:cubicBezTo>
                  <a:lnTo>
                    <a:pt x="70" y="305"/>
                  </a:lnTo>
                  <a:close/>
                  <a:moveTo>
                    <a:pt x="71" y="298"/>
                  </a:moveTo>
                  <a:cubicBezTo>
                    <a:pt x="71" y="298"/>
                    <a:pt x="71" y="298"/>
                    <a:pt x="71" y="298"/>
                  </a:cubicBezTo>
                  <a:cubicBezTo>
                    <a:pt x="60" y="298"/>
                    <a:pt x="60" y="298"/>
                    <a:pt x="60" y="298"/>
                  </a:cubicBezTo>
                  <a:cubicBezTo>
                    <a:pt x="59" y="298"/>
                    <a:pt x="59" y="298"/>
                    <a:pt x="59" y="298"/>
                  </a:cubicBezTo>
                  <a:cubicBezTo>
                    <a:pt x="60" y="292"/>
                    <a:pt x="60" y="292"/>
                    <a:pt x="60" y="292"/>
                  </a:cubicBezTo>
                  <a:cubicBezTo>
                    <a:pt x="60" y="292"/>
                    <a:pt x="61" y="292"/>
                    <a:pt x="61" y="292"/>
                  </a:cubicBezTo>
                  <a:cubicBezTo>
                    <a:pt x="72" y="292"/>
                    <a:pt x="72" y="292"/>
                    <a:pt x="72" y="292"/>
                  </a:cubicBezTo>
                  <a:cubicBezTo>
                    <a:pt x="72" y="292"/>
                    <a:pt x="72" y="292"/>
                    <a:pt x="72" y="292"/>
                  </a:cubicBezTo>
                  <a:lnTo>
                    <a:pt x="71" y="298"/>
                  </a:lnTo>
                  <a:close/>
                  <a:moveTo>
                    <a:pt x="72" y="291"/>
                  </a:moveTo>
                  <a:cubicBezTo>
                    <a:pt x="61" y="291"/>
                    <a:pt x="61" y="291"/>
                    <a:pt x="61" y="291"/>
                  </a:cubicBezTo>
                  <a:cubicBezTo>
                    <a:pt x="61" y="291"/>
                    <a:pt x="61" y="291"/>
                    <a:pt x="61" y="290"/>
                  </a:cubicBezTo>
                  <a:cubicBezTo>
                    <a:pt x="62" y="285"/>
                    <a:pt x="62" y="285"/>
                    <a:pt x="62" y="285"/>
                  </a:cubicBezTo>
                  <a:cubicBezTo>
                    <a:pt x="62" y="285"/>
                    <a:pt x="62" y="284"/>
                    <a:pt x="62" y="284"/>
                  </a:cubicBezTo>
                  <a:cubicBezTo>
                    <a:pt x="73" y="284"/>
                    <a:pt x="73" y="284"/>
                    <a:pt x="73" y="284"/>
                  </a:cubicBezTo>
                  <a:cubicBezTo>
                    <a:pt x="73" y="284"/>
                    <a:pt x="74" y="285"/>
                    <a:pt x="74" y="285"/>
                  </a:cubicBezTo>
                  <a:cubicBezTo>
                    <a:pt x="73" y="290"/>
                    <a:pt x="73" y="290"/>
                    <a:pt x="73" y="290"/>
                  </a:cubicBezTo>
                  <a:cubicBezTo>
                    <a:pt x="73" y="291"/>
                    <a:pt x="72" y="291"/>
                    <a:pt x="72" y="291"/>
                  </a:cubicBezTo>
                  <a:close/>
                  <a:moveTo>
                    <a:pt x="73" y="305"/>
                  </a:moveTo>
                  <a:cubicBezTo>
                    <a:pt x="74" y="300"/>
                    <a:pt x="74" y="300"/>
                    <a:pt x="74" y="300"/>
                  </a:cubicBezTo>
                  <a:cubicBezTo>
                    <a:pt x="74" y="300"/>
                    <a:pt x="74" y="299"/>
                    <a:pt x="74" y="299"/>
                  </a:cubicBezTo>
                  <a:cubicBezTo>
                    <a:pt x="85" y="299"/>
                    <a:pt x="85" y="299"/>
                    <a:pt x="85" y="299"/>
                  </a:cubicBezTo>
                  <a:cubicBezTo>
                    <a:pt x="85" y="299"/>
                    <a:pt x="86" y="300"/>
                    <a:pt x="86" y="300"/>
                  </a:cubicBezTo>
                  <a:cubicBezTo>
                    <a:pt x="85" y="305"/>
                    <a:pt x="85" y="305"/>
                    <a:pt x="85" y="305"/>
                  </a:cubicBezTo>
                  <a:cubicBezTo>
                    <a:pt x="85" y="306"/>
                    <a:pt x="85" y="306"/>
                    <a:pt x="84" y="306"/>
                  </a:cubicBezTo>
                  <a:cubicBezTo>
                    <a:pt x="73" y="306"/>
                    <a:pt x="73" y="306"/>
                    <a:pt x="73" y="306"/>
                  </a:cubicBezTo>
                  <a:cubicBezTo>
                    <a:pt x="73" y="306"/>
                    <a:pt x="73" y="306"/>
                    <a:pt x="73" y="305"/>
                  </a:cubicBezTo>
                  <a:close/>
                  <a:moveTo>
                    <a:pt x="124" y="313"/>
                  </a:moveTo>
                  <a:cubicBezTo>
                    <a:pt x="124" y="313"/>
                    <a:pt x="124" y="313"/>
                    <a:pt x="124" y="313"/>
                  </a:cubicBezTo>
                  <a:cubicBezTo>
                    <a:pt x="76" y="313"/>
                    <a:pt x="76" y="313"/>
                    <a:pt x="76" y="313"/>
                  </a:cubicBezTo>
                  <a:cubicBezTo>
                    <a:pt x="75" y="313"/>
                    <a:pt x="75" y="313"/>
                    <a:pt x="75" y="313"/>
                  </a:cubicBezTo>
                  <a:cubicBezTo>
                    <a:pt x="76" y="307"/>
                    <a:pt x="76" y="307"/>
                    <a:pt x="76" y="307"/>
                  </a:cubicBezTo>
                  <a:cubicBezTo>
                    <a:pt x="76" y="307"/>
                    <a:pt x="76" y="307"/>
                    <a:pt x="77" y="307"/>
                  </a:cubicBezTo>
                  <a:cubicBezTo>
                    <a:pt x="124" y="307"/>
                    <a:pt x="124" y="307"/>
                    <a:pt x="124" y="307"/>
                  </a:cubicBezTo>
                  <a:cubicBezTo>
                    <a:pt x="124" y="307"/>
                    <a:pt x="124" y="307"/>
                    <a:pt x="124" y="307"/>
                  </a:cubicBezTo>
                  <a:lnTo>
                    <a:pt x="124" y="313"/>
                  </a:lnTo>
                  <a:close/>
                  <a:moveTo>
                    <a:pt x="128" y="305"/>
                  </a:moveTo>
                  <a:cubicBezTo>
                    <a:pt x="128" y="306"/>
                    <a:pt x="128" y="306"/>
                    <a:pt x="128" y="306"/>
                  </a:cubicBezTo>
                  <a:cubicBezTo>
                    <a:pt x="117" y="306"/>
                    <a:pt x="117" y="306"/>
                    <a:pt x="117" y="306"/>
                  </a:cubicBezTo>
                  <a:cubicBezTo>
                    <a:pt x="117" y="306"/>
                    <a:pt x="116" y="306"/>
                    <a:pt x="116" y="305"/>
                  </a:cubicBezTo>
                  <a:cubicBezTo>
                    <a:pt x="117" y="300"/>
                    <a:pt x="117" y="300"/>
                    <a:pt x="117" y="300"/>
                  </a:cubicBezTo>
                  <a:cubicBezTo>
                    <a:pt x="117" y="300"/>
                    <a:pt x="117" y="299"/>
                    <a:pt x="117" y="299"/>
                  </a:cubicBezTo>
                  <a:cubicBezTo>
                    <a:pt x="128" y="299"/>
                    <a:pt x="128" y="299"/>
                    <a:pt x="128" y="299"/>
                  </a:cubicBezTo>
                  <a:cubicBezTo>
                    <a:pt x="128" y="299"/>
                    <a:pt x="128" y="300"/>
                    <a:pt x="128" y="300"/>
                  </a:cubicBezTo>
                  <a:lnTo>
                    <a:pt x="128" y="305"/>
                  </a:lnTo>
                  <a:close/>
                  <a:moveTo>
                    <a:pt x="129" y="298"/>
                  </a:moveTo>
                  <a:cubicBezTo>
                    <a:pt x="129" y="298"/>
                    <a:pt x="128" y="298"/>
                    <a:pt x="128" y="298"/>
                  </a:cubicBezTo>
                  <a:cubicBezTo>
                    <a:pt x="117" y="298"/>
                    <a:pt x="117" y="298"/>
                    <a:pt x="117" y="298"/>
                  </a:cubicBezTo>
                  <a:cubicBezTo>
                    <a:pt x="117" y="298"/>
                    <a:pt x="117" y="298"/>
                    <a:pt x="117" y="298"/>
                  </a:cubicBezTo>
                  <a:cubicBezTo>
                    <a:pt x="117" y="292"/>
                    <a:pt x="117" y="292"/>
                    <a:pt x="117" y="292"/>
                  </a:cubicBezTo>
                  <a:cubicBezTo>
                    <a:pt x="117" y="292"/>
                    <a:pt x="117" y="292"/>
                    <a:pt x="118" y="292"/>
                  </a:cubicBezTo>
                  <a:cubicBezTo>
                    <a:pt x="128" y="292"/>
                    <a:pt x="128" y="292"/>
                    <a:pt x="128" y="292"/>
                  </a:cubicBezTo>
                  <a:cubicBezTo>
                    <a:pt x="128" y="292"/>
                    <a:pt x="129" y="292"/>
                    <a:pt x="129" y="292"/>
                  </a:cubicBezTo>
                  <a:lnTo>
                    <a:pt x="129" y="298"/>
                  </a:lnTo>
                  <a:close/>
                  <a:moveTo>
                    <a:pt x="129" y="290"/>
                  </a:moveTo>
                  <a:cubicBezTo>
                    <a:pt x="129" y="291"/>
                    <a:pt x="128" y="291"/>
                    <a:pt x="128" y="291"/>
                  </a:cubicBezTo>
                  <a:cubicBezTo>
                    <a:pt x="118" y="291"/>
                    <a:pt x="118" y="291"/>
                    <a:pt x="118" y="291"/>
                  </a:cubicBezTo>
                  <a:cubicBezTo>
                    <a:pt x="117" y="291"/>
                    <a:pt x="117" y="291"/>
                    <a:pt x="117" y="290"/>
                  </a:cubicBezTo>
                  <a:cubicBezTo>
                    <a:pt x="118" y="285"/>
                    <a:pt x="118" y="285"/>
                    <a:pt x="118" y="285"/>
                  </a:cubicBezTo>
                  <a:cubicBezTo>
                    <a:pt x="118" y="285"/>
                    <a:pt x="118" y="284"/>
                    <a:pt x="118" y="284"/>
                  </a:cubicBezTo>
                  <a:cubicBezTo>
                    <a:pt x="128" y="284"/>
                    <a:pt x="128" y="284"/>
                    <a:pt x="128" y="284"/>
                  </a:cubicBezTo>
                  <a:cubicBezTo>
                    <a:pt x="129" y="284"/>
                    <a:pt x="129" y="285"/>
                    <a:pt x="129" y="285"/>
                  </a:cubicBezTo>
                  <a:lnTo>
                    <a:pt x="129" y="290"/>
                  </a:lnTo>
                  <a:close/>
                  <a:moveTo>
                    <a:pt x="129" y="283"/>
                  </a:moveTo>
                  <a:cubicBezTo>
                    <a:pt x="129" y="283"/>
                    <a:pt x="129" y="283"/>
                    <a:pt x="128" y="283"/>
                  </a:cubicBezTo>
                  <a:cubicBezTo>
                    <a:pt x="118" y="283"/>
                    <a:pt x="118" y="283"/>
                    <a:pt x="118" y="283"/>
                  </a:cubicBezTo>
                  <a:cubicBezTo>
                    <a:pt x="118" y="283"/>
                    <a:pt x="118" y="283"/>
                    <a:pt x="118" y="283"/>
                  </a:cubicBezTo>
                  <a:cubicBezTo>
                    <a:pt x="118" y="277"/>
                    <a:pt x="118" y="277"/>
                    <a:pt x="118" y="277"/>
                  </a:cubicBezTo>
                  <a:cubicBezTo>
                    <a:pt x="118" y="277"/>
                    <a:pt x="118" y="277"/>
                    <a:pt x="118" y="277"/>
                  </a:cubicBezTo>
                  <a:cubicBezTo>
                    <a:pt x="129" y="277"/>
                    <a:pt x="129" y="277"/>
                    <a:pt x="129" y="277"/>
                  </a:cubicBezTo>
                  <a:cubicBezTo>
                    <a:pt x="129" y="277"/>
                    <a:pt x="129" y="277"/>
                    <a:pt x="129" y="277"/>
                  </a:cubicBezTo>
                  <a:lnTo>
                    <a:pt x="129" y="283"/>
                  </a:lnTo>
                  <a:close/>
                  <a:moveTo>
                    <a:pt x="129" y="266"/>
                  </a:moveTo>
                  <a:cubicBezTo>
                    <a:pt x="129" y="267"/>
                    <a:pt x="129" y="267"/>
                    <a:pt x="129" y="267"/>
                  </a:cubicBezTo>
                  <a:cubicBezTo>
                    <a:pt x="119" y="267"/>
                    <a:pt x="119" y="267"/>
                    <a:pt x="119" y="267"/>
                  </a:cubicBezTo>
                  <a:cubicBezTo>
                    <a:pt x="119" y="267"/>
                    <a:pt x="118" y="267"/>
                    <a:pt x="118" y="266"/>
                  </a:cubicBezTo>
                  <a:cubicBezTo>
                    <a:pt x="119" y="262"/>
                    <a:pt x="119" y="262"/>
                    <a:pt x="119" y="262"/>
                  </a:cubicBezTo>
                  <a:cubicBezTo>
                    <a:pt x="119" y="262"/>
                    <a:pt x="119" y="262"/>
                    <a:pt x="119" y="262"/>
                  </a:cubicBezTo>
                  <a:cubicBezTo>
                    <a:pt x="129" y="262"/>
                    <a:pt x="129" y="262"/>
                    <a:pt x="129" y="262"/>
                  </a:cubicBezTo>
                  <a:cubicBezTo>
                    <a:pt x="129" y="262"/>
                    <a:pt x="129" y="262"/>
                    <a:pt x="129" y="262"/>
                  </a:cubicBezTo>
                  <a:lnTo>
                    <a:pt x="129" y="266"/>
                  </a:lnTo>
                  <a:close/>
                  <a:moveTo>
                    <a:pt x="143" y="313"/>
                  </a:moveTo>
                  <a:cubicBezTo>
                    <a:pt x="131" y="313"/>
                    <a:pt x="131" y="313"/>
                    <a:pt x="131" y="313"/>
                  </a:cubicBezTo>
                  <a:cubicBezTo>
                    <a:pt x="131" y="313"/>
                    <a:pt x="131" y="313"/>
                    <a:pt x="131" y="313"/>
                  </a:cubicBezTo>
                  <a:cubicBezTo>
                    <a:pt x="131" y="307"/>
                    <a:pt x="131" y="307"/>
                    <a:pt x="131" y="307"/>
                  </a:cubicBezTo>
                  <a:cubicBezTo>
                    <a:pt x="131" y="307"/>
                    <a:pt x="131" y="307"/>
                    <a:pt x="131" y="307"/>
                  </a:cubicBezTo>
                  <a:cubicBezTo>
                    <a:pt x="142" y="307"/>
                    <a:pt x="142" y="307"/>
                    <a:pt x="142" y="307"/>
                  </a:cubicBezTo>
                  <a:cubicBezTo>
                    <a:pt x="143" y="307"/>
                    <a:pt x="143" y="307"/>
                    <a:pt x="143" y="307"/>
                  </a:cubicBezTo>
                  <a:cubicBezTo>
                    <a:pt x="143" y="313"/>
                    <a:pt x="143" y="313"/>
                    <a:pt x="143" y="313"/>
                  </a:cubicBezTo>
                  <a:cubicBezTo>
                    <a:pt x="143" y="313"/>
                    <a:pt x="143" y="313"/>
                    <a:pt x="143" y="313"/>
                  </a:cubicBezTo>
                  <a:close/>
                  <a:moveTo>
                    <a:pt x="145" y="300"/>
                  </a:moveTo>
                  <a:cubicBezTo>
                    <a:pt x="145" y="300"/>
                    <a:pt x="145" y="299"/>
                    <a:pt x="146" y="299"/>
                  </a:cubicBezTo>
                  <a:cubicBezTo>
                    <a:pt x="157" y="299"/>
                    <a:pt x="157" y="299"/>
                    <a:pt x="157" y="299"/>
                  </a:cubicBezTo>
                  <a:cubicBezTo>
                    <a:pt x="157" y="299"/>
                    <a:pt x="157" y="300"/>
                    <a:pt x="157" y="300"/>
                  </a:cubicBezTo>
                  <a:cubicBezTo>
                    <a:pt x="157" y="305"/>
                    <a:pt x="157" y="305"/>
                    <a:pt x="157" y="305"/>
                  </a:cubicBezTo>
                  <a:cubicBezTo>
                    <a:pt x="157" y="306"/>
                    <a:pt x="157" y="306"/>
                    <a:pt x="157" y="306"/>
                  </a:cubicBezTo>
                  <a:cubicBezTo>
                    <a:pt x="146" y="306"/>
                    <a:pt x="146" y="306"/>
                    <a:pt x="146" y="306"/>
                  </a:cubicBezTo>
                  <a:cubicBezTo>
                    <a:pt x="146" y="306"/>
                    <a:pt x="145" y="306"/>
                    <a:pt x="145" y="305"/>
                  </a:cubicBezTo>
                  <a:lnTo>
                    <a:pt x="145" y="300"/>
                  </a:lnTo>
                  <a:close/>
                  <a:moveTo>
                    <a:pt x="157" y="313"/>
                  </a:moveTo>
                  <a:cubicBezTo>
                    <a:pt x="146" y="313"/>
                    <a:pt x="146" y="313"/>
                    <a:pt x="146" y="313"/>
                  </a:cubicBezTo>
                  <a:cubicBezTo>
                    <a:pt x="146" y="313"/>
                    <a:pt x="146" y="313"/>
                    <a:pt x="146" y="313"/>
                  </a:cubicBezTo>
                  <a:cubicBezTo>
                    <a:pt x="145" y="307"/>
                    <a:pt x="145" y="307"/>
                    <a:pt x="145" y="307"/>
                  </a:cubicBezTo>
                  <a:cubicBezTo>
                    <a:pt x="145" y="307"/>
                    <a:pt x="146" y="307"/>
                    <a:pt x="146" y="307"/>
                  </a:cubicBezTo>
                  <a:cubicBezTo>
                    <a:pt x="157" y="307"/>
                    <a:pt x="157" y="307"/>
                    <a:pt x="157" y="307"/>
                  </a:cubicBezTo>
                  <a:cubicBezTo>
                    <a:pt x="157" y="307"/>
                    <a:pt x="157" y="307"/>
                    <a:pt x="157" y="307"/>
                  </a:cubicBezTo>
                  <a:cubicBezTo>
                    <a:pt x="158" y="313"/>
                    <a:pt x="158" y="313"/>
                    <a:pt x="158" y="313"/>
                  </a:cubicBezTo>
                  <a:cubicBezTo>
                    <a:pt x="158" y="313"/>
                    <a:pt x="157" y="313"/>
                    <a:pt x="157" y="313"/>
                  </a:cubicBezTo>
                  <a:close/>
                  <a:moveTo>
                    <a:pt x="157" y="266"/>
                  </a:moveTo>
                  <a:cubicBezTo>
                    <a:pt x="157" y="262"/>
                    <a:pt x="157" y="262"/>
                    <a:pt x="157" y="262"/>
                  </a:cubicBezTo>
                  <a:cubicBezTo>
                    <a:pt x="157" y="262"/>
                    <a:pt x="157" y="262"/>
                    <a:pt x="158" y="262"/>
                  </a:cubicBezTo>
                  <a:cubicBezTo>
                    <a:pt x="167" y="262"/>
                    <a:pt x="167" y="262"/>
                    <a:pt x="167" y="262"/>
                  </a:cubicBezTo>
                  <a:cubicBezTo>
                    <a:pt x="168" y="262"/>
                    <a:pt x="168" y="262"/>
                    <a:pt x="168" y="262"/>
                  </a:cubicBezTo>
                  <a:cubicBezTo>
                    <a:pt x="168" y="266"/>
                    <a:pt x="168" y="266"/>
                    <a:pt x="168" y="266"/>
                  </a:cubicBezTo>
                  <a:cubicBezTo>
                    <a:pt x="168" y="267"/>
                    <a:pt x="168" y="267"/>
                    <a:pt x="168" y="267"/>
                  </a:cubicBezTo>
                  <a:cubicBezTo>
                    <a:pt x="158" y="267"/>
                    <a:pt x="158" y="267"/>
                    <a:pt x="158" y="267"/>
                  </a:cubicBezTo>
                  <a:cubicBezTo>
                    <a:pt x="158" y="267"/>
                    <a:pt x="157" y="267"/>
                    <a:pt x="157" y="266"/>
                  </a:cubicBezTo>
                  <a:close/>
                  <a:moveTo>
                    <a:pt x="158" y="283"/>
                  </a:moveTo>
                  <a:cubicBezTo>
                    <a:pt x="158" y="277"/>
                    <a:pt x="158" y="277"/>
                    <a:pt x="158" y="277"/>
                  </a:cubicBezTo>
                  <a:cubicBezTo>
                    <a:pt x="158" y="277"/>
                    <a:pt x="158" y="277"/>
                    <a:pt x="159" y="277"/>
                  </a:cubicBezTo>
                  <a:cubicBezTo>
                    <a:pt x="169" y="277"/>
                    <a:pt x="169" y="277"/>
                    <a:pt x="169" y="277"/>
                  </a:cubicBezTo>
                  <a:cubicBezTo>
                    <a:pt x="169" y="277"/>
                    <a:pt x="169" y="277"/>
                    <a:pt x="169" y="277"/>
                  </a:cubicBezTo>
                  <a:cubicBezTo>
                    <a:pt x="170" y="283"/>
                    <a:pt x="170" y="283"/>
                    <a:pt x="170" y="283"/>
                  </a:cubicBezTo>
                  <a:cubicBezTo>
                    <a:pt x="170" y="283"/>
                    <a:pt x="170" y="283"/>
                    <a:pt x="169" y="283"/>
                  </a:cubicBezTo>
                  <a:cubicBezTo>
                    <a:pt x="159" y="283"/>
                    <a:pt x="159" y="283"/>
                    <a:pt x="159" y="283"/>
                  </a:cubicBezTo>
                  <a:cubicBezTo>
                    <a:pt x="159" y="283"/>
                    <a:pt x="158" y="283"/>
                    <a:pt x="158" y="283"/>
                  </a:cubicBezTo>
                  <a:close/>
                  <a:moveTo>
                    <a:pt x="159" y="290"/>
                  </a:moveTo>
                  <a:cubicBezTo>
                    <a:pt x="159" y="285"/>
                    <a:pt x="159" y="285"/>
                    <a:pt x="159" y="285"/>
                  </a:cubicBezTo>
                  <a:cubicBezTo>
                    <a:pt x="159" y="285"/>
                    <a:pt x="159" y="284"/>
                    <a:pt x="159" y="284"/>
                  </a:cubicBezTo>
                  <a:cubicBezTo>
                    <a:pt x="169" y="284"/>
                    <a:pt x="169" y="284"/>
                    <a:pt x="169" y="284"/>
                  </a:cubicBezTo>
                  <a:cubicBezTo>
                    <a:pt x="170" y="284"/>
                    <a:pt x="170" y="285"/>
                    <a:pt x="170" y="285"/>
                  </a:cubicBezTo>
                  <a:cubicBezTo>
                    <a:pt x="170" y="290"/>
                    <a:pt x="170" y="290"/>
                    <a:pt x="170" y="290"/>
                  </a:cubicBezTo>
                  <a:cubicBezTo>
                    <a:pt x="170" y="291"/>
                    <a:pt x="170" y="291"/>
                    <a:pt x="170" y="291"/>
                  </a:cubicBezTo>
                  <a:cubicBezTo>
                    <a:pt x="159" y="291"/>
                    <a:pt x="159" y="291"/>
                    <a:pt x="159" y="291"/>
                  </a:cubicBezTo>
                  <a:cubicBezTo>
                    <a:pt x="159" y="291"/>
                    <a:pt x="159" y="291"/>
                    <a:pt x="159" y="290"/>
                  </a:cubicBezTo>
                  <a:close/>
                  <a:moveTo>
                    <a:pt x="172" y="313"/>
                  </a:moveTo>
                  <a:cubicBezTo>
                    <a:pt x="161" y="313"/>
                    <a:pt x="161" y="313"/>
                    <a:pt x="161" y="313"/>
                  </a:cubicBezTo>
                  <a:cubicBezTo>
                    <a:pt x="160" y="313"/>
                    <a:pt x="160" y="313"/>
                    <a:pt x="160" y="313"/>
                  </a:cubicBezTo>
                  <a:cubicBezTo>
                    <a:pt x="160" y="307"/>
                    <a:pt x="160" y="307"/>
                    <a:pt x="160" y="307"/>
                  </a:cubicBezTo>
                  <a:cubicBezTo>
                    <a:pt x="160" y="307"/>
                    <a:pt x="160" y="307"/>
                    <a:pt x="160" y="307"/>
                  </a:cubicBezTo>
                  <a:cubicBezTo>
                    <a:pt x="172" y="307"/>
                    <a:pt x="172" y="307"/>
                    <a:pt x="172" y="307"/>
                  </a:cubicBezTo>
                  <a:cubicBezTo>
                    <a:pt x="172" y="307"/>
                    <a:pt x="172" y="307"/>
                    <a:pt x="172" y="307"/>
                  </a:cubicBezTo>
                  <a:cubicBezTo>
                    <a:pt x="172" y="313"/>
                    <a:pt x="172" y="313"/>
                    <a:pt x="172" y="313"/>
                  </a:cubicBezTo>
                  <a:cubicBezTo>
                    <a:pt x="172" y="313"/>
                    <a:pt x="172" y="313"/>
                    <a:pt x="172" y="313"/>
                  </a:cubicBezTo>
                  <a:close/>
                  <a:moveTo>
                    <a:pt x="173" y="290"/>
                  </a:moveTo>
                  <a:cubicBezTo>
                    <a:pt x="172" y="285"/>
                    <a:pt x="172" y="285"/>
                    <a:pt x="172" y="285"/>
                  </a:cubicBezTo>
                  <a:cubicBezTo>
                    <a:pt x="172" y="285"/>
                    <a:pt x="172" y="284"/>
                    <a:pt x="173" y="284"/>
                  </a:cubicBezTo>
                  <a:cubicBezTo>
                    <a:pt x="183" y="284"/>
                    <a:pt x="183" y="284"/>
                    <a:pt x="183" y="284"/>
                  </a:cubicBezTo>
                  <a:cubicBezTo>
                    <a:pt x="183" y="284"/>
                    <a:pt x="184" y="285"/>
                    <a:pt x="184" y="285"/>
                  </a:cubicBezTo>
                  <a:cubicBezTo>
                    <a:pt x="184" y="290"/>
                    <a:pt x="184" y="290"/>
                    <a:pt x="184" y="290"/>
                  </a:cubicBezTo>
                  <a:cubicBezTo>
                    <a:pt x="184" y="291"/>
                    <a:pt x="184" y="291"/>
                    <a:pt x="184" y="291"/>
                  </a:cubicBezTo>
                  <a:cubicBezTo>
                    <a:pt x="173" y="291"/>
                    <a:pt x="173" y="291"/>
                    <a:pt x="173" y="291"/>
                  </a:cubicBezTo>
                  <a:cubicBezTo>
                    <a:pt x="173" y="291"/>
                    <a:pt x="173" y="291"/>
                    <a:pt x="173" y="290"/>
                  </a:cubicBezTo>
                  <a:close/>
                  <a:moveTo>
                    <a:pt x="174" y="305"/>
                  </a:moveTo>
                  <a:cubicBezTo>
                    <a:pt x="174" y="300"/>
                    <a:pt x="174" y="300"/>
                    <a:pt x="174" y="300"/>
                  </a:cubicBezTo>
                  <a:cubicBezTo>
                    <a:pt x="174" y="300"/>
                    <a:pt x="174" y="299"/>
                    <a:pt x="174" y="299"/>
                  </a:cubicBezTo>
                  <a:cubicBezTo>
                    <a:pt x="185" y="299"/>
                    <a:pt x="185" y="299"/>
                    <a:pt x="185" y="299"/>
                  </a:cubicBezTo>
                  <a:cubicBezTo>
                    <a:pt x="185" y="299"/>
                    <a:pt x="186" y="300"/>
                    <a:pt x="186" y="300"/>
                  </a:cubicBezTo>
                  <a:cubicBezTo>
                    <a:pt x="186" y="305"/>
                    <a:pt x="186" y="305"/>
                    <a:pt x="186" y="305"/>
                  </a:cubicBezTo>
                  <a:cubicBezTo>
                    <a:pt x="186" y="306"/>
                    <a:pt x="186" y="306"/>
                    <a:pt x="186" y="306"/>
                  </a:cubicBezTo>
                  <a:cubicBezTo>
                    <a:pt x="175" y="306"/>
                    <a:pt x="175" y="306"/>
                    <a:pt x="175" y="306"/>
                  </a:cubicBezTo>
                  <a:cubicBezTo>
                    <a:pt x="174" y="306"/>
                    <a:pt x="174" y="306"/>
                    <a:pt x="174" y="305"/>
                  </a:cubicBezTo>
                  <a:close/>
                  <a:moveTo>
                    <a:pt x="187" y="313"/>
                  </a:moveTo>
                  <a:cubicBezTo>
                    <a:pt x="175" y="313"/>
                    <a:pt x="175" y="313"/>
                    <a:pt x="175" y="313"/>
                  </a:cubicBezTo>
                  <a:cubicBezTo>
                    <a:pt x="175" y="313"/>
                    <a:pt x="175" y="313"/>
                    <a:pt x="175" y="313"/>
                  </a:cubicBezTo>
                  <a:cubicBezTo>
                    <a:pt x="174" y="307"/>
                    <a:pt x="174" y="307"/>
                    <a:pt x="174" y="307"/>
                  </a:cubicBezTo>
                  <a:cubicBezTo>
                    <a:pt x="174" y="307"/>
                    <a:pt x="175" y="307"/>
                    <a:pt x="175" y="307"/>
                  </a:cubicBezTo>
                  <a:cubicBezTo>
                    <a:pt x="186" y="307"/>
                    <a:pt x="186" y="307"/>
                    <a:pt x="186" y="307"/>
                  </a:cubicBezTo>
                  <a:cubicBezTo>
                    <a:pt x="186" y="307"/>
                    <a:pt x="187" y="307"/>
                    <a:pt x="187" y="307"/>
                  </a:cubicBezTo>
                  <a:cubicBezTo>
                    <a:pt x="187" y="313"/>
                    <a:pt x="187" y="313"/>
                    <a:pt x="187" y="313"/>
                  </a:cubicBezTo>
                  <a:cubicBezTo>
                    <a:pt x="187" y="313"/>
                    <a:pt x="187" y="313"/>
                    <a:pt x="187" y="313"/>
                  </a:cubicBezTo>
                  <a:close/>
                  <a:moveTo>
                    <a:pt x="187" y="290"/>
                  </a:moveTo>
                  <a:cubicBezTo>
                    <a:pt x="186" y="285"/>
                    <a:pt x="186" y="285"/>
                    <a:pt x="186" y="285"/>
                  </a:cubicBezTo>
                  <a:cubicBezTo>
                    <a:pt x="186" y="285"/>
                    <a:pt x="186" y="284"/>
                    <a:pt x="186" y="284"/>
                  </a:cubicBezTo>
                  <a:cubicBezTo>
                    <a:pt x="197" y="284"/>
                    <a:pt x="197" y="284"/>
                    <a:pt x="197" y="284"/>
                  </a:cubicBezTo>
                  <a:cubicBezTo>
                    <a:pt x="197" y="284"/>
                    <a:pt x="198" y="285"/>
                    <a:pt x="198" y="285"/>
                  </a:cubicBezTo>
                  <a:cubicBezTo>
                    <a:pt x="199" y="290"/>
                    <a:pt x="199" y="290"/>
                    <a:pt x="199" y="290"/>
                  </a:cubicBezTo>
                  <a:cubicBezTo>
                    <a:pt x="199" y="291"/>
                    <a:pt x="198" y="291"/>
                    <a:pt x="198" y="291"/>
                  </a:cubicBezTo>
                  <a:cubicBezTo>
                    <a:pt x="187" y="291"/>
                    <a:pt x="187" y="291"/>
                    <a:pt x="187" y="291"/>
                  </a:cubicBezTo>
                  <a:cubicBezTo>
                    <a:pt x="187" y="291"/>
                    <a:pt x="187" y="291"/>
                    <a:pt x="187" y="290"/>
                  </a:cubicBezTo>
                  <a:close/>
                  <a:moveTo>
                    <a:pt x="202" y="313"/>
                  </a:moveTo>
                  <a:cubicBezTo>
                    <a:pt x="190" y="313"/>
                    <a:pt x="190" y="313"/>
                    <a:pt x="190" y="313"/>
                  </a:cubicBezTo>
                  <a:cubicBezTo>
                    <a:pt x="190" y="313"/>
                    <a:pt x="190" y="313"/>
                    <a:pt x="190" y="313"/>
                  </a:cubicBezTo>
                  <a:cubicBezTo>
                    <a:pt x="189" y="307"/>
                    <a:pt x="189" y="307"/>
                    <a:pt x="189" y="307"/>
                  </a:cubicBezTo>
                  <a:cubicBezTo>
                    <a:pt x="189" y="307"/>
                    <a:pt x="189" y="307"/>
                    <a:pt x="190" y="307"/>
                  </a:cubicBezTo>
                  <a:cubicBezTo>
                    <a:pt x="201" y="307"/>
                    <a:pt x="201" y="307"/>
                    <a:pt x="201" y="307"/>
                  </a:cubicBezTo>
                  <a:cubicBezTo>
                    <a:pt x="201" y="307"/>
                    <a:pt x="201" y="307"/>
                    <a:pt x="201" y="307"/>
                  </a:cubicBezTo>
                  <a:cubicBezTo>
                    <a:pt x="202" y="313"/>
                    <a:pt x="202" y="313"/>
                    <a:pt x="202" y="313"/>
                  </a:cubicBezTo>
                  <a:cubicBezTo>
                    <a:pt x="202" y="313"/>
                    <a:pt x="202" y="313"/>
                    <a:pt x="202" y="313"/>
                  </a:cubicBezTo>
                  <a:close/>
                  <a:moveTo>
                    <a:pt x="202" y="298"/>
                  </a:moveTo>
                  <a:cubicBezTo>
                    <a:pt x="201" y="292"/>
                    <a:pt x="201" y="292"/>
                    <a:pt x="201" y="292"/>
                  </a:cubicBezTo>
                  <a:cubicBezTo>
                    <a:pt x="201" y="292"/>
                    <a:pt x="202" y="292"/>
                    <a:pt x="202" y="292"/>
                  </a:cubicBezTo>
                  <a:cubicBezTo>
                    <a:pt x="213" y="292"/>
                    <a:pt x="213" y="292"/>
                    <a:pt x="213" y="292"/>
                  </a:cubicBezTo>
                  <a:cubicBezTo>
                    <a:pt x="213" y="292"/>
                    <a:pt x="213" y="292"/>
                    <a:pt x="213" y="292"/>
                  </a:cubicBezTo>
                  <a:cubicBezTo>
                    <a:pt x="214" y="298"/>
                    <a:pt x="214" y="298"/>
                    <a:pt x="214" y="298"/>
                  </a:cubicBezTo>
                  <a:cubicBezTo>
                    <a:pt x="215" y="298"/>
                    <a:pt x="214" y="298"/>
                    <a:pt x="214" y="298"/>
                  </a:cubicBezTo>
                  <a:cubicBezTo>
                    <a:pt x="203" y="298"/>
                    <a:pt x="203" y="298"/>
                    <a:pt x="203" y="298"/>
                  </a:cubicBezTo>
                  <a:cubicBezTo>
                    <a:pt x="203" y="298"/>
                    <a:pt x="202" y="298"/>
                    <a:pt x="202" y="298"/>
                  </a:cubicBezTo>
                  <a:close/>
                  <a:moveTo>
                    <a:pt x="204" y="305"/>
                  </a:moveTo>
                  <a:cubicBezTo>
                    <a:pt x="203" y="300"/>
                    <a:pt x="203" y="300"/>
                    <a:pt x="203" y="300"/>
                  </a:cubicBezTo>
                  <a:cubicBezTo>
                    <a:pt x="203" y="300"/>
                    <a:pt x="203" y="299"/>
                    <a:pt x="203" y="299"/>
                  </a:cubicBezTo>
                  <a:cubicBezTo>
                    <a:pt x="214" y="299"/>
                    <a:pt x="214" y="299"/>
                    <a:pt x="214" y="299"/>
                  </a:cubicBezTo>
                  <a:cubicBezTo>
                    <a:pt x="215" y="299"/>
                    <a:pt x="215" y="300"/>
                    <a:pt x="215" y="300"/>
                  </a:cubicBezTo>
                  <a:cubicBezTo>
                    <a:pt x="216" y="305"/>
                    <a:pt x="216" y="305"/>
                    <a:pt x="216" y="305"/>
                  </a:cubicBezTo>
                  <a:cubicBezTo>
                    <a:pt x="216" y="306"/>
                    <a:pt x="216" y="306"/>
                    <a:pt x="216" y="306"/>
                  </a:cubicBezTo>
                  <a:cubicBezTo>
                    <a:pt x="204" y="306"/>
                    <a:pt x="204" y="306"/>
                    <a:pt x="204" y="306"/>
                  </a:cubicBezTo>
                  <a:cubicBezTo>
                    <a:pt x="204" y="306"/>
                    <a:pt x="204" y="306"/>
                    <a:pt x="204" y="305"/>
                  </a:cubicBezTo>
                  <a:close/>
                  <a:moveTo>
                    <a:pt x="217" y="313"/>
                  </a:moveTo>
                  <a:cubicBezTo>
                    <a:pt x="205" y="313"/>
                    <a:pt x="205" y="313"/>
                    <a:pt x="205" y="313"/>
                  </a:cubicBezTo>
                  <a:cubicBezTo>
                    <a:pt x="205" y="313"/>
                    <a:pt x="205" y="313"/>
                    <a:pt x="205" y="313"/>
                  </a:cubicBezTo>
                  <a:cubicBezTo>
                    <a:pt x="204" y="307"/>
                    <a:pt x="204" y="307"/>
                    <a:pt x="204" y="307"/>
                  </a:cubicBezTo>
                  <a:cubicBezTo>
                    <a:pt x="204" y="307"/>
                    <a:pt x="204" y="307"/>
                    <a:pt x="204" y="307"/>
                  </a:cubicBezTo>
                  <a:cubicBezTo>
                    <a:pt x="216" y="307"/>
                    <a:pt x="216" y="307"/>
                    <a:pt x="216" y="307"/>
                  </a:cubicBezTo>
                  <a:cubicBezTo>
                    <a:pt x="216" y="307"/>
                    <a:pt x="216" y="307"/>
                    <a:pt x="216" y="307"/>
                  </a:cubicBezTo>
                  <a:cubicBezTo>
                    <a:pt x="218" y="313"/>
                    <a:pt x="218" y="313"/>
                    <a:pt x="218" y="313"/>
                  </a:cubicBezTo>
                  <a:cubicBezTo>
                    <a:pt x="218" y="313"/>
                    <a:pt x="217" y="313"/>
                    <a:pt x="217" y="313"/>
                  </a:cubicBezTo>
                  <a:close/>
                  <a:moveTo>
                    <a:pt x="219" y="305"/>
                  </a:moveTo>
                  <a:cubicBezTo>
                    <a:pt x="217" y="300"/>
                    <a:pt x="217" y="300"/>
                    <a:pt x="217" y="300"/>
                  </a:cubicBezTo>
                  <a:cubicBezTo>
                    <a:pt x="217" y="300"/>
                    <a:pt x="218" y="299"/>
                    <a:pt x="218" y="299"/>
                  </a:cubicBezTo>
                  <a:cubicBezTo>
                    <a:pt x="229" y="299"/>
                    <a:pt x="229" y="299"/>
                    <a:pt x="229" y="299"/>
                  </a:cubicBezTo>
                  <a:cubicBezTo>
                    <a:pt x="230" y="299"/>
                    <a:pt x="230" y="300"/>
                    <a:pt x="230" y="300"/>
                  </a:cubicBezTo>
                  <a:cubicBezTo>
                    <a:pt x="231" y="305"/>
                    <a:pt x="231" y="305"/>
                    <a:pt x="231" y="305"/>
                  </a:cubicBezTo>
                  <a:cubicBezTo>
                    <a:pt x="231" y="306"/>
                    <a:pt x="231" y="306"/>
                    <a:pt x="231" y="306"/>
                  </a:cubicBezTo>
                  <a:cubicBezTo>
                    <a:pt x="219" y="306"/>
                    <a:pt x="219" y="306"/>
                    <a:pt x="219" y="306"/>
                  </a:cubicBezTo>
                  <a:cubicBezTo>
                    <a:pt x="219" y="306"/>
                    <a:pt x="219" y="306"/>
                    <a:pt x="219" y="305"/>
                  </a:cubicBezTo>
                  <a:close/>
                  <a:moveTo>
                    <a:pt x="233" y="313"/>
                  </a:moveTo>
                  <a:cubicBezTo>
                    <a:pt x="221" y="313"/>
                    <a:pt x="221" y="313"/>
                    <a:pt x="221" y="313"/>
                  </a:cubicBezTo>
                  <a:cubicBezTo>
                    <a:pt x="220" y="313"/>
                    <a:pt x="220" y="313"/>
                    <a:pt x="220" y="313"/>
                  </a:cubicBezTo>
                  <a:cubicBezTo>
                    <a:pt x="219" y="307"/>
                    <a:pt x="219" y="307"/>
                    <a:pt x="219" y="307"/>
                  </a:cubicBezTo>
                  <a:cubicBezTo>
                    <a:pt x="219" y="307"/>
                    <a:pt x="219" y="307"/>
                    <a:pt x="219" y="307"/>
                  </a:cubicBezTo>
                  <a:cubicBezTo>
                    <a:pt x="231" y="307"/>
                    <a:pt x="231" y="307"/>
                    <a:pt x="231" y="307"/>
                  </a:cubicBezTo>
                  <a:cubicBezTo>
                    <a:pt x="231" y="307"/>
                    <a:pt x="232" y="307"/>
                    <a:pt x="232" y="307"/>
                  </a:cubicBezTo>
                  <a:cubicBezTo>
                    <a:pt x="233" y="313"/>
                    <a:pt x="233" y="313"/>
                    <a:pt x="233" y="313"/>
                  </a:cubicBezTo>
                  <a:cubicBezTo>
                    <a:pt x="233" y="313"/>
                    <a:pt x="233" y="313"/>
                    <a:pt x="233" y="313"/>
                  </a:cubicBezTo>
                  <a:close/>
                  <a:moveTo>
                    <a:pt x="234" y="305"/>
                  </a:moveTo>
                  <a:cubicBezTo>
                    <a:pt x="232" y="300"/>
                    <a:pt x="232" y="300"/>
                    <a:pt x="232" y="300"/>
                  </a:cubicBezTo>
                  <a:cubicBezTo>
                    <a:pt x="232" y="300"/>
                    <a:pt x="233" y="299"/>
                    <a:pt x="233" y="299"/>
                  </a:cubicBezTo>
                  <a:cubicBezTo>
                    <a:pt x="245" y="299"/>
                    <a:pt x="245" y="299"/>
                    <a:pt x="245" y="299"/>
                  </a:cubicBezTo>
                  <a:cubicBezTo>
                    <a:pt x="245" y="299"/>
                    <a:pt x="245" y="300"/>
                    <a:pt x="245" y="300"/>
                  </a:cubicBezTo>
                  <a:cubicBezTo>
                    <a:pt x="247" y="305"/>
                    <a:pt x="247" y="305"/>
                    <a:pt x="247" y="305"/>
                  </a:cubicBezTo>
                  <a:cubicBezTo>
                    <a:pt x="247" y="306"/>
                    <a:pt x="247" y="306"/>
                    <a:pt x="246" y="306"/>
                  </a:cubicBezTo>
                  <a:cubicBezTo>
                    <a:pt x="234" y="306"/>
                    <a:pt x="234" y="306"/>
                    <a:pt x="234" y="306"/>
                  </a:cubicBezTo>
                  <a:cubicBezTo>
                    <a:pt x="234" y="306"/>
                    <a:pt x="234" y="306"/>
                    <a:pt x="234" y="305"/>
                  </a:cubicBezTo>
                  <a:close/>
                  <a:moveTo>
                    <a:pt x="248" y="313"/>
                  </a:moveTo>
                  <a:cubicBezTo>
                    <a:pt x="236" y="313"/>
                    <a:pt x="236" y="313"/>
                    <a:pt x="236" y="313"/>
                  </a:cubicBezTo>
                  <a:cubicBezTo>
                    <a:pt x="236" y="313"/>
                    <a:pt x="236" y="313"/>
                    <a:pt x="236" y="313"/>
                  </a:cubicBezTo>
                  <a:cubicBezTo>
                    <a:pt x="234" y="307"/>
                    <a:pt x="234" y="307"/>
                    <a:pt x="234" y="307"/>
                  </a:cubicBezTo>
                  <a:cubicBezTo>
                    <a:pt x="234" y="307"/>
                    <a:pt x="234" y="307"/>
                    <a:pt x="235" y="307"/>
                  </a:cubicBezTo>
                  <a:cubicBezTo>
                    <a:pt x="247" y="307"/>
                    <a:pt x="247" y="307"/>
                    <a:pt x="247" y="307"/>
                  </a:cubicBezTo>
                  <a:cubicBezTo>
                    <a:pt x="247" y="307"/>
                    <a:pt x="247" y="307"/>
                    <a:pt x="247" y="307"/>
                  </a:cubicBezTo>
                  <a:cubicBezTo>
                    <a:pt x="249" y="313"/>
                    <a:pt x="249" y="313"/>
                    <a:pt x="249" y="313"/>
                  </a:cubicBezTo>
                  <a:cubicBezTo>
                    <a:pt x="249" y="313"/>
                    <a:pt x="249" y="313"/>
                    <a:pt x="248" y="313"/>
                  </a:cubicBezTo>
                  <a:close/>
                  <a:moveTo>
                    <a:pt x="324" y="273"/>
                  </a:moveTo>
                  <a:cubicBezTo>
                    <a:pt x="325" y="273"/>
                    <a:pt x="325" y="273"/>
                    <a:pt x="325" y="273"/>
                  </a:cubicBezTo>
                  <a:cubicBezTo>
                    <a:pt x="325" y="273"/>
                    <a:pt x="325" y="273"/>
                    <a:pt x="325" y="273"/>
                  </a:cubicBezTo>
                  <a:cubicBezTo>
                    <a:pt x="325" y="273"/>
                    <a:pt x="325" y="273"/>
                    <a:pt x="324" y="273"/>
                  </a:cubicBezTo>
                  <a:close/>
                  <a:moveTo>
                    <a:pt x="324" y="273"/>
                  </a:moveTo>
                  <a:cubicBezTo>
                    <a:pt x="324" y="273"/>
                    <a:pt x="324" y="273"/>
                    <a:pt x="324" y="273"/>
                  </a:cubicBezTo>
                  <a:cubicBezTo>
                    <a:pt x="324" y="273"/>
                    <a:pt x="324" y="273"/>
                    <a:pt x="324" y="273"/>
                  </a:cubicBezTo>
                  <a:close/>
                  <a:moveTo>
                    <a:pt x="302" y="291"/>
                  </a:moveTo>
                  <a:cubicBezTo>
                    <a:pt x="312" y="289"/>
                    <a:pt x="318" y="288"/>
                    <a:pt x="324" y="288"/>
                  </a:cubicBezTo>
                  <a:cubicBezTo>
                    <a:pt x="324" y="283"/>
                    <a:pt x="324" y="283"/>
                    <a:pt x="324" y="283"/>
                  </a:cubicBezTo>
                  <a:cubicBezTo>
                    <a:pt x="322" y="283"/>
                    <a:pt x="321" y="282"/>
                    <a:pt x="321" y="281"/>
                  </a:cubicBezTo>
                  <a:cubicBezTo>
                    <a:pt x="321" y="277"/>
                    <a:pt x="321" y="277"/>
                    <a:pt x="321" y="277"/>
                  </a:cubicBezTo>
                  <a:cubicBezTo>
                    <a:pt x="321" y="276"/>
                    <a:pt x="322" y="275"/>
                    <a:pt x="324" y="275"/>
                  </a:cubicBezTo>
                  <a:cubicBezTo>
                    <a:pt x="324" y="273"/>
                    <a:pt x="324" y="273"/>
                    <a:pt x="324" y="273"/>
                  </a:cubicBezTo>
                  <a:cubicBezTo>
                    <a:pt x="313" y="273"/>
                    <a:pt x="306" y="280"/>
                    <a:pt x="302" y="291"/>
                  </a:cubicBezTo>
                  <a:close/>
                  <a:moveTo>
                    <a:pt x="347" y="291"/>
                  </a:moveTo>
                  <a:cubicBezTo>
                    <a:pt x="347" y="291"/>
                    <a:pt x="347" y="291"/>
                    <a:pt x="347" y="291"/>
                  </a:cubicBezTo>
                  <a:cubicBezTo>
                    <a:pt x="347" y="292"/>
                    <a:pt x="347" y="292"/>
                    <a:pt x="347" y="292"/>
                  </a:cubicBezTo>
                  <a:cubicBezTo>
                    <a:pt x="347" y="292"/>
                    <a:pt x="347" y="292"/>
                    <a:pt x="347" y="291"/>
                  </a:cubicBezTo>
                  <a:close/>
                  <a:moveTo>
                    <a:pt x="347" y="292"/>
                  </a:moveTo>
                  <a:cubicBezTo>
                    <a:pt x="348" y="292"/>
                    <a:pt x="348" y="293"/>
                    <a:pt x="348" y="293"/>
                  </a:cubicBezTo>
                  <a:cubicBezTo>
                    <a:pt x="348" y="293"/>
                    <a:pt x="348" y="293"/>
                    <a:pt x="348" y="293"/>
                  </a:cubicBezTo>
                  <a:cubicBezTo>
                    <a:pt x="348" y="293"/>
                    <a:pt x="348" y="292"/>
                    <a:pt x="347" y="292"/>
                  </a:cubicBezTo>
                  <a:close/>
                  <a:moveTo>
                    <a:pt x="301" y="293"/>
                  </a:moveTo>
                  <a:cubicBezTo>
                    <a:pt x="301" y="293"/>
                    <a:pt x="301" y="293"/>
                    <a:pt x="301" y="293"/>
                  </a:cubicBezTo>
                  <a:cubicBezTo>
                    <a:pt x="301" y="293"/>
                    <a:pt x="301" y="292"/>
                    <a:pt x="301" y="292"/>
                  </a:cubicBezTo>
                  <a:cubicBezTo>
                    <a:pt x="301" y="292"/>
                    <a:pt x="301" y="293"/>
                    <a:pt x="301" y="293"/>
                  </a:cubicBezTo>
                  <a:close/>
                  <a:moveTo>
                    <a:pt x="348" y="293"/>
                  </a:moveTo>
                  <a:cubicBezTo>
                    <a:pt x="336" y="291"/>
                    <a:pt x="330" y="290"/>
                    <a:pt x="324" y="290"/>
                  </a:cubicBezTo>
                  <a:cubicBezTo>
                    <a:pt x="318" y="290"/>
                    <a:pt x="312" y="291"/>
                    <a:pt x="301" y="293"/>
                  </a:cubicBezTo>
                  <a:cubicBezTo>
                    <a:pt x="301" y="294"/>
                    <a:pt x="300" y="296"/>
                    <a:pt x="300" y="297"/>
                  </a:cubicBezTo>
                  <a:cubicBezTo>
                    <a:pt x="294" y="320"/>
                    <a:pt x="301" y="331"/>
                    <a:pt x="324" y="331"/>
                  </a:cubicBezTo>
                  <a:cubicBezTo>
                    <a:pt x="348" y="331"/>
                    <a:pt x="355" y="320"/>
                    <a:pt x="349" y="297"/>
                  </a:cubicBezTo>
                  <a:cubicBezTo>
                    <a:pt x="349" y="296"/>
                    <a:pt x="348" y="294"/>
                    <a:pt x="348" y="293"/>
                  </a:cubicBezTo>
                  <a:close/>
                  <a:moveTo>
                    <a:pt x="302" y="292"/>
                  </a:moveTo>
                  <a:cubicBezTo>
                    <a:pt x="302" y="292"/>
                    <a:pt x="302" y="291"/>
                    <a:pt x="302" y="291"/>
                  </a:cubicBezTo>
                  <a:cubicBezTo>
                    <a:pt x="302" y="291"/>
                    <a:pt x="302" y="291"/>
                    <a:pt x="302" y="291"/>
                  </a:cubicBezTo>
                  <a:cubicBezTo>
                    <a:pt x="302" y="291"/>
                    <a:pt x="302" y="292"/>
                    <a:pt x="302" y="292"/>
                  </a:cubicBezTo>
                  <a:close/>
                  <a:moveTo>
                    <a:pt x="328" y="277"/>
                  </a:moveTo>
                  <a:cubicBezTo>
                    <a:pt x="328" y="281"/>
                    <a:pt x="328" y="281"/>
                    <a:pt x="328" y="281"/>
                  </a:cubicBezTo>
                  <a:cubicBezTo>
                    <a:pt x="328" y="282"/>
                    <a:pt x="327" y="283"/>
                    <a:pt x="325" y="283"/>
                  </a:cubicBezTo>
                  <a:cubicBezTo>
                    <a:pt x="325" y="288"/>
                    <a:pt x="325" y="288"/>
                    <a:pt x="325" y="288"/>
                  </a:cubicBezTo>
                  <a:cubicBezTo>
                    <a:pt x="331" y="288"/>
                    <a:pt x="337" y="289"/>
                    <a:pt x="347" y="291"/>
                  </a:cubicBezTo>
                  <a:cubicBezTo>
                    <a:pt x="343" y="280"/>
                    <a:pt x="336" y="273"/>
                    <a:pt x="325" y="273"/>
                  </a:cubicBezTo>
                  <a:cubicBezTo>
                    <a:pt x="325" y="275"/>
                    <a:pt x="325" y="275"/>
                    <a:pt x="325" y="275"/>
                  </a:cubicBezTo>
                  <a:cubicBezTo>
                    <a:pt x="327" y="275"/>
                    <a:pt x="328" y="276"/>
                    <a:pt x="328" y="277"/>
                  </a:cubicBezTo>
                  <a:close/>
                  <a:moveTo>
                    <a:pt x="357" y="0"/>
                  </a:moveTo>
                  <a:cubicBezTo>
                    <a:pt x="6" y="0"/>
                    <a:pt x="6" y="0"/>
                    <a:pt x="6" y="0"/>
                  </a:cubicBezTo>
                  <a:cubicBezTo>
                    <a:pt x="3" y="0"/>
                    <a:pt x="0" y="3"/>
                    <a:pt x="0" y="8"/>
                  </a:cubicBezTo>
                  <a:cubicBezTo>
                    <a:pt x="0" y="201"/>
                    <a:pt x="0" y="201"/>
                    <a:pt x="0" y="201"/>
                  </a:cubicBezTo>
                  <a:cubicBezTo>
                    <a:pt x="0" y="206"/>
                    <a:pt x="3" y="209"/>
                    <a:pt x="6" y="209"/>
                  </a:cubicBezTo>
                  <a:cubicBezTo>
                    <a:pt x="119" y="209"/>
                    <a:pt x="119" y="209"/>
                    <a:pt x="119" y="209"/>
                  </a:cubicBezTo>
                  <a:cubicBezTo>
                    <a:pt x="119" y="225"/>
                    <a:pt x="119" y="225"/>
                    <a:pt x="119" y="225"/>
                  </a:cubicBezTo>
                  <a:cubicBezTo>
                    <a:pt x="101" y="225"/>
                    <a:pt x="101" y="225"/>
                    <a:pt x="101" y="225"/>
                  </a:cubicBezTo>
                  <a:cubicBezTo>
                    <a:pt x="98" y="225"/>
                    <a:pt x="95" y="226"/>
                    <a:pt x="95" y="228"/>
                  </a:cubicBezTo>
                  <a:cubicBezTo>
                    <a:pt x="95" y="236"/>
                    <a:pt x="95" y="236"/>
                    <a:pt x="95" y="236"/>
                  </a:cubicBezTo>
                  <a:cubicBezTo>
                    <a:pt x="95" y="237"/>
                    <a:pt x="98" y="239"/>
                    <a:pt x="101" y="239"/>
                  </a:cubicBezTo>
                  <a:cubicBezTo>
                    <a:pt x="262" y="239"/>
                    <a:pt x="262" y="239"/>
                    <a:pt x="262" y="239"/>
                  </a:cubicBezTo>
                  <a:cubicBezTo>
                    <a:pt x="265" y="239"/>
                    <a:pt x="268" y="237"/>
                    <a:pt x="268" y="236"/>
                  </a:cubicBezTo>
                  <a:cubicBezTo>
                    <a:pt x="268" y="228"/>
                    <a:pt x="268" y="228"/>
                    <a:pt x="268" y="228"/>
                  </a:cubicBezTo>
                  <a:cubicBezTo>
                    <a:pt x="268" y="226"/>
                    <a:pt x="265" y="225"/>
                    <a:pt x="262" y="225"/>
                  </a:cubicBezTo>
                  <a:cubicBezTo>
                    <a:pt x="244" y="225"/>
                    <a:pt x="244" y="225"/>
                    <a:pt x="244" y="225"/>
                  </a:cubicBezTo>
                  <a:cubicBezTo>
                    <a:pt x="244" y="209"/>
                    <a:pt x="244" y="209"/>
                    <a:pt x="244" y="209"/>
                  </a:cubicBezTo>
                  <a:cubicBezTo>
                    <a:pt x="357" y="209"/>
                    <a:pt x="357" y="209"/>
                    <a:pt x="357" y="209"/>
                  </a:cubicBezTo>
                  <a:cubicBezTo>
                    <a:pt x="360" y="209"/>
                    <a:pt x="363" y="206"/>
                    <a:pt x="363" y="201"/>
                  </a:cubicBezTo>
                  <a:cubicBezTo>
                    <a:pt x="363" y="8"/>
                    <a:pt x="363" y="8"/>
                    <a:pt x="363" y="8"/>
                  </a:cubicBezTo>
                  <a:cubicBezTo>
                    <a:pt x="363" y="3"/>
                    <a:pt x="360" y="0"/>
                    <a:pt x="357" y="0"/>
                  </a:cubicBezTo>
                  <a:close/>
                  <a:moveTo>
                    <a:pt x="12" y="197"/>
                  </a:moveTo>
                  <a:cubicBezTo>
                    <a:pt x="12" y="11"/>
                    <a:pt x="12" y="11"/>
                    <a:pt x="12" y="11"/>
                  </a:cubicBezTo>
                  <a:cubicBezTo>
                    <a:pt x="351" y="11"/>
                    <a:pt x="351" y="11"/>
                    <a:pt x="351" y="11"/>
                  </a:cubicBezTo>
                  <a:cubicBezTo>
                    <a:pt x="351" y="197"/>
                    <a:pt x="351" y="197"/>
                    <a:pt x="351" y="197"/>
                  </a:cubicBezTo>
                  <a:lnTo>
                    <a:pt x="12" y="197"/>
                  </a:lnTo>
                  <a:close/>
                  <a:moveTo>
                    <a:pt x="353" y="206"/>
                  </a:moveTo>
                  <a:cubicBezTo>
                    <a:pt x="352" y="206"/>
                    <a:pt x="351" y="205"/>
                    <a:pt x="351" y="203"/>
                  </a:cubicBezTo>
                  <a:cubicBezTo>
                    <a:pt x="351" y="202"/>
                    <a:pt x="352" y="200"/>
                    <a:pt x="353" y="200"/>
                  </a:cubicBezTo>
                  <a:cubicBezTo>
                    <a:pt x="355" y="200"/>
                    <a:pt x="356" y="202"/>
                    <a:pt x="356" y="203"/>
                  </a:cubicBezTo>
                  <a:cubicBezTo>
                    <a:pt x="356" y="205"/>
                    <a:pt x="355" y="206"/>
                    <a:pt x="353" y="20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7" name="Group 6">
              <a:extLst>
                <a:ext uri="{FF2B5EF4-FFF2-40B4-BE49-F238E27FC236}">
                  <a16:creationId xmlns:a16="http://schemas.microsoft.com/office/drawing/2014/main" id="{CE02E9D5-ED7B-4AF8-925A-FFECEA84C15F}"/>
                </a:ext>
              </a:extLst>
            </p:cNvPr>
            <p:cNvGrpSpPr/>
            <p:nvPr/>
          </p:nvGrpSpPr>
          <p:grpSpPr>
            <a:xfrm>
              <a:off x="711747" y="2265528"/>
              <a:ext cx="2045101" cy="1043543"/>
              <a:chOff x="711747" y="2265528"/>
              <a:chExt cx="2045101" cy="1043543"/>
            </a:xfrm>
          </p:grpSpPr>
          <p:sp>
            <p:nvSpPr>
              <p:cNvPr id="8" name="Freeform 43">
                <a:extLst>
                  <a:ext uri="{FF2B5EF4-FFF2-40B4-BE49-F238E27FC236}">
                    <a16:creationId xmlns:a16="http://schemas.microsoft.com/office/drawing/2014/main" id="{ED9114BA-8FB4-40C3-97AA-024DAB41510C}"/>
                  </a:ext>
                </a:extLst>
              </p:cNvPr>
              <p:cNvSpPr>
                <a:spLocks noEditPoints="1"/>
              </p:cNvSpPr>
              <p:nvPr/>
            </p:nvSpPr>
            <p:spPr bwMode="auto">
              <a:xfrm rot="11564431">
                <a:off x="1206353" y="2360618"/>
                <a:ext cx="663874" cy="525659"/>
              </a:xfrm>
              <a:custGeom>
                <a:avLst/>
                <a:gdLst>
                  <a:gd name="T0" fmla="*/ 172 w 320"/>
                  <a:gd name="T1" fmla="*/ 163 h 258"/>
                  <a:gd name="T2" fmla="*/ 193 w 320"/>
                  <a:gd name="T3" fmla="*/ 130 h 258"/>
                  <a:gd name="T4" fmla="*/ 162 w 320"/>
                  <a:gd name="T5" fmla="*/ 104 h 258"/>
                  <a:gd name="T6" fmla="*/ 154 w 320"/>
                  <a:gd name="T7" fmla="*/ 66 h 258"/>
                  <a:gd name="T8" fmla="*/ 115 w 320"/>
                  <a:gd name="T9" fmla="*/ 69 h 258"/>
                  <a:gd name="T10" fmla="*/ 81 w 320"/>
                  <a:gd name="T11" fmla="*/ 48 h 258"/>
                  <a:gd name="T12" fmla="*/ 56 w 320"/>
                  <a:gd name="T13" fmla="*/ 78 h 258"/>
                  <a:gd name="T14" fmla="*/ 18 w 320"/>
                  <a:gd name="T15" fmla="*/ 86 h 258"/>
                  <a:gd name="T16" fmla="*/ 21 w 320"/>
                  <a:gd name="T17" fmla="*/ 126 h 258"/>
                  <a:gd name="T18" fmla="*/ 0 w 320"/>
                  <a:gd name="T19" fmla="*/ 159 h 258"/>
                  <a:gd name="T20" fmla="*/ 30 w 320"/>
                  <a:gd name="T21" fmla="*/ 185 h 258"/>
                  <a:gd name="T22" fmla="*/ 38 w 320"/>
                  <a:gd name="T23" fmla="*/ 223 h 258"/>
                  <a:gd name="T24" fmla="*/ 78 w 320"/>
                  <a:gd name="T25" fmla="*/ 220 h 258"/>
                  <a:gd name="T26" fmla="*/ 111 w 320"/>
                  <a:gd name="T27" fmla="*/ 241 h 258"/>
                  <a:gd name="T28" fmla="*/ 136 w 320"/>
                  <a:gd name="T29" fmla="*/ 211 h 258"/>
                  <a:gd name="T30" fmla="*/ 175 w 320"/>
                  <a:gd name="T31" fmla="*/ 202 h 258"/>
                  <a:gd name="T32" fmla="*/ 34 w 320"/>
                  <a:gd name="T33" fmla="*/ 144 h 258"/>
                  <a:gd name="T34" fmla="*/ 96 w 320"/>
                  <a:gd name="T35" fmla="*/ 207 h 258"/>
                  <a:gd name="T36" fmla="*/ 60 w 320"/>
                  <a:gd name="T37" fmla="*/ 144 h 258"/>
                  <a:gd name="T38" fmla="*/ 318 w 320"/>
                  <a:gd name="T39" fmla="*/ 84 h 258"/>
                  <a:gd name="T40" fmla="*/ 315 w 320"/>
                  <a:gd name="T41" fmla="*/ 55 h 258"/>
                  <a:gd name="T42" fmla="*/ 301 w 320"/>
                  <a:gd name="T43" fmla="*/ 29 h 258"/>
                  <a:gd name="T44" fmla="*/ 279 w 320"/>
                  <a:gd name="T45" fmla="*/ 11 h 258"/>
                  <a:gd name="T46" fmla="*/ 251 w 320"/>
                  <a:gd name="T47" fmla="*/ 2 h 258"/>
                  <a:gd name="T48" fmla="*/ 222 w 320"/>
                  <a:gd name="T49" fmla="*/ 5 h 258"/>
                  <a:gd name="T50" fmla="*/ 196 w 320"/>
                  <a:gd name="T51" fmla="*/ 19 h 258"/>
                  <a:gd name="T52" fmla="*/ 178 w 320"/>
                  <a:gd name="T53" fmla="*/ 41 h 258"/>
                  <a:gd name="T54" fmla="*/ 169 w 320"/>
                  <a:gd name="T55" fmla="*/ 69 h 258"/>
                  <a:gd name="T56" fmla="*/ 172 w 320"/>
                  <a:gd name="T57" fmla="*/ 98 h 258"/>
                  <a:gd name="T58" fmla="*/ 186 w 320"/>
                  <a:gd name="T59" fmla="*/ 124 h 258"/>
                  <a:gd name="T60" fmla="*/ 208 w 320"/>
                  <a:gd name="T61" fmla="*/ 142 h 258"/>
                  <a:gd name="T62" fmla="*/ 236 w 320"/>
                  <a:gd name="T63" fmla="*/ 151 h 258"/>
                  <a:gd name="T64" fmla="*/ 265 w 320"/>
                  <a:gd name="T65" fmla="*/ 148 h 258"/>
                  <a:gd name="T66" fmla="*/ 290 w 320"/>
                  <a:gd name="T67" fmla="*/ 134 h 258"/>
                  <a:gd name="T68" fmla="*/ 309 w 320"/>
                  <a:gd name="T69" fmla="*/ 112 h 258"/>
                  <a:gd name="T70" fmla="*/ 318 w 320"/>
                  <a:gd name="T71" fmla="*/ 84 h 258"/>
                  <a:gd name="T72" fmla="*/ 196 w 320"/>
                  <a:gd name="T73" fmla="*/ 62 h 258"/>
                  <a:gd name="T74" fmla="*/ 271 w 320"/>
                  <a:gd name="T75" fmla="*/ 85 h 258"/>
                  <a:gd name="T76" fmla="*/ 252 w 320"/>
                  <a:gd name="T77" fmla="*/ 49 h 258"/>
                  <a:gd name="T78" fmla="*/ 272 w 320"/>
                  <a:gd name="T79" fmla="*/ 182 h 258"/>
                  <a:gd name="T80" fmla="*/ 260 w 320"/>
                  <a:gd name="T81" fmla="*/ 166 h 258"/>
                  <a:gd name="T82" fmla="*/ 242 w 320"/>
                  <a:gd name="T83" fmla="*/ 155 h 258"/>
                  <a:gd name="T84" fmla="*/ 222 w 320"/>
                  <a:gd name="T85" fmla="*/ 152 h 258"/>
                  <a:gd name="T86" fmla="*/ 203 w 320"/>
                  <a:gd name="T87" fmla="*/ 157 h 258"/>
                  <a:gd name="T88" fmla="*/ 186 w 320"/>
                  <a:gd name="T89" fmla="*/ 170 h 258"/>
                  <a:gd name="T90" fmla="*/ 176 w 320"/>
                  <a:gd name="T91" fmla="*/ 187 h 258"/>
                  <a:gd name="T92" fmla="*/ 173 w 320"/>
                  <a:gd name="T93" fmla="*/ 208 h 258"/>
                  <a:gd name="T94" fmla="*/ 178 w 320"/>
                  <a:gd name="T95" fmla="*/ 227 h 258"/>
                  <a:gd name="T96" fmla="*/ 191 w 320"/>
                  <a:gd name="T97" fmla="*/ 243 h 258"/>
                  <a:gd name="T98" fmla="*/ 208 w 320"/>
                  <a:gd name="T99" fmla="*/ 254 h 258"/>
                  <a:gd name="T100" fmla="*/ 228 w 320"/>
                  <a:gd name="T101" fmla="*/ 257 h 258"/>
                  <a:gd name="T102" fmla="*/ 248 w 320"/>
                  <a:gd name="T103" fmla="*/ 251 h 258"/>
                  <a:gd name="T104" fmla="*/ 264 w 320"/>
                  <a:gd name="T105" fmla="*/ 239 h 258"/>
                  <a:gd name="T106" fmla="*/ 275 w 320"/>
                  <a:gd name="T107" fmla="*/ 222 h 258"/>
                  <a:gd name="T108" fmla="*/ 277 w 320"/>
                  <a:gd name="T109" fmla="*/ 201 h 258"/>
                  <a:gd name="T110" fmla="*/ 234 w 320"/>
                  <a:gd name="T111" fmla="*/ 238 h 258"/>
                  <a:gd name="T112" fmla="*/ 259 w 320"/>
                  <a:gd name="T113" fmla="*/ 196 h 258"/>
                  <a:gd name="T114" fmla="*/ 230 w 320"/>
                  <a:gd name="T115" fmla="*/ 224 h 258"/>
                  <a:gd name="T116" fmla="*/ 245 w 320"/>
                  <a:gd name="T117" fmla="*/ 19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58">
                    <a:moveTo>
                      <a:pt x="175" y="197"/>
                    </a:moveTo>
                    <a:cubicBezTo>
                      <a:pt x="162" y="185"/>
                      <a:pt x="162" y="185"/>
                      <a:pt x="162" y="185"/>
                    </a:cubicBezTo>
                    <a:cubicBezTo>
                      <a:pt x="167" y="178"/>
                      <a:pt x="170" y="170"/>
                      <a:pt x="172" y="163"/>
                    </a:cubicBezTo>
                    <a:cubicBezTo>
                      <a:pt x="189" y="163"/>
                      <a:pt x="189" y="163"/>
                      <a:pt x="189" y="163"/>
                    </a:cubicBezTo>
                    <a:cubicBezTo>
                      <a:pt x="191" y="163"/>
                      <a:pt x="193" y="161"/>
                      <a:pt x="193" y="159"/>
                    </a:cubicBezTo>
                    <a:cubicBezTo>
                      <a:pt x="193" y="130"/>
                      <a:pt x="193" y="130"/>
                      <a:pt x="193" y="130"/>
                    </a:cubicBezTo>
                    <a:cubicBezTo>
                      <a:pt x="193" y="128"/>
                      <a:pt x="191" y="126"/>
                      <a:pt x="189" y="126"/>
                    </a:cubicBezTo>
                    <a:cubicBezTo>
                      <a:pt x="172" y="126"/>
                      <a:pt x="172" y="126"/>
                      <a:pt x="172" y="126"/>
                    </a:cubicBezTo>
                    <a:cubicBezTo>
                      <a:pt x="170" y="118"/>
                      <a:pt x="167" y="111"/>
                      <a:pt x="162" y="104"/>
                    </a:cubicBezTo>
                    <a:cubicBezTo>
                      <a:pt x="175" y="92"/>
                      <a:pt x="175" y="92"/>
                      <a:pt x="175" y="92"/>
                    </a:cubicBezTo>
                    <a:cubicBezTo>
                      <a:pt x="176" y="90"/>
                      <a:pt x="176" y="88"/>
                      <a:pt x="175" y="86"/>
                    </a:cubicBezTo>
                    <a:cubicBezTo>
                      <a:pt x="154" y="66"/>
                      <a:pt x="154" y="66"/>
                      <a:pt x="154" y="66"/>
                    </a:cubicBezTo>
                    <a:cubicBezTo>
                      <a:pt x="153" y="64"/>
                      <a:pt x="150" y="64"/>
                      <a:pt x="149" y="66"/>
                    </a:cubicBezTo>
                    <a:cubicBezTo>
                      <a:pt x="136" y="78"/>
                      <a:pt x="136" y="78"/>
                      <a:pt x="136" y="78"/>
                    </a:cubicBezTo>
                    <a:cubicBezTo>
                      <a:pt x="130" y="74"/>
                      <a:pt x="122" y="71"/>
                      <a:pt x="115" y="69"/>
                    </a:cubicBezTo>
                    <a:cubicBezTo>
                      <a:pt x="115" y="51"/>
                      <a:pt x="115" y="51"/>
                      <a:pt x="115" y="51"/>
                    </a:cubicBezTo>
                    <a:cubicBezTo>
                      <a:pt x="115" y="49"/>
                      <a:pt x="113" y="48"/>
                      <a:pt x="111" y="48"/>
                    </a:cubicBezTo>
                    <a:cubicBezTo>
                      <a:pt x="81" y="48"/>
                      <a:pt x="81" y="48"/>
                      <a:pt x="81" y="48"/>
                    </a:cubicBezTo>
                    <a:cubicBezTo>
                      <a:pt x="79" y="48"/>
                      <a:pt x="78" y="49"/>
                      <a:pt x="78" y="51"/>
                    </a:cubicBezTo>
                    <a:cubicBezTo>
                      <a:pt x="78" y="69"/>
                      <a:pt x="78" y="69"/>
                      <a:pt x="78" y="69"/>
                    </a:cubicBezTo>
                    <a:cubicBezTo>
                      <a:pt x="70" y="71"/>
                      <a:pt x="63" y="74"/>
                      <a:pt x="56" y="78"/>
                    </a:cubicBezTo>
                    <a:cubicBezTo>
                      <a:pt x="44" y="66"/>
                      <a:pt x="44" y="66"/>
                      <a:pt x="44" y="66"/>
                    </a:cubicBezTo>
                    <a:cubicBezTo>
                      <a:pt x="42" y="64"/>
                      <a:pt x="40" y="64"/>
                      <a:pt x="38" y="66"/>
                    </a:cubicBezTo>
                    <a:cubicBezTo>
                      <a:pt x="18" y="86"/>
                      <a:pt x="18" y="86"/>
                      <a:pt x="18" y="86"/>
                    </a:cubicBezTo>
                    <a:cubicBezTo>
                      <a:pt x="16" y="88"/>
                      <a:pt x="16" y="90"/>
                      <a:pt x="18" y="92"/>
                    </a:cubicBezTo>
                    <a:cubicBezTo>
                      <a:pt x="30" y="104"/>
                      <a:pt x="30" y="104"/>
                      <a:pt x="30" y="104"/>
                    </a:cubicBezTo>
                    <a:cubicBezTo>
                      <a:pt x="26" y="111"/>
                      <a:pt x="23" y="118"/>
                      <a:pt x="21" y="126"/>
                    </a:cubicBezTo>
                    <a:cubicBezTo>
                      <a:pt x="3" y="126"/>
                      <a:pt x="3" y="126"/>
                      <a:pt x="3" y="126"/>
                    </a:cubicBezTo>
                    <a:cubicBezTo>
                      <a:pt x="1" y="126"/>
                      <a:pt x="0" y="128"/>
                      <a:pt x="0" y="130"/>
                    </a:cubicBezTo>
                    <a:cubicBezTo>
                      <a:pt x="0" y="159"/>
                      <a:pt x="0" y="159"/>
                      <a:pt x="0" y="159"/>
                    </a:cubicBezTo>
                    <a:cubicBezTo>
                      <a:pt x="0" y="161"/>
                      <a:pt x="1" y="163"/>
                      <a:pt x="3" y="163"/>
                    </a:cubicBezTo>
                    <a:cubicBezTo>
                      <a:pt x="21" y="163"/>
                      <a:pt x="21" y="163"/>
                      <a:pt x="21" y="163"/>
                    </a:cubicBezTo>
                    <a:cubicBezTo>
                      <a:pt x="23" y="170"/>
                      <a:pt x="26" y="178"/>
                      <a:pt x="30" y="185"/>
                    </a:cubicBezTo>
                    <a:cubicBezTo>
                      <a:pt x="18" y="197"/>
                      <a:pt x="18" y="197"/>
                      <a:pt x="18" y="197"/>
                    </a:cubicBezTo>
                    <a:cubicBezTo>
                      <a:pt x="16" y="198"/>
                      <a:pt x="16" y="201"/>
                      <a:pt x="18" y="202"/>
                    </a:cubicBezTo>
                    <a:cubicBezTo>
                      <a:pt x="38" y="223"/>
                      <a:pt x="38" y="223"/>
                      <a:pt x="38" y="223"/>
                    </a:cubicBezTo>
                    <a:cubicBezTo>
                      <a:pt x="40" y="224"/>
                      <a:pt x="42" y="224"/>
                      <a:pt x="44" y="223"/>
                    </a:cubicBezTo>
                    <a:cubicBezTo>
                      <a:pt x="56" y="211"/>
                      <a:pt x="56" y="211"/>
                      <a:pt x="56" y="211"/>
                    </a:cubicBezTo>
                    <a:cubicBezTo>
                      <a:pt x="63" y="215"/>
                      <a:pt x="70" y="218"/>
                      <a:pt x="78" y="220"/>
                    </a:cubicBezTo>
                    <a:cubicBezTo>
                      <a:pt x="78" y="237"/>
                      <a:pt x="78" y="237"/>
                      <a:pt x="78" y="237"/>
                    </a:cubicBezTo>
                    <a:cubicBezTo>
                      <a:pt x="78" y="239"/>
                      <a:pt x="79" y="241"/>
                      <a:pt x="81" y="241"/>
                    </a:cubicBezTo>
                    <a:cubicBezTo>
                      <a:pt x="111" y="241"/>
                      <a:pt x="111" y="241"/>
                      <a:pt x="111" y="241"/>
                    </a:cubicBezTo>
                    <a:cubicBezTo>
                      <a:pt x="113" y="241"/>
                      <a:pt x="115" y="239"/>
                      <a:pt x="115" y="237"/>
                    </a:cubicBezTo>
                    <a:cubicBezTo>
                      <a:pt x="115" y="220"/>
                      <a:pt x="115" y="220"/>
                      <a:pt x="115" y="220"/>
                    </a:cubicBezTo>
                    <a:cubicBezTo>
                      <a:pt x="122" y="218"/>
                      <a:pt x="130" y="215"/>
                      <a:pt x="136" y="211"/>
                    </a:cubicBezTo>
                    <a:cubicBezTo>
                      <a:pt x="149" y="223"/>
                      <a:pt x="149" y="223"/>
                      <a:pt x="149" y="223"/>
                    </a:cubicBezTo>
                    <a:cubicBezTo>
                      <a:pt x="150" y="224"/>
                      <a:pt x="153" y="224"/>
                      <a:pt x="154" y="223"/>
                    </a:cubicBezTo>
                    <a:cubicBezTo>
                      <a:pt x="175" y="202"/>
                      <a:pt x="175" y="202"/>
                      <a:pt x="175" y="202"/>
                    </a:cubicBezTo>
                    <a:cubicBezTo>
                      <a:pt x="176" y="201"/>
                      <a:pt x="176" y="198"/>
                      <a:pt x="175" y="197"/>
                    </a:cubicBezTo>
                    <a:close/>
                    <a:moveTo>
                      <a:pt x="96" y="207"/>
                    </a:moveTo>
                    <a:cubicBezTo>
                      <a:pt x="62" y="207"/>
                      <a:pt x="34" y="179"/>
                      <a:pt x="34" y="144"/>
                    </a:cubicBezTo>
                    <a:cubicBezTo>
                      <a:pt x="34" y="110"/>
                      <a:pt x="62" y="82"/>
                      <a:pt x="96" y="82"/>
                    </a:cubicBezTo>
                    <a:cubicBezTo>
                      <a:pt x="131" y="82"/>
                      <a:pt x="159" y="110"/>
                      <a:pt x="159" y="144"/>
                    </a:cubicBezTo>
                    <a:cubicBezTo>
                      <a:pt x="159" y="179"/>
                      <a:pt x="131" y="207"/>
                      <a:pt x="96" y="207"/>
                    </a:cubicBezTo>
                    <a:close/>
                    <a:moveTo>
                      <a:pt x="133" y="144"/>
                    </a:moveTo>
                    <a:cubicBezTo>
                      <a:pt x="133" y="164"/>
                      <a:pt x="116" y="181"/>
                      <a:pt x="96" y="181"/>
                    </a:cubicBezTo>
                    <a:cubicBezTo>
                      <a:pt x="76" y="181"/>
                      <a:pt x="60" y="164"/>
                      <a:pt x="60" y="144"/>
                    </a:cubicBezTo>
                    <a:cubicBezTo>
                      <a:pt x="60" y="124"/>
                      <a:pt x="76" y="108"/>
                      <a:pt x="96" y="108"/>
                    </a:cubicBezTo>
                    <a:cubicBezTo>
                      <a:pt x="116" y="108"/>
                      <a:pt x="133" y="124"/>
                      <a:pt x="133" y="144"/>
                    </a:cubicBezTo>
                    <a:close/>
                    <a:moveTo>
                      <a:pt x="318" y="84"/>
                    </a:moveTo>
                    <a:cubicBezTo>
                      <a:pt x="304" y="80"/>
                      <a:pt x="304" y="80"/>
                      <a:pt x="304" y="80"/>
                    </a:cubicBezTo>
                    <a:cubicBezTo>
                      <a:pt x="305" y="74"/>
                      <a:pt x="304" y="67"/>
                      <a:pt x="303" y="61"/>
                    </a:cubicBezTo>
                    <a:cubicBezTo>
                      <a:pt x="315" y="55"/>
                      <a:pt x="315" y="55"/>
                      <a:pt x="315" y="55"/>
                    </a:cubicBezTo>
                    <a:cubicBezTo>
                      <a:pt x="316" y="54"/>
                      <a:pt x="317" y="52"/>
                      <a:pt x="316" y="51"/>
                    </a:cubicBezTo>
                    <a:cubicBezTo>
                      <a:pt x="305" y="31"/>
                      <a:pt x="305" y="31"/>
                      <a:pt x="305" y="31"/>
                    </a:cubicBezTo>
                    <a:cubicBezTo>
                      <a:pt x="304" y="29"/>
                      <a:pt x="303" y="29"/>
                      <a:pt x="301" y="29"/>
                    </a:cubicBezTo>
                    <a:cubicBezTo>
                      <a:pt x="289" y="36"/>
                      <a:pt x="289" y="36"/>
                      <a:pt x="289" y="36"/>
                    </a:cubicBezTo>
                    <a:cubicBezTo>
                      <a:pt x="285" y="31"/>
                      <a:pt x="280" y="27"/>
                      <a:pt x="275" y="24"/>
                    </a:cubicBezTo>
                    <a:cubicBezTo>
                      <a:pt x="279" y="11"/>
                      <a:pt x="279" y="11"/>
                      <a:pt x="279" y="11"/>
                    </a:cubicBezTo>
                    <a:cubicBezTo>
                      <a:pt x="279" y="9"/>
                      <a:pt x="278" y="8"/>
                      <a:pt x="277" y="7"/>
                    </a:cubicBezTo>
                    <a:cubicBezTo>
                      <a:pt x="255" y="0"/>
                      <a:pt x="255" y="0"/>
                      <a:pt x="255" y="0"/>
                    </a:cubicBezTo>
                    <a:cubicBezTo>
                      <a:pt x="253" y="0"/>
                      <a:pt x="251" y="1"/>
                      <a:pt x="251" y="2"/>
                    </a:cubicBezTo>
                    <a:cubicBezTo>
                      <a:pt x="247" y="15"/>
                      <a:pt x="247" y="15"/>
                      <a:pt x="247" y="15"/>
                    </a:cubicBezTo>
                    <a:cubicBezTo>
                      <a:pt x="241" y="15"/>
                      <a:pt x="234" y="16"/>
                      <a:pt x="228" y="17"/>
                    </a:cubicBezTo>
                    <a:cubicBezTo>
                      <a:pt x="222" y="5"/>
                      <a:pt x="222" y="5"/>
                      <a:pt x="222" y="5"/>
                    </a:cubicBezTo>
                    <a:cubicBezTo>
                      <a:pt x="221" y="4"/>
                      <a:pt x="219" y="3"/>
                      <a:pt x="218" y="4"/>
                    </a:cubicBezTo>
                    <a:cubicBezTo>
                      <a:pt x="197" y="15"/>
                      <a:pt x="197" y="15"/>
                      <a:pt x="197" y="15"/>
                    </a:cubicBezTo>
                    <a:cubicBezTo>
                      <a:pt x="196" y="15"/>
                      <a:pt x="196" y="17"/>
                      <a:pt x="196" y="19"/>
                    </a:cubicBezTo>
                    <a:cubicBezTo>
                      <a:pt x="203" y="31"/>
                      <a:pt x="203" y="31"/>
                      <a:pt x="203" y="31"/>
                    </a:cubicBezTo>
                    <a:cubicBezTo>
                      <a:pt x="198" y="35"/>
                      <a:pt x="194" y="40"/>
                      <a:pt x="191" y="45"/>
                    </a:cubicBezTo>
                    <a:cubicBezTo>
                      <a:pt x="178" y="41"/>
                      <a:pt x="178" y="41"/>
                      <a:pt x="178" y="41"/>
                    </a:cubicBezTo>
                    <a:cubicBezTo>
                      <a:pt x="176" y="41"/>
                      <a:pt x="175" y="42"/>
                      <a:pt x="174" y="43"/>
                    </a:cubicBezTo>
                    <a:cubicBezTo>
                      <a:pt x="167" y="65"/>
                      <a:pt x="167" y="65"/>
                      <a:pt x="167" y="65"/>
                    </a:cubicBezTo>
                    <a:cubicBezTo>
                      <a:pt x="167" y="67"/>
                      <a:pt x="168" y="68"/>
                      <a:pt x="169" y="69"/>
                    </a:cubicBezTo>
                    <a:cubicBezTo>
                      <a:pt x="182" y="73"/>
                      <a:pt x="182" y="73"/>
                      <a:pt x="182" y="73"/>
                    </a:cubicBezTo>
                    <a:cubicBezTo>
                      <a:pt x="182" y="79"/>
                      <a:pt x="183" y="86"/>
                      <a:pt x="184" y="92"/>
                    </a:cubicBezTo>
                    <a:cubicBezTo>
                      <a:pt x="172" y="98"/>
                      <a:pt x="172" y="98"/>
                      <a:pt x="172" y="98"/>
                    </a:cubicBezTo>
                    <a:cubicBezTo>
                      <a:pt x="171" y="99"/>
                      <a:pt x="170" y="100"/>
                      <a:pt x="171" y="102"/>
                    </a:cubicBezTo>
                    <a:cubicBezTo>
                      <a:pt x="182" y="122"/>
                      <a:pt x="182" y="122"/>
                      <a:pt x="182" y="122"/>
                    </a:cubicBezTo>
                    <a:cubicBezTo>
                      <a:pt x="182" y="124"/>
                      <a:pt x="184" y="124"/>
                      <a:pt x="186" y="124"/>
                    </a:cubicBezTo>
                    <a:cubicBezTo>
                      <a:pt x="198" y="117"/>
                      <a:pt x="198" y="117"/>
                      <a:pt x="198" y="117"/>
                    </a:cubicBezTo>
                    <a:cubicBezTo>
                      <a:pt x="202" y="122"/>
                      <a:pt x="207" y="126"/>
                      <a:pt x="212" y="129"/>
                    </a:cubicBezTo>
                    <a:cubicBezTo>
                      <a:pt x="208" y="142"/>
                      <a:pt x="208" y="142"/>
                      <a:pt x="208" y="142"/>
                    </a:cubicBezTo>
                    <a:cubicBezTo>
                      <a:pt x="208" y="144"/>
                      <a:pt x="208" y="145"/>
                      <a:pt x="210" y="146"/>
                    </a:cubicBezTo>
                    <a:cubicBezTo>
                      <a:pt x="232" y="153"/>
                      <a:pt x="232" y="153"/>
                      <a:pt x="232" y="153"/>
                    </a:cubicBezTo>
                    <a:cubicBezTo>
                      <a:pt x="234" y="153"/>
                      <a:pt x="235" y="152"/>
                      <a:pt x="236" y="151"/>
                    </a:cubicBezTo>
                    <a:cubicBezTo>
                      <a:pt x="240" y="137"/>
                      <a:pt x="240" y="137"/>
                      <a:pt x="240" y="137"/>
                    </a:cubicBezTo>
                    <a:cubicBezTo>
                      <a:pt x="246" y="138"/>
                      <a:pt x="252" y="137"/>
                      <a:pt x="258" y="136"/>
                    </a:cubicBezTo>
                    <a:cubicBezTo>
                      <a:pt x="265" y="148"/>
                      <a:pt x="265" y="148"/>
                      <a:pt x="265" y="148"/>
                    </a:cubicBezTo>
                    <a:cubicBezTo>
                      <a:pt x="266" y="149"/>
                      <a:pt x="267" y="150"/>
                      <a:pt x="269" y="149"/>
                    </a:cubicBezTo>
                    <a:cubicBezTo>
                      <a:pt x="289" y="138"/>
                      <a:pt x="289" y="138"/>
                      <a:pt x="289" y="138"/>
                    </a:cubicBezTo>
                    <a:cubicBezTo>
                      <a:pt x="291" y="137"/>
                      <a:pt x="291" y="136"/>
                      <a:pt x="290" y="134"/>
                    </a:cubicBezTo>
                    <a:cubicBezTo>
                      <a:pt x="284" y="122"/>
                      <a:pt x="284" y="122"/>
                      <a:pt x="284" y="122"/>
                    </a:cubicBezTo>
                    <a:cubicBezTo>
                      <a:pt x="289" y="118"/>
                      <a:pt x="293" y="113"/>
                      <a:pt x="296" y="108"/>
                    </a:cubicBezTo>
                    <a:cubicBezTo>
                      <a:pt x="309" y="112"/>
                      <a:pt x="309" y="112"/>
                      <a:pt x="309" y="112"/>
                    </a:cubicBezTo>
                    <a:cubicBezTo>
                      <a:pt x="311" y="112"/>
                      <a:pt x="312" y="111"/>
                      <a:pt x="313" y="110"/>
                    </a:cubicBezTo>
                    <a:cubicBezTo>
                      <a:pt x="319" y="88"/>
                      <a:pt x="319" y="88"/>
                      <a:pt x="319" y="88"/>
                    </a:cubicBezTo>
                    <a:cubicBezTo>
                      <a:pt x="320" y="86"/>
                      <a:pt x="319" y="85"/>
                      <a:pt x="318" y="84"/>
                    </a:cubicBezTo>
                    <a:close/>
                    <a:moveTo>
                      <a:pt x="290" y="91"/>
                    </a:moveTo>
                    <a:cubicBezTo>
                      <a:pt x="282" y="117"/>
                      <a:pt x="255" y="131"/>
                      <a:pt x="229" y="123"/>
                    </a:cubicBezTo>
                    <a:cubicBezTo>
                      <a:pt x="203" y="116"/>
                      <a:pt x="188" y="88"/>
                      <a:pt x="196" y="62"/>
                    </a:cubicBezTo>
                    <a:cubicBezTo>
                      <a:pt x="204" y="36"/>
                      <a:pt x="232" y="22"/>
                      <a:pt x="258" y="29"/>
                    </a:cubicBezTo>
                    <a:cubicBezTo>
                      <a:pt x="284" y="37"/>
                      <a:pt x="298" y="65"/>
                      <a:pt x="290" y="91"/>
                    </a:cubicBezTo>
                    <a:close/>
                    <a:moveTo>
                      <a:pt x="271" y="85"/>
                    </a:moveTo>
                    <a:cubicBezTo>
                      <a:pt x="266" y="100"/>
                      <a:pt x="250" y="109"/>
                      <a:pt x="235" y="104"/>
                    </a:cubicBezTo>
                    <a:cubicBezTo>
                      <a:pt x="220" y="99"/>
                      <a:pt x="211" y="83"/>
                      <a:pt x="216" y="68"/>
                    </a:cubicBezTo>
                    <a:cubicBezTo>
                      <a:pt x="221" y="53"/>
                      <a:pt x="237" y="44"/>
                      <a:pt x="252" y="49"/>
                    </a:cubicBezTo>
                    <a:cubicBezTo>
                      <a:pt x="267" y="54"/>
                      <a:pt x="275" y="70"/>
                      <a:pt x="271" y="85"/>
                    </a:cubicBezTo>
                    <a:close/>
                    <a:moveTo>
                      <a:pt x="275" y="183"/>
                    </a:moveTo>
                    <a:cubicBezTo>
                      <a:pt x="274" y="182"/>
                      <a:pt x="273" y="182"/>
                      <a:pt x="272" y="182"/>
                    </a:cubicBezTo>
                    <a:cubicBezTo>
                      <a:pt x="263" y="184"/>
                      <a:pt x="263" y="184"/>
                      <a:pt x="263" y="184"/>
                    </a:cubicBezTo>
                    <a:cubicBezTo>
                      <a:pt x="261" y="180"/>
                      <a:pt x="258" y="177"/>
                      <a:pt x="255" y="174"/>
                    </a:cubicBezTo>
                    <a:cubicBezTo>
                      <a:pt x="260" y="166"/>
                      <a:pt x="260" y="166"/>
                      <a:pt x="260" y="166"/>
                    </a:cubicBezTo>
                    <a:cubicBezTo>
                      <a:pt x="261" y="165"/>
                      <a:pt x="260" y="163"/>
                      <a:pt x="259" y="163"/>
                    </a:cubicBezTo>
                    <a:cubicBezTo>
                      <a:pt x="245" y="154"/>
                      <a:pt x="245" y="154"/>
                      <a:pt x="245" y="154"/>
                    </a:cubicBezTo>
                    <a:cubicBezTo>
                      <a:pt x="244" y="154"/>
                      <a:pt x="243" y="154"/>
                      <a:pt x="242" y="155"/>
                    </a:cubicBezTo>
                    <a:cubicBezTo>
                      <a:pt x="238" y="164"/>
                      <a:pt x="238" y="164"/>
                      <a:pt x="238" y="164"/>
                    </a:cubicBezTo>
                    <a:cubicBezTo>
                      <a:pt x="233" y="162"/>
                      <a:pt x="229" y="162"/>
                      <a:pt x="225" y="162"/>
                    </a:cubicBezTo>
                    <a:cubicBezTo>
                      <a:pt x="222" y="152"/>
                      <a:pt x="222" y="152"/>
                      <a:pt x="222" y="152"/>
                    </a:cubicBezTo>
                    <a:cubicBezTo>
                      <a:pt x="222" y="151"/>
                      <a:pt x="221" y="151"/>
                      <a:pt x="220" y="151"/>
                    </a:cubicBezTo>
                    <a:cubicBezTo>
                      <a:pt x="204" y="155"/>
                      <a:pt x="204" y="155"/>
                      <a:pt x="204" y="155"/>
                    </a:cubicBezTo>
                    <a:cubicBezTo>
                      <a:pt x="203" y="155"/>
                      <a:pt x="202" y="156"/>
                      <a:pt x="203" y="157"/>
                    </a:cubicBezTo>
                    <a:cubicBezTo>
                      <a:pt x="205" y="167"/>
                      <a:pt x="205" y="167"/>
                      <a:pt x="205" y="167"/>
                    </a:cubicBezTo>
                    <a:cubicBezTo>
                      <a:pt x="201" y="169"/>
                      <a:pt x="198" y="172"/>
                      <a:pt x="195" y="175"/>
                    </a:cubicBezTo>
                    <a:cubicBezTo>
                      <a:pt x="186" y="170"/>
                      <a:pt x="186" y="170"/>
                      <a:pt x="186" y="170"/>
                    </a:cubicBezTo>
                    <a:cubicBezTo>
                      <a:pt x="185" y="169"/>
                      <a:pt x="184" y="170"/>
                      <a:pt x="184" y="171"/>
                    </a:cubicBezTo>
                    <a:cubicBezTo>
                      <a:pt x="175" y="185"/>
                      <a:pt x="175" y="185"/>
                      <a:pt x="175" y="185"/>
                    </a:cubicBezTo>
                    <a:cubicBezTo>
                      <a:pt x="175" y="185"/>
                      <a:pt x="175" y="187"/>
                      <a:pt x="176" y="187"/>
                    </a:cubicBezTo>
                    <a:cubicBezTo>
                      <a:pt x="184" y="192"/>
                      <a:pt x="184" y="192"/>
                      <a:pt x="184" y="192"/>
                    </a:cubicBezTo>
                    <a:cubicBezTo>
                      <a:pt x="183" y="196"/>
                      <a:pt x="182" y="201"/>
                      <a:pt x="183" y="205"/>
                    </a:cubicBezTo>
                    <a:cubicBezTo>
                      <a:pt x="173" y="208"/>
                      <a:pt x="173" y="208"/>
                      <a:pt x="173" y="208"/>
                    </a:cubicBezTo>
                    <a:cubicBezTo>
                      <a:pt x="172" y="208"/>
                      <a:pt x="171" y="209"/>
                      <a:pt x="172" y="210"/>
                    </a:cubicBezTo>
                    <a:cubicBezTo>
                      <a:pt x="176" y="226"/>
                      <a:pt x="176" y="226"/>
                      <a:pt x="176" y="226"/>
                    </a:cubicBezTo>
                    <a:cubicBezTo>
                      <a:pt x="176" y="227"/>
                      <a:pt x="177" y="227"/>
                      <a:pt x="178" y="227"/>
                    </a:cubicBezTo>
                    <a:cubicBezTo>
                      <a:pt x="188" y="225"/>
                      <a:pt x="188" y="225"/>
                      <a:pt x="188" y="225"/>
                    </a:cubicBezTo>
                    <a:cubicBezTo>
                      <a:pt x="190" y="229"/>
                      <a:pt x="192" y="232"/>
                      <a:pt x="196" y="235"/>
                    </a:cubicBezTo>
                    <a:cubicBezTo>
                      <a:pt x="191" y="243"/>
                      <a:pt x="191" y="243"/>
                      <a:pt x="191" y="243"/>
                    </a:cubicBezTo>
                    <a:cubicBezTo>
                      <a:pt x="190" y="244"/>
                      <a:pt x="190" y="246"/>
                      <a:pt x="191" y="246"/>
                    </a:cubicBezTo>
                    <a:cubicBezTo>
                      <a:pt x="205" y="254"/>
                      <a:pt x="205" y="254"/>
                      <a:pt x="205" y="254"/>
                    </a:cubicBezTo>
                    <a:cubicBezTo>
                      <a:pt x="206" y="255"/>
                      <a:pt x="208" y="255"/>
                      <a:pt x="208" y="254"/>
                    </a:cubicBezTo>
                    <a:cubicBezTo>
                      <a:pt x="213" y="245"/>
                      <a:pt x="213" y="245"/>
                      <a:pt x="213" y="245"/>
                    </a:cubicBezTo>
                    <a:cubicBezTo>
                      <a:pt x="217" y="247"/>
                      <a:pt x="221" y="247"/>
                      <a:pt x="226" y="247"/>
                    </a:cubicBezTo>
                    <a:cubicBezTo>
                      <a:pt x="228" y="257"/>
                      <a:pt x="228" y="257"/>
                      <a:pt x="228" y="257"/>
                    </a:cubicBezTo>
                    <a:cubicBezTo>
                      <a:pt x="229" y="258"/>
                      <a:pt x="230" y="258"/>
                      <a:pt x="231" y="258"/>
                    </a:cubicBezTo>
                    <a:cubicBezTo>
                      <a:pt x="247" y="254"/>
                      <a:pt x="247" y="254"/>
                      <a:pt x="247" y="254"/>
                    </a:cubicBezTo>
                    <a:cubicBezTo>
                      <a:pt x="248" y="254"/>
                      <a:pt x="248" y="253"/>
                      <a:pt x="248" y="251"/>
                    </a:cubicBezTo>
                    <a:cubicBezTo>
                      <a:pt x="246" y="242"/>
                      <a:pt x="246" y="242"/>
                      <a:pt x="246" y="242"/>
                    </a:cubicBezTo>
                    <a:cubicBezTo>
                      <a:pt x="249" y="240"/>
                      <a:pt x="253" y="237"/>
                      <a:pt x="256" y="234"/>
                    </a:cubicBezTo>
                    <a:cubicBezTo>
                      <a:pt x="264" y="239"/>
                      <a:pt x="264" y="239"/>
                      <a:pt x="264" y="239"/>
                    </a:cubicBezTo>
                    <a:cubicBezTo>
                      <a:pt x="265" y="240"/>
                      <a:pt x="266" y="239"/>
                      <a:pt x="267" y="238"/>
                    </a:cubicBezTo>
                    <a:cubicBezTo>
                      <a:pt x="275" y="224"/>
                      <a:pt x="275" y="224"/>
                      <a:pt x="275" y="224"/>
                    </a:cubicBezTo>
                    <a:cubicBezTo>
                      <a:pt x="276" y="223"/>
                      <a:pt x="276" y="222"/>
                      <a:pt x="275" y="222"/>
                    </a:cubicBezTo>
                    <a:cubicBezTo>
                      <a:pt x="266" y="217"/>
                      <a:pt x="266" y="217"/>
                      <a:pt x="266" y="217"/>
                    </a:cubicBezTo>
                    <a:cubicBezTo>
                      <a:pt x="267" y="213"/>
                      <a:pt x="268" y="208"/>
                      <a:pt x="268" y="204"/>
                    </a:cubicBezTo>
                    <a:cubicBezTo>
                      <a:pt x="277" y="201"/>
                      <a:pt x="277" y="201"/>
                      <a:pt x="277" y="201"/>
                    </a:cubicBezTo>
                    <a:cubicBezTo>
                      <a:pt x="278" y="201"/>
                      <a:pt x="279" y="200"/>
                      <a:pt x="279" y="199"/>
                    </a:cubicBezTo>
                    <a:lnTo>
                      <a:pt x="275" y="183"/>
                    </a:lnTo>
                    <a:close/>
                    <a:moveTo>
                      <a:pt x="234" y="238"/>
                    </a:moveTo>
                    <a:cubicBezTo>
                      <a:pt x="216" y="243"/>
                      <a:pt x="197" y="232"/>
                      <a:pt x="192" y="213"/>
                    </a:cubicBezTo>
                    <a:cubicBezTo>
                      <a:pt x="187" y="195"/>
                      <a:pt x="198" y="176"/>
                      <a:pt x="217" y="171"/>
                    </a:cubicBezTo>
                    <a:cubicBezTo>
                      <a:pt x="235" y="166"/>
                      <a:pt x="254" y="177"/>
                      <a:pt x="259" y="196"/>
                    </a:cubicBezTo>
                    <a:cubicBezTo>
                      <a:pt x="263" y="214"/>
                      <a:pt x="252" y="233"/>
                      <a:pt x="234" y="238"/>
                    </a:cubicBezTo>
                    <a:close/>
                    <a:moveTo>
                      <a:pt x="245" y="199"/>
                    </a:moveTo>
                    <a:cubicBezTo>
                      <a:pt x="248" y="210"/>
                      <a:pt x="241" y="221"/>
                      <a:pt x="230" y="224"/>
                    </a:cubicBezTo>
                    <a:cubicBezTo>
                      <a:pt x="220" y="227"/>
                      <a:pt x="209" y="220"/>
                      <a:pt x="206" y="210"/>
                    </a:cubicBezTo>
                    <a:cubicBezTo>
                      <a:pt x="203" y="199"/>
                      <a:pt x="210" y="188"/>
                      <a:pt x="220" y="185"/>
                    </a:cubicBezTo>
                    <a:cubicBezTo>
                      <a:pt x="231" y="182"/>
                      <a:pt x="242" y="189"/>
                      <a:pt x="245" y="199"/>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1512BD95-06D5-4217-ACF5-1086C09C4D82}"/>
                  </a:ext>
                </a:extLst>
              </p:cNvPr>
              <p:cNvGrpSpPr/>
              <p:nvPr/>
            </p:nvGrpSpPr>
            <p:grpSpPr>
              <a:xfrm>
                <a:off x="2092975" y="2265528"/>
                <a:ext cx="663873" cy="532263"/>
                <a:chOff x="0" y="0"/>
                <a:chExt cx="1047750" cy="933450"/>
              </a:xfrm>
            </p:grpSpPr>
            <p:sp>
              <p:nvSpPr>
                <p:cNvPr id="72" name="Freeform 96">
                  <a:extLst>
                    <a:ext uri="{FF2B5EF4-FFF2-40B4-BE49-F238E27FC236}">
                      <a16:creationId xmlns:a16="http://schemas.microsoft.com/office/drawing/2014/main" id="{37C70303-8DCA-4A2D-B290-98C3C4F36904}"/>
                    </a:ext>
                  </a:extLst>
                </p:cNvPr>
                <p:cNvSpPr>
                  <a:spLocks noEditPoints="1"/>
                </p:cNvSpPr>
                <p:nvPr/>
              </p:nvSpPr>
              <p:spPr bwMode="auto">
                <a:xfrm>
                  <a:off x="0" y="0"/>
                  <a:ext cx="1047750" cy="933450"/>
                </a:xfrm>
                <a:custGeom>
                  <a:avLst/>
                  <a:gdLst>
                    <a:gd name="T0" fmla="*/ 335 w 346"/>
                    <a:gd name="T1" fmla="*/ 0 h 308"/>
                    <a:gd name="T2" fmla="*/ 11 w 346"/>
                    <a:gd name="T3" fmla="*/ 0 h 308"/>
                    <a:gd name="T4" fmla="*/ 0 w 346"/>
                    <a:gd name="T5" fmla="*/ 11 h 308"/>
                    <a:gd name="T6" fmla="*/ 0 w 346"/>
                    <a:gd name="T7" fmla="*/ 297 h 308"/>
                    <a:gd name="T8" fmla="*/ 11 w 346"/>
                    <a:gd name="T9" fmla="*/ 308 h 308"/>
                    <a:gd name="T10" fmla="*/ 335 w 346"/>
                    <a:gd name="T11" fmla="*/ 308 h 308"/>
                    <a:gd name="T12" fmla="*/ 346 w 346"/>
                    <a:gd name="T13" fmla="*/ 297 h 308"/>
                    <a:gd name="T14" fmla="*/ 346 w 346"/>
                    <a:gd name="T15" fmla="*/ 11 h 308"/>
                    <a:gd name="T16" fmla="*/ 335 w 346"/>
                    <a:gd name="T17" fmla="*/ 0 h 308"/>
                    <a:gd name="T18" fmla="*/ 266 w 346"/>
                    <a:gd name="T19" fmla="*/ 24 h 308"/>
                    <a:gd name="T20" fmla="*/ 281 w 346"/>
                    <a:gd name="T21" fmla="*/ 39 h 308"/>
                    <a:gd name="T22" fmla="*/ 266 w 346"/>
                    <a:gd name="T23" fmla="*/ 53 h 308"/>
                    <a:gd name="T24" fmla="*/ 252 w 346"/>
                    <a:gd name="T25" fmla="*/ 39 h 308"/>
                    <a:gd name="T26" fmla="*/ 266 w 346"/>
                    <a:gd name="T27" fmla="*/ 24 h 308"/>
                    <a:gd name="T28" fmla="*/ 223 w 346"/>
                    <a:gd name="T29" fmla="*/ 24 h 308"/>
                    <a:gd name="T30" fmla="*/ 238 w 346"/>
                    <a:gd name="T31" fmla="*/ 39 h 308"/>
                    <a:gd name="T32" fmla="*/ 223 w 346"/>
                    <a:gd name="T33" fmla="*/ 53 h 308"/>
                    <a:gd name="T34" fmla="*/ 209 w 346"/>
                    <a:gd name="T35" fmla="*/ 39 h 308"/>
                    <a:gd name="T36" fmla="*/ 223 w 346"/>
                    <a:gd name="T37" fmla="*/ 24 h 308"/>
                    <a:gd name="T38" fmla="*/ 324 w 346"/>
                    <a:gd name="T39" fmla="*/ 286 h 308"/>
                    <a:gd name="T40" fmla="*/ 22 w 346"/>
                    <a:gd name="T41" fmla="*/ 286 h 308"/>
                    <a:gd name="T42" fmla="*/ 22 w 346"/>
                    <a:gd name="T43" fmla="*/ 77 h 308"/>
                    <a:gd name="T44" fmla="*/ 324 w 346"/>
                    <a:gd name="T45" fmla="*/ 77 h 308"/>
                    <a:gd name="T46" fmla="*/ 324 w 346"/>
                    <a:gd name="T47" fmla="*/ 286 h 308"/>
                    <a:gd name="T48" fmla="*/ 310 w 346"/>
                    <a:gd name="T49" fmla="*/ 53 h 308"/>
                    <a:gd name="T50" fmla="*/ 295 w 346"/>
                    <a:gd name="T51" fmla="*/ 39 h 308"/>
                    <a:gd name="T52" fmla="*/ 310 w 346"/>
                    <a:gd name="T53" fmla="*/ 24 h 308"/>
                    <a:gd name="T54" fmla="*/ 324 w 346"/>
                    <a:gd name="T55" fmla="*/ 39 h 308"/>
                    <a:gd name="T56" fmla="*/ 310 w 346"/>
                    <a:gd name="T57" fmla="*/ 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308">
                      <a:moveTo>
                        <a:pt x="335" y="0"/>
                      </a:moveTo>
                      <a:cubicBezTo>
                        <a:pt x="11" y="0"/>
                        <a:pt x="11" y="0"/>
                        <a:pt x="11" y="0"/>
                      </a:cubicBezTo>
                      <a:cubicBezTo>
                        <a:pt x="5" y="0"/>
                        <a:pt x="0" y="5"/>
                        <a:pt x="0" y="11"/>
                      </a:cubicBezTo>
                      <a:cubicBezTo>
                        <a:pt x="0" y="297"/>
                        <a:pt x="0" y="297"/>
                        <a:pt x="0" y="297"/>
                      </a:cubicBezTo>
                      <a:cubicBezTo>
                        <a:pt x="0" y="303"/>
                        <a:pt x="5" y="308"/>
                        <a:pt x="11" y="308"/>
                      </a:cubicBezTo>
                      <a:cubicBezTo>
                        <a:pt x="335" y="308"/>
                        <a:pt x="335" y="308"/>
                        <a:pt x="335" y="308"/>
                      </a:cubicBezTo>
                      <a:cubicBezTo>
                        <a:pt x="341" y="308"/>
                        <a:pt x="346" y="303"/>
                        <a:pt x="346" y="297"/>
                      </a:cubicBezTo>
                      <a:cubicBezTo>
                        <a:pt x="346" y="11"/>
                        <a:pt x="346" y="11"/>
                        <a:pt x="346" y="11"/>
                      </a:cubicBezTo>
                      <a:cubicBezTo>
                        <a:pt x="346" y="5"/>
                        <a:pt x="341" y="0"/>
                        <a:pt x="335" y="0"/>
                      </a:cubicBezTo>
                      <a:close/>
                      <a:moveTo>
                        <a:pt x="266" y="24"/>
                      </a:moveTo>
                      <a:cubicBezTo>
                        <a:pt x="275" y="24"/>
                        <a:pt x="281" y="30"/>
                        <a:pt x="281" y="39"/>
                      </a:cubicBezTo>
                      <a:cubicBezTo>
                        <a:pt x="281" y="47"/>
                        <a:pt x="275" y="53"/>
                        <a:pt x="266" y="53"/>
                      </a:cubicBezTo>
                      <a:cubicBezTo>
                        <a:pt x="258" y="53"/>
                        <a:pt x="252" y="47"/>
                        <a:pt x="252" y="39"/>
                      </a:cubicBezTo>
                      <a:cubicBezTo>
                        <a:pt x="252" y="30"/>
                        <a:pt x="258" y="24"/>
                        <a:pt x="266" y="24"/>
                      </a:cubicBezTo>
                      <a:close/>
                      <a:moveTo>
                        <a:pt x="223" y="24"/>
                      </a:moveTo>
                      <a:cubicBezTo>
                        <a:pt x="232" y="24"/>
                        <a:pt x="238" y="30"/>
                        <a:pt x="238" y="39"/>
                      </a:cubicBezTo>
                      <a:cubicBezTo>
                        <a:pt x="238" y="47"/>
                        <a:pt x="232" y="53"/>
                        <a:pt x="223" y="53"/>
                      </a:cubicBezTo>
                      <a:cubicBezTo>
                        <a:pt x="215" y="53"/>
                        <a:pt x="209" y="47"/>
                        <a:pt x="209" y="39"/>
                      </a:cubicBezTo>
                      <a:cubicBezTo>
                        <a:pt x="209" y="30"/>
                        <a:pt x="215" y="24"/>
                        <a:pt x="223" y="24"/>
                      </a:cubicBezTo>
                      <a:close/>
                      <a:moveTo>
                        <a:pt x="324" y="286"/>
                      </a:moveTo>
                      <a:cubicBezTo>
                        <a:pt x="22" y="286"/>
                        <a:pt x="22" y="286"/>
                        <a:pt x="22" y="286"/>
                      </a:cubicBezTo>
                      <a:cubicBezTo>
                        <a:pt x="22" y="77"/>
                        <a:pt x="22" y="77"/>
                        <a:pt x="22" y="77"/>
                      </a:cubicBezTo>
                      <a:cubicBezTo>
                        <a:pt x="324" y="77"/>
                        <a:pt x="324" y="77"/>
                        <a:pt x="324" y="77"/>
                      </a:cubicBezTo>
                      <a:lnTo>
                        <a:pt x="324" y="286"/>
                      </a:lnTo>
                      <a:close/>
                      <a:moveTo>
                        <a:pt x="310" y="53"/>
                      </a:moveTo>
                      <a:cubicBezTo>
                        <a:pt x="301" y="53"/>
                        <a:pt x="295" y="47"/>
                        <a:pt x="295" y="39"/>
                      </a:cubicBezTo>
                      <a:cubicBezTo>
                        <a:pt x="295" y="30"/>
                        <a:pt x="301" y="24"/>
                        <a:pt x="310" y="24"/>
                      </a:cubicBezTo>
                      <a:cubicBezTo>
                        <a:pt x="318" y="24"/>
                        <a:pt x="324" y="30"/>
                        <a:pt x="324" y="39"/>
                      </a:cubicBezTo>
                      <a:cubicBezTo>
                        <a:pt x="324" y="47"/>
                        <a:pt x="318" y="53"/>
                        <a:pt x="310"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7">
                  <a:extLst>
                    <a:ext uri="{FF2B5EF4-FFF2-40B4-BE49-F238E27FC236}">
                      <a16:creationId xmlns:a16="http://schemas.microsoft.com/office/drawing/2014/main" id="{4F1AC3E8-8378-4AA7-B70F-4B4CB97A28EF}"/>
                    </a:ext>
                  </a:extLst>
                </p:cNvPr>
                <p:cNvSpPr>
                  <a:spLocks/>
                </p:cNvSpPr>
                <p:nvPr/>
              </p:nvSpPr>
              <p:spPr bwMode="auto">
                <a:xfrm>
                  <a:off x="663575" y="282575"/>
                  <a:ext cx="100013" cy="80963"/>
                </a:xfrm>
                <a:custGeom>
                  <a:avLst/>
                  <a:gdLst>
                    <a:gd name="T0" fmla="*/ 33 w 33"/>
                    <a:gd name="T1" fmla="*/ 22 h 27"/>
                    <a:gd name="T2" fmla="*/ 28 w 33"/>
                    <a:gd name="T3" fmla="*/ 27 h 27"/>
                    <a:gd name="T4" fmla="*/ 6 w 33"/>
                    <a:gd name="T5" fmla="*/ 27 h 27"/>
                    <a:gd name="T6" fmla="*/ 0 w 33"/>
                    <a:gd name="T7" fmla="*/ 22 h 27"/>
                    <a:gd name="T8" fmla="*/ 0 w 33"/>
                    <a:gd name="T9" fmla="*/ 5 h 27"/>
                    <a:gd name="T10" fmla="*/ 6 w 33"/>
                    <a:gd name="T11" fmla="*/ 0 h 27"/>
                    <a:gd name="T12" fmla="*/ 28 w 33"/>
                    <a:gd name="T13" fmla="*/ 0 h 27"/>
                    <a:gd name="T14" fmla="*/ 33 w 33"/>
                    <a:gd name="T15" fmla="*/ 5 h 27"/>
                    <a:gd name="T16" fmla="*/ 33 w 33"/>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7">
                      <a:moveTo>
                        <a:pt x="33" y="22"/>
                      </a:moveTo>
                      <a:cubicBezTo>
                        <a:pt x="33" y="25"/>
                        <a:pt x="31" y="27"/>
                        <a:pt x="28" y="27"/>
                      </a:cubicBezTo>
                      <a:cubicBezTo>
                        <a:pt x="6" y="27"/>
                        <a:pt x="6" y="27"/>
                        <a:pt x="6" y="27"/>
                      </a:cubicBezTo>
                      <a:cubicBezTo>
                        <a:pt x="3" y="27"/>
                        <a:pt x="0" y="25"/>
                        <a:pt x="0" y="22"/>
                      </a:cubicBezTo>
                      <a:cubicBezTo>
                        <a:pt x="0" y="5"/>
                        <a:pt x="0" y="5"/>
                        <a:pt x="0" y="5"/>
                      </a:cubicBezTo>
                      <a:cubicBezTo>
                        <a:pt x="0" y="2"/>
                        <a:pt x="3" y="0"/>
                        <a:pt x="6" y="0"/>
                      </a:cubicBezTo>
                      <a:cubicBezTo>
                        <a:pt x="28" y="0"/>
                        <a:pt x="28" y="0"/>
                        <a:pt x="28" y="0"/>
                      </a:cubicBezTo>
                      <a:cubicBezTo>
                        <a:pt x="31" y="0"/>
                        <a:pt x="33" y="2"/>
                        <a:pt x="33" y="5"/>
                      </a:cubicBezTo>
                      <a:lnTo>
                        <a:pt x="33" y="22"/>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8">
                  <a:extLst>
                    <a:ext uri="{FF2B5EF4-FFF2-40B4-BE49-F238E27FC236}">
                      <a16:creationId xmlns:a16="http://schemas.microsoft.com/office/drawing/2014/main" id="{352F8BBF-B0D2-4C8B-9A0C-BC6BDB5E7066}"/>
                    </a:ext>
                  </a:extLst>
                </p:cNvPr>
                <p:cNvSpPr>
                  <a:spLocks/>
                </p:cNvSpPr>
                <p:nvPr/>
              </p:nvSpPr>
              <p:spPr bwMode="auto">
                <a:xfrm>
                  <a:off x="511175" y="354013"/>
                  <a:ext cx="115888" cy="119063"/>
                </a:xfrm>
                <a:custGeom>
                  <a:avLst/>
                  <a:gdLst>
                    <a:gd name="T0" fmla="*/ 34 w 38"/>
                    <a:gd name="T1" fmla="*/ 9 h 39"/>
                    <a:gd name="T2" fmla="*/ 36 w 38"/>
                    <a:gd name="T3" fmla="*/ 17 h 39"/>
                    <a:gd name="T4" fmla="*/ 25 w 38"/>
                    <a:gd name="T5" fmla="*/ 36 h 39"/>
                    <a:gd name="T6" fmla="*/ 18 w 38"/>
                    <a:gd name="T7" fmla="*/ 38 h 39"/>
                    <a:gd name="T8" fmla="*/ 3 w 38"/>
                    <a:gd name="T9" fmla="*/ 29 h 39"/>
                    <a:gd name="T10" fmla="*/ 1 w 38"/>
                    <a:gd name="T11" fmla="*/ 22 h 39"/>
                    <a:gd name="T12" fmla="*/ 12 w 38"/>
                    <a:gd name="T13" fmla="*/ 3 h 39"/>
                    <a:gd name="T14" fmla="*/ 20 w 38"/>
                    <a:gd name="T15" fmla="*/ 1 h 39"/>
                    <a:gd name="T16" fmla="*/ 34 w 38"/>
                    <a:gd name="T1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34" y="9"/>
                      </a:moveTo>
                      <a:cubicBezTo>
                        <a:pt x="37" y="11"/>
                        <a:pt x="38" y="14"/>
                        <a:pt x="36" y="17"/>
                      </a:cubicBezTo>
                      <a:cubicBezTo>
                        <a:pt x="25" y="36"/>
                        <a:pt x="25" y="36"/>
                        <a:pt x="25" y="36"/>
                      </a:cubicBezTo>
                      <a:cubicBezTo>
                        <a:pt x="24" y="38"/>
                        <a:pt x="20" y="39"/>
                        <a:pt x="18" y="38"/>
                      </a:cubicBezTo>
                      <a:cubicBezTo>
                        <a:pt x="3" y="29"/>
                        <a:pt x="3" y="29"/>
                        <a:pt x="3" y="29"/>
                      </a:cubicBezTo>
                      <a:cubicBezTo>
                        <a:pt x="1" y="28"/>
                        <a:pt x="0" y="25"/>
                        <a:pt x="1" y="22"/>
                      </a:cubicBezTo>
                      <a:cubicBezTo>
                        <a:pt x="12" y="3"/>
                        <a:pt x="12" y="3"/>
                        <a:pt x="12" y="3"/>
                      </a:cubicBezTo>
                      <a:cubicBezTo>
                        <a:pt x="14" y="0"/>
                        <a:pt x="17" y="0"/>
                        <a:pt x="20" y="1"/>
                      </a:cubicBezTo>
                      <a:lnTo>
                        <a:pt x="34" y="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9">
                  <a:extLst>
                    <a:ext uri="{FF2B5EF4-FFF2-40B4-BE49-F238E27FC236}">
                      <a16:creationId xmlns:a16="http://schemas.microsoft.com/office/drawing/2014/main" id="{BBB6B871-18B6-405D-BE60-B93E77ACE1FF}"/>
                    </a:ext>
                  </a:extLst>
                </p:cNvPr>
                <p:cNvSpPr>
                  <a:spLocks/>
                </p:cNvSpPr>
                <p:nvPr/>
              </p:nvSpPr>
              <p:spPr bwMode="auto">
                <a:xfrm>
                  <a:off x="517525" y="523875"/>
                  <a:ext cx="115888" cy="122238"/>
                </a:xfrm>
                <a:custGeom>
                  <a:avLst/>
                  <a:gdLst>
                    <a:gd name="T0" fmla="*/ 18 w 38"/>
                    <a:gd name="T1" fmla="*/ 2 h 40"/>
                    <a:gd name="T2" fmla="*/ 25 w 38"/>
                    <a:gd name="T3" fmla="*/ 3 h 40"/>
                    <a:gd name="T4" fmla="*/ 36 w 38"/>
                    <a:gd name="T5" fmla="*/ 23 h 40"/>
                    <a:gd name="T6" fmla="*/ 34 w 38"/>
                    <a:gd name="T7" fmla="*/ 30 h 40"/>
                    <a:gd name="T8" fmla="*/ 20 w 38"/>
                    <a:gd name="T9" fmla="*/ 38 h 40"/>
                    <a:gd name="T10" fmla="*/ 12 w 38"/>
                    <a:gd name="T11" fmla="*/ 36 h 40"/>
                    <a:gd name="T12" fmla="*/ 1 w 38"/>
                    <a:gd name="T13" fmla="*/ 17 h 40"/>
                    <a:gd name="T14" fmla="*/ 3 w 38"/>
                    <a:gd name="T15" fmla="*/ 10 h 40"/>
                    <a:gd name="T16" fmla="*/ 18 w 38"/>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18" y="2"/>
                      </a:moveTo>
                      <a:cubicBezTo>
                        <a:pt x="20" y="0"/>
                        <a:pt x="24" y="1"/>
                        <a:pt x="25" y="3"/>
                      </a:cubicBezTo>
                      <a:cubicBezTo>
                        <a:pt x="36" y="23"/>
                        <a:pt x="36" y="23"/>
                        <a:pt x="36" y="23"/>
                      </a:cubicBezTo>
                      <a:cubicBezTo>
                        <a:pt x="38" y="25"/>
                        <a:pt x="37" y="28"/>
                        <a:pt x="34" y="30"/>
                      </a:cubicBezTo>
                      <a:cubicBezTo>
                        <a:pt x="20" y="38"/>
                        <a:pt x="20" y="38"/>
                        <a:pt x="20" y="38"/>
                      </a:cubicBezTo>
                      <a:cubicBezTo>
                        <a:pt x="17" y="40"/>
                        <a:pt x="14" y="39"/>
                        <a:pt x="12" y="36"/>
                      </a:cubicBezTo>
                      <a:cubicBezTo>
                        <a:pt x="1" y="17"/>
                        <a:pt x="1" y="17"/>
                        <a:pt x="1" y="17"/>
                      </a:cubicBezTo>
                      <a:cubicBezTo>
                        <a:pt x="0" y="15"/>
                        <a:pt x="1" y="11"/>
                        <a:pt x="3" y="10"/>
                      </a:cubicBezTo>
                      <a:lnTo>
                        <a:pt x="18" y="2"/>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0">
                  <a:extLst>
                    <a:ext uri="{FF2B5EF4-FFF2-40B4-BE49-F238E27FC236}">
                      <a16:creationId xmlns:a16="http://schemas.microsoft.com/office/drawing/2014/main" id="{2D9FAD57-03CE-4C10-8BB6-4C080AA8790E}"/>
                    </a:ext>
                  </a:extLst>
                </p:cNvPr>
                <p:cNvSpPr>
                  <a:spLocks/>
                </p:cNvSpPr>
                <p:nvPr/>
              </p:nvSpPr>
              <p:spPr bwMode="auto">
                <a:xfrm>
                  <a:off x="674688" y="623888"/>
                  <a:ext cx="100013" cy="82550"/>
                </a:xfrm>
                <a:custGeom>
                  <a:avLst/>
                  <a:gdLst>
                    <a:gd name="T0" fmla="*/ 0 w 33"/>
                    <a:gd name="T1" fmla="*/ 5 h 27"/>
                    <a:gd name="T2" fmla="*/ 6 w 33"/>
                    <a:gd name="T3" fmla="*/ 0 h 27"/>
                    <a:gd name="T4" fmla="*/ 28 w 33"/>
                    <a:gd name="T5" fmla="*/ 0 h 27"/>
                    <a:gd name="T6" fmla="*/ 33 w 33"/>
                    <a:gd name="T7" fmla="*/ 5 h 27"/>
                    <a:gd name="T8" fmla="*/ 33 w 33"/>
                    <a:gd name="T9" fmla="*/ 22 h 27"/>
                    <a:gd name="T10" fmla="*/ 28 w 33"/>
                    <a:gd name="T11" fmla="*/ 27 h 27"/>
                    <a:gd name="T12" fmla="*/ 6 w 33"/>
                    <a:gd name="T13" fmla="*/ 27 h 27"/>
                    <a:gd name="T14" fmla="*/ 0 w 33"/>
                    <a:gd name="T15" fmla="*/ 22 h 27"/>
                    <a:gd name="T16" fmla="*/ 0 w 33"/>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7">
                      <a:moveTo>
                        <a:pt x="0" y="5"/>
                      </a:moveTo>
                      <a:cubicBezTo>
                        <a:pt x="0" y="2"/>
                        <a:pt x="3" y="0"/>
                        <a:pt x="6" y="0"/>
                      </a:cubicBezTo>
                      <a:cubicBezTo>
                        <a:pt x="28" y="0"/>
                        <a:pt x="28" y="0"/>
                        <a:pt x="28" y="0"/>
                      </a:cubicBezTo>
                      <a:cubicBezTo>
                        <a:pt x="31" y="0"/>
                        <a:pt x="33" y="2"/>
                        <a:pt x="33" y="5"/>
                      </a:cubicBezTo>
                      <a:cubicBezTo>
                        <a:pt x="33" y="22"/>
                        <a:pt x="33" y="22"/>
                        <a:pt x="33" y="22"/>
                      </a:cubicBezTo>
                      <a:cubicBezTo>
                        <a:pt x="33" y="25"/>
                        <a:pt x="31" y="27"/>
                        <a:pt x="28" y="27"/>
                      </a:cubicBezTo>
                      <a:cubicBezTo>
                        <a:pt x="6" y="27"/>
                        <a:pt x="6" y="27"/>
                        <a:pt x="6" y="27"/>
                      </a:cubicBezTo>
                      <a:cubicBezTo>
                        <a:pt x="3" y="27"/>
                        <a:pt x="0" y="25"/>
                        <a:pt x="0" y="22"/>
                      </a:cubicBezTo>
                      <a:lnTo>
                        <a:pt x="0" y="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1">
                  <a:extLst>
                    <a:ext uri="{FF2B5EF4-FFF2-40B4-BE49-F238E27FC236}">
                      <a16:creationId xmlns:a16="http://schemas.microsoft.com/office/drawing/2014/main" id="{257B0B9E-14D9-4ABD-993B-4307E7ABF31D}"/>
                    </a:ext>
                  </a:extLst>
                </p:cNvPr>
                <p:cNvSpPr>
                  <a:spLocks/>
                </p:cNvSpPr>
                <p:nvPr/>
              </p:nvSpPr>
              <p:spPr bwMode="auto">
                <a:xfrm>
                  <a:off x="814388" y="515938"/>
                  <a:ext cx="115888" cy="117475"/>
                </a:xfrm>
                <a:custGeom>
                  <a:avLst/>
                  <a:gdLst>
                    <a:gd name="T0" fmla="*/ 3 w 38"/>
                    <a:gd name="T1" fmla="*/ 29 h 39"/>
                    <a:gd name="T2" fmla="*/ 1 w 38"/>
                    <a:gd name="T3" fmla="*/ 22 h 39"/>
                    <a:gd name="T4" fmla="*/ 12 w 38"/>
                    <a:gd name="T5" fmla="*/ 3 h 39"/>
                    <a:gd name="T6" fmla="*/ 20 w 38"/>
                    <a:gd name="T7" fmla="*/ 1 h 39"/>
                    <a:gd name="T8" fmla="*/ 34 w 38"/>
                    <a:gd name="T9" fmla="*/ 9 h 39"/>
                    <a:gd name="T10" fmla="*/ 36 w 38"/>
                    <a:gd name="T11" fmla="*/ 17 h 39"/>
                    <a:gd name="T12" fmla="*/ 25 w 38"/>
                    <a:gd name="T13" fmla="*/ 36 h 39"/>
                    <a:gd name="T14" fmla="*/ 18 w 38"/>
                    <a:gd name="T15" fmla="*/ 38 h 39"/>
                    <a:gd name="T16" fmla="*/ 3 w 38"/>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3" y="29"/>
                      </a:moveTo>
                      <a:cubicBezTo>
                        <a:pt x="1" y="28"/>
                        <a:pt x="0" y="25"/>
                        <a:pt x="1" y="22"/>
                      </a:cubicBezTo>
                      <a:cubicBezTo>
                        <a:pt x="12" y="3"/>
                        <a:pt x="12" y="3"/>
                        <a:pt x="12" y="3"/>
                      </a:cubicBezTo>
                      <a:cubicBezTo>
                        <a:pt x="14" y="0"/>
                        <a:pt x="17" y="0"/>
                        <a:pt x="20" y="1"/>
                      </a:cubicBezTo>
                      <a:cubicBezTo>
                        <a:pt x="34" y="9"/>
                        <a:pt x="34" y="9"/>
                        <a:pt x="34" y="9"/>
                      </a:cubicBezTo>
                      <a:cubicBezTo>
                        <a:pt x="37" y="11"/>
                        <a:pt x="38" y="14"/>
                        <a:pt x="36" y="17"/>
                      </a:cubicBezTo>
                      <a:cubicBezTo>
                        <a:pt x="25" y="36"/>
                        <a:pt x="25" y="36"/>
                        <a:pt x="25" y="36"/>
                      </a:cubicBezTo>
                      <a:cubicBezTo>
                        <a:pt x="24" y="38"/>
                        <a:pt x="20" y="39"/>
                        <a:pt x="18" y="38"/>
                      </a:cubicBezTo>
                      <a:lnTo>
                        <a:pt x="3"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2">
                  <a:extLst>
                    <a:ext uri="{FF2B5EF4-FFF2-40B4-BE49-F238E27FC236}">
                      <a16:creationId xmlns:a16="http://schemas.microsoft.com/office/drawing/2014/main" id="{60ED4C0B-F92E-470A-B898-CF417FBB1210}"/>
                    </a:ext>
                  </a:extLst>
                </p:cNvPr>
                <p:cNvSpPr>
                  <a:spLocks/>
                </p:cNvSpPr>
                <p:nvPr/>
              </p:nvSpPr>
              <p:spPr bwMode="auto">
                <a:xfrm>
                  <a:off x="808038" y="342900"/>
                  <a:ext cx="112713" cy="120650"/>
                </a:xfrm>
                <a:custGeom>
                  <a:avLst/>
                  <a:gdLst>
                    <a:gd name="T0" fmla="*/ 19 w 37"/>
                    <a:gd name="T1" fmla="*/ 38 h 40"/>
                    <a:gd name="T2" fmla="*/ 12 w 37"/>
                    <a:gd name="T3" fmla="*/ 36 h 40"/>
                    <a:gd name="T4" fmla="*/ 1 w 37"/>
                    <a:gd name="T5" fmla="*/ 17 h 40"/>
                    <a:gd name="T6" fmla="*/ 3 w 37"/>
                    <a:gd name="T7" fmla="*/ 10 h 40"/>
                    <a:gd name="T8" fmla="*/ 18 w 37"/>
                    <a:gd name="T9" fmla="*/ 1 h 40"/>
                    <a:gd name="T10" fmla="*/ 25 w 37"/>
                    <a:gd name="T11" fmla="*/ 3 h 40"/>
                    <a:gd name="T12" fmla="*/ 36 w 37"/>
                    <a:gd name="T13" fmla="*/ 23 h 40"/>
                    <a:gd name="T14" fmla="*/ 34 w 37"/>
                    <a:gd name="T15" fmla="*/ 30 h 40"/>
                    <a:gd name="T16" fmla="*/ 19 w 37"/>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19" y="38"/>
                      </a:moveTo>
                      <a:cubicBezTo>
                        <a:pt x="17" y="40"/>
                        <a:pt x="14" y="39"/>
                        <a:pt x="12" y="36"/>
                      </a:cubicBezTo>
                      <a:cubicBezTo>
                        <a:pt x="1" y="17"/>
                        <a:pt x="1" y="17"/>
                        <a:pt x="1" y="17"/>
                      </a:cubicBezTo>
                      <a:cubicBezTo>
                        <a:pt x="0" y="15"/>
                        <a:pt x="1" y="11"/>
                        <a:pt x="3" y="10"/>
                      </a:cubicBezTo>
                      <a:cubicBezTo>
                        <a:pt x="18" y="1"/>
                        <a:pt x="18" y="1"/>
                        <a:pt x="18" y="1"/>
                      </a:cubicBezTo>
                      <a:cubicBezTo>
                        <a:pt x="20" y="0"/>
                        <a:pt x="24" y="1"/>
                        <a:pt x="25" y="3"/>
                      </a:cubicBezTo>
                      <a:cubicBezTo>
                        <a:pt x="36" y="23"/>
                        <a:pt x="36" y="23"/>
                        <a:pt x="36" y="23"/>
                      </a:cubicBezTo>
                      <a:cubicBezTo>
                        <a:pt x="37" y="25"/>
                        <a:pt x="37" y="28"/>
                        <a:pt x="34" y="30"/>
                      </a:cubicBezTo>
                      <a:lnTo>
                        <a:pt x="19" y="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3">
                  <a:extLst>
                    <a:ext uri="{FF2B5EF4-FFF2-40B4-BE49-F238E27FC236}">
                      <a16:creationId xmlns:a16="http://schemas.microsoft.com/office/drawing/2014/main" id="{69E19FA8-2FCF-42EC-AEEB-919E000FAA7F}"/>
                    </a:ext>
                  </a:extLst>
                </p:cNvPr>
                <p:cNvSpPr>
                  <a:spLocks noEditPoints="1"/>
                </p:cNvSpPr>
                <p:nvPr/>
              </p:nvSpPr>
              <p:spPr bwMode="auto">
                <a:xfrm>
                  <a:off x="566738" y="347220"/>
                  <a:ext cx="304800" cy="306388"/>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5 h 101"/>
                    <a:gd name="T12" fmla="*/ 27 w 101"/>
                    <a:gd name="T13" fmla="*/ 51 h 101"/>
                    <a:gd name="T14" fmla="*/ 51 w 101"/>
                    <a:gd name="T15" fmla="*/ 27 h 101"/>
                    <a:gd name="T16" fmla="*/ 75 w 101"/>
                    <a:gd name="T17" fmla="*/ 51 h 101"/>
                    <a:gd name="T18" fmla="*/ 51 w 101"/>
                    <a:gd name="T19"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close/>
                      <a:moveTo>
                        <a:pt x="51" y="75"/>
                      </a:moveTo>
                      <a:cubicBezTo>
                        <a:pt x="37" y="75"/>
                        <a:pt x="27" y="64"/>
                        <a:pt x="27" y="51"/>
                      </a:cubicBezTo>
                      <a:cubicBezTo>
                        <a:pt x="27" y="37"/>
                        <a:pt x="37" y="27"/>
                        <a:pt x="51" y="27"/>
                      </a:cubicBezTo>
                      <a:cubicBezTo>
                        <a:pt x="64" y="27"/>
                        <a:pt x="75" y="37"/>
                        <a:pt x="75" y="51"/>
                      </a:cubicBezTo>
                      <a:cubicBezTo>
                        <a:pt x="75" y="64"/>
                        <a:pt x="64" y="75"/>
                        <a:pt x="51" y="7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4">
                  <a:extLst>
                    <a:ext uri="{FF2B5EF4-FFF2-40B4-BE49-F238E27FC236}">
                      <a16:creationId xmlns:a16="http://schemas.microsoft.com/office/drawing/2014/main" id="{8E2D26F8-054A-4ED8-8125-F8A4D1116A49}"/>
                    </a:ext>
                  </a:extLst>
                </p:cNvPr>
                <p:cNvSpPr>
                  <a:spLocks/>
                </p:cNvSpPr>
                <p:nvPr/>
              </p:nvSpPr>
              <p:spPr bwMode="auto">
                <a:xfrm>
                  <a:off x="57150" y="315913"/>
                  <a:ext cx="450850" cy="560388"/>
                </a:xfrm>
                <a:custGeom>
                  <a:avLst/>
                  <a:gdLst>
                    <a:gd name="T0" fmla="*/ 142 w 149"/>
                    <a:gd name="T1" fmla="*/ 113 h 185"/>
                    <a:gd name="T2" fmla="*/ 125 w 149"/>
                    <a:gd name="T3" fmla="*/ 113 h 185"/>
                    <a:gd name="T4" fmla="*/ 120 w 149"/>
                    <a:gd name="T5" fmla="*/ 96 h 185"/>
                    <a:gd name="T6" fmla="*/ 134 w 149"/>
                    <a:gd name="T7" fmla="*/ 88 h 185"/>
                    <a:gd name="T8" fmla="*/ 137 w 149"/>
                    <a:gd name="T9" fmla="*/ 79 h 185"/>
                    <a:gd name="T10" fmla="*/ 123 w 149"/>
                    <a:gd name="T11" fmla="*/ 54 h 185"/>
                    <a:gd name="T12" fmla="*/ 113 w 149"/>
                    <a:gd name="T13" fmla="*/ 52 h 185"/>
                    <a:gd name="T14" fmla="*/ 99 w 149"/>
                    <a:gd name="T15" fmla="*/ 60 h 185"/>
                    <a:gd name="T16" fmla="*/ 86 w 149"/>
                    <a:gd name="T17" fmla="*/ 48 h 185"/>
                    <a:gd name="T18" fmla="*/ 94 w 149"/>
                    <a:gd name="T19" fmla="*/ 34 h 185"/>
                    <a:gd name="T20" fmla="*/ 92 w 149"/>
                    <a:gd name="T21" fmla="*/ 24 h 185"/>
                    <a:gd name="T22" fmla="*/ 68 w 149"/>
                    <a:gd name="T23" fmla="*/ 10 h 185"/>
                    <a:gd name="T24" fmla="*/ 58 w 149"/>
                    <a:gd name="T25" fmla="*/ 13 h 185"/>
                    <a:gd name="T26" fmla="*/ 50 w 149"/>
                    <a:gd name="T27" fmla="*/ 27 h 185"/>
                    <a:gd name="T28" fmla="*/ 32 w 149"/>
                    <a:gd name="T29" fmla="*/ 23 h 185"/>
                    <a:gd name="T30" fmla="*/ 32 w 149"/>
                    <a:gd name="T31" fmla="*/ 7 h 185"/>
                    <a:gd name="T32" fmla="*/ 25 w 149"/>
                    <a:gd name="T33" fmla="*/ 0 h 185"/>
                    <a:gd name="T34" fmla="*/ 0 w 149"/>
                    <a:gd name="T35" fmla="*/ 0 h 185"/>
                    <a:gd name="T36" fmla="*/ 0 w 149"/>
                    <a:gd name="T37" fmla="*/ 51 h 185"/>
                    <a:gd name="T38" fmla="*/ 13 w 149"/>
                    <a:gd name="T39" fmla="*/ 50 h 185"/>
                    <a:gd name="T40" fmla="*/ 99 w 149"/>
                    <a:gd name="T41" fmla="*/ 136 h 185"/>
                    <a:gd name="T42" fmla="*/ 84 w 149"/>
                    <a:gd name="T43" fmla="*/ 185 h 185"/>
                    <a:gd name="T44" fmla="*/ 139 w 149"/>
                    <a:gd name="T45" fmla="*/ 185 h 185"/>
                    <a:gd name="T46" fmla="*/ 136 w 149"/>
                    <a:gd name="T47" fmla="*/ 181 h 185"/>
                    <a:gd name="T48" fmla="*/ 122 w 149"/>
                    <a:gd name="T49" fmla="*/ 172 h 185"/>
                    <a:gd name="T50" fmla="*/ 126 w 149"/>
                    <a:gd name="T51" fmla="*/ 155 h 185"/>
                    <a:gd name="T52" fmla="*/ 142 w 149"/>
                    <a:gd name="T53" fmla="*/ 155 h 185"/>
                    <a:gd name="T54" fmla="*/ 149 w 149"/>
                    <a:gd name="T55" fmla="*/ 148 h 185"/>
                    <a:gd name="T56" fmla="*/ 149 w 149"/>
                    <a:gd name="T57" fmla="*/ 120 h 185"/>
                    <a:gd name="T58" fmla="*/ 142 w 149"/>
                    <a:gd name="T59" fmla="*/ 11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185">
                      <a:moveTo>
                        <a:pt x="142" y="113"/>
                      </a:moveTo>
                      <a:cubicBezTo>
                        <a:pt x="125" y="113"/>
                        <a:pt x="125" y="113"/>
                        <a:pt x="125" y="113"/>
                      </a:cubicBezTo>
                      <a:cubicBezTo>
                        <a:pt x="124" y="107"/>
                        <a:pt x="123" y="102"/>
                        <a:pt x="120" y="96"/>
                      </a:cubicBezTo>
                      <a:cubicBezTo>
                        <a:pt x="134" y="88"/>
                        <a:pt x="134" y="88"/>
                        <a:pt x="134" y="88"/>
                      </a:cubicBezTo>
                      <a:cubicBezTo>
                        <a:pt x="138" y="86"/>
                        <a:pt x="139" y="82"/>
                        <a:pt x="137" y="79"/>
                      </a:cubicBezTo>
                      <a:cubicBezTo>
                        <a:pt x="123" y="54"/>
                        <a:pt x="123" y="54"/>
                        <a:pt x="123" y="54"/>
                      </a:cubicBezTo>
                      <a:cubicBezTo>
                        <a:pt x="121" y="51"/>
                        <a:pt x="117" y="50"/>
                        <a:pt x="113" y="52"/>
                      </a:cubicBezTo>
                      <a:cubicBezTo>
                        <a:pt x="99" y="60"/>
                        <a:pt x="99" y="60"/>
                        <a:pt x="99" y="60"/>
                      </a:cubicBezTo>
                      <a:cubicBezTo>
                        <a:pt x="95" y="56"/>
                        <a:pt x="91" y="52"/>
                        <a:pt x="86" y="48"/>
                      </a:cubicBezTo>
                      <a:cubicBezTo>
                        <a:pt x="94" y="34"/>
                        <a:pt x="94" y="34"/>
                        <a:pt x="94" y="34"/>
                      </a:cubicBezTo>
                      <a:cubicBezTo>
                        <a:pt x="96" y="30"/>
                        <a:pt x="95" y="26"/>
                        <a:pt x="92" y="24"/>
                      </a:cubicBezTo>
                      <a:cubicBezTo>
                        <a:pt x="68" y="10"/>
                        <a:pt x="68" y="10"/>
                        <a:pt x="68" y="10"/>
                      </a:cubicBezTo>
                      <a:cubicBezTo>
                        <a:pt x="64" y="8"/>
                        <a:pt x="60" y="9"/>
                        <a:pt x="58" y="13"/>
                      </a:cubicBezTo>
                      <a:cubicBezTo>
                        <a:pt x="50" y="27"/>
                        <a:pt x="50" y="27"/>
                        <a:pt x="50" y="27"/>
                      </a:cubicBezTo>
                      <a:cubicBezTo>
                        <a:pt x="44" y="25"/>
                        <a:pt x="38" y="24"/>
                        <a:pt x="32" y="23"/>
                      </a:cubicBezTo>
                      <a:cubicBezTo>
                        <a:pt x="32" y="7"/>
                        <a:pt x="32" y="7"/>
                        <a:pt x="32" y="7"/>
                      </a:cubicBezTo>
                      <a:cubicBezTo>
                        <a:pt x="32" y="3"/>
                        <a:pt x="29" y="0"/>
                        <a:pt x="25" y="0"/>
                      </a:cubicBezTo>
                      <a:cubicBezTo>
                        <a:pt x="0" y="0"/>
                        <a:pt x="0" y="0"/>
                        <a:pt x="0" y="0"/>
                      </a:cubicBezTo>
                      <a:cubicBezTo>
                        <a:pt x="0" y="51"/>
                        <a:pt x="0" y="51"/>
                        <a:pt x="0" y="51"/>
                      </a:cubicBezTo>
                      <a:cubicBezTo>
                        <a:pt x="4" y="50"/>
                        <a:pt x="9" y="50"/>
                        <a:pt x="13" y="50"/>
                      </a:cubicBezTo>
                      <a:cubicBezTo>
                        <a:pt x="61" y="50"/>
                        <a:pt x="99" y="88"/>
                        <a:pt x="99" y="136"/>
                      </a:cubicBezTo>
                      <a:cubicBezTo>
                        <a:pt x="99" y="154"/>
                        <a:pt x="93" y="171"/>
                        <a:pt x="84" y="185"/>
                      </a:cubicBezTo>
                      <a:cubicBezTo>
                        <a:pt x="139" y="185"/>
                        <a:pt x="139" y="185"/>
                        <a:pt x="139" y="185"/>
                      </a:cubicBezTo>
                      <a:cubicBezTo>
                        <a:pt x="139" y="183"/>
                        <a:pt x="138" y="182"/>
                        <a:pt x="136" y="181"/>
                      </a:cubicBezTo>
                      <a:cubicBezTo>
                        <a:pt x="122" y="172"/>
                        <a:pt x="122" y="172"/>
                        <a:pt x="122" y="172"/>
                      </a:cubicBezTo>
                      <a:cubicBezTo>
                        <a:pt x="123" y="167"/>
                        <a:pt x="125" y="161"/>
                        <a:pt x="126" y="155"/>
                      </a:cubicBezTo>
                      <a:cubicBezTo>
                        <a:pt x="142" y="155"/>
                        <a:pt x="142" y="155"/>
                        <a:pt x="142" y="155"/>
                      </a:cubicBezTo>
                      <a:cubicBezTo>
                        <a:pt x="146" y="155"/>
                        <a:pt x="149" y="152"/>
                        <a:pt x="149" y="148"/>
                      </a:cubicBezTo>
                      <a:cubicBezTo>
                        <a:pt x="149" y="120"/>
                        <a:pt x="149" y="120"/>
                        <a:pt x="149" y="120"/>
                      </a:cubicBezTo>
                      <a:cubicBezTo>
                        <a:pt x="149" y="116"/>
                        <a:pt x="146" y="113"/>
                        <a:pt x="142" y="11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717E15E5-C9B6-4118-88AC-AA8D81E10DCC}"/>
                  </a:ext>
                </a:extLst>
              </p:cNvPr>
              <p:cNvGrpSpPr/>
              <p:nvPr/>
            </p:nvGrpSpPr>
            <p:grpSpPr>
              <a:xfrm rot="10800000">
                <a:off x="878285" y="2298452"/>
                <a:ext cx="450939" cy="398510"/>
                <a:chOff x="0" y="0"/>
                <a:chExt cx="1143001" cy="1158875"/>
              </a:xfrm>
              <a:solidFill>
                <a:srgbClr val="FFC000"/>
              </a:solidFill>
            </p:grpSpPr>
            <p:sp>
              <p:nvSpPr>
                <p:cNvPr id="70" name="Freeform 48">
                  <a:extLst>
                    <a:ext uri="{FF2B5EF4-FFF2-40B4-BE49-F238E27FC236}">
                      <a16:creationId xmlns:a16="http://schemas.microsoft.com/office/drawing/2014/main" id="{5ED44509-73F3-4173-A71D-F26779BD0DA9}"/>
                    </a:ext>
                  </a:extLst>
                </p:cNvPr>
                <p:cNvSpPr>
                  <a:spLocks noEditPoints="1"/>
                </p:cNvSpPr>
                <p:nvPr/>
              </p:nvSpPr>
              <p:spPr bwMode="auto">
                <a:xfrm>
                  <a:off x="0" y="393700"/>
                  <a:ext cx="765175" cy="765175"/>
                </a:xfrm>
                <a:custGeom>
                  <a:avLst/>
                  <a:gdLst>
                    <a:gd name="T0" fmla="*/ 196 w 204"/>
                    <a:gd name="T1" fmla="*/ 118 h 204"/>
                    <a:gd name="T2" fmla="*/ 181 w 204"/>
                    <a:gd name="T3" fmla="*/ 113 h 204"/>
                    <a:gd name="T4" fmla="*/ 181 w 204"/>
                    <a:gd name="T5" fmla="*/ 87 h 204"/>
                    <a:gd name="T6" fmla="*/ 195 w 204"/>
                    <a:gd name="T7" fmla="*/ 80 h 204"/>
                    <a:gd name="T8" fmla="*/ 200 w 204"/>
                    <a:gd name="T9" fmla="*/ 66 h 204"/>
                    <a:gd name="T10" fmla="*/ 194 w 204"/>
                    <a:gd name="T11" fmla="*/ 53 h 204"/>
                    <a:gd name="T12" fmla="*/ 180 w 204"/>
                    <a:gd name="T13" fmla="*/ 47 h 204"/>
                    <a:gd name="T14" fmla="*/ 166 w 204"/>
                    <a:gd name="T15" fmla="*/ 54 h 204"/>
                    <a:gd name="T16" fmla="*/ 147 w 204"/>
                    <a:gd name="T17" fmla="*/ 35 h 204"/>
                    <a:gd name="T18" fmla="*/ 152 w 204"/>
                    <a:gd name="T19" fmla="*/ 21 h 204"/>
                    <a:gd name="T20" fmla="*/ 146 w 204"/>
                    <a:gd name="T21" fmla="*/ 7 h 204"/>
                    <a:gd name="T22" fmla="*/ 133 w 204"/>
                    <a:gd name="T23" fmla="*/ 2 h 204"/>
                    <a:gd name="T24" fmla="*/ 119 w 204"/>
                    <a:gd name="T25" fmla="*/ 8 h 204"/>
                    <a:gd name="T26" fmla="*/ 113 w 204"/>
                    <a:gd name="T27" fmla="*/ 23 h 204"/>
                    <a:gd name="T28" fmla="*/ 87 w 204"/>
                    <a:gd name="T29" fmla="*/ 23 h 204"/>
                    <a:gd name="T30" fmla="*/ 81 w 204"/>
                    <a:gd name="T31" fmla="*/ 9 h 204"/>
                    <a:gd name="T32" fmla="*/ 66 w 204"/>
                    <a:gd name="T33" fmla="*/ 4 h 204"/>
                    <a:gd name="T34" fmla="*/ 53 w 204"/>
                    <a:gd name="T35" fmla="*/ 10 h 204"/>
                    <a:gd name="T36" fmla="*/ 48 w 204"/>
                    <a:gd name="T37" fmla="*/ 24 h 204"/>
                    <a:gd name="T38" fmla="*/ 54 w 204"/>
                    <a:gd name="T39" fmla="*/ 38 h 204"/>
                    <a:gd name="T40" fmla="*/ 36 w 204"/>
                    <a:gd name="T41" fmla="*/ 57 h 204"/>
                    <a:gd name="T42" fmla="*/ 21 w 204"/>
                    <a:gd name="T43" fmla="*/ 52 h 204"/>
                    <a:gd name="T44" fmla="*/ 7 w 204"/>
                    <a:gd name="T45" fmla="*/ 58 h 204"/>
                    <a:gd name="T46" fmla="*/ 2 w 204"/>
                    <a:gd name="T47" fmla="*/ 71 h 204"/>
                    <a:gd name="T48" fmla="*/ 9 w 204"/>
                    <a:gd name="T49" fmla="*/ 85 h 204"/>
                    <a:gd name="T50" fmla="*/ 23 w 204"/>
                    <a:gd name="T51" fmla="*/ 91 h 204"/>
                    <a:gd name="T52" fmla="*/ 23 w 204"/>
                    <a:gd name="T53" fmla="*/ 117 h 204"/>
                    <a:gd name="T54" fmla="*/ 10 w 204"/>
                    <a:gd name="T55" fmla="*/ 123 h 204"/>
                    <a:gd name="T56" fmla="*/ 4 w 204"/>
                    <a:gd name="T57" fmla="*/ 138 h 204"/>
                    <a:gd name="T58" fmla="*/ 10 w 204"/>
                    <a:gd name="T59" fmla="*/ 151 h 204"/>
                    <a:gd name="T60" fmla="*/ 24 w 204"/>
                    <a:gd name="T61" fmla="*/ 156 h 204"/>
                    <a:gd name="T62" fmla="*/ 38 w 204"/>
                    <a:gd name="T63" fmla="*/ 150 h 204"/>
                    <a:gd name="T64" fmla="*/ 57 w 204"/>
                    <a:gd name="T65" fmla="*/ 168 h 204"/>
                    <a:gd name="T66" fmla="*/ 52 w 204"/>
                    <a:gd name="T67" fmla="*/ 183 h 204"/>
                    <a:gd name="T68" fmla="*/ 58 w 204"/>
                    <a:gd name="T69" fmla="*/ 197 h 204"/>
                    <a:gd name="T70" fmla="*/ 72 w 204"/>
                    <a:gd name="T71" fmla="*/ 202 h 204"/>
                    <a:gd name="T72" fmla="*/ 86 w 204"/>
                    <a:gd name="T73" fmla="*/ 195 h 204"/>
                    <a:gd name="T74" fmla="*/ 91 w 204"/>
                    <a:gd name="T75" fmla="*/ 181 h 204"/>
                    <a:gd name="T76" fmla="*/ 117 w 204"/>
                    <a:gd name="T77" fmla="*/ 181 h 204"/>
                    <a:gd name="T78" fmla="*/ 124 w 204"/>
                    <a:gd name="T79" fmla="*/ 194 h 204"/>
                    <a:gd name="T80" fmla="*/ 138 w 204"/>
                    <a:gd name="T81" fmla="*/ 200 h 204"/>
                    <a:gd name="T82" fmla="*/ 151 w 204"/>
                    <a:gd name="T83" fmla="*/ 194 h 204"/>
                    <a:gd name="T84" fmla="*/ 157 w 204"/>
                    <a:gd name="T85" fmla="*/ 180 h 204"/>
                    <a:gd name="T86" fmla="*/ 150 w 204"/>
                    <a:gd name="T87" fmla="*/ 166 h 204"/>
                    <a:gd name="T88" fmla="*/ 169 w 204"/>
                    <a:gd name="T89" fmla="*/ 147 h 204"/>
                    <a:gd name="T90" fmla="*/ 183 w 204"/>
                    <a:gd name="T91" fmla="*/ 152 h 204"/>
                    <a:gd name="T92" fmla="*/ 197 w 204"/>
                    <a:gd name="T93" fmla="*/ 146 h 204"/>
                    <a:gd name="T94" fmla="*/ 202 w 204"/>
                    <a:gd name="T95" fmla="*/ 132 h 204"/>
                    <a:gd name="T96" fmla="*/ 196 w 204"/>
                    <a:gd name="T97" fmla="*/ 118 h 204"/>
                    <a:gd name="T98" fmla="*/ 122 w 204"/>
                    <a:gd name="T99" fmla="*/ 147 h 204"/>
                    <a:gd name="T100" fmla="*/ 57 w 204"/>
                    <a:gd name="T101" fmla="*/ 122 h 204"/>
                    <a:gd name="T102" fmla="*/ 82 w 204"/>
                    <a:gd name="T103" fmla="*/ 57 h 204"/>
                    <a:gd name="T104" fmla="*/ 148 w 204"/>
                    <a:gd name="T105" fmla="*/ 82 h 204"/>
                    <a:gd name="T106" fmla="*/ 122 w 204"/>
                    <a:gd name="T107" fmla="*/ 147 h 204"/>
                    <a:gd name="T108" fmla="*/ 118 w 204"/>
                    <a:gd name="T109" fmla="*/ 104 h 204"/>
                    <a:gd name="T110" fmla="*/ 111 w 204"/>
                    <a:gd name="T111" fmla="*/ 89 h 204"/>
                    <a:gd name="T112" fmla="*/ 125 w 204"/>
                    <a:gd name="T113" fmla="*/ 83 h 204"/>
                    <a:gd name="T114" fmla="*/ 102 w 204"/>
                    <a:gd name="T115" fmla="*/ 72 h 204"/>
                    <a:gd name="T116" fmla="*/ 72 w 204"/>
                    <a:gd name="T117" fmla="*/ 102 h 204"/>
                    <a:gd name="T118" fmla="*/ 102 w 204"/>
                    <a:gd name="T119" fmla="*/ 132 h 204"/>
                    <a:gd name="T120" fmla="*/ 132 w 204"/>
                    <a:gd name="T121" fmla="*/ 102 h 204"/>
                    <a:gd name="T122" fmla="*/ 132 w 204"/>
                    <a:gd name="T123" fmla="*/ 98 h 204"/>
                    <a:gd name="T124" fmla="*/ 118 w 204"/>
                    <a:gd name="T125" fmla="*/ 1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204">
                      <a:moveTo>
                        <a:pt x="196" y="118"/>
                      </a:moveTo>
                      <a:cubicBezTo>
                        <a:pt x="181" y="113"/>
                        <a:pt x="181" y="113"/>
                        <a:pt x="181" y="113"/>
                      </a:cubicBezTo>
                      <a:cubicBezTo>
                        <a:pt x="183" y="104"/>
                        <a:pt x="183" y="95"/>
                        <a:pt x="181" y="87"/>
                      </a:cubicBezTo>
                      <a:cubicBezTo>
                        <a:pt x="195" y="80"/>
                        <a:pt x="195" y="80"/>
                        <a:pt x="195" y="80"/>
                      </a:cubicBezTo>
                      <a:cubicBezTo>
                        <a:pt x="200" y="78"/>
                        <a:pt x="203" y="72"/>
                        <a:pt x="200" y="66"/>
                      </a:cubicBezTo>
                      <a:cubicBezTo>
                        <a:pt x="194" y="53"/>
                        <a:pt x="194" y="53"/>
                        <a:pt x="194" y="53"/>
                      </a:cubicBezTo>
                      <a:cubicBezTo>
                        <a:pt x="192" y="48"/>
                        <a:pt x="185" y="45"/>
                        <a:pt x="180" y="47"/>
                      </a:cubicBezTo>
                      <a:cubicBezTo>
                        <a:pt x="166" y="54"/>
                        <a:pt x="166" y="54"/>
                        <a:pt x="166" y="54"/>
                      </a:cubicBezTo>
                      <a:cubicBezTo>
                        <a:pt x="161" y="46"/>
                        <a:pt x="154" y="40"/>
                        <a:pt x="147" y="35"/>
                      </a:cubicBezTo>
                      <a:cubicBezTo>
                        <a:pt x="152" y="21"/>
                        <a:pt x="152" y="21"/>
                        <a:pt x="152" y="21"/>
                      </a:cubicBezTo>
                      <a:cubicBezTo>
                        <a:pt x="154" y="16"/>
                        <a:pt x="152" y="9"/>
                        <a:pt x="146" y="7"/>
                      </a:cubicBezTo>
                      <a:cubicBezTo>
                        <a:pt x="133" y="2"/>
                        <a:pt x="133" y="2"/>
                        <a:pt x="133" y="2"/>
                      </a:cubicBezTo>
                      <a:cubicBezTo>
                        <a:pt x="127" y="0"/>
                        <a:pt x="121" y="3"/>
                        <a:pt x="119" y="8"/>
                      </a:cubicBezTo>
                      <a:cubicBezTo>
                        <a:pt x="113" y="23"/>
                        <a:pt x="113" y="23"/>
                        <a:pt x="113" y="23"/>
                      </a:cubicBezTo>
                      <a:cubicBezTo>
                        <a:pt x="105" y="21"/>
                        <a:pt x="96" y="22"/>
                        <a:pt x="87" y="23"/>
                      </a:cubicBezTo>
                      <a:cubicBezTo>
                        <a:pt x="81" y="9"/>
                        <a:pt x="81" y="9"/>
                        <a:pt x="81" y="9"/>
                      </a:cubicBezTo>
                      <a:cubicBezTo>
                        <a:pt x="78" y="4"/>
                        <a:pt x="72" y="2"/>
                        <a:pt x="66" y="4"/>
                      </a:cubicBezTo>
                      <a:cubicBezTo>
                        <a:pt x="53" y="10"/>
                        <a:pt x="53" y="10"/>
                        <a:pt x="53" y="10"/>
                      </a:cubicBezTo>
                      <a:cubicBezTo>
                        <a:pt x="48" y="12"/>
                        <a:pt x="45" y="19"/>
                        <a:pt x="48" y="24"/>
                      </a:cubicBezTo>
                      <a:cubicBezTo>
                        <a:pt x="54" y="38"/>
                        <a:pt x="54" y="38"/>
                        <a:pt x="54" y="38"/>
                      </a:cubicBezTo>
                      <a:cubicBezTo>
                        <a:pt x="47" y="43"/>
                        <a:pt x="40" y="50"/>
                        <a:pt x="36" y="57"/>
                      </a:cubicBezTo>
                      <a:cubicBezTo>
                        <a:pt x="21" y="52"/>
                        <a:pt x="21" y="52"/>
                        <a:pt x="21" y="52"/>
                      </a:cubicBezTo>
                      <a:cubicBezTo>
                        <a:pt x="16" y="50"/>
                        <a:pt x="10" y="52"/>
                        <a:pt x="7" y="58"/>
                      </a:cubicBezTo>
                      <a:cubicBezTo>
                        <a:pt x="2" y="71"/>
                        <a:pt x="2" y="71"/>
                        <a:pt x="2" y="71"/>
                      </a:cubicBezTo>
                      <a:cubicBezTo>
                        <a:pt x="0" y="77"/>
                        <a:pt x="3" y="83"/>
                        <a:pt x="9" y="85"/>
                      </a:cubicBezTo>
                      <a:cubicBezTo>
                        <a:pt x="23" y="91"/>
                        <a:pt x="23" y="91"/>
                        <a:pt x="23" y="91"/>
                      </a:cubicBezTo>
                      <a:cubicBezTo>
                        <a:pt x="21" y="99"/>
                        <a:pt x="22" y="108"/>
                        <a:pt x="23" y="117"/>
                      </a:cubicBezTo>
                      <a:cubicBezTo>
                        <a:pt x="10" y="123"/>
                        <a:pt x="10" y="123"/>
                        <a:pt x="10" y="123"/>
                      </a:cubicBezTo>
                      <a:cubicBezTo>
                        <a:pt x="4" y="126"/>
                        <a:pt x="2" y="132"/>
                        <a:pt x="4" y="138"/>
                      </a:cubicBezTo>
                      <a:cubicBezTo>
                        <a:pt x="10" y="151"/>
                        <a:pt x="10" y="151"/>
                        <a:pt x="10" y="151"/>
                      </a:cubicBezTo>
                      <a:cubicBezTo>
                        <a:pt x="12" y="156"/>
                        <a:pt x="19" y="159"/>
                        <a:pt x="24" y="156"/>
                      </a:cubicBezTo>
                      <a:cubicBezTo>
                        <a:pt x="38" y="150"/>
                        <a:pt x="38" y="150"/>
                        <a:pt x="38" y="150"/>
                      </a:cubicBezTo>
                      <a:cubicBezTo>
                        <a:pt x="43" y="157"/>
                        <a:pt x="50" y="164"/>
                        <a:pt x="57" y="168"/>
                      </a:cubicBezTo>
                      <a:cubicBezTo>
                        <a:pt x="52" y="183"/>
                        <a:pt x="52" y="183"/>
                        <a:pt x="52" y="183"/>
                      </a:cubicBezTo>
                      <a:cubicBezTo>
                        <a:pt x="50" y="188"/>
                        <a:pt x="53" y="194"/>
                        <a:pt x="58" y="197"/>
                      </a:cubicBezTo>
                      <a:cubicBezTo>
                        <a:pt x="72" y="202"/>
                        <a:pt x="72" y="202"/>
                        <a:pt x="72" y="202"/>
                      </a:cubicBezTo>
                      <a:cubicBezTo>
                        <a:pt x="77" y="204"/>
                        <a:pt x="83" y="201"/>
                        <a:pt x="86" y="195"/>
                      </a:cubicBezTo>
                      <a:cubicBezTo>
                        <a:pt x="91" y="181"/>
                        <a:pt x="91" y="181"/>
                        <a:pt x="91" y="181"/>
                      </a:cubicBezTo>
                      <a:cubicBezTo>
                        <a:pt x="100" y="183"/>
                        <a:pt x="109" y="182"/>
                        <a:pt x="117" y="181"/>
                      </a:cubicBezTo>
                      <a:cubicBezTo>
                        <a:pt x="124" y="194"/>
                        <a:pt x="124" y="194"/>
                        <a:pt x="124" y="194"/>
                      </a:cubicBezTo>
                      <a:cubicBezTo>
                        <a:pt x="126" y="200"/>
                        <a:pt x="132" y="202"/>
                        <a:pt x="138" y="200"/>
                      </a:cubicBezTo>
                      <a:cubicBezTo>
                        <a:pt x="151" y="194"/>
                        <a:pt x="151" y="194"/>
                        <a:pt x="151" y="194"/>
                      </a:cubicBezTo>
                      <a:cubicBezTo>
                        <a:pt x="157" y="192"/>
                        <a:pt x="159" y="185"/>
                        <a:pt x="157" y="180"/>
                      </a:cubicBezTo>
                      <a:cubicBezTo>
                        <a:pt x="150" y="166"/>
                        <a:pt x="150" y="166"/>
                        <a:pt x="150" y="166"/>
                      </a:cubicBezTo>
                      <a:cubicBezTo>
                        <a:pt x="158" y="161"/>
                        <a:pt x="164" y="154"/>
                        <a:pt x="169" y="147"/>
                      </a:cubicBezTo>
                      <a:cubicBezTo>
                        <a:pt x="183" y="152"/>
                        <a:pt x="183" y="152"/>
                        <a:pt x="183" y="152"/>
                      </a:cubicBezTo>
                      <a:cubicBezTo>
                        <a:pt x="188" y="154"/>
                        <a:pt x="195" y="151"/>
                        <a:pt x="197" y="146"/>
                      </a:cubicBezTo>
                      <a:cubicBezTo>
                        <a:pt x="202" y="132"/>
                        <a:pt x="202" y="132"/>
                        <a:pt x="202" y="132"/>
                      </a:cubicBezTo>
                      <a:cubicBezTo>
                        <a:pt x="204" y="127"/>
                        <a:pt x="201" y="121"/>
                        <a:pt x="196" y="118"/>
                      </a:cubicBezTo>
                      <a:close/>
                      <a:moveTo>
                        <a:pt x="122" y="147"/>
                      </a:moveTo>
                      <a:cubicBezTo>
                        <a:pt x="97" y="159"/>
                        <a:pt x="68" y="147"/>
                        <a:pt x="57" y="122"/>
                      </a:cubicBezTo>
                      <a:cubicBezTo>
                        <a:pt x="45" y="97"/>
                        <a:pt x="57" y="68"/>
                        <a:pt x="82" y="57"/>
                      </a:cubicBezTo>
                      <a:cubicBezTo>
                        <a:pt x="107" y="45"/>
                        <a:pt x="136" y="57"/>
                        <a:pt x="148" y="82"/>
                      </a:cubicBezTo>
                      <a:cubicBezTo>
                        <a:pt x="159" y="107"/>
                        <a:pt x="147" y="136"/>
                        <a:pt x="122" y="147"/>
                      </a:cubicBezTo>
                      <a:close/>
                      <a:moveTo>
                        <a:pt x="118" y="104"/>
                      </a:moveTo>
                      <a:cubicBezTo>
                        <a:pt x="111" y="89"/>
                        <a:pt x="111" y="89"/>
                        <a:pt x="111" y="89"/>
                      </a:cubicBezTo>
                      <a:cubicBezTo>
                        <a:pt x="125" y="83"/>
                        <a:pt x="125" y="83"/>
                        <a:pt x="125" y="83"/>
                      </a:cubicBezTo>
                      <a:cubicBezTo>
                        <a:pt x="120" y="76"/>
                        <a:pt x="111" y="72"/>
                        <a:pt x="102" y="72"/>
                      </a:cubicBezTo>
                      <a:cubicBezTo>
                        <a:pt x="85" y="72"/>
                        <a:pt x="72" y="85"/>
                        <a:pt x="72" y="102"/>
                      </a:cubicBezTo>
                      <a:cubicBezTo>
                        <a:pt x="72" y="119"/>
                        <a:pt x="85" y="132"/>
                        <a:pt x="102" y="132"/>
                      </a:cubicBezTo>
                      <a:cubicBezTo>
                        <a:pt x="119" y="132"/>
                        <a:pt x="132" y="119"/>
                        <a:pt x="132" y="102"/>
                      </a:cubicBezTo>
                      <a:cubicBezTo>
                        <a:pt x="132" y="101"/>
                        <a:pt x="132" y="99"/>
                        <a:pt x="132" y="98"/>
                      </a:cubicBezTo>
                      <a:lnTo>
                        <a:pt x="11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9">
                  <a:extLst>
                    <a:ext uri="{FF2B5EF4-FFF2-40B4-BE49-F238E27FC236}">
                      <a16:creationId xmlns:a16="http://schemas.microsoft.com/office/drawing/2014/main" id="{8F8E4DBC-9661-4855-B4D5-2F59BA0BCD2B}"/>
                    </a:ext>
                  </a:extLst>
                </p:cNvPr>
                <p:cNvSpPr>
                  <a:spLocks noEditPoints="1"/>
                </p:cNvSpPr>
                <p:nvPr/>
              </p:nvSpPr>
              <p:spPr bwMode="auto">
                <a:xfrm>
                  <a:off x="528638" y="0"/>
                  <a:ext cx="614363" cy="619125"/>
                </a:xfrm>
                <a:custGeom>
                  <a:avLst/>
                  <a:gdLst>
                    <a:gd name="T0" fmla="*/ 164 w 164"/>
                    <a:gd name="T1" fmla="*/ 79 h 165"/>
                    <a:gd name="T2" fmla="*/ 157 w 164"/>
                    <a:gd name="T3" fmla="*/ 71 h 165"/>
                    <a:gd name="T4" fmla="*/ 145 w 164"/>
                    <a:gd name="T5" fmla="*/ 71 h 165"/>
                    <a:gd name="T6" fmla="*/ 135 w 164"/>
                    <a:gd name="T7" fmla="*/ 46 h 165"/>
                    <a:gd name="T8" fmla="*/ 143 w 164"/>
                    <a:gd name="T9" fmla="*/ 38 h 165"/>
                    <a:gd name="T10" fmla="*/ 143 w 164"/>
                    <a:gd name="T11" fmla="*/ 27 h 165"/>
                    <a:gd name="T12" fmla="*/ 137 w 164"/>
                    <a:gd name="T13" fmla="*/ 22 h 165"/>
                    <a:gd name="T14" fmla="*/ 127 w 164"/>
                    <a:gd name="T15" fmla="*/ 22 h 165"/>
                    <a:gd name="T16" fmla="*/ 119 w 164"/>
                    <a:gd name="T17" fmla="*/ 30 h 165"/>
                    <a:gd name="T18" fmla="*/ 94 w 164"/>
                    <a:gd name="T19" fmla="*/ 19 h 165"/>
                    <a:gd name="T20" fmla="*/ 94 w 164"/>
                    <a:gd name="T21" fmla="*/ 8 h 165"/>
                    <a:gd name="T22" fmla="*/ 86 w 164"/>
                    <a:gd name="T23" fmla="*/ 0 h 165"/>
                    <a:gd name="T24" fmla="*/ 78 w 164"/>
                    <a:gd name="T25" fmla="*/ 0 h 165"/>
                    <a:gd name="T26" fmla="*/ 71 w 164"/>
                    <a:gd name="T27" fmla="*/ 8 h 165"/>
                    <a:gd name="T28" fmla="*/ 71 w 164"/>
                    <a:gd name="T29" fmla="*/ 19 h 165"/>
                    <a:gd name="T30" fmla="*/ 45 w 164"/>
                    <a:gd name="T31" fmla="*/ 30 h 165"/>
                    <a:gd name="T32" fmla="*/ 37 w 164"/>
                    <a:gd name="T33" fmla="*/ 22 h 165"/>
                    <a:gd name="T34" fmla="*/ 27 w 164"/>
                    <a:gd name="T35" fmla="*/ 22 h 165"/>
                    <a:gd name="T36" fmla="*/ 21 w 164"/>
                    <a:gd name="T37" fmla="*/ 27 h 165"/>
                    <a:gd name="T38" fmla="*/ 21 w 164"/>
                    <a:gd name="T39" fmla="*/ 38 h 165"/>
                    <a:gd name="T40" fmla="*/ 29 w 164"/>
                    <a:gd name="T41" fmla="*/ 46 h 165"/>
                    <a:gd name="T42" fmla="*/ 19 w 164"/>
                    <a:gd name="T43" fmla="*/ 71 h 165"/>
                    <a:gd name="T44" fmla="*/ 7 w 164"/>
                    <a:gd name="T45" fmla="*/ 71 h 165"/>
                    <a:gd name="T46" fmla="*/ 0 w 164"/>
                    <a:gd name="T47" fmla="*/ 79 h 165"/>
                    <a:gd name="T48" fmla="*/ 0 w 164"/>
                    <a:gd name="T49" fmla="*/ 87 h 165"/>
                    <a:gd name="T50" fmla="*/ 7 w 164"/>
                    <a:gd name="T51" fmla="*/ 94 h 165"/>
                    <a:gd name="T52" fmla="*/ 19 w 164"/>
                    <a:gd name="T53" fmla="*/ 94 h 165"/>
                    <a:gd name="T54" fmla="*/ 29 w 164"/>
                    <a:gd name="T55" fmla="*/ 119 h 165"/>
                    <a:gd name="T56" fmla="*/ 21 w 164"/>
                    <a:gd name="T57" fmla="*/ 127 h 165"/>
                    <a:gd name="T58" fmla="*/ 21 w 164"/>
                    <a:gd name="T59" fmla="*/ 138 h 165"/>
                    <a:gd name="T60" fmla="*/ 27 w 164"/>
                    <a:gd name="T61" fmla="*/ 144 h 165"/>
                    <a:gd name="T62" fmla="*/ 37 w 164"/>
                    <a:gd name="T63" fmla="*/ 144 h 165"/>
                    <a:gd name="T64" fmla="*/ 45 w 164"/>
                    <a:gd name="T65" fmla="*/ 135 h 165"/>
                    <a:gd name="T66" fmla="*/ 71 w 164"/>
                    <a:gd name="T67" fmla="*/ 146 h 165"/>
                    <a:gd name="T68" fmla="*/ 71 w 164"/>
                    <a:gd name="T69" fmla="*/ 157 h 165"/>
                    <a:gd name="T70" fmla="*/ 78 w 164"/>
                    <a:gd name="T71" fmla="*/ 165 h 165"/>
                    <a:gd name="T72" fmla="*/ 86 w 164"/>
                    <a:gd name="T73" fmla="*/ 165 h 165"/>
                    <a:gd name="T74" fmla="*/ 94 w 164"/>
                    <a:gd name="T75" fmla="*/ 157 h 165"/>
                    <a:gd name="T76" fmla="*/ 94 w 164"/>
                    <a:gd name="T77" fmla="*/ 146 h 165"/>
                    <a:gd name="T78" fmla="*/ 119 w 164"/>
                    <a:gd name="T79" fmla="*/ 135 h 165"/>
                    <a:gd name="T80" fmla="*/ 127 w 164"/>
                    <a:gd name="T81" fmla="*/ 144 h 165"/>
                    <a:gd name="T82" fmla="*/ 137 w 164"/>
                    <a:gd name="T83" fmla="*/ 144 h 165"/>
                    <a:gd name="T84" fmla="*/ 143 w 164"/>
                    <a:gd name="T85" fmla="*/ 138 h 165"/>
                    <a:gd name="T86" fmla="*/ 143 w 164"/>
                    <a:gd name="T87" fmla="*/ 127 h 165"/>
                    <a:gd name="T88" fmla="*/ 135 w 164"/>
                    <a:gd name="T89" fmla="*/ 119 h 165"/>
                    <a:gd name="T90" fmla="*/ 145 w 164"/>
                    <a:gd name="T91" fmla="*/ 94 h 165"/>
                    <a:gd name="T92" fmla="*/ 157 w 164"/>
                    <a:gd name="T93" fmla="*/ 94 h 165"/>
                    <a:gd name="T94" fmla="*/ 164 w 164"/>
                    <a:gd name="T95" fmla="*/ 87 h 165"/>
                    <a:gd name="T96" fmla="*/ 164 w 164"/>
                    <a:gd name="T97" fmla="*/ 79 h 165"/>
                    <a:gd name="T98" fmla="*/ 98 w 164"/>
                    <a:gd name="T99" fmla="*/ 115 h 165"/>
                    <a:gd name="T100" fmla="*/ 50 w 164"/>
                    <a:gd name="T101" fmla="*/ 99 h 165"/>
                    <a:gd name="T102" fmla="*/ 66 w 164"/>
                    <a:gd name="T103" fmla="*/ 50 h 165"/>
                    <a:gd name="T104" fmla="*/ 115 w 164"/>
                    <a:gd name="T105" fmla="*/ 67 h 165"/>
                    <a:gd name="T106" fmla="*/ 98 w 164"/>
                    <a:gd name="T107" fmla="*/ 115 h 165"/>
                    <a:gd name="T108" fmla="*/ 82 w 164"/>
                    <a:gd name="T109" fmla="*/ 59 h 165"/>
                    <a:gd name="T110" fmla="*/ 58 w 164"/>
                    <a:gd name="T111" fmla="*/ 83 h 165"/>
                    <a:gd name="T112" fmla="*/ 82 w 164"/>
                    <a:gd name="T113" fmla="*/ 106 h 165"/>
                    <a:gd name="T114" fmla="*/ 106 w 164"/>
                    <a:gd name="T115" fmla="*/ 83 h 165"/>
                    <a:gd name="T116" fmla="*/ 82 w 164"/>
                    <a:gd name="T117" fmla="*/ 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65">
                      <a:moveTo>
                        <a:pt x="164" y="79"/>
                      </a:moveTo>
                      <a:cubicBezTo>
                        <a:pt x="164" y="74"/>
                        <a:pt x="161" y="71"/>
                        <a:pt x="157" y="71"/>
                      </a:cubicBezTo>
                      <a:cubicBezTo>
                        <a:pt x="145" y="71"/>
                        <a:pt x="145" y="71"/>
                        <a:pt x="145" y="71"/>
                      </a:cubicBezTo>
                      <a:cubicBezTo>
                        <a:pt x="144" y="62"/>
                        <a:pt x="140" y="54"/>
                        <a:pt x="135" y="46"/>
                      </a:cubicBezTo>
                      <a:cubicBezTo>
                        <a:pt x="143" y="38"/>
                        <a:pt x="143" y="38"/>
                        <a:pt x="143" y="38"/>
                      </a:cubicBezTo>
                      <a:cubicBezTo>
                        <a:pt x="146" y="35"/>
                        <a:pt x="146" y="30"/>
                        <a:pt x="143" y="27"/>
                      </a:cubicBezTo>
                      <a:cubicBezTo>
                        <a:pt x="137" y="22"/>
                        <a:pt x="137" y="22"/>
                        <a:pt x="137" y="22"/>
                      </a:cubicBezTo>
                      <a:cubicBezTo>
                        <a:pt x="135" y="19"/>
                        <a:pt x="130" y="19"/>
                        <a:pt x="127" y="22"/>
                      </a:cubicBezTo>
                      <a:cubicBezTo>
                        <a:pt x="119" y="30"/>
                        <a:pt x="119" y="30"/>
                        <a:pt x="119" y="30"/>
                      </a:cubicBezTo>
                      <a:cubicBezTo>
                        <a:pt x="111" y="24"/>
                        <a:pt x="102" y="21"/>
                        <a:pt x="94" y="19"/>
                      </a:cubicBezTo>
                      <a:cubicBezTo>
                        <a:pt x="94" y="8"/>
                        <a:pt x="94" y="8"/>
                        <a:pt x="94" y="8"/>
                      </a:cubicBezTo>
                      <a:cubicBezTo>
                        <a:pt x="94" y="4"/>
                        <a:pt x="90" y="0"/>
                        <a:pt x="86" y="0"/>
                      </a:cubicBezTo>
                      <a:cubicBezTo>
                        <a:pt x="78" y="0"/>
                        <a:pt x="78" y="0"/>
                        <a:pt x="78" y="0"/>
                      </a:cubicBezTo>
                      <a:cubicBezTo>
                        <a:pt x="74" y="0"/>
                        <a:pt x="71" y="4"/>
                        <a:pt x="71" y="8"/>
                      </a:cubicBezTo>
                      <a:cubicBezTo>
                        <a:pt x="71" y="19"/>
                        <a:pt x="71" y="19"/>
                        <a:pt x="71" y="19"/>
                      </a:cubicBezTo>
                      <a:cubicBezTo>
                        <a:pt x="62" y="21"/>
                        <a:pt x="53" y="24"/>
                        <a:pt x="45" y="30"/>
                      </a:cubicBezTo>
                      <a:cubicBezTo>
                        <a:pt x="37" y="22"/>
                        <a:pt x="37" y="22"/>
                        <a:pt x="37" y="22"/>
                      </a:cubicBezTo>
                      <a:cubicBezTo>
                        <a:pt x="34" y="19"/>
                        <a:pt x="30" y="19"/>
                        <a:pt x="27" y="22"/>
                      </a:cubicBezTo>
                      <a:cubicBezTo>
                        <a:pt x="21" y="27"/>
                        <a:pt x="21" y="27"/>
                        <a:pt x="21" y="27"/>
                      </a:cubicBezTo>
                      <a:cubicBezTo>
                        <a:pt x="18" y="30"/>
                        <a:pt x="18" y="35"/>
                        <a:pt x="21" y="38"/>
                      </a:cubicBezTo>
                      <a:cubicBezTo>
                        <a:pt x="29" y="46"/>
                        <a:pt x="29" y="46"/>
                        <a:pt x="29" y="46"/>
                      </a:cubicBezTo>
                      <a:cubicBezTo>
                        <a:pt x="24" y="54"/>
                        <a:pt x="20" y="62"/>
                        <a:pt x="19" y="71"/>
                      </a:cubicBezTo>
                      <a:cubicBezTo>
                        <a:pt x="7" y="71"/>
                        <a:pt x="7" y="71"/>
                        <a:pt x="7" y="71"/>
                      </a:cubicBezTo>
                      <a:cubicBezTo>
                        <a:pt x="3" y="71"/>
                        <a:pt x="0" y="74"/>
                        <a:pt x="0" y="79"/>
                      </a:cubicBezTo>
                      <a:cubicBezTo>
                        <a:pt x="0" y="87"/>
                        <a:pt x="0" y="87"/>
                        <a:pt x="0" y="87"/>
                      </a:cubicBezTo>
                      <a:cubicBezTo>
                        <a:pt x="0" y="91"/>
                        <a:pt x="3" y="94"/>
                        <a:pt x="7" y="94"/>
                      </a:cubicBezTo>
                      <a:cubicBezTo>
                        <a:pt x="19" y="94"/>
                        <a:pt x="19" y="94"/>
                        <a:pt x="19" y="94"/>
                      </a:cubicBezTo>
                      <a:cubicBezTo>
                        <a:pt x="20" y="103"/>
                        <a:pt x="24" y="112"/>
                        <a:pt x="29" y="119"/>
                      </a:cubicBezTo>
                      <a:cubicBezTo>
                        <a:pt x="21" y="127"/>
                        <a:pt x="21" y="127"/>
                        <a:pt x="21" y="127"/>
                      </a:cubicBezTo>
                      <a:cubicBezTo>
                        <a:pt x="18" y="130"/>
                        <a:pt x="18" y="135"/>
                        <a:pt x="21" y="138"/>
                      </a:cubicBezTo>
                      <a:cubicBezTo>
                        <a:pt x="27" y="144"/>
                        <a:pt x="27" y="144"/>
                        <a:pt x="27" y="144"/>
                      </a:cubicBezTo>
                      <a:cubicBezTo>
                        <a:pt x="30" y="146"/>
                        <a:pt x="34" y="146"/>
                        <a:pt x="37" y="144"/>
                      </a:cubicBezTo>
                      <a:cubicBezTo>
                        <a:pt x="45" y="135"/>
                        <a:pt x="45" y="135"/>
                        <a:pt x="45" y="135"/>
                      </a:cubicBezTo>
                      <a:cubicBezTo>
                        <a:pt x="53" y="141"/>
                        <a:pt x="62" y="144"/>
                        <a:pt x="71" y="146"/>
                      </a:cubicBezTo>
                      <a:cubicBezTo>
                        <a:pt x="71" y="157"/>
                        <a:pt x="71" y="157"/>
                        <a:pt x="71" y="157"/>
                      </a:cubicBezTo>
                      <a:cubicBezTo>
                        <a:pt x="71" y="161"/>
                        <a:pt x="74" y="165"/>
                        <a:pt x="78" y="165"/>
                      </a:cubicBezTo>
                      <a:cubicBezTo>
                        <a:pt x="86" y="165"/>
                        <a:pt x="86" y="165"/>
                        <a:pt x="86" y="165"/>
                      </a:cubicBezTo>
                      <a:cubicBezTo>
                        <a:pt x="90" y="165"/>
                        <a:pt x="94" y="161"/>
                        <a:pt x="94" y="157"/>
                      </a:cubicBezTo>
                      <a:cubicBezTo>
                        <a:pt x="94" y="146"/>
                        <a:pt x="94" y="146"/>
                        <a:pt x="94" y="146"/>
                      </a:cubicBezTo>
                      <a:cubicBezTo>
                        <a:pt x="102" y="144"/>
                        <a:pt x="111" y="141"/>
                        <a:pt x="119" y="135"/>
                      </a:cubicBezTo>
                      <a:cubicBezTo>
                        <a:pt x="127" y="144"/>
                        <a:pt x="127" y="144"/>
                        <a:pt x="127" y="144"/>
                      </a:cubicBezTo>
                      <a:cubicBezTo>
                        <a:pt x="130" y="146"/>
                        <a:pt x="135" y="146"/>
                        <a:pt x="137" y="144"/>
                      </a:cubicBezTo>
                      <a:cubicBezTo>
                        <a:pt x="143" y="138"/>
                        <a:pt x="143" y="138"/>
                        <a:pt x="143" y="138"/>
                      </a:cubicBezTo>
                      <a:cubicBezTo>
                        <a:pt x="146" y="135"/>
                        <a:pt x="146" y="130"/>
                        <a:pt x="143" y="127"/>
                      </a:cubicBezTo>
                      <a:cubicBezTo>
                        <a:pt x="135" y="119"/>
                        <a:pt x="135" y="119"/>
                        <a:pt x="135" y="119"/>
                      </a:cubicBezTo>
                      <a:cubicBezTo>
                        <a:pt x="140" y="112"/>
                        <a:pt x="144" y="103"/>
                        <a:pt x="145" y="94"/>
                      </a:cubicBezTo>
                      <a:cubicBezTo>
                        <a:pt x="157" y="94"/>
                        <a:pt x="157" y="94"/>
                        <a:pt x="157" y="94"/>
                      </a:cubicBezTo>
                      <a:cubicBezTo>
                        <a:pt x="161" y="94"/>
                        <a:pt x="164" y="91"/>
                        <a:pt x="164" y="87"/>
                      </a:cubicBezTo>
                      <a:lnTo>
                        <a:pt x="164" y="79"/>
                      </a:lnTo>
                      <a:close/>
                      <a:moveTo>
                        <a:pt x="98" y="115"/>
                      </a:moveTo>
                      <a:cubicBezTo>
                        <a:pt x="80" y="124"/>
                        <a:pt x="58" y="116"/>
                        <a:pt x="50" y="99"/>
                      </a:cubicBezTo>
                      <a:cubicBezTo>
                        <a:pt x="41" y="81"/>
                        <a:pt x="48" y="59"/>
                        <a:pt x="66" y="50"/>
                      </a:cubicBezTo>
                      <a:cubicBezTo>
                        <a:pt x="84" y="41"/>
                        <a:pt x="106" y="49"/>
                        <a:pt x="115" y="67"/>
                      </a:cubicBezTo>
                      <a:cubicBezTo>
                        <a:pt x="123" y="85"/>
                        <a:pt x="116" y="106"/>
                        <a:pt x="98" y="115"/>
                      </a:cubicBezTo>
                      <a:close/>
                      <a:moveTo>
                        <a:pt x="82" y="59"/>
                      </a:moveTo>
                      <a:cubicBezTo>
                        <a:pt x="69" y="59"/>
                        <a:pt x="58" y="69"/>
                        <a:pt x="58" y="83"/>
                      </a:cubicBezTo>
                      <a:cubicBezTo>
                        <a:pt x="58" y="96"/>
                        <a:pt x="69" y="106"/>
                        <a:pt x="82" y="106"/>
                      </a:cubicBezTo>
                      <a:cubicBezTo>
                        <a:pt x="95" y="106"/>
                        <a:pt x="106" y="96"/>
                        <a:pt x="106" y="83"/>
                      </a:cubicBezTo>
                      <a:cubicBezTo>
                        <a:pt x="106" y="69"/>
                        <a:pt x="95" y="59"/>
                        <a:pt x="8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55A26FD-DBA0-4476-B9F5-DC0469FF45F6}"/>
                  </a:ext>
                </a:extLst>
              </p:cNvPr>
              <p:cNvGrpSpPr/>
              <p:nvPr/>
            </p:nvGrpSpPr>
            <p:grpSpPr>
              <a:xfrm>
                <a:off x="711747" y="2941162"/>
                <a:ext cx="374826" cy="169004"/>
                <a:chOff x="139700" y="363538"/>
                <a:chExt cx="762000" cy="398463"/>
              </a:xfrm>
              <a:solidFill>
                <a:srgbClr val="6CC24A"/>
              </a:solidFill>
            </p:grpSpPr>
            <p:sp>
              <p:nvSpPr>
                <p:cNvPr id="58" name="Freeform 110">
                  <a:extLst>
                    <a:ext uri="{FF2B5EF4-FFF2-40B4-BE49-F238E27FC236}">
                      <a16:creationId xmlns:a16="http://schemas.microsoft.com/office/drawing/2014/main" id="{F103FE8B-4BEC-47BB-83BA-003F2E51C08D}"/>
                    </a:ext>
                  </a:extLst>
                </p:cNvPr>
                <p:cNvSpPr>
                  <a:spLocks noEditPoints="1"/>
                </p:cNvSpPr>
                <p:nvPr/>
              </p:nvSpPr>
              <p:spPr bwMode="auto">
                <a:xfrm>
                  <a:off x="139700"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a:extLst>
                    <a:ext uri="{FF2B5EF4-FFF2-40B4-BE49-F238E27FC236}">
                      <a16:creationId xmlns:a16="http://schemas.microsoft.com/office/drawing/2014/main" id="{69AF27DC-CC1D-45F3-AF41-F7EED428EAC6}"/>
                    </a:ext>
                  </a:extLst>
                </p:cNvPr>
                <p:cNvSpPr>
                  <a:spLocks/>
                </p:cNvSpPr>
                <p:nvPr/>
              </p:nvSpPr>
              <p:spPr bwMode="auto">
                <a:xfrm>
                  <a:off x="277813"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a:extLst>
                    <a:ext uri="{FF2B5EF4-FFF2-40B4-BE49-F238E27FC236}">
                      <a16:creationId xmlns:a16="http://schemas.microsoft.com/office/drawing/2014/main" id="{E1949B25-9F0F-42E5-B5FD-9DCCF81F277B}"/>
                    </a:ext>
                  </a:extLst>
                </p:cNvPr>
                <p:cNvSpPr>
                  <a:spLocks noEditPoints="1"/>
                </p:cNvSpPr>
                <p:nvPr/>
              </p:nvSpPr>
              <p:spPr bwMode="auto">
                <a:xfrm>
                  <a:off x="404813"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a:extLst>
                    <a:ext uri="{FF2B5EF4-FFF2-40B4-BE49-F238E27FC236}">
                      <a16:creationId xmlns:a16="http://schemas.microsoft.com/office/drawing/2014/main" id="{32E31BE6-B551-40A2-A694-F1C8FD9FED61}"/>
                    </a:ext>
                  </a:extLst>
                </p:cNvPr>
                <p:cNvSpPr>
                  <a:spLocks/>
                </p:cNvSpPr>
                <p:nvPr/>
              </p:nvSpPr>
              <p:spPr bwMode="auto">
                <a:xfrm>
                  <a:off x="542925"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a:extLst>
                    <a:ext uri="{FF2B5EF4-FFF2-40B4-BE49-F238E27FC236}">
                      <a16:creationId xmlns:a16="http://schemas.microsoft.com/office/drawing/2014/main" id="{FE8194ED-8513-46C3-958C-52F0B1AEDD6B}"/>
                    </a:ext>
                  </a:extLst>
                </p:cNvPr>
                <p:cNvSpPr>
                  <a:spLocks noEditPoints="1"/>
                </p:cNvSpPr>
                <p:nvPr/>
              </p:nvSpPr>
              <p:spPr bwMode="auto">
                <a:xfrm>
                  <a:off x="671513" y="363538"/>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a:extLst>
                    <a:ext uri="{FF2B5EF4-FFF2-40B4-BE49-F238E27FC236}">
                      <a16:creationId xmlns:a16="http://schemas.microsoft.com/office/drawing/2014/main" id="{9ED2A184-8577-4BD1-8714-77B128EA031F}"/>
                    </a:ext>
                  </a:extLst>
                </p:cNvPr>
                <p:cNvSpPr>
                  <a:spLocks/>
                </p:cNvSpPr>
                <p:nvPr/>
              </p:nvSpPr>
              <p:spPr bwMode="auto">
                <a:xfrm>
                  <a:off x="806450" y="363538"/>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a:extLst>
                    <a:ext uri="{FF2B5EF4-FFF2-40B4-BE49-F238E27FC236}">
                      <a16:creationId xmlns:a16="http://schemas.microsoft.com/office/drawing/2014/main" id="{9E29EAB8-5DD2-461C-BDFD-A5AE214DCA7F}"/>
                    </a:ext>
                  </a:extLst>
                </p:cNvPr>
                <p:cNvSpPr>
                  <a:spLocks noEditPoints="1"/>
                </p:cNvSpPr>
                <p:nvPr/>
              </p:nvSpPr>
              <p:spPr bwMode="auto">
                <a:xfrm>
                  <a:off x="13970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a:extLst>
                    <a:ext uri="{FF2B5EF4-FFF2-40B4-BE49-F238E27FC236}">
                      <a16:creationId xmlns:a16="http://schemas.microsoft.com/office/drawing/2014/main" id="{C9D1A6F0-7365-4761-A906-4B4849C25C23}"/>
                    </a:ext>
                  </a:extLst>
                </p:cNvPr>
                <p:cNvSpPr>
                  <a:spLocks noEditPoints="1"/>
                </p:cNvSpPr>
                <p:nvPr/>
              </p:nvSpPr>
              <p:spPr bwMode="auto">
                <a:xfrm>
                  <a:off x="27305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a:extLst>
                    <a:ext uri="{FF2B5EF4-FFF2-40B4-BE49-F238E27FC236}">
                      <a16:creationId xmlns:a16="http://schemas.microsoft.com/office/drawing/2014/main" id="{DC45758D-39C7-4572-BF1A-F52DEF516719}"/>
                    </a:ext>
                  </a:extLst>
                </p:cNvPr>
                <p:cNvSpPr>
                  <a:spLocks/>
                </p:cNvSpPr>
                <p:nvPr/>
              </p:nvSpPr>
              <p:spPr bwMode="auto">
                <a:xfrm>
                  <a:off x="411163" y="614363"/>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a:extLst>
                    <a:ext uri="{FF2B5EF4-FFF2-40B4-BE49-F238E27FC236}">
                      <a16:creationId xmlns:a16="http://schemas.microsoft.com/office/drawing/2014/main" id="{BE97C806-0AD0-4AD9-9CA4-9E1DF271CE0D}"/>
                    </a:ext>
                  </a:extLst>
                </p:cNvPr>
                <p:cNvSpPr>
                  <a:spLocks noEditPoints="1"/>
                </p:cNvSpPr>
                <p:nvPr/>
              </p:nvSpPr>
              <p:spPr bwMode="auto">
                <a:xfrm>
                  <a:off x="538163"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a:extLst>
                    <a:ext uri="{FF2B5EF4-FFF2-40B4-BE49-F238E27FC236}">
                      <a16:creationId xmlns:a16="http://schemas.microsoft.com/office/drawing/2014/main" id="{566E320C-51D0-48A2-B010-E34820EE02E6}"/>
                    </a:ext>
                  </a:extLst>
                </p:cNvPr>
                <p:cNvSpPr>
                  <a:spLocks/>
                </p:cNvSpPr>
                <p:nvPr/>
              </p:nvSpPr>
              <p:spPr bwMode="auto">
                <a:xfrm>
                  <a:off x="673100" y="614363"/>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1">
                  <a:extLst>
                    <a:ext uri="{FF2B5EF4-FFF2-40B4-BE49-F238E27FC236}">
                      <a16:creationId xmlns:a16="http://schemas.microsoft.com/office/drawing/2014/main" id="{5E72FF31-8266-4D98-B569-E71E868E6EC2}"/>
                    </a:ext>
                  </a:extLst>
                </p:cNvPr>
                <p:cNvSpPr>
                  <a:spLocks noEditPoints="1"/>
                </p:cNvSpPr>
                <p:nvPr/>
              </p:nvSpPr>
              <p:spPr bwMode="auto">
                <a:xfrm>
                  <a:off x="803275"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90">
                <a:extLst>
                  <a:ext uri="{FF2B5EF4-FFF2-40B4-BE49-F238E27FC236}">
                    <a16:creationId xmlns:a16="http://schemas.microsoft.com/office/drawing/2014/main" id="{E6CCC217-205E-4838-93CC-050E31E474AE}"/>
                  </a:ext>
                </a:extLst>
              </p:cNvPr>
              <p:cNvSpPr>
                <a:spLocks/>
              </p:cNvSpPr>
              <p:nvPr/>
            </p:nvSpPr>
            <p:spPr bwMode="auto">
              <a:xfrm>
                <a:off x="1955915" y="2904463"/>
                <a:ext cx="749935" cy="344170"/>
              </a:xfrm>
              <a:custGeom>
                <a:avLst/>
                <a:gdLst>
                  <a:gd name="T0" fmla="*/ 8 w 255"/>
                  <a:gd name="T1" fmla="*/ 117 h 117"/>
                  <a:gd name="T2" fmla="*/ 2 w 255"/>
                  <a:gd name="T3" fmla="*/ 114 h 117"/>
                  <a:gd name="T4" fmla="*/ 4 w 255"/>
                  <a:gd name="T5" fmla="*/ 104 h 117"/>
                  <a:gd name="T6" fmla="*/ 57 w 255"/>
                  <a:gd name="T7" fmla="*/ 69 h 117"/>
                  <a:gd name="T8" fmla="*/ 112 w 255"/>
                  <a:gd name="T9" fmla="*/ 85 h 117"/>
                  <a:gd name="T10" fmla="*/ 158 w 255"/>
                  <a:gd name="T11" fmla="*/ 32 h 117"/>
                  <a:gd name="T12" fmla="*/ 200 w 255"/>
                  <a:gd name="T13" fmla="*/ 63 h 117"/>
                  <a:gd name="T14" fmla="*/ 241 w 255"/>
                  <a:gd name="T15" fmla="*/ 4 h 117"/>
                  <a:gd name="T16" fmla="*/ 251 w 255"/>
                  <a:gd name="T17" fmla="*/ 3 h 117"/>
                  <a:gd name="T18" fmla="*/ 253 w 255"/>
                  <a:gd name="T19" fmla="*/ 13 h 117"/>
                  <a:gd name="T20" fmla="*/ 203 w 255"/>
                  <a:gd name="T21" fmla="*/ 84 h 117"/>
                  <a:gd name="T22" fmla="*/ 160 w 255"/>
                  <a:gd name="T23" fmla="*/ 52 h 117"/>
                  <a:gd name="T24" fmla="*/ 117 w 255"/>
                  <a:gd name="T25" fmla="*/ 101 h 117"/>
                  <a:gd name="T26" fmla="*/ 60 w 255"/>
                  <a:gd name="T27" fmla="*/ 85 h 117"/>
                  <a:gd name="T28" fmla="*/ 12 w 255"/>
                  <a:gd name="T29" fmla="*/ 116 h 117"/>
                  <a:gd name="T30" fmla="*/ 8 w 255"/>
                  <a:gd name="T3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117">
                    <a:moveTo>
                      <a:pt x="8" y="117"/>
                    </a:moveTo>
                    <a:cubicBezTo>
                      <a:pt x="6" y="117"/>
                      <a:pt x="4" y="116"/>
                      <a:pt x="2" y="114"/>
                    </a:cubicBezTo>
                    <a:cubicBezTo>
                      <a:pt x="0" y="111"/>
                      <a:pt x="1" y="106"/>
                      <a:pt x="4" y="104"/>
                    </a:cubicBezTo>
                    <a:cubicBezTo>
                      <a:pt x="57" y="69"/>
                      <a:pt x="57" y="69"/>
                      <a:pt x="57" y="69"/>
                    </a:cubicBezTo>
                    <a:cubicBezTo>
                      <a:pt x="112" y="85"/>
                      <a:pt x="112" y="85"/>
                      <a:pt x="112" y="85"/>
                    </a:cubicBezTo>
                    <a:cubicBezTo>
                      <a:pt x="158" y="32"/>
                      <a:pt x="158" y="32"/>
                      <a:pt x="158" y="32"/>
                    </a:cubicBezTo>
                    <a:cubicBezTo>
                      <a:pt x="200" y="63"/>
                      <a:pt x="200" y="63"/>
                      <a:pt x="200" y="63"/>
                    </a:cubicBezTo>
                    <a:cubicBezTo>
                      <a:pt x="241" y="4"/>
                      <a:pt x="241" y="4"/>
                      <a:pt x="241" y="4"/>
                    </a:cubicBezTo>
                    <a:cubicBezTo>
                      <a:pt x="243" y="1"/>
                      <a:pt x="248" y="0"/>
                      <a:pt x="251" y="3"/>
                    </a:cubicBezTo>
                    <a:cubicBezTo>
                      <a:pt x="255" y="5"/>
                      <a:pt x="255" y="9"/>
                      <a:pt x="253" y="13"/>
                    </a:cubicBezTo>
                    <a:cubicBezTo>
                      <a:pt x="203" y="84"/>
                      <a:pt x="203" y="84"/>
                      <a:pt x="203" y="84"/>
                    </a:cubicBezTo>
                    <a:cubicBezTo>
                      <a:pt x="160" y="52"/>
                      <a:pt x="160" y="52"/>
                      <a:pt x="160" y="52"/>
                    </a:cubicBezTo>
                    <a:cubicBezTo>
                      <a:pt x="117" y="101"/>
                      <a:pt x="117" y="101"/>
                      <a:pt x="117" y="101"/>
                    </a:cubicBezTo>
                    <a:cubicBezTo>
                      <a:pt x="60" y="85"/>
                      <a:pt x="60" y="85"/>
                      <a:pt x="60" y="85"/>
                    </a:cubicBezTo>
                    <a:cubicBezTo>
                      <a:pt x="12" y="116"/>
                      <a:pt x="12" y="116"/>
                      <a:pt x="12" y="116"/>
                    </a:cubicBezTo>
                    <a:cubicBezTo>
                      <a:pt x="11" y="117"/>
                      <a:pt x="10" y="117"/>
                      <a:pt x="8" y="117"/>
                    </a:cubicBezTo>
                    <a:close/>
                  </a:path>
                </a:pathLst>
              </a:cu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65B121D6-A151-4AE6-99ED-A28166953969}"/>
                  </a:ext>
                </a:extLst>
              </p:cNvPr>
              <p:cNvSpPr>
                <a:spLocks noChangeArrowheads="1"/>
              </p:cNvSpPr>
              <p:nvPr/>
            </p:nvSpPr>
            <p:spPr bwMode="auto">
              <a:xfrm>
                <a:off x="1862868" y="3191483"/>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ADC09FC6-97FE-4BB0-80BF-46323A555628}"/>
                  </a:ext>
                </a:extLst>
              </p:cNvPr>
              <p:cNvSpPr>
                <a:spLocks noChangeArrowheads="1"/>
              </p:cNvSpPr>
              <p:nvPr/>
            </p:nvSpPr>
            <p:spPr bwMode="auto">
              <a:xfrm>
                <a:off x="2057234" y="3068724"/>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59CB7D29-4D9B-4FEA-ADFF-4E16DBFC40F5}"/>
                  </a:ext>
                </a:extLst>
              </p:cNvPr>
              <p:cNvSpPr>
                <a:spLocks noChangeArrowheads="1"/>
              </p:cNvSpPr>
              <p:nvPr/>
            </p:nvSpPr>
            <p:spPr bwMode="auto">
              <a:xfrm>
                <a:off x="2372988" y="2995083"/>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84D53B8C-E5AE-46E0-9367-62AB1BA693EC}"/>
                  </a:ext>
                </a:extLst>
              </p:cNvPr>
              <p:cNvSpPr>
                <a:spLocks noChangeArrowheads="1"/>
              </p:cNvSpPr>
              <p:nvPr/>
            </p:nvSpPr>
            <p:spPr bwMode="auto">
              <a:xfrm>
                <a:off x="2627467" y="2855368"/>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6E6B9820-5632-44BE-87AE-3183A25A9269}"/>
                  </a:ext>
                </a:extLst>
              </p:cNvPr>
              <p:cNvSpPr>
                <a:spLocks noChangeArrowheads="1"/>
              </p:cNvSpPr>
              <p:nvPr/>
            </p:nvSpPr>
            <p:spPr bwMode="auto">
              <a:xfrm>
                <a:off x="2487288" y="3065960"/>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F899AA31-4164-40E6-B03B-46600F5DFD79}"/>
                  </a:ext>
                </a:extLst>
              </p:cNvPr>
              <p:cNvSpPr>
                <a:spLocks noChangeArrowheads="1"/>
              </p:cNvSpPr>
              <p:nvPr/>
            </p:nvSpPr>
            <p:spPr bwMode="auto">
              <a:xfrm>
                <a:off x="2214869" y="3123560"/>
                <a:ext cx="114300" cy="114300"/>
              </a:xfrm>
              <a:prstGeom prst="ellipse">
                <a:avLst/>
              </a:pr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6F961AA5-2AAE-4A34-B8F7-2414DA8D07B0}"/>
                  </a:ext>
                </a:extLst>
              </p:cNvPr>
              <p:cNvGrpSpPr/>
              <p:nvPr/>
            </p:nvGrpSpPr>
            <p:grpSpPr>
              <a:xfrm>
                <a:off x="1139750" y="2937064"/>
                <a:ext cx="374826" cy="169004"/>
                <a:chOff x="139700" y="363538"/>
                <a:chExt cx="762000" cy="398463"/>
              </a:xfrm>
              <a:solidFill>
                <a:srgbClr val="6CC24A"/>
              </a:solidFill>
            </p:grpSpPr>
            <p:sp>
              <p:nvSpPr>
                <p:cNvPr id="46" name="Freeform 110">
                  <a:extLst>
                    <a:ext uri="{FF2B5EF4-FFF2-40B4-BE49-F238E27FC236}">
                      <a16:creationId xmlns:a16="http://schemas.microsoft.com/office/drawing/2014/main" id="{E8AECC9D-54E1-4BB6-AE4D-5A321CCCDC8D}"/>
                    </a:ext>
                  </a:extLst>
                </p:cNvPr>
                <p:cNvSpPr>
                  <a:spLocks noEditPoints="1"/>
                </p:cNvSpPr>
                <p:nvPr/>
              </p:nvSpPr>
              <p:spPr bwMode="auto">
                <a:xfrm>
                  <a:off x="139700"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1">
                  <a:extLst>
                    <a:ext uri="{FF2B5EF4-FFF2-40B4-BE49-F238E27FC236}">
                      <a16:creationId xmlns:a16="http://schemas.microsoft.com/office/drawing/2014/main" id="{889EFEBE-9126-4D6B-9124-F50A677E82FD}"/>
                    </a:ext>
                  </a:extLst>
                </p:cNvPr>
                <p:cNvSpPr>
                  <a:spLocks/>
                </p:cNvSpPr>
                <p:nvPr/>
              </p:nvSpPr>
              <p:spPr bwMode="auto">
                <a:xfrm>
                  <a:off x="277813"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2">
                  <a:extLst>
                    <a:ext uri="{FF2B5EF4-FFF2-40B4-BE49-F238E27FC236}">
                      <a16:creationId xmlns:a16="http://schemas.microsoft.com/office/drawing/2014/main" id="{5453DFBB-3991-4D0E-85F7-C11FA1F74B40}"/>
                    </a:ext>
                  </a:extLst>
                </p:cNvPr>
                <p:cNvSpPr>
                  <a:spLocks noEditPoints="1"/>
                </p:cNvSpPr>
                <p:nvPr/>
              </p:nvSpPr>
              <p:spPr bwMode="auto">
                <a:xfrm>
                  <a:off x="404813"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3">
                  <a:extLst>
                    <a:ext uri="{FF2B5EF4-FFF2-40B4-BE49-F238E27FC236}">
                      <a16:creationId xmlns:a16="http://schemas.microsoft.com/office/drawing/2014/main" id="{9088385B-1E31-493A-A754-E8C249F2F5DA}"/>
                    </a:ext>
                  </a:extLst>
                </p:cNvPr>
                <p:cNvSpPr>
                  <a:spLocks/>
                </p:cNvSpPr>
                <p:nvPr/>
              </p:nvSpPr>
              <p:spPr bwMode="auto">
                <a:xfrm>
                  <a:off x="542925"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14">
                  <a:extLst>
                    <a:ext uri="{FF2B5EF4-FFF2-40B4-BE49-F238E27FC236}">
                      <a16:creationId xmlns:a16="http://schemas.microsoft.com/office/drawing/2014/main" id="{45CC0A94-3467-4BDC-9F9C-0C1CDBFEF4C0}"/>
                    </a:ext>
                  </a:extLst>
                </p:cNvPr>
                <p:cNvSpPr>
                  <a:spLocks noEditPoints="1"/>
                </p:cNvSpPr>
                <p:nvPr/>
              </p:nvSpPr>
              <p:spPr bwMode="auto">
                <a:xfrm>
                  <a:off x="671513" y="363538"/>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15">
                  <a:extLst>
                    <a:ext uri="{FF2B5EF4-FFF2-40B4-BE49-F238E27FC236}">
                      <a16:creationId xmlns:a16="http://schemas.microsoft.com/office/drawing/2014/main" id="{CA9E0518-7CF5-4501-A6A5-DB25CD41C363}"/>
                    </a:ext>
                  </a:extLst>
                </p:cNvPr>
                <p:cNvSpPr>
                  <a:spLocks/>
                </p:cNvSpPr>
                <p:nvPr/>
              </p:nvSpPr>
              <p:spPr bwMode="auto">
                <a:xfrm>
                  <a:off x="806450" y="363538"/>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6">
                  <a:extLst>
                    <a:ext uri="{FF2B5EF4-FFF2-40B4-BE49-F238E27FC236}">
                      <a16:creationId xmlns:a16="http://schemas.microsoft.com/office/drawing/2014/main" id="{78044C63-D52E-41C0-807D-45A16F0E44D3}"/>
                    </a:ext>
                  </a:extLst>
                </p:cNvPr>
                <p:cNvSpPr>
                  <a:spLocks noEditPoints="1"/>
                </p:cNvSpPr>
                <p:nvPr/>
              </p:nvSpPr>
              <p:spPr bwMode="auto">
                <a:xfrm>
                  <a:off x="13970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17">
                  <a:extLst>
                    <a:ext uri="{FF2B5EF4-FFF2-40B4-BE49-F238E27FC236}">
                      <a16:creationId xmlns:a16="http://schemas.microsoft.com/office/drawing/2014/main" id="{425F2567-DB76-43E8-B8CD-0EF96430D3E8}"/>
                    </a:ext>
                  </a:extLst>
                </p:cNvPr>
                <p:cNvSpPr>
                  <a:spLocks noEditPoints="1"/>
                </p:cNvSpPr>
                <p:nvPr/>
              </p:nvSpPr>
              <p:spPr bwMode="auto">
                <a:xfrm>
                  <a:off x="27305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8">
                  <a:extLst>
                    <a:ext uri="{FF2B5EF4-FFF2-40B4-BE49-F238E27FC236}">
                      <a16:creationId xmlns:a16="http://schemas.microsoft.com/office/drawing/2014/main" id="{5D947784-0CA0-4BFF-9175-E369A27AB822}"/>
                    </a:ext>
                  </a:extLst>
                </p:cNvPr>
                <p:cNvSpPr>
                  <a:spLocks/>
                </p:cNvSpPr>
                <p:nvPr/>
              </p:nvSpPr>
              <p:spPr bwMode="auto">
                <a:xfrm>
                  <a:off x="411163" y="614363"/>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19">
                  <a:extLst>
                    <a:ext uri="{FF2B5EF4-FFF2-40B4-BE49-F238E27FC236}">
                      <a16:creationId xmlns:a16="http://schemas.microsoft.com/office/drawing/2014/main" id="{0D6C2A25-AF7D-4593-80B4-598578990F08}"/>
                    </a:ext>
                  </a:extLst>
                </p:cNvPr>
                <p:cNvSpPr>
                  <a:spLocks noEditPoints="1"/>
                </p:cNvSpPr>
                <p:nvPr/>
              </p:nvSpPr>
              <p:spPr bwMode="auto">
                <a:xfrm>
                  <a:off x="538163"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0">
                  <a:extLst>
                    <a:ext uri="{FF2B5EF4-FFF2-40B4-BE49-F238E27FC236}">
                      <a16:creationId xmlns:a16="http://schemas.microsoft.com/office/drawing/2014/main" id="{67988874-21D1-408B-B27E-139619F0AB97}"/>
                    </a:ext>
                  </a:extLst>
                </p:cNvPr>
                <p:cNvSpPr>
                  <a:spLocks/>
                </p:cNvSpPr>
                <p:nvPr/>
              </p:nvSpPr>
              <p:spPr bwMode="auto">
                <a:xfrm>
                  <a:off x="673100" y="614363"/>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1">
                  <a:extLst>
                    <a:ext uri="{FF2B5EF4-FFF2-40B4-BE49-F238E27FC236}">
                      <a16:creationId xmlns:a16="http://schemas.microsoft.com/office/drawing/2014/main" id="{34ABCA60-34DD-4904-89DD-983A1CE2B1DE}"/>
                    </a:ext>
                  </a:extLst>
                </p:cNvPr>
                <p:cNvSpPr>
                  <a:spLocks noEditPoints="1"/>
                </p:cNvSpPr>
                <p:nvPr/>
              </p:nvSpPr>
              <p:spPr bwMode="auto">
                <a:xfrm>
                  <a:off x="803275"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E87256FD-FD12-4367-AD02-11E44A81DCA9}"/>
                  </a:ext>
                </a:extLst>
              </p:cNvPr>
              <p:cNvGrpSpPr/>
              <p:nvPr/>
            </p:nvGrpSpPr>
            <p:grpSpPr>
              <a:xfrm>
                <a:off x="716829" y="3140067"/>
                <a:ext cx="374826" cy="169004"/>
                <a:chOff x="139700" y="363538"/>
                <a:chExt cx="762000" cy="398463"/>
              </a:xfrm>
              <a:solidFill>
                <a:srgbClr val="6CC24A"/>
              </a:solidFill>
            </p:grpSpPr>
            <p:sp>
              <p:nvSpPr>
                <p:cNvPr id="34" name="Freeform 110">
                  <a:extLst>
                    <a:ext uri="{FF2B5EF4-FFF2-40B4-BE49-F238E27FC236}">
                      <a16:creationId xmlns:a16="http://schemas.microsoft.com/office/drawing/2014/main" id="{4FC7C65C-B181-4F9D-AF8D-0AA52AFC79A0}"/>
                    </a:ext>
                  </a:extLst>
                </p:cNvPr>
                <p:cNvSpPr>
                  <a:spLocks noEditPoints="1"/>
                </p:cNvSpPr>
                <p:nvPr/>
              </p:nvSpPr>
              <p:spPr bwMode="auto">
                <a:xfrm>
                  <a:off x="139700"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1">
                  <a:extLst>
                    <a:ext uri="{FF2B5EF4-FFF2-40B4-BE49-F238E27FC236}">
                      <a16:creationId xmlns:a16="http://schemas.microsoft.com/office/drawing/2014/main" id="{7382E4A1-30C8-4407-8190-D642D9FBD327}"/>
                    </a:ext>
                  </a:extLst>
                </p:cNvPr>
                <p:cNvSpPr>
                  <a:spLocks/>
                </p:cNvSpPr>
                <p:nvPr/>
              </p:nvSpPr>
              <p:spPr bwMode="auto">
                <a:xfrm>
                  <a:off x="277813"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2">
                  <a:extLst>
                    <a:ext uri="{FF2B5EF4-FFF2-40B4-BE49-F238E27FC236}">
                      <a16:creationId xmlns:a16="http://schemas.microsoft.com/office/drawing/2014/main" id="{0B886260-7225-4A3E-80F6-314E7418C30C}"/>
                    </a:ext>
                  </a:extLst>
                </p:cNvPr>
                <p:cNvSpPr>
                  <a:spLocks noEditPoints="1"/>
                </p:cNvSpPr>
                <p:nvPr/>
              </p:nvSpPr>
              <p:spPr bwMode="auto">
                <a:xfrm>
                  <a:off x="404813"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3">
                  <a:extLst>
                    <a:ext uri="{FF2B5EF4-FFF2-40B4-BE49-F238E27FC236}">
                      <a16:creationId xmlns:a16="http://schemas.microsoft.com/office/drawing/2014/main" id="{25B38A2C-BF17-48DA-AFF7-41DA174BA925}"/>
                    </a:ext>
                  </a:extLst>
                </p:cNvPr>
                <p:cNvSpPr>
                  <a:spLocks/>
                </p:cNvSpPr>
                <p:nvPr/>
              </p:nvSpPr>
              <p:spPr bwMode="auto">
                <a:xfrm>
                  <a:off x="542925"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4">
                  <a:extLst>
                    <a:ext uri="{FF2B5EF4-FFF2-40B4-BE49-F238E27FC236}">
                      <a16:creationId xmlns:a16="http://schemas.microsoft.com/office/drawing/2014/main" id="{734E57B4-9B3F-4DE8-8393-9E2595C6C2D4}"/>
                    </a:ext>
                  </a:extLst>
                </p:cNvPr>
                <p:cNvSpPr>
                  <a:spLocks noEditPoints="1"/>
                </p:cNvSpPr>
                <p:nvPr/>
              </p:nvSpPr>
              <p:spPr bwMode="auto">
                <a:xfrm>
                  <a:off x="671513" y="363538"/>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5">
                  <a:extLst>
                    <a:ext uri="{FF2B5EF4-FFF2-40B4-BE49-F238E27FC236}">
                      <a16:creationId xmlns:a16="http://schemas.microsoft.com/office/drawing/2014/main" id="{A90EFF0C-B2A6-4C98-B5E3-E88C94A36E1E}"/>
                    </a:ext>
                  </a:extLst>
                </p:cNvPr>
                <p:cNvSpPr>
                  <a:spLocks/>
                </p:cNvSpPr>
                <p:nvPr/>
              </p:nvSpPr>
              <p:spPr bwMode="auto">
                <a:xfrm>
                  <a:off x="806450" y="363538"/>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6">
                  <a:extLst>
                    <a:ext uri="{FF2B5EF4-FFF2-40B4-BE49-F238E27FC236}">
                      <a16:creationId xmlns:a16="http://schemas.microsoft.com/office/drawing/2014/main" id="{0B3AEFA8-78CB-4116-A19A-B44D575EE923}"/>
                    </a:ext>
                  </a:extLst>
                </p:cNvPr>
                <p:cNvSpPr>
                  <a:spLocks noEditPoints="1"/>
                </p:cNvSpPr>
                <p:nvPr/>
              </p:nvSpPr>
              <p:spPr bwMode="auto">
                <a:xfrm>
                  <a:off x="13970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7">
                  <a:extLst>
                    <a:ext uri="{FF2B5EF4-FFF2-40B4-BE49-F238E27FC236}">
                      <a16:creationId xmlns:a16="http://schemas.microsoft.com/office/drawing/2014/main" id="{AE2F76CE-024B-4EBD-B829-AADD5578AF31}"/>
                    </a:ext>
                  </a:extLst>
                </p:cNvPr>
                <p:cNvSpPr>
                  <a:spLocks noEditPoints="1"/>
                </p:cNvSpPr>
                <p:nvPr/>
              </p:nvSpPr>
              <p:spPr bwMode="auto">
                <a:xfrm>
                  <a:off x="27305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8">
                  <a:extLst>
                    <a:ext uri="{FF2B5EF4-FFF2-40B4-BE49-F238E27FC236}">
                      <a16:creationId xmlns:a16="http://schemas.microsoft.com/office/drawing/2014/main" id="{56F6FAFD-3C34-4EDA-AC29-E862075B7840}"/>
                    </a:ext>
                  </a:extLst>
                </p:cNvPr>
                <p:cNvSpPr>
                  <a:spLocks/>
                </p:cNvSpPr>
                <p:nvPr/>
              </p:nvSpPr>
              <p:spPr bwMode="auto">
                <a:xfrm>
                  <a:off x="411163" y="614363"/>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9">
                  <a:extLst>
                    <a:ext uri="{FF2B5EF4-FFF2-40B4-BE49-F238E27FC236}">
                      <a16:creationId xmlns:a16="http://schemas.microsoft.com/office/drawing/2014/main" id="{7044FAA3-3553-4EF1-AB38-086EFA61866A}"/>
                    </a:ext>
                  </a:extLst>
                </p:cNvPr>
                <p:cNvSpPr>
                  <a:spLocks noEditPoints="1"/>
                </p:cNvSpPr>
                <p:nvPr/>
              </p:nvSpPr>
              <p:spPr bwMode="auto">
                <a:xfrm>
                  <a:off x="538163"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3B20C3E7-2B33-41BD-A85D-0D5887174885}"/>
                    </a:ext>
                  </a:extLst>
                </p:cNvPr>
                <p:cNvSpPr>
                  <a:spLocks/>
                </p:cNvSpPr>
                <p:nvPr/>
              </p:nvSpPr>
              <p:spPr bwMode="auto">
                <a:xfrm>
                  <a:off x="673100" y="614363"/>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1">
                  <a:extLst>
                    <a:ext uri="{FF2B5EF4-FFF2-40B4-BE49-F238E27FC236}">
                      <a16:creationId xmlns:a16="http://schemas.microsoft.com/office/drawing/2014/main" id="{553971FA-4863-4DC4-8E54-A4C427D1A29F}"/>
                    </a:ext>
                  </a:extLst>
                </p:cNvPr>
                <p:cNvSpPr>
                  <a:spLocks noEditPoints="1"/>
                </p:cNvSpPr>
                <p:nvPr/>
              </p:nvSpPr>
              <p:spPr bwMode="auto">
                <a:xfrm>
                  <a:off x="803275"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0EEC7C36-ABFF-4DC6-8974-6A5EE190EB57}"/>
                  </a:ext>
                </a:extLst>
              </p:cNvPr>
              <p:cNvGrpSpPr/>
              <p:nvPr/>
            </p:nvGrpSpPr>
            <p:grpSpPr>
              <a:xfrm>
                <a:off x="1140406" y="3136779"/>
                <a:ext cx="371828" cy="169004"/>
                <a:chOff x="139700" y="363538"/>
                <a:chExt cx="762000" cy="398463"/>
              </a:xfrm>
              <a:solidFill>
                <a:srgbClr val="6CC24A"/>
              </a:solidFill>
            </p:grpSpPr>
            <p:sp>
              <p:nvSpPr>
                <p:cNvPr id="22" name="Freeform 110">
                  <a:extLst>
                    <a:ext uri="{FF2B5EF4-FFF2-40B4-BE49-F238E27FC236}">
                      <a16:creationId xmlns:a16="http://schemas.microsoft.com/office/drawing/2014/main" id="{B7714CEC-C2AD-4847-9C78-1DFF271B5422}"/>
                    </a:ext>
                  </a:extLst>
                </p:cNvPr>
                <p:cNvSpPr>
                  <a:spLocks noEditPoints="1"/>
                </p:cNvSpPr>
                <p:nvPr/>
              </p:nvSpPr>
              <p:spPr bwMode="auto">
                <a:xfrm>
                  <a:off x="139700"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4"/>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1">
                  <a:extLst>
                    <a:ext uri="{FF2B5EF4-FFF2-40B4-BE49-F238E27FC236}">
                      <a16:creationId xmlns:a16="http://schemas.microsoft.com/office/drawing/2014/main" id="{88A6233D-21CB-4D45-AD75-1324BC7B7819}"/>
                    </a:ext>
                  </a:extLst>
                </p:cNvPr>
                <p:cNvSpPr>
                  <a:spLocks/>
                </p:cNvSpPr>
                <p:nvPr/>
              </p:nvSpPr>
              <p:spPr bwMode="auto">
                <a:xfrm>
                  <a:off x="277813"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9 w 56"/>
                    <a:gd name="T17" fmla="*/ 0 h 94"/>
                    <a:gd name="T18" fmla="*/ 39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9" y="0"/>
                      </a:lnTo>
                      <a:lnTo>
                        <a:pt x="39"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2">
                  <a:extLst>
                    <a:ext uri="{FF2B5EF4-FFF2-40B4-BE49-F238E27FC236}">
                      <a16:creationId xmlns:a16="http://schemas.microsoft.com/office/drawing/2014/main" id="{0FE8E319-1809-4893-AF59-045B141AF3B7}"/>
                    </a:ext>
                  </a:extLst>
                </p:cNvPr>
                <p:cNvSpPr>
                  <a:spLocks noEditPoints="1"/>
                </p:cNvSpPr>
                <p:nvPr/>
              </p:nvSpPr>
              <p:spPr bwMode="auto">
                <a:xfrm>
                  <a:off x="404813" y="363538"/>
                  <a:ext cx="101600" cy="150813"/>
                </a:xfrm>
                <a:custGeom>
                  <a:avLst/>
                  <a:gdLst>
                    <a:gd name="T0" fmla="*/ 0 w 39"/>
                    <a:gd name="T1" fmla="*/ 29 h 58"/>
                    <a:gd name="T2" fmla="*/ 5 w 39"/>
                    <a:gd name="T3" fmla="*/ 7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4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7"/>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1" y="46"/>
                        <a:pt x="0" y="38"/>
                        <a:pt x="0" y="29"/>
                      </a:cubicBezTo>
                      <a:close/>
                      <a:moveTo>
                        <a:pt x="10" y="29"/>
                      </a:moveTo>
                      <a:cubicBezTo>
                        <a:pt x="10" y="36"/>
                        <a:pt x="11" y="41"/>
                        <a:pt x="12" y="44"/>
                      </a:cubicBezTo>
                      <a:cubicBezTo>
                        <a:pt x="14" y="48"/>
                        <a:pt x="16" y="49"/>
                        <a:pt x="19" y="49"/>
                      </a:cubicBezTo>
                      <a:cubicBezTo>
                        <a:pt x="22" y="49"/>
                        <a:pt x="25" y="48"/>
                        <a:pt x="26" y="44"/>
                      </a:cubicBezTo>
                      <a:cubicBezTo>
                        <a:pt x="28" y="41"/>
                        <a:pt x="28" y="36"/>
                        <a:pt x="28" y="29"/>
                      </a:cubicBezTo>
                      <a:cubicBezTo>
                        <a:pt x="28" y="23"/>
                        <a:pt x="28"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3">
                  <a:extLst>
                    <a:ext uri="{FF2B5EF4-FFF2-40B4-BE49-F238E27FC236}">
                      <a16:creationId xmlns:a16="http://schemas.microsoft.com/office/drawing/2014/main" id="{1F8E818B-7E08-49B5-B759-BDF2C8903CE2}"/>
                    </a:ext>
                  </a:extLst>
                </p:cNvPr>
                <p:cNvSpPr>
                  <a:spLocks/>
                </p:cNvSpPr>
                <p:nvPr/>
              </p:nvSpPr>
              <p:spPr bwMode="auto">
                <a:xfrm>
                  <a:off x="542925" y="363538"/>
                  <a:ext cx="88900" cy="149225"/>
                </a:xfrm>
                <a:custGeom>
                  <a:avLst/>
                  <a:gdLst>
                    <a:gd name="T0" fmla="*/ 5 w 56"/>
                    <a:gd name="T1" fmla="*/ 79 h 94"/>
                    <a:gd name="T2" fmla="*/ 23 w 56"/>
                    <a:gd name="T3" fmla="*/ 79 h 94"/>
                    <a:gd name="T4" fmla="*/ 23 w 56"/>
                    <a:gd name="T5" fmla="*/ 28 h 94"/>
                    <a:gd name="T6" fmla="*/ 25 w 56"/>
                    <a:gd name="T7" fmla="*/ 20 h 94"/>
                    <a:gd name="T8" fmla="*/ 18 w 56"/>
                    <a:gd name="T9" fmla="*/ 27 h 94"/>
                    <a:gd name="T10" fmla="*/ 7 w 56"/>
                    <a:gd name="T11" fmla="*/ 35 h 94"/>
                    <a:gd name="T12" fmla="*/ 0 w 56"/>
                    <a:gd name="T13" fmla="*/ 25 h 94"/>
                    <a:gd name="T14" fmla="*/ 30 w 56"/>
                    <a:gd name="T15" fmla="*/ 0 h 94"/>
                    <a:gd name="T16" fmla="*/ 38 w 56"/>
                    <a:gd name="T17" fmla="*/ 0 h 94"/>
                    <a:gd name="T18" fmla="*/ 38 w 56"/>
                    <a:gd name="T19" fmla="*/ 79 h 94"/>
                    <a:gd name="T20" fmla="*/ 56 w 56"/>
                    <a:gd name="T21" fmla="*/ 79 h 94"/>
                    <a:gd name="T22" fmla="*/ 56 w 56"/>
                    <a:gd name="T23" fmla="*/ 94 h 94"/>
                    <a:gd name="T24" fmla="*/ 5 w 56"/>
                    <a:gd name="T25" fmla="*/ 94 h 94"/>
                    <a:gd name="T26" fmla="*/ 5 w 56"/>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94">
                      <a:moveTo>
                        <a:pt x="5" y="79"/>
                      </a:moveTo>
                      <a:lnTo>
                        <a:pt x="23" y="79"/>
                      </a:lnTo>
                      <a:lnTo>
                        <a:pt x="23" y="28"/>
                      </a:lnTo>
                      <a:lnTo>
                        <a:pt x="25" y="20"/>
                      </a:lnTo>
                      <a:lnTo>
                        <a:pt x="18" y="27"/>
                      </a:lnTo>
                      <a:lnTo>
                        <a:pt x="7" y="35"/>
                      </a:lnTo>
                      <a:lnTo>
                        <a:pt x="0" y="25"/>
                      </a:lnTo>
                      <a:lnTo>
                        <a:pt x="30" y="0"/>
                      </a:lnTo>
                      <a:lnTo>
                        <a:pt x="38" y="0"/>
                      </a:lnTo>
                      <a:lnTo>
                        <a:pt x="38" y="79"/>
                      </a:lnTo>
                      <a:lnTo>
                        <a:pt x="56" y="79"/>
                      </a:lnTo>
                      <a:lnTo>
                        <a:pt x="56"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4">
                  <a:extLst>
                    <a:ext uri="{FF2B5EF4-FFF2-40B4-BE49-F238E27FC236}">
                      <a16:creationId xmlns:a16="http://schemas.microsoft.com/office/drawing/2014/main" id="{AD6F5FFB-BE5D-46A8-B82A-068F6591159F}"/>
                    </a:ext>
                  </a:extLst>
                </p:cNvPr>
                <p:cNvSpPr>
                  <a:spLocks noEditPoints="1"/>
                </p:cNvSpPr>
                <p:nvPr/>
              </p:nvSpPr>
              <p:spPr bwMode="auto">
                <a:xfrm>
                  <a:off x="671513" y="363538"/>
                  <a:ext cx="98425" cy="150813"/>
                </a:xfrm>
                <a:custGeom>
                  <a:avLst/>
                  <a:gdLst>
                    <a:gd name="T0" fmla="*/ 0 w 38"/>
                    <a:gd name="T1" fmla="*/ 29 h 58"/>
                    <a:gd name="T2" fmla="*/ 5 w 38"/>
                    <a:gd name="T3" fmla="*/ 7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4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7"/>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4"/>
                      </a:cubicBezTo>
                      <a:cubicBezTo>
                        <a:pt x="27" y="41"/>
                        <a:pt x="28" y="36"/>
                        <a:pt x="28" y="29"/>
                      </a:cubicBezTo>
                      <a:cubicBezTo>
                        <a:pt x="28" y="23"/>
                        <a:pt x="27" y="18"/>
                        <a:pt x="26" y="14"/>
                      </a:cubicBezTo>
                      <a:cubicBezTo>
                        <a:pt x="25"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5">
                  <a:extLst>
                    <a:ext uri="{FF2B5EF4-FFF2-40B4-BE49-F238E27FC236}">
                      <a16:creationId xmlns:a16="http://schemas.microsoft.com/office/drawing/2014/main" id="{124AEFD7-3A62-4D04-938B-E78C6B7DE2E9}"/>
                    </a:ext>
                  </a:extLst>
                </p:cNvPr>
                <p:cNvSpPr>
                  <a:spLocks/>
                </p:cNvSpPr>
                <p:nvPr/>
              </p:nvSpPr>
              <p:spPr bwMode="auto">
                <a:xfrm>
                  <a:off x="806450" y="363538"/>
                  <a:ext cx="90488" cy="149225"/>
                </a:xfrm>
                <a:custGeom>
                  <a:avLst/>
                  <a:gdLst>
                    <a:gd name="T0" fmla="*/ 5 w 57"/>
                    <a:gd name="T1" fmla="*/ 79 h 94"/>
                    <a:gd name="T2" fmla="*/ 23 w 57"/>
                    <a:gd name="T3" fmla="*/ 79 h 94"/>
                    <a:gd name="T4" fmla="*/ 23 w 57"/>
                    <a:gd name="T5" fmla="*/ 28 h 94"/>
                    <a:gd name="T6" fmla="*/ 26 w 57"/>
                    <a:gd name="T7" fmla="*/ 20 h 94"/>
                    <a:gd name="T8" fmla="*/ 19 w 57"/>
                    <a:gd name="T9" fmla="*/ 27 h 94"/>
                    <a:gd name="T10" fmla="*/ 8 w 57"/>
                    <a:gd name="T11" fmla="*/ 35 h 94"/>
                    <a:gd name="T12" fmla="*/ 0 w 57"/>
                    <a:gd name="T13" fmla="*/ 25 h 94"/>
                    <a:gd name="T14" fmla="*/ 29 w 57"/>
                    <a:gd name="T15" fmla="*/ 0 h 94"/>
                    <a:gd name="T16" fmla="*/ 39 w 57"/>
                    <a:gd name="T17" fmla="*/ 0 h 94"/>
                    <a:gd name="T18" fmla="*/ 39 w 57"/>
                    <a:gd name="T19" fmla="*/ 79 h 94"/>
                    <a:gd name="T20" fmla="*/ 57 w 57"/>
                    <a:gd name="T21" fmla="*/ 79 h 94"/>
                    <a:gd name="T22" fmla="*/ 57 w 57"/>
                    <a:gd name="T23" fmla="*/ 94 h 94"/>
                    <a:gd name="T24" fmla="*/ 5 w 57"/>
                    <a:gd name="T25" fmla="*/ 94 h 94"/>
                    <a:gd name="T26" fmla="*/ 5 w 57"/>
                    <a:gd name="T27"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4">
                      <a:moveTo>
                        <a:pt x="5" y="79"/>
                      </a:moveTo>
                      <a:lnTo>
                        <a:pt x="23" y="79"/>
                      </a:lnTo>
                      <a:lnTo>
                        <a:pt x="23" y="28"/>
                      </a:lnTo>
                      <a:lnTo>
                        <a:pt x="26" y="20"/>
                      </a:lnTo>
                      <a:lnTo>
                        <a:pt x="19" y="27"/>
                      </a:lnTo>
                      <a:lnTo>
                        <a:pt x="8" y="35"/>
                      </a:lnTo>
                      <a:lnTo>
                        <a:pt x="0" y="25"/>
                      </a:lnTo>
                      <a:lnTo>
                        <a:pt x="29" y="0"/>
                      </a:lnTo>
                      <a:lnTo>
                        <a:pt x="39" y="0"/>
                      </a:lnTo>
                      <a:lnTo>
                        <a:pt x="39" y="79"/>
                      </a:lnTo>
                      <a:lnTo>
                        <a:pt x="57" y="79"/>
                      </a:lnTo>
                      <a:lnTo>
                        <a:pt x="57" y="94"/>
                      </a:lnTo>
                      <a:lnTo>
                        <a:pt x="5" y="94"/>
                      </a:lnTo>
                      <a:lnTo>
                        <a:pt x="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6">
                  <a:extLst>
                    <a:ext uri="{FF2B5EF4-FFF2-40B4-BE49-F238E27FC236}">
                      <a16:creationId xmlns:a16="http://schemas.microsoft.com/office/drawing/2014/main" id="{5F41E936-50EB-4FE2-917F-42B484AD98F2}"/>
                    </a:ext>
                  </a:extLst>
                </p:cNvPr>
                <p:cNvSpPr>
                  <a:spLocks noEditPoints="1"/>
                </p:cNvSpPr>
                <p:nvPr/>
              </p:nvSpPr>
              <p:spPr bwMode="auto">
                <a:xfrm>
                  <a:off x="13970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3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3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6" y="58"/>
                        <a:pt x="19" y="58"/>
                      </a:cubicBezTo>
                      <a:cubicBezTo>
                        <a:pt x="13" y="58"/>
                        <a:pt x="8" y="56"/>
                        <a:pt x="5" y="51"/>
                      </a:cubicBezTo>
                      <a:cubicBezTo>
                        <a:pt x="2" y="46"/>
                        <a:pt x="0" y="38"/>
                        <a:pt x="0" y="29"/>
                      </a:cubicBezTo>
                      <a:close/>
                      <a:moveTo>
                        <a:pt x="10" y="29"/>
                      </a:moveTo>
                      <a:cubicBezTo>
                        <a:pt x="10" y="36"/>
                        <a:pt x="11" y="41"/>
                        <a:pt x="13" y="44"/>
                      </a:cubicBezTo>
                      <a:cubicBezTo>
                        <a:pt x="14" y="48"/>
                        <a:pt x="16" y="49"/>
                        <a:pt x="19" y="49"/>
                      </a:cubicBezTo>
                      <a:cubicBezTo>
                        <a:pt x="23" y="49"/>
                        <a:pt x="25" y="48"/>
                        <a:pt x="26" y="45"/>
                      </a:cubicBezTo>
                      <a:cubicBezTo>
                        <a:pt x="28" y="41"/>
                        <a:pt x="28" y="36"/>
                        <a:pt x="28" y="29"/>
                      </a:cubicBezTo>
                      <a:cubicBezTo>
                        <a:pt x="28" y="23"/>
                        <a:pt x="28" y="18"/>
                        <a:pt x="26" y="14"/>
                      </a:cubicBezTo>
                      <a:cubicBezTo>
                        <a:pt x="25" y="11"/>
                        <a:pt x="23" y="9"/>
                        <a:pt x="19" y="9"/>
                      </a:cubicBezTo>
                      <a:cubicBezTo>
                        <a:pt x="16" y="9"/>
                        <a:pt x="14" y="11"/>
                        <a:pt x="13"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7">
                  <a:extLst>
                    <a:ext uri="{FF2B5EF4-FFF2-40B4-BE49-F238E27FC236}">
                      <a16:creationId xmlns:a16="http://schemas.microsoft.com/office/drawing/2014/main" id="{D9B7E9E2-3554-4072-A06D-AA004F1760C7}"/>
                    </a:ext>
                  </a:extLst>
                </p:cNvPr>
                <p:cNvSpPr>
                  <a:spLocks noEditPoints="1"/>
                </p:cNvSpPr>
                <p:nvPr/>
              </p:nvSpPr>
              <p:spPr bwMode="auto">
                <a:xfrm>
                  <a:off x="273050" y="611188"/>
                  <a:ext cx="101600" cy="150813"/>
                </a:xfrm>
                <a:custGeom>
                  <a:avLst/>
                  <a:gdLst>
                    <a:gd name="T0" fmla="*/ 0 w 39"/>
                    <a:gd name="T1" fmla="*/ 29 h 58"/>
                    <a:gd name="T2" fmla="*/ 5 w 39"/>
                    <a:gd name="T3" fmla="*/ 8 h 58"/>
                    <a:gd name="T4" fmla="*/ 19 w 39"/>
                    <a:gd name="T5" fmla="*/ 0 h 58"/>
                    <a:gd name="T6" fmla="*/ 34 w 39"/>
                    <a:gd name="T7" fmla="*/ 7 h 58"/>
                    <a:gd name="T8" fmla="*/ 39 w 39"/>
                    <a:gd name="T9" fmla="*/ 29 h 58"/>
                    <a:gd name="T10" fmla="*/ 34 w 39"/>
                    <a:gd name="T11" fmla="*/ 51 h 58"/>
                    <a:gd name="T12" fmla="*/ 19 w 39"/>
                    <a:gd name="T13" fmla="*/ 58 h 58"/>
                    <a:gd name="T14" fmla="*/ 5 w 39"/>
                    <a:gd name="T15" fmla="*/ 51 h 58"/>
                    <a:gd name="T16" fmla="*/ 0 w 39"/>
                    <a:gd name="T17" fmla="*/ 29 h 58"/>
                    <a:gd name="T18" fmla="*/ 10 w 39"/>
                    <a:gd name="T19" fmla="*/ 29 h 58"/>
                    <a:gd name="T20" fmla="*/ 12 w 39"/>
                    <a:gd name="T21" fmla="*/ 44 h 58"/>
                    <a:gd name="T22" fmla="*/ 19 w 39"/>
                    <a:gd name="T23" fmla="*/ 49 h 58"/>
                    <a:gd name="T24" fmla="*/ 26 w 39"/>
                    <a:gd name="T25" fmla="*/ 45 h 58"/>
                    <a:gd name="T26" fmla="*/ 28 w 39"/>
                    <a:gd name="T27" fmla="*/ 29 h 58"/>
                    <a:gd name="T28" fmla="*/ 26 w 39"/>
                    <a:gd name="T29" fmla="*/ 14 h 58"/>
                    <a:gd name="T30" fmla="*/ 19 w 39"/>
                    <a:gd name="T31" fmla="*/ 9 h 58"/>
                    <a:gd name="T32" fmla="*/ 12 w 39"/>
                    <a:gd name="T33" fmla="*/ 14 h 58"/>
                    <a:gd name="T34" fmla="*/ 10 w 39"/>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8">
                      <a:moveTo>
                        <a:pt x="0" y="29"/>
                      </a:moveTo>
                      <a:cubicBezTo>
                        <a:pt x="0" y="19"/>
                        <a:pt x="2" y="12"/>
                        <a:pt x="5" y="8"/>
                      </a:cubicBezTo>
                      <a:cubicBezTo>
                        <a:pt x="8" y="3"/>
                        <a:pt x="13" y="0"/>
                        <a:pt x="19" y="0"/>
                      </a:cubicBezTo>
                      <a:cubicBezTo>
                        <a:pt x="26" y="0"/>
                        <a:pt x="31" y="3"/>
                        <a:pt x="34" y="7"/>
                      </a:cubicBezTo>
                      <a:cubicBezTo>
                        <a:pt x="37" y="12"/>
                        <a:pt x="39" y="19"/>
                        <a:pt x="39" y="29"/>
                      </a:cubicBezTo>
                      <a:cubicBezTo>
                        <a:pt x="39" y="39"/>
                        <a:pt x="37" y="46"/>
                        <a:pt x="34" y="51"/>
                      </a:cubicBezTo>
                      <a:cubicBezTo>
                        <a:pt x="30" y="56"/>
                        <a:pt x="25" y="58"/>
                        <a:pt x="19" y="58"/>
                      </a:cubicBezTo>
                      <a:cubicBezTo>
                        <a:pt x="13" y="58"/>
                        <a:pt x="8" y="56"/>
                        <a:pt x="5" y="51"/>
                      </a:cubicBezTo>
                      <a:cubicBezTo>
                        <a:pt x="2" y="46"/>
                        <a:pt x="0" y="38"/>
                        <a:pt x="0" y="29"/>
                      </a:cubicBezTo>
                      <a:close/>
                      <a:moveTo>
                        <a:pt x="10" y="29"/>
                      </a:moveTo>
                      <a:cubicBezTo>
                        <a:pt x="10" y="36"/>
                        <a:pt x="11" y="41"/>
                        <a:pt x="12" y="44"/>
                      </a:cubicBezTo>
                      <a:cubicBezTo>
                        <a:pt x="14" y="48"/>
                        <a:pt x="16" y="49"/>
                        <a:pt x="19" y="49"/>
                      </a:cubicBezTo>
                      <a:cubicBezTo>
                        <a:pt x="22" y="49"/>
                        <a:pt x="25" y="48"/>
                        <a:pt x="26" y="45"/>
                      </a:cubicBezTo>
                      <a:cubicBezTo>
                        <a:pt x="28" y="41"/>
                        <a:pt x="28" y="36"/>
                        <a:pt x="28" y="29"/>
                      </a:cubicBezTo>
                      <a:cubicBezTo>
                        <a:pt x="28" y="23"/>
                        <a:pt x="28" y="18"/>
                        <a:pt x="26" y="14"/>
                      </a:cubicBezTo>
                      <a:cubicBezTo>
                        <a:pt x="25" y="11"/>
                        <a:pt x="23"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8">
                  <a:extLst>
                    <a:ext uri="{FF2B5EF4-FFF2-40B4-BE49-F238E27FC236}">
                      <a16:creationId xmlns:a16="http://schemas.microsoft.com/office/drawing/2014/main" id="{6D8352C3-3DC7-4EAD-A7E4-067AB8BA0878}"/>
                    </a:ext>
                  </a:extLst>
                </p:cNvPr>
                <p:cNvSpPr>
                  <a:spLocks/>
                </p:cNvSpPr>
                <p:nvPr/>
              </p:nvSpPr>
              <p:spPr bwMode="auto">
                <a:xfrm>
                  <a:off x="411163" y="614363"/>
                  <a:ext cx="87313" cy="144463"/>
                </a:xfrm>
                <a:custGeom>
                  <a:avLst/>
                  <a:gdLst>
                    <a:gd name="T0" fmla="*/ 5 w 55"/>
                    <a:gd name="T1" fmla="*/ 77 h 91"/>
                    <a:gd name="T2" fmla="*/ 23 w 55"/>
                    <a:gd name="T3" fmla="*/ 77 h 91"/>
                    <a:gd name="T4" fmla="*/ 23 w 55"/>
                    <a:gd name="T5" fmla="*/ 26 h 91"/>
                    <a:gd name="T6" fmla="*/ 24 w 55"/>
                    <a:gd name="T7" fmla="*/ 18 h 91"/>
                    <a:gd name="T8" fmla="*/ 18 w 55"/>
                    <a:gd name="T9" fmla="*/ 24 h 91"/>
                    <a:gd name="T10" fmla="*/ 6 w 55"/>
                    <a:gd name="T11" fmla="*/ 32 h 91"/>
                    <a:gd name="T12" fmla="*/ 0 w 55"/>
                    <a:gd name="T13" fmla="*/ 23 h 91"/>
                    <a:gd name="T14" fmla="*/ 29 w 55"/>
                    <a:gd name="T15" fmla="*/ 0 h 91"/>
                    <a:gd name="T16" fmla="*/ 39 w 55"/>
                    <a:gd name="T17" fmla="*/ 0 h 91"/>
                    <a:gd name="T18" fmla="*/ 39 w 55"/>
                    <a:gd name="T19" fmla="*/ 77 h 91"/>
                    <a:gd name="T20" fmla="*/ 55 w 55"/>
                    <a:gd name="T21" fmla="*/ 77 h 91"/>
                    <a:gd name="T22" fmla="*/ 55 w 55"/>
                    <a:gd name="T23" fmla="*/ 91 h 91"/>
                    <a:gd name="T24" fmla="*/ 5 w 55"/>
                    <a:gd name="T25" fmla="*/ 91 h 91"/>
                    <a:gd name="T26" fmla="*/ 5 w 55"/>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91">
                      <a:moveTo>
                        <a:pt x="5" y="77"/>
                      </a:moveTo>
                      <a:lnTo>
                        <a:pt x="23" y="77"/>
                      </a:lnTo>
                      <a:lnTo>
                        <a:pt x="23" y="26"/>
                      </a:lnTo>
                      <a:lnTo>
                        <a:pt x="24" y="18"/>
                      </a:lnTo>
                      <a:lnTo>
                        <a:pt x="18" y="24"/>
                      </a:lnTo>
                      <a:lnTo>
                        <a:pt x="6" y="32"/>
                      </a:lnTo>
                      <a:lnTo>
                        <a:pt x="0" y="23"/>
                      </a:lnTo>
                      <a:lnTo>
                        <a:pt x="29" y="0"/>
                      </a:lnTo>
                      <a:lnTo>
                        <a:pt x="39" y="0"/>
                      </a:lnTo>
                      <a:lnTo>
                        <a:pt x="39" y="77"/>
                      </a:lnTo>
                      <a:lnTo>
                        <a:pt x="55" y="77"/>
                      </a:lnTo>
                      <a:lnTo>
                        <a:pt x="55"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9">
                  <a:extLst>
                    <a:ext uri="{FF2B5EF4-FFF2-40B4-BE49-F238E27FC236}">
                      <a16:creationId xmlns:a16="http://schemas.microsoft.com/office/drawing/2014/main" id="{40DC131F-2934-4C60-B331-F09F4437838B}"/>
                    </a:ext>
                  </a:extLst>
                </p:cNvPr>
                <p:cNvSpPr>
                  <a:spLocks noEditPoints="1"/>
                </p:cNvSpPr>
                <p:nvPr/>
              </p:nvSpPr>
              <p:spPr bwMode="auto">
                <a:xfrm>
                  <a:off x="538163"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1" y="3"/>
                        <a:pt x="34" y="7"/>
                      </a:cubicBezTo>
                      <a:cubicBezTo>
                        <a:pt x="37" y="12"/>
                        <a:pt x="38" y="19"/>
                        <a:pt x="38" y="29"/>
                      </a:cubicBezTo>
                      <a:cubicBezTo>
                        <a:pt x="38" y="39"/>
                        <a:pt x="37" y="46"/>
                        <a:pt x="33" y="51"/>
                      </a:cubicBezTo>
                      <a:cubicBezTo>
                        <a:pt x="30" y="56"/>
                        <a:pt x="25" y="58"/>
                        <a:pt x="19" y="58"/>
                      </a:cubicBezTo>
                      <a:cubicBezTo>
                        <a:pt x="12" y="58"/>
                        <a:pt x="8" y="56"/>
                        <a:pt x="4" y="51"/>
                      </a:cubicBezTo>
                      <a:cubicBezTo>
                        <a:pt x="1" y="46"/>
                        <a:pt x="0" y="38"/>
                        <a:pt x="0" y="29"/>
                      </a:cubicBezTo>
                      <a:close/>
                      <a:moveTo>
                        <a:pt x="10" y="29"/>
                      </a:moveTo>
                      <a:cubicBezTo>
                        <a:pt x="10" y="36"/>
                        <a:pt x="11" y="41"/>
                        <a:pt x="12" y="44"/>
                      </a:cubicBezTo>
                      <a:cubicBezTo>
                        <a:pt x="14" y="48"/>
                        <a:pt x="16" y="49"/>
                        <a:pt x="19" y="49"/>
                      </a:cubicBezTo>
                      <a:cubicBezTo>
                        <a:pt x="22" y="49"/>
                        <a:pt x="24" y="48"/>
                        <a:pt x="26" y="45"/>
                      </a:cubicBezTo>
                      <a:cubicBezTo>
                        <a:pt x="27" y="41"/>
                        <a:pt x="28" y="36"/>
                        <a:pt x="28" y="29"/>
                      </a:cubicBezTo>
                      <a:cubicBezTo>
                        <a:pt x="28" y="23"/>
                        <a:pt x="27" y="18"/>
                        <a:pt x="26" y="14"/>
                      </a:cubicBezTo>
                      <a:cubicBezTo>
                        <a:pt x="25" y="11"/>
                        <a:pt x="22" y="9"/>
                        <a:pt x="19" y="9"/>
                      </a:cubicBezTo>
                      <a:cubicBezTo>
                        <a:pt x="16" y="9"/>
                        <a:pt x="14"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0">
                  <a:extLst>
                    <a:ext uri="{FF2B5EF4-FFF2-40B4-BE49-F238E27FC236}">
                      <a16:creationId xmlns:a16="http://schemas.microsoft.com/office/drawing/2014/main" id="{A9E1A320-0440-4751-90E5-5B99F8042D81}"/>
                    </a:ext>
                  </a:extLst>
                </p:cNvPr>
                <p:cNvSpPr>
                  <a:spLocks/>
                </p:cNvSpPr>
                <p:nvPr/>
              </p:nvSpPr>
              <p:spPr bwMode="auto">
                <a:xfrm>
                  <a:off x="673100" y="614363"/>
                  <a:ext cx="92075" cy="144463"/>
                </a:xfrm>
                <a:custGeom>
                  <a:avLst/>
                  <a:gdLst>
                    <a:gd name="T0" fmla="*/ 5 w 58"/>
                    <a:gd name="T1" fmla="*/ 77 h 91"/>
                    <a:gd name="T2" fmla="*/ 23 w 58"/>
                    <a:gd name="T3" fmla="*/ 77 h 91"/>
                    <a:gd name="T4" fmla="*/ 23 w 58"/>
                    <a:gd name="T5" fmla="*/ 26 h 91"/>
                    <a:gd name="T6" fmla="*/ 26 w 58"/>
                    <a:gd name="T7" fmla="*/ 18 h 91"/>
                    <a:gd name="T8" fmla="*/ 20 w 58"/>
                    <a:gd name="T9" fmla="*/ 24 h 91"/>
                    <a:gd name="T10" fmla="*/ 8 w 58"/>
                    <a:gd name="T11" fmla="*/ 32 h 91"/>
                    <a:gd name="T12" fmla="*/ 0 w 58"/>
                    <a:gd name="T13" fmla="*/ 23 h 91"/>
                    <a:gd name="T14" fmla="*/ 31 w 58"/>
                    <a:gd name="T15" fmla="*/ 0 h 91"/>
                    <a:gd name="T16" fmla="*/ 39 w 58"/>
                    <a:gd name="T17" fmla="*/ 0 h 91"/>
                    <a:gd name="T18" fmla="*/ 39 w 58"/>
                    <a:gd name="T19" fmla="*/ 77 h 91"/>
                    <a:gd name="T20" fmla="*/ 58 w 58"/>
                    <a:gd name="T21" fmla="*/ 77 h 91"/>
                    <a:gd name="T22" fmla="*/ 58 w 58"/>
                    <a:gd name="T23" fmla="*/ 91 h 91"/>
                    <a:gd name="T24" fmla="*/ 5 w 58"/>
                    <a:gd name="T25" fmla="*/ 91 h 91"/>
                    <a:gd name="T26" fmla="*/ 5 w 58"/>
                    <a:gd name="T27"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1">
                      <a:moveTo>
                        <a:pt x="5" y="77"/>
                      </a:moveTo>
                      <a:lnTo>
                        <a:pt x="23" y="77"/>
                      </a:lnTo>
                      <a:lnTo>
                        <a:pt x="23" y="26"/>
                      </a:lnTo>
                      <a:lnTo>
                        <a:pt x="26" y="18"/>
                      </a:lnTo>
                      <a:lnTo>
                        <a:pt x="20" y="24"/>
                      </a:lnTo>
                      <a:lnTo>
                        <a:pt x="8" y="32"/>
                      </a:lnTo>
                      <a:lnTo>
                        <a:pt x="0" y="23"/>
                      </a:lnTo>
                      <a:lnTo>
                        <a:pt x="31" y="0"/>
                      </a:lnTo>
                      <a:lnTo>
                        <a:pt x="39" y="0"/>
                      </a:lnTo>
                      <a:lnTo>
                        <a:pt x="39" y="77"/>
                      </a:lnTo>
                      <a:lnTo>
                        <a:pt x="58" y="77"/>
                      </a:lnTo>
                      <a:lnTo>
                        <a:pt x="58" y="91"/>
                      </a:lnTo>
                      <a:lnTo>
                        <a:pt x="5" y="91"/>
                      </a:lnTo>
                      <a:lnTo>
                        <a:pt x="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1">
                  <a:extLst>
                    <a:ext uri="{FF2B5EF4-FFF2-40B4-BE49-F238E27FC236}">
                      <a16:creationId xmlns:a16="http://schemas.microsoft.com/office/drawing/2014/main" id="{45FD5E8D-EA8C-495A-A753-48A09B070D72}"/>
                    </a:ext>
                  </a:extLst>
                </p:cNvPr>
                <p:cNvSpPr>
                  <a:spLocks noEditPoints="1"/>
                </p:cNvSpPr>
                <p:nvPr/>
              </p:nvSpPr>
              <p:spPr bwMode="auto">
                <a:xfrm>
                  <a:off x="803275" y="611188"/>
                  <a:ext cx="98425" cy="150813"/>
                </a:xfrm>
                <a:custGeom>
                  <a:avLst/>
                  <a:gdLst>
                    <a:gd name="T0" fmla="*/ 0 w 38"/>
                    <a:gd name="T1" fmla="*/ 29 h 58"/>
                    <a:gd name="T2" fmla="*/ 5 w 38"/>
                    <a:gd name="T3" fmla="*/ 8 h 58"/>
                    <a:gd name="T4" fmla="*/ 19 w 38"/>
                    <a:gd name="T5" fmla="*/ 0 h 58"/>
                    <a:gd name="T6" fmla="*/ 34 w 38"/>
                    <a:gd name="T7" fmla="*/ 7 h 58"/>
                    <a:gd name="T8" fmla="*/ 38 w 38"/>
                    <a:gd name="T9" fmla="*/ 29 h 58"/>
                    <a:gd name="T10" fmla="*/ 33 w 38"/>
                    <a:gd name="T11" fmla="*/ 51 h 58"/>
                    <a:gd name="T12" fmla="*/ 19 w 38"/>
                    <a:gd name="T13" fmla="*/ 58 h 58"/>
                    <a:gd name="T14" fmla="*/ 4 w 38"/>
                    <a:gd name="T15" fmla="*/ 51 h 58"/>
                    <a:gd name="T16" fmla="*/ 0 w 38"/>
                    <a:gd name="T17" fmla="*/ 29 h 58"/>
                    <a:gd name="T18" fmla="*/ 10 w 38"/>
                    <a:gd name="T19" fmla="*/ 29 h 58"/>
                    <a:gd name="T20" fmla="*/ 12 w 38"/>
                    <a:gd name="T21" fmla="*/ 44 h 58"/>
                    <a:gd name="T22" fmla="*/ 19 w 38"/>
                    <a:gd name="T23" fmla="*/ 49 h 58"/>
                    <a:gd name="T24" fmla="*/ 26 w 38"/>
                    <a:gd name="T25" fmla="*/ 45 h 58"/>
                    <a:gd name="T26" fmla="*/ 28 w 38"/>
                    <a:gd name="T27" fmla="*/ 29 h 58"/>
                    <a:gd name="T28" fmla="*/ 26 w 38"/>
                    <a:gd name="T29" fmla="*/ 14 h 58"/>
                    <a:gd name="T30" fmla="*/ 19 w 38"/>
                    <a:gd name="T31" fmla="*/ 9 h 58"/>
                    <a:gd name="T32" fmla="*/ 12 w 38"/>
                    <a:gd name="T33" fmla="*/ 14 h 58"/>
                    <a:gd name="T34" fmla="*/ 10 w 38"/>
                    <a:gd name="T3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8">
                      <a:moveTo>
                        <a:pt x="0" y="29"/>
                      </a:moveTo>
                      <a:cubicBezTo>
                        <a:pt x="0" y="19"/>
                        <a:pt x="1" y="12"/>
                        <a:pt x="5" y="8"/>
                      </a:cubicBezTo>
                      <a:cubicBezTo>
                        <a:pt x="8" y="3"/>
                        <a:pt x="13" y="0"/>
                        <a:pt x="19" y="0"/>
                      </a:cubicBezTo>
                      <a:cubicBezTo>
                        <a:pt x="26" y="0"/>
                        <a:pt x="30" y="3"/>
                        <a:pt x="34" y="7"/>
                      </a:cubicBezTo>
                      <a:cubicBezTo>
                        <a:pt x="37" y="12"/>
                        <a:pt x="38" y="19"/>
                        <a:pt x="38" y="29"/>
                      </a:cubicBezTo>
                      <a:cubicBezTo>
                        <a:pt x="38" y="39"/>
                        <a:pt x="37" y="46"/>
                        <a:pt x="33" y="51"/>
                      </a:cubicBezTo>
                      <a:cubicBezTo>
                        <a:pt x="30" y="56"/>
                        <a:pt x="25" y="58"/>
                        <a:pt x="19" y="58"/>
                      </a:cubicBezTo>
                      <a:cubicBezTo>
                        <a:pt x="12" y="58"/>
                        <a:pt x="7" y="56"/>
                        <a:pt x="4" y="51"/>
                      </a:cubicBezTo>
                      <a:cubicBezTo>
                        <a:pt x="1" y="46"/>
                        <a:pt x="0" y="38"/>
                        <a:pt x="0" y="29"/>
                      </a:cubicBezTo>
                      <a:close/>
                      <a:moveTo>
                        <a:pt x="10" y="29"/>
                      </a:moveTo>
                      <a:cubicBezTo>
                        <a:pt x="10" y="36"/>
                        <a:pt x="11" y="41"/>
                        <a:pt x="12" y="44"/>
                      </a:cubicBezTo>
                      <a:cubicBezTo>
                        <a:pt x="13" y="48"/>
                        <a:pt x="16" y="49"/>
                        <a:pt x="19" y="49"/>
                      </a:cubicBezTo>
                      <a:cubicBezTo>
                        <a:pt x="22" y="49"/>
                        <a:pt x="24" y="48"/>
                        <a:pt x="26" y="45"/>
                      </a:cubicBezTo>
                      <a:cubicBezTo>
                        <a:pt x="27" y="41"/>
                        <a:pt x="28" y="36"/>
                        <a:pt x="28" y="29"/>
                      </a:cubicBezTo>
                      <a:cubicBezTo>
                        <a:pt x="28" y="23"/>
                        <a:pt x="27" y="18"/>
                        <a:pt x="26" y="14"/>
                      </a:cubicBezTo>
                      <a:cubicBezTo>
                        <a:pt x="24" y="11"/>
                        <a:pt x="22" y="9"/>
                        <a:pt x="19" y="9"/>
                      </a:cubicBezTo>
                      <a:cubicBezTo>
                        <a:pt x="16" y="9"/>
                        <a:pt x="13" y="11"/>
                        <a:pt x="12" y="14"/>
                      </a:cubicBezTo>
                      <a:cubicBezTo>
                        <a:pt x="11" y="17"/>
                        <a:pt x="10" y="22"/>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81" name="Content Placeholder 2">
            <a:extLst>
              <a:ext uri="{FF2B5EF4-FFF2-40B4-BE49-F238E27FC236}">
                <a16:creationId xmlns:a16="http://schemas.microsoft.com/office/drawing/2014/main" id="{9C0B01D3-D171-415F-B033-A349730D7D65}"/>
              </a:ext>
            </a:extLst>
          </p:cNvPr>
          <p:cNvSpPr>
            <a:spLocks noGrp="1"/>
          </p:cNvSpPr>
          <p:nvPr>
            <p:ph idx="1"/>
          </p:nvPr>
        </p:nvSpPr>
        <p:spPr>
          <a:xfrm>
            <a:off x="4800600" y="2344193"/>
            <a:ext cx="6492240" cy="3063240"/>
          </a:xfrm>
        </p:spPr>
        <p:txBody>
          <a:bodyPr>
            <a:normAutofit/>
          </a:bodyPr>
          <a:lstStyle/>
          <a:p>
            <a:pPr algn="ctr"/>
            <a:r>
              <a:rPr lang="en-US" sz="4500" dirty="0">
                <a:solidFill>
                  <a:srgbClr val="092F57"/>
                </a:solidFill>
                <a:latin typeface="Arial" panose="020B0604020202020204" pitchFamily="34" charset="0"/>
                <a:cs typeface="Arial" panose="020B0604020202020204" pitchFamily="34" charset="0"/>
              </a:rPr>
              <a:t>System Integration Testing 2 (SIT 2)</a:t>
            </a:r>
          </a:p>
        </p:txBody>
      </p:sp>
      <p:cxnSp>
        <p:nvCxnSpPr>
          <p:cNvPr id="82" name="Straight Connector 81">
            <a:extLst>
              <a:ext uri="{FF2B5EF4-FFF2-40B4-BE49-F238E27FC236}">
                <a16:creationId xmlns:a16="http://schemas.microsoft.com/office/drawing/2014/main" id="{DFA45AAF-7122-4832-B658-24037612EBFB}"/>
              </a:ext>
            </a:extLst>
          </p:cNvPr>
          <p:cNvCxnSpPr/>
          <p:nvPr/>
        </p:nvCxnSpPr>
        <p:spPr>
          <a:xfrm>
            <a:off x="5067300" y="3741420"/>
            <a:ext cx="59817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0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7">
            <a:extLst>
              <a:ext uri="{FF2B5EF4-FFF2-40B4-BE49-F238E27FC236}">
                <a16:creationId xmlns:a16="http://schemas.microsoft.com/office/drawing/2014/main" id="{E12E0D87-0F58-4A56-830C-A1A370ABD7A3}"/>
              </a:ext>
            </a:extLst>
          </p:cNvPr>
          <p:cNvSpPr txBox="1">
            <a:spLocks/>
          </p:cNvSpPr>
          <p:nvPr/>
        </p:nvSpPr>
        <p:spPr>
          <a:xfrm>
            <a:off x="901752" y="1193579"/>
            <a:ext cx="10069208" cy="97824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FB81C"/>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intention of different testing cycles is to begin with testing of discrete functionality, then progress through to end-to-end business scenario testing. </a:t>
            </a:r>
          </a:p>
        </p:txBody>
      </p:sp>
      <p:sp>
        <p:nvSpPr>
          <p:cNvPr id="34" name="TextBox 33">
            <a:extLst>
              <a:ext uri="{FF2B5EF4-FFF2-40B4-BE49-F238E27FC236}">
                <a16:creationId xmlns:a16="http://schemas.microsoft.com/office/drawing/2014/main" id="{BF25B9E3-68AE-428C-8C54-AEEB2DC0E418}"/>
              </a:ext>
            </a:extLst>
          </p:cNvPr>
          <p:cNvSpPr txBox="1"/>
          <p:nvPr/>
        </p:nvSpPr>
        <p:spPr>
          <a:xfrm>
            <a:off x="783114" y="333759"/>
            <a:ext cx="5524911"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Agency Participation in SIT 2 </a:t>
            </a:r>
          </a:p>
        </p:txBody>
      </p:sp>
      <p:cxnSp>
        <p:nvCxnSpPr>
          <p:cNvPr id="35" name="Straight Connector 34">
            <a:extLst>
              <a:ext uri="{FF2B5EF4-FFF2-40B4-BE49-F238E27FC236}">
                <a16:creationId xmlns:a16="http://schemas.microsoft.com/office/drawing/2014/main" id="{3E92BAE4-124A-4A47-A409-81D1B01E83EF}"/>
              </a:ext>
            </a:extLst>
          </p:cNvPr>
          <p:cNvCxnSpPr>
            <a:cxnSpLocks/>
          </p:cNvCxnSpPr>
          <p:nvPr/>
        </p:nvCxnSpPr>
        <p:spPr>
          <a:xfrm>
            <a:off x="724976" y="1112216"/>
            <a:ext cx="10598020" cy="0"/>
          </a:xfrm>
          <a:prstGeom prst="line">
            <a:avLst/>
          </a:prstGeom>
          <a:ln w="38100">
            <a:solidFill>
              <a:srgbClr val="092F5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16770B-92BB-4FD7-9313-DA68E77A89F8}"/>
              </a:ext>
            </a:extLst>
          </p:cNvPr>
          <p:cNvCxnSpPr>
            <a:cxnSpLocks/>
          </p:cNvCxnSpPr>
          <p:nvPr/>
        </p:nvCxnSpPr>
        <p:spPr>
          <a:xfrm>
            <a:off x="820622" y="1342214"/>
            <a:ext cx="0" cy="71987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88E5A772-2AB7-4F5E-B26B-E54D84E9132F}"/>
              </a:ext>
            </a:extLst>
          </p:cNvPr>
          <p:cNvSpPr txBox="1"/>
          <p:nvPr/>
        </p:nvSpPr>
        <p:spPr>
          <a:xfrm>
            <a:off x="8186258" y="2786871"/>
            <a:ext cx="3755771" cy="2246769"/>
          </a:xfrm>
          <a:prstGeom prst="rect">
            <a:avLst/>
          </a:prstGeom>
          <a:noFill/>
        </p:spPr>
        <p:txBody>
          <a:bodyPr wrap="square" rtlCol="0">
            <a:spAutoFit/>
          </a:bodyPr>
          <a:lstStyle/>
          <a:p>
            <a:r>
              <a:rPr lang="en-US" sz="1400" dirty="0">
                <a:solidFill>
                  <a:srgbClr val="092F57"/>
                </a:solidFill>
                <a:latin typeface="Arial" panose="020B0604020202020204" pitchFamily="34" charset="0"/>
                <a:cs typeface="Arial" panose="020B0604020202020204" pitchFamily="34" charset="0"/>
              </a:rPr>
              <a:t>Agencies were selected based on the following criteria:</a:t>
            </a:r>
          </a:p>
          <a:p>
            <a:endParaRPr lang="en-US" sz="1400" dirty="0">
              <a:solidFill>
                <a:srgbClr val="092F57"/>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Your agency’s Chart of Accounts (COA) build-out has been completed </a:t>
            </a:r>
          </a:p>
          <a:p>
            <a:pPr marL="285750"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System configuration for your agency has been completed. </a:t>
            </a:r>
          </a:p>
          <a:p>
            <a:pPr marL="285750"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Some interfaces and conversion have been completed for your agency </a:t>
            </a:r>
          </a:p>
          <a:p>
            <a:pPr marL="285750" indent="-285750">
              <a:buClr>
                <a:srgbClr val="FFC000"/>
              </a:buClr>
              <a:buFont typeface="Arial" panose="020B0604020202020204" pitchFamily="34" charset="0"/>
              <a:buChar char="•"/>
            </a:pPr>
            <a:r>
              <a:rPr lang="en-US" sz="1400" dirty="0">
                <a:solidFill>
                  <a:srgbClr val="092F57"/>
                </a:solidFill>
                <a:latin typeface="Arial" panose="020B0604020202020204" pitchFamily="34" charset="0"/>
                <a:cs typeface="Arial" panose="020B0604020202020204" pitchFamily="34" charset="0"/>
              </a:rPr>
              <a:t>Agency complexity/size</a:t>
            </a:r>
          </a:p>
        </p:txBody>
      </p:sp>
      <p:grpSp>
        <p:nvGrpSpPr>
          <p:cNvPr id="64" name="Group 63">
            <a:extLst>
              <a:ext uri="{FF2B5EF4-FFF2-40B4-BE49-F238E27FC236}">
                <a16:creationId xmlns:a16="http://schemas.microsoft.com/office/drawing/2014/main" id="{A6C8746A-F839-47AE-A563-FB94299B4A13}"/>
              </a:ext>
            </a:extLst>
          </p:cNvPr>
          <p:cNvGrpSpPr/>
          <p:nvPr/>
        </p:nvGrpSpPr>
        <p:grpSpPr>
          <a:xfrm>
            <a:off x="321640" y="2062093"/>
            <a:ext cx="8236574" cy="4123554"/>
            <a:chOff x="321640" y="2062093"/>
            <a:chExt cx="8236574" cy="4123554"/>
          </a:xfrm>
        </p:grpSpPr>
        <p:sp>
          <p:nvSpPr>
            <p:cNvPr id="38" name="TextBox 37">
              <a:extLst>
                <a:ext uri="{FF2B5EF4-FFF2-40B4-BE49-F238E27FC236}">
                  <a16:creationId xmlns:a16="http://schemas.microsoft.com/office/drawing/2014/main" id="{37F03BD9-61CB-404E-B8D5-85E30F992B7C}"/>
                </a:ext>
              </a:extLst>
            </p:cNvPr>
            <p:cNvSpPr txBox="1"/>
            <p:nvPr/>
          </p:nvSpPr>
          <p:spPr>
            <a:xfrm>
              <a:off x="2353650" y="2744469"/>
              <a:ext cx="6204564"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Fish &amp; Game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Health &amp; Welfare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DEQ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Dept. Water Resources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Public Television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Commission for the Blind and Visually Impaired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Conservation, Soil, and Water Commission</a:t>
              </a:r>
            </a:p>
          </p:txBody>
        </p:sp>
        <p:grpSp>
          <p:nvGrpSpPr>
            <p:cNvPr id="51" name="Group 50">
              <a:extLst>
                <a:ext uri="{FF2B5EF4-FFF2-40B4-BE49-F238E27FC236}">
                  <a16:creationId xmlns:a16="http://schemas.microsoft.com/office/drawing/2014/main" id="{4B51FA53-6A30-4CDD-BC00-09307E15DB88}"/>
                </a:ext>
              </a:extLst>
            </p:cNvPr>
            <p:cNvGrpSpPr/>
            <p:nvPr/>
          </p:nvGrpSpPr>
          <p:grpSpPr>
            <a:xfrm>
              <a:off x="321640" y="2293359"/>
              <a:ext cx="7674874" cy="3741122"/>
              <a:chOff x="471488" y="2421480"/>
              <a:chExt cx="6415086" cy="3741122"/>
            </a:xfrm>
          </p:grpSpPr>
          <p:sp>
            <p:nvSpPr>
              <p:cNvPr id="41" name="Rectangle 40">
                <a:extLst>
                  <a:ext uri="{FF2B5EF4-FFF2-40B4-BE49-F238E27FC236}">
                    <a16:creationId xmlns:a16="http://schemas.microsoft.com/office/drawing/2014/main" id="{FDDDB105-607B-47D7-B193-6B7C4C0D7191}"/>
                  </a:ext>
                </a:extLst>
              </p:cNvPr>
              <p:cNvSpPr/>
              <p:nvPr/>
            </p:nvSpPr>
            <p:spPr>
              <a:xfrm>
                <a:off x="471488" y="2421480"/>
                <a:ext cx="6415086" cy="932102"/>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Chris</a:t>
                </a:r>
              </a:p>
              <a:p>
                <a:r>
                  <a:rPr lang="en-US" b="1" dirty="0"/>
                  <a:t>Lehosit</a:t>
                </a:r>
              </a:p>
            </p:txBody>
          </p:sp>
          <p:sp>
            <p:nvSpPr>
              <p:cNvPr id="42" name="Rectangle 41">
                <a:extLst>
                  <a:ext uri="{FF2B5EF4-FFF2-40B4-BE49-F238E27FC236}">
                    <a16:creationId xmlns:a16="http://schemas.microsoft.com/office/drawing/2014/main" id="{2A8DDDA1-E73E-4CAF-B534-B12176B7790C}"/>
                  </a:ext>
                </a:extLst>
              </p:cNvPr>
              <p:cNvSpPr/>
              <p:nvPr/>
            </p:nvSpPr>
            <p:spPr>
              <a:xfrm>
                <a:off x="471488" y="3352756"/>
                <a:ext cx="6415086" cy="9381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Danielle</a:t>
                </a:r>
              </a:p>
              <a:p>
                <a:r>
                  <a:rPr lang="en-US" b="1" dirty="0"/>
                  <a:t>Blackmer</a:t>
                </a:r>
              </a:p>
            </p:txBody>
          </p:sp>
          <p:sp>
            <p:nvSpPr>
              <p:cNvPr id="43" name="Rectangle 42">
                <a:extLst>
                  <a:ext uri="{FF2B5EF4-FFF2-40B4-BE49-F238E27FC236}">
                    <a16:creationId xmlns:a16="http://schemas.microsoft.com/office/drawing/2014/main" id="{440FF519-0E94-451B-A9C0-967BD152F171}"/>
                  </a:ext>
                </a:extLst>
              </p:cNvPr>
              <p:cNvSpPr/>
              <p:nvPr/>
            </p:nvSpPr>
            <p:spPr>
              <a:xfrm>
                <a:off x="471488" y="4293385"/>
                <a:ext cx="6415086" cy="9321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Heath</a:t>
                </a:r>
              </a:p>
              <a:p>
                <a:r>
                  <a:rPr lang="en-US" b="1" dirty="0"/>
                  <a:t>Ribordy</a:t>
                </a:r>
              </a:p>
            </p:txBody>
          </p:sp>
          <p:sp>
            <p:nvSpPr>
              <p:cNvPr id="44" name="Rectangle 43">
                <a:extLst>
                  <a:ext uri="{FF2B5EF4-FFF2-40B4-BE49-F238E27FC236}">
                    <a16:creationId xmlns:a16="http://schemas.microsoft.com/office/drawing/2014/main" id="{0FA7EC33-3423-45AF-8489-97316ED04260}"/>
                  </a:ext>
                </a:extLst>
              </p:cNvPr>
              <p:cNvSpPr/>
              <p:nvPr/>
            </p:nvSpPr>
            <p:spPr>
              <a:xfrm>
                <a:off x="471488" y="5230501"/>
                <a:ext cx="6415086" cy="932101"/>
              </a:xfrm>
              <a:prstGeom prst="rect">
                <a:avLst/>
              </a:prstGeom>
              <a:solidFill>
                <a:srgbClr val="74C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Tina</a:t>
                </a:r>
              </a:p>
              <a:p>
                <a:r>
                  <a:rPr lang="en-US" b="1" dirty="0"/>
                  <a:t>Fuller</a:t>
                </a:r>
              </a:p>
            </p:txBody>
          </p:sp>
          <p:sp>
            <p:nvSpPr>
              <p:cNvPr id="45" name="Rectangle 44">
                <a:extLst>
                  <a:ext uri="{FF2B5EF4-FFF2-40B4-BE49-F238E27FC236}">
                    <a16:creationId xmlns:a16="http://schemas.microsoft.com/office/drawing/2014/main" id="{07A2ADEC-CF80-4DEC-9E3D-6A72D51589D5}"/>
                  </a:ext>
                </a:extLst>
              </p:cNvPr>
              <p:cNvSpPr/>
              <p:nvPr/>
            </p:nvSpPr>
            <p:spPr>
              <a:xfrm>
                <a:off x="1364230" y="2449422"/>
                <a:ext cx="5402455" cy="86781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D102D5C-E105-4F33-9DD2-89E7542F213B}"/>
                  </a:ext>
                </a:extLst>
              </p:cNvPr>
              <p:cNvSpPr/>
              <p:nvPr/>
            </p:nvSpPr>
            <p:spPr>
              <a:xfrm>
                <a:off x="1364230" y="3368194"/>
                <a:ext cx="5402455" cy="89644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CC4B8B-2C1B-4BEE-9E61-3512B8609432}"/>
                  </a:ext>
                </a:extLst>
              </p:cNvPr>
              <p:cNvSpPr/>
              <p:nvPr/>
            </p:nvSpPr>
            <p:spPr>
              <a:xfrm>
                <a:off x="1364230" y="4301526"/>
                <a:ext cx="5402455" cy="89845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D89CB72-36C4-4374-8EEA-BA17A139DE38}"/>
                  </a:ext>
                </a:extLst>
              </p:cNvPr>
              <p:cNvSpPr/>
              <p:nvPr/>
            </p:nvSpPr>
            <p:spPr>
              <a:xfrm>
                <a:off x="1364230" y="5259244"/>
                <a:ext cx="5402455" cy="87461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FB5C363A-DB15-4D36-BFFD-62BA59D3028B}"/>
                </a:ext>
              </a:extLst>
            </p:cNvPr>
            <p:cNvSpPr txBox="1"/>
            <p:nvPr/>
          </p:nvSpPr>
          <p:spPr>
            <a:xfrm>
              <a:off x="1433331" y="2339707"/>
              <a:ext cx="2240549"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Fish &amp; Game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Health &amp; Welfare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DEQ</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Water Resources</a:t>
              </a:r>
            </a:p>
          </p:txBody>
        </p:sp>
        <p:sp>
          <p:nvSpPr>
            <p:cNvPr id="50" name="TextBox 49">
              <a:extLst>
                <a:ext uri="{FF2B5EF4-FFF2-40B4-BE49-F238E27FC236}">
                  <a16:creationId xmlns:a16="http://schemas.microsoft.com/office/drawing/2014/main" id="{11683E7C-260A-4E1D-AD69-261838EBA10C}"/>
                </a:ext>
              </a:extLst>
            </p:cNvPr>
            <p:cNvSpPr txBox="1"/>
            <p:nvPr/>
          </p:nvSpPr>
          <p:spPr>
            <a:xfrm>
              <a:off x="3602988" y="2314237"/>
              <a:ext cx="3929518"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Public Television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Commission for the Blind and Visually Impaired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Conservation, Soil, and Water Commission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Insurance</a:t>
              </a:r>
            </a:p>
          </p:txBody>
        </p:sp>
        <p:sp>
          <p:nvSpPr>
            <p:cNvPr id="52" name="TextBox 51">
              <a:extLst>
                <a:ext uri="{FF2B5EF4-FFF2-40B4-BE49-F238E27FC236}">
                  <a16:creationId xmlns:a16="http://schemas.microsoft.com/office/drawing/2014/main" id="{75A325A1-DC09-4E83-AD39-CE93996C710B}"/>
                </a:ext>
              </a:extLst>
            </p:cNvPr>
            <p:cNvSpPr txBox="1"/>
            <p:nvPr/>
          </p:nvSpPr>
          <p:spPr>
            <a:xfrm>
              <a:off x="1433331" y="3235070"/>
              <a:ext cx="245570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Correction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Juvenile Correction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ISP</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IDOPL</a:t>
              </a:r>
            </a:p>
          </p:txBody>
        </p:sp>
        <p:sp>
          <p:nvSpPr>
            <p:cNvPr id="53" name="TextBox 52">
              <a:extLst>
                <a:ext uri="{FF2B5EF4-FFF2-40B4-BE49-F238E27FC236}">
                  <a16:creationId xmlns:a16="http://schemas.microsoft.com/office/drawing/2014/main" id="{F64F4A1A-5CA5-4776-BD8D-D45E82939546}"/>
                </a:ext>
              </a:extLst>
            </p:cNvPr>
            <p:cNvSpPr txBox="1"/>
            <p:nvPr/>
          </p:nvSpPr>
          <p:spPr>
            <a:xfrm>
              <a:off x="3603944" y="3214724"/>
              <a:ext cx="2154123"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Treasurer’s Office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Admin.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Health District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Health District 6</a:t>
              </a:r>
            </a:p>
          </p:txBody>
        </p:sp>
        <p:sp>
          <p:nvSpPr>
            <p:cNvPr id="54" name="Rectangle 53">
              <a:extLst>
                <a:ext uri="{FF2B5EF4-FFF2-40B4-BE49-F238E27FC236}">
                  <a16:creationId xmlns:a16="http://schemas.microsoft.com/office/drawing/2014/main" id="{0F2A366C-8E4E-424E-A64D-395E71067DBB}"/>
                </a:ext>
              </a:extLst>
            </p:cNvPr>
            <p:cNvSpPr/>
            <p:nvPr/>
          </p:nvSpPr>
          <p:spPr>
            <a:xfrm>
              <a:off x="7882380" y="2062093"/>
              <a:ext cx="114134" cy="412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F096256-02D0-4AB1-8ACE-95C49A1F6557}"/>
                </a:ext>
              </a:extLst>
            </p:cNvPr>
            <p:cNvSpPr txBox="1"/>
            <p:nvPr/>
          </p:nvSpPr>
          <p:spPr>
            <a:xfrm>
              <a:off x="5311156" y="3221526"/>
              <a:ext cx="2728991"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Judicial Branch</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Attorney General</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Office of Species Conservation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Energy &amp; Mineral Resources</a:t>
              </a:r>
            </a:p>
          </p:txBody>
        </p:sp>
        <p:sp>
          <p:nvSpPr>
            <p:cNvPr id="57" name="TextBox 56">
              <a:extLst>
                <a:ext uri="{FF2B5EF4-FFF2-40B4-BE49-F238E27FC236}">
                  <a16:creationId xmlns:a16="http://schemas.microsoft.com/office/drawing/2014/main" id="{09C128C4-C3D8-45AD-8711-C7AAACD157CD}"/>
                </a:ext>
              </a:extLst>
            </p:cNvPr>
            <p:cNvSpPr txBox="1"/>
            <p:nvPr/>
          </p:nvSpPr>
          <p:spPr>
            <a:xfrm>
              <a:off x="1433331" y="4174891"/>
              <a:ext cx="2240549"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Veterans Services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SCO</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Lands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Division of Voc. Rehab.</a:t>
              </a:r>
            </a:p>
          </p:txBody>
        </p:sp>
        <p:sp>
          <p:nvSpPr>
            <p:cNvPr id="58" name="TextBox 57">
              <a:extLst>
                <a:ext uri="{FF2B5EF4-FFF2-40B4-BE49-F238E27FC236}">
                  <a16:creationId xmlns:a16="http://schemas.microsoft.com/office/drawing/2014/main" id="{16269154-06A5-4BFC-9CE0-43CEE3670E21}"/>
                </a:ext>
              </a:extLst>
            </p:cNvPr>
            <p:cNvSpPr txBox="1"/>
            <p:nvPr/>
          </p:nvSpPr>
          <p:spPr>
            <a:xfrm>
              <a:off x="3603944" y="4154167"/>
              <a:ext cx="1980509"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Health District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Health District 7</a:t>
              </a:r>
            </a:p>
            <a:p>
              <a:pPr marL="171450" indent="-171450">
                <a:buFont typeface="Arial" panose="020B0604020202020204" pitchFamily="34" charset="0"/>
                <a:buChar char="•"/>
              </a:pPr>
              <a:r>
                <a:rPr lang="en-US" sz="1200" dirty="0" err="1">
                  <a:latin typeface="Arial" panose="020B0604020202020204" pitchFamily="34" charset="0"/>
                  <a:cs typeface="Arial" panose="020B0604020202020204" pitchFamily="34" charset="0"/>
                </a:rPr>
                <a:t>Indep</a:t>
              </a:r>
              <a:r>
                <a:rPr lang="en-US" sz="1200" dirty="0">
                  <a:latin typeface="Arial" panose="020B0604020202020204" pitchFamily="34" charset="0"/>
                  <a:cs typeface="Arial" panose="020B0604020202020204" pitchFamily="34" charset="0"/>
                </a:rPr>
                <a:t>. Living Council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Agriculture</a:t>
              </a:r>
            </a:p>
          </p:txBody>
        </p:sp>
        <p:sp>
          <p:nvSpPr>
            <p:cNvPr id="59" name="TextBox 58">
              <a:extLst>
                <a:ext uri="{FF2B5EF4-FFF2-40B4-BE49-F238E27FC236}">
                  <a16:creationId xmlns:a16="http://schemas.microsoft.com/office/drawing/2014/main" id="{EA660F78-82A7-48ED-B115-0BA009AC8488}"/>
                </a:ext>
              </a:extLst>
            </p:cNvPr>
            <p:cNvSpPr txBox="1"/>
            <p:nvPr/>
          </p:nvSpPr>
          <p:spPr>
            <a:xfrm>
              <a:off x="5312165" y="4143431"/>
              <a:ext cx="2728991"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Education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Division of Career-Technical Education</a:t>
              </a:r>
            </a:p>
          </p:txBody>
        </p:sp>
        <p:sp>
          <p:nvSpPr>
            <p:cNvPr id="61" name="TextBox 60">
              <a:extLst>
                <a:ext uri="{FF2B5EF4-FFF2-40B4-BE49-F238E27FC236}">
                  <a16:creationId xmlns:a16="http://schemas.microsoft.com/office/drawing/2014/main" id="{BAC4F8BD-E57E-4F95-8B69-01FFF6D07124}"/>
                </a:ext>
              </a:extLst>
            </p:cNvPr>
            <p:cNvSpPr txBox="1"/>
            <p:nvPr/>
          </p:nvSpPr>
          <p:spPr>
            <a:xfrm>
              <a:off x="1433331" y="5125064"/>
              <a:ext cx="1627921"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Dept. of Labor</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IMD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Tax Commission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ITD</a:t>
              </a:r>
            </a:p>
          </p:txBody>
        </p:sp>
        <p:sp>
          <p:nvSpPr>
            <p:cNvPr id="62" name="TextBox 61">
              <a:extLst>
                <a:ext uri="{FF2B5EF4-FFF2-40B4-BE49-F238E27FC236}">
                  <a16:creationId xmlns:a16="http://schemas.microsoft.com/office/drawing/2014/main" id="{2B731842-3B9B-482E-B1DE-D74316927313}"/>
                </a:ext>
              </a:extLst>
            </p:cNvPr>
            <p:cNvSpPr txBox="1"/>
            <p:nvPr/>
          </p:nvSpPr>
          <p:spPr>
            <a:xfrm>
              <a:off x="3607890" y="5121537"/>
              <a:ext cx="175129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Comm. on the Arts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Lottery Commission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PERSI</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of Education</a:t>
              </a:r>
            </a:p>
          </p:txBody>
        </p:sp>
        <p:sp>
          <p:nvSpPr>
            <p:cNvPr id="63" name="TextBox 62">
              <a:extLst>
                <a:ext uri="{FF2B5EF4-FFF2-40B4-BE49-F238E27FC236}">
                  <a16:creationId xmlns:a16="http://schemas.microsoft.com/office/drawing/2014/main" id="{D3F75E8D-65F9-4C1C-88F4-ED0A2E7F786D}"/>
                </a:ext>
              </a:extLst>
            </p:cNvPr>
            <p:cNvSpPr txBox="1"/>
            <p:nvPr/>
          </p:nvSpPr>
          <p:spPr>
            <a:xfrm>
              <a:off x="5306601" y="5116522"/>
              <a:ext cx="259011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Endow. Fund Investment Board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Public Utilities Commission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Secretary of State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Workforce Development Comm.</a:t>
              </a:r>
            </a:p>
          </p:txBody>
        </p:sp>
      </p:grpSp>
    </p:spTree>
    <p:extLst>
      <p:ext uri="{BB962C8B-B14F-4D97-AF65-F5344CB8AC3E}">
        <p14:creationId xmlns:p14="http://schemas.microsoft.com/office/powerpoint/2010/main" val="41677075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61">
      <a:dk1>
        <a:srgbClr val="000000"/>
      </a:dk1>
      <a:lt1>
        <a:sysClr val="window" lastClr="FFFFFF"/>
      </a:lt1>
      <a:dk2>
        <a:srgbClr val="092F57"/>
      </a:dk2>
      <a:lt2>
        <a:srgbClr val="A7A8AA"/>
      </a:lt2>
      <a:accent1>
        <a:srgbClr val="FFB81C"/>
      </a:accent1>
      <a:accent2>
        <a:srgbClr val="092F57"/>
      </a:accent2>
      <a:accent3>
        <a:srgbClr val="A7A8AA"/>
      </a:accent3>
      <a:accent4>
        <a:srgbClr val="092F57"/>
      </a:accent4>
      <a:accent5>
        <a:srgbClr val="FFB81C"/>
      </a:accent5>
      <a:accent6>
        <a:srgbClr val="A7A8AA"/>
      </a:accent6>
      <a:hlink>
        <a:srgbClr val="092F57"/>
      </a:hlink>
      <a:folHlink>
        <a:srgbClr val="FFB81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23922-7DD4-4680-A4D5-36BA08337BCE}"/>
</file>

<file path=customXml/itemProps2.xml><?xml version="1.0" encoding="utf-8"?>
<ds:datastoreItem xmlns:ds="http://schemas.openxmlformats.org/officeDocument/2006/customXml" ds:itemID="{40676E88-65DA-4D2C-88BA-61946748506E}">
  <ds:schemaRefs>
    <ds:schemaRef ds:uri="http://www.w3.org/XML/1998/namespace"/>
    <ds:schemaRef ds:uri="http://purl.org/dc/dcmitype/"/>
    <ds:schemaRef ds:uri="http://purl.org/dc/elements/1.1/"/>
    <ds:schemaRef ds:uri="http://schemas.microsoft.com/office/2006/metadata/properties"/>
    <ds:schemaRef ds:uri="a7353359-a9a2-4451-bf56-51babc3bcafa"/>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3534692-6C88-4DC9-AECA-6BB35E8224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4286</TotalTime>
  <Words>2764</Words>
  <Application>Microsoft Office PowerPoint</Application>
  <PresentationFormat>Widescreen</PresentationFormat>
  <Paragraphs>367</Paragraphs>
  <Slides>22</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Light</vt:lpstr>
      <vt:lpstr>Lucida Sans</vt:lpstr>
      <vt:lpstr>Open Sans</vt:lpstr>
      <vt:lpstr>Times</vt:lpstr>
      <vt:lpstr>Times New Roman</vt:lpstr>
      <vt:lpstr>Verdana</vt:lpstr>
      <vt:lpstr>Wingdings 2</vt:lpstr>
      <vt:lpstr>ヒラギノ角ゴ Pro W3</vt:lpstr>
      <vt:lpstr>Retrospect</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Luma Statewide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Doench</dc:creator>
  <cp:lastModifiedBy>Mackenzie Reathaford</cp:lastModifiedBy>
  <cp:revision>72</cp:revision>
  <dcterms:created xsi:type="dcterms:W3CDTF">2020-12-21T16:26:18Z</dcterms:created>
  <dcterms:modified xsi:type="dcterms:W3CDTF">2021-01-06T17:37:33Z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