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notesSlides/notesSlide1.xml" ContentType="application/vnd.openxmlformats-officedocument.presentationml.notesSlide+xml"/>
  <Override PartName="/ppt/slideLayouts/slideLayout24.xml" ContentType="application/vnd.openxmlformats-officedocument.presentationml.slideLayout+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2"/>
  </p:notesMasterIdLst>
  <p:sldIdLst>
    <p:sldId id="256" r:id="rId4"/>
    <p:sldId id="277" r:id="rId5"/>
    <p:sldId id="257" r:id="rId6"/>
    <p:sldId id="261" r:id="rId7"/>
    <p:sldId id="2147308655" r:id="rId8"/>
    <p:sldId id="2147308645" r:id="rId9"/>
    <p:sldId id="2147308660" r:id="rId10"/>
    <p:sldId id="2147308661" r:id="rId11"/>
    <p:sldId id="263" r:id="rId12"/>
    <p:sldId id="2147308641" r:id="rId13"/>
    <p:sldId id="273" r:id="rId14"/>
    <p:sldId id="2147308650" r:id="rId15"/>
    <p:sldId id="259" r:id="rId16"/>
    <p:sldId id="2147308643" r:id="rId17"/>
    <p:sldId id="2147308651" r:id="rId18"/>
    <p:sldId id="2147308652" r:id="rId19"/>
    <p:sldId id="2147308653" r:id="rId20"/>
    <p:sldId id="2147308654" r:id="rId21"/>
    <p:sldId id="270" r:id="rId22"/>
    <p:sldId id="275" r:id="rId23"/>
    <p:sldId id="271" r:id="rId24"/>
    <p:sldId id="301" r:id="rId25"/>
    <p:sldId id="2147308644" r:id="rId26"/>
    <p:sldId id="2147308656" r:id="rId27"/>
    <p:sldId id="2147308657" r:id="rId28"/>
    <p:sldId id="2147308658" r:id="rId29"/>
    <p:sldId id="2147308659" r:id="rId30"/>
    <p:sldId id="21473086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andon Purcell" initials="BP" lastIdx="3" clrIdx="0">
    <p:extLst>
      <p:ext uri="{19B8F6BF-5375-455C-9EA6-DF929625EA0E}">
        <p15:presenceInfo xmlns:p15="http://schemas.microsoft.com/office/powerpoint/2012/main" userId="S-1-5-21-2580726161-2373991790-2172152126-261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6699"/>
    <a:srgbClr val="316497"/>
    <a:srgbClr val="23476B"/>
    <a:srgbClr val="6599CD"/>
    <a:srgbClr val="528CC6"/>
    <a:srgbClr val="F75421"/>
    <a:srgbClr val="092F57"/>
    <a:srgbClr val="FFB8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97" autoAdjust="0"/>
    <p:restoredTop sz="49589" autoAdjust="0"/>
  </p:normalViewPr>
  <p:slideViewPr>
    <p:cSldViewPr snapToGrid="0">
      <p:cViewPr>
        <p:scale>
          <a:sx n="100" d="100"/>
          <a:sy n="100" d="100"/>
        </p:scale>
        <p:origin x="7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customXml" Target="../customXml/item2.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commentAuthors" Target="commentAuthors.xml"/><Relationship Id="rId38"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6BD744-3568-4103-882F-8D70A3012D1C}" type="datetimeFigureOut">
              <a:rPr lang="en-US" smtClean="0"/>
              <a:t>1/30/2023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4070F8-0811-4F98-9546-2758ED6EA50F}" type="slidenum">
              <a:rPr lang="en-US" smtClean="0"/>
              <a:t>‹#›</a:t>
            </a:fld>
            <a:endParaRPr lang="en-US"/>
          </a:p>
        </p:txBody>
      </p:sp>
    </p:spTree>
    <p:extLst>
      <p:ext uri="{BB962C8B-B14F-4D97-AF65-F5344CB8AC3E}">
        <p14:creationId xmlns:p14="http://schemas.microsoft.com/office/powerpoint/2010/main" val="24026731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4070F8-0811-4F98-9546-2758ED6EA50F}" type="slidenum">
              <a:rPr lang="en-US" smtClean="0"/>
              <a:t>3</a:t>
            </a:fld>
            <a:endParaRPr lang="en-US"/>
          </a:p>
        </p:txBody>
      </p:sp>
    </p:spTree>
    <p:extLst>
      <p:ext uri="{BB962C8B-B14F-4D97-AF65-F5344CB8AC3E}">
        <p14:creationId xmlns:p14="http://schemas.microsoft.com/office/powerpoint/2010/main" val="9798770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3942396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00565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87362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41050816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18672822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Rectangle 8">
            <a:extLst>
              <a:ext uri="{FF2B5EF4-FFF2-40B4-BE49-F238E27FC236}">
                <a16:creationId xmlns:a16="http://schemas.microsoft.com/office/drawing/2014/main" id="{ADB0FECE-4B02-445C-8363-942C98390029}"/>
              </a:ext>
            </a:extLst>
          </p:cNvPr>
          <p:cNvSpPr/>
          <p:nvPr userDrawn="1"/>
        </p:nvSpPr>
        <p:spPr>
          <a:xfrm>
            <a:off x="10917557" y="6267450"/>
            <a:ext cx="562799" cy="590550"/>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7453204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28943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751134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95595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3967169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107309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
        <p:nvSpPr>
          <p:cNvPr id="2" name="Rectangle 1">
            <a:extLst>
              <a:ext uri="{FF2B5EF4-FFF2-40B4-BE49-F238E27FC236}">
                <a16:creationId xmlns:a16="http://schemas.microsoft.com/office/drawing/2014/main" id="{0AD16E01-D514-4381-99B2-80BC636045A0}"/>
              </a:ext>
            </a:extLst>
          </p:cNvPr>
          <p:cNvSpPr/>
          <p:nvPr userDrawn="1"/>
        </p:nvSpPr>
        <p:spPr>
          <a:xfrm>
            <a:off x="10848513" y="6267635"/>
            <a:ext cx="559293" cy="590365"/>
          </a:xfrm>
          <a:prstGeom prst="rect">
            <a:avLst/>
          </a:pr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5965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3790044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0718649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1760367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2" name="TextBox 41">
            <a:extLst>
              <a:ext uri="{FF2B5EF4-FFF2-40B4-BE49-F238E27FC236}">
                <a16:creationId xmlns:a16="http://schemas.microsoft.com/office/drawing/2014/main" id="{1C7E1F5B-940E-4016-8D19-DADA81268AD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4527354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4E55155-F961-486E-BEAA-49FFD3BC0C14}"/>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2884498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916595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459731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6257524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18773379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921400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DE741DBC-DEE7-4F0C-BEA5-C634AFE4181D}"/>
              </a:ext>
            </a:extLst>
          </p:cNvPr>
          <p:cNvSpPr/>
          <p:nvPr userDrawn="1"/>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A453A4D6-70E1-423E-91BE-80337943219B}"/>
              </a:ext>
            </a:extLst>
          </p:cNvPr>
          <p:cNvSpPr/>
          <p:nvPr userDrawn="1"/>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D348FC48-9CEF-412E-A876-578057728506}"/>
              </a:ext>
            </a:extLst>
          </p:cNvPr>
          <p:cNvSpPr txBox="1"/>
          <p:nvPr userDrawn="1"/>
        </p:nvSpPr>
        <p:spPr>
          <a:xfrm>
            <a:off x="1543050" y="6374812"/>
            <a:ext cx="3571875" cy="461665"/>
          </a:xfrm>
          <a:prstGeom prst="rect">
            <a:avLst/>
          </a:prstGeom>
          <a:noFill/>
        </p:spPr>
        <p:txBody>
          <a:bodyPr wrap="square" rtlCol="0">
            <a:spAutoFit/>
          </a:bodyPr>
          <a:lstStyle/>
          <a:p>
            <a:r>
              <a:rPr lang="en-US" sz="1200" dirty="0">
                <a:solidFill>
                  <a:schemeClr val="bg1"/>
                </a:solidFill>
                <a:latin typeface="Arial" panose="020B0604020202020204" pitchFamily="34" charset="0"/>
                <a:cs typeface="Arial" panose="020B0604020202020204" pitchFamily="34" charset="0"/>
              </a:rPr>
              <a:t>Tel: (208) 334-3100</a:t>
            </a:r>
          </a:p>
          <a:p>
            <a:r>
              <a:rPr lang="en-US" sz="1200" dirty="0">
                <a:solidFill>
                  <a:schemeClr val="bg1"/>
                </a:solidFill>
                <a:latin typeface="Arial" panose="020B0604020202020204" pitchFamily="34" charset="0"/>
                <a:cs typeface="Arial" panose="020B0604020202020204" pitchFamily="34" charset="0"/>
              </a:rPr>
              <a:t>Email: luma@sco.idaho.gov </a:t>
            </a:r>
          </a:p>
        </p:txBody>
      </p:sp>
    </p:spTree>
    <p:extLst>
      <p:ext uri="{BB962C8B-B14F-4D97-AF65-F5344CB8AC3E}">
        <p14:creationId xmlns:p14="http://schemas.microsoft.com/office/powerpoint/2010/main" val="29504463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690887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583890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A515B-3A95-48B8-990D-9D63C465E2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908749-CC74-41D8-A85E-5A2B33333D92}"/>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D0ED8-2472-49AF-A674-08D45C856273}"/>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752941BC-622F-409F-8496-ABDC44C1EE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54F6698-D27B-44E9-A860-F52195494F91}"/>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8546697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E4A079-C609-4B35-8A8F-76F43035D1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F3931C-7387-4875-8F6A-461930AD38D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D6FF88-59F0-41D9-8B2A-632B0A0FBF94}"/>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CAE22A4-2AB0-4B90-900F-CBEBC1BCF6A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6F8FC08-03A8-44C3-8863-D5DF0D69178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0706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DE52C-D1B4-4DC3-9E6C-A9CE84E811C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C73DD6-164C-4C40-AE34-BF5F1FB3E9C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FA4791-C32B-41BC-B866-BD8BEF0B334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7597D1-418D-4A01-8DE9-9EF77763F1C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5D4F2892-7C56-4D67-BC67-B1887BFB31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5B9ADD4-29C8-4B9E-BB4C-AEC3ADBC805F}"/>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813752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041B4-47CC-4822-B9FC-9494DBCC99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CB9F6E-6A8E-4A66-96FE-13FD1F19C07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3BF6DC-D3FA-4BD6-96E3-2A157CF3B48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18C0AA-21C9-41A7-853E-3E8F47460B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79671B-D706-4AA2-925C-653A855FA73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DE5B825-BF48-4EB3-903B-803E9224A44D}"/>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B696660D-3726-4AAD-9155-AC0F899989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305C6DB-FF73-4D29-BCCB-1D4D29C11AB5}"/>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28266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2A0EA-526C-4265-BD64-66F5CF99888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4E14607-D9D1-4908-A993-E81728B3D2D2}"/>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23C01D21-D44B-4471-8D07-4624839D1E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615A42A-2EDF-4FD4-BA3C-F3B42420C9B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2655812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01698E-DC89-4465-BA6C-A0CC3B4068A1}"/>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E584C490-65F6-4F95-8C4E-E909FF49A9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400E30-8106-4033-AC09-F75B8CD8DF20}"/>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2325540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7F4E-0E23-40F4-B297-2252E1AC58C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EBD131-AC39-4438-8BA3-75E495921BF7}"/>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1506CC-CA90-45CB-A1DD-804EC3B72B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6F699E-A272-4E32-8C88-778A517D5D1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9CE1549A-FC28-4D72-80F3-B83472C1E8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DD6FD8-08DA-45E8-B23C-8FB0FA5EB109}"/>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934521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3387A-8EB5-4124-8D58-F2499D5C97A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849C47-7550-4730-AC92-E717D008855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B3A0370-8B2C-4CE0-9D34-65F122B2F17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F4BFEA-BF6B-441F-AB67-D20B84FF03E8}"/>
              </a:ext>
            </a:extLst>
          </p:cNvPr>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A3C34301-81C6-435F-8D66-F32E724083D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34851F6-181A-4159-914F-215A9D3C896A}"/>
              </a:ext>
            </a:extLst>
          </p:cNvPr>
          <p:cNvSpPr>
            <a:spLocks noGrp="1"/>
          </p:cNvSpPr>
          <p:nvPr>
            <p:ph type="sldNum" sz="quarter" idx="12"/>
          </p:nvPr>
        </p:nvSpPr>
        <p:spPr>
          <a:xfrm>
            <a:off x="8610600" y="6356350"/>
            <a:ext cx="2743200" cy="365125"/>
          </a:xfrm>
          <a:prstGeom prst="rect">
            <a:avLst/>
          </a:prstGeom>
        </p:spPr>
        <p:txBody>
          <a:bodyPr/>
          <a:lstStyle/>
          <a:p>
            <a:fld id="{5EE79932-AD76-486C-B75F-F87390B2822F}" type="slidenum">
              <a:rPr lang="en-US" smtClean="0"/>
              <a:t>‹#›</a:t>
            </a:fld>
            <a:endParaRPr lang="en-US"/>
          </a:p>
        </p:txBody>
      </p:sp>
    </p:spTree>
    <p:extLst>
      <p:ext uri="{BB962C8B-B14F-4D97-AF65-F5344CB8AC3E}">
        <p14:creationId xmlns:p14="http://schemas.microsoft.com/office/powerpoint/2010/main" val="37611927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1111547429"/>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7785527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983893F-B8F8-4B37-BB55-C66CC6A71F0A}"/>
              </a:ext>
            </a:extLst>
          </p:cNvPr>
          <p:cNvSpPr/>
          <p:nvPr userDrawn="1"/>
        </p:nvSpPr>
        <p:spPr>
          <a:xfrm>
            <a:off x="0" y="6267796"/>
            <a:ext cx="12192000" cy="5902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899C102-2F0F-43FE-8163-1F3E97917698}"/>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35937" b="34984"/>
          <a:stretch/>
        </p:blipFill>
        <p:spPr>
          <a:xfrm>
            <a:off x="60960" y="6365371"/>
            <a:ext cx="1358537" cy="395054"/>
          </a:xfrm>
          <a:prstGeom prst="rect">
            <a:avLst/>
          </a:prstGeom>
        </p:spPr>
      </p:pic>
    </p:spTree>
    <p:extLst>
      <p:ext uri="{BB962C8B-B14F-4D97-AF65-F5344CB8AC3E}">
        <p14:creationId xmlns:p14="http://schemas.microsoft.com/office/powerpoint/2010/main" val="7538474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mailto:dblackmer@sco.Idaho.gov" TargetMode="External"/><Relationship Id="rId7" Type="http://schemas.openxmlformats.org/officeDocument/2006/relationships/hyperlink" Target="mailto:adoench@sco.Idaho.gov" TargetMode="External"/><Relationship Id="rId2" Type="http://schemas.openxmlformats.org/officeDocument/2006/relationships/image" Target="../media/image23.jpg"/><Relationship Id="rId1" Type="http://schemas.openxmlformats.org/officeDocument/2006/relationships/slideLayout" Target="../slideLayouts/slideLayout12.xml"/><Relationship Id="rId6" Type="http://schemas.openxmlformats.org/officeDocument/2006/relationships/hyperlink" Target="mailto:scoles@sco.Idaho.gov" TargetMode="External"/><Relationship Id="rId5" Type="http://schemas.openxmlformats.org/officeDocument/2006/relationships/hyperlink" Target="mailto:kgriffith@sco.Idaho.gov" TargetMode="External"/><Relationship Id="rId4" Type="http://schemas.openxmlformats.org/officeDocument/2006/relationships/hyperlink" Target="mailto:clehosit@sco.Idaho.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Snow-clad Solitude: A Winter Road Trip Through Idaho - Michael Bonocore">
            <a:extLst>
              <a:ext uri="{FF2B5EF4-FFF2-40B4-BE49-F238E27FC236}">
                <a16:creationId xmlns:a16="http://schemas.microsoft.com/office/drawing/2014/main" id="{57C3CEC5-3C27-44D7-A6A7-F779729692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7" b="15329"/>
          <a:stretch/>
        </p:blipFill>
        <p:spPr bwMode="auto">
          <a:xfrm>
            <a:off x="0" y="-1"/>
            <a:ext cx="12192000" cy="6270171"/>
          </a:xfrm>
          <a:prstGeom prst="rect">
            <a:avLst/>
          </a:prstGeom>
          <a:noFill/>
          <a:extLst>
            <a:ext uri="{909E8E84-426E-40DD-AFC4-6F175D3DCCD1}">
              <a14:hiddenFill xmlns:a14="http://schemas.microsoft.com/office/drawing/2010/main">
                <a:solidFill>
                  <a:srgbClr val="FFFFFF"/>
                </a:solidFill>
              </a14:hiddenFill>
            </a:ext>
          </a:extLst>
        </p:spPr>
      </p:pic>
      <p:sp>
        <p:nvSpPr>
          <p:cNvPr id="12" name="Freeform: Shape 11">
            <a:extLst>
              <a:ext uri="{FF2B5EF4-FFF2-40B4-BE49-F238E27FC236}">
                <a16:creationId xmlns:a16="http://schemas.microsoft.com/office/drawing/2014/main" id="{5E3DC648-59DC-4B60-A41C-BFC87256E799}"/>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AE7087A7-F591-4146-89AE-1D3DC0071786}"/>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4056B79-101E-450D-AF1C-C63CC3FB01B9}"/>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3D060F8-0090-4CEE-8447-9B021C187BA8}"/>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317BE856-E8FF-4DAB-B904-DDAA226033D0}"/>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ABF2FAD0-1483-41AD-8B5F-6012217D6CE2}"/>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82A86D3-D04A-4EEF-A7D5-93C00B7EB8A5}"/>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383B85D5-535D-48F2-A50A-46ECA75D006E}"/>
              </a:ext>
            </a:extLst>
          </p:cNvPr>
          <p:cNvSpPr txBox="1"/>
          <p:nvPr/>
        </p:nvSpPr>
        <p:spPr>
          <a:xfrm>
            <a:off x="6312023" y="2774870"/>
            <a:ext cx="195374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February 2023</a:t>
            </a:r>
          </a:p>
        </p:txBody>
      </p:sp>
      <p:sp>
        <p:nvSpPr>
          <p:cNvPr id="4" name="TextBox 3">
            <a:extLst>
              <a:ext uri="{FF2B5EF4-FFF2-40B4-BE49-F238E27FC236}">
                <a16:creationId xmlns:a16="http://schemas.microsoft.com/office/drawing/2014/main" id="{F868913A-66A6-4985-8543-6971AB751683}"/>
              </a:ext>
            </a:extLst>
          </p:cNvPr>
          <p:cNvSpPr txBox="1"/>
          <p:nvPr/>
        </p:nvSpPr>
        <p:spPr>
          <a:xfrm>
            <a:off x="1312514" y="2071793"/>
            <a:ext cx="695325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Arial" panose="020B0604020202020204" pitchFamily="34" charset="0"/>
                <a:cs typeface="Arial" panose="020B0604020202020204" pitchFamily="34" charset="0"/>
              </a:rPr>
              <a:t>Luma Change Liaison Meeting</a:t>
            </a:r>
            <a:endPar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088294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4CB500-CD22-4BC5-AF30-F6F9328A9461}"/>
              </a:ext>
            </a:extLst>
          </p:cNvPr>
          <p:cNvSpPr txBox="1"/>
          <p:nvPr/>
        </p:nvSpPr>
        <p:spPr>
          <a:xfrm>
            <a:off x="191386" y="350874"/>
            <a:ext cx="4901609"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JSIT</a:t>
            </a: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Timeline</a:t>
            </a:r>
          </a:p>
        </p:txBody>
      </p:sp>
      <p:grpSp>
        <p:nvGrpSpPr>
          <p:cNvPr id="3" name="Group 2">
            <a:extLst>
              <a:ext uri="{FF2B5EF4-FFF2-40B4-BE49-F238E27FC236}">
                <a16:creationId xmlns:a16="http://schemas.microsoft.com/office/drawing/2014/main" id="{50A75C52-BE3D-4740-A800-621E85C66973}"/>
              </a:ext>
            </a:extLst>
          </p:cNvPr>
          <p:cNvGrpSpPr/>
          <p:nvPr/>
        </p:nvGrpSpPr>
        <p:grpSpPr>
          <a:xfrm>
            <a:off x="975709" y="2404003"/>
            <a:ext cx="10006664" cy="2049994"/>
            <a:chOff x="1023889" y="1477243"/>
            <a:chExt cx="10006664" cy="2049994"/>
          </a:xfrm>
        </p:grpSpPr>
        <p:cxnSp>
          <p:nvCxnSpPr>
            <p:cNvPr id="4" name="Straight Connector 3">
              <a:extLst>
                <a:ext uri="{FF2B5EF4-FFF2-40B4-BE49-F238E27FC236}">
                  <a16:creationId xmlns:a16="http://schemas.microsoft.com/office/drawing/2014/main" id="{7D3C68EF-CBBD-4ADB-A88E-373512CC0396}"/>
                </a:ext>
              </a:extLst>
            </p:cNvPr>
            <p:cNvCxnSpPr>
              <a:cxnSpLocks/>
              <a:stCxn id="5" idx="6"/>
              <a:endCxn id="26" idx="2"/>
            </p:cNvCxnSpPr>
            <p:nvPr/>
          </p:nvCxnSpPr>
          <p:spPr>
            <a:xfrm>
              <a:off x="2002858" y="2578911"/>
              <a:ext cx="8356812" cy="16753"/>
            </a:xfrm>
            <a:prstGeom prst="line">
              <a:avLst/>
            </a:prstGeom>
            <a:ln w="28575">
              <a:solidFill>
                <a:srgbClr val="092F57"/>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6E778128-1F5E-455E-AD18-076BBEC07C2F}"/>
                </a:ext>
              </a:extLst>
            </p:cNvPr>
            <p:cNvSpPr/>
            <p:nvPr/>
          </p:nvSpPr>
          <p:spPr bwMode="gray">
            <a:xfrm>
              <a:off x="1745177" y="2450070"/>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886BB36B-1F13-476E-9566-0062C24E1585}"/>
                </a:ext>
              </a:extLst>
            </p:cNvPr>
            <p:cNvCxnSpPr>
              <a:cxnSpLocks/>
              <a:endCxn id="5" idx="0"/>
            </p:cNvCxnSpPr>
            <p:nvPr/>
          </p:nvCxnSpPr>
          <p:spPr>
            <a:xfrm>
              <a:off x="1874018" y="2055003"/>
              <a:ext cx="0" cy="395068"/>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86B8DF-A731-4B78-86BF-C2510375D4EA}"/>
                </a:ext>
              </a:extLst>
            </p:cNvPr>
            <p:cNvSpPr txBox="1"/>
            <p:nvPr/>
          </p:nvSpPr>
          <p:spPr>
            <a:xfrm>
              <a:off x="1023889" y="1477243"/>
              <a:ext cx="1591896"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Jan 23</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JSIT Kickoff</a:t>
              </a:r>
            </a:p>
          </p:txBody>
        </p:sp>
        <p:sp>
          <p:nvSpPr>
            <p:cNvPr id="8" name="Oval 7">
              <a:extLst>
                <a:ext uri="{FF2B5EF4-FFF2-40B4-BE49-F238E27FC236}">
                  <a16:creationId xmlns:a16="http://schemas.microsoft.com/office/drawing/2014/main" id="{1F1F5577-ACA1-43AC-9287-12F30A76F784}"/>
                </a:ext>
              </a:extLst>
            </p:cNvPr>
            <p:cNvSpPr/>
            <p:nvPr/>
          </p:nvSpPr>
          <p:spPr bwMode="gray">
            <a:xfrm>
              <a:off x="2987582" y="2465530"/>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4ACCBB90-C5C7-45EC-A258-6CB2708338F1}"/>
                </a:ext>
              </a:extLst>
            </p:cNvPr>
            <p:cNvSpPr txBox="1"/>
            <p:nvPr/>
          </p:nvSpPr>
          <p:spPr>
            <a:xfrm>
              <a:off x="2616030" y="1477243"/>
              <a:ext cx="1084082"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Jan 30</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Week 2</a:t>
              </a:r>
            </a:p>
          </p:txBody>
        </p:sp>
        <p:cxnSp>
          <p:nvCxnSpPr>
            <p:cNvPr id="10" name="Straight Connector 9">
              <a:extLst>
                <a:ext uri="{FF2B5EF4-FFF2-40B4-BE49-F238E27FC236}">
                  <a16:creationId xmlns:a16="http://schemas.microsoft.com/office/drawing/2014/main" id="{43DBD9DF-B4C2-4133-BE8A-591AD82947DB}"/>
                </a:ext>
              </a:extLst>
            </p:cNvPr>
            <p:cNvCxnSpPr>
              <a:cxnSpLocks/>
              <a:endCxn id="8" idx="0"/>
            </p:cNvCxnSpPr>
            <p:nvPr/>
          </p:nvCxnSpPr>
          <p:spPr>
            <a:xfrm>
              <a:off x="3116422" y="2065691"/>
              <a:ext cx="1" cy="39983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9B627C8-EAC1-460D-BA94-0C7A1C9F9E6C}"/>
                </a:ext>
              </a:extLst>
            </p:cNvPr>
            <p:cNvSpPr/>
            <p:nvPr/>
          </p:nvSpPr>
          <p:spPr bwMode="gray">
            <a:xfrm>
              <a:off x="4229985" y="2475486"/>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6208DC25-430D-4797-8615-020E0B863AE4}"/>
                </a:ext>
              </a:extLst>
            </p:cNvPr>
            <p:cNvSpPr txBox="1"/>
            <p:nvPr/>
          </p:nvSpPr>
          <p:spPr>
            <a:xfrm>
              <a:off x="3858430" y="1477243"/>
              <a:ext cx="1084082"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Feb 6</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Week 3</a:t>
              </a:r>
            </a:p>
          </p:txBody>
        </p:sp>
        <p:cxnSp>
          <p:nvCxnSpPr>
            <p:cNvPr id="13" name="Straight Connector 12">
              <a:extLst>
                <a:ext uri="{FF2B5EF4-FFF2-40B4-BE49-F238E27FC236}">
                  <a16:creationId xmlns:a16="http://schemas.microsoft.com/office/drawing/2014/main" id="{9B7F2486-F5A7-4ABE-BC14-6D1338987BF0}"/>
                </a:ext>
              </a:extLst>
            </p:cNvPr>
            <p:cNvCxnSpPr>
              <a:cxnSpLocks/>
              <a:endCxn id="11" idx="0"/>
            </p:cNvCxnSpPr>
            <p:nvPr/>
          </p:nvCxnSpPr>
          <p:spPr>
            <a:xfrm>
              <a:off x="4358825" y="2075647"/>
              <a:ext cx="1" cy="39983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2B68454-4A24-4396-9E14-AA97BC7DD0EE}"/>
                </a:ext>
              </a:extLst>
            </p:cNvPr>
            <p:cNvSpPr/>
            <p:nvPr/>
          </p:nvSpPr>
          <p:spPr bwMode="gray">
            <a:xfrm>
              <a:off x="5409610" y="2475486"/>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A10E747-9D68-4CA4-A0C4-F550D9C13E57}"/>
                </a:ext>
              </a:extLst>
            </p:cNvPr>
            <p:cNvSpPr txBox="1"/>
            <p:nvPr/>
          </p:nvSpPr>
          <p:spPr>
            <a:xfrm>
              <a:off x="4991047" y="1477243"/>
              <a:ext cx="108408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Feb 13</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Week 4</a:t>
              </a:r>
            </a:p>
          </p:txBody>
        </p:sp>
        <p:cxnSp>
          <p:nvCxnSpPr>
            <p:cNvPr id="16" name="Straight Connector 15">
              <a:extLst>
                <a:ext uri="{FF2B5EF4-FFF2-40B4-BE49-F238E27FC236}">
                  <a16:creationId xmlns:a16="http://schemas.microsoft.com/office/drawing/2014/main" id="{E793868E-1743-4C5C-8EA1-F62681533A47}"/>
                </a:ext>
              </a:extLst>
            </p:cNvPr>
            <p:cNvCxnSpPr>
              <a:cxnSpLocks/>
              <a:endCxn id="14" idx="0"/>
            </p:cNvCxnSpPr>
            <p:nvPr/>
          </p:nvCxnSpPr>
          <p:spPr>
            <a:xfrm>
              <a:off x="5538449" y="2075647"/>
              <a:ext cx="1" cy="399839"/>
            </a:xfrm>
            <a:prstGeom prst="line">
              <a:avLst/>
            </a:prstGeom>
            <a:solidFill>
              <a:srgbClr val="FFC000"/>
            </a:solidFill>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E3DA9FC-3811-43F7-B42D-A074B122A2C2}"/>
                </a:ext>
              </a:extLst>
            </p:cNvPr>
            <p:cNvSpPr/>
            <p:nvPr/>
          </p:nvSpPr>
          <p:spPr bwMode="gray">
            <a:xfrm>
              <a:off x="6654357" y="2454481"/>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2D5F926E-DC34-4CBD-AA8D-A72E9973CB67}"/>
                </a:ext>
              </a:extLst>
            </p:cNvPr>
            <p:cNvSpPr txBox="1"/>
            <p:nvPr/>
          </p:nvSpPr>
          <p:spPr>
            <a:xfrm>
              <a:off x="6350291" y="1477243"/>
              <a:ext cx="948866"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Feb 20</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Week 5</a:t>
              </a:r>
            </a:p>
          </p:txBody>
        </p:sp>
        <p:cxnSp>
          <p:nvCxnSpPr>
            <p:cNvPr id="19" name="Straight Connector 18">
              <a:extLst>
                <a:ext uri="{FF2B5EF4-FFF2-40B4-BE49-F238E27FC236}">
                  <a16:creationId xmlns:a16="http://schemas.microsoft.com/office/drawing/2014/main" id="{A51224D8-9CD9-496B-9F26-899E649B62FD}"/>
                </a:ext>
              </a:extLst>
            </p:cNvPr>
            <p:cNvCxnSpPr>
              <a:cxnSpLocks/>
              <a:endCxn id="17" idx="0"/>
            </p:cNvCxnSpPr>
            <p:nvPr/>
          </p:nvCxnSpPr>
          <p:spPr>
            <a:xfrm>
              <a:off x="6783196" y="2054642"/>
              <a:ext cx="1" cy="39983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848B792-ECAA-4A29-AF58-4CB3C5623863}"/>
                </a:ext>
              </a:extLst>
            </p:cNvPr>
            <p:cNvSpPr/>
            <p:nvPr/>
          </p:nvSpPr>
          <p:spPr bwMode="gray">
            <a:xfrm>
              <a:off x="7896759" y="2466824"/>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8459BCF1-EA69-4FB0-A202-12DDACE67C43}"/>
                </a:ext>
              </a:extLst>
            </p:cNvPr>
            <p:cNvSpPr txBox="1"/>
            <p:nvPr/>
          </p:nvSpPr>
          <p:spPr>
            <a:xfrm>
              <a:off x="7525207" y="1477243"/>
              <a:ext cx="1084082"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Feb 27</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Week 6</a:t>
              </a:r>
            </a:p>
          </p:txBody>
        </p:sp>
        <p:cxnSp>
          <p:nvCxnSpPr>
            <p:cNvPr id="22" name="Straight Connector 21">
              <a:extLst>
                <a:ext uri="{FF2B5EF4-FFF2-40B4-BE49-F238E27FC236}">
                  <a16:creationId xmlns:a16="http://schemas.microsoft.com/office/drawing/2014/main" id="{78DFACB8-EBF9-4944-9A6F-AE9C33651413}"/>
                </a:ext>
              </a:extLst>
            </p:cNvPr>
            <p:cNvCxnSpPr>
              <a:cxnSpLocks/>
              <a:endCxn id="20" idx="0"/>
            </p:cNvCxnSpPr>
            <p:nvPr/>
          </p:nvCxnSpPr>
          <p:spPr>
            <a:xfrm>
              <a:off x="8025599" y="2066985"/>
              <a:ext cx="1" cy="39983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C35DC264-F12B-4CA0-B6DC-D56EA8D1D528}"/>
                </a:ext>
              </a:extLst>
            </p:cNvPr>
            <p:cNvSpPr/>
            <p:nvPr/>
          </p:nvSpPr>
          <p:spPr bwMode="gray">
            <a:xfrm>
              <a:off x="9149038" y="2466824"/>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3">
              <a:extLst>
                <a:ext uri="{FF2B5EF4-FFF2-40B4-BE49-F238E27FC236}">
                  <a16:creationId xmlns:a16="http://schemas.microsoft.com/office/drawing/2014/main" id="{F2438D98-8666-46CA-9222-1E9E397A10D4}"/>
                </a:ext>
              </a:extLst>
            </p:cNvPr>
            <p:cNvSpPr txBox="1"/>
            <p:nvPr/>
          </p:nvSpPr>
          <p:spPr>
            <a:xfrm>
              <a:off x="8735839" y="1477243"/>
              <a:ext cx="1084082"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Mar 6</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Week 7</a:t>
              </a:r>
            </a:p>
          </p:txBody>
        </p:sp>
        <p:cxnSp>
          <p:nvCxnSpPr>
            <p:cNvPr id="25" name="Straight Connector 24">
              <a:extLst>
                <a:ext uri="{FF2B5EF4-FFF2-40B4-BE49-F238E27FC236}">
                  <a16:creationId xmlns:a16="http://schemas.microsoft.com/office/drawing/2014/main" id="{9CC4F24F-E833-4ACF-9296-40E7C8488F75}"/>
                </a:ext>
              </a:extLst>
            </p:cNvPr>
            <p:cNvCxnSpPr>
              <a:cxnSpLocks/>
              <a:endCxn id="23" idx="0"/>
            </p:cNvCxnSpPr>
            <p:nvPr/>
          </p:nvCxnSpPr>
          <p:spPr>
            <a:xfrm>
              <a:off x="9277877" y="2066985"/>
              <a:ext cx="1" cy="39983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F7BC4EEF-1A82-466D-A6D4-E8F56AF4DFD8}"/>
                </a:ext>
              </a:extLst>
            </p:cNvPr>
            <p:cNvSpPr/>
            <p:nvPr/>
          </p:nvSpPr>
          <p:spPr bwMode="gray">
            <a:xfrm>
              <a:off x="10359670" y="2466824"/>
              <a:ext cx="257680" cy="257680"/>
            </a:xfrm>
            <a:prstGeom prst="ellipse">
              <a:avLst/>
            </a:prstGeom>
            <a:solidFill>
              <a:srgbClr val="FFC000"/>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14303B09-0C5A-47CD-B79B-DF6FF9A8233A}"/>
                </a:ext>
              </a:extLst>
            </p:cNvPr>
            <p:cNvSpPr txBox="1"/>
            <p:nvPr/>
          </p:nvSpPr>
          <p:spPr>
            <a:xfrm>
              <a:off x="9946471" y="1477243"/>
              <a:ext cx="1084082" cy="553998"/>
            </a:xfrm>
            <a:prstGeom prst="rect">
              <a:avLst/>
            </a:prstGeom>
            <a:noFill/>
          </p:spPr>
          <p:txBody>
            <a:bodyPr wrap="squar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Mar 13</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Week 8</a:t>
              </a:r>
            </a:p>
          </p:txBody>
        </p:sp>
        <p:cxnSp>
          <p:nvCxnSpPr>
            <p:cNvPr id="28" name="Straight Connector 27">
              <a:extLst>
                <a:ext uri="{FF2B5EF4-FFF2-40B4-BE49-F238E27FC236}">
                  <a16:creationId xmlns:a16="http://schemas.microsoft.com/office/drawing/2014/main" id="{9016D35F-1A2E-4EC5-B965-00C0CFA3718F}"/>
                </a:ext>
              </a:extLst>
            </p:cNvPr>
            <p:cNvCxnSpPr>
              <a:cxnSpLocks/>
              <a:endCxn id="26" idx="0"/>
            </p:cNvCxnSpPr>
            <p:nvPr/>
          </p:nvCxnSpPr>
          <p:spPr>
            <a:xfrm>
              <a:off x="10488509" y="2066985"/>
              <a:ext cx="1" cy="399839"/>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2F3D2EE4-1970-432B-8E34-AF9391D7314F}"/>
                </a:ext>
              </a:extLst>
            </p:cNvPr>
            <p:cNvSpPr/>
            <p:nvPr/>
          </p:nvSpPr>
          <p:spPr bwMode="gray">
            <a:xfrm>
              <a:off x="3517169" y="2510019"/>
              <a:ext cx="174650" cy="174650"/>
            </a:xfrm>
            <a:prstGeom prst="ellipse">
              <a:avLst/>
            </a:prstGeom>
            <a:solidFill>
              <a:schemeClr val="tx1">
                <a:lumMod val="65000"/>
                <a:lumOff val="3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0" name="Straight Connector 29">
              <a:extLst>
                <a:ext uri="{FF2B5EF4-FFF2-40B4-BE49-F238E27FC236}">
                  <a16:creationId xmlns:a16="http://schemas.microsoft.com/office/drawing/2014/main" id="{270A2BCB-F757-4ED4-8B36-0D43C5E463D5}"/>
                </a:ext>
              </a:extLst>
            </p:cNvPr>
            <p:cNvCxnSpPr>
              <a:cxnSpLocks/>
            </p:cNvCxnSpPr>
            <p:nvPr/>
          </p:nvCxnSpPr>
          <p:spPr>
            <a:xfrm>
              <a:off x="3600330" y="2573040"/>
              <a:ext cx="1" cy="39983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D306D4BC-960C-4578-A528-D18A114397E5}"/>
                </a:ext>
              </a:extLst>
            </p:cNvPr>
            <p:cNvSpPr txBox="1"/>
            <p:nvPr/>
          </p:nvSpPr>
          <p:spPr>
            <a:xfrm>
              <a:off x="3013759" y="2973239"/>
              <a:ext cx="1189044" cy="553998"/>
            </a:xfrm>
            <a:prstGeom prst="rect">
              <a:avLst/>
            </a:prstGeom>
            <a:noFill/>
            <a:ln>
              <a:noFill/>
            </a:ln>
          </p:spPr>
          <p:txBody>
            <a:bodyPr wrap="non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Large Payroll</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to FSM</a:t>
              </a:r>
            </a:p>
          </p:txBody>
        </p:sp>
        <p:sp>
          <p:nvSpPr>
            <p:cNvPr id="32" name="Oval 31">
              <a:extLst>
                <a:ext uri="{FF2B5EF4-FFF2-40B4-BE49-F238E27FC236}">
                  <a16:creationId xmlns:a16="http://schemas.microsoft.com/office/drawing/2014/main" id="{5FB02F22-C860-4FC0-88EB-8EA502A5AE58}"/>
                </a:ext>
              </a:extLst>
            </p:cNvPr>
            <p:cNvSpPr/>
            <p:nvPr/>
          </p:nvSpPr>
          <p:spPr bwMode="gray">
            <a:xfrm>
              <a:off x="4673410" y="2507046"/>
              <a:ext cx="174650" cy="174650"/>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3" name="Straight Connector 32">
              <a:extLst>
                <a:ext uri="{FF2B5EF4-FFF2-40B4-BE49-F238E27FC236}">
                  <a16:creationId xmlns:a16="http://schemas.microsoft.com/office/drawing/2014/main" id="{7EF34B8B-C9E7-4346-B360-D4A4B7029C30}"/>
                </a:ext>
              </a:extLst>
            </p:cNvPr>
            <p:cNvCxnSpPr>
              <a:cxnSpLocks/>
            </p:cNvCxnSpPr>
            <p:nvPr/>
          </p:nvCxnSpPr>
          <p:spPr>
            <a:xfrm>
              <a:off x="4764522" y="2570067"/>
              <a:ext cx="1" cy="399839"/>
            </a:xfrm>
            <a:prstGeom prst="line">
              <a:avLst/>
            </a:prstGeom>
            <a:ln w="19050">
              <a:solidFill>
                <a:srgbClr val="AFABAB"/>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2672972-B90D-46DB-86B6-3DDF98A0487D}"/>
                </a:ext>
              </a:extLst>
            </p:cNvPr>
            <p:cNvSpPr txBox="1"/>
            <p:nvPr/>
          </p:nvSpPr>
          <p:spPr>
            <a:xfrm>
              <a:off x="4196836" y="2973239"/>
              <a:ext cx="1127809" cy="553998"/>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Payroll</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 lifecycles</a:t>
              </a:r>
            </a:p>
          </p:txBody>
        </p:sp>
        <p:sp>
          <p:nvSpPr>
            <p:cNvPr id="35" name="Oval 34">
              <a:extLst>
                <a:ext uri="{FF2B5EF4-FFF2-40B4-BE49-F238E27FC236}">
                  <a16:creationId xmlns:a16="http://schemas.microsoft.com/office/drawing/2014/main" id="{F619C557-1FF7-416D-8A7A-FF379972F0BE}"/>
                </a:ext>
              </a:extLst>
            </p:cNvPr>
            <p:cNvSpPr/>
            <p:nvPr/>
          </p:nvSpPr>
          <p:spPr bwMode="gray">
            <a:xfrm>
              <a:off x="7154271" y="2514343"/>
              <a:ext cx="174650" cy="174650"/>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6" name="Straight Connector 35">
              <a:extLst>
                <a:ext uri="{FF2B5EF4-FFF2-40B4-BE49-F238E27FC236}">
                  <a16:creationId xmlns:a16="http://schemas.microsoft.com/office/drawing/2014/main" id="{9B048B34-D2B1-4699-A523-C76777C37D67}"/>
                </a:ext>
              </a:extLst>
            </p:cNvPr>
            <p:cNvCxnSpPr>
              <a:cxnSpLocks/>
            </p:cNvCxnSpPr>
            <p:nvPr/>
          </p:nvCxnSpPr>
          <p:spPr>
            <a:xfrm>
              <a:off x="7245383" y="2577364"/>
              <a:ext cx="1" cy="399839"/>
            </a:xfrm>
            <a:prstGeom prst="line">
              <a:avLst/>
            </a:prstGeom>
            <a:ln w="19050">
              <a:solidFill>
                <a:srgbClr val="AFABAB"/>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E0AD7FEF-26BC-4ACF-8B1D-F52ADEC4CC67}"/>
                </a:ext>
              </a:extLst>
            </p:cNvPr>
            <p:cNvSpPr txBox="1"/>
            <p:nvPr/>
          </p:nvSpPr>
          <p:spPr>
            <a:xfrm>
              <a:off x="6677697" y="2973239"/>
              <a:ext cx="1127809" cy="553998"/>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Payroll</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 lifecycles</a:t>
              </a:r>
            </a:p>
          </p:txBody>
        </p:sp>
        <p:sp>
          <p:nvSpPr>
            <p:cNvPr id="38" name="Oval 37">
              <a:extLst>
                <a:ext uri="{FF2B5EF4-FFF2-40B4-BE49-F238E27FC236}">
                  <a16:creationId xmlns:a16="http://schemas.microsoft.com/office/drawing/2014/main" id="{5667E820-7D3C-4C4C-AE83-89773C93CC51}"/>
                </a:ext>
              </a:extLst>
            </p:cNvPr>
            <p:cNvSpPr/>
            <p:nvPr/>
          </p:nvSpPr>
          <p:spPr bwMode="gray">
            <a:xfrm>
              <a:off x="9635130" y="2514343"/>
              <a:ext cx="174650" cy="174650"/>
            </a:xfrm>
            <a:prstGeom prst="ellipse">
              <a:avLst/>
            </a:prstGeom>
            <a:solidFill>
              <a:schemeClr val="bg2">
                <a:lumMod val="75000"/>
              </a:schemeClr>
            </a:solidFill>
            <a:ln w="19050" algn="ctr">
              <a:noFill/>
              <a:miter lim="800000"/>
              <a:headEnd/>
              <a:tailEnd/>
            </a:ln>
          </p:spPr>
          <p:txBody>
            <a:bodyPr wrap="square" lIns="88900" tIns="88900" rIns="88900" bIns="88900" rtlCol="0" anchor="ctr"/>
            <a:lstStyle/>
            <a:p>
              <a:pPr marL="0" marR="0" lvl="0" indent="0" algn="ctr" defTabSz="914400" rtl="0" eaLnBrk="1" fontAlgn="auto" latinLnBrk="0" hangingPunct="1">
                <a:lnSpc>
                  <a:spcPct val="106000"/>
                </a:lnSpc>
                <a:spcBef>
                  <a:spcPts val="0"/>
                </a:spcBef>
                <a:spcAft>
                  <a:spcPts val="0"/>
                </a:spcAft>
                <a:buClrTx/>
                <a:buSzTx/>
                <a:buFont typeface="Wingdings 2" pitchFamily="18" charset="2"/>
                <a:buNone/>
                <a:tabLst/>
                <a:defRPr/>
              </a:pPr>
              <a:endParaRPr kumimoji="0" lang="en-US" sz="2800" b="1"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9" name="Straight Connector 38">
              <a:extLst>
                <a:ext uri="{FF2B5EF4-FFF2-40B4-BE49-F238E27FC236}">
                  <a16:creationId xmlns:a16="http://schemas.microsoft.com/office/drawing/2014/main" id="{F0036D35-54C4-4D03-9B5B-5AD34FE673C2}"/>
                </a:ext>
              </a:extLst>
            </p:cNvPr>
            <p:cNvCxnSpPr>
              <a:cxnSpLocks/>
            </p:cNvCxnSpPr>
            <p:nvPr/>
          </p:nvCxnSpPr>
          <p:spPr>
            <a:xfrm>
              <a:off x="9726242" y="2577364"/>
              <a:ext cx="1" cy="399839"/>
            </a:xfrm>
            <a:prstGeom prst="line">
              <a:avLst/>
            </a:prstGeom>
            <a:ln w="19050">
              <a:solidFill>
                <a:srgbClr val="AFABAB"/>
              </a:solidFill>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23C29BBF-3835-4791-93DF-F14E620490C3}"/>
                </a:ext>
              </a:extLst>
            </p:cNvPr>
            <p:cNvSpPr txBox="1"/>
            <p:nvPr/>
          </p:nvSpPr>
          <p:spPr>
            <a:xfrm>
              <a:off x="9158556" y="2973239"/>
              <a:ext cx="1127809" cy="553998"/>
            </a:xfrm>
            <a:prstGeom prst="rect">
              <a:avLst/>
            </a:prstGeom>
            <a:noFill/>
          </p:spPr>
          <p:txBody>
            <a:bodyPr wrap="none" lIns="0" tIns="0" rIns="0" bIns="0" rtlCol="0" anchor="b">
              <a:spAutoFit/>
            </a:bodyPr>
            <a:lstStyle/>
            <a:p>
              <a:pPr marL="0" marR="0" lvl="0" indent="0" algn="ctr" defTabSz="914400" rtl="0" eaLnBrk="1" fontAlgn="auto" latinLnBrk="0" hangingPunct="1">
                <a:lnSpc>
                  <a:spcPct val="100000"/>
                </a:lnSpc>
                <a:spcBef>
                  <a:spcPts val="600"/>
                </a:spcBef>
                <a:spcAft>
                  <a:spcPts val="0"/>
                </a:spcAft>
                <a:buClrTx/>
                <a:buSzPct val="100000"/>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rd</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Payroll</a:t>
              </a:r>
              <a:b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21 lifecycles</a:t>
              </a:r>
            </a:p>
          </p:txBody>
        </p:sp>
      </p:grpSp>
    </p:spTree>
    <p:extLst>
      <p:ext uri="{BB962C8B-B14F-4D97-AF65-F5344CB8AC3E}">
        <p14:creationId xmlns:p14="http://schemas.microsoft.com/office/powerpoint/2010/main" val="25868322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708D949-02D1-4934-A487-0F195B8C1956}"/>
              </a:ext>
            </a:extLst>
          </p:cNvPr>
          <p:cNvSpPr txBox="1"/>
          <p:nvPr/>
        </p:nvSpPr>
        <p:spPr>
          <a:xfrm>
            <a:off x="191386" y="350874"/>
            <a:ext cx="4901609" cy="523220"/>
          </a:xfrm>
          <a:prstGeom prst="rect">
            <a:avLst/>
          </a:prstGeom>
          <a:noFill/>
        </p:spPr>
        <p:txBody>
          <a:bodyPr wrap="square" rtlCol="0">
            <a:spAutoFit/>
          </a:bodyPr>
          <a:lstStyle/>
          <a:p>
            <a:pPr algn="r"/>
            <a:r>
              <a:rPr lang="en-US" sz="2800" b="1" dirty="0" err="1">
                <a:solidFill>
                  <a:schemeClr val="bg1"/>
                </a:solidFill>
                <a:latin typeface="Arial" panose="020B0604020202020204" pitchFamily="34" charset="0"/>
                <a:cs typeface="Arial" panose="020B0604020202020204" pitchFamily="34" charset="0"/>
              </a:rPr>
              <a:t>JSIT</a:t>
            </a:r>
            <a:r>
              <a:rPr lang="en-US" sz="2800" b="1" dirty="0">
                <a:solidFill>
                  <a:schemeClr val="bg1"/>
                </a:solidFill>
                <a:latin typeface="Arial" panose="020B0604020202020204" pitchFamily="34" charset="0"/>
                <a:cs typeface="Arial" panose="020B0604020202020204" pitchFamily="34" charset="0"/>
              </a:rPr>
              <a:t> Considerations</a:t>
            </a:r>
          </a:p>
        </p:txBody>
      </p:sp>
      <p:sp>
        <p:nvSpPr>
          <p:cNvPr id="6" name="Rectangle: Rounded Corners 5">
            <a:extLst>
              <a:ext uri="{FF2B5EF4-FFF2-40B4-BE49-F238E27FC236}">
                <a16:creationId xmlns:a16="http://schemas.microsoft.com/office/drawing/2014/main" id="{38642129-FE34-4AE3-B48B-8C719137FBF4}"/>
              </a:ext>
            </a:extLst>
          </p:cNvPr>
          <p:cNvSpPr/>
          <p:nvPr/>
        </p:nvSpPr>
        <p:spPr>
          <a:xfrm>
            <a:off x="1047785" y="4168154"/>
            <a:ext cx="4045210" cy="1948266"/>
          </a:xfrm>
          <a:prstGeom prst="round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 WebEx option will be available for those testing remotely in the testing invitation.</a:t>
            </a:r>
          </a:p>
        </p:txBody>
      </p:sp>
      <p:sp>
        <p:nvSpPr>
          <p:cNvPr id="7" name="Rectangle: Rounded Corners 6">
            <a:extLst>
              <a:ext uri="{FF2B5EF4-FFF2-40B4-BE49-F238E27FC236}">
                <a16:creationId xmlns:a16="http://schemas.microsoft.com/office/drawing/2014/main" id="{54AD16B5-E0CD-4469-A805-6A960A51BDFD}"/>
              </a:ext>
            </a:extLst>
          </p:cNvPr>
          <p:cNvSpPr/>
          <p:nvPr/>
        </p:nvSpPr>
        <p:spPr>
          <a:xfrm>
            <a:off x="6096000" y="4168154"/>
            <a:ext cx="4237710" cy="1948266"/>
          </a:xfrm>
          <a:prstGeom prst="roundRect">
            <a:avLst>
              <a:gd name="adj" fmla="val 17093"/>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are unable to attend your testing session for any reason, please reach out to your AA. If someone is replacing you in testing, let us know as soon as possible, as they need to be onboarded into the system to successfully test.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p:txBody>
      </p:sp>
      <p:sp>
        <p:nvSpPr>
          <p:cNvPr id="8" name="Rectangle: Rounded Corners 7">
            <a:extLst>
              <a:ext uri="{FF2B5EF4-FFF2-40B4-BE49-F238E27FC236}">
                <a16:creationId xmlns:a16="http://schemas.microsoft.com/office/drawing/2014/main" id="{DFCD1F47-361C-45BE-91E1-CAA8C15694D3}"/>
              </a:ext>
            </a:extLst>
          </p:cNvPr>
          <p:cNvSpPr/>
          <p:nvPr/>
        </p:nvSpPr>
        <p:spPr>
          <a:xfrm>
            <a:off x="1047785" y="1995287"/>
            <a:ext cx="4045210" cy="1964406"/>
          </a:xfrm>
          <a:prstGeom prst="round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As testers are provided and onboarded, they will receive an email from the training team with basic navigational training to complete prior to testing.</a:t>
            </a:r>
          </a:p>
        </p:txBody>
      </p:sp>
      <p:sp>
        <p:nvSpPr>
          <p:cNvPr id="9" name="Rectangle: Rounded Corners 8">
            <a:extLst>
              <a:ext uri="{FF2B5EF4-FFF2-40B4-BE49-F238E27FC236}">
                <a16:creationId xmlns:a16="http://schemas.microsoft.com/office/drawing/2014/main" id="{AF8F9C79-739F-4037-8581-30A98816E6BB}"/>
              </a:ext>
            </a:extLst>
          </p:cNvPr>
          <p:cNvSpPr/>
          <p:nvPr/>
        </p:nvSpPr>
        <p:spPr>
          <a:xfrm>
            <a:off x="6096000" y="1995287"/>
            <a:ext cx="4141264" cy="1964406"/>
          </a:xfrm>
          <a:prstGeom prst="roundRect">
            <a:avLst/>
          </a:prstGeom>
          <a:solidFill>
            <a:schemeClr val="tx2"/>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If you would like to attend testing in person, please note that we will not be able to provide a parking pass due to Legislative Session.</a:t>
            </a:r>
          </a:p>
        </p:txBody>
      </p:sp>
      <p:sp>
        <p:nvSpPr>
          <p:cNvPr id="10" name="TextBox 9">
            <a:extLst>
              <a:ext uri="{FF2B5EF4-FFF2-40B4-BE49-F238E27FC236}">
                <a16:creationId xmlns:a16="http://schemas.microsoft.com/office/drawing/2014/main" id="{D7F4C526-1844-4FFC-9DD4-60F048DAA4A0}"/>
              </a:ext>
            </a:extLst>
          </p:cNvPr>
          <p:cNvSpPr txBox="1"/>
          <p:nvPr/>
        </p:nvSpPr>
        <p:spPr>
          <a:xfrm>
            <a:off x="251110" y="1060059"/>
            <a:ext cx="11689779" cy="830997"/>
          </a:xfrm>
          <a:prstGeom prst="rect">
            <a:avLst/>
          </a:prstGeom>
          <a:noFill/>
        </p:spPr>
        <p:txBody>
          <a:bodyPr wrap="square">
            <a:spAutoFit/>
          </a:bodyPr>
          <a:lstStyle/>
          <a:p>
            <a:pPr algn="ctr"/>
            <a:r>
              <a:rPr lang="en-US" sz="1600" dirty="0">
                <a:latin typeface="Arial" panose="020B0604020202020204" pitchFamily="34" charset="0"/>
                <a:cs typeface="Arial" panose="020B0604020202020204" pitchFamily="34" charset="0"/>
              </a:rPr>
              <a:t>The objective of </a:t>
            </a:r>
            <a:r>
              <a:rPr lang="en-US" sz="1600" dirty="0" err="1">
                <a:latin typeface="Arial" panose="020B0604020202020204" pitchFamily="34" charset="0"/>
                <a:cs typeface="Arial" panose="020B0604020202020204" pitchFamily="34" charset="0"/>
              </a:rPr>
              <a:t>JSIT</a:t>
            </a:r>
            <a:r>
              <a:rPr lang="en-US" sz="1600" dirty="0">
                <a:latin typeface="Arial" panose="020B0604020202020204" pitchFamily="34" charset="0"/>
                <a:cs typeface="Arial" panose="020B0604020202020204" pitchFamily="34" charset="0"/>
              </a:rPr>
              <a:t> is to confirm that the business processes perform as designed across the integrated modules in Finance &amp; Supply Chain Management &amp; Human Capital Management and verify they will meet critical state business requirements at go-live.</a:t>
            </a:r>
          </a:p>
        </p:txBody>
      </p:sp>
    </p:spTree>
    <p:extLst>
      <p:ext uri="{BB962C8B-B14F-4D97-AF65-F5344CB8AC3E}">
        <p14:creationId xmlns:p14="http://schemas.microsoft.com/office/powerpoint/2010/main" val="40430315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4C544-1990-4CA3-AFF9-9AD8AA22E681}"/>
              </a:ext>
            </a:extLst>
          </p:cNvPr>
          <p:cNvSpPr txBox="1"/>
          <p:nvPr/>
        </p:nvSpPr>
        <p:spPr>
          <a:xfrm>
            <a:off x="191386" y="350874"/>
            <a:ext cx="4901609"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Roles &amp; Responsibilities</a:t>
            </a:r>
          </a:p>
        </p:txBody>
      </p:sp>
      <p:grpSp>
        <p:nvGrpSpPr>
          <p:cNvPr id="73" name="Group 72">
            <a:extLst>
              <a:ext uri="{FF2B5EF4-FFF2-40B4-BE49-F238E27FC236}">
                <a16:creationId xmlns:a16="http://schemas.microsoft.com/office/drawing/2014/main" id="{39556535-2F73-40A6-BCE7-EF610BFFA549}"/>
              </a:ext>
            </a:extLst>
          </p:cNvPr>
          <p:cNvGrpSpPr/>
          <p:nvPr/>
        </p:nvGrpSpPr>
        <p:grpSpPr>
          <a:xfrm>
            <a:off x="745354" y="1717022"/>
            <a:ext cx="10701291" cy="3423955"/>
            <a:chOff x="678591" y="2233550"/>
            <a:chExt cx="10701291" cy="3423955"/>
          </a:xfrm>
        </p:grpSpPr>
        <p:grpSp>
          <p:nvGrpSpPr>
            <p:cNvPr id="47" name="Group 46">
              <a:extLst>
                <a:ext uri="{FF2B5EF4-FFF2-40B4-BE49-F238E27FC236}">
                  <a16:creationId xmlns:a16="http://schemas.microsoft.com/office/drawing/2014/main" id="{E4634021-1FC8-4B1E-96DA-2E5AEDC989D9}"/>
                </a:ext>
              </a:extLst>
            </p:cNvPr>
            <p:cNvGrpSpPr/>
            <p:nvPr/>
          </p:nvGrpSpPr>
          <p:grpSpPr>
            <a:xfrm>
              <a:off x="4938624" y="2863032"/>
              <a:ext cx="2181225" cy="2114550"/>
              <a:chOff x="4744616" y="2463210"/>
              <a:chExt cx="2181225" cy="2114550"/>
            </a:xfrm>
            <a:effectLst>
              <a:outerShdw blurRad="63500" sx="102000" sy="102000" algn="ctr" rotWithShape="0">
                <a:prstClr val="black">
                  <a:alpha val="40000"/>
                </a:prstClr>
              </a:outerShdw>
            </a:effectLst>
          </p:grpSpPr>
          <p:sp>
            <p:nvSpPr>
              <p:cNvPr id="33" name="Flowchart: Connector 32">
                <a:extLst>
                  <a:ext uri="{FF2B5EF4-FFF2-40B4-BE49-F238E27FC236}">
                    <a16:creationId xmlns:a16="http://schemas.microsoft.com/office/drawing/2014/main" id="{DEAEDC6B-1E40-4255-B12C-650B3CB851EB}"/>
                  </a:ext>
                </a:extLst>
              </p:cNvPr>
              <p:cNvSpPr/>
              <p:nvPr/>
            </p:nvSpPr>
            <p:spPr>
              <a:xfrm>
                <a:off x="4744616" y="2463210"/>
                <a:ext cx="2181225" cy="2114550"/>
              </a:xfrm>
              <a:prstGeom prst="flowChartConnector">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a:p>
                <a:pPr algn="ctr"/>
                <a:r>
                  <a:rPr lang="en-US" dirty="0"/>
                  <a:t>Agency Tester</a:t>
                </a:r>
              </a:p>
            </p:txBody>
          </p:sp>
          <p:grpSp>
            <p:nvGrpSpPr>
              <p:cNvPr id="36" name="Group 35">
                <a:extLst>
                  <a:ext uri="{FF2B5EF4-FFF2-40B4-BE49-F238E27FC236}">
                    <a16:creationId xmlns:a16="http://schemas.microsoft.com/office/drawing/2014/main" id="{4AAFFC75-3880-41BE-98C6-EDA46D4D22D6}"/>
                  </a:ext>
                </a:extLst>
              </p:cNvPr>
              <p:cNvGrpSpPr/>
              <p:nvPr/>
            </p:nvGrpSpPr>
            <p:grpSpPr>
              <a:xfrm>
                <a:off x="5462608" y="2964195"/>
                <a:ext cx="745240" cy="628650"/>
                <a:chOff x="3975100" y="652463"/>
                <a:chExt cx="1268413" cy="1069975"/>
              </a:xfrm>
              <a:solidFill>
                <a:schemeClr val="bg1"/>
              </a:solidFill>
            </p:grpSpPr>
            <p:sp>
              <p:nvSpPr>
                <p:cNvPr id="37" name="Freeform 21">
                  <a:extLst>
                    <a:ext uri="{FF2B5EF4-FFF2-40B4-BE49-F238E27FC236}">
                      <a16:creationId xmlns:a16="http://schemas.microsoft.com/office/drawing/2014/main" id="{6FD999DE-A3AF-49E7-B3C0-CB216D4C9F08}"/>
                    </a:ext>
                  </a:extLst>
                </p:cNvPr>
                <p:cNvSpPr>
                  <a:spLocks/>
                </p:cNvSpPr>
                <p:nvPr/>
              </p:nvSpPr>
              <p:spPr bwMode="auto">
                <a:xfrm>
                  <a:off x="3975100" y="1636713"/>
                  <a:ext cx="1268413" cy="85725"/>
                </a:xfrm>
                <a:custGeom>
                  <a:avLst/>
                  <a:gdLst>
                    <a:gd name="T0" fmla="*/ 0 w 799"/>
                    <a:gd name="T1" fmla="*/ 0 h 54"/>
                    <a:gd name="T2" fmla="*/ 799 w 799"/>
                    <a:gd name="T3" fmla="*/ 0 h 54"/>
                    <a:gd name="T4" fmla="*/ 799 w 799"/>
                    <a:gd name="T5" fmla="*/ 54 h 54"/>
                    <a:gd name="T6" fmla="*/ 0 w 799"/>
                    <a:gd name="T7" fmla="*/ 54 h 54"/>
                    <a:gd name="T8" fmla="*/ 0 w 799"/>
                    <a:gd name="T9" fmla="*/ 0 h 54"/>
                    <a:gd name="T10" fmla="*/ 0 w 799"/>
                    <a:gd name="T11" fmla="*/ 0 h 54"/>
                  </a:gdLst>
                  <a:ahLst/>
                  <a:cxnLst>
                    <a:cxn ang="0">
                      <a:pos x="T0" y="T1"/>
                    </a:cxn>
                    <a:cxn ang="0">
                      <a:pos x="T2" y="T3"/>
                    </a:cxn>
                    <a:cxn ang="0">
                      <a:pos x="T4" y="T5"/>
                    </a:cxn>
                    <a:cxn ang="0">
                      <a:pos x="T6" y="T7"/>
                    </a:cxn>
                    <a:cxn ang="0">
                      <a:pos x="T8" y="T9"/>
                    </a:cxn>
                    <a:cxn ang="0">
                      <a:pos x="T10" y="T11"/>
                    </a:cxn>
                  </a:cxnLst>
                  <a:rect l="0" t="0" r="r" b="b"/>
                  <a:pathLst>
                    <a:path w="799" h="54">
                      <a:moveTo>
                        <a:pt x="0" y="0"/>
                      </a:moveTo>
                      <a:lnTo>
                        <a:pt x="799" y="0"/>
                      </a:lnTo>
                      <a:lnTo>
                        <a:pt x="799" y="54"/>
                      </a:lnTo>
                      <a:lnTo>
                        <a:pt x="0" y="54"/>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352" b="0" i="0" u="none" strike="noStrike" kern="0" cap="none" spc="0" normalizeH="0" baseline="0" noProof="0">
                    <a:ln>
                      <a:noFill/>
                    </a:ln>
                    <a:solidFill>
                      <a:prstClr val="black"/>
                    </a:solidFill>
                    <a:effectLst/>
                    <a:uLnTx/>
                    <a:uFillTx/>
                  </a:endParaRPr>
                </a:p>
              </p:txBody>
            </p:sp>
            <p:sp>
              <p:nvSpPr>
                <p:cNvPr id="38" name="Freeform 22">
                  <a:extLst>
                    <a:ext uri="{FF2B5EF4-FFF2-40B4-BE49-F238E27FC236}">
                      <a16:creationId xmlns:a16="http://schemas.microsoft.com/office/drawing/2014/main" id="{CA21A737-0591-41BB-B4DF-8BC2BA817E4A}"/>
                    </a:ext>
                  </a:extLst>
                </p:cNvPr>
                <p:cNvSpPr>
                  <a:spLocks/>
                </p:cNvSpPr>
                <p:nvPr/>
              </p:nvSpPr>
              <p:spPr bwMode="auto">
                <a:xfrm>
                  <a:off x="4073525" y="1174751"/>
                  <a:ext cx="1042988" cy="436563"/>
                </a:xfrm>
                <a:custGeom>
                  <a:avLst/>
                  <a:gdLst>
                    <a:gd name="T0" fmla="*/ 62 w 453"/>
                    <a:gd name="T1" fmla="*/ 190 h 190"/>
                    <a:gd name="T2" fmla="*/ 62 w 453"/>
                    <a:gd name="T3" fmla="*/ 183 h 190"/>
                    <a:gd name="T4" fmla="*/ 38 w 453"/>
                    <a:gd name="T5" fmla="*/ 165 h 190"/>
                    <a:gd name="T6" fmla="*/ 14 w 453"/>
                    <a:gd name="T7" fmla="*/ 183 h 190"/>
                    <a:gd name="T8" fmla="*/ 14 w 453"/>
                    <a:gd name="T9" fmla="*/ 190 h 190"/>
                    <a:gd name="T10" fmla="*/ 8 w 453"/>
                    <a:gd name="T11" fmla="*/ 190 h 190"/>
                    <a:gd name="T12" fmla="*/ 0 w 453"/>
                    <a:gd name="T13" fmla="*/ 169 h 190"/>
                    <a:gd name="T14" fmla="*/ 33 w 453"/>
                    <a:gd name="T15" fmla="*/ 132 h 190"/>
                    <a:gd name="T16" fmla="*/ 81 w 453"/>
                    <a:gd name="T17" fmla="*/ 85 h 190"/>
                    <a:gd name="T18" fmla="*/ 101 w 453"/>
                    <a:gd name="T19" fmla="*/ 45 h 190"/>
                    <a:gd name="T20" fmla="*/ 175 w 453"/>
                    <a:gd name="T21" fmla="*/ 0 h 190"/>
                    <a:gd name="T22" fmla="*/ 188 w 453"/>
                    <a:gd name="T23" fmla="*/ 0 h 190"/>
                    <a:gd name="T24" fmla="*/ 301 w 453"/>
                    <a:gd name="T25" fmla="*/ 0 h 190"/>
                    <a:gd name="T26" fmla="*/ 314 w 453"/>
                    <a:gd name="T27" fmla="*/ 0 h 190"/>
                    <a:gd name="T28" fmla="*/ 394 w 453"/>
                    <a:gd name="T29" fmla="*/ 55 h 190"/>
                    <a:gd name="T30" fmla="*/ 395 w 453"/>
                    <a:gd name="T31" fmla="*/ 57 h 190"/>
                    <a:gd name="T32" fmla="*/ 442 w 453"/>
                    <a:gd name="T33" fmla="*/ 149 h 190"/>
                    <a:gd name="T34" fmla="*/ 419 w 453"/>
                    <a:gd name="T35" fmla="*/ 190 h 190"/>
                    <a:gd name="T36" fmla="*/ 370 w 453"/>
                    <a:gd name="T37" fmla="*/ 190 h 190"/>
                    <a:gd name="T38" fmla="*/ 352 w 453"/>
                    <a:gd name="T39" fmla="*/ 190 h 190"/>
                    <a:gd name="T40" fmla="*/ 356 w 453"/>
                    <a:gd name="T41" fmla="*/ 178 h 190"/>
                    <a:gd name="T42" fmla="*/ 363 w 453"/>
                    <a:gd name="T43" fmla="*/ 76 h 190"/>
                    <a:gd name="T44" fmla="*/ 338 w 453"/>
                    <a:gd name="T45" fmla="*/ 52 h 190"/>
                    <a:gd name="T46" fmla="*/ 151 w 453"/>
                    <a:gd name="T47" fmla="*/ 52 h 190"/>
                    <a:gd name="T48" fmla="*/ 126 w 453"/>
                    <a:gd name="T49" fmla="*/ 76 h 190"/>
                    <a:gd name="T50" fmla="*/ 133 w 453"/>
                    <a:gd name="T51" fmla="*/ 178 h 190"/>
                    <a:gd name="T52" fmla="*/ 137 w 453"/>
                    <a:gd name="T53" fmla="*/ 190 h 190"/>
                    <a:gd name="T54" fmla="*/ 62 w 453"/>
                    <a:gd name="T55"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3" h="190">
                      <a:moveTo>
                        <a:pt x="62" y="190"/>
                      </a:moveTo>
                      <a:cubicBezTo>
                        <a:pt x="63" y="188"/>
                        <a:pt x="62" y="186"/>
                        <a:pt x="62" y="183"/>
                      </a:cubicBezTo>
                      <a:cubicBezTo>
                        <a:pt x="62" y="173"/>
                        <a:pt x="52" y="165"/>
                        <a:pt x="38" y="165"/>
                      </a:cubicBezTo>
                      <a:cubicBezTo>
                        <a:pt x="25" y="165"/>
                        <a:pt x="14" y="173"/>
                        <a:pt x="14" y="183"/>
                      </a:cubicBezTo>
                      <a:cubicBezTo>
                        <a:pt x="14" y="186"/>
                        <a:pt x="14" y="188"/>
                        <a:pt x="14" y="190"/>
                      </a:cubicBezTo>
                      <a:cubicBezTo>
                        <a:pt x="8" y="190"/>
                        <a:pt x="8" y="190"/>
                        <a:pt x="8" y="190"/>
                      </a:cubicBezTo>
                      <a:cubicBezTo>
                        <a:pt x="3" y="184"/>
                        <a:pt x="0" y="176"/>
                        <a:pt x="0" y="169"/>
                      </a:cubicBezTo>
                      <a:cubicBezTo>
                        <a:pt x="0" y="152"/>
                        <a:pt x="14" y="137"/>
                        <a:pt x="33" y="132"/>
                      </a:cubicBezTo>
                      <a:cubicBezTo>
                        <a:pt x="55" y="126"/>
                        <a:pt x="71" y="106"/>
                        <a:pt x="81" y="85"/>
                      </a:cubicBezTo>
                      <a:cubicBezTo>
                        <a:pt x="88" y="71"/>
                        <a:pt x="91" y="59"/>
                        <a:pt x="101" y="45"/>
                      </a:cubicBezTo>
                      <a:cubicBezTo>
                        <a:pt x="118" y="21"/>
                        <a:pt x="144" y="0"/>
                        <a:pt x="175" y="0"/>
                      </a:cubicBezTo>
                      <a:cubicBezTo>
                        <a:pt x="188" y="0"/>
                        <a:pt x="188" y="0"/>
                        <a:pt x="188" y="0"/>
                      </a:cubicBezTo>
                      <a:cubicBezTo>
                        <a:pt x="220" y="31"/>
                        <a:pt x="269" y="31"/>
                        <a:pt x="301" y="0"/>
                      </a:cubicBezTo>
                      <a:cubicBezTo>
                        <a:pt x="314" y="0"/>
                        <a:pt x="314" y="0"/>
                        <a:pt x="314" y="0"/>
                      </a:cubicBezTo>
                      <a:cubicBezTo>
                        <a:pt x="348" y="0"/>
                        <a:pt x="378" y="26"/>
                        <a:pt x="394" y="55"/>
                      </a:cubicBezTo>
                      <a:cubicBezTo>
                        <a:pt x="395" y="55"/>
                        <a:pt x="395" y="56"/>
                        <a:pt x="395" y="57"/>
                      </a:cubicBezTo>
                      <a:cubicBezTo>
                        <a:pt x="404" y="73"/>
                        <a:pt x="431" y="121"/>
                        <a:pt x="442" y="149"/>
                      </a:cubicBezTo>
                      <a:cubicBezTo>
                        <a:pt x="453" y="175"/>
                        <a:pt x="450" y="189"/>
                        <a:pt x="419" y="190"/>
                      </a:cubicBezTo>
                      <a:cubicBezTo>
                        <a:pt x="370" y="190"/>
                        <a:pt x="370" y="190"/>
                        <a:pt x="370" y="190"/>
                      </a:cubicBezTo>
                      <a:cubicBezTo>
                        <a:pt x="352" y="190"/>
                        <a:pt x="352" y="190"/>
                        <a:pt x="352" y="190"/>
                      </a:cubicBezTo>
                      <a:cubicBezTo>
                        <a:pt x="354" y="187"/>
                        <a:pt x="356" y="182"/>
                        <a:pt x="356" y="178"/>
                      </a:cubicBezTo>
                      <a:cubicBezTo>
                        <a:pt x="363" y="76"/>
                        <a:pt x="363" y="76"/>
                        <a:pt x="363" y="76"/>
                      </a:cubicBezTo>
                      <a:cubicBezTo>
                        <a:pt x="364" y="63"/>
                        <a:pt x="352" y="52"/>
                        <a:pt x="338" y="52"/>
                      </a:cubicBezTo>
                      <a:cubicBezTo>
                        <a:pt x="151" y="52"/>
                        <a:pt x="151" y="52"/>
                        <a:pt x="151" y="52"/>
                      </a:cubicBezTo>
                      <a:cubicBezTo>
                        <a:pt x="137" y="52"/>
                        <a:pt x="125" y="63"/>
                        <a:pt x="126" y="76"/>
                      </a:cubicBezTo>
                      <a:cubicBezTo>
                        <a:pt x="133" y="178"/>
                        <a:pt x="133" y="178"/>
                        <a:pt x="133" y="178"/>
                      </a:cubicBezTo>
                      <a:cubicBezTo>
                        <a:pt x="133" y="182"/>
                        <a:pt x="135" y="187"/>
                        <a:pt x="137" y="190"/>
                      </a:cubicBezTo>
                      <a:cubicBezTo>
                        <a:pt x="112" y="190"/>
                        <a:pt x="87" y="190"/>
                        <a:pt x="62" y="19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352" b="0" i="0" u="none" strike="noStrike" kern="0" cap="none" spc="0" normalizeH="0" baseline="0" noProof="0">
                    <a:ln>
                      <a:noFill/>
                    </a:ln>
                    <a:solidFill>
                      <a:prstClr val="black"/>
                    </a:solidFill>
                    <a:effectLst/>
                    <a:uLnTx/>
                    <a:uFillTx/>
                  </a:endParaRPr>
                </a:p>
              </p:txBody>
            </p:sp>
            <p:sp>
              <p:nvSpPr>
                <p:cNvPr id="39" name="Freeform 23">
                  <a:extLst>
                    <a:ext uri="{FF2B5EF4-FFF2-40B4-BE49-F238E27FC236}">
                      <a16:creationId xmlns:a16="http://schemas.microsoft.com/office/drawing/2014/main" id="{EE448310-A005-42A7-A889-BAB55679250F}"/>
                    </a:ext>
                  </a:extLst>
                </p:cNvPr>
                <p:cNvSpPr>
                  <a:spLocks/>
                </p:cNvSpPr>
                <p:nvPr/>
              </p:nvSpPr>
              <p:spPr bwMode="auto">
                <a:xfrm>
                  <a:off x="4389438" y="1319213"/>
                  <a:ext cx="493713" cy="292100"/>
                </a:xfrm>
                <a:custGeom>
                  <a:avLst/>
                  <a:gdLst>
                    <a:gd name="T0" fmla="*/ 20 w 215"/>
                    <a:gd name="T1" fmla="*/ 127 h 127"/>
                    <a:gd name="T2" fmla="*/ 195 w 215"/>
                    <a:gd name="T3" fmla="*/ 127 h 127"/>
                    <a:gd name="T4" fmla="*/ 208 w 215"/>
                    <a:gd name="T5" fmla="*/ 114 h 127"/>
                    <a:gd name="T6" fmla="*/ 215 w 215"/>
                    <a:gd name="T7" fmla="*/ 13 h 127"/>
                    <a:gd name="T8" fmla="*/ 201 w 215"/>
                    <a:gd name="T9" fmla="*/ 0 h 127"/>
                    <a:gd name="T10" fmla="*/ 14 w 215"/>
                    <a:gd name="T11" fmla="*/ 0 h 127"/>
                    <a:gd name="T12" fmla="*/ 0 w 215"/>
                    <a:gd name="T13" fmla="*/ 13 h 127"/>
                    <a:gd name="T14" fmla="*/ 7 w 215"/>
                    <a:gd name="T15" fmla="*/ 114 h 127"/>
                    <a:gd name="T16" fmla="*/ 20 w 215"/>
                    <a:gd name="T17"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15" h="127">
                      <a:moveTo>
                        <a:pt x="20" y="127"/>
                      </a:moveTo>
                      <a:cubicBezTo>
                        <a:pt x="195" y="127"/>
                        <a:pt x="195" y="127"/>
                        <a:pt x="195" y="127"/>
                      </a:cubicBezTo>
                      <a:cubicBezTo>
                        <a:pt x="202" y="127"/>
                        <a:pt x="208" y="121"/>
                        <a:pt x="208" y="114"/>
                      </a:cubicBezTo>
                      <a:cubicBezTo>
                        <a:pt x="215" y="13"/>
                        <a:pt x="215" y="13"/>
                        <a:pt x="215" y="13"/>
                      </a:cubicBezTo>
                      <a:cubicBezTo>
                        <a:pt x="215" y="6"/>
                        <a:pt x="209" y="0"/>
                        <a:pt x="201" y="0"/>
                      </a:cubicBezTo>
                      <a:cubicBezTo>
                        <a:pt x="14" y="0"/>
                        <a:pt x="14" y="0"/>
                        <a:pt x="14" y="0"/>
                      </a:cubicBezTo>
                      <a:cubicBezTo>
                        <a:pt x="6" y="0"/>
                        <a:pt x="0" y="6"/>
                        <a:pt x="0" y="13"/>
                      </a:cubicBezTo>
                      <a:cubicBezTo>
                        <a:pt x="7" y="114"/>
                        <a:pt x="7" y="114"/>
                        <a:pt x="7" y="114"/>
                      </a:cubicBezTo>
                      <a:cubicBezTo>
                        <a:pt x="7" y="121"/>
                        <a:pt x="13" y="127"/>
                        <a:pt x="20"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352" b="0" i="0" u="none" strike="noStrike" kern="0" cap="none" spc="0" normalizeH="0" baseline="0" noProof="0">
                    <a:ln>
                      <a:noFill/>
                    </a:ln>
                    <a:solidFill>
                      <a:prstClr val="black"/>
                    </a:solidFill>
                    <a:effectLst/>
                    <a:uLnTx/>
                    <a:uFillTx/>
                  </a:endParaRPr>
                </a:p>
              </p:txBody>
            </p:sp>
            <p:sp>
              <p:nvSpPr>
                <p:cNvPr id="40" name="Freeform 24">
                  <a:extLst>
                    <a:ext uri="{FF2B5EF4-FFF2-40B4-BE49-F238E27FC236}">
                      <a16:creationId xmlns:a16="http://schemas.microsoft.com/office/drawing/2014/main" id="{DCAE9FF8-C84F-4397-8827-DC05DC9E59F4}"/>
                    </a:ext>
                  </a:extLst>
                </p:cNvPr>
                <p:cNvSpPr>
                  <a:spLocks/>
                </p:cNvSpPr>
                <p:nvPr/>
              </p:nvSpPr>
              <p:spPr bwMode="auto">
                <a:xfrm>
                  <a:off x="4419600" y="652463"/>
                  <a:ext cx="436563" cy="180975"/>
                </a:xfrm>
                <a:custGeom>
                  <a:avLst/>
                  <a:gdLst>
                    <a:gd name="T0" fmla="*/ 8 w 190"/>
                    <a:gd name="T1" fmla="*/ 73 h 79"/>
                    <a:gd name="T2" fmla="*/ 23 w 190"/>
                    <a:gd name="T3" fmla="*/ 67 h 79"/>
                    <a:gd name="T4" fmla="*/ 22 w 190"/>
                    <a:gd name="T5" fmla="*/ 67 h 79"/>
                    <a:gd name="T6" fmla="*/ 92 w 190"/>
                    <a:gd name="T7" fmla="*/ 22 h 79"/>
                    <a:gd name="T8" fmla="*/ 168 w 190"/>
                    <a:gd name="T9" fmla="*/ 72 h 79"/>
                    <a:gd name="T10" fmla="*/ 178 w 190"/>
                    <a:gd name="T11" fmla="*/ 79 h 79"/>
                    <a:gd name="T12" fmla="*/ 182 w 190"/>
                    <a:gd name="T13" fmla="*/ 78 h 79"/>
                    <a:gd name="T14" fmla="*/ 188 w 190"/>
                    <a:gd name="T15" fmla="*/ 64 h 79"/>
                    <a:gd name="T16" fmla="*/ 92 w 190"/>
                    <a:gd name="T17" fmla="*/ 0 h 79"/>
                    <a:gd name="T18" fmla="*/ 2 w 190"/>
                    <a:gd name="T19" fmla="*/ 59 h 79"/>
                    <a:gd name="T20" fmla="*/ 8 w 190"/>
                    <a:gd name="T21" fmla="*/ 73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0" h="79">
                      <a:moveTo>
                        <a:pt x="8" y="73"/>
                      </a:moveTo>
                      <a:cubicBezTo>
                        <a:pt x="14" y="76"/>
                        <a:pt x="20" y="73"/>
                        <a:pt x="23" y="67"/>
                      </a:cubicBezTo>
                      <a:cubicBezTo>
                        <a:pt x="22" y="67"/>
                        <a:pt x="22" y="67"/>
                        <a:pt x="22" y="67"/>
                      </a:cubicBezTo>
                      <a:cubicBezTo>
                        <a:pt x="35" y="37"/>
                        <a:pt x="63" y="22"/>
                        <a:pt x="92" y="22"/>
                      </a:cubicBezTo>
                      <a:cubicBezTo>
                        <a:pt x="123" y="22"/>
                        <a:pt x="154" y="39"/>
                        <a:pt x="168" y="72"/>
                      </a:cubicBezTo>
                      <a:cubicBezTo>
                        <a:pt x="169" y="76"/>
                        <a:pt x="173" y="79"/>
                        <a:pt x="178" y="79"/>
                      </a:cubicBezTo>
                      <a:cubicBezTo>
                        <a:pt x="179" y="79"/>
                        <a:pt x="181" y="79"/>
                        <a:pt x="182" y="78"/>
                      </a:cubicBezTo>
                      <a:cubicBezTo>
                        <a:pt x="188" y="76"/>
                        <a:pt x="190" y="69"/>
                        <a:pt x="188" y="64"/>
                      </a:cubicBezTo>
                      <a:cubicBezTo>
                        <a:pt x="171" y="21"/>
                        <a:pt x="131" y="0"/>
                        <a:pt x="92" y="0"/>
                      </a:cubicBezTo>
                      <a:cubicBezTo>
                        <a:pt x="55" y="0"/>
                        <a:pt x="18" y="20"/>
                        <a:pt x="2" y="59"/>
                      </a:cubicBezTo>
                      <a:cubicBezTo>
                        <a:pt x="0" y="65"/>
                        <a:pt x="2" y="71"/>
                        <a:pt x="8" y="7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352" b="0" i="0" u="none" strike="noStrike" kern="0" cap="none" spc="0" normalizeH="0" baseline="0" noProof="0">
                    <a:ln>
                      <a:noFill/>
                    </a:ln>
                    <a:solidFill>
                      <a:prstClr val="black"/>
                    </a:solidFill>
                    <a:effectLst/>
                    <a:uLnTx/>
                    <a:uFillTx/>
                  </a:endParaRPr>
                </a:p>
              </p:txBody>
            </p:sp>
            <p:sp>
              <p:nvSpPr>
                <p:cNvPr id="41" name="Freeform 25">
                  <a:extLst>
                    <a:ext uri="{FF2B5EF4-FFF2-40B4-BE49-F238E27FC236}">
                      <a16:creationId xmlns:a16="http://schemas.microsoft.com/office/drawing/2014/main" id="{455365D9-8AFE-412B-8CDB-94BEDB0AC505}"/>
                    </a:ext>
                  </a:extLst>
                </p:cNvPr>
                <p:cNvSpPr>
                  <a:spLocks/>
                </p:cNvSpPr>
                <p:nvPr/>
              </p:nvSpPr>
              <p:spPr bwMode="auto">
                <a:xfrm>
                  <a:off x="4379913" y="754063"/>
                  <a:ext cx="512763" cy="414338"/>
                </a:xfrm>
                <a:custGeom>
                  <a:avLst/>
                  <a:gdLst>
                    <a:gd name="T0" fmla="*/ 16 w 223"/>
                    <a:gd name="T1" fmla="*/ 123 h 180"/>
                    <a:gd name="T2" fmla="*/ 25 w 223"/>
                    <a:gd name="T3" fmla="*/ 120 h 180"/>
                    <a:gd name="T4" fmla="*/ 109 w 223"/>
                    <a:gd name="T5" fmla="*/ 180 h 180"/>
                    <a:gd name="T6" fmla="*/ 177 w 223"/>
                    <a:gd name="T7" fmla="*/ 149 h 180"/>
                    <a:gd name="T8" fmla="*/ 148 w 223"/>
                    <a:gd name="T9" fmla="*/ 149 h 180"/>
                    <a:gd name="T10" fmla="*/ 138 w 223"/>
                    <a:gd name="T11" fmla="*/ 153 h 180"/>
                    <a:gd name="T12" fmla="*/ 122 w 223"/>
                    <a:gd name="T13" fmla="*/ 153 h 180"/>
                    <a:gd name="T14" fmla="*/ 106 w 223"/>
                    <a:gd name="T15" fmla="*/ 136 h 180"/>
                    <a:gd name="T16" fmla="*/ 122 w 223"/>
                    <a:gd name="T17" fmla="*/ 120 h 180"/>
                    <a:gd name="T18" fmla="*/ 138 w 223"/>
                    <a:gd name="T19" fmla="*/ 120 h 180"/>
                    <a:gd name="T20" fmla="*/ 151 w 223"/>
                    <a:gd name="T21" fmla="*/ 127 h 180"/>
                    <a:gd name="T22" fmla="*/ 191 w 223"/>
                    <a:gd name="T23" fmla="*/ 127 h 180"/>
                    <a:gd name="T24" fmla="*/ 195 w 223"/>
                    <a:gd name="T25" fmla="*/ 117 h 180"/>
                    <a:gd name="T26" fmla="*/ 207 w 223"/>
                    <a:gd name="T27" fmla="*/ 123 h 180"/>
                    <a:gd name="T28" fmla="*/ 223 w 223"/>
                    <a:gd name="T29" fmla="*/ 106 h 180"/>
                    <a:gd name="T30" fmla="*/ 223 w 223"/>
                    <a:gd name="T31" fmla="*/ 57 h 180"/>
                    <a:gd name="T32" fmla="*/ 207 w 223"/>
                    <a:gd name="T33" fmla="*/ 41 h 180"/>
                    <a:gd name="T34" fmla="*/ 191 w 223"/>
                    <a:gd name="T35" fmla="*/ 53 h 180"/>
                    <a:gd name="T36" fmla="*/ 109 w 223"/>
                    <a:gd name="T37" fmla="*/ 0 h 180"/>
                    <a:gd name="T38" fmla="*/ 30 w 223"/>
                    <a:gd name="T39" fmla="*/ 48 h 180"/>
                    <a:gd name="T40" fmla="*/ 16 w 223"/>
                    <a:gd name="T41" fmla="*/ 41 h 180"/>
                    <a:gd name="T42" fmla="*/ 0 w 223"/>
                    <a:gd name="T43" fmla="*/ 57 h 180"/>
                    <a:gd name="T44" fmla="*/ 0 w 223"/>
                    <a:gd name="T45" fmla="*/ 106 h 180"/>
                    <a:gd name="T46" fmla="*/ 16 w 223"/>
                    <a:gd name="T47" fmla="*/ 123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3" h="180">
                      <a:moveTo>
                        <a:pt x="16" y="123"/>
                      </a:moveTo>
                      <a:cubicBezTo>
                        <a:pt x="19" y="123"/>
                        <a:pt x="22" y="122"/>
                        <a:pt x="25" y="120"/>
                      </a:cubicBezTo>
                      <a:cubicBezTo>
                        <a:pt x="37" y="155"/>
                        <a:pt x="70" y="180"/>
                        <a:pt x="109" y="180"/>
                      </a:cubicBezTo>
                      <a:cubicBezTo>
                        <a:pt x="136" y="180"/>
                        <a:pt x="160" y="168"/>
                        <a:pt x="177" y="149"/>
                      </a:cubicBezTo>
                      <a:cubicBezTo>
                        <a:pt x="148" y="149"/>
                        <a:pt x="148" y="149"/>
                        <a:pt x="148" y="149"/>
                      </a:cubicBezTo>
                      <a:cubicBezTo>
                        <a:pt x="145" y="151"/>
                        <a:pt x="142" y="153"/>
                        <a:pt x="138" y="153"/>
                      </a:cubicBezTo>
                      <a:cubicBezTo>
                        <a:pt x="122" y="153"/>
                        <a:pt x="122" y="153"/>
                        <a:pt x="122" y="153"/>
                      </a:cubicBezTo>
                      <a:cubicBezTo>
                        <a:pt x="113" y="153"/>
                        <a:pt x="106" y="146"/>
                        <a:pt x="106" y="136"/>
                      </a:cubicBezTo>
                      <a:cubicBezTo>
                        <a:pt x="106" y="127"/>
                        <a:pt x="113" y="120"/>
                        <a:pt x="122" y="120"/>
                      </a:cubicBezTo>
                      <a:cubicBezTo>
                        <a:pt x="138" y="120"/>
                        <a:pt x="138" y="120"/>
                        <a:pt x="138" y="120"/>
                      </a:cubicBezTo>
                      <a:cubicBezTo>
                        <a:pt x="143" y="120"/>
                        <a:pt x="148" y="123"/>
                        <a:pt x="151" y="127"/>
                      </a:cubicBezTo>
                      <a:cubicBezTo>
                        <a:pt x="191" y="127"/>
                        <a:pt x="191" y="127"/>
                        <a:pt x="191" y="127"/>
                      </a:cubicBezTo>
                      <a:cubicBezTo>
                        <a:pt x="192" y="124"/>
                        <a:pt x="194" y="121"/>
                        <a:pt x="195" y="117"/>
                      </a:cubicBezTo>
                      <a:cubicBezTo>
                        <a:pt x="198" y="121"/>
                        <a:pt x="202" y="123"/>
                        <a:pt x="207" y="123"/>
                      </a:cubicBezTo>
                      <a:cubicBezTo>
                        <a:pt x="216" y="123"/>
                        <a:pt x="223" y="115"/>
                        <a:pt x="223" y="106"/>
                      </a:cubicBezTo>
                      <a:cubicBezTo>
                        <a:pt x="223" y="57"/>
                        <a:pt x="223" y="57"/>
                        <a:pt x="223" y="57"/>
                      </a:cubicBezTo>
                      <a:cubicBezTo>
                        <a:pt x="223" y="48"/>
                        <a:pt x="216" y="41"/>
                        <a:pt x="207" y="41"/>
                      </a:cubicBezTo>
                      <a:cubicBezTo>
                        <a:pt x="199" y="41"/>
                        <a:pt x="193" y="46"/>
                        <a:pt x="191" y="53"/>
                      </a:cubicBezTo>
                      <a:cubicBezTo>
                        <a:pt x="177" y="22"/>
                        <a:pt x="146" y="0"/>
                        <a:pt x="109" y="0"/>
                      </a:cubicBezTo>
                      <a:cubicBezTo>
                        <a:pt x="75" y="0"/>
                        <a:pt x="45" y="20"/>
                        <a:pt x="30" y="48"/>
                      </a:cubicBezTo>
                      <a:cubicBezTo>
                        <a:pt x="27" y="44"/>
                        <a:pt x="22" y="41"/>
                        <a:pt x="16" y="41"/>
                      </a:cubicBezTo>
                      <a:cubicBezTo>
                        <a:pt x="7" y="41"/>
                        <a:pt x="0" y="48"/>
                        <a:pt x="0" y="57"/>
                      </a:cubicBezTo>
                      <a:cubicBezTo>
                        <a:pt x="0" y="106"/>
                        <a:pt x="0" y="106"/>
                        <a:pt x="0" y="106"/>
                      </a:cubicBezTo>
                      <a:cubicBezTo>
                        <a:pt x="0" y="115"/>
                        <a:pt x="7" y="123"/>
                        <a:pt x="16" y="1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19486" tIns="59743" rIns="119486" bIns="59743"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352" b="0" i="0" u="none" strike="noStrike" kern="0" cap="none" spc="0" normalizeH="0" baseline="0" noProof="0">
                    <a:ln>
                      <a:noFill/>
                    </a:ln>
                    <a:solidFill>
                      <a:prstClr val="black"/>
                    </a:solidFill>
                    <a:effectLst/>
                    <a:uLnTx/>
                    <a:uFillTx/>
                  </a:endParaRPr>
                </a:p>
              </p:txBody>
            </p:sp>
          </p:grpSp>
        </p:grpSp>
        <p:grpSp>
          <p:nvGrpSpPr>
            <p:cNvPr id="64" name="Group 63">
              <a:extLst>
                <a:ext uri="{FF2B5EF4-FFF2-40B4-BE49-F238E27FC236}">
                  <a16:creationId xmlns:a16="http://schemas.microsoft.com/office/drawing/2014/main" id="{C880099C-5A2E-4E03-BE6A-486528BBAEA3}"/>
                </a:ext>
              </a:extLst>
            </p:cNvPr>
            <p:cNvGrpSpPr/>
            <p:nvPr/>
          </p:nvGrpSpPr>
          <p:grpSpPr>
            <a:xfrm>
              <a:off x="688599" y="2233550"/>
              <a:ext cx="4170745" cy="1359849"/>
              <a:chOff x="660024" y="1666043"/>
              <a:chExt cx="4170745" cy="1359849"/>
            </a:xfrm>
          </p:grpSpPr>
          <p:grpSp>
            <p:nvGrpSpPr>
              <p:cNvPr id="50" name="Group 49">
                <a:extLst>
                  <a:ext uri="{FF2B5EF4-FFF2-40B4-BE49-F238E27FC236}">
                    <a16:creationId xmlns:a16="http://schemas.microsoft.com/office/drawing/2014/main" id="{2D74F803-95CD-41BF-BB72-884692AD369A}"/>
                  </a:ext>
                </a:extLst>
              </p:cNvPr>
              <p:cNvGrpSpPr/>
              <p:nvPr/>
            </p:nvGrpSpPr>
            <p:grpSpPr>
              <a:xfrm>
                <a:off x="660024" y="1666043"/>
                <a:ext cx="4160018" cy="1359849"/>
                <a:chOff x="552616" y="2224399"/>
                <a:chExt cx="4160018" cy="1359849"/>
              </a:xfrm>
              <a:solidFill>
                <a:schemeClr val="bg1"/>
              </a:solidFill>
              <a:effectLst>
                <a:outerShdw blurRad="63500" sx="102000" sy="102000" algn="ctr" rotWithShape="0">
                  <a:prstClr val="black">
                    <a:alpha val="40000"/>
                  </a:prstClr>
                </a:outerShdw>
              </a:effectLst>
            </p:grpSpPr>
            <p:sp>
              <p:nvSpPr>
                <p:cNvPr id="49" name="Flowchart: Terminator 48">
                  <a:extLst>
                    <a:ext uri="{FF2B5EF4-FFF2-40B4-BE49-F238E27FC236}">
                      <a16:creationId xmlns:a16="http://schemas.microsoft.com/office/drawing/2014/main" id="{2FC244FB-5596-4936-8AEB-344F2111583E}"/>
                    </a:ext>
                  </a:extLst>
                </p:cNvPr>
                <p:cNvSpPr/>
                <p:nvPr/>
              </p:nvSpPr>
              <p:spPr>
                <a:xfrm>
                  <a:off x="552616" y="2224399"/>
                  <a:ext cx="4160018" cy="135984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42" name="TextBox 41">
                  <a:extLst>
                    <a:ext uri="{FF2B5EF4-FFF2-40B4-BE49-F238E27FC236}">
                      <a16:creationId xmlns:a16="http://schemas.microsoft.com/office/drawing/2014/main" id="{70ABE8EC-70CA-4E5E-977D-9D4E87450A8B}"/>
                    </a:ext>
                  </a:extLst>
                </p:cNvPr>
                <p:cNvSpPr txBox="1"/>
                <p:nvPr/>
              </p:nvSpPr>
              <p:spPr>
                <a:xfrm>
                  <a:off x="920896" y="2373408"/>
                  <a:ext cx="3095771" cy="1015663"/>
                </a:xfrm>
                <a:prstGeom prst="rect">
                  <a:avLst/>
                </a:prstGeom>
                <a:noFill/>
                <a:effectLst/>
              </p:spPr>
              <p:txBody>
                <a:bodyPr wrap="square">
                  <a:spAutoFit/>
                </a:bodyPr>
                <a:lstStyle/>
                <a:p>
                  <a:pPr algn="r"/>
                  <a:r>
                    <a:rPr lang="en-US" sz="1200" b="1" dirty="0">
                      <a:solidFill>
                        <a:schemeClr val="tx1">
                          <a:lumMod val="65000"/>
                          <a:lumOff val="35000"/>
                        </a:schemeClr>
                      </a:solidFill>
                      <a:latin typeface="Arial" panose="020B0604020202020204" pitchFamily="34" charset="0"/>
                      <a:cs typeface="Arial" panose="020B0604020202020204" pitchFamily="34" charset="0"/>
                    </a:rPr>
                    <a:t>Execute test scripts in-person or on the meeting </a:t>
                  </a:r>
                  <a:r>
                    <a:rPr lang="en-US" sz="1200" b="1" dirty="0" err="1">
                      <a:solidFill>
                        <a:schemeClr val="tx1">
                          <a:lumMod val="65000"/>
                          <a:lumOff val="35000"/>
                        </a:schemeClr>
                      </a:solidFill>
                      <a:latin typeface="Arial" panose="020B0604020202020204" pitchFamily="34" charset="0"/>
                      <a:cs typeface="Arial" panose="020B0604020202020204" pitchFamily="34" charset="0"/>
                    </a:rPr>
                    <a:t>Webex</a:t>
                  </a:r>
                  <a:r>
                    <a:rPr lang="en-US" sz="1200" b="1" dirty="0">
                      <a:solidFill>
                        <a:schemeClr val="tx1">
                          <a:lumMod val="65000"/>
                          <a:lumOff val="35000"/>
                        </a:schemeClr>
                      </a:solidFill>
                      <a:latin typeface="Arial" panose="020B0604020202020204" pitchFamily="34" charset="0"/>
                      <a:cs typeface="Arial" panose="020B0604020202020204" pitchFamily="34" charset="0"/>
                    </a:rPr>
                    <a:t>, per the </a:t>
                  </a:r>
                  <a:r>
                    <a:rPr lang="en-US" sz="1200" b="1" dirty="0" err="1">
                      <a:solidFill>
                        <a:schemeClr val="tx1">
                          <a:lumMod val="65000"/>
                          <a:lumOff val="35000"/>
                        </a:schemeClr>
                      </a:solidFill>
                      <a:latin typeface="Arial" panose="020B0604020202020204" pitchFamily="34" charset="0"/>
                      <a:cs typeface="Arial" panose="020B0604020202020204" pitchFamily="34" charset="0"/>
                    </a:rPr>
                    <a:t>JSIT</a:t>
                  </a:r>
                  <a:r>
                    <a:rPr lang="en-US" sz="1200" b="1" dirty="0">
                      <a:solidFill>
                        <a:schemeClr val="tx1">
                          <a:lumMod val="65000"/>
                          <a:lumOff val="35000"/>
                        </a:schemeClr>
                      </a:solidFill>
                      <a:latin typeface="Arial" panose="020B0604020202020204" pitchFamily="34" charset="0"/>
                      <a:cs typeface="Arial" panose="020B0604020202020204" pitchFamily="34" charset="0"/>
                    </a:rPr>
                    <a:t> schedules.</a:t>
                  </a:r>
                </a:p>
                <a:p>
                  <a:pPr algn="r"/>
                  <a:endParaRPr lang="en-US" sz="1200" b="1" dirty="0">
                    <a:solidFill>
                      <a:schemeClr val="tx1">
                        <a:lumMod val="65000"/>
                        <a:lumOff val="35000"/>
                      </a:schemeClr>
                    </a:solidFill>
                    <a:latin typeface="Arial" panose="020B0604020202020204" pitchFamily="34" charset="0"/>
                    <a:cs typeface="Arial" panose="020B0604020202020204" pitchFamily="34" charset="0"/>
                  </a:endParaRPr>
                </a:p>
                <a:p>
                  <a:pPr algn="r"/>
                  <a:r>
                    <a:rPr lang="en-US" sz="1200" dirty="0">
                      <a:solidFill>
                        <a:schemeClr val="tx1">
                          <a:lumMod val="65000"/>
                          <a:lumOff val="35000"/>
                        </a:schemeClr>
                      </a:solidFill>
                      <a:latin typeface="Arial" panose="020B0604020202020204" pitchFamily="34" charset="0"/>
                      <a:cs typeface="Arial" panose="020B0604020202020204" pitchFamily="34" charset="0"/>
                    </a:rPr>
                    <a:t>You will receive meeting invites for Testing events.</a:t>
                  </a:r>
                </a:p>
              </p:txBody>
            </p:sp>
          </p:grpSp>
          <p:sp>
            <p:nvSpPr>
              <p:cNvPr id="65" name="Freeform: Shape 64">
                <a:extLst>
                  <a:ext uri="{FF2B5EF4-FFF2-40B4-BE49-F238E27FC236}">
                    <a16:creationId xmlns:a16="http://schemas.microsoft.com/office/drawing/2014/main" id="{16CE1BB8-6110-44F9-97CB-9B6A7ABB6965}"/>
                  </a:ext>
                </a:extLst>
              </p:cNvPr>
              <p:cNvSpPr/>
              <p:nvPr/>
            </p:nvSpPr>
            <p:spPr>
              <a:xfrm>
                <a:off x="4258877" y="1666043"/>
                <a:ext cx="571892" cy="1359849"/>
              </a:xfrm>
              <a:custGeom>
                <a:avLst/>
                <a:gdLst>
                  <a:gd name="connsiteX0" fmla="*/ 0 w 571892"/>
                  <a:gd name="connsiteY0" fmla="*/ 0 h 1339905"/>
                  <a:gd name="connsiteX1" fmla="*/ 37499 w 571892"/>
                  <a:gd name="connsiteY1" fmla="*/ 3841 h 1339905"/>
                  <a:gd name="connsiteX2" fmla="*/ 571892 w 571892"/>
                  <a:gd name="connsiteY2" fmla="*/ 669953 h 1339905"/>
                  <a:gd name="connsiteX3" fmla="*/ 37499 w 571892"/>
                  <a:gd name="connsiteY3" fmla="*/ 1336064 h 1339905"/>
                  <a:gd name="connsiteX4" fmla="*/ 0 w 571892"/>
                  <a:gd name="connsiteY4" fmla="*/ 1339905 h 1339905"/>
                  <a:gd name="connsiteX5" fmla="*/ 0 w 571892"/>
                  <a:gd name="connsiteY5" fmla="*/ 0 h 13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892" h="1339905">
                    <a:moveTo>
                      <a:pt x="0" y="0"/>
                    </a:moveTo>
                    <a:lnTo>
                      <a:pt x="37499" y="3841"/>
                    </a:lnTo>
                    <a:cubicBezTo>
                      <a:pt x="342454" y="67238"/>
                      <a:pt x="571892" y="341362"/>
                      <a:pt x="571892" y="669953"/>
                    </a:cubicBezTo>
                    <a:cubicBezTo>
                      <a:pt x="571892" y="998544"/>
                      <a:pt x="342454" y="1272668"/>
                      <a:pt x="37499" y="1336064"/>
                    </a:cubicBezTo>
                    <a:lnTo>
                      <a:pt x="0" y="1339905"/>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69" name="Group 68">
              <a:extLst>
                <a:ext uri="{FF2B5EF4-FFF2-40B4-BE49-F238E27FC236}">
                  <a16:creationId xmlns:a16="http://schemas.microsoft.com/office/drawing/2014/main" id="{BC1E667B-1BD3-4A7F-AAE1-D10A6B1CE117}"/>
                </a:ext>
              </a:extLst>
            </p:cNvPr>
            <p:cNvGrpSpPr/>
            <p:nvPr/>
          </p:nvGrpSpPr>
          <p:grpSpPr>
            <a:xfrm>
              <a:off x="678591" y="4198818"/>
              <a:ext cx="4187533" cy="1359849"/>
              <a:chOff x="650016" y="3631311"/>
              <a:chExt cx="4187533" cy="1359849"/>
            </a:xfrm>
          </p:grpSpPr>
          <p:grpSp>
            <p:nvGrpSpPr>
              <p:cNvPr id="51" name="Group 50">
                <a:extLst>
                  <a:ext uri="{FF2B5EF4-FFF2-40B4-BE49-F238E27FC236}">
                    <a16:creationId xmlns:a16="http://schemas.microsoft.com/office/drawing/2014/main" id="{344DD25B-D14A-45BF-B63A-9E5CF3F156D9}"/>
                  </a:ext>
                </a:extLst>
              </p:cNvPr>
              <p:cNvGrpSpPr/>
              <p:nvPr/>
            </p:nvGrpSpPr>
            <p:grpSpPr>
              <a:xfrm>
                <a:off x="650016" y="3631312"/>
                <a:ext cx="4160018" cy="1359848"/>
                <a:chOff x="526191" y="3461607"/>
                <a:chExt cx="4160018" cy="1359848"/>
              </a:xfrm>
              <a:solidFill>
                <a:schemeClr val="bg1"/>
              </a:solidFill>
              <a:effectLst>
                <a:outerShdw blurRad="63500" sx="102000" sy="102000" algn="ctr" rotWithShape="0">
                  <a:prstClr val="black">
                    <a:alpha val="40000"/>
                  </a:prstClr>
                </a:outerShdw>
              </a:effectLst>
            </p:grpSpPr>
            <p:sp>
              <p:nvSpPr>
                <p:cNvPr id="52" name="Flowchart: Terminator 51">
                  <a:extLst>
                    <a:ext uri="{FF2B5EF4-FFF2-40B4-BE49-F238E27FC236}">
                      <a16:creationId xmlns:a16="http://schemas.microsoft.com/office/drawing/2014/main" id="{FA9E7FD0-1DAB-4B6D-830B-51761CFAA5E1}"/>
                    </a:ext>
                  </a:extLst>
                </p:cNvPr>
                <p:cNvSpPr/>
                <p:nvPr/>
              </p:nvSpPr>
              <p:spPr>
                <a:xfrm>
                  <a:off x="526191" y="3461607"/>
                  <a:ext cx="4160018" cy="1359848"/>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4" name="TextBox 43">
                  <a:extLst>
                    <a:ext uri="{FF2B5EF4-FFF2-40B4-BE49-F238E27FC236}">
                      <a16:creationId xmlns:a16="http://schemas.microsoft.com/office/drawing/2014/main" id="{EBA0623E-F1EB-48A4-BD96-BBE45DCFD73B}"/>
                    </a:ext>
                  </a:extLst>
                </p:cNvPr>
                <p:cNvSpPr txBox="1"/>
                <p:nvPr/>
              </p:nvSpPr>
              <p:spPr>
                <a:xfrm>
                  <a:off x="812904" y="3617120"/>
                  <a:ext cx="3213628" cy="1061829"/>
                </a:xfrm>
                <a:prstGeom prst="rect">
                  <a:avLst/>
                </a:prstGeom>
                <a:noFill/>
                <a:ln>
                  <a:noFill/>
                </a:ln>
                <a:effectLst/>
              </p:spPr>
              <p:txBody>
                <a:bodyPr wrap="square">
                  <a:spAutoFit/>
                </a:bodyPr>
                <a:lstStyle/>
                <a:p>
                  <a:pPr algn="r">
                    <a:spcBef>
                      <a:spcPts val="600"/>
                    </a:spcBef>
                    <a:spcAft>
                      <a:spcPts val="1200"/>
                    </a:spcAft>
                  </a:pPr>
                  <a:r>
                    <a:rPr lang="en-US" sz="1200" b="1" dirty="0">
                      <a:solidFill>
                        <a:schemeClr val="tx1">
                          <a:lumMod val="65000"/>
                          <a:lumOff val="35000"/>
                        </a:schemeClr>
                      </a:solidFill>
                      <a:latin typeface="Arial" panose="020B0604020202020204" pitchFamily="34" charset="0"/>
                      <a:cs typeface="Arial" panose="020B0604020202020204" pitchFamily="34" charset="0"/>
                    </a:rPr>
                    <a:t>Report the testing results.</a:t>
                  </a:r>
                </a:p>
                <a:p>
                  <a:pPr algn="r">
                    <a:spcBef>
                      <a:spcPts val="600"/>
                    </a:spcBef>
                    <a:spcAft>
                      <a:spcPts val="1200"/>
                    </a:spcAft>
                  </a:pPr>
                  <a:r>
                    <a:rPr lang="en-US" sz="1200" dirty="0">
                      <a:solidFill>
                        <a:schemeClr val="tx1">
                          <a:lumMod val="65000"/>
                          <a:lumOff val="35000"/>
                        </a:schemeClr>
                      </a:solidFill>
                      <a:latin typeface="Arial" panose="020B0604020202020204" pitchFamily="34" charset="0"/>
                      <a:cs typeface="Arial" panose="020B0604020202020204" pitchFamily="34" charset="0"/>
                    </a:rPr>
                    <a:t>When you complete a test script, let your Luma functional lead know, and they will update the testing results accordingly. </a:t>
                  </a:r>
                </a:p>
              </p:txBody>
            </p:sp>
          </p:grpSp>
          <p:sp>
            <p:nvSpPr>
              <p:cNvPr id="66" name="Freeform: Shape 65">
                <a:extLst>
                  <a:ext uri="{FF2B5EF4-FFF2-40B4-BE49-F238E27FC236}">
                    <a16:creationId xmlns:a16="http://schemas.microsoft.com/office/drawing/2014/main" id="{9F3DD96D-58B3-4CDB-9BD1-9E15AE2F16F4}"/>
                  </a:ext>
                </a:extLst>
              </p:cNvPr>
              <p:cNvSpPr/>
              <p:nvPr/>
            </p:nvSpPr>
            <p:spPr>
              <a:xfrm>
                <a:off x="4265657" y="3631311"/>
                <a:ext cx="571892" cy="1359849"/>
              </a:xfrm>
              <a:custGeom>
                <a:avLst/>
                <a:gdLst>
                  <a:gd name="connsiteX0" fmla="*/ 0 w 571892"/>
                  <a:gd name="connsiteY0" fmla="*/ 0 h 1339905"/>
                  <a:gd name="connsiteX1" fmla="*/ 37499 w 571892"/>
                  <a:gd name="connsiteY1" fmla="*/ 3841 h 1339905"/>
                  <a:gd name="connsiteX2" fmla="*/ 571892 w 571892"/>
                  <a:gd name="connsiteY2" fmla="*/ 669953 h 1339905"/>
                  <a:gd name="connsiteX3" fmla="*/ 37499 w 571892"/>
                  <a:gd name="connsiteY3" fmla="*/ 1336064 h 1339905"/>
                  <a:gd name="connsiteX4" fmla="*/ 0 w 571892"/>
                  <a:gd name="connsiteY4" fmla="*/ 1339905 h 1339905"/>
                  <a:gd name="connsiteX5" fmla="*/ 0 w 571892"/>
                  <a:gd name="connsiteY5" fmla="*/ 0 h 13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892" h="1339905">
                    <a:moveTo>
                      <a:pt x="0" y="0"/>
                    </a:moveTo>
                    <a:lnTo>
                      <a:pt x="37499" y="3841"/>
                    </a:lnTo>
                    <a:cubicBezTo>
                      <a:pt x="342454" y="67238"/>
                      <a:pt x="571892" y="341362"/>
                      <a:pt x="571892" y="669953"/>
                    </a:cubicBezTo>
                    <a:cubicBezTo>
                      <a:pt x="571892" y="998544"/>
                      <a:pt x="342454" y="1272668"/>
                      <a:pt x="37499" y="1336064"/>
                    </a:cubicBezTo>
                    <a:lnTo>
                      <a:pt x="0" y="1339905"/>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0" name="Group 69">
              <a:extLst>
                <a:ext uri="{FF2B5EF4-FFF2-40B4-BE49-F238E27FC236}">
                  <a16:creationId xmlns:a16="http://schemas.microsoft.com/office/drawing/2014/main" id="{1963843B-801C-4E89-93A0-D7FFA75D103D}"/>
                </a:ext>
              </a:extLst>
            </p:cNvPr>
            <p:cNvGrpSpPr/>
            <p:nvPr/>
          </p:nvGrpSpPr>
          <p:grpSpPr>
            <a:xfrm>
              <a:off x="7174849" y="2233550"/>
              <a:ext cx="4160047" cy="1361549"/>
              <a:chOff x="7146274" y="1666043"/>
              <a:chExt cx="4160047" cy="1361549"/>
            </a:xfrm>
          </p:grpSpPr>
          <p:grpSp>
            <p:nvGrpSpPr>
              <p:cNvPr id="57" name="Group 56">
                <a:extLst>
                  <a:ext uri="{FF2B5EF4-FFF2-40B4-BE49-F238E27FC236}">
                    <a16:creationId xmlns:a16="http://schemas.microsoft.com/office/drawing/2014/main" id="{267BC624-5FD6-45B7-B80E-CCEF0E7810EB}"/>
                  </a:ext>
                </a:extLst>
              </p:cNvPr>
              <p:cNvGrpSpPr/>
              <p:nvPr/>
            </p:nvGrpSpPr>
            <p:grpSpPr>
              <a:xfrm>
                <a:off x="7146303" y="1667743"/>
                <a:ext cx="4160018" cy="1359849"/>
                <a:chOff x="7032570" y="2036545"/>
                <a:chExt cx="4160018" cy="1359849"/>
              </a:xfrm>
              <a:solidFill>
                <a:schemeClr val="bg1"/>
              </a:solidFill>
              <a:effectLst>
                <a:outerShdw blurRad="63500" sx="102000" sy="102000" algn="ctr" rotWithShape="0">
                  <a:prstClr val="black">
                    <a:alpha val="40000"/>
                  </a:prstClr>
                </a:outerShdw>
              </a:effectLst>
            </p:grpSpPr>
            <p:sp>
              <p:nvSpPr>
                <p:cNvPr id="55" name="Flowchart: Terminator 54">
                  <a:extLst>
                    <a:ext uri="{FF2B5EF4-FFF2-40B4-BE49-F238E27FC236}">
                      <a16:creationId xmlns:a16="http://schemas.microsoft.com/office/drawing/2014/main" id="{2BFAC9CD-AA6D-4E83-922B-5D7DB4877214}"/>
                    </a:ext>
                  </a:extLst>
                </p:cNvPr>
                <p:cNvSpPr/>
                <p:nvPr/>
              </p:nvSpPr>
              <p:spPr>
                <a:xfrm>
                  <a:off x="7032570" y="2036545"/>
                  <a:ext cx="4160018" cy="1359849"/>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3" name="TextBox 42">
                  <a:extLst>
                    <a:ext uri="{FF2B5EF4-FFF2-40B4-BE49-F238E27FC236}">
                      <a16:creationId xmlns:a16="http://schemas.microsoft.com/office/drawing/2014/main" id="{ED804471-DC7D-441D-85D2-4541E4292F36}"/>
                    </a:ext>
                  </a:extLst>
                </p:cNvPr>
                <p:cNvSpPr txBox="1"/>
                <p:nvPr/>
              </p:nvSpPr>
              <p:spPr>
                <a:xfrm>
                  <a:off x="7741441" y="2183854"/>
                  <a:ext cx="3314132" cy="1061829"/>
                </a:xfrm>
                <a:prstGeom prst="rect">
                  <a:avLst/>
                </a:prstGeom>
                <a:noFill/>
                <a:effectLst/>
              </p:spPr>
              <p:txBody>
                <a:bodyPr wrap="square">
                  <a:spAutoFit/>
                </a:bodyPr>
                <a:lstStyle/>
                <a:p>
                  <a:pPr>
                    <a:spcBef>
                      <a:spcPts val="600"/>
                    </a:spcBef>
                    <a:spcAft>
                      <a:spcPts val="1200"/>
                    </a:spcAft>
                  </a:pPr>
                  <a:r>
                    <a:rPr lang="en-US" sz="1200" b="1" dirty="0">
                      <a:solidFill>
                        <a:schemeClr val="tx1">
                          <a:lumMod val="65000"/>
                          <a:lumOff val="35000"/>
                        </a:schemeClr>
                      </a:solidFill>
                      <a:latin typeface="Arial" panose="020B0604020202020204" pitchFamily="34" charset="0"/>
                      <a:cs typeface="Arial" panose="020B0604020202020204" pitchFamily="34" charset="0"/>
                    </a:rPr>
                    <a:t>Track if the intended result of the test is the result that occurred in testing.</a:t>
                  </a:r>
                </a:p>
                <a:p>
                  <a:pPr>
                    <a:spcBef>
                      <a:spcPts val="600"/>
                    </a:spcBef>
                    <a:spcAft>
                      <a:spcPts val="1200"/>
                    </a:spcAft>
                  </a:pPr>
                  <a:r>
                    <a:rPr lang="en-US" sz="1200" dirty="0">
                      <a:solidFill>
                        <a:schemeClr val="tx1">
                          <a:lumMod val="65000"/>
                          <a:lumOff val="35000"/>
                        </a:schemeClr>
                      </a:solidFill>
                      <a:latin typeface="Arial" panose="020B0604020202020204" pitchFamily="34" charset="0"/>
                      <a:cs typeface="Arial" panose="020B0604020202020204" pitchFamily="34" charset="0"/>
                    </a:rPr>
                    <a:t>The script you are working through will indicate the expected results.</a:t>
                  </a:r>
                </a:p>
              </p:txBody>
            </p:sp>
          </p:grpSp>
          <p:sp>
            <p:nvSpPr>
              <p:cNvPr id="67" name="Freeform: Shape 66">
                <a:extLst>
                  <a:ext uri="{FF2B5EF4-FFF2-40B4-BE49-F238E27FC236}">
                    <a16:creationId xmlns:a16="http://schemas.microsoft.com/office/drawing/2014/main" id="{1C291CEF-1E36-44E7-A46B-3EB5630D72B3}"/>
                  </a:ext>
                </a:extLst>
              </p:cNvPr>
              <p:cNvSpPr/>
              <p:nvPr/>
            </p:nvSpPr>
            <p:spPr>
              <a:xfrm rot="10800000">
                <a:off x="7146274" y="1666043"/>
                <a:ext cx="571892" cy="1359849"/>
              </a:xfrm>
              <a:custGeom>
                <a:avLst/>
                <a:gdLst>
                  <a:gd name="connsiteX0" fmla="*/ 0 w 571892"/>
                  <a:gd name="connsiteY0" fmla="*/ 0 h 1339905"/>
                  <a:gd name="connsiteX1" fmla="*/ 37499 w 571892"/>
                  <a:gd name="connsiteY1" fmla="*/ 3841 h 1339905"/>
                  <a:gd name="connsiteX2" fmla="*/ 571892 w 571892"/>
                  <a:gd name="connsiteY2" fmla="*/ 669953 h 1339905"/>
                  <a:gd name="connsiteX3" fmla="*/ 37499 w 571892"/>
                  <a:gd name="connsiteY3" fmla="*/ 1336064 h 1339905"/>
                  <a:gd name="connsiteX4" fmla="*/ 0 w 571892"/>
                  <a:gd name="connsiteY4" fmla="*/ 1339905 h 1339905"/>
                  <a:gd name="connsiteX5" fmla="*/ 0 w 571892"/>
                  <a:gd name="connsiteY5" fmla="*/ 0 h 13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892" h="1339905">
                    <a:moveTo>
                      <a:pt x="0" y="0"/>
                    </a:moveTo>
                    <a:lnTo>
                      <a:pt x="37499" y="3841"/>
                    </a:lnTo>
                    <a:cubicBezTo>
                      <a:pt x="342454" y="67238"/>
                      <a:pt x="571892" y="341362"/>
                      <a:pt x="571892" y="669953"/>
                    </a:cubicBezTo>
                    <a:cubicBezTo>
                      <a:pt x="571892" y="998544"/>
                      <a:pt x="342454" y="1272668"/>
                      <a:pt x="37499" y="1336064"/>
                    </a:cubicBezTo>
                    <a:lnTo>
                      <a:pt x="0" y="1339905"/>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71" name="Group 70">
              <a:extLst>
                <a:ext uri="{FF2B5EF4-FFF2-40B4-BE49-F238E27FC236}">
                  <a16:creationId xmlns:a16="http://schemas.microsoft.com/office/drawing/2014/main" id="{E1CCCB2B-3753-4086-A609-8EE65102E028}"/>
                </a:ext>
              </a:extLst>
            </p:cNvPr>
            <p:cNvGrpSpPr/>
            <p:nvPr/>
          </p:nvGrpSpPr>
          <p:grpSpPr>
            <a:xfrm>
              <a:off x="7192349" y="4297656"/>
              <a:ext cx="4187533" cy="1359849"/>
              <a:chOff x="7163774" y="3730149"/>
              <a:chExt cx="4187533" cy="1359849"/>
            </a:xfrm>
          </p:grpSpPr>
          <p:grpSp>
            <p:nvGrpSpPr>
              <p:cNvPr id="58" name="Group 57">
                <a:extLst>
                  <a:ext uri="{FF2B5EF4-FFF2-40B4-BE49-F238E27FC236}">
                    <a16:creationId xmlns:a16="http://schemas.microsoft.com/office/drawing/2014/main" id="{C486BC1A-F7A9-4A80-AE0F-68603C8296FE}"/>
                  </a:ext>
                </a:extLst>
              </p:cNvPr>
              <p:cNvGrpSpPr/>
              <p:nvPr/>
            </p:nvGrpSpPr>
            <p:grpSpPr>
              <a:xfrm>
                <a:off x="7191289" y="3730151"/>
                <a:ext cx="4160018" cy="1359847"/>
                <a:chOff x="7058995" y="3461607"/>
                <a:chExt cx="4160018" cy="1171994"/>
              </a:xfrm>
              <a:solidFill>
                <a:schemeClr val="bg1"/>
              </a:solidFill>
              <a:effectLst>
                <a:outerShdw blurRad="63500" sx="102000" sy="102000" algn="ctr" rotWithShape="0">
                  <a:prstClr val="black">
                    <a:alpha val="40000"/>
                  </a:prstClr>
                </a:outerShdw>
              </a:effectLst>
            </p:grpSpPr>
            <p:sp>
              <p:nvSpPr>
                <p:cNvPr id="56" name="Flowchart: Terminator 55">
                  <a:extLst>
                    <a:ext uri="{FF2B5EF4-FFF2-40B4-BE49-F238E27FC236}">
                      <a16:creationId xmlns:a16="http://schemas.microsoft.com/office/drawing/2014/main" id="{4D6ACCA0-5C2A-43DD-9E17-08DC642F3621}"/>
                    </a:ext>
                  </a:extLst>
                </p:cNvPr>
                <p:cNvSpPr/>
                <p:nvPr/>
              </p:nvSpPr>
              <p:spPr>
                <a:xfrm>
                  <a:off x="7058995" y="3461607"/>
                  <a:ext cx="4160018" cy="1171994"/>
                </a:xfrm>
                <a:prstGeom prst="flowChartTerminator">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45" name="TextBox 44">
                  <a:extLst>
                    <a:ext uri="{FF2B5EF4-FFF2-40B4-BE49-F238E27FC236}">
                      <a16:creationId xmlns:a16="http://schemas.microsoft.com/office/drawing/2014/main" id="{A641AD58-C7D1-453D-879A-876BFDC25D43}"/>
                    </a:ext>
                  </a:extLst>
                </p:cNvPr>
                <p:cNvSpPr txBox="1"/>
                <p:nvPr/>
              </p:nvSpPr>
              <p:spPr>
                <a:xfrm>
                  <a:off x="7755979" y="3669608"/>
                  <a:ext cx="2542525" cy="755989"/>
                </a:xfrm>
                <a:prstGeom prst="rect">
                  <a:avLst/>
                </a:prstGeom>
                <a:noFill/>
                <a:effectLst/>
              </p:spPr>
              <p:txBody>
                <a:bodyPr wrap="square">
                  <a:spAutoFit/>
                </a:bodyPr>
                <a:lstStyle/>
                <a:p>
                  <a:pPr>
                    <a:spcBef>
                      <a:spcPts val="600"/>
                    </a:spcBef>
                    <a:spcAft>
                      <a:spcPts val="1200"/>
                    </a:spcAft>
                  </a:pPr>
                  <a:r>
                    <a:rPr lang="en-US" sz="1200" b="1" dirty="0">
                      <a:solidFill>
                        <a:schemeClr val="tx1">
                          <a:lumMod val="65000"/>
                          <a:lumOff val="35000"/>
                        </a:schemeClr>
                      </a:solidFill>
                      <a:latin typeface="Arial" panose="020B0604020202020204" pitchFamily="34" charset="0"/>
                      <a:cs typeface="Arial" panose="020B0604020202020204" pitchFamily="34" charset="0"/>
                    </a:rPr>
                    <a:t>Log &amp; Retest defects as needed.</a:t>
                  </a:r>
                </a:p>
                <a:p>
                  <a:pPr>
                    <a:spcBef>
                      <a:spcPts val="600"/>
                    </a:spcBef>
                    <a:spcAft>
                      <a:spcPts val="1200"/>
                    </a:spcAft>
                  </a:pPr>
                  <a:r>
                    <a:rPr lang="en-US" sz="1200" dirty="0">
                      <a:solidFill>
                        <a:schemeClr val="tx1">
                          <a:lumMod val="65000"/>
                          <a:lumOff val="35000"/>
                        </a:schemeClr>
                      </a:solidFill>
                      <a:latin typeface="Arial" panose="020B0604020202020204" pitchFamily="34" charset="0"/>
                      <a:cs typeface="Arial" panose="020B0604020202020204" pitchFamily="34" charset="0"/>
                    </a:rPr>
                    <a:t>Defects will be logged through the SCO Service Desk.</a:t>
                  </a:r>
                </a:p>
              </p:txBody>
            </p:sp>
          </p:grpSp>
          <p:sp>
            <p:nvSpPr>
              <p:cNvPr id="68" name="Freeform: Shape 67">
                <a:extLst>
                  <a:ext uri="{FF2B5EF4-FFF2-40B4-BE49-F238E27FC236}">
                    <a16:creationId xmlns:a16="http://schemas.microsoft.com/office/drawing/2014/main" id="{37DA4BD4-ECF7-4430-B116-A429008ACA5C}"/>
                  </a:ext>
                </a:extLst>
              </p:cNvPr>
              <p:cNvSpPr/>
              <p:nvPr/>
            </p:nvSpPr>
            <p:spPr>
              <a:xfrm rot="10800000">
                <a:off x="7163774" y="3730149"/>
                <a:ext cx="571892" cy="1359849"/>
              </a:xfrm>
              <a:custGeom>
                <a:avLst/>
                <a:gdLst>
                  <a:gd name="connsiteX0" fmla="*/ 0 w 571892"/>
                  <a:gd name="connsiteY0" fmla="*/ 0 h 1339905"/>
                  <a:gd name="connsiteX1" fmla="*/ 37499 w 571892"/>
                  <a:gd name="connsiteY1" fmla="*/ 3841 h 1339905"/>
                  <a:gd name="connsiteX2" fmla="*/ 571892 w 571892"/>
                  <a:gd name="connsiteY2" fmla="*/ 669953 h 1339905"/>
                  <a:gd name="connsiteX3" fmla="*/ 37499 w 571892"/>
                  <a:gd name="connsiteY3" fmla="*/ 1336064 h 1339905"/>
                  <a:gd name="connsiteX4" fmla="*/ 0 w 571892"/>
                  <a:gd name="connsiteY4" fmla="*/ 1339905 h 1339905"/>
                  <a:gd name="connsiteX5" fmla="*/ 0 w 571892"/>
                  <a:gd name="connsiteY5" fmla="*/ 0 h 133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892" h="1339905">
                    <a:moveTo>
                      <a:pt x="0" y="0"/>
                    </a:moveTo>
                    <a:lnTo>
                      <a:pt x="37499" y="3841"/>
                    </a:lnTo>
                    <a:cubicBezTo>
                      <a:pt x="342454" y="67238"/>
                      <a:pt x="571892" y="341362"/>
                      <a:pt x="571892" y="669953"/>
                    </a:cubicBezTo>
                    <a:cubicBezTo>
                      <a:pt x="571892" y="998544"/>
                      <a:pt x="342454" y="1272668"/>
                      <a:pt x="37499" y="1336064"/>
                    </a:cubicBezTo>
                    <a:lnTo>
                      <a:pt x="0" y="1339905"/>
                    </a:lnTo>
                    <a:lnTo>
                      <a:pt x="0"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spTree>
    <p:extLst>
      <p:ext uri="{BB962C8B-B14F-4D97-AF65-F5344CB8AC3E}">
        <p14:creationId xmlns:p14="http://schemas.microsoft.com/office/powerpoint/2010/main" val="3786038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verage First Snowfall Date In Idaho">
            <a:extLst>
              <a:ext uri="{FF2B5EF4-FFF2-40B4-BE49-F238E27FC236}">
                <a16:creationId xmlns:a16="http://schemas.microsoft.com/office/drawing/2014/main" id="{09DBB426-430E-4001-BA20-00B65AB895E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3138"/>
          <a:stretch/>
        </p:blipFill>
        <p:spPr bwMode="auto">
          <a:xfrm>
            <a:off x="0" y="-1"/>
            <a:ext cx="12192000" cy="6275439"/>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57414BE6-F71F-44B9-8899-505A0311C1F3}"/>
              </a:ext>
            </a:extLst>
          </p:cNvPr>
          <p:cNvSpPr txBox="1"/>
          <p:nvPr/>
        </p:nvSpPr>
        <p:spPr>
          <a:xfrm>
            <a:off x="949513" y="2314047"/>
            <a:ext cx="7407479"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Upcoming Activities</a:t>
            </a:r>
          </a:p>
        </p:txBody>
      </p:sp>
    </p:spTree>
    <p:extLst>
      <p:ext uri="{BB962C8B-B14F-4D97-AF65-F5344CB8AC3E}">
        <p14:creationId xmlns:p14="http://schemas.microsoft.com/office/powerpoint/2010/main" val="29240602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FE4AED5-3FC9-482A-B0E1-360CF0326D65}"/>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Upcoming Activities</a:t>
            </a:r>
          </a:p>
        </p:txBody>
      </p:sp>
      <p:grpSp>
        <p:nvGrpSpPr>
          <p:cNvPr id="70" name="Group 69">
            <a:extLst>
              <a:ext uri="{FF2B5EF4-FFF2-40B4-BE49-F238E27FC236}">
                <a16:creationId xmlns:a16="http://schemas.microsoft.com/office/drawing/2014/main" id="{095FF766-04F9-4C47-8CDC-3235124CCF7F}"/>
              </a:ext>
            </a:extLst>
          </p:cNvPr>
          <p:cNvGrpSpPr/>
          <p:nvPr/>
        </p:nvGrpSpPr>
        <p:grpSpPr>
          <a:xfrm>
            <a:off x="535917" y="1806606"/>
            <a:ext cx="2530136" cy="2712129"/>
            <a:chOff x="535917" y="1806606"/>
            <a:chExt cx="2530136" cy="2712129"/>
          </a:xfrm>
        </p:grpSpPr>
        <p:grpSp>
          <p:nvGrpSpPr>
            <p:cNvPr id="11" name="Group 10">
              <a:extLst>
                <a:ext uri="{FF2B5EF4-FFF2-40B4-BE49-F238E27FC236}">
                  <a16:creationId xmlns:a16="http://schemas.microsoft.com/office/drawing/2014/main" id="{CCC3620B-BF4A-4BFA-AD59-2D91CF298842}"/>
                </a:ext>
              </a:extLst>
            </p:cNvPr>
            <p:cNvGrpSpPr/>
            <p:nvPr/>
          </p:nvGrpSpPr>
          <p:grpSpPr>
            <a:xfrm>
              <a:off x="535917" y="1806606"/>
              <a:ext cx="2530136" cy="2712129"/>
              <a:chOff x="651327" y="1806606"/>
              <a:chExt cx="2530136" cy="2712129"/>
            </a:xfrm>
          </p:grpSpPr>
          <p:sp>
            <p:nvSpPr>
              <p:cNvPr id="3" name="Rectangle: Rounded Corners 2">
                <a:extLst>
                  <a:ext uri="{FF2B5EF4-FFF2-40B4-BE49-F238E27FC236}">
                    <a16:creationId xmlns:a16="http://schemas.microsoft.com/office/drawing/2014/main" id="{262899E0-4A2B-4C27-A13D-E0AA382B5D22}"/>
                  </a:ext>
                </a:extLst>
              </p:cNvPr>
              <p:cNvSpPr/>
              <p:nvPr/>
            </p:nvSpPr>
            <p:spPr>
              <a:xfrm>
                <a:off x="651327" y="2130641"/>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F9128EB5-66C9-441C-AD67-CB47901BCE1F}"/>
                  </a:ext>
                </a:extLst>
              </p:cNvPr>
              <p:cNvSpPr/>
              <p:nvPr/>
            </p:nvSpPr>
            <p:spPr>
              <a:xfrm rot="5400000">
                <a:off x="1168118"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C63961AE-15CD-4D7F-AF05-5D6003596271}"/>
                  </a:ext>
                </a:extLst>
              </p:cNvPr>
              <p:cNvSpPr/>
              <p:nvPr/>
            </p:nvSpPr>
            <p:spPr>
              <a:xfrm rot="5400000">
                <a:off x="2069534"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lowchart: Connector 7">
                <a:extLst>
                  <a:ext uri="{FF2B5EF4-FFF2-40B4-BE49-F238E27FC236}">
                    <a16:creationId xmlns:a16="http://schemas.microsoft.com/office/drawing/2014/main" id="{B794125A-0A28-4C40-A2DE-62BCAC61511D}"/>
                  </a:ext>
                </a:extLst>
              </p:cNvPr>
              <p:cNvSpPr/>
              <p:nvPr/>
            </p:nvSpPr>
            <p:spPr>
              <a:xfrm>
                <a:off x="1334905"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7C800383-D8A2-4A17-8B73-67E6B20B2377}"/>
                  </a:ext>
                </a:extLst>
              </p:cNvPr>
              <p:cNvSpPr/>
              <p:nvPr/>
            </p:nvSpPr>
            <p:spPr>
              <a:xfrm>
                <a:off x="2235990"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094A0EDE-E7A6-4D23-8F1B-F2842196D548}"/>
                </a:ext>
              </a:extLst>
            </p:cNvPr>
            <p:cNvSpPr txBox="1"/>
            <p:nvPr/>
          </p:nvSpPr>
          <p:spPr>
            <a:xfrm>
              <a:off x="992359" y="2505230"/>
              <a:ext cx="1617251"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8</a:t>
              </a:r>
            </a:p>
          </p:txBody>
        </p:sp>
        <p:sp>
          <p:nvSpPr>
            <p:cNvPr id="13" name="TextBox 12">
              <a:extLst>
                <a:ext uri="{FF2B5EF4-FFF2-40B4-BE49-F238E27FC236}">
                  <a16:creationId xmlns:a16="http://schemas.microsoft.com/office/drawing/2014/main" id="{63A4AE15-54C0-4B15-BE82-3925EA1DD38A}"/>
                </a:ext>
              </a:extLst>
            </p:cNvPr>
            <p:cNvSpPr txBox="1"/>
            <p:nvPr/>
          </p:nvSpPr>
          <p:spPr>
            <a:xfrm>
              <a:off x="881175" y="3322948"/>
              <a:ext cx="1839618" cy="707886"/>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Luma Role Workbooks</a:t>
              </a:r>
            </a:p>
          </p:txBody>
        </p:sp>
      </p:grpSp>
      <p:grpSp>
        <p:nvGrpSpPr>
          <p:cNvPr id="22" name="Group 21">
            <a:extLst>
              <a:ext uri="{FF2B5EF4-FFF2-40B4-BE49-F238E27FC236}">
                <a16:creationId xmlns:a16="http://schemas.microsoft.com/office/drawing/2014/main" id="{6B979381-86EC-4E6E-A339-5024DE96D9EF}"/>
              </a:ext>
            </a:extLst>
          </p:cNvPr>
          <p:cNvGrpSpPr/>
          <p:nvPr/>
        </p:nvGrpSpPr>
        <p:grpSpPr>
          <a:xfrm>
            <a:off x="3385592" y="1806606"/>
            <a:ext cx="2530136" cy="2712129"/>
            <a:chOff x="3385592" y="1806606"/>
            <a:chExt cx="2530136" cy="2712129"/>
          </a:xfrm>
        </p:grpSpPr>
        <p:grpSp>
          <p:nvGrpSpPr>
            <p:cNvPr id="9" name="Group 8">
              <a:extLst>
                <a:ext uri="{FF2B5EF4-FFF2-40B4-BE49-F238E27FC236}">
                  <a16:creationId xmlns:a16="http://schemas.microsoft.com/office/drawing/2014/main" id="{2018A01B-2A93-4623-BBFB-ACB63F01A5CF}"/>
                </a:ext>
              </a:extLst>
            </p:cNvPr>
            <p:cNvGrpSpPr/>
            <p:nvPr/>
          </p:nvGrpSpPr>
          <p:grpSpPr>
            <a:xfrm>
              <a:off x="3385592" y="1806606"/>
              <a:ext cx="2530136" cy="2712129"/>
              <a:chOff x="3860606" y="1806605"/>
              <a:chExt cx="2530136" cy="2712129"/>
            </a:xfrm>
          </p:grpSpPr>
          <p:sp>
            <p:nvSpPr>
              <p:cNvPr id="35" name="Rectangle: Rounded Corners 34">
                <a:extLst>
                  <a:ext uri="{FF2B5EF4-FFF2-40B4-BE49-F238E27FC236}">
                    <a16:creationId xmlns:a16="http://schemas.microsoft.com/office/drawing/2014/main" id="{EFB6B94E-0C18-4773-8C9D-2F54B4760777}"/>
                  </a:ext>
                </a:extLst>
              </p:cNvPr>
              <p:cNvSpPr/>
              <p:nvPr/>
            </p:nvSpPr>
            <p:spPr>
              <a:xfrm>
                <a:off x="3860606" y="2130640"/>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437FDBFE-3D63-49C8-B156-9ABEE9439EC0}"/>
                  </a:ext>
                </a:extLst>
              </p:cNvPr>
              <p:cNvSpPr/>
              <p:nvPr/>
            </p:nvSpPr>
            <p:spPr>
              <a:xfrm rot="5400000">
                <a:off x="4377397"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Rounded Corners 36">
                <a:extLst>
                  <a:ext uri="{FF2B5EF4-FFF2-40B4-BE49-F238E27FC236}">
                    <a16:creationId xmlns:a16="http://schemas.microsoft.com/office/drawing/2014/main" id="{55D228D9-99FF-434B-875E-3B1C77136313}"/>
                  </a:ext>
                </a:extLst>
              </p:cNvPr>
              <p:cNvSpPr/>
              <p:nvPr/>
            </p:nvSpPr>
            <p:spPr>
              <a:xfrm rot="5400000">
                <a:off x="5278813"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Flowchart: Connector 37">
                <a:extLst>
                  <a:ext uri="{FF2B5EF4-FFF2-40B4-BE49-F238E27FC236}">
                    <a16:creationId xmlns:a16="http://schemas.microsoft.com/office/drawing/2014/main" id="{1CCC6661-B4C4-4B79-9351-C59494EE5881}"/>
                  </a:ext>
                </a:extLst>
              </p:cNvPr>
              <p:cNvSpPr/>
              <p:nvPr/>
            </p:nvSpPr>
            <p:spPr>
              <a:xfrm>
                <a:off x="4544184"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lowchart: Connector 38">
                <a:extLst>
                  <a:ext uri="{FF2B5EF4-FFF2-40B4-BE49-F238E27FC236}">
                    <a16:creationId xmlns:a16="http://schemas.microsoft.com/office/drawing/2014/main" id="{62DC2C99-EBCB-4FA0-BF7B-EC3EFAF12737}"/>
                  </a:ext>
                </a:extLst>
              </p:cNvPr>
              <p:cNvSpPr/>
              <p:nvPr/>
            </p:nvSpPr>
            <p:spPr>
              <a:xfrm>
                <a:off x="5445269"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TextBox 61">
              <a:extLst>
                <a:ext uri="{FF2B5EF4-FFF2-40B4-BE49-F238E27FC236}">
                  <a16:creationId xmlns:a16="http://schemas.microsoft.com/office/drawing/2014/main" id="{F022C5E7-4671-4DE5-A20A-A30AB6885B25}"/>
                </a:ext>
              </a:extLst>
            </p:cNvPr>
            <p:cNvSpPr txBox="1"/>
            <p:nvPr/>
          </p:nvSpPr>
          <p:spPr>
            <a:xfrm>
              <a:off x="3842034" y="2505230"/>
              <a:ext cx="1617251"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23</a:t>
              </a:r>
            </a:p>
          </p:txBody>
        </p:sp>
        <p:sp>
          <p:nvSpPr>
            <p:cNvPr id="65" name="TextBox 64">
              <a:extLst>
                <a:ext uri="{FF2B5EF4-FFF2-40B4-BE49-F238E27FC236}">
                  <a16:creationId xmlns:a16="http://schemas.microsoft.com/office/drawing/2014/main" id="{E2A28221-F32B-4191-A004-A44C13450900}"/>
                </a:ext>
              </a:extLst>
            </p:cNvPr>
            <p:cNvSpPr txBox="1"/>
            <p:nvPr/>
          </p:nvSpPr>
          <p:spPr>
            <a:xfrm>
              <a:off x="3730850" y="3166097"/>
              <a:ext cx="1839618" cy="1015663"/>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Operations Readiness</a:t>
              </a:r>
            </a:p>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Assessment</a:t>
              </a:r>
            </a:p>
          </p:txBody>
        </p:sp>
      </p:grpSp>
      <p:grpSp>
        <p:nvGrpSpPr>
          <p:cNvPr id="68" name="Group 67">
            <a:extLst>
              <a:ext uri="{FF2B5EF4-FFF2-40B4-BE49-F238E27FC236}">
                <a16:creationId xmlns:a16="http://schemas.microsoft.com/office/drawing/2014/main" id="{911AEFCF-BDA0-4D0F-BFA4-9D44883EF8A2}"/>
              </a:ext>
            </a:extLst>
          </p:cNvPr>
          <p:cNvGrpSpPr/>
          <p:nvPr/>
        </p:nvGrpSpPr>
        <p:grpSpPr>
          <a:xfrm>
            <a:off x="6235267" y="1806606"/>
            <a:ext cx="2530136" cy="2712129"/>
            <a:chOff x="6235267" y="1806606"/>
            <a:chExt cx="2530136" cy="2712129"/>
          </a:xfrm>
        </p:grpSpPr>
        <p:grpSp>
          <p:nvGrpSpPr>
            <p:cNvPr id="50" name="Group 49">
              <a:extLst>
                <a:ext uri="{FF2B5EF4-FFF2-40B4-BE49-F238E27FC236}">
                  <a16:creationId xmlns:a16="http://schemas.microsoft.com/office/drawing/2014/main" id="{2BAE1044-3D01-4AC5-97F7-073E4CD95CB2}"/>
                </a:ext>
              </a:extLst>
            </p:cNvPr>
            <p:cNvGrpSpPr/>
            <p:nvPr/>
          </p:nvGrpSpPr>
          <p:grpSpPr>
            <a:xfrm>
              <a:off x="6235267" y="1806606"/>
              <a:ext cx="2530136" cy="2712129"/>
              <a:chOff x="651327" y="1806606"/>
              <a:chExt cx="2530136" cy="2712129"/>
            </a:xfrm>
          </p:grpSpPr>
          <p:sp>
            <p:nvSpPr>
              <p:cNvPr id="51" name="Rectangle: Rounded Corners 50">
                <a:extLst>
                  <a:ext uri="{FF2B5EF4-FFF2-40B4-BE49-F238E27FC236}">
                    <a16:creationId xmlns:a16="http://schemas.microsoft.com/office/drawing/2014/main" id="{B49B2C58-F306-4711-B701-837F9633C783}"/>
                  </a:ext>
                </a:extLst>
              </p:cNvPr>
              <p:cNvSpPr/>
              <p:nvPr/>
            </p:nvSpPr>
            <p:spPr>
              <a:xfrm>
                <a:off x="651327" y="2130641"/>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3DA559FA-1081-49EE-AB1E-42BC8C5B2F54}"/>
                  </a:ext>
                </a:extLst>
              </p:cNvPr>
              <p:cNvSpPr/>
              <p:nvPr/>
            </p:nvSpPr>
            <p:spPr>
              <a:xfrm rot="5400000">
                <a:off x="1168118"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Rounded Corners 52">
                <a:extLst>
                  <a:ext uri="{FF2B5EF4-FFF2-40B4-BE49-F238E27FC236}">
                    <a16:creationId xmlns:a16="http://schemas.microsoft.com/office/drawing/2014/main" id="{2A4AB43A-F09B-4317-AD26-38F0A105ABDF}"/>
                  </a:ext>
                </a:extLst>
              </p:cNvPr>
              <p:cNvSpPr/>
              <p:nvPr/>
            </p:nvSpPr>
            <p:spPr>
              <a:xfrm rot="5400000">
                <a:off x="2069534"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Connector 53">
                <a:extLst>
                  <a:ext uri="{FF2B5EF4-FFF2-40B4-BE49-F238E27FC236}">
                    <a16:creationId xmlns:a16="http://schemas.microsoft.com/office/drawing/2014/main" id="{D9FC80BC-60D2-4A15-B311-B000A157A222}"/>
                  </a:ext>
                </a:extLst>
              </p:cNvPr>
              <p:cNvSpPr/>
              <p:nvPr/>
            </p:nvSpPr>
            <p:spPr>
              <a:xfrm>
                <a:off x="1334905"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lowchart: Connector 54">
                <a:extLst>
                  <a:ext uri="{FF2B5EF4-FFF2-40B4-BE49-F238E27FC236}">
                    <a16:creationId xmlns:a16="http://schemas.microsoft.com/office/drawing/2014/main" id="{A8445853-2C8E-42F1-BC8A-702D028D1712}"/>
                  </a:ext>
                </a:extLst>
              </p:cNvPr>
              <p:cNvSpPr/>
              <p:nvPr/>
            </p:nvSpPr>
            <p:spPr>
              <a:xfrm>
                <a:off x="2235990"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3" name="TextBox 62">
              <a:extLst>
                <a:ext uri="{FF2B5EF4-FFF2-40B4-BE49-F238E27FC236}">
                  <a16:creationId xmlns:a16="http://schemas.microsoft.com/office/drawing/2014/main" id="{7014B1AC-9E67-4CCB-8074-E08069A847CC}"/>
                </a:ext>
              </a:extLst>
            </p:cNvPr>
            <p:cNvSpPr txBox="1"/>
            <p:nvPr/>
          </p:nvSpPr>
          <p:spPr>
            <a:xfrm>
              <a:off x="6691709" y="2505230"/>
              <a:ext cx="1617251"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27</a:t>
              </a:r>
            </a:p>
          </p:txBody>
        </p:sp>
        <p:sp>
          <p:nvSpPr>
            <p:cNvPr id="66" name="TextBox 65">
              <a:extLst>
                <a:ext uri="{FF2B5EF4-FFF2-40B4-BE49-F238E27FC236}">
                  <a16:creationId xmlns:a16="http://schemas.microsoft.com/office/drawing/2014/main" id="{71E3975F-CF1A-44A8-ACEB-DEE6F156B75E}"/>
                </a:ext>
              </a:extLst>
            </p:cNvPr>
            <p:cNvSpPr txBox="1"/>
            <p:nvPr/>
          </p:nvSpPr>
          <p:spPr>
            <a:xfrm>
              <a:off x="6580525" y="3387128"/>
              <a:ext cx="1839618" cy="400110"/>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Luma Labs</a:t>
              </a:r>
            </a:p>
          </p:txBody>
        </p:sp>
      </p:grpSp>
      <p:grpSp>
        <p:nvGrpSpPr>
          <p:cNvPr id="69" name="Group 68">
            <a:extLst>
              <a:ext uri="{FF2B5EF4-FFF2-40B4-BE49-F238E27FC236}">
                <a16:creationId xmlns:a16="http://schemas.microsoft.com/office/drawing/2014/main" id="{3A69684C-4B10-4B8A-91DF-893FCDA8C6A7}"/>
              </a:ext>
            </a:extLst>
          </p:cNvPr>
          <p:cNvGrpSpPr/>
          <p:nvPr/>
        </p:nvGrpSpPr>
        <p:grpSpPr>
          <a:xfrm>
            <a:off x="9084942" y="1806605"/>
            <a:ext cx="2530136" cy="2712129"/>
            <a:chOff x="9084942" y="1806605"/>
            <a:chExt cx="2530136" cy="2712129"/>
          </a:xfrm>
        </p:grpSpPr>
        <p:grpSp>
          <p:nvGrpSpPr>
            <p:cNvPr id="56" name="Group 55">
              <a:extLst>
                <a:ext uri="{FF2B5EF4-FFF2-40B4-BE49-F238E27FC236}">
                  <a16:creationId xmlns:a16="http://schemas.microsoft.com/office/drawing/2014/main" id="{F9AB598A-A57B-456B-8388-53E509B67C67}"/>
                </a:ext>
              </a:extLst>
            </p:cNvPr>
            <p:cNvGrpSpPr/>
            <p:nvPr/>
          </p:nvGrpSpPr>
          <p:grpSpPr>
            <a:xfrm>
              <a:off x="9084942" y="1806605"/>
              <a:ext cx="2530136" cy="2712129"/>
              <a:chOff x="3860606" y="1806605"/>
              <a:chExt cx="2530136" cy="2712129"/>
            </a:xfrm>
          </p:grpSpPr>
          <p:sp>
            <p:nvSpPr>
              <p:cNvPr id="57" name="Rectangle: Rounded Corners 56">
                <a:extLst>
                  <a:ext uri="{FF2B5EF4-FFF2-40B4-BE49-F238E27FC236}">
                    <a16:creationId xmlns:a16="http://schemas.microsoft.com/office/drawing/2014/main" id="{2E535FC0-85BA-44A8-86B1-79A1E3FB814D}"/>
                  </a:ext>
                </a:extLst>
              </p:cNvPr>
              <p:cNvSpPr/>
              <p:nvPr/>
            </p:nvSpPr>
            <p:spPr>
              <a:xfrm>
                <a:off x="3860606" y="2130640"/>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CFCFE38C-038B-4004-8F68-62EAC4C27E82}"/>
                  </a:ext>
                </a:extLst>
              </p:cNvPr>
              <p:cNvSpPr/>
              <p:nvPr/>
            </p:nvSpPr>
            <p:spPr>
              <a:xfrm rot="5400000">
                <a:off x="4377397"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Rectangle: Rounded Corners 58">
                <a:extLst>
                  <a:ext uri="{FF2B5EF4-FFF2-40B4-BE49-F238E27FC236}">
                    <a16:creationId xmlns:a16="http://schemas.microsoft.com/office/drawing/2014/main" id="{110EE8CD-6485-4886-ABF7-E5A829CA6825}"/>
                  </a:ext>
                </a:extLst>
              </p:cNvPr>
              <p:cNvSpPr/>
              <p:nvPr/>
            </p:nvSpPr>
            <p:spPr>
              <a:xfrm rot="5400000">
                <a:off x="5278813"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0" name="Flowchart: Connector 59">
                <a:extLst>
                  <a:ext uri="{FF2B5EF4-FFF2-40B4-BE49-F238E27FC236}">
                    <a16:creationId xmlns:a16="http://schemas.microsoft.com/office/drawing/2014/main" id="{6908E7A5-33F9-44C4-9B13-C2662B504D43}"/>
                  </a:ext>
                </a:extLst>
              </p:cNvPr>
              <p:cNvSpPr/>
              <p:nvPr/>
            </p:nvSpPr>
            <p:spPr>
              <a:xfrm>
                <a:off x="4544184"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Flowchart: Connector 60">
                <a:extLst>
                  <a:ext uri="{FF2B5EF4-FFF2-40B4-BE49-F238E27FC236}">
                    <a16:creationId xmlns:a16="http://schemas.microsoft.com/office/drawing/2014/main" id="{192358AF-8383-425D-BE13-947B55009586}"/>
                  </a:ext>
                </a:extLst>
              </p:cNvPr>
              <p:cNvSpPr/>
              <p:nvPr/>
            </p:nvSpPr>
            <p:spPr>
              <a:xfrm>
                <a:off x="5445269"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a:extLst>
                <a:ext uri="{FF2B5EF4-FFF2-40B4-BE49-F238E27FC236}">
                  <a16:creationId xmlns:a16="http://schemas.microsoft.com/office/drawing/2014/main" id="{6BD670E4-5013-4589-9F38-4FE1A967F9DF}"/>
                </a:ext>
              </a:extLst>
            </p:cNvPr>
            <p:cNvSpPr txBox="1"/>
            <p:nvPr/>
          </p:nvSpPr>
          <p:spPr>
            <a:xfrm>
              <a:off x="9361659" y="2505229"/>
              <a:ext cx="1976700" cy="1077218"/>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20-March 31</a:t>
              </a:r>
            </a:p>
          </p:txBody>
        </p:sp>
        <p:sp>
          <p:nvSpPr>
            <p:cNvPr id="67" name="TextBox 66">
              <a:extLst>
                <a:ext uri="{FF2B5EF4-FFF2-40B4-BE49-F238E27FC236}">
                  <a16:creationId xmlns:a16="http://schemas.microsoft.com/office/drawing/2014/main" id="{8D5D72D0-9BA1-4986-9E83-DFB6A8B7153C}"/>
                </a:ext>
              </a:extLst>
            </p:cNvPr>
            <p:cNvSpPr txBox="1"/>
            <p:nvPr/>
          </p:nvSpPr>
          <p:spPr>
            <a:xfrm>
              <a:off x="9430200" y="3552540"/>
              <a:ext cx="1839618" cy="707886"/>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Luma Role Workshops</a:t>
              </a:r>
            </a:p>
          </p:txBody>
        </p:sp>
      </p:grpSp>
    </p:spTree>
    <p:extLst>
      <p:ext uri="{BB962C8B-B14F-4D97-AF65-F5344CB8AC3E}">
        <p14:creationId xmlns:p14="http://schemas.microsoft.com/office/powerpoint/2010/main" val="3775222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id="{DF15F1DC-FE53-45BE-8424-51C5777125DB}"/>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Luma Role Workbooks</a:t>
            </a:r>
          </a:p>
        </p:txBody>
      </p:sp>
      <p:grpSp>
        <p:nvGrpSpPr>
          <p:cNvPr id="42" name="Group 41">
            <a:extLst>
              <a:ext uri="{FF2B5EF4-FFF2-40B4-BE49-F238E27FC236}">
                <a16:creationId xmlns:a16="http://schemas.microsoft.com/office/drawing/2014/main" id="{01D152F0-7A20-49A6-A945-78276C914FDC}"/>
              </a:ext>
            </a:extLst>
          </p:cNvPr>
          <p:cNvGrpSpPr/>
          <p:nvPr/>
        </p:nvGrpSpPr>
        <p:grpSpPr>
          <a:xfrm>
            <a:off x="535917" y="1806606"/>
            <a:ext cx="2530136" cy="2712129"/>
            <a:chOff x="535917" y="1806606"/>
            <a:chExt cx="2530136" cy="2712129"/>
          </a:xfrm>
        </p:grpSpPr>
        <p:grpSp>
          <p:nvGrpSpPr>
            <p:cNvPr id="43" name="Group 42">
              <a:extLst>
                <a:ext uri="{FF2B5EF4-FFF2-40B4-BE49-F238E27FC236}">
                  <a16:creationId xmlns:a16="http://schemas.microsoft.com/office/drawing/2014/main" id="{AA762C6D-E17E-4FD7-A40C-F459A9D60F97}"/>
                </a:ext>
              </a:extLst>
            </p:cNvPr>
            <p:cNvGrpSpPr/>
            <p:nvPr/>
          </p:nvGrpSpPr>
          <p:grpSpPr>
            <a:xfrm>
              <a:off x="535917" y="1806606"/>
              <a:ext cx="2530136" cy="2712129"/>
              <a:chOff x="651327" y="1806606"/>
              <a:chExt cx="2530136" cy="2712129"/>
            </a:xfrm>
          </p:grpSpPr>
          <p:sp>
            <p:nvSpPr>
              <p:cNvPr id="46" name="Rectangle: Rounded Corners 45">
                <a:extLst>
                  <a:ext uri="{FF2B5EF4-FFF2-40B4-BE49-F238E27FC236}">
                    <a16:creationId xmlns:a16="http://schemas.microsoft.com/office/drawing/2014/main" id="{40EFB0FB-EBF9-4790-B927-69C72E19FA36}"/>
                  </a:ext>
                </a:extLst>
              </p:cNvPr>
              <p:cNvSpPr/>
              <p:nvPr/>
            </p:nvSpPr>
            <p:spPr>
              <a:xfrm>
                <a:off x="651327" y="2130641"/>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Rounded Corners 46">
                <a:extLst>
                  <a:ext uri="{FF2B5EF4-FFF2-40B4-BE49-F238E27FC236}">
                    <a16:creationId xmlns:a16="http://schemas.microsoft.com/office/drawing/2014/main" id="{E4D32841-F798-4133-8CC4-962C999FD1DF}"/>
                  </a:ext>
                </a:extLst>
              </p:cNvPr>
              <p:cNvSpPr/>
              <p:nvPr/>
            </p:nvSpPr>
            <p:spPr>
              <a:xfrm rot="5400000">
                <a:off x="1168118"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Rectangle: Rounded Corners 47">
                <a:extLst>
                  <a:ext uri="{FF2B5EF4-FFF2-40B4-BE49-F238E27FC236}">
                    <a16:creationId xmlns:a16="http://schemas.microsoft.com/office/drawing/2014/main" id="{D1055C16-FB3E-460A-A32B-A4E87DDCDC7A}"/>
                  </a:ext>
                </a:extLst>
              </p:cNvPr>
              <p:cNvSpPr/>
              <p:nvPr/>
            </p:nvSpPr>
            <p:spPr>
              <a:xfrm rot="5400000">
                <a:off x="2069534"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Connector 48">
                <a:extLst>
                  <a:ext uri="{FF2B5EF4-FFF2-40B4-BE49-F238E27FC236}">
                    <a16:creationId xmlns:a16="http://schemas.microsoft.com/office/drawing/2014/main" id="{2E087160-CE33-49D4-8260-F3F7801DA8DF}"/>
                  </a:ext>
                </a:extLst>
              </p:cNvPr>
              <p:cNvSpPr/>
              <p:nvPr/>
            </p:nvSpPr>
            <p:spPr>
              <a:xfrm>
                <a:off x="1334905"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lowchart: Connector 67">
                <a:extLst>
                  <a:ext uri="{FF2B5EF4-FFF2-40B4-BE49-F238E27FC236}">
                    <a16:creationId xmlns:a16="http://schemas.microsoft.com/office/drawing/2014/main" id="{96668EB3-756A-493F-A869-15057348DAE2}"/>
                  </a:ext>
                </a:extLst>
              </p:cNvPr>
              <p:cNvSpPr/>
              <p:nvPr/>
            </p:nvSpPr>
            <p:spPr>
              <a:xfrm>
                <a:off x="2235990"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41171182-448D-4F9E-A342-B53F39F86078}"/>
                </a:ext>
              </a:extLst>
            </p:cNvPr>
            <p:cNvSpPr txBox="1"/>
            <p:nvPr/>
          </p:nvSpPr>
          <p:spPr>
            <a:xfrm>
              <a:off x="992359" y="2505230"/>
              <a:ext cx="1617251"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8</a:t>
              </a:r>
            </a:p>
          </p:txBody>
        </p:sp>
        <p:sp>
          <p:nvSpPr>
            <p:cNvPr id="45" name="TextBox 44">
              <a:extLst>
                <a:ext uri="{FF2B5EF4-FFF2-40B4-BE49-F238E27FC236}">
                  <a16:creationId xmlns:a16="http://schemas.microsoft.com/office/drawing/2014/main" id="{D0CE4902-5F21-4CFC-A55E-1CE0C61D81AD}"/>
                </a:ext>
              </a:extLst>
            </p:cNvPr>
            <p:cNvSpPr txBox="1"/>
            <p:nvPr/>
          </p:nvSpPr>
          <p:spPr>
            <a:xfrm>
              <a:off x="881175" y="3322948"/>
              <a:ext cx="1839618" cy="707886"/>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Luma Role Workbooks</a:t>
              </a:r>
            </a:p>
          </p:txBody>
        </p:sp>
      </p:grpSp>
      <p:sp>
        <p:nvSpPr>
          <p:cNvPr id="98" name="TextBox 97">
            <a:extLst>
              <a:ext uri="{FF2B5EF4-FFF2-40B4-BE49-F238E27FC236}">
                <a16:creationId xmlns:a16="http://schemas.microsoft.com/office/drawing/2014/main" id="{9D33EF3A-4773-4A4E-AA25-EA096A23F336}"/>
              </a:ext>
            </a:extLst>
          </p:cNvPr>
          <p:cNvSpPr txBox="1"/>
          <p:nvPr/>
        </p:nvSpPr>
        <p:spPr>
          <a:xfrm>
            <a:off x="3745196" y="1304628"/>
            <a:ext cx="7717947" cy="4524315"/>
          </a:xfrm>
          <a:prstGeom prst="rect">
            <a:avLst/>
          </a:prstGeom>
          <a:noFill/>
        </p:spPr>
        <p:txBody>
          <a:bodyPr wrap="square" rtlCol="0">
            <a:spAutoFit/>
          </a:bodyPr>
          <a:lstStyle/>
          <a:p>
            <a:pPr>
              <a:spcBef>
                <a:spcPts val="0"/>
              </a:spcBef>
              <a:spcAft>
                <a:spcPts val="0"/>
              </a:spcAft>
            </a:pPr>
            <a:r>
              <a:rPr lang="en-US" sz="1600" b="1" dirty="0">
                <a:solidFill>
                  <a:schemeClr val="tx1">
                    <a:lumMod val="65000"/>
                    <a:lumOff val="35000"/>
                  </a:schemeClr>
                </a:solidFill>
                <a:latin typeface="Arial" panose="020B0604020202020204" pitchFamily="34" charset="0"/>
                <a:cs typeface="Arial" panose="020B0604020202020204" pitchFamily="34" charset="0"/>
              </a:rPr>
              <a:t>Who</a:t>
            </a:r>
            <a:r>
              <a:rPr lang="en-US" sz="1600" dirty="0">
                <a:solidFill>
                  <a:schemeClr val="tx1">
                    <a:lumMod val="65000"/>
                    <a:lumOff val="35000"/>
                  </a:schemeClr>
                </a:solidFill>
                <a:latin typeface="Arial" panose="020B0604020202020204" pitchFamily="34" charset="0"/>
                <a:cs typeface="Arial" panose="020B0604020202020204" pitchFamily="34" charset="0"/>
              </a:rPr>
              <a:t>: The Luma Roles workbook will need collaboration across your agency to fill out. Include your Leadership, Division Administrators, Bureau Chiefs where appropriate. </a:t>
            </a:r>
          </a:p>
          <a:p>
            <a:pPr>
              <a:spcBef>
                <a:spcPts val="0"/>
              </a:spcBef>
              <a:spcAft>
                <a:spcPts val="0"/>
              </a:spcAft>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spcBef>
                <a:spcPts val="0"/>
              </a:spcBef>
              <a:spcAft>
                <a:spcPts val="0"/>
              </a:spcAft>
            </a:pPr>
            <a:r>
              <a:rPr lang="en-US" sz="1600" b="1" dirty="0">
                <a:solidFill>
                  <a:schemeClr val="tx1">
                    <a:lumMod val="65000"/>
                    <a:lumOff val="35000"/>
                  </a:schemeClr>
                </a:solidFill>
                <a:latin typeface="Arial" panose="020B0604020202020204" pitchFamily="34" charset="0"/>
                <a:cs typeface="Arial" panose="020B0604020202020204" pitchFamily="34" charset="0"/>
              </a:rPr>
              <a:t>What: </a:t>
            </a:r>
            <a:r>
              <a:rPr lang="en-US" sz="1600" dirty="0">
                <a:solidFill>
                  <a:schemeClr val="tx1">
                    <a:lumMod val="65000"/>
                    <a:lumOff val="35000"/>
                  </a:schemeClr>
                </a:solidFill>
                <a:latin typeface="Arial" panose="020B0604020202020204" pitchFamily="34" charset="0"/>
                <a:cs typeface="Arial" panose="020B0604020202020204" pitchFamily="34" charset="0"/>
              </a:rPr>
              <a:t>The Luma Roles Workbook lists the FSM security roles. The workbook will include descriptions to help determine who at your agency to assign the role to.</a:t>
            </a:r>
          </a:p>
          <a:p>
            <a:pPr>
              <a:spcBef>
                <a:spcPts val="0"/>
              </a:spcBef>
              <a:spcAft>
                <a:spcPts val="0"/>
              </a:spcAft>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spcBef>
                <a:spcPts val="0"/>
              </a:spcBef>
              <a:spcAft>
                <a:spcPts val="0"/>
              </a:spcAft>
            </a:pPr>
            <a:r>
              <a:rPr lang="en-US" sz="1600" dirty="0">
                <a:solidFill>
                  <a:schemeClr val="tx1">
                    <a:lumMod val="65000"/>
                    <a:lumOff val="35000"/>
                  </a:schemeClr>
                </a:solidFill>
                <a:latin typeface="Arial" panose="020B0604020202020204" pitchFamily="34" charset="0"/>
                <a:cs typeface="Arial" panose="020B0604020202020204" pitchFamily="34" charset="0"/>
              </a:rPr>
              <a:t>Employee and Manager roles are derived from the work agencies have already done in the HR Org Workbooks, Thank you!</a:t>
            </a:r>
          </a:p>
          <a:p>
            <a:pPr>
              <a:spcBef>
                <a:spcPts val="0"/>
              </a:spcBef>
              <a:spcAft>
                <a:spcPts val="0"/>
              </a:spcAft>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spcBef>
                <a:spcPts val="0"/>
              </a:spcBef>
              <a:spcAft>
                <a:spcPts val="0"/>
              </a:spcAft>
            </a:pPr>
            <a:r>
              <a:rPr lang="en-US" sz="1600" dirty="0">
                <a:solidFill>
                  <a:schemeClr val="tx1">
                    <a:lumMod val="65000"/>
                    <a:lumOff val="35000"/>
                  </a:schemeClr>
                </a:solidFill>
                <a:latin typeface="Arial" panose="020B0604020202020204" pitchFamily="34" charset="0"/>
                <a:cs typeface="Arial" panose="020B0604020202020204" pitchFamily="34" charset="0"/>
              </a:rPr>
              <a:t>Payroll and HR and roles are being tested and will be reviewed and provided to agencies at a later date.</a:t>
            </a:r>
          </a:p>
          <a:p>
            <a:pPr>
              <a:spcBef>
                <a:spcPts val="0"/>
              </a:spcBef>
              <a:spcAft>
                <a:spcPts val="0"/>
              </a:spcAft>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spcBef>
                <a:spcPts val="0"/>
              </a:spcBef>
              <a:spcAft>
                <a:spcPts val="0"/>
              </a:spcAft>
            </a:pPr>
            <a:r>
              <a:rPr lang="en-US" sz="1600" b="1" dirty="0">
                <a:solidFill>
                  <a:schemeClr val="tx1">
                    <a:lumMod val="65000"/>
                    <a:lumOff val="35000"/>
                  </a:schemeClr>
                </a:solidFill>
                <a:latin typeface="Arial" panose="020B0604020202020204" pitchFamily="34" charset="0"/>
                <a:cs typeface="Arial" panose="020B0604020202020204" pitchFamily="34" charset="0"/>
              </a:rPr>
              <a:t>Why: </a:t>
            </a:r>
            <a:r>
              <a:rPr lang="en-US" sz="1600" dirty="0">
                <a:solidFill>
                  <a:schemeClr val="tx1">
                    <a:lumMod val="65000"/>
                    <a:lumOff val="35000"/>
                  </a:schemeClr>
                </a:solidFill>
                <a:latin typeface="Arial" panose="020B0604020202020204" pitchFamily="34" charset="0"/>
                <a:cs typeface="Arial" panose="020B0604020202020204" pitchFamily="34" charset="0"/>
              </a:rPr>
              <a:t>The Roles workbook will be used by the Luma Training team to help plan and map out the training schedule and registration. The roles workbook will also be used by the technical team to help prepare the onboard actions at go-live. This workbook will also help agency plan for the future for your staff!</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095943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873D7DE-FC29-471B-83A4-ECF79C0F25E5}"/>
              </a:ext>
            </a:extLst>
          </p:cNvPr>
          <p:cNvGrpSpPr/>
          <p:nvPr/>
        </p:nvGrpSpPr>
        <p:grpSpPr>
          <a:xfrm>
            <a:off x="535917" y="1806605"/>
            <a:ext cx="2530136" cy="2712129"/>
            <a:chOff x="3385592" y="1806606"/>
            <a:chExt cx="2530136" cy="2712129"/>
          </a:xfrm>
        </p:grpSpPr>
        <p:grpSp>
          <p:nvGrpSpPr>
            <p:cNvPr id="15" name="Group 14">
              <a:extLst>
                <a:ext uri="{FF2B5EF4-FFF2-40B4-BE49-F238E27FC236}">
                  <a16:creationId xmlns:a16="http://schemas.microsoft.com/office/drawing/2014/main" id="{8AC0630A-1B23-46C0-A6C7-4C0E2D02C2C7}"/>
                </a:ext>
              </a:extLst>
            </p:cNvPr>
            <p:cNvGrpSpPr/>
            <p:nvPr/>
          </p:nvGrpSpPr>
          <p:grpSpPr>
            <a:xfrm>
              <a:off x="3385592" y="1806606"/>
              <a:ext cx="2530136" cy="2712129"/>
              <a:chOff x="3860606" y="1806605"/>
              <a:chExt cx="2530136" cy="2712129"/>
            </a:xfrm>
          </p:grpSpPr>
          <p:sp>
            <p:nvSpPr>
              <p:cNvPr id="18" name="Rectangle: Rounded Corners 17">
                <a:extLst>
                  <a:ext uri="{FF2B5EF4-FFF2-40B4-BE49-F238E27FC236}">
                    <a16:creationId xmlns:a16="http://schemas.microsoft.com/office/drawing/2014/main" id="{3E2F8DAA-B723-4D83-B0E6-B0D7BF7151C4}"/>
                  </a:ext>
                </a:extLst>
              </p:cNvPr>
              <p:cNvSpPr/>
              <p:nvPr/>
            </p:nvSpPr>
            <p:spPr>
              <a:xfrm>
                <a:off x="3860606" y="2130640"/>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D7D78A7F-40E5-4B46-9C2A-5FB81CD12C4E}"/>
                  </a:ext>
                </a:extLst>
              </p:cNvPr>
              <p:cNvSpPr/>
              <p:nvPr/>
            </p:nvSpPr>
            <p:spPr>
              <a:xfrm rot="5400000">
                <a:off x="4377397"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32560B95-83FA-4812-9D4F-535A3094DC39}"/>
                  </a:ext>
                </a:extLst>
              </p:cNvPr>
              <p:cNvSpPr/>
              <p:nvPr/>
            </p:nvSpPr>
            <p:spPr>
              <a:xfrm rot="5400000">
                <a:off x="5278813"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468DC612-1518-4BE2-B494-161A49588B0C}"/>
                  </a:ext>
                </a:extLst>
              </p:cNvPr>
              <p:cNvSpPr/>
              <p:nvPr/>
            </p:nvSpPr>
            <p:spPr>
              <a:xfrm>
                <a:off x="4544184"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BD5FDB8C-8BAA-4B7F-A588-A5DAAAAEE47B}"/>
                  </a:ext>
                </a:extLst>
              </p:cNvPr>
              <p:cNvSpPr/>
              <p:nvPr/>
            </p:nvSpPr>
            <p:spPr>
              <a:xfrm>
                <a:off x="5445269"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DD079F0F-5CFA-41AC-B084-B95BCCAADA0E}"/>
                </a:ext>
              </a:extLst>
            </p:cNvPr>
            <p:cNvSpPr txBox="1"/>
            <p:nvPr/>
          </p:nvSpPr>
          <p:spPr>
            <a:xfrm>
              <a:off x="3842034" y="2505230"/>
              <a:ext cx="1617251"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23</a:t>
              </a:r>
            </a:p>
          </p:txBody>
        </p:sp>
        <p:sp>
          <p:nvSpPr>
            <p:cNvPr id="17" name="TextBox 16">
              <a:extLst>
                <a:ext uri="{FF2B5EF4-FFF2-40B4-BE49-F238E27FC236}">
                  <a16:creationId xmlns:a16="http://schemas.microsoft.com/office/drawing/2014/main" id="{ED3AAB9E-708A-4105-B6F5-36C3621597A7}"/>
                </a:ext>
              </a:extLst>
            </p:cNvPr>
            <p:cNvSpPr txBox="1"/>
            <p:nvPr/>
          </p:nvSpPr>
          <p:spPr>
            <a:xfrm>
              <a:off x="3730850" y="3166097"/>
              <a:ext cx="1839618" cy="1015663"/>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Operations Readiness</a:t>
              </a:r>
            </a:p>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Assessment</a:t>
              </a:r>
            </a:p>
          </p:txBody>
        </p:sp>
      </p:grpSp>
      <p:sp>
        <p:nvSpPr>
          <p:cNvPr id="2" name="TextBox 1">
            <a:extLst>
              <a:ext uri="{FF2B5EF4-FFF2-40B4-BE49-F238E27FC236}">
                <a16:creationId xmlns:a16="http://schemas.microsoft.com/office/drawing/2014/main" id="{FFE4AED5-3FC9-482A-B0E1-360CF0326D65}"/>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Operations Readiness Assessment</a:t>
            </a:r>
          </a:p>
        </p:txBody>
      </p:sp>
      <p:sp>
        <p:nvSpPr>
          <p:cNvPr id="23" name="TextBox 22">
            <a:extLst>
              <a:ext uri="{FF2B5EF4-FFF2-40B4-BE49-F238E27FC236}">
                <a16:creationId xmlns:a16="http://schemas.microsoft.com/office/drawing/2014/main" id="{1A00E2E4-86BD-44CF-B0CB-8522A2FD8EAF}"/>
              </a:ext>
            </a:extLst>
          </p:cNvPr>
          <p:cNvSpPr txBox="1"/>
          <p:nvPr/>
        </p:nvSpPr>
        <p:spPr>
          <a:xfrm>
            <a:off x="3862214" y="2662967"/>
            <a:ext cx="6986761" cy="1323439"/>
          </a:xfrm>
          <a:prstGeom prst="rect">
            <a:avLst/>
          </a:prstGeom>
          <a:noFill/>
        </p:spPr>
        <p:txBody>
          <a:bodyPr wrap="square" rtlCol="0">
            <a:spAutoFit/>
          </a:bodyPr>
          <a:lstStyle/>
          <a:p>
            <a:r>
              <a:rPr lang="en-US" sz="2000" b="0" i="0" dirty="0">
                <a:solidFill>
                  <a:schemeClr val="tx1">
                    <a:lumMod val="65000"/>
                    <a:lumOff val="35000"/>
                  </a:schemeClr>
                </a:solidFill>
                <a:effectLst/>
                <a:latin typeface="Arial" panose="020B0604020202020204" pitchFamily="34" charset="0"/>
                <a:cs typeface="Arial" panose="020B0604020202020204" pitchFamily="34" charset="0"/>
              </a:rPr>
              <a:t>The Operations Readiness Assessment helps prepare agencies for the impacts the Luma implementation may have on agency operations by providing tools and guidance to analyze an agency's systems, tools, and workflows.</a:t>
            </a: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142989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0BE82630-469F-4B6E-B111-008821E34E99}"/>
              </a:ext>
            </a:extLst>
          </p:cNvPr>
          <p:cNvGrpSpPr/>
          <p:nvPr/>
        </p:nvGrpSpPr>
        <p:grpSpPr>
          <a:xfrm>
            <a:off x="535917" y="1806606"/>
            <a:ext cx="2530136" cy="2712129"/>
            <a:chOff x="6235267" y="1806606"/>
            <a:chExt cx="2530136" cy="2712129"/>
          </a:xfrm>
        </p:grpSpPr>
        <p:grpSp>
          <p:nvGrpSpPr>
            <p:cNvPr id="15" name="Group 14">
              <a:extLst>
                <a:ext uri="{FF2B5EF4-FFF2-40B4-BE49-F238E27FC236}">
                  <a16:creationId xmlns:a16="http://schemas.microsoft.com/office/drawing/2014/main" id="{6DDFED0A-F7C1-41C6-BF4E-5037CBD0E571}"/>
                </a:ext>
              </a:extLst>
            </p:cNvPr>
            <p:cNvGrpSpPr/>
            <p:nvPr/>
          </p:nvGrpSpPr>
          <p:grpSpPr>
            <a:xfrm>
              <a:off x="6235267" y="1806606"/>
              <a:ext cx="2530136" cy="2712129"/>
              <a:chOff x="651327" y="1806606"/>
              <a:chExt cx="2530136" cy="2712129"/>
            </a:xfrm>
          </p:grpSpPr>
          <p:sp>
            <p:nvSpPr>
              <p:cNvPr id="18" name="Rectangle: Rounded Corners 17">
                <a:extLst>
                  <a:ext uri="{FF2B5EF4-FFF2-40B4-BE49-F238E27FC236}">
                    <a16:creationId xmlns:a16="http://schemas.microsoft.com/office/drawing/2014/main" id="{E589C18F-7E07-4F56-8560-E0E77D68F299}"/>
                  </a:ext>
                </a:extLst>
              </p:cNvPr>
              <p:cNvSpPr/>
              <p:nvPr/>
            </p:nvSpPr>
            <p:spPr>
              <a:xfrm>
                <a:off x="651327" y="2130641"/>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C76469E-3CF7-473C-90A7-3E2E93FEB39F}"/>
                  </a:ext>
                </a:extLst>
              </p:cNvPr>
              <p:cNvSpPr/>
              <p:nvPr/>
            </p:nvSpPr>
            <p:spPr>
              <a:xfrm rot="5400000">
                <a:off x="1168118"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E21E6826-6EB1-40D4-A4E2-37621A89E673}"/>
                  </a:ext>
                </a:extLst>
              </p:cNvPr>
              <p:cNvSpPr/>
              <p:nvPr/>
            </p:nvSpPr>
            <p:spPr>
              <a:xfrm rot="5400000">
                <a:off x="2069534"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67ECE719-7A59-4534-A2A9-67C91F3835F4}"/>
                  </a:ext>
                </a:extLst>
              </p:cNvPr>
              <p:cNvSpPr/>
              <p:nvPr/>
            </p:nvSpPr>
            <p:spPr>
              <a:xfrm>
                <a:off x="1334905"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A595FBB7-6EBD-4CEB-A1E3-E28F5E7EDA0A}"/>
                  </a:ext>
                </a:extLst>
              </p:cNvPr>
              <p:cNvSpPr/>
              <p:nvPr/>
            </p:nvSpPr>
            <p:spPr>
              <a:xfrm>
                <a:off x="2235990"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31E7E7F6-7549-424E-9B20-38AC0B069475}"/>
                </a:ext>
              </a:extLst>
            </p:cNvPr>
            <p:cNvSpPr txBox="1"/>
            <p:nvPr/>
          </p:nvSpPr>
          <p:spPr>
            <a:xfrm>
              <a:off x="6691709" y="2505230"/>
              <a:ext cx="1617251" cy="584775"/>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27</a:t>
              </a:r>
            </a:p>
          </p:txBody>
        </p:sp>
        <p:sp>
          <p:nvSpPr>
            <p:cNvPr id="17" name="TextBox 16">
              <a:extLst>
                <a:ext uri="{FF2B5EF4-FFF2-40B4-BE49-F238E27FC236}">
                  <a16:creationId xmlns:a16="http://schemas.microsoft.com/office/drawing/2014/main" id="{124FAF4D-2404-4CD2-BD1D-C17D79A4D3B8}"/>
                </a:ext>
              </a:extLst>
            </p:cNvPr>
            <p:cNvSpPr txBox="1"/>
            <p:nvPr/>
          </p:nvSpPr>
          <p:spPr>
            <a:xfrm>
              <a:off x="6580525" y="3387128"/>
              <a:ext cx="1839618" cy="400110"/>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Luma Labs</a:t>
              </a:r>
            </a:p>
          </p:txBody>
        </p:sp>
      </p:grpSp>
      <p:sp>
        <p:nvSpPr>
          <p:cNvPr id="2" name="TextBox 1">
            <a:extLst>
              <a:ext uri="{FF2B5EF4-FFF2-40B4-BE49-F238E27FC236}">
                <a16:creationId xmlns:a16="http://schemas.microsoft.com/office/drawing/2014/main" id="{FFE4AED5-3FC9-482A-B0E1-360CF0326D65}"/>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Luma Labs</a:t>
            </a:r>
          </a:p>
        </p:txBody>
      </p:sp>
      <p:sp>
        <p:nvSpPr>
          <p:cNvPr id="23" name="TextBox 22">
            <a:extLst>
              <a:ext uri="{FF2B5EF4-FFF2-40B4-BE49-F238E27FC236}">
                <a16:creationId xmlns:a16="http://schemas.microsoft.com/office/drawing/2014/main" id="{143C2BCF-DB27-42D5-9676-5D6FB3FBC02E}"/>
              </a:ext>
            </a:extLst>
          </p:cNvPr>
          <p:cNvSpPr txBox="1"/>
          <p:nvPr/>
        </p:nvSpPr>
        <p:spPr>
          <a:xfrm>
            <a:off x="3900314" y="2767280"/>
            <a:ext cx="6891511" cy="1323439"/>
          </a:xfrm>
          <a:prstGeom prst="rect">
            <a:avLst/>
          </a:prstGeom>
          <a:noFill/>
        </p:spPr>
        <p:txBody>
          <a:bodyPr wrap="square" rtlCol="0">
            <a:spAutoFit/>
          </a:bodyPr>
          <a:lstStyle/>
          <a:p>
            <a:r>
              <a:rPr lang="en-US" sz="2000" b="0" i="0" dirty="0">
                <a:solidFill>
                  <a:schemeClr val="tx1">
                    <a:lumMod val="65000"/>
                    <a:lumOff val="35000"/>
                  </a:schemeClr>
                </a:solidFill>
                <a:effectLst/>
                <a:latin typeface="Arial" panose="020B0604020202020204" pitchFamily="34" charset="0"/>
                <a:cs typeface="Arial" panose="020B0604020202020204" pitchFamily="34" charset="0"/>
              </a:rPr>
              <a:t>Luma Labs provide selected Idaho Finance &amp; Supply Chain Management (FSM) and Human Capital Management</a:t>
            </a:r>
            <a:r>
              <a:rPr lang="en-US" sz="2000" dirty="0">
                <a:solidFill>
                  <a:schemeClr val="tx1">
                    <a:lumMod val="65000"/>
                    <a:lumOff val="35000"/>
                  </a:schemeClr>
                </a:solidFill>
                <a:latin typeface="Arial" panose="020B0604020202020204" pitchFamily="34" charset="0"/>
                <a:cs typeface="Arial" panose="020B0604020202020204" pitchFamily="34" charset="0"/>
              </a:rPr>
              <a:t> (</a:t>
            </a:r>
            <a:r>
              <a:rPr lang="en-US" sz="2000" dirty="0" err="1">
                <a:solidFill>
                  <a:schemeClr val="tx1">
                    <a:lumMod val="65000"/>
                    <a:lumOff val="35000"/>
                  </a:schemeClr>
                </a:solidFill>
                <a:latin typeface="Arial" panose="020B0604020202020204" pitchFamily="34" charset="0"/>
                <a:cs typeface="Arial" panose="020B0604020202020204" pitchFamily="34" charset="0"/>
              </a:rPr>
              <a:t>HCM</a:t>
            </a:r>
            <a:r>
              <a:rPr lang="en-US" sz="2000" dirty="0">
                <a:solidFill>
                  <a:schemeClr val="tx1">
                    <a:lumMod val="65000"/>
                    <a:lumOff val="35000"/>
                  </a:schemeClr>
                </a:solidFill>
                <a:latin typeface="Arial" panose="020B0604020202020204" pitchFamily="34" charset="0"/>
                <a:cs typeface="Arial" panose="020B0604020202020204" pitchFamily="34" charset="0"/>
              </a:rPr>
              <a:t>)</a:t>
            </a:r>
            <a:r>
              <a:rPr lang="en-US" sz="2000" b="0" i="0" dirty="0">
                <a:solidFill>
                  <a:schemeClr val="tx1">
                    <a:lumMod val="65000"/>
                    <a:lumOff val="35000"/>
                  </a:schemeClr>
                </a:solidFill>
                <a:effectLst/>
                <a:latin typeface="Arial" panose="020B0604020202020204" pitchFamily="34" charset="0"/>
                <a:cs typeface="Arial" panose="020B0604020202020204" pitchFamily="34" charset="0"/>
              </a:rPr>
              <a:t> employees the opportunity to see a sample of basic processes in the future state of Luma prior to go-live.</a:t>
            </a:r>
            <a:endParaRPr lang="en-US" sz="20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1623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8E7B9C7B-76CF-46C3-B57F-B63383C36F87}"/>
              </a:ext>
            </a:extLst>
          </p:cNvPr>
          <p:cNvGrpSpPr/>
          <p:nvPr/>
        </p:nvGrpSpPr>
        <p:grpSpPr>
          <a:xfrm>
            <a:off x="535917" y="1806606"/>
            <a:ext cx="2530136" cy="2712129"/>
            <a:chOff x="9084942" y="1806605"/>
            <a:chExt cx="2530136" cy="2712129"/>
          </a:xfrm>
        </p:grpSpPr>
        <p:grpSp>
          <p:nvGrpSpPr>
            <p:cNvPr id="15" name="Group 14">
              <a:extLst>
                <a:ext uri="{FF2B5EF4-FFF2-40B4-BE49-F238E27FC236}">
                  <a16:creationId xmlns:a16="http://schemas.microsoft.com/office/drawing/2014/main" id="{3A3F98FD-988F-4ED2-BB69-03D8148CBA72}"/>
                </a:ext>
              </a:extLst>
            </p:cNvPr>
            <p:cNvGrpSpPr/>
            <p:nvPr/>
          </p:nvGrpSpPr>
          <p:grpSpPr>
            <a:xfrm>
              <a:off x="9084942" y="1806605"/>
              <a:ext cx="2530136" cy="2712129"/>
              <a:chOff x="3860606" y="1806605"/>
              <a:chExt cx="2530136" cy="2712129"/>
            </a:xfrm>
          </p:grpSpPr>
          <p:sp>
            <p:nvSpPr>
              <p:cNvPr id="18" name="Rectangle: Rounded Corners 17">
                <a:extLst>
                  <a:ext uri="{FF2B5EF4-FFF2-40B4-BE49-F238E27FC236}">
                    <a16:creationId xmlns:a16="http://schemas.microsoft.com/office/drawing/2014/main" id="{53C56520-E150-4875-9051-B91E41FAC5EA}"/>
                  </a:ext>
                </a:extLst>
              </p:cNvPr>
              <p:cNvSpPr/>
              <p:nvPr/>
            </p:nvSpPr>
            <p:spPr>
              <a:xfrm>
                <a:off x="3860606" y="2130640"/>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AAFB6C20-93D2-4A10-A1CE-979C464E526D}"/>
                  </a:ext>
                </a:extLst>
              </p:cNvPr>
              <p:cNvSpPr/>
              <p:nvPr/>
            </p:nvSpPr>
            <p:spPr>
              <a:xfrm rot="5400000">
                <a:off x="4377397"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D50A8FDA-260A-40AD-9150-5C4E450163F6}"/>
                  </a:ext>
                </a:extLst>
              </p:cNvPr>
              <p:cNvSpPr/>
              <p:nvPr/>
            </p:nvSpPr>
            <p:spPr>
              <a:xfrm rot="5400000">
                <a:off x="5278813" y="2017117"/>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Flowchart: Connector 20">
                <a:extLst>
                  <a:ext uri="{FF2B5EF4-FFF2-40B4-BE49-F238E27FC236}">
                    <a16:creationId xmlns:a16="http://schemas.microsoft.com/office/drawing/2014/main" id="{A21D5F34-D8B7-4CAD-949C-C4B8136AAE2B}"/>
                  </a:ext>
                </a:extLst>
              </p:cNvPr>
              <p:cNvSpPr/>
              <p:nvPr/>
            </p:nvSpPr>
            <p:spPr>
              <a:xfrm>
                <a:off x="4544184"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96B862F6-080F-4DEC-B562-60C28FA4A995}"/>
                  </a:ext>
                </a:extLst>
              </p:cNvPr>
              <p:cNvSpPr/>
              <p:nvPr/>
            </p:nvSpPr>
            <p:spPr>
              <a:xfrm>
                <a:off x="5445269" y="2246049"/>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2E47CABB-D99F-4A8A-8021-3FDFE30FA825}"/>
                </a:ext>
              </a:extLst>
            </p:cNvPr>
            <p:cNvSpPr txBox="1"/>
            <p:nvPr/>
          </p:nvSpPr>
          <p:spPr>
            <a:xfrm>
              <a:off x="9361659" y="2505229"/>
              <a:ext cx="1976700" cy="1077218"/>
            </a:xfrm>
            <a:prstGeom prst="rect">
              <a:avLst/>
            </a:prstGeom>
            <a:noFill/>
          </p:spPr>
          <p:txBody>
            <a:bodyPr wrap="square" rtlCol="0">
              <a:spAutoFit/>
            </a:bodyPr>
            <a:lstStyle/>
            <a:p>
              <a:pPr algn="ctr"/>
              <a:r>
                <a:rPr lang="en-US" sz="3200" b="1" dirty="0">
                  <a:solidFill>
                    <a:schemeClr val="tx1">
                      <a:lumMod val="75000"/>
                      <a:lumOff val="25000"/>
                    </a:schemeClr>
                  </a:solidFill>
                  <a:latin typeface="Arial" panose="020B0604020202020204" pitchFamily="34" charset="0"/>
                  <a:cs typeface="Arial" panose="020B0604020202020204" pitchFamily="34" charset="0"/>
                </a:rPr>
                <a:t>Feb 20 –Mar 31</a:t>
              </a:r>
            </a:p>
          </p:txBody>
        </p:sp>
        <p:sp>
          <p:nvSpPr>
            <p:cNvPr id="17" name="TextBox 16">
              <a:extLst>
                <a:ext uri="{FF2B5EF4-FFF2-40B4-BE49-F238E27FC236}">
                  <a16:creationId xmlns:a16="http://schemas.microsoft.com/office/drawing/2014/main" id="{07F2B924-C84E-4EBA-8589-59B2638C88C9}"/>
                </a:ext>
              </a:extLst>
            </p:cNvPr>
            <p:cNvSpPr txBox="1"/>
            <p:nvPr/>
          </p:nvSpPr>
          <p:spPr>
            <a:xfrm>
              <a:off x="9430200" y="3596134"/>
              <a:ext cx="1839618" cy="707886"/>
            </a:xfrm>
            <a:prstGeom prst="rect">
              <a:avLst/>
            </a:prstGeom>
            <a:noFill/>
          </p:spPr>
          <p:txBody>
            <a:bodyPr wrap="square" rtlCol="0">
              <a:spAutoFit/>
            </a:bodyPr>
            <a:lstStyle/>
            <a:p>
              <a:pPr algn="ctr"/>
              <a:r>
                <a:rPr lang="en-US" sz="2000" b="1" dirty="0">
                  <a:solidFill>
                    <a:schemeClr val="tx1">
                      <a:lumMod val="65000"/>
                      <a:lumOff val="35000"/>
                    </a:schemeClr>
                  </a:solidFill>
                  <a:latin typeface="Arial" panose="020B0604020202020204" pitchFamily="34" charset="0"/>
                  <a:cs typeface="Arial" panose="020B0604020202020204" pitchFamily="34" charset="0"/>
                </a:rPr>
                <a:t>Luma Role Workshops</a:t>
              </a:r>
            </a:p>
          </p:txBody>
        </p:sp>
      </p:grpSp>
      <p:sp>
        <p:nvSpPr>
          <p:cNvPr id="2" name="TextBox 1">
            <a:extLst>
              <a:ext uri="{FF2B5EF4-FFF2-40B4-BE49-F238E27FC236}">
                <a16:creationId xmlns:a16="http://schemas.microsoft.com/office/drawing/2014/main" id="{FFE4AED5-3FC9-482A-B0E1-360CF0326D65}"/>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Luma Role Workshops</a:t>
            </a:r>
          </a:p>
        </p:txBody>
      </p:sp>
      <p:sp>
        <p:nvSpPr>
          <p:cNvPr id="23" name="TextBox 22">
            <a:extLst>
              <a:ext uri="{FF2B5EF4-FFF2-40B4-BE49-F238E27FC236}">
                <a16:creationId xmlns:a16="http://schemas.microsoft.com/office/drawing/2014/main" id="{B9AF59E8-BD4D-42F2-8919-9691A1583353}"/>
              </a:ext>
            </a:extLst>
          </p:cNvPr>
          <p:cNvSpPr txBox="1"/>
          <p:nvPr/>
        </p:nvSpPr>
        <p:spPr>
          <a:xfrm>
            <a:off x="3789252" y="1163024"/>
            <a:ext cx="7183253" cy="923330"/>
          </a:xfrm>
          <a:prstGeom prst="rect">
            <a:avLst/>
          </a:prstGeom>
          <a:noFill/>
        </p:spPr>
        <p:txBody>
          <a:bodyPr wrap="square" rtlCol="0">
            <a:spAutoFit/>
          </a:bodyPr>
          <a:lstStyle/>
          <a:p>
            <a:r>
              <a:rPr lang="en-US" b="1" i="0" dirty="0">
                <a:solidFill>
                  <a:schemeClr val="tx1">
                    <a:lumMod val="65000"/>
                    <a:lumOff val="35000"/>
                  </a:schemeClr>
                </a:solidFill>
                <a:effectLst/>
                <a:latin typeface="Arial" panose="020B0604020202020204" pitchFamily="34" charset="0"/>
                <a:cs typeface="Arial" panose="020B0604020202020204" pitchFamily="34" charset="0"/>
              </a:rPr>
              <a:t>Luma Role Workshops are content-specific presentations for employees based on their current jobs and activities, and how those will change with Luma.</a:t>
            </a:r>
            <a:endParaRPr lang="en-US" b="1"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F0925447-EB7F-495B-9985-72ABA57D32DA}"/>
              </a:ext>
            </a:extLst>
          </p:cNvPr>
          <p:cNvSpPr txBox="1"/>
          <p:nvPr/>
        </p:nvSpPr>
        <p:spPr>
          <a:xfrm>
            <a:off x="3985744" y="2223399"/>
            <a:ext cx="6986761" cy="4278094"/>
          </a:xfrm>
          <a:prstGeom prst="rect">
            <a:avLst/>
          </a:prstGeom>
          <a:noFill/>
        </p:spPr>
        <p:txBody>
          <a:bodyPr wrap="square" rtlCol="0">
            <a:spAutoFit/>
          </a:bodyPr>
          <a:lstStyle/>
          <a:p>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Delivery Method:</a:t>
            </a:r>
          </a:p>
          <a:p>
            <a:pPr marL="342900" indent="-342900">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Virtual WebEx Sessions</a:t>
            </a:r>
          </a:p>
          <a:p>
            <a:pPr marL="342900" indent="-34290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Virtual Recordings</a:t>
            </a:r>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 </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Duration: </a:t>
            </a:r>
          </a:p>
          <a:p>
            <a:pPr marL="342900" indent="-34290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Procurement, Recruiter, and HR Generalist role workshops will be scheduled for 1 hour. </a:t>
            </a:r>
          </a:p>
          <a:p>
            <a:pPr marL="342900" indent="-34290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Finance, Employee, and Manager role workshops will be scheduled for 90 minutes.</a:t>
            </a:r>
          </a:p>
          <a:p>
            <a:pPr marL="342900" indent="-342900">
              <a:buFont typeface="Arial" panose="020B0604020202020204" pitchFamily="34" charset="0"/>
              <a:buChar char="•"/>
            </a:pPr>
            <a:endParaRPr lang="en-US" sz="1600" b="0" i="0" dirty="0">
              <a:solidFill>
                <a:schemeClr val="tx1">
                  <a:lumMod val="65000"/>
                  <a:lumOff val="35000"/>
                </a:schemeClr>
              </a:solidFill>
              <a:effectLst/>
              <a:latin typeface="Arial" panose="020B0604020202020204" pitchFamily="34" charset="0"/>
              <a:cs typeface="Arial" panose="020B0604020202020204" pitchFamily="34" charset="0"/>
            </a:endParaRPr>
          </a:p>
          <a:p>
            <a:r>
              <a:rPr lang="en-US" sz="1600" dirty="0">
                <a:solidFill>
                  <a:schemeClr val="tx1">
                    <a:lumMod val="65000"/>
                    <a:lumOff val="35000"/>
                  </a:schemeClr>
                </a:solidFill>
                <a:latin typeface="Arial" panose="020B0604020202020204" pitchFamily="34" charset="0"/>
                <a:cs typeface="Arial" panose="020B0604020202020204" pitchFamily="34" charset="0"/>
              </a:rPr>
              <a:t>After attending the workshops, participants will understand: </a:t>
            </a:r>
          </a:p>
          <a:p>
            <a:pPr marL="285750" indent="-285750">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Persona-specific changes</a:t>
            </a: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Activities performed in Luma</a:t>
            </a:r>
          </a:p>
          <a:p>
            <a:pPr marL="285750" indent="-285750">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Key dates and ac</a:t>
            </a:r>
            <a:r>
              <a:rPr lang="en-US" sz="1600" dirty="0">
                <a:solidFill>
                  <a:schemeClr val="tx1">
                    <a:lumMod val="65000"/>
                    <a:lumOff val="35000"/>
                  </a:schemeClr>
                </a:solidFill>
                <a:latin typeface="Arial" panose="020B0604020202020204" pitchFamily="34" charset="0"/>
                <a:cs typeface="Arial" panose="020B0604020202020204" pitchFamily="34" charset="0"/>
              </a:rPr>
              <a:t>tivities between now and Go-live</a:t>
            </a:r>
          </a:p>
          <a:p>
            <a:pPr marL="285750" indent="-285750">
              <a:buFont typeface="Arial" panose="020B0604020202020204" pitchFamily="34" charset="0"/>
              <a:buChar char="•"/>
            </a:pPr>
            <a:r>
              <a:rPr lang="en-US" sz="1600" b="0" i="0" dirty="0">
                <a:solidFill>
                  <a:schemeClr val="tx1">
                    <a:lumMod val="65000"/>
                    <a:lumOff val="35000"/>
                  </a:schemeClr>
                </a:solidFill>
                <a:effectLst/>
                <a:latin typeface="Arial" panose="020B0604020202020204" pitchFamily="34" charset="0"/>
                <a:cs typeface="Arial" panose="020B0604020202020204" pitchFamily="34" charset="0"/>
              </a:rPr>
              <a:t>Overview of where to find relevant information about Luma</a:t>
            </a:r>
          </a:p>
          <a:p>
            <a:endParaRPr lang="en-US" sz="1600" b="1" dirty="0">
              <a:solidFill>
                <a:schemeClr val="tx1">
                  <a:lumMod val="65000"/>
                  <a:lumOff val="35000"/>
                </a:schemeClr>
              </a:solidFill>
              <a:latin typeface="Arial" panose="020B0604020202020204" pitchFamily="34" charset="0"/>
              <a:cs typeface="Arial" panose="020B0604020202020204" pitchFamily="34" charset="0"/>
            </a:endParaRPr>
          </a:p>
          <a:p>
            <a:endParaRPr lang="en-US" sz="1600" b="1"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9860330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Why you should skip Sun Valley, Idaho, and head to McCall - The Washington  Post">
            <a:extLst>
              <a:ext uri="{FF2B5EF4-FFF2-40B4-BE49-F238E27FC236}">
                <a16:creationId xmlns:a16="http://schemas.microsoft.com/office/drawing/2014/main" id="{F8F9D426-C112-4EA8-B268-369D4A1193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205" b="2233"/>
          <a:stretch/>
        </p:blipFill>
        <p:spPr bwMode="auto">
          <a:xfrm>
            <a:off x="0" y="0"/>
            <a:ext cx="12197132" cy="626845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D3ED3F45-9150-4AFA-9813-366575AFA118}"/>
              </a:ext>
            </a:extLst>
          </p:cNvPr>
          <p:cNvSpPr txBox="1"/>
          <p:nvPr/>
        </p:nvSpPr>
        <p:spPr>
          <a:xfrm>
            <a:off x="778063" y="2314048"/>
            <a:ext cx="7407479"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Luma Training Update</a:t>
            </a:r>
          </a:p>
        </p:txBody>
      </p:sp>
    </p:spTree>
    <p:extLst>
      <p:ext uri="{BB962C8B-B14F-4D97-AF65-F5344CB8AC3E}">
        <p14:creationId xmlns:p14="http://schemas.microsoft.com/office/powerpoint/2010/main" val="32249032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494AEE5-7DD5-45B5-81EF-A6F2B7F6B982}"/>
              </a:ext>
            </a:extLst>
          </p:cNvPr>
          <p:cNvSpPr txBox="1"/>
          <p:nvPr/>
        </p:nvSpPr>
        <p:spPr>
          <a:xfrm>
            <a:off x="228600" y="336268"/>
            <a:ext cx="4752975"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Introduction</a:t>
            </a: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C4F2D302-69CB-4962-85C1-4902B12CC8C0}"/>
              </a:ext>
            </a:extLst>
          </p:cNvPr>
          <p:cNvSpPr txBox="1">
            <a:spLocks/>
          </p:cNvSpPr>
          <p:nvPr/>
        </p:nvSpPr>
        <p:spPr>
          <a:xfrm>
            <a:off x="575231" y="1488613"/>
            <a:ext cx="8596668" cy="38807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E1450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92F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92F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92F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Thank you for being here! </a:t>
            </a:r>
          </a:p>
          <a:p>
            <a:pPr marL="0" marR="0" lvl="0" indent="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None/>
              <a:tabLst/>
              <a:defRPr/>
            </a:pPr>
            <a:r>
              <a:rPr kumimoji="0" lang="en-US" sz="20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Expectations:</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give the presenters your full attention.</a:t>
            </a: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Please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utilize 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chat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functionality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(bottom right)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to ask questions,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or wait until the end of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the </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presentation to come off of mute and ask</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a:t>
            </a: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578358" marR="0" lvl="1" indent="-228600" algn="l" defTabSz="914400" rtl="0" eaLnBrk="1" fontAlgn="auto" latinLnBrk="0" hangingPunct="1">
              <a:lnSpc>
                <a:spcPct val="150000"/>
              </a:lnSpc>
              <a:spcBef>
                <a:spcPts val="600"/>
              </a:spcBef>
              <a:spcAft>
                <a:spcPts val="0"/>
              </a:spcAft>
              <a:buClr>
                <a:srgbClr val="FFB81C"/>
              </a:buClr>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This meeting is being recorded and will be provided in the follow-up email.</a:t>
            </a:r>
            <a:endParaRPr kumimoji="0" lang="EN-US" sz="1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US" sz="28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A2C8B541-7075-44F1-A3F8-AE71B7182CEF}"/>
              </a:ext>
            </a:extLst>
          </p:cNvPr>
          <p:cNvPicPr>
            <a:picLocks noChangeAspect="1"/>
          </p:cNvPicPr>
          <p:nvPr/>
        </p:nvPicPr>
        <p:blipFill>
          <a:blip r:embed="rId2"/>
          <a:stretch>
            <a:fillRect/>
          </a:stretch>
        </p:blipFill>
        <p:spPr>
          <a:xfrm>
            <a:off x="586819" y="4937760"/>
            <a:ext cx="11029950" cy="488783"/>
          </a:xfrm>
          <a:prstGeom prst="rect">
            <a:avLst/>
          </a:prstGeom>
        </p:spPr>
      </p:pic>
      <p:sp>
        <p:nvSpPr>
          <p:cNvPr id="11" name="Rectangle 10">
            <a:extLst>
              <a:ext uri="{FF2B5EF4-FFF2-40B4-BE49-F238E27FC236}">
                <a16:creationId xmlns:a16="http://schemas.microsoft.com/office/drawing/2014/main" id="{B104EC1E-17F7-49B3-B1B0-9F0BFE0DAF19}"/>
              </a:ext>
            </a:extLst>
          </p:cNvPr>
          <p:cNvSpPr/>
          <p:nvPr/>
        </p:nvSpPr>
        <p:spPr>
          <a:xfrm>
            <a:off x="870857" y="4960085"/>
            <a:ext cx="1193074"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5301475D-C9FE-40F9-84B7-E82010ADCC1F}"/>
              </a:ext>
            </a:extLst>
          </p:cNvPr>
          <p:cNvSpPr/>
          <p:nvPr/>
        </p:nvSpPr>
        <p:spPr>
          <a:xfrm>
            <a:off x="5647276" y="4972594"/>
            <a:ext cx="344221" cy="419113"/>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0703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4AF5EC-A476-4781-A7CC-96AC8B048B15}"/>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Training Update</a:t>
            </a:r>
          </a:p>
        </p:txBody>
      </p:sp>
      <p:sp>
        <p:nvSpPr>
          <p:cNvPr id="4" name="TextBox 3">
            <a:extLst>
              <a:ext uri="{FF2B5EF4-FFF2-40B4-BE49-F238E27FC236}">
                <a16:creationId xmlns:a16="http://schemas.microsoft.com/office/drawing/2014/main" id="{8A9383B5-C34A-4EFC-9993-F097C7F73F00}"/>
              </a:ext>
            </a:extLst>
          </p:cNvPr>
          <p:cNvSpPr txBox="1"/>
          <p:nvPr/>
        </p:nvSpPr>
        <p:spPr>
          <a:xfrm>
            <a:off x="5943601" y="370497"/>
            <a:ext cx="6248399" cy="461665"/>
          </a:xfrm>
          <a:prstGeom prst="rect">
            <a:avLst/>
          </a:prstGeom>
          <a:noFill/>
        </p:spPr>
        <p:txBody>
          <a:bodyPr wrap="square" rtlCol="0">
            <a:spAutoFit/>
          </a:bodyPr>
          <a:lstStyle/>
          <a:p>
            <a:r>
              <a:rPr lang="en-US" sz="2400" b="1" dirty="0">
                <a:solidFill>
                  <a:srgbClr val="F75421"/>
                </a:solidFill>
                <a:latin typeface="Arial" panose="020B0604020202020204" pitchFamily="34" charset="0"/>
                <a:cs typeface="Arial" panose="020B0604020202020204" pitchFamily="34" charset="0"/>
              </a:rPr>
              <a:t>Luma Training Showcase Coming Soon!</a:t>
            </a:r>
          </a:p>
        </p:txBody>
      </p:sp>
      <p:grpSp>
        <p:nvGrpSpPr>
          <p:cNvPr id="5" name="Group 4">
            <a:extLst>
              <a:ext uri="{FF2B5EF4-FFF2-40B4-BE49-F238E27FC236}">
                <a16:creationId xmlns:a16="http://schemas.microsoft.com/office/drawing/2014/main" id="{160BB53A-004A-4E4E-9DF8-E24679F3079D}"/>
              </a:ext>
            </a:extLst>
          </p:cNvPr>
          <p:cNvGrpSpPr/>
          <p:nvPr/>
        </p:nvGrpSpPr>
        <p:grpSpPr>
          <a:xfrm>
            <a:off x="535917" y="1806606"/>
            <a:ext cx="2530136" cy="2712129"/>
            <a:chOff x="535917" y="1806606"/>
            <a:chExt cx="2530136" cy="2712129"/>
          </a:xfrm>
        </p:grpSpPr>
        <p:grpSp>
          <p:nvGrpSpPr>
            <p:cNvPr id="6" name="Group 5">
              <a:extLst>
                <a:ext uri="{FF2B5EF4-FFF2-40B4-BE49-F238E27FC236}">
                  <a16:creationId xmlns:a16="http://schemas.microsoft.com/office/drawing/2014/main" id="{99EABA6E-68B6-4B69-AB10-1035ECBF85A6}"/>
                </a:ext>
              </a:extLst>
            </p:cNvPr>
            <p:cNvGrpSpPr/>
            <p:nvPr/>
          </p:nvGrpSpPr>
          <p:grpSpPr>
            <a:xfrm>
              <a:off x="535917" y="1806606"/>
              <a:ext cx="2530136" cy="2712129"/>
              <a:chOff x="651327" y="1806606"/>
              <a:chExt cx="2530136" cy="2712129"/>
            </a:xfrm>
          </p:grpSpPr>
          <p:sp>
            <p:nvSpPr>
              <p:cNvPr id="8" name="Rectangle: Rounded Corners 7">
                <a:extLst>
                  <a:ext uri="{FF2B5EF4-FFF2-40B4-BE49-F238E27FC236}">
                    <a16:creationId xmlns:a16="http://schemas.microsoft.com/office/drawing/2014/main" id="{41EA1225-9147-4CDD-B190-AF3D7E0B4B7F}"/>
                  </a:ext>
                </a:extLst>
              </p:cNvPr>
              <p:cNvSpPr/>
              <p:nvPr/>
            </p:nvSpPr>
            <p:spPr>
              <a:xfrm>
                <a:off x="651327" y="2130641"/>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3E0A2E9A-7A9A-41DB-9E32-D1F33CEC63F6}"/>
                  </a:ext>
                </a:extLst>
              </p:cNvPr>
              <p:cNvSpPr/>
              <p:nvPr/>
            </p:nvSpPr>
            <p:spPr>
              <a:xfrm rot="5400000">
                <a:off x="1168118"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4A49A37E-CF82-40F3-B49D-4781AE76FA10}"/>
                  </a:ext>
                </a:extLst>
              </p:cNvPr>
              <p:cNvSpPr/>
              <p:nvPr/>
            </p:nvSpPr>
            <p:spPr>
              <a:xfrm rot="5400000">
                <a:off x="2069534"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lowchart: Connector 10">
                <a:extLst>
                  <a:ext uri="{FF2B5EF4-FFF2-40B4-BE49-F238E27FC236}">
                    <a16:creationId xmlns:a16="http://schemas.microsoft.com/office/drawing/2014/main" id="{AD5EBE10-1456-4E8E-B0E2-D78B4295ADC1}"/>
                  </a:ext>
                </a:extLst>
              </p:cNvPr>
              <p:cNvSpPr/>
              <p:nvPr/>
            </p:nvSpPr>
            <p:spPr>
              <a:xfrm>
                <a:off x="1334905"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4E13E92B-578C-4482-8370-BC03A2E1ACC0}"/>
                  </a:ext>
                </a:extLst>
              </p:cNvPr>
              <p:cNvSpPr/>
              <p:nvPr/>
            </p:nvSpPr>
            <p:spPr>
              <a:xfrm>
                <a:off x="2235990"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a:extLst>
                <a:ext uri="{FF2B5EF4-FFF2-40B4-BE49-F238E27FC236}">
                  <a16:creationId xmlns:a16="http://schemas.microsoft.com/office/drawing/2014/main" id="{8A2B197E-FCF0-4658-8C8C-D91D3447B06D}"/>
                </a:ext>
              </a:extLst>
            </p:cNvPr>
            <p:cNvSpPr txBox="1"/>
            <p:nvPr/>
          </p:nvSpPr>
          <p:spPr>
            <a:xfrm>
              <a:off x="677914" y="2592279"/>
              <a:ext cx="2246141" cy="1569660"/>
            </a:xfrm>
            <a:prstGeom prst="rect">
              <a:avLst/>
            </a:prstGeom>
            <a:noFill/>
          </p:spPr>
          <p:txBody>
            <a:bodyPr wrap="square" rtlCol="0">
              <a:spAutoFit/>
            </a:bodyPr>
            <a:lstStyle/>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Early</a:t>
              </a:r>
            </a:p>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March</a:t>
              </a:r>
            </a:p>
          </p:txBody>
        </p:sp>
      </p:grpSp>
      <p:sp>
        <p:nvSpPr>
          <p:cNvPr id="14" name="TextBox 13">
            <a:extLst>
              <a:ext uri="{FF2B5EF4-FFF2-40B4-BE49-F238E27FC236}">
                <a16:creationId xmlns:a16="http://schemas.microsoft.com/office/drawing/2014/main" id="{0356C638-76EB-443E-9560-13EAA570EC81}"/>
              </a:ext>
            </a:extLst>
          </p:cNvPr>
          <p:cNvSpPr txBox="1"/>
          <p:nvPr/>
        </p:nvSpPr>
        <p:spPr>
          <a:xfrm>
            <a:off x="3789252" y="2015205"/>
            <a:ext cx="6248399" cy="3046988"/>
          </a:xfrm>
          <a:prstGeom prst="rect">
            <a:avLst/>
          </a:prstGeom>
          <a:noFill/>
        </p:spPr>
        <p:txBody>
          <a:bodyPr wrap="square" rtlCol="0">
            <a:spAutoFit/>
          </a:bodyPr>
          <a:lstStyle/>
          <a:p>
            <a:r>
              <a:rPr lang="en-US" sz="2400" b="1" dirty="0">
                <a:solidFill>
                  <a:schemeClr val="tx2"/>
                </a:solidFill>
                <a:latin typeface="Arial" panose="020B0604020202020204" pitchFamily="34" charset="0"/>
                <a:cs typeface="Arial" panose="020B0604020202020204" pitchFamily="34" charset="0"/>
              </a:rPr>
              <a:t>This Training Showcase is expected to cover the following topics:</a:t>
            </a:r>
          </a:p>
          <a:p>
            <a:endParaRPr lang="en-US" sz="2400" b="1" dirty="0">
              <a:solidFill>
                <a:schemeClr val="tx1">
                  <a:lumMod val="75000"/>
                  <a:lumOff val="25000"/>
                </a:schemeClr>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Welcome to Luma Training </a:t>
            </a: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When is Luma Training? </a:t>
            </a: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Who is the training for? </a:t>
            </a: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How will Luma Training be facilitated? </a:t>
            </a:r>
          </a:p>
          <a:p>
            <a:pPr marL="342900" indent="-342900">
              <a:buFont typeface="Arial" panose="020B0604020202020204" pitchFamily="34" charset="0"/>
              <a:buChar char="•"/>
            </a:pPr>
            <a:r>
              <a:rPr lang="en-US" sz="2400" dirty="0">
                <a:solidFill>
                  <a:schemeClr val="tx1">
                    <a:lumMod val="75000"/>
                    <a:lumOff val="25000"/>
                  </a:schemeClr>
                </a:solidFill>
                <a:latin typeface="Arial" panose="020B0604020202020204" pitchFamily="34" charset="0"/>
                <a:cs typeface="Arial" panose="020B0604020202020204" pitchFamily="34" charset="0"/>
              </a:rPr>
              <a:t>The importance of Training</a:t>
            </a:r>
          </a:p>
        </p:txBody>
      </p:sp>
    </p:spTree>
    <p:extLst>
      <p:ext uri="{BB962C8B-B14F-4D97-AF65-F5344CB8AC3E}">
        <p14:creationId xmlns:p14="http://schemas.microsoft.com/office/powerpoint/2010/main" val="15239272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30B9FF-EBA9-4AD8-A691-1BF33DB773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267450"/>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D3ED3F45-9150-4AFA-9813-366575AFA118}"/>
              </a:ext>
            </a:extLst>
          </p:cNvPr>
          <p:cNvSpPr txBox="1"/>
          <p:nvPr/>
        </p:nvSpPr>
        <p:spPr>
          <a:xfrm>
            <a:off x="493908" y="2037048"/>
            <a:ext cx="7698981" cy="1200329"/>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Change Liaison </a:t>
            </a:r>
          </a:p>
          <a:p>
            <a:pPr algn="r"/>
            <a:r>
              <a:rPr lang="en-US" sz="3600" dirty="0">
                <a:solidFill>
                  <a:schemeClr val="bg1"/>
                </a:solidFill>
                <a:latin typeface="Arial" panose="020B0604020202020204" pitchFamily="34" charset="0"/>
                <a:cs typeface="Arial" panose="020B0604020202020204" pitchFamily="34" charset="0"/>
              </a:rPr>
              <a:t>Communications Toolkit</a:t>
            </a:r>
          </a:p>
        </p:txBody>
      </p:sp>
    </p:spTree>
    <p:extLst>
      <p:ext uri="{BB962C8B-B14F-4D97-AF65-F5344CB8AC3E}">
        <p14:creationId xmlns:p14="http://schemas.microsoft.com/office/powerpoint/2010/main" val="8471493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17264AA-E0C2-492F-9A7A-2BB5DED6775C}"/>
              </a:ext>
            </a:extLst>
          </p:cNvPr>
          <p:cNvSpPr txBox="1"/>
          <p:nvPr/>
        </p:nvSpPr>
        <p:spPr>
          <a:xfrm>
            <a:off x="104775" y="401274"/>
            <a:ext cx="4962525" cy="46166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February Communications Toolkit</a:t>
            </a:r>
          </a:p>
        </p:txBody>
      </p:sp>
      <p:sp>
        <p:nvSpPr>
          <p:cNvPr id="6" name="TextBox 5">
            <a:extLst>
              <a:ext uri="{FF2B5EF4-FFF2-40B4-BE49-F238E27FC236}">
                <a16:creationId xmlns:a16="http://schemas.microsoft.com/office/drawing/2014/main" id="{1C9F7164-522C-4E72-9F33-F5236F20E877}"/>
              </a:ext>
            </a:extLst>
          </p:cNvPr>
          <p:cNvSpPr txBox="1"/>
          <p:nvPr/>
        </p:nvSpPr>
        <p:spPr>
          <a:xfrm>
            <a:off x="515059" y="3167390"/>
            <a:ext cx="3673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 </a:t>
            </a:r>
            <a:r>
              <a:rPr lang="en-US" sz="1400" b="1" dirty="0">
                <a:solidFill>
                  <a:prstClr val="black"/>
                </a:solidFill>
                <a:latin typeface="Arial" panose="020B0604020202020204" pitchFamily="34" charset="0"/>
                <a:cs typeface="Arial" panose="020B0604020202020204" pitchFamily="34" charset="0"/>
              </a:rPr>
              <a:t>JSIT Dashboard</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09AAD091-D916-416B-9211-98CC37CF2EC7}"/>
              </a:ext>
            </a:extLst>
          </p:cNvPr>
          <p:cNvSpPr txBox="1"/>
          <p:nvPr/>
        </p:nvSpPr>
        <p:spPr>
          <a:xfrm>
            <a:off x="4319352" y="3167390"/>
            <a:ext cx="3673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2. </a:t>
            </a:r>
            <a:r>
              <a:rPr lang="en-US" sz="1400" b="1" dirty="0">
                <a:solidFill>
                  <a:prstClr val="black"/>
                </a:solidFill>
                <a:latin typeface="Arial" panose="020B0604020202020204" pitchFamily="34" charset="0"/>
                <a:cs typeface="Arial" panose="020B0604020202020204" pitchFamily="34" charset="0"/>
              </a:rPr>
              <a:t>Winter Employee Journey Map</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5F504A89-4792-42AD-A378-7D26F770BCB8}"/>
              </a:ext>
            </a:extLst>
          </p:cNvPr>
          <p:cNvSpPr txBox="1"/>
          <p:nvPr/>
        </p:nvSpPr>
        <p:spPr>
          <a:xfrm>
            <a:off x="8446893" y="3167390"/>
            <a:ext cx="417114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3. Operations Readiness Assessment Overview</a:t>
            </a:r>
          </a:p>
        </p:txBody>
      </p:sp>
      <p:pic>
        <p:nvPicPr>
          <p:cNvPr id="10" name="Picture 9">
            <a:extLst>
              <a:ext uri="{FF2B5EF4-FFF2-40B4-BE49-F238E27FC236}">
                <a16:creationId xmlns:a16="http://schemas.microsoft.com/office/drawing/2014/main" id="{21300428-5635-4729-9CF2-E0011CD60BFC}"/>
              </a:ext>
            </a:extLst>
          </p:cNvPr>
          <p:cNvPicPr>
            <a:picLocks noChangeAspect="1"/>
          </p:cNvPicPr>
          <p:nvPr/>
        </p:nvPicPr>
        <p:blipFill>
          <a:blip r:embed="rId2"/>
          <a:stretch>
            <a:fillRect/>
          </a:stretch>
        </p:blipFill>
        <p:spPr>
          <a:xfrm>
            <a:off x="515059" y="1288580"/>
            <a:ext cx="3212185" cy="1811097"/>
          </a:xfrm>
          <a:prstGeom prst="rect">
            <a:avLst/>
          </a:prstGeom>
          <a:ln>
            <a:solidFill>
              <a:schemeClr val="accent3"/>
            </a:solidFill>
          </a:ln>
        </p:spPr>
      </p:pic>
      <p:pic>
        <p:nvPicPr>
          <p:cNvPr id="12" name="Picture 11">
            <a:extLst>
              <a:ext uri="{FF2B5EF4-FFF2-40B4-BE49-F238E27FC236}">
                <a16:creationId xmlns:a16="http://schemas.microsoft.com/office/drawing/2014/main" id="{AD425713-CBD4-4B32-9FFB-2D000C54E438}"/>
              </a:ext>
            </a:extLst>
          </p:cNvPr>
          <p:cNvPicPr>
            <a:picLocks noChangeAspect="1"/>
          </p:cNvPicPr>
          <p:nvPr/>
        </p:nvPicPr>
        <p:blipFill>
          <a:blip r:embed="rId3"/>
          <a:stretch>
            <a:fillRect/>
          </a:stretch>
        </p:blipFill>
        <p:spPr>
          <a:xfrm>
            <a:off x="4319352" y="1288580"/>
            <a:ext cx="3209544" cy="1813149"/>
          </a:xfrm>
          <a:prstGeom prst="rect">
            <a:avLst/>
          </a:prstGeom>
          <a:ln>
            <a:solidFill>
              <a:schemeClr val="accent3"/>
            </a:solidFill>
          </a:ln>
        </p:spPr>
      </p:pic>
      <p:pic>
        <p:nvPicPr>
          <p:cNvPr id="14" name="Picture 13">
            <a:extLst>
              <a:ext uri="{FF2B5EF4-FFF2-40B4-BE49-F238E27FC236}">
                <a16:creationId xmlns:a16="http://schemas.microsoft.com/office/drawing/2014/main" id="{1E1AF898-9A3D-46E6-A422-CE098C666F68}"/>
              </a:ext>
            </a:extLst>
          </p:cNvPr>
          <p:cNvPicPr>
            <a:picLocks noChangeAspect="1"/>
          </p:cNvPicPr>
          <p:nvPr/>
        </p:nvPicPr>
        <p:blipFill>
          <a:blip r:embed="rId4"/>
          <a:stretch>
            <a:fillRect/>
          </a:stretch>
        </p:blipFill>
        <p:spPr>
          <a:xfrm>
            <a:off x="8446893" y="1288580"/>
            <a:ext cx="3219291" cy="1810512"/>
          </a:xfrm>
          <a:prstGeom prst="rect">
            <a:avLst/>
          </a:prstGeom>
          <a:ln>
            <a:solidFill>
              <a:schemeClr val="accent3"/>
            </a:solidFill>
          </a:ln>
        </p:spPr>
      </p:pic>
      <p:pic>
        <p:nvPicPr>
          <p:cNvPr id="16" name="Picture 15">
            <a:extLst>
              <a:ext uri="{FF2B5EF4-FFF2-40B4-BE49-F238E27FC236}">
                <a16:creationId xmlns:a16="http://schemas.microsoft.com/office/drawing/2014/main" id="{7DF925CF-3525-4A91-8EC4-7A25BB0864E2}"/>
              </a:ext>
            </a:extLst>
          </p:cNvPr>
          <p:cNvPicPr>
            <a:picLocks noChangeAspect="1"/>
          </p:cNvPicPr>
          <p:nvPr/>
        </p:nvPicPr>
        <p:blipFill>
          <a:blip r:embed="rId5"/>
          <a:stretch>
            <a:fillRect/>
          </a:stretch>
        </p:blipFill>
        <p:spPr>
          <a:xfrm>
            <a:off x="515059" y="3803747"/>
            <a:ext cx="3216577" cy="1810512"/>
          </a:xfrm>
          <a:prstGeom prst="rect">
            <a:avLst/>
          </a:prstGeom>
          <a:ln>
            <a:solidFill>
              <a:schemeClr val="accent3"/>
            </a:solidFill>
          </a:ln>
        </p:spPr>
      </p:pic>
      <p:sp>
        <p:nvSpPr>
          <p:cNvPr id="17" name="TextBox 16">
            <a:extLst>
              <a:ext uri="{FF2B5EF4-FFF2-40B4-BE49-F238E27FC236}">
                <a16:creationId xmlns:a16="http://schemas.microsoft.com/office/drawing/2014/main" id="{4BB2FCCD-E439-456C-B0F4-648910CEFB08}"/>
              </a:ext>
            </a:extLst>
          </p:cNvPr>
          <p:cNvSpPr txBox="1"/>
          <p:nvPr/>
        </p:nvSpPr>
        <p:spPr>
          <a:xfrm>
            <a:off x="515059" y="5746009"/>
            <a:ext cx="3673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prstClr val="black"/>
                </a:solidFill>
                <a:latin typeface="Arial" panose="020B0604020202020204" pitchFamily="34" charset="0"/>
                <a:cs typeface="Arial" panose="020B0604020202020204" pitchFamily="34" charset="0"/>
              </a:rPr>
              <a:t>4</a:t>
            </a: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Luma </a:t>
            </a:r>
            <a:r>
              <a:rPr lang="en-US" sz="1400" b="1" dirty="0">
                <a:solidFill>
                  <a:prstClr val="black"/>
                </a:solidFill>
                <a:latin typeface="Arial" panose="020B0604020202020204" pitchFamily="34" charset="0"/>
                <a:cs typeface="Arial" panose="020B0604020202020204" pitchFamily="34" charset="0"/>
              </a:rPr>
              <a:t>Highlights Poster</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9" name="Picture 18">
            <a:extLst>
              <a:ext uri="{FF2B5EF4-FFF2-40B4-BE49-F238E27FC236}">
                <a16:creationId xmlns:a16="http://schemas.microsoft.com/office/drawing/2014/main" id="{096E53CA-D491-4A5D-A91A-AD7B754DDDFC}"/>
              </a:ext>
            </a:extLst>
          </p:cNvPr>
          <p:cNvPicPr>
            <a:picLocks noChangeAspect="1"/>
          </p:cNvPicPr>
          <p:nvPr/>
        </p:nvPicPr>
        <p:blipFill>
          <a:blip r:embed="rId6"/>
          <a:stretch>
            <a:fillRect/>
          </a:stretch>
        </p:blipFill>
        <p:spPr>
          <a:xfrm>
            <a:off x="4319352" y="3803747"/>
            <a:ext cx="3219291" cy="1810512"/>
          </a:xfrm>
          <a:prstGeom prst="rect">
            <a:avLst/>
          </a:prstGeom>
          <a:ln>
            <a:solidFill>
              <a:schemeClr val="accent3"/>
            </a:solidFill>
          </a:ln>
        </p:spPr>
      </p:pic>
      <p:sp>
        <p:nvSpPr>
          <p:cNvPr id="20" name="TextBox 19">
            <a:extLst>
              <a:ext uri="{FF2B5EF4-FFF2-40B4-BE49-F238E27FC236}">
                <a16:creationId xmlns:a16="http://schemas.microsoft.com/office/drawing/2014/main" id="{CFE348A3-3DB9-4593-89EA-F06AD2FB3C68}"/>
              </a:ext>
            </a:extLst>
          </p:cNvPr>
          <p:cNvSpPr txBox="1"/>
          <p:nvPr/>
        </p:nvSpPr>
        <p:spPr>
          <a:xfrm>
            <a:off x="4319352" y="5746009"/>
            <a:ext cx="3673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 Coming Soon! Luma Role Workshops</a:t>
            </a:r>
          </a:p>
        </p:txBody>
      </p:sp>
      <p:pic>
        <p:nvPicPr>
          <p:cNvPr id="22" name="Picture 21">
            <a:extLst>
              <a:ext uri="{FF2B5EF4-FFF2-40B4-BE49-F238E27FC236}">
                <a16:creationId xmlns:a16="http://schemas.microsoft.com/office/drawing/2014/main" id="{0EE42729-EC0D-4C63-9E39-525F22021EB4}"/>
              </a:ext>
            </a:extLst>
          </p:cNvPr>
          <p:cNvPicPr>
            <a:picLocks noChangeAspect="1"/>
          </p:cNvPicPr>
          <p:nvPr/>
        </p:nvPicPr>
        <p:blipFill>
          <a:blip r:embed="rId7"/>
          <a:stretch>
            <a:fillRect/>
          </a:stretch>
        </p:blipFill>
        <p:spPr>
          <a:xfrm>
            <a:off x="8446893" y="3803747"/>
            <a:ext cx="3225656" cy="1810512"/>
          </a:xfrm>
          <a:prstGeom prst="rect">
            <a:avLst/>
          </a:prstGeom>
          <a:ln>
            <a:solidFill>
              <a:schemeClr val="accent3"/>
            </a:solidFill>
          </a:ln>
        </p:spPr>
      </p:pic>
      <p:sp>
        <p:nvSpPr>
          <p:cNvPr id="23" name="TextBox 22">
            <a:extLst>
              <a:ext uri="{FF2B5EF4-FFF2-40B4-BE49-F238E27FC236}">
                <a16:creationId xmlns:a16="http://schemas.microsoft.com/office/drawing/2014/main" id="{E08E90B6-74DD-4ACE-8A57-5DDC75BAAD86}"/>
              </a:ext>
            </a:extLst>
          </p:cNvPr>
          <p:cNvSpPr txBox="1"/>
          <p:nvPr/>
        </p:nvSpPr>
        <p:spPr>
          <a:xfrm>
            <a:off x="8446893" y="5746009"/>
            <a:ext cx="367357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 Coming Soon! Luma Labs</a:t>
            </a:r>
          </a:p>
        </p:txBody>
      </p:sp>
      <p:sp>
        <p:nvSpPr>
          <p:cNvPr id="15" name="TextBox 14">
            <a:extLst>
              <a:ext uri="{FF2B5EF4-FFF2-40B4-BE49-F238E27FC236}">
                <a16:creationId xmlns:a16="http://schemas.microsoft.com/office/drawing/2014/main" id="{FEF36920-2E8F-4626-A685-19C7E52B0D5B}"/>
              </a:ext>
            </a:extLst>
          </p:cNvPr>
          <p:cNvSpPr txBox="1"/>
          <p:nvPr/>
        </p:nvSpPr>
        <p:spPr>
          <a:xfrm>
            <a:off x="5943601" y="370497"/>
            <a:ext cx="6248399" cy="461665"/>
          </a:xfrm>
          <a:prstGeom prst="rect">
            <a:avLst/>
          </a:prstGeom>
          <a:noFill/>
        </p:spPr>
        <p:txBody>
          <a:bodyPr wrap="square" rtlCol="0">
            <a:spAutoFit/>
          </a:bodyPr>
          <a:lstStyle/>
          <a:p>
            <a:r>
              <a:rPr lang="en-US" sz="2400" b="1" dirty="0">
                <a:solidFill>
                  <a:srgbClr val="F75421"/>
                </a:solidFill>
                <a:latin typeface="Arial" panose="020B0604020202020204" pitchFamily="34" charset="0"/>
                <a:cs typeface="Arial" panose="020B0604020202020204" pitchFamily="34" charset="0"/>
              </a:rPr>
              <a:t>Release Date: </a:t>
            </a:r>
            <a:r>
              <a:rPr lang="en-US" sz="2400" dirty="0">
                <a:solidFill>
                  <a:srgbClr val="F75421"/>
                </a:solidFill>
                <a:latin typeface="Arial" panose="020B0604020202020204" pitchFamily="34" charset="0"/>
                <a:cs typeface="Arial" panose="020B0604020202020204" pitchFamily="34" charset="0"/>
              </a:rPr>
              <a:t>Monday, February 6th</a:t>
            </a:r>
          </a:p>
        </p:txBody>
      </p:sp>
    </p:spTree>
    <p:extLst>
      <p:ext uri="{BB962C8B-B14F-4D97-AF65-F5344CB8AC3E}">
        <p14:creationId xmlns:p14="http://schemas.microsoft.com/office/powerpoint/2010/main" val="1956664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54BB0BC-6DEC-43E0-8602-F7DFB486810A}"/>
              </a:ext>
            </a:extLst>
          </p:cNvPr>
          <p:cNvPicPr>
            <a:picLocks noChangeAspect="1"/>
          </p:cNvPicPr>
          <p:nvPr/>
        </p:nvPicPr>
        <p:blipFill rotWithShape="1">
          <a:blip r:embed="rId2">
            <a:extLst>
              <a:ext uri="{28A0092B-C50C-407E-A947-70E740481C1C}">
                <a14:useLocalDpi xmlns:a14="http://schemas.microsoft.com/office/drawing/2010/main" val="0"/>
              </a:ext>
            </a:extLst>
          </a:blip>
          <a:srcRect r="10926" b="18939"/>
          <a:stretch/>
        </p:blipFill>
        <p:spPr>
          <a:xfrm>
            <a:off x="1" y="0"/>
            <a:ext cx="12192000" cy="6267450"/>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3ED3F45-9150-4AFA-9813-366575AFA118}"/>
              </a:ext>
            </a:extLst>
          </p:cNvPr>
          <p:cNvSpPr txBox="1"/>
          <p:nvPr/>
        </p:nvSpPr>
        <p:spPr>
          <a:xfrm>
            <a:off x="486561" y="2314048"/>
            <a:ext cx="7698981" cy="646331"/>
          </a:xfrm>
          <a:prstGeom prst="rect">
            <a:avLst/>
          </a:prstGeom>
          <a:noFill/>
        </p:spPr>
        <p:txBody>
          <a:bodyPr wrap="square" rtlCol="0"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Luma Cutover</a:t>
            </a:r>
          </a:p>
        </p:txBody>
      </p:sp>
    </p:spTree>
    <p:extLst>
      <p:ext uri="{BB962C8B-B14F-4D97-AF65-F5344CB8AC3E}">
        <p14:creationId xmlns:p14="http://schemas.microsoft.com/office/powerpoint/2010/main" val="30559791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BCEDE6-6785-41D8-A6DB-69668542CC47}"/>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Timeline</a:t>
            </a:r>
          </a:p>
        </p:txBody>
      </p:sp>
      <p:sp>
        <p:nvSpPr>
          <p:cNvPr id="18" name="object 3">
            <a:extLst>
              <a:ext uri="{FF2B5EF4-FFF2-40B4-BE49-F238E27FC236}">
                <a16:creationId xmlns:a16="http://schemas.microsoft.com/office/drawing/2014/main" id="{10D2160D-4B14-4325-BC6A-E8EAAC5E3789}"/>
              </a:ext>
            </a:extLst>
          </p:cNvPr>
          <p:cNvSpPr txBox="1"/>
          <p:nvPr/>
        </p:nvSpPr>
        <p:spPr>
          <a:xfrm>
            <a:off x="422886" y="1378537"/>
            <a:ext cx="10496191" cy="564898"/>
          </a:xfrm>
          <a:prstGeom prst="rect">
            <a:avLst/>
          </a:prstGeom>
        </p:spPr>
        <p:txBody>
          <a:bodyPr vert="horz" wrap="square" lIns="0" tIns="10795" rIns="0" bIns="0" rtlCol="0">
            <a:spAutoFit/>
          </a:bodyPr>
          <a:lstStyle/>
          <a:p>
            <a:pPr marL="12700" marR="343535">
              <a:spcBef>
                <a:spcPts val="600"/>
              </a:spcBef>
              <a:spcAft>
                <a:spcPts val="200"/>
              </a:spcAft>
              <a:buClr>
                <a:srgbClr val="FFB81C"/>
              </a:buClr>
              <a:buSzPct val="80555"/>
              <a:tabLst>
                <a:tab pos="299085" algn="l"/>
                <a:tab pos="299720" algn="l"/>
              </a:tabLst>
            </a:pPr>
            <a:r>
              <a:rPr lang="en-US" spc="-5" dirty="0">
                <a:solidFill>
                  <a:srgbClr val="000000">
                    <a:lumMod val="75000"/>
                    <a:lumOff val="25000"/>
                  </a:srgbClr>
                </a:solidFill>
                <a:latin typeface="Arial" panose="020B0604020202020204"/>
              </a:rPr>
              <a:t>Timeline for Mock Cutover, Dress rehearsal, and Production Cutover execution along with corresponding test events.</a:t>
            </a:r>
          </a:p>
        </p:txBody>
      </p:sp>
      <p:grpSp>
        <p:nvGrpSpPr>
          <p:cNvPr id="19" name="Group 18">
            <a:extLst>
              <a:ext uri="{FF2B5EF4-FFF2-40B4-BE49-F238E27FC236}">
                <a16:creationId xmlns:a16="http://schemas.microsoft.com/office/drawing/2014/main" id="{EC9E7490-B06E-4CBA-AF36-473493B6EC8B}"/>
              </a:ext>
            </a:extLst>
          </p:cNvPr>
          <p:cNvGrpSpPr/>
          <p:nvPr/>
        </p:nvGrpSpPr>
        <p:grpSpPr>
          <a:xfrm>
            <a:off x="1293625" y="2136354"/>
            <a:ext cx="9704449" cy="1172086"/>
            <a:chOff x="1371992" y="2810369"/>
            <a:chExt cx="9704449" cy="1172086"/>
          </a:xfrm>
        </p:grpSpPr>
        <p:sp>
          <p:nvSpPr>
            <p:cNvPr id="20" name="Rectangle: Rounded Corners 19">
              <a:extLst>
                <a:ext uri="{FF2B5EF4-FFF2-40B4-BE49-F238E27FC236}">
                  <a16:creationId xmlns:a16="http://schemas.microsoft.com/office/drawing/2014/main" id="{15FFFE0F-7CE7-4F1F-B164-FAA7251B6367}"/>
                </a:ext>
              </a:extLst>
            </p:cNvPr>
            <p:cNvSpPr/>
            <p:nvPr/>
          </p:nvSpPr>
          <p:spPr>
            <a:xfrm>
              <a:off x="1371992" y="3219108"/>
              <a:ext cx="1685364" cy="757518"/>
            </a:xfrm>
            <a:prstGeom prst="roundRect">
              <a:avLst/>
            </a:prstGeom>
            <a:solidFill>
              <a:srgbClr val="A7A8AA">
                <a:lumMod val="60000"/>
                <a:lumOff val="40000"/>
              </a:srgbClr>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Mock Cutover</a:t>
              </a:r>
            </a:p>
          </p:txBody>
        </p:sp>
        <p:sp>
          <p:nvSpPr>
            <p:cNvPr id="21" name="Rectangle: Rounded Corners 20">
              <a:extLst>
                <a:ext uri="{FF2B5EF4-FFF2-40B4-BE49-F238E27FC236}">
                  <a16:creationId xmlns:a16="http://schemas.microsoft.com/office/drawing/2014/main" id="{D4CC6578-7097-4220-BE9F-C4354DC103D7}"/>
                </a:ext>
              </a:extLst>
            </p:cNvPr>
            <p:cNvSpPr/>
            <p:nvPr/>
          </p:nvSpPr>
          <p:spPr>
            <a:xfrm>
              <a:off x="3556820" y="3219108"/>
              <a:ext cx="1685364" cy="757518"/>
            </a:xfrm>
            <a:prstGeom prst="roundRect">
              <a:avLst/>
            </a:prstGeom>
            <a:solidFill>
              <a:srgbClr val="FFB81C"/>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Joint SIT/Luma Labs</a:t>
              </a:r>
            </a:p>
          </p:txBody>
        </p:sp>
        <p:sp>
          <p:nvSpPr>
            <p:cNvPr id="22" name="Rectangle: Rounded Corners 21">
              <a:extLst>
                <a:ext uri="{FF2B5EF4-FFF2-40B4-BE49-F238E27FC236}">
                  <a16:creationId xmlns:a16="http://schemas.microsoft.com/office/drawing/2014/main" id="{F922E8A8-6695-4067-8263-32E4EAA439C8}"/>
                </a:ext>
              </a:extLst>
            </p:cNvPr>
            <p:cNvSpPr/>
            <p:nvPr/>
          </p:nvSpPr>
          <p:spPr>
            <a:xfrm>
              <a:off x="7910160" y="3224937"/>
              <a:ext cx="1685364" cy="757518"/>
            </a:xfrm>
            <a:prstGeom prst="roundRect">
              <a:avLst/>
            </a:prstGeom>
            <a:solidFill>
              <a:srgbClr val="092F57">
                <a:lumMod val="75000"/>
              </a:srgbClr>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prstClr val="white"/>
                  </a:solidFill>
                  <a:effectLst/>
                  <a:uLnTx/>
                  <a:uFillTx/>
                  <a:latin typeface="Arial" panose="020B0604020202020204"/>
                  <a:ea typeface="+mn-ea"/>
                  <a:cs typeface="+mn-cs"/>
                </a:rPr>
                <a:t>Production Cutover Execution</a:t>
              </a:r>
            </a:p>
          </p:txBody>
        </p:sp>
        <p:sp>
          <p:nvSpPr>
            <p:cNvPr id="23" name="Star: 5 Points 22">
              <a:extLst>
                <a:ext uri="{FF2B5EF4-FFF2-40B4-BE49-F238E27FC236}">
                  <a16:creationId xmlns:a16="http://schemas.microsoft.com/office/drawing/2014/main" id="{2F6E2D16-18C2-4EB0-A704-788BC1736B38}"/>
                </a:ext>
              </a:extLst>
            </p:cNvPr>
            <p:cNvSpPr/>
            <p:nvPr/>
          </p:nvSpPr>
          <p:spPr>
            <a:xfrm>
              <a:off x="10188936" y="3249434"/>
              <a:ext cx="753035" cy="618564"/>
            </a:xfrm>
            <a:prstGeom prst="star5">
              <a:avLst/>
            </a:prstGeom>
            <a:solidFill>
              <a:srgbClr val="FFFF00"/>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8C929CE7-B962-47F7-862E-76423BB4B638}"/>
                </a:ext>
              </a:extLst>
            </p:cNvPr>
            <p:cNvSpPr txBox="1"/>
            <p:nvPr/>
          </p:nvSpPr>
          <p:spPr>
            <a:xfrm>
              <a:off x="10054465" y="2810369"/>
              <a:ext cx="1021976"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Arial" panose="020B0604020202020204"/>
                </a:rPr>
                <a:t>Go-Live</a:t>
              </a:r>
            </a:p>
          </p:txBody>
        </p:sp>
        <p:sp>
          <p:nvSpPr>
            <p:cNvPr id="25" name="Arrow: Right 24">
              <a:extLst>
                <a:ext uri="{FF2B5EF4-FFF2-40B4-BE49-F238E27FC236}">
                  <a16:creationId xmlns:a16="http://schemas.microsoft.com/office/drawing/2014/main" id="{6CE73779-AD1E-4D1A-BBCD-79AF987830A9}"/>
                </a:ext>
              </a:extLst>
            </p:cNvPr>
            <p:cNvSpPr/>
            <p:nvPr/>
          </p:nvSpPr>
          <p:spPr>
            <a:xfrm>
              <a:off x="3138123" y="3437016"/>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6" name="Arrow: Right 25">
              <a:extLst>
                <a:ext uri="{FF2B5EF4-FFF2-40B4-BE49-F238E27FC236}">
                  <a16:creationId xmlns:a16="http://schemas.microsoft.com/office/drawing/2014/main" id="{E1348024-6DE1-4BA3-AD8B-9E15D0FBCD22}"/>
                </a:ext>
              </a:extLst>
            </p:cNvPr>
            <p:cNvSpPr/>
            <p:nvPr/>
          </p:nvSpPr>
          <p:spPr>
            <a:xfrm>
              <a:off x="9649132" y="3482287"/>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7" name="Arrow: Right 26">
              <a:extLst>
                <a:ext uri="{FF2B5EF4-FFF2-40B4-BE49-F238E27FC236}">
                  <a16:creationId xmlns:a16="http://schemas.microsoft.com/office/drawing/2014/main" id="{A57BA941-79D1-4698-92E6-6FEEF3A4F900}"/>
                </a:ext>
              </a:extLst>
            </p:cNvPr>
            <p:cNvSpPr/>
            <p:nvPr/>
          </p:nvSpPr>
          <p:spPr>
            <a:xfrm>
              <a:off x="5316441" y="3464197"/>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grpSp>
      <p:graphicFrame>
        <p:nvGraphicFramePr>
          <p:cNvPr id="28" name="Table 34">
            <a:extLst>
              <a:ext uri="{FF2B5EF4-FFF2-40B4-BE49-F238E27FC236}">
                <a16:creationId xmlns:a16="http://schemas.microsoft.com/office/drawing/2014/main" id="{A9CEE527-5C8C-4F9A-BF8D-F6A35031F115}"/>
              </a:ext>
            </a:extLst>
          </p:cNvPr>
          <p:cNvGraphicFramePr>
            <a:graphicFrameLocks noGrp="1"/>
          </p:cNvGraphicFramePr>
          <p:nvPr>
            <p:extLst>
              <p:ext uri="{D42A27DB-BD31-4B8C-83A1-F6EECF244321}">
                <p14:modId xmlns:p14="http://schemas.microsoft.com/office/powerpoint/2010/main" val="2267252095"/>
              </p:ext>
            </p:extLst>
          </p:nvPr>
        </p:nvGraphicFramePr>
        <p:xfrm>
          <a:off x="422886" y="3767008"/>
          <a:ext cx="4543747" cy="1219200"/>
        </p:xfrm>
        <a:graphic>
          <a:graphicData uri="http://schemas.openxmlformats.org/drawingml/2006/table">
            <a:tbl>
              <a:tblPr firstRow="1" bandRow="1"/>
              <a:tblGrid>
                <a:gridCol w="1893884">
                  <a:extLst>
                    <a:ext uri="{9D8B030D-6E8A-4147-A177-3AD203B41FA5}">
                      <a16:colId xmlns:a16="http://schemas.microsoft.com/office/drawing/2014/main" val="1427332881"/>
                    </a:ext>
                  </a:extLst>
                </a:gridCol>
                <a:gridCol w="1278263">
                  <a:extLst>
                    <a:ext uri="{9D8B030D-6E8A-4147-A177-3AD203B41FA5}">
                      <a16:colId xmlns:a16="http://schemas.microsoft.com/office/drawing/2014/main" val="3790970475"/>
                    </a:ext>
                  </a:extLst>
                </a:gridCol>
                <a:gridCol w="1371600">
                  <a:extLst>
                    <a:ext uri="{9D8B030D-6E8A-4147-A177-3AD203B41FA5}">
                      <a16:colId xmlns:a16="http://schemas.microsoft.com/office/drawing/2014/main" val="2299741707"/>
                    </a:ext>
                  </a:extLst>
                </a:gridCol>
              </a:tblGrid>
              <a:tr h="141242">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r>
                        <a:rPr lang="en-US" sz="1400" dirty="0"/>
                        <a:t>Cutover Event</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B81C"/>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r"/>
                      <a:r>
                        <a:rPr lang="en-US" sz="1400" dirty="0"/>
                        <a:t>Start Date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B81C"/>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r"/>
                      <a:r>
                        <a:rPr lang="en-US" sz="1400" dirty="0"/>
                        <a:t>End Date</a:t>
                      </a:r>
                    </a:p>
                  </a:txBody>
                  <a:tcP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FFB81C"/>
                    </a:solidFill>
                  </a:tcPr>
                </a:tc>
                <a:extLst>
                  <a:ext uri="{0D108BD9-81ED-4DB2-BD59-A6C34878D82A}">
                    <a16:rowId xmlns:a16="http://schemas.microsoft.com/office/drawing/2014/main" val="2323807215"/>
                  </a:ext>
                </a:extLst>
              </a:tr>
              <a:tr h="14124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Mock Cutover</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dirty="0"/>
                        <a:t>11/1/2022</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dirty="0"/>
                        <a:t>1/23/2023</a:t>
                      </a:r>
                    </a:p>
                  </a:txBody>
                  <a:tcP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40000"/>
                      </a:srgbClr>
                    </a:solidFill>
                  </a:tcPr>
                </a:tc>
                <a:extLst>
                  <a:ext uri="{0D108BD9-81ED-4DB2-BD59-A6C34878D82A}">
                    <a16:rowId xmlns:a16="http://schemas.microsoft.com/office/drawing/2014/main" val="102108925"/>
                  </a:ext>
                </a:extLst>
              </a:tr>
              <a:tr h="14124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Dress Rehearsal</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dirty="0">
                          <a:solidFill>
                            <a:schemeClr val="tx1"/>
                          </a:solidFill>
                        </a:rPr>
                        <a:t>3/24/2023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2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dirty="0">
                          <a:solidFill>
                            <a:schemeClr val="tx1"/>
                          </a:solidFill>
                        </a:rPr>
                        <a:t>5/15/2023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20000"/>
                      </a:srgbClr>
                    </a:solidFill>
                  </a:tcPr>
                </a:tc>
                <a:extLst>
                  <a:ext uri="{0D108BD9-81ED-4DB2-BD59-A6C34878D82A}">
                    <a16:rowId xmlns:a16="http://schemas.microsoft.com/office/drawing/2014/main" val="4025166399"/>
                  </a:ext>
                </a:extLst>
              </a:tr>
              <a:tr h="141242">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r>
                        <a:rPr lang="en-US" sz="1400" dirty="0"/>
                        <a:t>Production Cutover</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dirty="0">
                          <a:solidFill>
                            <a:schemeClr val="tx1"/>
                          </a:solidFill>
                        </a:rPr>
                        <a:t>4/1/2023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40000"/>
                      </a:srgbClr>
                    </a:solidFill>
                  </a:tcP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r"/>
                      <a:r>
                        <a:rPr lang="en-US" sz="1400" dirty="0">
                          <a:solidFill>
                            <a:schemeClr val="tx1"/>
                          </a:solidFill>
                        </a:rPr>
                        <a:t>8/30/2023</a:t>
                      </a:r>
                    </a:p>
                  </a:txBody>
                  <a:tcP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FB81C">
                        <a:tint val="40000"/>
                      </a:srgbClr>
                    </a:solidFill>
                  </a:tcPr>
                </a:tc>
                <a:extLst>
                  <a:ext uri="{0D108BD9-81ED-4DB2-BD59-A6C34878D82A}">
                    <a16:rowId xmlns:a16="http://schemas.microsoft.com/office/drawing/2014/main" val="441547548"/>
                  </a:ext>
                </a:extLst>
              </a:tr>
            </a:tbl>
          </a:graphicData>
        </a:graphic>
      </p:graphicFrame>
      <p:sp>
        <p:nvSpPr>
          <p:cNvPr id="29" name="Rectangle: Rounded Corners 28">
            <a:extLst>
              <a:ext uri="{FF2B5EF4-FFF2-40B4-BE49-F238E27FC236}">
                <a16:creationId xmlns:a16="http://schemas.microsoft.com/office/drawing/2014/main" id="{2A8FEA37-DA3D-47D5-9E2E-EFAEE12ACD9F}"/>
              </a:ext>
            </a:extLst>
          </p:cNvPr>
          <p:cNvSpPr/>
          <p:nvPr/>
        </p:nvSpPr>
        <p:spPr>
          <a:xfrm>
            <a:off x="5663281" y="2545093"/>
            <a:ext cx="1685364" cy="757518"/>
          </a:xfrm>
          <a:prstGeom prst="roundRect">
            <a:avLst/>
          </a:prstGeom>
          <a:solidFill>
            <a:srgbClr val="A7A8AA">
              <a:lumMod val="60000"/>
              <a:lumOff val="40000"/>
            </a:srgbClr>
          </a:solidFill>
          <a:ln w="28575"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a:ea typeface="+mn-ea"/>
                <a:cs typeface="+mn-cs"/>
              </a:rPr>
              <a:t>Dress Rehearsal</a:t>
            </a:r>
          </a:p>
        </p:txBody>
      </p:sp>
      <p:sp>
        <p:nvSpPr>
          <p:cNvPr id="30" name="Arrow: Right 29">
            <a:extLst>
              <a:ext uri="{FF2B5EF4-FFF2-40B4-BE49-F238E27FC236}">
                <a16:creationId xmlns:a16="http://schemas.microsoft.com/office/drawing/2014/main" id="{CF921B94-20A9-4EE9-B9F9-CA5E67A6D84A}"/>
              </a:ext>
            </a:extLst>
          </p:cNvPr>
          <p:cNvSpPr/>
          <p:nvPr/>
        </p:nvSpPr>
        <p:spPr>
          <a:xfrm>
            <a:off x="7414810" y="2798807"/>
            <a:ext cx="371599" cy="327992"/>
          </a:xfrm>
          <a:prstGeom prst="rightArrow">
            <a:avLst/>
          </a:prstGeom>
          <a:solidFill>
            <a:srgbClr val="000000"/>
          </a:solidFill>
          <a:ln w="15875" cap="flat" cmpd="sng" algn="ctr">
            <a:solidFill>
              <a:srgbClr val="FFB81C">
                <a:shade val="50000"/>
              </a:srgbClr>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3" name="TextBox 32">
            <a:extLst>
              <a:ext uri="{FF2B5EF4-FFF2-40B4-BE49-F238E27FC236}">
                <a16:creationId xmlns:a16="http://schemas.microsoft.com/office/drawing/2014/main" id="{DE17DE11-3DC7-4AE4-ADAB-DC08FC1F1561}"/>
              </a:ext>
            </a:extLst>
          </p:cNvPr>
          <p:cNvSpPr txBox="1"/>
          <p:nvPr/>
        </p:nvSpPr>
        <p:spPr>
          <a:xfrm>
            <a:off x="5540750" y="3567630"/>
            <a:ext cx="6267450" cy="2123658"/>
          </a:xfrm>
          <a:prstGeom prst="rect">
            <a:avLst/>
          </a:prstGeom>
          <a:noFill/>
        </p:spPr>
        <p:txBody>
          <a:bodyPr wrap="square">
            <a:spAutoFit/>
          </a:bodyPr>
          <a:lstStyle/>
          <a:p>
            <a:pPr marR="0" lvl="0">
              <a:spcBef>
                <a:spcPts val="0"/>
              </a:spcBef>
              <a:spcAft>
                <a:spcPts val="0"/>
              </a:spcAft>
              <a:tabLst>
                <a:tab pos="4572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Freeze Dates: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High-level overview with all objects that have a freeze Date and timeline – End of Feb 27th to send to agencies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Arial" panose="020B0604020202020204" pitchFamily="34" charset="0"/>
              <a:buChar char="•"/>
              <a:tabLst>
                <a:tab pos="13716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Communication blast with follow-up on the change liaison meeting.</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Specific freeze procedures for each data point – Feb 27th</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Arial" panose="020B0604020202020204" pitchFamily="34" charset="0"/>
              <a:buChar char="•"/>
              <a:tabLst>
                <a:tab pos="13716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FYE Memo with DFM and </a:t>
            </a:r>
            <a:r>
              <a:rPr lang="en-US" sz="1100" dirty="0" err="1">
                <a:effectLst/>
                <a:latin typeface="Arial" panose="020B0604020202020204" pitchFamily="34" charset="0"/>
                <a:ea typeface="Times New Roman" panose="02020603050405020304" pitchFamily="18" charset="0"/>
                <a:cs typeface="Arial" panose="020B0604020202020204" pitchFamily="34" charset="0"/>
              </a:rPr>
              <a:t>DSA</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Arial" panose="020B0604020202020204" pitchFamily="34" charset="0"/>
              <a:buChar char="•"/>
              <a:tabLst>
                <a:tab pos="13716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How will teams transact or update systems with new data (downtime procedures)</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1143000" marR="0" lvl="2" indent="-228600">
              <a:spcBef>
                <a:spcPts val="0"/>
              </a:spcBef>
              <a:spcAft>
                <a:spcPts val="0"/>
              </a:spcAft>
              <a:buFont typeface="Arial" panose="020B0604020202020204" pitchFamily="34" charset="0"/>
              <a:buChar char="•"/>
              <a:tabLst>
                <a:tab pos="13716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Inventory Stock up</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60-day reminder</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30-day reminder</a:t>
            </a: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spcBef>
                <a:spcPts val="0"/>
              </a:spcBef>
              <a:spcAft>
                <a:spcPts val="0"/>
              </a:spcAft>
              <a:buFont typeface="Arial" panose="020B0604020202020204" pitchFamily="34" charset="0"/>
              <a:buChar char="•"/>
              <a:tabLst>
                <a:tab pos="914400" algn="l"/>
              </a:tabLst>
            </a:pPr>
            <a:r>
              <a:rPr lang="en-US" sz="1100" dirty="0">
                <a:effectLst/>
                <a:latin typeface="Arial" panose="020B0604020202020204" pitchFamily="34" charset="0"/>
                <a:ea typeface="Times New Roman" panose="02020603050405020304" pitchFamily="18" charset="0"/>
                <a:cs typeface="Arial" panose="020B0604020202020204" pitchFamily="34" charset="0"/>
              </a:rPr>
              <a:t>Week of reminder</a:t>
            </a:r>
            <a:endParaRPr lang="en-US" sz="1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454283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85A375B-5F0F-493A-BDFF-03BE20DA56F8}"/>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Production Supplier Portal Cutover</a:t>
            </a:r>
          </a:p>
        </p:txBody>
      </p:sp>
      <p:sp>
        <p:nvSpPr>
          <p:cNvPr id="3" name="TextBox 2">
            <a:extLst>
              <a:ext uri="{FF2B5EF4-FFF2-40B4-BE49-F238E27FC236}">
                <a16:creationId xmlns:a16="http://schemas.microsoft.com/office/drawing/2014/main" id="{0E154894-24DE-4B43-B285-CD038947610C}"/>
              </a:ext>
            </a:extLst>
          </p:cNvPr>
          <p:cNvSpPr txBox="1"/>
          <p:nvPr/>
        </p:nvSpPr>
        <p:spPr>
          <a:xfrm>
            <a:off x="6095999" y="356506"/>
            <a:ext cx="1543051" cy="461665"/>
          </a:xfrm>
          <a:prstGeom prst="rect">
            <a:avLst/>
          </a:prstGeom>
          <a:noFill/>
        </p:spPr>
        <p:txBody>
          <a:bodyPr wrap="square" rtlCol="0" anchor="ctr">
            <a:spAutoFit/>
          </a:bodyPr>
          <a:lstStyle/>
          <a:p>
            <a:r>
              <a:rPr lang="en-US" sz="2400" dirty="0">
                <a:solidFill>
                  <a:srgbClr val="092F57"/>
                </a:solidFill>
                <a:latin typeface="Arial" panose="020B0604020202020204" pitchFamily="34" charset="0"/>
                <a:cs typeface="Arial" panose="020B0604020202020204" pitchFamily="34" charset="0"/>
              </a:rPr>
              <a:t>Calendar</a:t>
            </a:r>
          </a:p>
        </p:txBody>
      </p:sp>
      <p:sp>
        <p:nvSpPr>
          <p:cNvPr id="4" name="Rectangle 3">
            <a:extLst>
              <a:ext uri="{FF2B5EF4-FFF2-40B4-BE49-F238E27FC236}">
                <a16:creationId xmlns:a16="http://schemas.microsoft.com/office/drawing/2014/main" id="{A3721677-0374-4418-8195-1605B5ACEE16}"/>
              </a:ext>
            </a:extLst>
          </p:cNvPr>
          <p:cNvSpPr>
            <a:spLocks noChangeArrowheads="1"/>
          </p:cNvSpPr>
          <p:nvPr/>
        </p:nvSpPr>
        <p:spPr bwMode="auto">
          <a:xfrm>
            <a:off x="505580" y="4079141"/>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defRPr/>
            </a:pPr>
            <a:r>
              <a:rPr lang="en-US" sz="1600" b="1" dirty="0">
                <a:solidFill>
                  <a:srgbClr val="000000"/>
                </a:solidFill>
                <a:latin typeface="FS Humana"/>
                <a:ea typeface="ＭＳ Ｐゴシック" charset="-128"/>
              </a:rPr>
              <a:t>Setup Production Tenant</a:t>
            </a:r>
          </a:p>
        </p:txBody>
      </p:sp>
      <p:sp>
        <p:nvSpPr>
          <p:cNvPr id="5" name="Rectangle 4">
            <a:extLst>
              <a:ext uri="{FF2B5EF4-FFF2-40B4-BE49-F238E27FC236}">
                <a16:creationId xmlns:a16="http://schemas.microsoft.com/office/drawing/2014/main" id="{2175E661-FCF9-481A-AEEC-C1CEABC70E21}"/>
              </a:ext>
            </a:extLst>
          </p:cNvPr>
          <p:cNvSpPr>
            <a:spLocks noChangeArrowheads="1"/>
          </p:cNvSpPr>
          <p:nvPr/>
        </p:nvSpPr>
        <p:spPr bwMode="auto">
          <a:xfrm>
            <a:off x="3311772" y="3287507"/>
            <a:ext cx="2682240" cy="233910"/>
          </a:xfrm>
          <a:prstGeom prst="rect">
            <a:avLst/>
          </a:prstGeom>
          <a:noFill/>
          <a:ln w="12700" algn="ctr">
            <a:noFill/>
            <a:miter lim="800000"/>
            <a:headEnd/>
            <a:tailEnd/>
          </a:ln>
        </p:spPr>
        <p:txBody>
          <a:bodyPr wrap="square" lIns="0" tIns="0" rIns="0" bIns="0" anchor="t">
            <a:spAutoFit/>
          </a:bodyPr>
          <a:lstStyle/>
          <a:p>
            <a:pPr algn="ctr" defTabSz="1015975">
              <a:lnSpc>
                <a:spcPct val="95000"/>
              </a:lnSpc>
              <a:defRPr/>
            </a:pPr>
            <a:r>
              <a:rPr lang="en-US" sz="1600" b="1" dirty="0">
                <a:solidFill>
                  <a:srgbClr val="000000"/>
                </a:solidFill>
                <a:latin typeface="FS Humana"/>
                <a:ea typeface="ＭＳ Ｐゴシック" charset="-128"/>
              </a:rPr>
              <a:t>Validate the Supplier Portal</a:t>
            </a:r>
          </a:p>
        </p:txBody>
      </p:sp>
      <p:sp>
        <p:nvSpPr>
          <p:cNvPr id="6" name="Rectangle 5">
            <a:extLst>
              <a:ext uri="{FF2B5EF4-FFF2-40B4-BE49-F238E27FC236}">
                <a16:creationId xmlns:a16="http://schemas.microsoft.com/office/drawing/2014/main" id="{481E1389-CA0E-4F1F-BFCD-AE115C4B5F6A}"/>
              </a:ext>
            </a:extLst>
          </p:cNvPr>
          <p:cNvSpPr>
            <a:spLocks noChangeArrowheads="1"/>
          </p:cNvSpPr>
          <p:nvPr/>
        </p:nvSpPr>
        <p:spPr bwMode="auto">
          <a:xfrm>
            <a:off x="6119319" y="2500106"/>
            <a:ext cx="2682240" cy="233910"/>
          </a:xfrm>
          <a:prstGeom prst="rect">
            <a:avLst/>
          </a:prstGeom>
          <a:noFill/>
          <a:ln w="12700" algn="ctr">
            <a:noFill/>
            <a:miter lim="800000"/>
            <a:headEnd/>
            <a:tailEnd/>
          </a:ln>
        </p:spPr>
        <p:txBody>
          <a:bodyPr wrap="square" lIns="0" tIns="0" rIns="0" bIns="0" anchor="t">
            <a:spAutoFit/>
          </a:bodyPr>
          <a:lstStyle/>
          <a:p>
            <a:pPr algn="ctr" defTabSz="1015975">
              <a:lnSpc>
                <a:spcPct val="95000"/>
              </a:lnSpc>
              <a:defRPr/>
            </a:pPr>
            <a:r>
              <a:rPr lang="en-US" sz="1600" b="1" dirty="0">
                <a:solidFill>
                  <a:srgbClr val="000000"/>
                </a:solidFill>
                <a:latin typeface="FS Humana"/>
                <a:ea typeface="ＭＳ Ｐゴシック" charset="-128"/>
              </a:rPr>
              <a:t>Communication </a:t>
            </a:r>
          </a:p>
        </p:txBody>
      </p:sp>
      <p:sp>
        <p:nvSpPr>
          <p:cNvPr id="7" name="Rectangle 6">
            <a:extLst>
              <a:ext uri="{FF2B5EF4-FFF2-40B4-BE49-F238E27FC236}">
                <a16:creationId xmlns:a16="http://schemas.microsoft.com/office/drawing/2014/main" id="{45879C1B-6532-4F51-8F41-4FC169EFD1B2}"/>
              </a:ext>
            </a:extLst>
          </p:cNvPr>
          <p:cNvSpPr>
            <a:spLocks noChangeArrowheads="1"/>
          </p:cNvSpPr>
          <p:nvPr/>
        </p:nvSpPr>
        <p:spPr bwMode="auto">
          <a:xfrm>
            <a:off x="8912050" y="1708474"/>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defRPr/>
            </a:pPr>
            <a:r>
              <a:rPr lang="en-US" sz="1600" b="1" dirty="0">
                <a:solidFill>
                  <a:srgbClr val="000000"/>
                </a:solidFill>
                <a:latin typeface="FS Humana"/>
                <a:ea typeface="ＭＳ Ｐゴシック" charset="-128"/>
              </a:rPr>
              <a:t>Go-Live</a:t>
            </a:r>
          </a:p>
        </p:txBody>
      </p:sp>
      <p:sp>
        <p:nvSpPr>
          <p:cNvPr id="8" name="TextBox 7">
            <a:extLst>
              <a:ext uri="{FF2B5EF4-FFF2-40B4-BE49-F238E27FC236}">
                <a16:creationId xmlns:a16="http://schemas.microsoft.com/office/drawing/2014/main" id="{40393103-C097-4656-A9D9-116C434743E3}"/>
              </a:ext>
            </a:extLst>
          </p:cNvPr>
          <p:cNvSpPr txBox="1"/>
          <p:nvPr/>
        </p:nvSpPr>
        <p:spPr>
          <a:xfrm>
            <a:off x="505580" y="4473383"/>
            <a:ext cx="2682240" cy="2236510"/>
          </a:xfrm>
          <a:prstGeom prst="rect">
            <a:avLst/>
          </a:prstGeom>
          <a:noFill/>
        </p:spPr>
        <p:txBody>
          <a:bodyPr wrap="square" lIns="0" tIns="0" rIns="0" bIns="0" rtlCol="0" anchor="t">
            <a:spAutoFit/>
          </a:bodyPr>
          <a:lstStyle/>
          <a:p>
            <a:pPr marL="171450" indent="-171450" defTabSz="457200">
              <a:spcBef>
                <a:spcPts val="800"/>
              </a:spcBef>
              <a:buSzPct val="100000"/>
              <a:buFont typeface="Arial" panose="020B0604020202020204" pitchFamily="34" charset="0"/>
              <a:buChar char="•"/>
              <a:defRPr/>
            </a:pPr>
            <a:r>
              <a:rPr lang="en-US" sz="1600" dirty="0">
                <a:solidFill>
                  <a:srgbClr val="000000"/>
                </a:solidFill>
                <a:latin typeface="Arial" panose="020B0604020202020204"/>
              </a:rPr>
              <a:t>***</a:t>
            </a:r>
            <a:r>
              <a:rPr lang="en-US" sz="1200" dirty="0">
                <a:solidFill>
                  <a:srgbClr val="000000"/>
                </a:solidFill>
                <a:latin typeface="Arial" panose="020B0604020202020204"/>
              </a:rPr>
              <a:t>Perform activities related to setting up Production tenant from Pristine in readiness for Luma Cutover</a:t>
            </a:r>
          </a:p>
          <a:p>
            <a:pPr marL="171450" lvl="1"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Complete functional configurations</a:t>
            </a:r>
          </a:p>
          <a:p>
            <a:pPr marL="171450" lvl="1"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Complete FRICE-W migration</a:t>
            </a:r>
          </a:p>
          <a:p>
            <a:pPr marL="171450" lvl="1"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Complete security configurations</a:t>
            </a:r>
          </a:p>
          <a:p>
            <a:pPr marL="171450" lvl="1" indent="-171450"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endParaRPr>
          </a:p>
          <a:p>
            <a:pPr marL="171450" indent="-171450"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endParaRPr>
          </a:p>
        </p:txBody>
      </p:sp>
      <p:sp>
        <p:nvSpPr>
          <p:cNvPr id="9" name="TextBox 8">
            <a:extLst>
              <a:ext uri="{FF2B5EF4-FFF2-40B4-BE49-F238E27FC236}">
                <a16:creationId xmlns:a16="http://schemas.microsoft.com/office/drawing/2014/main" id="{2DF4DD4A-EA4B-4EEE-9ACE-05FF14A430BF}"/>
              </a:ext>
            </a:extLst>
          </p:cNvPr>
          <p:cNvSpPr txBox="1"/>
          <p:nvPr/>
        </p:nvSpPr>
        <p:spPr>
          <a:xfrm>
            <a:off x="3381798" y="3621778"/>
            <a:ext cx="2682240" cy="943848"/>
          </a:xfrm>
          <a:prstGeom prst="rect">
            <a:avLst/>
          </a:prstGeom>
          <a:noFill/>
        </p:spPr>
        <p:txBody>
          <a:bodyPr wrap="square" lIns="0" tIns="0" rIns="0" bIns="0" rtlCol="0" anchor="t">
            <a:spAutoFit/>
          </a:bodyPr>
          <a:lstStyle/>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Validate Supplier portal related configuration</a:t>
            </a:r>
          </a:p>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Validate Supplier Portal security</a:t>
            </a:r>
          </a:p>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cs typeface="Arial"/>
              </a:rPr>
              <a:t>Validate Supplier Portal URL</a:t>
            </a:r>
          </a:p>
        </p:txBody>
      </p:sp>
      <p:sp>
        <p:nvSpPr>
          <p:cNvPr id="10" name="TextBox 9">
            <a:extLst>
              <a:ext uri="{FF2B5EF4-FFF2-40B4-BE49-F238E27FC236}">
                <a16:creationId xmlns:a16="http://schemas.microsoft.com/office/drawing/2014/main" id="{FA034001-5241-40E1-B8DD-0B96B3B6C744}"/>
              </a:ext>
            </a:extLst>
          </p:cNvPr>
          <p:cNvSpPr txBox="1"/>
          <p:nvPr/>
        </p:nvSpPr>
        <p:spPr>
          <a:xfrm>
            <a:off x="6119319" y="2888506"/>
            <a:ext cx="2682240" cy="2462213"/>
          </a:xfrm>
          <a:prstGeom prst="rect">
            <a:avLst/>
          </a:prstGeom>
          <a:noFill/>
        </p:spPr>
        <p:txBody>
          <a:bodyPr wrap="square" lIns="0" tIns="0" rIns="0" bIns="0" rtlCol="0" anchor="t">
            <a:spAutoFit/>
          </a:bodyPr>
          <a:lstStyle/>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Communicate Supplier Portal URL to DOP (Division Of Purchasing) team</a:t>
            </a:r>
          </a:p>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OCM/DOP send out the communication to Existing Suppliers</a:t>
            </a:r>
          </a:p>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Send a communication to SCO to publish the URL</a:t>
            </a:r>
          </a:p>
          <a:p>
            <a:pPr marL="171450" indent="-171450" defTabSz="457200">
              <a:spcBef>
                <a:spcPts val="800"/>
              </a:spcBef>
              <a:buSzPct val="100000"/>
              <a:buFont typeface="Arial"/>
              <a:buChar char="•"/>
              <a:defRPr/>
            </a:pPr>
            <a:endParaRPr lang="en-US" sz="1200" dirty="0">
              <a:solidFill>
                <a:srgbClr val="000000"/>
              </a:solidFill>
              <a:latin typeface="Arial" panose="020B0604020202020204"/>
              <a:cs typeface="Arial"/>
            </a:endParaRPr>
          </a:p>
          <a:p>
            <a:pPr marL="227965" indent="-227965"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cs typeface="Arial"/>
            </a:endParaRPr>
          </a:p>
          <a:p>
            <a:pPr marL="227965" indent="-227965"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cs typeface="Arial"/>
            </a:endParaRPr>
          </a:p>
          <a:p>
            <a:pPr marL="171450" indent="-171450"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cs typeface="Arial"/>
            </a:endParaRPr>
          </a:p>
        </p:txBody>
      </p:sp>
      <p:sp>
        <p:nvSpPr>
          <p:cNvPr id="11" name="TextBox 10">
            <a:extLst>
              <a:ext uri="{FF2B5EF4-FFF2-40B4-BE49-F238E27FC236}">
                <a16:creationId xmlns:a16="http://schemas.microsoft.com/office/drawing/2014/main" id="{DFBB3A98-4009-4922-A1BB-13BC98C0BB77}"/>
              </a:ext>
            </a:extLst>
          </p:cNvPr>
          <p:cNvSpPr txBox="1"/>
          <p:nvPr/>
        </p:nvSpPr>
        <p:spPr>
          <a:xfrm>
            <a:off x="8912050" y="2111267"/>
            <a:ext cx="2682240" cy="184666"/>
          </a:xfrm>
          <a:prstGeom prst="rect">
            <a:avLst/>
          </a:prstGeom>
          <a:noFill/>
        </p:spPr>
        <p:txBody>
          <a:bodyPr wrap="square" lIns="0" tIns="0" rIns="0" bIns="0" rtlCol="0">
            <a:spAutoFit/>
          </a:bodyPr>
          <a:lstStyle/>
          <a:p>
            <a:pPr marL="228594" indent="-228594"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Supplier Portal Live</a:t>
            </a:r>
          </a:p>
        </p:txBody>
      </p:sp>
      <p:sp>
        <p:nvSpPr>
          <p:cNvPr id="12" name="TextBox 11">
            <a:extLst>
              <a:ext uri="{FF2B5EF4-FFF2-40B4-BE49-F238E27FC236}">
                <a16:creationId xmlns:a16="http://schemas.microsoft.com/office/drawing/2014/main" id="{B6BADC53-9087-4135-A226-5059DDE7563F}"/>
              </a:ext>
            </a:extLst>
          </p:cNvPr>
          <p:cNvSpPr txBox="1"/>
          <p:nvPr/>
        </p:nvSpPr>
        <p:spPr>
          <a:xfrm>
            <a:off x="6119320" y="1975814"/>
            <a:ext cx="2594202"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April 19th –  April 21st, 2023</a:t>
            </a:r>
          </a:p>
        </p:txBody>
      </p:sp>
      <p:sp>
        <p:nvSpPr>
          <p:cNvPr id="13" name="TextBox 12">
            <a:extLst>
              <a:ext uri="{FF2B5EF4-FFF2-40B4-BE49-F238E27FC236}">
                <a16:creationId xmlns:a16="http://schemas.microsoft.com/office/drawing/2014/main" id="{E0644B8A-37E4-4FAA-BE9F-535E7300BF87}"/>
              </a:ext>
            </a:extLst>
          </p:cNvPr>
          <p:cNvSpPr txBox="1"/>
          <p:nvPr/>
        </p:nvSpPr>
        <p:spPr>
          <a:xfrm>
            <a:off x="3187820" y="2769784"/>
            <a:ext cx="2607056"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April 17th– April 18th, 2023</a:t>
            </a:r>
          </a:p>
        </p:txBody>
      </p:sp>
      <p:sp>
        <p:nvSpPr>
          <p:cNvPr id="14" name="TextBox 13">
            <a:extLst>
              <a:ext uri="{FF2B5EF4-FFF2-40B4-BE49-F238E27FC236}">
                <a16:creationId xmlns:a16="http://schemas.microsoft.com/office/drawing/2014/main" id="{C71597FE-0E5C-4D36-9EBC-41E2F68ACCA4}"/>
              </a:ext>
            </a:extLst>
          </p:cNvPr>
          <p:cNvSpPr txBox="1"/>
          <p:nvPr/>
        </p:nvSpPr>
        <p:spPr>
          <a:xfrm>
            <a:off x="9092813" y="1198432"/>
            <a:ext cx="2440517"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May 1st, 2023</a:t>
            </a:r>
          </a:p>
        </p:txBody>
      </p:sp>
      <p:sp>
        <p:nvSpPr>
          <p:cNvPr id="15" name="TextBox 14">
            <a:extLst>
              <a:ext uri="{FF2B5EF4-FFF2-40B4-BE49-F238E27FC236}">
                <a16:creationId xmlns:a16="http://schemas.microsoft.com/office/drawing/2014/main" id="{42D4494E-57B0-4482-953E-CCAAB29DFEAD}"/>
              </a:ext>
            </a:extLst>
          </p:cNvPr>
          <p:cNvSpPr txBox="1"/>
          <p:nvPr/>
        </p:nvSpPr>
        <p:spPr>
          <a:xfrm>
            <a:off x="505580" y="3580255"/>
            <a:ext cx="2607056"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April 4</a:t>
            </a:r>
            <a:r>
              <a:rPr lang="en-US" sz="1600" b="1" i="1" baseline="30000" dirty="0">
                <a:solidFill>
                  <a:srgbClr val="FFB81C"/>
                </a:solidFill>
                <a:latin typeface="FS Humana"/>
              </a:rPr>
              <a:t>th</a:t>
            </a:r>
            <a:r>
              <a:rPr lang="en-US" sz="1600" b="1" i="1" dirty="0">
                <a:solidFill>
                  <a:srgbClr val="FFB81C"/>
                </a:solidFill>
                <a:latin typeface="FS Humana"/>
              </a:rPr>
              <a:t>– April 14</a:t>
            </a:r>
            <a:r>
              <a:rPr lang="en-US" sz="1600" b="1" i="1" baseline="30000" dirty="0">
                <a:solidFill>
                  <a:srgbClr val="FFB81C"/>
                </a:solidFill>
                <a:latin typeface="FS Humana"/>
              </a:rPr>
              <a:t>th</a:t>
            </a:r>
            <a:r>
              <a:rPr lang="en-US" sz="1600" b="1" i="1" dirty="0">
                <a:solidFill>
                  <a:srgbClr val="FFB81C"/>
                </a:solidFill>
                <a:latin typeface="FS Humana"/>
              </a:rPr>
              <a:t>, 2023</a:t>
            </a:r>
          </a:p>
        </p:txBody>
      </p:sp>
      <p:sp>
        <p:nvSpPr>
          <p:cNvPr id="16" name="Freeform 7">
            <a:extLst>
              <a:ext uri="{FF2B5EF4-FFF2-40B4-BE49-F238E27FC236}">
                <a16:creationId xmlns:a16="http://schemas.microsoft.com/office/drawing/2014/main" id="{D5EB9EFA-1AC5-4EFF-B2EB-833429F0281E}"/>
              </a:ext>
            </a:extLst>
          </p:cNvPr>
          <p:cNvSpPr>
            <a:spLocks/>
          </p:cNvSpPr>
          <p:nvPr/>
        </p:nvSpPr>
        <p:spPr bwMode="auto">
          <a:xfrm>
            <a:off x="348862" y="1596291"/>
            <a:ext cx="11184467" cy="3164416"/>
          </a:xfrm>
          <a:custGeom>
            <a:avLst/>
            <a:gdLst>
              <a:gd name="T0" fmla="*/ 0 w 5233"/>
              <a:gd name="T1" fmla="*/ 2147483647 h 1595"/>
              <a:gd name="T2" fmla="*/ 0 w 5233"/>
              <a:gd name="T3" fmla="*/ 2147483647 h 1595"/>
              <a:gd name="T4" fmla="*/ 2147483647 w 5233"/>
              <a:gd name="T5" fmla="*/ 2147483647 h 1595"/>
              <a:gd name="T6" fmla="*/ 2147483647 w 5233"/>
              <a:gd name="T7" fmla="*/ 2147483647 h 1595"/>
              <a:gd name="T8" fmla="*/ 2147483647 w 5233"/>
              <a:gd name="T9" fmla="*/ 2147483647 h 1595"/>
              <a:gd name="T10" fmla="*/ 2147483647 w 5233"/>
              <a:gd name="T11" fmla="*/ 2147483647 h 1595"/>
              <a:gd name="T12" fmla="*/ 2147483647 w 5233"/>
              <a:gd name="T13" fmla="*/ 2147483647 h 1595"/>
              <a:gd name="T14" fmla="*/ 2147483647 w 5233"/>
              <a:gd name="T15" fmla="*/ 0 h 1595"/>
              <a:gd name="T16" fmla="*/ 2147483647 w 5233"/>
              <a:gd name="T17" fmla="*/ 0 h 1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33"/>
              <a:gd name="T28" fmla="*/ 0 h 1595"/>
              <a:gd name="T29" fmla="*/ 5233 w 5233"/>
              <a:gd name="T30" fmla="*/ 1595 h 1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33" h="1595">
                <a:moveTo>
                  <a:pt x="0" y="1594"/>
                </a:moveTo>
                <a:lnTo>
                  <a:pt x="0" y="1195"/>
                </a:lnTo>
                <a:lnTo>
                  <a:pt x="1308" y="1195"/>
                </a:lnTo>
                <a:lnTo>
                  <a:pt x="1308" y="797"/>
                </a:lnTo>
                <a:lnTo>
                  <a:pt x="2616" y="797"/>
                </a:lnTo>
                <a:lnTo>
                  <a:pt x="2616" y="398"/>
                </a:lnTo>
                <a:lnTo>
                  <a:pt x="3924" y="398"/>
                </a:lnTo>
                <a:lnTo>
                  <a:pt x="3924" y="0"/>
                </a:lnTo>
                <a:lnTo>
                  <a:pt x="5232" y="0"/>
                </a:lnTo>
              </a:path>
            </a:pathLst>
          </a:custGeom>
          <a:noFill/>
          <a:ln w="9525" cap="rnd">
            <a:solidFill>
              <a:srgbClr val="1D5B2D"/>
            </a:solidFill>
            <a:round/>
            <a:headEnd type="none" w="sm" len="sm"/>
            <a:tailEnd type="none" w="sm" len="sm"/>
          </a:ln>
        </p:spPr>
        <p:txBody>
          <a:bodyPr/>
          <a:lstStyle/>
          <a:p>
            <a:pPr defTabSz="1219170">
              <a:defRPr/>
            </a:pPr>
            <a:endParaRPr lang="en-US" sz="2400" kern="0" dirty="0">
              <a:solidFill>
                <a:srgbClr val="000000"/>
              </a:solidFill>
              <a:latin typeface="FS Humana"/>
            </a:endParaRPr>
          </a:p>
        </p:txBody>
      </p:sp>
      <p:pic>
        <p:nvPicPr>
          <p:cNvPr id="17" name="Picture 16">
            <a:extLst>
              <a:ext uri="{FF2B5EF4-FFF2-40B4-BE49-F238E27FC236}">
                <a16:creationId xmlns:a16="http://schemas.microsoft.com/office/drawing/2014/main" id="{0C0A2997-B03E-4E05-BBF6-805B5A8D6892}"/>
              </a:ext>
            </a:extLst>
          </p:cNvPr>
          <p:cNvPicPr>
            <a:picLocks noChangeAspect="1"/>
          </p:cNvPicPr>
          <p:nvPr/>
        </p:nvPicPr>
        <p:blipFill>
          <a:blip r:embed="rId2"/>
          <a:stretch>
            <a:fillRect/>
          </a:stretch>
        </p:blipFill>
        <p:spPr>
          <a:xfrm>
            <a:off x="197891" y="1193728"/>
            <a:ext cx="1562100" cy="1409700"/>
          </a:xfrm>
          <a:prstGeom prst="rect">
            <a:avLst/>
          </a:prstGeom>
        </p:spPr>
      </p:pic>
      <p:pic>
        <p:nvPicPr>
          <p:cNvPr id="18" name="Picture 17">
            <a:extLst>
              <a:ext uri="{FF2B5EF4-FFF2-40B4-BE49-F238E27FC236}">
                <a16:creationId xmlns:a16="http://schemas.microsoft.com/office/drawing/2014/main" id="{3A5F7189-FFFD-430A-A19E-4A1F74A25148}"/>
              </a:ext>
            </a:extLst>
          </p:cNvPr>
          <p:cNvPicPr>
            <a:picLocks noChangeAspect="1"/>
          </p:cNvPicPr>
          <p:nvPr/>
        </p:nvPicPr>
        <p:blipFill>
          <a:blip r:embed="rId3"/>
          <a:stretch>
            <a:fillRect/>
          </a:stretch>
        </p:blipFill>
        <p:spPr>
          <a:xfrm>
            <a:off x="1833906" y="1234208"/>
            <a:ext cx="1796097" cy="1416351"/>
          </a:xfrm>
          <a:prstGeom prst="rect">
            <a:avLst/>
          </a:prstGeom>
        </p:spPr>
      </p:pic>
      <p:sp>
        <p:nvSpPr>
          <p:cNvPr id="19" name="TextBox 18">
            <a:extLst>
              <a:ext uri="{FF2B5EF4-FFF2-40B4-BE49-F238E27FC236}">
                <a16:creationId xmlns:a16="http://schemas.microsoft.com/office/drawing/2014/main" id="{A4F6BE04-9660-4F42-8F6A-2B91D3F9D66C}"/>
              </a:ext>
            </a:extLst>
          </p:cNvPr>
          <p:cNvSpPr txBox="1"/>
          <p:nvPr/>
        </p:nvSpPr>
        <p:spPr>
          <a:xfrm>
            <a:off x="5635806" y="4863193"/>
            <a:ext cx="5712823" cy="738664"/>
          </a:xfrm>
          <a:prstGeom prst="rect">
            <a:avLst/>
          </a:prstGeom>
          <a:noFill/>
        </p:spPr>
        <p:txBody>
          <a:bodyPr wrap="square" rtlCol="0">
            <a:spAutoFit/>
          </a:bodyPr>
          <a:lstStyle/>
          <a:p>
            <a:pPr defTabSz="457200"/>
            <a:r>
              <a:rPr lang="en-US" dirty="0">
                <a:solidFill>
                  <a:srgbClr val="000000"/>
                </a:solidFill>
                <a:latin typeface="Arial" panose="020B0604020202020204"/>
              </a:rPr>
              <a:t>*** </a:t>
            </a:r>
            <a:r>
              <a:rPr lang="en-US" sz="1200" dirty="0">
                <a:solidFill>
                  <a:srgbClr val="000000"/>
                </a:solidFill>
                <a:latin typeface="Arial" panose="020B0604020202020204"/>
              </a:rPr>
              <a:t>On April 1st, the Pristine tenant will be copied over to production after that any changes to Pristine must go through change control process and those fixes needs to be applied to production tenant.</a:t>
            </a:r>
            <a:endParaRPr lang="en-US" dirty="0">
              <a:solidFill>
                <a:srgbClr val="000000"/>
              </a:solidFill>
              <a:latin typeface="Arial" panose="020B0604020202020204"/>
            </a:endParaRPr>
          </a:p>
        </p:txBody>
      </p:sp>
      <p:pic>
        <p:nvPicPr>
          <p:cNvPr id="20" name="Picture 19">
            <a:extLst>
              <a:ext uri="{FF2B5EF4-FFF2-40B4-BE49-F238E27FC236}">
                <a16:creationId xmlns:a16="http://schemas.microsoft.com/office/drawing/2014/main" id="{435C1BE8-1F46-4A2C-99A3-DE27D391B13E}"/>
              </a:ext>
            </a:extLst>
          </p:cNvPr>
          <p:cNvPicPr>
            <a:picLocks noChangeAspect="1"/>
          </p:cNvPicPr>
          <p:nvPr/>
        </p:nvPicPr>
        <p:blipFill>
          <a:blip r:embed="rId4"/>
          <a:stretch>
            <a:fillRect/>
          </a:stretch>
        </p:blipFill>
        <p:spPr>
          <a:xfrm>
            <a:off x="9002736" y="5828487"/>
            <a:ext cx="3316511" cy="329213"/>
          </a:xfrm>
          <a:prstGeom prst="rect">
            <a:avLst/>
          </a:prstGeom>
        </p:spPr>
      </p:pic>
    </p:spTree>
    <p:extLst>
      <p:ext uri="{BB962C8B-B14F-4D97-AF65-F5344CB8AC3E}">
        <p14:creationId xmlns:p14="http://schemas.microsoft.com/office/powerpoint/2010/main" val="744068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714C6B-8BED-45D1-878B-473FCEABF02D}"/>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Production </a:t>
            </a:r>
            <a:r>
              <a:rPr lang="en-US" sz="2400" dirty="0" err="1">
                <a:solidFill>
                  <a:schemeClr val="bg1"/>
                </a:solidFill>
                <a:latin typeface="Arial" panose="020B0604020202020204" pitchFamily="34" charset="0"/>
                <a:cs typeface="Arial" panose="020B0604020202020204" pitchFamily="34" charset="0"/>
              </a:rPr>
              <a:t>HCM</a:t>
            </a:r>
            <a:r>
              <a:rPr lang="en-US" sz="2400" dirty="0">
                <a:solidFill>
                  <a:schemeClr val="bg1"/>
                </a:solidFill>
                <a:latin typeface="Arial" panose="020B0604020202020204" pitchFamily="34" charset="0"/>
                <a:cs typeface="Arial" panose="020B0604020202020204" pitchFamily="34" charset="0"/>
              </a:rPr>
              <a:t>/</a:t>
            </a:r>
            <a:r>
              <a:rPr lang="en-US" sz="2400" dirty="0" err="1">
                <a:solidFill>
                  <a:schemeClr val="bg1"/>
                </a:solidFill>
                <a:latin typeface="Arial" panose="020B0604020202020204" pitchFamily="34" charset="0"/>
                <a:cs typeface="Arial" panose="020B0604020202020204" pitchFamily="34" charset="0"/>
              </a:rPr>
              <a:t>WFM</a:t>
            </a:r>
            <a:r>
              <a:rPr lang="en-US" sz="2400" dirty="0">
                <a:solidFill>
                  <a:schemeClr val="bg1"/>
                </a:solidFill>
                <a:latin typeface="Arial" panose="020B0604020202020204" pitchFamily="34" charset="0"/>
                <a:cs typeface="Arial" panose="020B0604020202020204" pitchFamily="34" charset="0"/>
              </a:rPr>
              <a:t> Cutover</a:t>
            </a:r>
          </a:p>
        </p:txBody>
      </p:sp>
      <p:sp>
        <p:nvSpPr>
          <p:cNvPr id="4" name="TextBox 3">
            <a:extLst>
              <a:ext uri="{FF2B5EF4-FFF2-40B4-BE49-F238E27FC236}">
                <a16:creationId xmlns:a16="http://schemas.microsoft.com/office/drawing/2014/main" id="{364874E0-BFB4-4809-8B77-C47CBC2827E6}"/>
              </a:ext>
            </a:extLst>
          </p:cNvPr>
          <p:cNvSpPr txBox="1"/>
          <p:nvPr/>
        </p:nvSpPr>
        <p:spPr>
          <a:xfrm>
            <a:off x="6095999" y="356506"/>
            <a:ext cx="1543051" cy="461665"/>
          </a:xfrm>
          <a:prstGeom prst="rect">
            <a:avLst/>
          </a:prstGeom>
          <a:noFill/>
        </p:spPr>
        <p:txBody>
          <a:bodyPr wrap="square" rtlCol="0" anchor="ctr">
            <a:spAutoFit/>
          </a:bodyPr>
          <a:lstStyle/>
          <a:p>
            <a:r>
              <a:rPr lang="en-US" sz="2400" dirty="0">
                <a:solidFill>
                  <a:srgbClr val="092F57"/>
                </a:solidFill>
                <a:latin typeface="Arial" panose="020B0604020202020204" pitchFamily="34" charset="0"/>
                <a:cs typeface="Arial" panose="020B0604020202020204" pitchFamily="34" charset="0"/>
              </a:rPr>
              <a:t>Calendar</a:t>
            </a:r>
          </a:p>
        </p:txBody>
      </p:sp>
      <p:sp>
        <p:nvSpPr>
          <p:cNvPr id="5" name="Freeform 7">
            <a:extLst>
              <a:ext uri="{FF2B5EF4-FFF2-40B4-BE49-F238E27FC236}">
                <a16:creationId xmlns:a16="http://schemas.microsoft.com/office/drawing/2014/main" id="{A221704C-CEF0-4FA8-A910-881BC320BCD9}"/>
              </a:ext>
            </a:extLst>
          </p:cNvPr>
          <p:cNvSpPr>
            <a:spLocks/>
          </p:cNvSpPr>
          <p:nvPr/>
        </p:nvSpPr>
        <p:spPr bwMode="auto">
          <a:xfrm>
            <a:off x="429116" y="1489997"/>
            <a:ext cx="11184467" cy="3164416"/>
          </a:xfrm>
          <a:custGeom>
            <a:avLst/>
            <a:gdLst>
              <a:gd name="T0" fmla="*/ 0 w 5233"/>
              <a:gd name="T1" fmla="*/ 2147483647 h 1595"/>
              <a:gd name="T2" fmla="*/ 0 w 5233"/>
              <a:gd name="T3" fmla="*/ 2147483647 h 1595"/>
              <a:gd name="T4" fmla="*/ 2147483647 w 5233"/>
              <a:gd name="T5" fmla="*/ 2147483647 h 1595"/>
              <a:gd name="T6" fmla="*/ 2147483647 w 5233"/>
              <a:gd name="T7" fmla="*/ 2147483647 h 1595"/>
              <a:gd name="T8" fmla="*/ 2147483647 w 5233"/>
              <a:gd name="T9" fmla="*/ 2147483647 h 1595"/>
              <a:gd name="T10" fmla="*/ 2147483647 w 5233"/>
              <a:gd name="T11" fmla="*/ 2147483647 h 1595"/>
              <a:gd name="T12" fmla="*/ 2147483647 w 5233"/>
              <a:gd name="T13" fmla="*/ 2147483647 h 1595"/>
              <a:gd name="T14" fmla="*/ 2147483647 w 5233"/>
              <a:gd name="T15" fmla="*/ 0 h 1595"/>
              <a:gd name="T16" fmla="*/ 2147483647 w 5233"/>
              <a:gd name="T17" fmla="*/ 0 h 1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33"/>
              <a:gd name="T28" fmla="*/ 0 h 1595"/>
              <a:gd name="T29" fmla="*/ 5233 w 5233"/>
              <a:gd name="T30" fmla="*/ 1595 h 1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33" h="1595">
                <a:moveTo>
                  <a:pt x="0" y="1594"/>
                </a:moveTo>
                <a:lnTo>
                  <a:pt x="0" y="1195"/>
                </a:lnTo>
                <a:lnTo>
                  <a:pt x="1308" y="1195"/>
                </a:lnTo>
                <a:lnTo>
                  <a:pt x="1308" y="797"/>
                </a:lnTo>
                <a:lnTo>
                  <a:pt x="2616" y="797"/>
                </a:lnTo>
                <a:lnTo>
                  <a:pt x="2616" y="398"/>
                </a:lnTo>
                <a:lnTo>
                  <a:pt x="3924" y="398"/>
                </a:lnTo>
                <a:lnTo>
                  <a:pt x="3924" y="0"/>
                </a:lnTo>
                <a:lnTo>
                  <a:pt x="5232" y="0"/>
                </a:lnTo>
              </a:path>
            </a:pathLst>
          </a:custGeom>
          <a:noFill/>
          <a:ln w="9525" cap="rnd">
            <a:solidFill>
              <a:srgbClr val="1D5B2D"/>
            </a:solidFill>
            <a:round/>
            <a:headEnd type="none" w="sm" len="sm"/>
            <a:tailEnd type="none" w="sm" len="sm"/>
          </a:ln>
        </p:spPr>
        <p:txBody>
          <a:bodyPr/>
          <a:lstStyle/>
          <a:p>
            <a:pPr defTabSz="1219170">
              <a:defRPr/>
            </a:pPr>
            <a:endParaRPr lang="en-US" sz="2400" kern="0" dirty="0">
              <a:solidFill>
                <a:srgbClr val="000000"/>
              </a:solidFill>
              <a:latin typeface="FS Humana"/>
            </a:endParaRPr>
          </a:p>
        </p:txBody>
      </p:sp>
      <p:sp>
        <p:nvSpPr>
          <p:cNvPr id="6" name="Rectangle 5">
            <a:extLst>
              <a:ext uri="{FF2B5EF4-FFF2-40B4-BE49-F238E27FC236}">
                <a16:creationId xmlns:a16="http://schemas.microsoft.com/office/drawing/2014/main" id="{11E73E17-EA89-4783-B80B-E273CEC407DD}"/>
              </a:ext>
            </a:extLst>
          </p:cNvPr>
          <p:cNvSpPr>
            <a:spLocks noChangeArrowheads="1"/>
          </p:cNvSpPr>
          <p:nvPr/>
        </p:nvSpPr>
        <p:spPr bwMode="auto">
          <a:xfrm>
            <a:off x="585834" y="3983891"/>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defRPr/>
            </a:pPr>
            <a:r>
              <a:rPr lang="en-US" sz="1600" b="1" dirty="0">
                <a:solidFill>
                  <a:srgbClr val="000000"/>
                </a:solidFill>
                <a:latin typeface="FS Humana"/>
                <a:ea typeface="ＭＳ Ｐゴシック" charset="-128"/>
              </a:rPr>
              <a:t>Setup Production Tenant</a:t>
            </a:r>
          </a:p>
        </p:txBody>
      </p:sp>
      <p:sp>
        <p:nvSpPr>
          <p:cNvPr id="7" name="Rectangle 6">
            <a:extLst>
              <a:ext uri="{FF2B5EF4-FFF2-40B4-BE49-F238E27FC236}">
                <a16:creationId xmlns:a16="http://schemas.microsoft.com/office/drawing/2014/main" id="{A103CA96-D719-40FC-8AD1-49E49BF7F0E0}"/>
              </a:ext>
            </a:extLst>
          </p:cNvPr>
          <p:cNvSpPr>
            <a:spLocks noChangeArrowheads="1"/>
          </p:cNvSpPr>
          <p:nvPr/>
        </p:nvSpPr>
        <p:spPr bwMode="auto">
          <a:xfrm>
            <a:off x="3392026" y="3192257"/>
            <a:ext cx="2682240" cy="233910"/>
          </a:xfrm>
          <a:prstGeom prst="rect">
            <a:avLst/>
          </a:prstGeom>
          <a:noFill/>
          <a:ln w="12700" algn="ctr">
            <a:noFill/>
            <a:miter lim="800000"/>
            <a:headEnd/>
            <a:tailEnd/>
          </a:ln>
        </p:spPr>
        <p:txBody>
          <a:bodyPr wrap="square" lIns="0" tIns="0" rIns="0" bIns="0" anchor="t">
            <a:spAutoFit/>
          </a:bodyPr>
          <a:lstStyle/>
          <a:p>
            <a:pPr algn="ctr" defTabSz="1015975">
              <a:lnSpc>
                <a:spcPct val="95000"/>
              </a:lnSpc>
              <a:defRPr/>
            </a:pPr>
            <a:r>
              <a:rPr lang="en-US" sz="1600" b="1" dirty="0">
                <a:solidFill>
                  <a:srgbClr val="000000"/>
                </a:solidFill>
                <a:latin typeface="FS Humana"/>
                <a:ea typeface="ＭＳ Ｐゴシック" charset="-128"/>
              </a:rPr>
              <a:t>Legacy Systems Freeze</a:t>
            </a:r>
          </a:p>
        </p:txBody>
      </p:sp>
      <p:sp>
        <p:nvSpPr>
          <p:cNvPr id="8" name="Rectangle 7">
            <a:extLst>
              <a:ext uri="{FF2B5EF4-FFF2-40B4-BE49-F238E27FC236}">
                <a16:creationId xmlns:a16="http://schemas.microsoft.com/office/drawing/2014/main" id="{93BB3C07-F485-4946-AFFC-AE01281C4BBD}"/>
              </a:ext>
            </a:extLst>
          </p:cNvPr>
          <p:cNvSpPr>
            <a:spLocks noChangeArrowheads="1"/>
          </p:cNvSpPr>
          <p:nvPr/>
        </p:nvSpPr>
        <p:spPr bwMode="auto">
          <a:xfrm>
            <a:off x="6199573" y="2404856"/>
            <a:ext cx="2682240" cy="246221"/>
          </a:xfrm>
          <a:prstGeom prst="rect">
            <a:avLst/>
          </a:prstGeom>
          <a:noFill/>
          <a:ln w="12700" algn="ctr">
            <a:noFill/>
            <a:miter lim="800000"/>
            <a:headEnd/>
            <a:tailEnd/>
          </a:ln>
        </p:spPr>
        <p:txBody>
          <a:bodyPr wrap="square" lIns="0" tIns="0" rIns="0" bIns="0" anchor="t">
            <a:spAutoFit/>
          </a:bodyPr>
          <a:lstStyle/>
          <a:p>
            <a:pPr algn="ctr" defTabSz="1015975">
              <a:defRPr/>
            </a:pPr>
            <a:r>
              <a:rPr lang="en-US" sz="1600" b="1" dirty="0">
                <a:solidFill>
                  <a:srgbClr val="000000"/>
                </a:solidFill>
                <a:latin typeface="FS Humana"/>
                <a:ea typeface="ＭＳ Ｐゴシック" charset="-128"/>
              </a:rPr>
              <a:t>Validate and Load Data</a:t>
            </a:r>
            <a:endParaRPr lang="en-US" dirty="0">
              <a:solidFill>
                <a:srgbClr val="000000"/>
              </a:solidFill>
              <a:latin typeface="Arial" panose="020B0604020202020204"/>
            </a:endParaRPr>
          </a:p>
        </p:txBody>
      </p:sp>
      <p:sp>
        <p:nvSpPr>
          <p:cNvPr id="9" name="Rectangle 8">
            <a:extLst>
              <a:ext uri="{FF2B5EF4-FFF2-40B4-BE49-F238E27FC236}">
                <a16:creationId xmlns:a16="http://schemas.microsoft.com/office/drawing/2014/main" id="{66B167E7-497C-4C3E-8468-4F1C158D0F6B}"/>
              </a:ext>
            </a:extLst>
          </p:cNvPr>
          <p:cNvSpPr>
            <a:spLocks noChangeArrowheads="1"/>
          </p:cNvSpPr>
          <p:nvPr/>
        </p:nvSpPr>
        <p:spPr bwMode="auto">
          <a:xfrm>
            <a:off x="8992304" y="1613224"/>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defRPr/>
            </a:pPr>
            <a:r>
              <a:rPr lang="en-US" sz="1600" b="1" dirty="0">
                <a:solidFill>
                  <a:srgbClr val="000000"/>
                </a:solidFill>
                <a:latin typeface="FS Humana"/>
                <a:ea typeface="ＭＳ Ｐゴシック" charset="-128"/>
              </a:rPr>
              <a:t>Go-Live</a:t>
            </a:r>
          </a:p>
        </p:txBody>
      </p:sp>
      <p:sp>
        <p:nvSpPr>
          <p:cNvPr id="10" name="TextBox 9">
            <a:extLst>
              <a:ext uri="{FF2B5EF4-FFF2-40B4-BE49-F238E27FC236}">
                <a16:creationId xmlns:a16="http://schemas.microsoft.com/office/drawing/2014/main" id="{9BAD6AE6-9729-47F8-B077-C8A27B806742}"/>
              </a:ext>
            </a:extLst>
          </p:cNvPr>
          <p:cNvSpPr txBox="1"/>
          <p:nvPr/>
        </p:nvSpPr>
        <p:spPr>
          <a:xfrm>
            <a:off x="585834" y="4378133"/>
            <a:ext cx="2682240" cy="2277547"/>
          </a:xfrm>
          <a:prstGeom prst="rect">
            <a:avLst/>
          </a:prstGeom>
          <a:noFill/>
        </p:spPr>
        <p:txBody>
          <a:bodyPr wrap="square" lIns="0" tIns="0" rIns="0" bIns="0" rtlCol="0" anchor="t">
            <a:spAutoFit/>
          </a:bodyPr>
          <a:lstStyle/>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Perform activities related to setting up Production tenant from Pristine in readiness for Luma Cutover</a:t>
            </a:r>
          </a:p>
          <a:p>
            <a:pPr marL="171450" lvl="1"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Complete functional configurations</a:t>
            </a:r>
          </a:p>
          <a:p>
            <a:pPr marL="171450" lvl="1"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Complete FRICE-W migration</a:t>
            </a:r>
          </a:p>
          <a:p>
            <a:pPr marL="171450" lvl="1"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Complete security configurations</a:t>
            </a:r>
          </a:p>
          <a:p>
            <a:pPr marL="171450" lvl="1"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cs typeface="Arial"/>
              </a:rPr>
              <a:t>Freeze updates to Master Data</a:t>
            </a:r>
          </a:p>
          <a:p>
            <a:pPr marL="171450" lvl="1" indent="-171450"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endParaRPr>
          </a:p>
          <a:p>
            <a:pPr marL="171450" indent="-171450"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endParaRPr>
          </a:p>
        </p:txBody>
      </p:sp>
      <p:sp>
        <p:nvSpPr>
          <p:cNvPr id="11" name="TextBox 10">
            <a:extLst>
              <a:ext uri="{FF2B5EF4-FFF2-40B4-BE49-F238E27FC236}">
                <a16:creationId xmlns:a16="http://schemas.microsoft.com/office/drawing/2014/main" id="{79E8AF2A-5B1D-4935-9B14-27CA8DBC5632}"/>
              </a:ext>
            </a:extLst>
          </p:cNvPr>
          <p:cNvSpPr txBox="1"/>
          <p:nvPr/>
        </p:nvSpPr>
        <p:spPr>
          <a:xfrm>
            <a:off x="3462052" y="3526528"/>
            <a:ext cx="2682240" cy="2831544"/>
          </a:xfrm>
          <a:prstGeom prst="rect">
            <a:avLst/>
          </a:prstGeom>
          <a:noFill/>
        </p:spPr>
        <p:txBody>
          <a:bodyPr wrap="square" lIns="0" tIns="0" rIns="0" bIns="0" rtlCol="0" anchor="t">
            <a:spAutoFit/>
          </a:bodyPr>
          <a:lstStyle/>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Begin conversion of in-scope Master Data to Luma</a:t>
            </a:r>
          </a:p>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Reconciliation of converted master data to be completed by - 5/26 </a:t>
            </a:r>
            <a:endParaRPr lang="en-US" sz="1200" dirty="0">
              <a:solidFill>
                <a:srgbClr val="000000"/>
              </a:solidFill>
              <a:latin typeface="Arial" panose="020B0604020202020204"/>
              <a:cs typeface="Arial"/>
            </a:endParaRPr>
          </a:p>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cs typeface="Arial"/>
              </a:rPr>
              <a:t>Org Transactions Freeze - 4/21-6/2</a:t>
            </a:r>
          </a:p>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cs typeface="Arial"/>
              </a:rPr>
              <a:t>Employee Transaction freeze 6/3-6/10</a:t>
            </a:r>
          </a:p>
          <a:p>
            <a:pPr marL="171450" indent="-171450"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cs typeface="Arial"/>
              </a:rPr>
              <a:t>Future dated Transactions</a:t>
            </a:r>
          </a:p>
          <a:p>
            <a:pPr marL="171450" indent="-171450" defTabSz="457200">
              <a:spcBef>
                <a:spcPts val="800"/>
              </a:spcBef>
              <a:buSzPct val="100000"/>
              <a:buFont typeface="Arial" panose="020B0604020202020204" pitchFamily="34" charset="0"/>
              <a:buChar char="•"/>
              <a:defRPr/>
            </a:pPr>
            <a:r>
              <a:rPr lang="en-US" sz="1200">
                <a:solidFill>
                  <a:srgbClr val="000000"/>
                </a:solidFill>
                <a:latin typeface="Arial" panose="020B0604020202020204"/>
              </a:rPr>
              <a:t>During freeze period, When essential there are ability to enter in data in both STARs and Luma </a:t>
            </a:r>
          </a:p>
          <a:p>
            <a:pPr marL="171450" indent="-171450"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cs typeface="Arial"/>
            </a:endParaRPr>
          </a:p>
        </p:txBody>
      </p:sp>
      <p:sp>
        <p:nvSpPr>
          <p:cNvPr id="12" name="TextBox 11">
            <a:extLst>
              <a:ext uri="{FF2B5EF4-FFF2-40B4-BE49-F238E27FC236}">
                <a16:creationId xmlns:a16="http://schemas.microsoft.com/office/drawing/2014/main" id="{E24307F4-C6C1-42AE-AB04-5CEC13E5ABEA}"/>
              </a:ext>
            </a:extLst>
          </p:cNvPr>
          <p:cNvSpPr txBox="1"/>
          <p:nvPr/>
        </p:nvSpPr>
        <p:spPr>
          <a:xfrm>
            <a:off x="6199573" y="2793256"/>
            <a:ext cx="2682240" cy="2667397"/>
          </a:xfrm>
          <a:prstGeom prst="rect">
            <a:avLst/>
          </a:prstGeom>
          <a:noFill/>
        </p:spPr>
        <p:txBody>
          <a:bodyPr wrap="square" lIns="0" tIns="0" rIns="0" bIns="0" rtlCol="0" anchor="t">
            <a:spAutoFit/>
          </a:bodyPr>
          <a:lstStyle/>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Prepare interfaces in </a:t>
            </a:r>
            <a:r>
              <a:rPr lang="en-US" sz="1200" dirty="0" err="1">
                <a:solidFill>
                  <a:srgbClr val="000000"/>
                </a:solidFill>
                <a:latin typeface="Arial" panose="020B0604020202020204"/>
                <a:cs typeface="Arial"/>
              </a:rPr>
              <a:t>Luma</a:t>
            </a:r>
            <a:r>
              <a:rPr lang="en-US" sz="1200" dirty="0">
                <a:solidFill>
                  <a:srgbClr val="000000"/>
                </a:solidFill>
                <a:latin typeface="Arial" panose="020B0604020202020204"/>
                <a:cs typeface="Arial"/>
              </a:rPr>
              <a:t> for first Payroll processing</a:t>
            </a:r>
          </a:p>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Manual Conversions</a:t>
            </a:r>
          </a:p>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Termed Employee processing</a:t>
            </a:r>
          </a:p>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Load Org Data 5/29 - 6/2</a:t>
            </a:r>
          </a:p>
          <a:p>
            <a:pPr marL="171450" indent="-171450" defTabSz="457200">
              <a:spcBef>
                <a:spcPts val="800"/>
              </a:spcBef>
              <a:buSzPct val="100000"/>
              <a:buFont typeface="Arial"/>
              <a:buChar char="•"/>
              <a:defRPr/>
            </a:pPr>
            <a:r>
              <a:rPr lang="en-US" sz="1200" dirty="0">
                <a:solidFill>
                  <a:srgbClr val="000000"/>
                </a:solidFill>
                <a:latin typeface="Arial" panose="020B0604020202020204"/>
                <a:cs typeface="Arial"/>
              </a:rPr>
              <a:t>Load Employee Data 6/10</a:t>
            </a:r>
            <a:endParaRPr lang="en-US" dirty="0">
              <a:solidFill>
                <a:srgbClr val="000000"/>
              </a:solidFill>
              <a:latin typeface="Arial" panose="020B0604020202020204"/>
            </a:endParaRPr>
          </a:p>
          <a:p>
            <a:pPr marL="171450" indent="-171450" defTabSz="457200">
              <a:spcBef>
                <a:spcPts val="800"/>
              </a:spcBef>
              <a:buSzPct val="100000"/>
              <a:buFont typeface="Arial"/>
              <a:buChar char="•"/>
              <a:defRPr/>
            </a:pPr>
            <a:endParaRPr lang="en-US" sz="1200" dirty="0">
              <a:solidFill>
                <a:srgbClr val="000000"/>
              </a:solidFill>
              <a:latin typeface="Arial" panose="020B0604020202020204"/>
              <a:cs typeface="Arial"/>
            </a:endParaRPr>
          </a:p>
          <a:p>
            <a:pPr marL="227965" indent="-227965"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cs typeface="Arial"/>
            </a:endParaRPr>
          </a:p>
          <a:p>
            <a:pPr marL="227965" indent="-227965"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cs typeface="Arial"/>
            </a:endParaRPr>
          </a:p>
          <a:p>
            <a:pPr marL="171450" indent="-171450" defTabSz="457200">
              <a:spcBef>
                <a:spcPts val="800"/>
              </a:spcBef>
              <a:buSzPct val="100000"/>
              <a:buFont typeface="Arial" panose="020B0604020202020204" pitchFamily="34" charset="0"/>
              <a:buChar char="•"/>
              <a:defRPr/>
            </a:pPr>
            <a:endParaRPr lang="en-US" sz="1200" dirty="0">
              <a:solidFill>
                <a:srgbClr val="000000"/>
              </a:solidFill>
              <a:latin typeface="Arial" panose="020B0604020202020204"/>
              <a:cs typeface="Arial"/>
            </a:endParaRPr>
          </a:p>
        </p:txBody>
      </p:sp>
      <p:sp>
        <p:nvSpPr>
          <p:cNvPr id="13" name="TextBox 12">
            <a:extLst>
              <a:ext uri="{FF2B5EF4-FFF2-40B4-BE49-F238E27FC236}">
                <a16:creationId xmlns:a16="http://schemas.microsoft.com/office/drawing/2014/main" id="{5DB2E1C8-DAA0-4C04-B173-C55D02F390D4}"/>
              </a:ext>
            </a:extLst>
          </p:cNvPr>
          <p:cNvSpPr txBox="1"/>
          <p:nvPr/>
        </p:nvSpPr>
        <p:spPr>
          <a:xfrm>
            <a:off x="8992304" y="2016017"/>
            <a:ext cx="2682240" cy="1703030"/>
          </a:xfrm>
          <a:prstGeom prst="rect">
            <a:avLst/>
          </a:prstGeom>
          <a:noFill/>
        </p:spPr>
        <p:txBody>
          <a:bodyPr wrap="square" lIns="0" tIns="0" rIns="0" bIns="0" rtlCol="0">
            <a:spAutoFit/>
          </a:bodyPr>
          <a:lstStyle/>
          <a:p>
            <a:pPr marL="228594" indent="-228594"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Luma is open for business on June 11</a:t>
            </a:r>
            <a:r>
              <a:rPr lang="en-US" sz="1200" baseline="30000" dirty="0">
                <a:solidFill>
                  <a:srgbClr val="000000"/>
                </a:solidFill>
                <a:latin typeface="Arial" panose="020B0604020202020204"/>
              </a:rPr>
              <a:t>th</a:t>
            </a:r>
            <a:r>
              <a:rPr lang="en-US" sz="1200" dirty="0">
                <a:solidFill>
                  <a:srgbClr val="000000"/>
                </a:solidFill>
                <a:latin typeface="Arial" panose="020B0604020202020204"/>
              </a:rPr>
              <a:t> </a:t>
            </a:r>
            <a:endParaRPr lang="en-US" sz="1200" baseline="30000" dirty="0">
              <a:solidFill>
                <a:srgbClr val="000000"/>
              </a:solidFill>
              <a:latin typeface="Arial" panose="020B0604020202020204"/>
            </a:endParaRPr>
          </a:p>
          <a:p>
            <a:pPr marL="228594" indent="-228594"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All agency systems integrations/interfaces will begin</a:t>
            </a:r>
          </a:p>
          <a:p>
            <a:pPr marL="228594" indent="-228594"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Pay Period 6/11/2023 - 6/24/2023</a:t>
            </a:r>
          </a:p>
          <a:p>
            <a:pPr marL="228594" indent="-228594"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Payroll Processing 6/26 to 6/30 </a:t>
            </a:r>
          </a:p>
          <a:p>
            <a:pPr marL="228594" indent="-228594" defTabSz="457200">
              <a:spcBef>
                <a:spcPts val="800"/>
              </a:spcBef>
              <a:buSzPct val="100000"/>
              <a:buFont typeface="Arial" panose="020B0604020202020204" pitchFamily="34" charset="0"/>
              <a:buChar char="•"/>
              <a:defRPr/>
            </a:pPr>
            <a:r>
              <a:rPr lang="en-US" sz="1200" dirty="0">
                <a:solidFill>
                  <a:srgbClr val="000000"/>
                </a:solidFill>
                <a:latin typeface="Arial" panose="020B0604020202020204"/>
              </a:rPr>
              <a:t>Pay date 7/7</a:t>
            </a:r>
          </a:p>
        </p:txBody>
      </p:sp>
      <p:sp>
        <p:nvSpPr>
          <p:cNvPr id="14" name="TextBox 13">
            <a:extLst>
              <a:ext uri="{FF2B5EF4-FFF2-40B4-BE49-F238E27FC236}">
                <a16:creationId xmlns:a16="http://schemas.microsoft.com/office/drawing/2014/main" id="{1DE23455-D4E0-40CE-8ED2-47FF493FA1AE}"/>
              </a:ext>
            </a:extLst>
          </p:cNvPr>
          <p:cNvSpPr txBox="1"/>
          <p:nvPr/>
        </p:nvSpPr>
        <p:spPr>
          <a:xfrm>
            <a:off x="5817618" y="1880564"/>
            <a:ext cx="2976157"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May 22nd –  June 10</a:t>
            </a:r>
            <a:r>
              <a:rPr lang="en-US" sz="1600" b="1" i="1" baseline="30000" dirty="0">
                <a:solidFill>
                  <a:srgbClr val="FFB81C"/>
                </a:solidFill>
                <a:latin typeface="FS Humana"/>
              </a:rPr>
              <a:t>nd</a:t>
            </a:r>
            <a:r>
              <a:rPr lang="en-US" sz="1600" b="1" i="1" dirty="0">
                <a:solidFill>
                  <a:srgbClr val="FFB81C"/>
                </a:solidFill>
                <a:latin typeface="FS Humana"/>
              </a:rPr>
              <a:t>, 2023</a:t>
            </a:r>
          </a:p>
        </p:txBody>
      </p:sp>
      <p:sp>
        <p:nvSpPr>
          <p:cNvPr id="15" name="TextBox 14">
            <a:extLst>
              <a:ext uri="{FF2B5EF4-FFF2-40B4-BE49-F238E27FC236}">
                <a16:creationId xmlns:a16="http://schemas.microsoft.com/office/drawing/2014/main" id="{0E7F4C8D-BFF8-423F-80DC-480B526B5A8B}"/>
              </a:ext>
            </a:extLst>
          </p:cNvPr>
          <p:cNvSpPr txBox="1"/>
          <p:nvPr/>
        </p:nvSpPr>
        <p:spPr>
          <a:xfrm>
            <a:off x="3058249" y="2652448"/>
            <a:ext cx="3015664"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April 21</a:t>
            </a:r>
            <a:r>
              <a:rPr lang="en-US" sz="1600" b="1" i="1" baseline="30000" dirty="0">
                <a:solidFill>
                  <a:srgbClr val="FFB81C"/>
                </a:solidFill>
                <a:latin typeface="FS Humana"/>
              </a:rPr>
              <a:t>nd***</a:t>
            </a:r>
            <a:r>
              <a:rPr lang="en-US" sz="1600" b="1" i="1" dirty="0">
                <a:solidFill>
                  <a:srgbClr val="FFB81C"/>
                </a:solidFill>
                <a:latin typeface="FS Humana"/>
              </a:rPr>
              <a:t>– June 10th, 2023</a:t>
            </a:r>
          </a:p>
        </p:txBody>
      </p:sp>
      <p:sp>
        <p:nvSpPr>
          <p:cNvPr id="16" name="TextBox 15">
            <a:extLst>
              <a:ext uri="{FF2B5EF4-FFF2-40B4-BE49-F238E27FC236}">
                <a16:creationId xmlns:a16="http://schemas.microsoft.com/office/drawing/2014/main" id="{B7989899-6500-453F-88DD-EC036FE985AC}"/>
              </a:ext>
            </a:extLst>
          </p:cNvPr>
          <p:cNvSpPr txBox="1"/>
          <p:nvPr/>
        </p:nvSpPr>
        <p:spPr>
          <a:xfrm>
            <a:off x="9173067" y="1103182"/>
            <a:ext cx="2440517"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June 11</a:t>
            </a:r>
            <a:r>
              <a:rPr lang="en-US" sz="1600" b="1" i="1" baseline="30000" dirty="0">
                <a:solidFill>
                  <a:srgbClr val="FFB81C"/>
                </a:solidFill>
                <a:latin typeface="FS Humana"/>
              </a:rPr>
              <a:t>th</a:t>
            </a:r>
            <a:r>
              <a:rPr lang="en-US" sz="1600" b="1" i="1" dirty="0">
                <a:solidFill>
                  <a:srgbClr val="FFB81C"/>
                </a:solidFill>
                <a:latin typeface="FS Humana"/>
              </a:rPr>
              <a:t> – July 7</a:t>
            </a:r>
            <a:r>
              <a:rPr lang="en-US" sz="1600" b="1" i="1" baseline="30000" dirty="0">
                <a:solidFill>
                  <a:srgbClr val="FFB81C"/>
                </a:solidFill>
                <a:latin typeface="FS Humana"/>
              </a:rPr>
              <a:t>th</a:t>
            </a:r>
            <a:r>
              <a:rPr lang="en-US" sz="1600" b="1" i="1" dirty="0">
                <a:solidFill>
                  <a:srgbClr val="FFB81C"/>
                </a:solidFill>
                <a:latin typeface="FS Humana"/>
              </a:rPr>
              <a:t>, 2023</a:t>
            </a:r>
          </a:p>
        </p:txBody>
      </p:sp>
      <p:sp>
        <p:nvSpPr>
          <p:cNvPr id="17" name="TextBox 16">
            <a:extLst>
              <a:ext uri="{FF2B5EF4-FFF2-40B4-BE49-F238E27FC236}">
                <a16:creationId xmlns:a16="http://schemas.microsoft.com/office/drawing/2014/main" id="{D1C8DA1F-C123-47CF-8FBC-A135333A49A0}"/>
              </a:ext>
            </a:extLst>
          </p:cNvPr>
          <p:cNvSpPr txBox="1"/>
          <p:nvPr/>
        </p:nvSpPr>
        <p:spPr>
          <a:xfrm>
            <a:off x="387051" y="3485005"/>
            <a:ext cx="2872099" cy="338554"/>
          </a:xfrm>
          <a:prstGeom prst="rect">
            <a:avLst/>
          </a:prstGeom>
          <a:noFill/>
        </p:spPr>
        <p:txBody>
          <a:bodyPr wrap="square" rtlCol="0" anchor="t">
            <a:spAutoFit/>
          </a:bodyPr>
          <a:lstStyle/>
          <a:p>
            <a:pPr algn="ctr" defTabSz="457200">
              <a:defRPr/>
            </a:pPr>
            <a:r>
              <a:rPr lang="en-US" sz="1600" b="1" i="1" dirty="0">
                <a:solidFill>
                  <a:srgbClr val="FFB81C"/>
                </a:solidFill>
                <a:latin typeface="FS Humana"/>
              </a:rPr>
              <a:t>May 15</a:t>
            </a:r>
            <a:r>
              <a:rPr lang="en-US" sz="1600" b="1" i="1" baseline="30000" dirty="0">
                <a:solidFill>
                  <a:srgbClr val="FFB81C"/>
                </a:solidFill>
                <a:latin typeface="FS Humana"/>
              </a:rPr>
              <a:t>th***</a:t>
            </a:r>
            <a:r>
              <a:rPr lang="en-US" sz="1600" b="1" i="1" dirty="0">
                <a:solidFill>
                  <a:srgbClr val="FFB81C"/>
                </a:solidFill>
                <a:latin typeface="FS Humana"/>
              </a:rPr>
              <a:t>– May 19</a:t>
            </a:r>
            <a:r>
              <a:rPr lang="en-US" sz="1600" b="1" i="1" baseline="30000" dirty="0">
                <a:solidFill>
                  <a:srgbClr val="FFB81C"/>
                </a:solidFill>
                <a:latin typeface="FS Humana"/>
              </a:rPr>
              <a:t>th***</a:t>
            </a:r>
            <a:r>
              <a:rPr lang="en-US" sz="1600" b="1" i="1" dirty="0">
                <a:solidFill>
                  <a:srgbClr val="FFB81C"/>
                </a:solidFill>
                <a:latin typeface="FS Humana"/>
              </a:rPr>
              <a:t>, 2023</a:t>
            </a:r>
          </a:p>
        </p:txBody>
      </p:sp>
      <p:pic>
        <p:nvPicPr>
          <p:cNvPr id="18" name="Picture 17">
            <a:extLst>
              <a:ext uri="{FF2B5EF4-FFF2-40B4-BE49-F238E27FC236}">
                <a16:creationId xmlns:a16="http://schemas.microsoft.com/office/drawing/2014/main" id="{7D9E9D80-823C-41A9-93CA-6E3A68A7A72B}"/>
              </a:ext>
            </a:extLst>
          </p:cNvPr>
          <p:cNvPicPr>
            <a:picLocks noChangeAspect="1"/>
          </p:cNvPicPr>
          <p:nvPr/>
        </p:nvPicPr>
        <p:blipFill>
          <a:blip r:embed="rId2"/>
          <a:stretch>
            <a:fillRect/>
          </a:stretch>
        </p:blipFill>
        <p:spPr>
          <a:xfrm>
            <a:off x="274292" y="1051424"/>
            <a:ext cx="5257800" cy="1533525"/>
          </a:xfrm>
          <a:prstGeom prst="rect">
            <a:avLst/>
          </a:prstGeom>
        </p:spPr>
      </p:pic>
      <p:sp>
        <p:nvSpPr>
          <p:cNvPr id="19" name="TextBox 18">
            <a:extLst>
              <a:ext uri="{FF2B5EF4-FFF2-40B4-BE49-F238E27FC236}">
                <a16:creationId xmlns:a16="http://schemas.microsoft.com/office/drawing/2014/main" id="{12AC6CE3-8D10-424B-B2A1-9A8F94DB83EC}"/>
              </a:ext>
            </a:extLst>
          </p:cNvPr>
          <p:cNvSpPr txBox="1"/>
          <p:nvPr/>
        </p:nvSpPr>
        <p:spPr>
          <a:xfrm>
            <a:off x="8878163" y="5721615"/>
            <a:ext cx="3313837" cy="276999"/>
          </a:xfrm>
          <a:prstGeom prst="rect">
            <a:avLst/>
          </a:prstGeom>
          <a:noFill/>
        </p:spPr>
        <p:txBody>
          <a:bodyPr wrap="square" rtlCol="0" anchor="t">
            <a:spAutoFit/>
          </a:bodyPr>
          <a:lstStyle/>
          <a:p>
            <a:pPr algn="ctr" defTabSz="457200">
              <a:defRPr/>
            </a:pPr>
            <a:r>
              <a:rPr lang="en-US" sz="1200" b="1" i="1" dirty="0">
                <a:solidFill>
                  <a:srgbClr val="FFB81C"/>
                </a:solidFill>
                <a:latin typeface="FS Humana"/>
              </a:rPr>
              <a:t>***: Date subject to change</a:t>
            </a:r>
            <a:endParaRPr lang="en-US" sz="1200" b="1" i="1" dirty="0">
              <a:solidFill>
                <a:srgbClr val="FFB81C"/>
              </a:solidFill>
              <a:latin typeface="FS Humana"/>
              <a:cs typeface="Arial"/>
            </a:endParaRPr>
          </a:p>
        </p:txBody>
      </p:sp>
    </p:spTree>
    <p:extLst>
      <p:ext uri="{BB962C8B-B14F-4D97-AF65-F5344CB8AC3E}">
        <p14:creationId xmlns:p14="http://schemas.microsoft.com/office/powerpoint/2010/main" val="24945577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66F1EAE-AC88-41B9-BB50-A83BA50D3343}"/>
              </a:ext>
            </a:extLst>
          </p:cNvPr>
          <p:cNvSpPr txBox="1"/>
          <p:nvPr/>
        </p:nvSpPr>
        <p:spPr>
          <a:xfrm>
            <a:off x="-343948" y="356507"/>
            <a:ext cx="5469622"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Production FSM Cutover</a:t>
            </a:r>
          </a:p>
        </p:txBody>
      </p:sp>
      <p:sp>
        <p:nvSpPr>
          <p:cNvPr id="3" name="TextBox 2">
            <a:extLst>
              <a:ext uri="{FF2B5EF4-FFF2-40B4-BE49-F238E27FC236}">
                <a16:creationId xmlns:a16="http://schemas.microsoft.com/office/drawing/2014/main" id="{8F68C8B9-499C-4B8F-9478-472590A8FA59}"/>
              </a:ext>
            </a:extLst>
          </p:cNvPr>
          <p:cNvSpPr txBox="1"/>
          <p:nvPr/>
        </p:nvSpPr>
        <p:spPr>
          <a:xfrm>
            <a:off x="6095999" y="356506"/>
            <a:ext cx="1543051" cy="461665"/>
          </a:xfrm>
          <a:prstGeom prst="rect">
            <a:avLst/>
          </a:prstGeom>
          <a:noFill/>
        </p:spPr>
        <p:txBody>
          <a:bodyPr wrap="square" rtlCol="0" anchor="ctr">
            <a:spAutoFit/>
          </a:bodyPr>
          <a:lstStyle/>
          <a:p>
            <a:r>
              <a:rPr lang="en-US" sz="2400" dirty="0">
                <a:solidFill>
                  <a:srgbClr val="092F57"/>
                </a:solidFill>
                <a:latin typeface="Arial" panose="020B0604020202020204" pitchFamily="34" charset="0"/>
                <a:cs typeface="Arial" panose="020B0604020202020204" pitchFamily="34" charset="0"/>
              </a:rPr>
              <a:t>Calendar</a:t>
            </a:r>
          </a:p>
        </p:txBody>
      </p:sp>
      <p:sp>
        <p:nvSpPr>
          <p:cNvPr id="4" name="Rectangle 3">
            <a:extLst>
              <a:ext uri="{FF2B5EF4-FFF2-40B4-BE49-F238E27FC236}">
                <a16:creationId xmlns:a16="http://schemas.microsoft.com/office/drawing/2014/main" id="{42E8302D-6774-4EA6-A5D6-9F782FC1468F}"/>
              </a:ext>
            </a:extLst>
          </p:cNvPr>
          <p:cNvSpPr>
            <a:spLocks noChangeArrowheads="1"/>
          </p:cNvSpPr>
          <p:nvPr/>
        </p:nvSpPr>
        <p:spPr bwMode="auto">
          <a:xfrm>
            <a:off x="591305" y="3670514"/>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pPr>
            <a:r>
              <a:rPr lang="en-US" sz="1600" b="1" dirty="0">
                <a:solidFill>
                  <a:srgbClr val="000000"/>
                </a:solidFill>
                <a:latin typeface="FS Humana"/>
                <a:ea typeface="ＭＳ Ｐゴシック" charset="-128"/>
              </a:rPr>
              <a:t>Setup Production Tenant</a:t>
            </a:r>
          </a:p>
        </p:txBody>
      </p:sp>
      <p:sp>
        <p:nvSpPr>
          <p:cNvPr id="5" name="Rectangle 4">
            <a:extLst>
              <a:ext uri="{FF2B5EF4-FFF2-40B4-BE49-F238E27FC236}">
                <a16:creationId xmlns:a16="http://schemas.microsoft.com/office/drawing/2014/main" id="{CCF4CAE2-A234-4304-9CCD-F479B188103E}"/>
              </a:ext>
            </a:extLst>
          </p:cNvPr>
          <p:cNvSpPr>
            <a:spLocks noChangeArrowheads="1"/>
          </p:cNvSpPr>
          <p:nvPr/>
        </p:nvSpPr>
        <p:spPr bwMode="auto">
          <a:xfrm>
            <a:off x="3397497" y="2878880"/>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pPr>
            <a:r>
              <a:rPr lang="en-US" sz="1600" b="1" dirty="0">
                <a:solidFill>
                  <a:srgbClr val="000000"/>
                </a:solidFill>
                <a:latin typeface="FS Humana"/>
                <a:ea typeface="ＭＳ Ｐゴシック" charset="-128"/>
              </a:rPr>
              <a:t>Soft freeze</a:t>
            </a:r>
          </a:p>
        </p:txBody>
      </p:sp>
      <p:sp>
        <p:nvSpPr>
          <p:cNvPr id="6" name="Rectangle 5">
            <a:extLst>
              <a:ext uri="{FF2B5EF4-FFF2-40B4-BE49-F238E27FC236}">
                <a16:creationId xmlns:a16="http://schemas.microsoft.com/office/drawing/2014/main" id="{1B21BA31-1EBF-48AD-967B-15882A220BE7}"/>
              </a:ext>
            </a:extLst>
          </p:cNvPr>
          <p:cNvSpPr>
            <a:spLocks noChangeArrowheads="1"/>
          </p:cNvSpPr>
          <p:nvPr/>
        </p:nvSpPr>
        <p:spPr bwMode="auto">
          <a:xfrm>
            <a:off x="6205044" y="2091479"/>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pPr>
            <a:r>
              <a:rPr lang="en-US" sz="1600" b="1" dirty="0">
                <a:solidFill>
                  <a:srgbClr val="000000"/>
                </a:solidFill>
                <a:latin typeface="FS Humana"/>
                <a:ea typeface="ＭＳ Ｐゴシック" charset="-128"/>
              </a:rPr>
              <a:t>Hard freeze &amp; Data Catchup</a:t>
            </a:r>
          </a:p>
        </p:txBody>
      </p:sp>
      <p:sp>
        <p:nvSpPr>
          <p:cNvPr id="7" name="Rectangle 6">
            <a:extLst>
              <a:ext uri="{FF2B5EF4-FFF2-40B4-BE49-F238E27FC236}">
                <a16:creationId xmlns:a16="http://schemas.microsoft.com/office/drawing/2014/main" id="{F690A66C-A586-4112-9914-842A49C7A043}"/>
              </a:ext>
            </a:extLst>
          </p:cNvPr>
          <p:cNvSpPr>
            <a:spLocks noChangeArrowheads="1"/>
          </p:cNvSpPr>
          <p:nvPr/>
        </p:nvSpPr>
        <p:spPr bwMode="auto">
          <a:xfrm>
            <a:off x="8997775" y="1299847"/>
            <a:ext cx="2682240" cy="233910"/>
          </a:xfrm>
          <a:prstGeom prst="rect">
            <a:avLst/>
          </a:prstGeom>
          <a:noFill/>
          <a:ln w="12700" algn="ctr">
            <a:noFill/>
            <a:miter lim="800000"/>
            <a:headEnd/>
            <a:tailEnd/>
          </a:ln>
        </p:spPr>
        <p:txBody>
          <a:bodyPr wrap="square" lIns="0" tIns="0" rIns="0" bIns="0">
            <a:spAutoFit/>
          </a:bodyPr>
          <a:lstStyle/>
          <a:p>
            <a:pPr algn="ctr" defTabSz="1015975">
              <a:lnSpc>
                <a:spcPct val="95000"/>
              </a:lnSpc>
            </a:pPr>
            <a:r>
              <a:rPr lang="en-US" sz="1600" b="1" dirty="0">
                <a:solidFill>
                  <a:srgbClr val="000000"/>
                </a:solidFill>
                <a:latin typeface="FS Humana"/>
                <a:ea typeface="ＭＳ Ｐゴシック" charset="-128"/>
              </a:rPr>
              <a:t>Go-Live</a:t>
            </a:r>
          </a:p>
        </p:txBody>
      </p:sp>
      <p:sp>
        <p:nvSpPr>
          <p:cNvPr id="8" name="Freeform 7">
            <a:extLst>
              <a:ext uri="{FF2B5EF4-FFF2-40B4-BE49-F238E27FC236}">
                <a16:creationId xmlns:a16="http://schemas.microsoft.com/office/drawing/2014/main" id="{0EF2EDE3-6480-4983-BC56-548A317A64EE}"/>
              </a:ext>
            </a:extLst>
          </p:cNvPr>
          <p:cNvSpPr>
            <a:spLocks/>
          </p:cNvSpPr>
          <p:nvPr/>
        </p:nvSpPr>
        <p:spPr bwMode="auto">
          <a:xfrm>
            <a:off x="434588" y="1187664"/>
            <a:ext cx="11184467" cy="3164416"/>
          </a:xfrm>
          <a:custGeom>
            <a:avLst/>
            <a:gdLst>
              <a:gd name="T0" fmla="*/ 0 w 5233"/>
              <a:gd name="T1" fmla="*/ 2147483647 h 1595"/>
              <a:gd name="T2" fmla="*/ 0 w 5233"/>
              <a:gd name="T3" fmla="*/ 2147483647 h 1595"/>
              <a:gd name="T4" fmla="*/ 2147483647 w 5233"/>
              <a:gd name="T5" fmla="*/ 2147483647 h 1595"/>
              <a:gd name="T6" fmla="*/ 2147483647 w 5233"/>
              <a:gd name="T7" fmla="*/ 2147483647 h 1595"/>
              <a:gd name="T8" fmla="*/ 2147483647 w 5233"/>
              <a:gd name="T9" fmla="*/ 2147483647 h 1595"/>
              <a:gd name="T10" fmla="*/ 2147483647 w 5233"/>
              <a:gd name="T11" fmla="*/ 2147483647 h 1595"/>
              <a:gd name="T12" fmla="*/ 2147483647 w 5233"/>
              <a:gd name="T13" fmla="*/ 2147483647 h 1595"/>
              <a:gd name="T14" fmla="*/ 2147483647 w 5233"/>
              <a:gd name="T15" fmla="*/ 0 h 1595"/>
              <a:gd name="T16" fmla="*/ 2147483647 w 5233"/>
              <a:gd name="T17" fmla="*/ 0 h 1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233"/>
              <a:gd name="T28" fmla="*/ 0 h 1595"/>
              <a:gd name="T29" fmla="*/ 5233 w 5233"/>
              <a:gd name="T30" fmla="*/ 1595 h 159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233" h="1595">
                <a:moveTo>
                  <a:pt x="0" y="1594"/>
                </a:moveTo>
                <a:lnTo>
                  <a:pt x="0" y="1195"/>
                </a:lnTo>
                <a:lnTo>
                  <a:pt x="1308" y="1195"/>
                </a:lnTo>
                <a:lnTo>
                  <a:pt x="1308" y="797"/>
                </a:lnTo>
                <a:lnTo>
                  <a:pt x="2616" y="797"/>
                </a:lnTo>
                <a:lnTo>
                  <a:pt x="2616" y="398"/>
                </a:lnTo>
                <a:lnTo>
                  <a:pt x="3924" y="398"/>
                </a:lnTo>
                <a:lnTo>
                  <a:pt x="3924" y="0"/>
                </a:lnTo>
                <a:lnTo>
                  <a:pt x="5232" y="0"/>
                </a:lnTo>
              </a:path>
            </a:pathLst>
          </a:custGeom>
          <a:noFill/>
          <a:ln w="9525" cap="rnd">
            <a:solidFill>
              <a:srgbClr val="1D5B2D"/>
            </a:solidFill>
            <a:round/>
            <a:headEnd type="none" w="sm" len="sm"/>
            <a:tailEnd type="none" w="sm" len="sm"/>
          </a:ln>
        </p:spPr>
        <p:txBody>
          <a:bodyPr/>
          <a:lstStyle/>
          <a:p>
            <a:pPr defTabSz="1219170">
              <a:defRPr/>
            </a:pPr>
            <a:endParaRPr lang="en-US" sz="2400" kern="0" dirty="0">
              <a:solidFill>
                <a:srgbClr val="000000"/>
              </a:solidFill>
              <a:latin typeface="FS Humana"/>
            </a:endParaRPr>
          </a:p>
        </p:txBody>
      </p:sp>
      <p:sp>
        <p:nvSpPr>
          <p:cNvPr id="9" name="TextBox 8">
            <a:extLst>
              <a:ext uri="{FF2B5EF4-FFF2-40B4-BE49-F238E27FC236}">
                <a16:creationId xmlns:a16="http://schemas.microsoft.com/office/drawing/2014/main" id="{AB180512-59AB-405A-85CF-52432FF35E45}"/>
              </a:ext>
            </a:extLst>
          </p:cNvPr>
          <p:cNvSpPr txBox="1"/>
          <p:nvPr/>
        </p:nvSpPr>
        <p:spPr>
          <a:xfrm>
            <a:off x="591305" y="4064756"/>
            <a:ext cx="2682240" cy="2359620"/>
          </a:xfrm>
          <a:prstGeom prst="rect">
            <a:avLst/>
          </a:prstGeom>
          <a:noFill/>
        </p:spPr>
        <p:txBody>
          <a:bodyPr wrap="square" lIns="0" tIns="0" rIns="0" bIns="0" rtlCol="0">
            <a:spAutoFit/>
          </a:bodyPr>
          <a:lstStyle/>
          <a:p>
            <a:pPr marL="171450"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Perform activities related to setting up Production tenant from Pristine in readiness for Luma Cutover</a:t>
            </a:r>
          </a:p>
          <a:p>
            <a:pPr marL="171450" lvl="1"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Complete functional configurations</a:t>
            </a:r>
          </a:p>
          <a:p>
            <a:pPr marL="171450" lvl="1"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Complete FRICE-W migration</a:t>
            </a:r>
          </a:p>
          <a:p>
            <a:pPr marL="171450" lvl="1"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Complete security configurations</a:t>
            </a:r>
          </a:p>
          <a:p>
            <a:pPr marL="171450" lvl="1"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Freeze updates to Master Data(Customers, Suppliers, Employees) as of 06/16</a:t>
            </a:r>
          </a:p>
          <a:p>
            <a:pPr marL="171450" indent="-171450" defTabSz="457200">
              <a:spcBef>
                <a:spcPts val="800"/>
              </a:spcBef>
              <a:buSzPct val="100000"/>
              <a:buFont typeface="Arial" panose="020B0604020202020204" pitchFamily="34" charset="0"/>
              <a:buChar char="•"/>
            </a:pPr>
            <a:endParaRPr lang="en-US" sz="1200" dirty="0">
              <a:solidFill>
                <a:srgbClr val="000000"/>
              </a:solidFill>
              <a:latin typeface="Arial" panose="020B0604020202020204"/>
            </a:endParaRPr>
          </a:p>
        </p:txBody>
      </p:sp>
      <p:sp>
        <p:nvSpPr>
          <p:cNvPr id="10" name="TextBox 9">
            <a:extLst>
              <a:ext uri="{FF2B5EF4-FFF2-40B4-BE49-F238E27FC236}">
                <a16:creationId xmlns:a16="http://schemas.microsoft.com/office/drawing/2014/main" id="{D0F2077A-7ABA-4FF4-B9EB-94A8BB2CC49F}"/>
              </a:ext>
            </a:extLst>
          </p:cNvPr>
          <p:cNvSpPr txBox="1"/>
          <p:nvPr/>
        </p:nvSpPr>
        <p:spPr>
          <a:xfrm>
            <a:off x="3467523" y="3213151"/>
            <a:ext cx="2682240" cy="1497846"/>
          </a:xfrm>
          <a:prstGeom prst="rect">
            <a:avLst/>
          </a:prstGeom>
          <a:noFill/>
        </p:spPr>
        <p:txBody>
          <a:bodyPr wrap="square" lIns="0" tIns="0" rIns="0" bIns="0" rtlCol="0">
            <a:spAutoFit/>
          </a:bodyPr>
          <a:lstStyle/>
          <a:p>
            <a:pPr marL="171450"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Begin conversion of in-scope Master Data to Luma</a:t>
            </a:r>
          </a:p>
          <a:p>
            <a:pPr marL="171450"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Reconciliation of converted master data to be completed by 6/23</a:t>
            </a:r>
          </a:p>
          <a:p>
            <a:pPr marL="171450" indent="-171450"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During freeze period, When essential there are ability to enter in data in both STARs and Luma </a:t>
            </a:r>
          </a:p>
        </p:txBody>
      </p:sp>
      <p:sp>
        <p:nvSpPr>
          <p:cNvPr id="11" name="TextBox 10">
            <a:extLst>
              <a:ext uri="{FF2B5EF4-FFF2-40B4-BE49-F238E27FC236}">
                <a16:creationId xmlns:a16="http://schemas.microsoft.com/office/drawing/2014/main" id="{648D5600-E92A-4ADB-9DE3-360965746909}"/>
              </a:ext>
            </a:extLst>
          </p:cNvPr>
          <p:cNvSpPr txBox="1"/>
          <p:nvPr/>
        </p:nvSpPr>
        <p:spPr>
          <a:xfrm>
            <a:off x="6205044" y="2479879"/>
            <a:ext cx="2682240" cy="4021614"/>
          </a:xfrm>
          <a:prstGeom prst="rect">
            <a:avLst/>
          </a:prstGeom>
          <a:noFill/>
        </p:spPr>
        <p:txBody>
          <a:bodyPr wrap="square" lIns="0" tIns="0" rIns="0" bIns="0" rtlCol="0">
            <a:spAutoFit/>
          </a:bodyPr>
          <a:lstStyle/>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STARS is open for transactions till 6/30. All accounting entries till 6/30 to be entered into the System by 6/30.</a:t>
            </a:r>
          </a:p>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Run YE processes on 6/30 and prepare preliminary balances from STARS for conversion into Luma</a:t>
            </a:r>
          </a:p>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Begin conversion of all in scope data to Luma on 6/30. Execute automated &amp; semi-automated conversions 6/30 – 7/2.</a:t>
            </a:r>
          </a:p>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Data catchup activities are performed for Master Data converted into Luma as of 6/16/2023</a:t>
            </a:r>
            <a:endParaRPr lang="en-US" sz="1200" baseline="30000" dirty="0">
              <a:solidFill>
                <a:srgbClr val="000000"/>
              </a:solidFill>
              <a:latin typeface="Arial" panose="020B0604020202020204"/>
            </a:endParaRPr>
          </a:p>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Core Team finalizes system prep including manual conversions such as Purchase Orders by 7/3</a:t>
            </a:r>
          </a:p>
          <a:p>
            <a:pPr marL="171450" indent="-171450" defTabSz="457200">
              <a:spcBef>
                <a:spcPts val="800"/>
              </a:spcBef>
              <a:buSzPct val="100000"/>
              <a:buFont typeface="Arial" panose="020B0604020202020204" pitchFamily="34" charset="0"/>
              <a:buChar char="•"/>
            </a:pPr>
            <a:endParaRPr lang="en-US" sz="1200" dirty="0">
              <a:solidFill>
                <a:srgbClr val="000000"/>
              </a:solidFill>
              <a:latin typeface="Arial" panose="020B0604020202020204"/>
            </a:endParaRPr>
          </a:p>
        </p:txBody>
      </p:sp>
      <p:sp>
        <p:nvSpPr>
          <p:cNvPr id="12" name="TextBox 11">
            <a:extLst>
              <a:ext uri="{FF2B5EF4-FFF2-40B4-BE49-F238E27FC236}">
                <a16:creationId xmlns:a16="http://schemas.microsoft.com/office/drawing/2014/main" id="{6013F4F2-8CE5-4242-8432-0E4CB1D810F6}"/>
              </a:ext>
            </a:extLst>
          </p:cNvPr>
          <p:cNvSpPr txBox="1"/>
          <p:nvPr/>
        </p:nvSpPr>
        <p:spPr>
          <a:xfrm>
            <a:off x="8997775" y="1702640"/>
            <a:ext cx="2682240" cy="1867178"/>
          </a:xfrm>
          <a:prstGeom prst="rect">
            <a:avLst/>
          </a:prstGeom>
          <a:noFill/>
        </p:spPr>
        <p:txBody>
          <a:bodyPr wrap="square" lIns="0" tIns="0" rIns="0" bIns="0" rtlCol="0">
            <a:spAutoFit/>
          </a:bodyPr>
          <a:lstStyle/>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Luma is open for business on July 1st</a:t>
            </a:r>
            <a:endParaRPr lang="en-US" sz="1200" baseline="30000" dirty="0">
              <a:solidFill>
                <a:srgbClr val="000000"/>
              </a:solidFill>
              <a:latin typeface="Arial" panose="020B0604020202020204"/>
            </a:endParaRPr>
          </a:p>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All agency systems integrations/interfaces will begin</a:t>
            </a:r>
          </a:p>
          <a:p>
            <a:pPr marL="228594" indent="-228594" defTabSz="457200">
              <a:spcBef>
                <a:spcPts val="800"/>
              </a:spcBef>
              <a:buSzPct val="100000"/>
              <a:buFont typeface="Arial" panose="020B0604020202020204" pitchFamily="34" charset="0"/>
              <a:buChar char="•"/>
            </a:pPr>
            <a:r>
              <a:rPr lang="en-US" sz="1200" dirty="0">
                <a:solidFill>
                  <a:srgbClr val="000000"/>
                </a:solidFill>
                <a:latin typeface="Arial" panose="020B0604020202020204"/>
              </a:rPr>
              <a:t>Proposed changes or adjustments to converted financial data prior to July-23 are reviewed, documented, approved, and implemented in Luma</a:t>
            </a:r>
          </a:p>
        </p:txBody>
      </p:sp>
      <p:sp>
        <p:nvSpPr>
          <p:cNvPr id="13" name="TextBox 12">
            <a:extLst>
              <a:ext uri="{FF2B5EF4-FFF2-40B4-BE49-F238E27FC236}">
                <a16:creationId xmlns:a16="http://schemas.microsoft.com/office/drawing/2014/main" id="{6EEA93E8-87BE-4C03-B926-C5D13A532304}"/>
              </a:ext>
            </a:extLst>
          </p:cNvPr>
          <p:cNvSpPr txBox="1"/>
          <p:nvPr/>
        </p:nvSpPr>
        <p:spPr>
          <a:xfrm>
            <a:off x="6353175" y="1586001"/>
            <a:ext cx="2342590" cy="338554"/>
          </a:xfrm>
          <a:prstGeom prst="rect">
            <a:avLst/>
          </a:prstGeom>
          <a:noFill/>
        </p:spPr>
        <p:txBody>
          <a:bodyPr wrap="square" rtlCol="0">
            <a:spAutoFit/>
          </a:bodyPr>
          <a:lstStyle/>
          <a:p>
            <a:pPr algn="ctr" defTabSz="457200"/>
            <a:r>
              <a:rPr lang="en-US" sz="1600" b="1" i="1" dirty="0">
                <a:solidFill>
                  <a:srgbClr val="FFB81C"/>
                </a:solidFill>
                <a:latin typeface="FS Humana"/>
              </a:rPr>
              <a:t>June 26</a:t>
            </a:r>
            <a:r>
              <a:rPr lang="en-US" sz="1600" b="1" i="1" baseline="30000" dirty="0">
                <a:solidFill>
                  <a:srgbClr val="FFB81C"/>
                </a:solidFill>
                <a:latin typeface="FS Humana"/>
              </a:rPr>
              <a:t>th</a:t>
            </a:r>
            <a:r>
              <a:rPr lang="en-US" sz="1600" b="1" i="1" dirty="0">
                <a:solidFill>
                  <a:srgbClr val="FFB81C"/>
                </a:solidFill>
                <a:latin typeface="FS Humana"/>
              </a:rPr>
              <a:t> –  July 2</a:t>
            </a:r>
            <a:r>
              <a:rPr lang="en-US" sz="1600" b="1" i="1" baseline="30000" dirty="0">
                <a:solidFill>
                  <a:srgbClr val="FFB81C"/>
                </a:solidFill>
                <a:latin typeface="FS Humana"/>
              </a:rPr>
              <a:t>nd</a:t>
            </a:r>
            <a:r>
              <a:rPr lang="en-US" sz="1600" b="1" i="1" dirty="0">
                <a:solidFill>
                  <a:srgbClr val="FFB81C"/>
                </a:solidFill>
                <a:latin typeface="FS Humana"/>
              </a:rPr>
              <a:t>, 2023</a:t>
            </a:r>
          </a:p>
        </p:txBody>
      </p:sp>
      <p:sp>
        <p:nvSpPr>
          <p:cNvPr id="14" name="TextBox 13">
            <a:extLst>
              <a:ext uri="{FF2B5EF4-FFF2-40B4-BE49-F238E27FC236}">
                <a16:creationId xmlns:a16="http://schemas.microsoft.com/office/drawing/2014/main" id="{B52E0E6A-2F1E-4054-8501-88ACFC59D9EB}"/>
              </a:ext>
            </a:extLst>
          </p:cNvPr>
          <p:cNvSpPr txBox="1"/>
          <p:nvPr/>
        </p:nvSpPr>
        <p:spPr>
          <a:xfrm>
            <a:off x="3273545" y="2361157"/>
            <a:ext cx="2607056" cy="338554"/>
          </a:xfrm>
          <a:prstGeom prst="rect">
            <a:avLst/>
          </a:prstGeom>
          <a:noFill/>
        </p:spPr>
        <p:txBody>
          <a:bodyPr wrap="square" rtlCol="0">
            <a:spAutoFit/>
          </a:bodyPr>
          <a:lstStyle/>
          <a:p>
            <a:pPr algn="ctr" defTabSz="457200"/>
            <a:r>
              <a:rPr lang="en-US" sz="1600" b="1" i="1" dirty="0">
                <a:solidFill>
                  <a:srgbClr val="FFB81C"/>
                </a:solidFill>
                <a:latin typeface="FS Humana"/>
              </a:rPr>
              <a:t>June 19</a:t>
            </a:r>
            <a:r>
              <a:rPr lang="en-US" sz="1600" b="1" i="1" baseline="30000" dirty="0">
                <a:solidFill>
                  <a:srgbClr val="FFB81C"/>
                </a:solidFill>
                <a:latin typeface="FS Humana"/>
              </a:rPr>
              <a:t>th</a:t>
            </a:r>
            <a:r>
              <a:rPr lang="en-US" sz="1600" b="1" i="1" dirty="0">
                <a:solidFill>
                  <a:srgbClr val="FFB81C"/>
                </a:solidFill>
                <a:latin typeface="FS Humana"/>
              </a:rPr>
              <a:t>– June 23</a:t>
            </a:r>
            <a:r>
              <a:rPr lang="en-US" sz="1600" b="1" i="1" baseline="30000" dirty="0">
                <a:solidFill>
                  <a:srgbClr val="FFB81C"/>
                </a:solidFill>
                <a:latin typeface="FS Humana"/>
              </a:rPr>
              <a:t>rd</a:t>
            </a:r>
            <a:r>
              <a:rPr lang="en-US" sz="1600" b="1" i="1" dirty="0">
                <a:solidFill>
                  <a:srgbClr val="FFB81C"/>
                </a:solidFill>
                <a:latin typeface="FS Humana"/>
              </a:rPr>
              <a:t>, 2023</a:t>
            </a:r>
          </a:p>
        </p:txBody>
      </p:sp>
      <p:sp>
        <p:nvSpPr>
          <p:cNvPr id="15" name="TextBox 14">
            <a:extLst>
              <a:ext uri="{FF2B5EF4-FFF2-40B4-BE49-F238E27FC236}">
                <a16:creationId xmlns:a16="http://schemas.microsoft.com/office/drawing/2014/main" id="{D09CF76E-4659-4215-B7E9-F8F43AB11CBE}"/>
              </a:ext>
            </a:extLst>
          </p:cNvPr>
          <p:cNvSpPr txBox="1"/>
          <p:nvPr/>
        </p:nvSpPr>
        <p:spPr>
          <a:xfrm>
            <a:off x="9178538" y="789805"/>
            <a:ext cx="2440517" cy="338554"/>
          </a:xfrm>
          <a:prstGeom prst="rect">
            <a:avLst/>
          </a:prstGeom>
          <a:noFill/>
        </p:spPr>
        <p:txBody>
          <a:bodyPr wrap="square" rtlCol="0">
            <a:spAutoFit/>
          </a:bodyPr>
          <a:lstStyle/>
          <a:p>
            <a:pPr algn="ctr" defTabSz="457200"/>
            <a:r>
              <a:rPr lang="en-US" sz="1600" b="1" i="1" dirty="0">
                <a:solidFill>
                  <a:srgbClr val="FFB81C"/>
                </a:solidFill>
                <a:latin typeface="FS Humana"/>
              </a:rPr>
              <a:t>July 1st – July 13</a:t>
            </a:r>
            <a:r>
              <a:rPr lang="en-US" sz="1600" b="1" i="1" baseline="30000" dirty="0">
                <a:solidFill>
                  <a:srgbClr val="FFB81C"/>
                </a:solidFill>
                <a:latin typeface="FS Humana"/>
              </a:rPr>
              <a:t>th</a:t>
            </a:r>
            <a:r>
              <a:rPr lang="en-US" sz="1600" b="1" i="1" dirty="0">
                <a:solidFill>
                  <a:srgbClr val="FFB81C"/>
                </a:solidFill>
                <a:latin typeface="FS Humana"/>
              </a:rPr>
              <a:t>, 2023</a:t>
            </a:r>
          </a:p>
        </p:txBody>
      </p:sp>
      <p:sp>
        <p:nvSpPr>
          <p:cNvPr id="16" name="TextBox 15">
            <a:extLst>
              <a:ext uri="{FF2B5EF4-FFF2-40B4-BE49-F238E27FC236}">
                <a16:creationId xmlns:a16="http://schemas.microsoft.com/office/drawing/2014/main" id="{A908B918-7B20-4962-9735-2A041045AE1C}"/>
              </a:ext>
            </a:extLst>
          </p:cNvPr>
          <p:cNvSpPr txBox="1"/>
          <p:nvPr/>
        </p:nvSpPr>
        <p:spPr>
          <a:xfrm>
            <a:off x="591305" y="3171628"/>
            <a:ext cx="2607056" cy="338554"/>
          </a:xfrm>
          <a:prstGeom prst="rect">
            <a:avLst/>
          </a:prstGeom>
          <a:noFill/>
        </p:spPr>
        <p:txBody>
          <a:bodyPr wrap="square" rtlCol="0">
            <a:spAutoFit/>
          </a:bodyPr>
          <a:lstStyle/>
          <a:p>
            <a:pPr algn="ctr" defTabSz="457200"/>
            <a:r>
              <a:rPr lang="en-US" sz="1600" b="1" i="1" dirty="0">
                <a:solidFill>
                  <a:srgbClr val="FFB81C"/>
                </a:solidFill>
                <a:latin typeface="FS Humana"/>
              </a:rPr>
              <a:t>June 5</a:t>
            </a:r>
            <a:r>
              <a:rPr lang="en-US" sz="1600" b="1" i="1" baseline="30000" dirty="0">
                <a:solidFill>
                  <a:srgbClr val="FFB81C"/>
                </a:solidFill>
                <a:latin typeface="FS Humana"/>
              </a:rPr>
              <a:t>th</a:t>
            </a:r>
            <a:r>
              <a:rPr lang="en-US" sz="1600" b="1" i="1" dirty="0">
                <a:solidFill>
                  <a:srgbClr val="FFB81C"/>
                </a:solidFill>
                <a:latin typeface="FS Humana"/>
              </a:rPr>
              <a:t>– June 16</a:t>
            </a:r>
            <a:r>
              <a:rPr lang="en-US" sz="1600" b="1" i="1" baseline="30000" dirty="0">
                <a:solidFill>
                  <a:srgbClr val="FFB81C"/>
                </a:solidFill>
                <a:latin typeface="FS Humana"/>
              </a:rPr>
              <a:t>th</a:t>
            </a:r>
            <a:r>
              <a:rPr lang="en-US" sz="1600" b="1" i="1" dirty="0">
                <a:solidFill>
                  <a:srgbClr val="FFB81C"/>
                </a:solidFill>
                <a:latin typeface="FS Humana"/>
              </a:rPr>
              <a:t>, 2023</a:t>
            </a:r>
          </a:p>
        </p:txBody>
      </p:sp>
      <p:pic>
        <p:nvPicPr>
          <p:cNvPr id="17" name="Picture 16">
            <a:extLst>
              <a:ext uri="{FF2B5EF4-FFF2-40B4-BE49-F238E27FC236}">
                <a16:creationId xmlns:a16="http://schemas.microsoft.com/office/drawing/2014/main" id="{540E2BCF-8F24-4BE1-ACEB-AF188A22714B}"/>
              </a:ext>
            </a:extLst>
          </p:cNvPr>
          <p:cNvPicPr>
            <a:picLocks noChangeAspect="1"/>
          </p:cNvPicPr>
          <p:nvPr/>
        </p:nvPicPr>
        <p:blipFill>
          <a:blip r:embed="rId2"/>
          <a:stretch>
            <a:fillRect/>
          </a:stretch>
        </p:blipFill>
        <p:spPr>
          <a:xfrm>
            <a:off x="392915" y="1112423"/>
            <a:ext cx="4660718" cy="1226938"/>
          </a:xfrm>
          <a:prstGeom prst="rect">
            <a:avLst/>
          </a:prstGeom>
        </p:spPr>
      </p:pic>
      <p:pic>
        <p:nvPicPr>
          <p:cNvPr id="18" name="Picture 17">
            <a:extLst>
              <a:ext uri="{FF2B5EF4-FFF2-40B4-BE49-F238E27FC236}">
                <a16:creationId xmlns:a16="http://schemas.microsoft.com/office/drawing/2014/main" id="{D4646C50-A3A3-43C6-A8D9-B7C807735F7E}"/>
              </a:ext>
            </a:extLst>
          </p:cNvPr>
          <p:cNvPicPr>
            <a:picLocks noChangeAspect="1"/>
          </p:cNvPicPr>
          <p:nvPr/>
        </p:nvPicPr>
        <p:blipFill>
          <a:blip r:embed="rId3"/>
          <a:stretch>
            <a:fillRect/>
          </a:stretch>
        </p:blipFill>
        <p:spPr>
          <a:xfrm>
            <a:off x="9506132" y="5981467"/>
            <a:ext cx="3316511" cy="329213"/>
          </a:xfrm>
          <a:prstGeom prst="rect">
            <a:avLst/>
          </a:prstGeom>
        </p:spPr>
      </p:pic>
    </p:spTree>
    <p:extLst>
      <p:ext uri="{BB962C8B-B14F-4D97-AF65-F5344CB8AC3E}">
        <p14:creationId xmlns:p14="http://schemas.microsoft.com/office/powerpoint/2010/main" val="19744529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566233C-CECC-41E3-8D64-3FE821F8F161}"/>
              </a:ext>
            </a:extLst>
          </p:cNvPr>
          <p:cNvPicPr>
            <a:picLocks noChangeAspect="1"/>
          </p:cNvPicPr>
          <p:nvPr/>
        </p:nvPicPr>
        <p:blipFill rotWithShape="1">
          <a:blip r:embed="rId2">
            <a:extLst>
              <a:ext uri="{28A0092B-C50C-407E-A947-70E740481C1C}">
                <a14:useLocalDpi xmlns:a14="http://schemas.microsoft.com/office/drawing/2010/main" val="0"/>
              </a:ext>
            </a:extLst>
          </a:blip>
          <a:srcRect b="8552"/>
          <a:stretch/>
        </p:blipFill>
        <p:spPr>
          <a:xfrm>
            <a:off x="0" y="0"/>
            <a:ext cx="12192000" cy="6271474"/>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1CAFF891-24EB-4DA9-BCC0-55392842C573}"/>
              </a:ext>
            </a:extLst>
          </p:cNvPr>
          <p:cNvSpPr txBox="1"/>
          <p:nvPr/>
        </p:nvSpPr>
        <p:spPr>
          <a:xfrm>
            <a:off x="1263720" y="2314047"/>
            <a:ext cx="6953250"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Thank you!</a:t>
            </a:r>
          </a:p>
        </p:txBody>
      </p:sp>
      <p:sp>
        <p:nvSpPr>
          <p:cNvPr id="14" name="TextBox 13">
            <a:extLst>
              <a:ext uri="{FF2B5EF4-FFF2-40B4-BE49-F238E27FC236}">
                <a16:creationId xmlns:a16="http://schemas.microsoft.com/office/drawing/2014/main" id="{40AFB064-1158-4264-9B8E-532CCDD8BAB2}"/>
              </a:ext>
            </a:extLst>
          </p:cNvPr>
          <p:cNvSpPr txBox="1"/>
          <p:nvPr/>
        </p:nvSpPr>
        <p:spPr>
          <a:xfrm>
            <a:off x="7163370" y="3698571"/>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Danielle Stevens</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3">
                  <a:extLst>
                    <a:ext uri="{A12FA001-AC4F-418D-AE19-62706E023703}">
                      <ahyp:hlinkClr xmlns:ahyp="http://schemas.microsoft.com/office/drawing/2018/hyperlinkcolor" val="tx"/>
                    </a:ext>
                  </a:extLst>
                </a:hlinkClick>
              </a:rPr>
              <a:t>dstevens@sco.Idaho.gov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208-332-8868</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9E7C08F-6E6F-4DFF-A060-2AEF2749977F}"/>
              </a:ext>
            </a:extLst>
          </p:cNvPr>
          <p:cNvSpPr txBox="1"/>
          <p:nvPr/>
        </p:nvSpPr>
        <p:spPr>
          <a:xfrm>
            <a:off x="1424685" y="4934373"/>
            <a:ext cx="33409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Chris Lehosit</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clehosit@sco.Idaho.gov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208-332-8887</a:t>
            </a:r>
          </a:p>
        </p:txBody>
      </p:sp>
      <p:sp>
        <p:nvSpPr>
          <p:cNvPr id="19" name="TextBox 18">
            <a:extLst>
              <a:ext uri="{FF2B5EF4-FFF2-40B4-BE49-F238E27FC236}">
                <a16:creationId xmlns:a16="http://schemas.microsoft.com/office/drawing/2014/main" id="{8B46829B-D54D-49CA-BADE-DEF9D7D114B2}"/>
              </a:ext>
            </a:extLst>
          </p:cNvPr>
          <p:cNvSpPr txBox="1"/>
          <p:nvPr/>
        </p:nvSpPr>
        <p:spPr>
          <a:xfrm>
            <a:off x="4201125" y="4966183"/>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Krystal Griffith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kgriffith@sco.Idaho.gov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208-332-8861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0" name="TextBox 19">
            <a:extLst>
              <a:ext uri="{FF2B5EF4-FFF2-40B4-BE49-F238E27FC236}">
                <a16:creationId xmlns:a16="http://schemas.microsoft.com/office/drawing/2014/main" id="{ADE10C6F-F4B2-4517-8D3D-61E0D06CC626}"/>
              </a:ext>
            </a:extLst>
          </p:cNvPr>
          <p:cNvSpPr txBox="1"/>
          <p:nvPr/>
        </p:nvSpPr>
        <p:spPr>
          <a:xfrm>
            <a:off x="7167444" y="4966182"/>
            <a:ext cx="359663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Elijah Stearns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estearns@sco.Idaho.gov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208-332-8871</a:t>
            </a:r>
            <a:b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b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nvGrpSpPr>
          <p:cNvPr id="21" name="Group 20">
            <a:extLst>
              <a:ext uri="{FF2B5EF4-FFF2-40B4-BE49-F238E27FC236}">
                <a16:creationId xmlns:a16="http://schemas.microsoft.com/office/drawing/2014/main" id="{B8137D20-422E-454E-938F-8F77938FCA60}"/>
              </a:ext>
            </a:extLst>
          </p:cNvPr>
          <p:cNvGrpSpPr/>
          <p:nvPr/>
        </p:nvGrpSpPr>
        <p:grpSpPr>
          <a:xfrm>
            <a:off x="1157267" y="3681491"/>
            <a:ext cx="6465164" cy="937201"/>
            <a:chOff x="4017804" y="3417044"/>
            <a:chExt cx="6465164" cy="937201"/>
          </a:xfrm>
        </p:grpSpPr>
        <p:sp>
          <p:nvSpPr>
            <p:cNvPr id="23" name="TextBox 22">
              <a:extLst>
                <a:ext uri="{FF2B5EF4-FFF2-40B4-BE49-F238E27FC236}">
                  <a16:creationId xmlns:a16="http://schemas.microsoft.com/office/drawing/2014/main" id="{362BF5DC-D1BF-4E49-9C4D-28476F16ED76}"/>
                </a:ext>
              </a:extLst>
            </p:cNvPr>
            <p:cNvSpPr txBox="1"/>
            <p:nvPr/>
          </p:nvSpPr>
          <p:spPr>
            <a:xfrm>
              <a:off x="4017804" y="3417044"/>
              <a:ext cx="3692303"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Sheena Coles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6">
                    <a:extLst>
                      <a:ext uri="{A12FA001-AC4F-418D-AE19-62706E023703}">
                        <ahyp:hlinkClr xmlns:ahyp="http://schemas.microsoft.com/office/drawing/2018/hyperlinkcolor" val="tx"/>
                      </a:ext>
                    </a:extLst>
                  </a:hlinkClick>
                </a:rPr>
                <a:t>SColes@sco.Idaho.gov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208-334-3100 </a:t>
              </a:r>
            </a:p>
          </p:txBody>
        </p:sp>
        <p:sp>
          <p:nvSpPr>
            <p:cNvPr id="24" name="TextBox 23">
              <a:extLst>
                <a:ext uri="{FF2B5EF4-FFF2-40B4-BE49-F238E27FC236}">
                  <a16:creationId xmlns:a16="http://schemas.microsoft.com/office/drawing/2014/main" id="{A9883C6B-99BE-46A8-904A-DF595ACD43F6}"/>
                </a:ext>
              </a:extLst>
            </p:cNvPr>
            <p:cNvSpPr txBox="1"/>
            <p:nvPr/>
          </p:nvSpPr>
          <p:spPr>
            <a:xfrm>
              <a:off x="7169946" y="3430915"/>
              <a:ext cx="3313022"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Alex Doench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hlinkClick r:id="rId7">
                    <a:extLst>
                      <a:ext uri="{A12FA001-AC4F-418D-AE19-62706E023703}">
                        <ahyp:hlinkClr xmlns:ahyp="http://schemas.microsoft.com/office/drawing/2018/hyperlinkcolor" val="tx"/>
                      </a:ext>
                    </a:extLst>
                  </a:hlinkClick>
                </a:rPr>
                <a:t>adoench@sco.Idaho.gov</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208-332-8841</a:t>
              </a:r>
            </a:p>
          </p:txBody>
        </p:sp>
      </p:grpSp>
    </p:spTree>
    <p:extLst>
      <p:ext uri="{BB962C8B-B14F-4D97-AF65-F5344CB8AC3E}">
        <p14:creationId xmlns:p14="http://schemas.microsoft.com/office/powerpoint/2010/main" val="1654024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A9689DB-3A6E-4BAF-AE2C-0103058A0C4D}"/>
              </a:ext>
            </a:extLst>
          </p:cNvPr>
          <p:cNvPicPr>
            <a:picLocks noChangeAspect="1"/>
          </p:cNvPicPr>
          <p:nvPr/>
        </p:nvPicPr>
        <p:blipFill rotWithShape="1">
          <a:blip r:embed="rId3">
            <a:extLst>
              <a:ext uri="{28A0092B-C50C-407E-A947-70E740481C1C}">
                <a14:useLocalDpi xmlns:a14="http://schemas.microsoft.com/office/drawing/2010/main" val="0"/>
              </a:ext>
            </a:extLst>
          </a:blip>
          <a:srcRect t="16906" b="5912"/>
          <a:stretch/>
        </p:blipFill>
        <p:spPr>
          <a:xfrm>
            <a:off x="11430" y="0"/>
            <a:ext cx="12180570" cy="6267450"/>
          </a:xfrm>
          <a:prstGeom prst="rect">
            <a:avLst/>
          </a:prstGeom>
        </p:spPr>
      </p:pic>
      <p:sp>
        <p:nvSpPr>
          <p:cNvPr id="4" name="Rectangle 3">
            <a:extLst>
              <a:ext uri="{FF2B5EF4-FFF2-40B4-BE49-F238E27FC236}">
                <a16:creationId xmlns:a16="http://schemas.microsoft.com/office/drawing/2014/main" id="{3B70929F-6CE5-4CE5-B25B-2338A2AFAB6C}"/>
              </a:ext>
            </a:extLst>
          </p:cNvPr>
          <p:cNvSpPr/>
          <p:nvPr/>
        </p:nvSpPr>
        <p:spPr>
          <a:xfrm>
            <a:off x="0" y="0"/>
            <a:ext cx="12192000" cy="6271590"/>
          </a:xfrm>
          <a:prstGeom prst="rect">
            <a:avLst/>
          </a:prstGeom>
          <a:solidFill>
            <a:srgbClr val="092F57">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mj-lt"/>
              <a:buAutoNum type="arabicPeriod"/>
            </a:pPr>
            <a:endParaRPr lang="en-US"/>
          </a:p>
        </p:txBody>
      </p:sp>
      <p:sp>
        <p:nvSpPr>
          <p:cNvPr id="3" name="TextBox 2">
            <a:extLst>
              <a:ext uri="{FF2B5EF4-FFF2-40B4-BE49-F238E27FC236}">
                <a16:creationId xmlns:a16="http://schemas.microsoft.com/office/drawing/2014/main" id="{3E7B13D5-3784-42A9-8FBB-DCA00D89BEF1}"/>
              </a:ext>
            </a:extLst>
          </p:cNvPr>
          <p:cNvSpPr txBox="1"/>
          <p:nvPr/>
        </p:nvSpPr>
        <p:spPr>
          <a:xfrm>
            <a:off x="209550" y="314325"/>
            <a:ext cx="4752975" cy="523220"/>
          </a:xfrm>
          <a:prstGeom prst="rect">
            <a:avLst/>
          </a:prstGeom>
          <a:noFill/>
        </p:spPr>
        <p:txBody>
          <a:bodyPr wrap="square" rtlCol="0">
            <a:spAutoFit/>
          </a:bodyPr>
          <a:lstStyle/>
          <a:p>
            <a:pPr algn="r"/>
            <a:r>
              <a:rPr lang="en-US" sz="2800" b="1" dirty="0">
                <a:solidFill>
                  <a:schemeClr val="bg1"/>
                </a:solidFill>
                <a:latin typeface="Arial" panose="020B0604020202020204" pitchFamily="34" charset="0"/>
                <a:cs typeface="Arial" panose="020B0604020202020204" pitchFamily="34" charset="0"/>
              </a:rPr>
              <a:t>Agenda</a:t>
            </a:r>
          </a:p>
        </p:txBody>
      </p:sp>
      <p:sp>
        <p:nvSpPr>
          <p:cNvPr id="9" name="TextBox 8">
            <a:extLst>
              <a:ext uri="{FF2B5EF4-FFF2-40B4-BE49-F238E27FC236}">
                <a16:creationId xmlns:a16="http://schemas.microsoft.com/office/drawing/2014/main" id="{2CCC851B-DD8D-43CF-B18F-A4ECFA3EEAEB}"/>
              </a:ext>
            </a:extLst>
          </p:cNvPr>
          <p:cNvSpPr txBox="1"/>
          <p:nvPr/>
        </p:nvSpPr>
        <p:spPr>
          <a:xfrm>
            <a:off x="2204110" y="1360615"/>
            <a:ext cx="7391069" cy="4536819"/>
          </a:xfrm>
          <a:prstGeom prst="rect">
            <a:avLst/>
          </a:prstGeom>
          <a:noFill/>
        </p:spPr>
        <p:txBody>
          <a:bodyPr wrap="square">
            <a:spAutoFit/>
          </a:bodyPr>
          <a:lstStyle/>
          <a:p>
            <a:pPr marL="342900" marR="0" lvl="0" indent="-342900">
              <a:lnSpc>
                <a:spcPct val="150000"/>
              </a:lnSpc>
              <a:spcBef>
                <a:spcPts val="0"/>
              </a:spcBef>
              <a:spcAft>
                <a:spcPts val="0"/>
              </a:spcAft>
              <a:buFont typeface="+mj-lt"/>
              <a:buAutoNum type="arabicPeriod"/>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Agency Accelerator Office Hours</a:t>
            </a:r>
          </a:p>
          <a:p>
            <a:pPr marL="342900" marR="0" lvl="0" indent="-342900">
              <a:lnSpc>
                <a:spcPct val="150000"/>
              </a:lnSpc>
              <a:spcBef>
                <a:spcPts val="0"/>
              </a:spcBef>
              <a:spcAft>
                <a:spcPts val="0"/>
              </a:spcAft>
              <a:buFont typeface="+mj-lt"/>
              <a:buAutoNum type="arabicPeriod"/>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Change Readiness Assessment Results</a:t>
            </a:r>
          </a:p>
          <a:p>
            <a:pPr marL="342900" marR="0" lvl="0" indent="-342900">
              <a:lnSpc>
                <a:spcPct val="150000"/>
              </a:lnSpc>
              <a:spcBef>
                <a:spcPts val="0"/>
              </a:spcBef>
              <a:spcAft>
                <a:spcPts val="0"/>
              </a:spcAft>
              <a:buFont typeface="+mj-lt"/>
              <a:buAutoNum type="arabicPeriod"/>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Joint System Integration Testing (</a:t>
            </a:r>
            <a:r>
              <a:rPr lang="en-US" sz="2800" dirty="0" err="1">
                <a:solidFill>
                  <a:srgbClr val="FFB81C"/>
                </a:solidFill>
                <a:latin typeface="Arial" panose="020B0604020202020204" pitchFamily="34" charset="0"/>
                <a:ea typeface="Calibri" panose="020F0502020204030204" pitchFamily="34" charset="0"/>
                <a:cs typeface="Arial" panose="020B0604020202020204" pitchFamily="34" charset="0"/>
              </a:rPr>
              <a:t>JSIT</a:t>
            </a: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a:t>
            </a:r>
          </a:p>
          <a:p>
            <a:pPr marL="342900" marR="0" lvl="0" indent="-342900">
              <a:lnSpc>
                <a:spcPct val="150000"/>
              </a:lnSpc>
              <a:spcBef>
                <a:spcPts val="0"/>
              </a:spcBef>
              <a:spcAft>
                <a:spcPts val="0"/>
              </a:spcAft>
              <a:buFont typeface="+mj-lt"/>
              <a:buAutoNum type="arabicPeriod"/>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Upcoming activities</a:t>
            </a:r>
          </a:p>
          <a:p>
            <a:pPr marL="342900" indent="-342900">
              <a:lnSpc>
                <a:spcPct val="150000"/>
              </a:lnSpc>
              <a:buFont typeface="+mj-lt"/>
              <a:buAutoNum type="arabicPeriod"/>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Training Update</a:t>
            </a:r>
          </a:p>
          <a:p>
            <a:pPr marL="342900" indent="-342900">
              <a:lnSpc>
                <a:spcPct val="150000"/>
              </a:lnSpc>
              <a:buFont typeface="+mj-lt"/>
              <a:buAutoNum type="arabicPeriod"/>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Change Liaison Communications Toolkit</a:t>
            </a:r>
          </a:p>
          <a:p>
            <a:pPr marL="342900" indent="-342900">
              <a:lnSpc>
                <a:spcPct val="150000"/>
              </a:lnSpc>
              <a:buFont typeface="+mj-lt"/>
              <a:buAutoNum type="arabicPeriod"/>
            </a:pPr>
            <a:r>
              <a:rPr lang="en-US" sz="2800" dirty="0">
                <a:solidFill>
                  <a:srgbClr val="FFB81C"/>
                </a:solidFill>
                <a:latin typeface="Arial" panose="020B0604020202020204" pitchFamily="34" charset="0"/>
                <a:ea typeface="Calibri" panose="020F0502020204030204" pitchFamily="34" charset="0"/>
                <a:cs typeface="Arial" panose="020B0604020202020204" pitchFamily="34" charset="0"/>
              </a:rPr>
              <a:t>Luma Cutover</a:t>
            </a:r>
          </a:p>
        </p:txBody>
      </p:sp>
      <p:sp>
        <p:nvSpPr>
          <p:cNvPr id="7" name="Freeform: Shape 6">
            <a:extLst>
              <a:ext uri="{FF2B5EF4-FFF2-40B4-BE49-F238E27FC236}">
                <a16:creationId xmlns:a16="http://schemas.microsoft.com/office/drawing/2014/main" id="{B1432664-9244-46AD-91EB-86A65DB4A237}"/>
              </a:ext>
            </a:extLst>
          </p:cNvPr>
          <p:cNvSpPr/>
          <p:nvPr/>
        </p:nvSpPr>
        <p:spPr>
          <a:xfrm>
            <a:off x="0" y="210416"/>
            <a:ext cx="5353050" cy="78018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EA76FF81-40E5-4734-8461-007EDA90CDF1}"/>
              </a:ext>
            </a:extLst>
          </p:cNvPr>
          <p:cNvSpPr/>
          <p:nvPr/>
        </p:nvSpPr>
        <p:spPr>
          <a:xfrm>
            <a:off x="5248275" y="210416"/>
            <a:ext cx="523875" cy="78018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6149D085-84B7-4715-BFA5-98085BB5B5EB}"/>
              </a:ext>
            </a:extLst>
          </p:cNvPr>
          <p:cNvSpPr txBox="1"/>
          <p:nvPr/>
        </p:nvSpPr>
        <p:spPr>
          <a:xfrm>
            <a:off x="2699657" y="263244"/>
            <a:ext cx="2466724" cy="646331"/>
          </a:xfrm>
          <a:prstGeom prst="rect">
            <a:avLst/>
          </a:prstGeom>
          <a:noFill/>
        </p:spPr>
        <p:txBody>
          <a:bodyPr wrap="square">
            <a:spAutoFit/>
          </a:bodyPr>
          <a:lstStyle/>
          <a:p>
            <a:pPr algn="r"/>
            <a:r>
              <a:rPr lang="en-US" sz="3600" b="1" i="0" dirty="0">
                <a:solidFill>
                  <a:schemeClr val="bg1"/>
                </a:solidFill>
                <a:effectLst/>
                <a:latin typeface="Arial" panose="020B0604020202020204" pitchFamily="34" charset="0"/>
                <a:cs typeface="Arial" panose="020B0604020202020204" pitchFamily="34" charset="0"/>
              </a:rPr>
              <a:t>Agenda</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7817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BE1EBF-064E-4EFF-8B6C-536023D415E0}"/>
              </a:ext>
            </a:extLst>
          </p:cNvPr>
          <p:cNvPicPr>
            <a:picLocks noChangeAspect="1"/>
          </p:cNvPicPr>
          <p:nvPr/>
        </p:nvPicPr>
        <p:blipFill rotWithShape="1">
          <a:blip r:embed="rId2"/>
          <a:srcRect t="21633" b="11383"/>
          <a:stretch/>
        </p:blipFill>
        <p:spPr>
          <a:xfrm>
            <a:off x="0" y="0"/>
            <a:ext cx="12192000"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EDCAF55-664E-4804-B89C-F23F9D9C553A}"/>
              </a:ext>
            </a:extLst>
          </p:cNvPr>
          <p:cNvSpPr txBox="1"/>
          <p:nvPr/>
        </p:nvSpPr>
        <p:spPr>
          <a:xfrm>
            <a:off x="845362" y="2314047"/>
            <a:ext cx="7407479"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Agency Accelerator Office Hours</a:t>
            </a:r>
          </a:p>
        </p:txBody>
      </p:sp>
    </p:spTree>
    <p:extLst>
      <p:ext uri="{BB962C8B-B14F-4D97-AF65-F5344CB8AC3E}">
        <p14:creationId xmlns:p14="http://schemas.microsoft.com/office/powerpoint/2010/main" val="33393898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25A9E9-3626-45CE-93B8-BAEFC0D4DB39}"/>
              </a:ext>
            </a:extLst>
          </p:cNvPr>
          <p:cNvGrpSpPr/>
          <p:nvPr/>
        </p:nvGrpSpPr>
        <p:grpSpPr>
          <a:xfrm>
            <a:off x="535917" y="1806606"/>
            <a:ext cx="2530136" cy="2712129"/>
            <a:chOff x="535917" y="1806606"/>
            <a:chExt cx="2530136" cy="2712129"/>
          </a:xfrm>
        </p:grpSpPr>
        <p:grpSp>
          <p:nvGrpSpPr>
            <p:cNvPr id="3" name="Group 2">
              <a:extLst>
                <a:ext uri="{FF2B5EF4-FFF2-40B4-BE49-F238E27FC236}">
                  <a16:creationId xmlns:a16="http://schemas.microsoft.com/office/drawing/2014/main" id="{5B781800-3C27-4F60-AC55-636A81B724DA}"/>
                </a:ext>
              </a:extLst>
            </p:cNvPr>
            <p:cNvGrpSpPr/>
            <p:nvPr/>
          </p:nvGrpSpPr>
          <p:grpSpPr>
            <a:xfrm>
              <a:off x="535917" y="1806606"/>
              <a:ext cx="2530136" cy="2712129"/>
              <a:chOff x="651327" y="1806606"/>
              <a:chExt cx="2530136" cy="2712129"/>
            </a:xfrm>
          </p:grpSpPr>
          <p:sp>
            <p:nvSpPr>
              <p:cNvPr id="6" name="Rectangle: Rounded Corners 5">
                <a:extLst>
                  <a:ext uri="{FF2B5EF4-FFF2-40B4-BE49-F238E27FC236}">
                    <a16:creationId xmlns:a16="http://schemas.microsoft.com/office/drawing/2014/main" id="{ED5DFE44-DD7F-4106-BE0D-ACC610211A78}"/>
                  </a:ext>
                </a:extLst>
              </p:cNvPr>
              <p:cNvSpPr/>
              <p:nvPr/>
            </p:nvSpPr>
            <p:spPr>
              <a:xfrm>
                <a:off x="651327" y="2130641"/>
                <a:ext cx="2530136" cy="238809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BE2ED2BD-BC80-4F75-89B7-EE53FB9D3146}"/>
                  </a:ext>
                </a:extLst>
              </p:cNvPr>
              <p:cNvSpPr/>
              <p:nvPr/>
            </p:nvSpPr>
            <p:spPr>
              <a:xfrm rot="5400000">
                <a:off x="1168118"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336F9D7A-7DEA-4A79-BF92-6169E1866B0C}"/>
                  </a:ext>
                </a:extLst>
              </p:cNvPr>
              <p:cNvSpPr/>
              <p:nvPr/>
            </p:nvSpPr>
            <p:spPr>
              <a:xfrm rot="5400000">
                <a:off x="2069534" y="2017118"/>
                <a:ext cx="554854" cy="133829"/>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lowchart: Connector 8">
                <a:extLst>
                  <a:ext uri="{FF2B5EF4-FFF2-40B4-BE49-F238E27FC236}">
                    <a16:creationId xmlns:a16="http://schemas.microsoft.com/office/drawing/2014/main" id="{1C7C65DA-1DA4-42FD-B1D2-41819040680A}"/>
                  </a:ext>
                </a:extLst>
              </p:cNvPr>
              <p:cNvSpPr/>
              <p:nvPr/>
            </p:nvSpPr>
            <p:spPr>
              <a:xfrm>
                <a:off x="1334905"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423DA0D1-34CA-4F30-A744-D2214862D78F}"/>
                  </a:ext>
                </a:extLst>
              </p:cNvPr>
              <p:cNvSpPr/>
              <p:nvPr/>
            </p:nvSpPr>
            <p:spPr>
              <a:xfrm>
                <a:off x="2235990" y="2246050"/>
                <a:ext cx="221942" cy="230820"/>
              </a:xfrm>
              <a:prstGeom prst="flowChartConnector">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B8280CD-04AC-4602-B636-3259BCEC04F8}"/>
                </a:ext>
              </a:extLst>
            </p:cNvPr>
            <p:cNvSpPr txBox="1"/>
            <p:nvPr/>
          </p:nvSpPr>
          <p:spPr>
            <a:xfrm>
              <a:off x="677914" y="2592279"/>
              <a:ext cx="2246141" cy="830997"/>
            </a:xfrm>
            <a:prstGeom prst="rect">
              <a:avLst/>
            </a:prstGeom>
            <a:noFill/>
          </p:spPr>
          <p:txBody>
            <a:bodyPr wrap="square" rtlCol="0">
              <a:spAutoFit/>
            </a:bodyPr>
            <a:lstStyle/>
            <a:p>
              <a:pPr algn="ctr"/>
              <a:r>
                <a:rPr lang="en-US" sz="4800" b="1" dirty="0">
                  <a:solidFill>
                    <a:schemeClr val="tx1">
                      <a:lumMod val="75000"/>
                      <a:lumOff val="25000"/>
                    </a:schemeClr>
                  </a:solidFill>
                  <a:latin typeface="Arial" panose="020B0604020202020204" pitchFamily="34" charset="0"/>
                  <a:cs typeface="Arial" panose="020B0604020202020204" pitchFamily="34" charset="0"/>
                </a:rPr>
                <a:t>Feb 03</a:t>
              </a:r>
            </a:p>
          </p:txBody>
        </p:sp>
      </p:grpSp>
      <p:sp>
        <p:nvSpPr>
          <p:cNvPr id="11" name="TextBox 10">
            <a:extLst>
              <a:ext uri="{FF2B5EF4-FFF2-40B4-BE49-F238E27FC236}">
                <a16:creationId xmlns:a16="http://schemas.microsoft.com/office/drawing/2014/main" id="{DB1BD9BB-9C8C-4536-9D9D-8D0D727D024D}"/>
              </a:ext>
            </a:extLst>
          </p:cNvPr>
          <p:cNvSpPr txBox="1"/>
          <p:nvPr/>
        </p:nvSpPr>
        <p:spPr>
          <a:xfrm>
            <a:off x="677913" y="3324688"/>
            <a:ext cx="2246141" cy="646331"/>
          </a:xfrm>
          <a:prstGeom prst="rect">
            <a:avLst/>
          </a:prstGeom>
          <a:noFill/>
        </p:spPr>
        <p:txBody>
          <a:bodyPr wrap="square" rtlCol="0">
            <a:spAutoFit/>
          </a:bodyPr>
          <a:lstStyle/>
          <a:p>
            <a:pPr algn="ctr"/>
            <a:r>
              <a:rPr lang="en-US" sz="3600" b="1" dirty="0">
                <a:solidFill>
                  <a:schemeClr val="tx1">
                    <a:lumMod val="75000"/>
                    <a:lumOff val="25000"/>
                  </a:schemeClr>
                </a:solidFill>
                <a:latin typeface="Arial" panose="020B0604020202020204" pitchFamily="34" charset="0"/>
                <a:cs typeface="Arial" panose="020B0604020202020204" pitchFamily="34" charset="0"/>
              </a:rPr>
              <a:t>@ </a:t>
            </a:r>
            <a:r>
              <a:rPr lang="en-US" sz="3600" b="1" dirty="0" err="1">
                <a:solidFill>
                  <a:schemeClr val="tx1">
                    <a:lumMod val="75000"/>
                    <a:lumOff val="25000"/>
                  </a:schemeClr>
                </a:solidFill>
                <a:latin typeface="Arial" panose="020B0604020202020204" pitchFamily="34" charset="0"/>
                <a:cs typeface="Arial" panose="020B0604020202020204" pitchFamily="34" charset="0"/>
              </a:rPr>
              <a:t>1pm</a:t>
            </a:r>
            <a:endParaRPr lang="en-US" sz="36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3B22C230-74E8-412F-AB29-5E94B6AE9A38}"/>
              </a:ext>
            </a:extLst>
          </p:cNvPr>
          <p:cNvSpPr txBox="1"/>
          <p:nvPr/>
        </p:nvSpPr>
        <p:spPr>
          <a:xfrm>
            <a:off x="167780" y="356506"/>
            <a:ext cx="4941115" cy="461665"/>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Agency Accelerator Office Hours</a:t>
            </a:r>
          </a:p>
        </p:txBody>
      </p:sp>
      <p:sp>
        <p:nvSpPr>
          <p:cNvPr id="14" name="TextBox 13">
            <a:extLst>
              <a:ext uri="{FF2B5EF4-FFF2-40B4-BE49-F238E27FC236}">
                <a16:creationId xmlns:a16="http://schemas.microsoft.com/office/drawing/2014/main" id="{449F1F29-B92A-4A71-9439-6E04F0CFD3B5}"/>
              </a:ext>
            </a:extLst>
          </p:cNvPr>
          <p:cNvSpPr txBox="1"/>
          <p:nvPr/>
        </p:nvSpPr>
        <p:spPr>
          <a:xfrm>
            <a:off x="3445533" y="1876705"/>
            <a:ext cx="8210550" cy="1477328"/>
          </a:xfrm>
          <a:prstGeom prst="rect">
            <a:avLst/>
          </a:prstGeom>
          <a:noFill/>
        </p:spPr>
        <p:txBody>
          <a:bodyPr wrap="square">
            <a:spAutoFit/>
          </a:bodyPr>
          <a:lstStyle/>
          <a:p>
            <a:r>
              <a:rPr lang="en-US" dirty="0">
                <a:solidFill>
                  <a:srgbClr val="092F57"/>
                </a:solidFill>
                <a:latin typeface="Arial" panose="020B0604020202020204" pitchFamily="34" charset="0"/>
                <a:cs typeface="Arial" panose="020B0604020202020204" pitchFamily="34" charset="0"/>
              </a:rPr>
              <a:t>After soliciting feedback via the Luma Agency Accelerator Follow-up Form, it has come to our attention that many Change Liaisons would like additional guidance on how to deliver this presentation to their colleagues and recommendations on how to best utilize the Leadership Toolkit that was shared in December. </a:t>
            </a:r>
          </a:p>
        </p:txBody>
      </p:sp>
      <p:sp>
        <p:nvSpPr>
          <p:cNvPr id="16" name="TextBox 15">
            <a:extLst>
              <a:ext uri="{FF2B5EF4-FFF2-40B4-BE49-F238E27FC236}">
                <a16:creationId xmlns:a16="http://schemas.microsoft.com/office/drawing/2014/main" id="{3C2D2C21-6B40-4DD8-B5AE-0FDB5F147E18}"/>
              </a:ext>
            </a:extLst>
          </p:cNvPr>
          <p:cNvSpPr txBox="1"/>
          <p:nvPr/>
        </p:nvSpPr>
        <p:spPr>
          <a:xfrm>
            <a:off x="3445534" y="3595405"/>
            <a:ext cx="8068553" cy="923330"/>
          </a:xfrm>
          <a:prstGeom prst="rect">
            <a:avLst/>
          </a:prstGeom>
          <a:noFill/>
        </p:spPr>
        <p:txBody>
          <a:bodyPr wrap="square">
            <a:spAutoFit/>
          </a:bodyPr>
          <a:lstStyle/>
          <a:p>
            <a:r>
              <a:rPr lang="en-US" dirty="0">
                <a:solidFill>
                  <a:srgbClr val="092F57"/>
                </a:solidFill>
                <a:latin typeface="Arial" panose="020B0604020202020204" pitchFamily="34" charset="0"/>
                <a:cs typeface="Arial" panose="020B0604020202020204" pitchFamily="34" charset="0"/>
              </a:rPr>
              <a:t>Please join us on Friday, February 3rd from 1-2 pm for a detailed walk-through of the Agency Accelerator presentation (30-40 minutes) which will be followed by a Q&amp;A session.</a:t>
            </a:r>
          </a:p>
        </p:txBody>
      </p:sp>
    </p:spTree>
    <p:extLst>
      <p:ext uri="{BB962C8B-B14F-4D97-AF65-F5344CB8AC3E}">
        <p14:creationId xmlns:p14="http://schemas.microsoft.com/office/powerpoint/2010/main" val="3912689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BE1EBF-064E-4EFF-8B6C-536023D415E0}"/>
              </a:ext>
            </a:extLst>
          </p:cNvPr>
          <p:cNvPicPr>
            <a:picLocks noChangeAspect="1"/>
          </p:cNvPicPr>
          <p:nvPr/>
        </p:nvPicPr>
        <p:blipFill rotWithShape="1">
          <a:blip r:embed="rId2"/>
          <a:srcRect t="21633" b="11383"/>
          <a:stretch/>
        </p:blipFill>
        <p:spPr>
          <a:xfrm>
            <a:off x="0" y="0"/>
            <a:ext cx="12192000" cy="6268453"/>
          </a:xfrm>
          <a:prstGeom prst="rect">
            <a:avLst/>
          </a:prstGeom>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TextBox 9">
            <a:extLst>
              <a:ext uri="{FF2B5EF4-FFF2-40B4-BE49-F238E27FC236}">
                <a16:creationId xmlns:a16="http://schemas.microsoft.com/office/drawing/2014/main" id="{BEDCAF55-664E-4804-B89C-F23F9D9C553A}"/>
              </a:ext>
            </a:extLst>
          </p:cNvPr>
          <p:cNvSpPr txBox="1"/>
          <p:nvPr/>
        </p:nvSpPr>
        <p:spPr>
          <a:xfrm>
            <a:off x="-359421" y="2314047"/>
            <a:ext cx="8800899"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Change Readiness Assessment Results</a:t>
            </a:r>
          </a:p>
        </p:txBody>
      </p:sp>
    </p:spTree>
    <p:extLst>
      <p:ext uri="{BB962C8B-B14F-4D97-AF65-F5344CB8AC3E}">
        <p14:creationId xmlns:p14="http://schemas.microsoft.com/office/powerpoint/2010/main" val="15990671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36DF3-F0DC-4039-92C3-CABD71723861}"/>
              </a:ext>
            </a:extLst>
          </p:cNvPr>
          <p:cNvSpPr txBox="1"/>
          <p:nvPr/>
        </p:nvSpPr>
        <p:spPr>
          <a:xfrm>
            <a:off x="167780" y="171840"/>
            <a:ext cx="4941115" cy="830997"/>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Change Readiness </a:t>
            </a:r>
          </a:p>
          <a:p>
            <a:pPr algn="r"/>
            <a:r>
              <a:rPr lang="en-US" sz="2400" dirty="0">
                <a:solidFill>
                  <a:schemeClr val="bg1"/>
                </a:solidFill>
                <a:latin typeface="Arial" panose="020B0604020202020204" pitchFamily="34" charset="0"/>
                <a:cs typeface="Arial" panose="020B0604020202020204" pitchFamily="34" charset="0"/>
              </a:rPr>
              <a:t>Assessment Results</a:t>
            </a:r>
          </a:p>
        </p:txBody>
      </p:sp>
      <p:sp>
        <p:nvSpPr>
          <p:cNvPr id="10" name="Rectangle: Folded Corner 9">
            <a:extLst>
              <a:ext uri="{FF2B5EF4-FFF2-40B4-BE49-F238E27FC236}">
                <a16:creationId xmlns:a16="http://schemas.microsoft.com/office/drawing/2014/main" id="{9E092AB9-2399-460F-8EE0-AF89F9764462}"/>
              </a:ext>
            </a:extLst>
          </p:cNvPr>
          <p:cNvSpPr/>
          <p:nvPr/>
        </p:nvSpPr>
        <p:spPr>
          <a:xfrm>
            <a:off x="2743112" y="2124075"/>
            <a:ext cx="2466975" cy="2247900"/>
          </a:xfrm>
          <a:prstGeom prst="foldedCorner">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Of the 463 recipients, we received 342 responses!</a:t>
            </a:r>
          </a:p>
        </p:txBody>
      </p:sp>
      <p:sp>
        <p:nvSpPr>
          <p:cNvPr id="163" name="Rectangle: Folded Corner 162">
            <a:extLst>
              <a:ext uri="{FF2B5EF4-FFF2-40B4-BE49-F238E27FC236}">
                <a16:creationId xmlns:a16="http://schemas.microsoft.com/office/drawing/2014/main" id="{45898C5E-BEF0-4687-8F56-FEA9EB5470EF}"/>
              </a:ext>
            </a:extLst>
          </p:cNvPr>
          <p:cNvSpPr/>
          <p:nvPr/>
        </p:nvSpPr>
        <p:spPr>
          <a:xfrm>
            <a:off x="6851970" y="2124075"/>
            <a:ext cx="2466975" cy="2247900"/>
          </a:xfrm>
          <a:prstGeom prst="foldedCorner">
            <a:avLst/>
          </a:prstGeom>
          <a:solidFill>
            <a:srgbClr val="3366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Arial" panose="020B0604020202020204" pitchFamily="34" charset="0"/>
              <a:cs typeface="Arial" panose="020B0604020202020204" pitchFamily="34" charset="0"/>
            </a:endParaRPr>
          </a:p>
          <a:p>
            <a:pPr algn="ctr"/>
            <a:r>
              <a:rPr lang="en-US" sz="2400" dirty="0">
                <a:latin typeface="Arial" panose="020B0604020202020204" pitchFamily="34" charset="0"/>
                <a:cs typeface="Arial" panose="020B0604020202020204" pitchFamily="34" charset="0"/>
              </a:rPr>
              <a:t>That is a 74% </a:t>
            </a:r>
          </a:p>
          <a:p>
            <a:pPr algn="ctr"/>
            <a:r>
              <a:rPr lang="en-US" sz="2400" dirty="0">
                <a:latin typeface="Arial" panose="020B0604020202020204" pitchFamily="34" charset="0"/>
                <a:cs typeface="Arial" panose="020B0604020202020204" pitchFamily="34" charset="0"/>
              </a:rPr>
              <a:t>response rate!</a:t>
            </a:r>
          </a:p>
        </p:txBody>
      </p:sp>
      <p:sp>
        <p:nvSpPr>
          <p:cNvPr id="164" name="TextBox 163">
            <a:extLst>
              <a:ext uri="{FF2B5EF4-FFF2-40B4-BE49-F238E27FC236}">
                <a16:creationId xmlns:a16="http://schemas.microsoft.com/office/drawing/2014/main" id="{9449FCA6-FC0F-45EF-BDBC-C859EAC1C1FD}"/>
              </a:ext>
            </a:extLst>
          </p:cNvPr>
          <p:cNvSpPr txBox="1"/>
          <p:nvPr/>
        </p:nvSpPr>
        <p:spPr>
          <a:xfrm>
            <a:off x="3507560" y="4804681"/>
            <a:ext cx="4941115" cy="461665"/>
          </a:xfrm>
          <a:prstGeom prst="rect">
            <a:avLst/>
          </a:prstGeom>
          <a:noFill/>
        </p:spPr>
        <p:txBody>
          <a:bodyPr wrap="square" rtlCol="0" anchor="ctr">
            <a:spAutoFit/>
          </a:bodyPr>
          <a:lstStyle/>
          <a:p>
            <a:pPr algn="ctr"/>
            <a:r>
              <a:rPr lang="en-US" sz="2400" dirty="0">
                <a:solidFill>
                  <a:schemeClr val="tx2"/>
                </a:solidFill>
                <a:latin typeface="Arial" panose="020B0604020202020204" pitchFamily="34" charset="0"/>
                <a:cs typeface="Arial" panose="020B0604020202020204" pitchFamily="34" charset="0"/>
              </a:rPr>
              <a:t>Thank you for your support!</a:t>
            </a:r>
          </a:p>
        </p:txBody>
      </p:sp>
    </p:spTree>
    <p:extLst>
      <p:ext uri="{BB962C8B-B14F-4D97-AF65-F5344CB8AC3E}">
        <p14:creationId xmlns:p14="http://schemas.microsoft.com/office/powerpoint/2010/main" val="567892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236DF3-F0DC-4039-92C3-CABD71723861}"/>
              </a:ext>
            </a:extLst>
          </p:cNvPr>
          <p:cNvSpPr txBox="1"/>
          <p:nvPr/>
        </p:nvSpPr>
        <p:spPr>
          <a:xfrm>
            <a:off x="167780" y="171840"/>
            <a:ext cx="4941115" cy="830997"/>
          </a:xfrm>
          <a:prstGeom prst="rect">
            <a:avLst/>
          </a:prstGeom>
          <a:noFill/>
        </p:spPr>
        <p:txBody>
          <a:bodyPr wrap="square" rtlCol="0" anchor="ctr">
            <a:spAutoFit/>
          </a:bodyPr>
          <a:lstStyle/>
          <a:p>
            <a:pPr algn="r"/>
            <a:r>
              <a:rPr lang="en-US" sz="2400" dirty="0">
                <a:solidFill>
                  <a:schemeClr val="bg1"/>
                </a:solidFill>
                <a:latin typeface="Arial" panose="020B0604020202020204" pitchFamily="34" charset="0"/>
                <a:cs typeface="Arial" panose="020B0604020202020204" pitchFamily="34" charset="0"/>
              </a:rPr>
              <a:t>Change Readiness </a:t>
            </a:r>
          </a:p>
          <a:p>
            <a:pPr algn="r"/>
            <a:r>
              <a:rPr lang="en-US" sz="2400" dirty="0">
                <a:solidFill>
                  <a:schemeClr val="bg1"/>
                </a:solidFill>
                <a:latin typeface="Arial" panose="020B0604020202020204" pitchFamily="34" charset="0"/>
                <a:cs typeface="Arial" panose="020B0604020202020204" pitchFamily="34" charset="0"/>
              </a:rPr>
              <a:t>Assessment Results</a:t>
            </a:r>
          </a:p>
        </p:txBody>
      </p:sp>
      <p:pic>
        <p:nvPicPr>
          <p:cNvPr id="6" name="Picture 5">
            <a:extLst>
              <a:ext uri="{FF2B5EF4-FFF2-40B4-BE49-F238E27FC236}">
                <a16:creationId xmlns:a16="http://schemas.microsoft.com/office/drawing/2014/main" id="{01DEC7B5-0AAD-43A7-A40D-CD9D5D54269A}"/>
              </a:ext>
            </a:extLst>
          </p:cNvPr>
          <p:cNvPicPr>
            <a:picLocks noChangeAspect="1"/>
          </p:cNvPicPr>
          <p:nvPr/>
        </p:nvPicPr>
        <p:blipFill>
          <a:blip r:embed="rId2"/>
          <a:stretch>
            <a:fillRect/>
          </a:stretch>
        </p:blipFill>
        <p:spPr>
          <a:xfrm>
            <a:off x="504018" y="1111122"/>
            <a:ext cx="10954557" cy="4990008"/>
          </a:xfrm>
          <a:prstGeom prst="rect">
            <a:avLst/>
          </a:prstGeom>
        </p:spPr>
      </p:pic>
    </p:spTree>
    <p:extLst>
      <p:ext uri="{BB962C8B-B14F-4D97-AF65-F5344CB8AC3E}">
        <p14:creationId xmlns:p14="http://schemas.microsoft.com/office/powerpoint/2010/main" val="14261895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2" name="Picture 6" descr="Winter Image - ID: 283782 - Image Abyss">
            <a:extLst>
              <a:ext uri="{FF2B5EF4-FFF2-40B4-BE49-F238E27FC236}">
                <a16:creationId xmlns:a16="http://schemas.microsoft.com/office/drawing/2014/main" id="{D568E508-1B65-4155-96C1-CA9A7D17AD1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8406" b="16601"/>
          <a:stretch/>
        </p:blipFill>
        <p:spPr bwMode="auto">
          <a:xfrm>
            <a:off x="1" y="0"/>
            <a:ext cx="12192000" cy="6268453"/>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8571E11C-8080-44AB-A364-89B257E61FAE}"/>
              </a:ext>
            </a:extLst>
          </p:cNvPr>
          <p:cNvSpPr/>
          <p:nvPr/>
        </p:nvSpPr>
        <p:spPr>
          <a:xfrm>
            <a:off x="0" y="1953491"/>
            <a:ext cx="8686799" cy="1367444"/>
          </a:xfrm>
          <a:custGeom>
            <a:avLst/>
            <a:gdLst>
              <a:gd name="connsiteX0" fmla="*/ 0 w 8686799"/>
              <a:gd name="connsiteY0" fmla="*/ 0 h 1367444"/>
              <a:gd name="connsiteX1" fmla="*/ 174565 w 8686799"/>
              <a:gd name="connsiteY1" fmla="*/ 0 h 1367444"/>
              <a:gd name="connsiteX2" fmla="*/ 515388 w 8686799"/>
              <a:gd name="connsiteY2" fmla="*/ 0 h 1367444"/>
              <a:gd name="connsiteX3" fmla="*/ 8344938 w 8686799"/>
              <a:gd name="connsiteY3" fmla="*/ 0 h 1367444"/>
              <a:gd name="connsiteX4" fmla="*/ 8686799 w 8686799"/>
              <a:gd name="connsiteY4" fmla="*/ 1367444 h 1367444"/>
              <a:gd name="connsiteX5" fmla="*/ 516426 w 8686799"/>
              <a:gd name="connsiteY5" fmla="*/ 1367444 h 1367444"/>
              <a:gd name="connsiteX6" fmla="*/ 515388 w 8686799"/>
              <a:gd name="connsiteY6" fmla="*/ 1363292 h 1367444"/>
              <a:gd name="connsiteX7" fmla="*/ 515388 w 8686799"/>
              <a:gd name="connsiteY7" fmla="*/ 1367444 h 1367444"/>
              <a:gd name="connsiteX8" fmla="*/ 0 w 8686799"/>
              <a:gd name="connsiteY8" fmla="*/ 1367444 h 136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86799" h="1367444">
                <a:moveTo>
                  <a:pt x="0" y="0"/>
                </a:moveTo>
                <a:lnTo>
                  <a:pt x="174565" y="0"/>
                </a:lnTo>
                <a:lnTo>
                  <a:pt x="515388" y="0"/>
                </a:lnTo>
                <a:lnTo>
                  <a:pt x="8344938" y="0"/>
                </a:lnTo>
                <a:lnTo>
                  <a:pt x="8686799" y="1367444"/>
                </a:lnTo>
                <a:lnTo>
                  <a:pt x="516426" y="1367444"/>
                </a:lnTo>
                <a:lnTo>
                  <a:pt x="515388" y="1363292"/>
                </a:lnTo>
                <a:lnTo>
                  <a:pt x="515388" y="1367444"/>
                </a:lnTo>
                <a:lnTo>
                  <a:pt x="0" y="1367444"/>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Freeform: Shape 2">
            <a:extLst>
              <a:ext uri="{FF2B5EF4-FFF2-40B4-BE49-F238E27FC236}">
                <a16:creationId xmlns:a16="http://schemas.microsoft.com/office/drawing/2014/main" id="{BDD42CB0-0946-4777-BF73-3B3D511DF635}"/>
              </a:ext>
            </a:extLst>
          </p:cNvPr>
          <p:cNvSpPr/>
          <p:nvPr/>
        </p:nvSpPr>
        <p:spPr>
          <a:xfrm>
            <a:off x="851070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3">
            <a:extLst>
              <a:ext uri="{FF2B5EF4-FFF2-40B4-BE49-F238E27FC236}">
                <a16:creationId xmlns:a16="http://schemas.microsoft.com/office/drawing/2014/main" id="{B8596957-03B1-4084-B337-F1A67545FEBE}"/>
              </a:ext>
            </a:extLst>
          </p:cNvPr>
          <p:cNvSpPr/>
          <p:nvPr/>
        </p:nvSpPr>
        <p:spPr>
          <a:xfrm>
            <a:off x="920252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CBFE613C-315F-4F4A-BAC7-7211C31B3C45}"/>
              </a:ext>
            </a:extLst>
          </p:cNvPr>
          <p:cNvSpPr/>
          <p:nvPr/>
        </p:nvSpPr>
        <p:spPr>
          <a:xfrm>
            <a:off x="9895250"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232C708F-04E5-4C9D-9CEA-4CF0FBD07295}"/>
              </a:ext>
            </a:extLst>
          </p:cNvPr>
          <p:cNvSpPr/>
          <p:nvPr/>
        </p:nvSpPr>
        <p:spPr>
          <a:xfrm>
            <a:off x="10579832"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676EB502-9166-41BA-9724-C1D32808CE87}"/>
              </a:ext>
            </a:extLst>
          </p:cNvPr>
          <p:cNvSpPr/>
          <p:nvPr/>
        </p:nvSpPr>
        <p:spPr>
          <a:xfrm>
            <a:off x="11253951"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3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FD75B864-F693-4A1A-BD5B-69CC17E81779}"/>
              </a:ext>
            </a:extLst>
          </p:cNvPr>
          <p:cNvSpPr/>
          <p:nvPr/>
        </p:nvSpPr>
        <p:spPr>
          <a:xfrm>
            <a:off x="11938533" y="1953491"/>
            <a:ext cx="868824" cy="1367444"/>
          </a:xfrm>
          <a:custGeom>
            <a:avLst/>
            <a:gdLst>
              <a:gd name="connsiteX0" fmla="*/ 0 w 868824"/>
              <a:gd name="connsiteY0" fmla="*/ 0 h 1367444"/>
              <a:gd name="connsiteX1" fmla="*/ 526963 w 868824"/>
              <a:gd name="connsiteY1" fmla="*/ 0 h 1367444"/>
              <a:gd name="connsiteX2" fmla="*/ 868824 w 868824"/>
              <a:gd name="connsiteY2" fmla="*/ 1367444 h 1367444"/>
              <a:gd name="connsiteX3" fmla="*/ 343509 w 868824"/>
              <a:gd name="connsiteY3" fmla="*/ 1367444 h 1367444"/>
              <a:gd name="connsiteX4" fmla="*/ 0 w 868824"/>
              <a:gd name="connsiteY4" fmla="*/ 0 h 1367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824" h="1367444">
                <a:moveTo>
                  <a:pt x="0" y="0"/>
                </a:moveTo>
                <a:lnTo>
                  <a:pt x="526963" y="0"/>
                </a:lnTo>
                <a:lnTo>
                  <a:pt x="868824" y="1367444"/>
                </a:lnTo>
                <a:lnTo>
                  <a:pt x="343509" y="1367444"/>
                </a:lnTo>
                <a:lnTo>
                  <a:pt x="0" y="0"/>
                </a:lnTo>
                <a:close/>
              </a:path>
            </a:pathLst>
          </a:custGeom>
          <a:solidFill>
            <a:srgbClr val="FFB81C">
              <a:alpha val="1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TextBox 11">
            <a:extLst>
              <a:ext uri="{FF2B5EF4-FFF2-40B4-BE49-F238E27FC236}">
                <a16:creationId xmlns:a16="http://schemas.microsoft.com/office/drawing/2014/main" id="{09D5DB3B-105D-44D3-AAB2-5FE250FF1AC3}"/>
              </a:ext>
            </a:extLst>
          </p:cNvPr>
          <p:cNvSpPr txBox="1"/>
          <p:nvPr/>
        </p:nvSpPr>
        <p:spPr>
          <a:xfrm>
            <a:off x="197194" y="2314047"/>
            <a:ext cx="8116317" cy="646331"/>
          </a:xfrm>
          <a:prstGeom prst="rect">
            <a:avLst/>
          </a:prstGeom>
          <a:noFill/>
        </p:spPr>
        <p:txBody>
          <a:bodyPr wrap="square" rtlCol="0" anchor="ctr">
            <a:spAutoFit/>
          </a:bodyPr>
          <a:lstStyle/>
          <a:p>
            <a:pPr algn="r"/>
            <a:r>
              <a:rPr lang="en-US" sz="3600" dirty="0">
                <a:solidFill>
                  <a:schemeClr val="bg1"/>
                </a:solidFill>
                <a:latin typeface="Arial" panose="020B0604020202020204" pitchFamily="34" charset="0"/>
                <a:cs typeface="Arial" panose="020B0604020202020204" pitchFamily="34" charset="0"/>
              </a:rPr>
              <a:t>Joint System Integration Testing (</a:t>
            </a:r>
            <a:r>
              <a:rPr lang="en-US" sz="3600" dirty="0" err="1">
                <a:solidFill>
                  <a:schemeClr val="bg1"/>
                </a:solidFill>
                <a:latin typeface="Arial" panose="020B0604020202020204" pitchFamily="34" charset="0"/>
                <a:cs typeface="Arial" panose="020B0604020202020204" pitchFamily="34" charset="0"/>
              </a:rPr>
              <a:t>JSIT</a:t>
            </a:r>
            <a:r>
              <a:rPr lang="en-US" sz="36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1261171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8562674304CBB4BB1B28CDCCE389339" ma:contentTypeVersion="2" ma:contentTypeDescription="Create a new document." ma:contentTypeScope="" ma:versionID="fb0c83083da30f4411dbaa06c34cbca6">
  <xsd:schema xmlns:xsd="http://www.w3.org/2001/XMLSchema" xmlns:xs="http://www.w3.org/2001/XMLSchema" xmlns:p="http://schemas.microsoft.com/office/2006/metadata/properties" xmlns:ns2="38ac8d9b-57a9-43ab-aeed-655448db72ff" targetNamespace="http://schemas.microsoft.com/office/2006/metadata/properties" ma:root="true" ma:fieldsID="fe90c2b1bc3dd7533e065299e1a04cef" ns2:_="">
    <xsd:import namespace="38ac8d9b-57a9-43ab-aeed-655448db72ff"/>
    <xsd:element name="properties">
      <xsd:complexType>
        <xsd:sequence>
          <xsd:element name="documentManagement">
            <xsd:complexType>
              <xsd:all>
                <xsd:element ref="ns2:Meeting_x0020_Type" minOccurs="0"/>
                <xsd:element ref="ns2:Meeting_x0020_Date" minOccurs="0"/>
                <xsd:element ref="ns2:Agency" minOccurs="0"/>
                <xsd:element ref="ns2:Item_x0020_No_x002e_" minOccurs="0"/>
                <xsd:element ref="ns2:Status" minOccurs="0"/>
                <xsd:element ref="ns2: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ac8d9b-57a9-43ab-aeed-655448db72ff" elementFormDefault="qualified">
    <xsd:import namespace="http://schemas.microsoft.com/office/2006/documentManagement/types"/>
    <xsd:import namespace="http://schemas.microsoft.com/office/infopath/2007/PartnerControls"/>
    <xsd:element name="Meeting_x0020_Type" ma:index="8" nillable="true" ma:displayName="Meeting Type" ma:format="Dropdown" ma:internalName="Meeting_x0020_Type">
      <xsd:simpleType>
        <xsd:restriction base="dms:Choice">
          <xsd:enumeration value="Subcommittee Meeting"/>
          <xsd:enumeration value="Regular Meeting"/>
          <xsd:enumeration value="Special Meeting"/>
          <xsd:enumeration value="Agenda Items"/>
        </xsd:restriction>
      </xsd:simpleType>
    </xsd:element>
    <xsd:element name="Meeting_x0020_Date" ma:index="9" nillable="true" ma:displayName="Meeting Date" ma:internalName="Meeting_x0020_Date">
      <xsd:simpleType>
        <xsd:restriction base="dms:Text">
          <xsd:maxLength value="255"/>
        </xsd:restriction>
      </xsd:simpleType>
    </xsd:element>
    <xsd:element name="Agency" ma:index="10" nillable="true" ma:displayName="Agency" ma:format="Dropdown" ma:internalName="Agency">
      <xsd:simpleType>
        <xsd:restriction base="dms:Choice">
          <xsd:enumeration value="Meeting Type"/>
        </xsd:restriction>
      </xsd:simpleType>
    </xsd:element>
    <xsd:element name="Item_x0020_No_x002e_" ma:index="11" nillable="true" ma:displayName="Item No." ma:format="Dropdown" ma:internalName="Item_x0020_No_x002e_">
      <xsd:simpleType>
        <xsd:restriction base="dms:Choice">
          <xsd:enumeration value="01"/>
          <xsd:enumeration value="02"/>
          <xsd:enumeration value="03"/>
          <xsd:enumeration value="04"/>
          <xsd:enumeration value="05"/>
          <xsd:enumeration value="06"/>
          <xsd:enumeration value="07"/>
          <xsd:enumeration value="08"/>
          <xsd:enumeration value="09"/>
          <xsd:enumeration value="10"/>
          <xsd:enumeration value="11"/>
          <xsd:enumeration value="12"/>
          <xsd:enumeration value="13"/>
          <xsd:enumeration value="14"/>
          <xsd:enumeration value="15"/>
          <xsd:enumeration value="Withdrawn"/>
        </xsd:restriction>
      </xsd:simpleType>
    </xsd:element>
    <xsd:element name="Status" ma:index="12" nillable="true" ma:displayName="Status" ma:default="Stage In Progress" ma:format="Dropdown" ma:internalName="Status">
      <xsd:simpleType>
        <xsd:restriction base="dms:Choice">
          <xsd:enumeration value="Stage In Progress"/>
          <xsd:enumeration value="Waiting For Approval"/>
          <xsd:enumeration value="Approved"/>
        </xsd:restriction>
      </xsd:simpleType>
    </xsd:element>
    <xsd:element name="Category" ma:index="13" nillable="true" ma:displayName="Category" ma:internalName="Category">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Agency xmlns="38ac8d9b-57a9-43ab-aeed-655448db72ff" xsi:nil="true"/>
    <Meeting_x0020_Type xmlns="38ac8d9b-57a9-43ab-aeed-655448db72ff" xsi:nil="true"/>
    <Item_x0020_No_x002e_ xmlns="38ac8d9b-57a9-43ab-aeed-655448db72ff" xsi:nil="true"/>
    <Meeting_x0020_Date xmlns="38ac8d9b-57a9-43ab-aeed-655448db72ff" xsi:nil="true"/>
    <Category xmlns="38ac8d9b-57a9-43ab-aeed-655448db72ff" xsi:nil="true"/>
    <Status xmlns="38ac8d9b-57a9-43ab-aeed-655448db72ff">Stage In Progress</Status>
  </documentManagement>
</p:properties>
</file>

<file path=customXml/itemProps1.xml><?xml version="1.0" encoding="utf-8"?>
<ds:datastoreItem xmlns:ds="http://schemas.openxmlformats.org/officeDocument/2006/customXml" ds:itemID="{4BD38DB2-02F7-4EFF-BA1E-8337F5B76211}"/>
</file>

<file path=customXml/itemProps2.xml><?xml version="1.0" encoding="utf-8"?>
<ds:datastoreItem xmlns:ds="http://schemas.openxmlformats.org/officeDocument/2006/customXml" ds:itemID="{A5F298BB-8D60-445B-A68B-F7D3BF69075B}"/>
</file>

<file path=customXml/itemProps3.xml><?xml version="1.0" encoding="utf-8"?>
<ds:datastoreItem xmlns:ds="http://schemas.openxmlformats.org/officeDocument/2006/customXml" ds:itemID="{987181EC-A8EA-4874-87C5-75ADCB332678}"/>
</file>

<file path=docProps/app.xml><?xml version="1.0" encoding="utf-8"?>
<Properties xmlns="http://schemas.openxmlformats.org/officeDocument/2006/extended-properties" xmlns:vt="http://schemas.openxmlformats.org/officeDocument/2006/docPropsVTypes">
  <TotalTime>18258</TotalTime>
  <Words>1811</Words>
  <Application>Microsoft Office PowerPoint</Application>
  <PresentationFormat>Widescreen</PresentationFormat>
  <Paragraphs>270</Paragraphs>
  <Slides>28</Slides>
  <Notes>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Arial</vt:lpstr>
      <vt:lpstr>Calibri</vt:lpstr>
      <vt:lpstr>Calibri Light</vt:lpstr>
      <vt:lpstr>FS Humana</vt:lpstr>
      <vt:lpstr>Wingdings</vt:lpstr>
      <vt:lpstr>Wingdings 2</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Doench</dc:creator>
  <cp:lastModifiedBy>Alex Doench</cp:lastModifiedBy>
  <cp:revision>167</cp:revision>
  <dcterms:created xsi:type="dcterms:W3CDTF">2022-10-27T22:12:02Z</dcterms:created>
  <dcterms:modified xsi:type="dcterms:W3CDTF">2023-02-01T22:28:40Z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0x01010078562674304CBB4BB1B28CDCCE389339</vt:lpwstr>
  </property>
</Properties>
</file>