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1"/>
  </p:notesMasterIdLst>
  <p:handoutMasterIdLst>
    <p:handoutMasterId r:id="rId12"/>
  </p:handoutMasterIdLst>
  <p:sldIdLst>
    <p:sldId id="275" r:id="rId3"/>
    <p:sldId id="276" r:id="rId4"/>
    <p:sldId id="278" r:id="rId5"/>
    <p:sldId id="279" r:id="rId6"/>
    <p:sldId id="280" r:id="rId7"/>
    <p:sldId id="281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78" autoAdjust="0"/>
  </p:normalViewPr>
  <p:slideViewPr>
    <p:cSldViewPr snapToGrid="0">
      <p:cViewPr varScale="1">
        <p:scale>
          <a:sx n="94" d="100"/>
          <a:sy n="94" d="100"/>
        </p:scale>
        <p:origin x="269" y="8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t>8/11/2015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20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313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77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92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0985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35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8/11/2015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830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060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075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174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487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ngela.Bonaminio@sto.Idaho.gov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ngela.Bonaminio@sto.Idaho.gov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Angela Bonaminio</a:t>
            </a:r>
          </a:p>
          <a:p>
            <a:r>
              <a:rPr lang="en-US" dirty="0" smtClean="0"/>
              <a:t>Banking Division Manager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Idaho State Treasurer’s Office - </a:t>
            </a:r>
            <a:r>
              <a:rPr lang="en-US" dirty="0" err="1" smtClean="0"/>
              <a:t>eBank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026" name="Picture 2" descr="Idaho State Treasurer's Off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11" y="204107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n G. Cra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643" y="64470"/>
            <a:ext cx="1802039" cy="180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82793" y="1681843"/>
            <a:ext cx="250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Ron G. Crane, Treasurer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4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Treasurer’s Office is converting the software used for processing and accounting for statewide transactions to a new platform. The name of the new system is TATRS, an acronym for Treasurer’s Accounting and Transaction Reporting System.</a:t>
            </a:r>
          </a:p>
          <a:p>
            <a:r>
              <a:rPr lang="en-US" dirty="0" smtClean="0"/>
              <a:t>A component of this conversion will change how agencies receive information from the Treasurer’s Office. This new component is called </a:t>
            </a:r>
            <a:r>
              <a:rPr lang="en-US" dirty="0" err="1" smtClean="0"/>
              <a:t>eBank</a:t>
            </a:r>
            <a:r>
              <a:rPr lang="en-US" dirty="0" smtClean="0"/>
              <a:t> </a:t>
            </a:r>
            <a:r>
              <a:rPr lang="en-US" dirty="0" smtClean="0"/>
              <a:t>and will be accessed through an internet browser.</a:t>
            </a:r>
          </a:p>
          <a:p>
            <a:r>
              <a:rPr lang="en-US" dirty="0" smtClean="0"/>
              <a:t>We anticipate that the new system will be ready to implement by July 1, 2016.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61999" y="4234543"/>
            <a:ext cx="10159093" cy="2411185"/>
          </a:xfrm>
        </p:spPr>
        <p:txBody>
          <a:bodyPr>
            <a:normAutofit/>
          </a:bodyPr>
          <a:lstStyle/>
          <a:p>
            <a:r>
              <a:rPr lang="en-US" dirty="0" smtClean="0"/>
              <a:t>The new process allows agencies to access information for their agency online.</a:t>
            </a:r>
          </a:p>
          <a:p>
            <a:r>
              <a:rPr lang="en-US" dirty="0" smtClean="0"/>
              <a:t>The information online would include:</a:t>
            </a:r>
          </a:p>
          <a:p>
            <a:pPr lvl="2"/>
            <a:r>
              <a:rPr lang="en-US" dirty="0" smtClean="0"/>
              <a:t>Cash/Check Deposits</a:t>
            </a:r>
            <a:endParaRPr lang="en-US" dirty="0" smtClean="0"/>
          </a:p>
          <a:p>
            <a:pPr lvl="2"/>
            <a:r>
              <a:rPr lang="en-US" dirty="0" smtClean="0"/>
              <a:t>Credit Card deposits (MIDs)</a:t>
            </a:r>
            <a:endParaRPr lang="en-US" dirty="0" smtClean="0"/>
          </a:p>
          <a:p>
            <a:pPr lvl="2"/>
            <a:r>
              <a:rPr lang="en-US" dirty="0" smtClean="0"/>
              <a:t>EFT’s</a:t>
            </a:r>
          </a:p>
          <a:p>
            <a:pPr lvl="2"/>
            <a:r>
              <a:rPr lang="en-US" dirty="0" smtClean="0"/>
              <a:t>County Receipts</a:t>
            </a:r>
          </a:p>
          <a:p>
            <a:pPr lvl="2"/>
            <a:r>
              <a:rPr lang="en-US" dirty="0"/>
              <a:t>Return Checks</a:t>
            </a:r>
          </a:p>
          <a:p>
            <a:pPr lvl="2"/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316226"/>
            <a:ext cx="10972800" cy="1066800"/>
          </a:xfrm>
        </p:spPr>
        <p:txBody>
          <a:bodyPr/>
          <a:lstStyle/>
          <a:p>
            <a:r>
              <a:rPr lang="en-US" dirty="0" smtClean="0"/>
              <a:t>New Process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0" y="12954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Current Process</a:t>
            </a:r>
            <a:endParaRPr lang="en-US" dirty="0"/>
          </a:p>
        </p:txBody>
      </p:sp>
      <p:sp>
        <p:nvSpPr>
          <p:cNvPr id="11" name="Content Placeholder 6"/>
          <p:cNvSpPr>
            <a:spLocks noGrp="1"/>
          </p:cNvSpPr>
          <p:nvPr>
            <p:ph sz="half" idx="1"/>
          </p:nvPr>
        </p:nvSpPr>
        <p:spPr>
          <a:xfrm>
            <a:off x="761999" y="2401826"/>
            <a:ext cx="10159093" cy="918317"/>
          </a:xfrm>
        </p:spPr>
        <p:txBody>
          <a:bodyPr/>
          <a:lstStyle/>
          <a:p>
            <a:r>
              <a:rPr lang="en-US" dirty="0" smtClean="0"/>
              <a:t>The current process primarily consists of sending emails with attachments to alert agencies of transactions received and processed by the Treasurer’s Office.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3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3721" y="563336"/>
            <a:ext cx="1039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of website page to view or download batch headers created by the Treasurer’s Office for an agency.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02" y="1154597"/>
            <a:ext cx="10117591" cy="526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9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" y="498021"/>
            <a:ext cx="7004957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of Batch Header Report for Agency Records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07" y="995253"/>
            <a:ext cx="11337471" cy="59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793" y="1575707"/>
            <a:ext cx="90705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Pilot Agencies </a:t>
            </a:r>
          </a:p>
          <a:p>
            <a:endParaRPr lang="en-US" dirty="0"/>
          </a:p>
          <a:p>
            <a:r>
              <a:rPr lang="en-US" dirty="0" smtClean="0"/>
              <a:t>If you are interested in helping the STO pilot the new system, please contact Angela Bonaminio.</a:t>
            </a:r>
          </a:p>
          <a:p>
            <a:pPr lvl="1"/>
            <a:r>
              <a:rPr lang="en-US" dirty="0" smtClean="0">
                <a:hlinkClick r:id="rId2"/>
              </a:rPr>
              <a:t>Angela.Bonaminio@sto.Idaho.gov</a:t>
            </a:r>
            <a:endParaRPr lang="en-US" dirty="0" smtClean="0"/>
          </a:p>
          <a:p>
            <a:pPr lvl="1"/>
            <a:r>
              <a:rPr lang="en-US" dirty="0" smtClean="0"/>
              <a:t>(208) 332-2998</a:t>
            </a:r>
          </a:p>
          <a:p>
            <a:pPr lvl="1"/>
            <a:endParaRPr lang="en-US" dirty="0"/>
          </a:p>
          <a:p>
            <a:r>
              <a:rPr lang="en-US" dirty="0" smtClean="0"/>
              <a:t>We anticipate to pilot the </a:t>
            </a:r>
            <a:r>
              <a:rPr lang="en-US" dirty="0" err="1" smtClean="0"/>
              <a:t>eBank</a:t>
            </a:r>
            <a:r>
              <a:rPr lang="en-US" dirty="0" smtClean="0"/>
              <a:t> portion of the system from March to June of 2016.</a:t>
            </a:r>
          </a:p>
        </p:txBody>
      </p:sp>
    </p:spTree>
    <p:extLst>
      <p:ext uri="{BB962C8B-B14F-4D97-AF65-F5344CB8AC3E}">
        <p14:creationId xmlns:p14="http://schemas.microsoft.com/office/powerpoint/2010/main" val="31288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Request for Bid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 Service (MIDs) Provider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0343" y="3976007"/>
            <a:ext cx="88255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Treasurer’s Office will be </a:t>
            </a:r>
            <a:r>
              <a:rPr lang="en-US" dirty="0" smtClean="0"/>
              <a:t>requesting </a:t>
            </a:r>
            <a:r>
              <a:rPr lang="en-US" dirty="0"/>
              <a:t>bids for </a:t>
            </a:r>
            <a:r>
              <a:rPr lang="en-US" dirty="0" smtClean="0"/>
              <a:t>state agency credit </a:t>
            </a:r>
            <a:r>
              <a:rPr lang="en-US" dirty="0"/>
              <a:t>card processing and upgrading equipment </a:t>
            </a:r>
            <a:r>
              <a:rPr lang="en-US" dirty="0" smtClean="0"/>
              <a:t>to </a:t>
            </a:r>
            <a:r>
              <a:rPr lang="en-US" dirty="0"/>
              <a:t>accommodate the new EMV chip technology by December 31, 2015.</a:t>
            </a:r>
          </a:p>
          <a:p>
            <a:endParaRPr lang="en-US" dirty="0"/>
          </a:p>
          <a:p>
            <a:r>
              <a:rPr lang="en-US" dirty="0"/>
              <a:t>If your agency has special needs or requirements for file delivery or reporting, please contact Angela Bonaminio.</a:t>
            </a:r>
          </a:p>
          <a:p>
            <a:pPr lvl="1"/>
            <a:r>
              <a:rPr lang="en-US" dirty="0">
                <a:hlinkClick r:id="rId2"/>
              </a:rPr>
              <a:t>Angela.Bonaminio@sto.Idaho.gov</a:t>
            </a:r>
            <a:endParaRPr lang="en-US" dirty="0"/>
          </a:p>
          <a:p>
            <a:pPr lvl="1"/>
            <a:r>
              <a:rPr lang="en-US" dirty="0"/>
              <a:t>(208) 332-2998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3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121" y="1804307"/>
            <a:ext cx="814795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Questions and </a:t>
            </a:r>
            <a:r>
              <a:rPr lang="en-US" sz="43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Answers</a:t>
            </a:r>
          </a:p>
          <a:p>
            <a:endParaRPr lang="en-US" sz="4300" b="1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endParaRPr lang="en-US" sz="4300" b="1" dirty="0" smtClean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endParaRPr lang="en-US" sz="4300" b="1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087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strategy  proposal presentat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strategy  proposal presentation" id="{046EAC39-0F7A-434B-A008-25AEA0734A86}" vid="{35BA20B6-3833-4B27-995B-0B2F0A323CD3}"/>
    </a:ext>
  </a:extLst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ECBD4729562E4BBB093D24C7F5A17B" ma:contentTypeVersion="15" ma:contentTypeDescription="Create a new document." ma:contentTypeScope="" ma:versionID="2b6502ae82e22c1be8c5f9750e8952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067f659f1e062bc97a881f14745d3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3E9871-D5D0-4A54-9EA3-6995DD565728}"/>
</file>

<file path=customXml/itemProps2.xml><?xml version="1.0" encoding="utf-8"?>
<ds:datastoreItem xmlns:ds="http://schemas.openxmlformats.org/officeDocument/2006/customXml" ds:itemID="{D5680BC5-AF86-47A9-8170-FFB3BF70B398}"/>
</file>

<file path=customXml/itemProps3.xml><?xml version="1.0" encoding="utf-8"?>
<ds:datastoreItem xmlns:ds="http://schemas.openxmlformats.org/officeDocument/2006/customXml" ds:itemID="{B7984CBB-29D2-4164-8D16-92A6E552D7FC}"/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strategy proposal presentation</Template>
  <TotalTime>0</TotalTime>
  <Words>300</Words>
  <Application>Microsoft Office PowerPoint</Application>
  <PresentationFormat>Widescreen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Georgia</vt:lpstr>
      <vt:lpstr>Wingdings 2</vt:lpstr>
      <vt:lpstr>Sales strategy  proposal presentation</vt:lpstr>
      <vt:lpstr>Idaho State Treasurer’s Office - eBank </vt:lpstr>
      <vt:lpstr>TATRS</vt:lpstr>
      <vt:lpstr>New Process</vt:lpstr>
      <vt:lpstr>PowerPoint Presentation</vt:lpstr>
      <vt:lpstr>PowerPoint Presentation</vt:lpstr>
      <vt:lpstr>PowerPoint Presentation</vt:lpstr>
      <vt:lpstr>Credit Card Service (MIDs) Provider 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2015-08-05T16:57:16Z</dcterms:created>
  <dcterms:modified xsi:type="dcterms:W3CDTF">2015-08-11T19:11:12Z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TC034605579991</vt:lpwstr>
  </property>
  <property fmtid="{D5CDD505-2E9C-101B-9397-08002B2CF9AE}" pid="3" name="ContentTypeId">
    <vt:lpwstr>0x01010003ECBD4729562E4BBB093D24C7F5A17B</vt:lpwstr>
  </property>
</Properties>
</file>