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64" r:id="rId4"/>
    <p:sldId id="267" r:id="rId5"/>
    <p:sldId id="266" r:id="rId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382" autoAdjust="0"/>
  </p:normalViewPr>
  <p:slideViewPr>
    <p:cSldViewPr>
      <p:cViewPr varScale="1">
        <p:scale>
          <a:sx n="74" d="100"/>
          <a:sy n="74" d="100"/>
        </p:scale>
        <p:origin x="8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1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FDEAB-81E4-412A-B0CB-2A5803C7F98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84965-8258-4EB5-94BB-70DE39FE1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67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58AC34CD-C29B-4AF2-993B-6F35C33E40DF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9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D074158E-3967-4B24-AF57-B80172BD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00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4158E-3967-4B24-AF57-B80172BD11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72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8140" indent="-287745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50984" indent="-230197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11376" indent="-230197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71770" indent="-230197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32164" indent="-230197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92557" indent="-230197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52951" indent="-230197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913343" indent="-230197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AA2DCD-8B43-49DE-9076-AE05184CA3BC}" type="slidenum">
              <a:rPr lang="en-US" sz="1200" b="0">
                <a:latin typeface="Times New Roman" pitchFamily="18" charset="0"/>
              </a:rPr>
              <a:pPr/>
              <a:t>4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4475" y="696913"/>
            <a:ext cx="6496050" cy="487362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22" y="5976544"/>
            <a:ext cx="5587360" cy="26118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4158E-3967-4B24-AF57-B80172BD11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3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04D1-45AD-4C97-97FD-A76134C2E79E}" type="datetime4">
              <a:rPr lang="en-US" smtClean="0"/>
              <a:t>February 23, 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0AF6-9792-473F-AB0A-B27582DEDBBB}" type="datetime4">
              <a:rPr lang="en-US" smtClean="0"/>
              <a:t>February 23,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FC48-7069-410A-A14D-F7F76F3745C1}" type="datetime4">
              <a:rPr lang="en-US" smtClean="0"/>
              <a:t>February 23,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90BA-CF1E-47E9-ADF0-0BE3C82ED9CD}" type="datetime4">
              <a:rPr lang="en-US" smtClean="0"/>
              <a:t>February 23,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ECF-A8FC-45FE-8072-62B57B1AB73A}" type="datetime4">
              <a:rPr lang="en-US" smtClean="0"/>
              <a:t>February 23, 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4B561B5-0CE0-460C-B926-EBAF38A0A3E6}" type="datetime4">
              <a:rPr lang="en-US" smtClean="0"/>
              <a:t>February 23,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01DCE-FFB2-43BA-BB17-7DD8F653E6E7}" type="datetime4">
              <a:rPr lang="en-US" smtClean="0"/>
              <a:t>February 23,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9A00-6193-4E77-B9C3-B2C02A26AAB3}" type="datetime4">
              <a:rPr lang="en-US" smtClean="0"/>
              <a:t>February 23,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BA70-ADA1-4DC7-9C94-BCC946922E37}" type="datetime4">
              <a:rPr lang="en-US" smtClean="0"/>
              <a:t>February 23,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5A25-064C-427D-A6C7-62A6040B8D92}" type="datetime4">
              <a:rPr lang="en-US" smtClean="0"/>
              <a:t>February 23,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722DE59-C0A6-4FFF-BC8D-1AC71CAE4BDF}" type="datetime4">
              <a:rPr lang="en-US" smtClean="0"/>
              <a:t>February 23,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20C1E52-53DE-4EBD-A2F5-89D5795C3069}" type="datetime4">
              <a:rPr lang="en-US" smtClean="0"/>
              <a:t>February 23,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543800" cy="1600200"/>
          </a:xfrm>
        </p:spPr>
        <p:txBody>
          <a:bodyPr>
            <a:normAutofit fontScale="85000" lnSpcReduction="10000"/>
          </a:bodyPr>
          <a:lstStyle/>
          <a:p>
            <a:r>
              <a:rPr lang="en-US" sz="3000" b="1" dirty="0" smtClean="0"/>
              <a:t>General Fund Review</a:t>
            </a:r>
          </a:p>
          <a:p>
            <a:endParaRPr lang="en-US" dirty="0"/>
          </a:p>
          <a:p>
            <a:r>
              <a:rPr lang="en-US" sz="3100" dirty="0" smtClean="0"/>
              <a:t>Paul Headlee</a:t>
            </a:r>
          </a:p>
          <a:p>
            <a:r>
              <a:rPr lang="en-US" sz="3100" dirty="0" smtClean="0"/>
              <a:t>LSO, Budget &amp; Policy Analysis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543800" cy="3889375"/>
          </a:xfrm>
        </p:spPr>
        <p:txBody>
          <a:bodyPr anchor="t">
            <a:normAutofit/>
          </a:bodyPr>
          <a:lstStyle/>
          <a:p>
            <a:r>
              <a:rPr lang="en-US" sz="5400" dirty="0"/>
              <a:t>I</a:t>
            </a:r>
            <a:r>
              <a:rPr lang="en-US" sz="5400" dirty="0" smtClean="0"/>
              <a:t>daho Fiscal Officers Meeting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July 31, 2013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377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903" y="228600"/>
            <a:ext cx="8153400" cy="762000"/>
          </a:xfrm>
        </p:spPr>
        <p:txBody>
          <a:bodyPr anchor="t">
            <a:normAutofit/>
          </a:bodyPr>
          <a:lstStyle/>
          <a:p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 Year 2013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 Growth   2.7% Est.;  6.3% Actual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42672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fontAlgn="b" hangingPunct="1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REVENUE</a:t>
            </a:r>
            <a:r>
              <a:rPr lang="en-US" sz="1400" b="1" u="sng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  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1. Beginning Balance</a:t>
            </a: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2. Cash Reversion H&amp;W/SILC/Judicial</a:t>
            </a:r>
          </a:p>
          <a:p>
            <a:pPr marL="457200" indent="-457200" eaLnBrk="1" fontAlgn="b" hangingPunct="1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3. Carryover H&amp;W – Coop Welfare GF</a:t>
            </a:r>
          </a:p>
          <a:p>
            <a:pPr marL="457200" indent="-457200" eaLnBrk="1" fontAlgn="b" hangingPunct="1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4. DFM Revised Estimate 2.7% 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5. H1 Tax Conformity for Capital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Deprec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6. Revenue Surplus </a:t>
            </a:r>
          </a:p>
          <a:p>
            <a:pPr marL="457200" indent="-457200" fontAlgn="b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7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. REVENUE</a:t>
            </a: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b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8. TOTAL REVENUE &amp; BEG BALANCE</a:t>
            </a:r>
            <a:endParaRPr lang="en-US" sz="800" b="1" u="sng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endParaRPr lang="en-US" sz="1400" b="1" u="sng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TRANSFERS</a:t>
            </a:r>
            <a:r>
              <a:rPr lang="en-US" sz="1400" b="1" u="sng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 eaLnBrk="1" fontAlgn="b" hangingPunct="1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9. Deficiency Warrants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10. 2012 Legislative Session Transfers</a:t>
            </a:r>
          </a:p>
          <a:p>
            <a:pPr marL="457200" indent="-457200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11. Budget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Stabilization Fund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I.C.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§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57-814</a:t>
            </a:r>
          </a:p>
          <a:p>
            <a:pPr marL="457200" indent="-457200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12.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H345 Budget Stabilization Fund 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13. S1196 Consumer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Protection Fund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AG</a:t>
            </a:r>
          </a:p>
          <a:p>
            <a:pPr marL="457200" indent="-457200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14. H615 Cat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Hlth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Care Fund (2012 Session)</a:t>
            </a:r>
          </a:p>
          <a:p>
            <a:pPr marL="457200" indent="-457200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15. Cancelled Encumbrances/Misc. Adjustments</a:t>
            </a:r>
          </a:p>
          <a:p>
            <a:pPr marL="457200" indent="-457200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16. NET TRANSFERS</a:t>
            </a:r>
            <a:endParaRPr lang="en-US" sz="800" b="1" u="sng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endParaRPr lang="en-US" sz="1400" b="1" u="sng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APPROPRIATIONS: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17. FY 2013 Original Appropriations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18. Reappropriations / Supplementals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19. Rescissions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20. Reversions /Receipts to Appropriation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21. TOTAL APPROPRIATION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22. ESTIMATED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ENDING BALANCE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7315200" y="844389"/>
            <a:ext cx="1264764" cy="626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fontAlgn="b" hangingPunct="1">
              <a:lnSpc>
                <a:spcPct val="110000"/>
              </a:lnSpc>
            </a:pP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    Difference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98,308,100</a:t>
            </a:r>
            <a:endParaRPr lang="en-US" sz="1400" u="sng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98,308,100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98,308,100</a:t>
            </a:r>
          </a:p>
          <a:p>
            <a:pPr algn="r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 eaLnBrk="1" fontAlgn="b" hangingPunct="1"/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r" eaLnBrk="1" fontAlgn="b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(85,392,200)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r" eaLnBrk="1" fontAlgn="b" hangingPunct="1"/>
            <a:endParaRPr lang="en-US" sz="1400" u="sng" dirty="0" smtClean="0">
              <a:latin typeface="Arial" pitchFamily="34" charset="0"/>
              <a:cs typeface="Arial" pitchFamily="34" charset="0"/>
            </a:endParaRPr>
          </a:p>
          <a:p>
            <a:pPr algn="r" eaLnBrk="1" fontAlgn="b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3,033,300</a:t>
            </a:r>
          </a:p>
          <a:p>
            <a:pPr algn="r" eaLnBrk="1" fontAlgn="b" hangingPunct="1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545,600 </a:t>
            </a:r>
          </a:p>
          <a:p>
            <a:pPr algn="r" eaLnBrk="1" fontAlgn="b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(81,813,300)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r" eaLnBrk="1" fontAlgn="b" hangingPunct="1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 eaLnBrk="1" fontAlgn="b" hangingPunct="1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 fontAlgn="b"/>
            <a:endParaRPr lang="en-US" sz="1400" u="sng" dirty="0" smtClean="0">
              <a:latin typeface="Arial" pitchFamily="34" charset="0"/>
              <a:cs typeface="Arial" pitchFamily="34" charset="0"/>
            </a:endParaRPr>
          </a:p>
          <a:p>
            <a:pPr algn="r" eaLnBrk="1" fontAlgn="b" hangingPunct="1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 eaLnBrk="1" fontAlgn="b" hangingPunct="1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 eaLnBrk="1" fontAlgn="b" hangingPunct="1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(3,505,200)</a:t>
            </a:r>
          </a:p>
          <a:p>
            <a:pPr algn="r" eaLnBrk="1" fontAlgn="b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(3,505,200)</a:t>
            </a:r>
          </a:p>
          <a:p>
            <a:pPr algn="r" eaLnBrk="1" fontAlgn="b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$20,000,000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638799" y="826181"/>
            <a:ext cx="1453299" cy="626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fontAlgn="b" hangingPunct="1">
              <a:lnSpc>
                <a:spcPct val="110000"/>
              </a:lnSpc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Actuals</a:t>
            </a:r>
            <a:endParaRPr lang="en-US" sz="1400" b="1" u="sng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$99,604,800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1,816,100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37,632,000</a:t>
            </a:r>
          </a:p>
          <a:p>
            <a:pPr algn="r"/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2,657,974,000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(6,000,000)</a:t>
            </a:r>
          </a:p>
          <a:p>
            <a:pPr algn="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98,308,100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2,750,282,100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2,889,335,000</a:t>
            </a:r>
          </a:p>
          <a:p>
            <a:pPr algn="r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(6,390,700)</a:t>
            </a:r>
          </a:p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(700,000)</a:t>
            </a:r>
          </a:p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(25,877,100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(85,392,200)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2,014,900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3,033,300</a:t>
            </a:r>
          </a:p>
          <a:p>
            <a:pPr algn="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545,600</a:t>
            </a:r>
            <a:endParaRPr lang="en-US" sz="1400" u="sng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(112,766,200)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algn="r" fontAlgn="b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 fontAlgn="b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2,702,105,700</a:t>
            </a:r>
          </a:p>
          <a:p>
            <a:pPr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50,492,500</a:t>
            </a:r>
          </a:p>
          <a:p>
            <a:pPr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(52,477,100)</a:t>
            </a:r>
          </a:p>
          <a:p>
            <a:pPr algn="r" fontAlgn="b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(3,505,200)</a:t>
            </a:r>
          </a:p>
          <a:p>
            <a:pPr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2,696,615,900</a:t>
            </a:r>
          </a:p>
          <a:p>
            <a:pPr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$79,952,900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193552" y="838200"/>
            <a:ext cx="1447800" cy="626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fontAlgn="b" hangingPunct="1">
              <a:lnSpc>
                <a:spcPct val="110000"/>
              </a:lnSpc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Sine Die</a:t>
            </a:r>
            <a:endParaRPr lang="en-US" sz="1400" b="1" u="sng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$99,604,800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1,816,100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37,632,000</a:t>
            </a:r>
          </a:p>
          <a:p>
            <a:pPr algn="r"/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2,657,974,000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(6,000,000)</a:t>
            </a:r>
          </a:p>
          <a:p>
            <a:pPr algn="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2,651,974,000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2,791,026,900</a:t>
            </a:r>
          </a:p>
          <a:p>
            <a:pPr algn="r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(6,390,700)</a:t>
            </a:r>
          </a:p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(700,000)</a:t>
            </a:r>
          </a:p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(25,877,100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2,014,900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 algn="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1400" u="sng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30,952,900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algn="r" fontAlgn="b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 fontAlgn="b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2,702,105,700</a:t>
            </a:r>
          </a:p>
          <a:p>
            <a:pPr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50,492,500</a:t>
            </a:r>
          </a:p>
          <a:p>
            <a:pPr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(52,477,100)</a:t>
            </a:r>
          </a:p>
          <a:p>
            <a:pPr algn="r" fontAlgn="b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2,700,121,100</a:t>
            </a:r>
          </a:p>
          <a:p>
            <a:pPr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$59,952,900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3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93317" cy="762000"/>
          </a:xfrm>
        </p:spPr>
        <p:txBody>
          <a:bodyPr anchor="t">
            <a:normAutofit fontScale="90000"/>
          </a:bodyPr>
          <a:lstStyle/>
          <a:p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 Year 2014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5.3% Est. Revenue Growth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33400" y="1066800"/>
            <a:ext cx="3733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fontAlgn="b" hangingPunct="1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REVENUE</a:t>
            </a:r>
            <a:r>
              <a:rPr lang="en-US" sz="1400" b="1" u="sng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  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1.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stimated Beginning Balance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2. DFM Original Rev Estimate 5.3%</a:t>
            </a:r>
          </a:p>
          <a:p>
            <a:pPr marL="457200" indent="-457200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3. Impacts of Legislation  (.9%)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. TOTAL REVENUE &amp; BEG BALANCE</a:t>
            </a:r>
            <a:endParaRPr lang="en-US" sz="1400" b="1" u="sng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endParaRPr lang="en-US" sz="1400" b="1" u="sng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TRANSFERS: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5.  Idaho Opportunity Fund  S1174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6.  Budget Stabilization Fund §57-814</a:t>
            </a:r>
          </a:p>
          <a:p>
            <a:pPr marL="457200" indent="-457200" eaLnBrk="1" fontAlgn="b" hangingPunct="1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7.  Deficiency Warrants (next session)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8.  TOTAL TRANSFERS</a:t>
            </a:r>
          </a:p>
          <a:p>
            <a:pPr marL="457200" indent="-457200" eaLnBrk="1" fontAlgn="b" hangingPunct="1"/>
            <a:endParaRPr lang="en-US" sz="1400" b="1" u="sng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APPROPRIATIONS: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9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.  FY 2014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riginal Appropriations</a:t>
            </a:r>
            <a:endParaRPr lang="en-US" sz="9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. ESTIMATED ENDING BALANCE</a:t>
            </a:r>
            <a:endParaRPr lang="en-US" sz="1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572334" y="1066800"/>
            <a:ext cx="1493843" cy="354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">
              <a:lnSpc>
                <a:spcPct val="110000"/>
              </a:lnSpc>
            </a:pP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Actuals</a:t>
            </a:r>
          </a:p>
          <a:p>
            <a:pPr algn="r"/>
            <a:endParaRPr lang="en-US" sz="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$79,952,900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2,799,105,000</a:t>
            </a:r>
          </a:p>
          <a:p>
            <a:pPr algn="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(24,052,500)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2,855,005,400</a:t>
            </a:r>
          </a:p>
          <a:p>
            <a:pPr algn="r" fontAlgn="b"/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r" fontAlgn="b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(3,000,000)</a:t>
            </a:r>
          </a:p>
          <a:p>
            <a:pPr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(2,375,800)</a:t>
            </a:r>
          </a:p>
          <a:p>
            <a:pPr algn="r" fontAlgn="b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(11,874,900)</a:t>
            </a:r>
            <a:endParaRPr lang="en-US" sz="1400" u="sng" dirty="0">
              <a:latin typeface="Arial" pitchFamily="34" charset="0"/>
              <a:cs typeface="Arial" pitchFamily="34" charset="0"/>
            </a:endParaRPr>
          </a:p>
          <a:p>
            <a:pPr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(17,250,700)</a:t>
            </a:r>
          </a:p>
          <a:p>
            <a:pPr algn="r" fontAlgn="b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 fontAlgn="b"/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2,781,023,800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r" fontAlgn="b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$56,730,900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000894" y="1062183"/>
            <a:ext cx="1556515" cy="354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">
              <a:lnSpc>
                <a:spcPct val="110000"/>
              </a:lnSpc>
            </a:pP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Sine Die</a:t>
            </a:r>
          </a:p>
          <a:p>
            <a:pPr algn="r"/>
            <a:endParaRPr lang="en-US" sz="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$59,952,900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2,799,105,000</a:t>
            </a:r>
          </a:p>
          <a:p>
            <a:pPr algn="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(24,052,500)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2,835,005,400</a:t>
            </a:r>
          </a:p>
          <a:p>
            <a:pPr algn="r" fontAlgn="b"/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lvl="0" algn="r" fontAlgn="b"/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(3,000,000)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 lvl="0" algn="r" fontAlgn="b"/>
            <a:r>
              <a:rPr lang="en-US" sz="1400" u="sng" dirty="0">
                <a:latin typeface="Arial" pitchFamily="34" charset="0"/>
                <a:cs typeface="Arial" pitchFamily="34" charset="0"/>
              </a:rPr>
              <a:t>0</a:t>
            </a:r>
            <a:endParaRPr lang="en-US" sz="1400" u="sng" dirty="0" smtClean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(3,000,000)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lvl="0" algn="r" fontAlgn="b"/>
            <a:endParaRPr lang="en-US" sz="1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2,781,023,800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$50,981,600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7002543" y="1066800"/>
            <a:ext cx="1410399" cy="354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">
              <a:lnSpc>
                <a:spcPct val="110000"/>
              </a:lnSpc>
            </a:pP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Difference</a:t>
            </a:r>
          </a:p>
          <a:p>
            <a:pPr algn="r"/>
            <a:endParaRPr lang="en-US" sz="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$20,000,000</a:t>
            </a:r>
          </a:p>
          <a:p>
            <a:pPr algn="r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u="sng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20,000,000</a:t>
            </a:r>
          </a:p>
          <a:p>
            <a:pPr algn="r" fontAlgn="b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r" fontAlgn="b"/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lvl="0" algn="r" fontAlgn="b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(2,375,800)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(11,874,900)</a:t>
            </a:r>
          </a:p>
          <a:p>
            <a:pPr lvl="0" algn="r" fontAlgn="b"/>
            <a:r>
              <a:rPr lang="en-US" sz="1400" dirty="0" smtClean="0">
                <a:latin typeface="Arial" pitchFamily="34" charset="0"/>
                <a:cs typeface="Arial" pitchFamily="34" charset="0"/>
              </a:rPr>
              <a:t>(14,250,700)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lvl="0" algn="r" fontAlgn="b"/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lvl="0" algn="r" fontAlgn="b"/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$5,749,300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85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"/>
          <p:cNvSpPr>
            <a:spLocks noChangeShapeType="1"/>
          </p:cNvSpPr>
          <p:nvPr/>
        </p:nvSpPr>
        <p:spPr bwMode="auto">
          <a:xfrm flipH="1">
            <a:off x="8229600" y="3319463"/>
            <a:ext cx="3048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457200" y="323165"/>
            <a:ext cx="41140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600" b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Gen Fund History</a:t>
            </a:r>
            <a:endParaRPr lang="en-US" sz="3600" b="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18313" y="2778125"/>
            <a:ext cx="1524000" cy="3925888"/>
            <a:chOff x="4550" y="1728"/>
            <a:chExt cx="960" cy="2256"/>
          </a:xfrm>
        </p:grpSpPr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 flipH="1">
              <a:off x="4550" y="1728"/>
              <a:ext cx="96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H="1">
              <a:off x="4550" y="3696"/>
              <a:ext cx="96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H="1">
              <a:off x="4550" y="3984"/>
              <a:ext cx="96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28600" y="5562600"/>
            <a:ext cx="830580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</a:t>
            </a:r>
            <a:r>
              <a:rPr lang="en-US" sz="1600" dirty="0" smtClean="0">
                <a:latin typeface="Tahoma" pitchFamily="34" charset="0"/>
              </a:rPr>
              <a:t>The </a:t>
            </a:r>
            <a:r>
              <a:rPr lang="en-US" sz="1600" dirty="0">
                <a:latin typeface="Tahoma" pitchFamily="34" charset="0"/>
              </a:rPr>
              <a:t>largest five appropriations </a:t>
            </a:r>
            <a:r>
              <a:rPr lang="en-US" sz="1600" dirty="0" smtClean="0">
                <a:latin typeface="Tahoma" pitchFamily="34" charset="0"/>
              </a:rPr>
              <a:t>for agencies make </a:t>
            </a:r>
            <a:r>
              <a:rPr lang="en-US" sz="1600" dirty="0">
                <a:latin typeface="Tahoma" pitchFamily="34" charset="0"/>
              </a:rPr>
              <a:t>up </a:t>
            </a:r>
            <a:r>
              <a:rPr lang="en-US" sz="1600" dirty="0" smtClean="0">
                <a:latin typeface="Tahoma" pitchFamily="34" charset="0"/>
              </a:rPr>
              <a:t>84.2% </a:t>
            </a:r>
            <a:r>
              <a:rPr lang="en-US" sz="1600" dirty="0">
                <a:latin typeface="Tahoma" pitchFamily="34" charset="0"/>
              </a:rPr>
              <a:t>the General Fund, and the largest 13 make up </a:t>
            </a:r>
            <a:r>
              <a:rPr lang="en-US" sz="1600" dirty="0" smtClean="0">
                <a:latin typeface="Tahoma" pitchFamily="34" charset="0"/>
              </a:rPr>
              <a:t>93.7% </a:t>
            </a:r>
            <a:r>
              <a:rPr lang="en-US" sz="1600" dirty="0">
                <a:latin typeface="Tahoma" pitchFamily="34" charset="0"/>
              </a:rPr>
              <a:t>of the </a:t>
            </a:r>
            <a:r>
              <a:rPr lang="en-US" sz="1600" dirty="0" smtClean="0">
                <a:latin typeface="Tahoma" pitchFamily="34" charset="0"/>
              </a:rPr>
              <a:t>General Fund.</a:t>
            </a:r>
            <a:endParaRPr lang="en-US" sz="1600" dirty="0">
              <a:latin typeface="Tahoma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127791"/>
              </p:ext>
            </p:extLst>
          </p:nvPr>
        </p:nvGraphicFramePr>
        <p:xfrm>
          <a:off x="495300" y="998071"/>
          <a:ext cx="8229600" cy="451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Worksheet" r:id="rId4" imgW="6796937" imgH="3428969" progId="Excel.Sheet.12">
                  <p:embed/>
                </p:oleObj>
              </mc:Choice>
              <mc:Fallback>
                <p:oleObj name="Worksheet" r:id="rId4" imgW="6796937" imgH="342896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5300" y="998071"/>
                        <a:ext cx="8229600" cy="451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4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44090"/>
            <a:ext cx="3581400" cy="609600"/>
          </a:xfrm>
        </p:spPr>
        <p:txBody>
          <a:bodyPr>
            <a:noAutofit/>
          </a:bodyPr>
          <a:lstStyle/>
          <a:p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FY 2012 - 2014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008346"/>
              </p:ext>
            </p:extLst>
          </p:nvPr>
        </p:nvGraphicFramePr>
        <p:xfrm>
          <a:off x="228600" y="1021858"/>
          <a:ext cx="84582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3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13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BSF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When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Beginning</a:t>
                      </a:r>
                      <a:r>
                        <a:rPr lang="en-US" sz="2000" baseline="0" dirty="0" smtClean="0"/>
                        <a:t> Balance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Transfer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IC</a:t>
                      </a:r>
                      <a:r>
                        <a:rPr lang="en-US" sz="2000" baseline="0" dirty="0" smtClean="0"/>
                        <a:t> 57-814</a:t>
                      </a:r>
                      <a:endParaRPr lang="en-US" sz="20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End</a:t>
                      </a:r>
                      <a:r>
                        <a:rPr lang="en-US" sz="2000" baseline="0" dirty="0" smtClean="0"/>
                        <a:t> Bal.</a:t>
                      </a:r>
                      <a:endParaRPr lang="en-US" sz="20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FY 2013</a:t>
                      </a:r>
                    </a:p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equal payments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$23.8M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$25.9M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$49.7M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22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FY 2013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6/30/2013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$85.4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$135.1M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5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FY 2014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4 equal payments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$2.4M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$137.5M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095797"/>
              </p:ext>
            </p:extLst>
          </p:nvPr>
        </p:nvGraphicFramePr>
        <p:xfrm>
          <a:off x="228600" y="3581400"/>
          <a:ext cx="84582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3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7141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PESF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When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Beginning</a:t>
                      </a:r>
                      <a:r>
                        <a:rPr lang="en-US" sz="2000" baseline="0" dirty="0" smtClean="0"/>
                        <a:t> Balance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Transfer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Statutory</a:t>
                      </a:r>
                    </a:p>
                    <a:p>
                      <a:pPr algn="ctr"/>
                      <a:r>
                        <a:rPr lang="en-US" sz="1800" dirty="0" smtClean="0"/>
                        <a:t>Yr</a:t>
                      </a:r>
                      <a:r>
                        <a:rPr lang="en-US" sz="1800" baseline="0" dirty="0" smtClean="0"/>
                        <a:t> End </a:t>
                      </a:r>
                      <a:r>
                        <a:rPr lang="en-US" sz="1800" baseline="0" dirty="0" err="1" smtClean="0"/>
                        <a:t>Adj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End</a:t>
                      </a:r>
                      <a:r>
                        <a:rPr lang="en-US" sz="2000" baseline="0" dirty="0" smtClean="0"/>
                        <a:t> Bal.</a:t>
                      </a:r>
                      <a:endParaRPr lang="en-US" sz="2000" dirty="0" smtClean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7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FY 2012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July 2011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$11.2M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$21.5M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$4.2M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$36.9M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7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FY 2013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July 2012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$11.9M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$48.8M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7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FY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2014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August 2013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est. $15.0M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$63.8M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40">
                <a:tc gridSpan="2">
                  <a:txBody>
                    <a:bodyPr/>
                    <a:lstStyle/>
                    <a:p>
                      <a:pPr algn="l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32">
                <a:tc gridSpan="5"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GRAND TOTAL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(Budget Stabilization Fund + Public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Ed. Stabilization Fund)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$201.3M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75268" y="344090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State Reserve Funds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84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ECBD4729562E4BBB093D24C7F5A17B" ma:contentTypeVersion="15" ma:contentTypeDescription="Create a new document." ma:contentTypeScope="" ma:versionID="2b6502ae82e22c1be8c5f9750e89529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067f659f1e062bc97a881f14745d3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3C6E0B-B3F4-4AB1-B673-A4B69828812D}"/>
</file>

<file path=customXml/itemProps2.xml><?xml version="1.0" encoding="utf-8"?>
<ds:datastoreItem xmlns:ds="http://schemas.openxmlformats.org/officeDocument/2006/customXml" ds:itemID="{8BA1C6E6-D8F4-4F95-9F0D-370E927F1102}"/>
</file>

<file path=customXml/itemProps3.xml><?xml version="1.0" encoding="utf-8"?>
<ds:datastoreItem xmlns:ds="http://schemas.openxmlformats.org/officeDocument/2006/customXml" ds:itemID="{A733AA42-85D7-4356-93FA-0888871F2827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1557</TotalTime>
  <Words>558</Words>
  <Application>Microsoft Office PowerPoint</Application>
  <PresentationFormat>On-screen Show (4:3)</PresentationFormat>
  <Paragraphs>236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Georgia</vt:lpstr>
      <vt:lpstr>Tahoma</vt:lpstr>
      <vt:lpstr>Times New Roman</vt:lpstr>
      <vt:lpstr>Wingdings</vt:lpstr>
      <vt:lpstr>Wingdings 2</vt:lpstr>
      <vt:lpstr>Civic</vt:lpstr>
      <vt:lpstr>Worksheet</vt:lpstr>
      <vt:lpstr>Idaho Fiscal Officers Meeting  July 31, 2013</vt:lpstr>
      <vt:lpstr>Fiscal Year 2013  Rev Growth   2.7% Est.;  6.3% Actual</vt:lpstr>
      <vt:lpstr>Fiscal Year 2014     5.3% Est. Revenue Growth</vt:lpstr>
      <vt:lpstr>PowerPoint Presentation</vt:lpstr>
      <vt:lpstr>  FY 2012 - 2014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Holland-Smith</dc:creator>
  <cp:lastModifiedBy>James Carter</cp:lastModifiedBy>
  <cp:revision>113</cp:revision>
  <cp:lastPrinted>2013-07-30T17:54:48Z</cp:lastPrinted>
  <dcterms:created xsi:type="dcterms:W3CDTF">2012-10-18T16:47:31Z</dcterms:created>
  <dcterms:modified xsi:type="dcterms:W3CDTF">2018-02-23T15:49:13Z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0x01010003ECBD4729562E4BBB093D24C7F5A17B</vt:lpwstr>
  </property>
</Properties>
</file>