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288" r:id="rId5"/>
    <p:sldId id="2706" r:id="rId6"/>
    <p:sldId id="4188" r:id="rId7"/>
    <p:sldId id="4187" r:id="rId8"/>
    <p:sldId id="12456" r:id="rId9"/>
    <p:sldId id="292" r:id="rId10"/>
    <p:sldId id="12457" r:id="rId11"/>
    <p:sldId id="12441" r:id="rId12"/>
    <p:sldId id="515" r:id="rId13"/>
    <p:sldId id="12532" r:id="rId14"/>
    <p:sldId id="12460" r:id="rId15"/>
    <p:sldId id="12461" r:id="rId16"/>
    <p:sldId id="12458" r:id="rId17"/>
    <p:sldId id="12459" r:id="rId18"/>
    <p:sldId id="12462" r:id="rId19"/>
    <p:sldId id="12455" r:id="rId20"/>
    <p:sldId id="559" r:id="rId21"/>
    <p:sldId id="593" r:id="rId22"/>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 id="7" name="Sheena Coles" initials="SC" lastIdx="8" clrIdx="6">
    <p:extLst>
      <p:ext uri="{19B8F6BF-5375-455C-9EA6-DF929625EA0E}">
        <p15:presenceInfo xmlns:p15="http://schemas.microsoft.com/office/powerpoint/2012/main" userId="S-1-5-21-2580726161-2373991790-2172152126-4304" providerId="AD"/>
      </p:ext>
    </p:extLst>
  </p:cmAuthor>
  <p:cmAuthor id="8" name="Julie Williamson-Wright" initials="JWW" lastIdx="3" clrIdx="7"/>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10" name="Ribordy, Heath (hribordy@sco.idaho.gov)" initials="R(" lastIdx="5" clrIdx="9">
    <p:extLst>
      <p:ext uri="{19B8F6BF-5375-455C-9EA6-DF929625EA0E}">
        <p15:presenceInfo xmlns:p15="http://schemas.microsoft.com/office/powerpoint/2012/main" userId="SRIBORDY@SCO.IDAHO.GOV" providerId="AD"/>
      </p:ext>
    </p:extLst>
  </p:cmAuthor>
  <p:cmAuthor id="11" name="Blackmer, Danielle (dblackmer@sco.idaho.gov)" initials="B(" lastIdx="2" clrIdx="10">
    <p:extLst>
      <p:ext uri="{19B8F6BF-5375-455C-9EA6-DF929625EA0E}">
        <p15:presenceInfo xmlns:p15="http://schemas.microsoft.com/office/powerpoint/2012/main" userId="SBLACKMER@SCO.IDAHO.GOV" providerId="AD"/>
      </p:ext>
    </p:extLst>
  </p:cmAuthor>
  <p:cmAuthor id="12" name="Arif, Sobia" initials="AS" lastIdx="12" clrIdx="10">
    <p:extLst>
      <p:ext uri="{19B8F6BF-5375-455C-9EA6-DF929625EA0E}">
        <p15:presenceInfo xmlns:p15="http://schemas.microsoft.com/office/powerpoint/2012/main" userId="S::soarif@deloitte.com::5b409801-63c8-4781-bb6e-0faf712ea1b6" providerId="AD"/>
      </p:ext>
    </p:extLst>
  </p:cmAuthor>
  <p:cmAuthor id="13" name="Fuller, Tina (tfuller@sco.idaho.gov)" initials="F(" lastIdx="1" clrIdx="11">
    <p:extLst>
      <p:ext uri="{19B8F6BF-5375-455C-9EA6-DF929625EA0E}">
        <p15:presenceInfo xmlns:p15="http://schemas.microsoft.com/office/powerpoint/2012/main" userId="SFULLER@SCO.IDAHO.GOV" providerId="AD"/>
      </p:ext>
    </p:extLst>
  </p:cmAuthor>
  <p:cmAuthor id="14" name="Reber, Aaron" initials="RA" lastIdx="4" clrIdx="12">
    <p:extLst>
      <p:ext uri="{19B8F6BF-5375-455C-9EA6-DF929625EA0E}">
        <p15:presenceInfo xmlns:p15="http://schemas.microsoft.com/office/powerpoint/2012/main" userId="S::areber@deloitte.com::7a8c901e-3d0d-4561-af9f-3679cb3736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FB81C"/>
    <a:srgbClr val="E34237"/>
    <a:srgbClr val="A7A8AA"/>
    <a:srgbClr val="092F57"/>
    <a:srgbClr val="000000"/>
    <a:srgbClr val="8497AB"/>
    <a:srgbClr val="6CC24A"/>
    <a:srgbClr val="CECECE"/>
    <a:srgbClr val="FFD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5268" autoAdjust="0"/>
  </p:normalViewPr>
  <p:slideViewPr>
    <p:cSldViewPr snapToGrid="0">
      <p:cViewPr>
        <p:scale>
          <a:sx n="80" d="100"/>
          <a:sy n="80" d="100"/>
        </p:scale>
        <p:origin x="1920" y="77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10/6/2020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10/6/2020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 had composed some of Kean’s recent efforts based on some of our recent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Kean, Thank you volunteering to share. The Luma team would like to thank you for all of your efforts and we hope this new spotlight series can provide a platform to show appreciation and spark statewide conversations. </a:t>
            </a:r>
          </a:p>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15</a:t>
            </a:fld>
            <a:endParaRPr lang="en-US"/>
          </a:p>
        </p:txBody>
      </p:sp>
    </p:spTree>
    <p:extLst>
      <p:ext uri="{BB962C8B-B14F-4D97-AF65-F5344CB8AC3E}">
        <p14:creationId xmlns:p14="http://schemas.microsoft.com/office/powerpoint/2010/main" val="1567832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Thanks Sheena, I know many of the liaisons in today’s meeting have been introduced to the spotlight concept and thanks to all of the excitement we have been able to launch the first ever spotlight. For today’s inaugural spotlight, I composed a few questions to spark a conversation with one of our fellow liaisons in an interview format. With this said, I’m very excited to introduce our very first liaison to spotlight, Kean Miller from the Division of Vocational Rehabilitation!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tell us about your longevity and position at Voc. Rehabilitation.</a:t>
            </a:r>
          </a:p>
          <a:p>
            <a:pPr lvl="0"/>
            <a:r>
              <a:rPr lang="en-US" sz="1200" kern="1200" dirty="0">
                <a:solidFill>
                  <a:schemeClr val="tx1"/>
                </a:solidFill>
                <a:effectLst/>
                <a:latin typeface="+mn-lt"/>
                <a:ea typeface="+mn-ea"/>
                <a:cs typeface="+mn-cs"/>
              </a:rPr>
              <a:t>As your agency’s liaison, have you had successful efforts within your agency recently? If so, please share.</a:t>
            </a:r>
          </a:p>
          <a:p>
            <a:pPr lvl="0"/>
            <a:r>
              <a:rPr lang="en-US" sz="1200" kern="1200" dirty="0">
                <a:solidFill>
                  <a:schemeClr val="tx1"/>
                </a:solidFill>
                <a:effectLst/>
                <a:latin typeface="+mn-lt"/>
                <a:ea typeface="+mn-ea"/>
                <a:cs typeface="+mn-cs"/>
              </a:rPr>
              <a:t>We know that each agency is unique, what other efforts have worked well within your agency or staff?</a:t>
            </a:r>
          </a:p>
          <a:p>
            <a:pPr lvl="0"/>
            <a:r>
              <a:rPr lang="en-US" sz="1200" kern="1200" dirty="0">
                <a:solidFill>
                  <a:schemeClr val="tx1"/>
                </a:solidFill>
                <a:effectLst/>
                <a:latin typeface="+mn-lt"/>
                <a:ea typeface="+mn-ea"/>
                <a:cs typeface="+mn-cs"/>
              </a:rPr>
              <a:t>In regards to awareness, have you made progress staff-wide (from the very top of your Org chart to the very bottom of your Org chart)? </a:t>
            </a:r>
          </a:p>
          <a:p>
            <a:pPr lvl="1"/>
            <a:r>
              <a:rPr lang="en-US" sz="1200" kern="1200" dirty="0">
                <a:solidFill>
                  <a:schemeClr val="tx1"/>
                </a:solidFill>
                <a:effectLst/>
                <a:latin typeface="+mn-lt"/>
                <a:ea typeface="+mn-ea"/>
                <a:cs typeface="+mn-cs"/>
              </a:rPr>
              <a:t>Remind me, how many staff members are within your organization?</a:t>
            </a:r>
          </a:p>
          <a:p>
            <a:pPr lvl="1"/>
            <a:r>
              <a:rPr lang="en-US" sz="1200" kern="1200" dirty="0">
                <a:solidFill>
                  <a:schemeClr val="tx1"/>
                </a:solidFill>
                <a:effectLst/>
                <a:latin typeface="+mn-lt"/>
                <a:ea typeface="+mn-ea"/>
                <a:cs typeface="+mn-cs"/>
              </a:rPr>
              <a:t>Have you received any important feedback directly from staff?</a:t>
            </a:r>
          </a:p>
          <a:p>
            <a:pPr lvl="0"/>
            <a:r>
              <a:rPr lang="en-US" sz="1200" kern="1200" dirty="0">
                <a:solidFill>
                  <a:schemeClr val="tx1"/>
                </a:solidFill>
                <a:effectLst/>
                <a:latin typeface="+mn-lt"/>
                <a:ea typeface="+mn-ea"/>
                <a:cs typeface="+mn-cs"/>
              </a:rPr>
              <a:t>As your agency’s liaison, what will your next efforts be?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 (highlight the recent 4 efforts)</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3</a:t>
            </a:fld>
            <a:endParaRPr lang="en-US" dirty="0"/>
          </a:p>
        </p:txBody>
      </p:sp>
    </p:spTree>
    <p:extLst>
      <p:ext uri="{BB962C8B-B14F-4D97-AF65-F5344CB8AC3E}">
        <p14:creationId xmlns:p14="http://schemas.microsoft.com/office/powerpoint/2010/main" val="336691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 had composed some of Kean’s recent efforts based on some of our recent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Kean, Thank you volunteering to share. The Luma team would like to thank you for all of your efforts and we hope this new spotlight series can provide a platform to show appreciation and spark statewide conversations. </a:t>
            </a:r>
          </a:p>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4</a:t>
            </a:fld>
            <a:endParaRPr lang="en-US"/>
          </a:p>
        </p:txBody>
      </p:sp>
    </p:spTree>
    <p:extLst>
      <p:ext uri="{BB962C8B-B14F-4D97-AF65-F5344CB8AC3E}">
        <p14:creationId xmlns:p14="http://schemas.microsoft.com/office/powerpoint/2010/main" val="295195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Thanks Sheena, I know many of the liaisons in today’s meeting have been introduced to the spotlight concept and thanks to all of the excitement we have been able to launch the first ever spotlight. For today’s inaugural spotlight, I composed a few questions to spark a conversation with one of our fellow liaisons in an interview format. With this said, I’m very excited to introduce our very first liaison to spotlight, Kean Miller from the Division of Vocational Rehabilitation!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tell us about your longevity and position at Voc. Rehabilitation.</a:t>
            </a:r>
          </a:p>
          <a:p>
            <a:pPr lvl="0"/>
            <a:r>
              <a:rPr lang="en-US" sz="1200" kern="1200" dirty="0">
                <a:solidFill>
                  <a:schemeClr val="tx1"/>
                </a:solidFill>
                <a:effectLst/>
                <a:latin typeface="+mn-lt"/>
                <a:ea typeface="+mn-ea"/>
                <a:cs typeface="+mn-cs"/>
              </a:rPr>
              <a:t>As your agency’s liaison, have you had successful efforts within your agency recently? If so, please share.</a:t>
            </a:r>
          </a:p>
          <a:p>
            <a:pPr lvl="0"/>
            <a:r>
              <a:rPr lang="en-US" sz="1200" kern="1200" dirty="0">
                <a:solidFill>
                  <a:schemeClr val="tx1"/>
                </a:solidFill>
                <a:effectLst/>
                <a:latin typeface="+mn-lt"/>
                <a:ea typeface="+mn-ea"/>
                <a:cs typeface="+mn-cs"/>
              </a:rPr>
              <a:t>We know that each agency is unique, what other efforts have worked well within your agency or staff?</a:t>
            </a:r>
          </a:p>
          <a:p>
            <a:pPr lvl="0"/>
            <a:r>
              <a:rPr lang="en-US" sz="1200" kern="1200" dirty="0">
                <a:solidFill>
                  <a:schemeClr val="tx1"/>
                </a:solidFill>
                <a:effectLst/>
                <a:latin typeface="+mn-lt"/>
                <a:ea typeface="+mn-ea"/>
                <a:cs typeface="+mn-cs"/>
              </a:rPr>
              <a:t>In regards to awareness, have you made progress staff-wide (from the very top of your Org chart to the very bottom of your Org chart)? </a:t>
            </a:r>
          </a:p>
          <a:p>
            <a:pPr lvl="1"/>
            <a:r>
              <a:rPr lang="en-US" sz="1200" kern="1200" dirty="0">
                <a:solidFill>
                  <a:schemeClr val="tx1"/>
                </a:solidFill>
                <a:effectLst/>
                <a:latin typeface="+mn-lt"/>
                <a:ea typeface="+mn-ea"/>
                <a:cs typeface="+mn-cs"/>
              </a:rPr>
              <a:t>Remind me, how many staff members are within your organization?</a:t>
            </a:r>
          </a:p>
          <a:p>
            <a:pPr lvl="1"/>
            <a:r>
              <a:rPr lang="en-US" sz="1200" kern="1200" dirty="0">
                <a:solidFill>
                  <a:schemeClr val="tx1"/>
                </a:solidFill>
                <a:effectLst/>
                <a:latin typeface="+mn-lt"/>
                <a:ea typeface="+mn-ea"/>
                <a:cs typeface="+mn-cs"/>
              </a:rPr>
              <a:t>Have you received any important feedback directly from staff?</a:t>
            </a:r>
          </a:p>
          <a:p>
            <a:pPr lvl="0"/>
            <a:r>
              <a:rPr lang="en-US" sz="1200" kern="1200" dirty="0">
                <a:solidFill>
                  <a:schemeClr val="tx1"/>
                </a:solidFill>
                <a:effectLst/>
                <a:latin typeface="+mn-lt"/>
                <a:ea typeface="+mn-ea"/>
                <a:cs typeface="+mn-cs"/>
              </a:rPr>
              <a:t>As your agency’s liaison, what will your next efforts be?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 (highlight the recent 4 efforts)</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5</a:t>
            </a:fld>
            <a:endParaRPr lang="en-US" dirty="0"/>
          </a:p>
        </p:txBody>
      </p:sp>
    </p:spTree>
    <p:extLst>
      <p:ext uri="{BB962C8B-B14F-4D97-AF65-F5344CB8AC3E}">
        <p14:creationId xmlns:p14="http://schemas.microsoft.com/office/powerpoint/2010/main" val="310457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Thanks Sheena, I know many of the liaisons in today’s meeting have been introduced to the spotlight concept and thanks to all of the excitement we have been able to launch the first ever spotlight. For today’s inaugural spotlight, I composed a few questions to spark a conversation with one of our fellow liaisons in an interview format. With this said, I’m very excited to introduce our very first liaison to spotlight, Kean Miller from the Division of Vocational Rehabilitation!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tell us about your longevity and position at Voc. Rehabilitation.</a:t>
            </a:r>
          </a:p>
          <a:p>
            <a:pPr lvl="0"/>
            <a:r>
              <a:rPr lang="en-US" sz="1200" kern="1200" dirty="0">
                <a:solidFill>
                  <a:schemeClr val="tx1"/>
                </a:solidFill>
                <a:effectLst/>
                <a:latin typeface="+mn-lt"/>
                <a:ea typeface="+mn-ea"/>
                <a:cs typeface="+mn-cs"/>
              </a:rPr>
              <a:t>As your agency’s liaison, have you had successful efforts within your agency recently? If so, please share.</a:t>
            </a:r>
          </a:p>
          <a:p>
            <a:pPr lvl="0"/>
            <a:r>
              <a:rPr lang="en-US" sz="1200" kern="1200" dirty="0">
                <a:solidFill>
                  <a:schemeClr val="tx1"/>
                </a:solidFill>
                <a:effectLst/>
                <a:latin typeface="+mn-lt"/>
                <a:ea typeface="+mn-ea"/>
                <a:cs typeface="+mn-cs"/>
              </a:rPr>
              <a:t>We know that each agency is unique, what other efforts have worked well within your agency or staff?</a:t>
            </a:r>
          </a:p>
          <a:p>
            <a:pPr lvl="0"/>
            <a:r>
              <a:rPr lang="en-US" sz="1200" kern="1200" dirty="0">
                <a:solidFill>
                  <a:schemeClr val="tx1"/>
                </a:solidFill>
                <a:effectLst/>
                <a:latin typeface="+mn-lt"/>
                <a:ea typeface="+mn-ea"/>
                <a:cs typeface="+mn-cs"/>
              </a:rPr>
              <a:t>In regards to awareness, have you made progress staff-wide (from the very top of your Org chart to the very bottom of your Org chart)? </a:t>
            </a:r>
          </a:p>
          <a:p>
            <a:pPr lvl="1"/>
            <a:r>
              <a:rPr lang="en-US" sz="1200" kern="1200" dirty="0">
                <a:solidFill>
                  <a:schemeClr val="tx1"/>
                </a:solidFill>
                <a:effectLst/>
                <a:latin typeface="+mn-lt"/>
                <a:ea typeface="+mn-ea"/>
                <a:cs typeface="+mn-cs"/>
              </a:rPr>
              <a:t>Remind me, how many staff members are within your organization?</a:t>
            </a:r>
          </a:p>
          <a:p>
            <a:pPr lvl="1"/>
            <a:r>
              <a:rPr lang="en-US" sz="1200" kern="1200" dirty="0">
                <a:solidFill>
                  <a:schemeClr val="tx1"/>
                </a:solidFill>
                <a:effectLst/>
                <a:latin typeface="+mn-lt"/>
                <a:ea typeface="+mn-ea"/>
                <a:cs typeface="+mn-cs"/>
              </a:rPr>
              <a:t>Have you received any important feedback directly from staff?</a:t>
            </a:r>
          </a:p>
          <a:p>
            <a:pPr lvl="0"/>
            <a:r>
              <a:rPr lang="en-US" sz="1200" kern="1200" dirty="0">
                <a:solidFill>
                  <a:schemeClr val="tx1"/>
                </a:solidFill>
                <a:effectLst/>
                <a:latin typeface="+mn-lt"/>
                <a:ea typeface="+mn-ea"/>
                <a:cs typeface="+mn-cs"/>
              </a:rPr>
              <a:t>As your agency’s liaison, what will your next efforts be?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 (highlight the recent 4 efforts)</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7</a:t>
            </a:fld>
            <a:endParaRPr lang="en-US" dirty="0"/>
          </a:p>
        </p:txBody>
      </p:sp>
    </p:spTree>
    <p:extLst>
      <p:ext uri="{BB962C8B-B14F-4D97-AF65-F5344CB8AC3E}">
        <p14:creationId xmlns:p14="http://schemas.microsoft.com/office/powerpoint/2010/main" val="107662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Talk about what Sprints are and why they are important</a:t>
            </a:r>
          </a:p>
          <a:p>
            <a:pPr marL="171450" indent="-171450">
              <a:buFont typeface="Arial" panose="020B0604020202020204" pitchFamily="34" charset="0"/>
              <a:buChar char="•"/>
            </a:pPr>
            <a:r>
              <a:rPr lang="en-US" dirty="0"/>
              <a:t>Talk about data conversion, what is it and why is it important in Sprint 1-3?</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9</a:t>
            </a:fld>
            <a:endParaRPr lang="en-US" dirty="0"/>
          </a:p>
        </p:txBody>
      </p:sp>
    </p:spTree>
    <p:extLst>
      <p:ext uri="{BB962C8B-B14F-4D97-AF65-F5344CB8AC3E}">
        <p14:creationId xmlns:p14="http://schemas.microsoft.com/office/powerpoint/2010/main" val="265560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 had composed some of Kean’s recent efforts based on some of our recent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Kean, Thank you volunteering to share. The Luma team would like to thank you for all of your efforts and we hope this new spotlight series can provide a platform to show appreciation and spark statewide conversations. </a:t>
            </a:r>
          </a:p>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12</a:t>
            </a:fld>
            <a:endParaRPr lang="en-US"/>
          </a:p>
        </p:txBody>
      </p:sp>
    </p:spTree>
    <p:extLst>
      <p:ext uri="{BB962C8B-B14F-4D97-AF65-F5344CB8AC3E}">
        <p14:creationId xmlns:p14="http://schemas.microsoft.com/office/powerpoint/2010/main" val="233568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Thanks Sheena, I know many of the liaisons in today’s meeting have been introduced to the spotlight concept and thanks to all of the excitement we have been able to launch the first ever spotlight. For today’s inaugural spotlight, I composed a few questions to spark a conversation with one of our fellow liaisons in an interview format. With this said, I’m very excited to introduce our very first liaison to spotlight, Kean Miller from the Division of Vocational Rehabilitation!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Please tell us about your longevity and position at Voc. Rehabilitation.</a:t>
            </a:r>
          </a:p>
          <a:p>
            <a:pPr lvl="0"/>
            <a:r>
              <a:rPr lang="en-US" sz="1200" kern="1200" dirty="0">
                <a:solidFill>
                  <a:schemeClr val="tx1"/>
                </a:solidFill>
                <a:effectLst/>
                <a:latin typeface="+mn-lt"/>
                <a:ea typeface="+mn-ea"/>
                <a:cs typeface="+mn-cs"/>
              </a:rPr>
              <a:t>As your agency’s liaison, have you had successful efforts within your agency recently? If so, please share.</a:t>
            </a:r>
          </a:p>
          <a:p>
            <a:pPr lvl="0"/>
            <a:r>
              <a:rPr lang="en-US" sz="1200" kern="1200" dirty="0">
                <a:solidFill>
                  <a:schemeClr val="tx1"/>
                </a:solidFill>
                <a:effectLst/>
                <a:latin typeface="+mn-lt"/>
                <a:ea typeface="+mn-ea"/>
                <a:cs typeface="+mn-cs"/>
              </a:rPr>
              <a:t>We know that each agency is unique, what other efforts have worked well within your agency or staff?</a:t>
            </a:r>
          </a:p>
          <a:p>
            <a:pPr lvl="0"/>
            <a:r>
              <a:rPr lang="en-US" sz="1200" kern="1200" dirty="0">
                <a:solidFill>
                  <a:schemeClr val="tx1"/>
                </a:solidFill>
                <a:effectLst/>
                <a:latin typeface="+mn-lt"/>
                <a:ea typeface="+mn-ea"/>
                <a:cs typeface="+mn-cs"/>
              </a:rPr>
              <a:t>In regards to awareness, have you made progress staff-wide (from the very top of your Org chart to the very bottom of your Org chart)? </a:t>
            </a:r>
          </a:p>
          <a:p>
            <a:pPr lvl="1"/>
            <a:r>
              <a:rPr lang="en-US" sz="1200" kern="1200" dirty="0">
                <a:solidFill>
                  <a:schemeClr val="tx1"/>
                </a:solidFill>
                <a:effectLst/>
                <a:latin typeface="+mn-lt"/>
                <a:ea typeface="+mn-ea"/>
                <a:cs typeface="+mn-cs"/>
              </a:rPr>
              <a:t>Remind me, how many staff members are within your organization?</a:t>
            </a:r>
          </a:p>
          <a:p>
            <a:pPr lvl="1"/>
            <a:r>
              <a:rPr lang="en-US" sz="1200" kern="1200" dirty="0">
                <a:solidFill>
                  <a:schemeClr val="tx1"/>
                </a:solidFill>
                <a:effectLst/>
                <a:latin typeface="+mn-lt"/>
                <a:ea typeface="+mn-ea"/>
                <a:cs typeface="+mn-cs"/>
              </a:rPr>
              <a:t>Have you received any important feedback directly from staff?</a:t>
            </a:r>
          </a:p>
          <a:p>
            <a:pPr lvl="0"/>
            <a:r>
              <a:rPr lang="en-US" sz="1200" kern="1200" dirty="0">
                <a:solidFill>
                  <a:schemeClr val="tx1"/>
                </a:solidFill>
                <a:effectLst/>
                <a:latin typeface="+mn-lt"/>
                <a:ea typeface="+mn-ea"/>
                <a:cs typeface="+mn-cs"/>
              </a:rPr>
              <a:t>As your agency’s liaison, what will your next efforts be?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*Next slide (highlight the recent 4 efforts)</a:t>
            </a:r>
          </a:p>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13</a:t>
            </a:fld>
            <a:endParaRPr lang="en-US" dirty="0"/>
          </a:p>
        </p:txBody>
      </p:sp>
    </p:spTree>
    <p:extLst>
      <p:ext uri="{BB962C8B-B14F-4D97-AF65-F5344CB8AC3E}">
        <p14:creationId xmlns:p14="http://schemas.microsoft.com/office/powerpoint/2010/main" val="495458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I had composed some of Kean’s recent efforts based on some of our recent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Kean, Thank you volunteering to share. The Luma team would like to thank you for all of your efforts and we hope this new spotlight series can provide a platform to show appreciation and spark statewide conversations. </a:t>
            </a:r>
          </a:p>
          <a:p>
            <a:endParaRPr lang="en-US" dirty="0"/>
          </a:p>
        </p:txBody>
      </p:sp>
      <p:sp>
        <p:nvSpPr>
          <p:cNvPr id="4" name="Slide Number Placeholder 3"/>
          <p:cNvSpPr>
            <a:spLocks noGrp="1"/>
          </p:cNvSpPr>
          <p:nvPr>
            <p:ph type="sldNum" sz="quarter" idx="5"/>
          </p:nvPr>
        </p:nvSpPr>
        <p:spPr/>
        <p:txBody>
          <a:bodyPr/>
          <a:lstStyle/>
          <a:p>
            <a:fld id="{C7E9AFF7-0869-4B91-BD8C-5D3CE9843CE9}" type="slidenum">
              <a:rPr lang="en-US" smtClean="0"/>
              <a:t>14</a:t>
            </a:fld>
            <a:endParaRPr lang="en-US"/>
          </a:p>
        </p:txBody>
      </p:sp>
    </p:spTree>
    <p:extLst>
      <p:ext uri="{BB962C8B-B14F-4D97-AF65-F5344CB8AC3E}">
        <p14:creationId xmlns:p14="http://schemas.microsoft.com/office/powerpoint/2010/main" val="261879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7DF602C7-C6A7-47CA-AEFE-69E1C3325B8C}" type="datetime1">
              <a:rPr lang="en-US" smtClean="0"/>
              <a:pPr/>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15571D19-0117-4439-B94B-3614813C11CD}"/>
              </a:ext>
            </a:extLst>
          </p:cNvPr>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10/6/2020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81B7A-DCA7-4E46-A2A0-9BC053CA059F}" type="datetimeFigureOut">
              <a:rPr lang="en-US" smtClean="0"/>
              <a:t>10/6/2020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F355FADB-B64F-4E85-8D31-602ABE641014}" type="slidenum">
              <a:rPr lang="en-US" smtClean="0"/>
              <a:pPr/>
              <a:t>‹#›</a:t>
            </a:fld>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EA104D7-CE6D-4010-8B08-A76AE1833D47}" type="datetime1">
              <a:rPr lang="en-US" smtClean="0"/>
              <a:pPr/>
              <a:t>10/6/2020</a:t>
            </a:fld>
            <a:endParaRPr lang="en-US" dirty="0"/>
          </a:p>
        </p:txBody>
      </p:sp>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8" r:id="rId27"/>
    <p:sldLayoutId id="2147483699" r:id="rId28"/>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icXLkUvc1Y&amp;t=1s"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mailto:msmith@sco.Idaho.gov" TargetMode="External"/><Relationship Id="rId7" Type="http://schemas.openxmlformats.org/officeDocument/2006/relationships/hyperlink" Target="mailto:tfuller@sco.Idaho.gov" TargetMode="External"/><Relationship Id="rId2" Type="http://schemas.openxmlformats.org/officeDocument/2006/relationships/hyperlink" Target="mailto:scoles@sco.Idaho.gov" TargetMode="External"/><Relationship Id="rId1" Type="http://schemas.openxmlformats.org/officeDocument/2006/relationships/slideLayout" Target="../slideLayouts/slideLayout10.xml"/><Relationship Id="rId6" Type="http://schemas.openxmlformats.org/officeDocument/2006/relationships/hyperlink" Target="mailto:clehosit@sco.Idaho.gov" TargetMode="External"/><Relationship Id="rId5" Type="http://schemas.openxmlformats.org/officeDocument/2006/relationships/hyperlink" Target="mailto:hribordy@sco.Idaho.gov" TargetMode="External"/><Relationship Id="rId4" Type="http://schemas.openxmlformats.org/officeDocument/2006/relationships/hyperlink" Target="mailto:luma@sco.idaho.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0" y="1905247"/>
            <a:ext cx="12192000" cy="861774"/>
          </a:xfrm>
          <a:prstGeom prst="rect">
            <a:avLst/>
          </a:prstGeom>
          <a:noFill/>
        </p:spPr>
        <p:txBody>
          <a:bodyPr wrap="square" rtlCol="0">
            <a:spAutoFit/>
          </a:bodyPr>
          <a:lstStyle/>
          <a:p>
            <a:pPr algn="ctr"/>
            <a:r>
              <a:rPr lang="en-US" sz="5000" b="1" dirty="0">
                <a:solidFill>
                  <a:srgbClr val="092F57"/>
                </a:solidFill>
                <a:latin typeface="Arial" panose="020B0604020202020204" pitchFamily="34" charset="0"/>
                <a:cs typeface="Arial" panose="020B0604020202020204" pitchFamily="34" charset="0"/>
              </a:rPr>
              <a:t>Change Liaison Meeting</a:t>
            </a:r>
          </a:p>
        </p:txBody>
      </p:sp>
      <p:sp>
        <p:nvSpPr>
          <p:cNvPr id="22" name="TextBox 21"/>
          <p:cNvSpPr txBox="1"/>
          <p:nvPr/>
        </p:nvSpPr>
        <p:spPr>
          <a:xfrm>
            <a:off x="-6333" y="3744982"/>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October 6, 2020</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p:txBody>
          <a:bodyPr/>
          <a:lstStyle/>
          <a:p>
            <a:pPr>
              <a:defRPr/>
            </a:pPr>
            <a:fld id="{E993B956-EC48-49C8-A8DD-0FEF051B4709}" type="slidenum">
              <a:rPr lang="en-US" smtClean="0"/>
              <a:pPr>
                <a:defRPr/>
              </a:pPr>
              <a:t>1</a:t>
            </a:fld>
            <a:endParaRPr lang="en-US" dirty="0"/>
          </a:p>
        </p:txBody>
      </p: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AF70F-D78D-42F8-97D5-A27F0F612387}"/>
              </a:ext>
            </a:extLst>
          </p:cNvPr>
          <p:cNvSpPr>
            <a:spLocks noGrp="1"/>
          </p:cNvSpPr>
          <p:nvPr>
            <p:ph type="title"/>
          </p:nvPr>
        </p:nvSpPr>
        <p:spPr>
          <a:xfrm>
            <a:off x="306983" y="261906"/>
            <a:ext cx="10058400" cy="1450757"/>
          </a:xfrm>
        </p:spPr>
        <p:txBody>
          <a:bodyPr>
            <a:normAutofit/>
          </a:bodyPr>
          <a:lstStyle/>
          <a:p>
            <a:r>
              <a:rPr lang="en-US" sz="3200" dirty="0"/>
              <a:t>Agency Engagement Calendar</a:t>
            </a:r>
          </a:p>
        </p:txBody>
      </p:sp>
      <p:sp>
        <p:nvSpPr>
          <p:cNvPr id="78" name="Teardrop 77">
            <a:extLst>
              <a:ext uri="{FF2B5EF4-FFF2-40B4-BE49-F238E27FC236}">
                <a16:creationId xmlns:a16="http://schemas.microsoft.com/office/drawing/2014/main" id="{5E68912A-3E3C-460A-BB28-676DE733AEB2}"/>
              </a:ext>
            </a:extLst>
          </p:cNvPr>
          <p:cNvSpPr/>
          <p:nvPr/>
        </p:nvSpPr>
        <p:spPr>
          <a:xfrm rot="18993890">
            <a:off x="10637890" y="4421624"/>
            <a:ext cx="745215" cy="74521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grpSp>
        <p:nvGrpSpPr>
          <p:cNvPr id="83" name="Group 82">
            <a:extLst>
              <a:ext uri="{FF2B5EF4-FFF2-40B4-BE49-F238E27FC236}">
                <a16:creationId xmlns:a16="http://schemas.microsoft.com/office/drawing/2014/main" id="{B0CC9AD7-F3FC-409F-A99A-6763F67E02E2}"/>
              </a:ext>
            </a:extLst>
          </p:cNvPr>
          <p:cNvGrpSpPr/>
          <p:nvPr/>
        </p:nvGrpSpPr>
        <p:grpSpPr>
          <a:xfrm>
            <a:off x="0" y="1721456"/>
            <a:ext cx="2151288" cy="1950811"/>
            <a:chOff x="1026584" y="1710589"/>
            <a:chExt cx="2151288" cy="1950811"/>
          </a:xfrm>
        </p:grpSpPr>
        <p:grpSp>
          <p:nvGrpSpPr>
            <p:cNvPr id="84" name="Group 35">
              <a:extLst>
                <a:ext uri="{FF2B5EF4-FFF2-40B4-BE49-F238E27FC236}">
                  <a16:creationId xmlns:a16="http://schemas.microsoft.com/office/drawing/2014/main" id="{31EFB2EE-1FD7-4294-97E0-8BEECB480D9E}"/>
                </a:ext>
              </a:extLst>
            </p:cNvPr>
            <p:cNvGrpSpPr/>
            <p:nvPr/>
          </p:nvGrpSpPr>
          <p:grpSpPr>
            <a:xfrm>
              <a:off x="1026584" y="3200544"/>
              <a:ext cx="2151288" cy="460856"/>
              <a:chOff x="769938" y="2456536"/>
              <a:chExt cx="1613466" cy="345642"/>
            </a:xfrm>
          </p:grpSpPr>
          <p:sp>
            <p:nvSpPr>
              <p:cNvPr id="87" name="Notched Right Arrow 5">
                <a:extLst>
                  <a:ext uri="{FF2B5EF4-FFF2-40B4-BE49-F238E27FC236}">
                    <a16:creationId xmlns:a16="http://schemas.microsoft.com/office/drawing/2014/main" id="{E3AD97EA-F600-441C-902B-B9183A464049}"/>
                  </a:ext>
                </a:extLst>
              </p:cNvPr>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88" name="Oval 87">
                <a:extLst>
                  <a:ext uri="{FF2B5EF4-FFF2-40B4-BE49-F238E27FC236}">
                    <a16:creationId xmlns:a16="http://schemas.microsoft.com/office/drawing/2014/main" id="{DBFED7E0-3F5C-469E-9ED2-6281E5517056}"/>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cxnSp>
          <p:nvCxnSpPr>
            <p:cNvPr id="85" name="Straight Connector 84">
              <a:extLst>
                <a:ext uri="{FF2B5EF4-FFF2-40B4-BE49-F238E27FC236}">
                  <a16:creationId xmlns:a16="http://schemas.microsoft.com/office/drawing/2014/main" id="{5700BAC4-412F-433F-938A-BBE6D867C751}"/>
                </a:ext>
              </a:extLst>
            </p:cNvPr>
            <p:cNvCxnSpPr>
              <a:stCxn id="86" idx="7"/>
            </p:cNvCxnSpPr>
            <p:nvPr/>
          </p:nvCxnSpPr>
          <p:spPr>
            <a:xfrm flipH="1">
              <a:off x="2099288" y="2610141"/>
              <a:ext cx="1" cy="819864"/>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6" name="Teardrop 85">
              <a:extLst>
                <a:ext uri="{FF2B5EF4-FFF2-40B4-BE49-F238E27FC236}">
                  <a16:creationId xmlns:a16="http://schemas.microsoft.com/office/drawing/2014/main" id="{26C898E3-85AE-4AD5-BC8D-CB4E850EB778}"/>
                </a:ext>
              </a:extLst>
            </p:cNvPr>
            <p:cNvSpPr/>
            <p:nvPr/>
          </p:nvSpPr>
          <p:spPr>
            <a:xfrm rot="8100000">
              <a:off x="1726681" y="1710589"/>
              <a:ext cx="745215" cy="745215"/>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grpSp>
      <p:sp>
        <p:nvSpPr>
          <p:cNvPr id="89" name="TextBox 88">
            <a:extLst>
              <a:ext uri="{FF2B5EF4-FFF2-40B4-BE49-F238E27FC236}">
                <a16:creationId xmlns:a16="http://schemas.microsoft.com/office/drawing/2014/main" id="{8C41CED9-7960-4F92-ABB9-4CCE1D97ACEA}"/>
              </a:ext>
            </a:extLst>
          </p:cNvPr>
          <p:cNvSpPr txBox="1"/>
          <p:nvPr/>
        </p:nvSpPr>
        <p:spPr>
          <a:xfrm>
            <a:off x="835959" y="3797853"/>
            <a:ext cx="684483" cy="328231"/>
          </a:xfrm>
          <a:prstGeom prst="rect">
            <a:avLst/>
          </a:prstGeom>
          <a:noFill/>
        </p:spPr>
        <p:txBody>
          <a:bodyPr wrap="none" lIns="0" tIns="0" rIns="0" bIns="0" rtlCol="0" anchor="ctr">
            <a:spAutoFit/>
          </a:bodyPr>
          <a:lstStyle/>
          <a:p>
            <a:pPr lvl="0" algn="ctr" defTabSz="1219170">
              <a:spcBef>
                <a:spcPct val="20000"/>
              </a:spcBef>
              <a:defRPr/>
            </a:pPr>
            <a:r>
              <a:rPr lang="en-US" sz="2133" b="1" dirty="0">
                <a:latin typeface="Arial" panose="020B0604020202020204" pitchFamily="34" charset="0"/>
                <a:ea typeface="Microsoft YaHei"/>
                <a:cs typeface="Arial" panose="020B0604020202020204" pitchFamily="34" charset="0"/>
              </a:rPr>
              <a:t>Oct 6</a:t>
            </a:r>
            <a:endParaRPr lang="en-US" sz="2133" dirty="0">
              <a:latin typeface="Arial" panose="020B0604020202020204" pitchFamily="34" charset="0"/>
              <a:ea typeface="Microsoft YaHei"/>
              <a:cs typeface="Arial" panose="020B0604020202020204" pitchFamily="34" charset="0"/>
            </a:endParaRPr>
          </a:p>
        </p:txBody>
      </p:sp>
      <p:grpSp>
        <p:nvGrpSpPr>
          <p:cNvPr id="90" name="Group 88">
            <a:extLst>
              <a:ext uri="{FF2B5EF4-FFF2-40B4-BE49-F238E27FC236}">
                <a16:creationId xmlns:a16="http://schemas.microsoft.com/office/drawing/2014/main" id="{B4893F6A-4DD5-43C2-93E9-C56342057435}"/>
              </a:ext>
            </a:extLst>
          </p:cNvPr>
          <p:cNvGrpSpPr/>
          <p:nvPr/>
        </p:nvGrpSpPr>
        <p:grpSpPr>
          <a:xfrm>
            <a:off x="159301" y="4290444"/>
            <a:ext cx="2037787" cy="1313526"/>
            <a:chOff x="569202" y="661615"/>
            <a:chExt cx="1491440" cy="535391"/>
          </a:xfrm>
        </p:grpSpPr>
        <p:sp>
          <p:nvSpPr>
            <p:cNvPr id="91" name="TextBox 90">
              <a:extLst>
                <a:ext uri="{FF2B5EF4-FFF2-40B4-BE49-F238E27FC236}">
                  <a16:creationId xmlns:a16="http://schemas.microsoft.com/office/drawing/2014/main" id="{BD2AE378-FA86-4D27-8E76-04C133FFC0A4}"/>
                </a:ext>
              </a:extLst>
            </p:cNvPr>
            <p:cNvSpPr txBox="1"/>
            <p:nvPr/>
          </p:nvSpPr>
          <p:spPr>
            <a:xfrm>
              <a:off x="677289" y="661615"/>
              <a:ext cx="1275296" cy="100359"/>
            </a:xfrm>
            <a:prstGeom prst="rect">
              <a:avLst/>
            </a:prstGeom>
            <a:noFill/>
          </p:spPr>
          <p:txBody>
            <a:bodyPr wrap="none" lIns="0" tIns="0" rIns="0" bIns="0" rtlCol="0" anchor="t">
              <a:spAutoFit/>
            </a:bodyPr>
            <a:lstStyle/>
            <a:p>
              <a:pPr lvl="0" algn="ctr">
                <a:defRPr/>
              </a:pPr>
              <a:r>
                <a:rPr lang="en-US" sz="1600" b="1" dirty="0">
                  <a:latin typeface="Arial" panose="020B0604020202020204" pitchFamily="34" charset="0"/>
                  <a:ea typeface="Microsoft YaHei"/>
                  <a:cs typeface="Arial" panose="020B0604020202020204" pitchFamily="34" charset="0"/>
                </a:rPr>
                <a:t>Release Schedule</a:t>
              </a:r>
            </a:p>
          </p:txBody>
        </p:sp>
        <p:sp>
          <p:nvSpPr>
            <p:cNvPr id="92" name="TextBox 91">
              <a:extLst>
                <a:ext uri="{FF2B5EF4-FFF2-40B4-BE49-F238E27FC236}">
                  <a16:creationId xmlns:a16="http://schemas.microsoft.com/office/drawing/2014/main" id="{3B49F887-428A-47DE-813D-4FF4F007EF37}"/>
                </a:ext>
              </a:extLst>
            </p:cNvPr>
            <p:cNvSpPr txBox="1"/>
            <p:nvPr/>
          </p:nvSpPr>
          <p:spPr>
            <a:xfrm>
              <a:off x="569202" y="779887"/>
              <a:ext cx="1491440" cy="417119"/>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High level schedule to be released including calendar dates. May be flexible in this due to all the requirements needed.</a:t>
              </a:r>
            </a:p>
          </p:txBody>
        </p:sp>
      </p:grpSp>
      <p:grpSp>
        <p:nvGrpSpPr>
          <p:cNvPr id="93" name="Group 92">
            <a:extLst>
              <a:ext uri="{FF2B5EF4-FFF2-40B4-BE49-F238E27FC236}">
                <a16:creationId xmlns:a16="http://schemas.microsoft.com/office/drawing/2014/main" id="{430C8FBB-32A0-4D1C-9F5D-91B375A76B2D}"/>
              </a:ext>
            </a:extLst>
          </p:cNvPr>
          <p:cNvGrpSpPr/>
          <p:nvPr/>
        </p:nvGrpSpPr>
        <p:grpSpPr>
          <a:xfrm>
            <a:off x="4016555" y="1715105"/>
            <a:ext cx="2151288" cy="1957162"/>
            <a:chOff x="5002499" y="1704238"/>
            <a:chExt cx="2151288" cy="1957162"/>
          </a:xfrm>
        </p:grpSpPr>
        <p:grpSp>
          <p:nvGrpSpPr>
            <p:cNvPr id="94" name="Group 40">
              <a:extLst>
                <a:ext uri="{FF2B5EF4-FFF2-40B4-BE49-F238E27FC236}">
                  <a16:creationId xmlns:a16="http://schemas.microsoft.com/office/drawing/2014/main" id="{D74D3497-A3AF-47EE-9D11-9B917D863A67}"/>
                </a:ext>
              </a:extLst>
            </p:cNvPr>
            <p:cNvGrpSpPr/>
            <p:nvPr/>
          </p:nvGrpSpPr>
          <p:grpSpPr>
            <a:xfrm>
              <a:off x="5002499" y="3200544"/>
              <a:ext cx="2151288" cy="460856"/>
              <a:chOff x="769938" y="2456536"/>
              <a:chExt cx="1613466" cy="345642"/>
            </a:xfrm>
          </p:grpSpPr>
          <p:sp>
            <p:nvSpPr>
              <p:cNvPr id="97" name="Notched Right Arrow 11">
                <a:extLst>
                  <a:ext uri="{FF2B5EF4-FFF2-40B4-BE49-F238E27FC236}">
                    <a16:creationId xmlns:a16="http://schemas.microsoft.com/office/drawing/2014/main" id="{70E44F32-82CE-4092-8D4E-E98C47BEB757}"/>
                  </a:ext>
                </a:extLst>
              </p:cNvPr>
              <p:cNvSpPr/>
              <p:nvPr/>
            </p:nvSpPr>
            <p:spPr>
              <a:xfrm>
                <a:off x="769938" y="2456536"/>
                <a:ext cx="1613466" cy="345642"/>
              </a:xfrm>
              <a:prstGeom prst="notchedRightArrow">
                <a:avLst>
                  <a:gd name="adj1" fmla="val 100000"/>
                  <a:gd name="adj2" fmla="val 910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98" name="Oval 97">
                <a:extLst>
                  <a:ext uri="{FF2B5EF4-FFF2-40B4-BE49-F238E27FC236}">
                    <a16:creationId xmlns:a16="http://schemas.microsoft.com/office/drawing/2014/main" id="{019C8E95-BC7C-4C4E-BF0B-A132625CC47F}"/>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cxnSp>
          <p:nvCxnSpPr>
            <p:cNvPr id="95" name="Straight Connector 94">
              <a:extLst>
                <a:ext uri="{FF2B5EF4-FFF2-40B4-BE49-F238E27FC236}">
                  <a16:creationId xmlns:a16="http://schemas.microsoft.com/office/drawing/2014/main" id="{702E35FF-9F80-4231-BE92-5B3843346C17}"/>
                </a:ext>
              </a:extLst>
            </p:cNvPr>
            <p:cNvCxnSpPr>
              <a:stCxn id="96" idx="7"/>
            </p:cNvCxnSpPr>
            <p:nvPr/>
          </p:nvCxnSpPr>
          <p:spPr>
            <a:xfrm flipH="1">
              <a:off x="6078792" y="2603791"/>
              <a:ext cx="1" cy="8198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6" name="Teardrop 95">
              <a:extLst>
                <a:ext uri="{FF2B5EF4-FFF2-40B4-BE49-F238E27FC236}">
                  <a16:creationId xmlns:a16="http://schemas.microsoft.com/office/drawing/2014/main" id="{FADA1F9D-4F52-490F-AD38-A53020DD8D95}"/>
                </a:ext>
              </a:extLst>
            </p:cNvPr>
            <p:cNvSpPr/>
            <p:nvPr/>
          </p:nvSpPr>
          <p:spPr>
            <a:xfrm rot="8100000">
              <a:off x="5706185" y="1704238"/>
              <a:ext cx="745215" cy="745215"/>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grpSp>
      <p:grpSp>
        <p:nvGrpSpPr>
          <p:cNvPr id="99" name="Group 49">
            <a:extLst>
              <a:ext uri="{FF2B5EF4-FFF2-40B4-BE49-F238E27FC236}">
                <a16:creationId xmlns:a16="http://schemas.microsoft.com/office/drawing/2014/main" id="{29D1C366-1176-4762-BE9D-4C8E346291E6}"/>
              </a:ext>
            </a:extLst>
          </p:cNvPr>
          <p:cNvGrpSpPr/>
          <p:nvPr/>
        </p:nvGrpSpPr>
        <p:grpSpPr>
          <a:xfrm>
            <a:off x="7992471" y="3211411"/>
            <a:ext cx="2151288" cy="460856"/>
            <a:chOff x="769938" y="2456536"/>
            <a:chExt cx="1613466" cy="345642"/>
          </a:xfrm>
        </p:grpSpPr>
        <p:sp>
          <p:nvSpPr>
            <p:cNvPr id="100" name="Notched Right Arrow 17">
              <a:extLst>
                <a:ext uri="{FF2B5EF4-FFF2-40B4-BE49-F238E27FC236}">
                  <a16:creationId xmlns:a16="http://schemas.microsoft.com/office/drawing/2014/main" id="{479E8320-C2B9-468B-AD9D-74732A7B1552}"/>
                </a:ext>
              </a:extLst>
            </p:cNvPr>
            <p:cNvSpPr/>
            <p:nvPr/>
          </p:nvSpPr>
          <p:spPr>
            <a:xfrm>
              <a:off x="769938" y="2456536"/>
              <a:ext cx="1613466" cy="345642"/>
            </a:xfrm>
            <a:prstGeom prst="notchedRightArrow">
              <a:avLst>
                <a:gd name="adj1" fmla="val 100000"/>
                <a:gd name="adj2" fmla="val 9102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01" name="Oval 100">
              <a:extLst>
                <a:ext uri="{FF2B5EF4-FFF2-40B4-BE49-F238E27FC236}">
                  <a16:creationId xmlns:a16="http://schemas.microsoft.com/office/drawing/2014/main" id="{0F415970-21B6-4C9C-A2E8-F3488E772085}"/>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sp>
        <p:nvSpPr>
          <p:cNvPr id="102" name="TextBox 101">
            <a:extLst>
              <a:ext uri="{FF2B5EF4-FFF2-40B4-BE49-F238E27FC236}">
                <a16:creationId xmlns:a16="http://schemas.microsoft.com/office/drawing/2014/main" id="{0BFE7429-2AB0-4486-8DE8-5168FD3AF5F5}"/>
              </a:ext>
            </a:extLst>
          </p:cNvPr>
          <p:cNvSpPr txBox="1"/>
          <p:nvPr/>
        </p:nvSpPr>
        <p:spPr>
          <a:xfrm>
            <a:off x="4764476" y="3797853"/>
            <a:ext cx="836769" cy="328231"/>
          </a:xfrm>
          <a:prstGeom prst="rect">
            <a:avLst/>
          </a:prstGeom>
          <a:noFill/>
          <a:ln>
            <a:noFill/>
          </a:ln>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n-US" sz="2133" b="1" dirty="0">
                <a:latin typeface="Arial" panose="020B0604020202020204" pitchFamily="34" charset="0"/>
                <a:ea typeface="Microsoft YaHei"/>
                <a:cs typeface="Arial" panose="020B0604020202020204" pitchFamily="34" charset="0"/>
              </a:rPr>
              <a:t>Oct 14</a:t>
            </a:r>
            <a:endParaRPr kumimoji="0" lang="en-US" sz="2133" b="0"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endParaRPr>
          </a:p>
        </p:txBody>
      </p:sp>
      <p:cxnSp>
        <p:nvCxnSpPr>
          <p:cNvPr id="103" name="Straight Connector 102">
            <a:extLst>
              <a:ext uri="{FF2B5EF4-FFF2-40B4-BE49-F238E27FC236}">
                <a16:creationId xmlns:a16="http://schemas.microsoft.com/office/drawing/2014/main" id="{200B5D97-31CD-47A2-81E1-C48814EBDB68}"/>
              </a:ext>
            </a:extLst>
          </p:cNvPr>
          <p:cNvCxnSpPr>
            <a:stCxn id="107" idx="7"/>
          </p:cNvCxnSpPr>
          <p:nvPr/>
        </p:nvCxnSpPr>
        <p:spPr>
          <a:xfrm flipH="1">
            <a:off x="9065304" y="2614658"/>
            <a:ext cx="1" cy="819864"/>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04" name="Group 88">
            <a:extLst>
              <a:ext uri="{FF2B5EF4-FFF2-40B4-BE49-F238E27FC236}">
                <a16:creationId xmlns:a16="http://schemas.microsoft.com/office/drawing/2014/main" id="{F1EB5856-78E2-4058-804F-768B3F46D555}"/>
              </a:ext>
            </a:extLst>
          </p:cNvPr>
          <p:cNvGrpSpPr/>
          <p:nvPr/>
        </p:nvGrpSpPr>
        <p:grpSpPr>
          <a:xfrm>
            <a:off x="8106213" y="4249820"/>
            <a:ext cx="2096382" cy="904182"/>
            <a:chOff x="571042" y="661615"/>
            <a:chExt cx="1534322" cy="368543"/>
          </a:xfrm>
        </p:grpSpPr>
        <p:sp>
          <p:nvSpPr>
            <p:cNvPr id="105" name="TextBox 104">
              <a:extLst>
                <a:ext uri="{FF2B5EF4-FFF2-40B4-BE49-F238E27FC236}">
                  <a16:creationId xmlns:a16="http://schemas.microsoft.com/office/drawing/2014/main" id="{E6B7A0BE-E73A-4FD8-AFB4-75E02C19819A}"/>
                </a:ext>
              </a:extLst>
            </p:cNvPr>
            <p:cNvSpPr txBox="1"/>
            <p:nvPr/>
          </p:nvSpPr>
          <p:spPr>
            <a:xfrm>
              <a:off x="645875" y="661615"/>
              <a:ext cx="1459489" cy="100359"/>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ea typeface="Microsoft YaHei"/>
                  <a:cs typeface="Arial" panose="020B0604020202020204" pitchFamily="34" charset="0"/>
                </a:rPr>
                <a:t>Agency Involvement</a:t>
              </a:r>
              <a:endParaRPr kumimoji="0" lang="en-US" sz="1600" b="1"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endParaRPr>
            </a:p>
          </p:txBody>
        </p:sp>
        <p:sp>
          <p:nvSpPr>
            <p:cNvPr id="106" name="TextBox 105">
              <a:extLst>
                <a:ext uri="{FF2B5EF4-FFF2-40B4-BE49-F238E27FC236}">
                  <a16:creationId xmlns:a16="http://schemas.microsoft.com/office/drawing/2014/main" id="{C89FBA2B-D27A-4859-A24F-7B5274935596}"/>
                </a:ext>
              </a:extLst>
            </p:cNvPr>
            <p:cNvSpPr txBox="1"/>
            <p:nvPr/>
          </p:nvSpPr>
          <p:spPr>
            <a:xfrm>
              <a:off x="571042" y="779887"/>
              <a:ext cx="1489599" cy="250271"/>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Will begin the week of 10/26 (SIT 1, Cohort 1-4) based on certain criteria. </a:t>
              </a:r>
            </a:p>
          </p:txBody>
        </p:sp>
      </p:grpSp>
      <p:sp>
        <p:nvSpPr>
          <p:cNvPr id="107" name="Teardrop 106">
            <a:extLst>
              <a:ext uri="{FF2B5EF4-FFF2-40B4-BE49-F238E27FC236}">
                <a16:creationId xmlns:a16="http://schemas.microsoft.com/office/drawing/2014/main" id="{A0FB5B85-AEBC-4F2C-9654-580F0D975C5F}"/>
              </a:ext>
            </a:extLst>
          </p:cNvPr>
          <p:cNvSpPr/>
          <p:nvPr/>
        </p:nvSpPr>
        <p:spPr>
          <a:xfrm rot="8100000">
            <a:off x="8692695" y="1715105"/>
            <a:ext cx="745215" cy="745215"/>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08" name="Freeform 152">
            <a:extLst>
              <a:ext uri="{FF2B5EF4-FFF2-40B4-BE49-F238E27FC236}">
                <a16:creationId xmlns:a16="http://schemas.microsoft.com/office/drawing/2014/main" id="{4192A95D-734B-474D-845A-00192EF44F06}"/>
              </a:ext>
            </a:extLst>
          </p:cNvPr>
          <p:cNvSpPr>
            <a:spLocks noEditPoints="1"/>
          </p:cNvSpPr>
          <p:nvPr/>
        </p:nvSpPr>
        <p:spPr bwMode="auto">
          <a:xfrm>
            <a:off x="10837907" y="4609679"/>
            <a:ext cx="368037" cy="34011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endParaRPr>
          </a:p>
        </p:txBody>
      </p:sp>
      <p:sp>
        <p:nvSpPr>
          <p:cNvPr id="109" name="TextBox 108">
            <a:extLst>
              <a:ext uri="{FF2B5EF4-FFF2-40B4-BE49-F238E27FC236}">
                <a16:creationId xmlns:a16="http://schemas.microsoft.com/office/drawing/2014/main" id="{3739CEE2-FCB1-4E4E-9A61-E00AB8B734A2}"/>
              </a:ext>
            </a:extLst>
          </p:cNvPr>
          <p:cNvSpPr txBox="1"/>
          <p:nvPr/>
        </p:nvSpPr>
        <p:spPr>
          <a:xfrm>
            <a:off x="2633947" y="2799081"/>
            <a:ext cx="684482" cy="328231"/>
          </a:xfrm>
          <a:prstGeom prst="rect">
            <a:avLst/>
          </a:prstGeom>
          <a:noFill/>
        </p:spPr>
        <p:txBody>
          <a:bodyPr wrap="none" lIns="0" tIns="0" rIns="0" bIns="0" rtlCol="0" anchor="ctr">
            <a:spAutoFit/>
          </a:bodyPr>
          <a:lstStyle/>
          <a:p>
            <a:pPr lvl="0" algn="ctr" defTabSz="1219170">
              <a:spcBef>
                <a:spcPct val="20000"/>
              </a:spcBef>
              <a:defRPr/>
            </a:pPr>
            <a:r>
              <a:rPr lang="en-US" sz="2133" b="1" dirty="0">
                <a:latin typeface="Arial" panose="020B0604020202020204" pitchFamily="34" charset="0"/>
                <a:ea typeface="Microsoft YaHei"/>
                <a:cs typeface="Arial" panose="020B0604020202020204" pitchFamily="34" charset="0"/>
              </a:rPr>
              <a:t>Oct 7</a:t>
            </a:r>
            <a:endParaRPr lang="en-US" sz="2133" dirty="0">
              <a:latin typeface="Arial" panose="020B0604020202020204" pitchFamily="34" charset="0"/>
              <a:ea typeface="Microsoft YaHei"/>
              <a:cs typeface="Arial" panose="020B0604020202020204" pitchFamily="34" charset="0"/>
            </a:endParaRPr>
          </a:p>
        </p:txBody>
      </p:sp>
      <p:grpSp>
        <p:nvGrpSpPr>
          <p:cNvPr id="110" name="Group 88">
            <a:extLst>
              <a:ext uri="{FF2B5EF4-FFF2-40B4-BE49-F238E27FC236}">
                <a16:creationId xmlns:a16="http://schemas.microsoft.com/office/drawing/2014/main" id="{FC9F0DBE-69BE-42EB-87EA-91092F0A8F39}"/>
              </a:ext>
            </a:extLst>
          </p:cNvPr>
          <p:cNvGrpSpPr/>
          <p:nvPr/>
        </p:nvGrpSpPr>
        <p:grpSpPr>
          <a:xfrm>
            <a:off x="2088797" y="1512154"/>
            <a:ext cx="1987959" cy="1108854"/>
            <a:chOff x="605672" y="661615"/>
            <a:chExt cx="1454970" cy="451966"/>
          </a:xfrm>
        </p:grpSpPr>
        <p:sp>
          <p:nvSpPr>
            <p:cNvPr id="111" name="TextBox 110">
              <a:extLst>
                <a:ext uri="{FF2B5EF4-FFF2-40B4-BE49-F238E27FC236}">
                  <a16:creationId xmlns:a16="http://schemas.microsoft.com/office/drawing/2014/main" id="{E95076CB-7103-4C7E-B270-7BDE9021F271}"/>
                </a:ext>
              </a:extLst>
            </p:cNvPr>
            <p:cNvSpPr txBox="1"/>
            <p:nvPr/>
          </p:nvSpPr>
          <p:spPr>
            <a:xfrm>
              <a:off x="765922" y="661615"/>
              <a:ext cx="1134508" cy="100359"/>
            </a:xfrm>
            <a:prstGeom prst="rect">
              <a:avLst/>
            </a:prstGeom>
            <a:noFill/>
          </p:spPr>
          <p:txBody>
            <a:bodyPr wrap="none" lIns="0" tIns="0" rIns="0" bIns="0" rtlCol="0" anchor="t">
              <a:spAutoFit/>
            </a:bodyPr>
            <a:lstStyle/>
            <a:p>
              <a:pPr lvl="0" algn="ctr">
                <a:defRPr/>
              </a:pPr>
              <a:r>
                <a:rPr lang="en-US" sz="1600" b="1" dirty="0">
                  <a:latin typeface="Arial" panose="020B0604020202020204" pitchFamily="34" charset="0"/>
                  <a:ea typeface="Microsoft YaHei"/>
                  <a:cs typeface="Arial" panose="020B0604020202020204" pitchFamily="34" charset="0"/>
                </a:rPr>
                <a:t>Agency Kickoff </a:t>
              </a:r>
            </a:p>
          </p:txBody>
        </p:sp>
        <p:sp>
          <p:nvSpPr>
            <p:cNvPr id="112" name="TextBox 111">
              <a:extLst>
                <a:ext uri="{FF2B5EF4-FFF2-40B4-BE49-F238E27FC236}">
                  <a16:creationId xmlns:a16="http://schemas.microsoft.com/office/drawing/2014/main" id="{7794192E-51CA-4242-9B78-BDCFC63B3841}"/>
                </a:ext>
              </a:extLst>
            </p:cNvPr>
            <p:cNvSpPr txBox="1"/>
            <p:nvPr/>
          </p:nvSpPr>
          <p:spPr>
            <a:xfrm>
              <a:off x="605672" y="779887"/>
              <a:ext cx="1454970" cy="333694"/>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Provide information ahead of SIT 1 and answer any outstanding items and set expectations.</a:t>
              </a:r>
            </a:p>
          </p:txBody>
        </p:sp>
      </p:grpSp>
      <p:grpSp>
        <p:nvGrpSpPr>
          <p:cNvPr id="113" name="Group 112">
            <a:extLst>
              <a:ext uri="{FF2B5EF4-FFF2-40B4-BE49-F238E27FC236}">
                <a16:creationId xmlns:a16="http://schemas.microsoft.com/office/drawing/2014/main" id="{86322F0C-F14B-48A3-9DBF-DE1CF08BF29F}"/>
              </a:ext>
            </a:extLst>
          </p:cNvPr>
          <p:cNvGrpSpPr/>
          <p:nvPr/>
        </p:nvGrpSpPr>
        <p:grpSpPr>
          <a:xfrm>
            <a:off x="6004512" y="1933782"/>
            <a:ext cx="3244266" cy="3232859"/>
            <a:chOff x="6990456" y="1922915"/>
            <a:chExt cx="3244266" cy="3232859"/>
          </a:xfrm>
        </p:grpSpPr>
        <p:grpSp>
          <p:nvGrpSpPr>
            <p:cNvPr id="114" name="Group 43">
              <a:extLst>
                <a:ext uri="{FF2B5EF4-FFF2-40B4-BE49-F238E27FC236}">
                  <a16:creationId xmlns:a16="http://schemas.microsoft.com/office/drawing/2014/main" id="{C9CD087D-4A44-4D4C-AA91-4BC79F6DB4C0}"/>
                </a:ext>
              </a:extLst>
            </p:cNvPr>
            <p:cNvGrpSpPr/>
            <p:nvPr/>
          </p:nvGrpSpPr>
          <p:grpSpPr>
            <a:xfrm>
              <a:off x="6990456" y="3200544"/>
              <a:ext cx="2151288" cy="460856"/>
              <a:chOff x="769938" y="2456536"/>
              <a:chExt cx="1613466" cy="345642"/>
            </a:xfrm>
          </p:grpSpPr>
          <p:sp>
            <p:nvSpPr>
              <p:cNvPr id="119" name="Notched Right Arrow 14">
                <a:extLst>
                  <a:ext uri="{FF2B5EF4-FFF2-40B4-BE49-F238E27FC236}">
                    <a16:creationId xmlns:a16="http://schemas.microsoft.com/office/drawing/2014/main" id="{04A39089-1B15-4FAF-9D1F-7A01AFDAB538}"/>
                  </a:ext>
                </a:extLst>
              </p:cNvPr>
              <p:cNvSpPr/>
              <p:nvPr/>
            </p:nvSpPr>
            <p:spPr>
              <a:xfrm>
                <a:off x="769938" y="2456536"/>
                <a:ext cx="1613466" cy="345642"/>
              </a:xfrm>
              <a:prstGeom prst="notchedRightArrow">
                <a:avLst>
                  <a:gd name="adj1" fmla="val 100000"/>
                  <a:gd name="adj2" fmla="val 9102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20" name="Oval 119">
                <a:extLst>
                  <a:ext uri="{FF2B5EF4-FFF2-40B4-BE49-F238E27FC236}">
                    <a16:creationId xmlns:a16="http://schemas.microsoft.com/office/drawing/2014/main" id="{0173131A-437F-4FF6-84E0-B0DDF4086966}"/>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cxnSp>
          <p:nvCxnSpPr>
            <p:cNvPr id="115" name="Straight Connector 114">
              <a:extLst>
                <a:ext uri="{FF2B5EF4-FFF2-40B4-BE49-F238E27FC236}">
                  <a16:creationId xmlns:a16="http://schemas.microsoft.com/office/drawing/2014/main" id="{AF0835BB-ABF4-42EC-851F-B8F6B4A06FE2}"/>
                </a:ext>
              </a:extLst>
            </p:cNvPr>
            <p:cNvCxnSpPr>
              <a:stCxn id="117" idx="7"/>
            </p:cNvCxnSpPr>
            <p:nvPr/>
          </p:nvCxnSpPr>
          <p:spPr>
            <a:xfrm rot="10800000" flipH="1">
              <a:off x="8064481" y="3436355"/>
              <a:ext cx="1" cy="8198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6" name="Group 76">
              <a:extLst>
                <a:ext uri="{FF2B5EF4-FFF2-40B4-BE49-F238E27FC236}">
                  <a16:creationId xmlns:a16="http://schemas.microsoft.com/office/drawing/2014/main" id="{E814A565-4E96-4FB2-849D-FC3A5A3314D5}"/>
                </a:ext>
              </a:extLst>
            </p:cNvPr>
            <p:cNvGrpSpPr/>
            <p:nvPr/>
          </p:nvGrpSpPr>
          <p:grpSpPr>
            <a:xfrm>
              <a:off x="7691877" y="1922915"/>
              <a:ext cx="2542845" cy="3232859"/>
              <a:chOff x="5768905" y="1583618"/>
              <a:chExt cx="1907132" cy="2424643"/>
            </a:xfrm>
          </p:grpSpPr>
          <p:sp>
            <p:nvSpPr>
              <p:cNvPr id="117" name="Teardrop 116">
                <a:extLst>
                  <a:ext uri="{FF2B5EF4-FFF2-40B4-BE49-F238E27FC236}">
                    <a16:creationId xmlns:a16="http://schemas.microsoft.com/office/drawing/2014/main" id="{64EBD297-6500-4795-A2BA-61BC2EB760EB}"/>
                  </a:ext>
                </a:extLst>
              </p:cNvPr>
              <p:cNvSpPr/>
              <p:nvPr/>
            </p:nvSpPr>
            <p:spPr>
              <a:xfrm rot="18900000">
                <a:off x="5768905" y="3449350"/>
                <a:ext cx="558911" cy="558911"/>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18" name="Freeform 57">
                <a:extLst>
                  <a:ext uri="{FF2B5EF4-FFF2-40B4-BE49-F238E27FC236}">
                    <a16:creationId xmlns:a16="http://schemas.microsoft.com/office/drawing/2014/main" id="{7A00C4EA-CE1C-44CE-9A23-FB6798CD033F}"/>
                  </a:ext>
                </a:extLst>
              </p:cNvPr>
              <p:cNvSpPr>
                <a:spLocks noEditPoints="1"/>
              </p:cNvSpPr>
              <p:nvPr/>
            </p:nvSpPr>
            <p:spPr bwMode="auto">
              <a:xfrm>
                <a:off x="7400825" y="1583618"/>
                <a:ext cx="275212" cy="254898"/>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icrosoft YaHei"/>
                  <a:cs typeface="Arial" panose="020B0604020202020204" pitchFamily="34" charset="0"/>
                </a:endParaRPr>
              </a:p>
            </p:txBody>
          </p:sp>
        </p:grpSp>
      </p:grpSp>
      <p:grpSp>
        <p:nvGrpSpPr>
          <p:cNvPr id="125" name="Group 124">
            <a:extLst>
              <a:ext uri="{FF2B5EF4-FFF2-40B4-BE49-F238E27FC236}">
                <a16:creationId xmlns:a16="http://schemas.microsoft.com/office/drawing/2014/main" id="{2A757CD0-7568-4CA8-B8DC-954BCFD38D0F}"/>
              </a:ext>
            </a:extLst>
          </p:cNvPr>
          <p:cNvGrpSpPr/>
          <p:nvPr/>
        </p:nvGrpSpPr>
        <p:grpSpPr>
          <a:xfrm>
            <a:off x="2028597" y="1903208"/>
            <a:ext cx="3257111" cy="3263430"/>
            <a:chOff x="3014541" y="1892341"/>
            <a:chExt cx="3257111" cy="3263430"/>
          </a:xfrm>
        </p:grpSpPr>
        <p:grpSp>
          <p:nvGrpSpPr>
            <p:cNvPr id="126" name="Group 36">
              <a:extLst>
                <a:ext uri="{FF2B5EF4-FFF2-40B4-BE49-F238E27FC236}">
                  <a16:creationId xmlns:a16="http://schemas.microsoft.com/office/drawing/2014/main" id="{38482B38-200C-40C0-B543-436F5DCD3502}"/>
                </a:ext>
              </a:extLst>
            </p:cNvPr>
            <p:cNvGrpSpPr/>
            <p:nvPr/>
          </p:nvGrpSpPr>
          <p:grpSpPr>
            <a:xfrm>
              <a:off x="3014541" y="3200544"/>
              <a:ext cx="2151288" cy="460856"/>
              <a:chOff x="769938" y="2456536"/>
              <a:chExt cx="1613466" cy="345642"/>
            </a:xfrm>
          </p:grpSpPr>
          <p:sp>
            <p:nvSpPr>
              <p:cNvPr id="131" name="Notched Right Arrow 8">
                <a:extLst>
                  <a:ext uri="{FF2B5EF4-FFF2-40B4-BE49-F238E27FC236}">
                    <a16:creationId xmlns:a16="http://schemas.microsoft.com/office/drawing/2014/main" id="{F6800B07-115D-4A41-8E2F-00C39AA0984E}"/>
                  </a:ext>
                </a:extLst>
              </p:cNvPr>
              <p:cNvSpPr/>
              <p:nvPr/>
            </p:nvSpPr>
            <p:spPr>
              <a:xfrm>
                <a:off x="769938" y="2456536"/>
                <a:ext cx="1613466" cy="345642"/>
              </a:xfrm>
              <a:prstGeom prst="notchedRightArrow">
                <a:avLst>
                  <a:gd name="adj1" fmla="val 100000"/>
                  <a:gd name="adj2" fmla="val 910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32" name="Oval 131">
                <a:extLst>
                  <a:ext uri="{FF2B5EF4-FFF2-40B4-BE49-F238E27FC236}">
                    <a16:creationId xmlns:a16="http://schemas.microsoft.com/office/drawing/2014/main" id="{9607F9DC-D0EF-4B04-9417-BD514ABF2F05}"/>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cxnSp>
          <p:nvCxnSpPr>
            <p:cNvPr id="127" name="Straight Connector 126">
              <a:extLst>
                <a:ext uri="{FF2B5EF4-FFF2-40B4-BE49-F238E27FC236}">
                  <a16:creationId xmlns:a16="http://schemas.microsoft.com/office/drawing/2014/main" id="{FE380AFE-4090-4079-9A5A-DF115A7FC3CD}"/>
                </a:ext>
              </a:extLst>
            </p:cNvPr>
            <p:cNvCxnSpPr>
              <a:stCxn id="129" idx="7"/>
            </p:cNvCxnSpPr>
            <p:nvPr/>
          </p:nvCxnSpPr>
          <p:spPr>
            <a:xfrm flipV="1">
              <a:off x="4088247" y="3436355"/>
              <a:ext cx="0" cy="819864"/>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28" name="Group 72">
              <a:extLst>
                <a:ext uri="{FF2B5EF4-FFF2-40B4-BE49-F238E27FC236}">
                  <a16:creationId xmlns:a16="http://schemas.microsoft.com/office/drawing/2014/main" id="{5E9D83B9-E4DB-4A86-BC0B-385E34181F8C}"/>
                </a:ext>
              </a:extLst>
            </p:cNvPr>
            <p:cNvGrpSpPr/>
            <p:nvPr/>
          </p:nvGrpSpPr>
          <p:grpSpPr>
            <a:xfrm>
              <a:off x="3715640" y="1892341"/>
              <a:ext cx="2556012" cy="3263430"/>
              <a:chOff x="2786729" y="1560689"/>
              <a:chExt cx="1917008" cy="2447572"/>
            </a:xfrm>
          </p:grpSpPr>
          <p:sp>
            <p:nvSpPr>
              <p:cNvPr id="129" name="Teardrop 128">
                <a:extLst>
                  <a:ext uri="{FF2B5EF4-FFF2-40B4-BE49-F238E27FC236}">
                    <a16:creationId xmlns:a16="http://schemas.microsoft.com/office/drawing/2014/main" id="{62550066-045E-4485-9182-23BCF873EC3E}"/>
                  </a:ext>
                </a:extLst>
              </p:cNvPr>
              <p:cNvSpPr/>
              <p:nvPr/>
            </p:nvSpPr>
            <p:spPr>
              <a:xfrm rot="18900000">
                <a:off x="2786729" y="3449350"/>
                <a:ext cx="558911" cy="558911"/>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30" name="Freeform 105">
                <a:extLst>
                  <a:ext uri="{FF2B5EF4-FFF2-40B4-BE49-F238E27FC236}">
                    <a16:creationId xmlns:a16="http://schemas.microsoft.com/office/drawing/2014/main" id="{04920FF3-E91D-4CC2-ADDB-A7C13A67A1A5}"/>
                  </a:ext>
                </a:extLst>
              </p:cNvPr>
              <p:cNvSpPr>
                <a:spLocks noEditPoints="1"/>
              </p:cNvSpPr>
              <p:nvPr/>
            </p:nvSpPr>
            <p:spPr bwMode="auto">
              <a:xfrm>
                <a:off x="4414448" y="1560689"/>
                <a:ext cx="289289" cy="275383"/>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47B20">
                      <a:lumMod val="50000"/>
                    </a:srgbClr>
                  </a:solidFill>
                  <a:effectLst/>
                  <a:uLnTx/>
                  <a:uFillTx/>
                  <a:latin typeface="Arial" panose="020B0604020202020204" pitchFamily="34" charset="0"/>
                  <a:ea typeface="Microsoft YaHei"/>
                  <a:cs typeface="Arial" panose="020B0604020202020204" pitchFamily="34" charset="0"/>
                </a:endParaRPr>
              </a:p>
            </p:txBody>
          </p:sp>
        </p:grpSp>
      </p:grpSp>
      <p:grpSp>
        <p:nvGrpSpPr>
          <p:cNvPr id="134" name="Group 49">
            <a:extLst>
              <a:ext uri="{FF2B5EF4-FFF2-40B4-BE49-F238E27FC236}">
                <a16:creationId xmlns:a16="http://schemas.microsoft.com/office/drawing/2014/main" id="{9D5EAD80-8DC8-48B5-B835-FA4642BF07FB}"/>
              </a:ext>
            </a:extLst>
          </p:cNvPr>
          <p:cNvGrpSpPr/>
          <p:nvPr/>
        </p:nvGrpSpPr>
        <p:grpSpPr>
          <a:xfrm>
            <a:off x="9947532" y="3204094"/>
            <a:ext cx="2151288" cy="460856"/>
            <a:chOff x="769938" y="2456536"/>
            <a:chExt cx="1613466" cy="345642"/>
          </a:xfrm>
        </p:grpSpPr>
        <p:sp>
          <p:nvSpPr>
            <p:cNvPr id="135" name="Notched Right Arrow 17">
              <a:extLst>
                <a:ext uri="{FF2B5EF4-FFF2-40B4-BE49-F238E27FC236}">
                  <a16:creationId xmlns:a16="http://schemas.microsoft.com/office/drawing/2014/main" id="{FA3BE87B-AC7F-49C9-AA37-4640EF2D02F2}"/>
                </a:ext>
              </a:extLst>
            </p:cNvPr>
            <p:cNvSpPr/>
            <p:nvPr/>
          </p:nvSpPr>
          <p:spPr>
            <a:xfrm>
              <a:off x="769938" y="2456536"/>
              <a:ext cx="1613466" cy="345642"/>
            </a:xfrm>
            <a:prstGeom prst="notchedRightArrow">
              <a:avLst>
                <a:gd name="adj1" fmla="val 100000"/>
                <a:gd name="adj2" fmla="val 910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icrosoft YaHei"/>
                <a:cs typeface="Arial" panose="020B0604020202020204" pitchFamily="34" charset="0"/>
              </a:endParaRPr>
            </a:p>
          </p:txBody>
        </p:sp>
        <p:sp>
          <p:nvSpPr>
            <p:cNvPr id="136" name="Oval 135">
              <a:extLst>
                <a:ext uri="{FF2B5EF4-FFF2-40B4-BE49-F238E27FC236}">
                  <a16:creationId xmlns:a16="http://schemas.microsoft.com/office/drawing/2014/main" id="{81D33EBF-4F7E-48AC-A69B-88873CC3CD7E}"/>
                </a:ext>
              </a:extLst>
            </p:cNvPr>
            <p:cNvSpPr>
              <a:spLocks noChangeAspect="1"/>
            </p:cNvSpPr>
            <p:nvPr/>
          </p:nvSpPr>
          <p:spPr>
            <a:xfrm>
              <a:off x="1482001" y="2534688"/>
              <a:ext cx="189341" cy="189339"/>
            </a:xfrm>
            <a:prstGeom prst="ellipse">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7AC142">
                    <a:lumMod val="75000"/>
                  </a:srgbClr>
                </a:solidFill>
                <a:effectLst/>
                <a:uLnTx/>
                <a:uFillTx/>
                <a:latin typeface="Arial" panose="020B0604020202020204" pitchFamily="34" charset="0"/>
                <a:ea typeface="Microsoft YaHei"/>
                <a:cs typeface="Arial" panose="020B0604020202020204" pitchFamily="34" charset="0"/>
              </a:endParaRPr>
            </a:p>
          </p:txBody>
        </p:sp>
      </p:grpSp>
      <p:cxnSp>
        <p:nvCxnSpPr>
          <p:cNvPr id="137" name="Straight Connector 136">
            <a:extLst>
              <a:ext uri="{FF2B5EF4-FFF2-40B4-BE49-F238E27FC236}">
                <a16:creationId xmlns:a16="http://schemas.microsoft.com/office/drawing/2014/main" id="{03F67172-0155-499B-B4AC-BC6D2A1D7AD4}"/>
              </a:ext>
            </a:extLst>
          </p:cNvPr>
          <p:cNvCxnSpPr>
            <a:cxnSpLocks/>
          </p:cNvCxnSpPr>
          <p:nvPr/>
        </p:nvCxnSpPr>
        <p:spPr>
          <a:xfrm flipH="1">
            <a:off x="11021927" y="3439185"/>
            <a:ext cx="1" cy="819864"/>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D6F5DE53-74B2-44C3-9A50-85AC1257F4A7}"/>
              </a:ext>
            </a:extLst>
          </p:cNvPr>
          <p:cNvSpPr txBox="1"/>
          <p:nvPr/>
        </p:nvSpPr>
        <p:spPr>
          <a:xfrm>
            <a:off x="10559784" y="2799081"/>
            <a:ext cx="924292" cy="328231"/>
          </a:xfrm>
          <a:prstGeom prst="rect">
            <a:avLst/>
          </a:prstGeom>
          <a:noFill/>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kumimoji="0" lang="en-US" sz="2133" b="1"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rPr>
              <a:t>Nov 23</a:t>
            </a:r>
            <a:endParaRPr kumimoji="0" lang="en-US" sz="2133" b="0"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endParaRPr>
          </a:p>
        </p:txBody>
      </p:sp>
      <p:grpSp>
        <p:nvGrpSpPr>
          <p:cNvPr id="139" name="Group 88">
            <a:extLst>
              <a:ext uri="{FF2B5EF4-FFF2-40B4-BE49-F238E27FC236}">
                <a16:creationId xmlns:a16="http://schemas.microsoft.com/office/drawing/2014/main" id="{5415AF6F-4970-4DFF-A522-5F6A7B7A1776}"/>
              </a:ext>
            </a:extLst>
          </p:cNvPr>
          <p:cNvGrpSpPr/>
          <p:nvPr/>
        </p:nvGrpSpPr>
        <p:grpSpPr>
          <a:xfrm>
            <a:off x="9884250" y="1624889"/>
            <a:ext cx="1987959" cy="1108854"/>
            <a:chOff x="605672" y="661615"/>
            <a:chExt cx="1454970" cy="451966"/>
          </a:xfrm>
        </p:grpSpPr>
        <p:sp>
          <p:nvSpPr>
            <p:cNvPr id="140" name="TextBox 139">
              <a:extLst>
                <a:ext uri="{FF2B5EF4-FFF2-40B4-BE49-F238E27FC236}">
                  <a16:creationId xmlns:a16="http://schemas.microsoft.com/office/drawing/2014/main" id="{793B5663-4A2E-44DA-B1E0-B36DDC967668}"/>
                </a:ext>
              </a:extLst>
            </p:cNvPr>
            <p:cNvSpPr txBox="1"/>
            <p:nvPr/>
          </p:nvSpPr>
          <p:spPr>
            <a:xfrm>
              <a:off x="711372" y="661615"/>
              <a:ext cx="1243617" cy="100359"/>
            </a:xfrm>
            <a:prstGeom prst="rect">
              <a:avLst/>
            </a:prstGeom>
            <a:noFill/>
          </p:spPr>
          <p:txBody>
            <a:bodyPr wrap="non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rPr>
                <a:t>Lessons Learned</a:t>
              </a:r>
            </a:p>
          </p:txBody>
        </p:sp>
        <p:sp>
          <p:nvSpPr>
            <p:cNvPr id="141" name="TextBox 140">
              <a:extLst>
                <a:ext uri="{FF2B5EF4-FFF2-40B4-BE49-F238E27FC236}">
                  <a16:creationId xmlns:a16="http://schemas.microsoft.com/office/drawing/2014/main" id="{18475EC7-57A1-4B61-BEB3-B5B8A9547AB4}"/>
                </a:ext>
              </a:extLst>
            </p:cNvPr>
            <p:cNvSpPr txBox="1"/>
            <p:nvPr/>
          </p:nvSpPr>
          <p:spPr>
            <a:xfrm>
              <a:off x="605672" y="779887"/>
              <a:ext cx="1454970" cy="333694"/>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Reevaluate any lessons learned coming out of SIT 1 for opportunities to improve communications. </a:t>
              </a:r>
            </a:p>
          </p:txBody>
        </p:sp>
      </p:grpSp>
      <p:sp>
        <p:nvSpPr>
          <p:cNvPr id="142" name="Freeform 809">
            <a:extLst>
              <a:ext uri="{FF2B5EF4-FFF2-40B4-BE49-F238E27FC236}">
                <a16:creationId xmlns:a16="http://schemas.microsoft.com/office/drawing/2014/main" id="{26930723-55E4-482E-8ECE-DAD5DF464C9F}"/>
              </a:ext>
            </a:extLst>
          </p:cNvPr>
          <p:cNvSpPr>
            <a:spLocks noEditPoints="1"/>
          </p:cNvSpPr>
          <p:nvPr/>
        </p:nvSpPr>
        <p:spPr bwMode="auto">
          <a:xfrm>
            <a:off x="6906712" y="4609679"/>
            <a:ext cx="343647" cy="368710"/>
          </a:xfrm>
          <a:custGeom>
            <a:avLst/>
            <a:gdLst>
              <a:gd name="T0" fmla="*/ 213 w 277"/>
              <a:gd name="T1" fmla="*/ 10 h 298"/>
              <a:gd name="T2" fmla="*/ 192 w 277"/>
              <a:gd name="T3" fmla="*/ 21 h 298"/>
              <a:gd name="T4" fmla="*/ 75 w 277"/>
              <a:gd name="T5" fmla="*/ 0 h 298"/>
              <a:gd name="T6" fmla="*/ 11 w 277"/>
              <a:gd name="T7" fmla="*/ 21 h 298"/>
              <a:gd name="T8" fmla="*/ 11 w 277"/>
              <a:gd name="T9" fmla="*/ 298 h 298"/>
              <a:gd name="T10" fmla="*/ 277 w 277"/>
              <a:gd name="T11" fmla="*/ 32 h 298"/>
              <a:gd name="T12" fmla="*/ 21 w 277"/>
              <a:gd name="T13" fmla="*/ 277 h 298"/>
              <a:gd name="T14" fmla="*/ 64 w 277"/>
              <a:gd name="T15" fmla="*/ 53 h 298"/>
              <a:gd name="T16" fmla="*/ 85 w 277"/>
              <a:gd name="T17" fmla="*/ 42 h 298"/>
              <a:gd name="T18" fmla="*/ 203 w 277"/>
              <a:gd name="T19" fmla="*/ 64 h 298"/>
              <a:gd name="T20" fmla="*/ 256 w 277"/>
              <a:gd name="T21" fmla="*/ 42 h 298"/>
              <a:gd name="T22" fmla="*/ 53 w 277"/>
              <a:gd name="T23" fmla="*/ 117 h 298"/>
              <a:gd name="T24" fmla="*/ 64 w 277"/>
              <a:gd name="T25" fmla="*/ 106 h 298"/>
              <a:gd name="T26" fmla="*/ 85 w 277"/>
              <a:gd name="T27" fmla="*/ 106 h 298"/>
              <a:gd name="T28" fmla="*/ 149 w 277"/>
              <a:gd name="T29" fmla="*/ 106 h 298"/>
              <a:gd name="T30" fmla="*/ 139 w 277"/>
              <a:gd name="T31" fmla="*/ 96 h 298"/>
              <a:gd name="T32" fmla="*/ 53 w 277"/>
              <a:gd name="T33" fmla="*/ 160 h 298"/>
              <a:gd name="T34" fmla="*/ 64 w 277"/>
              <a:gd name="T35" fmla="*/ 149 h 298"/>
              <a:gd name="T36" fmla="*/ 85 w 277"/>
              <a:gd name="T37" fmla="*/ 149 h 298"/>
              <a:gd name="T38" fmla="*/ 149 w 277"/>
              <a:gd name="T39" fmla="*/ 149 h 298"/>
              <a:gd name="T40" fmla="*/ 139 w 277"/>
              <a:gd name="T41" fmla="*/ 138 h 298"/>
              <a:gd name="T42" fmla="*/ 181 w 277"/>
              <a:gd name="T43" fmla="*/ 117 h 298"/>
              <a:gd name="T44" fmla="*/ 192 w 277"/>
              <a:gd name="T45" fmla="*/ 106 h 298"/>
              <a:gd name="T46" fmla="*/ 171 w 277"/>
              <a:gd name="T47" fmla="*/ 149 h 298"/>
              <a:gd name="T48" fmla="*/ 224 w 277"/>
              <a:gd name="T49" fmla="*/ 96 h 298"/>
              <a:gd name="T50" fmla="*/ 213 w 277"/>
              <a:gd name="T51" fmla="*/ 106 h 298"/>
              <a:gd name="T52" fmla="*/ 224 w 277"/>
              <a:gd name="T53" fmla="*/ 160 h 298"/>
              <a:gd name="T54" fmla="*/ 235 w 277"/>
              <a:gd name="T55" fmla="*/ 149 h 298"/>
              <a:gd name="T56" fmla="*/ 43 w 277"/>
              <a:gd name="T57" fmla="*/ 192 h 298"/>
              <a:gd name="T58" fmla="*/ 107 w 277"/>
              <a:gd name="T59" fmla="*/ 192 h 298"/>
              <a:gd name="T60" fmla="*/ 96 w 277"/>
              <a:gd name="T61" fmla="*/ 181 h 298"/>
              <a:gd name="T62" fmla="*/ 139 w 277"/>
              <a:gd name="T63" fmla="*/ 202 h 298"/>
              <a:gd name="T64" fmla="*/ 149 w 277"/>
              <a:gd name="T65" fmla="*/ 192 h 298"/>
              <a:gd name="T66" fmla="*/ 171 w 277"/>
              <a:gd name="T67" fmla="*/ 192 h 298"/>
              <a:gd name="T68" fmla="*/ 235 w 277"/>
              <a:gd name="T69" fmla="*/ 192 h 298"/>
              <a:gd name="T70" fmla="*/ 224 w 277"/>
              <a:gd name="T71" fmla="*/ 181 h 298"/>
              <a:gd name="T72" fmla="*/ 139 w 277"/>
              <a:gd name="T73" fmla="*/ 245 h 298"/>
              <a:gd name="T74" fmla="*/ 149 w 277"/>
              <a:gd name="T75" fmla="*/ 234 h 298"/>
              <a:gd name="T76" fmla="*/ 171 w 277"/>
              <a:gd name="T77" fmla="*/ 234 h 298"/>
              <a:gd name="T78" fmla="*/ 107 w 277"/>
              <a:gd name="T79" fmla="*/ 234 h 298"/>
              <a:gd name="T80" fmla="*/ 96 w 277"/>
              <a:gd name="T81" fmla="*/ 224 h 298"/>
              <a:gd name="T82" fmla="*/ 53 w 277"/>
              <a:gd name="T83" fmla="*/ 245 h 298"/>
              <a:gd name="T84" fmla="*/ 64 w 277"/>
              <a:gd name="T85" fmla="*/ 23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7" h="298">
                <a:moveTo>
                  <a:pt x="267" y="21"/>
                </a:moveTo>
                <a:cubicBezTo>
                  <a:pt x="213" y="21"/>
                  <a:pt x="213" y="21"/>
                  <a:pt x="213" y="21"/>
                </a:cubicBezTo>
                <a:cubicBezTo>
                  <a:pt x="213" y="10"/>
                  <a:pt x="213" y="10"/>
                  <a:pt x="213" y="10"/>
                </a:cubicBezTo>
                <a:cubicBezTo>
                  <a:pt x="213" y="4"/>
                  <a:pt x="209" y="0"/>
                  <a:pt x="203" y="0"/>
                </a:cubicBezTo>
                <a:cubicBezTo>
                  <a:pt x="197" y="0"/>
                  <a:pt x="192" y="4"/>
                  <a:pt x="192" y="10"/>
                </a:cubicBezTo>
                <a:cubicBezTo>
                  <a:pt x="192" y="21"/>
                  <a:pt x="192" y="21"/>
                  <a:pt x="192" y="21"/>
                </a:cubicBezTo>
                <a:cubicBezTo>
                  <a:pt x="85" y="21"/>
                  <a:pt x="85" y="21"/>
                  <a:pt x="85" y="21"/>
                </a:cubicBezTo>
                <a:cubicBezTo>
                  <a:pt x="85" y="10"/>
                  <a:pt x="85" y="10"/>
                  <a:pt x="85" y="10"/>
                </a:cubicBezTo>
                <a:cubicBezTo>
                  <a:pt x="85" y="4"/>
                  <a:pt x="81" y="0"/>
                  <a:pt x="75" y="0"/>
                </a:cubicBezTo>
                <a:cubicBezTo>
                  <a:pt x="69" y="0"/>
                  <a:pt x="64" y="4"/>
                  <a:pt x="64" y="10"/>
                </a:cubicBezTo>
                <a:cubicBezTo>
                  <a:pt x="64" y="21"/>
                  <a:pt x="64" y="21"/>
                  <a:pt x="64" y="21"/>
                </a:cubicBezTo>
                <a:cubicBezTo>
                  <a:pt x="11" y="21"/>
                  <a:pt x="11" y="21"/>
                  <a:pt x="11" y="21"/>
                </a:cubicBezTo>
                <a:cubicBezTo>
                  <a:pt x="5" y="21"/>
                  <a:pt x="0" y="26"/>
                  <a:pt x="0" y="32"/>
                </a:cubicBezTo>
                <a:cubicBezTo>
                  <a:pt x="0" y="288"/>
                  <a:pt x="0" y="288"/>
                  <a:pt x="0" y="288"/>
                </a:cubicBezTo>
                <a:cubicBezTo>
                  <a:pt x="0" y="294"/>
                  <a:pt x="5" y="298"/>
                  <a:pt x="11" y="298"/>
                </a:cubicBezTo>
                <a:cubicBezTo>
                  <a:pt x="267" y="298"/>
                  <a:pt x="267" y="298"/>
                  <a:pt x="267" y="298"/>
                </a:cubicBezTo>
                <a:cubicBezTo>
                  <a:pt x="273" y="298"/>
                  <a:pt x="277" y="294"/>
                  <a:pt x="277" y="288"/>
                </a:cubicBezTo>
                <a:cubicBezTo>
                  <a:pt x="277" y="32"/>
                  <a:pt x="277" y="32"/>
                  <a:pt x="277" y="32"/>
                </a:cubicBezTo>
                <a:cubicBezTo>
                  <a:pt x="277" y="26"/>
                  <a:pt x="273" y="21"/>
                  <a:pt x="267" y="21"/>
                </a:cubicBezTo>
                <a:close/>
                <a:moveTo>
                  <a:pt x="256" y="277"/>
                </a:moveTo>
                <a:cubicBezTo>
                  <a:pt x="21" y="277"/>
                  <a:pt x="21" y="277"/>
                  <a:pt x="21" y="277"/>
                </a:cubicBezTo>
                <a:cubicBezTo>
                  <a:pt x="21" y="42"/>
                  <a:pt x="21" y="42"/>
                  <a:pt x="21" y="42"/>
                </a:cubicBezTo>
                <a:cubicBezTo>
                  <a:pt x="64" y="42"/>
                  <a:pt x="64" y="42"/>
                  <a:pt x="64" y="42"/>
                </a:cubicBezTo>
                <a:cubicBezTo>
                  <a:pt x="64" y="53"/>
                  <a:pt x="64" y="53"/>
                  <a:pt x="64" y="53"/>
                </a:cubicBezTo>
                <a:cubicBezTo>
                  <a:pt x="64" y="59"/>
                  <a:pt x="69" y="64"/>
                  <a:pt x="75" y="64"/>
                </a:cubicBezTo>
                <a:cubicBezTo>
                  <a:pt x="81" y="64"/>
                  <a:pt x="85" y="59"/>
                  <a:pt x="85" y="53"/>
                </a:cubicBezTo>
                <a:cubicBezTo>
                  <a:pt x="85" y="42"/>
                  <a:pt x="85" y="42"/>
                  <a:pt x="85" y="42"/>
                </a:cubicBezTo>
                <a:cubicBezTo>
                  <a:pt x="192" y="42"/>
                  <a:pt x="192" y="42"/>
                  <a:pt x="192" y="42"/>
                </a:cubicBezTo>
                <a:cubicBezTo>
                  <a:pt x="192" y="53"/>
                  <a:pt x="192" y="53"/>
                  <a:pt x="192" y="53"/>
                </a:cubicBezTo>
                <a:cubicBezTo>
                  <a:pt x="192" y="59"/>
                  <a:pt x="197" y="64"/>
                  <a:pt x="203" y="64"/>
                </a:cubicBezTo>
                <a:cubicBezTo>
                  <a:pt x="209" y="64"/>
                  <a:pt x="213" y="59"/>
                  <a:pt x="213" y="53"/>
                </a:cubicBezTo>
                <a:cubicBezTo>
                  <a:pt x="213" y="42"/>
                  <a:pt x="213" y="42"/>
                  <a:pt x="213" y="42"/>
                </a:cubicBezTo>
                <a:cubicBezTo>
                  <a:pt x="256" y="42"/>
                  <a:pt x="256" y="42"/>
                  <a:pt x="256" y="42"/>
                </a:cubicBezTo>
                <a:lnTo>
                  <a:pt x="256" y="277"/>
                </a:lnTo>
                <a:close/>
                <a:moveTo>
                  <a:pt x="64" y="106"/>
                </a:moveTo>
                <a:cubicBezTo>
                  <a:pt x="64" y="112"/>
                  <a:pt x="59" y="117"/>
                  <a:pt x="53" y="117"/>
                </a:cubicBezTo>
                <a:cubicBezTo>
                  <a:pt x="47" y="117"/>
                  <a:pt x="43" y="112"/>
                  <a:pt x="43" y="106"/>
                </a:cubicBezTo>
                <a:cubicBezTo>
                  <a:pt x="43" y="100"/>
                  <a:pt x="47" y="96"/>
                  <a:pt x="53" y="96"/>
                </a:cubicBezTo>
                <a:cubicBezTo>
                  <a:pt x="59" y="96"/>
                  <a:pt x="64" y="100"/>
                  <a:pt x="64" y="106"/>
                </a:cubicBezTo>
                <a:close/>
                <a:moveTo>
                  <a:pt x="107" y="106"/>
                </a:moveTo>
                <a:cubicBezTo>
                  <a:pt x="107" y="112"/>
                  <a:pt x="102" y="117"/>
                  <a:pt x="96" y="117"/>
                </a:cubicBezTo>
                <a:cubicBezTo>
                  <a:pt x="90" y="117"/>
                  <a:pt x="85" y="112"/>
                  <a:pt x="85" y="106"/>
                </a:cubicBezTo>
                <a:cubicBezTo>
                  <a:pt x="85" y="100"/>
                  <a:pt x="90" y="96"/>
                  <a:pt x="96" y="96"/>
                </a:cubicBezTo>
                <a:cubicBezTo>
                  <a:pt x="102" y="96"/>
                  <a:pt x="107" y="100"/>
                  <a:pt x="107" y="106"/>
                </a:cubicBezTo>
                <a:close/>
                <a:moveTo>
                  <a:pt x="149" y="106"/>
                </a:moveTo>
                <a:cubicBezTo>
                  <a:pt x="149" y="112"/>
                  <a:pt x="145" y="117"/>
                  <a:pt x="139" y="117"/>
                </a:cubicBezTo>
                <a:cubicBezTo>
                  <a:pt x="133" y="117"/>
                  <a:pt x="128" y="112"/>
                  <a:pt x="128" y="106"/>
                </a:cubicBezTo>
                <a:cubicBezTo>
                  <a:pt x="128" y="100"/>
                  <a:pt x="133" y="96"/>
                  <a:pt x="139" y="96"/>
                </a:cubicBezTo>
                <a:cubicBezTo>
                  <a:pt x="145" y="96"/>
                  <a:pt x="149" y="100"/>
                  <a:pt x="149" y="106"/>
                </a:cubicBezTo>
                <a:close/>
                <a:moveTo>
                  <a:pt x="64" y="149"/>
                </a:moveTo>
                <a:cubicBezTo>
                  <a:pt x="64" y="155"/>
                  <a:pt x="59" y="160"/>
                  <a:pt x="53" y="160"/>
                </a:cubicBezTo>
                <a:cubicBezTo>
                  <a:pt x="47" y="160"/>
                  <a:pt x="43" y="155"/>
                  <a:pt x="43" y="149"/>
                </a:cubicBezTo>
                <a:cubicBezTo>
                  <a:pt x="43" y="143"/>
                  <a:pt x="47" y="138"/>
                  <a:pt x="53" y="138"/>
                </a:cubicBezTo>
                <a:cubicBezTo>
                  <a:pt x="59" y="138"/>
                  <a:pt x="64" y="143"/>
                  <a:pt x="64" y="149"/>
                </a:cubicBezTo>
                <a:close/>
                <a:moveTo>
                  <a:pt x="107" y="149"/>
                </a:moveTo>
                <a:cubicBezTo>
                  <a:pt x="107" y="155"/>
                  <a:pt x="102" y="160"/>
                  <a:pt x="96" y="160"/>
                </a:cubicBezTo>
                <a:cubicBezTo>
                  <a:pt x="90" y="160"/>
                  <a:pt x="85" y="155"/>
                  <a:pt x="85" y="149"/>
                </a:cubicBezTo>
                <a:cubicBezTo>
                  <a:pt x="85" y="143"/>
                  <a:pt x="90" y="138"/>
                  <a:pt x="96" y="138"/>
                </a:cubicBezTo>
                <a:cubicBezTo>
                  <a:pt x="102" y="138"/>
                  <a:pt x="107" y="143"/>
                  <a:pt x="107" y="149"/>
                </a:cubicBezTo>
                <a:close/>
                <a:moveTo>
                  <a:pt x="149" y="149"/>
                </a:moveTo>
                <a:cubicBezTo>
                  <a:pt x="149" y="155"/>
                  <a:pt x="145" y="160"/>
                  <a:pt x="139" y="160"/>
                </a:cubicBezTo>
                <a:cubicBezTo>
                  <a:pt x="133" y="160"/>
                  <a:pt x="128" y="155"/>
                  <a:pt x="128" y="149"/>
                </a:cubicBezTo>
                <a:cubicBezTo>
                  <a:pt x="128" y="143"/>
                  <a:pt x="133" y="138"/>
                  <a:pt x="139" y="138"/>
                </a:cubicBezTo>
                <a:cubicBezTo>
                  <a:pt x="145" y="138"/>
                  <a:pt x="149" y="143"/>
                  <a:pt x="149" y="149"/>
                </a:cubicBezTo>
                <a:close/>
                <a:moveTo>
                  <a:pt x="192" y="106"/>
                </a:moveTo>
                <a:cubicBezTo>
                  <a:pt x="192" y="112"/>
                  <a:pt x="187" y="117"/>
                  <a:pt x="181" y="117"/>
                </a:cubicBezTo>
                <a:cubicBezTo>
                  <a:pt x="175" y="117"/>
                  <a:pt x="171" y="112"/>
                  <a:pt x="171" y="106"/>
                </a:cubicBezTo>
                <a:cubicBezTo>
                  <a:pt x="171" y="100"/>
                  <a:pt x="175" y="96"/>
                  <a:pt x="181" y="96"/>
                </a:cubicBezTo>
                <a:cubicBezTo>
                  <a:pt x="187" y="96"/>
                  <a:pt x="192" y="100"/>
                  <a:pt x="192" y="106"/>
                </a:cubicBezTo>
                <a:close/>
                <a:moveTo>
                  <a:pt x="192" y="149"/>
                </a:moveTo>
                <a:cubicBezTo>
                  <a:pt x="192" y="155"/>
                  <a:pt x="187" y="160"/>
                  <a:pt x="181" y="160"/>
                </a:cubicBezTo>
                <a:cubicBezTo>
                  <a:pt x="175" y="160"/>
                  <a:pt x="171" y="155"/>
                  <a:pt x="171" y="149"/>
                </a:cubicBezTo>
                <a:cubicBezTo>
                  <a:pt x="171" y="143"/>
                  <a:pt x="175" y="138"/>
                  <a:pt x="181" y="138"/>
                </a:cubicBezTo>
                <a:cubicBezTo>
                  <a:pt x="187" y="138"/>
                  <a:pt x="192" y="143"/>
                  <a:pt x="192" y="149"/>
                </a:cubicBezTo>
                <a:close/>
                <a:moveTo>
                  <a:pt x="224" y="96"/>
                </a:moveTo>
                <a:cubicBezTo>
                  <a:pt x="230" y="96"/>
                  <a:pt x="235" y="100"/>
                  <a:pt x="235" y="106"/>
                </a:cubicBezTo>
                <a:cubicBezTo>
                  <a:pt x="235" y="112"/>
                  <a:pt x="230" y="117"/>
                  <a:pt x="224" y="117"/>
                </a:cubicBezTo>
                <a:cubicBezTo>
                  <a:pt x="218" y="117"/>
                  <a:pt x="213" y="112"/>
                  <a:pt x="213" y="106"/>
                </a:cubicBezTo>
                <a:cubicBezTo>
                  <a:pt x="213" y="100"/>
                  <a:pt x="218" y="96"/>
                  <a:pt x="224" y="96"/>
                </a:cubicBezTo>
                <a:close/>
                <a:moveTo>
                  <a:pt x="235" y="149"/>
                </a:moveTo>
                <a:cubicBezTo>
                  <a:pt x="235" y="155"/>
                  <a:pt x="230" y="160"/>
                  <a:pt x="224" y="160"/>
                </a:cubicBezTo>
                <a:cubicBezTo>
                  <a:pt x="218" y="160"/>
                  <a:pt x="213" y="155"/>
                  <a:pt x="213" y="149"/>
                </a:cubicBezTo>
                <a:cubicBezTo>
                  <a:pt x="213" y="143"/>
                  <a:pt x="218" y="138"/>
                  <a:pt x="224" y="138"/>
                </a:cubicBezTo>
                <a:cubicBezTo>
                  <a:pt x="230" y="138"/>
                  <a:pt x="235" y="143"/>
                  <a:pt x="235" y="149"/>
                </a:cubicBezTo>
                <a:close/>
                <a:moveTo>
                  <a:pt x="64" y="192"/>
                </a:moveTo>
                <a:cubicBezTo>
                  <a:pt x="64" y="198"/>
                  <a:pt x="59" y="202"/>
                  <a:pt x="53" y="202"/>
                </a:cubicBezTo>
                <a:cubicBezTo>
                  <a:pt x="47" y="202"/>
                  <a:pt x="43" y="198"/>
                  <a:pt x="43" y="192"/>
                </a:cubicBezTo>
                <a:cubicBezTo>
                  <a:pt x="43" y="186"/>
                  <a:pt x="47" y="181"/>
                  <a:pt x="53" y="181"/>
                </a:cubicBezTo>
                <a:cubicBezTo>
                  <a:pt x="59" y="181"/>
                  <a:pt x="64" y="186"/>
                  <a:pt x="64" y="192"/>
                </a:cubicBezTo>
                <a:close/>
                <a:moveTo>
                  <a:pt x="107" y="192"/>
                </a:moveTo>
                <a:cubicBezTo>
                  <a:pt x="107" y="198"/>
                  <a:pt x="102" y="202"/>
                  <a:pt x="96" y="202"/>
                </a:cubicBezTo>
                <a:cubicBezTo>
                  <a:pt x="90" y="202"/>
                  <a:pt x="85" y="198"/>
                  <a:pt x="85" y="192"/>
                </a:cubicBezTo>
                <a:cubicBezTo>
                  <a:pt x="85" y="186"/>
                  <a:pt x="90" y="181"/>
                  <a:pt x="96" y="181"/>
                </a:cubicBezTo>
                <a:cubicBezTo>
                  <a:pt x="102" y="181"/>
                  <a:pt x="107" y="186"/>
                  <a:pt x="107" y="192"/>
                </a:cubicBezTo>
                <a:close/>
                <a:moveTo>
                  <a:pt x="149" y="192"/>
                </a:moveTo>
                <a:cubicBezTo>
                  <a:pt x="149" y="198"/>
                  <a:pt x="145" y="202"/>
                  <a:pt x="139" y="202"/>
                </a:cubicBezTo>
                <a:cubicBezTo>
                  <a:pt x="133" y="202"/>
                  <a:pt x="128" y="198"/>
                  <a:pt x="128" y="192"/>
                </a:cubicBezTo>
                <a:cubicBezTo>
                  <a:pt x="128" y="186"/>
                  <a:pt x="133" y="181"/>
                  <a:pt x="139" y="181"/>
                </a:cubicBezTo>
                <a:cubicBezTo>
                  <a:pt x="145" y="181"/>
                  <a:pt x="149" y="186"/>
                  <a:pt x="149" y="192"/>
                </a:cubicBezTo>
                <a:close/>
                <a:moveTo>
                  <a:pt x="192" y="192"/>
                </a:moveTo>
                <a:cubicBezTo>
                  <a:pt x="192" y="198"/>
                  <a:pt x="187" y="202"/>
                  <a:pt x="181" y="202"/>
                </a:cubicBezTo>
                <a:cubicBezTo>
                  <a:pt x="175" y="202"/>
                  <a:pt x="171" y="198"/>
                  <a:pt x="171" y="192"/>
                </a:cubicBezTo>
                <a:cubicBezTo>
                  <a:pt x="171" y="186"/>
                  <a:pt x="175" y="181"/>
                  <a:pt x="181" y="181"/>
                </a:cubicBezTo>
                <a:cubicBezTo>
                  <a:pt x="187" y="181"/>
                  <a:pt x="192" y="186"/>
                  <a:pt x="192" y="192"/>
                </a:cubicBezTo>
                <a:close/>
                <a:moveTo>
                  <a:pt x="235" y="192"/>
                </a:moveTo>
                <a:cubicBezTo>
                  <a:pt x="235" y="198"/>
                  <a:pt x="230" y="202"/>
                  <a:pt x="224" y="202"/>
                </a:cubicBezTo>
                <a:cubicBezTo>
                  <a:pt x="218" y="202"/>
                  <a:pt x="213" y="198"/>
                  <a:pt x="213" y="192"/>
                </a:cubicBezTo>
                <a:cubicBezTo>
                  <a:pt x="213" y="186"/>
                  <a:pt x="218" y="181"/>
                  <a:pt x="224" y="181"/>
                </a:cubicBezTo>
                <a:cubicBezTo>
                  <a:pt x="230" y="181"/>
                  <a:pt x="235" y="186"/>
                  <a:pt x="235" y="192"/>
                </a:cubicBezTo>
                <a:close/>
                <a:moveTo>
                  <a:pt x="149" y="234"/>
                </a:moveTo>
                <a:cubicBezTo>
                  <a:pt x="149" y="240"/>
                  <a:pt x="145" y="245"/>
                  <a:pt x="139" y="245"/>
                </a:cubicBezTo>
                <a:cubicBezTo>
                  <a:pt x="133" y="245"/>
                  <a:pt x="128" y="240"/>
                  <a:pt x="128" y="234"/>
                </a:cubicBezTo>
                <a:cubicBezTo>
                  <a:pt x="128" y="228"/>
                  <a:pt x="133" y="224"/>
                  <a:pt x="139" y="224"/>
                </a:cubicBezTo>
                <a:cubicBezTo>
                  <a:pt x="145" y="224"/>
                  <a:pt x="149" y="228"/>
                  <a:pt x="149" y="234"/>
                </a:cubicBezTo>
                <a:close/>
                <a:moveTo>
                  <a:pt x="192" y="234"/>
                </a:moveTo>
                <a:cubicBezTo>
                  <a:pt x="192" y="240"/>
                  <a:pt x="187" y="245"/>
                  <a:pt x="181" y="245"/>
                </a:cubicBezTo>
                <a:cubicBezTo>
                  <a:pt x="175" y="245"/>
                  <a:pt x="171" y="240"/>
                  <a:pt x="171" y="234"/>
                </a:cubicBezTo>
                <a:cubicBezTo>
                  <a:pt x="171" y="228"/>
                  <a:pt x="175" y="224"/>
                  <a:pt x="181" y="224"/>
                </a:cubicBezTo>
                <a:cubicBezTo>
                  <a:pt x="187" y="224"/>
                  <a:pt x="192" y="228"/>
                  <a:pt x="192" y="234"/>
                </a:cubicBezTo>
                <a:close/>
                <a:moveTo>
                  <a:pt x="107" y="234"/>
                </a:moveTo>
                <a:cubicBezTo>
                  <a:pt x="107" y="240"/>
                  <a:pt x="102" y="245"/>
                  <a:pt x="96" y="245"/>
                </a:cubicBezTo>
                <a:cubicBezTo>
                  <a:pt x="90" y="245"/>
                  <a:pt x="85" y="240"/>
                  <a:pt x="85" y="234"/>
                </a:cubicBezTo>
                <a:cubicBezTo>
                  <a:pt x="85" y="228"/>
                  <a:pt x="90" y="224"/>
                  <a:pt x="96" y="224"/>
                </a:cubicBezTo>
                <a:cubicBezTo>
                  <a:pt x="102" y="224"/>
                  <a:pt x="107" y="228"/>
                  <a:pt x="107" y="234"/>
                </a:cubicBezTo>
                <a:close/>
                <a:moveTo>
                  <a:pt x="64" y="234"/>
                </a:moveTo>
                <a:cubicBezTo>
                  <a:pt x="64" y="240"/>
                  <a:pt x="59" y="245"/>
                  <a:pt x="53" y="245"/>
                </a:cubicBezTo>
                <a:cubicBezTo>
                  <a:pt x="47" y="245"/>
                  <a:pt x="43" y="240"/>
                  <a:pt x="43" y="234"/>
                </a:cubicBezTo>
                <a:cubicBezTo>
                  <a:pt x="43" y="228"/>
                  <a:pt x="47" y="224"/>
                  <a:pt x="53" y="224"/>
                </a:cubicBezTo>
                <a:cubicBezTo>
                  <a:pt x="59" y="224"/>
                  <a:pt x="64" y="228"/>
                  <a:pt x="64" y="234"/>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nvGrpSpPr>
          <p:cNvPr id="143" name="General_Border_33">
            <a:extLst>
              <a:ext uri="{FF2B5EF4-FFF2-40B4-BE49-F238E27FC236}">
                <a16:creationId xmlns:a16="http://schemas.microsoft.com/office/drawing/2014/main" id="{D2EDDBE5-BB9B-4233-BABF-71F6E48B4095}"/>
              </a:ext>
            </a:extLst>
          </p:cNvPr>
          <p:cNvGrpSpPr>
            <a:grpSpLocks noChangeAspect="1"/>
          </p:cNvGrpSpPr>
          <p:nvPr/>
        </p:nvGrpSpPr>
        <p:grpSpPr bwMode="auto">
          <a:xfrm>
            <a:off x="934980" y="1929867"/>
            <a:ext cx="291353" cy="395941"/>
            <a:chOff x="4312" y="1261"/>
            <a:chExt cx="156" cy="212"/>
          </a:xfrm>
          <a:solidFill>
            <a:schemeClr val="bg1"/>
          </a:solidFill>
        </p:grpSpPr>
        <p:sp>
          <p:nvSpPr>
            <p:cNvPr id="144" name="Freeform 338">
              <a:extLst>
                <a:ext uri="{FF2B5EF4-FFF2-40B4-BE49-F238E27FC236}">
                  <a16:creationId xmlns:a16="http://schemas.microsoft.com/office/drawing/2014/main" id="{CC93B17A-88D0-4069-AC07-2B6FA76ED065}"/>
                </a:ext>
              </a:extLst>
            </p:cNvPr>
            <p:cNvSpPr>
              <a:spLocks noEditPoints="1"/>
            </p:cNvSpPr>
            <p:nvPr/>
          </p:nvSpPr>
          <p:spPr bwMode="auto">
            <a:xfrm>
              <a:off x="4312" y="1261"/>
              <a:ext cx="156" cy="21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45" name="Freeform 339">
              <a:extLst>
                <a:ext uri="{FF2B5EF4-FFF2-40B4-BE49-F238E27FC236}">
                  <a16:creationId xmlns:a16="http://schemas.microsoft.com/office/drawing/2014/main" id="{CA272FE2-B87E-4EC3-8AB0-C210B1229D2F}"/>
                </a:ext>
              </a:extLst>
            </p:cNvPr>
            <p:cNvSpPr>
              <a:spLocks/>
            </p:cNvSpPr>
            <p:nvPr/>
          </p:nvSpPr>
          <p:spPr bwMode="auto">
            <a:xfrm>
              <a:off x="4340" y="1431"/>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46" name="Freeform 340">
              <a:extLst>
                <a:ext uri="{FF2B5EF4-FFF2-40B4-BE49-F238E27FC236}">
                  <a16:creationId xmlns:a16="http://schemas.microsoft.com/office/drawing/2014/main" id="{7CD4DBF1-74F6-4CAD-A30A-5D20E47AF9C4}"/>
                </a:ext>
              </a:extLst>
            </p:cNvPr>
            <p:cNvSpPr>
              <a:spLocks/>
            </p:cNvSpPr>
            <p:nvPr/>
          </p:nvSpPr>
          <p:spPr bwMode="auto">
            <a:xfrm>
              <a:off x="4340" y="1402"/>
              <a:ext cx="99" cy="1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47" name="Freeform 341">
              <a:extLst>
                <a:ext uri="{FF2B5EF4-FFF2-40B4-BE49-F238E27FC236}">
                  <a16:creationId xmlns:a16="http://schemas.microsoft.com/office/drawing/2014/main" id="{812D257F-207E-4D95-B5E8-32D316AD8C05}"/>
                </a:ext>
              </a:extLst>
            </p:cNvPr>
            <p:cNvSpPr>
              <a:spLocks/>
            </p:cNvSpPr>
            <p:nvPr/>
          </p:nvSpPr>
          <p:spPr bwMode="auto">
            <a:xfrm>
              <a:off x="4340" y="1374"/>
              <a:ext cx="99" cy="1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148" name="Freeform 342">
              <a:extLst>
                <a:ext uri="{FF2B5EF4-FFF2-40B4-BE49-F238E27FC236}">
                  <a16:creationId xmlns:a16="http://schemas.microsoft.com/office/drawing/2014/main" id="{36F5ADE0-C886-4393-A079-3EA1979D55F8}"/>
                </a:ext>
              </a:extLst>
            </p:cNvPr>
            <p:cNvSpPr>
              <a:spLocks/>
            </p:cNvSpPr>
            <p:nvPr/>
          </p:nvSpPr>
          <p:spPr bwMode="auto">
            <a:xfrm>
              <a:off x="4340" y="1346"/>
              <a:ext cx="99" cy="1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grpSp>
      <p:sp>
        <p:nvSpPr>
          <p:cNvPr id="149" name="Freeform 389">
            <a:extLst>
              <a:ext uri="{FF2B5EF4-FFF2-40B4-BE49-F238E27FC236}">
                <a16:creationId xmlns:a16="http://schemas.microsoft.com/office/drawing/2014/main" id="{3E7342EF-4C4A-4198-9586-462B9CEBD9A6}"/>
              </a:ext>
            </a:extLst>
          </p:cNvPr>
          <p:cNvSpPr>
            <a:spLocks noEditPoints="1"/>
          </p:cNvSpPr>
          <p:nvPr/>
        </p:nvSpPr>
        <p:spPr bwMode="auto">
          <a:xfrm>
            <a:off x="2889059" y="4609679"/>
            <a:ext cx="426488" cy="340091"/>
          </a:xfrm>
          <a:custGeom>
            <a:avLst/>
            <a:gdLst>
              <a:gd name="T0" fmla="*/ 321 w 321"/>
              <a:gd name="T1" fmla="*/ 160 h 224"/>
              <a:gd name="T2" fmla="*/ 129 w 321"/>
              <a:gd name="T3" fmla="*/ 170 h 224"/>
              <a:gd name="T4" fmla="*/ 129 w 321"/>
              <a:gd name="T5" fmla="*/ 149 h 224"/>
              <a:gd name="T6" fmla="*/ 299 w 321"/>
              <a:gd name="T7" fmla="*/ 21 h 224"/>
              <a:gd name="T8" fmla="*/ 75 w 321"/>
              <a:gd name="T9" fmla="*/ 32 h 224"/>
              <a:gd name="T10" fmla="*/ 54 w 321"/>
              <a:gd name="T11" fmla="*/ 32 h 224"/>
              <a:gd name="T12" fmla="*/ 65 w 321"/>
              <a:gd name="T13" fmla="*/ 0 h 224"/>
              <a:gd name="T14" fmla="*/ 321 w 321"/>
              <a:gd name="T15" fmla="*/ 10 h 224"/>
              <a:gd name="T16" fmla="*/ 90 w 321"/>
              <a:gd name="T17" fmla="*/ 193 h 224"/>
              <a:gd name="T18" fmla="*/ 101 w 321"/>
              <a:gd name="T19" fmla="*/ 136 h 224"/>
              <a:gd name="T20" fmla="*/ 54 w 321"/>
              <a:gd name="T21" fmla="*/ 58 h 224"/>
              <a:gd name="T22" fmla="*/ 54 w 321"/>
              <a:gd name="T23" fmla="*/ 58 h 224"/>
              <a:gd name="T24" fmla="*/ 54 w 321"/>
              <a:gd name="T25" fmla="*/ 58 h 224"/>
              <a:gd name="T26" fmla="*/ 6 w 321"/>
              <a:gd name="T27" fmla="*/ 136 h 224"/>
              <a:gd name="T28" fmla="*/ 18 w 321"/>
              <a:gd name="T29" fmla="*/ 192 h 224"/>
              <a:gd name="T30" fmla="*/ 22 w 321"/>
              <a:gd name="T31" fmla="*/ 213 h 224"/>
              <a:gd name="T32" fmla="*/ 42 w 321"/>
              <a:gd name="T33" fmla="*/ 190 h 224"/>
              <a:gd name="T34" fmla="*/ 27 w 321"/>
              <a:gd name="T35" fmla="*/ 131 h 224"/>
              <a:gd name="T36" fmla="*/ 54 w 321"/>
              <a:gd name="T37" fmla="*/ 80 h 224"/>
              <a:gd name="T38" fmla="*/ 54 w 321"/>
              <a:gd name="T39" fmla="*/ 80 h 224"/>
              <a:gd name="T40" fmla="*/ 81 w 321"/>
              <a:gd name="T41" fmla="*/ 131 h 224"/>
              <a:gd name="T42" fmla="*/ 65 w 321"/>
              <a:gd name="T43" fmla="*/ 190 h 224"/>
              <a:gd name="T44" fmla="*/ 99 w 321"/>
              <a:gd name="T45" fmla="*/ 216 h 224"/>
              <a:gd name="T46" fmla="*/ 128 w 321"/>
              <a:gd name="T47" fmla="*/ 224 h 224"/>
              <a:gd name="T48" fmla="*/ 135 w 321"/>
              <a:gd name="T49" fmla="*/ 206 h 224"/>
              <a:gd name="T50" fmla="*/ 139 w 321"/>
              <a:gd name="T51" fmla="*/ 74 h 224"/>
              <a:gd name="T52" fmla="*/ 278 w 321"/>
              <a:gd name="T53" fmla="*/ 64 h 224"/>
              <a:gd name="T54" fmla="*/ 139 w 321"/>
              <a:gd name="T55" fmla="*/ 53 h 224"/>
              <a:gd name="T56" fmla="*/ 139 w 321"/>
              <a:gd name="T57" fmla="*/ 74 h 224"/>
              <a:gd name="T58" fmla="*/ 267 w 321"/>
              <a:gd name="T59" fmla="*/ 117 h 224"/>
              <a:gd name="T60" fmla="*/ 267 w 321"/>
              <a:gd name="T61" fmla="*/ 96 h 224"/>
              <a:gd name="T62" fmla="*/ 129 w 321"/>
              <a:gd name="T63" fmla="*/ 10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1" h="224">
                <a:moveTo>
                  <a:pt x="321" y="10"/>
                </a:moveTo>
                <a:cubicBezTo>
                  <a:pt x="321" y="160"/>
                  <a:pt x="321" y="160"/>
                  <a:pt x="321" y="160"/>
                </a:cubicBezTo>
                <a:cubicBezTo>
                  <a:pt x="321" y="166"/>
                  <a:pt x="316" y="170"/>
                  <a:pt x="310" y="170"/>
                </a:cubicBezTo>
                <a:cubicBezTo>
                  <a:pt x="129" y="170"/>
                  <a:pt x="129" y="170"/>
                  <a:pt x="129" y="170"/>
                </a:cubicBezTo>
                <a:cubicBezTo>
                  <a:pt x="123" y="170"/>
                  <a:pt x="118" y="166"/>
                  <a:pt x="118" y="160"/>
                </a:cubicBezTo>
                <a:cubicBezTo>
                  <a:pt x="118" y="154"/>
                  <a:pt x="123" y="149"/>
                  <a:pt x="129" y="149"/>
                </a:cubicBezTo>
                <a:cubicBezTo>
                  <a:pt x="299" y="149"/>
                  <a:pt x="299" y="149"/>
                  <a:pt x="299" y="149"/>
                </a:cubicBezTo>
                <a:cubicBezTo>
                  <a:pt x="299" y="21"/>
                  <a:pt x="299" y="21"/>
                  <a:pt x="299" y="21"/>
                </a:cubicBezTo>
                <a:cubicBezTo>
                  <a:pt x="75" y="21"/>
                  <a:pt x="75" y="21"/>
                  <a:pt x="75" y="21"/>
                </a:cubicBezTo>
                <a:cubicBezTo>
                  <a:pt x="75" y="32"/>
                  <a:pt x="75" y="32"/>
                  <a:pt x="75" y="32"/>
                </a:cubicBezTo>
                <a:cubicBezTo>
                  <a:pt x="75" y="38"/>
                  <a:pt x="71" y="42"/>
                  <a:pt x="65" y="42"/>
                </a:cubicBezTo>
                <a:cubicBezTo>
                  <a:pt x="59" y="42"/>
                  <a:pt x="54" y="38"/>
                  <a:pt x="54" y="32"/>
                </a:cubicBezTo>
                <a:cubicBezTo>
                  <a:pt x="54" y="10"/>
                  <a:pt x="54" y="10"/>
                  <a:pt x="54" y="10"/>
                </a:cubicBezTo>
                <a:cubicBezTo>
                  <a:pt x="54" y="4"/>
                  <a:pt x="59" y="0"/>
                  <a:pt x="65" y="0"/>
                </a:cubicBezTo>
                <a:cubicBezTo>
                  <a:pt x="310" y="0"/>
                  <a:pt x="310" y="0"/>
                  <a:pt x="310" y="0"/>
                </a:cubicBezTo>
                <a:cubicBezTo>
                  <a:pt x="316" y="0"/>
                  <a:pt x="321" y="4"/>
                  <a:pt x="321" y="10"/>
                </a:cubicBezTo>
                <a:close/>
                <a:moveTo>
                  <a:pt x="103" y="195"/>
                </a:moveTo>
                <a:cubicBezTo>
                  <a:pt x="98" y="194"/>
                  <a:pt x="92" y="193"/>
                  <a:pt x="90" y="193"/>
                </a:cubicBezTo>
                <a:cubicBezTo>
                  <a:pt x="88" y="191"/>
                  <a:pt x="84" y="180"/>
                  <a:pt x="85" y="176"/>
                </a:cubicBezTo>
                <a:cubicBezTo>
                  <a:pt x="91" y="166"/>
                  <a:pt x="98" y="150"/>
                  <a:pt x="101" y="136"/>
                </a:cubicBezTo>
                <a:cubicBezTo>
                  <a:pt x="108" y="110"/>
                  <a:pt x="105" y="90"/>
                  <a:pt x="94" y="77"/>
                </a:cubicBezTo>
                <a:cubicBezTo>
                  <a:pt x="80" y="59"/>
                  <a:pt x="58" y="58"/>
                  <a:pt x="54" y="58"/>
                </a:cubicBezTo>
                <a:cubicBezTo>
                  <a:pt x="54" y="58"/>
                  <a:pt x="54" y="58"/>
                  <a:pt x="54" y="58"/>
                </a:cubicBezTo>
                <a:cubicBezTo>
                  <a:pt x="54" y="58"/>
                  <a:pt x="54" y="58"/>
                  <a:pt x="54" y="58"/>
                </a:cubicBezTo>
                <a:cubicBezTo>
                  <a:pt x="54" y="58"/>
                  <a:pt x="54" y="58"/>
                  <a:pt x="54" y="58"/>
                </a:cubicBezTo>
                <a:cubicBezTo>
                  <a:pt x="54" y="58"/>
                  <a:pt x="54" y="58"/>
                  <a:pt x="54" y="58"/>
                </a:cubicBezTo>
                <a:cubicBezTo>
                  <a:pt x="51" y="58"/>
                  <a:pt x="28" y="59"/>
                  <a:pt x="14" y="77"/>
                </a:cubicBezTo>
                <a:cubicBezTo>
                  <a:pt x="3" y="90"/>
                  <a:pt x="0" y="110"/>
                  <a:pt x="6" y="136"/>
                </a:cubicBezTo>
                <a:cubicBezTo>
                  <a:pt x="10" y="150"/>
                  <a:pt x="17" y="166"/>
                  <a:pt x="23" y="176"/>
                </a:cubicBezTo>
                <a:cubicBezTo>
                  <a:pt x="24" y="180"/>
                  <a:pt x="20" y="191"/>
                  <a:pt x="18" y="192"/>
                </a:cubicBezTo>
                <a:cubicBezTo>
                  <a:pt x="13" y="194"/>
                  <a:pt x="10" y="201"/>
                  <a:pt x="12" y="206"/>
                </a:cubicBezTo>
                <a:cubicBezTo>
                  <a:pt x="14" y="210"/>
                  <a:pt x="18" y="213"/>
                  <a:pt x="22" y="213"/>
                </a:cubicBezTo>
                <a:cubicBezTo>
                  <a:pt x="23" y="213"/>
                  <a:pt x="25" y="213"/>
                  <a:pt x="26" y="212"/>
                </a:cubicBezTo>
                <a:cubicBezTo>
                  <a:pt x="36" y="209"/>
                  <a:pt x="40" y="197"/>
                  <a:pt x="42" y="190"/>
                </a:cubicBezTo>
                <a:cubicBezTo>
                  <a:pt x="44" y="184"/>
                  <a:pt x="47" y="172"/>
                  <a:pt x="41" y="164"/>
                </a:cubicBezTo>
                <a:cubicBezTo>
                  <a:pt x="36" y="157"/>
                  <a:pt x="30" y="142"/>
                  <a:pt x="27" y="131"/>
                </a:cubicBezTo>
                <a:cubicBezTo>
                  <a:pt x="23" y="112"/>
                  <a:pt x="24" y="99"/>
                  <a:pt x="30" y="90"/>
                </a:cubicBezTo>
                <a:cubicBezTo>
                  <a:pt x="39" y="80"/>
                  <a:pt x="53" y="80"/>
                  <a:pt x="54" y="80"/>
                </a:cubicBezTo>
                <a:cubicBezTo>
                  <a:pt x="54" y="80"/>
                  <a:pt x="54" y="80"/>
                  <a:pt x="54" y="80"/>
                </a:cubicBezTo>
                <a:cubicBezTo>
                  <a:pt x="54" y="80"/>
                  <a:pt x="54" y="80"/>
                  <a:pt x="54" y="80"/>
                </a:cubicBezTo>
                <a:cubicBezTo>
                  <a:pt x="54" y="80"/>
                  <a:pt x="69" y="80"/>
                  <a:pt x="77" y="90"/>
                </a:cubicBezTo>
                <a:cubicBezTo>
                  <a:pt x="84" y="98"/>
                  <a:pt x="85" y="112"/>
                  <a:pt x="81" y="131"/>
                </a:cubicBezTo>
                <a:cubicBezTo>
                  <a:pt x="78" y="142"/>
                  <a:pt x="72" y="157"/>
                  <a:pt x="66" y="164"/>
                </a:cubicBezTo>
                <a:cubicBezTo>
                  <a:pt x="61" y="172"/>
                  <a:pt x="64" y="183"/>
                  <a:pt x="65" y="190"/>
                </a:cubicBezTo>
                <a:cubicBezTo>
                  <a:pt x="67" y="197"/>
                  <a:pt x="72" y="209"/>
                  <a:pt x="82" y="212"/>
                </a:cubicBezTo>
                <a:cubicBezTo>
                  <a:pt x="86" y="214"/>
                  <a:pt x="92" y="215"/>
                  <a:pt x="99" y="216"/>
                </a:cubicBezTo>
                <a:cubicBezTo>
                  <a:pt x="105" y="217"/>
                  <a:pt x="118" y="219"/>
                  <a:pt x="121" y="222"/>
                </a:cubicBezTo>
                <a:cubicBezTo>
                  <a:pt x="123" y="223"/>
                  <a:pt x="126" y="224"/>
                  <a:pt x="128" y="224"/>
                </a:cubicBezTo>
                <a:cubicBezTo>
                  <a:pt x="131" y="224"/>
                  <a:pt x="134" y="223"/>
                  <a:pt x="136" y="221"/>
                </a:cubicBezTo>
                <a:cubicBezTo>
                  <a:pt x="140" y="216"/>
                  <a:pt x="140" y="210"/>
                  <a:pt x="135" y="206"/>
                </a:cubicBezTo>
                <a:cubicBezTo>
                  <a:pt x="128" y="199"/>
                  <a:pt x="115" y="197"/>
                  <a:pt x="103" y="195"/>
                </a:cubicBezTo>
                <a:close/>
                <a:moveTo>
                  <a:pt x="139" y="74"/>
                </a:moveTo>
                <a:cubicBezTo>
                  <a:pt x="267" y="74"/>
                  <a:pt x="267" y="74"/>
                  <a:pt x="267" y="74"/>
                </a:cubicBezTo>
                <a:cubicBezTo>
                  <a:pt x="273" y="74"/>
                  <a:pt x="278" y="70"/>
                  <a:pt x="278" y="64"/>
                </a:cubicBezTo>
                <a:cubicBezTo>
                  <a:pt x="278" y="58"/>
                  <a:pt x="273" y="53"/>
                  <a:pt x="267" y="53"/>
                </a:cubicBezTo>
                <a:cubicBezTo>
                  <a:pt x="139" y="53"/>
                  <a:pt x="139" y="53"/>
                  <a:pt x="139" y="53"/>
                </a:cubicBezTo>
                <a:cubicBezTo>
                  <a:pt x="133" y="53"/>
                  <a:pt x="129" y="58"/>
                  <a:pt x="129" y="64"/>
                </a:cubicBezTo>
                <a:cubicBezTo>
                  <a:pt x="129" y="70"/>
                  <a:pt x="133" y="74"/>
                  <a:pt x="139" y="74"/>
                </a:cubicBezTo>
                <a:close/>
                <a:moveTo>
                  <a:pt x="139" y="117"/>
                </a:moveTo>
                <a:cubicBezTo>
                  <a:pt x="267" y="117"/>
                  <a:pt x="267" y="117"/>
                  <a:pt x="267" y="117"/>
                </a:cubicBezTo>
                <a:cubicBezTo>
                  <a:pt x="273" y="117"/>
                  <a:pt x="278" y="112"/>
                  <a:pt x="278" y="106"/>
                </a:cubicBezTo>
                <a:cubicBezTo>
                  <a:pt x="278" y="100"/>
                  <a:pt x="273" y="96"/>
                  <a:pt x="267" y="96"/>
                </a:cubicBezTo>
                <a:cubicBezTo>
                  <a:pt x="139" y="96"/>
                  <a:pt x="139" y="96"/>
                  <a:pt x="139" y="96"/>
                </a:cubicBezTo>
                <a:cubicBezTo>
                  <a:pt x="133" y="96"/>
                  <a:pt x="129" y="100"/>
                  <a:pt x="129" y="106"/>
                </a:cubicBezTo>
                <a:cubicBezTo>
                  <a:pt x="129" y="112"/>
                  <a:pt x="133" y="117"/>
                  <a:pt x="139" y="117"/>
                </a:cubicBezTo>
                <a:close/>
              </a:path>
            </a:pathLst>
          </a:custGeom>
          <a:solidFill>
            <a:schemeClr val="bg1"/>
          </a:solidFill>
          <a:ln>
            <a:solidFill>
              <a:schemeClr val="bg1"/>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dirty="0"/>
          </a:p>
        </p:txBody>
      </p:sp>
      <p:sp>
        <p:nvSpPr>
          <p:cNvPr id="75" name="TextBox 74">
            <a:extLst>
              <a:ext uri="{FF2B5EF4-FFF2-40B4-BE49-F238E27FC236}">
                <a16:creationId xmlns:a16="http://schemas.microsoft.com/office/drawing/2014/main" id="{014714B7-3A11-4DE0-8C50-48F3515A345E}"/>
              </a:ext>
            </a:extLst>
          </p:cNvPr>
          <p:cNvSpPr txBox="1"/>
          <p:nvPr/>
        </p:nvSpPr>
        <p:spPr>
          <a:xfrm>
            <a:off x="6676601" y="2799081"/>
            <a:ext cx="836769" cy="328231"/>
          </a:xfrm>
          <a:prstGeom prst="rect">
            <a:avLst/>
          </a:prstGeom>
          <a:noFill/>
          <a:ln>
            <a:noFill/>
          </a:ln>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n-US" sz="2133" b="1" dirty="0">
                <a:latin typeface="Arial" panose="020B0604020202020204" pitchFamily="34" charset="0"/>
                <a:ea typeface="Microsoft YaHei"/>
                <a:cs typeface="Arial" panose="020B0604020202020204" pitchFamily="34" charset="0"/>
              </a:rPr>
              <a:t>Oct 21</a:t>
            </a:r>
            <a:endParaRPr kumimoji="0" lang="en-US" sz="2133" b="0"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endParaRPr>
          </a:p>
        </p:txBody>
      </p:sp>
      <p:sp>
        <p:nvSpPr>
          <p:cNvPr id="76" name="TextBox 75">
            <a:extLst>
              <a:ext uri="{FF2B5EF4-FFF2-40B4-BE49-F238E27FC236}">
                <a16:creationId xmlns:a16="http://schemas.microsoft.com/office/drawing/2014/main" id="{0602C2D6-EA6A-4B1B-88BA-1543528A818A}"/>
              </a:ext>
            </a:extLst>
          </p:cNvPr>
          <p:cNvSpPr txBox="1"/>
          <p:nvPr/>
        </p:nvSpPr>
        <p:spPr>
          <a:xfrm>
            <a:off x="8775958" y="3797853"/>
            <a:ext cx="836769" cy="328231"/>
          </a:xfrm>
          <a:prstGeom prst="rect">
            <a:avLst/>
          </a:prstGeom>
          <a:noFill/>
          <a:ln>
            <a:noFill/>
          </a:ln>
        </p:spPr>
        <p:txBody>
          <a:bodyPr wrap="none" lIns="0" tIns="0" rIns="0" bIns="0" rtlCol="0" anchor="ctr">
            <a:spAutoFit/>
          </a:bodyPr>
          <a:lstStyle/>
          <a:p>
            <a:pPr marL="0" marR="0" lvl="0" indent="0" algn="ctr" defTabSz="1219170" rtl="0" eaLnBrk="1" fontAlgn="auto" latinLnBrk="0" hangingPunct="1">
              <a:lnSpc>
                <a:spcPct val="100000"/>
              </a:lnSpc>
              <a:spcBef>
                <a:spcPct val="20000"/>
              </a:spcBef>
              <a:spcAft>
                <a:spcPts val="0"/>
              </a:spcAft>
              <a:buClrTx/>
              <a:buSzTx/>
              <a:buFontTx/>
              <a:buNone/>
              <a:tabLst/>
              <a:defRPr/>
            </a:pPr>
            <a:r>
              <a:rPr lang="en-US" sz="2133" b="1" dirty="0">
                <a:latin typeface="Arial" panose="020B0604020202020204" pitchFamily="34" charset="0"/>
                <a:ea typeface="Microsoft YaHei"/>
                <a:cs typeface="Arial" panose="020B0604020202020204" pitchFamily="34" charset="0"/>
              </a:rPr>
              <a:t>Oct 26</a:t>
            </a:r>
            <a:endParaRPr kumimoji="0" lang="en-US" sz="2133" b="0" i="0" u="none" strike="noStrike" kern="1200" cap="none" spc="0" normalizeH="0" baseline="0" noProof="0" dirty="0">
              <a:ln>
                <a:noFill/>
              </a:ln>
              <a:effectLst/>
              <a:uLnTx/>
              <a:uFillTx/>
              <a:latin typeface="Arial" panose="020B0604020202020204" pitchFamily="34" charset="0"/>
              <a:ea typeface="Microsoft YaHei"/>
              <a:cs typeface="Arial" panose="020B0604020202020204" pitchFamily="34" charset="0"/>
            </a:endParaRPr>
          </a:p>
        </p:txBody>
      </p:sp>
      <p:grpSp>
        <p:nvGrpSpPr>
          <p:cNvPr id="77" name="Group 88">
            <a:extLst>
              <a:ext uri="{FF2B5EF4-FFF2-40B4-BE49-F238E27FC236}">
                <a16:creationId xmlns:a16="http://schemas.microsoft.com/office/drawing/2014/main" id="{E0F74A6D-175D-47FE-AD77-0AE41818050F}"/>
              </a:ext>
            </a:extLst>
          </p:cNvPr>
          <p:cNvGrpSpPr/>
          <p:nvPr/>
        </p:nvGrpSpPr>
        <p:grpSpPr>
          <a:xfrm>
            <a:off x="4110455" y="4290444"/>
            <a:ext cx="2252861" cy="904182"/>
            <a:chOff x="490516" y="661615"/>
            <a:chExt cx="1648850" cy="368543"/>
          </a:xfrm>
        </p:grpSpPr>
        <p:sp>
          <p:nvSpPr>
            <p:cNvPr id="150" name="TextBox 149">
              <a:extLst>
                <a:ext uri="{FF2B5EF4-FFF2-40B4-BE49-F238E27FC236}">
                  <a16:creationId xmlns:a16="http://schemas.microsoft.com/office/drawing/2014/main" id="{EFB5DE1C-6EBF-4D5A-BBAB-49750F06CE81}"/>
                </a:ext>
              </a:extLst>
            </p:cNvPr>
            <p:cNvSpPr txBox="1"/>
            <p:nvPr/>
          </p:nvSpPr>
          <p:spPr>
            <a:xfrm>
              <a:off x="490516" y="661615"/>
              <a:ext cx="1648850" cy="100359"/>
            </a:xfrm>
            <a:prstGeom prst="rect">
              <a:avLst/>
            </a:prstGeom>
            <a:noFill/>
          </p:spPr>
          <p:txBody>
            <a:bodyPr wrap="none" lIns="0" tIns="0" rIns="0" bIns="0" rtlCol="0" anchor="t">
              <a:spAutoFit/>
            </a:bodyPr>
            <a:lstStyle/>
            <a:p>
              <a:pPr lvl="0" algn="ctr">
                <a:defRPr/>
              </a:pPr>
              <a:r>
                <a:rPr lang="en-US" sz="1600" b="1" dirty="0">
                  <a:latin typeface="Arial" panose="020B0604020202020204" pitchFamily="34" charset="0"/>
                  <a:ea typeface="Microsoft YaHei"/>
                  <a:cs typeface="Arial" panose="020B0604020202020204" pitchFamily="34" charset="0"/>
                </a:rPr>
                <a:t>Agency Tester Training</a:t>
              </a:r>
            </a:p>
          </p:txBody>
        </p:sp>
        <p:sp>
          <p:nvSpPr>
            <p:cNvPr id="151" name="TextBox 150">
              <a:extLst>
                <a:ext uri="{FF2B5EF4-FFF2-40B4-BE49-F238E27FC236}">
                  <a16:creationId xmlns:a16="http://schemas.microsoft.com/office/drawing/2014/main" id="{390F8A71-DA40-4D03-B8BE-1D2210FBA0FC}"/>
                </a:ext>
              </a:extLst>
            </p:cNvPr>
            <p:cNvSpPr txBox="1"/>
            <p:nvPr/>
          </p:nvSpPr>
          <p:spPr>
            <a:xfrm>
              <a:off x="569202" y="779887"/>
              <a:ext cx="1491440" cy="250271"/>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Provide training to agency testers on basic Luma Navigation and Zoom.</a:t>
              </a:r>
            </a:p>
          </p:txBody>
        </p:sp>
      </p:grpSp>
      <p:grpSp>
        <p:nvGrpSpPr>
          <p:cNvPr id="152" name="Group 88">
            <a:extLst>
              <a:ext uri="{FF2B5EF4-FFF2-40B4-BE49-F238E27FC236}">
                <a16:creationId xmlns:a16="http://schemas.microsoft.com/office/drawing/2014/main" id="{EAE16226-B666-438E-9211-75C4E4355B4A}"/>
              </a:ext>
            </a:extLst>
          </p:cNvPr>
          <p:cNvGrpSpPr/>
          <p:nvPr/>
        </p:nvGrpSpPr>
        <p:grpSpPr>
          <a:xfrm>
            <a:off x="6064870" y="1603555"/>
            <a:ext cx="2037788" cy="1108854"/>
            <a:chOff x="569202" y="661615"/>
            <a:chExt cx="1491440" cy="451967"/>
          </a:xfrm>
        </p:grpSpPr>
        <p:sp>
          <p:nvSpPr>
            <p:cNvPr id="153" name="TextBox 152">
              <a:extLst>
                <a:ext uri="{FF2B5EF4-FFF2-40B4-BE49-F238E27FC236}">
                  <a16:creationId xmlns:a16="http://schemas.microsoft.com/office/drawing/2014/main" id="{196E9137-D998-4008-BDE3-FECDC695210B}"/>
                </a:ext>
              </a:extLst>
            </p:cNvPr>
            <p:cNvSpPr txBox="1"/>
            <p:nvPr/>
          </p:nvSpPr>
          <p:spPr>
            <a:xfrm>
              <a:off x="847413" y="661615"/>
              <a:ext cx="935060" cy="100359"/>
            </a:xfrm>
            <a:prstGeom prst="rect">
              <a:avLst/>
            </a:prstGeom>
            <a:noFill/>
          </p:spPr>
          <p:txBody>
            <a:bodyPr wrap="none" lIns="0" tIns="0" rIns="0" bIns="0" rtlCol="0" anchor="t">
              <a:spAutoFit/>
            </a:bodyPr>
            <a:lstStyle/>
            <a:p>
              <a:pPr lvl="0" algn="ctr">
                <a:defRPr/>
              </a:pPr>
              <a:r>
                <a:rPr lang="en-US" sz="1600" b="1" dirty="0">
                  <a:latin typeface="Arial" panose="020B0604020202020204" pitchFamily="34" charset="0"/>
                  <a:ea typeface="Microsoft YaHei"/>
                  <a:cs typeface="Arial" panose="020B0604020202020204" pitchFamily="34" charset="0"/>
                </a:rPr>
                <a:t>Confirmation</a:t>
              </a:r>
            </a:p>
          </p:txBody>
        </p:sp>
        <p:sp>
          <p:nvSpPr>
            <p:cNvPr id="154" name="TextBox 153">
              <a:extLst>
                <a:ext uri="{FF2B5EF4-FFF2-40B4-BE49-F238E27FC236}">
                  <a16:creationId xmlns:a16="http://schemas.microsoft.com/office/drawing/2014/main" id="{1F8A51A9-0AD2-4550-855A-E11ACD55FD43}"/>
                </a:ext>
              </a:extLst>
            </p:cNvPr>
            <p:cNvSpPr txBox="1"/>
            <p:nvPr/>
          </p:nvSpPr>
          <p:spPr>
            <a:xfrm>
              <a:off x="569202" y="779887"/>
              <a:ext cx="1491440" cy="333695"/>
            </a:xfrm>
            <a:prstGeom prst="rect">
              <a:avLst/>
            </a:prstGeom>
            <a:noFill/>
          </p:spPr>
          <p:txBody>
            <a:bodyPr wrap="square" lIns="0" tIns="0" rIns="0" bIns="0" rtlCol="0" anchor="t">
              <a:spAutoFit/>
            </a:bodyPr>
            <a:lstStyle/>
            <a:p>
              <a:pPr marL="0" lvl="1" algn="ctr" defTabSz="957263" fontAlgn="base">
                <a:spcBef>
                  <a:spcPts val="400"/>
                </a:spcBef>
              </a:pPr>
              <a:r>
                <a:rPr lang="en-US" sz="1330" dirty="0">
                  <a:latin typeface="Arial" panose="020B0604020202020204" pitchFamily="34" charset="0"/>
                  <a:cs typeface="Arial" panose="020B0604020202020204" pitchFamily="34" charset="0"/>
                </a:rPr>
                <a:t>Confirm agencies can log into system, testers are assigned, answer any outstanding questions.</a:t>
              </a:r>
            </a:p>
          </p:txBody>
        </p:sp>
      </p:grpSp>
    </p:spTree>
    <p:extLst>
      <p:ext uri="{BB962C8B-B14F-4D97-AF65-F5344CB8AC3E}">
        <p14:creationId xmlns:p14="http://schemas.microsoft.com/office/powerpoint/2010/main" val="115652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12030" y="2957804"/>
            <a:ext cx="6492240" cy="3063240"/>
          </a:xfrm>
        </p:spPr>
        <p:txBody>
          <a:bodyPr>
            <a:normAutofit/>
          </a:bodyPr>
          <a:lstStyle/>
          <a:p>
            <a:pPr algn="ctr"/>
            <a:r>
              <a:rPr lang="en-US" sz="4500" dirty="0">
                <a:solidFill>
                  <a:srgbClr val="092F57"/>
                </a:solidFill>
              </a:rPr>
              <a:t>Fixed Assets Clean-up</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11</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11</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0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713B-DAD8-416F-8807-B147C056FBCC}"/>
              </a:ext>
            </a:extLst>
          </p:cNvPr>
          <p:cNvSpPr>
            <a:spLocks noGrp="1"/>
          </p:cNvSpPr>
          <p:nvPr>
            <p:ph type="title"/>
          </p:nvPr>
        </p:nvSpPr>
        <p:spPr>
          <a:xfrm>
            <a:off x="141436" y="130284"/>
            <a:ext cx="11873948" cy="904588"/>
          </a:xfrm>
        </p:spPr>
        <p:txBody>
          <a:bodyPr>
            <a:normAutofit/>
          </a:bodyPr>
          <a:lstStyle/>
          <a:p>
            <a:r>
              <a:rPr lang="en-US" dirty="0">
                <a:solidFill>
                  <a:schemeClr val="tx1"/>
                </a:solidFill>
              </a:rPr>
              <a:t>Fixed Assets</a:t>
            </a:r>
          </a:p>
        </p:txBody>
      </p:sp>
      <p:sp>
        <p:nvSpPr>
          <p:cNvPr id="6" name="Rectangle 5">
            <a:extLst>
              <a:ext uri="{FF2B5EF4-FFF2-40B4-BE49-F238E27FC236}">
                <a16:creationId xmlns:a16="http://schemas.microsoft.com/office/drawing/2014/main" id="{2213563A-9A5B-4465-894E-1815A9E3CB46}"/>
              </a:ext>
            </a:extLst>
          </p:cNvPr>
          <p:cNvSpPr/>
          <p:nvPr/>
        </p:nvSpPr>
        <p:spPr>
          <a:xfrm>
            <a:off x="720573" y="1165324"/>
            <a:ext cx="9756396" cy="353943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A physical inventory of existing assets should be completed from your current Fixed Asset system by </a:t>
            </a:r>
            <a:r>
              <a:rPr lang="en-US" sz="2800" dirty="0">
                <a:solidFill>
                  <a:srgbClr val="092F57"/>
                </a:solidFill>
                <a:latin typeface="Arial" panose="020B0604020202020204" pitchFamily="34" charset="0"/>
                <a:cs typeface="Arial" panose="020B0604020202020204" pitchFamily="34" charset="0"/>
              </a:rPr>
              <a:t>10/30/2020</a:t>
            </a:r>
            <a:r>
              <a:rPr lang="en-US" sz="2800" dirty="0">
                <a:latin typeface="Arial" panose="020B0604020202020204" pitchFamily="34" charset="0"/>
                <a:cs typeface="Arial" panose="020B0604020202020204" pitchFamily="34" charset="0"/>
              </a:rPr>
              <a:t>. The goal is to only convert assets to Luma that can be physically accounted for by your Agency. For more information on fixed assets clean-up, please watch the video from our fixed assets workshop: </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hlinkClick r:id="rId3"/>
              </a:rPr>
              <a:t>https://www.youtube.com/watch?v=ficXLkUvc1Y&amp;t=1s</a:t>
            </a:r>
            <a:endParaRPr lang="en-US"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03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732689" y="2768551"/>
            <a:ext cx="6677297" cy="1129681"/>
          </a:xfrm>
        </p:spPr>
        <p:txBody>
          <a:bodyPr>
            <a:normAutofit/>
          </a:bodyPr>
          <a:lstStyle/>
          <a:p>
            <a:pPr algn="ctr"/>
            <a:r>
              <a:rPr lang="en-US" sz="4800" dirty="0">
                <a:solidFill>
                  <a:schemeClr val="accent2"/>
                </a:solidFill>
              </a:rPr>
              <a:t>SFTP File Transfer</a:t>
            </a: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13</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80488" y="3544033"/>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57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713B-DAD8-416F-8807-B147C056FBCC}"/>
              </a:ext>
            </a:extLst>
          </p:cNvPr>
          <p:cNvSpPr>
            <a:spLocks noGrp="1"/>
          </p:cNvSpPr>
          <p:nvPr>
            <p:ph type="title"/>
          </p:nvPr>
        </p:nvSpPr>
        <p:spPr>
          <a:xfrm>
            <a:off x="318052" y="272768"/>
            <a:ext cx="11873948" cy="904588"/>
          </a:xfrm>
        </p:spPr>
        <p:txBody>
          <a:bodyPr>
            <a:normAutofit/>
          </a:bodyPr>
          <a:lstStyle/>
          <a:p>
            <a:r>
              <a:rPr lang="en-US" dirty="0">
                <a:solidFill>
                  <a:schemeClr val="tx1"/>
                </a:solidFill>
              </a:rPr>
              <a:t>Secure File Transfer Protocol</a:t>
            </a:r>
          </a:p>
        </p:txBody>
      </p:sp>
      <p:sp>
        <p:nvSpPr>
          <p:cNvPr id="6" name="Rectangle 5">
            <a:extLst>
              <a:ext uri="{FF2B5EF4-FFF2-40B4-BE49-F238E27FC236}">
                <a16:creationId xmlns:a16="http://schemas.microsoft.com/office/drawing/2014/main" id="{2213563A-9A5B-4465-894E-1815A9E3CB46}"/>
              </a:ext>
            </a:extLst>
          </p:cNvPr>
          <p:cNvSpPr/>
          <p:nvPr/>
        </p:nvSpPr>
        <p:spPr>
          <a:xfrm>
            <a:off x="961204" y="1177356"/>
            <a:ext cx="9756396" cy="4093428"/>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As we move forward with agency data, interfaces, and conversions, all files will need to be uploaded to the our SFTP server:</a:t>
            </a:r>
          </a:p>
          <a:p>
            <a:endParaRPr lang="en-US" sz="2000" dirty="0">
              <a:latin typeface="Arial" panose="020B0604020202020204" pitchFamily="34" charset="0"/>
              <a:ea typeface="Calibri" panose="020F050202020403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Why – To avoid instances where Personally Identifiable Information (</a:t>
            </a:r>
            <a:r>
              <a:rPr lang="en-US" sz="2000" dirty="0" err="1">
                <a:latin typeface="Arial" panose="020B0604020202020204" pitchFamily="34" charset="0"/>
                <a:ea typeface="Calibri" panose="020F0502020204030204" pitchFamily="34" charset="0"/>
                <a:cs typeface="Arial" panose="020B0604020202020204" pitchFamily="34" charset="0"/>
              </a:rPr>
              <a:t>PII</a:t>
            </a:r>
            <a:r>
              <a:rPr lang="en-US" sz="2000" dirty="0">
                <a:latin typeface="Arial" panose="020B0604020202020204" pitchFamily="34" charset="0"/>
                <a:ea typeface="Calibri" panose="020F0502020204030204" pitchFamily="34" charset="0"/>
                <a:cs typeface="Arial" panose="020B0604020202020204" pitchFamily="34" charset="0"/>
              </a:rPr>
              <a:t>) is passed through email.</a:t>
            </a:r>
          </a:p>
          <a:p>
            <a:pPr marL="742950" lvl="1" indent="-285750">
              <a:buClr>
                <a:schemeClr val="accent1"/>
              </a:buClr>
              <a:buFont typeface="Arial" panose="020B0604020202020204" pitchFamily="34" charset="0"/>
              <a:buChar char="•"/>
            </a:pPr>
            <a:r>
              <a:rPr lang="en-US" sz="2000" dirty="0" err="1">
                <a:latin typeface="Arial" panose="020B0604020202020204" pitchFamily="34" charset="0"/>
                <a:ea typeface="Calibri" panose="020F0502020204030204" pitchFamily="34" charset="0"/>
                <a:cs typeface="Arial" panose="020B0604020202020204" pitchFamily="34" charset="0"/>
              </a:rPr>
              <a:t>PII</a:t>
            </a:r>
            <a:r>
              <a:rPr lang="en-US" sz="2000" dirty="0">
                <a:latin typeface="Arial" panose="020B0604020202020204" pitchFamily="34" charset="0"/>
                <a:ea typeface="Calibri" panose="020F0502020204030204" pitchFamily="34" charset="0"/>
                <a:cs typeface="Arial" panose="020B0604020202020204" pitchFamily="34" charset="0"/>
              </a:rPr>
              <a:t> is information that directly or indirectly identifies and individual or that relates to an identifiable person.</a:t>
            </a:r>
          </a:p>
          <a:p>
            <a:pPr marL="742950" lvl="1" indent="-285750">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Name, address, date of birth, social security number.</a:t>
            </a:r>
          </a:p>
          <a:p>
            <a:pPr marL="285750" indent="-285750">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Who – Anyone can be granted access to our SFTP server.</a:t>
            </a:r>
          </a:p>
          <a:p>
            <a:pPr marL="285750" indent="-285750">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How – The SFTP server will be access through the new SCO enterprise dashboard. An instruction sheet will be made available to anyone who needs access.</a:t>
            </a:r>
          </a:p>
          <a:p>
            <a:pPr marL="285750" indent="-285750">
              <a:buClr>
                <a:schemeClr val="accent1"/>
              </a:buClr>
              <a:buFont typeface="Arial" panose="020B0604020202020204" pitchFamily="34" charset="0"/>
              <a:buChar char="•"/>
            </a:pPr>
            <a:r>
              <a:rPr lang="en-US" sz="2000" dirty="0">
                <a:latin typeface="Arial" panose="020B0604020202020204" pitchFamily="34" charset="0"/>
                <a:ea typeface="Calibri" panose="020F0502020204030204" pitchFamily="34" charset="0"/>
                <a:cs typeface="Arial" panose="020B0604020202020204" pitchFamily="34" charset="0"/>
              </a:rPr>
              <a:t>When – All files moving forward!</a:t>
            </a:r>
          </a:p>
        </p:txBody>
      </p:sp>
    </p:spTree>
    <p:extLst>
      <p:ext uri="{BB962C8B-B14F-4D97-AF65-F5344CB8AC3E}">
        <p14:creationId xmlns:p14="http://schemas.microsoft.com/office/powerpoint/2010/main" val="140449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AC55BB-345B-45D2-9E33-9CE43CBFB7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14" b="7842"/>
          <a:stretch/>
        </p:blipFill>
        <p:spPr>
          <a:xfrm>
            <a:off x="0" y="0"/>
            <a:ext cx="12195489" cy="6858000"/>
          </a:xfrm>
          <a:prstGeom prst="rect">
            <a:avLst/>
          </a:prstGeom>
        </p:spPr>
      </p:pic>
      <p:sp>
        <p:nvSpPr>
          <p:cNvPr id="8" name="Title 1">
            <a:extLst>
              <a:ext uri="{FF2B5EF4-FFF2-40B4-BE49-F238E27FC236}">
                <a16:creationId xmlns:a16="http://schemas.microsoft.com/office/drawing/2014/main" id="{59836277-586E-4EF1-BFA0-F041D683C3D6}"/>
              </a:ext>
            </a:extLst>
          </p:cNvPr>
          <p:cNvSpPr>
            <a:spLocks noGrp="1"/>
          </p:cNvSpPr>
          <p:nvPr>
            <p:ph type="title"/>
          </p:nvPr>
        </p:nvSpPr>
        <p:spPr>
          <a:xfrm>
            <a:off x="159026" y="823179"/>
            <a:ext cx="11873948" cy="904588"/>
          </a:xfrm>
        </p:spPr>
        <p:txBody>
          <a:bodyPr>
            <a:normAutofit/>
          </a:bodyPr>
          <a:lstStyle/>
          <a:p>
            <a:pPr algn="ctr"/>
            <a:r>
              <a:rPr lang="en-US" dirty="0">
                <a:solidFill>
                  <a:schemeClr val="tx1"/>
                </a:solidFill>
              </a:rPr>
              <a:t>On the Horizon</a:t>
            </a:r>
          </a:p>
        </p:txBody>
      </p:sp>
      <p:sp>
        <p:nvSpPr>
          <p:cNvPr id="9" name="Rectangle 8">
            <a:extLst>
              <a:ext uri="{FF2B5EF4-FFF2-40B4-BE49-F238E27FC236}">
                <a16:creationId xmlns:a16="http://schemas.microsoft.com/office/drawing/2014/main" id="{10D97A80-1FFA-4FF4-B725-15E29D030AF4}"/>
              </a:ext>
            </a:extLst>
          </p:cNvPr>
          <p:cNvSpPr/>
          <p:nvPr/>
        </p:nvSpPr>
        <p:spPr>
          <a:xfrm>
            <a:off x="1217802" y="2635225"/>
            <a:ext cx="9756396" cy="3801041"/>
          </a:xfrm>
          <a:prstGeom prst="rect">
            <a:avLst/>
          </a:prstGeom>
          <a:solidFill>
            <a:schemeClr val="bg1"/>
          </a:solidFill>
        </p:spPr>
        <p:txBody>
          <a:bodyPr wrap="square">
            <a:spAutoFit/>
          </a:bodyPr>
          <a:lstStyle/>
          <a:p>
            <a:pPr marL="571500" indent="-571500">
              <a:spcAft>
                <a:spcPts val="600"/>
              </a:spcAft>
              <a:buClr>
                <a:schemeClr val="accent1"/>
              </a:buClr>
              <a:buFont typeface="Arial" panose="020B0604020202020204" pitchFamily="34" charset="0"/>
              <a:buChar char="•"/>
            </a:pPr>
            <a:r>
              <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rPr>
              <a:t>Training “Save your Spot”</a:t>
            </a:r>
          </a:p>
          <a:p>
            <a:pPr marL="571500" indent="-571500">
              <a:spcAft>
                <a:spcPts val="600"/>
              </a:spcAft>
              <a:buClr>
                <a:schemeClr val="accent1"/>
              </a:buClr>
              <a:buFont typeface="Arial" panose="020B0604020202020204" pitchFamily="34" charset="0"/>
              <a:buChar char="•"/>
            </a:pPr>
            <a:r>
              <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rPr>
              <a:t>Payroll Crosswalk</a:t>
            </a:r>
          </a:p>
          <a:p>
            <a:pPr marL="571500" indent="-571500">
              <a:spcAft>
                <a:spcPts val="600"/>
              </a:spcAft>
              <a:buClr>
                <a:schemeClr val="accent1"/>
              </a:buClr>
              <a:buFont typeface="Arial" panose="020B0604020202020204" pitchFamily="34" charset="0"/>
              <a:buChar char="•"/>
            </a:pPr>
            <a:r>
              <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rPr>
              <a:t>Chart of Accounts Crosswalk</a:t>
            </a:r>
          </a:p>
          <a:p>
            <a:pPr marL="1028700" lvl="1" indent="-571500">
              <a:spcAft>
                <a:spcPts val="600"/>
              </a:spcAft>
              <a:buClr>
                <a:schemeClr val="accent1"/>
              </a:buClr>
              <a:buFont typeface="Arial" panose="020B0604020202020204" pitchFamily="34" charset="0"/>
              <a:buChar char="•"/>
            </a:pPr>
            <a:r>
              <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rPr>
              <a:t>Statewide numbering: Agency, Account, Fund, Appropriation</a:t>
            </a:r>
          </a:p>
          <a:p>
            <a:pPr marL="1028700" lvl="1" indent="-571500">
              <a:spcAft>
                <a:spcPts val="600"/>
              </a:spcAft>
              <a:buClr>
                <a:schemeClr val="accent1"/>
              </a:buClr>
              <a:buFont typeface="Arial" panose="020B0604020202020204" pitchFamily="34" charset="0"/>
              <a:buChar char="•"/>
            </a:pPr>
            <a:r>
              <a:rPr lang="en-US" sz="2400" dirty="0">
                <a:solidFill>
                  <a:schemeClr val="accent2"/>
                </a:solidFill>
                <a:latin typeface="Arial" panose="020B0604020202020204" pitchFamily="34" charset="0"/>
                <a:ea typeface="Calibri" panose="020F0502020204030204" pitchFamily="34" charset="0"/>
                <a:cs typeface="Arial" panose="020B0604020202020204" pitchFamily="34" charset="0"/>
              </a:rPr>
              <a:t>Agency-defined numbering: Project, Org. Unit, Program, Additional Reporting, Location, Funding Source</a:t>
            </a:r>
          </a:p>
          <a:p>
            <a:pPr marL="571500" indent="-571500">
              <a:spcAft>
                <a:spcPts val="600"/>
              </a:spcAft>
              <a:buClr>
                <a:schemeClr val="accent1"/>
              </a:buClr>
              <a:buFont typeface="Arial" panose="020B0604020202020204" pitchFamily="34" charset="0"/>
              <a:buChar char="•"/>
            </a:pPr>
            <a:r>
              <a:rPr lang="en-US" sz="3600" dirty="0">
                <a:solidFill>
                  <a:schemeClr val="accent2"/>
                </a:solidFill>
                <a:latin typeface="Arial" panose="020B0604020202020204" pitchFamily="34" charset="0"/>
                <a:ea typeface="Calibri" panose="020F0502020204030204" pitchFamily="34" charset="0"/>
                <a:cs typeface="Arial" panose="020B0604020202020204" pitchFamily="34" charset="0"/>
              </a:rPr>
              <a:t>Grant &amp; Projects</a:t>
            </a:r>
          </a:p>
        </p:txBody>
      </p:sp>
    </p:spTree>
    <p:extLst>
      <p:ext uri="{BB962C8B-B14F-4D97-AF65-F5344CB8AC3E}">
        <p14:creationId xmlns:p14="http://schemas.microsoft.com/office/powerpoint/2010/main" val="42859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39413"/>
            <a:ext cx="6492240" cy="3063240"/>
          </a:xfrm>
        </p:spPr>
        <p:txBody>
          <a:bodyPr>
            <a:normAutofit/>
          </a:bodyPr>
          <a:lstStyle/>
          <a:p>
            <a:pPr algn="ctr"/>
            <a:r>
              <a:rPr lang="en-US" sz="4500" dirty="0" err="1">
                <a:solidFill>
                  <a:srgbClr val="092F57"/>
                </a:solidFill>
              </a:rPr>
              <a:t>KDSR</a:t>
            </a:r>
            <a:endParaRPr lang="en-US" sz="4500" dirty="0">
              <a:solidFill>
                <a:srgbClr val="092F57"/>
              </a:solidFill>
            </a:endParaRP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16</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16</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76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926080"/>
            <a:ext cx="6492240" cy="3063240"/>
          </a:xfrm>
        </p:spPr>
        <p:txBody>
          <a:bodyPr>
            <a:normAutofit/>
          </a:bodyPr>
          <a:lstStyle/>
          <a:p>
            <a:pPr algn="ctr"/>
            <a:r>
              <a:rPr lang="en-US" sz="4500" dirty="0">
                <a:solidFill>
                  <a:srgbClr val="092F57"/>
                </a:solidFill>
              </a:rPr>
              <a:t>Questions</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17</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17</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E5468BB0-0368-4388-AD55-42D1DFADAB10}"/>
              </a:ext>
            </a:extLst>
          </p:cNvPr>
          <p:cNvGrpSpPr/>
          <p:nvPr/>
        </p:nvGrpSpPr>
        <p:grpSpPr>
          <a:xfrm>
            <a:off x="1009651" y="2470151"/>
            <a:ext cx="2057399" cy="2057395"/>
            <a:chOff x="2314575" y="2084388"/>
            <a:chExt cx="958851" cy="958849"/>
          </a:xfrm>
          <a:solidFill>
            <a:schemeClr val="bg1"/>
          </a:solidFill>
        </p:grpSpPr>
        <p:sp>
          <p:nvSpPr>
            <p:cNvPr id="9" name="Freeform 43">
              <a:extLst>
                <a:ext uri="{FF2B5EF4-FFF2-40B4-BE49-F238E27FC236}">
                  <a16:creationId xmlns:a16="http://schemas.microsoft.com/office/drawing/2014/main" id="{E0010227-8755-4F97-A1D5-1C8987875210}"/>
                </a:ext>
              </a:extLst>
            </p:cNvPr>
            <p:cNvSpPr>
              <a:spLocks noEditPoints="1"/>
            </p:cNvSpPr>
            <p:nvPr/>
          </p:nvSpPr>
          <p:spPr bwMode="auto">
            <a:xfrm>
              <a:off x="2314575" y="2084388"/>
              <a:ext cx="958851" cy="958849"/>
            </a:xfrm>
            <a:custGeom>
              <a:avLst/>
              <a:gdLst>
                <a:gd name="T0" fmla="*/ 340 w 355"/>
                <a:gd name="T1" fmla="*/ 283 h 355"/>
                <a:gd name="T2" fmla="*/ 263 w 355"/>
                <a:gd name="T3" fmla="*/ 207 h 355"/>
                <a:gd name="T4" fmla="*/ 280 w 355"/>
                <a:gd name="T5" fmla="*/ 140 h 355"/>
                <a:gd name="T6" fmla="*/ 239 w 355"/>
                <a:gd name="T7" fmla="*/ 41 h 355"/>
                <a:gd name="T8" fmla="*/ 140 w 355"/>
                <a:gd name="T9" fmla="*/ 0 h 355"/>
                <a:gd name="T10" fmla="*/ 1 w 355"/>
                <a:gd name="T11" fmla="*/ 140 h 355"/>
                <a:gd name="T12" fmla="*/ 41 w 355"/>
                <a:gd name="T13" fmla="*/ 239 h 355"/>
                <a:gd name="T14" fmla="*/ 140 w 355"/>
                <a:gd name="T15" fmla="*/ 280 h 355"/>
                <a:gd name="T16" fmla="*/ 207 w 355"/>
                <a:gd name="T17" fmla="*/ 263 h 355"/>
                <a:gd name="T18" fmla="*/ 284 w 355"/>
                <a:gd name="T19" fmla="*/ 339 h 355"/>
                <a:gd name="T20" fmla="*/ 340 w 355"/>
                <a:gd name="T21" fmla="*/ 339 h 355"/>
                <a:gd name="T22" fmla="*/ 340 w 355"/>
                <a:gd name="T23" fmla="*/ 283 h 355"/>
                <a:gd name="T24" fmla="*/ 140 w 355"/>
                <a:gd name="T25" fmla="*/ 240 h 355"/>
                <a:gd name="T26" fmla="*/ 70 w 355"/>
                <a:gd name="T27" fmla="*/ 211 h 355"/>
                <a:gd name="T28" fmla="*/ 41 w 355"/>
                <a:gd name="T29" fmla="*/ 140 h 355"/>
                <a:gd name="T30" fmla="*/ 140 w 355"/>
                <a:gd name="T31" fmla="*/ 40 h 355"/>
                <a:gd name="T32" fmla="*/ 240 w 355"/>
                <a:gd name="T33" fmla="*/ 140 h 355"/>
                <a:gd name="T34" fmla="*/ 140 w 355"/>
                <a:gd name="T35" fmla="*/ 2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355">
                  <a:moveTo>
                    <a:pt x="340" y="283"/>
                  </a:moveTo>
                  <a:cubicBezTo>
                    <a:pt x="263" y="207"/>
                    <a:pt x="263" y="207"/>
                    <a:pt x="263" y="207"/>
                  </a:cubicBezTo>
                  <a:cubicBezTo>
                    <a:pt x="274" y="187"/>
                    <a:pt x="280" y="164"/>
                    <a:pt x="280" y="140"/>
                  </a:cubicBezTo>
                  <a:cubicBezTo>
                    <a:pt x="280" y="103"/>
                    <a:pt x="266" y="68"/>
                    <a:pt x="239" y="41"/>
                  </a:cubicBezTo>
                  <a:cubicBezTo>
                    <a:pt x="213" y="15"/>
                    <a:pt x="178" y="0"/>
                    <a:pt x="140" y="0"/>
                  </a:cubicBezTo>
                  <a:cubicBezTo>
                    <a:pt x="63" y="0"/>
                    <a:pt x="1" y="63"/>
                    <a:pt x="1" y="140"/>
                  </a:cubicBezTo>
                  <a:cubicBezTo>
                    <a:pt x="0" y="177"/>
                    <a:pt x="15" y="213"/>
                    <a:pt x="41" y="239"/>
                  </a:cubicBezTo>
                  <a:cubicBezTo>
                    <a:pt x="68" y="265"/>
                    <a:pt x="103" y="280"/>
                    <a:pt x="140" y="280"/>
                  </a:cubicBezTo>
                  <a:cubicBezTo>
                    <a:pt x="165" y="280"/>
                    <a:pt x="187" y="274"/>
                    <a:pt x="207" y="263"/>
                  </a:cubicBezTo>
                  <a:cubicBezTo>
                    <a:pt x="284" y="339"/>
                    <a:pt x="284" y="339"/>
                    <a:pt x="284" y="339"/>
                  </a:cubicBezTo>
                  <a:cubicBezTo>
                    <a:pt x="299" y="355"/>
                    <a:pt x="324" y="355"/>
                    <a:pt x="340" y="339"/>
                  </a:cubicBezTo>
                  <a:cubicBezTo>
                    <a:pt x="355" y="324"/>
                    <a:pt x="355" y="299"/>
                    <a:pt x="340" y="283"/>
                  </a:cubicBezTo>
                  <a:close/>
                  <a:moveTo>
                    <a:pt x="140" y="240"/>
                  </a:moveTo>
                  <a:cubicBezTo>
                    <a:pt x="114" y="240"/>
                    <a:pt x="89" y="229"/>
                    <a:pt x="70" y="211"/>
                  </a:cubicBezTo>
                  <a:cubicBezTo>
                    <a:pt x="51" y="192"/>
                    <a:pt x="41" y="167"/>
                    <a:pt x="41" y="140"/>
                  </a:cubicBezTo>
                  <a:cubicBezTo>
                    <a:pt x="41" y="85"/>
                    <a:pt x="85" y="40"/>
                    <a:pt x="140" y="40"/>
                  </a:cubicBezTo>
                  <a:cubicBezTo>
                    <a:pt x="195" y="40"/>
                    <a:pt x="240" y="85"/>
                    <a:pt x="240" y="140"/>
                  </a:cubicBezTo>
                  <a:cubicBezTo>
                    <a:pt x="240" y="195"/>
                    <a:pt x="195" y="240"/>
                    <a:pt x="140" y="2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4">
              <a:extLst>
                <a:ext uri="{FF2B5EF4-FFF2-40B4-BE49-F238E27FC236}">
                  <a16:creationId xmlns:a16="http://schemas.microsoft.com/office/drawing/2014/main" id="{B4C40C8B-E0F8-41AA-BD57-364E28EE7256}"/>
                </a:ext>
              </a:extLst>
            </p:cNvPr>
            <p:cNvSpPr>
              <a:spLocks noEditPoints="1"/>
            </p:cNvSpPr>
            <p:nvPr/>
          </p:nvSpPr>
          <p:spPr bwMode="auto">
            <a:xfrm>
              <a:off x="2552700" y="2273300"/>
              <a:ext cx="280988" cy="377825"/>
            </a:xfrm>
            <a:custGeom>
              <a:avLst/>
              <a:gdLst>
                <a:gd name="T0" fmla="*/ 67 w 104"/>
                <a:gd name="T1" fmla="*/ 97 h 140"/>
                <a:gd name="T2" fmla="*/ 31 w 104"/>
                <a:gd name="T3" fmla="*/ 97 h 140"/>
                <a:gd name="T4" fmla="*/ 31 w 104"/>
                <a:gd name="T5" fmla="*/ 93 h 140"/>
                <a:gd name="T6" fmla="*/ 33 w 104"/>
                <a:gd name="T7" fmla="*/ 78 h 140"/>
                <a:gd name="T8" fmla="*/ 40 w 104"/>
                <a:gd name="T9" fmla="*/ 68 h 140"/>
                <a:gd name="T10" fmla="*/ 58 w 104"/>
                <a:gd name="T11" fmla="*/ 52 h 140"/>
                <a:gd name="T12" fmla="*/ 65 w 104"/>
                <a:gd name="T13" fmla="*/ 40 h 140"/>
                <a:gd name="T14" fmla="*/ 62 w 104"/>
                <a:gd name="T15" fmla="*/ 32 h 140"/>
                <a:gd name="T16" fmla="*/ 53 w 104"/>
                <a:gd name="T17" fmla="*/ 29 h 140"/>
                <a:gd name="T18" fmla="*/ 42 w 104"/>
                <a:gd name="T19" fmla="*/ 34 h 140"/>
                <a:gd name="T20" fmla="*/ 37 w 104"/>
                <a:gd name="T21" fmla="*/ 49 h 140"/>
                <a:gd name="T22" fmla="*/ 0 w 104"/>
                <a:gd name="T23" fmla="*/ 45 h 140"/>
                <a:gd name="T24" fmla="*/ 15 w 104"/>
                <a:gd name="T25" fmla="*/ 13 h 140"/>
                <a:gd name="T26" fmla="*/ 54 w 104"/>
                <a:gd name="T27" fmla="*/ 0 h 140"/>
                <a:gd name="T28" fmla="*/ 87 w 104"/>
                <a:gd name="T29" fmla="*/ 9 h 140"/>
                <a:gd name="T30" fmla="*/ 104 w 104"/>
                <a:gd name="T31" fmla="*/ 40 h 140"/>
                <a:gd name="T32" fmla="*/ 99 w 104"/>
                <a:gd name="T33" fmla="*/ 55 h 140"/>
                <a:gd name="T34" fmla="*/ 81 w 104"/>
                <a:gd name="T35" fmla="*/ 73 h 140"/>
                <a:gd name="T36" fmla="*/ 69 w 104"/>
                <a:gd name="T37" fmla="*/ 85 h 140"/>
                <a:gd name="T38" fmla="*/ 67 w 104"/>
                <a:gd name="T39" fmla="*/ 97 h 140"/>
                <a:gd name="T40" fmla="*/ 30 w 104"/>
                <a:gd name="T41" fmla="*/ 106 h 140"/>
                <a:gd name="T42" fmla="*/ 68 w 104"/>
                <a:gd name="T43" fmla="*/ 106 h 140"/>
                <a:gd name="T44" fmla="*/ 68 w 104"/>
                <a:gd name="T45" fmla="*/ 140 h 140"/>
                <a:gd name="T46" fmla="*/ 30 w 104"/>
                <a:gd name="T47" fmla="*/ 140 h 140"/>
                <a:gd name="T48" fmla="*/ 30 w 104"/>
                <a:gd name="T49" fmla="*/ 10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40">
                  <a:moveTo>
                    <a:pt x="67" y="97"/>
                  </a:moveTo>
                  <a:cubicBezTo>
                    <a:pt x="31" y="97"/>
                    <a:pt x="31" y="97"/>
                    <a:pt x="31" y="97"/>
                  </a:cubicBezTo>
                  <a:cubicBezTo>
                    <a:pt x="31" y="93"/>
                    <a:pt x="31" y="93"/>
                    <a:pt x="31" y="93"/>
                  </a:cubicBezTo>
                  <a:cubicBezTo>
                    <a:pt x="31" y="87"/>
                    <a:pt x="32" y="82"/>
                    <a:pt x="33" y="78"/>
                  </a:cubicBezTo>
                  <a:cubicBezTo>
                    <a:pt x="35" y="75"/>
                    <a:pt x="37" y="71"/>
                    <a:pt x="40" y="68"/>
                  </a:cubicBezTo>
                  <a:cubicBezTo>
                    <a:pt x="42" y="65"/>
                    <a:pt x="48" y="60"/>
                    <a:pt x="58" y="52"/>
                  </a:cubicBezTo>
                  <a:cubicBezTo>
                    <a:pt x="63" y="48"/>
                    <a:pt x="65" y="44"/>
                    <a:pt x="65" y="40"/>
                  </a:cubicBezTo>
                  <a:cubicBezTo>
                    <a:pt x="65" y="37"/>
                    <a:pt x="64" y="34"/>
                    <a:pt x="62" y="32"/>
                  </a:cubicBezTo>
                  <a:cubicBezTo>
                    <a:pt x="60" y="30"/>
                    <a:pt x="57" y="29"/>
                    <a:pt x="53" y="29"/>
                  </a:cubicBezTo>
                  <a:cubicBezTo>
                    <a:pt x="49" y="29"/>
                    <a:pt x="45" y="31"/>
                    <a:pt x="42" y="34"/>
                  </a:cubicBezTo>
                  <a:cubicBezTo>
                    <a:pt x="39" y="37"/>
                    <a:pt x="37" y="42"/>
                    <a:pt x="37" y="49"/>
                  </a:cubicBezTo>
                  <a:cubicBezTo>
                    <a:pt x="0" y="45"/>
                    <a:pt x="0" y="45"/>
                    <a:pt x="0" y="45"/>
                  </a:cubicBezTo>
                  <a:cubicBezTo>
                    <a:pt x="2" y="31"/>
                    <a:pt x="6" y="21"/>
                    <a:pt x="15" y="13"/>
                  </a:cubicBezTo>
                  <a:cubicBezTo>
                    <a:pt x="23" y="4"/>
                    <a:pt x="36" y="0"/>
                    <a:pt x="54" y="0"/>
                  </a:cubicBezTo>
                  <a:cubicBezTo>
                    <a:pt x="67" y="0"/>
                    <a:pt x="78" y="3"/>
                    <a:pt x="87" y="9"/>
                  </a:cubicBezTo>
                  <a:cubicBezTo>
                    <a:pt x="98" y="16"/>
                    <a:pt x="104" y="27"/>
                    <a:pt x="104" y="40"/>
                  </a:cubicBezTo>
                  <a:cubicBezTo>
                    <a:pt x="104" y="45"/>
                    <a:pt x="102" y="50"/>
                    <a:pt x="99" y="55"/>
                  </a:cubicBezTo>
                  <a:cubicBezTo>
                    <a:pt x="96" y="60"/>
                    <a:pt x="90" y="66"/>
                    <a:pt x="81" y="73"/>
                  </a:cubicBezTo>
                  <a:cubicBezTo>
                    <a:pt x="75" y="78"/>
                    <a:pt x="71" y="82"/>
                    <a:pt x="69" y="85"/>
                  </a:cubicBezTo>
                  <a:cubicBezTo>
                    <a:pt x="68" y="88"/>
                    <a:pt x="67" y="92"/>
                    <a:pt x="67" y="97"/>
                  </a:cubicBezTo>
                  <a:close/>
                  <a:moveTo>
                    <a:pt x="30" y="106"/>
                  </a:moveTo>
                  <a:cubicBezTo>
                    <a:pt x="68" y="106"/>
                    <a:pt x="68" y="106"/>
                    <a:pt x="68" y="106"/>
                  </a:cubicBezTo>
                  <a:cubicBezTo>
                    <a:pt x="68" y="140"/>
                    <a:pt x="68" y="140"/>
                    <a:pt x="68" y="140"/>
                  </a:cubicBezTo>
                  <a:cubicBezTo>
                    <a:pt x="30" y="140"/>
                    <a:pt x="30" y="140"/>
                    <a:pt x="30" y="140"/>
                  </a:cubicBezTo>
                  <a:lnTo>
                    <a:pt x="30"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4608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53152" y="1675350"/>
            <a:ext cx="6492240" cy="769614"/>
          </a:xfrm>
        </p:spPr>
        <p:txBody>
          <a:bodyPr>
            <a:normAutofit/>
          </a:bodyPr>
          <a:lstStyle/>
          <a:p>
            <a:pPr algn="ctr"/>
            <a:r>
              <a:rPr lang="en-US" sz="4500" dirty="0">
                <a:solidFill>
                  <a:srgbClr val="092F57"/>
                </a:solidFill>
              </a:rPr>
              <a:t>Thank You for Coming!</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18</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18</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230783" y="2381906"/>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DCBA7B9-816F-480F-912D-B98D3357CE2A}"/>
              </a:ext>
            </a:extLst>
          </p:cNvPr>
          <p:cNvSpPr txBox="1"/>
          <p:nvPr/>
        </p:nvSpPr>
        <p:spPr>
          <a:xfrm>
            <a:off x="5230782" y="250567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Sheena Coles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208-332-8703</a:t>
            </a:r>
          </a:p>
        </p:txBody>
      </p:sp>
      <p:sp>
        <p:nvSpPr>
          <p:cNvPr id="8" name="TextBox 7">
            <a:extLst>
              <a:ext uri="{FF2B5EF4-FFF2-40B4-BE49-F238E27FC236}">
                <a16:creationId xmlns:a16="http://schemas.microsoft.com/office/drawing/2014/main" id="{83D3BAE2-BAE0-4842-92DF-174D3C430C56}"/>
              </a:ext>
            </a:extLst>
          </p:cNvPr>
          <p:cNvSpPr txBox="1"/>
          <p:nvPr/>
        </p:nvSpPr>
        <p:spPr>
          <a:xfrm>
            <a:off x="8608305" y="2444963"/>
            <a:ext cx="2737087"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Mackenzie Smith</a:t>
            </a:r>
          </a:p>
          <a:p>
            <a:r>
              <a:rPr lang="en-US" dirty="0">
                <a:latin typeface="Arial" panose="020B0604020202020204" pitchFamily="34" charset="0"/>
                <a:cs typeface="Arial" panose="020B0604020202020204" pitchFamily="34" charset="0"/>
                <a:hlinkClick r:id="rId3"/>
              </a:rPr>
              <a:t>msmith@sco.Idaho.gov</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208-332-8712</a:t>
            </a:r>
            <a:r>
              <a:rPr lang="en-US" dirty="0"/>
              <a:t> </a:t>
            </a: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72D9E7-B66E-45FB-9B80-93AC382A16EE}"/>
              </a:ext>
            </a:extLst>
          </p:cNvPr>
          <p:cNvSpPr txBox="1"/>
          <p:nvPr/>
        </p:nvSpPr>
        <p:spPr>
          <a:xfrm>
            <a:off x="6871687" y="5240545"/>
            <a:ext cx="3067819"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Luma: </a:t>
            </a:r>
            <a:r>
              <a:rPr lang="en-US" u="sng" dirty="0">
                <a:latin typeface="Arial" panose="020B0604020202020204" pitchFamily="34" charset="0"/>
                <a:cs typeface="Arial" panose="020B0604020202020204" pitchFamily="34" charset="0"/>
                <a:hlinkClick r:id="rId4"/>
              </a:rPr>
              <a:t>luma@sco.idaho.gov</a:t>
            </a: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9816E2E-A978-40DF-B050-B8A910D5F523}"/>
              </a:ext>
            </a:extLst>
          </p:cNvPr>
          <p:cNvSpPr txBox="1"/>
          <p:nvPr/>
        </p:nvSpPr>
        <p:spPr>
          <a:xfrm>
            <a:off x="5230782" y="3436711"/>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Heath Ribordy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5"/>
              </a:rPr>
              <a:t>hribordy@sco.Idaho.gov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CBB48C5-C0FA-4FC6-BD21-BFF41143D628}"/>
              </a:ext>
            </a:extLst>
          </p:cNvPr>
          <p:cNvSpPr txBox="1"/>
          <p:nvPr/>
        </p:nvSpPr>
        <p:spPr>
          <a:xfrm>
            <a:off x="8608305" y="3466015"/>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Danielle Blackmer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scoles@sco.Idaho.gov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D735BF0-E91D-4234-924C-08701AF9C1AE}"/>
              </a:ext>
            </a:extLst>
          </p:cNvPr>
          <p:cNvSpPr txBox="1"/>
          <p:nvPr/>
        </p:nvSpPr>
        <p:spPr>
          <a:xfrm>
            <a:off x="5230782" y="4259320"/>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Chris Lehosit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6"/>
              </a:rPr>
              <a:t>clehosit@sco.Idaho.gov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79DFCFE-1246-4DB0-95DC-3242CD38A8FD}"/>
              </a:ext>
            </a:extLst>
          </p:cNvPr>
          <p:cNvSpPr txBox="1"/>
          <p:nvPr/>
        </p:nvSpPr>
        <p:spPr>
          <a:xfrm>
            <a:off x="8630467" y="4260052"/>
            <a:ext cx="284973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Tina	Fuller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7"/>
              </a:rPr>
              <a:t>tfuller@sco.Idaho.gov</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026A0083-F87B-471D-BE61-F8689D014F0A}"/>
              </a:ext>
            </a:extLst>
          </p:cNvPr>
          <p:cNvGrpSpPr/>
          <p:nvPr/>
        </p:nvGrpSpPr>
        <p:grpSpPr>
          <a:xfrm>
            <a:off x="1071880" y="2601792"/>
            <a:ext cx="1765166" cy="1925763"/>
            <a:chOff x="3584575" y="5884863"/>
            <a:chExt cx="635000" cy="731837"/>
          </a:xfrm>
          <a:solidFill>
            <a:schemeClr val="bg1"/>
          </a:solidFill>
        </p:grpSpPr>
        <p:sp>
          <p:nvSpPr>
            <p:cNvPr id="15" name="Freeform 135">
              <a:extLst>
                <a:ext uri="{FF2B5EF4-FFF2-40B4-BE49-F238E27FC236}">
                  <a16:creationId xmlns:a16="http://schemas.microsoft.com/office/drawing/2014/main" id="{6A80338C-5E60-41F4-9F23-FC34FE5FD5ED}"/>
                </a:ext>
              </a:extLst>
            </p:cNvPr>
            <p:cNvSpPr>
              <a:spLocks noEditPoints="1"/>
            </p:cNvSpPr>
            <p:nvPr/>
          </p:nvSpPr>
          <p:spPr bwMode="auto">
            <a:xfrm>
              <a:off x="3584575" y="5884863"/>
              <a:ext cx="635000" cy="731837"/>
            </a:xfrm>
            <a:custGeom>
              <a:avLst/>
              <a:gdLst>
                <a:gd name="T0" fmla="*/ 206 w 211"/>
                <a:gd name="T1" fmla="*/ 0 h 243"/>
                <a:gd name="T2" fmla="*/ 4 w 211"/>
                <a:gd name="T3" fmla="*/ 0 h 243"/>
                <a:gd name="T4" fmla="*/ 0 w 211"/>
                <a:gd name="T5" fmla="*/ 5 h 243"/>
                <a:gd name="T6" fmla="*/ 0 w 211"/>
                <a:gd name="T7" fmla="*/ 238 h 243"/>
                <a:gd name="T8" fmla="*/ 4 w 211"/>
                <a:gd name="T9" fmla="*/ 243 h 243"/>
                <a:gd name="T10" fmla="*/ 173 w 211"/>
                <a:gd name="T11" fmla="*/ 243 h 243"/>
                <a:gd name="T12" fmla="*/ 178 w 211"/>
                <a:gd name="T13" fmla="*/ 238 h 243"/>
                <a:gd name="T14" fmla="*/ 178 w 211"/>
                <a:gd name="T15" fmla="*/ 69 h 243"/>
                <a:gd name="T16" fmla="*/ 206 w 211"/>
                <a:gd name="T17" fmla="*/ 69 h 243"/>
                <a:gd name="T18" fmla="*/ 211 w 211"/>
                <a:gd name="T19" fmla="*/ 64 h 243"/>
                <a:gd name="T20" fmla="*/ 211 w 211"/>
                <a:gd name="T21" fmla="*/ 5 h 243"/>
                <a:gd name="T22" fmla="*/ 206 w 211"/>
                <a:gd name="T23" fmla="*/ 0 h 243"/>
                <a:gd name="T24" fmla="*/ 201 w 211"/>
                <a:gd name="T25" fmla="*/ 59 h 243"/>
                <a:gd name="T26" fmla="*/ 173 w 211"/>
                <a:gd name="T27" fmla="*/ 59 h 243"/>
                <a:gd name="T28" fmla="*/ 168 w 211"/>
                <a:gd name="T29" fmla="*/ 64 h 243"/>
                <a:gd name="T30" fmla="*/ 168 w 211"/>
                <a:gd name="T31" fmla="*/ 234 h 243"/>
                <a:gd name="T32" fmla="*/ 9 w 211"/>
                <a:gd name="T33" fmla="*/ 234 h 243"/>
                <a:gd name="T34" fmla="*/ 9 w 211"/>
                <a:gd name="T35" fmla="*/ 10 h 243"/>
                <a:gd name="T36" fmla="*/ 201 w 211"/>
                <a:gd name="T37" fmla="*/ 10 h 243"/>
                <a:gd name="T38" fmla="*/ 201 w 211"/>
                <a:gd name="T39" fmla="*/ 5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43">
                  <a:moveTo>
                    <a:pt x="206" y="0"/>
                  </a:moveTo>
                  <a:cubicBezTo>
                    <a:pt x="4" y="0"/>
                    <a:pt x="4" y="0"/>
                    <a:pt x="4" y="0"/>
                  </a:cubicBezTo>
                  <a:cubicBezTo>
                    <a:pt x="2" y="0"/>
                    <a:pt x="0" y="3"/>
                    <a:pt x="0" y="5"/>
                  </a:cubicBezTo>
                  <a:cubicBezTo>
                    <a:pt x="0" y="238"/>
                    <a:pt x="0" y="238"/>
                    <a:pt x="0" y="238"/>
                  </a:cubicBezTo>
                  <a:cubicBezTo>
                    <a:pt x="0" y="241"/>
                    <a:pt x="2" y="243"/>
                    <a:pt x="4" y="243"/>
                  </a:cubicBezTo>
                  <a:cubicBezTo>
                    <a:pt x="173" y="243"/>
                    <a:pt x="173" y="243"/>
                    <a:pt x="173" y="243"/>
                  </a:cubicBezTo>
                  <a:cubicBezTo>
                    <a:pt x="176" y="243"/>
                    <a:pt x="178" y="241"/>
                    <a:pt x="178" y="238"/>
                  </a:cubicBezTo>
                  <a:cubicBezTo>
                    <a:pt x="178" y="69"/>
                    <a:pt x="178" y="69"/>
                    <a:pt x="178" y="69"/>
                  </a:cubicBezTo>
                  <a:cubicBezTo>
                    <a:pt x="206" y="69"/>
                    <a:pt x="206" y="69"/>
                    <a:pt x="206" y="69"/>
                  </a:cubicBezTo>
                  <a:cubicBezTo>
                    <a:pt x="209" y="69"/>
                    <a:pt x="211" y="66"/>
                    <a:pt x="211" y="64"/>
                  </a:cubicBezTo>
                  <a:cubicBezTo>
                    <a:pt x="211" y="5"/>
                    <a:pt x="211" y="5"/>
                    <a:pt x="211" y="5"/>
                  </a:cubicBezTo>
                  <a:cubicBezTo>
                    <a:pt x="211" y="3"/>
                    <a:pt x="209" y="0"/>
                    <a:pt x="206" y="0"/>
                  </a:cubicBezTo>
                  <a:close/>
                  <a:moveTo>
                    <a:pt x="201" y="59"/>
                  </a:moveTo>
                  <a:cubicBezTo>
                    <a:pt x="173" y="59"/>
                    <a:pt x="173" y="59"/>
                    <a:pt x="173" y="59"/>
                  </a:cubicBezTo>
                  <a:cubicBezTo>
                    <a:pt x="170" y="59"/>
                    <a:pt x="168" y="61"/>
                    <a:pt x="168" y="64"/>
                  </a:cubicBezTo>
                  <a:cubicBezTo>
                    <a:pt x="168" y="234"/>
                    <a:pt x="168" y="234"/>
                    <a:pt x="168" y="234"/>
                  </a:cubicBezTo>
                  <a:cubicBezTo>
                    <a:pt x="9" y="234"/>
                    <a:pt x="9" y="234"/>
                    <a:pt x="9" y="234"/>
                  </a:cubicBezTo>
                  <a:cubicBezTo>
                    <a:pt x="9" y="10"/>
                    <a:pt x="9" y="10"/>
                    <a:pt x="9" y="10"/>
                  </a:cubicBezTo>
                  <a:cubicBezTo>
                    <a:pt x="201" y="10"/>
                    <a:pt x="201" y="10"/>
                    <a:pt x="201" y="10"/>
                  </a:cubicBezTo>
                  <a:lnTo>
                    <a:pt x="201" y="5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6" name="Freeform 136">
              <a:extLst>
                <a:ext uri="{FF2B5EF4-FFF2-40B4-BE49-F238E27FC236}">
                  <a16:creationId xmlns:a16="http://schemas.microsoft.com/office/drawing/2014/main" id="{651E1B19-CC9D-4765-8461-87F0F05DD3A1}"/>
                </a:ext>
              </a:extLst>
            </p:cNvPr>
            <p:cNvSpPr>
              <a:spLocks/>
            </p:cNvSpPr>
            <p:nvPr/>
          </p:nvSpPr>
          <p:spPr bwMode="auto">
            <a:xfrm>
              <a:off x="3683000" y="6469063"/>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7" name="Freeform 137">
              <a:extLst>
                <a:ext uri="{FF2B5EF4-FFF2-40B4-BE49-F238E27FC236}">
                  <a16:creationId xmlns:a16="http://schemas.microsoft.com/office/drawing/2014/main" id="{BD9B4CED-4CD3-4E9E-83AA-55376EF8B5C8}"/>
                </a:ext>
              </a:extLst>
            </p:cNvPr>
            <p:cNvSpPr>
              <a:spLocks/>
            </p:cNvSpPr>
            <p:nvPr/>
          </p:nvSpPr>
          <p:spPr bwMode="auto">
            <a:xfrm>
              <a:off x="3683000" y="6378575"/>
              <a:ext cx="338138" cy="30162"/>
            </a:xfrm>
            <a:custGeom>
              <a:avLst/>
              <a:gdLst>
                <a:gd name="T0" fmla="*/ 5 w 112"/>
                <a:gd name="T1" fmla="*/ 10 h 10"/>
                <a:gd name="T2" fmla="*/ 107 w 112"/>
                <a:gd name="T3" fmla="*/ 10 h 10"/>
                <a:gd name="T4" fmla="*/ 112 w 112"/>
                <a:gd name="T5" fmla="*/ 5 h 10"/>
                <a:gd name="T6" fmla="*/ 107 w 112"/>
                <a:gd name="T7" fmla="*/ 0 h 10"/>
                <a:gd name="T8" fmla="*/ 5 w 112"/>
                <a:gd name="T9" fmla="*/ 0 h 10"/>
                <a:gd name="T10" fmla="*/ 0 w 112"/>
                <a:gd name="T11" fmla="*/ 5 h 10"/>
                <a:gd name="T12" fmla="*/ 5 w 1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5" y="10"/>
                  </a:moveTo>
                  <a:cubicBezTo>
                    <a:pt x="107" y="10"/>
                    <a:pt x="107" y="10"/>
                    <a:pt x="107" y="10"/>
                  </a:cubicBezTo>
                  <a:cubicBezTo>
                    <a:pt x="109" y="10"/>
                    <a:pt x="112" y="8"/>
                    <a:pt x="112" y="5"/>
                  </a:cubicBezTo>
                  <a:cubicBezTo>
                    <a:pt x="112" y="2"/>
                    <a:pt x="109" y="0"/>
                    <a:pt x="107" y="0"/>
                  </a:cubicBezTo>
                  <a:cubicBezTo>
                    <a:pt x="5" y="0"/>
                    <a:pt x="5" y="0"/>
                    <a:pt x="5" y="0"/>
                  </a:cubicBezTo>
                  <a:cubicBezTo>
                    <a:pt x="2" y="0"/>
                    <a:pt x="0" y="2"/>
                    <a:pt x="0" y="5"/>
                  </a:cubicBezTo>
                  <a:cubicBezTo>
                    <a:pt x="0" y="8"/>
                    <a:pt x="2" y="10"/>
                    <a:pt x="5"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8" name="Freeform 138">
              <a:extLst>
                <a:ext uri="{FF2B5EF4-FFF2-40B4-BE49-F238E27FC236}">
                  <a16:creationId xmlns:a16="http://schemas.microsoft.com/office/drawing/2014/main" id="{8956BDEC-4F54-4A34-920E-2206BF9FE54B}"/>
                </a:ext>
              </a:extLst>
            </p:cNvPr>
            <p:cNvSpPr>
              <a:spLocks/>
            </p:cNvSpPr>
            <p:nvPr/>
          </p:nvSpPr>
          <p:spPr bwMode="auto">
            <a:xfrm>
              <a:off x="4146550" y="6156325"/>
              <a:ext cx="73025" cy="192087"/>
            </a:xfrm>
            <a:custGeom>
              <a:avLst/>
              <a:gdLst>
                <a:gd name="T0" fmla="*/ 19 w 24"/>
                <a:gd name="T1" fmla="*/ 0 h 64"/>
                <a:gd name="T2" fmla="*/ 5 w 24"/>
                <a:gd name="T3" fmla="*/ 0 h 64"/>
                <a:gd name="T4" fmla="*/ 0 w 24"/>
                <a:gd name="T5" fmla="*/ 5 h 64"/>
                <a:gd name="T6" fmla="*/ 5 w 24"/>
                <a:gd name="T7" fmla="*/ 10 h 64"/>
                <a:gd name="T8" fmla="*/ 14 w 24"/>
                <a:gd name="T9" fmla="*/ 10 h 64"/>
                <a:gd name="T10" fmla="*/ 14 w 24"/>
                <a:gd name="T11" fmla="*/ 54 h 64"/>
                <a:gd name="T12" fmla="*/ 5 w 24"/>
                <a:gd name="T13" fmla="*/ 54 h 64"/>
                <a:gd name="T14" fmla="*/ 0 w 24"/>
                <a:gd name="T15" fmla="*/ 59 h 64"/>
                <a:gd name="T16" fmla="*/ 5 w 24"/>
                <a:gd name="T17" fmla="*/ 64 h 64"/>
                <a:gd name="T18" fmla="*/ 19 w 24"/>
                <a:gd name="T19" fmla="*/ 64 h 64"/>
                <a:gd name="T20" fmla="*/ 24 w 24"/>
                <a:gd name="T21" fmla="*/ 59 h 64"/>
                <a:gd name="T22" fmla="*/ 24 w 24"/>
                <a:gd name="T23" fmla="*/ 5 h 64"/>
                <a:gd name="T24" fmla="*/ 19 w 24"/>
                <a:gd name="T2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4">
                  <a:moveTo>
                    <a:pt x="19" y="0"/>
                  </a:moveTo>
                  <a:cubicBezTo>
                    <a:pt x="5" y="0"/>
                    <a:pt x="5" y="0"/>
                    <a:pt x="5" y="0"/>
                  </a:cubicBezTo>
                  <a:cubicBezTo>
                    <a:pt x="2" y="0"/>
                    <a:pt x="0" y="2"/>
                    <a:pt x="0" y="5"/>
                  </a:cubicBezTo>
                  <a:cubicBezTo>
                    <a:pt x="0" y="7"/>
                    <a:pt x="2" y="10"/>
                    <a:pt x="5" y="10"/>
                  </a:cubicBezTo>
                  <a:cubicBezTo>
                    <a:pt x="14" y="10"/>
                    <a:pt x="14" y="10"/>
                    <a:pt x="14" y="10"/>
                  </a:cubicBezTo>
                  <a:cubicBezTo>
                    <a:pt x="14" y="54"/>
                    <a:pt x="14" y="54"/>
                    <a:pt x="14" y="54"/>
                  </a:cubicBezTo>
                  <a:cubicBezTo>
                    <a:pt x="5" y="54"/>
                    <a:pt x="5" y="54"/>
                    <a:pt x="5" y="54"/>
                  </a:cubicBezTo>
                  <a:cubicBezTo>
                    <a:pt x="2" y="54"/>
                    <a:pt x="0" y="56"/>
                    <a:pt x="0" y="59"/>
                  </a:cubicBezTo>
                  <a:cubicBezTo>
                    <a:pt x="0" y="62"/>
                    <a:pt x="2" y="64"/>
                    <a:pt x="5" y="64"/>
                  </a:cubicBezTo>
                  <a:cubicBezTo>
                    <a:pt x="19" y="64"/>
                    <a:pt x="19" y="64"/>
                    <a:pt x="19" y="64"/>
                  </a:cubicBezTo>
                  <a:cubicBezTo>
                    <a:pt x="22" y="64"/>
                    <a:pt x="24" y="62"/>
                    <a:pt x="24" y="59"/>
                  </a:cubicBezTo>
                  <a:cubicBezTo>
                    <a:pt x="24" y="5"/>
                    <a:pt x="24" y="5"/>
                    <a:pt x="24" y="5"/>
                  </a:cubicBezTo>
                  <a:cubicBezTo>
                    <a:pt x="24" y="2"/>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19" name="Freeform 139">
              <a:extLst>
                <a:ext uri="{FF2B5EF4-FFF2-40B4-BE49-F238E27FC236}">
                  <a16:creationId xmlns:a16="http://schemas.microsoft.com/office/drawing/2014/main" id="{42A21B91-9587-45E1-B7E3-D8B7618D63D2}"/>
                </a:ext>
              </a:extLst>
            </p:cNvPr>
            <p:cNvSpPr>
              <a:spLocks/>
            </p:cNvSpPr>
            <p:nvPr/>
          </p:nvSpPr>
          <p:spPr bwMode="auto">
            <a:xfrm>
              <a:off x="4146550" y="6411913"/>
              <a:ext cx="73025" cy="204787"/>
            </a:xfrm>
            <a:custGeom>
              <a:avLst/>
              <a:gdLst>
                <a:gd name="T0" fmla="*/ 19 w 24"/>
                <a:gd name="T1" fmla="*/ 0 h 68"/>
                <a:gd name="T2" fmla="*/ 5 w 24"/>
                <a:gd name="T3" fmla="*/ 0 h 68"/>
                <a:gd name="T4" fmla="*/ 0 w 24"/>
                <a:gd name="T5" fmla="*/ 5 h 68"/>
                <a:gd name="T6" fmla="*/ 5 w 24"/>
                <a:gd name="T7" fmla="*/ 10 h 68"/>
                <a:gd name="T8" fmla="*/ 14 w 24"/>
                <a:gd name="T9" fmla="*/ 10 h 68"/>
                <a:gd name="T10" fmla="*/ 14 w 24"/>
                <a:gd name="T11" fmla="*/ 59 h 68"/>
                <a:gd name="T12" fmla="*/ 5 w 24"/>
                <a:gd name="T13" fmla="*/ 59 h 68"/>
                <a:gd name="T14" fmla="*/ 0 w 24"/>
                <a:gd name="T15" fmla="*/ 63 h 68"/>
                <a:gd name="T16" fmla="*/ 5 w 24"/>
                <a:gd name="T17" fmla="*/ 68 h 68"/>
                <a:gd name="T18" fmla="*/ 19 w 24"/>
                <a:gd name="T19" fmla="*/ 68 h 68"/>
                <a:gd name="T20" fmla="*/ 24 w 24"/>
                <a:gd name="T21" fmla="*/ 63 h 68"/>
                <a:gd name="T22" fmla="*/ 24 w 24"/>
                <a:gd name="T23" fmla="*/ 5 h 68"/>
                <a:gd name="T24" fmla="*/ 19 w 24"/>
                <a:gd name="T2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68">
                  <a:moveTo>
                    <a:pt x="19" y="0"/>
                  </a:moveTo>
                  <a:cubicBezTo>
                    <a:pt x="5" y="0"/>
                    <a:pt x="5" y="0"/>
                    <a:pt x="5" y="0"/>
                  </a:cubicBezTo>
                  <a:cubicBezTo>
                    <a:pt x="2" y="0"/>
                    <a:pt x="0" y="3"/>
                    <a:pt x="0" y="5"/>
                  </a:cubicBezTo>
                  <a:cubicBezTo>
                    <a:pt x="0" y="8"/>
                    <a:pt x="2" y="10"/>
                    <a:pt x="5" y="10"/>
                  </a:cubicBezTo>
                  <a:cubicBezTo>
                    <a:pt x="14" y="10"/>
                    <a:pt x="14" y="10"/>
                    <a:pt x="14" y="10"/>
                  </a:cubicBezTo>
                  <a:cubicBezTo>
                    <a:pt x="14" y="59"/>
                    <a:pt x="14" y="59"/>
                    <a:pt x="14" y="59"/>
                  </a:cubicBezTo>
                  <a:cubicBezTo>
                    <a:pt x="5" y="59"/>
                    <a:pt x="5" y="59"/>
                    <a:pt x="5" y="59"/>
                  </a:cubicBezTo>
                  <a:cubicBezTo>
                    <a:pt x="2" y="59"/>
                    <a:pt x="0" y="61"/>
                    <a:pt x="0" y="63"/>
                  </a:cubicBezTo>
                  <a:cubicBezTo>
                    <a:pt x="0" y="66"/>
                    <a:pt x="2" y="68"/>
                    <a:pt x="5" y="68"/>
                  </a:cubicBezTo>
                  <a:cubicBezTo>
                    <a:pt x="19" y="68"/>
                    <a:pt x="19" y="68"/>
                    <a:pt x="19" y="68"/>
                  </a:cubicBezTo>
                  <a:cubicBezTo>
                    <a:pt x="22" y="68"/>
                    <a:pt x="24" y="66"/>
                    <a:pt x="24" y="63"/>
                  </a:cubicBezTo>
                  <a:cubicBezTo>
                    <a:pt x="24" y="5"/>
                    <a:pt x="24" y="5"/>
                    <a:pt x="24" y="5"/>
                  </a:cubicBezTo>
                  <a:cubicBezTo>
                    <a:pt x="24" y="3"/>
                    <a:pt x="22" y="0"/>
                    <a:pt x="19"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sp>
          <p:nvSpPr>
            <p:cNvPr id="20" name="Freeform 140">
              <a:extLst>
                <a:ext uri="{FF2B5EF4-FFF2-40B4-BE49-F238E27FC236}">
                  <a16:creationId xmlns:a16="http://schemas.microsoft.com/office/drawing/2014/main" id="{7A2339EA-8492-4DC4-A452-0941502256D2}"/>
                </a:ext>
              </a:extLst>
            </p:cNvPr>
            <p:cNvSpPr>
              <a:spLocks noEditPoints="1"/>
            </p:cNvSpPr>
            <p:nvPr/>
          </p:nvSpPr>
          <p:spPr bwMode="auto">
            <a:xfrm>
              <a:off x="3689350" y="5978525"/>
              <a:ext cx="328613" cy="328612"/>
            </a:xfrm>
            <a:custGeom>
              <a:avLst/>
              <a:gdLst>
                <a:gd name="T0" fmla="*/ 9 w 109"/>
                <a:gd name="T1" fmla="*/ 109 h 109"/>
                <a:gd name="T2" fmla="*/ 100 w 109"/>
                <a:gd name="T3" fmla="*/ 109 h 109"/>
                <a:gd name="T4" fmla="*/ 109 w 109"/>
                <a:gd name="T5" fmla="*/ 100 h 109"/>
                <a:gd name="T6" fmla="*/ 109 w 109"/>
                <a:gd name="T7" fmla="*/ 88 h 109"/>
                <a:gd name="T8" fmla="*/ 103 w 109"/>
                <a:gd name="T9" fmla="*/ 80 h 109"/>
                <a:gd name="T10" fmla="*/ 71 w 109"/>
                <a:gd name="T11" fmla="*/ 65 h 109"/>
                <a:gd name="T12" fmla="*/ 71 w 109"/>
                <a:gd name="T13" fmla="*/ 63 h 109"/>
                <a:gd name="T14" fmla="*/ 78 w 109"/>
                <a:gd name="T15" fmla="*/ 50 h 109"/>
                <a:gd name="T16" fmla="*/ 82 w 109"/>
                <a:gd name="T17" fmla="*/ 41 h 109"/>
                <a:gd name="T18" fmla="*/ 80 w 109"/>
                <a:gd name="T19" fmla="*/ 34 h 109"/>
                <a:gd name="T20" fmla="*/ 80 w 109"/>
                <a:gd name="T21" fmla="*/ 25 h 109"/>
                <a:gd name="T22" fmla="*/ 54 w 109"/>
                <a:gd name="T23" fmla="*/ 0 h 109"/>
                <a:gd name="T24" fmla="*/ 28 w 109"/>
                <a:gd name="T25" fmla="*/ 25 h 109"/>
                <a:gd name="T26" fmla="*/ 28 w 109"/>
                <a:gd name="T27" fmla="*/ 34 h 109"/>
                <a:gd name="T28" fmla="*/ 27 w 109"/>
                <a:gd name="T29" fmla="*/ 41 h 109"/>
                <a:gd name="T30" fmla="*/ 31 w 109"/>
                <a:gd name="T31" fmla="*/ 50 h 109"/>
                <a:gd name="T32" fmla="*/ 37 w 109"/>
                <a:gd name="T33" fmla="*/ 63 h 109"/>
                <a:gd name="T34" fmla="*/ 37 w 109"/>
                <a:gd name="T35" fmla="*/ 65 h 109"/>
                <a:gd name="T36" fmla="*/ 6 w 109"/>
                <a:gd name="T37" fmla="*/ 80 h 109"/>
                <a:gd name="T38" fmla="*/ 0 w 109"/>
                <a:gd name="T39" fmla="*/ 88 h 109"/>
                <a:gd name="T40" fmla="*/ 0 w 109"/>
                <a:gd name="T41" fmla="*/ 100 h 109"/>
                <a:gd name="T42" fmla="*/ 9 w 109"/>
                <a:gd name="T43" fmla="*/ 109 h 109"/>
                <a:gd name="T44" fmla="*/ 10 w 109"/>
                <a:gd name="T45" fmla="*/ 89 h 109"/>
                <a:gd name="T46" fmla="*/ 47 w 109"/>
                <a:gd name="T47" fmla="*/ 68 h 109"/>
                <a:gd name="T48" fmla="*/ 47 w 109"/>
                <a:gd name="T49" fmla="*/ 66 h 109"/>
                <a:gd name="T50" fmla="*/ 47 w 109"/>
                <a:gd name="T51" fmla="*/ 61 h 109"/>
                <a:gd name="T52" fmla="*/ 46 w 109"/>
                <a:gd name="T53" fmla="*/ 58 h 109"/>
                <a:gd name="T54" fmla="*/ 40 w 109"/>
                <a:gd name="T55" fmla="*/ 46 h 109"/>
                <a:gd name="T56" fmla="*/ 38 w 109"/>
                <a:gd name="T57" fmla="*/ 44 h 109"/>
                <a:gd name="T58" fmla="*/ 36 w 109"/>
                <a:gd name="T59" fmla="*/ 41 h 109"/>
                <a:gd name="T60" fmla="*/ 37 w 109"/>
                <a:gd name="T61" fmla="*/ 39 h 109"/>
                <a:gd name="T62" fmla="*/ 38 w 109"/>
                <a:gd name="T63" fmla="*/ 36 h 109"/>
                <a:gd name="T64" fmla="*/ 38 w 109"/>
                <a:gd name="T65" fmla="*/ 25 h 109"/>
                <a:gd name="T66" fmla="*/ 54 w 109"/>
                <a:gd name="T67" fmla="*/ 10 h 109"/>
                <a:gd name="T68" fmla="*/ 71 w 109"/>
                <a:gd name="T69" fmla="*/ 25 h 109"/>
                <a:gd name="T70" fmla="*/ 71 w 109"/>
                <a:gd name="T71" fmla="*/ 36 h 109"/>
                <a:gd name="T72" fmla="*/ 72 w 109"/>
                <a:gd name="T73" fmla="*/ 39 h 109"/>
                <a:gd name="T74" fmla="*/ 72 w 109"/>
                <a:gd name="T75" fmla="*/ 41 h 109"/>
                <a:gd name="T76" fmla="*/ 71 w 109"/>
                <a:gd name="T77" fmla="*/ 44 h 109"/>
                <a:gd name="T78" fmla="*/ 69 w 109"/>
                <a:gd name="T79" fmla="*/ 46 h 109"/>
                <a:gd name="T80" fmla="*/ 63 w 109"/>
                <a:gd name="T81" fmla="*/ 58 h 109"/>
                <a:gd name="T82" fmla="*/ 62 w 109"/>
                <a:gd name="T83" fmla="*/ 61 h 109"/>
                <a:gd name="T84" fmla="*/ 62 w 109"/>
                <a:gd name="T85" fmla="*/ 66 h 109"/>
                <a:gd name="T86" fmla="*/ 62 w 109"/>
                <a:gd name="T87" fmla="*/ 68 h 109"/>
                <a:gd name="T88" fmla="*/ 99 w 109"/>
                <a:gd name="T89" fmla="*/ 89 h 109"/>
                <a:gd name="T90" fmla="*/ 99 w 109"/>
                <a:gd name="T91" fmla="*/ 99 h 109"/>
                <a:gd name="T92" fmla="*/ 10 w 109"/>
                <a:gd name="T93" fmla="*/ 99 h 109"/>
                <a:gd name="T94" fmla="*/ 10 w 109"/>
                <a:gd name="T95"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9" h="109">
                  <a:moveTo>
                    <a:pt x="9" y="109"/>
                  </a:moveTo>
                  <a:cubicBezTo>
                    <a:pt x="100" y="109"/>
                    <a:pt x="100" y="109"/>
                    <a:pt x="100" y="109"/>
                  </a:cubicBezTo>
                  <a:cubicBezTo>
                    <a:pt x="105" y="109"/>
                    <a:pt x="109" y="105"/>
                    <a:pt x="109" y="100"/>
                  </a:cubicBezTo>
                  <a:cubicBezTo>
                    <a:pt x="109" y="88"/>
                    <a:pt x="109" y="88"/>
                    <a:pt x="109" y="88"/>
                  </a:cubicBezTo>
                  <a:cubicBezTo>
                    <a:pt x="109" y="84"/>
                    <a:pt x="106" y="81"/>
                    <a:pt x="103" y="80"/>
                  </a:cubicBezTo>
                  <a:cubicBezTo>
                    <a:pt x="78" y="70"/>
                    <a:pt x="72" y="66"/>
                    <a:pt x="71" y="65"/>
                  </a:cubicBezTo>
                  <a:cubicBezTo>
                    <a:pt x="71" y="63"/>
                    <a:pt x="71" y="63"/>
                    <a:pt x="71" y="63"/>
                  </a:cubicBezTo>
                  <a:cubicBezTo>
                    <a:pt x="74" y="60"/>
                    <a:pt x="77" y="55"/>
                    <a:pt x="78" y="50"/>
                  </a:cubicBezTo>
                  <a:cubicBezTo>
                    <a:pt x="81" y="48"/>
                    <a:pt x="82" y="45"/>
                    <a:pt x="82" y="41"/>
                  </a:cubicBezTo>
                  <a:cubicBezTo>
                    <a:pt x="82" y="39"/>
                    <a:pt x="82" y="36"/>
                    <a:pt x="80" y="34"/>
                  </a:cubicBezTo>
                  <a:cubicBezTo>
                    <a:pt x="80" y="25"/>
                    <a:pt x="80" y="25"/>
                    <a:pt x="80" y="25"/>
                  </a:cubicBezTo>
                  <a:cubicBezTo>
                    <a:pt x="80" y="10"/>
                    <a:pt x="71" y="0"/>
                    <a:pt x="54" y="0"/>
                  </a:cubicBezTo>
                  <a:cubicBezTo>
                    <a:pt x="38" y="0"/>
                    <a:pt x="28" y="10"/>
                    <a:pt x="28" y="25"/>
                  </a:cubicBezTo>
                  <a:cubicBezTo>
                    <a:pt x="28" y="34"/>
                    <a:pt x="28" y="34"/>
                    <a:pt x="28" y="34"/>
                  </a:cubicBezTo>
                  <a:cubicBezTo>
                    <a:pt x="27" y="36"/>
                    <a:pt x="27" y="39"/>
                    <a:pt x="27" y="41"/>
                  </a:cubicBezTo>
                  <a:cubicBezTo>
                    <a:pt x="27" y="45"/>
                    <a:pt x="28" y="48"/>
                    <a:pt x="31" y="50"/>
                  </a:cubicBezTo>
                  <a:cubicBezTo>
                    <a:pt x="32" y="55"/>
                    <a:pt x="34" y="60"/>
                    <a:pt x="37" y="63"/>
                  </a:cubicBezTo>
                  <a:cubicBezTo>
                    <a:pt x="37" y="65"/>
                    <a:pt x="37" y="65"/>
                    <a:pt x="37" y="65"/>
                  </a:cubicBezTo>
                  <a:cubicBezTo>
                    <a:pt x="36" y="66"/>
                    <a:pt x="30" y="71"/>
                    <a:pt x="6" y="80"/>
                  </a:cubicBezTo>
                  <a:cubicBezTo>
                    <a:pt x="2" y="81"/>
                    <a:pt x="0" y="84"/>
                    <a:pt x="0" y="88"/>
                  </a:cubicBezTo>
                  <a:cubicBezTo>
                    <a:pt x="0" y="100"/>
                    <a:pt x="0" y="100"/>
                    <a:pt x="0" y="100"/>
                  </a:cubicBezTo>
                  <a:cubicBezTo>
                    <a:pt x="0" y="105"/>
                    <a:pt x="4" y="109"/>
                    <a:pt x="9" y="109"/>
                  </a:cubicBezTo>
                  <a:close/>
                  <a:moveTo>
                    <a:pt x="10" y="89"/>
                  </a:moveTo>
                  <a:cubicBezTo>
                    <a:pt x="42" y="76"/>
                    <a:pt x="46" y="72"/>
                    <a:pt x="47" y="68"/>
                  </a:cubicBezTo>
                  <a:cubicBezTo>
                    <a:pt x="47" y="67"/>
                    <a:pt x="47" y="67"/>
                    <a:pt x="47" y="66"/>
                  </a:cubicBezTo>
                  <a:cubicBezTo>
                    <a:pt x="47" y="61"/>
                    <a:pt x="47" y="61"/>
                    <a:pt x="47" y="61"/>
                  </a:cubicBezTo>
                  <a:cubicBezTo>
                    <a:pt x="47" y="60"/>
                    <a:pt x="47" y="59"/>
                    <a:pt x="46" y="58"/>
                  </a:cubicBezTo>
                  <a:cubicBezTo>
                    <a:pt x="43" y="55"/>
                    <a:pt x="41" y="51"/>
                    <a:pt x="40" y="46"/>
                  </a:cubicBezTo>
                  <a:cubicBezTo>
                    <a:pt x="39" y="45"/>
                    <a:pt x="39" y="44"/>
                    <a:pt x="38" y="44"/>
                  </a:cubicBezTo>
                  <a:cubicBezTo>
                    <a:pt x="37" y="43"/>
                    <a:pt x="36" y="42"/>
                    <a:pt x="36" y="41"/>
                  </a:cubicBezTo>
                  <a:cubicBezTo>
                    <a:pt x="36" y="40"/>
                    <a:pt x="37" y="39"/>
                    <a:pt x="37" y="39"/>
                  </a:cubicBezTo>
                  <a:cubicBezTo>
                    <a:pt x="38" y="38"/>
                    <a:pt x="38" y="37"/>
                    <a:pt x="38" y="36"/>
                  </a:cubicBezTo>
                  <a:cubicBezTo>
                    <a:pt x="38" y="25"/>
                    <a:pt x="38" y="25"/>
                    <a:pt x="38" y="25"/>
                  </a:cubicBezTo>
                  <a:cubicBezTo>
                    <a:pt x="38" y="15"/>
                    <a:pt x="44" y="10"/>
                    <a:pt x="54" y="10"/>
                  </a:cubicBezTo>
                  <a:cubicBezTo>
                    <a:pt x="65" y="10"/>
                    <a:pt x="71" y="15"/>
                    <a:pt x="71" y="25"/>
                  </a:cubicBezTo>
                  <a:cubicBezTo>
                    <a:pt x="71" y="36"/>
                    <a:pt x="71" y="36"/>
                    <a:pt x="71" y="36"/>
                  </a:cubicBezTo>
                  <a:cubicBezTo>
                    <a:pt x="71" y="37"/>
                    <a:pt x="71" y="38"/>
                    <a:pt x="72" y="39"/>
                  </a:cubicBezTo>
                  <a:cubicBezTo>
                    <a:pt x="72" y="39"/>
                    <a:pt x="72" y="40"/>
                    <a:pt x="72" y="41"/>
                  </a:cubicBezTo>
                  <a:cubicBezTo>
                    <a:pt x="72" y="42"/>
                    <a:pt x="72" y="43"/>
                    <a:pt x="71" y="44"/>
                  </a:cubicBezTo>
                  <a:cubicBezTo>
                    <a:pt x="70" y="44"/>
                    <a:pt x="69" y="45"/>
                    <a:pt x="69" y="46"/>
                  </a:cubicBezTo>
                  <a:cubicBezTo>
                    <a:pt x="68" y="51"/>
                    <a:pt x="66" y="55"/>
                    <a:pt x="63" y="58"/>
                  </a:cubicBezTo>
                  <a:cubicBezTo>
                    <a:pt x="62" y="59"/>
                    <a:pt x="62" y="60"/>
                    <a:pt x="62" y="61"/>
                  </a:cubicBezTo>
                  <a:cubicBezTo>
                    <a:pt x="62" y="66"/>
                    <a:pt x="62" y="66"/>
                    <a:pt x="62" y="66"/>
                  </a:cubicBezTo>
                  <a:cubicBezTo>
                    <a:pt x="62" y="67"/>
                    <a:pt x="62" y="67"/>
                    <a:pt x="62" y="68"/>
                  </a:cubicBezTo>
                  <a:cubicBezTo>
                    <a:pt x="63" y="72"/>
                    <a:pt x="67" y="76"/>
                    <a:pt x="99" y="89"/>
                  </a:cubicBezTo>
                  <a:cubicBezTo>
                    <a:pt x="99" y="99"/>
                    <a:pt x="99" y="99"/>
                    <a:pt x="99" y="99"/>
                  </a:cubicBezTo>
                  <a:cubicBezTo>
                    <a:pt x="10" y="99"/>
                    <a:pt x="10" y="99"/>
                    <a:pt x="10" y="99"/>
                  </a:cubicBezTo>
                  <a:lnTo>
                    <a:pt x="10" y="8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dirty="0"/>
            </a:p>
          </p:txBody>
        </p:sp>
      </p:grpSp>
    </p:spTree>
    <p:extLst>
      <p:ext uri="{BB962C8B-B14F-4D97-AF65-F5344CB8AC3E}">
        <p14:creationId xmlns:p14="http://schemas.microsoft.com/office/powerpoint/2010/main" val="32859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0"/>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p:nvPr>
        </p:nvSpPr>
        <p:spPr>
          <a:xfrm>
            <a:off x="1207185" y="2500363"/>
            <a:ext cx="2238360" cy="664256"/>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4444281" y="1210296"/>
            <a:ext cx="7300735" cy="349178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lvl="1" indent="-341313">
              <a:buClr>
                <a:srgbClr val="FFB81C"/>
              </a:buClr>
              <a:buFont typeface="Arial" panose="020B0604020202020204" pitchFamily="34" charset="0"/>
              <a:buChar char="•"/>
            </a:pPr>
            <a:r>
              <a:rPr lang="en-US" sz="2400" dirty="0">
                <a:solidFill>
                  <a:schemeClr val="accent2"/>
                </a:solidFill>
              </a:rPr>
              <a:t>Change Liaison Spotlight – Kean Miller</a:t>
            </a:r>
          </a:p>
          <a:p>
            <a:pPr marL="914400" lvl="1" indent="-341313">
              <a:buClr>
                <a:srgbClr val="FFB81C"/>
              </a:buClr>
              <a:buFont typeface="Arial" panose="020B0604020202020204" pitchFamily="34" charset="0"/>
              <a:buChar char="•"/>
            </a:pPr>
            <a:r>
              <a:rPr lang="en-US" sz="2400" dirty="0">
                <a:solidFill>
                  <a:schemeClr val="accent2"/>
                </a:solidFill>
              </a:rPr>
              <a:t>Chart of Accounts Agency Buildout</a:t>
            </a:r>
          </a:p>
          <a:p>
            <a:pPr marL="914400" lvl="1" indent="-341313">
              <a:buClr>
                <a:srgbClr val="FFB81C"/>
              </a:buClr>
              <a:buFont typeface="Arial" panose="020B0604020202020204" pitchFamily="34" charset="0"/>
              <a:buChar char="•"/>
            </a:pPr>
            <a:r>
              <a:rPr lang="en-US" sz="2400" dirty="0">
                <a:solidFill>
                  <a:schemeClr val="accent2"/>
                </a:solidFill>
              </a:rPr>
              <a:t>Change Readiness Assessment 2</a:t>
            </a:r>
          </a:p>
          <a:p>
            <a:pPr marL="914400" lvl="1" indent="-341313">
              <a:buClr>
                <a:srgbClr val="FFB81C"/>
              </a:buClr>
              <a:buFont typeface="Arial" panose="020B0604020202020204" pitchFamily="34" charset="0"/>
              <a:buChar char="•"/>
            </a:pPr>
            <a:r>
              <a:rPr lang="en-US" sz="2400" dirty="0">
                <a:solidFill>
                  <a:schemeClr val="accent2"/>
                </a:solidFill>
              </a:rPr>
              <a:t>System Integration Testing 1 (SIT1) Update</a:t>
            </a:r>
          </a:p>
          <a:p>
            <a:pPr marL="914400" lvl="1" indent="-341313">
              <a:buClr>
                <a:srgbClr val="FFB81C"/>
              </a:buClr>
              <a:buFont typeface="Arial" panose="020B0604020202020204" pitchFamily="34" charset="0"/>
              <a:buChar char="•"/>
            </a:pPr>
            <a:r>
              <a:rPr lang="en-US" sz="2400" dirty="0">
                <a:solidFill>
                  <a:schemeClr val="accent2"/>
                </a:solidFill>
              </a:rPr>
              <a:t>Fixed Assets Clean-up effort</a:t>
            </a:r>
          </a:p>
          <a:p>
            <a:pPr marL="914400" lvl="1" indent="-341313">
              <a:buClr>
                <a:srgbClr val="FFB81C"/>
              </a:buClr>
              <a:buFont typeface="Arial" panose="020B0604020202020204" pitchFamily="34" charset="0"/>
              <a:buChar char="•"/>
            </a:pPr>
            <a:r>
              <a:rPr lang="en-US" sz="2400" dirty="0">
                <a:solidFill>
                  <a:schemeClr val="accent2"/>
                </a:solidFill>
              </a:rPr>
              <a:t>SFTP for File Transfer</a:t>
            </a:r>
          </a:p>
          <a:p>
            <a:pPr marL="914400" lvl="1" indent="-341313">
              <a:buClr>
                <a:srgbClr val="FFB81C"/>
              </a:buClr>
              <a:buFont typeface="Arial" panose="020B0604020202020204" pitchFamily="34" charset="0"/>
              <a:buChar char="•"/>
            </a:pPr>
            <a:r>
              <a:rPr lang="en-US" sz="2400" dirty="0">
                <a:solidFill>
                  <a:schemeClr val="accent2"/>
                </a:solidFill>
              </a:rPr>
              <a:t>On the Horizon</a:t>
            </a:r>
          </a:p>
          <a:p>
            <a:pPr marL="914400" lvl="1" indent="-341313">
              <a:buClr>
                <a:srgbClr val="FFB81C"/>
              </a:buClr>
              <a:buFont typeface="Arial" panose="020B0604020202020204" pitchFamily="34" charset="0"/>
              <a:buChar char="•"/>
            </a:pPr>
            <a:r>
              <a:rPr lang="en-US" sz="2400" dirty="0">
                <a:solidFill>
                  <a:schemeClr val="accent2"/>
                </a:solidFill>
              </a:rPr>
              <a:t>Q&amp;A</a:t>
            </a:r>
            <a:endParaRPr lang="en-US" sz="2600" dirty="0">
              <a:solidFill>
                <a:schemeClr val="accent2"/>
              </a:solidFill>
            </a:endParaRPr>
          </a:p>
          <a:p>
            <a:pPr marL="457200" indent="-457200">
              <a:buClr>
                <a:srgbClr val="FFB81C"/>
              </a:buClr>
              <a:buFont typeface="+mj-lt"/>
              <a:buAutoNum type="arabicPeriod"/>
            </a:pPr>
            <a:endParaRPr lang="en-US" dirty="0"/>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732690" y="1664144"/>
            <a:ext cx="6677297" cy="3529712"/>
          </a:xfrm>
        </p:spPr>
        <p:txBody>
          <a:bodyPr>
            <a:normAutofit/>
          </a:bodyPr>
          <a:lstStyle/>
          <a:p>
            <a:pPr algn="ctr"/>
            <a:r>
              <a:rPr lang="en-US" sz="4800" dirty="0">
                <a:solidFill>
                  <a:schemeClr val="accent2"/>
                </a:solidFill>
              </a:rPr>
              <a:t>Change Liaison Spotlight</a:t>
            </a:r>
          </a:p>
          <a:p>
            <a:pPr algn="ctr"/>
            <a:endParaRPr lang="en-US" sz="4800" dirty="0">
              <a:solidFill>
                <a:schemeClr val="accent2"/>
              </a:solidFill>
            </a:endParaRPr>
          </a:p>
          <a:p>
            <a:pPr algn="ctr"/>
            <a:r>
              <a:rPr lang="en-US" sz="2800" dirty="0"/>
              <a:t>Kean Miller, Division of Vocational Rehabilitation</a:t>
            </a:r>
            <a:endParaRPr lang="en-US" sz="28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3</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80488" y="3544033"/>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6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A713B-DAD8-416F-8807-B147C056FBCC}"/>
              </a:ext>
            </a:extLst>
          </p:cNvPr>
          <p:cNvSpPr>
            <a:spLocks noGrp="1"/>
          </p:cNvSpPr>
          <p:nvPr>
            <p:ph type="title"/>
          </p:nvPr>
        </p:nvSpPr>
        <p:spPr>
          <a:xfrm>
            <a:off x="141436" y="130284"/>
            <a:ext cx="11873948" cy="904588"/>
          </a:xfrm>
        </p:spPr>
        <p:txBody>
          <a:bodyPr>
            <a:normAutofit/>
          </a:bodyPr>
          <a:lstStyle/>
          <a:p>
            <a:r>
              <a:rPr lang="en-US" dirty="0">
                <a:solidFill>
                  <a:schemeClr val="tx1"/>
                </a:solidFill>
              </a:rPr>
              <a:t>Change Liaison Spotlight </a:t>
            </a:r>
          </a:p>
        </p:txBody>
      </p:sp>
      <p:sp>
        <p:nvSpPr>
          <p:cNvPr id="6" name="Rectangle 5">
            <a:extLst>
              <a:ext uri="{FF2B5EF4-FFF2-40B4-BE49-F238E27FC236}">
                <a16:creationId xmlns:a16="http://schemas.microsoft.com/office/drawing/2014/main" id="{2213563A-9A5B-4465-894E-1815A9E3CB46}"/>
              </a:ext>
            </a:extLst>
          </p:cNvPr>
          <p:cNvSpPr/>
          <p:nvPr/>
        </p:nvSpPr>
        <p:spPr>
          <a:xfrm>
            <a:off x="1249961" y="1493241"/>
            <a:ext cx="9756396" cy="286232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Kean Miller, Financial Manager </a:t>
            </a:r>
          </a:p>
          <a:p>
            <a:r>
              <a:rPr lang="en-US" dirty="0">
                <a:latin typeface="Calibri" panose="020F0502020204030204" pitchFamily="34" charset="0"/>
                <a:ea typeface="Calibri" panose="020F0502020204030204" pitchFamily="34" charset="0"/>
                <a:cs typeface="Times New Roman" panose="02020603050405020304" pitchFamily="18" charset="0"/>
              </a:rPr>
              <a:t>Idaho Division of Vocational Rehabilitation</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Provided the fiscal staff with the recording of the recent Luma Town Hall presentation with a viewing session. </a:t>
            </a:r>
          </a:p>
          <a:p>
            <a:pPr marL="342900" indent="-342900">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Distributed Welcome to Luma’s Expense Management, Accounts Receivables and Awards to the Executive Leadership Team. </a:t>
            </a:r>
          </a:p>
          <a:p>
            <a:pPr marL="342900" indent="-342900">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Requested time during In-Service Training to focus on Luma information and demos with all 153 employees in attendance.</a:t>
            </a:r>
          </a:p>
          <a:p>
            <a:pPr marL="342900" indent="-342900">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Provide weekly updates to direct Administrator. </a:t>
            </a:r>
          </a:p>
        </p:txBody>
      </p:sp>
    </p:spTree>
    <p:extLst>
      <p:ext uri="{BB962C8B-B14F-4D97-AF65-F5344CB8AC3E}">
        <p14:creationId xmlns:p14="http://schemas.microsoft.com/office/powerpoint/2010/main" val="275959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715437" y="2828709"/>
            <a:ext cx="6677297" cy="3529712"/>
          </a:xfrm>
        </p:spPr>
        <p:txBody>
          <a:bodyPr>
            <a:normAutofit/>
          </a:bodyPr>
          <a:lstStyle/>
          <a:p>
            <a:pPr algn="ctr"/>
            <a:r>
              <a:rPr lang="en-US" sz="4800" dirty="0">
                <a:solidFill>
                  <a:schemeClr val="accent2"/>
                </a:solidFill>
              </a:rPr>
              <a:t>Chart of Accounts</a:t>
            </a:r>
          </a:p>
          <a:p>
            <a:pPr algn="ctr"/>
            <a:r>
              <a:rPr lang="en-US" sz="2800" dirty="0"/>
              <a:t>Agency Buildout</a:t>
            </a:r>
            <a:endParaRPr lang="en-US" sz="28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5</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80488" y="3544033"/>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56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C8671E-BC32-424F-B907-2726FF3F6F8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799" b="7979"/>
          <a:stretch/>
        </p:blipFill>
        <p:spPr>
          <a:xfrm>
            <a:off x="0" y="-1"/>
            <a:ext cx="12214056" cy="6858001"/>
          </a:xfrm>
          <a:prstGeom prst="rect">
            <a:avLst/>
          </a:prstGeom>
        </p:spPr>
      </p:pic>
      <p:sp>
        <p:nvSpPr>
          <p:cNvPr id="11" name="TextBox 10">
            <a:extLst>
              <a:ext uri="{FF2B5EF4-FFF2-40B4-BE49-F238E27FC236}">
                <a16:creationId xmlns:a16="http://schemas.microsoft.com/office/drawing/2014/main" id="{649B2504-4BAF-4D47-A263-FEF56F1F86C3}"/>
              </a:ext>
            </a:extLst>
          </p:cNvPr>
          <p:cNvSpPr txBox="1"/>
          <p:nvPr/>
        </p:nvSpPr>
        <p:spPr>
          <a:xfrm>
            <a:off x="1709486" y="1166842"/>
            <a:ext cx="8795084" cy="4524315"/>
          </a:xfrm>
          <a:prstGeom prst="rect">
            <a:avLst/>
          </a:prstGeom>
          <a:noFill/>
        </p:spPr>
        <p:txBody>
          <a:bodyPr wrap="square" rtlCol="0">
            <a:spAutoFit/>
          </a:bodyPr>
          <a:lstStyle/>
          <a:p>
            <a:pPr algn="ctr"/>
            <a:r>
              <a:rPr lang="en-US" sz="7200" b="1" dirty="0">
                <a:solidFill>
                  <a:schemeClr val="accent2"/>
                </a:solidFill>
                <a:highlight>
                  <a:srgbClr val="F1F1F1"/>
                </a:highlight>
                <a:latin typeface="Arial" panose="020B0604020202020204" pitchFamily="34" charset="0"/>
                <a:cs typeface="Arial" panose="020B0604020202020204" pitchFamily="34" charset="0"/>
              </a:rPr>
              <a:t>ALL AGENCIES COMPLETED!</a:t>
            </a:r>
          </a:p>
          <a:p>
            <a:pPr algn="ctr"/>
            <a:endParaRPr lang="en-US" sz="7200" b="1" dirty="0">
              <a:solidFill>
                <a:schemeClr val="accent2"/>
              </a:solidFill>
              <a:highlight>
                <a:srgbClr val="F1F1F1"/>
              </a:highlight>
              <a:latin typeface="Arial" panose="020B0604020202020204" pitchFamily="34" charset="0"/>
              <a:cs typeface="Arial" panose="020B0604020202020204" pitchFamily="34" charset="0"/>
            </a:endParaRPr>
          </a:p>
          <a:p>
            <a:pPr algn="ctr"/>
            <a:r>
              <a:rPr lang="en-US" sz="7200" b="1" dirty="0">
                <a:solidFill>
                  <a:schemeClr val="accent2"/>
                </a:solidFill>
                <a:highlight>
                  <a:srgbClr val="F1F1F1"/>
                </a:highligh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629055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F015D-4D55-436C-88A1-4565DABD8D28}"/>
              </a:ext>
            </a:extLst>
          </p:cNvPr>
          <p:cNvSpPr>
            <a:spLocks noGrp="1"/>
          </p:cNvSpPr>
          <p:nvPr>
            <p:ph idx="1"/>
          </p:nvPr>
        </p:nvSpPr>
        <p:spPr>
          <a:xfrm>
            <a:off x="4732689" y="2130877"/>
            <a:ext cx="6677297" cy="3529712"/>
          </a:xfrm>
        </p:spPr>
        <p:txBody>
          <a:bodyPr>
            <a:normAutofit/>
          </a:bodyPr>
          <a:lstStyle/>
          <a:p>
            <a:pPr algn="ctr"/>
            <a:r>
              <a:rPr lang="en-US" sz="4800" dirty="0">
                <a:solidFill>
                  <a:schemeClr val="accent2"/>
                </a:solidFill>
              </a:rPr>
              <a:t>Change Readiness Assessment</a:t>
            </a:r>
          </a:p>
          <a:p>
            <a:pPr algn="ctr"/>
            <a:r>
              <a:rPr lang="en-US" sz="2800" dirty="0"/>
              <a:t>Round 2</a:t>
            </a:r>
            <a:endParaRPr lang="en-US" sz="2800" dirty="0">
              <a:solidFill>
                <a:schemeClr val="accent2"/>
              </a:solidFill>
            </a:endParaRPr>
          </a:p>
        </p:txBody>
      </p:sp>
      <p:sp>
        <p:nvSpPr>
          <p:cNvPr id="5" name="Slide Number Placeholder 2">
            <a:extLst>
              <a:ext uri="{FF2B5EF4-FFF2-40B4-BE49-F238E27FC236}">
                <a16:creationId xmlns:a16="http://schemas.microsoft.com/office/drawing/2014/main" id="{6168B21A-F50F-4632-84D1-707193230B98}"/>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7</a:t>
            </a:fld>
            <a:endParaRPr lang="en-US" dirty="0"/>
          </a:p>
        </p:txBody>
      </p:sp>
      <p:cxnSp>
        <p:nvCxnSpPr>
          <p:cNvPr id="9" name="Straight Connector 8">
            <a:extLst>
              <a:ext uri="{FF2B5EF4-FFF2-40B4-BE49-F238E27FC236}">
                <a16:creationId xmlns:a16="http://schemas.microsoft.com/office/drawing/2014/main" id="{E9C142ED-CEE9-491B-A22F-4C5B2C14E773}"/>
              </a:ext>
            </a:extLst>
          </p:cNvPr>
          <p:cNvCxnSpPr/>
          <p:nvPr/>
        </p:nvCxnSpPr>
        <p:spPr>
          <a:xfrm>
            <a:off x="5080488" y="3544033"/>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347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1A2E7-5E3A-49A4-A99F-2BB05A01188C}"/>
              </a:ext>
            </a:extLst>
          </p:cNvPr>
          <p:cNvSpPr>
            <a:spLocks noGrp="1"/>
          </p:cNvSpPr>
          <p:nvPr>
            <p:ph idx="1"/>
          </p:nvPr>
        </p:nvSpPr>
        <p:spPr>
          <a:xfrm>
            <a:off x="4800600" y="2344193"/>
            <a:ext cx="6492240" cy="3063240"/>
          </a:xfrm>
        </p:spPr>
        <p:txBody>
          <a:bodyPr>
            <a:normAutofit/>
          </a:bodyPr>
          <a:lstStyle/>
          <a:p>
            <a:pPr algn="ctr"/>
            <a:r>
              <a:rPr lang="en-US" sz="4500" dirty="0">
                <a:solidFill>
                  <a:srgbClr val="092F57"/>
                </a:solidFill>
              </a:rPr>
              <a:t>System Integration Testing (SIT) Update</a:t>
            </a:r>
          </a:p>
        </p:txBody>
      </p:sp>
      <p:sp>
        <p:nvSpPr>
          <p:cNvPr id="51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0" charset="-128"/>
              </a:defRPr>
            </a:lvl1pPr>
            <a:lvl2pPr marL="742950" indent="-285750">
              <a:defRPr sz="2400">
                <a:solidFill>
                  <a:schemeClr val="tx1"/>
                </a:solidFill>
                <a:latin typeface="Arial" charset="0"/>
                <a:ea typeface="ＭＳ Ｐゴシック" pitchFamily="80" charset="-128"/>
              </a:defRPr>
            </a:lvl2pPr>
            <a:lvl3pPr marL="1143000" indent="-228600">
              <a:defRPr sz="2400">
                <a:solidFill>
                  <a:schemeClr val="tx1"/>
                </a:solidFill>
                <a:latin typeface="Arial" charset="0"/>
                <a:ea typeface="ＭＳ Ｐゴシック" pitchFamily="80" charset="-128"/>
              </a:defRPr>
            </a:lvl3pPr>
            <a:lvl4pPr marL="1600200" indent="-228600">
              <a:defRPr sz="2400">
                <a:solidFill>
                  <a:schemeClr val="tx1"/>
                </a:solidFill>
                <a:latin typeface="Arial" charset="0"/>
                <a:ea typeface="ＭＳ Ｐゴシック" pitchFamily="80" charset="-128"/>
              </a:defRPr>
            </a:lvl4pPr>
            <a:lvl5pPr marL="2057400" indent="-228600">
              <a:defRPr sz="2400">
                <a:solidFill>
                  <a:schemeClr val="tx1"/>
                </a:solidFill>
                <a:latin typeface="Arial" charset="0"/>
                <a:ea typeface="ＭＳ Ｐゴシック" pitchFamily="80"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0"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0"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0"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0" charset="-128"/>
              </a:defRPr>
            </a:lvl9pPr>
          </a:lstStyle>
          <a:p>
            <a:fld id="{43AC0F75-2379-4AA9-8BFF-141052D41D72}" type="slidenum">
              <a:rPr lang="en-US" sz="1000">
                <a:solidFill>
                  <a:srgbClr val="003B79"/>
                </a:solidFill>
              </a:rPr>
              <a:pPr/>
              <a:t>8</a:t>
            </a:fld>
            <a:endParaRPr lang="en-US" sz="1000" dirty="0">
              <a:solidFill>
                <a:srgbClr val="003B79"/>
              </a:solidFill>
            </a:endParaRPr>
          </a:p>
        </p:txBody>
      </p:sp>
      <p:sp>
        <p:nvSpPr>
          <p:cNvPr id="5" name="Slide Number Placeholder 2">
            <a:extLst>
              <a:ext uri="{FF2B5EF4-FFF2-40B4-BE49-F238E27FC236}">
                <a16:creationId xmlns:a16="http://schemas.microsoft.com/office/drawing/2014/main" id="{B7F9715B-4725-4A81-B58B-2B707112974F}"/>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8</a:t>
            </a:fld>
            <a:endParaRPr lang="en-US" dirty="0"/>
          </a:p>
        </p:txBody>
      </p:sp>
      <p:cxnSp>
        <p:nvCxnSpPr>
          <p:cNvPr id="7" name="Straight Connector 6">
            <a:extLst>
              <a:ext uri="{FF2B5EF4-FFF2-40B4-BE49-F238E27FC236}">
                <a16:creationId xmlns:a16="http://schemas.microsoft.com/office/drawing/2014/main" id="{C6BBB537-5595-498C-AF01-2B1AB78F6F61}"/>
              </a:ext>
            </a:extLst>
          </p:cNvPr>
          <p:cNvCxnSpPr/>
          <p:nvPr/>
        </p:nvCxnSpPr>
        <p:spPr>
          <a:xfrm>
            <a:off x="5067300" y="3695700"/>
            <a:ext cx="5981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73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a:t>
            </a:r>
            <a:r>
              <a:rPr lang="en-US" sz="1500" b="1">
                <a:solidFill>
                  <a:srgbClr val="86BC25"/>
                </a:solidFill>
                <a:latin typeface="Arial" panose="020B0604020202020204" pitchFamily="34" charset="0"/>
                <a:cs typeface="Arial" panose="020B0604020202020204" pitchFamily="34" charset="0"/>
              </a:rPr>
              <a:t>Budget, &amp; </a:t>
            </a:r>
            <a:r>
              <a:rPr lang="en-US" sz="1500" b="1" dirty="0">
                <a:solidFill>
                  <a:srgbClr val="86BC25"/>
                </a:solidFill>
                <a:latin typeface="Arial" panose="020B0604020202020204" pitchFamily="34" charset="0"/>
                <a:cs typeface="Arial" panose="020B0604020202020204" pitchFamily="34" charset="0"/>
              </a:rPr>
              <a:t>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&amp;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9</a:t>
            </a:fld>
            <a:endParaRPr lang="en-US" dirty="0"/>
          </a:p>
        </p:txBody>
      </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36690" y="2787688"/>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2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3660282" y="1299519"/>
            <a:ext cx="221168" cy="4617771"/>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98" name="Title 5">
            <a:extLst>
              <a:ext uri="{FF2B5EF4-FFF2-40B4-BE49-F238E27FC236}">
                <a16:creationId xmlns:a16="http://schemas.microsoft.com/office/drawing/2014/main" id="{498BCAE7-661F-4248-9453-C24770F33C02}"/>
              </a:ext>
            </a:extLst>
          </p:cNvPr>
          <p:cNvSpPr>
            <a:spLocks noGrp="1"/>
          </p:cNvSpPr>
          <p:nvPr>
            <p:ph type="title"/>
          </p:nvPr>
        </p:nvSpPr>
        <p:spPr>
          <a:xfrm>
            <a:off x="360485" y="286604"/>
            <a:ext cx="11500338" cy="513496"/>
          </a:xfrm>
        </p:spPr>
        <p:txBody>
          <a:bodyPr/>
          <a:lstStyle/>
          <a:p>
            <a:r>
              <a:rPr lang="en-US" dirty="0">
                <a:solidFill>
                  <a:srgbClr val="092F57"/>
                </a:solidFill>
              </a:rPr>
              <a:t>Luma Project Timeline</a:t>
            </a:r>
          </a:p>
        </p:txBody>
      </p:sp>
    </p:spTree>
    <p:extLst>
      <p:ext uri="{BB962C8B-B14F-4D97-AF65-F5344CB8AC3E}">
        <p14:creationId xmlns:p14="http://schemas.microsoft.com/office/powerpoint/2010/main" val="3884162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4719EF-6588-4D7D-A5AE-A2DBCE9694F6}">
  <ds:schemaRefs>
    <ds:schemaRef ds:uri="http://schemas.microsoft.com/sharepoint/v3/contenttype/forms"/>
  </ds:schemaRefs>
</ds:datastoreItem>
</file>

<file path=customXml/itemProps2.xml><?xml version="1.0" encoding="utf-8"?>
<ds:datastoreItem xmlns:ds="http://schemas.openxmlformats.org/officeDocument/2006/customXml" ds:itemID="{6E3F22E5-7532-4A1F-9BAE-77A6D51ABFD0}">
  <ds:schemaRefs>
    <ds:schemaRef ds:uri="http://purl.org/dc/dcmitype/"/>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a7353359-a9a2-4451-bf56-51babc3bcafa"/>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18F17464-3C9D-4FA6-ACD0-D7805E91F44F}"/>
</file>

<file path=docProps/app.xml><?xml version="1.0" encoding="utf-8"?>
<Properties xmlns="http://schemas.openxmlformats.org/officeDocument/2006/extended-properties" xmlns:vt="http://schemas.openxmlformats.org/officeDocument/2006/docPropsVTypes">
  <Template>Retrospect</Template>
  <TotalTime>27439</TotalTime>
  <Words>1957</Words>
  <Application>Microsoft Office PowerPoint</Application>
  <PresentationFormat>Widescreen</PresentationFormat>
  <Paragraphs>269</Paragraphs>
  <Slides>18</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Microsoft YaHei</vt:lpstr>
      <vt:lpstr>ＭＳ Ｐゴシック</vt:lpstr>
      <vt:lpstr>Arial</vt:lpstr>
      <vt:lpstr>Calibri</vt:lpstr>
      <vt:lpstr>Calibri Light</vt:lpstr>
      <vt:lpstr>Lucida Sans</vt:lpstr>
      <vt:lpstr>Open Sans</vt:lpstr>
      <vt:lpstr>Times New Roman</vt:lpstr>
      <vt:lpstr>Verdana</vt:lpstr>
      <vt:lpstr>Wingdings 2</vt:lpstr>
      <vt:lpstr>ヒラギノ角ゴ Pro W3</vt:lpstr>
      <vt:lpstr>Retrospect</vt:lpstr>
      <vt:lpstr>PowerPoint Presentation</vt:lpstr>
      <vt:lpstr>AGENDA</vt:lpstr>
      <vt:lpstr>PowerPoint Presentation</vt:lpstr>
      <vt:lpstr>Change Liaison Spotlight </vt:lpstr>
      <vt:lpstr>PowerPoint Presentation</vt:lpstr>
      <vt:lpstr>PowerPoint Presentation</vt:lpstr>
      <vt:lpstr>PowerPoint Presentation</vt:lpstr>
      <vt:lpstr>PowerPoint Presentation</vt:lpstr>
      <vt:lpstr>Luma Project Timeline</vt:lpstr>
      <vt:lpstr>Agency Engagement Calendar</vt:lpstr>
      <vt:lpstr>PowerPoint Presentation</vt:lpstr>
      <vt:lpstr>Fixed Assets</vt:lpstr>
      <vt:lpstr>PowerPoint Presentation</vt:lpstr>
      <vt:lpstr>Secure File Transfer Protocol</vt:lpstr>
      <vt:lpstr>On the Horizon</vt:lpstr>
      <vt:lpstr>PowerPoint Presentation</vt:lpstr>
      <vt:lpstr>PowerPoint Presentation</vt:lpstr>
      <vt:lpstr>PowerPoint Presentation</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Sheena Coles</cp:lastModifiedBy>
  <cp:revision>1140</cp:revision>
  <cp:lastPrinted>2018-11-28T15:56:21Z</cp:lastPrinted>
  <dcterms:created xsi:type="dcterms:W3CDTF">2018-07-17T21:10:59Z</dcterms:created>
  <dcterms:modified xsi:type="dcterms:W3CDTF">2020-10-06T23:36:01Z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