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5" r:id="rId3"/>
    <p:sldId id="257" r:id="rId4"/>
    <p:sldId id="258" r:id="rId5"/>
    <p:sldId id="264" r:id="rId6"/>
    <p:sldId id="273" r:id="rId7"/>
    <p:sldId id="259" r:id="rId8"/>
    <p:sldId id="265" r:id="rId9"/>
    <p:sldId id="279" r:id="rId10"/>
    <p:sldId id="260" r:id="rId11"/>
    <p:sldId id="266" r:id="rId12"/>
    <p:sldId id="262" r:id="rId13"/>
    <p:sldId id="268" r:id="rId14"/>
    <p:sldId id="261" r:id="rId15"/>
    <p:sldId id="274" r:id="rId16"/>
    <p:sldId id="277" r:id="rId17"/>
    <p:sldId id="278" r:id="rId18"/>
    <p:sldId id="267" r:id="rId19"/>
    <p:sldId id="276" r:id="rId20"/>
    <p:sldId id="271" r:id="rId21"/>
    <p:sldId id="272" r:id="rId22"/>
    <p:sldId id="263" r:id="rId23"/>
    <p:sldId id="269"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1C"/>
    <a:srgbClr val="092F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49589" autoAdjust="0"/>
  </p:normalViewPr>
  <p:slideViewPr>
    <p:cSldViewPr snapToGrid="0">
      <p:cViewPr varScale="1">
        <p:scale>
          <a:sx n="56" d="100"/>
          <a:sy n="56" d="100"/>
        </p:scale>
        <p:origin x="265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a:t>
            </a:fld>
            <a:endParaRPr lang="en-US"/>
          </a:p>
        </p:txBody>
      </p:sp>
    </p:spTree>
    <p:extLst>
      <p:ext uri="{BB962C8B-B14F-4D97-AF65-F5344CB8AC3E}">
        <p14:creationId xmlns:p14="http://schemas.microsoft.com/office/powerpoint/2010/main" val="979877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64059A5-2748-4E4D-A3C9-414BEEFEFB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89"/>
          <a:stretch/>
        </p:blipFill>
        <p:spPr>
          <a:xfrm>
            <a:off x="602" y="0"/>
            <a:ext cx="12190796" cy="6286500"/>
          </a:xfrm>
          <a:prstGeom prst="rect">
            <a:avLst/>
          </a:prstGeom>
        </p:spPr>
      </p:pic>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5859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pp.smartsheet.com/b/form/1ab4c60e9cdf44e8b488e12347cdd4df" TargetMode="Externa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app.smartsheet.com/b/form/b11234bac07142caa7b01a26a13daed3"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mailto:scoles@sco.Idaho.gov" TargetMode="External"/><Relationship Id="rId5" Type="http://schemas.openxmlformats.org/officeDocument/2006/relationships/hyperlink" Target="mailto:kgriffith@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hyperlink" Target="mailto:clehosit@sco.Idaho.gov" TargetMode="External"/><Relationship Id="rId7" Type="http://schemas.openxmlformats.org/officeDocument/2006/relationships/image" Target="../media/image9.png"/><Relationship Id="rId2" Type="http://schemas.openxmlformats.org/officeDocument/2006/relationships/hyperlink" Target="mailto:dstevens@sco.Idaho.gov" TargetMode="Externa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mailto:kgriffith@sco.Idaho.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83B85D5-535D-48F2-A50A-46ECA75D006E}"/>
              </a:ext>
            </a:extLst>
          </p:cNvPr>
          <p:cNvSpPr txBox="1"/>
          <p:nvPr/>
        </p:nvSpPr>
        <p:spPr>
          <a:xfrm>
            <a:off x="6096000" y="2774870"/>
            <a:ext cx="199072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November 2022</a:t>
            </a:r>
          </a:p>
        </p:txBody>
      </p:sp>
      <p:sp>
        <p:nvSpPr>
          <p:cNvPr id="4" name="TextBox 3">
            <a:extLst>
              <a:ext uri="{FF2B5EF4-FFF2-40B4-BE49-F238E27FC236}">
                <a16:creationId xmlns:a16="http://schemas.microsoft.com/office/drawing/2014/main" id="{F868913A-66A6-4985-8543-6971AB751683}"/>
              </a:ext>
            </a:extLst>
          </p:cNvPr>
          <p:cNvSpPr txBox="1"/>
          <p:nvPr/>
        </p:nvSpPr>
        <p:spPr>
          <a:xfrm>
            <a:off x="2009775" y="2190095"/>
            <a:ext cx="69532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Monthly Change Liaison Meeting</a:t>
            </a:r>
          </a:p>
        </p:txBody>
      </p:sp>
    </p:spTree>
    <p:extLst>
      <p:ext uri="{BB962C8B-B14F-4D97-AF65-F5344CB8AC3E}">
        <p14:creationId xmlns:p14="http://schemas.microsoft.com/office/powerpoint/2010/main" val="22088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32AA3D-2209-4514-B631-9044C2FCA364}"/>
              </a:ext>
            </a:extLst>
          </p:cNvPr>
          <p:cNvPicPr>
            <a:picLocks noChangeAspect="1"/>
          </p:cNvPicPr>
          <p:nvPr/>
        </p:nvPicPr>
        <p:blipFill rotWithShape="1">
          <a:blip r:embed="rId2">
            <a:extLst>
              <a:ext uri="{28A0092B-C50C-407E-A947-70E740481C1C}">
                <a14:useLocalDpi xmlns:a14="http://schemas.microsoft.com/office/drawing/2010/main" val="0"/>
              </a:ext>
            </a:extLst>
          </a:blip>
          <a:srcRect t="16334" r="21181" b="23265"/>
          <a:stretch/>
        </p:blipFill>
        <p:spPr>
          <a:xfrm>
            <a:off x="1" y="0"/>
            <a:ext cx="12192000" cy="6269579"/>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037048"/>
            <a:ext cx="6953250"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Chart of Accounts </a:t>
            </a:r>
          </a:p>
          <a:p>
            <a:pPr algn="r"/>
            <a:r>
              <a:rPr lang="en-US" sz="3600" dirty="0">
                <a:solidFill>
                  <a:schemeClr val="bg1"/>
                </a:solidFill>
                <a:latin typeface="Arial" panose="020B0604020202020204" pitchFamily="34" charset="0"/>
                <a:cs typeface="Arial" panose="020B0604020202020204" pitchFamily="34" charset="0"/>
              </a:rPr>
              <a:t>Workbook Review</a:t>
            </a:r>
          </a:p>
        </p:txBody>
      </p:sp>
      <p:sp>
        <p:nvSpPr>
          <p:cNvPr id="13" name="Rectangle 12">
            <a:extLst>
              <a:ext uri="{FF2B5EF4-FFF2-40B4-BE49-F238E27FC236}">
                <a16:creationId xmlns:a16="http://schemas.microsoft.com/office/drawing/2014/main" id="{1E55CAB3-C9A8-474D-BD2C-C87D79D50CE3}"/>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E295FD-5BC9-4027-B544-8CD3737A279F}"/>
              </a:ext>
            </a:extLst>
          </p:cNvPr>
          <p:cNvSpPr txBox="1"/>
          <p:nvPr/>
        </p:nvSpPr>
        <p:spPr>
          <a:xfrm>
            <a:off x="10932074" y="6364682"/>
            <a:ext cx="55694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29770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3A12CE89-65F8-4DC1-B808-504986C3ED5E}"/>
              </a:ext>
            </a:extLst>
          </p:cNvPr>
          <p:cNvGrpSpPr/>
          <p:nvPr/>
        </p:nvGrpSpPr>
        <p:grpSpPr>
          <a:xfrm>
            <a:off x="661124" y="2219921"/>
            <a:ext cx="2083889" cy="1779052"/>
            <a:chOff x="1895927" y="2591035"/>
            <a:chExt cx="2083889" cy="1779052"/>
          </a:xfrm>
        </p:grpSpPr>
        <p:sp>
          <p:nvSpPr>
            <p:cNvPr id="46" name="Rectangle: Folded Corner 45">
              <a:extLst>
                <a:ext uri="{FF2B5EF4-FFF2-40B4-BE49-F238E27FC236}">
                  <a16:creationId xmlns:a16="http://schemas.microsoft.com/office/drawing/2014/main" id="{19A9ED9D-00BC-4A64-AE51-BA45EBE6479F}"/>
                </a:ext>
              </a:extLst>
            </p:cNvPr>
            <p:cNvSpPr/>
            <p:nvPr/>
          </p:nvSpPr>
          <p:spPr>
            <a:xfrm>
              <a:off x="1895927" y="2591035"/>
              <a:ext cx="2083889" cy="1779052"/>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83">
              <a:extLst>
                <a:ext uri="{FF2B5EF4-FFF2-40B4-BE49-F238E27FC236}">
                  <a16:creationId xmlns:a16="http://schemas.microsoft.com/office/drawing/2014/main" id="{A7E3665A-8278-415C-93B3-081913078878}"/>
                </a:ext>
              </a:extLst>
            </p:cNvPr>
            <p:cNvSpPr>
              <a:spLocks noEditPoints="1"/>
            </p:cNvSpPr>
            <p:nvPr/>
          </p:nvSpPr>
          <p:spPr bwMode="auto">
            <a:xfrm>
              <a:off x="2018319" y="2715295"/>
              <a:ext cx="169605" cy="244459"/>
            </a:xfrm>
            <a:custGeom>
              <a:avLst/>
              <a:gdLst>
                <a:gd name="T0" fmla="*/ 157 w 159"/>
                <a:gd name="T1" fmla="*/ 22 h 236"/>
                <a:gd name="T2" fmla="*/ 111 w 159"/>
                <a:gd name="T3" fmla="*/ 4 h 236"/>
                <a:gd name="T4" fmla="*/ 70 w 159"/>
                <a:gd name="T5" fmla="*/ 12 h 236"/>
                <a:gd name="T6" fmla="*/ 32 w 159"/>
                <a:gd name="T7" fmla="*/ 19 h 236"/>
                <a:gd name="T8" fmla="*/ 10 w 159"/>
                <a:gd name="T9" fmla="*/ 15 h 236"/>
                <a:gd name="T10" fmla="*/ 10 w 159"/>
                <a:gd name="T11" fmla="*/ 5 h 236"/>
                <a:gd name="T12" fmla="*/ 5 w 159"/>
                <a:gd name="T13" fmla="*/ 0 h 236"/>
                <a:gd name="T14" fmla="*/ 0 w 159"/>
                <a:gd name="T15" fmla="*/ 5 h 236"/>
                <a:gd name="T16" fmla="*/ 0 w 159"/>
                <a:gd name="T17" fmla="*/ 18 h 236"/>
                <a:gd name="T18" fmla="*/ 0 w 159"/>
                <a:gd name="T19" fmla="*/ 127 h 236"/>
                <a:gd name="T20" fmla="*/ 0 w 159"/>
                <a:gd name="T21" fmla="*/ 231 h 236"/>
                <a:gd name="T22" fmla="*/ 5 w 159"/>
                <a:gd name="T23" fmla="*/ 236 h 236"/>
                <a:gd name="T24" fmla="*/ 10 w 159"/>
                <a:gd name="T25" fmla="*/ 231 h 236"/>
                <a:gd name="T26" fmla="*/ 10 w 159"/>
                <a:gd name="T27" fmla="*/ 133 h 236"/>
                <a:gd name="T28" fmla="*/ 29 w 159"/>
                <a:gd name="T29" fmla="*/ 134 h 236"/>
                <a:gd name="T30" fmla="*/ 73 w 159"/>
                <a:gd name="T31" fmla="*/ 130 h 236"/>
                <a:gd name="T32" fmla="*/ 116 w 159"/>
                <a:gd name="T33" fmla="*/ 125 h 236"/>
                <a:gd name="T34" fmla="*/ 152 w 159"/>
                <a:gd name="T35" fmla="*/ 132 h 236"/>
                <a:gd name="T36" fmla="*/ 157 w 159"/>
                <a:gd name="T37" fmla="*/ 131 h 236"/>
                <a:gd name="T38" fmla="*/ 159 w 159"/>
                <a:gd name="T39" fmla="*/ 127 h 236"/>
                <a:gd name="T40" fmla="*/ 159 w 159"/>
                <a:gd name="T41" fmla="*/ 26 h 236"/>
                <a:gd name="T42" fmla="*/ 157 w 159"/>
                <a:gd name="T43" fmla="*/ 22 h 236"/>
                <a:gd name="T44" fmla="*/ 149 w 159"/>
                <a:gd name="T45" fmla="*/ 120 h 236"/>
                <a:gd name="T46" fmla="*/ 116 w 159"/>
                <a:gd name="T47" fmla="*/ 116 h 236"/>
                <a:gd name="T48" fmla="*/ 71 w 159"/>
                <a:gd name="T49" fmla="*/ 120 h 236"/>
                <a:gd name="T50" fmla="*/ 29 w 159"/>
                <a:gd name="T51" fmla="*/ 124 h 236"/>
                <a:gd name="T52" fmla="*/ 10 w 159"/>
                <a:gd name="T53" fmla="*/ 123 h 236"/>
                <a:gd name="T54" fmla="*/ 10 w 159"/>
                <a:gd name="T55" fmla="*/ 25 h 236"/>
                <a:gd name="T56" fmla="*/ 32 w 159"/>
                <a:gd name="T57" fmla="*/ 29 h 236"/>
                <a:gd name="T58" fmla="*/ 73 w 159"/>
                <a:gd name="T59" fmla="*/ 21 h 236"/>
                <a:gd name="T60" fmla="*/ 111 w 159"/>
                <a:gd name="T61" fmla="*/ 13 h 236"/>
                <a:gd name="T62" fmla="*/ 149 w 159"/>
                <a:gd name="T63" fmla="*/ 28 h 236"/>
                <a:gd name="T64" fmla="*/ 149 w 159"/>
                <a:gd name="T65" fmla="*/ 12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36">
                  <a:moveTo>
                    <a:pt x="157" y="22"/>
                  </a:moveTo>
                  <a:cubicBezTo>
                    <a:pt x="143" y="10"/>
                    <a:pt x="128" y="4"/>
                    <a:pt x="111" y="4"/>
                  </a:cubicBezTo>
                  <a:cubicBezTo>
                    <a:pt x="97" y="4"/>
                    <a:pt x="84" y="8"/>
                    <a:pt x="70" y="12"/>
                  </a:cubicBezTo>
                  <a:cubicBezTo>
                    <a:pt x="57" y="16"/>
                    <a:pt x="45" y="19"/>
                    <a:pt x="32" y="19"/>
                  </a:cubicBezTo>
                  <a:cubicBezTo>
                    <a:pt x="24" y="19"/>
                    <a:pt x="17" y="18"/>
                    <a:pt x="10" y="15"/>
                  </a:cubicBezTo>
                  <a:cubicBezTo>
                    <a:pt x="10" y="5"/>
                    <a:pt x="10" y="5"/>
                    <a:pt x="10" y="5"/>
                  </a:cubicBezTo>
                  <a:cubicBezTo>
                    <a:pt x="10" y="2"/>
                    <a:pt x="8" y="0"/>
                    <a:pt x="5" y="0"/>
                  </a:cubicBezTo>
                  <a:cubicBezTo>
                    <a:pt x="3" y="0"/>
                    <a:pt x="0" y="2"/>
                    <a:pt x="0" y="5"/>
                  </a:cubicBezTo>
                  <a:cubicBezTo>
                    <a:pt x="0" y="18"/>
                    <a:pt x="0" y="18"/>
                    <a:pt x="0" y="18"/>
                  </a:cubicBezTo>
                  <a:cubicBezTo>
                    <a:pt x="0" y="127"/>
                    <a:pt x="0" y="127"/>
                    <a:pt x="0" y="127"/>
                  </a:cubicBezTo>
                  <a:cubicBezTo>
                    <a:pt x="0" y="231"/>
                    <a:pt x="0" y="231"/>
                    <a:pt x="0" y="231"/>
                  </a:cubicBezTo>
                  <a:cubicBezTo>
                    <a:pt x="0" y="234"/>
                    <a:pt x="3" y="236"/>
                    <a:pt x="5" y="236"/>
                  </a:cubicBezTo>
                  <a:cubicBezTo>
                    <a:pt x="8" y="236"/>
                    <a:pt x="10" y="234"/>
                    <a:pt x="10" y="231"/>
                  </a:cubicBezTo>
                  <a:cubicBezTo>
                    <a:pt x="10" y="133"/>
                    <a:pt x="10" y="133"/>
                    <a:pt x="10" y="133"/>
                  </a:cubicBezTo>
                  <a:cubicBezTo>
                    <a:pt x="16" y="134"/>
                    <a:pt x="22" y="134"/>
                    <a:pt x="29" y="134"/>
                  </a:cubicBezTo>
                  <a:cubicBezTo>
                    <a:pt x="43" y="134"/>
                    <a:pt x="58" y="132"/>
                    <a:pt x="73" y="130"/>
                  </a:cubicBezTo>
                  <a:cubicBezTo>
                    <a:pt x="87" y="128"/>
                    <a:pt x="102" y="125"/>
                    <a:pt x="116" y="125"/>
                  </a:cubicBezTo>
                  <a:cubicBezTo>
                    <a:pt x="130" y="125"/>
                    <a:pt x="142" y="127"/>
                    <a:pt x="152" y="132"/>
                  </a:cubicBezTo>
                  <a:cubicBezTo>
                    <a:pt x="153" y="132"/>
                    <a:pt x="155" y="132"/>
                    <a:pt x="157" y="131"/>
                  </a:cubicBezTo>
                  <a:cubicBezTo>
                    <a:pt x="158" y="130"/>
                    <a:pt x="159" y="129"/>
                    <a:pt x="159" y="127"/>
                  </a:cubicBezTo>
                  <a:cubicBezTo>
                    <a:pt x="159" y="26"/>
                    <a:pt x="159" y="26"/>
                    <a:pt x="159" y="26"/>
                  </a:cubicBezTo>
                  <a:cubicBezTo>
                    <a:pt x="159" y="24"/>
                    <a:pt x="158" y="23"/>
                    <a:pt x="157" y="22"/>
                  </a:cubicBezTo>
                  <a:close/>
                  <a:moveTo>
                    <a:pt x="149" y="120"/>
                  </a:moveTo>
                  <a:cubicBezTo>
                    <a:pt x="139" y="117"/>
                    <a:pt x="128" y="116"/>
                    <a:pt x="116" y="116"/>
                  </a:cubicBezTo>
                  <a:cubicBezTo>
                    <a:pt x="101" y="116"/>
                    <a:pt x="86" y="118"/>
                    <a:pt x="71" y="120"/>
                  </a:cubicBezTo>
                  <a:cubicBezTo>
                    <a:pt x="56" y="122"/>
                    <a:pt x="43" y="124"/>
                    <a:pt x="29" y="124"/>
                  </a:cubicBezTo>
                  <a:cubicBezTo>
                    <a:pt x="22" y="124"/>
                    <a:pt x="16" y="124"/>
                    <a:pt x="10" y="123"/>
                  </a:cubicBezTo>
                  <a:cubicBezTo>
                    <a:pt x="10" y="25"/>
                    <a:pt x="10" y="25"/>
                    <a:pt x="10" y="25"/>
                  </a:cubicBezTo>
                  <a:cubicBezTo>
                    <a:pt x="17" y="28"/>
                    <a:pt x="24" y="29"/>
                    <a:pt x="32" y="29"/>
                  </a:cubicBezTo>
                  <a:cubicBezTo>
                    <a:pt x="46" y="29"/>
                    <a:pt x="60" y="25"/>
                    <a:pt x="73" y="21"/>
                  </a:cubicBezTo>
                  <a:cubicBezTo>
                    <a:pt x="86" y="17"/>
                    <a:pt x="99" y="13"/>
                    <a:pt x="111" y="13"/>
                  </a:cubicBezTo>
                  <a:cubicBezTo>
                    <a:pt x="125" y="13"/>
                    <a:pt x="137" y="18"/>
                    <a:pt x="149" y="28"/>
                  </a:cubicBezTo>
                  <a:lnTo>
                    <a:pt x="149" y="120"/>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80" b="0" i="0" u="none" strike="noStrike" kern="0" cap="none" spc="0" normalizeH="0" baseline="0" noProof="0" dirty="0">
                <a:ln>
                  <a:noFill/>
                </a:ln>
                <a:solidFill>
                  <a:prstClr val="black"/>
                </a:solidFill>
                <a:effectLst/>
                <a:uLnTx/>
                <a:uFillTx/>
              </a:endParaRPr>
            </a:p>
          </p:txBody>
        </p:sp>
        <p:sp>
          <p:nvSpPr>
            <p:cNvPr id="23" name="TextBox 22">
              <a:extLst>
                <a:ext uri="{FF2B5EF4-FFF2-40B4-BE49-F238E27FC236}">
                  <a16:creationId xmlns:a16="http://schemas.microsoft.com/office/drawing/2014/main" id="{C6E0C089-145E-4C25-AD4B-65FECFB8738F}"/>
                </a:ext>
              </a:extLst>
            </p:cNvPr>
            <p:cNvSpPr txBox="1"/>
            <p:nvPr/>
          </p:nvSpPr>
          <p:spPr>
            <a:xfrm>
              <a:off x="2103121" y="2934427"/>
              <a:ext cx="1829012" cy="1200329"/>
            </a:xfrm>
            <a:prstGeom prst="rect">
              <a:avLst/>
            </a:prstGeom>
            <a:noFill/>
          </p:spPr>
          <p:txBody>
            <a:bodyPr wrap="square">
              <a:spAutoFit/>
            </a:bodyPr>
            <a:lstStyle/>
            <a:p>
              <a:pPr marR="0">
                <a:spcBef>
                  <a:spcPts val="0"/>
                </a:spcBef>
                <a:spcAft>
                  <a:spcPts val="0"/>
                </a:spcAft>
              </a:pP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Workbook naming convention update: Agency </a:t>
              </a:r>
              <a:r>
                <a:rPr lang="en-US" sz="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code_workbook</a:t>
              </a: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name_date</a:t>
              </a: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updated (ex: 150_addtl reporting_08-12-2022).</a:t>
              </a:r>
            </a:p>
          </p:txBody>
        </p:sp>
      </p:grpSp>
      <p:grpSp>
        <p:nvGrpSpPr>
          <p:cNvPr id="60" name="Group 59">
            <a:extLst>
              <a:ext uri="{FF2B5EF4-FFF2-40B4-BE49-F238E27FC236}">
                <a16:creationId xmlns:a16="http://schemas.microsoft.com/office/drawing/2014/main" id="{192230C8-B09B-47E2-BBFB-0260C066E8DE}"/>
              </a:ext>
            </a:extLst>
          </p:cNvPr>
          <p:cNvGrpSpPr/>
          <p:nvPr/>
        </p:nvGrpSpPr>
        <p:grpSpPr>
          <a:xfrm>
            <a:off x="661124" y="4212950"/>
            <a:ext cx="2083889" cy="1779052"/>
            <a:chOff x="1895927" y="2591035"/>
            <a:chExt cx="2083889" cy="1779052"/>
          </a:xfrm>
        </p:grpSpPr>
        <p:sp>
          <p:nvSpPr>
            <p:cNvPr id="61" name="Rectangle: Folded Corner 60">
              <a:extLst>
                <a:ext uri="{FF2B5EF4-FFF2-40B4-BE49-F238E27FC236}">
                  <a16:creationId xmlns:a16="http://schemas.microsoft.com/office/drawing/2014/main" id="{EF166724-90EE-47D9-8CEB-25A7BE655FB5}"/>
                </a:ext>
              </a:extLst>
            </p:cNvPr>
            <p:cNvSpPr/>
            <p:nvPr/>
          </p:nvSpPr>
          <p:spPr>
            <a:xfrm>
              <a:off x="1895927" y="2591035"/>
              <a:ext cx="2083889" cy="1779052"/>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183">
              <a:extLst>
                <a:ext uri="{FF2B5EF4-FFF2-40B4-BE49-F238E27FC236}">
                  <a16:creationId xmlns:a16="http://schemas.microsoft.com/office/drawing/2014/main" id="{5E3E1308-4090-47FF-AFCC-FBC4866354A7}"/>
                </a:ext>
              </a:extLst>
            </p:cNvPr>
            <p:cNvSpPr>
              <a:spLocks noEditPoints="1"/>
            </p:cNvSpPr>
            <p:nvPr/>
          </p:nvSpPr>
          <p:spPr bwMode="auto">
            <a:xfrm>
              <a:off x="2018319" y="2715295"/>
              <a:ext cx="169605" cy="244459"/>
            </a:xfrm>
            <a:custGeom>
              <a:avLst/>
              <a:gdLst>
                <a:gd name="T0" fmla="*/ 157 w 159"/>
                <a:gd name="T1" fmla="*/ 22 h 236"/>
                <a:gd name="T2" fmla="*/ 111 w 159"/>
                <a:gd name="T3" fmla="*/ 4 h 236"/>
                <a:gd name="T4" fmla="*/ 70 w 159"/>
                <a:gd name="T5" fmla="*/ 12 h 236"/>
                <a:gd name="T6" fmla="*/ 32 w 159"/>
                <a:gd name="T7" fmla="*/ 19 h 236"/>
                <a:gd name="T8" fmla="*/ 10 w 159"/>
                <a:gd name="T9" fmla="*/ 15 h 236"/>
                <a:gd name="T10" fmla="*/ 10 w 159"/>
                <a:gd name="T11" fmla="*/ 5 h 236"/>
                <a:gd name="T12" fmla="*/ 5 w 159"/>
                <a:gd name="T13" fmla="*/ 0 h 236"/>
                <a:gd name="T14" fmla="*/ 0 w 159"/>
                <a:gd name="T15" fmla="*/ 5 h 236"/>
                <a:gd name="T16" fmla="*/ 0 w 159"/>
                <a:gd name="T17" fmla="*/ 18 h 236"/>
                <a:gd name="T18" fmla="*/ 0 w 159"/>
                <a:gd name="T19" fmla="*/ 127 h 236"/>
                <a:gd name="T20" fmla="*/ 0 w 159"/>
                <a:gd name="T21" fmla="*/ 231 h 236"/>
                <a:gd name="T22" fmla="*/ 5 w 159"/>
                <a:gd name="T23" fmla="*/ 236 h 236"/>
                <a:gd name="T24" fmla="*/ 10 w 159"/>
                <a:gd name="T25" fmla="*/ 231 h 236"/>
                <a:gd name="T26" fmla="*/ 10 w 159"/>
                <a:gd name="T27" fmla="*/ 133 h 236"/>
                <a:gd name="T28" fmla="*/ 29 w 159"/>
                <a:gd name="T29" fmla="*/ 134 h 236"/>
                <a:gd name="T30" fmla="*/ 73 w 159"/>
                <a:gd name="T31" fmla="*/ 130 h 236"/>
                <a:gd name="T32" fmla="*/ 116 w 159"/>
                <a:gd name="T33" fmla="*/ 125 h 236"/>
                <a:gd name="T34" fmla="*/ 152 w 159"/>
                <a:gd name="T35" fmla="*/ 132 h 236"/>
                <a:gd name="T36" fmla="*/ 157 w 159"/>
                <a:gd name="T37" fmla="*/ 131 h 236"/>
                <a:gd name="T38" fmla="*/ 159 w 159"/>
                <a:gd name="T39" fmla="*/ 127 h 236"/>
                <a:gd name="T40" fmla="*/ 159 w 159"/>
                <a:gd name="T41" fmla="*/ 26 h 236"/>
                <a:gd name="T42" fmla="*/ 157 w 159"/>
                <a:gd name="T43" fmla="*/ 22 h 236"/>
                <a:gd name="T44" fmla="*/ 149 w 159"/>
                <a:gd name="T45" fmla="*/ 120 h 236"/>
                <a:gd name="T46" fmla="*/ 116 w 159"/>
                <a:gd name="T47" fmla="*/ 116 h 236"/>
                <a:gd name="T48" fmla="*/ 71 w 159"/>
                <a:gd name="T49" fmla="*/ 120 h 236"/>
                <a:gd name="T50" fmla="*/ 29 w 159"/>
                <a:gd name="T51" fmla="*/ 124 h 236"/>
                <a:gd name="T52" fmla="*/ 10 w 159"/>
                <a:gd name="T53" fmla="*/ 123 h 236"/>
                <a:gd name="T54" fmla="*/ 10 w 159"/>
                <a:gd name="T55" fmla="*/ 25 h 236"/>
                <a:gd name="T56" fmla="*/ 32 w 159"/>
                <a:gd name="T57" fmla="*/ 29 h 236"/>
                <a:gd name="T58" fmla="*/ 73 w 159"/>
                <a:gd name="T59" fmla="*/ 21 h 236"/>
                <a:gd name="T60" fmla="*/ 111 w 159"/>
                <a:gd name="T61" fmla="*/ 13 h 236"/>
                <a:gd name="T62" fmla="*/ 149 w 159"/>
                <a:gd name="T63" fmla="*/ 28 h 236"/>
                <a:gd name="T64" fmla="*/ 149 w 159"/>
                <a:gd name="T65" fmla="*/ 12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36">
                  <a:moveTo>
                    <a:pt x="157" y="22"/>
                  </a:moveTo>
                  <a:cubicBezTo>
                    <a:pt x="143" y="10"/>
                    <a:pt x="128" y="4"/>
                    <a:pt x="111" y="4"/>
                  </a:cubicBezTo>
                  <a:cubicBezTo>
                    <a:pt x="97" y="4"/>
                    <a:pt x="84" y="8"/>
                    <a:pt x="70" y="12"/>
                  </a:cubicBezTo>
                  <a:cubicBezTo>
                    <a:pt x="57" y="16"/>
                    <a:pt x="45" y="19"/>
                    <a:pt x="32" y="19"/>
                  </a:cubicBezTo>
                  <a:cubicBezTo>
                    <a:pt x="24" y="19"/>
                    <a:pt x="17" y="18"/>
                    <a:pt x="10" y="15"/>
                  </a:cubicBezTo>
                  <a:cubicBezTo>
                    <a:pt x="10" y="5"/>
                    <a:pt x="10" y="5"/>
                    <a:pt x="10" y="5"/>
                  </a:cubicBezTo>
                  <a:cubicBezTo>
                    <a:pt x="10" y="2"/>
                    <a:pt x="8" y="0"/>
                    <a:pt x="5" y="0"/>
                  </a:cubicBezTo>
                  <a:cubicBezTo>
                    <a:pt x="3" y="0"/>
                    <a:pt x="0" y="2"/>
                    <a:pt x="0" y="5"/>
                  </a:cubicBezTo>
                  <a:cubicBezTo>
                    <a:pt x="0" y="18"/>
                    <a:pt x="0" y="18"/>
                    <a:pt x="0" y="18"/>
                  </a:cubicBezTo>
                  <a:cubicBezTo>
                    <a:pt x="0" y="127"/>
                    <a:pt x="0" y="127"/>
                    <a:pt x="0" y="127"/>
                  </a:cubicBezTo>
                  <a:cubicBezTo>
                    <a:pt x="0" y="231"/>
                    <a:pt x="0" y="231"/>
                    <a:pt x="0" y="231"/>
                  </a:cubicBezTo>
                  <a:cubicBezTo>
                    <a:pt x="0" y="234"/>
                    <a:pt x="3" y="236"/>
                    <a:pt x="5" y="236"/>
                  </a:cubicBezTo>
                  <a:cubicBezTo>
                    <a:pt x="8" y="236"/>
                    <a:pt x="10" y="234"/>
                    <a:pt x="10" y="231"/>
                  </a:cubicBezTo>
                  <a:cubicBezTo>
                    <a:pt x="10" y="133"/>
                    <a:pt x="10" y="133"/>
                    <a:pt x="10" y="133"/>
                  </a:cubicBezTo>
                  <a:cubicBezTo>
                    <a:pt x="16" y="134"/>
                    <a:pt x="22" y="134"/>
                    <a:pt x="29" y="134"/>
                  </a:cubicBezTo>
                  <a:cubicBezTo>
                    <a:pt x="43" y="134"/>
                    <a:pt x="58" y="132"/>
                    <a:pt x="73" y="130"/>
                  </a:cubicBezTo>
                  <a:cubicBezTo>
                    <a:pt x="87" y="128"/>
                    <a:pt x="102" y="125"/>
                    <a:pt x="116" y="125"/>
                  </a:cubicBezTo>
                  <a:cubicBezTo>
                    <a:pt x="130" y="125"/>
                    <a:pt x="142" y="127"/>
                    <a:pt x="152" y="132"/>
                  </a:cubicBezTo>
                  <a:cubicBezTo>
                    <a:pt x="153" y="132"/>
                    <a:pt x="155" y="132"/>
                    <a:pt x="157" y="131"/>
                  </a:cubicBezTo>
                  <a:cubicBezTo>
                    <a:pt x="158" y="130"/>
                    <a:pt x="159" y="129"/>
                    <a:pt x="159" y="127"/>
                  </a:cubicBezTo>
                  <a:cubicBezTo>
                    <a:pt x="159" y="26"/>
                    <a:pt x="159" y="26"/>
                    <a:pt x="159" y="26"/>
                  </a:cubicBezTo>
                  <a:cubicBezTo>
                    <a:pt x="159" y="24"/>
                    <a:pt x="158" y="23"/>
                    <a:pt x="157" y="22"/>
                  </a:cubicBezTo>
                  <a:close/>
                  <a:moveTo>
                    <a:pt x="149" y="120"/>
                  </a:moveTo>
                  <a:cubicBezTo>
                    <a:pt x="139" y="117"/>
                    <a:pt x="128" y="116"/>
                    <a:pt x="116" y="116"/>
                  </a:cubicBezTo>
                  <a:cubicBezTo>
                    <a:pt x="101" y="116"/>
                    <a:pt x="86" y="118"/>
                    <a:pt x="71" y="120"/>
                  </a:cubicBezTo>
                  <a:cubicBezTo>
                    <a:pt x="56" y="122"/>
                    <a:pt x="43" y="124"/>
                    <a:pt x="29" y="124"/>
                  </a:cubicBezTo>
                  <a:cubicBezTo>
                    <a:pt x="22" y="124"/>
                    <a:pt x="16" y="124"/>
                    <a:pt x="10" y="123"/>
                  </a:cubicBezTo>
                  <a:cubicBezTo>
                    <a:pt x="10" y="25"/>
                    <a:pt x="10" y="25"/>
                    <a:pt x="10" y="25"/>
                  </a:cubicBezTo>
                  <a:cubicBezTo>
                    <a:pt x="17" y="28"/>
                    <a:pt x="24" y="29"/>
                    <a:pt x="32" y="29"/>
                  </a:cubicBezTo>
                  <a:cubicBezTo>
                    <a:pt x="46" y="29"/>
                    <a:pt x="60" y="25"/>
                    <a:pt x="73" y="21"/>
                  </a:cubicBezTo>
                  <a:cubicBezTo>
                    <a:pt x="86" y="17"/>
                    <a:pt x="99" y="13"/>
                    <a:pt x="111" y="13"/>
                  </a:cubicBezTo>
                  <a:cubicBezTo>
                    <a:pt x="125" y="13"/>
                    <a:pt x="137" y="18"/>
                    <a:pt x="149" y="28"/>
                  </a:cubicBezTo>
                  <a:lnTo>
                    <a:pt x="149" y="120"/>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80" b="0" i="0" u="none" strike="noStrike" kern="0" cap="none" spc="0" normalizeH="0" baseline="0" noProof="0" dirty="0">
                <a:ln>
                  <a:noFill/>
                </a:ln>
                <a:solidFill>
                  <a:prstClr val="black"/>
                </a:solidFill>
                <a:effectLst/>
                <a:uLnTx/>
                <a:uFillTx/>
              </a:endParaRPr>
            </a:p>
          </p:txBody>
        </p:sp>
      </p:grpSp>
      <p:grpSp>
        <p:nvGrpSpPr>
          <p:cNvPr id="64" name="Group 63">
            <a:extLst>
              <a:ext uri="{FF2B5EF4-FFF2-40B4-BE49-F238E27FC236}">
                <a16:creationId xmlns:a16="http://schemas.microsoft.com/office/drawing/2014/main" id="{CF4ED664-A72E-4A7B-AC7A-428B105B6FB5}"/>
              </a:ext>
            </a:extLst>
          </p:cNvPr>
          <p:cNvGrpSpPr/>
          <p:nvPr/>
        </p:nvGrpSpPr>
        <p:grpSpPr>
          <a:xfrm>
            <a:off x="3006910" y="2219921"/>
            <a:ext cx="2083889" cy="1779052"/>
            <a:chOff x="1895927" y="2591035"/>
            <a:chExt cx="2083889" cy="1779052"/>
          </a:xfrm>
        </p:grpSpPr>
        <p:sp>
          <p:nvSpPr>
            <p:cNvPr id="65" name="Rectangle: Folded Corner 64">
              <a:extLst>
                <a:ext uri="{FF2B5EF4-FFF2-40B4-BE49-F238E27FC236}">
                  <a16:creationId xmlns:a16="http://schemas.microsoft.com/office/drawing/2014/main" id="{96D119E2-4FA0-4410-9669-A8E4929FCD88}"/>
                </a:ext>
              </a:extLst>
            </p:cNvPr>
            <p:cNvSpPr/>
            <p:nvPr/>
          </p:nvSpPr>
          <p:spPr>
            <a:xfrm>
              <a:off x="1895927" y="2591035"/>
              <a:ext cx="2083889" cy="1779052"/>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183">
              <a:extLst>
                <a:ext uri="{FF2B5EF4-FFF2-40B4-BE49-F238E27FC236}">
                  <a16:creationId xmlns:a16="http://schemas.microsoft.com/office/drawing/2014/main" id="{E6482FF1-BDA4-4A66-877D-8B2AC8E3A08A}"/>
                </a:ext>
              </a:extLst>
            </p:cNvPr>
            <p:cNvSpPr>
              <a:spLocks noEditPoints="1"/>
            </p:cNvSpPr>
            <p:nvPr/>
          </p:nvSpPr>
          <p:spPr bwMode="auto">
            <a:xfrm>
              <a:off x="2018319" y="2715295"/>
              <a:ext cx="169605" cy="244459"/>
            </a:xfrm>
            <a:custGeom>
              <a:avLst/>
              <a:gdLst>
                <a:gd name="T0" fmla="*/ 157 w 159"/>
                <a:gd name="T1" fmla="*/ 22 h 236"/>
                <a:gd name="T2" fmla="*/ 111 w 159"/>
                <a:gd name="T3" fmla="*/ 4 h 236"/>
                <a:gd name="T4" fmla="*/ 70 w 159"/>
                <a:gd name="T5" fmla="*/ 12 h 236"/>
                <a:gd name="T6" fmla="*/ 32 w 159"/>
                <a:gd name="T7" fmla="*/ 19 h 236"/>
                <a:gd name="T8" fmla="*/ 10 w 159"/>
                <a:gd name="T9" fmla="*/ 15 h 236"/>
                <a:gd name="T10" fmla="*/ 10 w 159"/>
                <a:gd name="T11" fmla="*/ 5 h 236"/>
                <a:gd name="T12" fmla="*/ 5 w 159"/>
                <a:gd name="T13" fmla="*/ 0 h 236"/>
                <a:gd name="T14" fmla="*/ 0 w 159"/>
                <a:gd name="T15" fmla="*/ 5 h 236"/>
                <a:gd name="T16" fmla="*/ 0 w 159"/>
                <a:gd name="T17" fmla="*/ 18 h 236"/>
                <a:gd name="T18" fmla="*/ 0 w 159"/>
                <a:gd name="T19" fmla="*/ 127 h 236"/>
                <a:gd name="T20" fmla="*/ 0 w 159"/>
                <a:gd name="T21" fmla="*/ 231 h 236"/>
                <a:gd name="T22" fmla="*/ 5 w 159"/>
                <a:gd name="T23" fmla="*/ 236 h 236"/>
                <a:gd name="T24" fmla="*/ 10 w 159"/>
                <a:gd name="T25" fmla="*/ 231 h 236"/>
                <a:gd name="T26" fmla="*/ 10 w 159"/>
                <a:gd name="T27" fmla="*/ 133 h 236"/>
                <a:gd name="T28" fmla="*/ 29 w 159"/>
                <a:gd name="T29" fmla="*/ 134 h 236"/>
                <a:gd name="T30" fmla="*/ 73 w 159"/>
                <a:gd name="T31" fmla="*/ 130 h 236"/>
                <a:gd name="T32" fmla="*/ 116 w 159"/>
                <a:gd name="T33" fmla="*/ 125 h 236"/>
                <a:gd name="T34" fmla="*/ 152 w 159"/>
                <a:gd name="T35" fmla="*/ 132 h 236"/>
                <a:gd name="T36" fmla="*/ 157 w 159"/>
                <a:gd name="T37" fmla="*/ 131 h 236"/>
                <a:gd name="T38" fmla="*/ 159 w 159"/>
                <a:gd name="T39" fmla="*/ 127 h 236"/>
                <a:gd name="T40" fmla="*/ 159 w 159"/>
                <a:gd name="T41" fmla="*/ 26 h 236"/>
                <a:gd name="T42" fmla="*/ 157 w 159"/>
                <a:gd name="T43" fmla="*/ 22 h 236"/>
                <a:gd name="T44" fmla="*/ 149 w 159"/>
                <a:gd name="T45" fmla="*/ 120 h 236"/>
                <a:gd name="T46" fmla="*/ 116 w 159"/>
                <a:gd name="T47" fmla="*/ 116 h 236"/>
                <a:gd name="T48" fmla="*/ 71 w 159"/>
                <a:gd name="T49" fmla="*/ 120 h 236"/>
                <a:gd name="T50" fmla="*/ 29 w 159"/>
                <a:gd name="T51" fmla="*/ 124 h 236"/>
                <a:gd name="T52" fmla="*/ 10 w 159"/>
                <a:gd name="T53" fmla="*/ 123 h 236"/>
                <a:gd name="T54" fmla="*/ 10 w 159"/>
                <a:gd name="T55" fmla="*/ 25 h 236"/>
                <a:gd name="T56" fmla="*/ 32 w 159"/>
                <a:gd name="T57" fmla="*/ 29 h 236"/>
                <a:gd name="T58" fmla="*/ 73 w 159"/>
                <a:gd name="T59" fmla="*/ 21 h 236"/>
                <a:gd name="T60" fmla="*/ 111 w 159"/>
                <a:gd name="T61" fmla="*/ 13 h 236"/>
                <a:gd name="T62" fmla="*/ 149 w 159"/>
                <a:gd name="T63" fmla="*/ 28 h 236"/>
                <a:gd name="T64" fmla="*/ 149 w 159"/>
                <a:gd name="T65" fmla="*/ 12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36">
                  <a:moveTo>
                    <a:pt x="157" y="22"/>
                  </a:moveTo>
                  <a:cubicBezTo>
                    <a:pt x="143" y="10"/>
                    <a:pt x="128" y="4"/>
                    <a:pt x="111" y="4"/>
                  </a:cubicBezTo>
                  <a:cubicBezTo>
                    <a:pt x="97" y="4"/>
                    <a:pt x="84" y="8"/>
                    <a:pt x="70" y="12"/>
                  </a:cubicBezTo>
                  <a:cubicBezTo>
                    <a:pt x="57" y="16"/>
                    <a:pt x="45" y="19"/>
                    <a:pt x="32" y="19"/>
                  </a:cubicBezTo>
                  <a:cubicBezTo>
                    <a:pt x="24" y="19"/>
                    <a:pt x="17" y="18"/>
                    <a:pt x="10" y="15"/>
                  </a:cubicBezTo>
                  <a:cubicBezTo>
                    <a:pt x="10" y="5"/>
                    <a:pt x="10" y="5"/>
                    <a:pt x="10" y="5"/>
                  </a:cubicBezTo>
                  <a:cubicBezTo>
                    <a:pt x="10" y="2"/>
                    <a:pt x="8" y="0"/>
                    <a:pt x="5" y="0"/>
                  </a:cubicBezTo>
                  <a:cubicBezTo>
                    <a:pt x="3" y="0"/>
                    <a:pt x="0" y="2"/>
                    <a:pt x="0" y="5"/>
                  </a:cubicBezTo>
                  <a:cubicBezTo>
                    <a:pt x="0" y="18"/>
                    <a:pt x="0" y="18"/>
                    <a:pt x="0" y="18"/>
                  </a:cubicBezTo>
                  <a:cubicBezTo>
                    <a:pt x="0" y="127"/>
                    <a:pt x="0" y="127"/>
                    <a:pt x="0" y="127"/>
                  </a:cubicBezTo>
                  <a:cubicBezTo>
                    <a:pt x="0" y="231"/>
                    <a:pt x="0" y="231"/>
                    <a:pt x="0" y="231"/>
                  </a:cubicBezTo>
                  <a:cubicBezTo>
                    <a:pt x="0" y="234"/>
                    <a:pt x="3" y="236"/>
                    <a:pt x="5" y="236"/>
                  </a:cubicBezTo>
                  <a:cubicBezTo>
                    <a:pt x="8" y="236"/>
                    <a:pt x="10" y="234"/>
                    <a:pt x="10" y="231"/>
                  </a:cubicBezTo>
                  <a:cubicBezTo>
                    <a:pt x="10" y="133"/>
                    <a:pt x="10" y="133"/>
                    <a:pt x="10" y="133"/>
                  </a:cubicBezTo>
                  <a:cubicBezTo>
                    <a:pt x="16" y="134"/>
                    <a:pt x="22" y="134"/>
                    <a:pt x="29" y="134"/>
                  </a:cubicBezTo>
                  <a:cubicBezTo>
                    <a:pt x="43" y="134"/>
                    <a:pt x="58" y="132"/>
                    <a:pt x="73" y="130"/>
                  </a:cubicBezTo>
                  <a:cubicBezTo>
                    <a:pt x="87" y="128"/>
                    <a:pt x="102" y="125"/>
                    <a:pt x="116" y="125"/>
                  </a:cubicBezTo>
                  <a:cubicBezTo>
                    <a:pt x="130" y="125"/>
                    <a:pt x="142" y="127"/>
                    <a:pt x="152" y="132"/>
                  </a:cubicBezTo>
                  <a:cubicBezTo>
                    <a:pt x="153" y="132"/>
                    <a:pt x="155" y="132"/>
                    <a:pt x="157" y="131"/>
                  </a:cubicBezTo>
                  <a:cubicBezTo>
                    <a:pt x="158" y="130"/>
                    <a:pt x="159" y="129"/>
                    <a:pt x="159" y="127"/>
                  </a:cubicBezTo>
                  <a:cubicBezTo>
                    <a:pt x="159" y="26"/>
                    <a:pt x="159" y="26"/>
                    <a:pt x="159" y="26"/>
                  </a:cubicBezTo>
                  <a:cubicBezTo>
                    <a:pt x="159" y="24"/>
                    <a:pt x="158" y="23"/>
                    <a:pt x="157" y="22"/>
                  </a:cubicBezTo>
                  <a:close/>
                  <a:moveTo>
                    <a:pt x="149" y="120"/>
                  </a:moveTo>
                  <a:cubicBezTo>
                    <a:pt x="139" y="117"/>
                    <a:pt x="128" y="116"/>
                    <a:pt x="116" y="116"/>
                  </a:cubicBezTo>
                  <a:cubicBezTo>
                    <a:pt x="101" y="116"/>
                    <a:pt x="86" y="118"/>
                    <a:pt x="71" y="120"/>
                  </a:cubicBezTo>
                  <a:cubicBezTo>
                    <a:pt x="56" y="122"/>
                    <a:pt x="43" y="124"/>
                    <a:pt x="29" y="124"/>
                  </a:cubicBezTo>
                  <a:cubicBezTo>
                    <a:pt x="22" y="124"/>
                    <a:pt x="16" y="124"/>
                    <a:pt x="10" y="123"/>
                  </a:cubicBezTo>
                  <a:cubicBezTo>
                    <a:pt x="10" y="25"/>
                    <a:pt x="10" y="25"/>
                    <a:pt x="10" y="25"/>
                  </a:cubicBezTo>
                  <a:cubicBezTo>
                    <a:pt x="17" y="28"/>
                    <a:pt x="24" y="29"/>
                    <a:pt x="32" y="29"/>
                  </a:cubicBezTo>
                  <a:cubicBezTo>
                    <a:pt x="46" y="29"/>
                    <a:pt x="60" y="25"/>
                    <a:pt x="73" y="21"/>
                  </a:cubicBezTo>
                  <a:cubicBezTo>
                    <a:pt x="86" y="17"/>
                    <a:pt x="99" y="13"/>
                    <a:pt x="111" y="13"/>
                  </a:cubicBezTo>
                  <a:cubicBezTo>
                    <a:pt x="125" y="13"/>
                    <a:pt x="137" y="18"/>
                    <a:pt x="149" y="28"/>
                  </a:cubicBezTo>
                  <a:lnTo>
                    <a:pt x="149" y="120"/>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80" b="0" i="0" u="none" strike="noStrike" kern="0" cap="none" spc="0" normalizeH="0" baseline="0" noProof="0" dirty="0">
                <a:ln>
                  <a:noFill/>
                </a:ln>
                <a:solidFill>
                  <a:prstClr val="black"/>
                </a:solidFill>
                <a:effectLst/>
                <a:uLnTx/>
                <a:uFillTx/>
              </a:endParaRPr>
            </a:p>
          </p:txBody>
        </p:sp>
      </p:grpSp>
      <p:grpSp>
        <p:nvGrpSpPr>
          <p:cNvPr id="68" name="Group 67">
            <a:extLst>
              <a:ext uri="{FF2B5EF4-FFF2-40B4-BE49-F238E27FC236}">
                <a16:creationId xmlns:a16="http://schemas.microsoft.com/office/drawing/2014/main" id="{4048273F-3180-477B-A6B6-0A4FF91167E9}"/>
              </a:ext>
            </a:extLst>
          </p:cNvPr>
          <p:cNvGrpSpPr/>
          <p:nvPr/>
        </p:nvGrpSpPr>
        <p:grpSpPr>
          <a:xfrm>
            <a:off x="5352696" y="2219921"/>
            <a:ext cx="2083889" cy="1779052"/>
            <a:chOff x="1895927" y="2591035"/>
            <a:chExt cx="2083889" cy="1876462"/>
          </a:xfrm>
        </p:grpSpPr>
        <p:sp>
          <p:nvSpPr>
            <p:cNvPr id="69" name="Rectangle: Folded Corner 68">
              <a:extLst>
                <a:ext uri="{FF2B5EF4-FFF2-40B4-BE49-F238E27FC236}">
                  <a16:creationId xmlns:a16="http://schemas.microsoft.com/office/drawing/2014/main" id="{42E24F8D-C9AE-4921-B8E4-58E2FFFE5F7D}"/>
                </a:ext>
              </a:extLst>
            </p:cNvPr>
            <p:cNvSpPr/>
            <p:nvPr/>
          </p:nvSpPr>
          <p:spPr>
            <a:xfrm>
              <a:off x="1895927" y="2591035"/>
              <a:ext cx="2083889" cy="1876462"/>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183">
              <a:extLst>
                <a:ext uri="{FF2B5EF4-FFF2-40B4-BE49-F238E27FC236}">
                  <a16:creationId xmlns:a16="http://schemas.microsoft.com/office/drawing/2014/main" id="{CAE1E6E1-20E4-40C0-8B0F-2C63A04A877D}"/>
                </a:ext>
              </a:extLst>
            </p:cNvPr>
            <p:cNvSpPr>
              <a:spLocks noEditPoints="1"/>
            </p:cNvSpPr>
            <p:nvPr/>
          </p:nvSpPr>
          <p:spPr bwMode="auto">
            <a:xfrm>
              <a:off x="2018319" y="2715295"/>
              <a:ext cx="169605" cy="244459"/>
            </a:xfrm>
            <a:custGeom>
              <a:avLst/>
              <a:gdLst>
                <a:gd name="T0" fmla="*/ 157 w 159"/>
                <a:gd name="T1" fmla="*/ 22 h 236"/>
                <a:gd name="T2" fmla="*/ 111 w 159"/>
                <a:gd name="T3" fmla="*/ 4 h 236"/>
                <a:gd name="T4" fmla="*/ 70 w 159"/>
                <a:gd name="T5" fmla="*/ 12 h 236"/>
                <a:gd name="T6" fmla="*/ 32 w 159"/>
                <a:gd name="T7" fmla="*/ 19 h 236"/>
                <a:gd name="T8" fmla="*/ 10 w 159"/>
                <a:gd name="T9" fmla="*/ 15 h 236"/>
                <a:gd name="T10" fmla="*/ 10 w 159"/>
                <a:gd name="T11" fmla="*/ 5 h 236"/>
                <a:gd name="T12" fmla="*/ 5 w 159"/>
                <a:gd name="T13" fmla="*/ 0 h 236"/>
                <a:gd name="T14" fmla="*/ 0 w 159"/>
                <a:gd name="T15" fmla="*/ 5 h 236"/>
                <a:gd name="T16" fmla="*/ 0 w 159"/>
                <a:gd name="T17" fmla="*/ 18 h 236"/>
                <a:gd name="T18" fmla="*/ 0 w 159"/>
                <a:gd name="T19" fmla="*/ 127 h 236"/>
                <a:gd name="T20" fmla="*/ 0 w 159"/>
                <a:gd name="T21" fmla="*/ 231 h 236"/>
                <a:gd name="T22" fmla="*/ 5 w 159"/>
                <a:gd name="T23" fmla="*/ 236 h 236"/>
                <a:gd name="T24" fmla="*/ 10 w 159"/>
                <a:gd name="T25" fmla="*/ 231 h 236"/>
                <a:gd name="T26" fmla="*/ 10 w 159"/>
                <a:gd name="T27" fmla="*/ 133 h 236"/>
                <a:gd name="T28" fmla="*/ 29 w 159"/>
                <a:gd name="T29" fmla="*/ 134 h 236"/>
                <a:gd name="T30" fmla="*/ 73 w 159"/>
                <a:gd name="T31" fmla="*/ 130 h 236"/>
                <a:gd name="T32" fmla="*/ 116 w 159"/>
                <a:gd name="T33" fmla="*/ 125 h 236"/>
                <a:gd name="T34" fmla="*/ 152 w 159"/>
                <a:gd name="T35" fmla="*/ 132 h 236"/>
                <a:gd name="T36" fmla="*/ 157 w 159"/>
                <a:gd name="T37" fmla="*/ 131 h 236"/>
                <a:gd name="T38" fmla="*/ 159 w 159"/>
                <a:gd name="T39" fmla="*/ 127 h 236"/>
                <a:gd name="T40" fmla="*/ 159 w 159"/>
                <a:gd name="T41" fmla="*/ 26 h 236"/>
                <a:gd name="T42" fmla="*/ 157 w 159"/>
                <a:gd name="T43" fmla="*/ 22 h 236"/>
                <a:gd name="T44" fmla="*/ 149 w 159"/>
                <a:gd name="T45" fmla="*/ 120 h 236"/>
                <a:gd name="T46" fmla="*/ 116 w 159"/>
                <a:gd name="T47" fmla="*/ 116 h 236"/>
                <a:gd name="T48" fmla="*/ 71 w 159"/>
                <a:gd name="T49" fmla="*/ 120 h 236"/>
                <a:gd name="T50" fmla="*/ 29 w 159"/>
                <a:gd name="T51" fmla="*/ 124 h 236"/>
                <a:gd name="T52" fmla="*/ 10 w 159"/>
                <a:gd name="T53" fmla="*/ 123 h 236"/>
                <a:gd name="T54" fmla="*/ 10 w 159"/>
                <a:gd name="T55" fmla="*/ 25 h 236"/>
                <a:gd name="T56" fmla="*/ 32 w 159"/>
                <a:gd name="T57" fmla="*/ 29 h 236"/>
                <a:gd name="T58" fmla="*/ 73 w 159"/>
                <a:gd name="T59" fmla="*/ 21 h 236"/>
                <a:gd name="T60" fmla="*/ 111 w 159"/>
                <a:gd name="T61" fmla="*/ 13 h 236"/>
                <a:gd name="T62" fmla="*/ 149 w 159"/>
                <a:gd name="T63" fmla="*/ 28 h 236"/>
                <a:gd name="T64" fmla="*/ 149 w 159"/>
                <a:gd name="T65" fmla="*/ 12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36">
                  <a:moveTo>
                    <a:pt x="157" y="22"/>
                  </a:moveTo>
                  <a:cubicBezTo>
                    <a:pt x="143" y="10"/>
                    <a:pt x="128" y="4"/>
                    <a:pt x="111" y="4"/>
                  </a:cubicBezTo>
                  <a:cubicBezTo>
                    <a:pt x="97" y="4"/>
                    <a:pt x="84" y="8"/>
                    <a:pt x="70" y="12"/>
                  </a:cubicBezTo>
                  <a:cubicBezTo>
                    <a:pt x="57" y="16"/>
                    <a:pt x="45" y="19"/>
                    <a:pt x="32" y="19"/>
                  </a:cubicBezTo>
                  <a:cubicBezTo>
                    <a:pt x="24" y="19"/>
                    <a:pt x="17" y="18"/>
                    <a:pt x="10" y="15"/>
                  </a:cubicBezTo>
                  <a:cubicBezTo>
                    <a:pt x="10" y="5"/>
                    <a:pt x="10" y="5"/>
                    <a:pt x="10" y="5"/>
                  </a:cubicBezTo>
                  <a:cubicBezTo>
                    <a:pt x="10" y="2"/>
                    <a:pt x="8" y="0"/>
                    <a:pt x="5" y="0"/>
                  </a:cubicBezTo>
                  <a:cubicBezTo>
                    <a:pt x="3" y="0"/>
                    <a:pt x="0" y="2"/>
                    <a:pt x="0" y="5"/>
                  </a:cubicBezTo>
                  <a:cubicBezTo>
                    <a:pt x="0" y="18"/>
                    <a:pt x="0" y="18"/>
                    <a:pt x="0" y="18"/>
                  </a:cubicBezTo>
                  <a:cubicBezTo>
                    <a:pt x="0" y="127"/>
                    <a:pt x="0" y="127"/>
                    <a:pt x="0" y="127"/>
                  </a:cubicBezTo>
                  <a:cubicBezTo>
                    <a:pt x="0" y="231"/>
                    <a:pt x="0" y="231"/>
                    <a:pt x="0" y="231"/>
                  </a:cubicBezTo>
                  <a:cubicBezTo>
                    <a:pt x="0" y="234"/>
                    <a:pt x="3" y="236"/>
                    <a:pt x="5" y="236"/>
                  </a:cubicBezTo>
                  <a:cubicBezTo>
                    <a:pt x="8" y="236"/>
                    <a:pt x="10" y="234"/>
                    <a:pt x="10" y="231"/>
                  </a:cubicBezTo>
                  <a:cubicBezTo>
                    <a:pt x="10" y="133"/>
                    <a:pt x="10" y="133"/>
                    <a:pt x="10" y="133"/>
                  </a:cubicBezTo>
                  <a:cubicBezTo>
                    <a:pt x="16" y="134"/>
                    <a:pt x="22" y="134"/>
                    <a:pt x="29" y="134"/>
                  </a:cubicBezTo>
                  <a:cubicBezTo>
                    <a:pt x="43" y="134"/>
                    <a:pt x="58" y="132"/>
                    <a:pt x="73" y="130"/>
                  </a:cubicBezTo>
                  <a:cubicBezTo>
                    <a:pt x="87" y="128"/>
                    <a:pt x="102" y="125"/>
                    <a:pt x="116" y="125"/>
                  </a:cubicBezTo>
                  <a:cubicBezTo>
                    <a:pt x="130" y="125"/>
                    <a:pt x="142" y="127"/>
                    <a:pt x="152" y="132"/>
                  </a:cubicBezTo>
                  <a:cubicBezTo>
                    <a:pt x="153" y="132"/>
                    <a:pt x="155" y="132"/>
                    <a:pt x="157" y="131"/>
                  </a:cubicBezTo>
                  <a:cubicBezTo>
                    <a:pt x="158" y="130"/>
                    <a:pt x="159" y="129"/>
                    <a:pt x="159" y="127"/>
                  </a:cubicBezTo>
                  <a:cubicBezTo>
                    <a:pt x="159" y="26"/>
                    <a:pt x="159" y="26"/>
                    <a:pt x="159" y="26"/>
                  </a:cubicBezTo>
                  <a:cubicBezTo>
                    <a:pt x="159" y="24"/>
                    <a:pt x="158" y="23"/>
                    <a:pt x="157" y="22"/>
                  </a:cubicBezTo>
                  <a:close/>
                  <a:moveTo>
                    <a:pt x="149" y="120"/>
                  </a:moveTo>
                  <a:cubicBezTo>
                    <a:pt x="139" y="117"/>
                    <a:pt x="128" y="116"/>
                    <a:pt x="116" y="116"/>
                  </a:cubicBezTo>
                  <a:cubicBezTo>
                    <a:pt x="101" y="116"/>
                    <a:pt x="86" y="118"/>
                    <a:pt x="71" y="120"/>
                  </a:cubicBezTo>
                  <a:cubicBezTo>
                    <a:pt x="56" y="122"/>
                    <a:pt x="43" y="124"/>
                    <a:pt x="29" y="124"/>
                  </a:cubicBezTo>
                  <a:cubicBezTo>
                    <a:pt x="22" y="124"/>
                    <a:pt x="16" y="124"/>
                    <a:pt x="10" y="123"/>
                  </a:cubicBezTo>
                  <a:cubicBezTo>
                    <a:pt x="10" y="25"/>
                    <a:pt x="10" y="25"/>
                    <a:pt x="10" y="25"/>
                  </a:cubicBezTo>
                  <a:cubicBezTo>
                    <a:pt x="17" y="28"/>
                    <a:pt x="24" y="29"/>
                    <a:pt x="32" y="29"/>
                  </a:cubicBezTo>
                  <a:cubicBezTo>
                    <a:pt x="46" y="29"/>
                    <a:pt x="60" y="25"/>
                    <a:pt x="73" y="21"/>
                  </a:cubicBezTo>
                  <a:cubicBezTo>
                    <a:pt x="86" y="17"/>
                    <a:pt x="99" y="13"/>
                    <a:pt x="111" y="13"/>
                  </a:cubicBezTo>
                  <a:cubicBezTo>
                    <a:pt x="125" y="13"/>
                    <a:pt x="137" y="18"/>
                    <a:pt x="149" y="28"/>
                  </a:cubicBezTo>
                  <a:lnTo>
                    <a:pt x="149" y="120"/>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80" b="0" i="0" u="none" strike="noStrike" kern="0" cap="none" spc="0" normalizeH="0" baseline="0" noProof="0" dirty="0">
                <a:ln>
                  <a:noFill/>
                </a:ln>
                <a:solidFill>
                  <a:prstClr val="black"/>
                </a:solidFill>
                <a:effectLst/>
                <a:uLnTx/>
                <a:uFillTx/>
              </a:endParaRPr>
            </a:p>
          </p:txBody>
        </p:sp>
      </p:grpSp>
      <p:grpSp>
        <p:nvGrpSpPr>
          <p:cNvPr id="72" name="Group 71">
            <a:extLst>
              <a:ext uri="{FF2B5EF4-FFF2-40B4-BE49-F238E27FC236}">
                <a16:creationId xmlns:a16="http://schemas.microsoft.com/office/drawing/2014/main" id="{3BAB6948-E900-4257-9453-83302C191CD5}"/>
              </a:ext>
            </a:extLst>
          </p:cNvPr>
          <p:cNvGrpSpPr/>
          <p:nvPr/>
        </p:nvGrpSpPr>
        <p:grpSpPr>
          <a:xfrm>
            <a:off x="3006910" y="4212950"/>
            <a:ext cx="2083889" cy="1790148"/>
            <a:chOff x="1895927" y="2591035"/>
            <a:chExt cx="2083889" cy="1790148"/>
          </a:xfrm>
        </p:grpSpPr>
        <p:sp>
          <p:nvSpPr>
            <p:cNvPr id="73" name="Rectangle: Folded Corner 72">
              <a:extLst>
                <a:ext uri="{FF2B5EF4-FFF2-40B4-BE49-F238E27FC236}">
                  <a16:creationId xmlns:a16="http://schemas.microsoft.com/office/drawing/2014/main" id="{DB039BE2-33CA-417B-BA84-C3EEE339BF89}"/>
                </a:ext>
              </a:extLst>
            </p:cNvPr>
            <p:cNvSpPr/>
            <p:nvPr/>
          </p:nvSpPr>
          <p:spPr>
            <a:xfrm>
              <a:off x="1895927" y="2591035"/>
              <a:ext cx="2083889" cy="1790148"/>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183">
              <a:extLst>
                <a:ext uri="{FF2B5EF4-FFF2-40B4-BE49-F238E27FC236}">
                  <a16:creationId xmlns:a16="http://schemas.microsoft.com/office/drawing/2014/main" id="{D0DF3F4C-C44A-461F-BAA6-1CD37F26CA80}"/>
                </a:ext>
              </a:extLst>
            </p:cNvPr>
            <p:cNvSpPr>
              <a:spLocks noEditPoints="1"/>
            </p:cNvSpPr>
            <p:nvPr/>
          </p:nvSpPr>
          <p:spPr bwMode="auto">
            <a:xfrm>
              <a:off x="2018319" y="2715295"/>
              <a:ext cx="169605" cy="244459"/>
            </a:xfrm>
            <a:custGeom>
              <a:avLst/>
              <a:gdLst>
                <a:gd name="T0" fmla="*/ 157 w 159"/>
                <a:gd name="T1" fmla="*/ 22 h 236"/>
                <a:gd name="T2" fmla="*/ 111 w 159"/>
                <a:gd name="T3" fmla="*/ 4 h 236"/>
                <a:gd name="T4" fmla="*/ 70 w 159"/>
                <a:gd name="T5" fmla="*/ 12 h 236"/>
                <a:gd name="T6" fmla="*/ 32 w 159"/>
                <a:gd name="T7" fmla="*/ 19 h 236"/>
                <a:gd name="T8" fmla="*/ 10 w 159"/>
                <a:gd name="T9" fmla="*/ 15 h 236"/>
                <a:gd name="T10" fmla="*/ 10 w 159"/>
                <a:gd name="T11" fmla="*/ 5 h 236"/>
                <a:gd name="T12" fmla="*/ 5 w 159"/>
                <a:gd name="T13" fmla="*/ 0 h 236"/>
                <a:gd name="T14" fmla="*/ 0 w 159"/>
                <a:gd name="T15" fmla="*/ 5 h 236"/>
                <a:gd name="T16" fmla="*/ 0 w 159"/>
                <a:gd name="T17" fmla="*/ 18 h 236"/>
                <a:gd name="T18" fmla="*/ 0 w 159"/>
                <a:gd name="T19" fmla="*/ 127 h 236"/>
                <a:gd name="T20" fmla="*/ 0 w 159"/>
                <a:gd name="T21" fmla="*/ 231 h 236"/>
                <a:gd name="T22" fmla="*/ 5 w 159"/>
                <a:gd name="T23" fmla="*/ 236 h 236"/>
                <a:gd name="T24" fmla="*/ 10 w 159"/>
                <a:gd name="T25" fmla="*/ 231 h 236"/>
                <a:gd name="T26" fmla="*/ 10 w 159"/>
                <a:gd name="T27" fmla="*/ 133 h 236"/>
                <a:gd name="T28" fmla="*/ 29 w 159"/>
                <a:gd name="T29" fmla="*/ 134 h 236"/>
                <a:gd name="T30" fmla="*/ 73 w 159"/>
                <a:gd name="T31" fmla="*/ 130 h 236"/>
                <a:gd name="T32" fmla="*/ 116 w 159"/>
                <a:gd name="T33" fmla="*/ 125 h 236"/>
                <a:gd name="T34" fmla="*/ 152 w 159"/>
                <a:gd name="T35" fmla="*/ 132 h 236"/>
                <a:gd name="T36" fmla="*/ 157 w 159"/>
                <a:gd name="T37" fmla="*/ 131 h 236"/>
                <a:gd name="T38" fmla="*/ 159 w 159"/>
                <a:gd name="T39" fmla="*/ 127 h 236"/>
                <a:gd name="T40" fmla="*/ 159 w 159"/>
                <a:gd name="T41" fmla="*/ 26 h 236"/>
                <a:gd name="T42" fmla="*/ 157 w 159"/>
                <a:gd name="T43" fmla="*/ 22 h 236"/>
                <a:gd name="T44" fmla="*/ 149 w 159"/>
                <a:gd name="T45" fmla="*/ 120 h 236"/>
                <a:gd name="T46" fmla="*/ 116 w 159"/>
                <a:gd name="T47" fmla="*/ 116 h 236"/>
                <a:gd name="T48" fmla="*/ 71 w 159"/>
                <a:gd name="T49" fmla="*/ 120 h 236"/>
                <a:gd name="T50" fmla="*/ 29 w 159"/>
                <a:gd name="T51" fmla="*/ 124 h 236"/>
                <a:gd name="T52" fmla="*/ 10 w 159"/>
                <a:gd name="T53" fmla="*/ 123 h 236"/>
                <a:gd name="T54" fmla="*/ 10 w 159"/>
                <a:gd name="T55" fmla="*/ 25 h 236"/>
                <a:gd name="T56" fmla="*/ 32 w 159"/>
                <a:gd name="T57" fmla="*/ 29 h 236"/>
                <a:gd name="T58" fmla="*/ 73 w 159"/>
                <a:gd name="T59" fmla="*/ 21 h 236"/>
                <a:gd name="T60" fmla="*/ 111 w 159"/>
                <a:gd name="T61" fmla="*/ 13 h 236"/>
                <a:gd name="T62" fmla="*/ 149 w 159"/>
                <a:gd name="T63" fmla="*/ 28 h 236"/>
                <a:gd name="T64" fmla="*/ 149 w 159"/>
                <a:gd name="T65" fmla="*/ 12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36">
                  <a:moveTo>
                    <a:pt x="157" y="22"/>
                  </a:moveTo>
                  <a:cubicBezTo>
                    <a:pt x="143" y="10"/>
                    <a:pt x="128" y="4"/>
                    <a:pt x="111" y="4"/>
                  </a:cubicBezTo>
                  <a:cubicBezTo>
                    <a:pt x="97" y="4"/>
                    <a:pt x="84" y="8"/>
                    <a:pt x="70" y="12"/>
                  </a:cubicBezTo>
                  <a:cubicBezTo>
                    <a:pt x="57" y="16"/>
                    <a:pt x="45" y="19"/>
                    <a:pt x="32" y="19"/>
                  </a:cubicBezTo>
                  <a:cubicBezTo>
                    <a:pt x="24" y="19"/>
                    <a:pt x="17" y="18"/>
                    <a:pt x="10" y="15"/>
                  </a:cubicBezTo>
                  <a:cubicBezTo>
                    <a:pt x="10" y="5"/>
                    <a:pt x="10" y="5"/>
                    <a:pt x="10" y="5"/>
                  </a:cubicBezTo>
                  <a:cubicBezTo>
                    <a:pt x="10" y="2"/>
                    <a:pt x="8" y="0"/>
                    <a:pt x="5" y="0"/>
                  </a:cubicBezTo>
                  <a:cubicBezTo>
                    <a:pt x="3" y="0"/>
                    <a:pt x="0" y="2"/>
                    <a:pt x="0" y="5"/>
                  </a:cubicBezTo>
                  <a:cubicBezTo>
                    <a:pt x="0" y="18"/>
                    <a:pt x="0" y="18"/>
                    <a:pt x="0" y="18"/>
                  </a:cubicBezTo>
                  <a:cubicBezTo>
                    <a:pt x="0" y="127"/>
                    <a:pt x="0" y="127"/>
                    <a:pt x="0" y="127"/>
                  </a:cubicBezTo>
                  <a:cubicBezTo>
                    <a:pt x="0" y="231"/>
                    <a:pt x="0" y="231"/>
                    <a:pt x="0" y="231"/>
                  </a:cubicBezTo>
                  <a:cubicBezTo>
                    <a:pt x="0" y="234"/>
                    <a:pt x="3" y="236"/>
                    <a:pt x="5" y="236"/>
                  </a:cubicBezTo>
                  <a:cubicBezTo>
                    <a:pt x="8" y="236"/>
                    <a:pt x="10" y="234"/>
                    <a:pt x="10" y="231"/>
                  </a:cubicBezTo>
                  <a:cubicBezTo>
                    <a:pt x="10" y="133"/>
                    <a:pt x="10" y="133"/>
                    <a:pt x="10" y="133"/>
                  </a:cubicBezTo>
                  <a:cubicBezTo>
                    <a:pt x="16" y="134"/>
                    <a:pt x="22" y="134"/>
                    <a:pt x="29" y="134"/>
                  </a:cubicBezTo>
                  <a:cubicBezTo>
                    <a:pt x="43" y="134"/>
                    <a:pt x="58" y="132"/>
                    <a:pt x="73" y="130"/>
                  </a:cubicBezTo>
                  <a:cubicBezTo>
                    <a:pt x="87" y="128"/>
                    <a:pt x="102" y="125"/>
                    <a:pt x="116" y="125"/>
                  </a:cubicBezTo>
                  <a:cubicBezTo>
                    <a:pt x="130" y="125"/>
                    <a:pt x="142" y="127"/>
                    <a:pt x="152" y="132"/>
                  </a:cubicBezTo>
                  <a:cubicBezTo>
                    <a:pt x="153" y="132"/>
                    <a:pt x="155" y="132"/>
                    <a:pt x="157" y="131"/>
                  </a:cubicBezTo>
                  <a:cubicBezTo>
                    <a:pt x="158" y="130"/>
                    <a:pt x="159" y="129"/>
                    <a:pt x="159" y="127"/>
                  </a:cubicBezTo>
                  <a:cubicBezTo>
                    <a:pt x="159" y="26"/>
                    <a:pt x="159" y="26"/>
                    <a:pt x="159" y="26"/>
                  </a:cubicBezTo>
                  <a:cubicBezTo>
                    <a:pt x="159" y="24"/>
                    <a:pt x="158" y="23"/>
                    <a:pt x="157" y="22"/>
                  </a:cubicBezTo>
                  <a:close/>
                  <a:moveTo>
                    <a:pt x="149" y="120"/>
                  </a:moveTo>
                  <a:cubicBezTo>
                    <a:pt x="139" y="117"/>
                    <a:pt x="128" y="116"/>
                    <a:pt x="116" y="116"/>
                  </a:cubicBezTo>
                  <a:cubicBezTo>
                    <a:pt x="101" y="116"/>
                    <a:pt x="86" y="118"/>
                    <a:pt x="71" y="120"/>
                  </a:cubicBezTo>
                  <a:cubicBezTo>
                    <a:pt x="56" y="122"/>
                    <a:pt x="43" y="124"/>
                    <a:pt x="29" y="124"/>
                  </a:cubicBezTo>
                  <a:cubicBezTo>
                    <a:pt x="22" y="124"/>
                    <a:pt x="16" y="124"/>
                    <a:pt x="10" y="123"/>
                  </a:cubicBezTo>
                  <a:cubicBezTo>
                    <a:pt x="10" y="25"/>
                    <a:pt x="10" y="25"/>
                    <a:pt x="10" y="25"/>
                  </a:cubicBezTo>
                  <a:cubicBezTo>
                    <a:pt x="17" y="28"/>
                    <a:pt x="24" y="29"/>
                    <a:pt x="32" y="29"/>
                  </a:cubicBezTo>
                  <a:cubicBezTo>
                    <a:pt x="46" y="29"/>
                    <a:pt x="60" y="25"/>
                    <a:pt x="73" y="21"/>
                  </a:cubicBezTo>
                  <a:cubicBezTo>
                    <a:pt x="86" y="17"/>
                    <a:pt x="99" y="13"/>
                    <a:pt x="111" y="13"/>
                  </a:cubicBezTo>
                  <a:cubicBezTo>
                    <a:pt x="125" y="13"/>
                    <a:pt x="137" y="18"/>
                    <a:pt x="149" y="28"/>
                  </a:cubicBezTo>
                  <a:lnTo>
                    <a:pt x="149" y="120"/>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80" b="0" i="0" u="none" strike="noStrike" kern="0" cap="none" spc="0" normalizeH="0" baseline="0" noProof="0" dirty="0">
                <a:ln>
                  <a:noFill/>
                </a:ln>
                <a:solidFill>
                  <a:prstClr val="black"/>
                </a:solidFill>
                <a:effectLst/>
                <a:uLnTx/>
                <a:uFillTx/>
              </a:endParaRPr>
            </a:p>
          </p:txBody>
        </p:sp>
      </p:grpSp>
      <p:sp>
        <p:nvSpPr>
          <p:cNvPr id="2" name="TextBox 1">
            <a:extLst>
              <a:ext uri="{FF2B5EF4-FFF2-40B4-BE49-F238E27FC236}">
                <a16:creationId xmlns:a16="http://schemas.microsoft.com/office/drawing/2014/main" id="{D22FFA0B-F1ED-46BD-97A3-C9BCF5BAF058}"/>
              </a:ext>
            </a:extLst>
          </p:cNvPr>
          <p:cNvSpPr txBox="1"/>
          <p:nvPr/>
        </p:nvSpPr>
        <p:spPr>
          <a:xfrm>
            <a:off x="10946058" y="6387867"/>
            <a:ext cx="48813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11</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COA Workbook Review</a:t>
            </a:r>
          </a:p>
        </p:txBody>
      </p:sp>
      <p:sp>
        <p:nvSpPr>
          <p:cNvPr id="6" name="TextBox 5">
            <a:extLst>
              <a:ext uri="{FF2B5EF4-FFF2-40B4-BE49-F238E27FC236}">
                <a16:creationId xmlns:a16="http://schemas.microsoft.com/office/drawing/2014/main" id="{3DA020B4-4C15-42B5-A0F1-4B3576B38D0A}"/>
              </a:ext>
            </a:extLst>
          </p:cNvPr>
          <p:cNvSpPr txBox="1"/>
          <p:nvPr/>
        </p:nvSpPr>
        <p:spPr>
          <a:xfrm>
            <a:off x="550817" y="1139499"/>
            <a:ext cx="11090366" cy="1200329"/>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In order to ensure we have the most up-to-date and accurate information; we are requesting each agency review and/or update the Chart of Account workbooks found in your Agency’s SFTP folder.</a:t>
            </a:r>
          </a:p>
          <a:p>
            <a:endParaRPr lang="en-US" sz="1400" dirty="0">
              <a:solidFill>
                <a:schemeClr val="tx1">
                  <a:lumMod val="65000"/>
                  <a:lumOff val="35000"/>
                </a:schemeClr>
              </a:solidFill>
              <a:latin typeface="Arial" panose="020B0604020202020204" pitchFamily="34" charset="0"/>
              <a:cs typeface="Arial" panose="020B0604020202020204" pitchFamily="34" charset="0"/>
            </a:endParaRPr>
          </a:p>
          <a:p>
            <a:r>
              <a:rPr lang="en-US" sz="1400" dirty="0">
                <a:solidFill>
                  <a:schemeClr val="tx1">
                    <a:lumMod val="65000"/>
                    <a:lumOff val="35000"/>
                  </a:schemeClr>
                </a:solidFill>
                <a:latin typeface="Arial" panose="020B0604020202020204" pitchFamily="34" charset="0"/>
                <a:cs typeface="Arial" panose="020B0604020202020204" pitchFamily="34" charset="0"/>
              </a:rPr>
              <a:t>Important information to remember when completing this request: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A143159-50CE-4E9A-9B73-BD6DDA0DE52D}"/>
              </a:ext>
            </a:extLst>
          </p:cNvPr>
          <p:cNvSpPr txBox="1"/>
          <p:nvPr/>
        </p:nvSpPr>
        <p:spPr>
          <a:xfrm>
            <a:off x="3173563" y="2588640"/>
            <a:ext cx="1909780" cy="830997"/>
          </a:xfrm>
          <a:prstGeom prst="rect">
            <a:avLst/>
          </a:prstGeom>
          <a:no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If you have not already done so, please update your Org Unit file name to Org Cost Center.</a:t>
            </a:r>
          </a:p>
        </p:txBody>
      </p:sp>
      <p:sp>
        <p:nvSpPr>
          <p:cNvPr id="31" name="TextBox 30">
            <a:extLst>
              <a:ext uri="{FF2B5EF4-FFF2-40B4-BE49-F238E27FC236}">
                <a16:creationId xmlns:a16="http://schemas.microsoft.com/office/drawing/2014/main" id="{F2482A09-ED3B-487C-877B-E986068E6545}"/>
              </a:ext>
            </a:extLst>
          </p:cNvPr>
          <p:cNvSpPr txBox="1"/>
          <p:nvPr/>
        </p:nvSpPr>
        <p:spPr>
          <a:xfrm>
            <a:off x="868318" y="4581669"/>
            <a:ext cx="1798104" cy="830997"/>
          </a:xfrm>
          <a:prstGeom prst="rect">
            <a:avLst/>
          </a:prstGeom>
          <a:no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Note any items that need to be deleted by highlighting the cells in orange.</a:t>
            </a:r>
          </a:p>
        </p:txBody>
      </p:sp>
      <p:sp>
        <p:nvSpPr>
          <p:cNvPr id="33" name="TextBox 32">
            <a:extLst>
              <a:ext uri="{FF2B5EF4-FFF2-40B4-BE49-F238E27FC236}">
                <a16:creationId xmlns:a16="http://schemas.microsoft.com/office/drawing/2014/main" id="{FB9FF094-C755-439D-8D2D-CBB18501771B}"/>
              </a:ext>
            </a:extLst>
          </p:cNvPr>
          <p:cNvSpPr txBox="1"/>
          <p:nvPr/>
        </p:nvSpPr>
        <p:spPr>
          <a:xfrm>
            <a:off x="3173563" y="4581669"/>
            <a:ext cx="1561437" cy="646331"/>
          </a:xfrm>
          <a:prstGeom prst="rect">
            <a:avLst/>
          </a:prstGeom>
          <a:no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Note any additions by highlighting the cells in yellow.</a:t>
            </a:r>
          </a:p>
        </p:txBody>
      </p:sp>
      <p:grpSp>
        <p:nvGrpSpPr>
          <p:cNvPr id="76" name="Group 75">
            <a:extLst>
              <a:ext uri="{FF2B5EF4-FFF2-40B4-BE49-F238E27FC236}">
                <a16:creationId xmlns:a16="http://schemas.microsoft.com/office/drawing/2014/main" id="{C9185BBD-84A0-4AB4-94DE-7A09A32C6398}"/>
              </a:ext>
            </a:extLst>
          </p:cNvPr>
          <p:cNvGrpSpPr/>
          <p:nvPr/>
        </p:nvGrpSpPr>
        <p:grpSpPr>
          <a:xfrm>
            <a:off x="5352695" y="4214488"/>
            <a:ext cx="2083889" cy="1779052"/>
            <a:chOff x="1895927" y="2591035"/>
            <a:chExt cx="2083889" cy="1876462"/>
          </a:xfrm>
        </p:grpSpPr>
        <p:sp>
          <p:nvSpPr>
            <p:cNvPr id="77" name="Rectangle: Folded Corner 76">
              <a:extLst>
                <a:ext uri="{FF2B5EF4-FFF2-40B4-BE49-F238E27FC236}">
                  <a16:creationId xmlns:a16="http://schemas.microsoft.com/office/drawing/2014/main" id="{7B4685B2-ECB8-4B99-8E5A-EC09F19E5516}"/>
                </a:ext>
              </a:extLst>
            </p:cNvPr>
            <p:cNvSpPr/>
            <p:nvPr/>
          </p:nvSpPr>
          <p:spPr>
            <a:xfrm>
              <a:off x="1895927" y="2591035"/>
              <a:ext cx="2083889" cy="1876462"/>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183">
              <a:extLst>
                <a:ext uri="{FF2B5EF4-FFF2-40B4-BE49-F238E27FC236}">
                  <a16:creationId xmlns:a16="http://schemas.microsoft.com/office/drawing/2014/main" id="{D25592E9-9BC2-4A4E-A1D2-0E74D3502B3C}"/>
                </a:ext>
              </a:extLst>
            </p:cNvPr>
            <p:cNvSpPr>
              <a:spLocks noEditPoints="1"/>
            </p:cNvSpPr>
            <p:nvPr/>
          </p:nvSpPr>
          <p:spPr bwMode="auto">
            <a:xfrm>
              <a:off x="2018319" y="2715295"/>
              <a:ext cx="169605" cy="244459"/>
            </a:xfrm>
            <a:custGeom>
              <a:avLst/>
              <a:gdLst>
                <a:gd name="T0" fmla="*/ 157 w 159"/>
                <a:gd name="T1" fmla="*/ 22 h 236"/>
                <a:gd name="T2" fmla="*/ 111 w 159"/>
                <a:gd name="T3" fmla="*/ 4 h 236"/>
                <a:gd name="T4" fmla="*/ 70 w 159"/>
                <a:gd name="T5" fmla="*/ 12 h 236"/>
                <a:gd name="T6" fmla="*/ 32 w 159"/>
                <a:gd name="T7" fmla="*/ 19 h 236"/>
                <a:gd name="T8" fmla="*/ 10 w 159"/>
                <a:gd name="T9" fmla="*/ 15 h 236"/>
                <a:gd name="T10" fmla="*/ 10 w 159"/>
                <a:gd name="T11" fmla="*/ 5 h 236"/>
                <a:gd name="T12" fmla="*/ 5 w 159"/>
                <a:gd name="T13" fmla="*/ 0 h 236"/>
                <a:gd name="T14" fmla="*/ 0 w 159"/>
                <a:gd name="T15" fmla="*/ 5 h 236"/>
                <a:gd name="T16" fmla="*/ 0 w 159"/>
                <a:gd name="T17" fmla="*/ 18 h 236"/>
                <a:gd name="T18" fmla="*/ 0 w 159"/>
                <a:gd name="T19" fmla="*/ 127 h 236"/>
                <a:gd name="T20" fmla="*/ 0 w 159"/>
                <a:gd name="T21" fmla="*/ 231 h 236"/>
                <a:gd name="T22" fmla="*/ 5 w 159"/>
                <a:gd name="T23" fmla="*/ 236 h 236"/>
                <a:gd name="T24" fmla="*/ 10 w 159"/>
                <a:gd name="T25" fmla="*/ 231 h 236"/>
                <a:gd name="T26" fmla="*/ 10 w 159"/>
                <a:gd name="T27" fmla="*/ 133 h 236"/>
                <a:gd name="T28" fmla="*/ 29 w 159"/>
                <a:gd name="T29" fmla="*/ 134 h 236"/>
                <a:gd name="T30" fmla="*/ 73 w 159"/>
                <a:gd name="T31" fmla="*/ 130 h 236"/>
                <a:gd name="T32" fmla="*/ 116 w 159"/>
                <a:gd name="T33" fmla="*/ 125 h 236"/>
                <a:gd name="T34" fmla="*/ 152 w 159"/>
                <a:gd name="T35" fmla="*/ 132 h 236"/>
                <a:gd name="T36" fmla="*/ 157 w 159"/>
                <a:gd name="T37" fmla="*/ 131 h 236"/>
                <a:gd name="T38" fmla="*/ 159 w 159"/>
                <a:gd name="T39" fmla="*/ 127 h 236"/>
                <a:gd name="T40" fmla="*/ 159 w 159"/>
                <a:gd name="T41" fmla="*/ 26 h 236"/>
                <a:gd name="T42" fmla="*/ 157 w 159"/>
                <a:gd name="T43" fmla="*/ 22 h 236"/>
                <a:gd name="T44" fmla="*/ 149 w 159"/>
                <a:gd name="T45" fmla="*/ 120 h 236"/>
                <a:gd name="T46" fmla="*/ 116 w 159"/>
                <a:gd name="T47" fmla="*/ 116 h 236"/>
                <a:gd name="T48" fmla="*/ 71 w 159"/>
                <a:gd name="T49" fmla="*/ 120 h 236"/>
                <a:gd name="T50" fmla="*/ 29 w 159"/>
                <a:gd name="T51" fmla="*/ 124 h 236"/>
                <a:gd name="T52" fmla="*/ 10 w 159"/>
                <a:gd name="T53" fmla="*/ 123 h 236"/>
                <a:gd name="T54" fmla="*/ 10 w 159"/>
                <a:gd name="T55" fmla="*/ 25 h 236"/>
                <a:gd name="T56" fmla="*/ 32 w 159"/>
                <a:gd name="T57" fmla="*/ 29 h 236"/>
                <a:gd name="T58" fmla="*/ 73 w 159"/>
                <a:gd name="T59" fmla="*/ 21 h 236"/>
                <a:gd name="T60" fmla="*/ 111 w 159"/>
                <a:gd name="T61" fmla="*/ 13 h 236"/>
                <a:gd name="T62" fmla="*/ 149 w 159"/>
                <a:gd name="T63" fmla="*/ 28 h 236"/>
                <a:gd name="T64" fmla="*/ 149 w 159"/>
                <a:gd name="T65" fmla="*/ 12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236">
                  <a:moveTo>
                    <a:pt x="157" y="22"/>
                  </a:moveTo>
                  <a:cubicBezTo>
                    <a:pt x="143" y="10"/>
                    <a:pt x="128" y="4"/>
                    <a:pt x="111" y="4"/>
                  </a:cubicBezTo>
                  <a:cubicBezTo>
                    <a:pt x="97" y="4"/>
                    <a:pt x="84" y="8"/>
                    <a:pt x="70" y="12"/>
                  </a:cubicBezTo>
                  <a:cubicBezTo>
                    <a:pt x="57" y="16"/>
                    <a:pt x="45" y="19"/>
                    <a:pt x="32" y="19"/>
                  </a:cubicBezTo>
                  <a:cubicBezTo>
                    <a:pt x="24" y="19"/>
                    <a:pt x="17" y="18"/>
                    <a:pt x="10" y="15"/>
                  </a:cubicBezTo>
                  <a:cubicBezTo>
                    <a:pt x="10" y="5"/>
                    <a:pt x="10" y="5"/>
                    <a:pt x="10" y="5"/>
                  </a:cubicBezTo>
                  <a:cubicBezTo>
                    <a:pt x="10" y="2"/>
                    <a:pt x="8" y="0"/>
                    <a:pt x="5" y="0"/>
                  </a:cubicBezTo>
                  <a:cubicBezTo>
                    <a:pt x="3" y="0"/>
                    <a:pt x="0" y="2"/>
                    <a:pt x="0" y="5"/>
                  </a:cubicBezTo>
                  <a:cubicBezTo>
                    <a:pt x="0" y="18"/>
                    <a:pt x="0" y="18"/>
                    <a:pt x="0" y="18"/>
                  </a:cubicBezTo>
                  <a:cubicBezTo>
                    <a:pt x="0" y="127"/>
                    <a:pt x="0" y="127"/>
                    <a:pt x="0" y="127"/>
                  </a:cubicBezTo>
                  <a:cubicBezTo>
                    <a:pt x="0" y="231"/>
                    <a:pt x="0" y="231"/>
                    <a:pt x="0" y="231"/>
                  </a:cubicBezTo>
                  <a:cubicBezTo>
                    <a:pt x="0" y="234"/>
                    <a:pt x="3" y="236"/>
                    <a:pt x="5" y="236"/>
                  </a:cubicBezTo>
                  <a:cubicBezTo>
                    <a:pt x="8" y="236"/>
                    <a:pt x="10" y="234"/>
                    <a:pt x="10" y="231"/>
                  </a:cubicBezTo>
                  <a:cubicBezTo>
                    <a:pt x="10" y="133"/>
                    <a:pt x="10" y="133"/>
                    <a:pt x="10" y="133"/>
                  </a:cubicBezTo>
                  <a:cubicBezTo>
                    <a:pt x="16" y="134"/>
                    <a:pt x="22" y="134"/>
                    <a:pt x="29" y="134"/>
                  </a:cubicBezTo>
                  <a:cubicBezTo>
                    <a:pt x="43" y="134"/>
                    <a:pt x="58" y="132"/>
                    <a:pt x="73" y="130"/>
                  </a:cubicBezTo>
                  <a:cubicBezTo>
                    <a:pt x="87" y="128"/>
                    <a:pt x="102" y="125"/>
                    <a:pt x="116" y="125"/>
                  </a:cubicBezTo>
                  <a:cubicBezTo>
                    <a:pt x="130" y="125"/>
                    <a:pt x="142" y="127"/>
                    <a:pt x="152" y="132"/>
                  </a:cubicBezTo>
                  <a:cubicBezTo>
                    <a:pt x="153" y="132"/>
                    <a:pt x="155" y="132"/>
                    <a:pt x="157" y="131"/>
                  </a:cubicBezTo>
                  <a:cubicBezTo>
                    <a:pt x="158" y="130"/>
                    <a:pt x="159" y="129"/>
                    <a:pt x="159" y="127"/>
                  </a:cubicBezTo>
                  <a:cubicBezTo>
                    <a:pt x="159" y="26"/>
                    <a:pt x="159" y="26"/>
                    <a:pt x="159" y="26"/>
                  </a:cubicBezTo>
                  <a:cubicBezTo>
                    <a:pt x="159" y="24"/>
                    <a:pt x="158" y="23"/>
                    <a:pt x="157" y="22"/>
                  </a:cubicBezTo>
                  <a:close/>
                  <a:moveTo>
                    <a:pt x="149" y="120"/>
                  </a:moveTo>
                  <a:cubicBezTo>
                    <a:pt x="139" y="117"/>
                    <a:pt x="128" y="116"/>
                    <a:pt x="116" y="116"/>
                  </a:cubicBezTo>
                  <a:cubicBezTo>
                    <a:pt x="101" y="116"/>
                    <a:pt x="86" y="118"/>
                    <a:pt x="71" y="120"/>
                  </a:cubicBezTo>
                  <a:cubicBezTo>
                    <a:pt x="56" y="122"/>
                    <a:pt x="43" y="124"/>
                    <a:pt x="29" y="124"/>
                  </a:cubicBezTo>
                  <a:cubicBezTo>
                    <a:pt x="22" y="124"/>
                    <a:pt x="16" y="124"/>
                    <a:pt x="10" y="123"/>
                  </a:cubicBezTo>
                  <a:cubicBezTo>
                    <a:pt x="10" y="25"/>
                    <a:pt x="10" y="25"/>
                    <a:pt x="10" y="25"/>
                  </a:cubicBezTo>
                  <a:cubicBezTo>
                    <a:pt x="17" y="28"/>
                    <a:pt x="24" y="29"/>
                    <a:pt x="32" y="29"/>
                  </a:cubicBezTo>
                  <a:cubicBezTo>
                    <a:pt x="46" y="29"/>
                    <a:pt x="60" y="25"/>
                    <a:pt x="73" y="21"/>
                  </a:cubicBezTo>
                  <a:cubicBezTo>
                    <a:pt x="86" y="17"/>
                    <a:pt x="99" y="13"/>
                    <a:pt x="111" y="13"/>
                  </a:cubicBezTo>
                  <a:cubicBezTo>
                    <a:pt x="125" y="13"/>
                    <a:pt x="137" y="18"/>
                    <a:pt x="149" y="28"/>
                  </a:cubicBezTo>
                  <a:lnTo>
                    <a:pt x="149" y="120"/>
                  </a:lnTo>
                  <a:close/>
                </a:path>
              </a:pathLst>
            </a:custGeom>
            <a:solidFill>
              <a:srgbClr val="FFB81C"/>
            </a:solidFill>
            <a:ln>
              <a:solidFill>
                <a:srgbClr val="FFB81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80" b="0" i="0" u="none" strike="noStrike" kern="0" cap="none" spc="0" normalizeH="0" baseline="0" noProof="0" dirty="0">
                <a:ln>
                  <a:noFill/>
                </a:ln>
                <a:solidFill>
                  <a:prstClr val="black"/>
                </a:solidFill>
                <a:effectLst/>
                <a:uLnTx/>
                <a:uFillTx/>
              </a:endParaRPr>
            </a:p>
          </p:txBody>
        </p:sp>
      </p:grpSp>
      <p:sp>
        <p:nvSpPr>
          <p:cNvPr id="79" name="TextBox 78">
            <a:extLst>
              <a:ext uri="{FF2B5EF4-FFF2-40B4-BE49-F238E27FC236}">
                <a16:creationId xmlns:a16="http://schemas.microsoft.com/office/drawing/2014/main" id="{43648AE0-B335-4031-B179-C5DB58558B0B}"/>
              </a:ext>
            </a:extLst>
          </p:cNvPr>
          <p:cNvSpPr txBox="1"/>
          <p:nvPr/>
        </p:nvSpPr>
        <p:spPr>
          <a:xfrm>
            <a:off x="5526804" y="2497718"/>
            <a:ext cx="1909780" cy="1200329"/>
          </a:xfrm>
          <a:prstGeom prst="rect">
            <a:avLst/>
          </a:prstGeom>
          <a:noFill/>
        </p:spPr>
        <p:txBody>
          <a:bodyPr wrap="square">
            <a:spAutoFit/>
          </a:bodyPr>
          <a:lstStyle/>
          <a:p>
            <a:r>
              <a:rPr lang="en-US" sz="1200" dirty="0">
                <a:solidFill>
                  <a:schemeClr val="bg1"/>
                </a:solidFill>
                <a:latin typeface="Arial" panose="020B0604020202020204" pitchFamily="34" charset="0"/>
                <a:ea typeface="Calibri" panose="020F0502020204030204" pitchFamily="34" charset="0"/>
                <a:cs typeface="Arial" panose="020B0604020202020204" pitchFamily="34" charset="0"/>
              </a:rPr>
              <a:t>P</a:t>
            </a: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lease fill out this form as you complete your review/updates: </a:t>
            </a:r>
            <a:r>
              <a:rPr lang="en-US" sz="120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https://app.smartsheet.com/b/form/1ab4c60e9cdf44e8b488e12347cdd4df</a:t>
            </a:r>
            <a:endParaRPr lang="en-US" sz="1000" dirty="0">
              <a:solidFill>
                <a:schemeClr val="bg1"/>
              </a:solidFill>
              <a:latin typeface="Arial" panose="020B0604020202020204" pitchFamily="34" charset="0"/>
              <a:cs typeface="Arial" panose="020B0604020202020204" pitchFamily="34" charset="0"/>
            </a:endParaRPr>
          </a:p>
        </p:txBody>
      </p:sp>
      <p:pic>
        <p:nvPicPr>
          <p:cNvPr id="83" name="Graphic 82" descr="An open book">
            <a:extLst>
              <a:ext uri="{FF2B5EF4-FFF2-40B4-BE49-F238E27FC236}">
                <a16:creationId xmlns:a16="http://schemas.microsoft.com/office/drawing/2014/main" id="{AAB06816-868A-4B02-9308-A4F764CBFE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4675" y="1543594"/>
            <a:ext cx="4572000" cy="4572000"/>
          </a:xfrm>
          <a:prstGeom prst="rect">
            <a:avLst/>
          </a:prstGeom>
        </p:spPr>
      </p:pic>
      <p:sp>
        <p:nvSpPr>
          <p:cNvPr id="85" name="Rectangle 84">
            <a:extLst>
              <a:ext uri="{FF2B5EF4-FFF2-40B4-BE49-F238E27FC236}">
                <a16:creationId xmlns:a16="http://schemas.microsoft.com/office/drawing/2014/main" id="{B98C0617-B3F2-42C6-AF93-0A7AD7760BBD}"/>
              </a:ext>
            </a:extLst>
          </p:cNvPr>
          <p:cNvSpPr/>
          <p:nvPr/>
        </p:nvSpPr>
        <p:spPr>
          <a:xfrm>
            <a:off x="8395063" y="2899954"/>
            <a:ext cx="966651" cy="1618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D1789920-924A-46BD-9B2F-1CEA0203A73B}"/>
              </a:ext>
            </a:extLst>
          </p:cNvPr>
          <p:cNvSpPr txBox="1"/>
          <p:nvPr/>
        </p:nvSpPr>
        <p:spPr>
          <a:xfrm>
            <a:off x="8392610" y="2794632"/>
            <a:ext cx="966651" cy="369332"/>
          </a:xfrm>
          <a:prstGeom prst="rect">
            <a:avLst/>
          </a:prstGeom>
          <a:noFill/>
        </p:spPr>
        <p:txBody>
          <a:bodyPr wrap="squar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Nov 10</a:t>
            </a:r>
          </a:p>
        </p:txBody>
      </p:sp>
      <p:sp>
        <p:nvSpPr>
          <p:cNvPr id="87" name="TextBox 86">
            <a:extLst>
              <a:ext uri="{FF2B5EF4-FFF2-40B4-BE49-F238E27FC236}">
                <a16:creationId xmlns:a16="http://schemas.microsoft.com/office/drawing/2014/main" id="{F1285B64-3A09-4EC0-BB9C-9E629A0DB673}"/>
              </a:ext>
            </a:extLst>
          </p:cNvPr>
          <p:cNvSpPr txBox="1"/>
          <p:nvPr/>
        </p:nvSpPr>
        <p:spPr>
          <a:xfrm>
            <a:off x="8436677" y="3252851"/>
            <a:ext cx="1318319" cy="954107"/>
          </a:xfrm>
          <a:prstGeom prst="rect">
            <a:avLst/>
          </a:prstGeom>
          <a:noFill/>
        </p:spPr>
        <p:txBody>
          <a:bodyPr wrap="square" rtlCol="0">
            <a:spAutoFit/>
          </a:bodyPr>
          <a:lstStyle/>
          <a:p>
            <a:r>
              <a:rPr lang="en-US" sz="1400" dirty="0">
                <a:solidFill>
                  <a:schemeClr val="bg2">
                    <a:lumMod val="50000"/>
                  </a:schemeClr>
                </a:solidFill>
                <a:latin typeface="Arial" panose="020B0604020202020204" pitchFamily="34" charset="0"/>
                <a:cs typeface="Arial" panose="020B0604020202020204" pitchFamily="34" charset="0"/>
              </a:rPr>
              <a:t>Chart of Accounts </a:t>
            </a:r>
          </a:p>
          <a:p>
            <a:r>
              <a:rPr lang="en-US" sz="1400" dirty="0">
                <a:solidFill>
                  <a:schemeClr val="bg2">
                    <a:lumMod val="50000"/>
                  </a:schemeClr>
                </a:solidFill>
                <a:latin typeface="Arial" panose="020B0604020202020204" pitchFamily="34" charset="0"/>
                <a:cs typeface="Arial" panose="020B0604020202020204" pitchFamily="34" charset="0"/>
              </a:rPr>
              <a:t>Workbook</a:t>
            </a:r>
          </a:p>
          <a:p>
            <a:r>
              <a:rPr lang="en-US" sz="1400" dirty="0">
                <a:solidFill>
                  <a:schemeClr val="bg2">
                    <a:lumMod val="50000"/>
                  </a:schemeClr>
                </a:solidFill>
                <a:latin typeface="Arial" panose="020B0604020202020204" pitchFamily="34" charset="0"/>
                <a:cs typeface="Arial" panose="020B0604020202020204" pitchFamily="34" charset="0"/>
              </a:rPr>
              <a:t>Due</a:t>
            </a:r>
          </a:p>
        </p:txBody>
      </p:sp>
      <p:sp>
        <p:nvSpPr>
          <p:cNvPr id="29" name="TextBox 28">
            <a:extLst>
              <a:ext uri="{FF2B5EF4-FFF2-40B4-BE49-F238E27FC236}">
                <a16:creationId xmlns:a16="http://schemas.microsoft.com/office/drawing/2014/main" id="{B3D61DCD-C204-4F61-BFE8-6CCCEA378F50}"/>
              </a:ext>
            </a:extLst>
          </p:cNvPr>
          <p:cNvSpPr txBox="1"/>
          <p:nvPr/>
        </p:nvSpPr>
        <p:spPr>
          <a:xfrm>
            <a:off x="5526804" y="4564066"/>
            <a:ext cx="1909780" cy="830997"/>
          </a:xfrm>
          <a:prstGeom prst="rect">
            <a:avLst/>
          </a:prstGeom>
          <a:no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Note any changes to coding or naming by highlighting the cells in blue.</a:t>
            </a:r>
          </a:p>
        </p:txBody>
      </p:sp>
    </p:spTree>
    <p:extLst>
      <p:ext uri="{BB962C8B-B14F-4D97-AF65-F5344CB8AC3E}">
        <p14:creationId xmlns:p14="http://schemas.microsoft.com/office/powerpoint/2010/main" val="191740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D67DC7-F005-4EB7-9F9F-82DC1535B2FE}"/>
              </a:ext>
            </a:extLst>
          </p:cNvPr>
          <p:cNvPicPr>
            <a:picLocks noChangeAspect="1"/>
          </p:cNvPicPr>
          <p:nvPr/>
        </p:nvPicPr>
        <p:blipFill rotWithShape="1">
          <a:blip r:embed="rId2">
            <a:extLst>
              <a:ext uri="{28A0092B-C50C-407E-A947-70E740481C1C}">
                <a14:useLocalDpi xmlns:a14="http://schemas.microsoft.com/office/drawing/2010/main" val="0"/>
              </a:ext>
            </a:extLst>
          </a:blip>
          <a:srcRect b="23529"/>
          <a:stretch/>
        </p:blipFill>
        <p:spPr>
          <a:xfrm>
            <a:off x="1" y="0"/>
            <a:ext cx="12192000" cy="628048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Service Now</a:t>
            </a:r>
          </a:p>
        </p:txBody>
      </p:sp>
      <p:sp>
        <p:nvSpPr>
          <p:cNvPr id="13" name="Rectangle 12">
            <a:extLst>
              <a:ext uri="{FF2B5EF4-FFF2-40B4-BE49-F238E27FC236}">
                <a16:creationId xmlns:a16="http://schemas.microsoft.com/office/drawing/2014/main" id="{E1BACD90-F409-4152-8497-81BB88CEB7E7}"/>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A9F65AB-C9DB-47EC-9F65-521B864C78FB}"/>
              </a:ext>
            </a:extLst>
          </p:cNvPr>
          <p:cNvSpPr txBox="1"/>
          <p:nvPr/>
        </p:nvSpPr>
        <p:spPr>
          <a:xfrm>
            <a:off x="10957993" y="6364682"/>
            <a:ext cx="47317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62948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0944225" y="6362700"/>
            <a:ext cx="4762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13</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Service Now</a:t>
            </a:r>
          </a:p>
        </p:txBody>
      </p:sp>
      <p:pic>
        <p:nvPicPr>
          <p:cNvPr id="5" name="Picture 4">
            <a:extLst>
              <a:ext uri="{FF2B5EF4-FFF2-40B4-BE49-F238E27FC236}">
                <a16:creationId xmlns:a16="http://schemas.microsoft.com/office/drawing/2014/main" id="{34F703DF-FB35-43E4-B308-BC75B4CAD80F}"/>
              </a:ext>
            </a:extLst>
          </p:cNvPr>
          <p:cNvPicPr>
            <a:picLocks noChangeAspect="1"/>
          </p:cNvPicPr>
          <p:nvPr/>
        </p:nvPicPr>
        <p:blipFill>
          <a:blip r:embed="rId2"/>
          <a:stretch>
            <a:fillRect/>
          </a:stretch>
        </p:blipFill>
        <p:spPr>
          <a:xfrm>
            <a:off x="5138602" y="1592425"/>
            <a:ext cx="6469924" cy="36731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9" name="Group 8">
            <a:extLst>
              <a:ext uri="{FF2B5EF4-FFF2-40B4-BE49-F238E27FC236}">
                <a16:creationId xmlns:a16="http://schemas.microsoft.com/office/drawing/2014/main" id="{ED878552-351B-447C-ADA9-26140AB215C2}"/>
              </a:ext>
            </a:extLst>
          </p:cNvPr>
          <p:cNvGrpSpPr/>
          <p:nvPr/>
        </p:nvGrpSpPr>
        <p:grpSpPr>
          <a:xfrm>
            <a:off x="753291" y="1592425"/>
            <a:ext cx="3361509" cy="2508069"/>
            <a:chOff x="744583" y="1592425"/>
            <a:chExt cx="3361509" cy="2508069"/>
          </a:xfrm>
        </p:grpSpPr>
        <p:sp>
          <p:nvSpPr>
            <p:cNvPr id="8" name="Rectangle: Folded Corner 7">
              <a:extLst>
                <a:ext uri="{FF2B5EF4-FFF2-40B4-BE49-F238E27FC236}">
                  <a16:creationId xmlns:a16="http://schemas.microsoft.com/office/drawing/2014/main" id="{927696CF-E529-4091-840F-C973540AAD1C}"/>
                </a:ext>
              </a:extLst>
            </p:cNvPr>
            <p:cNvSpPr/>
            <p:nvPr/>
          </p:nvSpPr>
          <p:spPr>
            <a:xfrm>
              <a:off x="744583" y="1592425"/>
              <a:ext cx="3361509" cy="2508069"/>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BBA73FE-8AC8-460E-B7F8-711EA3093634}"/>
                </a:ext>
              </a:extLst>
            </p:cNvPr>
            <p:cNvSpPr txBox="1"/>
            <p:nvPr/>
          </p:nvSpPr>
          <p:spPr>
            <a:xfrm>
              <a:off x="1179603" y="2200275"/>
              <a:ext cx="2795452" cy="1569660"/>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Coming soon, all necessary changes to the Agency Chart of Account dimensions will need to be requested via service ticket through Service Now.</a:t>
              </a:r>
            </a:p>
          </p:txBody>
        </p:sp>
      </p:grpSp>
      <p:sp>
        <p:nvSpPr>
          <p:cNvPr id="10" name="Freeform 11">
            <a:extLst>
              <a:ext uri="{FF2B5EF4-FFF2-40B4-BE49-F238E27FC236}">
                <a16:creationId xmlns:a16="http://schemas.microsoft.com/office/drawing/2014/main" id="{3C4A7E08-AE6E-44C3-8F9B-7DD34FFAE5F9}"/>
              </a:ext>
            </a:extLst>
          </p:cNvPr>
          <p:cNvSpPr>
            <a:spLocks noEditPoints="1"/>
          </p:cNvSpPr>
          <p:nvPr/>
        </p:nvSpPr>
        <p:spPr bwMode="auto">
          <a:xfrm flipH="1">
            <a:off x="919242" y="1733006"/>
            <a:ext cx="391398" cy="400594"/>
          </a:xfrm>
          <a:custGeom>
            <a:avLst/>
            <a:gdLst>
              <a:gd name="T0" fmla="*/ 145 w 220"/>
              <a:gd name="T1" fmla="*/ 0 h 215"/>
              <a:gd name="T2" fmla="*/ 74 w 220"/>
              <a:gd name="T3" fmla="*/ 0 h 215"/>
              <a:gd name="T4" fmla="*/ 0 w 220"/>
              <a:gd name="T5" fmla="*/ 81 h 215"/>
              <a:gd name="T6" fmla="*/ 58 w 220"/>
              <a:gd name="T7" fmla="*/ 160 h 215"/>
              <a:gd name="T8" fmla="*/ 58 w 220"/>
              <a:gd name="T9" fmla="*/ 211 h 215"/>
              <a:gd name="T10" fmla="*/ 60 w 220"/>
              <a:gd name="T11" fmla="*/ 215 h 215"/>
              <a:gd name="T12" fmla="*/ 62 w 220"/>
              <a:gd name="T13" fmla="*/ 215 h 215"/>
              <a:gd name="T14" fmla="*/ 65 w 220"/>
              <a:gd name="T15" fmla="*/ 214 h 215"/>
              <a:gd name="T16" fmla="*/ 125 w 220"/>
              <a:gd name="T17" fmla="*/ 162 h 215"/>
              <a:gd name="T18" fmla="*/ 145 w 220"/>
              <a:gd name="T19" fmla="*/ 162 h 215"/>
              <a:gd name="T20" fmla="*/ 220 w 220"/>
              <a:gd name="T21" fmla="*/ 81 h 215"/>
              <a:gd name="T22" fmla="*/ 145 w 220"/>
              <a:gd name="T23" fmla="*/ 0 h 215"/>
              <a:gd name="T24" fmla="*/ 145 w 220"/>
              <a:gd name="T25" fmla="*/ 153 h 215"/>
              <a:gd name="T26" fmla="*/ 123 w 220"/>
              <a:gd name="T27" fmla="*/ 153 h 215"/>
              <a:gd name="T28" fmla="*/ 120 w 220"/>
              <a:gd name="T29" fmla="*/ 154 h 215"/>
              <a:gd name="T30" fmla="*/ 67 w 220"/>
              <a:gd name="T31" fmla="*/ 201 h 215"/>
              <a:gd name="T32" fmla="*/ 67 w 220"/>
              <a:gd name="T33" fmla="*/ 156 h 215"/>
              <a:gd name="T34" fmla="*/ 63 w 220"/>
              <a:gd name="T35" fmla="*/ 152 h 215"/>
              <a:gd name="T36" fmla="*/ 9 w 220"/>
              <a:gd name="T37" fmla="*/ 81 h 215"/>
              <a:gd name="T38" fmla="*/ 74 w 220"/>
              <a:gd name="T39" fmla="*/ 9 h 215"/>
              <a:gd name="T40" fmla="*/ 145 w 220"/>
              <a:gd name="T41" fmla="*/ 9 h 215"/>
              <a:gd name="T42" fmla="*/ 211 w 220"/>
              <a:gd name="T43" fmla="*/ 81 h 215"/>
              <a:gd name="T44" fmla="*/ 145 w 220"/>
              <a:gd name="T45" fmla="*/ 15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215">
                <a:moveTo>
                  <a:pt x="145" y="0"/>
                </a:moveTo>
                <a:cubicBezTo>
                  <a:pt x="74" y="0"/>
                  <a:pt x="74" y="0"/>
                  <a:pt x="74" y="0"/>
                </a:cubicBezTo>
                <a:cubicBezTo>
                  <a:pt x="33" y="0"/>
                  <a:pt x="0" y="36"/>
                  <a:pt x="0" y="81"/>
                </a:cubicBezTo>
                <a:cubicBezTo>
                  <a:pt x="0" y="119"/>
                  <a:pt x="24" y="151"/>
                  <a:pt x="58" y="160"/>
                </a:cubicBezTo>
                <a:cubicBezTo>
                  <a:pt x="58" y="211"/>
                  <a:pt x="58" y="211"/>
                  <a:pt x="58" y="211"/>
                </a:cubicBezTo>
                <a:cubicBezTo>
                  <a:pt x="58" y="212"/>
                  <a:pt x="59" y="214"/>
                  <a:pt x="60" y="215"/>
                </a:cubicBezTo>
                <a:cubicBezTo>
                  <a:pt x="61" y="215"/>
                  <a:pt x="61" y="215"/>
                  <a:pt x="62" y="215"/>
                </a:cubicBezTo>
                <a:cubicBezTo>
                  <a:pt x="63" y="215"/>
                  <a:pt x="64" y="215"/>
                  <a:pt x="65" y="214"/>
                </a:cubicBezTo>
                <a:cubicBezTo>
                  <a:pt x="125" y="162"/>
                  <a:pt x="125" y="162"/>
                  <a:pt x="125" y="162"/>
                </a:cubicBezTo>
                <a:cubicBezTo>
                  <a:pt x="145" y="162"/>
                  <a:pt x="145" y="162"/>
                  <a:pt x="145" y="162"/>
                </a:cubicBezTo>
                <a:cubicBezTo>
                  <a:pt x="186" y="162"/>
                  <a:pt x="220" y="125"/>
                  <a:pt x="220" y="81"/>
                </a:cubicBezTo>
                <a:cubicBezTo>
                  <a:pt x="220" y="36"/>
                  <a:pt x="186" y="0"/>
                  <a:pt x="145" y="0"/>
                </a:cubicBezTo>
                <a:close/>
                <a:moveTo>
                  <a:pt x="145" y="153"/>
                </a:moveTo>
                <a:cubicBezTo>
                  <a:pt x="123" y="153"/>
                  <a:pt x="123" y="153"/>
                  <a:pt x="123" y="153"/>
                </a:cubicBezTo>
                <a:cubicBezTo>
                  <a:pt x="122" y="153"/>
                  <a:pt x="121" y="153"/>
                  <a:pt x="120" y="154"/>
                </a:cubicBezTo>
                <a:cubicBezTo>
                  <a:pt x="67" y="201"/>
                  <a:pt x="67" y="201"/>
                  <a:pt x="67" y="201"/>
                </a:cubicBezTo>
                <a:cubicBezTo>
                  <a:pt x="67" y="156"/>
                  <a:pt x="67" y="156"/>
                  <a:pt x="67" y="156"/>
                </a:cubicBezTo>
                <a:cubicBezTo>
                  <a:pt x="67" y="154"/>
                  <a:pt x="65" y="152"/>
                  <a:pt x="63" y="152"/>
                </a:cubicBezTo>
                <a:cubicBezTo>
                  <a:pt x="32" y="145"/>
                  <a:pt x="9" y="116"/>
                  <a:pt x="9" y="81"/>
                </a:cubicBezTo>
                <a:cubicBezTo>
                  <a:pt x="9" y="41"/>
                  <a:pt x="38" y="9"/>
                  <a:pt x="74" y="9"/>
                </a:cubicBezTo>
                <a:cubicBezTo>
                  <a:pt x="145" y="9"/>
                  <a:pt x="145" y="9"/>
                  <a:pt x="145" y="9"/>
                </a:cubicBezTo>
                <a:cubicBezTo>
                  <a:pt x="181" y="9"/>
                  <a:pt x="211" y="41"/>
                  <a:pt x="211" y="81"/>
                </a:cubicBezTo>
                <a:cubicBezTo>
                  <a:pt x="211" y="120"/>
                  <a:pt x="181" y="153"/>
                  <a:pt x="145" y="153"/>
                </a:cubicBezTo>
                <a:close/>
              </a:path>
            </a:pathLst>
          </a:custGeom>
          <a:solidFill>
            <a:srgbClr val="FFB8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endParaRPr lang="en-US" sz="1680" dirty="0"/>
          </a:p>
        </p:txBody>
      </p:sp>
    </p:spTree>
    <p:extLst>
      <p:ext uri="{BB962C8B-B14F-4D97-AF65-F5344CB8AC3E}">
        <p14:creationId xmlns:p14="http://schemas.microsoft.com/office/powerpoint/2010/main" val="2626707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6F01D7-D88C-4192-BFAB-2BC05DD41B08}"/>
              </a:ext>
            </a:extLst>
          </p:cNvPr>
          <p:cNvPicPr>
            <a:picLocks noChangeAspect="1"/>
          </p:cNvPicPr>
          <p:nvPr/>
        </p:nvPicPr>
        <p:blipFill rotWithShape="1">
          <a:blip r:embed="rId2">
            <a:extLst>
              <a:ext uri="{28A0092B-C50C-407E-A947-70E740481C1C}">
                <a14:useLocalDpi xmlns:a14="http://schemas.microsoft.com/office/drawing/2010/main" val="0"/>
              </a:ext>
            </a:extLst>
          </a:blip>
          <a:srcRect b="26537"/>
          <a:stretch/>
        </p:blipFill>
        <p:spPr>
          <a:xfrm>
            <a:off x="0" y="0"/>
            <a:ext cx="12192000" cy="627246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Update on Requests</a:t>
            </a:r>
          </a:p>
        </p:txBody>
      </p:sp>
      <p:sp>
        <p:nvSpPr>
          <p:cNvPr id="13" name="Rectangle 12">
            <a:extLst>
              <a:ext uri="{FF2B5EF4-FFF2-40B4-BE49-F238E27FC236}">
                <a16:creationId xmlns:a16="http://schemas.microsoft.com/office/drawing/2014/main" id="{2A750B7C-DFF4-4C4A-9A2B-A09381D14416}"/>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6128A18-9715-4555-B93C-29C853A6AE57}"/>
              </a:ext>
            </a:extLst>
          </p:cNvPr>
          <p:cNvSpPr txBox="1"/>
          <p:nvPr/>
        </p:nvSpPr>
        <p:spPr>
          <a:xfrm>
            <a:off x="10955285" y="6365176"/>
            <a:ext cx="47317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333938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4D9C9-0A9C-4D50-A7B7-FA4CD89948AA}"/>
              </a:ext>
            </a:extLst>
          </p:cNvPr>
          <p:cNvSpPr txBox="1"/>
          <p:nvPr/>
        </p:nvSpPr>
        <p:spPr>
          <a:xfrm>
            <a:off x="257676" y="374483"/>
            <a:ext cx="4752975"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Automated Interface Files</a:t>
            </a:r>
          </a:p>
        </p:txBody>
      </p:sp>
      <p:pic>
        <p:nvPicPr>
          <p:cNvPr id="7" name="Picture 6">
            <a:extLst>
              <a:ext uri="{FF2B5EF4-FFF2-40B4-BE49-F238E27FC236}">
                <a16:creationId xmlns:a16="http://schemas.microsoft.com/office/drawing/2014/main" id="{E03AE6D9-D12F-43A3-B414-DF2130A97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457" y="1780302"/>
            <a:ext cx="6174297" cy="1012832"/>
          </a:xfrm>
          <a:prstGeom prst="rect">
            <a:avLst/>
          </a:prstGeom>
        </p:spPr>
      </p:pic>
      <p:sp>
        <p:nvSpPr>
          <p:cNvPr id="8" name="Rectangle 7">
            <a:extLst>
              <a:ext uri="{FF2B5EF4-FFF2-40B4-BE49-F238E27FC236}">
                <a16:creationId xmlns:a16="http://schemas.microsoft.com/office/drawing/2014/main" id="{798F6D29-0185-4547-B778-42AF2E98C3EE}"/>
              </a:ext>
            </a:extLst>
          </p:cNvPr>
          <p:cNvSpPr/>
          <p:nvPr/>
        </p:nvSpPr>
        <p:spPr>
          <a:xfrm>
            <a:off x="9202723" y="1971413"/>
            <a:ext cx="1210438" cy="6962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5E0B7AC-6415-46D1-90C0-4A99F32EA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457" y="3366046"/>
            <a:ext cx="4993067" cy="2453915"/>
          </a:xfrm>
          <a:prstGeom prst="rect">
            <a:avLst/>
          </a:prstGeom>
          <a:ln>
            <a:solidFill>
              <a:schemeClr val="tx1"/>
            </a:solidFill>
          </a:ln>
        </p:spPr>
      </p:pic>
      <p:sp>
        <p:nvSpPr>
          <p:cNvPr id="11" name="TextBox 10">
            <a:extLst>
              <a:ext uri="{FF2B5EF4-FFF2-40B4-BE49-F238E27FC236}">
                <a16:creationId xmlns:a16="http://schemas.microsoft.com/office/drawing/2014/main" id="{7C5BE50E-9DC3-4824-95AC-10EB54ABC186}"/>
              </a:ext>
            </a:extLst>
          </p:cNvPr>
          <p:cNvSpPr txBox="1"/>
          <p:nvPr/>
        </p:nvSpPr>
        <p:spPr>
          <a:xfrm>
            <a:off x="5503178" y="2927091"/>
            <a:ext cx="4655890" cy="338554"/>
          </a:xfrm>
          <a:prstGeom prst="rect">
            <a:avLst/>
          </a:prstGeom>
          <a:noFill/>
        </p:spPr>
        <p:txBody>
          <a:bodyPr wrap="square" rtlCol="0">
            <a:spAutoFit/>
          </a:bodyPr>
          <a:lstStyle/>
          <a:p>
            <a:r>
              <a:rPr lang="en-US" sz="1600" u="sng" dirty="0">
                <a:solidFill>
                  <a:srgbClr val="092F57"/>
                </a:solidFill>
                <a:latin typeface="Arial" panose="020B0604020202020204" pitchFamily="34" charset="0"/>
                <a:cs typeface="Arial" panose="020B0604020202020204" pitchFamily="34" charset="0"/>
              </a:rPr>
              <a:t>Please refer to page 6 in the master guide.</a:t>
            </a:r>
          </a:p>
        </p:txBody>
      </p:sp>
      <p:sp>
        <p:nvSpPr>
          <p:cNvPr id="12" name="TextBox 11">
            <a:extLst>
              <a:ext uri="{FF2B5EF4-FFF2-40B4-BE49-F238E27FC236}">
                <a16:creationId xmlns:a16="http://schemas.microsoft.com/office/drawing/2014/main" id="{C7A117D6-094C-473C-B08D-26609019679E}"/>
              </a:ext>
            </a:extLst>
          </p:cNvPr>
          <p:cNvSpPr txBox="1"/>
          <p:nvPr/>
        </p:nvSpPr>
        <p:spPr>
          <a:xfrm>
            <a:off x="5503178" y="1346193"/>
            <a:ext cx="6265364" cy="338554"/>
          </a:xfrm>
          <a:prstGeom prst="rect">
            <a:avLst/>
          </a:prstGeom>
          <a:noFill/>
        </p:spPr>
        <p:txBody>
          <a:bodyPr wrap="square" rtlCol="0">
            <a:spAutoFit/>
          </a:bodyPr>
          <a:lstStyle/>
          <a:p>
            <a:r>
              <a:rPr lang="en-US" sz="1600" u="sng" dirty="0">
                <a:solidFill>
                  <a:srgbClr val="092F57"/>
                </a:solidFill>
                <a:latin typeface="Arial" panose="020B0604020202020204" pitchFamily="34" charset="0"/>
                <a:cs typeface="Arial" panose="020B0604020202020204" pitchFamily="34" charset="0"/>
              </a:rPr>
              <a:t>You should see the highlighted tile on the Enterprise Dashboard.</a:t>
            </a:r>
          </a:p>
        </p:txBody>
      </p:sp>
      <p:sp>
        <p:nvSpPr>
          <p:cNvPr id="14" name="TextBox 13">
            <a:extLst>
              <a:ext uri="{FF2B5EF4-FFF2-40B4-BE49-F238E27FC236}">
                <a16:creationId xmlns:a16="http://schemas.microsoft.com/office/drawing/2014/main" id="{E7EB338C-4D26-4310-9701-3E6CA5690127}"/>
              </a:ext>
            </a:extLst>
          </p:cNvPr>
          <p:cNvSpPr txBox="1"/>
          <p:nvPr/>
        </p:nvSpPr>
        <p:spPr>
          <a:xfrm>
            <a:off x="648049" y="1280486"/>
            <a:ext cx="4133675" cy="4832092"/>
          </a:xfrm>
          <a:prstGeom prst="rect">
            <a:avLst/>
          </a:prstGeom>
          <a:noFill/>
        </p:spPr>
        <p:txBody>
          <a:bodyPr wrap="square">
            <a:spAutoFit/>
          </a:bodyPr>
          <a:lstStyle/>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Now is the time to start automating your automated interfaces. This will create efficiency as we move through testing and at go-live. If you have not already automated your interfaces and need instructions on how to do so, please log into the Enterprise dashboard and click on the "SFTP Master guide" in the User Support/Guides section at the bottom. </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Page 6 of this guide will walk you through how to automate. This does contain some very technical information and may require some of your agency's IT support to complete.</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*We understand some agencies are not able to fully automate their interfaces at this point in time due to some nuances.</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Your Agency Advocate will be in contact if you are one of the agencies that we need updated interface files from by November 7</a:t>
            </a:r>
            <a:r>
              <a:rPr lang="en-US" sz="1400" baseline="30000" dirty="0">
                <a:solidFill>
                  <a:schemeClr val="tx1">
                    <a:lumMod val="65000"/>
                    <a:lumOff val="35000"/>
                  </a:schemeClr>
                </a:solidFill>
                <a:latin typeface="Arial" panose="020B0604020202020204" pitchFamily="34" charset="0"/>
                <a:cs typeface="Arial" panose="020B0604020202020204" pitchFamily="34" charset="0"/>
              </a:rPr>
              <a:t>th</a:t>
            </a:r>
            <a:r>
              <a:rPr lang="en-US" sz="1400"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A0DF5C21-D037-466F-AB01-258B283D6467}"/>
              </a:ext>
            </a:extLst>
          </p:cNvPr>
          <p:cNvSpPr txBox="1"/>
          <p:nvPr/>
        </p:nvSpPr>
        <p:spPr>
          <a:xfrm>
            <a:off x="10944224" y="6362700"/>
            <a:ext cx="4857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971365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4D9C9-0A9C-4D50-A7B7-FA4CD89948AA}"/>
              </a:ext>
            </a:extLst>
          </p:cNvPr>
          <p:cNvSpPr txBox="1"/>
          <p:nvPr/>
        </p:nvSpPr>
        <p:spPr>
          <a:xfrm>
            <a:off x="257676" y="374483"/>
            <a:ext cx="4752975"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Interface File Requests</a:t>
            </a:r>
          </a:p>
        </p:txBody>
      </p:sp>
      <p:sp>
        <p:nvSpPr>
          <p:cNvPr id="15" name="TextBox 14">
            <a:extLst>
              <a:ext uri="{FF2B5EF4-FFF2-40B4-BE49-F238E27FC236}">
                <a16:creationId xmlns:a16="http://schemas.microsoft.com/office/drawing/2014/main" id="{A0DF5C21-D037-466F-AB01-258B283D6467}"/>
              </a:ext>
            </a:extLst>
          </p:cNvPr>
          <p:cNvSpPr txBox="1"/>
          <p:nvPr/>
        </p:nvSpPr>
        <p:spPr>
          <a:xfrm>
            <a:off x="10944224" y="6362700"/>
            <a:ext cx="4857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16</a:t>
            </a:r>
          </a:p>
        </p:txBody>
      </p:sp>
      <p:graphicFrame>
        <p:nvGraphicFramePr>
          <p:cNvPr id="4" name="Table 4">
            <a:extLst>
              <a:ext uri="{FF2B5EF4-FFF2-40B4-BE49-F238E27FC236}">
                <a16:creationId xmlns:a16="http://schemas.microsoft.com/office/drawing/2014/main" id="{E267215F-420F-45A1-BAC0-988A44235531}"/>
              </a:ext>
            </a:extLst>
          </p:cNvPr>
          <p:cNvGraphicFramePr>
            <a:graphicFrameLocks noGrp="1"/>
          </p:cNvGraphicFramePr>
          <p:nvPr>
            <p:extLst>
              <p:ext uri="{D42A27DB-BD31-4B8C-83A1-F6EECF244321}">
                <p14:modId xmlns:p14="http://schemas.microsoft.com/office/powerpoint/2010/main" val="2498783563"/>
              </p:ext>
            </p:extLst>
          </p:nvPr>
        </p:nvGraphicFramePr>
        <p:xfrm>
          <a:off x="1183865" y="1388406"/>
          <a:ext cx="10003246" cy="4450080"/>
        </p:xfrm>
        <a:graphic>
          <a:graphicData uri="http://schemas.openxmlformats.org/drawingml/2006/table">
            <a:tbl>
              <a:tblPr firstRow="1" bandRow="1">
                <a:tableStyleId>{5C22544A-7EE6-4342-B048-85BDC9FD1C3A}</a:tableStyleId>
              </a:tblPr>
              <a:tblGrid>
                <a:gridCol w="5001623">
                  <a:extLst>
                    <a:ext uri="{9D8B030D-6E8A-4147-A177-3AD203B41FA5}">
                      <a16:colId xmlns:a16="http://schemas.microsoft.com/office/drawing/2014/main" val="734439696"/>
                    </a:ext>
                  </a:extLst>
                </a:gridCol>
                <a:gridCol w="5001623">
                  <a:extLst>
                    <a:ext uri="{9D8B030D-6E8A-4147-A177-3AD203B41FA5}">
                      <a16:colId xmlns:a16="http://schemas.microsoft.com/office/drawing/2014/main" val="3345611780"/>
                    </a:ext>
                  </a:extLst>
                </a:gridCol>
              </a:tblGrid>
              <a:tr h="370840">
                <a:tc>
                  <a:txBody>
                    <a:bodyPr/>
                    <a:lstStyle/>
                    <a:p>
                      <a:pPr algn="ctr" fontAlgn="b"/>
                      <a:r>
                        <a:rPr lang="en-US" sz="1000" b="0" i="0" u="none" strike="noStrike" dirty="0">
                          <a:solidFill>
                            <a:schemeClr val="bg1"/>
                          </a:solidFill>
                          <a:effectLst/>
                          <a:latin typeface="Arial" panose="020B0604020202020204" pitchFamily="34" charset="0"/>
                        </a:rPr>
                        <a:t>ID + Name</a:t>
                      </a:r>
                    </a:p>
                  </a:txBody>
                  <a:tcPr marL="7620" marR="7620" marT="7620" marB="0" anchor="ctr">
                    <a:solidFill>
                      <a:srgbClr val="092F57"/>
                    </a:solidFill>
                  </a:tcPr>
                </a:tc>
                <a:tc>
                  <a:txBody>
                    <a:bodyPr/>
                    <a:lstStyle/>
                    <a:p>
                      <a:pPr algn="ctr" fontAlgn="b"/>
                      <a:r>
                        <a:rPr lang="en-US" sz="1000" b="0" i="0" u="none" strike="noStrike" dirty="0">
                          <a:solidFill>
                            <a:schemeClr val="bg1"/>
                          </a:solidFill>
                          <a:effectLst/>
                          <a:latin typeface="Arial" panose="020B0604020202020204" pitchFamily="34" charset="0"/>
                        </a:rPr>
                        <a:t>Agency</a:t>
                      </a:r>
                    </a:p>
                  </a:txBody>
                  <a:tcPr marL="7620" marR="7620" marT="7620" marB="0" anchor="ctr">
                    <a:solidFill>
                      <a:srgbClr val="092F57"/>
                    </a:solidFill>
                  </a:tcPr>
                </a:tc>
                <a:extLst>
                  <a:ext uri="{0D108BD9-81ED-4DB2-BD59-A6C34878D82A}">
                    <a16:rowId xmlns:a16="http://schemas.microsoft.com/office/drawing/2014/main" val="3958045742"/>
                  </a:ext>
                </a:extLst>
              </a:tr>
              <a:tr h="370840">
                <a:tc>
                  <a:txBody>
                    <a:bodyPr/>
                    <a:lstStyle/>
                    <a:p>
                      <a:pPr algn="l" fontAlgn="b"/>
                      <a:r>
                        <a:rPr lang="en-US" sz="1000" b="0" i="0" u="none" strike="noStrike" dirty="0">
                          <a:solidFill>
                            <a:srgbClr val="000000"/>
                          </a:solidFill>
                          <a:effectLst/>
                          <a:latin typeface="Arial" panose="020B0604020202020204" pitchFamily="34" charset="0"/>
                        </a:rPr>
                        <a:t>IFS416 - CMP2000 Child Meal Program</a:t>
                      </a:r>
                    </a:p>
                  </a:txBody>
                  <a:tcPr marL="7620" marR="7620" marT="7620" marB="0" anchor="ctr"/>
                </a:tc>
                <a:tc>
                  <a:txBody>
                    <a:bodyPr/>
                    <a:lstStyle/>
                    <a:p>
                      <a:pPr algn="l" fontAlgn="b"/>
                      <a:r>
                        <a:rPr lang="en-US" sz="1000" b="0" i="0" u="none" strike="noStrike" dirty="0">
                          <a:solidFill>
                            <a:srgbClr val="000000"/>
                          </a:solidFill>
                          <a:effectLst/>
                          <a:latin typeface="Arial" panose="020B0604020202020204" pitchFamily="34" charset="0"/>
                        </a:rPr>
                        <a:t>170 - Department of Education</a:t>
                      </a:r>
                    </a:p>
                  </a:txBody>
                  <a:tcPr marL="7620" marR="7620" marT="7620" marB="0" anchor="ctr"/>
                </a:tc>
                <a:extLst>
                  <a:ext uri="{0D108BD9-81ED-4DB2-BD59-A6C34878D82A}">
                    <a16:rowId xmlns:a16="http://schemas.microsoft.com/office/drawing/2014/main" val="740464670"/>
                  </a:ext>
                </a:extLst>
              </a:tr>
              <a:tr h="370840">
                <a:tc>
                  <a:txBody>
                    <a:bodyPr/>
                    <a:lstStyle/>
                    <a:p>
                      <a:pPr algn="l" fontAlgn="b"/>
                      <a:r>
                        <a:rPr lang="en-US" sz="1000" b="0" i="0" u="none" strike="noStrike">
                          <a:solidFill>
                            <a:srgbClr val="000000"/>
                          </a:solidFill>
                          <a:effectLst/>
                          <a:latin typeface="Arial" panose="020B0604020202020204" pitchFamily="34" charset="0"/>
                        </a:rPr>
                        <a:t>IFS460 - Retiree Payments</a:t>
                      </a:r>
                    </a:p>
                  </a:txBody>
                  <a:tcPr marL="7620" marR="7620" marT="7620" marB="0" anchor="ctr"/>
                </a:tc>
                <a:tc>
                  <a:txBody>
                    <a:bodyPr/>
                    <a:lstStyle/>
                    <a:p>
                      <a:pPr algn="l" fontAlgn="b"/>
                      <a:r>
                        <a:rPr lang="en-US" sz="1000" b="0" i="0" u="none" strike="noStrike" dirty="0">
                          <a:solidFill>
                            <a:srgbClr val="000000"/>
                          </a:solidFill>
                          <a:effectLst/>
                          <a:latin typeface="Arial" panose="020B0604020202020204" pitchFamily="34" charset="0"/>
                        </a:rPr>
                        <a:t>183 - PERSI (Public Employees Retirement System of Idaho)</a:t>
                      </a:r>
                    </a:p>
                  </a:txBody>
                  <a:tcPr marL="7620" marR="7620" marT="7620" marB="0" anchor="ctr"/>
                </a:tc>
                <a:extLst>
                  <a:ext uri="{0D108BD9-81ED-4DB2-BD59-A6C34878D82A}">
                    <a16:rowId xmlns:a16="http://schemas.microsoft.com/office/drawing/2014/main" val="2278702426"/>
                  </a:ext>
                </a:extLst>
              </a:tr>
              <a:tr h="370840">
                <a:tc>
                  <a:txBody>
                    <a:bodyPr/>
                    <a:lstStyle/>
                    <a:p>
                      <a:pPr algn="l" fontAlgn="b"/>
                      <a:r>
                        <a:rPr lang="en-US" sz="1000" b="0" i="0" u="none" strike="noStrike">
                          <a:solidFill>
                            <a:srgbClr val="000000"/>
                          </a:solidFill>
                          <a:effectLst/>
                          <a:latin typeface="Arial" panose="020B0604020202020204" pitchFamily="34" charset="0"/>
                        </a:rPr>
                        <a:t>IFS560 - Inbound GL Journal entries from ACCPAC to Luma</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185 - Idaho State Liquor Division</a:t>
                      </a:r>
                    </a:p>
                  </a:txBody>
                  <a:tcPr marL="7620" marR="7620" marT="7620" marB="0" anchor="ctr"/>
                </a:tc>
                <a:extLst>
                  <a:ext uri="{0D108BD9-81ED-4DB2-BD59-A6C34878D82A}">
                    <a16:rowId xmlns:a16="http://schemas.microsoft.com/office/drawing/2014/main" val="1163245210"/>
                  </a:ext>
                </a:extLst>
              </a:tr>
              <a:tr h="370840">
                <a:tc>
                  <a:txBody>
                    <a:bodyPr/>
                    <a:lstStyle/>
                    <a:p>
                      <a:pPr algn="l" fontAlgn="b"/>
                      <a:r>
                        <a:rPr lang="en-US" sz="1000" b="0" i="0" u="none" strike="noStrike" dirty="0">
                          <a:solidFill>
                            <a:srgbClr val="000000"/>
                          </a:solidFill>
                          <a:effectLst/>
                          <a:latin typeface="Arial" panose="020B0604020202020204" pitchFamily="34" charset="0"/>
                        </a:rPr>
                        <a:t>IFS435 - Inter-Agency Billing</a:t>
                      </a:r>
                    </a:p>
                  </a:txBody>
                  <a:tcPr marL="7620" marR="7620" marT="7620" marB="0" anchor="ctr"/>
                </a:tc>
                <a:tc>
                  <a:txBody>
                    <a:bodyPr/>
                    <a:lstStyle/>
                    <a:p>
                      <a:pPr algn="l" fontAlgn="b"/>
                      <a:r>
                        <a:rPr lang="en-US" sz="1000" b="0" i="0" u="none" strike="noStrike" dirty="0">
                          <a:solidFill>
                            <a:srgbClr val="000000"/>
                          </a:solidFill>
                          <a:effectLst/>
                          <a:latin typeface="Arial" panose="020B0604020202020204" pitchFamily="34" charset="0"/>
                        </a:rPr>
                        <a:t>231 - Correctional Industries</a:t>
                      </a:r>
                    </a:p>
                  </a:txBody>
                  <a:tcPr marL="7620" marR="7620" marT="7620" marB="0" anchor="ctr"/>
                </a:tc>
                <a:extLst>
                  <a:ext uri="{0D108BD9-81ED-4DB2-BD59-A6C34878D82A}">
                    <a16:rowId xmlns:a16="http://schemas.microsoft.com/office/drawing/2014/main" val="2756924305"/>
                  </a:ext>
                </a:extLst>
              </a:tr>
              <a:tr h="370840">
                <a:tc>
                  <a:txBody>
                    <a:bodyPr/>
                    <a:lstStyle/>
                    <a:p>
                      <a:pPr algn="l" fontAlgn="b"/>
                      <a:r>
                        <a:rPr lang="en-US" sz="1000" b="0" i="0" u="none" strike="noStrike">
                          <a:solidFill>
                            <a:srgbClr val="000000"/>
                          </a:solidFill>
                          <a:effectLst/>
                          <a:latin typeface="Arial" panose="020B0604020202020204" pitchFamily="34" charset="0"/>
                        </a:rPr>
                        <a:t>IFS345 - GL Transaction Data</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231 - Correctional Industries</a:t>
                      </a:r>
                    </a:p>
                  </a:txBody>
                  <a:tcPr marL="7620" marR="7620" marT="7620" marB="0" anchor="ctr"/>
                </a:tc>
                <a:extLst>
                  <a:ext uri="{0D108BD9-81ED-4DB2-BD59-A6C34878D82A}">
                    <a16:rowId xmlns:a16="http://schemas.microsoft.com/office/drawing/2014/main" val="312794093"/>
                  </a:ext>
                </a:extLst>
              </a:tr>
              <a:tr h="370840">
                <a:tc>
                  <a:txBody>
                    <a:bodyPr/>
                    <a:lstStyle/>
                    <a:p>
                      <a:pPr algn="l" fontAlgn="b"/>
                      <a:r>
                        <a:rPr lang="en-US" sz="1000" b="0" i="0" u="none" strike="noStrike" dirty="0">
                          <a:solidFill>
                            <a:srgbClr val="000000"/>
                          </a:solidFill>
                          <a:effectLst/>
                          <a:latin typeface="Arial" panose="020B0604020202020204" pitchFamily="34" charset="0"/>
                        </a:rPr>
                        <a:t>IFS457 - Non-State Billing</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231 - Correctional Industries</a:t>
                      </a:r>
                    </a:p>
                  </a:txBody>
                  <a:tcPr marL="7620" marR="7620" marT="7620" marB="0" anchor="ctr"/>
                </a:tc>
                <a:extLst>
                  <a:ext uri="{0D108BD9-81ED-4DB2-BD59-A6C34878D82A}">
                    <a16:rowId xmlns:a16="http://schemas.microsoft.com/office/drawing/2014/main" val="1076939923"/>
                  </a:ext>
                </a:extLst>
              </a:tr>
              <a:tr h="370840">
                <a:tc>
                  <a:txBody>
                    <a:bodyPr/>
                    <a:lstStyle/>
                    <a:p>
                      <a:pPr algn="l" fontAlgn="b"/>
                      <a:r>
                        <a:rPr lang="en-US" sz="1000" b="0" i="0" u="none" strike="noStrike" dirty="0">
                          <a:solidFill>
                            <a:srgbClr val="000000"/>
                          </a:solidFill>
                          <a:effectLst/>
                          <a:latin typeface="Arial" panose="020B0604020202020204" pitchFamily="34" charset="0"/>
                        </a:rPr>
                        <a:t>IFS290 - Social Security Administration (SSA) case management system</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240 - Department of Labor</a:t>
                      </a:r>
                    </a:p>
                  </a:txBody>
                  <a:tcPr marL="7620" marR="7620" marT="7620" marB="0" anchor="ctr"/>
                </a:tc>
                <a:extLst>
                  <a:ext uri="{0D108BD9-81ED-4DB2-BD59-A6C34878D82A}">
                    <a16:rowId xmlns:a16="http://schemas.microsoft.com/office/drawing/2014/main" val="2790878530"/>
                  </a:ext>
                </a:extLst>
              </a:tr>
              <a:tr h="370840">
                <a:tc>
                  <a:txBody>
                    <a:bodyPr/>
                    <a:lstStyle/>
                    <a:p>
                      <a:pPr algn="l" fontAlgn="b"/>
                      <a:r>
                        <a:rPr lang="en-US" sz="1000" b="0" i="0" u="none" strike="noStrike">
                          <a:solidFill>
                            <a:srgbClr val="000000"/>
                          </a:solidFill>
                          <a:effectLst/>
                          <a:latin typeface="Arial" panose="020B0604020202020204" pitchFamily="34" charset="0"/>
                        </a:rPr>
                        <a:t>IFS504 - Social Security Administration (SSA) case management system - AP</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240 - Department of Labor</a:t>
                      </a:r>
                    </a:p>
                  </a:txBody>
                  <a:tcPr marL="7620" marR="7620" marT="7620" marB="0" anchor="ctr"/>
                </a:tc>
                <a:extLst>
                  <a:ext uri="{0D108BD9-81ED-4DB2-BD59-A6C34878D82A}">
                    <a16:rowId xmlns:a16="http://schemas.microsoft.com/office/drawing/2014/main" val="4239400406"/>
                  </a:ext>
                </a:extLst>
              </a:tr>
              <a:tr h="370840">
                <a:tc>
                  <a:txBody>
                    <a:bodyPr/>
                    <a:lstStyle/>
                    <a:p>
                      <a:pPr algn="l" fontAlgn="b"/>
                      <a:r>
                        <a:rPr lang="en-US" sz="1000" b="0" i="0" u="none" strike="noStrike" dirty="0">
                          <a:solidFill>
                            <a:srgbClr val="000000"/>
                          </a:solidFill>
                          <a:effectLst/>
                          <a:latin typeface="Arial" panose="020B0604020202020204" pitchFamily="34" charset="0"/>
                        </a:rPr>
                        <a:t>IFS428 - UST Database</a:t>
                      </a:r>
                    </a:p>
                  </a:txBody>
                  <a:tcPr marL="7620" marR="7620" marT="7620" marB="0" anchor="ctr"/>
                </a:tc>
                <a:tc>
                  <a:txBody>
                    <a:bodyPr/>
                    <a:lstStyle/>
                    <a:p>
                      <a:pPr algn="l" fontAlgn="b"/>
                      <a:r>
                        <a:rPr lang="en-US" sz="1000" b="0" i="0" u="none" strike="noStrike" dirty="0">
                          <a:solidFill>
                            <a:srgbClr val="000000"/>
                          </a:solidFill>
                          <a:effectLst/>
                          <a:latin typeface="Arial" panose="020B0604020202020204" pitchFamily="34" charset="0"/>
                        </a:rPr>
                        <a:t>245 - Department of Environmental Quality</a:t>
                      </a:r>
                    </a:p>
                  </a:txBody>
                  <a:tcPr marL="7620" marR="7620" marT="7620" marB="0" anchor="ctr"/>
                </a:tc>
                <a:extLst>
                  <a:ext uri="{0D108BD9-81ED-4DB2-BD59-A6C34878D82A}">
                    <a16:rowId xmlns:a16="http://schemas.microsoft.com/office/drawing/2014/main" val="1884731817"/>
                  </a:ext>
                </a:extLst>
              </a:tr>
              <a:tr h="370840">
                <a:tc>
                  <a:txBody>
                    <a:bodyPr/>
                    <a:lstStyle/>
                    <a:p>
                      <a:pPr algn="l" fontAlgn="b"/>
                      <a:r>
                        <a:rPr lang="en-US" sz="1000" b="0" i="0" u="none" strike="noStrike">
                          <a:solidFill>
                            <a:srgbClr val="000000"/>
                          </a:solidFill>
                          <a:effectLst/>
                          <a:latin typeface="Arial" panose="020B0604020202020204" pitchFamily="34" charset="0"/>
                        </a:rPr>
                        <a:t>IFS483 - SDWIS Inbound Customer Interface</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245 - Department of Environmental Quality</a:t>
                      </a:r>
                    </a:p>
                  </a:txBody>
                  <a:tcPr marL="7620" marR="7620" marT="7620" marB="0" anchor="ctr"/>
                </a:tc>
                <a:extLst>
                  <a:ext uri="{0D108BD9-81ED-4DB2-BD59-A6C34878D82A}">
                    <a16:rowId xmlns:a16="http://schemas.microsoft.com/office/drawing/2014/main" val="4002304087"/>
                  </a:ext>
                </a:extLst>
              </a:tr>
              <a:tr h="370840">
                <a:tc>
                  <a:txBody>
                    <a:bodyPr/>
                    <a:lstStyle/>
                    <a:p>
                      <a:pPr algn="l" fontAlgn="b"/>
                      <a:r>
                        <a:rPr lang="en-US" sz="1000" b="0" i="0" u="none" strike="noStrike" dirty="0">
                          <a:solidFill>
                            <a:srgbClr val="000000"/>
                          </a:solidFill>
                          <a:effectLst/>
                          <a:latin typeface="Arial" panose="020B0604020202020204" pitchFamily="34" charset="0"/>
                        </a:rPr>
                        <a:t>IFS431 - SDWIS</a:t>
                      </a:r>
                    </a:p>
                  </a:txBody>
                  <a:tcPr marL="7620" marR="7620" marT="7620" marB="0" anchor="ctr"/>
                </a:tc>
                <a:tc>
                  <a:txBody>
                    <a:bodyPr/>
                    <a:lstStyle/>
                    <a:p>
                      <a:pPr algn="l" fontAlgn="b"/>
                      <a:r>
                        <a:rPr lang="en-US" sz="1000" b="0" i="0" u="none" strike="noStrike" dirty="0">
                          <a:solidFill>
                            <a:srgbClr val="000000"/>
                          </a:solidFill>
                          <a:effectLst/>
                          <a:latin typeface="Arial" panose="020B0604020202020204" pitchFamily="34" charset="0"/>
                        </a:rPr>
                        <a:t>245 - Department of Environmental Quality</a:t>
                      </a:r>
                    </a:p>
                  </a:txBody>
                  <a:tcPr marL="7620" marR="7620" marT="7620" marB="0" anchor="ctr"/>
                </a:tc>
                <a:extLst>
                  <a:ext uri="{0D108BD9-81ED-4DB2-BD59-A6C34878D82A}">
                    <a16:rowId xmlns:a16="http://schemas.microsoft.com/office/drawing/2014/main" val="3094073398"/>
                  </a:ext>
                </a:extLst>
              </a:tr>
            </a:tbl>
          </a:graphicData>
        </a:graphic>
      </p:graphicFrame>
    </p:spTree>
    <p:extLst>
      <p:ext uri="{BB962C8B-B14F-4D97-AF65-F5344CB8AC3E}">
        <p14:creationId xmlns:p14="http://schemas.microsoft.com/office/powerpoint/2010/main" val="551009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4D9C9-0A9C-4D50-A7B7-FA4CD89948AA}"/>
              </a:ext>
            </a:extLst>
          </p:cNvPr>
          <p:cNvSpPr txBox="1"/>
          <p:nvPr/>
        </p:nvSpPr>
        <p:spPr>
          <a:xfrm>
            <a:off x="257676" y="374483"/>
            <a:ext cx="4752975"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Interface File Requests (cont.)</a:t>
            </a:r>
          </a:p>
        </p:txBody>
      </p:sp>
      <p:sp>
        <p:nvSpPr>
          <p:cNvPr id="15" name="TextBox 14">
            <a:extLst>
              <a:ext uri="{FF2B5EF4-FFF2-40B4-BE49-F238E27FC236}">
                <a16:creationId xmlns:a16="http://schemas.microsoft.com/office/drawing/2014/main" id="{A0DF5C21-D037-466F-AB01-258B283D6467}"/>
              </a:ext>
            </a:extLst>
          </p:cNvPr>
          <p:cNvSpPr txBox="1"/>
          <p:nvPr/>
        </p:nvSpPr>
        <p:spPr>
          <a:xfrm>
            <a:off x="10944224" y="6362700"/>
            <a:ext cx="4857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17</a:t>
            </a:r>
          </a:p>
        </p:txBody>
      </p:sp>
      <p:graphicFrame>
        <p:nvGraphicFramePr>
          <p:cNvPr id="4" name="Table 4">
            <a:extLst>
              <a:ext uri="{FF2B5EF4-FFF2-40B4-BE49-F238E27FC236}">
                <a16:creationId xmlns:a16="http://schemas.microsoft.com/office/drawing/2014/main" id="{E267215F-420F-45A1-BAC0-988A44235531}"/>
              </a:ext>
            </a:extLst>
          </p:cNvPr>
          <p:cNvGraphicFramePr>
            <a:graphicFrameLocks noGrp="1"/>
          </p:cNvGraphicFramePr>
          <p:nvPr>
            <p:extLst>
              <p:ext uri="{D42A27DB-BD31-4B8C-83A1-F6EECF244321}">
                <p14:modId xmlns:p14="http://schemas.microsoft.com/office/powerpoint/2010/main" val="3708815674"/>
              </p:ext>
            </p:extLst>
          </p:nvPr>
        </p:nvGraphicFramePr>
        <p:xfrm>
          <a:off x="1183865" y="1388406"/>
          <a:ext cx="10003246" cy="4450080"/>
        </p:xfrm>
        <a:graphic>
          <a:graphicData uri="http://schemas.openxmlformats.org/drawingml/2006/table">
            <a:tbl>
              <a:tblPr firstRow="1" bandRow="1">
                <a:tableStyleId>{5C22544A-7EE6-4342-B048-85BDC9FD1C3A}</a:tableStyleId>
              </a:tblPr>
              <a:tblGrid>
                <a:gridCol w="5001623">
                  <a:extLst>
                    <a:ext uri="{9D8B030D-6E8A-4147-A177-3AD203B41FA5}">
                      <a16:colId xmlns:a16="http://schemas.microsoft.com/office/drawing/2014/main" val="734439696"/>
                    </a:ext>
                  </a:extLst>
                </a:gridCol>
                <a:gridCol w="5001623">
                  <a:extLst>
                    <a:ext uri="{9D8B030D-6E8A-4147-A177-3AD203B41FA5}">
                      <a16:colId xmlns:a16="http://schemas.microsoft.com/office/drawing/2014/main" val="3345611780"/>
                    </a:ext>
                  </a:extLst>
                </a:gridCol>
              </a:tblGrid>
              <a:tr h="370840">
                <a:tc>
                  <a:txBody>
                    <a:bodyPr/>
                    <a:lstStyle/>
                    <a:p>
                      <a:pPr algn="ctr" fontAlgn="b"/>
                      <a:r>
                        <a:rPr lang="en-US" sz="1000" b="0" i="0" u="none" strike="noStrike" dirty="0">
                          <a:solidFill>
                            <a:schemeClr val="bg1"/>
                          </a:solidFill>
                          <a:effectLst/>
                          <a:latin typeface="Arial" panose="020B0604020202020204" pitchFamily="34" charset="0"/>
                        </a:rPr>
                        <a:t>ID + Name</a:t>
                      </a:r>
                    </a:p>
                  </a:txBody>
                  <a:tcPr marL="7620" marR="7620" marT="7620" marB="0" anchor="ctr">
                    <a:solidFill>
                      <a:srgbClr val="092F57"/>
                    </a:solidFill>
                  </a:tcPr>
                </a:tc>
                <a:tc>
                  <a:txBody>
                    <a:bodyPr/>
                    <a:lstStyle/>
                    <a:p>
                      <a:pPr algn="ctr" fontAlgn="b"/>
                      <a:r>
                        <a:rPr lang="en-US" sz="1000" b="0" i="0" u="none" strike="noStrike" dirty="0">
                          <a:solidFill>
                            <a:schemeClr val="bg1"/>
                          </a:solidFill>
                          <a:effectLst/>
                          <a:latin typeface="Arial" panose="020B0604020202020204" pitchFamily="34" charset="0"/>
                        </a:rPr>
                        <a:t>Agency</a:t>
                      </a:r>
                    </a:p>
                  </a:txBody>
                  <a:tcPr marL="7620" marR="7620" marT="7620" marB="0" anchor="ctr">
                    <a:solidFill>
                      <a:srgbClr val="092F57"/>
                    </a:solidFill>
                  </a:tcPr>
                </a:tc>
                <a:extLst>
                  <a:ext uri="{0D108BD9-81ED-4DB2-BD59-A6C34878D82A}">
                    <a16:rowId xmlns:a16="http://schemas.microsoft.com/office/drawing/2014/main" val="3958045742"/>
                  </a:ext>
                </a:extLst>
              </a:tr>
              <a:tr h="370840">
                <a:tc>
                  <a:txBody>
                    <a:bodyPr/>
                    <a:lstStyle/>
                    <a:p>
                      <a:pPr algn="l" fontAlgn="b"/>
                      <a:r>
                        <a:rPr lang="en-US" sz="1000" b="0" i="0" u="none" strike="noStrike" dirty="0">
                          <a:solidFill>
                            <a:srgbClr val="000000"/>
                          </a:solidFill>
                          <a:effectLst/>
                          <a:latin typeface="Arial" panose="020B0604020202020204" pitchFamily="34" charset="0"/>
                        </a:rPr>
                        <a:t>IFS299 - Loan Service Plus</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245 - Department of Environmental Quality</a:t>
                      </a:r>
                    </a:p>
                  </a:txBody>
                  <a:tcPr marL="7620" marR="7620" marT="7620" marB="0" anchor="ctr"/>
                </a:tc>
                <a:extLst>
                  <a:ext uri="{0D108BD9-81ED-4DB2-BD59-A6C34878D82A}">
                    <a16:rowId xmlns:a16="http://schemas.microsoft.com/office/drawing/2014/main" val="740464670"/>
                  </a:ext>
                </a:extLst>
              </a:tr>
              <a:tr h="370840">
                <a:tc>
                  <a:txBody>
                    <a:bodyPr/>
                    <a:lstStyle/>
                    <a:p>
                      <a:pPr algn="l" fontAlgn="b"/>
                      <a:r>
                        <a:rPr lang="en-US" sz="1000" b="0" i="0" u="none" strike="noStrike" dirty="0">
                          <a:solidFill>
                            <a:srgbClr val="000000"/>
                          </a:solidFill>
                          <a:effectLst/>
                          <a:latin typeface="Arial" panose="020B0604020202020204" pitchFamily="34" charset="0"/>
                        </a:rPr>
                        <a:t>IFS482 - UST Inbound Customer Interface</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245 - Department of Environmental Quality</a:t>
                      </a:r>
                    </a:p>
                  </a:txBody>
                  <a:tcPr marL="7620" marR="7620" marT="7620" marB="0" anchor="ctr"/>
                </a:tc>
                <a:extLst>
                  <a:ext uri="{0D108BD9-81ED-4DB2-BD59-A6C34878D82A}">
                    <a16:rowId xmlns:a16="http://schemas.microsoft.com/office/drawing/2014/main" val="2278702426"/>
                  </a:ext>
                </a:extLst>
              </a:tr>
              <a:tr h="370840">
                <a:tc>
                  <a:txBody>
                    <a:bodyPr/>
                    <a:lstStyle/>
                    <a:p>
                      <a:pPr algn="l" fontAlgn="b"/>
                      <a:r>
                        <a:rPr lang="en-US" sz="1000" b="0" i="0" u="none" strike="noStrike" dirty="0">
                          <a:solidFill>
                            <a:srgbClr val="000000"/>
                          </a:solidFill>
                          <a:effectLst/>
                          <a:latin typeface="Arial" panose="020B0604020202020204" pitchFamily="34" charset="0"/>
                        </a:rPr>
                        <a:t>IFS430 - CRB System - Inbound Billing</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245 - Department of Environmental Quality</a:t>
                      </a:r>
                    </a:p>
                  </a:txBody>
                  <a:tcPr marL="7620" marR="7620" marT="7620" marB="0" anchor="ctr"/>
                </a:tc>
                <a:extLst>
                  <a:ext uri="{0D108BD9-81ED-4DB2-BD59-A6C34878D82A}">
                    <a16:rowId xmlns:a16="http://schemas.microsoft.com/office/drawing/2014/main" val="1163245210"/>
                  </a:ext>
                </a:extLst>
              </a:tr>
              <a:tr h="370840">
                <a:tc>
                  <a:txBody>
                    <a:bodyPr/>
                    <a:lstStyle/>
                    <a:p>
                      <a:pPr algn="l" fontAlgn="b"/>
                      <a:r>
                        <a:rPr lang="en-US" sz="1000" b="0" i="0" u="none" strike="noStrike" dirty="0">
                          <a:solidFill>
                            <a:srgbClr val="000000"/>
                          </a:solidFill>
                          <a:effectLst/>
                          <a:latin typeface="Arial" panose="020B0604020202020204" pitchFamily="34" charset="0"/>
                        </a:rPr>
                        <a:t>IFS125 - BA-4  (Monthly Fleet Rent)</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260 - Department of Fish &amp; Game</a:t>
                      </a:r>
                    </a:p>
                  </a:txBody>
                  <a:tcPr marL="7620" marR="7620" marT="7620" marB="0" anchor="ctr"/>
                </a:tc>
                <a:extLst>
                  <a:ext uri="{0D108BD9-81ED-4DB2-BD59-A6C34878D82A}">
                    <a16:rowId xmlns:a16="http://schemas.microsoft.com/office/drawing/2014/main" val="2756924305"/>
                  </a:ext>
                </a:extLst>
              </a:tr>
              <a:tr h="370840">
                <a:tc>
                  <a:txBody>
                    <a:bodyPr/>
                    <a:lstStyle/>
                    <a:p>
                      <a:pPr algn="l" fontAlgn="b"/>
                      <a:r>
                        <a:rPr lang="en-US" sz="1000" b="0" i="0" u="none" strike="noStrike" dirty="0">
                          <a:solidFill>
                            <a:srgbClr val="000000"/>
                          </a:solidFill>
                          <a:effectLst/>
                          <a:latin typeface="Arial" panose="020B0604020202020204" pitchFamily="34" charset="0"/>
                        </a:rPr>
                        <a:t>IFS570 - </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330 - Idaho State Police</a:t>
                      </a:r>
                    </a:p>
                  </a:txBody>
                  <a:tcPr marL="7620" marR="7620" marT="7620" marB="0" anchor="ctr"/>
                </a:tc>
                <a:extLst>
                  <a:ext uri="{0D108BD9-81ED-4DB2-BD59-A6C34878D82A}">
                    <a16:rowId xmlns:a16="http://schemas.microsoft.com/office/drawing/2014/main" val="312794093"/>
                  </a:ext>
                </a:extLst>
              </a:tr>
              <a:tr h="370840">
                <a:tc>
                  <a:txBody>
                    <a:bodyPr/>
                    <a:lstStyle/>
                    <a:p>
                      <a:pPr algn="l" fontAlgn="b"/>
                      <a:r>
                        <a:rPr lang="en-US" sz="1000" b="0" i="0" u="none" strike="noStrike" dirty="0">
                          <a:solidFill>
                            <a:srgbClr val="000000"/>
                          </a:solidFill>
                          <a:effectLst/>
                          <a:latin typeface="Arial" panose="020B0604020202020204" pitchFamily="34" charset="0"/>
                        </a:rPr>
                        <a:t>IFS190 - ABC Licensing Program</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330 - Idaho State Police</a:t>
                      </a:r>
                    </a:p>
                  </a:txBody>
                  <a:tcPr marL="7620" marR="7620" marT="7620" marB="0" anchor="ctr"/>
                </a:tc>
                <a:extLst>
                  <a:ext uri="{0D108BD9-81ED-4DB2-BD59-A6C34878D82A}">
                    <a16:rowId xmlns:a16="http://schemas.microsoft.com/office/drawing/2014/main" val="1076939923"/>
                  </a:ext>
                </a:extLst>
              </a:tr>
              <a:tr h="370840">
                <a:tc>
                  <a:txBody>
                    <a:bodyPr/>
                    <a:lstStyle/>
                    <a:p>
                      <a:pPr algn="l" fontAlgn="b"/>
                      <a:r>
                        <a:rPr lang="en-US" sz="1000" b="0" i="0" u="none" strike="noStrike" dirty="0">
                          <a:solidFill>
                            <a:srgbClr val="000000"/>
                          </a:solidFill>
                          <a:effectLst/>
                          <a:latin typeface="Arial" panose="020B0604020202020204" pitchFamily="34" charset="0"/>
                        </a:rPr>
                        <a:t>IFS302 - FBI Fingerprints</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330 - Idaho State Police</a:t>
                      </a:r>
                    </a:p>
                  </a:txBody>
                  <a:tcPr marL="7620" marR="7620" marT="7620" marB="0" anchor="ctr"/>
                </a:tc>
                <a:extLst>
                  <a:ext uri="{0D108BD9-81ED-4DB2-BD59-A6C34878D82A}">
                    <a16:rowId xmlns:a16="http://schemas.microsoft.com/office/drawing/2014/main" val="2790878530"/>
                  </a:ext>
                </a:extLst>
              </a:tr>
              <a:tr h="370840">
                <a:tc>
                  <a:txBody>
                    <a:bodyPr/>
                    <a:lstStyle/>
                    <a:p>
                      <a:pPr algn="l" fontAlgn="b"/>
                      <a:r>
                        <a:rPr lang="en-US" sz="1000" b="0" i="0" u="none" strike="noStrike" dirty="0">
                          <a:solidFill>
                            <a:srgbClr val="000000"/>
                          </a:solidFill>
                          <a:effectLst/>
                          <a:latin typeface="Arial" panose="020B0604020202020204" pitchFamily="34" charset="0"/>
                        </a:rPr>
                        <a:t>IFS453 - CPI Fingerprints</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330 - Idaho State Police</a:t>
                      </a:r>
                    </a:p>
                  </a:txBody>
                  <a:tcPr marL="7620" marR="7620" marT="7620" marB="0" anchor="ctr"/>
                </a:tc>
                <a:extLst>
                  <a:ext uri="{0D108BD9-81ED-4DB2-BD59-A6C34878D82A}">
                    <a16:rowId xmlns:a16="http://schemas.microsoft.com/office/drawing/2014/main" val="4239400406"/>
                  </a:ext>
                </a:extLst>
              </a:tr>
              <a:tr h="370840">
                <a:tc>
                  <a:txBody>
                    <a:bodyPr/>
                    <a:lstStyle/>
                    <a:p>
                      <a:pPr algn="l" fontAlgn="b"/>
                      <a:r>
                        <a:rPr lang="en-US" sz="1000" b="0" i="0" u="none" strike="noStrike" dirty="0">
                          <a:solidFill>
                            <a:srgbClr val="000000"/>
                          </a:solidFill>
                          <a:effectLst/>
                          <a:latin typeface="Arial" panose="020B0604020202020204" pitchFamily="34" charset="0"/>
                        </a:rPr>
                        <a:t>IFS503 - Non-Benefited Payroll Reimbursement</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512 - Boise State University</a:t>
                      </a:r>
                    </a:p>
                  </a:txBody>
                  <a:tcPr marL="7620" marR="7620" marT="7620" marB="0" anchor="ctr"/>
                </a:tc>
                <a:extLst>
                  <a:ext uri="{0D108BD9-81ED-4DB2-BD59-A6C34878D82A}">
                    <a16:rowId xmlns:a16="http://schemas.microsoft.com/office/drawing/2014/main" val="1884731817"/>
                  </a:ext>
                </a:extLst>
              </a:tr>
              <a:tr h="370840">
                <a:tc>
                  <a:txBody>
                    <a:bodyPr/>
                    <a:lstStyle/>
                    <a:p>
                      <a:pPr algn="l" fontAlgn="b"/>
                      <a:r>
                        <a:rPr lang="en-US" sz="1000" b="0" i="0" u="none" strike="noStrike" dirty="0">
                          <a:solidFill>
                            <a:srgbClr val="000000"/>
                          </a:solidFill>
                          <a:effectLst/>
                          <a:latin typeface="Arial" panose="020B0604020202020204" pitchFamily="34" charset="0"/>
                        </a:rPr>
                        <a:t>IFS488 - Payroll</a:t>
                      </a:r>
                    </a:p>
                  </a:txBody>
                  <a:tcPr marL="7620" marR="7620" marT="7620" marB="0" anchor="ctr"/>
                </a:tc>
                <a:tc>
                  <a:txBody>
                    <a:bodyPr/>
                    <a:lstStyle/>
                    <a:p>
                      <a:pPr algn="l" fontAlgn="b"/>
                      <a:r>
                        <a:rPr lang="en-US" sz="1000" b="0" i="0" u="none" strike="noStrike">
                          <a:solidFill>
                            <a:srgbClr val="000000"/>
                          </a:solidFill>
                          <a:effectLst/>
                          <a:latin typeface="Arial" panose="020B0604020202020204" pitchFamily="34" charset="0"/>
                        </a:rPr>
                        <a:t>514 - University of Idaho</a:t>
                      </a:r>
                    </a:p>
                  </a:txBody>
                  <a:tcPr marL="7620" marR="7620" marT="7620" marB="0" anchor="ctr"/>
                </a:tc>
                <a:extLst>
                  <a:ext uri="{0D108BD9-81ED-4DB2-BD59-A6C34878D82A}">
                    <a16:rowId xmlns:a16="http://schemas.microsoft.com/office/drawing/2014/main" val="4002304087"/>
                  </a:ext>
                </a:extLst>
              </a:tr>
              <a:tr h="370840">
                <a:tc>
                  <a:txBody>
                    <a:bodyPr/>
                    <a:lstStyle/>
                    <a:p>
                      <a:pPr algn="l" fontAlgn="b"/>
                      <a:r>
                        <a:rPr lang="en-US" sz="1000" b="0" i="0" u="none" strike="noStrike" dirty="0">
                          <a:solidFill>
                            <a:srgbClr val="000000"/>
                          </a:solidFill>
                          <a:effectLst/>
                          <a:latin typeface="Arial" panose="020B0604020202020204" pitchFamily="34" charset="0"/>
                        </a:rPr>
                        <a:t>IFS240 - OECO Reimbursement</a:t>
                      </a:r>
                    </a:p>
                  </a:txBody>
                  <a:tcPr marL="7620" marR="7620" marT="7620" marB="0" anchor="ctr"/>
                </a:tc>
                <a:tc>
                  <a:txBody>
                    <a:bodyPr/>
                    <a:lstStyle/>
                    <a:p>
                      <a:pPr algn="l" fontAlgn="b"/>
                      <a:r>
                        <a:rPr lang="en-US" sz="1000" b="0" i="0" u="none" strike="noStrike" dirty="0">
                          <a:solidFill>
                            <a:srgbClr val="000000"/>
                          </a:solidFill>
                          <a:effectLst/>
                          <a:latin typeface="Arial" panose="020B0604020202020204" pitchFamily="34" charset="0"/>
                        </a:rPr>
                        <a:t>514 - University of Idaho</a:t>
                      </a:r>
                    </a:p>
                  </a:txBody>
                  <a:tcPr marL="7620" marR="7620" marT="7620" marB="0" anchor="ctr"/>
                </a:tc>
                <a:extLst>
                  <a:ext uri="{0D108BD9-81ED-4DB2-BD59-A6C34878D82A}">
                    <a16:rowId xmlns:a16="http://schemas.microsoft.com/office/drawing/2014/main" val="3094073398"/>
                  </a:ext>
                </a:extLst>
              </a:tr>
            </a:tbl>
          </a:graphicData>
        </a:graphic>
      </p:graphicFrame>
    </p:spTree>
    <p:extLst>
      <p:ext uri="{BB962C8B-B14F-4D97-AF65-F5344CB8AC3E}">
        <p14:creationId xmlns:p14="http://schemas.microsoft.com/office/powerpoint/2010/main" val="4052252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0944224" y="6362700"/>
            <a:ext cx="4857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18</a:t>
            </a:r>
          </a:p>
        </p:txBody>
      </p:sp>
      <p:sp>
        <p:nvSpPr>
          <p:cNvPr id="3" name="TextBox 2">
            <a:extLst>
              <a:ext uri="{FF2B5EF4-FFF2-40B4-BE49-F238E27FC236}">
                <a16:creationId xmlns:a16="http://schemas.microsoft.com/office/drawing/2014/main" id="{3E7B13D5-3784-42A9-8FBB-DCA00D89BEF1}"/>
              </a:ext>
            </a:extLst>
          </p:cNvPr>
          <p:cNvSpPr txBox="1"/>
          <p:nvPr/>
        </p:nvSpPr>
        <p:spPr>
          <a:xfrm>
            <a:off x="257676" y="374483"/>
            <a:ext cx="4752975"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Payroll Crosswalk</a:t>
            </a:r>
          </a:p>
        </p:txBody>
      </p:sp>
      <p:sp>
        <p:nvSpPr>
          <p:cNvPr id="4" name="TextBox 3">
            <a:extLst>
              <a:ext uri="{FF2B5EF4-FFF2-40B4-BE49-F238E27FC236}">
                <a16:creationId xmlns:a16="http://schemas.microsoft.com/office/drawing/2014/main" id="{82502C92-C23C-4D5A-96E5-8E881E7C7322}"/>
              </a:ext>
            </a:extLst>
          </p:cNvPr>
          <p:cNvSpPr txBox="1"/>
          <p:nvPr/>
        </p:nvSpPr>
        <p:spPr>
          <a:xfrm>
            <a:off x="6635692" y="2323750"/>
            <a:ext cx="4001548" cy="1631216"/>
          </a:xfrm>
          <a:prstGeom prst="rect">
            <a:avLst/>
          </a:prstGeom>
          <a:noFill/>
        </p:spPr>
        <p:txBody>
          <a:bodyPr wrap="square" rtlCol="0">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With Phase 1 &amp; 2 now running jointly as Finance &amp; Supply Chain Management and Human Capital Management, there is </a:t>
            </a:r>
            <a:r>
              <a:rPr lang="en-US" sz="2000" u="sng" dirty="0">
                <a:solidFill>
                  <a:schemeClr val="tx1">
                    <a:lumMod val="65000"/>
                    <a:lumOff val="35000"/>
                  </a:schemeClr>
                </a:solidFill>
                <a:latin typeface="Arial" panose="020B0604020202020204" pitchFamily="34" charset="0"/>
                <a:cs typeface="Arial" panose="020B0604020202020204" pitchFamily="34" charset="0"/>
              </a:rPr>
              <a:t>no longer a need for the Payroll Crosswalk</a:t>
            </a:r>
            <a:r>
              <a:rPr lang="en-US" sz="20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5" name="Freeform: Shape 14">
            <a:extLst>
              <a:ext uri="{FF2B5EF4-FFF2-40B4-BE49-F238E27FC236}">
                <a16:creationId xmlns:a16="http://schemas.microsoft.com/office/drawing/2014/main" id="{56BB4FA7-3553-415F-BE4F-02DBC8592E30}"/>
              </a:ext>
            </a:extLst>
          </p:cNvPr>
          <p:cNvSpPr/>
          <p:nvPr/>
        </p:nvSpPr>
        <p:spPr>
          <a:xfrm>
            <a:off x="2991596" y="4131094"/>
            <a:ext cx="880151" cy="981204"/>
          </a:xfrm>
          <a:custGeom>
            <a:avLst/>
            <a:gdLst>
              <a:gd name="connsiteX0" fmla="*/ 878059 w 880151"/>
              <a:gd name="connsiteY0" fmla="*/ 20898 h 981204"/>
              <a:gd name="connsiteX1" fmla="*/ 872091 w 880151"/>
              <a:gd name="connsiteY1" fmla="*/ 22361 h 981204"/>
              <a:gd name="connsiteX2" fmla="*/ 462876 w 880151"/>
              <a:gd name="connsiteY2" fmla="*/ 697954 h 981204"/>
              <a:gd name="connsiteX3" fmla="*/ 462798 w 880151"/>
              <a:gd name="connsiteY3" fmla="*/ 697919 h 981204"/>
              <a:gd name="connsiteX4" fmla="*/ 693531 w 880151"/>
              <a:gd name="connsiteY4" fmla="*/ 5725 h 981204"/>
              <a:gd name="connsiteX5" fmla="*/ 690786 w 880151"/>
              <a:gd name="connsiteY5" fmla="*/ 230 h 981204"/>
              <a:gd name="connsiteX6" fmla="*/ 685291 w 880151"/>
              <a:gd name="connsiteY6" fmla="*/ 2975 h 981204"/>
              <a:gd name="connsiteX7" fmla="*/ 450709 w 880151"/>
              <a:gd name="connsiteY7" fmla="*/ 706715 h 981204"/>
              <a:gd name="connsiteX8" fmla="*/ 450622 w 880151"/>
              <a:gd name="connsiteY8" fmla="*/ 706702 h 981204"/>
              <a:gd name="connsiteX9" fmla="*/ 450622 w 880151"/>
              <a:gd name="connsiteY9" fmla="*/ 4348 h 981204"/>
              <a:gd name="connsiteX10" fmla="*/ 446279 w 880151"/>
              <a:gd name="connsiteY10" fmla="*/ 4 h 981204"/>
              <a:gd name="connsiteX11" fmla="*/ 441935 w 880151"/>
              <a:gd name="connsiteY11" fmla="*/ 4348 h 981204"/>
              <a:gd name="connsiteX12" fmla="*/ 441935 w 880151"/>
              <a:gd name="connsiteY12" fmla="*/ 706698 h 981204"/>
              <a:gd name="connsiteX13" fmla="*/ 441848 w 880151"/>
              <a:gd name="connsiteY13" fmla="*/ 706711 h 981204"/>
              <a:gd name="connsiteX14" fmla="*/ 264001 w 880151"/>
              <a:gd name="connsiteY14" fmla="*/ 173165 h 981204"/>
              <a:gd name="connsiteX15" fmla="*/ 258506 w 880151"/>
              <a:gd name="connsiteY15" fmla="*/ 170419 h 981204"/>
              <a:gd name="connsiteX16" fmla="*/ 255760 w 880151"/>
              <a:gd name="connsiteY16" fmla="*/ 175914 h 981204"/>
              <a:gd name="connsiteX17" fmla="*/ 435940 w 880151"/>
              <a:gd name="connsiteY17" fmla="*/ 716450 h 981204"/>
              <a:gd name="connsiteX18" fmla="*/ 435867 w 880151"/>
              <a:gd name="connsiteY18" fmla="*/ 716493 h 981204"/>
              <a:gd name="connsiteX19" fmla="*/ 7492 w 880151"/>
              <a:gd name="connsiteY19" fmla="*/ 266464 h 981204"/>
              <a:gd name="connsiteX20" fmla="*/ 1350 w 880151"/>
              <a:gd name="connsiteY20" fmla="*/ 266312 h 981204"/>
              <a:gd name="connsiteX21" fmla="*/ 1197 w 880151"/>
              <a:gd name="connsiteY21" fmla="*/ 272455 h 981204"/>
              <a:gd name="connsiteX22" fmla="*/ 440210 w 880151"/>
              <a:gd name="connsiteY22" fmla="*/ 733660 h 981204"/>
              <a:gd name="connsiteX23" fmla="*/ 200082 w 880151"/>
              <a:gd name="connsiteY23" fmla="*/ 973788 h 981204"/>
              <a:gd name="connsiteX24" fmla="*/ 200082 w 880151"/>
              <a:gd name="connsiteY24" fmla="*/ 979930 h 981204"/>
              <a:gd name="connsiteX25" fmla="*/ 206224 w 880151"/>
              <a:gd name="connsiteY25" fmla="*/ 979930 h 981204"/>
              <a:gd name="connsiteX26" fmla="*/ 408779 w 880151"/>
              <a:gd name="connsiteY26" fmla="*/ 777380 h 981204"/>
              <a:gd name="connsiteX27" fmla="*/ 408844 w 880151"/>
              <a:gd name="connsiteY27" fmla="*/ 777436 h 981204"/>
              <a:gd name="connsiteX28" fmla="*/ 264483 w 880151"/>
              <a:gd name="connsiteY28" fmla="*/ 974288 h 981204"/>
              <a:gd name="connsiteX29" fmla="*/ 265417 w 880151"/>
              <a:gd name="connsiteY29" fmla="*/ 980360 h 981204"/>
              <a:gd name="connsiteX30" fmla="*/ 271489 w 880151"/>
              <a:gd name="connsiteY30" fmla="*/ 979426 h 981204"/>
              <a:gd name="connsiteX31" fmla="*/ 423409 w 880151"/>
              <a:gd name="connsiteY31" fmla="*/ 772263 h 981204"/>
              <a:gd name="connsiteX32" fmla="*/ 423482 w 880151"/>
              <a:gd name="connsiteY32" fmla="*/ 772306 h 981204"/>
              <a:gd name="connsiteX33" fmla="*/ 328884 w 880151"/>
              <a:gd name="connsiteY33" fmla="*/ 975017 h 981204"/>
              <a:gd name="connsiteX34" fmla="*/ 330982 w 880151"/>
              <a:gd name="connsiteY34" fmla="*/ 980790 h 981204"/>
              <a:gd name="connsiteX35" fmla="*/ 332815 w 880151"/>
              <a:gd name="connsiteY35" fmla="*/ 981199 h 981204"/>
              <a:gd name="connsiteX36" fmla="*/ 336754 w 880151"/>
              <a:gd name="connsiteY36" fmla="*/ 978692 h 981204"/>
              <a:gd name="connsiteX37" fmla="*/ 433660 w 880151"/>
              <a:gd name="connsiteY37" fmla="*/ 771038 h 981204"/>
              <a:gd name="connsiteX38" fmla="*/ 433742 w 880151"/>
              <a:gd name="connsiteY38" fmla="*/ 771064 h 981204"/>
              <a:gd name="connsiteX39" fmla="*/ 389353 w 880151"/>
              <a:gd name="connsiteY39" fmla="*/ 975934 h 981204"/>
              <a:gd name="connsiteX40" fmla="*/ 392681 w 880151"/>
              <a:gd name="connsiteY40" fmla="*/ 981099 h 981204"/>
              <a:gd name="connsiteX41" fmla="*/ 393606 w 880151"/>
              <a:gd name="connsiteY41" fmla="*/ 981194 h 981204"/>
              <a:gd name="connsiteX42" fmla="*/ 397850 w 880151"/>
              <a:gd name="connsiteY42" fmla="*/ 977772 h 981204"/>
              <a:gd name="connsiteX43" fmla="*/ 441852 w 880151"/>
              <a:gd name="connsiteY43" fmla="*/ 774691 h 981204"/>
              <a:gd name="connsiteX44" fmla="*/ 441939 w 880151"/>
              <a:gd name="connsiteY44" fmla="*/ 774700 h 981204"/>
              <a:gd name="connsiteX45" fmla="*/ 441939 w 880151"/>
              <a:gd name="connsiteY45" fmla="*/ 976850 h 981204"/>
              <a:gd name="connsiteX46" fmla="*/ 446283 w 880151"/>
              <a:gd name="connsiteY46" fmla="*/ 981194 h 981204"/>
              <a:gd name="connsiteX47" fmla="*/ 450627 w 880151"/>
              <a:gd name="connsiteY47" fmla="*/ 976850 h 981204"/>
              <a:gd name="connsiteX48" fmla="*/ 450627 w 880151"/>
              <a:gd name="connsiteY48" fmla="*/ 734941 h 981204"/>
              <a:gd name="connsiteX49" fmla="*/ 879523 w 880151"/>
              <a:gd name="connsiteY49" fmla="*/ 26857 h 981204"/>
              <a:gd name="connsiteX50" fmla="*/ 878059 w 880151"/>
              <a:gd name="connsiteY50" fmla="*/ 20898 h 9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80151" h="981204">
                <a:moveTo>
                  <a:pt x="878059" y="20898"/>
                </a:moveTo>
                <a:cubicBezTo>
                  <a:pt x="876009" y="19664"/>
                  <a:pt x="873337" y="20315"/>
                  <a:pt x="872091" y="22361"/>
                </a:cubicBezTo>
                <a:lnTo>
                  <a:pt x="462876" y="697954"/>
                </a:lnTo>
                <a:cubicBezTo>
                  <a:pt x="462768" y="698136"/>
                  <a:pt x="462728" y="698119"/>
                  <a:pt x="462798" y="697919"/>
                </a:cubicBezTo>
                <a:lnTo>
                  <a:pt x="693531" y="5725"/>
                </a:lnTo>
                <a:cubicBezTo>
                  <a:pt x="694291" y="3449"/>
                  <a:pt x="693062" y="986"/>
                  <a:pt x="690786" y="230"/>
                </a:cubicBezTo>
                <a:cubicBezTo>
                  <a:pt x="688492" y="-543"/>
                  <a:pt x="686051" y="699"/>
                  <a:pt x="685291" y="2975"/>
                </a:cubicBezTo>
                <a:lnTo>
                  <a:pt x="450709" y="706715"/>
                </a:lnTo>
                <a:cubicBezTo>
                  <a:pt x="450661" y="706854"/>
                  <a:pt x="450622" y="706850"/>
                  <a:pt x="450622" y="706702"/>
                </a:cubicBezTo>
                <a:lnTo>
                  <a:pt x="450622" y="4348"/>
                </a:lnTo>
                <a:cubicBezTo>
                  <a:pt x="450622" y="1946"/>
                  <a:pt x="448681" y="4"/>
                  <a:pt x="446279" y="4"/>
                </a:cubicBezTo>
                <a:cubicBezTo>
                  <a:pt x="443876" y="4"/>
                  <a:pt x="441935" y="1946"/>
                  <a:pt x="441935" y="4348"/>
                </a:cubicBezTo>
                <a:lnTo>
                  <a:pt x="441935" y="706698"/>
                </a:lnTo>
                <a:cubicBezTo>
                  <a:pt x="441935" y="706846"/>
                  <a:pt x="441896" y="706850"/>
                  <a:pt x="441848" y="706711"/>
                </a:cubicBezTo>
                <a:lnTo>
                  <a:pt x="264001" y="173165"/>
                </a:lnTo>
                <a:cubicBezTo>
                  <a:pt x="263240" y="170893"/>
                  <a:pt x="260795" y="169655"/>
                  <a:pt x="258506" y="170419"/>
                </a:cubicBezTo>
                <a:cubicBezTo>
                  <a:pt x="256229" y="171175"/>
                  <a:pt x="255000" y="173634"/>
                  <a:pt x="255760" y="175914"/>
                </a:cubicBezTo>
                <a:lnTo>
                  <a:pt x="435940" y="716450"/>
                </a:lnTo>
                <a:cubicBezTo>
                  <a:pt x="435975" y="716550"/>
                  <a:pt x="435940" y="716571"/>
                  <a:pt x="435867" y="716493"/>
                </a:cubicBezTo>
                <a:lnTo>
                  <a:pt x="7492" y="266464"/>
                </a:lnTo>
                <a:cubicBezTo>
                  <a:pt x="5841" y="264731"/>
                  <a:pt x="3087" y="264666"/>
                  <a:pt x="1350" y="266312"/>
                </a:cubicBezTo>
                <a:cubicBezTo>
                  <a:pt x="-388" y="267967"/>
                  <a:pt x="-457" y="270717"/>
                  <a:pt x="1197" y="272455"/>
                </a:cubicBezTo>
                <a:lnTo>
                  <a:pt x="440210" y="733660"/>
                </a:lnTo>
                <a:lnTo>
                  <a:pt x="200082" y="973788"/>
                </a:lnTo>
                <a:cubicBezTo>
                  <a:pt x="198383" y="975487"/>
                  <a:pt x="198383" y="978232"/>
                  <a:pt x="200082" y="979930"/>
                </a:cubicBezTo>
                <a:cubicBezTo>
                  <a:pt x="201780" y="981629"/>
                  <a:pt x="204526" y="981629"/>
                  <a:pt x="206224" y="979930"/>
                </a:cubicBezTo>
                <a:lnTo>
                  <a:pt x="408779" y="777380"/>
                </a:lnTo>
                <a:cubicBezTo>
                  <a:pt x="409000" y="777158"/>
                  <a:pt x="409031" y="777184"/>
                  <a:pt x="408844" y="777436"/>
                </a:cubicBezTo>
                <a:lnTo>
                  <a:pt x="264483" y="974288"/>
                </a:lnTo>
                <a:cubicBezTo>
                  <a:pt x="263067" y="976221"/>
                  <a:pt x="263484" y="978940"/>
                  <a:pt x="265417" y="980360"/>
                </a:cubicBezTo>
                <a:cubicBezTo>
                  <a:pt x="267354" y="981781"/>
                  <a:pt x="270069" y="981355"/>
                  <a:pt x="271489" y="979426"/>
                </a:cubicBezTo>
                <a:lnTo>
                  <a:pt x="423409" y="772263"/>
                </a:lnTo>
                <a:cubicBezTo>
                  <a:pt x="423552" y="772067"/>
                  <a:pt x="423587" y="772085"/>
                  <a:pt x="423482" y="772306"/>
                </a:cubicBezTo>
                <a:lnTo>
                  <a:pt x="328884" y="975017"/>
                </a:lnTo>
                <a:cubicBezTo>
                  <a:pt x="327871" y="977189"/>
                  <a:pt x="328810" y="979778"/>
                  <a:pt x="330982" y="980790"/>
                </a:cubicBezTo>
                <a:cubicBezTo>
                  <a:pt x="331577" y="981064"/>
                  <a:pt x="332198" y="981199"/>
                  <a:pt x="332815" y="981199"/>
                </a:cubicBezTo>
                <a:cubicBezTo>
                  <a:pt x="334452" y="981199"/>
                  <a:pt x="336016" y="980269"/>
                  <a:pt x="336754" y="978692"/>
                </a:cubicBezTo>
                <a:lnTo>
                  <a:pt x="433660" y="771038"/>
                </a:lnTo>
                <a:cubicBezTo>
                  <a:pt x="433751" y="770847"/>
                  <a:pt x="433786" y="770856"/>
                  <a:pt x="433742" y="771064"/>
                </a:cubicBezTo>
                <a:lnTo>
                  <a:pt x="389353" y="975934"/>
                </a:lnTo>
                <a:cubicBezTo>
                  <a:pt x="388845" y="978280"/>
                  <a:pt x="390335" y="980591"/>
                  <a:pt x="392681" y="981099"/>
                </a:cubicBezTo>
                <a:cubicBezTo>
                  <a:pt x="392989" y="981168"/>
                  <a:pt x="393302" y="981194"/>
                  <a:pt x="393606" y="981194"/>
                </a:cubicBezTo>
                <a:cubicBezTo>
                  <a:pt x="395608" y="981194"/>
                  <a:pt x="397407" y="979804"/>
                  <a:pt x="397850" y="977772"/>
                </a:cubicBezTo>
                <a:lnTo>
                  <a:pt x="441852" y="774691"/>
                </a:lnTo>
                <a:cubicBezTo>
                  <a:pt x="441900" y="774474"/>
                  <a:pt x="441939" y="774478"/>
                  <a:pt x="441939" y="774700"/>
                </a:cubicBezTo>
                <a:lnTo>
                  <a:pt x="441939" y="976850"/>
                </a:lnTo>
                <a:cubicBezTo>
                  <a:pt x="441939" y="979253"/>
                  <a:pt x="443881" y="981194"/>
                  <a:pt x="446283" y="981194"/>
                </a:cubicBezTo>
                <a:cubicBezTo>
                  <a:pt x="448685" y="981194"/>
                  <a:pt x="450627" y="979253"/>
                  <a:pt x="450627" y="976850"/>
                </a:cubicBezTo>
                <a:lnTo>
                  <a:pt x="450627" y="734941"/>
                </a:lnTo>
                <a:lnTo>
                  <a:pt x="879523" y="26857"/>
                </a:lnTo>
                <a:cubicBezTo>
                  <a:pt x="880765" y="24811"/>
                  <a:pt x="880109" y="22140"/>
                  <a:pt x="878059" y="20898"/>
                </a:cubicBezTo>
                <a:close/>
              </a:path>
            </a:pathLst>
          </a:custGeom>
          <a:solidFill>
            <a:srgbClr val="E5E5E5"/>
          </a:solidFill>
          <a:ln w="433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81BD9D5-1A05-4EFD-A173-5ED4F15E1BE3}"/>
              </a:ext>
            </a:extLst>
          </p:cNvPr>
          <p:cNvSpPr/>
          <p:nvPr/>
        </p:nvSpPr>
        <p:spPr>
          <a:xfrm>
            <a:off x="3137728" y="4811368"/>
            <a:ext cx="719842" cy="296875"/>
          </a:xfrm>
          <a:custGeom>
            <a:avLst/>
            <a:gdLst>
              <a:gd name="connsiteX0" fmla="*/ 715494 w 719842"/>
              <a:gd name="connsiteY0" fmla="*/ 201851 h 296875"/>
              <a:gd name="connsiteX1" fmla="*/ 322534 w 719842"/>
              <a:gd name="connsiteY1" fmla="*/ 72689 h 296875"/>
              <a:gd name="connsiteX2" fmla="*/ 322587 w 719842"/>
              <a:gd name="connsiteY2" fmla="*/ 72624 h 296875"/>
              <a:gd name="connsiteX3" fmla="*/ 449151 w 719842"/>
              <a:gd name="connsiteY3" fmla="*/ 108438 h 296875"/>
              <a:gd name="connsiteX4" fmla="*/ 600866 w 719842"/>
              <a:gd name="connsiteY4" fmla="*/ 54219 h 296875"/>
              <a:gd name="connsiteX5" fmla="*/ 449151 w 719842"/>
              <a:gd name="connsiteY5" fmla="*/ 0 h 296875"/>
              <a:gd name="connsiteX6" fmla="*/ 301085 w 719842"/>
              <a:gd name="connsiteY6" fmla="*/ 49354 h 296875"/>
              <a:gd name="connsiteX7" fmla="*/ 299782 w 719842"/>
              <a:gd name="connsiteY7" fmla="*/ 49354 h 296875"/>
              <a:gd name="connsiteX8" fmla="*/ 151711 w 719842"/>
              <a:gd name="connsiteY8" fmla="*/ 0 h 296875"/>
              <a:gd name="connsiteX9" fmla="*/ 0 w 719842"/>
              <a:gd name="connsiteY9" fmla="*/ 54219 h 296875"/>
              <a:gd name="connsiteX10" fmla="*/ 151711 w 719842"/>
              <a:gd name="connsiteY10" fmla="*/ 108438 h 296875"/>
              <a:gd name="connsiteX11" fmla="*/ 299026 w 719842"/>
              <a:gd name="connsiteY11" fmla="*/ 59619 h 296875"/>
              <a:gd name="connsiteX12" fmla="*/ 634639 w 719842"/>
              <a:gd name="connsiteY12" fmla="*/ 296624 h 296875"/>
              <a:gd name="connsiteX13" fmla="*/ 636090 w 719842"/>
              <a:gd name="connsiteY13" fmla="*/ 296876 h 296875"/>
              <a:gd name="connsiteX14" fmla="*/ 640182 w 719842"/>
              <a:gd name="connsiteY14" fmla="*/ 293983 h 296875"/>
              <a:gd name="connsiteX15" fmla="*/ 637541 w 719842"/>
              <a:gd name="connsiteY15" fmla="*/ 288440 h 296875"/>
              <a:gd name="connsiteX16" fmla="*/ 324971 w 719842"/>
              <a:gd name="connsiteY16" fmla="*/ 88300 h 296875"/>
              <a:gd name="connsiteX17" fmla="*/ 325036 w 719842"/>
              <a:gd name="connsiteY17" fmla="*/ 88248 h 296875"/>
              <a:gd name="connsiteX18" fmla="*/ 383486 w 719842"/>
              <a:gd name="connsiteY18" fmla="*/ 133532 h 296875"/>
              <a:gd name="connsiteX19" fmla="*/ 715499 w 719842"/>
              <a:gd name="connsiteY19" fmla="*/ 210543 h 296875"/>
              <a:gd name="connsiteX20" fmla="*/ 719843 w 719842"/>
              <a:gd name="connsiteY20" fmla="*/ 206199 h 296875"/>
              <a:gd name="connsiteX21" fmla="*/ 715494 w 719842"/>
              <a:gd name="connsiteY21" fmla="*/ 201851 h 296875"/>
              <a:gd name="connsiteX22" fmla="*/ 449156 w 719842"/>
              <a:gd name="connsiteY22" fmla="*/ 8683 h 296875"/>
              <a:gd name="connsiteX23" fmla="*/ 592183 w 719842"/>
              <a:gd name="connsiteY23" fmla="*/ 54215 h 296875"/>
              <a:gd name="connsiteX24" fmla="*/ 449156 w 719842"/>
              <a:gd name="connsiteY24" fmla="*/ 99746 h 296875"/>
              <a:gd name="connsiteX25" fmla="*/ 309420 w 719842"/>
              <a:gd name="connsiteY25" fmla="*/ 54245 h 296875"/>
              <a:gd name="connsiteX26" fmla="*/ 309420 w 719842"/>
              <a:gd name="connsiteY26" fmla="*/ 54180 h 296875"/>
              <a:gd name="connsiteX27" fmla="*/ 449156 w 719842"/>
              <a:gd name="connsiteY27" fmla="*/ 8683 h 296875"/>
              <a:gd name="connsiteX28" fmla="*/ 151715 w 719842"/>
              <a:gd name="connsiteY28" fmla="*/ 99751 h 296875"/>
              <a:gd name="connsiteX29" fmla="*/ 8692 w 719842"/>
              <a:gd name="connsiteY29" fmla="*/ 54219 h 296875"/>
              <a:gd name="connsiteX30" fmla="*/ 151715 w 719842"/>
              <a:gd name="connsiteY30" fmla="*/ 8688 h 296875"/>
              <a:gd name="connsiteX31" fmla="*/ 291446 w 719842"/>
              <a:gd name="connsiteY31" fmla="*/ 54189 h 296875"/>
              <a:gd name="connsiteX32" fmla="*/ 291446 w 719842"/>
              <a:gd name="connsiteY32" fmla="*/ 54258 h 296875"/>
              <a:gd name="connsiteX33" fmla="*/ 151715 w 719842"/>
              <a:gd name="connsiteY33" fmla="*/ 99751 h 2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9842" h="296875">
                <a:moveTo>
                  <a:pt x="715494" y="201851"/>
                </a:moveTo>
                <a:cubicBezTo>
                  <a:pt x="469020" y="201851"/>
                  <a:pt x="360243" y="114228"/>
                  <a:pt x="322534" y="72689"/>
                </a:cubicBezTo>
                <a:cubicBezTo>
                  <a:pt x="322434" y="72580"/>
                  <a:pt x="322456" y="72550"/>
                  <a:pt x="322587" y="72624"/>
                </a:cubicBezTo>
                <a:cubicBezTo>
                  <a:pt x="349105" y="87614"/>
                  <a:pt x="395588" y="108438"/>
                  <a:pt x="449151" y="108438"/>
                </a:cubicBezTo>
                <a:cubicBezTo>
                  <a:pt x="534224" y="108438"/>
                  <a:pt x="600866" y="84621"/>
                  <a:pt x="600866" y="54219"/>
                </a:cubicBezTo>
                <a:cubicBezTo>
                  <a:pt x="600866" y="23817"/>
                  <a:pt x="534224" y="0"/>
                  <a:pt x="449151" y="0"/>
                </a:cubicBezTo>
                <a:cubicBezTo>
                  <a:pt x="373895" y="0"/>
                  <a:pt x="312661" y="41079"/>
                  <a:pt x="301085" y="49354"/>
                </a:cubicBezTo>
                <a:cubicBezTo>
                  <a:pt x="300629" y="49354"/>
                  <a:pt x="300238" y="49354"/>
                  <a:pt x="299782" y="49354"/>
                </a:cubicBezTo>
                <a:cubicBezTo>
                  <a:pt x="288188" y="41066"/>
                  <a:pt x="226954" y="0"/>
                  <a:pt x="151711" y="0"/>
                </a:cubicBezTo>
                <a:cubicBezTo>
                  <a:pt x="66642" y="0"/>
                  <a:pt x="0" y="23817"/>
                  <a:pt x="0" y="54219"/>
                </a:cubicBezTo>
                <a:cubicBezTo>
                  <a:pt x="0" y="84621"/>
                  <a:pt x="66638" y="108438"/>
                  <a:pt x="151711" y="108438"/>
                </a:cubicBezTo>
                <a:cubicBezTo>
                  <a:pt x="225434" y="108438"/>
                  <a:pt x="285712" y="69010"/>
                  <a:pt x="299026" y="59619"/>
                </a:cubicBezTo>
                <a:cubicBezTo>
                  <a:pt x="307987" y="83596"/>
                  <a:pt x="364369" y="200896"/>
                  <a:pt x="634639" y="296624"/>
                </a:cubicBezTo>
                <a:cubicBezTo>
                  <a:pt x="635117" y="296793"/>
                  <a:pt x="635612" y="296876"/>
                  <a:pt x="636090" y="296876"/>
                </a:cubicBezTo>
                <a:cubicBezTo>
                  <a:pt x="637880" y="296876"/>
                  <a:pt x="639552" y="295764"/>
                  <a:pt x="640182" y="293983"/>
                </a:cubicBezTo>
                <a:cubicBezTo>
                  <a:pt x="640986" y="291720"/>
                  <a:pt x="639800" y="289239"/>
                  <a:pt x="637541" y="288440"/>
                </a:cubicBezTo>
                <a:cubicBezTo>
                  <a:pt x="438548" y="217958"/>
                  <a:pt x="356872" y="134509"/>
                  <a:pt x="324971" y="88300"/>
                </a:cubicBezTo>
                <a:cubicBezTo>
                  <a:pt x="324823" y="88087"/>
                  <a:pt x="324854" y="88061"/>
                  <a:pt x="325036" y="88248"/>
                </a:cubicBezTo>
                <a:cubicBezTo>
                  <a:pt x="338363" y="101536"/>
                  <a:pt x="357306" y="117491"/>
                  <a:pt x="383486" y="133532"/>
                </a:cubicBezTo>
                <a:cubicBezTo>
                  <a:pt x="487333" y="197177"/>
                  <a:pt x="621356" y="210543"/>
                  <a:pt x="715499" y="210543"/>
                </a:cubicBezTo>
                <a:cubicBezTo>
                  <a:pt x="717901" y="210543"/>
                  <a:pt x="719843" y="208601"/>
                  <a:pt x="719843" y="206199"/>
                </a:cubicBezTo>
                <a:cubicBezTo>
                  <a:pt x="719843" y="203797"/>
                  <a:pt x="717896" y="201851"/>
                  <a:pt x="715494" y="201851"/>
                </a:cubicBezTo>
                <a:close/>
                <a:moveTo>
                  <a:pt x="449156" y="8683"/>
                </a:moveTo>
                <a:cubicBezTo>
                  <a:pt x="534711" y="8683"/>
                  <a:pt x="592183" y="32227"/>
                  <a:pt x="592183" y="54215"/>
                </a:cubicBezTo>
                <a:cubicBezTo>
                  <a:pt x="592183" y="76203"/>
                  <a:pt x="534715" y="99746"/>
                  <a:pt x="449156" y="99746"/>
                </a:cubicBezTo>
                <a:cubicBezTo>
                  <a:pt x="382809" y="99746"/>
                  <a:pt x="326166" y="65457"/>
                  <a:pt x="309420" y="54245"/>
                </a:cubicBezTo>
                <a:cubicBezTo>
                  <a:pt x="309394" y="54228"/>
                  <a:pt x="309394" y="54197"/>
                  <a:pt x="309420" y="54180"/>
                </a:cubicBezTo>
                <a:cubicBezTo>
                  <a:pt x="326166" y="42978"/>
                  <a:pt x="382809" y="8683"/>
                  <a:pt x="449156" y="8683"/>
                </a:cubicBezTo>
                <a:close/>
                <a:moveTo>
                  <a:pt x="151715" y="99751"/>
                </a:moveTo>
                <a:cubicBezTo>
                  <a:pt x="66164" y="99751"/>
                  <a:pt x="8692" y="76207"/>
                  <a:pt x="8692" y="54219"/>
                </a:cubicBezTo>
                <a:cubicBezTo>
                  <a:pt x="8692" y="32231"/>
                  <a:pt x="66160" y="8688"/>
                  <a:pt x="151715" y="8688"/>
                </a:cubicBezTo>
                <a:cubicBezTo>
                  <a:pt x="218058" y="8688"/>
                  <a:pt x="274701" y="42973"/>
                  <a:pt x="291446" y="54189"/>
                </a:cubicBezTo>
                <a:cubicBezTo>
                  <a:pt x="291472" y="54206"/>
                  <a:pt x="291472" y="54241"/>
                  <a:pt x="291446" y="54258"/>
                </a:cubicBezTo>
                <a:cubicBezTo>
                  <a:pt x="274696" y="65465"/>
                  <a:pt x="218058" y="99751"/>
                  <a:pt x="151715" y="99751"/>
                </a:cubicBezTo>
                <a:close/>
              </a:path>
            </a:pathLst>
          </a:custGeom>
          <a:solidFill>
            <a:schemeClr val="accent4"/>
          </a:solidFill>
          <a:ln w="4336" cap="flat">
            <a:noFill/>
            <a:prstDash val="solid"/>
            <a:miter/>
          </a:ln>
        </p:spPr>
        <p:txBody>
          <a:bodyPr rtlCol="0" anchor="ctr"/>
          <a:lstStyle/>
          <a:p>
            <a:endParaRPr lang="en-US"/>
          </a:p>
        </p:txBody>
      </p:sp>
      <p:grpSp>
        <p:nvGrpSpPr>
          <p:cNvPr id="17" name="Graphic 12" descr="Balloons with bunting and confetti">
            <a:extLst>
              <a:ext uri="{FF2B5EF4-FFF2-40B4-BE49-F238E27FC236}">
                <a16:creationId xmlns:a16="http://schemas.microsoft.com/office/drawing/2014/main" id="{D3BE058B-C1EF-45C2-9001-C3872C42E115}"/>
              </a:ext>
            </a:extLst>
          </p:cNvPr>
          <p:cNvGrpSpPr/>
          <p:nvPr/>
        </p:nvGrpSpPr>
        <p:grpSpPr>
          <a:xfrm>
            <a:off x="2838163" y="1330801"/>
            <a:ext cx="972511" cy="1021710"/>
            <a:chOff x="2838163" y="1330801"/>
            <a:chExt cx="972511" cy="1021710"/>
          </a:xfrm>
        </p:grpSpPr>
        <p:sp>
          <p:nvSpPr>
            <p:cNvPr id="18" name="Freeform: Shape 17">
              <a:extLst>
                <a:ext uri="{FF2B5EF4-FFF2-40B4-BE49-F238E27FC236}">
                  <a16:creationId xmlns:a16="http://schemas.microsoft.com/office/drawing/2014/main" id="{F5E2CD03-7288-459F-9BEF-90FB79D4335D}"/>
                </a:ext>
              </a:extLst>
            </p:cNvPr>
            <p:cNvSpPr/>
            <p:nvPr/>
          </p:nvSpPr>
          <p:spPr>
            <a:xfrm>
              <a:off x="2838163" y="1330801"/>
              <a:ext cx="972511" cy="1021710"/>
            </a:xfrm>
            <a:custGeom>
              <a:avLst/>
              <a:gdLst>
                <a:gd name="connsiteX0" fmla="*/ 972512 w 972511"/>
                <a:gd name="connsiteY0" fmla="*/ 486253 h 1021710"/>
                <a:gd name="connsiteX1" fmla="*/ 479267 w 972511"/>
                <a:gd name="connsiteY1" fmla="*/ 49 h 1021710"/>
                <a:gd name="connsiteX2" fmla="*/ 66 w 972511"/>
                <a:gd name="connsiteY2" fmla="*/ 478165 h 1021710"/>
                <a:gd name="connsiteX3" fmla="*/ 458083 w 972511"/>
                <a:gd name="connsiteY3" fmla="*/ 971670 h 1021710"/>
                <a:gd name="connsiteX4" fmla="*/ 469902 w 972511"/>
                <a:gd name="connsiteY4" fmla="*/ 993810 h 1021710"/>
                <a:gd name="connsiteX5" fmla="*/ 453878 w 972511"/>
                <a:gd name="connsiteY5" fmla="*/ 1021645 h 1021710"/>
                <a:gd name="connsiteX6" fmla="*/ 453917 w 972511"/>
                <a:gd name="connsiteY6" fmla="*/ 1021710 h 1021710"/>
                <a:gd name="connsiteX7" fmla="*/ 522648 w 972511"/>
                <a:gd name="connsiteY7" fmla="*/ 1021710 h 1021710"/>
                <a:gd name="connsiteX8" fmla="*/ 522683 w 972511"/>
                <a:gd name="connsiteY8" fmla="*/ 1021645 h 1021710"/>
                <a:gd name="connsiteX9" fmla="*/ 505439 w 972511"/>
                <a:gd name="connsiteY9" fmla="*/ 994110 h 1021710"/>
                <a:gd name="connsiteX10" fmla="*/ 516871 w 972511"/>
                <a:gd name="connsiteY10" fmla="*/ 971522 h 1021710"/>
                <a:gd name="connsiteX11" fmla="*/ 972512 w 972511"/>
                <a:gd name="connsiteY11" fmla="*/ 486253 h 102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511" h="1021710">
                  <a:moveTo>
                    <a:pt x="972512" y="486253"/>
                  </a:moveTo>
                  <a:cubicBezTo>
                    <a:pt x="972512" y="215375"/>
                    <a:pt x="751023" y="-3769"/>
                    <a:pt x="479267" y="49"/>
                  </a:cubicBezTo>
                  <a:cubicBezTo>
                    <a:pt x="217833" y="3720"/>
                    <a:pt x="4314" y="216739"/>
                    <a:pt x="66" y="478165"/>
                  </a:cubicBezTo>
                  <a:cubicBezTo>
                    <a:pt x="-4204" y="740924"/>
                    <a:pt x="199993" y="956923"/>
                    <a:pt x="458083" y="971670"/>
                  </a:cubicBezTo>
                  <a:cubicBezTo>
                    <a:pt x="469003" y="972296"/>
                    <a:pt x="475362" y="984332"/>
                    <a:pt x="469902" y="993810"/>
                  </a:cubicBezTo>
                  <a:lnTo>
                    <a:pt x="453878" y="1021645"/>
                  </a:lnTo>
                  <a:cubicBezTo>
                    <a:pt x="453860" y="1021676"/>
                    <a:pt x="453882" y="1021710"/>
                    <a:pt x="453917" y="1021710"/>
                  </a:cubicBezTo>
                  <a:lnTo>
                    <a:pt x="522648" y="1021710"/>
                  </a:lnTo>
                  <a:cubicBezTo>
                    <a:pt x="522683" y="1021710"/>
                    <a:pt x="522705" y="1021671"/>
                    <a:pt x="522683" y="1021645"/>
                  </a:cubicBezTo>
                  <a:lnTo>
                    <a:pt x="505439" y="994110"/>
                  </a:lnTo>
                  <a:cubicBezTo>
                    <a:pt x="499531" y="984675"/>
                    <a:pt x="505764" y="972213"/>
                    <a:pt x="516871" y="971522"/>
                  </a:cubicBezTo>
                  <a:cubicBezTo>
                    <a:pt x="771156" y="955720"/>
                    <a:pt x="972512" y="744516"/>
                    <a:pt x="972512" y="486253"/>
                  </a:cubicBezTo>
                  <a:close/>
                </a:path>
              </a:pathLst>
            </a:custGeom>
            <a:solidFill>
              <a:srgbClr val="D1D1D1"/>
            </a:solidFill>
            <a:ln w="433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BFCA9A1-14FA-4811-A314-FCFC7286D6EC}"/>
                </a:ext>
              </a:extLst>
            </p:cNvPr>
            <p:cNvSpPr/>
            <p:nvPr/>
          </p:nvSpPr>
          <p:spPr>
            <a:xfrm>
              <a:off x="3043951" y="1409777"/>
              <a:ext cx="298938" cy="148813"/>
            </a:xfrm>
            <a:custGeom>
              <a:avLst/>
              <a:gdLst>
                <a:gd name="connsiteX0" fmla="*/ 13026 w 298938"/>
                <a:gd name="connsiteY0" fmla="*/ 148814 h 148813"/>
                <a:gd name="connsiteX1" fmla="*/ 4382 w 298938"/>
                <a:gd name="connsiteY1" fmla="*/ 145530 h 148813"/>
                <a:gd name="connsiteX2" fmla="*/ 3288 w 298938"/>
                <a:gd name="connsiteY2" fmla="*/ 127134 h 148813"/>
                <a:gd name="connsiteX3" fmla="*/ 53884 w 298938"/>
                <a:gd name="connsiteY3" fmla="*/ 79648 h 148813"/>
                <a:gd name="connsiteX4" fmla="*/ 285907 w 298938"/>
                <a:gd name="connsiteY4" fmla="*/ 0 h 148813"/>
                <a:gd name="connsiteX5" fmla="*/ 298938 w 298938"/>
                <a:gd name="connsiteY5" fmla="*/ 13031 h 148813"/>
                <a:gd name="connsiteX6" fmla="*/ 285907 w 298938"/>
                <a:gd name="connsiteY6" fmla="*/ 26063 h 148813"/>
                <a:gd name="connsiteX7" fmla="*/ 69908 w 298938"/>
                <a:gd name="connsiteY7" fmla="*/ 100202 h 148813"/>
                <a:gd name="connsiteX8" fmla="*/ 22774 w 298938"/>
                <a:gd name="connsiteY8" fmla="*/ 144435 h 148813"/>
                <a:gd name="connsiteX9" fmla="*/ 13026 w 298938"/>
                <a:gd name="connsiteY9" fmla="*/ 148814 h 14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38" h="148813">
                  <a:moveTo>
                    <a:pt x="13026" y="148814"/>
                  </a:moveTo>
                  <a:cubicBezTo>
                    <a:pt x="9951" y="148814"/>
                    <a:pt x="6863" y="147732"/>
                    <a:pt x="4382" y="145530"/>
                  </a:cubicBezTo>
                  <a:cubicBezTo>
                    <a:pt x="-1000" y="140751"/>
                    <a:pt x="-1495" y="132516"/>
                    <a:pt x="3288" y="127134"/>
                  </a:cubicBezTo>
                  <a:cubicBezTo>
                    <a:pt x="18643" y="109828"/>
                    <a:pt x="35671" y="93852"/>
                    <a:pt x="53884" y="79648"/>
                  </a:cubicBezTo>
                  <a:cubicBezTo>
                    <a:pt x="119753" y="28291"/>
                    <a:pt x="202155" y="4"/>
                    <a:pt x="285907" y="0"/>
                  </a:cubicBezTo>
                  <a:cubicBezTo>
                    <a:pt x="293100" y="0"/>
                    <a:pt x="298938" y="5834"/>
                    <a:pt x="298938" y="13031"/>
                  </a:cubicBezTo>
                  <a:cubicBezTo>
                    <a:pt x="298938" y="20229"/>
                    <a:pt x="293105" y="26063"/>
                    <a:pt x="285907" y="26063"/>
                  </a:cubicBezTo>
                  <a:cubicBezTo>
                    <a:pt x="207932" y="26067"/>
                    <a:pt x="131225" y="52399"/>
                    <a:pt x="69908" y="100202"/>
                  </a:cubicBezTo>
                  <a:cubicBezTo>
                    <a:pt x="52941" y="113433"/>
                    <a:pt x="37082" y="128315"/>
                    <a:pt x="22774" y="144435"/>
                  </a:cubicBezTo>
                  <a:cubicBezTo>
                    <a:pt x="20202" y="147337"/>
                    <a:pt x="16623" y="148814"/>
                    <a:pt x="13026" y="148814"/>
                  </a:cubicBezTo>
                  <a:close/>
                </a:path>
              </a:pathLst>
            </a:custGeom>
            <a:solidFill>
              <a:srgbClr val="FFFFFF"/>
            </a:solidFill>
            <a:ln w="4336"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7C6F930A-A32F-4476-B4C4-0EF6CABEC94C}"/>
              </a:ext>
            </a:extLst>
          </p:cNvPr>
          <p:cNvSpPr/>
          <p:nvPr/>
        </p:nvSpPr>
        <p:spPr>
          <a:xfrm>
            <a:off x="3162336" y="2676679"/>
            <a:ext cx="972511" cy="972511"/>
          </a:xfrm>
          <a:custGeom>
            <a:avLst/>
            <a:gdLst>
              <a:gd name="connsiteX0" fmla="*/ 972511 w 972511"/>
              <a:gd name="connsiteY0" fmla="*/ 486256 h 972511"/>
              <a:gd name="connsiteX1" fmla="*/ 486256 w 972511"/>
              <a:gd name="connsiteY1" fmla="*/ 972511 h 972511"/>
              <a:gd name="connsiteX2" fmla="*/ 0 w 972511"/>
              <a:gd name="connsiteY2" fmla="*/ 486256 h 972511"/>
              <a:gd name="connsiteX3" fmla="*/ 486256 w 972511"/>
              <a:gd name="connsiteY3" fmla="*/ 0 h 972511"/>
              <a:gd name="connsiteX4" fmla="*/ 972511 w 972511"/>
              <a:gd name="connsiteY4" fmla="*/ 486256 h 972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11" h="972511">
                <a:moveTo>
                  <a:pt x="972511" y="486256"/>
                </a:moveTo>
                <a:cubicBezTo>
                  <a:pt x="972511" y="754807"/>
                  <a:pt x="754807" y="972511"/>
                  <a:pt x="486256" y="972511"/>
                </a:cubicBezTo>
                <a:cubicBezTo>
                  <a:pt x="217704" y="972511"/>
                  <a:pt x="0" y="754807"/>
                  <a:pt x="0" y="486256"/>
                </a:cubicBezTo>
                <a:cubicBezTo>
                  <a:pt x="0" y="217704"/>
                  <a:pt x="217704" y="0"/>
                  <a:pt x="486256" y="0"/>
                </a:cubicBezTo>
                <a:cubicBezTo>
                  <a:pt x="754807" y="0"/>
                  <a:pt x="972511" y="217704"/>
                  <a:pt x="972511" y="486256"/>
                </a:cubicBezTo>
                <a:close/>
              </a:path>
            </a:pathLst>
          </a:custGeom>
          <a:solidFill>
            <a:srgbClr val="B5B5B5"/>
          </a:solidFill>
          <a:ln w="4336" cap="flat">
            <a:noFill/>
            <a:prstDash val="solid"/>
            <a:miter/>
          </a:ln>
        </p:spPr>
        <p:txBody>
          <a:bodyPr rtlCol="0" anchor="ctr"/>
          <a:lstStyle/>
          <a:p>
            <a:endParaRPr lang="en-US"/>
          </a:p>
        </p:txBody>
      </p:sp>
      <p:grpSp>
        <p:nvGrpSpPr>
          <p:cNvPr id="21" name="Graphic 12" descr="Balloons with bunting and confetti">
            <a:extLst>
              <a:ext uri="{FF2B5EF4-FFF2-40B4-BE49-F238E27FC236}">
                <a16:creationId xmlns:a16="http://schemas.microsoft.com/office/drawing/2014/main" id="{A2936527-1D89-49B7-8D1E-5AD45305B39B}"/>
              </a:ext>
            </a:extLst>
          </p:cNvPr>
          <p:cNvGrpSpPr/>
          <p:nvPr/>
        </p:nvGrpSpPr>
        <p:grpSpPr>
          <a:xfrm>
            <a:off x="3437878" y="1947301"/>
            <a:ext cx="972511" cy="1021710"/>
            <a:chOff x="3437878" y="1947301"/>
            <a:chExt cx="972511" cy="1021710"/>
          </a:xfrm>
        </p:grpSpPr>
        <p:sp>
          <p:nvSpPr>
            <p:cNvPr id="22" name="Freeform: Shape 21">
              <a:extLst>
                <a:ext uri="{FF2B5EF4-FFF2-40B4-BE49-F238E27FC236}">
                  <a16:creationId xmlns:a16="http://schemas.microsoft.com/office/drawing/2014/main" id="{B5DDF29D-FAA7-41F4-A63D-D587ABF63225}"/>
                </a:ext>
              </a:extLst>
            </p:cNvPr>
            <p:cNvSpPr/>
            <p:nvPr/>
          </p:nvSpPr>
          <p:spPr>
            <a:xfrm>
              <a:off x="3437878" y="1947301"/>
              <a:ext cx="972511" cy="1021710"/>
            </a:xfrm>
            <a:custGeom>
              <a:avLst/>
              <a:gdLst>
                <a:gd name="connsiteX0" fmla="*/ 972512 w 972511"/>
                <a:gd name="connsiteY0" fmla="*/ 486253 h 1021710"/>
                <a:gd name="connsiteX1" fmla="*/ 479267 w 972511"/>
                <a:gd name="connsiteY1" fmla="*/ 49 h 1021710"/>
                <a:gd name="connsiteX2" fmla="*/ 66 w 972511"/>
                <a:gd name="connsiteY2" fmla="*/ 478165 h 1021710"/>
                <a:gd name="connsiteX3" fmla="*/ 458083 w 972511"/>
                <a:gd name="connsiteY3" fmla="*/ 971670 h 1021710"/>
                <a:gd name="connsiteX4" fmla="*/ 469902 w 972511"/>
                <a:gd name="connsiteY4" fmla="*/ 993810 h 1021710"/>
                <a:gd name="connsiteX5" fmla="*/ 453878 w 972511"/>
                <a:gd name="connsiteY5" fmla="*/ 1021645 h 1021710"/>
                <a:gd name="connsiteX6" fmla="*/ 453917 w 972511"/>
                <a:gd name="connsiteY6" fmla="*/ 1021710 h 1021710"/>
                <a:gd name="connsiteX7" fmla="*/ 522648 w 972511"/>
                <a:gd name="connsiteY7" fmla="*/ 1021710 h 1021710"/>
                <a:gd name="connsiteX8" fmla="*/ 522683 w 972511"/>
                <a:gd name="connsiteY8" fmla="*/ 1021645 h 1021710"/>
                <a:gd name="connsiteX9" fmla="*/ 505438 w 972511"/>
                <a:gd name="connsiteY9" fmla="*/ 994110 h 1021710"/>
                <a:gd name="connsiteX10" fmla="*/ 516871 w 972511"/>
                <a:gd name="connsiteY10" fmla="*/ 971522 h 1021710"/>
                <a:gd name="connsiteX11" fmla="*/ 972512 w 972511"/>
                <a:gd name="connsiteY11" fmla="*/ 486253 h 102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511" h="1021710">
                  <a:moveTo>
                    <a:pt x="972512" y="486253"/>
                  </a:moveTo>
                  <a:cubicBezTo>
                    <a:pt x="972512" y="215375"/>
                    <a:pt x="751023" y="-3769"/>
                    <a:pt x="479267" y="49"/>
                  </a:cubicBezTo>
                  <a:cubicBezTo>
                    <a:pt x="217832" y="3720"/>
                    <a:pt x="4314" y="216739"/>
                    <a:pt x="66" y="478165"/>
                  </a:cubicBezTo>
                  <a:cubicBezTo>
                    <a:pt x="-4204" y="740924"/>
                    <a:pt x="199993" y="956923"/>
                    <a:pt x="458083" y="971670"/>
                  </a:cubicBezTo>
                  <a:cubicBezTo>
                    <a:pt x="469003" y="972295"/>
                    <a:pt x="475362" y="984332"/>
                    <a:pt x="469902" y="993810"/>
                  </a:cubicBezTo>
                  <a:lnTo>
                    <a:pt x="453878" y="1021645"/>
                  </a:lnTo>
                  <a:cubicBezTo>
                    <a:pt x="453860" y="1021676"/>
                    <a:pt x="453882" y="1021710"/>
                    <a:pt x="453917" y="1021710"/>
                  </a:cubicBezTo>
                  <a:lnTo>
                    <a:pt x="522648" y="1021710"/>
                  </a:lnTo>
                  <a:cubicBezTo>
                    <a:pt x="522683" y="1021710"/>
                    <a:pt x="522705" y="1021671"/>
                    <a:pt x="522683" y="1021645"/>
                  </a:cubicBezTo>
                  <a:lnTo>
                    <a:pt x="505438" y="994110"/>
                  </a:lnTo>
                  <a:cubicBezTo>
                    <a:pt x="499531" y="984675"/>
                    <a:pt x="505764" y="972213"/>
                    <a:pt x="516871" y="971522"/>
                  </a:cubicBezTo>
                  <a:cubicBezTo>
                    <a:pt x="771156" y="955720"/>
                    <a:pt x="972512" y="744516"/>
                    <a:pt x="972512" y="486253"/>
                  </a:cubicBezTo>
                  <a:close/>
                </a:path>
              </a:pathLst>
            </a:custGeom>
            <a:solidFill>
              <a:srgbClr val="D1D1D1"/>
            </a:solidFill>
            <a:ln w="433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9081686-D241-4E0D-BC00-7B5BEDC9B3D9}"/>
                </a:ext>
              </a:extLst>
            </p:cNvPr>
            <p:cNvSpPr/>
            <p:nvPr/>
          </p:nvSpPr>
          <p:spPr>
            <a:xfrm>
              <a:off x="3635561" y="2046540"/>
              <a:ext cx="298938" cy="148809"/>
            </a:xfrm>
            <a:custGeom>
              <a:avLst/>
              <a:gdLst>
                <a:gd name="connsiteX0" fmla="*/ 13026 w 298938"/>
                <a:gd name="connsiteY0" fmla="*/ 148809 h 148809"/>
                <a:gd name="connsiteX1" fmla="*/ 4382 w 298938"/>
                <a:gd name="connsiteY1" fmla="*/ 145525 h 148809"/>
                <a:gd name="connsiteX2" fmla="*/ 3288 w 298938"/>
                <a:gd name="connsiteY2" fmla="*/ 127129 h 148809"/>
                <a:gd name="connsiteX3" fmla="*/ 53884 w 298938"/>
                <a:gd name="connsiteY3" fmla="*/ 79648 h 148809"/>
                <a:gd name="connsiteX4" fmla="*/ 285907 w 298938"/>
                <a:gd name="connsiteY4" fmla="*/ 0 h 148809"/>
                <a:gd name="connsiteX5" fmla="*/ 298938 w 298938"/>
                <a:gd name="connsiteY5" fmla="*/ 13031 h 148809"/>
                <a:gd name="connsiteX6" fmla="*/ 285907 w 298938"/>
                <a:gd name="connsiteY6" fmla="*/ 26063 h 148809"/>
                <a:gd name="connsiteX7" fmla="*/ 69908 w 298938"/>
                <a:gd name="connsiteY7" fmla="*/ 100202 h 148809"/>
                <a:gd name="connsiteX8" fmla="*/ 22770 w 298938"/>
                <a:gd name="connsiteY8" fmla="*/ 144435 h 148809"/>
                <a:gd name="connsiteX9" fmla="*/ 13026 w 298938"/>
                <a:gd name="connsiteY9" fmla="*/ 148809 h 14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38" h="148809">
                  <a:moveTo>
                    <a:pt x="13026" y="148809"/>
                  </a:moveTo>
                  <a:cubicBezTo>
                    <a:pt x="9951" y="148809"/>
                    <a:pt x="6862" y="147728"/>
                    <a:pt x="4382" y="145525"/>
                  </a:cubicBezTo>
                  <a:cubicBezTo>
                    <a:pt x="-1000" y="140747"/>
                    <a:pt x="-1495" y="132511"/>
                    <a:pt x="3288" y="127129"/>
                  </a:cubicBezTo>
                  <a:cubicBezTo>
                    <a:pt x="18652" y="109819"/>
                    <a:pt x="35679" y="93843"/>
                    <a:pt x="53884" y="79648"/>
                  </a:cubicBezTo>
                  <a:cubicBezTo>
                    <a:pt x="119753" y="28291"/>
                    <a:pt x="202150" y="4"/>
                    <a:pt x="285907" y="0"/>
                  </a:cubicBezTo>
                  <a:cubicBezTo>
                    <a:pt x="293100" y="0"/>
                    <a:pt x="298938" y="5834"/>
                    <a:pt x="298938" y="13031"/>
                  </a:cubicBezTo>
                  <a:cubicBezTo>
                    <a:pt x="298938" y="20229"/>
                    <a:pt x="293105" y="26063"/>
                    <a:pt x="285907" y="26063"/>
                  </a:cubicBezTo>
                  <a:cubicBezTo>
                    <a:pt x="207932" y="26067"/>
                    <a:pt x="131221" y="52399"/>
                    <a:pt x="69908" y="100202"/>
                  </a:cubicBezTo>
                  <a:cubicBezTo>
                    <a:pt x="52950" y="113425"/>
                    <a:pt x="37087" y="128307"/>
                    <a:pt x="22770" y="144435"/>
                  </a:cubicBezTo>
                  <a:cubicBezTo>
                    <a:pt x="20198" y="147328"/>
                    <a:pt x="16619" y="148809"/>
                    <a:pt x="13026" y="148809"/>
                  </a:cubicBezTo>
                  <a:close/>
                </a:path>
              </a:pathLst>
            </a:custGeom>
            <a:solidFill>
              <a:srgbClr val="FFFFFF"/>
            </a:solidFill>
            <a:ln w="4336" cap="flat">
              <a:noFill/>
              <a:prstDash val="solid"/>
              <a:miter/>
            </a:ln>
          </p:spPr>
          <p:txBody>
            <a:bodyPr rtlCol="0" anchor="ctr"/>
            <a:lstStyle/>
            <a:p>
              <a:endParaRPr lang="en-US"/>
            </a:p>
          </p:txBody>
        </p:sp>
      </p:grpSp>
      <p:grpSp>
        <p:nvGrpSpPr>
          <p:cNvPr id="24" name="Graphic 12" descr="Balloons with bunting and confetti">
            <a:extLst>
              <a:ext uri="{FF2B5EF4-FFF2-40B4-BE49-F238E27FC236}">
                <a16:creationId xmlns:a16="http://schemas.microsoft.com/office/drawing/2014/main" id="{81C648A0-A470-4BD8-AA88-A5071DB9D9EC}"/>
              </a:ext>
            </a:extLst>
          </p:cNvPr>
          <p:cNvGrpSpPr/>
          <p:nvPr/>
        </p:nvGrpSpPr>
        <p:grpSpPr>
          <a:xfrm>
            <a:off x="3437878" y="3166986"/>
            <a:ext cx="972511" cy="1021705"/>
            <a:chOff x="3437878" y="3166986"/>
            <a:chExt cx="972511" cy="1021705"/>
          </a:xfrm>
        </p:grpSpPr>
        <p:sp>
          <p:nvSpPr>
            <p:cNvPr id="25" name="Freeform: Shape 24">
              <a:extLst>
                <a:ext uri="{FF2B5EF4-FFF2-40B4-BE49-F238E27FC236}">
                  <a16:creationId xmlns:a16="http://schemas.microsoft.com/office/drawing/2014/main" id="{03F20FA5-EE4B-4AEF-84A5-CC092909B539}"/>
                </a:ext>
              </a:extLst>
            </p:cNvPr>
            <p:cNvSpPr/>
            <p:nvPr/>
          </p:nvSpPr>
          <p:spPr>
            <a:xfrm>
              <a:off x="3437878" y="3166986"/>
              <a:ext cx="972511" cy="1021705"/>
            </a:xfrm>
            <a:custGeom>
              <a:avLst/>
              <a:gdLst>
                <a:gd name="connsiteX0" fmla="*/ 972512 w 972511"/>
                <a:gd name="connsiteY0" fmla="*/ 486253 h 1021705"/>
                <a:gd name="connsiteX1" fmla="*/ 479267 w 972511"/>
                <a:gd name="connsiteY1" fmla="*/ 49 h 1021705"/>
                <a:gd name="connsiteX2" fmla="*/ 66 w 972511"/>
                <a:gd name="connsiteY2" fmla="*/ 478165 h 1021705"/>
                <a:gd name="connsiteX3" fmla="*/ 458083 w 972511"/>
                <a:gd name="connsiteY3" fmla="*/ 971670 h 1021705"/>
                <a:gd name="connsiteX4" fmla="*/ 469902 w 972511"/>
                <a:gd name="connsiteY4" fmla="*/ 993810 h 1021705"/>
                <a:gd name="connsiteX5" fmla="*/ 453878 w 972511"/>
                <a:gd name="connsiteY5" fmla="*/ 1021641 h 1021705"/>
                <a:gd name="connsiteX6" fmla="*/ 453917 w 972511"/>
                <a:gd name="connsiteY6" fmla="*/ 1021706 h 1021705"/>
                <a:gd name="connsiteX7" fmla="*/ 522648 w 972511"/>
                <a:gd name="connsiteY7" fmla="*/ 1021706 h 1021705"/>
                <a:gd name="connsiteX8" fmla="*/ 522683 w 972511"/>
                <a:gd name="connsiteY8" fmla="*/ 1021641 h 1021705"/>
                <a:gd name="connsiteX9" fmla="*/ 505438 w 972511"/>
                <a:gd name="connsiteY9" fmla="*/ 994106 h 1021705"/>
                <a:gd name="connsiteX10" fmla="*/ 516871 w 972511"/>
                <a:gd name="connsiteY10" fmla="*/ 971518 h 1021705"/>
                <a:gd name="connsiteX11" fmla="*/ 972512 w 972511"/>
                <a:gd name="connsiteY11" fmla="*/ 486253 h 102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511" h="1021705">
                  <a:moveTo>
                    <a:pt x="972512" y="486253"/>
                  </a:moveTo>
                  <a:cubicBezTo>
                    <a:pt x="972512" y="215375"/>
                    <a:pt x="751023" y="-3769"/>
                    <a:pt x="479267" y="49"/>
                  </a:cubicBezTo>
                  <a:cubicBezTo>
                    <a:pt x="217832" y="3720"/>
                    <a:pt x="4314" y="216739"/>
                    <a:pt x="66" y="478165"/>
                  </a:cubicBezTo>
                  <a:cubicBezTo>
                    <a:pt x="-4204" y="740924"/>
                    <a:pt x="199993" y="956923"/>
                    <a:pt x="458083" y="971670"/>
                  </a:cubicBezTo>
                  <a:cubicBezTo>
                    <a:pt x="469003" y="972295"/>
                    <a:pt x="475362" y="984328"/>
                    <a:pt x="469902" y="993810"/>
                  </a:cubicBezTo>
                  <a:lnTo>
                    <a:pt x="453878" y="1021641"/>
                  </a:lnTo>
                  <a:cubicBezTo>
                    <a:pt x="453860" y="1021671"/>
                    <a:pt x="453882" y="1021706"/>
                    <a:pt x="453917" y="1021706"/>
                  </a:cubicBezTo>
                  <a:lnTo>
                    <a:pt x="522648" y="1021706"/>
                  </a:lnTo>
                  <a:cubicBezTo>
                    <a:pt x="522683" y="1021706"/>
                    <a:pt x="522705" y="1021667"/>
                    <a:pt x="522683" y="1021641"/>
                  </a:cubicBezTo>
                  <a:lnTo>
                    <a:pt x="505438" y="994106"/>
                  </a:lnTo>
                  <a:cubicBezTo>
                    <a:pt x="499531" y="984671"/>
                    <a:pt x="505764" y="972209"/>
                    <a:pt x="516871" y="971518"/>
                  </a:cubicBezTo>
                  <a:cubicBezTo>
                    <a:pt x="771156" y="955720"/>
                    <a:pt x="972512" y="744521"/>
                    <a:pt x="972512" y="486253"/>
                  </a:cubicBezTo>
                  <a:close/>
                </a:path>
              </a:pathLst>
            </a:custGeom>
            <a:solidFill>
              <a:srgbClr val="E4E4E4"/>
            </a:solidFill>
            <a:ln w="433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88824F8-E342-4318-A9F2-D584710DAF26}"/>
                </a:ext>
              </a:extLst>
            </p:cNvPr>
            <p:cNvSpPr/>
            <p:nvPr/>
          </p:nvSpPr>
          <p:spPr>
            <a:xfrm>
              <a:off x="3546820" y="3468696"/>
              <a:ext cx="68439" cy="180572"/>
            </a:xfrm>
            <a:custGeom>
              <a:avLst/>
              <a:gdLst>
                <a:gd name="connsiteX0" fmla="*/ 13041 w 68439"/>
                <a:gd name="connsiteY0" fmla="*/ 180573 h 180572"/>
                <a:gd name="connsiteX1" fmla="*/ 12433 w 68439"/>
                <a:gd name="connsiteY1" fmla="*/ 180560 h 180572"/>
                <a:gd name="connsiteX2" fmla="*/ 14 w 68439"/>
                <a:gd name="connsiteY2" fmla="*/ 166942 h 180572"/>
                <a:gd name="connsiteX3" fmla="*/ 43908 w 68439"/>
                <a:gd name="connsiteY3" fmla="*/ 6900 h 180572"/>
                <a:gd name="connsiteX4" fmla="*/ 61539 w 68439"/>
                <a:gd name="connsiteY4" fmla="*/ 1540 h 180572"/>
                <a:gd name="connsiteX5" fmla="*/ 66900 w 68439"/>
                <a:gd name="connsiteY5" fmla="*/ 19171 h 180572"/>
                <a:gd name="connsiteX6" fmla="*/ 26051 w 68439"/>
                <a:gd name="connsiteY6" fmla="*/ 168141 h 180572"/>
                <a:gd name="connsiteX7" fmla="*/ 13041 w 68439"/>
                <a:gd name="connsiteY7" fmla="*/ 180573 h 18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9" h="180572">
                  <a:moveTo>
                    <a:pt x="13041" y="180573"/>
                  </a:moveTo>
                  <a:cubicBezTo>
                    <a:pt x="12841" y="180573"/>
                    <a:pt x="12637" y="180569"/>
                    <a:pt x="12433" y="180560"/>
                  </a:cubicBezTo>
                  <a:cubicBezTo>
                    <a:pt x="5248" y="180230"/>
                    <a:pt x="-316" y="174135"/>
                    <a:pt x="14" y="166942"/>
                  </a:cubicBezTo>
                  <a:cubicBezTo>
                    <a:pt x="2568" y="111285"/>
                    <a:pt x="17745" y="55941"/>
                    <a:pt x="43908" y="6900"/>
                  </a:cubicBezTo>
                  <a:cubicBezTo>
                    <a:pt x="47296" y="549"/>
                    <a:pt x="55189" y="-1853"/>
                    <a:pt x="61539" y="1540"/>
                  </a:cubicBezTo>
                  <a:cubicBezTo>
                    <a:pt x="67890" y="4923"/>
                    <a:pt x="70292" y="12820"/>
                    <a:pt x="66900" y="19171"/>
                  </a:cubicBezTo>
                  <a:cubicBezTo>
                    <a:pt x="42553" y="64815"/>
                    <a:pt x="28427" y="116324"/>
                    <a:pt x="26051" y="168141"/>
                  </a:cubicBezTo>
                  <a:cubicBezTo>
                    <a:pt x="25729" y="175126"/>
                    <a:pt x="19965" y="180573"/>
                    <a:pt x="13041" y="180573"/>
                  </a:cubicBezTo>
                  <a:close/>
                </a:path>
              </a:pathLst>
            </a:custGeom>
            <a:solidFill>
              <a:srgbClr val="FFFFFF"/>
            </a:solidFill>
            <a:ln w="433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EF344C-CF51-407C-91B0-E947C0326096}"/>
                </a:ext>
              </a:extLst>
            </p:cNvPr>
            <p:cNvSpPr/>
            <p:nvPr/>
          </p:nvSpPr>
          <p:spPr>
            <a:xfrm>
              <a:off x="3638227" y="3275517"/>
              <a:ext cx="298938" cy="148817"/>
            </a:xfrm>
            <a:custGeom>
              <a:avLst/>
              <a:gdLst>
                <a:gd name="connsiteX0" fmla="*/ 13027 w 298938"/>
                <a:gd name="connsiteY0" fmla="*/ 148818 h 148817"/>
                <a:gd name="connsiteX1" fmla="*/ 4383 w 298938"/>
                <a:gd name="connsiteY1" fmla="*/ 145534 h 148817"/>
                <a:gd name="connsiteX2" fmla="*/ 3284 w 298938"/>
                <a:gd name="connsiteY2" fmla="*/ 127138 h 148817"/>
                <a:gd name="connsiteX3" fmla="*/ 53885 w 298938"/>
                <a:gd name="connsiteY3" fmla="*/ 79648 h 148817"/>
                <a:gd name="connsiteX4" fmla="*/ 285908 w 298938"/>
                <a:gd name="connsiteY4" fmla="*/ 0 h 148817"/>
                <a:gd name="connsiteX5" fmla="*/ 298939 w 298938"/>
                <a:gd name="connsiteY5" fmla="*/ 13031 h 148817"/>
                <a:gd name="connsiteX6" fmla="*/ 285908 w 298938"/>
                <a:gd name="connsiteY6" fmla="*/ 26063 h 148817"/>
                <a:gd name="connsiteX7" fmla="*/ 69909 w 298938"/>
                <a:gd name="connsiteY7" fmla="*/ 100202 h 148817"/>
                <a:gd name="connsiteX8" fmla="*/ 22775 w 298938"/>
                <a:gd name="connsiteY8" fmla="*/ 144435 h 148817"/>
                <a:gd name="connsiteX9" fmla="*/ 13027 w 298938"/>
                <a:gd name="connsiteY9" fmla="*/ 148818 h 1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38" h="148817">
                  <a:moveTo>
                    <a:pt x="13027" y="148818"/>
                  </a:moveTo>
                  <a:cubicBezTo>
                    <a:pt x="9952" y="148818"/>
                    <a:pt x="6863" y="147736"/>
                    <a:pt x="4383" y="145534"/>
                  </a:cubicBezTo>
                  <a:cubicBezTo>
                    <a:pt x="-999" y="140756"/>
                    <a:pt x="-1494" y="132520"/>
                    <a:pt x="3284" y="127138"/>
                  </a:cubicBezTo>
                  <a:cubicBezTo>
                    <a:pt x="18639" y="109841"/>
                    <a:pt x="35663" y="93860"/>
                    <a:pt x="53885" y="79648"/>
                  </a:cubicBezTo>
                  <a:cubicBezTo>
                    <a:pt x="119763" y="28291"/>
                    <a:pt x="202164" y="4"/>
                    <a:pt x="285908" y="0"/>
                  </a:cubicBezTo>
                  <a:cubicBezTo>
                    <a:pt x="293101" y="0"/>
                    <a:pt x="298939" y="5834"/>
                    <a:pt x="298939" y="13031"/>
                  </a:cubicBezTo>
                  <a:cubicBezTo>
                    <a:pt x="298939" y="20225"/>
                    <a:pt x="293105" y="26063"/>
                    <a:pt x="285908" y="26063"/>
                  </a:cubicBezTo>
                  <a:cubicBezTo>
                    <a:pt x="207941" y="26067"/>
                    <a:pt x="131230" y="52399"/>
                    <a:pt x="69909" y="100202"/>
                  </a:cubicBezTo>
                  <a:cubicBezTo>
                    <a:pt x="52933" y="113438"/>
                    <a:pt x="37074" y="128320"/>
                    <a:pt x="22775" y="144435"/>
                  </a:cubicBezTo>
                  <a:cubicBezTo>
                    <a:pt x="20203" y="147337"/>
                    <a:pt x="16624" y="148818"/>
                    <a:pt x="13027" y="148818"/>
                  </a:cubicBezTo>
                  <a:close/>
                </a:path>
              </a:pathLst>
            </a:custGeom>
            <a:solidFill>
              <a:srgbClr val="FFFFFF"/>
            </a:solidFill>
            <a:ln w="4336" cap="flat">
              <a:noFill/>
              <a:prstDash val="solid"/>
              <a:miter/>
            </a:ln>
          </p:spPr>
          <p:txBody>
            <a:bodyPr rtlCol="0" anchor="ctr"/>
            <a:lstStyle/>
            <a:p>
              <a:endParaRPr lang="en-US"/>
            </a:p>
          </p:txBody>
        </p:sp>
      </p:grpSp>
      <p:grpSp>
        <p:nvGrpSpPr>
          <p:cNvPr id="28" name="Graphic 12" descr="Balloons with bunting and confetti">
            <a:extLst>
              <a:ext uri="{FF2B5EF4-FFF2-40B4-BE49-F238E27FC236}">
                <a16:creationId xmlns:a16="http://schemas.microsoft.com/office/drawing/2014/main" id="{40210C35-1E4A-4D31-A385-36ACA48B5D21}"/>
              </a:ext>
            </a:extLst>
          </p:cNvPr>
          <p:cNvGrpSpPr/>
          <p:nvPr/>
        </p:nvGrpSpPr>
        <p:grpSpPr>
          <a:xfrm>
            <a:off x="2469420" y="3406063"/>
            <a:ext cx="972511" cy="1021710"/>
            <a:chOff x="2469420" y="3406063"/>
            <a:chExt cx="972511" cy="1021710"/>
          </a:xfrm>
        </p:grpSpPr>
        <p:sp>
          <p:nvSpPr>
            <p:cNvPr id="29" name="Freeform: Shape 28">
              <a:extLst>
                <a:ext uri="{FF2B5EF4-FFF2-40B4-BE49-F238E27FC236}">
                  <a16:creationId xmlns:a16="http://schemas.microsoft.com/office/drawing/2014/main" id="{C5822DC6-5A07-45BF-AD57-305419B27538}"/>
                </a:ext>
              </a:extLst>
            </p:cNvPr>
            <p:cNvSpPr/>
            <p:nvPr/>
          </p:nvSpPr>
          <p:spPr>
            <a:xfrm>
              <a:off x="2469420" y="3406063"/>
              <a:ext cx="972511" cy="1021710"/>
            </a:xfrm>
            <a:custGeom>
              <a:avLst/>
              <a:gdLst>
                <a:gd name="connsiteX0" fmla="*/ 972512 w 972511"/>
                <a:gd name="connsiteY0" fmla="*/ 486253 h 1021710"/>
                <a:gd name="connsiteX1" fmla="*/ 479267 w 972511"/>
                <a:gd name="connsiteY1" fmla="*/ 49 h 1021710"/>
                <a:gd name="connsiteX2" fmla="*/ 66 w 972511"/>
                <a:gd name="connsiteY2" fmla="*/ 478165 h 1021710"/>
                <a:gd name="connsiteX3" fmla="*/ 458082 w 972511"/>
                <a:gd name="connsiteY3" fmla="*/ 971670 h 1021710"/>
                <a:gd name="connsiteX4" fmla="*/ 469902 w 972511"/>
                <a:gd name="connsiteY4" fmla="*/ 993810 h 1021710"/>
                <a:gd name="connsiteX5" fmla="*/ 453878 w 972511"/>
                <a:gd name="connsiteY5" fmla="*/ 1021645 h 1021710"/>
                <a:gd name="connsiteX6" fmla="*/ 453917 w 972511"/>
                <a:gd name="connsiteY6" fmla="*/ 1021710 h 1021710"/>
                <a:gd name="connsiteX7" fmla="*/ 522648 w 972511"/>
                <a:gd name="connsiteY7" fmla="*/ 1021710 h 1021710"/>
                <a:gd name="connsiteX8" fmla="*/ 522683 w 972511"/>
                <a:gd name="connsiteY8" fmla="*/ 1021645 h 1021710"/>
                <a:gd name="connsiteX9" fmla="*/ 505438 w 972511"/>
                <a:gd name="connsiteY9" fmla="*/ 994110 h 1021710"/>
                <a:gd name="connsiteX10" fmla="*/ 516871 w 972511"/>
                <a:gd name="connsiteY10" fmla="*/ 971522 h 1021710"/>
                <a:gd name="connsiteX11" fmla="*/ 972512 w 972511"/>
                <a:gd name="connsiteY11" fmla="*/ 486253 h 102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511" h="1021710">
                  <a:moveTo>
                    <a:pt x="972512" y="486253"/>
                  </a:moveTo>
                  <a:cubicBezTo>
                    <a:pt x="972512" y="215375"/>
                    <a:pt x="751023" y="-3769"/>
                    <a:pt x="479267" y="49"/>
                  </a:cubicBezTo>
                  <a:cubicBezTo>
                    <a:pt x="217832" y="3720"/>
                    <a:pt x="4314" y="216738"/>
                    <a:pt x="66" y="478165"/>
                  </a:cubicBezTo>
                  <a:cubicBezTo>
                    <a:pt x="-4204" y="740924"/>
                    <a:pt x="199993" y="956923"/>
                    <a:pt x="458082" y="971670"/>
                  </a:cubicBezTo>
                  <a:cubicBezTo>
                    <a:pt x="469003" y="972295"/>
                    <a:pt x="475362" y="984332"/>
                    <a:pt x="469902" y="993810"/>
                  </a:cubicBezTo>
                  <a:lnTo>
                    <a:pt x="453878" y="1021645"/>
                  </a:lnTo>
                  <a:cubicBezTo>
                    <a:pt x="453860" y="1021676"/>
                    <a:pt x="453882" y="1021710"/>
                    <a:pt x="453917" y="1021710"/>
                  </a:cubicBezTo>
                  <a:lnTo>
                    <a:pt x="522648" y="1021710"/>
                  </a:lnTo>
                  <a:cubicBezTo>
                    <a:pt x="522683" y="1021710"/>
                    <a:pt x="522705" y="1021671"/>
                    <a:pt x="522683" y="1021645"/>
                  </a:cubicBezTo>
                  <a:lnTo>
                    <a:pt x="505438" y="994110"/>
                  </a:lnTo>
                  <a:cubicBezTo>
                    <a:pt x="499531" y="984675"/>
                    <a:pt x="505764" y="972213"/>
                    <a:pt x="516871" y="971522"/>
                  </a:cubicBezTo>
                  <a:cubicBezTo>
                    <a:pt x="771156" y="955720"/>
                    <a:pt x="972512" y="744516"/>
                    <a:pt x="972512" y="486253"/>
                  </a:cubicBezTo>
                  <a:close/>
                </a:path>
              </a:pathLst>
            </a:custGeom>
            <a:solidFill>
              <a:srgbClr val="E4E4E4"/>
            </a:solidFill>
            <a:ln w="433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18A7A6D-BEBF-4AF4-87EB-586BC2157659}"/>
                </a:ext>
              </a:extLst>
            </p:cNvPr>
            <p:cNvSpPr/>
            <p:nvPr/>
          </p:nvSpPr>
          <p:spPr>
            <a:xfrm>
              <a:off x="2586059" y="3707768"/>
              <a:ext cx="68440" cy="180578"/>
            </a:xfrm>
            <a:custGeom>
              <a:avLst/>
              <a:gdLst>
                <a:gd name="connsiteX0" fmla="*/ 13041 w 68440"/>
                <a:gd name="connsiteY0" fmla="*/ 180578 h 180578"/>
                <a:gd name="connsiteX1" fmla="*/ 12433 w 68440"/>
                <a:gd name="connsiteY1" fmla="*/ 180565 h 180578"/>
                <a:gd name="connsiteX2" fmla="*/ 14 w 68440"/>
                <a:gd name="connsiteY2" fmla="*/ 166947 h 180578"/>
                <a:gd name="connsiteX3" fmla="*/ 43908 w 68440"/>
                <a:gd name="connsiteY3" fmla="*/ 6901 h 180578"/>
                <a:gd name="connsiteX4" fmla="*/ 61539 w 68440"/>
                <a:gd name="connsiteY4" fmla="*/ 1541 h 180578"/>
                <a:gd name="connsiteX5" fmla="*/ 66904 w 68440"/>
                <a:gd name="connsiteY5" fmla="*/ 19172 h 180578"/>
                <a:gd name="connsiteX6" fmla="*/ 26051 w 68440"/>
                <a:gd name="connsiteY6" fmla="*/ 168146 h 180578"/>
                <a:gd name="connsiteX7" fmla="*/ 13041 w 68440"/>
                <a:gd name="connsiteY7" fmla="*/ 180578 h 1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40" h="180578">
                  <a:moveTo>
                    <a:pt x="13041" y="180578"/>
                  </a:moveTo>
                  <a:cubicBezTo>
                    <a:pt x="12841" y="180578"/>
                    <a:pt x="12637" y="180574"/>
                    <a:pt x="12433" y="180565"/>
                  </a:cubicBezTo>
                  <a:cubicBezTo>
                    <a:pt x="5244" y="180235"/>
                    <a:pt x="-316" y="174141"/>
                    <a:pt x="14" y="166947"/>
                  </a:cubicBezTo>
                  <a:cubicBezTo>
                    <a:pt x="2568" y="111282"/>
                    <a:pt x="17750" y="55938"/>
                    <a:pt x="43908" y="6901"/>
                  </a:cubicBezTo>
                  <a:cubicBezTo>
                    <a:pt x="47296" y="554"/>
                    <a:pt x="55189" y="-1856"/>
                    <a:pt x="61539" y="1541"/>
                  </a:cubicBezTo>
                  <a:cubicBezTo>
                    <a:pt x="67890" y="4924"/>
                    <a:pt x="70292" y="12821"/>
                    <a:pt x="66904" y="19172"/>
                  </a:cubicBezTo>
                  <a:cubicBezTo>
                    <a:pt x="42557" y="64812"/>
                    <a:pt x="28427" y="116325"/>
                    <a:pt x="26051" y="168146"/>
                  </a:cubicBezTo>
                  <a:cubicBezTo>
                    <a:pt x="25729" y="175131"/>
                    <a:pt x="19961" y="180578"/>
                    <a:pt x="13041" y="180578"/>
                  </a:cubicBezTo>
                  <a:close/>
                </a:path>
              </a:pathLst>
            </a:custGeom>
            <a:solidFill>
              <a:srgbClr val="FFFFFF"/>
            </a:solidFill>
            <a:ln w="433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F151346-B21F-44BC-9F5E-8F9652C57758}"/>
                </a:ext>
              </a:extLst>
            </p:cNvPr>
            <p:cNvSpPr/>
            <p:nvPr/>
          </p:nvSpPr>
          <p:spPr>
            <a:xfrm>
              <a:off x="2677464" y="3514594"/>
              <a:ext cx="298940" cy="148813"/>
            </a:xfrm>
            <a:custGeom>
              <a:avLst/>
              <a:gdLst>
                <a:gd name="connsiteX0" fmla="*/ 13029 w 298940"/>
                <a:gd name="connsiteY0" fmla="*/ 148814 h 148813"/>
                <a:gd name="connsiteX1" fmla="*/ 4381 w 298940"/>
                <a:gd name="connsiteY1" fmla="*/ 145525 h 148813"/>
                <a:gd name="connsiteX2" fmla="*/ 3286 w 298940"/>
                <a:gd name="connsiteY2" fmla="*/ 127134 h 148813"/>
                <a:gd name="connsiteX3" fmla="*/ 53887 w 298940"/>
                <a:gd name="connsiteY3" fmla="*/ 79643 h 148813"/>
                <a:gd name="connsiteX4" fmla="*/ 285910 w 298940"/>
                <a:gd name="connsiteY4" fmla="*/ 0 h 148813"/>
                <a:gd name="connsiteX5" fmla="*/ 298941 w 298940"/>
                <a:gd name="connsiteY5" fmla="*/ 13031 h 148813"/>
                <a:gd name="connsiteX6" fmla="*/ 285910 w 298940"/>
                <a:gd name="connsiteY6" fmla="*/ 26063 h 148813"/>
                <a:gd name="connsiteX7" fmla="*/ 69915 w 298940"/>
                <a:gd name="connsiteY7" fmla="*/ 100198 h 148813"/>
                <a:gd name="connsiteX8" fmla="*/ 22781 w 298940"/>
                <a:gd name="connsiteY8" fmla="*/ 144431 h 148813"/>
                <a:gd name="connsiteX9" fmla="*/ 13029 w 298940"/>
                <a:gd name="connsiteY9" fmla="*/ 148814 h 14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40" h="148813">
                  <a:moveTo>
                    <a:pt x="13029" y="148814"/>
                  </a:moveTo>
                  <a:cubicBezTo>
                    <a:pt x="9954" y="148814"/>
                    <a:pt x="6865" y="147732"/>
                    <a:pt x="4381" y="145525"/>
                  </a:cubicBezTo>
                  <a:cubicBezTo>
                    <a:pt x="-1001" y="140747"/>
                    <a:pt x="-1492" y="132512"/>
                    <a:pt x="3286" y="127134"/>
                  </a:cubicBezTo>
                  <a:cubicBezTo>
                    <a:pt x="18650" y="109824"/>
                    <a:pt x="35677" y="93848"/>
                    <a:pt x="53887" y="79643"/>
                  </a:cubicBezTo>
                  <a:cubicBezTo>
                    <a:pt x="119760" y="28291"/>
                    <a:pt x="202157" y="5"/>
                    <a:pt x="285910" y="0"/>
                  </a:cubicBezTo>
                  <a:cubicBezTo>
                    <a:pt x="293107" y="0"/>
                    <a:pt x="298941" y="5834"/>
                    <a:pt x="298941" y="13031"/>
                  </a:cubicBezTo>
                  <a:cubicBezTo>
                    <a:pt x="298941" y="20225"/>
                    <a:pt x="293107" y="26063"/>
                    <a:pt x="285910" y="26063"/>
                  </a:cubicBezTo>
                  <a:cubicBezTo>
                    <a:pt x="207939" y="26067"/>
                    <a:pt x="131228" y="52399"/>
                    <a:pt x="69915" y="100198"/>
                  </a:cubicBezTo>
                  <a:cubicBezTo>
                    <a:pt x="52953" y="113425"/>
                    <a:pt x="37094" y="128307"/>
                    <a:pt x="22781" y="144431"/>
                  </a:cubicBezTo>
                  <a:cubicBezTo>
                    <a:pt x="20205" y="147332"/>
                    <a:pt x="16626" y="148814"/>
                    <a:pt x="13029" y="148814"/>
                  </a:cubicBezTo>
                  <a:close/>
                </a:path>
              </a:pathLst>
            </a:custGeom>
            <a:solidFill>
              <a:srgbClr val="FFFFFF"/>
            </a:solidFill>
            <a:ln w="4336" cap="flat">
              <a:noFill/>
              <a:prstDash val="solid"/>
              <a:miter/>
            </a:ln>
          </p:spPr>
          <p:txBody>
            <a:bodyPr rtlCol="0" anchor="ctr"/>
            <a:lstStyle/>
            <a:p>
              <a:endParaRPr lang="en-US"/>
            </a:p>
          </p:txBody>
        </p:sp>
      </p:grpSp>
      <p:grpSp>
        <p:nvGrpSpPr>
          <p:cNvPr id="32" name="Graphic 12" descr="Balloons with bunting and confetti">
            <a:extLst>
              <a:ext uri="{FF2B5EF4-FFF2-40B4-BE49-F238E27FC236}">
                <a16:creationId xmlns:a16="http://schemas.microsoft.com/office/drawing/2014/main" id="{A8094420-77AC-4373-B24E-60F28EA85AAF}"/>
              </a:ext>
            </a:extLst>
          </p:cNvPr>
          <p:cNvGrpSpPr/>
          <p:nvPr/>
        </p:nvGrpSpPr>
        <p:grpSpPr>
          <a:xfrm>
            <a:off x="2449160" y="2262789"/>
            <a:ext cx="972511" cy="1021710"/>
            <a:chOff x="2449160" y="2262789"/>
            <a:chExt cx="972511" cy="1021710"/>
          </a:xfrm>
        </p:grpSpPr>
        <p:sp>
          <p:nvSpPr>
            <p:cNvPr id="33" name="Freeform: Shape 32">
              <a:extLst>
                <a:ext uri="{FF2B5EF4-FFF2-40B4-BE49-F238E27FC236}">
                  <a16:creationId xmlns:a16="http://schemas.microsoft.com/office/drawing/2014/main" id="{FFD6806E-3F7F-4E2E-9880-A9FC0A5B5FCA}"/>
                </a:ext>
              </a:extLst>
            </p:cNvPr>
            <p:cNvSpPr/>
            <p:nvPr/>
          </p:nvSpPr>
          <p:spPr>
            <a:xfrm>
              <a:off x="2449160" y="2262789"/>
              <a:ext cx="972511" cy="1021710"/>
            </a:xfrm>
            <a:custGeom>
              <a:avLst/>
              <a:gdLst>
                <a:gd name="connsiteX0" fmla="*/ 972512 w 972511"/>
                <a:gd name="connsiteY0" fmla="*/ 486253 h 1021710"/>
                <a:gd name="connsiteX1" fmla="*/ 479267 w 972511"/>
                <a:gd name="connsiteY1" fmla="*/ 49 h 1021710"/>
                <a:gd name="connsiteX2" fmla="*/ 66 w 972511"/>
                <a:gd name="connsiteY2" fmla="*/ 478165 h 1021710"/>
                <a:gd name="connsiteX3" fmla="*/ 458082 w 972511"/>
                <a:gd name="connsiteY3" fmla="*/ 971670 h 1021710"/>
                <a:gd name="connsiteX4" fmla="*/ 469902 w 972511"/>
                <a:gd name="connsiteY4" fmla="*/ 993810 h 1021710"/>
                <a:gd name="connsiteX5" fmla="*/ 453878 w 972511"/>
                <a:gd name="connsiteY5" fmla="*/ 1021645 h 1021710"/>
                <a:gd name="connsiteX6" fmla="*/ 453917 w 972511"/>
                <a:gd name="connsiteY6" fmla="*/ 1021710 h 1021710"/>
                <a:gd name="connsiteX7" fmla="*/ 522648 w 972511"/>
                <a:gd name="connsiteY7" fmla="*/ 1021710 h 1021710"/>
                <a:gd name="connsiteX8" fmla="*/ 522683 w 972511"/>
                <a:gd name="connsiteY8" fmla="*/ 1021645 h 1021710"/>
                <a:gd name="connsiteX9" fmla="*/ 505438 w 972511"/>
                <a:gd name="connsiteY9" fmla="*/ 994110 h 1021710"/>
                <a:gd name="connsiteX10" fmla="*/ 516871 w 972511"/>
                <a:gd name="connsiteY10" fmla="*/ 971522 h 1021710"/>
                <a:gd name="connsiteX11" fmla="*/ 972512 w 972511"/>
                <a:gd name="connsiteY11" fmla="*/ 486253 h 102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511" h="1021710">
                  <a:moveTo>
                    <a:pt x="972512" y="486253"/>
                  </a:moveTo>
                  <a:cubicBezTo>
                    <a:pt x="972512" y="215375"/>
                    <a:pt x="751023" y="-3769"/>
                    <a:pt x="479267" y="49"/>
                  </a:cubicBezTo>
                  <a:cubicBezTo>
                    <a:pt x="217832" y="3720"/>
                    <a:pt x="4314" y="216739"/>
                    <a:pt x="66" y="478165"/>
                  </a:cubicBezTo>
                  <a:cubicBezTo>
                    <a:pt x="-4204" y="740924"/>
                    <a:pt x="199993" y="956923"/>
                    <a:pt x="458082" y="971670"/>
                  </a:cubicBezTo>
                  <a:cubicBezTo>
                    <a:pt x="469003" y="972296"/>
                    <a:pt x="475362" y="984332"/>
                    <a:pt x="469902" y="993810"/>
                  </a:cubicBezTo>
                  <a:lnTo>
                    <a:pt x="453878" y="1021645"/>
                  </a:lnTo>
                  <a:cubicBezTo>
                    <a:pt x="453860" y="1021676"/>
                    <a:pt x="453882" y="1021710"/>
                    <a:pt x="453917" y="1021710"/>
                  </a:cubicBezTo>
                  <a:lnTo>
                    <a:pt x="522648" y="1021710"/>
                  </a:lnTo>
                  <a:cubicBezTo>
                    <a:pt x="522683" y="1021710"/>
                    <a:pt x="522705" y="1021671"/>
                    <a:pt x="522683" y="1021645"/>
                  </a:cubicBezTo>
                  <a:lnTo>
                    <a:pt x="505438" y="994110"/>
                  </a:lnTo>
                  <a:cubicBezTo>
                    <a:pt x="499531" y="984675"/>
                    <a:pt x="505764" y="972213"/>
                    <a:pt x="516871" y="971522"/>
                  </a:cubicBezTo>
                  <a:cubicBezTo>
                    <a:pt x="771156" y="955720"/>
                    <a:pt x="972512" y="744516"/>
                    <a:pt x="972512" y="486253"/>
                  </a:cubicBezTo>
                  <a:close/>
                </a:path>
              </a:pathLst>
            </a:custGeom>
            <a:solidFill>
              <a:srgbClr val="E4E4E4"/>
            </a:solidFill>
            <a:ln w="433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84C24C2-1C34-4B38-B572-7FB1E3B1623E}"/>
                </a:ext>
              </a:extLst>
            </p:cNvPr>
            <p:cNvSpPr/>
            <p:nvPr/>
          </p:nvSpPr>
          <p:spPr>
            <a:xfrm>
              <a:off x="2561747" y="2556394"/>
              <a:ext cx="68440" cy="180572"/>
            </a:xfrm>
            <a:custGeom>
              <a:avLst/>
              <a:gdLst>
                <a:gd name="connsiteX0" fmla="*/ 13041 w 68440"/>
                <a:gd name="connsiteY0" fmla="*/ 180572 h 180572"/>
                <a:gd name="connsiteX1" fmla="*/ 12433 w 68440"/>
                <a:gd name="connsiteY1" fmla="*/ 180559 h 180572"/>
                <a:gd name="connsiteX2" fmla="*/ 14 w 68440"/>
                <a:gd name="connsiteY2" fmla="*/ 166941 h 180572"/>
                <a:gd name="connsiteX3" fmla="*/ 43908 w 68440"/>
                <a:gd name="connsiteY3" fmla="*/ 6899 h 180572"/>
                <a:gd name="connsiteX4" fmla="*/ 61539 w 68440"/>
                <a:gd name="connsiteY4" fmla="*/ 1535 h 180572"/>
                <a:gd name="connsiteX5" fmla="*/ 66904 w 68440"/>
                <a:gd name="connsiteY5" fmla="*/ 19166 h 180572"/>
                <a:gd name="connsiteX6" fmla="*/ 26051 w 68440"/>
                <a:gd name="connsiteY6" fmla="*/ 168136 h 180572"/>
                <a:gd name="connsiteX7" fmla="*/ 13041 w 68440"/>
                <a:gd name="connsiteY7" fmla="*/ 180572 h 18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40" h="180572">
                  <a:moveTo>
                    <a:pt x="13041" y="180572"/>
                  </a:moveTo>
                  <a:cubicBezTo>
                    <a:pt x="12841" y="180572"/>
                    <a:pt x="12637" y="180568"/>
                    <a:pt x="12433" y="180559"/>
                  </a:cubicBezTo>
                  <a:cubicBezTo>
                    <a:pt x="5244" y="180229"/>
                    <a:pt x="-316" y="174135"/>
                    <a:pt x="14" y="166941"/>
                  </a:cubicBezTo>
                  <a:cubicBezTo>
                    <a:pt x="2568" y="111276"/>
                    <a:pt x="17750" y="55932"/>
                    <a:pt x="43908" y="6899"/>
                  </a:cubicBezTo>
                  <a:cubicBezTo>
                    <a:pt x="47296" y="549"/>
                    <a:pt x="55189" y="-1849"/>
                    <a:pt x="61539" y="1535"/>
                  </a:cubicBezTo>
                  <a:cubicBezTo>
                    <a:pt x="67890" y="4923"/>
                    <a:pt x="70292" y="12816"/>
                    <a:pt x="66904" y="19166"/>
                  </a:cubicBezTo>
                  <a:cubicBezTo>
                    <a:pt x="42557" y="64802"/>
                    <a:pt x="28427" y="116315"/>
                    <a:pt x="26051" y="168136"/>
                  </a:cubicBezTo>
                  <a:cubicBezTo>
                    <a:pt x="25725" y="175125"/>
                    <a:pt x="19961" y="180572"/>
                    <a:pt x="13041" y="180572"/>
                  </a:cubicBezTo>
                  <a:close/>
                </a:path>
              </a:pathLst>
            </a:custGeom>
            <a:solidFill>
              <a:srgbClr val="FFFFFF"/>
            </a:solidFill>
            <a:ln w="433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1D7656-B193-413B-A470-C63F104E9175}"/>
                </a:ext>
              </a:extLst>
            </p:cNvPr>
            <p:cNvSpPr/>
            <p:nvPr/>
          </p:nvSpPr>
          <p:spPr>
            <a:xfrm>
              <a:off x="2653154" y="2363219"/>
              <a:ext cx="298942" cy="148813"/>
            </a:xfrm>
            <a:custGeom>
              <a:avLst/>
              <a:gdLst>
                <a:gd name="connsiteX0" fmla="*/ 13026 w 298942"/>
                <a:gd name="connsiteY0" fmla="*/ 148814 h 148813"/>
                <a:gd name="connsiteX1" fmla="*/ 4382 w 298942"/>
                <a:gd name="connsiteY1" fmla="*/ 145530 h 148813"/>
                <a:gd name="connsiteX2" fmla="*/ 3288 w 298942"/>
                <a:gd name="connsiteY2" fmla="*/ 127134 h 148813"/>
                <a:gd name="connsiteX3" fmla="*/ 53888 w 298942"/>
                <a:gd name="connsiteY3" fmla="*/ 79648 h 148813"/>
                <a:gd name="connsiteX4" fmla="*/ 285911 w 298942"/>
                <a:gd name="connsiteY4" fmla="*/ 0 h 148813"/>
                <a:gd name="connsiteX5" fmla="*/ 298943 w 298942"/>
                <a:gd name="connsiteY5" fmla="*/ 13031 h 148813"/>
                <a:gd name="connsiteX6" fmla="*/ 285911 w 298942"/>
                <a:gd name="connsiteY6" fmla="*/ 26063 h 148813"/>
                <a:gd name="connsiteX7" fmla="*/ 69917 w 298942"/>
                <a:gd name="connsiteY7" fmla="*/ 100198 h 148813"/>
                <a:gd name="connsiteX8" fmla="*/ 22782 w 298942"/>
                <a:gd name="connsiteY8" fmla="*/ 144431 h 148813"/>
                <a:gd name="connsiteX9" fmla="*/ 13026 w 298942"/>
                <a:gd name="connsiteY9" fmla="*/ 148814 h 14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942" h="148813">
                  <a:moveTo>
                    <a:pt x="13026" y="148814"/>
                  </a:moveTo>
                  <a:cubicBezTo>
                    <a:pt x="9951" y="148814"/>
                    <a:pt x="6863" y="147732"/>
                    <a:pt x="4382" y="145530"/>
                  </a:cubicBezTo>
                  <a:cubicBezTo>
                    <a:pt x="-1000" y="140752"/>
                    <a:pt x="-1495" y="132516"/>
                    <a:pt x="3288" y="127134"/>
                  </a:cubicBezTo>
                  <a:cubicBezTo>
                    <a:pt x="18647" y="109828"/>
                    <a:pt x="35670" y="93852"/>
                    <a:pt x="53888" y="79648"/>
                  </a:cubicBezTo>
                  <a:cubicBezTo>
                    <a:pt x="119762" y="28291"/>
                    <a:pt x="202159" y="4"/>
                    <a:pt x="285911" y="0"/>
                  </a:cubicBezTo>
                  <a:cubicBezTo>
                    <a:pt x="293109" y="0"/>
                    <a:pt x="298943" y="5834"/>
                    <a:pt x="298943" y="13031"/>
                  </a:cubicBezTo>
                  <a:cubicBezTo>
                    <a:pt x="298943" y="20229"/>
                    <a:pt x="293109" y="26063"/>
                    <a:pt x="285911" y="26063"/>
                  </a:cubicBezTo>
                  <a:cubicBezTo>
                    <a:pt x="207940" y="26067"/>
                    <a:pt x="131229" y="52399"/>
                    <a:pt x="69917" y="100198"/>
                  </a:cubicBezTo>
                  <a:cubicBezTo>
                    <a:pt x="52950" y="113429"/>
                    <a:pt x="37091" y="128311"/>
                    <a:pt x="22782" y="144431"/>
                  </a:cubicBezTo>
                  <a:cubicBezTo>
                    <a:pt x="20202" y="147332"/>
                    <a:pt x="16623" y="148814"/>
                    <a:pt x="13026" y="148814"/>
                  </a:cubicBezTo>
                  <a:close/>
                </a:path>
              </a:pathLst>
            </a:custGeom>
            <a:solidFill>
              <a:srgbClr val="FFFFFF"/>
            </a:solidFill>
            <a:ln w="4336" cap="flat">
              <a:noFill/>
              <a:prstDash val="solid"/>
              <a:miter/>
            </a:ln>
          </p:spPr>
          <p:txBody>
            <a:bodyPr rtlCol="0" anchor="ctr"/>
            <a:lstStyle/>
            <a:p>
              <a:endParaRPr lang="en-US"/>
            </a:p>
          </p:txBody>
        </p:sp>
      </p:grpSp>
      <p:grpSp>
        <p:nvGrpSpPr>
          <p:cNvPr id="36" name="Graphic 12" descr="Balloons with bunting and confetti">
            <a:extLst>
              <a:ext uri="{FF2B5EF4-FFF2-40B4-BE49-F238E27FC236}">
                <a16:creationId xmlns:a16="http://schemas.microsoft.com/office/drawing/2014/main" id="{2FEB07D4-6B8F-45F5-80E4-CAE144A06122}"/>
              </a:ext>
            </a:extLst>
          </p:cNvPr>
          <p:cNvGrpSpPr/>
          <p:nvPr/>
        </p:nvGrpSpPr>
        <p:grpSpPr>
          <a:xfrm>
            <a:off x="1945530" y="2249373"/>
            <a:ext cx="3142728" cy="913561"/>
            <a:chOff x="1945530" y="2249373"/>
            <a:chExt cx="3142728" cy="913561"/>
          </a:xfrm>
        </p:grpSpPr>
        <p:sp>
          <p:nvSpPr>
            <p:cNvPr id="37" name="Freeform: Shape 36">
              <a:extLst>
                <a:ext uri="{FF2B5EF4-FFF2-40B4-BE49-F238E27FC236}">
                  <a16:creationId xmlns:a16="http://schemas.microsoft.com/office/drawing/2014/main" id="{12BB360E-C8B8-4CB2-85D6-A3E074425959}"/>
                </a:ext>
              </a:extLst>
            </p:cNvPr>
            <p:cNvSpPr/>
            <p:nvPr/>
          </p:nvSpPr>
          <p:spPr>
            <a:xfrm>
              <a:off x="1945530" y="2249373"/>
              <a:ext cx="3142728" cy="364060"/>
            </a:xfrm>
            <a:custGeom>
              <a:avLst/>
              <a:gdLst>
                <a:gd name="connsiteX0" fmla="*/ 1571367 w 3142728"/>
                <a:gd name="connsiteY0" fmla="*/ 364061 h 364060"/>
                <a:gd name="connsiteX1" fmla="*/ 0 w 3142728"/>
                <a:gd name="connsiteY1" fmla="*/ 3666 h 364060"/>
                <a:gd name="connsiteX2" fmla="*/ 2333 w 3142728"/>
                <a:gd name="connsiteY2" fmla="*/ 0 h 364060"/>
                <a:gd name="connsiteX3" fmla="*/ 1571367 w 3142728"/>
                <a:gd name="connsiteY3" fmla="*/ 359717 h 364060"/>
                <a:gd name="connsiteX4" fmla="*/ 3140396 w 3142728"/>
                <a:gd name="connsiteY4" fmla="*/ 0 h 364060"/>
                <a:gd name="connsiteX5" fmla="*/ 3142729 w 3142728"/>
                <a:gd name="connsiteY5" fmla="*/ 3666 h 364060"/>
                <a:gd name="connsiteX6" fmla="*/ 1571367 w 3142728"/>
                <a:gd name="connsiteY6" fmla="*/ 364061 h 36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28" h="364060">
                  <a:moveTo>
                    <a:pt x="1571367" y="364061"/>
                  </a:moveTo>
                  <a:cubicBezTo>
                    <a:pt x="941671" y="364061"/>
                    <a:pt x="354244" y="229334"/>
                    <a:pt x="0" y="3666"/>
                  </a:cubicBezTo>
                  <a:lnTo>
                    <a:pt x="2333" y="0"/>
                  </a:lnTo>
                  <a:cubicBezTo>
                    <a:pt x="355908" y="225242"/>
                    <a:pt x="942461" y="359717"/>
                    <a:pt x="1571367" y="359717"/>
                  </a:cubicBezTo>
                  <a:cubicBezTo>
                    <a:pt x="2200268" y="359717"/>
                    <a:pt x="2786821" y="225242"/>
                    <a:pt x="3140396" y="0"/>
                  </a:cubicBezTo>
                  <a:lnTo>
                    <a:pt x="3142729" y="3666"/>
                  </a:lnTo>
                  <a:cubicBezTo>
                    <a:pt x="2788489" y="229334"/>
                    <a:pt x="2201062" y="364061"/>
                    <a:pt x="1571367" y="364061"/>
                  </a:cubicBezTo>
                  <a:close/>
                </a:path>
              </a:pathLst>
            </a:custGeom>
            <a:solidFill>
              <a:schemeClr val="accent4"/>
            </a:solidFill>
            <a:ln w="433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A810F3A-A2EA-44F6-B2A1-5C4BD60B3A59}"/>
                </a:ext>
              </a:extLst>
            </p:cNvPr>
            <p:cNvSpPr/>
            <p:nvPr/>
          </p:nvSpPr>
          <p:spPr>
            <a:xfrm>
              <a:off x="2043930" y="2332669"/>
              <a:ext cx="364542" cy="526622"/>
            </a:xfrm>
            <a:custGeom>
              <a:avLst/>
              <a:gdLst>
                <a:gd name="connsiteX0" fmla="*/ 0 w 364542"/>
                <a:gd name="connsiteY0" fmla="*/ 526622 h 526622"/>
                <a:gd name="connsiteX1" fmla="*/ 364543 w 364542"/>
                <a:gd name="connsiteY1" fmla="*/ 123984 h 526622"/>
                <a:gd name="connsiteX2" fmla="*/ 48737 w 364542"/>
                <a:gd name="connsiteY2" fmla="*/ 0 h 526622"/>
                <a:gd name="connsiteX3" fmla="*/ 0 w 364542"/>
                <a:gd name="connsiteY3" fmla="*/ 526622 h 526622"/>
              </a:gdLst>
              <a:ahLst/>
              <a:cxnLst>
                <a:cxn ang="0">
                  <a:pos x="connsiteX0" y="connsiteY0"/>
                </a:cxn>
                <a:cxn ang="0">
                  <a:pos x="connsiteX1" y="connsiteY1"/>
                </a:cxn>
                <a:cxn ang="0">
                  <a:pos x="connsiteX2" y="connsiteY2"/>
                </a:cxn>
                <a:cxn ang="0">
                  <a:pos x="connsiteX3" y="connsiteY3"/>
                </a:cxn>
              </a:cxnLst>
              <a:rect l="l" t="t" r="r" b="b"/>
              <a:pathLst>
                <a:path w="364542" h="526622">
                  <a:moveTo>
                    <a:pt x="0" y="526622"/>
                  </a:moveTo>
                  <a:lnTo>
                    <a:pt x="364543" y="123984"/>
                  </a:lnTo>
                  <a:cubicBezTo>
                    <a:pt x="248786" y="87866"/>
                    <a:pt x="142836" y="46244"/>
                    <a:pt x="48737" y="0"/>
                  </a:cubicBezTo>
                  <a:lnTo>
                    <a:pt x="0" y="526622"/>
                  </a:lnTo>
                  <a:close/>
                </a:path>
              </a:pathLst>
            </a:custGeom>
            <a:solidFill>
              <a:srgbClr val="737373"/>
            </a:solidFill>
            <a:ln w="433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CE7E112-9D78-46BD-B08B-FB61D84066D1}"/>
                </a:ext>
              </a:extLst>
            </p:cNvPr>
            <p:cNvSpPr/>
            <p:nvPr/>
          </p:nvSpPr>
          <p:spPr>
            <a:xfrm>
              <a:off x="2564871" y="2500595"/>
              <a:ext cx="336764" cy="561033"/>
            </a:xfrm>
            <a:custGeom>
              <a:avLst/>
              <a:gdLst>
                <a:gd name="connsiteX0" fmla="*/ 28152 w 336764"/>
                <a:gd name="connsiteY0" fmla="*/ 561034 h 561033"/>
                <a:gd name="connsiteX1" fmla="*/ 336765 w 336764"/>
                <a:gd name="connsiteY1" fmla="*/ 66534 h 561033"/>
                <a:gd name="connsiteX2" fmla="*/ 0 w 336764"/>
                <a:gd name="connsiteY2" fmla="*/ 0 h 561033"/>
                <a:gd name="connsiteX3" fmla="*/ 28152 w 336764"/>
                <a:gd name="connsiteY3" fmla="*/ 561034 h 561033"/>
              </a:gdLst>
              <a:ahLst/>
              <a:cxnLst>
                <a:cxn ang="0">
                  <a:pos x="connsiteX0" y="connsiteY0"/>
                </a:cxn>
                <a:cxn ang="0">
                  <a:pos x="connsiteX1" y="connsiteY1"/>
                </a:cxn>
                <a:cxn ang="0">
                  <a:pos x="connsiteX2" y="connsiteY2"/>
                </a:cxn>
                <a:cxn ang="0">
                  <a:pos x="connsiteX3" y="connsiteY3"/>
                </a:cxn>
              </a:cxnLst>
              <a:rect l="l" t="t" r="r" b="b"/>
              <a:pathLst>
                <a:path w="336764" h="561033">
                  <a:moveTo>
                    <a:pt x="28152" y="561034"/>
                  </a:moveTo>
                  <a:lnTo>
                    <a:pt x="336765" y="66534"/>
                  </a:lnTo>
                  <a:cubicBezTo>
                    <a:pt x="218835" y="49050"/>
                    <a:pt x="106140" y="26693"/>
                    <a:pt x="0" y="0"/>
                  </a:cubicBezTo>
                  <a:lnTo>
                    <a:pt x="28152" y="561034"/>
                  </a:lnTo>
                  <a:close/>
                </a:path>
              </a:pathLst>
            </a:custGeom>
            <a:solidFill>
              <a:schemeClr val="accent4"/>
            </a:solidFill>
            <a:ln w="433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CD9FAE-0BCA-47E2-A2CB-0DB7D67D8110}"/>
                </a:ext>
              </a:extLst>
            </p:cNvPr>
            <p:cNvSpPr/>
            <p:nvPr/>
          </p:nvSpPr>
          <p:spPr>
            <a:xfrm>
              <a:off x="3083540" y="2589730"/>
              <a:ext cx="340843" cy="573205"/>
            </a:xfrm>
            <a:custGeom>
              <a:avLst/>
              <a:gdLst>
                <a:gd name="connsiteX0" fmla="*/ 121352 w 340843"/>
                <a:gd name="connsiteY0" fmla="*/ 573205 h 573205"/>
                <a:gd name="connsiteX1" fmla="*/ 340843 w 340843"/>
                <a:gd name="connsiteY1" fmla="*/ 20572 h 573205"/>
                <a:gd name="connsiteX2" fmla="*/ 0 w 340843"/>
                <a:gd name="connsiteY2" fmla="*/ 0 h 573205"/>
                <a:gd name="connsiteX3" fmla="*/ 121352 w 340843"/>
                <a:gd name="connsiteY3" fmla="*/ 573205 h 573205"/>
              </a:gdLst>
              <a:ahLst/>
              <a:cxnLst>
                <a:cxn ang="0">
                  <a:pos x="connsiteX0" y="connsiteY0"/>
                </a:cxn>
                <a:cxn ang="0">
                  <a:pos x="connsiteX1" y="connsiteY1"/>
                </a:cxn>
                <a:cxn ang="0">
                  <a:pos x="connsiteX2" y="connsiteY2"/>
                </a:cxn>
                <a:cxn ang="0">
                  <a:pos x="connsiteX3" y="connsiteY3"/>
                </a:cxn>
              </a:cxnLst>
              <a:rect l="l" t="t" r="r" b="b"/>
              <a:pathLst>
                <a:path w="340843" h="573205">
                  <a:moveTo>
                    <a:pt x="121352" y="573205"/>
                  </a:moveTo>
                  <a:lnTo>
                    <a:pt x="340843" y="20572"/>
                  </a:lnTo>
                  <a:cubicBezTo>
                    <a:pt x="224148" y="18148"/>
                    <a:pt x="110232" y="11146"/>
                    <a:pt x="0" y="0"/>
                  </a:cubicBezTo>
                  <a:lnTo>
                    <a:pt x="121352" y="573205"/>
                  </a:lnTo>
                  <a:close/>
                </a:path>
              </a:pathLst>
            </a:custGeom>
            <a:solidFill>
              <a:srgbClr val="092F57"/>
            </a:solidFill>
            <a:ln w="433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93E6CB4-5C13-48F8-AF5C-B2BB6A840EBE}"/>
                </a:ext>
              </a:extLst>
            </p:cNvPr>
            <p:cNvSpPr/>
            <p:nvPr/>
          </p:nvSpPr>
          <p:spPr>
            <a:xfrm>
              <a:off x="3609415" y="2589730"/>
              <a:ext cx="340843" cy="565099"/>
            </a:xfrm>
            <a:custGeom>
              <a:avLst/>
              <a:gdLst>
                <a:gd name="connsiteX0" fmla="*/ 219504 w 340843"/>
                <a:gd name="connsiteY0" fmla="*/ 565100 h 565099"/>
                <a:gd name="connsiteX1" fmla="*/ 340844 w 340843"/>
                <a:gd name="connsiteY1" fmla="*/ 0 h 565099"/>
                <a:gd name="connsiteX2" fmla="*/ 0 w 340843"/>
                <a:gd name="connsiteY2" fmla="*/ 20572 h 565099"/>
                <a:gd name="connsiteX3" fmla="*/ 219504 w 340843"/>
                <a:gd name="connsiteY3" fmla="*/ 565100 h 565099"/>
              </a:gdLst>
              <a:ahLst/>
              <a:cxnLst>
                <a:cxn ang="0">
                  <a:pos x="connsiteX0" y="connsiteY0"/>
                </a:cxn>
                <a:cxn ang="0">
                  <a:pos x="connsiteX1" y="connsiteY1"/>
                </a:cxn>
                <a:cxn ang="0">
                  <a:pos x="connsiteX2" y="connsiteY2"/>
                </a:cxn>
                <a:cxn ang="0">
                  <a:pos x="connsiteX3" y="connsiteY3"/>
                </a:cxn>
              </a:cxnLst>
              <a:rect l="l" t="t" r="r" b="b"/>
              <a:pathLst>
                <a:path w="340843" h="565099">
                  <a:moveTo>
                    <a:pt x="219504" y="565100"/>
                  </a:moveTo>
                  <a:lnTo>
                    <a:pt x="340844" y="0"/>
                  </a:lnTo>
                  <a:cubicBezTo>
                    <a:pt x="230607" y="11142"/>
                    <a:pt x="116696" y="18148"/>
                    <a:pt x="0" y="20572"/>
                  </a:cubicBezTo>
                  <a:lnTo>
                    <a:pt x="219504" y="565100"/>
                  </a:lnTo>
                  <a:close/>
                </a:path>
              </a:pathLst>
            </a:custGeom>
            <a:solidFill>
              <a:srgbClr val="505050"/>
            </a:solidFill>
            <a:ln w="433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54F1EAB-6331-4634-9D77-C4078E5015FC}"/>
                </a:ext>
              </a:extLst>
            </p:cNvPr>
            <p:cNvSpPr/>
            <p:nvPr/>
          </p:nvSpPr>
          <p:spPr>
            <a:xfrm>
              <a:off x="4132162" y="2500595"/>
              <a:ext cx="336764" cy="565086"/>
            </a:xfrm>
            <a:custGeom>
              <a:avLst/>
              <a:gdLst>
                <a:gd name="connsiteX0" fmla="*/ 308626 w 336764"/>
                <a:gd name="connsiteY0" fmla="*/ 565087 h 565086"/>
                <a:gd name="connsiteX1" fmla="*/ 336765 w 336764"/>
                <a:gd name="connsiteY1" fmla="*/ 0 h 565086"/>
                <a:gd name="connsiteX2" fmla="*/ 0 w 336764"/>
                <a:gd name="connsiteY2" fmla="*/ 66534 h 565086"/>
                <a:gd name="connsiteX3" fmla="*/ 308626 w 336764"/>
                <a:gd name="connsiteY3" fmla="*/ 565087 h 565086"/>
              </a:gdLst>
              <a:ahLst/>
              <a:cxnLst>
                <a:cxn ang="0">
                  <a:pos x="connsiteX0" y="connsiteY0"/>
                </a:cxn>
                <a:cxn ang="0">
                  <a:pos x="connsiteX1" y="connsiteY1"/>
                </a:cxn>
                <a:cxn ang="0">
                  <a:pos x="connsiteX2" y="connsiteY2"/>
                </a:cxn>
                <a:cxn ang="0">
                  <a:pos x="connsiteX3" y="connsiteY3"/>
                </a:cxn>
              </a:cxnLst>
              <a:rect l="l" t="t" r="r" b="b"/>
              <a:pathLst>
                <a:path w="336764" h="565086">
                  <a:moveTo>
                    <a:pt x="308626" y="565087"/>
                  </a:moveTo>
                  <a:lnTo>
                    <a:pt x="336765" y="0"/>
                  </a:lnTo>
                  <a:cubicBezTo>
                    <a:pt x="230620" y="26693"/>
                    <a:pt x="117929" y="49054"/>
                    <a:pt x="0" y="66534"/>
                  </a:cubicBezTo>
                  <a:lnTo>
                    <a:pt x="308626" y="565087"/>
                  </a:lnTo>
                  <a:close/>
                </a:path>
              </a:pathLst>
            </a:custGeom>
            <a:solidFill>
              <a:srgbClr val="737373"/>
            </a:solidFill>
            <a:ln w="433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58C7CC6-4007-444C-8080-14F4B104BA68}"/>
                </a:ext>
              </a:extLst>
            </p:cNvPr>
            <p:cNvSpPr/>
            <p:nvPr/>
          </p:nvSpPr>
          <p:spPr>
            <a:xfrm>
              <a:off x="4625316" y="2332665"/>
              <a:ext cx="364538" cy="526622"/>
            </a:xfrm>
            <a:custGeom>
              <a:avLst/>
              <a:gdLst>
                <a:gd name="connsiteX0" fmla="*/ 315806 w 364538"/>
                <a:gd name="connsiteY0" fmla="*/ 0 h 526622"/>
                <a:gd name="connsiteX1" fmla="*/ 0 w 364538"/>
                <a:gd name="connsiteY1" fmla="*/ 123984 h 526622"/>
                <a:gd name="connsiteX2" fmla="*/ 364539 w 364538"/>
                <a:gd name="connsiteY2" fmla="*/ 526623 h 526622"/>
                <a:gd name="connsiteX3" fmla="*/ 315806 w 364538"/>
                <a:gd name="connsiteY3" fmla="*/ 0 h 526622"/>
              </a:gdLst>
              <a:ahLst/>
              <a:cxnLst>
                <a:cxn ang="0">
                  <a:pos x="connsiteX0" y="connsiteY0"/>
                </a:cxn>
                <a:cxn ang="0">
                  <a:pos x="connsiteX1" y="connsiteY1"/>
                </a:cxn>
                <a:cxn ang="0">
                  <a:pos x="connsiteX2" y="connsiteY2"/>
                </a:cxn>
                <a:cxn ang="0">
                  <a:pos x="connsiteX3" y="connsiteY3"/>
                </a:cxn>
              </a:cxnLst>
              <a:rect l="l" t="t" r="r" b="b"/>
              <a:pathLst>
                <a:path w="364538" h="526622">
                  <a:moveTo>
                    <a:pt x="315806" y="0"/>
                  </a:moveTo>
                  <a:cubicBezTo>
                    <a:pt x="221711" y="46248"/>
                    <a:pt x="115762" y="87870"/>
                    <a:pt x="0" y="123984"/>
                  </a:cubicBezTo>
                  <a:lnTo>
                    <a:pt x="364539" y="526623"/>
                  </a:lnTo>
                  <a:lnTo>
                    <a:pt x="315806" y="0"/>
                  </a:lnTo>
                  <a:close/>
                </a:path>
              </a:pathLst>
            </a:custGeom>
            <a:solidFill>
              <a:srgbClr val="092F57"/>
            </a:solidFill>
            <a:ln w="4336" cap="flat">
              <a:noFill/>
              <a:prstDash val="solid"/>
              <a:miter/>
            </a:ln>
          </p:spPr>
          <p:txBody>
            <a:bodyPr rtlCol="0" anchor="ctr"/>
            <a:lstStyle/>
            <a:p>
              <a:endParaRPr lang="en-US" dirty="0"/>
            </a:p>
          </p:txBody>
        </p:sp>
      </p:grpSp>
      <p:grpSp>
        <p:nvGrpSpPr>
          <p:cNvPr id="44" name="Graphic 12" descr="Balloons with bunting and confetti">
            <a:extLst>
              <a:ext uri="{FF2B5EF4-FFF2-40B4-BE49-F238E27FC236}">
                <a16:creationId xmlns:a16="http://schemas.microsoft.com/office/drawing/2014/main" id="{A9686DDC-BCE6-4A63-BE21-F9FE2A8C3DC4}"/>
              </a:ext>
            </a:extLst>
          </p:cNvPr>
          <p:cNvGrpSpPr/>
          <p:nvPr/>
        </p:nvGrpSpPr>
        <p:grpSpPr>
          <a:xfrm>
            <a:off x="2362751" y="1793318"/>
            <a:ext cx="1815823" cy="3067456"/>
            <a:chOff x="2362751" y="1793318"/>
            <a:chExt cx="1815823" cy="3067456"/>
          </a:xfrm>
        </p:grpSpPr>
        <p:sp>
          <p:nvSpPr>
            <p:cNvPr id="45" name="Freeform: Shape 44">
              <a:extLst>
                <a:ext uri="{FF2B5EF4-FFF2-40B4-BE49-F238E27FC236}">
                  <a16:creationId xmlns:a16="http://schemas.microsoft.com/office/drawing/2014/main" id="{C4F84F9C-EEF2-4295-9341-30E4FF163D56}"/>
                </a:ext>
              </a:extLst>
            </p:cNvPr>
            <p:cNvSpPr/>
            <p:nvPr/>
          </p:nvSpPr>
          <p:spPr>
            <a:xfrm>
              <a:off x="3583969" y="4617644"/>
              <a:ext cx="121565" cy="121565"/>
            </a:xfrm>
            <a:custGeom>
              <a:avLst/>
              <a:gdLst>
                <a:gd name="connsiteX0" fmla="*/ 121565 w 121565"/>
                <a:gd name="connsiteY0" fmla="*/ 60783 h 121565"/>
                <a:gd name="connsiteX1" fmla="*/ 60782 w 121565"/>
                <a:gd name="connsiteY1" fmla="*/ 121565 h 121565"/>
                <a:gd name="connsiteX2" fmla="*/ 0 w 121565"/>
                <a:gd name="connsiteY2" fmla="*/ 60783 h 121565"/>
                <a:gd name="connsiteX3" fmla="*/ 60782 w 121565"/>
                <a:gd name="connsiteY3" fmla="*/ 0 h 121565"/>
                <a:gd name="connsiteX4" fmla="*/ 121565 w 121565"/>
                <a:gd name="connsiteY4" fmla="*/ 60783 h 12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5" h="121565">
                  <a:moveTo>
                    <a:pt x="121565" y="60783"/>
                  </a:moveTo>
                  <a:cubicBezTo>
                    <a:pt x="121565" y="94352"/>
                    <a:pt x="94352" y="121565"/>
                    <a:pt x="60782" y="121565"/>
                  </a:cubicBezTo>
                  <a:cubicBezTo>
                    <a:pt x="27213" y="121565"/>
                    <a:pt x="0" y="94352"/>
                    <a:pt x="0" y="60783"/>
                  </a:cubicBezTo>
                  <a:cubicBezTo>
                    <a:pt x="0" y="27213"/>
                    <a:pt x="27213" y="0"/>
                    <a:pt x="60782" y="0"/>
                  </a:cubicBezTo>
                  <a:cubicBezTo>
                    <a:pt x="94352" y="0"/>
                    <a:pt x="121565" y="27213"/>
                    <a:pt x="121565" y="60783"/>
                  </a:cubicBezTo>
                  <a:close/>
                </a:path>
              </a:pathLst>
            </a:custGeom>
            <a:solidFill>
              <a:srgbClr val="505050"/>
            </a:solidFill>
            <a:ln w="433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BA672ED-7EDC-4F5A-B4C8-00D25B01FC65}"/>
                </a:ext>
              </a:extLst>
            </p:cNvPr>
            <p:cNvSpPr/>
            <p:nvPr/>
          </p:nvSpPr>
          <p:spPr>
            <a:xfrm>
              <a:off x="3215017" y="2749620"/>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3"/>
                    <a:pt x="0" y="30389"/>
                  </a:cubicBezTo>
                  <a:cubicBezTo>
                    <a:pt x="0" y="13606"/>
                    <a:pt x="13606" y="0"/>
                    <a:pt x="30389" y="0"/>
                  </a:cubicBezTo>
                  <a:cubicBezTo>
                    <a:pt x="47172" y="0"/>
                    <a:pt x="60778" y="13606"/>
                    <a:pt x="60778" y="30389"/>
                  </a:cubicBezTo>
                  <a:close/>
                </a:path>
              </a:pathLst>
            </a:custGeom>
            <a:solidFill>
              <a:srgbClr val="F1F1F1"/>
            </a:solidFill>
            <a:ln w="433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3F97D22-5187-436B-93A5-5D13A19F2E8F}"/>
                </a:ext>
              </a:extLst>
            </p:cNvPr>
            <p:cNvSpPr/>
            <p:nvPr/>
          </p:nvSpPr>
          <p:spPr>
            <a:xfrm>
              <a:off x="3705534" y="3414165"/>
              <a:ext cx="60782" cy="60781"/>
            </a:xfrm>
            <a:custGeom>
              <a:avLst/>
              <a:gdLst>
                <a:gd name="connsiteX0" fmla="*/ 60414 w 60782"/>
                <a:gd name="connsiteY0" fmla="*/ 25589 h 60781"/>
                <a:gd name="connsiteX1" fmla="*/ 25594 w 60782"/>
                <a:gd name="connsiteY1" fmla="*/ 60414 h 60781"/>
                <a:gd name="connsiteX2" fmla="*/ 369 w 60782"/>
                <a:gd name="connsiteY2" fmla="*/ 35202 h 60781"/>
                <a:gd name="connsiteX3" fmla="*/ 35202 w 60782"/>
                <a:gd name="connsiteY3" fmla="*/ 370 h 60781"/>
                <a:gd name="connsiteX4" fmla="*/ 60414 w 60782"/>
                <a:gd name="connsiteY4" fmla="*/ 25589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89"/>
                  </a:moveTo>
                  <a:cubicBezTo>
                    <a:pt x="63558" y="46123"/>
                    <a:pt x="46131" y="63554"/>
                    <a:pt x="25594" y="60414"/>
                  </a:cubicBezTo>
                  <a:cubicBezTo>
                    <a:pt x="12797" y="58459"/>
                    <a:pt x="2333" y="47999"/>
                    <a:pt x="369" y="35202"/>
                  </a:cubicBezTo>
                  <a:cubicBezTo>
                    <a:pt x="-2780" y="14660"/>
                    <a:pt x="14660" y="-2780"/>
                    <a:pt x="35202" y="370"/>
                  </a:cubicBezTo>
                  <a:cubicBezTo>
                    <a:pt x="47995" y="2333"/>
                    <a:pt x="58455" y="12793"/>
                    <a:pt x="60414" y="25589"/>
                  </a:cubicBezTo>
                  <a:close/>
                </a:path>
              </a:pathLst>
            </a:custGeom>
            <a:solidFill>
              <a:srgbClr val="D1D1D1"/>
            </a:solidFill>
            <a:ln w="433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8E46BA1-4892-496B-8173-9D28C8D6348C}"/>
                </a:ext>
              </a:extLst>
            </p:cNvPr>
            <p:cNvSpPr/>
            <p:nvPr/>
          </p:nvSpPr>
          <p:spPr>
            <a:xfrm>
              <a:off x="3932453" y="3560038"/>
              <a:ext cx="121563" cy="121566"/>
            </a:xfrm>
            <a:custGeom>
              <a:avLst/>
              <a:gdLst>
                <a:gd name="connsiteX0" fmla="*/ 120827 w 121563"/>
                <a:gd name="connsiteY0" fmla="*/ 51179 h 121566"/>
                <a:gd name="connsiteX1" fmla="*/ 51188 w 121563"/>
                <a:gd name="connsiteY1" fmla="*/ 120832 h 121566"/>
                <a:gd name="connsiteX2" fmla="*/ 739 w 121563"/>
                <a:gd name="connsiteY2" fmla="*/ 70405 h 121566"/>
                <a:gd name="connsiteX3" fmla="*/ 70405 w 121563"/>
                <a:gd name="connsiteY3" fmla="*/ 739 h 121566"/>
                <a:gd name="connsiteX4" fmla="*/ 120827 w 121563"/>
                <a:gd name="connsiteY4" fmla="*/ 51179 h 12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3" h="121566">
                  <a:moveTo>
                    <a:pt x="120827" y="51179"/>
                  </a:moveTo>
                  <a:cubicBezTo>
                    <a:pt x="127113" y="92245"/>
                    <a:pt x="92258" y="127108"/>
                    <a:pt x="51188" y="120832"/>
                  </a:cubicBezTo>
                  <a:cubicBezTo>
                    <a:pt x="25590" y="116918"/>
                    <a:pt x="4666" y="96003"/>
                    <a:pt x="739" y="70405"/>
                  </a:cubicBezTo>
                  <a:cubicBezTo>
                    <a:pt x="-5560" y="29321"/>
                    <a:pt x="29325" y="-5560"/>
                    <a:pt x="70405" y="739"/>
                  </a:cubicBezTo>
                  <a:cubicBezTo>
                    <a:pt x="95994" y="4670"/>
                    <a:pt x="116909" y="25586"/>
                    <a:pt x="120827" y="51179"/>
                  </a:cubicBezTo>
                  <a:close/>
                </a:path>
              </a:pathLst>
            </a:custGeom>
            <a:solidFill>
              <a:srgbClr val="FFFFFF"/>
            </a:solidFill>
            <a:ln w="433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09EDC06-2760-46E2-BA0A-30427643E26F}"/>
                </a:ext>
              </a:extLst>
            </p:cNvPr>
            <p:cNvSpPr/>
            <p:nvPr/>
          </p:nvSpPr>
          <p:spPr>
            <a:xfrm>
              <a:off x="3235273" y="3768827"/>
              <a:ext cx="46517" cy="46496"/>
            </a:xfrm>
            <a:custGeom>
              <a:avLst/>
              <a:gdLst>
                <a:gd name="connsiteX0" fmla="*/ 45887 w 46517"/>
                <a:gd name="connsiteY0" fmla="*/ 43077 h 46496"/>
                <a:gd name="connsiteX1" fmla="*/ 11119 w 46517"/>
                <a:gd name="connsiteY1" fmla="*/ 28603 h 46496"/>
                <a:gd name="connsiteX2" fmla="*/ 629 w 46517"/>
                <a:gd name="connsiteY2" fmla="*/ 3422 h 46496"/>
                <a:gd name="connsiteX3" fmla="*/ 35409 w 46517"/>
                <a:gd name="connsiteY3" fmla="*/ 17904 h 46496"/>
                <a:gd name="connsiteX4" fmla="*/ 45887 w 46517"/>
                <a:gd name="connsiteY4" fmla="*/ 43077 h 4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7" h="46496">
                  <a:moveTo>
                    <a:pt x="45887" y="43077"/>
                  </a:moveTo>
                  <a:cubicBezTo>
                    <a:pt x="42125" y="51282"/>
                    <a:pt x="24724" y="44041"/>
                    <a:pt x="11119" y="28603"/>
                  </a:cubicBezTo>
                  <a:cubicBezTo>
                    <a:pt x="2640" y="18982"/>
                    <a:pt x="-1713" y="8539"/>
                    <a:pt x="629" y="3422"/>
                  </a:cubicBezTo>
                  <a:cubicBezTo>
                    <a:pt x="4386" y="-4792"/>
                    <a:pt x="21805" y="2462"/>
                    <a:pt x="35409" y="17904"/>
                  </a:cubicBezTo>
                  <a:cubicBezTo>
                    <a:pt x="43884" y="27522"/>
                    <a:pt x="48232" y="37964"/>
                    <a:pt x="45887" y="43077"/>
                  </a:cubicBezTo>
                  <a:close/>
                </a:path>
              </a:pathLst>
            </a:custGeom>
            <a:solidFill>
              <a:srgbClr val="D1D1D1"/>
            </a:solidFill>
            <a:ln w="433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3B9F0D7-0451-4D7F-96A3-944F0CAF9DE1}"/>
                </a:ext>
              </a:extLst>
            </p:cNvPr>
            <p:cNvSpPr/>
            <p:nvPr/>
          </p:nvSpPr>
          <p:spPr>
            <a:xfrm>
              <a:off x="3819071" y="4342101"/>
              <a:ext cx="60782" cy="60781"/>
            </a:xfrm>
            <a:custGeom>
              <a:avLst/>
              <a:gdLst>
                <a:gd name="connsiteX0" fmla="*/ 60414 w 60782"/>
                <a:gd name="connsiteY0" fmla="*/ 25589 h 60781"/>
                <a:gd name="connsiteX1" fmla="*/ 25594 w 60782"/>
                <a:gd name="connsiteY1" fmla="*/ 60414 h 60781"/>
                <a:gd name="connsiteX2" fmla="*/ 369 w 60782"/>
                <a:gd name="connsiteY2" fmla="*/ 35202 h 60781"/>
                <a:gd name="connsiteX3" fmla="*/ 35202 w 60782"/>
                <a:gd name="connsiteY3" fmla="*/ 370 h 60781"/>
                <a:gd name="connsiteX4" fmla="*/ 60414 w 60782"/>
                <a:gd name="connsiteY4" fmla="*/ 25589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89"/>
                  </a:moveTo>
                  <a:cubicBezTo>
                    <a:pt x="63558" y="46122"/>
                    <a:pt x="46131" y="63554"/>
                    <a:pt x="25594" y="60414"/>
                  </a:cubicBezTo>
                  <a:cubicBezTo>
                    <a:pt x="12793" y="58459"/>
                    <a:pt x="2333" y="47999"/>
                    <a:pt x="369" y="35202"/>
                  </a:cubicBezTo>
                  <a:cubicBezTo>
                    <a:pt x="-2780" y="14660"/>
                    <a:pt x="14660" y="-2780"/>
                    <a:pt x="35202" y="370"/>
                  </a:cubicBezTo>
                  <a:cubicBezTo>
                    <a:pt x="47999" y="2333"/>
                    <a:pt x="58455" y="12793"/>
                    <a:pt x="60414" y="25589"/>
                  </a:cubicBezTo>
                  <a:close/>
                </a:path>
              </a:pathLst>
            </a:custGeom>
            <a:solidFill>
              <a:srgbClr val="E5E5E5"/>
            </a:solidFill>
            <a:ln w="433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990CD-7B71-4DFD-BBED-590AD1C3025A}"/>
                </a:ext>
              </a:extLst>
            </p:cNvPr>
            <p:cNvSpPr/>
            <p:nvPr/>
          </p:nvSpPr>
          <p:spPr>
            <a:xfrm>
              <a:off x="3194966" y="4066556"/>
              <a:ext cx="121563" cy="121562"/>
            </a:xfrm>
            <a:custGeom>
              <a:avLst/>
              <a:gdLst>
                <a:gd name="connsiteX0" fmla="*/ 120827 w 121563"/>
                <a:gd name="connsiteY0" fmla="*/ 51175 h 121562"/>
                <a:gd name="connsiteX1" fmla="*/ 51188 w 121563"/>
                <a:gd name="connsiteY1" fmla="*/ 120828 h 121562"/>
                <a:gd name="connsiteX2" fmla="*/ 739 w 121563"/>
                <a:gd name="connsiteY2" fmla="*/ 70401 h 121562"/>
                <a:gd name="connsiteX3" fmla="*/ 70404 w 121563"/>
                <a:gd name="connsiteY3" fmla="*/ 740 h 121562"/>
                <a:gd name="connsiteX4" fmla="*/ 120827 w 121563"/>
                <a:gd name="connsiteY4" fmla="*/ 51175 h 1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3" h="121562">
                  <a:moveTo>
                    <a:pt x="120827" y="51175"/>
                  </a:moveTo>
                  <a:cubicBezTo>
                    <a:pt x="127112" y="92242"/>
                    <a:pt x="92258" y="127105"/>
                    <a:pt x="51188" y="120828"/>
                  </a:cubicBezTo>
                  <a:cubicBezTo>
                    <a:pt x="25590" y="116914"/>
                    <a:pt x="4666" y="95999"/>
                    <a:pt x="739" y="70401"/>
                  </a:cubicBezTo>
                  <a:cubicBezTo>
                    <a:pt x="-5560" y="29318"/>
                    <a:pt x="29325" y="-5563"/>
                    <a:pt x="70404" y="740"/>
                  </a:cubicBezTo>
                  <a:cubicBezTo>
                    <a:pt x="95994" y="4667"/>
                    <a:pt x="116909" y="25582"/>
                    <a:pt x="120827" y="51175"/>
                  </a:cubicBezTo>
                  <a:close/>
                </a:path>
              </a:pathLst>
            </a:custGeom>
            <a:solidFill>
              <a:srgbClr val="092F57"/>
            </a:solidFill>
            <a:ln w="4336"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F630AF5B-C7FC-4ECC-92AC-8FC53B9BBE3F}"/>
                </a:ext>
              </a:extLst>
            </p:cNvPr>
            <p:cNvSpPr/>
            <p:nvPr/>
          </p:nvSpPr>
          <p:spPr>
            <a:xfrm>
              <a:off x="3195128" y="4512290"/>
              <a:ext cx="60779" cy="60778"/>
            </a:xfrm>
            <a:custGeom>
              <a:avLst/>
              <a:gdLst>
                <a:gd name="connsiteX0" fmla="*/ 60412 w 60779"/>
                <a:gd name="connsiteY0" fmla="*/ 25590 h 60778"/>
                <a:gd name="connsiteX1" fmla="*/ 25579 w 60779"/>
                <a:gd name="connsiteY1" fmla="*/ 60409 h 60778"/>
                <a:gd name="connsiteX2" fmla="*/ 368 w 60779"/>
                <a:gd name="connsiteY2" fmla="*/ 35189 h 60778"/>
                <a:gd name="connsiteX3" fmla="*/ 35200 w 60779"/>
                <a:gd name="connsiteY3" fmla="*/ 370 h 60778"/>
                <a:gd name="connsiteX4" fmla="*/ 60412 w 60779"/>
                <a:gd name="connsiteY4" fmla="*/ 25590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9" h="60778">
                  <a:moveTo>
                    <a:pt x="60412" y="25590"/>
                  </a:moveTo>
                  <a:cubicBezTo>
                    <a:pt x="63552" y="46127"/>
                    <a:pt x="46116" y="63559"/>
                    <a:pt x="25579" y="60409"/>
                  </a:cubicBezTo>
                  <a:cubicBezTo>
                    <a:pt x="12782" y="58446"/>
                    <a:pt x="2322" y="47986"/>
                    <a:pt x="368" y="35189"/>
                  </a:cubicBezTo>
                  <a:cubicBezTo>
                    <a:pt x="-2773" y="14652"/>
                    <a:pt x="14663" y="-2780"/>
                    <a:pt x="35200" y="370"/>
                  </a:cubicBezTo>
                  <a:cubicBezTo>
                    <a:pt x="47997" y="2333"/>
                    <a:pt x="58453" y="12793"/>
                    <a:pt x="60412" y="25590"/>
                  </a:cubicBezTo>
                  <a:close/>
                </a:path>
              </a:pathLst>
            </a:custGeom>
            <a:solidFill>
              <a:srgbClr val="737373"/>
            </a:solidFill>
            <a:ln w="433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BAA581F-7E39-4B20-B69A-77DEB38C0E65}"/>
                </a:ext>
              </a:extLst>
            </p:cNvPr>
            <p:cNvSpPr/>
            <p:nvPr/>
          </p:nvSpPr>
          <p:spPr>
            <a:xfrm>
              <a:off x="2424849" y="3535731"/>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2"/>
                    <a:pt x="0" y="30389"/>
                  </a:cubicBezTo>
                  <a:cubicBezTo>
                    <a:pt x="0" y="13606"/>
                    <a:pt x="13606" y="0"/>
                    <a:pt x="30389" y="0"/>
                  </a:cubicBezTo>
                  <a:cubicBezTo>
                    <a:pt x="47172" y="0"/>
                    <a:pt x="60778" y="13606"/>
                    <a:pt x="60778" y="30389"/>
                  </a:cubicBezTo>
                  <a:close/>
                </a:path>
              </a:pathLst>
            </a:custGeom>
            <a:solidFill>
              <a:schemeClr val="accent4"/>
            </a:solidFill>
            <a:ln w="433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7CCCFED-7EF4-4998-860F-C06C7C10A464}"/>
                </a:ext>
              </a:extLst>
            </p:cNvPr>
            <p:cNvSpPr/>
            <p:nvPr/>
          </p:nvSpPr>
          <p:spPr>
            <a:xfrm>
              <a:off x="2530203" y="3179141"/>
              <a:ext cx="60782" cy="60781"/>
            </a:xfrm>
            <a:custGeom>
              <a:avLst/>
              <a:gdLst>
                <a:gd name="connsiteX0" fmla="*/ 60414 w 60782"/>
                <a:gd name="connsiteY0" fmla="*/ 25589 h 60781"/>
                <a:gd name="connsiteX1" fmla="*/ 25594 w 60782"/>
                <a:gd name="connsiteY1" fmla="*/ 60414 h 60781"/>
                <a:gd name="connsiteX2" fmla="*/ 369 w 60782"/>
                <a:gd name="connsiteY2" fmla="*/ 35202 h 60781"/>
                <a:gd name="connsiteX3" fmla="*/ 35202 w 60782"/>
                <a:gd name="connsiteY3" fmla="*/ 370 h 60781"/>
                <a:gd name="connsiteX4" fmla="*/ 60414 w 60782"/>
                <a:gd name="connsiteY4" fmla="*/ 25589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89"/>
                  </a:moveTo>
                  <a:cubicBezTo>
                    <a:pt x="63558" y="46122"/>
                    <a:pt x="46131" y="63554"/>
                    <a:pt x="25594" y="60414"/>
                  </a:cubicBezTo>
                  <a:cubicBezTo>
                    <a:pt x="12793" y="58459"/>
                    <a:pt x="2333" y="47999"/>
                    <a:pt x="369" y="35202"/>
                  </a:cubicBezTo>
                  <a:cubicBezTo>
                    <a:pt x="-2780" y="14660"/>
                    <a:pt x="14661" y="-2780"/>
                    <a:pt x="35202" y="370"/>
                  </a:cubicBezTo>
                  <a:cubicBezTo>
                    <a:pt x="47999" y="2333"/>
                    <a:pt x="58455" y="12793"/>
                    <a:pt x="60414" y="25589"/>
                  </a:cubicBezTo>
                  <a:close/>
                </a:path>
              </a:pathLst>
            </a:custGeom>
            <a:solidFill>
              <a:srgbClr val="505050"/>
            </a:solidFill>
            <a:ln w="433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FD9181B-F45B-472B-884B-426EC74DCB8F}"/>
                </a:ext>
              </a:extLst>
            </p:cNvPr>
            <p:cNvSpPr/>
            <p:nvPr/>
          </p:nvSpPr>
          <p:spPr>
            <a:xfrm>
              <a:off x="3126078" y="4208382"/>
              <a:ext cx="60782" cy="60781"/>
            </a:xfrm>
            <a:custGeom>
              <a:avLst/>
              <a:gdLst>
                <a:gd name="connsiteX0" fmla="*/ 60414 w 60782"/>
                <a:gd name="connsiteY0" fmla="*/ 25589 h 60781"/>
                <a:gd name="connsiteX1" fmla="*/ 25594 w 60782"/>
                <a:gd name="connsiteY1" fmla="*/ 60414 h 60781"/>
                <a:gd name="connsiteX2" fmla="*/ 370 w 60782"/>
                <a:gd name="connsiteY2" fmla="*/ 35202 h 60781"/>
                <a:gd name="connsiteX3" fmla="*/ 35202 w 60782"/>
                <a:gd name="connsiteY3" fmla="*/ 370 h 60781"/>
                <a:gd name="connsiteX4" fmla="*/ 60414 w 60782"/>
                <a:gd name="connsiteY4" fmla="*/ 25589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89"/>
                  </a:moveTo>
                  <a:cubicBezTo>
                    <a:pt x="63558" y="46122"/>
                    <a:pt x="46131" y="63554"/>
                    <a:pt x="25594" y="60414"/>
                  </a:cubicBezTo>
                  <a:cubicBezTo>
                    <a:pt x="12793" y="58459"/>
                    <a:pt x="2333" y="47999"/>
                    <a:pt x="370" y="35202"/>
                  </a:cubicBezTo>
                  <a:cubicBezTo>
                    <a:pt x="-2780" y="14660"/>
                    <a:pt x="14661" y="-2780"/>
                    <a:pt x="35202" y="370"/>
                  </a:cubicBezTo>
                  <a:cubicBezTo>
                    <a:pt x="47999" y="2333"/>
                    <a:pt x="58455" y="12793"/>
                    <a:pt x="60414" y="25589"/>
                  </a:cubicBezTo>
                  <a:close/>
                </a:path>
              </a:pathLst>
            </a:custGeom>
            <a:solidFill>
              <a:srgbClr val="D1D1D1"/>
            </a:solidFill>
            <a:ln w="433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5893A72-08E7-4DB7-A707-58BD631E018F}"/>
                </a:ext>
              </a:extLst>
            </p:cNvPr>
            <p:cNvSpPr/>
            <p:nvPr/>
          </p:nvSpPr>
          <p:spPr>
            <a:xfrm>
              <a:off x="2887167" y="3744515"/>
              <a:ext cx="46515" cy="46496"/>
            </a:xfrm>
            <a:custGeom>
              <a:avLst/>
              <a:gdLst>
                <a:gd name="connsiteX0" fmla="*/ 45887 w 46515"/>
                <a:gd name="connsiteY0" fmla="*/ 43077 h 46496"/>
                <a:gd name="connsiteX1" fmla="*/ 11119 w 46515"/>
                <a:gd name="connsiteY1" fmla="*/ 28603 h 46496"/>
                <a:gd name="connsiteX2" fmla="*/ 629 w 46515"/>
                <a:gd name="connsiteY2" fmla="*/ 3422 h 46496"/>
                <a:gd name="connsiteX3" fmla="*/ 35409 w 46515"/>
                <a:gd name="connsiteY3" fmla="*/ 17905 h 46496"/>
                <a:gd name="connsiteX4" fmla="*/ 45887 w 46515"/>
                <a:gd name="connsiteY4" fmla="*/ 43077 h 46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15" h="46496">
                  <a:moveTo>
                    <a:pt x="45887" y="43077"/>
                  </a:moveTo>
                  <a:cubicBezTo>
                    <a:pt x="42125" y="51282"/>
                    <a:pt x="24724" y="44041"/>
                    <a:pt x="11119" y="28603"/>
                  </a:cubicBezTo>
                  <a:cubicBezTo>
                    <a:pt x="2640" y="18982"/>
                    <a:pt x="-1713" y="8539"/>
                    <a:pt x="629" y="3422"/>
                  </a:cubicBezTo>
                  <a:cubicBezTo>
                    <a:pt x="4386" y="-4792"/>
                    <a:pt x="21800" y="2462"/>
                    <a:pt x="35409" y="17905"/>
                  </a:cubicBezTo>
                  <a:cubicBezTo>
                    <a:pt x="43884" y="27522"/>
                    <a:pt x="48228" y="37964"/>
                    <a:pt x="45887" y="43077"/>
                  </a:cubicBezTo>
                  <a:close/>
                </a:path>
              </a:pathLst>
            </a:custGeom>
            <a:solidFill>
              <a:srgbClr val="D1D1D1"/>
            </a:solidFill>
            <a:ln w="433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DCF6F38-32ED-4C6C-A739-D0C5A389D095}"/>
                </a:ext>
              </a:extLst>
            </p:cNvPr>
            <p:cNvSpPr/>
            <p:nvPr/>
          </p:nvSpPr>
          <p:spPr>
            <a:xfrm>
              <a:off x="3506926" y="4074863"/>
              <a:ext cx="93037" cy="92996"/>
            </a:xfrm>
            <a:custGeom>
              <a:avLst/>
              <a:gdLst>
                <a:gd name="connsiteX0" fmla="*/ 91777 w 93037"/>
                <a:gd name="connsiteY0" fmla="*/ 86159 h 92996"/>
                <a:gd name="connsiteX1" fmla="*/ 22238 w 93037"/>
                <a:gd name="connsiteY1" fmla="*/ 57212 h 92996"/>
                <a:gd name="connsiteX2" fmla="*/ 1257 w 93037"/>
                <a:gd name="connsiteY2" fmla="*/ 6846 h 92996"/>
                <a:gd name="connsiteX3" fmla="*/ 70819 w 93037"/>
                <a:gd name="connsiteY3" fmla="*/ 35806 h 92996"/>
                <a:gd name="connsiteX4" fmla="*/ 91777 w 93037"/>
                <a:gd name="connsiteY4" fmla="*/ 86159 h 9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7" h="92996">
                  <a:moveTo>
                    <a:pt x="91777" y="86159"/>
                  </a:moveTo>
                  <a:cubicBezTo>
                    <a:pt x="84258" y="102569"/>
                    <a:pt x="49452" y="88083"/>
                    <a:pt x="22238" y="57212"/>
                  </a:cubicBezTo>
                  <a:cubicBezTo>
                    <a:pt x="5280" y="37973"/>
                    <a:pt x="-3425" y="17079"/>
                    <a:pt x="1257" y="6846"/>
                  </a:cubicBezTo>
                  <a:cubicBezTo>
                    <a:pt x="8776" y="-9583"/>
                    <a:pt x="43605" y="4921"/>
                    <a:pt x="70819" y="35806"/>
                  </a:cubicBezTo>
                  <a:cubicBezTo>
                    <a:pt x="87772" y="55049"/>
                    <a:pt x="96464" y="75929"/>
                    <a:pt x="91777" y="86159"/>
                  </a:cubicBezTo>
                  <a:close/>
                </a:path>
              </a:pathLst>
            </a:custGeom>
            <a:solidFill>
              <a:srgbClr val="D1D1D1"/>
            </a:solidFill>
            <a:ln w="433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1F116BF-A31F-4C9F-AFAC-E4E367F865CA}"/>
                </a:ext>
              </a:extLst>
            </p:cNvPr>
            <p:cNvSpPr/>
            <p:nvPr/>
          </p:nvSpPr>
          <p:spPr>
            <a:xfrm>
              <a:off x="2862480" y="4163806"/>
              <a:ext cx="60782" cy="60781"/>
            </a:xfrm>
            <a:custGeom>
              <a:avLst/>
              <a:gdLst>
                <a:gd name="connsiteX0" fmla="*/ 60414 w 60782"/>
                <a:gd name="connsiteY0" fmla="*/ 25589 h 60781"/>
                <a:gd name="connsiteX1" fmla="*/ 25594 w 60782"/>
                <a:gd name="connsiteY1" fmla="*/ 60414 h 60781"/>
                <a:gd name="connsiteX2" fmla="*/ 370 w 60782"/>
                <a:gd name="connsiteY2" fmla="*/ 35202 h 60781"/>
                <a:gd name="connsiteX3" fmla="*/ 35202 w 60782"/>
                <a:gd name="connsiteY3" fmla="*/ 369 h 60781"/>
                <a:gd name="connsiteX4" fmla="*/ 60414 w 60782"/>
                <a:gd name="connsiteY4" fmla="*/ 25589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89"/>
                  </a:moveTo>
                  <a:cubicBezTo>
                    <a:pt x="63558" y="46123"/>
                    <a:pt x="46131" y="63554"/>
                    <a:pt x="25594" y="60414"/>
                  </a:cubicBezTo>
                  <a:cubicBezTo>
                    <a:pt x="12793" y="58455"/>
                    <a:pt x="2333" y="47999"/>
                    <a:pt x="370" y="35202"/>
                  </a:cubicBezTo>
                  <a:cubicBezTo>
                    <a:pt x="-2780" y="14660"/>
                    <a:pt x="14660" y="-2780"/>
                    <a:pt x="35202" y="369"/>
                  </a:cubicBezTo>
                  <a:cubicBezTo>
                    <a:pt x="47995" y="2333"/>
                    <a:pt x="58454" y="12793"/>
                    <a:pt x="60414" y="25589"/>
                  </a:cubicBezTo>
                  <a:close/>
                </a:path>
              </a:pathLst>
            </a:custGeom>
            <a:solidFill>
              <a:srgbClr val="FFFFFF"/>
            </a:solidFill>
            <a:ln w="433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3B786DE-FCAC-46A6-A887-B13D67A04958}"/>
                </a:ext>
              </a:extLst>
            </p:cNvPr>
            <p:cNvSpPr/>
            <p:nvPr/>
          </p:nvSpPr>
          <p:spPr>
            <a:xfrm>
              <a:off x="2777759" y="4739212"/>
              <a:ext cx="121563" cy="121562"/>
            </a:xfrm>
            <a:custGeom>
              <a:avLst/>
              <a:gdLst>
                <a:gd name="connsiteX0" fmla="*/ 120827 w 121563"/>
                <a:gd name="connsiteY0" fmla="*/ 51176 h 121562"/>
                <a:gd name="connsiteX1" fmla="*/ 51188 w 121563"/>
                <a:gd name="connsiteY1" fmla="*/ 120828 h 121562"/>
                <a:gd name="connsiteX2" fmla="*/ 739 w 121563"/>
                <a:gd name="connsiteY2" fmla="*/ 70401 h 121562"/>
                <a:gd name="connsiteX3" fmla="*/ 70404 w 121563"/>
                <a:gd name="connsiteY3" fmla="*/ 740 h 121562"/>
                <a:gd name="connsiteX4" fmla="*/ 120827 w 121563"/>
                <a:gd name="connsiteY4" fmla="*/ 51176 h 12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3" h="121562">
                  <a:moveTo>
                    <a:pt x="120827" y="51176"/>
                  </a:moveTo>
                  <a:cubicBezTo>
                    <a:pt x="127112" y="92242"/>
                    <a:pt x="92258" y="127105"/>
                    <a:pt x="51188" y="120828"/>
                  </a:cubicBezTo>
                  <a:cubicBezTo>
                    <a:pt x="25590" y="116914"/>
                    <a:pt x="4666" y="95999"/>
                    <a:pt x="739" y="70401"/>
                  </a:cubicBezTo>
                  <a:cubicBezTo>
                    <a:pt x="-5560" y="29318"/>
                    <a:pt x="29325" y="-5563"/>
                    <a:pt x="70404" y="740"/>
                  </a:cubicBezTo>
                  <a:cubicBezTo>
                    <a:pt x="95994" y="4662"/>
                    <a:pt x="116909" y="25582"/>
                    <a:pt x="120827" y="51176"/>
                  </a:cubicBezTo>
                  <a:close/>
                </a:path>
              </a:pathLst>
            </a:custGeom>
            <a:solidFill>
              <a:schemeClr val="accent4"/>
            </a:solidFill>
            <a:ln w="433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1289CD1-BC48-498C-9D97-C85046429AA6}"/>
                </a:ext>
              </a:extLst>
            </p:cNvPr>
            <p:cNvSpPr/>
            <p:nvPr/>
          </p:nvSpPr>
          <p:spPr>
            <a:xfrm>
              <a:off x="2947946" y="4479872"/>
              <a:ext cx="121564" cy="121566"/>
            </a:xfrm>
            <a:custGeom>
              <a:avLst/>
              <a:gdLst>
                <a:gd name="connsiteX0" fmla="*/ 120829 w 121564"/>
                <a:gd name="connsiteY0" fmla="*/ 51183 h 121566"/>
                <a:gd name="connsiteX1" fmla="*/ 51163 w 121564"/>
                <a:gd name="connsiteY1" fmla="*/ 120827 h 121566"/>
                <a:gd name="connsiteX2" fmla="*/ 736 w 121564"/>
                <a:gd name="connsiteY2" fmla="*/ 70383 h 121566"/>
                <a:gd name="connsiteX3" fmla="*/ 70402 w 121564"/>
                <a:gd name="connsiteY3" fmla="*/ 739 h 121566"/>
                <a:gd name="connsiteX4" fmla="*/ 120829 w 121564"/>
                <a:gd name="connsiteY4" fmla="*/ 51183 h 12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4" h="121566">
                  <a:moveTo>
                    <a:pt x="120829" y="51183"/>
                  </a:moveTo>
                  <a:cubicBezTo>
                    <a:pt x="127114" y="92258"/>
                    <a:pt x="92233" y="127126"/>
                    <a:pt x="51163" y="120827"/>
                  </a:cubicBezTo>
                  <a:cubicBezTo>
                    <a:pt x="25570" y="116900"/>
                    <a:pt x="4654" y="95981"/>
                    <a:pt x="736" y="70383"/>
                  </a:cubicBezTo>
                  <a:cubicBezTo>
                    <a:pt x="-5549" y="29308"/>
                    <a:pt x="29331" y="-5559"/>
                    <a:pt x="70402" y="739"/>
                  </a:cubicBezTo>
                  <a:cubicBezTo>
                    <a:pt x="95995" y="4666"/>
                    <a:pt x="116910" y="25590"/>
                    <a:pt x="120829" y="51183"/>
                  </a:cubicBezTo>
                  <a:close/>
                </a:path>
              </a:pathLst>
            </a:custGeom>
            <a:solidFill>
              <a:srgbClr val="092F57"/>
            </a:solidFill>
            <a:ln w="433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F288E50-B607-41D7-870C-8B7F6BF250D6}"/>
                </a:ext>
              </a:extLst>
            </p:cNvPr>
            <p:cNvSpPr/>
            <p:nvPr/>
          </p:nvSpPr>
          <p:spPr>
            <a:xfrm>
              <a:off x="2586539" y="3406942"/>
              <a:ext cx="60779" cy="60778"/>
            </a:xfrm>
            <a:custGeom>
              <a:avLst/>
              <a:gdLst>
                <a:gd name="connsiteX0" fmla="*/ 60412 w 60779"/>
                <a:gd name="connsiteY0" fmla="*/ 25590 h 60778"/>
                <a:gd name="connsiteX1" fmla="*/ 25579 w 60779"/>
                <a:gd name="connsiteY1" fmla="*/ 60409 h 60778"/>
                <a:gd name="connsiteX2" fmla="*/ 368 w 60779"/>
                <a:gd name="connsiteY2" fmla="*/ 35189 h 60778"/>
                <a:gd name="connsiteX3" fmla="*/ 35200 w 60779"/>
                <a:gd name="connsiteY3" fmla="*/ 370 h 60778"/>
                <a:gd name="connsiteX4" fmla="*/ 60412 w 60779"/>
                <a:gd name="connsiteY4" fmla="*/ 25590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9" h="60778">
                  <a:moveTo>
                    <a:pt x="60412" y="25590"/>
                  </a:moveTo>
                  <a:cubicBezTo>
                    <a:pt x="63552" y="46127"/>
                    <a:pt x="46116" y="63558"/>
                    <a:pt x="25579" y="60409"/>
                  </a:cubicBezTo>
                  <a:cubicBezTo>
                    <a:pt x="12782" y="58446"/>
                    <a:pt x="2322" y="47986"/>
                    <a:pt x="368" y="35189"/>
                  </a:cubicBezTo>
                  <a:cubicBezTo>
                    <a:pt x="-2773" y="14652"/>
                    <a:pt x="14663" y="-2780"/>
                    <a:pt x="35200" y="370"/>
                  </a:cubicBezTo>
                  <a:cubicBezTo>
                    <a:pt x="47993" y="2329"/>
                    <a:pt x="58453" y="12793"/>
                    <a:pt x="60412" y="25590"/>
                  </a:cubicBezTo>
                  <a:close/>
                </a:path>
              </a:pathLst>
            </a:custGeom>
            <a:solidFill>
              <a:srgbClr val="505050"/>
            </a:solidFill>
            <a:ln w="433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8702073-4016-462A-BF0F-F68D4658C2D8}"/>
                </a:ext>
              </a:extLst>
            </p:cNvPr>
            <p:cNvSpPr/>
            <p:nvPr/>
          </p:nvSpPr>
          <p:spPr>
            <a:xfrm>
              <a:off x="3323287" y="4384370"/>
              <a:ext cx="60779" cy="60779"/>
            </a:xfrm>
            <a:custGeom>
              <a:avLst/>
              <a:gdLst>
                <a:gd name="connsiteX0" fmla="*/ 60412 w 60779"/>
                <a:gd name="connsiteY0" fmla="*/ 25590 h 60779"/>
                <a:gd name="connsiteX1" fmla="*/ 25579 w 60779"/>
                <a:gd name="connsiteY1" fmla="*/ 60409 h 60779"/>
                <a:gd name="connsiteX2" fmla="*/ 368 w 60779"/>
                <a:gd name="connsiteY2" fmla="*/ 35189 h 60779"/>
                <a:gd name="connsiteX3" fmla="*/ 35200 w 60779"/>
                <a:gd name="connsiteY3" fmla="*/ 370 h 60779"/>
                <a:gd name="connsiteX4" fmla="*/ 60412 w 60779"/>
                <a:gd name="connsiteY4" fmla="*/ 25590 h 6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9" h="60779">
                  <a:moveTo>
                    <a:pt x="60412" y="25590"/>
                  </a:moveTo>
                  <a:cubicBezTo>
                    <a:pt x="63552" y="46127"/>
                    <a:pt x="46116" y="63559"/>
                    <a:pt x="25579" y="60409"/>
                  </a:cubicBezTo>
                  <a:cubicBezTo>
                    <a:pt x="12782" y="58446"/>
                    <a:pt x="2322" y="47986"/>
                    <a:pt x="368" y="35189"/>
                  </a:cubicBezTo>
                  <a:cubicBezTo>
                    <a:pt x="-2773" y="14652"/>
                    <a:pt x="14663" y="-2780"/>
                    <a:pt x="35200" y="370"/>
                  </a:cubicBezTo>
                  <a:cubicBezTo>
                    <a:pt x="47997" y="2333"/>
                    <a:pt x="58453" y="12793"/>
                    <a:pt x="60412" y="25590"/>
                  </a:cubicBezTo>
                  <a:close/>
                </a:path>
              </a:pathLst>
            </a:custGeom>
            <a:solidFill>
              <a:srgbClr val="D1D1D1"/>
            </a:solidFill>
            <a:ln w="433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B450564-96C7-4BE9-8EFA-82A171EA26D2}"/>
                </a:ext>
              </a:extLst>
            </p:cNvPr>
            <p:cNvSpPr/>
            <p:nvPr/>
          </p:nvSpPr>
          <p:spPr>
            <a:xfrm rot="-2700000">
              <a:off x="2411721" y="3321600"/>
              <a:ext cx="60786" cy="25045"/>
            </a:xfrm>
            <a:custGeom>
              <a:avLst/>
              <a:gdLst>
                <a:gd name="connsiteX0" fmla="*/ 60786 w 60786"/>
                <a:gd name="connsiteY0" fmla="*/ 12523 h 25045"/>
                <a:gd name="connsiteX1" fmla="*/ 30393 w 60786"/>
                <a:gd name="connsiteY1" fmla="*/ 25046 h 25045"/>
                <a:gd name="connsiteX2" fmla="*/ 0 w 60786"/>
                <a:gd name="connsiteY2" fmla="*/ 12523 h 25045"/>
                <a:gd name="connsiteX3" fmla="*/ 30393 w 60786"/>
                <a:gd name="connsiteY3" fmla="*/ 0 h 25045"/>
                <a:gd name="connsiteX4" fmla="*/ 60786 w 60786"/>
                <a:gd name="connsiteY4" fmla="*/ 12523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 h="25045">
                  <a:moveTo>
                    <a:pt x="60786" y="12523"/>
                  </a:moveTo>
                  <a:cubicBezTo>
                    <a:pt x="60786" y="19439"/>
                    <a:pt x="47179" y="25046"/>
                    <a:pt x="30393" y="25046"/>
                  </a:cubicBezTo>
                  <a:cubicBezTo>
                    <a:pt x="13607" y="25046"/>
                    <a:pt x="0" y="19439"/>
                    <a:pt x="0" y="12523"/>
                  </a:cubicBezTo>
                  <a:cubicBezTo>
                    <a:pt x="0" y="5607"/>
                    <a:pt x="13607" y="0"/>
                    <a:pt x="30393" y="0"/>
                  </a:cubicBezTo>
                  <a:cubicBezTo>
                    <a:pt x="47179" y="0"/>
                    <a:pt x="60786" y="5607"/>
                    <a:pt x="60786" y="12523"/>
                  </a:cubicBezTo>
                  <a:close/>
                </a:path>
              </a:pathLst>
            </a:custGeom>
            <a:solidFill>
              <a:schemeClr val="accent4"/>
            </a:solidFill>
            <a:ln w="4336"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36CE08E5-988D-4F5F-AC87-80AD2E46EDF4}"/>
                </a:ext>
              </a:extLst>
            </p:cNvPr>
            <p:cNvSpPr/>
            <p:nvPr/>
          </p:nvSpPr>
          <p:spPr>
            <a:xfrm rot="-2700000">
              <a:off x="3256857" y="4591799"/>
              <a:ext cx="60786" cy="25045"/>
            </a:xfrm>
            <a:custGeom>
              <a:avLst/>
              <a:gdLst>
                <a:gd name="connsiteX0" fmla="*/ 60786 w 60786"/>
                <a:gd name="connsiteY0" fmla="*/ 12523 h 25045"/>
                <a:gd name="connsiteX1" fmla="*/ 30393 w 60786"/>
                <a:gd name="connsiteY1" fmla="*/ 25046 h 25045"/>
                <a:gd name="connsiteX2" fmla="*/ 0 w 60786"/>
                <a:gd name="connsiteY2" fmla="*/ 12523 h 25045"/>
                <a:gd name="connsiteX3" fmla="*/ 30393 w 60786"/>
                <a:gd name="connsiteY3" fmla="*/ 0 h 25045"/>
                <a:gd name="connsiteX4" fmla="*/ 60786 w 60786"/>
                <a:gd name="connsiteY4" fmla="*/ 12523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 h="25045">
                  <a:moveTo>
                    <a:pt x="60786" y="12523"/>
                  </a:moveTo>
                  <a:cubicBezTo>
                    <a:pt x="60786" y="19439"/>
                    <a:pt x="47179" y="25046"/>
                    <a:pt x="30393" y="25046"/>
                  </a:cubicBezTo>
                  <a:cubicBezTo>
                    <a:pt x="13607" y="25046"/>
                    <a:pt x="0" y="19439"/>
                    <a:pt x="0" y="12523"/>
                  </a:cubicBezTo>
                  <a:cubicBezTo>
                    <a:pt x="0" y="5607"/>
                    <a:pt x="13607" y="0"/>
                    <a:pt x="30393" y="0"/>
                  </a:cubicBezTo>
                  <a:cubicBezTo>
                    <a:pt x="47179" y="0"/>
                    <a:pt x="60786" y="5607"/>
                    <a:pt x="60786" y="12523"/>
                  </a:cubicBezTo>
                  <a:close/>
                </a:path>
              </a:pathLst>
            </a:custGeom>
            <a:solidFill>
              <a:schemeClr val="accent4"/>
            </a:solidFill>
            <a:ln w="4336"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5C972D2B-9D79-4BA4-879C-F2FB9B91BDFE}"/>
                </a:ext>
              </a:extLst>
            </p:cNvPr>
            <p:cNvSpPr/>
            <p:nvPr/>
          </p:nvSpPr>
          <p:spPr>
            <a:xfrm rot="-2700000">
              <a:off x="3622324" y="3901726"/>
              <a:ext cx="121563" cy="50091"/>
            </a:xfrm>
            <a:custGeom>
              <a:avLst/>
              <a:gdLst>
                <a:gd name="connsiteX0" fmla="*/ 121564 w 121563"/>
                <a:gd name="connsiteY0" fmla="*/ 25046 h 50091"/>
                <a:gd name="connsiteX1" fmla="*/ 60782 w 121563"/>
                <a:gd name="connsiteY1" fmla="*/ 50092 h 50091"/>
                <a:gd name="connsiteX2" fmla="*/ 0 w 121563"/>
                <a:gd name="connsiteY2" fmla="*/ 25046 h 50091"/>
                <a:gd name="connsiteX3" fmla="*/ 60782 w 121563"/>
                <a:gd name="connsiteY3" fmla="*/ 0 h 50091"/>
                <a:gd name="connsiteX4" fmla="*/ 121564 w 121563"/>
                <a:gd name="connsiteY4" fmla="*/ 25046 h 5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63" h="50091">
                  <a:moveTo>
                    <a:pt x="121564" y="25046"/>
                  </a:moveTo>
                  <a:cubicBezTo>
                    <a:pt x="121564" y="38878"/>
                    <a:pt x="94351" y="50092"/>
                    <a:pt x="60782" y="50092"/>
                  </a:cubicBezTo>
                  <a:cubicBezTo>
                    <a:pt x="27213" y="50092"/>
                    <a:pt x="0" y="38878"/>
                    <a:pt x="0" y="25046"/>
                  </a:cubicBezTo>
                  <a:cubicBezTo>
                    <a:pt x="0" y="11214"/>
                    <a:pt x="27213" y="0"/>
                    <a:pt x="60782" y="0"/>
                  </a:cubicBezTo>
                  <a:cubicBezTo>
                    <a:pt x="94351" y="0"/>
                    <a:pt x="121564" y="11214"/>
                    <a:pt x="121564" y="25046"/>
                  </a:cubicBezTo>
                  <a:close/>
                </a:path>
              </a:pathLst>
            </a:custGeom>
            <a:solidFill>
              <a:schemeClr val="accent4"/>
            </a:solidFill>
            <a:ln w="4336"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B2FC96E1-0B7C-4FCD-BF36-475F51C079CD}"/>
                </a:ext>
              </a:extLst>
            </p:cNvPr>
            <p:cNvSpPr/>
            <p:nvPr/>
          </p:nvSpPr>
          <p:spPr>
            <a:xfrm>
              <a:off x="2915157" y="2988693"/>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3"/>
                    <a:pt x="0" y="30389"/>
                  </a:cubicBezTo>
                  <a:cubicBezTo>
                    <a:pt x="0" y="13606"/>
                    <a:pt x="13606" y="0"/>
                    <a:pt x="30389" y="0"/>
                  </a:cubicBezTo>
                  <a:cubicBezTo>
                    <a:pt x="47172" y="0"/>
                    <a:pt x="60778" y="13606"/>
                    <a:pt x="60778" y="30389"/>
                  </a:cubicBezTo>
                  <a:close/>
                </a:path>
              </a:pathLst>
            </a:custGeom>
            <a:solidFill>
              <a:srgbClr val="D1D1D1"/>
            </a:solidFill>
            <a:ln w="4336"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4CD298D2-C381-4988-B7AF-12AE6D46686C}"/>
                </a:ext>
              </a:extLst>
            </p:cNvPr>
            <p:cNvSpPr/>
            <p:nvPr/>
          </p:nvSpPr>
          <p:spPr>
            <a:xfrm>
              <a:off x="4019651" y="2688834"/>
              <a:ext cx="46520" cy="46498"/>
            </a:xfrm>
            <a:custGeom>
              <a:avLst/>
              <a:gdLst>
                <a:gd name="connsiteX0" fmla="*/ 45892 w 46520"/>
                <a:gd name="connsiteY0" fmla="*/ 43081 h 46498"/>
                <a:gd name="connsiteX1" fmla="*/ 11111 w 46520"/>
                <a:gd name="connsiteY1" fmla="*/ 28594 h 46498"/>
                <a:gd name="connsiteX2" fmla="*/ 629 w 46520"/>
                <a:gd name="connsiteY2" fmla="*/ 3418 h 46498"/>
                <a:gd name="connsiteX3" fmla="*/ 35410 w 46520"/>
                <a:gd name="connsiteY3" fmla="*/ 17904 h 46498"/>
                <a:gd name="connsiteX4" fmla="*/ 45892 w 46520"/>
                <a:gd name="connsiteY4" fmla="*/ 43081 h 4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0" h="46498">
                  <a:moveTo>
                    <a:pt x="45892" y="43081"/>
                  </a:moveTo>
                  <a:cubicBezTo>
                    <a:pt x="42130" y="51286"/>
                    <a:pt x="24716" y="44036"/>
                    <a:pt x="11111" y="28594"/>
                  </a:cubicBezTo>
                  <a:cubicBezTo>
                    <a:pt x="2632" y="18973"/>
                    <a:pt x="-1712" y="8530"/>
                    <a:pt x="629" y="3418"/>
                  </a:cubicBezTo>
                  <a:cubicBezTo>
                    <a:pt x="4391" y="-4788"/>
                    <a:pt x="21805" y="2462"/>
                    <a:pt x="35410" y="17904"/>
                  </a:cubicBezTo>
                  <a:cubicBezTo>
                    <a:pt x="43889" y="27526"/>
                    <a:pt x="48233" y="37968"/>
                    <a:pt x="45892" y="43081"/>
                  </a:cubicBezTo>
                  <a:close/>
                </a:path>
              </a:pathLst>
            </a:custGeom>
            <a:solidFill>
              <a:srgbClr val="D1D1D1"/>
            </a:solidFill>
            <a:ln w="4336"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D97A1D80-4167-4411-9339-E2935400AA2D}"/>
                </a:ext>
              </a:extLst>
            </p:cNvPr>
            <p:cNvSpPr/>
            <p:nvPr/>
          </p:nvSpPr>
          <p:spPr>
            <a:xfrm>
              <a:off x="3583756" y="1813576"/>
              <a:ext cx="60781" cy="60782"/>
            </a:xfrm>
            <a:custGeom>
              <a:avLst/>
              <a:gdLst>
                <a:gd name="connsiteX0" fmla="*/ 52656 w 60781"/>
                <a:gd name="connsiteY0" fmla="*/ 8134 h 60782"/>
                <a:gd name="connsiteX1" fmla="*/ 8123 w 60781"/>
                <a:gd name="connsiteY1" fmla="*/ 52649 h 60782"/>
                <a:gd name="connsiteX2" fmla="*/ 52656 w 60781"/>
                <a:gd name="connsiteY2" fmla="*/ 8134 h 60782"/>
              </a:gdLst>
              <a:ahLst/>
              <a:cxnLst>
                <a:cxn ang="0">
                  <a:pos x="connsiteX0" y="connsiteY0"/>
                </a:cxn>
                <a:cxn ang="0">
                  <a:pos x="connsiteX1" y="connsiteY1"/>
                </a:cxn>
                <a:cxn ang="0">
                  <a:pos x="connsiteX2" y="connsiteY2"/>
                </a:cxn>
              </a:cxnLst>
              <a:rect l="l" t="t" r="r" b="b"/>
              <a:pathLst>
                <a:path w="60781" h="60782">
                  <a:moveTo>
                    <a:pt x="52656" y="8134"/>
                  </a:moveTo>
                  <a:cubicBezTo>
                    <a:pt x="77428" y="40664"/>
                    <a:pt x="40650" y="77434"/>
                    <a:pt x="8123" y="52649"/>
                  </a:cubicBezTo>
                  <a:cubicBezTo>
                    <a:pt x="-16645" y="20118"/>
                    <a:pt x="20134" y="-16652"/>
                    <a:pt x="52656" y="8134"/>
                  </a:cubicBezTo>
                  <a:close/>
                </a:path>
              </a:pathLst>
            </a:custGeom>
            <a:solidFill>
              <a:srgbClr val="505050"/>
            </a:solidFill>
            <a:ln w="4336"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BC58B1F2-5C07-4C7A-9137-45DEB0A08735}"/>
                </a:ext>
              </a:extLst>
            </p:cNvPr>
            <p:cNvSpPr/>
            <p:nvPr/>
          </p:nvSpPr>
          <p:spPr>
            <a:xfrm>
              <a:off x="4117795" y="2417346"/>
              <a:ext cx="60779" cy="60778"/>
            </a:xfrm>
            <a:custGeom>
              <a:avLst/>
              <a:gdLst>
                <a:gd name="connsiteX0" fmla="*/ 60412 w 60779"/>
                <a:gd name="connsiteY0" fmla="*/ 25590 h 60778"/>
                <a:gd name="connsiteX1" fmla="*/ 25579 w 60779"/>
                <a:gd name="connsiteY1" fmla="*/ 60409 h 60778"/>
                <a:gd name="connsiteX2" fmla="*/ 368 w 60779"/>
                <a:gd name="connsiteY2" fmla="*/ 35189 h 60778"/>
                <a:gd name="connsiteX3" fmla="*/ 35200 w 60779"/>
                <a:gd name="connsiteY3" fmla="*/ 370 h 60778"/>
                <a:gd name="connsiteX4" fmla="*/ 60412 w 60779"/>
                <a:gd name="connsiteY4" fmla="*/ 25590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9" h="60778">
                  <a:moveTo>
                    <a:pt x="60412" y="25590"/>
                  </a:moveTo>
                  <a:cubicBezTo>
                    <a:pt x="63552" y="46127"/>
                    <a:pt x="46116" y="63559"/>
                    <a:pt x="25579" y="60409"/>
                  </a:cubicBezTo>
                  <a:cubicBezTo>
                    <a:pt x="12782" y="58446"/>
                    <a:pt x="2322" y="47986"/>
                    <a:pt x="368" y="35189"/>
                  </a:cubicBezTo>
                  <a:cubicBezTo>
                    <a:pt x="-2773" y="14652"/>
                    <a:pt x="14663" y="-2780"/>
                    <a:pt x="35200" y="370"/>
                  </a:cubicBezTo>
                  <a:cubicBezTo>
                    <a:pt x="47997" y="2329"/>
                    <a:pt x="58457" y="12788"/>
                    <a:pt x="60412" y="25590"/>
                  </a:cubicBezTo>
                  <a:close/>
                </a:path>
              </a:pathLst>
            </a:custGeom>
            <a:solidFill>
              <a:srgbClr val="505050"/>
            </a:solidFill>
            <a:ln w="4336"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836351DE-6B72-4321-9E37-986A32E194FB}"/>
                </a:ext>
              </a:extLst>
            </p:cNvPr>
            <p:cNvSpPr/>
            <p:nvPr/>
          </p:nvSpPr>
          <p:spPr>
            <a:xfrm rot="-2700000">
              <a:off x="3092453" y="2422047"/>
              <a:ext cx="60786" cy="25045"/>
            </a:xfrm>
            <a:custGeom>
              <a:avLst/>
              <a:gdLst>
                <a:gd name="connsiteX0" fmla="*/ 60786 w 60786"/>
                <a:gd name="connsiteY0" fmla="*/ 12523 h 25045"/>
                <a:gd name="connsiteX1" fmla="*/ 30393 w 60786"/>
                <a:gd name="connsiteY1" fmla="*/ 25046 h 25045"/>
                <a:gd name="connsiteX2" fmla="*/ 0 w 60786"/>
                <a:gd name="connsiteY2" fmla="*/ 12523 h 25045"/>
                <a:gd name="connsiteX3" fmla="*/ 30393 w 60786"/>
                <a:gd name="connsiteY3" fmla="*/ 0 h 25045"/>
                <a:gd name="connsiteX4" fmla="*/ 60786 w 60786"/>
                <a:gd name="connsiteY4" fmla="*/ 12523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 h="25045">
                  <a:moveTo>
                    <a:pt x="60786" y="12523"/>
                  </a:moveTo>
                  <a:cubicBezTo>
                    <a:pt x="60786" y="19439"/>
                    <a:pt x="47179" y="25046"/>
                    <a:pt x="30393" y="25046"/>
                  </a:cubicBezTo>
                  <a:cubicBezTo>
                    <a:pt x="13607" y="25046"/>
                    <a:pt x="0" y="19439"/>
                    <a:pt x="0" y="12523"/>
                  </a:cubicBezTo>
                  <a:cubicBezTo>
                    <a:pt x="0" y="5607"/>
                    <a:pt x="13607" y="0"/>
                    <a:pt x="30393" y="0"/>
                  </a:cubicBezTo>
                  <a:cubicBezTo>
                    <a:pt x="47179" y="0"/>
                    <a:pt x="60786" y="5607"/>
                    <a:pt x="60786" y="12523"/>
                  </a:cubicBezTo>
                  <a:close/>
                </a:path>
              </a:pathLst>
            </a:custGeom>
            <a:solidFill>
              <a:schemeClr val="accent4"/>
            </a:solidFill>
            <a:ln w="4336"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CF63B1FD-335C-4350-8C4B-D1ABDACA6F59}"/>
                </a:ext>
              </a:extLst>
            </p:cNvPr>
            <p:cNvSpPr/>
            <p:nvPr/>
          </p:nvSpPr>
          <p:spPr>
            <a:xfrm rot="-2700000">
              <a:off x="3268612" y="2105986"/>
              <a:ext cx="60786" cy="25045"/>
            </a:xfrm>
            <a:custGeom>
              <a:avLst/>
              <a:gdLst>
                <a:gd name="connsiteX0" fmla="*/ 60786 w 60786"/>
                <a:gd name="connsiteY0" fmla="*/ 12523 h 25045"/>
                <a:gd name="connsiteX1" fmla="*/ 30393 w 60786"/>
                <a:gd name="connsiteY1" fmla="*/ 25046 h 25045"/>
                <a:gd name="connsiteX2" fmla="*/ 0 w 60786"/>
                <a:gd name="connsiteY2" fmla="*/ 12523 h 25045"/>
                <a:gd name="connsiteX3" fmla="*/ 30393 w 60786"/>
                <a:gd name="connsiteY3" fmla="*/ 0 h 25045"/>
                <a:gd name="connsiteX4" fmla="*/ 60786 w 60786"/>
                <a:gd name="connsiteY4" fmla="*/ 12523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 h="25045">
                  <a:moveTo>
                    <a:pt x="60786" y="12523"/>
                  </a:moveTo>
                  <a:cubicBezTo>
                    <a:pt x="60786" y="19439"/>
                    <a:pt x="47179" y="25046"/>
                    <a:pt x="30393" y="25046"/>
                  </a:cubicBezTo>
                  <a:cubicBezTo>
                    <a:pt x="13607" y="25046"/>
                    <a:pt x="0" y="19439"/>
                    <a:pt x="0" y="12523"/>
                  </a:cubicBezTo>
                  <a:cubicBezTo>
                    <a:pt x="0" y="5607"/>
                    <a:pt x="13607" y="0"/>
                    <a:pt x="30393" y="0"/>
                  </a:cubicBezTo>
                  <a:cubicBezTo>
                    <a:pt x="47179" y="0"/>
                    <a:pt x="60786" y="5607"/>
                    <a:pt x="60786" y="12523"/>
                  </a:cubicBezTo>
                  <a:close/>
                </a:path>
              </a:pathLst>
            </a:custGeom>
            <a:solidFill>
              <a:schemeClr val="accent4"/>
            </a:solidFill>
            <a:ln w="4336"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84A23FA0-139D-4B51-8320-17D7F11E2652}"/>
                </a:ext>
              </a:extLst>
            </p:cNvPr>
            <p:cNvSpPr/>
            <p:nvPr/>
          </p:nvSpPr>
          <p:spPr>
            <a:xfrm rot="-2700000">
              <a:off x="3999244" y="2428010"/>
              <a:ext cx="60786" cy="25045"/>
            </a:xfrm>
            <a:custGeom>
              <a:avLst/>
              <a:gdLst>
                <a:gd name="connsiteX0" fmla="*/ 60786 w 60786"/>
                <a:gd name="connsiteY0" fmla="*/ 12523 h 25045"/>
                <a:gd name="connsiteX1" fmla="*/ 30393 w 60786"/>
                <a:gd name="connsiteY1" fmla="*/ 25046 h 25045"/>
                <a:gd name="connsiteX2" fmla="*/ 0 w 60786"/>
                <a:gd name="connsiteY2" fmla="*/ 12523 h 25045"/>
                <a:gd name="connsiteX3" fmla="*/ 30393 w 60786"/>
                <a:gd name="connsiteY3" fmla="*/ 0 h 25045"/>
                <a:gd name="connsiteX4" fmla="*/ 60786 w 60786"/>
                <a:gd name="connsiteY4" fmla="*/ 12523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 h="25045">
                  <a:moveTo>
                    <a:pt x="60786" y="12523"/>
                  </a:moveTo>
                  <a:cubicBezTo>
                    <a:pt x="60786" y="19439"/>
                    <a:pt x="47179" y="25046"/>
                    <a:pt x="30393" y="25046"/>
                  </a:cubicBezTo>
                  <a:cubicBezTo>
                    <a:pt x="13608" y="25046"/>
                    <a:pt x="0" y="19439"/>
                    <a:pt x="0" y="12523"/>
                  </a:cubicBezTo>
                  <a:cubicBezTo>
                    <a:pt x="0" y="5607"/>
                    <a:pt x="13608" y="0"/>
                    <a:pt x="30393" y="0"/>
                  </a:cubicBezTo>
                  <a:cubicBezTo>
                    <a:pt x="47179" y="0"/>
                    <a:pt x="60786" y="5607"/>
                    <a:pt x="60786" y="12523"/>
                  </a:cubicBezTo>
                  <a:close/>
                </a:path>
              </a:pathLst>
            </a:custGeom>
            <a:solidFill>
              <a:schemeClr val="accent4"/>
            </a:solidFill>
            <a:ln w="4336"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DA442586-6EF5-4A10-89F8-59B4F8D6B0F3}"/>
                </a:ext>
              </a:extLst>
            </p:cNvPr>
            <p:cNvSpPr/>
            <p:nvPr/>
          </p:nvSpPr>
          <p:spPr>
            <a:xfrm rot="-2700000">
              <a:off x="3495845" y="2979403"/>
              <a:ext cx="60786" cy="25045"/>
            </a:xfrm>
            <a:custGeom>
              <a:avLst/>
              <a:gdLst>
                <a:gd name="connsiteX0" fmla="*/ 60786 w 60786"/>
                <a:gd name="connsiteY0" fmla="*/ 12523 h 25045"/>
                <a:gd name="connsiteX1" fmla="*/ 30393 w 60786"/>
                <a:gd name="connsiteY1" fmla="*/ 25046 h 25045"/>
                <a:gd name="connsiteX2" fmla="*/ 0 w 60786"/>
                <a:gd name="connsiteY2" fmla="*/ 12523 h 25045"/>
                <a:gd name="connsiteX3" fmla="*/ 30393 w 60786"/>
                <a:gd name="connsiteY3" fmla="*/ 0 h 25045"/>
                <a:gd name="connsiteX4" fmla="*/ 60786 w 60786"/>
                <a:gd name="connsiteY4" fmla="*/ 12523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6" h="25045">
                  <a:moveTo>
                    <a:pt x="60786" y="12523"/>
                  </a:moveTo>
                  <a:cubicBezTo>
                    <a:pt x="60786" y="19439"/>
                    <a:pt x="47179" y="25046"/>
                    <a:pt x="30393" y="25046"/>
                  </a:cubicBezTo>
                  <a:cubicBezTo>
                    <a:pt x="13607" y="25046"/>
                    <a:pt x="0" y="19439"/>
                    <a:pt x="0" y="12523"/>
                  </a:cubicBezTo>
                  <a:cubicBezTo>
                    <a:pt x="0" y="5607"/>
                    <a:pt x="13607" y="0"/>
                    <a:pt x="30393" y="0"/>
                  </a:cubicBezTo>
                  <a:cubicBezTo>
                    <a:pt x="47179" y="0"/>
                    <a:pt x="60786" y="5607"/>
                    <a:pt x="60786" y="12523"/>
                  </a:cubicBezTo>
                  <a:close/>
                </a:path>
              </a:pathLst>
            </a:custGeom>
            <a:solidFill>
              <a:srgbClr val="737373"/>
            </a:solidFill>
            <a:ln w="4336"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07E8DD64-656E-4B40-B0E8-74AA92D9B6E0}"/>
                </a:ext>
              </a:extLst>
            </p:cNvPr>
            <p:cNvSpPr/>
            <p:nvPr/>
          </p:nvSpPr>
          <p:spPr>
            <a:xfrm>
              <a:off x="3652644" y="2437606"/>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3"/>
                    <a:pt x="0" y="30389"/>
                  </a:cubicBezTo>
                  <a:cubicBezTo>
                    <a:pt x="0" y="13606"/>
                    <a:pt x="13606" y="0"/>
                    <a:pt x="30389" y="0"/>
                  </a:cubicBezTo>
                  <a:cubicBezTo>
                    <a:pt x="47173" y="0"/>
                    <a:pt x="60778" y="13606"/>
                    <a:pt x="60778" y="30389"/>
                  </a:cubicBezTo>
                  <a:close/>
                </a:path>
              </a:pathLst>
            </a:custGeom>
            <a:solidFill>
              <a:schemeClr val="accent4"/>
            </a:solidFill>
            <a:ln w="4336"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50AA2D85-DED0-4BE2-A837-E7EC05F62545}"/>
                </a:ext>
              </a:extLst>
            </p:cNvPr>
            <p:cNvSpPr/>
            <p:nvPr/>
          </p:nvSpPr>
          <p:spPr>
            <a:xfrm>
              <a:off x="2684398" y="4467719"/>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2"/>
                    <a:pt x="0" y="30389"/>
                  </a:cubicBezTo>
                  <a:cubicBezTo>
                    <a:pt x="0" y="13606"/>
                    <a:pt x="13606" y="0"/>
                    <a:pt x="30389" y="0"/>
                  </a:cubicBezTo>
                  <a:cubicBezTo>
                    <a:pt x="47172" y="0"/>
                    <a:pt x="60778" y="13606"/>
                    <a:pt x="60778" y="30389"/>
                  </a:cubicBezTo>
                  <a:close/>
                </a:path>
              </a:pathLst>
            </a:custGeom>
            <a:solidFill>
              <a:srgbClr val="D1D1D1"/>
            </a:solidFill>
            <a:ln w="4336"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0AFC91EB-8335-4572-9488-DD9F311742CF}"/>
                </a:ext>
              </a:extLst>
            </p:cNvPr>
            <p:cNvSpPr/>
            <p:nvPr/>
          </p:nvSpPr>
          <p:spPr>
            <a:xfrm>
              <a:off x="3892981" y="2263359"/>
              <a:ext cx="60782" cy="60781"/>
            </a:xfrm>
            <a:custGeom>
              <a:avLst/>
              <a:gdLst>
                <a:gd name="connsiteX0" fmla="*/ 60414 w 60782"/>
                <a:gd name="connsiteY0" fmla="*/ 25589 h 60781"/>
                <a:gd name="connsiteX1" fmla="*/ 25594 w 60782"/>
                <a:gd name="connsiteY1" fmla="*/ 60414 h 60781"/>
                <a:gd name="connsiteX2" fmla="*/ 370 w 60782"/>
                <a:gd name="connsiteY2" fmla="*/ 35202 h 60781"/>
                <a:gd name="connsiteX3" fmla="*/ 35202 w 60782"/>
                <a:gd name="connsiteY3" fmla="*/ 369 h 60781"/>
                <a:gd name="connsiteX4" fmla="*/ 60414 w 60782"/>
                <a:gd name="connsiteY4" fmla="*/ 25589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89"/>
                  </a:moveTo>
                  <a:cubicBezTo>
                    <a:pt x="63558" y="46123"/>
                    <a:pt x="46131" y="63554"/>
                    <a:pt x="25594" y="60414"/>
                  </a:cubicBezTo>
                  <a:cubicBezTo>
                    <a:pt x="12793" y="58459"/>
                    <a:pt x="2333" y="47999"/>
                    <a:pt x="370" y="35202"/>
                  </a:cubicBezTo>
                  <a:cubicBezTo>
                    <a:pt x="-2780" y="14661"/>
                    <a:pt x="14660" y="-2780"/>
                    <a:pt x="35202" y="369"/>
                  </a:cubicBezTo>
                  <a:cubicBezTo>
                    <a:pt x="47999" y="2337"/>
                    <a:pt x="58459" y="12793"/>
                    <a:pt x="60414" y="25589"/>
                  </a:cubicBezTo>
                  <a:close/>
                </a:path>
              </a:pathLst>
            </a:custGeom>
            <a:solidFill>
              <a:schemeClr val="accent4"/>
            </a:solidFill>
            <a:ln w="4336"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23A47164-857C-44C7-80AE-2314DF92B6D1}"/>
                </a:ext>
              </a:extLst>
            </p:cNvPr>
            <p:cNvSpPr/>
            <p:nvPr/>
          </p:nvSpPr>
          <p:spPr>
            <a:xfrm>
              <a:off x="2362751" y="4003213"/>
              <a:ext cx="46521" cy="46498"/>
            </a:xfrm>
            <a:custGeom>
              <a:avLst/>
              <a:gdLst>
                <a:gd name="connsiteX0" fmla="*/ 45892 w 46521"/>
                <a:gd name="connsiteY0" fmla="*/ 43081 h 46498"/>
                <a:gd name="connsiteX1" fmla="*/ 11111 w 46521"/>
                <a:gd name="connsiteY1" fmla="*/ 28594 h 46498"/>
                <a:gd name="connsiteX2" fmla="*/ 629 w 46521"/>
                <a:gd name="connsiteY2" fmla="*/ 3418 h 46498"/>
                <a:gd name="connsiteX3" fmla="*/ 35410 w 46521"/>
                <a:gd name="connsiteY3" fmla="*/ 17904 h 46498"/>
                <a:gd name="connsiteX4" fmla="*/ 45892 w 46521"/>
                <a:gd name="connsiteY4" fmla="*/ 43081 h 46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1" h="46498">
                  <a:moveTo>
                    <a:pt x="45892" y="43081"/>
                  </a:moveTo>
                  <a:cubicBezTo>
                    <a:pt x="42130" y="51286"/>
                    <a:pt x="24716" y="44036"/>
                    <a:pt x="11111" y="28594"/>
                  </a:cubicBezTo>
                  <a:cubicBezTo>
                    <a:pt x="2632" y="18973"/>
                    <a:pt x="-1712" y="8530"/>
                    <a:pt x="629" y="3418"/>
                  </a:cubicBezTo>
                  <a:cubicBezTo>
                    <a:pt x="4391" y="-4788"/>
                    <a:pt x="21805" y="2462"/>
                    <a:pt x="35410" y="17904"/>
                  </a:cubicBezTo>
                  <a:cubicBezTo>
                    <a:pt x="43889" y="27526"/>
                    <a:pt x="48233" y="37968"/>
                    <a:pt x="45892" y="43081"/>
                  </a:cubicBezTo>
                  <a:close/>
                </a:path>
              </a:pathLst>
            </a:custGeom>
            <a:solidFill>
              <a:srgbClr val="D1D1D1"/>
            </a:solidFill>
            <a:ln w="4336"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3B9C6BF3-9C5C-436F-8D75-8E915DCF9EF5}"/>
                </a:ext>
              </a:extLst>
            </p:cNvPr>
            <p:cNvSpPr/>
            <p:nvPr/>
          </p:nvSpPr>
          <p:spPr>
            <a:xfrm>
              <a:off x="3814941" y="2656419"/>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3"/>
                    <a:pt x="0" y="30389"/>
                  </a:cubicBezTo>
                  <a:cubicBezTo>
                    <a:pt x="0" y="13606"/>
                    <a:pt x="13606" y="0"/>
                    <a:pt x="30389" y="0"/>
                  </a:cubicBezTo>
                  <a:cubicBezTo>
                    <a:pt x="47173" y="0"/>
                    <a:pt x="60778" y="13606"/>
                    <a:pt x="60778" y="30389"/>
                  </a:cubicBezTo>
                  <a:close/>
                </a:path>
              </a:pathLst>
            </a:custGeom>
            <a:solidFill>
              <a:schemeClr val="accent4"/>
            </a:solidFill>
            <a:ln w="4336"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2283F89C-5C46-44C3-9EF7-EA3BA06AF838}"/>
                </a:ext>
              </a:extLst>
            </p:cNvPr>
            <p:cNvSpPr/>
            <p:nvPr/>
          </p:nvSpPr>
          <p:spPr>
            <a:xfrm>
              <a:off x="2686214" y="3239924"/>
              <a:ext cx="60778" cy="60778"/>
            </a:xfrm>
            <a:custGeom>
              <a:avLst/>
              <a:gdLst>
                <a:gd name="connsiteX0" fmla="*/ 60778 w 60778"/>
                <a:gd name="connsiteY0" fmla="*/ 30389 h 60778"/>
                <a:gd name="connsiteX1" fmla="*/ 30389 w 60778"/>
                <a:gd name="connsiteY1" fmla="*/ 60778 h 60778"/>
                <a:gd name="connsiteX2" fmla="*/ 0 w 60778"/>
                <a:gd name="connsiteY2" fmla="*/ 30389 h 60778"/>
                <a:gd name="connsiteX3" fmla="*/ 30389 w 60778"/>
                <a:gd name="connsiteY3" fmla="*/ 0 h 60778"/>
                <a:gd name="connsiteX4" fmla="*/ 60778 w 60778"/>
                <a:gd name="connsiteY4" fmla="*/ 30389 h 6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78" h="60778">
                  <a:moveTo>
                    <a:pt x="60778" y="30389"/>
                  </a:moveTo>
                  <a:cubicBezTo>
                    <a:pt x="60778" y="47172"/>
                    <a:pt x="47173" y="60778"/>
                    <a:pt x="30389" y="60778"/>
                  </a:cubicBezTo>
                  <a:cubicBezTo>
                    <a:pt x="13606" y="60778"/>
                    <a:pt x="0" y="47173"/>
                    <a:pt x="0" y="30389"/>
                  </a:cubicBezTo>
                  <a:cubicBezTo>
                    <a:pt x="0" y="13606"/>
                    <a:pt x="13606" y="0"/>
                    <a:pt x="30389" y="0"/>
                  </a:cubicBezTo>
                  <a:cubicBezTo>
                    <a:pt x="47172" y="0"/>
                    <a:pt x="60778" y="13606"/>
                    <a:pt x="60778" y="30389"/>
                  </a:cubicBezTo>
                  <a:close/>
                </a:path>
              </a:pathLst>
            </a:custGeom>
            <a:solidFill>
              <a:srgbClr val="D1D1D1"/>
            </a:solidFill>
            <a:ln w="4336"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209DC040-3237-4CA7-B62A-4485B60FE4DD}"/>
                </a:ext>
              </a:extLst>
            </p:cNvPr>
            <p:cNvSpPr/>
            <p:nvPr/>
          </p:nvSpPr>
          <p:spPr>
            <a:xfrm>
              <a:off x="3895769" y="1793318"/>
              <a:ext cx="60782" cy="60781"/>
            </a:xfrm>
            <a:custGeom>
              <a:avLst/>
              <a:gdLst>
                <a:gd name="connsiteX0" fmla="*/ 60414 w 60782"/>
                <a:gd name="connsiteY0" fmla="*/ 25590 h 60781"/>
                <a:gd name="connsiteX1" fmla="*/ 25595 w 60782"/>
                <a:gd name="connsiteY1" fmla="*/ 60414 h 60781"/>
                <a:gd name="connsiteX2" fmla="*/ 370 w 60782"/>
                <a:gd name="connsiteY2" fmla="*/ 35207 h 60781"/>
                <a:gd name="connsiteX3" fmla="*/ 35203 w 60782"/>
                <a:gd name="connsiteY3" fmla="*/ 370 h 60781"/>
                <a:gd name="connsiteX4" fmla="*/ 60414 w 60782"/>
                <a:gd name="connsiteY4" fmla="*/ 25590 h 6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82" h="60781">
                  <a:moveTo>
                    <a:pt x="60414" y="25590"/>
                  </a:moveTo>
                  <a:cubicBezTo>
                    <a:pt x="63555" y="46123"/>
                    <a:pt x="46132" y="63551"/>
                    <a:pt x="25595" y="60414"/>
                  </a:cubicBezTo>
                  <a:cubicBezTo>
                    <a:pt x="12798" y="58460"/>
                    <a:pt x="2334" y="48004"/>
                    <a:pt x="370" y="35207"/>
                  </a:cubicBezTo>
                  <a:cubicBezTo>
                    <a:pt x="-2783" y="14661"/>
                    <a:pt x="14662" y="-2783"/>
                    <a:pt x="35203" y="370"/>
                  </a:cubicBezTo>
                  <a:cubicBezTo>
                    <a:pt x="48004" y="2334"/>
                    <a:pt x="58460" y="12794"/>
                    <a:pt x="60414" y="25590"/>
                  </a:cubicBezTo>
                  <a:close/>
                </a:path>
              </a:pathLst>
            </a:custGeom>
            <a:solidFill>
              <a:schemeClr val="accent4"/>
            </a:solidFill>
            <a:ln w="4336" cap="flat">
              <a:noFill/>
              <a:prstDash val="solid"/>
              <a:miter/>
            </a:ln>
          </p:spPr>
          <p:txBody>
            <a:bodyPr rtlCol="0" anchor="ctr"/>
            <a:lstStyle/>
            <a:p>
              <a:endParaRPr lang="en-US"/>
            </a:p>
          </p:txBody>
        </p:sp>
      </p:grpSp>
    </p:spTree>
    <p:extLst>
      <p:ext uri="{BB962C8B-B14F-4D97-AF65-F5344CB8AC3E}">
        <p14:creationId xmlns:p14="http://schemas.microsoft.com/office/powerpoint/2010/main" val="214484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9CBEE4-7030-42A5-A1C9-E4E18F77B00E}"/>
              </a:ext>
            </a:extLst>
          </p:cNvPr>
          <p:cNvSpPr txBox="1"/>
          <p:nvPr/>
        </p:nvSpPr>
        <p:spPr>
          <a:xfrm>
            <a:off x="257676" y="374483"/>
            <a:ext cx="4752975"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Projects &amp; Grants</a:t>
            </a:r>
          </a:p>
        </p:txBody>
      </p:sp>
      <p:sp>
        <p:nvSpPr>
          <p:cNvPr id="3" name="TextBox 2">
            <a:extLst>
              <a:ext uri="{FF2B5EF4-FFF2-40B4-BE49-F238E27FC236}">
                <a16:creationId xmlns:a16="http://schemas.microsoft.com/office/drawing/2014/main" id="{846BC598-359A-4D08-836C-C45C0CB12FC0}"/>
              </a:ext>
            </a:extLst>
          </p:cNvPr>
          <p:cNvSpPr txBox="1"/>
          <p:nvPr/>
        </p:nvSpPr>
        <p:spPr>
          <a:xfrm>
            <a:off x="10944224" y="6362700"/>
            <a:ext cx="4857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19</a:t>
            </a:r>
          </a:p>
        </p:txBody>
      </p:sp>
      <p:sp>
        <p:nvSpPr>
          <p:cNvPr id="6" name="TextBox 5">
            <a:extLst>
              <a:ext uri="{FF2B5EF4-FFF2-40B4-BE49-F238E27FC236}">
                <a16:creationId xmlns:a16="http://schemas.microsoft.com/office/drawing/2014/main" id="{8AFDA11C-19AB-4B91-B92F-6EB7509BDC7A}"/>
              </a:ext>
            </a:extLst>
          </p:cNvPr>
          <p:cNvSpPr txBox="1"/>
          <p:nvPr/>
        </p:nvSpPr>
        <p:spPr>
          <a:xfrm>
            <a:off x="362824" y="1120676"/>
            <a:ext cx="11272706" cy="1169551"/>
          </a:xfrm>
          <a:prstGeom prst="rect">
            <a:avLst/>
          </a:prstGeom>
          <a:noFill/>
        </p:spPr>
        <p:txBody>
          <a:bodyPr wrap="square">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As part of the cutover process to a new test tenant, we are requesting agencies review and update their current Project and Funding Source setup. To ensure we have the most up-to-date and accurate information, please update the following attached Project workbooks:</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Project: mandatory for all projects.</a:t>
            </a: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Funding Source: mandatory for billable projects.</a:t>
            </a:r>
          </a:p>
        </p:txBody>
      </p:sp>
      <p:pic>
        <p:nvPicPr>
          <p:cNvPr id="7" name="Graphic 6" descr="An open book">
            <a:extLst>
              <a:ext uri="{FF2B5EF4-FFF2-40B4-BE49-F238E27FC236}">
                <a16:creationId xmlns:a16="http://schemas.microsoft.com/office/drawing/2014/main" id="{172913B5-4DF9-4250-9EC4-8E1A94DF34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4675" y="1543594"/>
            <a:ext cx="4572000" cy="4572000"/>
          </a:xfrm>
          <a:prstGeom prst="rect">
            <a:avLst/>
          </a:prstGeom>
        </p:spPr>
      </p:pic>
      <p:sp>
        <p:nvSpPr>
          <p:cNvPr id="8" name="Rectangle 7">
            <a:extLst>
              <a:ext uri="{FF2B5EF4-FFF2-40B4-BE49-F238E27FC236}">
                <a16:creationId xmlns:a16="http://schemas.microsoft.com/office/drawing/2014/main" id="{1DA0EC02-E9B2-430B-9FE7-AE6195CA4457}"/>
              </a:ext>
            </a:extLst>
          </p:cNvPr>
          <p:cNvSpPr/>
          <p:nvPr/>
        </p:nvSpPr>
        <p:spPr>
          <a:xfrm>
            <a:off x="8395063" y="2899954"/>
            <a:ext cx="966651" cy="16182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398C85-9C8D-48A3-AD6B-2217FEC285F7}"/>
              </a:ext>
            </a:extLst>
          </p:cNvPr>
          <p:cNvSpPr txBox="1"/>
          <p:nvPr/>
        </p:nvSpPr>
        <p:spPr>
          <a:xfrm>
            <a:off x="8392610" y="2794632"/>
            <a:ext cx="966651" cy="369332"/>
          </a:xfrm>
          <a:prstGeom prst="rect">
            <a:avLst/>
          </a:prstGeom>
          <a:noFill/>
        </p:spPr>
        <p:txBody>
          <a:bodyPr wrap="square" rtlCol="0">
            <a:sp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Dec 02</a:t>
            </a:r>
          </a:p>
        </p:txBody>
      </p:sp>
      <p:sp>
        <p:nvSpPr>
          <p:cNvPr id="10" name="TextBox 9">
            <a:extLst>
              <a:ext uri="{FF2B5EF4-FFF2-40B4-BE49-F238E27FC236}">
                <a16:creationId xmlns:a16="http://schemas.microsoft.com/office/drawing/2014/main" id="{6EA7984B-0CA0-4837-9D24-C6AAAA1854EB}"/>
              </a:ext>
            </a:extLst>
          </p:cNvPr>
          <p:cNvSpPr txBox="1"/>
          <p:nvPr/>
        </p:nvSpPr>
        <p:spPr>
          <a:xfrm>
            <a:off x="8436677" y="3252851"/>
            <a:ext cx="1318319" cy="738664"/>
          </a:xfrm>
          <a:prstGeom prst="rect">
            <a:avLst/>
          </a:prstGeom>
          <a:noFill/>
        </p:spPr>
        <p:txBody>
          <a:bodyPr wrap="square" rtlCol="0">
            <a:spAutoFit/>
          </a:bodyPr>
          <a:lstStyle/>
          <a:p>
            <a:r>
              <a:rPr lang="en-US" sz="1400" dirty="0">
                <a:solidFill>
                  <a:schemeClr val="bg2">
                    <a:lumMod val="50000"/>
                  </a:schemeClr>
                </a:solidFill>
                <a:latin typeface="Arial" panose="020B0604020202020204" pitchFamily="34" charset="0"/>
                <a:cs typeface="Arial" panose="020B0604020202020204" pitchFamily="34" charset="0"/>
              </a:rPr>
              <a:t>P&amp;G </a:t>
            </a:r>
          </a:p>
          <a:p>
            <a:r>
              <a:rPr lang="en-US" sz="1400" dirty="0">
                <a:solidFill>
                  <a:schemeClr val="bg2">
                    <a:lumMod val="50000"/>
                  </a:schemeClr>
                </a:solidFill>
                <a:latin typeface="Arial" panose="020B0604020202020204" pitchFamily="34" charset="0"/>
                <a:cs typeface="Arial" panose="020B0604020202020204" pitchFamily="34" charset="0"/>
              </a:rPr>
              <a:t>Update</a:t>
            </a:r>
          </a:p>
          <a:p>
            <a:r>
              <a:rPr lang="en-US" sz="1400" dirty="0">
                <a:solidFill>
                  <a:schemeClr val="bg2">
                    <a:lumMod val="50000"/>
                  </a:schemeClr>
                </a:solidFill>
                <a:latin typeface="Arial" panose="020B0604020202020204" pitchFamily="34" charset="0"/>
                <a:cs typeface="Arial" panose="020B0604020202020204" pitchFamily="34" charset="0"/>
              </a:rPr>
              <a:t>Due</a:t>
            </a:r>
          </a:p>
        </p:txBody>
      </p:sp>
      <p:sp>
        <p:nvSpPr>
          <p:cNvPr id="12" name="TextBox 11">
            <a:extLst>
              <a:ext uri="{FF2B5EF4-FFF2-40B4-BE49-F238E27FC236}">
                <a16:creationId xmlns:a16="http://schemas.microsoft.com/office/drawing/2014/main" id="{82A99EAE-3D4C-4A1B-BB7C-2B2C966DA716}"/>
              </a:ext>
            </a:extLst>
          </p:cNvPr>
          <p:cNvSpPr txBox="1"/>
          <p:nvPr/>
        </p:nvSpPr>
        <p:spPr>
          <a:xfrm>
            <a:off x="362824" y="2360720"/>
            <a:ext cx="6094602" cy="3323987"/>
          </a:xfrm>
          <a:prstGeom prst="rect">
            <a:avLst/>
          </a:prstGeom>
          <a:noFill/>
        </p:spPr>
        <p:txBody>
          <a:bodyPr wrap="square">
            <a:spAutoFit/>
          </a:bodyPr>
          <a:lstStyle/>
          <a:p>
            <a:r>
              <a:rPr lang="en-US" sz="1400" b="1" u="sng" dirty="0">
                <a:solidFill>
                  <a:schemeClr val="tx1">
                    <a:lumMod val="65000"/>
                    <a:lumOff val="35000"/>
                  </a:schemeClr>
                </a:solidFill>
                <a:latin typeface="Arial" panose="020B0604020202020204" pitchFamily="34" charset="0"/>
                <a:cs typeface="Arial" panose="020B0604020202020204" pitchFamily="34" charset="0"/>
              </a:rPr>
              <a:t>Please observe the following instructions as you complete this task:</a:t>
            </a:r>
          </a:p>
          <a:p>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Observe the workbook naming convention: Agency </a:t>
            </a:r>
            <a:r>
              <a:rPr lang="en-US" sz="1400" dirty="0" err="1">
                <a:solidFill>
                  <a:schemeClr val="tx1">
                    <a:lumMod val="65000"/>
                    <a:lumOff val="35000"/>
                  </a:schemeClr>
                </a:solidFill>
                <a:latin typeface="Arial" panose="020B0604020202020204" pitchFamily="34" charset="0"/>
                <a:cs typeface="Arial" panose="020B0604020202020204" pitchFamily="34" charset="0"/>
              </a:rPr>
              <a:t>code_workbook</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name_date</a:t>
            </a:r>
            <a:r>
              <a:rPr lang="en-US" sz="1400" dirty="0">
                <a:solidFill>
                  <a:schemeClr val="tx1">
                    <a:lumMod val="65000"/>
                    <a:lumOff val="35000"/>
                  </a:schemeClr>
                </a:solidFill>
                <a:latin typeface="Arial" panose="020B0604020202020204" pitchFamily="34" charset="0"/>
                <a:cs typeface="Arial" panose="020B0604020202020204" pitchFamily="34" charset="0"/>
              </a:rPr>
              <a:t> updated (ex: 150_Projects_08-12-2022).</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Please remove all projects and funding sources that will be closed as of June 30, 2023 and add any new ones that will need to be in the Luma system as of July 1, 2023.</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Budgets are no longer required for front-end split/billable projects but can still be used at summary, posting level, or funding source levels.</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Confirm that project contract amounts, funded amounts, and funding source amounts reconcile across workbooks.</a:t>
            </a:r>
          </a:p>
          <a:p>
            <a:pPr marL="285750" indent="-285750">
              <a:buClr>
                <a:srgbClr val="FFB81C"/>
              </a:buClr>
              <a:buFont typeface="Arial" panose="020B0604020202020204" pitchFamily="34" charset="0"/>
              <a:buChar cha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734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97CFF85F-803E-4001-B4B8-0860FB6DFD6F}"/>
              </a:ext>
            </a:extLst>
          </p:cNvPr>
          <p:cNvGrpSpPr/>
          <p:nvPr/>
        </p:nvGrpSpPr>
        <p:grpSpPr>
          <a:xfrm>
            <a:off x="422745" y="5072167"/>
            <a:ext cx="12300307" cy="600604"/>
            <a:chOff x="1411261" y="5246818"/>
            <a:chExt cx="9848017" cy="510204"/>
          </a:xfrm>
        </p:grpSpPr>
        <p:pic>
          <p:nvPicPr>
            <p:cNvPr id="5" name="Picture 4">
              <a:extLst>
                <a:ext uri="{FF2B5EF4-FFF2-40B4-BE49-F238E27FC236}">
                  <a16:creationId xmlns:a16="http://schemas.microsoft.com/office/drawing/2014/main" id="{E1403325-98A6-4BC9-837E-CBFF6928C05D}"/>
                </a:ext>
              </a:extLst>
            </p:cNvPr>
            <p:cNvPicPr>
              <a:picLocks noChangeAspect="1"/>
            </p:cNvPicPr>
            <p:nvPr/>
          </p:nvPicPr>
          <p:blipFill rotWithShape="1">
            <a:blip r:embed="rId2"/>
            <a:srcRect l="24545" t="-5612" r="-7206" b="-2669"/>
            <a:stretch/>
          </p:blipFill>
          <p:spPr>
            <a:xfrm>
              <a:off x="1411261" y="5252054"/>
              <a:ext cx="9848017" cy="504968"/>
            </a:xfrm>
            <a:prstGeom prst="rect">
              <a:avLst/>
            </a:prstGeom>
          </p:spPr>
        </p:pic>
        <p:sp>
          <p:nvSpPr>
            <p:cNvPr id="6" name="Rectangle 5">
              <a:extLst>
                <a:ext uri="{FF2B5EF4-FFF2-40B4-BE49-F238E27FC236}">
                  <a16:creationId xmlns:a16="http://schemas.microsoft.com/office/drawing/2014/main" id="{FEA78124-2A80-4FCD-8E3A-75226993AAA5}"/>
                </a:ext>
              </a:extLst>
            </p:cNvPr>
            <p:cNvSpPr/>
            <p:nvPr/>
          </p:nvSpPr>
          <p:spPr>
            <a:xfrm>
              <a:off x="1895059" y="5246818"/>
              <a:ext cx="1023101" cy="504967"/>
            </a:xfrm>
            <a:prstGeom prst="rect">
              <a:avLst/>
            </a:prstGeom>
            <a:noFill/>
            <a:ln w="38100" cap="rnd" cmpd="sng" algn="ctr">
              <a:solidFill>
                <a:srgbClr val="E1450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DC8C0287-F29B-4296-8259-987A3DB8A9E3}"/>
                </a:ext>
              </a:extLst>
            </p:cNvPr>
            <p:cNvSpPr/>
            <p:nvPr/>
          </p:nvSpPr>
          <p:spPr>
            <a:xfrm>
              <a:off x="5770088" y="5246818"/>
              <a:ext cx="457466" cy="504967"/>
            </a:xfrm>
            <a:prstGeom prst="rect">
              <a:avLst/>
            </a:prstGeom>
            <a:noFill/>
            <a:ln w="38100" cap="rnd" cmpd="sng" algn="ctr">
              <a:solidFill>
                <a:srgbClr val="E1450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grpSp>
      <p:sp>
        <p:nvSpPr>
          <p:cNvPr id="8" name="TextBox 7">
            <a:extLst>
              <a:ext uri="{FF2B5EF4-FFF2-40B4-BE49-F238E27FC236}">
                <a16:creationId xmlns:a16="http://schemas.microsoft.com/office/drawing/2014/main" id="{BA67D618-6327-448D-B1D9-1968C004A309}"/>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49070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FEC242-EB7B-41F6-8A98-4FE993CA18E3}"/>
              </a:ext>
            </a:extLst>
          </p:cNvPr>
          <p:cNvPicPr>
            <a:picLocks noChangeAspect="1"/>
          </p:cNvPicPr>
          <p:nvPr/>
        </p:nvPicPr>
        <p:blipFill rotWithShape="1">
          <a:blip r:embed="rId2">
            <a:extLst>
              <a:ext uri="{28A0092B-C50C-407E-A947-70E740481C1C}">
                <a14:useLocalDpi xmlns:a14="http://schemas.microsoft.com/office/drawing/2010/main" val="0"/>
              </a:ext>
            </a:extLst>
          </a:blip>
          <a:srcRect t="15728" b="7666"/>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Luma Training</a:t>
            </a:r>
          </a:p>
        </p:txBody>
      </p:sp>
      <p:sp>
        <p:nvSpPr>
          <p:cNvPr id="13" name="Rectangle 12">
            <a:extLst>
              <a:ext uri="{FF2B5EF4-FFF2-40B4-BE49-F238E27FC236}">
                <a16:creationId xmlns:a16="http://schemas.microsoft.com/office/drawing/2014/main" id="{E1BACD90-F409-4152-8497-81BB88CEB7E7}"/>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A9F65AB-C9DB-47EC-9F65-521B864C78FB}"/>
              </a:ext>
            </a:extLst>
          </p:cNvPr>
          <p:cNvSpPr txBox="1"/>
          <p:nvPr/>
        </p:nvSpPr>
        <p:spPr>
          <a:xfrm>
            <a:off x="10955285" y="6364682"/>
            <a:ext cx="47317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20</a:t>
            </a:r>
          </a:p>
        </p:txBody>
      </p:sp>
    </p:spTree>
    <p:extLst>
      <p:ext uri="{BB962C8B-B14F-4D97-AF65-F5344CB8AC3E}">
        <p14:creationId xmlns:p14="http://schemas.microsoft.com/office/powerpoint/2010/main" val="198891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Folded Corner 13">
            <a:extLst>
              <a:ext uri="{FF2B5EF4-FFF2-40B4-BE49-F238E27FC236}">
                <a16:creationId xmlns:a16="http://schemas.microsoft.com/office/drawing/2014/main" id="{F1B26764-886D-447E-B81C-B8DC7B1C0C78}"/>
              </a:ext>
            </a:extLst>
          </p:cNvPr>
          <p:cNvSpPr/>
          <p:nvPr/>
        </p:nvSpPr>
        <p:spPr>
          <a:xfrm>
            <a:off x="6146346" y="1772361"/>
            <a:ext cx="4797879" cy="2044386"/>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22FFA0B-F1ED-46BD-97A3-C9BCF5BAF058}"/>
              </a:ext>
            </a:extLst>
          </p:cNvPr>
          <p:cNvSpPr txBox="1"/>
          <p:nvPr/>
        </p:nvSpPr>
        <p:spPr>
          <a:xfrm>
            <a:off x="10944225" y="6362700"/>
            <a:ext cx="4762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21</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Luma Training</a:t>
            </a:r>
          </a:p>
        </p:txBody>
      </p:sp>
      <p:sp>
        <p:nvSpPr>
          <p:cNvPr id="4" name="TextBox 3">
            <a:extLst>
              <a:ext uri="{FF2B5EF4-FFF2-40B4-BE49-F238E27FC236}">
                <a16:creationId xmlns:a16="http://schemas.microsoft.com/office/drawing/2014/main" id="{67096EFD-5DDC-4399-99E2-D7BB965E3EE7}"/>
              </a:ext>
            </a:extLst>
          </p:cNvPr>
          <p:cNvSpPr txBox="1"/>
          <p:nvPr/>
        </p:nvSpPr>
        <p:spPr>
          <a:xfrm>
            <a:off x="5977890" y="450476"/>
            <a:ext cx="10408920" cy="67710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Beta Testing Luma Training Materials</a:t>
            </a:r>
          </a:p>
          <a:p>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511CD74-6790-4BD7-8DCD-C28681C3B491}"/>
              </a:ext>
            </a:extLst>
          </p:cNvPr>
          <p:cNvSpPr txBox="1"/>
          <p:nvPr/>
        </p:nvSpPr>
        <p:spPr>
          <a:xfrm>
            <a:off x="614430" y="4461524"/>
            <a:ext cx="10408920" cy="952568"/>
          </a:xfrm>
          <a:prstGeom prst="rect">
            <a:avLst/>
          </a:prstGeom>
          <a:noFill/>
        </p:spPr>
        <p:txBody>
          <a:bodyPr wrap="square">
            <a:spAutoFit/>
          </a:bodyPr>
          <a:lstStyle/>
          <a:p>
            <a:pPr marL="0" marR="0" algn="ctr">
              <a:lnSpc>
                <a:spcPct val="105000"/>
              </a:lnSpc>
              <a:spcBef>
                <a:spcPts val="0"/>
              </a:spcBef>
              <a:spcAft>
                <a:spcPts val="800"/>
              </a:spcAft>
            </a:pPr>
            <a:r>
              <a:rPr lang="en-US"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If you have agency personnel that may be interested in getting a sneak peek into the Luma system by beta testing training materials, please have them complete this form by November 4th to get more information:</a:t>
            </a:r>
          </a:p>
          <a:p>
            <a:pPr marL="0" marR="0" algn="ctr">
              <a:lnSpc>
                <a:spcPct val="105000"/>
              </a:lnSpc>
              <a:spcBef>
                <a:spcPts val="0"/>
              </a:spcBef>
              <a:spcAft>
                <a:spcPts val="800"/>
              </a:spcAft>
            </a:pPr>
            <a:r>
              <a:rPr lang="en-US" sz="1600" u="sng"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https://app.smartsheet.com/b/form/b11234bac07142caa7b01a26a13daed3</a:t>
            </a:r>
            <a:endParaRPr lang="en-US" sz="16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453AB89-134D-4AD6-991A-A6373192CE45}"/>
              </a:ext>
            </a:extLst>
          </p:cNvPr>
          <p:cNvSpPr txBox="1"/>
          <p:nvPr/>
        </p:nvSpPr>
        <p:spPr>
          <a:xfrm>
            <a:off x="6903715" y="2240308"/>
            <a:ext cx="3671549" cy="1242328"/>
          </a:xfrm>
          <a:prstGeom prst="rect">
            <a:avLst/>
          </a:prstGeom>
          <a:noFill/>
        </p:spPr>
        <p:txBody>
          <a:bodyPr wrap="square">
            <a:spAutoFit/>
          </a:bodyPr>
          <a:lstStyle/>
          <a:p>
            <a:pPr marL="0" marR="0">
              <a:lnSpc>
                <a:spcPct val="105000"/>
              </a:lnSpc>
              <a:spcBef>
                <a:spcPts val="0"/>
              </a:spcBef>
              <a:spcAft>
                <a:spcPts val="800"/>
              </a:spcAft>
            </a:pP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They will be testing Quick Reference Guides, or job aids, via persona access in the training environment and relay their experience and edit suggestions back to us. Testing the materials will start in November and testers can expect to spend around 5 hours a week testing materials.</a:t>
            </a:r>
          </a:p>
        </p:txBody>
      </p:sp>
      <p:grpSp>
        <p:nvGrpSpPr>
          <p:cNvPr id="51" name="Group 50">
            <a:extLst>
              <a:ext uri="{FF2B5EF4-FFF2-40B4-BE49-F238E27FC236}">
                <a16:creationId xmlns:a16="http://schemas.microsoft.com/office/drawing/2014/main" id="{E72EC6FA-C05B-400F-8E46-6B1891F31C93}"/>
              </a:ext>
            </a:extLst>
          </p:cNvPr>
          <p:cNvGrpSpPr/>
          <p:nvPr/>
        </p:nvGrpSpPr>
        <p:grpSpPr>
          <a:xfrm>
            <a:off x="762816" y="1772362"/>
            <a:ext cx="4797879" cy="2044385"/>
            <a:chOff x="471283" y="2423112"/>
            <a:chExt cx="4797879" cy="2044385"/>
          </a:xfrm>
        </p:grpSpPr>
        <p:sp>
          <p:nvSpPr>
            <p:cNvPr id="13" name="Rectangle: Folded Corner 12">
              <a:extLst>
                <a:ext uri="{FF2B5EF4-FFF2-40B4-BE49-F238E27FC236}">
                  <a16:creationId xmlns:a16="http://schemas.microsoft.com/office/drawing/2014/main" id="{B4812534-C8C7-4F1B-B396-0DD8A2C4667F}"/>
                </a:ext>
              </a:extLst>
            </p:cNvPr>
            <p:cNvSpPr/>
            <p:nvPr/>
          </p:nvSpPr>
          <p:spPr>
            <a:xfrm>
              <a:off x="471283" y="2423112"/>
              <a:ext cx="4797879" cy="2044385"/>
            </a:xfrm>
            <a:prstGeom prst="foldedCorner">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6EE1C58-DF3B-4B5A-B626-66686D7F4B0E}"/>
                </a:ext>
              </a:extLst>
            </p:cNvPr>
            <p:cNvSpPr txBox="1"/>
            <p:nvPr/>
          </p:nvSpPr>
          <p:spPr>
            <a:xfrm>
              <a:off x="1140415" y="2884910"/>
              <a:ext cx="3530577" cy="1048429"/>
            </a:xfrm>
            <a:prstGeom prst="rect">
              <a:avLst/>
            </a:prstGeom>
            <a:noFill/>
          </p:spPr>
          <p:txBody>
            <a:bodyPr wrap="square">
              <a:spAutoFit/>
            </a:bodyPr>
            <a:lstStyle/>
            <a:p>
              <a:pPr marL="0" marR="0">
                <a:lnSpc>
                  <a:spcPct val="105000"/>
                </a:lnSpc>
                <a:spcBef>
                  <a:spcPts val="0"/>
                </a:spcBef>
                <a:spcAft>
                  <a:spcPts val="800"/>
                </a:spcAft>
              </a:pPr>
              <a:r>
                <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Luma Training team has been working hard on developing training materials. We are seeking training professionals from across the state who might be interested in Beta testing training materials through the system.</a:t>
              </a:r>
            </a:p>
          </p:txBody>
        </p:sp>
        <p:sp>
          <p:nvSpPr>
            <p:cNvPr id="49" name="Freeform 425">
              <a:extLst>
                <a:ext uri="{FF2B5EF4-FFF2-40B4-BE49-F238E27FC236}">
                  <a16:creationId xmlns:a16="http://schemas.microsoft.com/office/drawing/2014/main" id="{37B06F82-7EDB-4D3A-BC28-B88413F59882}"/>
                </a:ext>
              </a:extLst>
            </p:cNvPr>
            <p:cNvSpPr>
              <a:spLocks noEditPoints="1"/>
            </p:cNvSpPr>
            <p:nvPr/>
          </p:nvSpPr>
          <p:spPr bwMode="auto">
            <a:xfrm>
              <a:off x="640491" y="2524193"/>
              <a:ext cx="355617" cy="408301"/>
            </a:xfrm>
            <a:custGeom>
              <a:avLst/>
              <a:gdLst>
                <a:gd name="T0" fmla="*/ 137 w 208"/>
                <a:gd name="T1" fmla="*/ 170 h 239"/>
                <a:gd name="T2" fmla="*/ 169 w 208"/>
                <a:gd name="T3" fmla="*/ 132 h 239"/>
                <a:gd name="T4" fmla="*/ 175 w 208"/>
                <a:gd name="T5" fmla="*/ 86 h 239"/>
                <a:gd name="T6" fmla="*/ 163 w 208"/>
                <a:gd name="T7" fmla="*/ 59 h 239"/>
                <a:gd name="T8" fmla="*/ 45 w 208"/>
                <a:gd name="T9" fmla="*/ 59 h 239"/>
                <a:gd name="T10" fmla="*/ 34 w 208"/>
                <a:gd name="T11" fmla="*/ 86 h 239"/>
                <a:gd name="T12" fmla="*/ 50 w 208"/>
                <a:gd name="T13" fmla="*/ 136 h 239"/>
                <a:gd name="T14" fmla="*/ 72 w 208"/>
                <a:gd name="T15" fmla="*/ 161 h 239"/>
                <a:gd name="T16" fmla="*/ 9 w 208"/>
                <a:gd name="T17" fmla="*/ 208 h 239"/>
                <a:gd name="T18" fmla="*/ 0 w 208"/>
                <a:gd name="T19" fmla="*/ 226 h 239"/>
                <a:gd name="T20" fmla="*/ 195 w 208"/>
                <a:gd name="T21" fmla="*/ 239 h 239"/>
                <a:gd name="T22" fmla="*/ 208 w 208"/>
                <a:gd name="T23" fmla="*/ 220 h 239"/>
                <a:gd name="T24" fmla="*/ 142 w 208"/>
                <a:gd name="T25" fmla="*/ 154 h 239"/>
                <a:gd name="T26" fmla="*/ 159 w 208"/>
                <a:gd name="T27" fmla="*/ 136 h 239"/>
                <a:gd name="T28" fmla="*/ 142 w 208"/>
                <a:gd name="T29" fmla="*/ 154 h 239"/>
                <a:gd name="T30" fmla="*/ 165 w 208"/>
                <a:gd name="T31" fmla="*/ 120 h 239"/>
                <a:gd name="T32" fmla="*/ 154 w 208"/>
                <a:gd name="T33" fmla="*/ 126 h 239"/>
                <a:gd name="T34" fmla="*/ 159 w 208"/>
                <a:gd name="T35" fmla="*/ 80 h 239"/>
                <a:gd name="T36" fmla="*/ 104 w 208"/>
                <a:gd name="T37" fmla="*/ 10 h 239"/>
                <a:gd name="T38" fmla="*/ 104 w 208"/>
                <a:gd name="T39" fmla="*/ 27 h 239"/>
                <a:gd name="T40" fmla="*/ 104 w 208"/>
                <a:gd name="T41" fmla="*/ 10 h 239"/>
                <a:gd name="T42" fmla="*/ 50 w 208"/>
                <a:gd name="T43" fmla="*/ 126 h 239"/>
                <a:gd name="T44" fmla="*/ 44 w 208"/>
                <a:gd name="T45" fmla="*/ 86 h 239"/>
                <a:gd name="T46" fmla="*/ 54 w 208"/>
                <a:gd name="T47" fmla="*/ 80 h 239"/>
                <a:gd name="T48" fmla="*/ 198 w 208"/>
                <a:gd name="T49" fmla="*/ 226 h 239"/>
                <a:gd name="T50" fmla="*/ 13 w 208"/>
                <a:gd name="T51" fmla="*/ 229 h 239"/>
                <a:gd name="T52" fmla="*/ 10 w 208"/>
                <a:gd name="T53" fmla="*/ 220 h 239"/>
                <a:gd name="T54" fmla="*/ 81 w 208"/>
                <a:gd name="T55" fmla="*/ 172 h 239"/>
                <a:gd name="T56" fmla="*/ 81 w 208"/>
                <a:gd name="T57" fmla="*/ 159 h 239"/>
                <a:gd name="T58" fmla="*/ 64 w 208"/>
                <a:gd name="T59" fmla="*/ 127 h 239"/>
                <a:gd name="T60" fmla="*/ 64 w 208"/>
                <a:gd name="T61" fmla="*/ 75 h 239"/>
                <a:gd name="T62" fmla="*/ 104 w 208"/>
                <a:gd name="T63" fmla="*/ 36 h 239"/>
                <a:gd name="T64" fmla="*/ 145 w 208"/>
                <a:gd name="T65" fmla="*/ 75 h 239"/>
                <a:gd name="T66" fmla="*/ 144 w 208"/>
                <a:gd name="T67" fmla="*/ 127 h 239"/>
                <a:gd name="T68" fmla="*/ 128 w 208"/>
                <a:gd name="T69" fmla="*/ 157 h 239"/>
                <a:gd name="T70" fmla="*/ 111 w 208"/>
                <a:gd name="T71" fmla="*/ 153 h 239"/>
                <a:gd name="T72" fmla="*/ 90 w 208"/>
                <a:gd name="T73" fmla="*/ 162 h 239"/>
                <a:gd name="T74" fmla="*/ 111 w 208"/>
                <a:gd name="T75" fmla="*/ 172 h 239"/>
                <a:gd name="T76" fmla="*/ 127 w 208"/>
                <a:gd name="T77" fmla="*/ 167 h 239"/>
                <a:gd name="T78" fmla="*/ 127 w 208"/>
                <a:gd name="T79" fmla="*/ 172 h 239"/>
                <a:gd name="T80" fmla="*/ 198 w 208"/>
                <a:gd name="T81" fmla="*/ 22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239">
                  <a:moveTo>
                    <a:pt x="200" y="208"/>
                  </a:moveTo>
                  <a:cubicBezTo>
                    <a:pt x="164" y="194"/>
                    <a:pt x="140" y="178"/>
                    <a:pt x="137" y="170"/>
                  </a:cubicBezTo>
                  <a:cubicBezTo>
                    <a:pt x="137" y="166"/>
                    <a:pt x="137" y="166"/>
                    <a:pt x="137" y="166"/>
                  </a:cubicBezTo>
                  <a:cubicBezTo>
                    <a:pt x="154" y="163"/>
                    <a:pt x="168" y="155"/>
                    <a:pt x="169" y="132"/>
                  </a:cubicBezTo>
                  <a:cubicBezTo>
                    <a:pt x="173" y="129"/>
                    <a:pt x="175" y="125"/>
                    <a:pt x="175" y="120"/>
                  </a:cubicBezTo>
                  <a:cubicBezTo>
                    <a:pt x="175" y="86"/>
                    <a:pt x="175" y="86"/>
                    <a:pt x="175" y="86"/>
                  </a:cubicBezTo>
                  <a:cubicBezTo>
                    <a:pt x="175" y="79"/>
                    <a:pt x="170" y="72"/>
                    <a:pt x="163" y="71"/>
                  </a:cubicBezTo>
                  <a:cubicBezTo>
                    <a:pt x="163" y="59"/>
                    <a:pt x="163" y="59"/>
                    <a:pt x="163" y="59"/>
                  </a:cubicBezTo>
                  <a:cubicBezTo>
                    <a:pt x="163" y="26"/>
                    <a:pt x="137" y="0"/>
                    <a:pt x="104" y="0"/>
                  </a:cubicBezTo>
                  <a:cubicBezTo>
                    <a:pt x="72" y="0"/>
                    <a:pt x="45" y="26"/>
                    <a:pt x="45" y="59"/>
                  </a:cubicBezTo>
                  <a:cubicBezTo>
                    <a:pt x="45" y="71"/>
                    <a:pt x="45" y="71"/>
                    <a:pt x="45" y="71"/>
                  </a:cubicBezTo>
                  <a:cubicBezTo>
                    <a:pt x="39" y="73"/>
                    <a:pt x="34" y="79"/>
                    <a:pt x="34" y="86"/>
                  </a:cubicBezTo>
                  <a:cubicBezTo>
                    <a:pt x="34" y="120"/>
                    <a:pt x="34" y="120"/>
                    <a:pt x="34" y="120"/>
                  </a:cubicBezTo>
                  <a:cubicBezTo>
                    <a:pt x="34" y="129"/>
                    <a:pt x="41" y="136"/>
                    <a:pt x="50" y="136"/>
                  </a:cubicBezTo>
                  <a:cubicBezTo>
                    <a:pt x="57" y="136"/>
                    <a:pt x="57" y="136"/>
                    <a:pt x="57" y="136"/>
                  </a:cubicBezTo>
                  <a:cubicBezTo>
                    <a:pt x="61" y="146"/>
                    <a:pt x="66" y="154"/>
                    <a:pt x="72" y="161"/>
                  </a:cubicBezTo>
                  <a:cubicBezTo>
                    <a:pt x="72" y="170"/>
                    <a:pt x="72" y="170"/>
                    <a:pt x="72" y="170"/>
                  </a:cubicBezTo>
                  <a:cubicBezTo>
                    <a:pt x="68" y="178"/>
                    <a:pt x="44" y="194"/>
                    <a:pt x="9" y="208"/>
                  </a:cubicBezTo>
                  <a:cubicBezTo>
                    <a:pt x="4" y="210"/>
                    <a:pt x="0" y="215"/>
                    <a:pt x="0" y="220"/>
                  </a:cubicBezTo>
                  <a:cubicBezTo>
                    <a:pt x="0" y="226"/>
                    <a:pt x="0" y="226"/>
                    <a:pt x="0" y="226"/>
                  </a:cubicBezTo>
                  <a:cubicBezTo>
                    <a:pt x="0" y="233"/>
                    <a:pt x="6" y="239"/>
                    <a:pt x="13" y="239"/>
                  </a:cubicBezTo>
                  <a:cubicBezTo>
                    <a:pt x="195" y="239"/>
                    <a:pt x="195" y="239"/>
                    <a:pt x="195" y="239"/>
                  </a:cubicBezTo>
                  <a:cubicBezTo>
                    <a:pt x="202" y="239"/>
                    <a:pt x="208" y="233"/>
                    <a:pt x="208" y="226"/>
                  </a:cubicBezTo>
                  <a:cubicBezTo>
                    <a:pt x="208" y="220"/>
                    <a:pt x="208" y="220"/>
                    <a:pt x="208" y="220"/>
                  </a:cubicBezTo>
                  <a:cubicBezTo>
                    <a:pt x="208" y="215"/>
                    <a:pt x="205" y="210"/>
                    <a:pt x="200" y="208"/>
                  </a:cubicBezTo>
                  <a:close/>
                  <a:moveTo>
                    <a:pt x="142" y="154"/>
                  </a:moveTo>
                  <a:cubicBezTo>
                    <a:pt x="146" y="149"/>
                    <a:pt x="149" y="143"/>
                    <a:pt x="151" y="136"/>
                  </a:cubicBezTo>
                  <a:cubicBezTo>
                    <a:pt x="159" y="136"/>
                    <a:pt x="159" y="136"/>
                    <a:pt x="159" y="136"/>
                  </a:cubicBezTo>
                  <a:cubicBezTo>
                    <a:pt x="159" y="136"/>
                    <a:pt x="159" y="136"/>
                    <a:pt x="159" y="136"/>
                  </a:cubicBezTo>
                  <a:cubicBezTo>
                    <a:pt x="157" y="146"/>
                    <a:pt x="152" y="151"/>
                    <a:pt x="142" y="154"/>
                  </a:cubicBezTo>
                  <a:close/>
                  <a:moveTo>
                    <a:pt x="165" y="86"/>
                  </a:moveTo>
                  <a:cubicBezTo>
                    <a:pt x="165" y="120"/>
                    <a:pt x="165" y="120"/>
                    <a:pt x="165" y="120"/>
                  </a:cubicBezTo>
                  <a:cubicBezTo>
                    <a:pt x="165" y="123"/>
                    <a:pt x="162" y="126"/>
                    <a:pt x="159" y="126"/>
                  </a:cubicBezTo>
                  <a:cubicBezTo>
                    <a:pt x="154" y="126"/>
                    <a:pt x="154" y="126"/>
                    <a:pt x="154" y="126"/>
                  </a:cubicBezTo>
                  <a:cubicBezTo>
                    <a:pt x="154" y="80"/>
                    <a:pt x="154" y="80"/>
                    <a:pt x="154" y="80"/>
                  </a:cubicBezTo>
                  <a:cubicBezTo>
                    <a:pt x="159" y="80"/>
                    <a:pt x="159" y="80"/>
                    <a:pt x="159" y="80"/>
                  </a:cubicBezTo>
                  <a:cubicBezTo>
                    <a:pt x="162" y="80"/>
                    <a:pt x="165" y="82"/>
                    <a:pt x="165" y="86"/>
                  </a:cubicBezTo>
                  <a:close/>
                  <a:moveTo>
                    <a:pt x="104" y="10"/>
                  </a:moveTo>
                  <a:cubicBezTo>
                    <a:pt x="129" y="10"/>
                    <a:pt x="150" y="29"/>
                    <a:pt x="153" y="54"/>
                  </a:cubicBezTo>
                  <a:cubicBezTo>
                    <a:pt x="146" y="36"/>
                    <a:pt x="129" y="27"/>
                    <a:pt x="104" y="27"/>
                  </a:cubicBezTo>
                  <a:cubicBezTo>
                    <a:pt x="80" y="27"/>
                    <a:pt x="63" y="37"/>
                    <a:pt x="55" y="54"/>
                  </a:cubicBezTo>
                  <a:cubicBezTo>
                    <a:pt x="58" y="29"/>
                    <a:pt x="79" y="10"/>
                    <a:pt x="104" y="10"/>
                  </a:cubicBezTo>
                  <a:close/>
                  <a:moveTo>
                    <a:pt x="54" y="126"/>
                  </a:moveTo>
                  <a:cubicBezTo>
                    <a:pt x="50" y="126"/>
                    <a:pt x="50" y="126"/>
                    <a:pt x="50" y="126"/>
                  </a:cubicBezTo>
                  <a:cubicBezTo>
                    <a:pt x="46" y="126"/>
                    <a:pt x="44" y="123"/>
                    <a:pt x="44" y="120"/>
                  </a:cubicBezTo>
                  <a:cubicBezTo>
                    <a:pt x="44" y="86"/>
                    <a:pt x="44" y="86"/>
                    <a:pt x="44" y="86"/>
                  </a:cubicBezTo>
                  <a:cubicBezTo>
                    <a:pt x="44" y="82"/>
                    <a:pt x="46" y="80"/>
                    <a:pt x="50" y="80"/>
                  </a:cubicBezTo>
                  <a:cubicBezTo>
                    <a:pt x="54" y="80"/>
                    <a:pt x="54" y="80"/>
                    <a:pt x="54" y="80"/>
                  </a:cubicBezTo>
                  <a:lnTo>
                    <a:pt x="54" y="126"/>
                  </a:lnTo>
                  <a:close/>
                  <a:moveTo>
                    <a:pt x="198" y="226"/>
                  </a:moveTo>
                  <a:cubicBezTo>
                    <a:pt x="198" y="228"/>
                    <a:pt x="197" y="229"/>
                    <a:pt x="195" y="229"/>
                  </a:cubicBezTo>
                  <a:cubicBezTo>
                    <a:pt x="13" y="229"/>
                    <a:pt x="13" y="229"/>
                    <a:pt x="13" y="229"/>
                  </a:cubicBezTo>
                  <a:cubicBezTo>
                    <a:pt x="11" y="229"/>
                    <a:pt x="10" y="228"/>
                    <a:pt x="10" y="226"/>
                  </a:cubicBezTo>
                  <a:cubicBezTo>
                    <a:pt x="10" y="220"/>
                    <a:pt x="10" y="220"/>
                    <a:pt x="10" y="220"/>
                  </a:cubicBezTo>
                  <a:cubicBezTo>
                    <a:pt x="10" y="219"/>
                    <a:pt x="11" y="218"/>
                    <a:pt x="12" y="217"/>
                  </a:cubicBezTo>
                  <a:cubicBezTo>
                    <a:pt x="41" y="206"/>
                    <a:pt x="76" y="187"/>
                    <a:pt x="81" y="172"/>
                  </a:cubicBezTo>
                  <a:cubicBezTo>
                    <a:pt x="81" y="171"/>
                    <a:pt x="81" y="171"/>
                    <a:pt x="81" y="170"/>
                  </a:cubicBezTo>
                  <a:cubicBezTo>
                    <a:pt x="81" y="159"/>
                    <a:pt x="81" y="159"/>
                    <a:pt x="81" y="159"/>
                  </a:cubicBezTo>
                  <a:cubicBezTo>
                    <a:pt x="81" y="158"/>
                    <a:pt x="81" y="156"/>
                    <a:pt x="80" y="156"/>
                  </a:cubicBezTo>
                  <a:cubicBezTo>
                    <a:pt x="73" y="148"/>
                    <a:pt x="68" y="138"/>
                    <a:pt x="64" y="127"/>
                  </a:cubicBezTo>
                  <a:cubicBezTo>
                    <a:pt x="64" y="126"/>
                    <a:pt x="64" y="126"/>
                    <a:pt x="64" y="126"/>
                  </a:cubicBezTo>
                  <a:cubicBezTo>
                    <a:pt x="64" y="75"/>
                    <a:pt x="64" y="75"/>
                    <a:pt x="64" y="75"/>
                  </a:cubicBezTo>
                  <a:cubicBezTo>
                    <a:pt x="64" y="73"/>
                    <a:pt x="63" y="71"/>
                    <a:pt x="61" y="70"/>
                  </a:cubicBezTo>
                  <a:cubicBezTo>
                    <a:pt x="63" y="48"/>
                    <a:pt x="78" y="36"/>
                    <a:pt x="104" y="36"/>
                  </a:cubicBezTo>
                  <a:cubicBezTo>
                    <a:pt x="130" y="36"/>
                    <a:pt x="145" y="48"/>
                    <a:pt x="147" y="71"/>
                  </a:cubicBezTo>
                  <a:cubicBezTo>
                    <a:pt x="146" y="71"/>
                    <a:pt x="145" y="73"/>
                    <a:pt x="145" y="75"/>
                  </a:cubicBezTo>
                  <a:cubicBezTo>
                    <a:pt x="145" y="125"/>
                    <a:pt x="145" y="125"/>
                    <a:pt x="145" y="125"/>
                  </a:cubicBezTo>
                  <a:cubicBezTo>
                    <a:pt x="144" y="126"/>
                    <a:pt x="144" y="126"/>
                    <a:pt x="144" y="127"/>
                  </a:cubicBezTo>
                  <a:cubicBezTo>
                    <a:pt x="141" y="138"/>
                    <a:pt x="135" y="148"/>
                    <a:pt x="128" y="156"/>
                  </a:cubicBezTo>
                  <a:cubicBezTo>
                    <a:pt x="128" y="156"/>
                    <a:pt x="128" y="156"/>
                    <a:pt x="128" y="157"/>
                  </a:cubicBezTo>
                  <a:cubicBezTo>
                    <a:pt x="125" y="157"/>
                    <a:pt x="122" y="157"/>
                    <a:pt x="119" y="157"/>
                  </a:cubicBezTo>
                  <a:cubicBezTo>
                    <a:pt x="118" y="155"/>
                    <a:pt x="115" y="153"/>
                    <a:pt x="111" y="153"/>
                  </a:cubicBezTo>
                  <a:cubicBezTo>
                    <a:pt x="99" y="153"/>
                    <a:pt x="99" y="153"/>
                    <a:pt x="99" y="153"/>
                  </a:cubicBezTo>
                  <a:cubicBezTo>
                    <a:pt x="94" y="153"/>
                    <a:pt x="90" y="157"/>
                    <a:pt x="90" y="162"/>
                  </a:cubicBezTo>
                  <a:cubicBezTo>
                    <a:pt x="90" y="167"/>
                    <a:pt x="94" y="172"/>
                    <a:pt x="99" y="172"/>
                  </a:cubicBezTo>
                  <a:cubicBezTo>
                    <a:pt x="111" y="172"/>
                    <a:pt x="111" y="172"/>
                    <a:pt x="111" y="172"/>
                  </a:cubicBezTo>
                  <a:cubicBezTo>
                    <a:pt x="115" y="172"/>
                    <a:pt x="118" y="170"/>
                    <a:pt x="119" y="167"/>
                  </a:cubicBezTo>
                  <a:cubicBezTo>
                    <a:pt x="122" y="167"/>
                    <a:pt x="124" y="167"/>
                    <a:pt x="127" y="167"/>
                  </a:cubicBezTo>
                  <a:cubicBezTo>
                    <a:pt x="127" y="170"/>
                    <a:pt x="127" y="170"/>
                    <a:pt x="127" y="170"/>
                  </a:cubicBezTo>
                  <a:cubicBezTo>
                    <a:pt x="127" y="171"/>
                    <a:pt x="127" y="171"/>
                    <a:pt x="127" y="172"/>
                  </a:cubicBezTo>
                  <a:cubicBezTo>
                    <a:pt x="132" y="187"/>
                    <a:pt x="167" y="206"/>
                    <a:pt x="196" y="217"/>
                  </a:cubicBezTo>
                  <a:cubicBezTo>
                    <a:pt x="198" y="218"/>
                    <a:pt x="198" y="219"/>
                    <a:pt x="198" y="220"/>
                  </a:cubicBezTo>
                  <a:lnTo>
                    <a:pt x="198" y="226"/>
                  </a:lnTo>
                  <a:close/>
                </a:path>
              </a:pathLst>
            </a:custGeom>
            <a:solidFill>
              <a:srgbClr val="FFB8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endParaRPr lang="en-US" sz="1680" dirty="0"/>
            </a:p>
          </p:txBody>
        </p:sp>
      </p:grpSp>
      <p:sp>
        <p:nvSpPr>
          <p:cNvPr id="50" name="Freeform 425">
            <a:extLst>
              <a:ext uri="{FF2B5EF4-FFF2-40B4-BE49-F238E27FC236}">
                <a16:creationId xmlns:a16="http://schemas.microsoft.com/office/drawing/2014/main" id="{928AE288-C577-46F6-A761-F2ADFA329EAC}"/>
              </a:ext>
            </a:extLst>
          </p:cNvPr>
          <p:cNvSpPr>
            <a:spLocks noEditPoints="1"/>
          </p:cNvSpPr>
          <p:nvPr/>
        </p:nvSpPr>
        <p:spPr bwMode="auto">
          <a:xfrm>
            <a:off x="6347222" y="1873443"/>
            <a:ext cx="355617" cy="408301"/>
          </a:xfrm>
          <a:custGeom>
            <a:avLst/>
            <a:gdLst>
              <a:gd name="T0" fmla="*/ 137 w 208"/>
              <a:gd name="T1" fmla="*/ 170 h 239"/>
              <a:gd name="T2" fmla="*/ 169 w 208"/>
              <a:gd name="T3" fmla="*/ 132 h 239"/>
              <a:gd name="T4" fmla="*/ 175 w 208"/>
              <a:gd name="T5" fmla="*/ 86 h 239"/>
              <a:gd name="T6" fmla="*/ 163 w 208"/>
              <a:gd name="T7" fmla="*/ 59 h 239"/>
              <a:gd name="T8" fmla="*/ 45 w 208"/>
              <a:gd name="T9" fmla="*/ 59 h 239"/>
              <a:gd name="T10" fmla="*/ 34 w 208"/>
              <a:gd name="T11" fmla="*/ 86 h 239"/>
              <a:gd name="T12" fmla="*/ 50 w 208"/>
              <a:gd name="T13" fmla="*/ 136 h 239"/>
              <a:gd name="T14" fmla="*/ 72 w 208"/>
              <a:gd name="T15" fmla="*/ 161 h 239"/>
              <a:gd name="T16" fmla="*/ 9 w 208"/>
              <a:gd name="T17" fmla="*/ 208 h 239"/>
              <a:gd name="T18" fmla="*/ 0 w 208"/>
              <a:gd name="T19" fmla="*/ 226 h 239"/>
              <a:gd name="T20" fmla="*/ 195 w 208"/>
              <a:gd name="T21" fmla="*/ 239 h 239"/>
              <a:gd name="T22" fmla="*/ 208 w 208"/>
              <a:gd name="T23" fmla="*/ 220 h 239"/>
              <a:gd name="T24" fmla="*/ 142 w 208"/>
              <a:gd name="T25" fmla="*/ 154 h 239"/>
              <a:gd name="T26" fmla="*/ 159 w 208"/>
              <a:gd name="T27" fmla="*/ 136 h 239"/>
              <a:gd name="T28" fmla="*/ 142 w 208"/>
              <a:gd name="T29" fmla="*/ 154 h 239"/>
              <a:gd name="T30" fmla="*/ 165 w 208"/>
              <a:gd name="T31" fmla="*/ 120 h 239"/>
              <a:gd name="T32" fmla="*/ 154 w 208"/>
              <a:gd name="T33" fmla="*/ 126 h 239"/>
              <a:gd name="T34" fmla="*/ 159 w 208"/>
              <a:gd name="T35" fmla="*/ 80 h 239"/>
              <a:gd name="T36" fmla="*/ 104 w 208"/>
              <a:gd name="T37" fmla="*/ 10 h 239"/>
              <a:gd name="T38" fmla="*/ 104 w 208"/>
              <a:gd name="T39" fmla="*/ 27 h 239"/>
              <a:gd name="T40" fmla="*/ 104 w 208"/>
              <a:gd name="T41" fmla="*/ 10 h 239"/>
              <a:gd name="T42" fmla="*/ 50 w 208"/>
              <a:gd name="T43" fmla="*/ 126 h 239"/>
              <a:gd name="T44" fmla="*/ 44 w 208"/>
              <a:gd name="T45" fmla="*/ 86 h 239"/>
              <a:gd name="T46" fmla="*/ 54 w 208"/>
              <a:gd name="T47" fmla="*/ 80 h 239"/>
              <a:gd name="T48" fmla="*/ 198 w 208"/>
              <a:gd name="T49" fmla="*/ 226 h 239"/>
              <a:gd name="T50" fmla="*/ 13 w 208"/>
              <a:gd name="T51" fmla="*/ 229 h 239"/>
              <a:gd name="T52" fmla="*/ 10 w 208"/>
              <a:gd name="T53" fmla="*/ 220 h 239"/>
              <a:gd name="T54" fmla="*/ 81 w 208"/>
              <a:gd name="T55" fmla="*/ 172 h 239"/>
              <a:gd name="T56" fmla="*/ 81 w 208"/>
              <a:gd name="T57" fmla="*/ 159 h 239"/>
              <a:gd name="T58" fmla="*/ 64 w 208"/>
              <a:gd name="T59" fmla="*/ 127 h 239"/>
              <a:gd name="T60" fmla="*/ 64 w 208"/>
              <a:gd name="T61" fmla="*/ 75 h 239"/>
              <a:gd name="T62" fmla="*/ 104 w 208"/>
              <a:gd name="T63" fmla="*/ 36 h 239"/>
              <a:gd name="T64" fmla="*/ 145 w 208"/>
              <a:gd name="T65" fmla="*/ 75 h 239"/>
              <a:gd name="T66" fmla="*/ 144 w 208"/>
              <a:gd name="T67" fmla="*/ 127 h 239"/>
              <a:gd name="T68" fmla="*/ 128 w 208"/>
              <a:gd name="T69" fmla="*/ 157 h 239"/>
              <a:gd name="T70" fmla="*/ 111 w 208"/>
              <a:gd name="T71" fmla="*/ 153 h 239"/>
              <a:gd name="T72" fmla="*/ 90 w 208"/>
              <a:gd name="T73" fmla="*/ 162 h 239"/>
              <a:gd name="T74" fmla="*/ 111 w 208"/>
              <a:gd name="T75" fmla="*/ 172 h 239"/>
              <a:gd name="T76" fmla="*/ 127 w 208"/>
              <a:gd name="T77" fmla="*/ 167 h 239"/>
              <a:gd name="T78" fmla="*/ 127 w 208"/>
              <a:gd name="T79" fmla="*/ 172 h 239"/>
              <a:gd name="T80" fmla="*/ 198 w 208"/>
              <a:gd name="T81" fmla="*/ 22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239">
                <a:moveTo>
                  <a:pt x="200" y="208"/>
                </a:moveTo>
                <a:cubicBezTo>
                  <a:pt x="164" y="194"/>
                  <a:pt x="140" y="178"/>
                  <a:pt x="137" y="170"/>
                </a:cubicBezTo>
                <a:cubicBezTo>
                  <a:pt x="137" y="166"/>
                  <a:pt x="137" y="166"/>
                  <a:pt x="137" y="166"/>
                </a:cubicBezTo>
                <a:cubicBezTo>
                  <a:pt x="154" y="163"/>
                  <a:pt x="168" y="155"/>
                  <a:pt x="169" y="132"/>
                </a:cubicBezTo>
                <a:cubicBezTo>
                  <a:pt x="173" y="129"/>
                  <a:pt x="175" y="125"/>
                  <a:pt x="175" y="120"/>
                </a:cubicBezTo>
                <a:cubicBezTo>
                  <a:pt x="175" y="86"/>
                  <a:pt x="175" y="86"/>
                  <a:pt x="175" y="86"/>
                </a:cubicBezTo>
                <a:cubicBezTo>
                  <a:pt x="175" y="79"/>
                  <a:pt x="170" y="72"/>
                  <a:pt x="163" y="71"/>
                </a:cubicBezTo>
                <a:cubicBezTo>
                  <a:pt x="163" y="59"/>
                  <a:pt x="163" y="59"/>
                  <a:pt x="163" y="59"/>
                </a:cubicBezTo>
                <a:cubicBezTo>
                  <a:pt x="163" y="26"/>
                  <a:pt x="137" y="0"/>
                  <a:pt x="104" y="0"/>
                </a:cubicBezTo>
                <a:cubicBezTo>
                  <a:pt x="72" y="0"/>
                  <a:pt x="45" y="26"/>
                  <a:pt x="45" y="59"/>
                </a:cubicBezTo>
                <a:cubicBezTo>
                  <a:pt x="45" y="71"/>
                  <a:pt x="45" y="71"/>
                  <a:pt x="45" y="71"/>
                </a:cubicBezTo>
                <a:cubicBezTo>
                  <a:pt x="39" y="73"/>
                  <a:pt x="34" y="79"/>
                  <a:pt x="34" y="86"/>
                </a:cubicBezTo>
                <a:cubicBezTo>
                  <a:pt x="34" y="120"/>
                  <a:pt x="34" y="120"/>
                  <a:pt x="34" y="120"/>
                </a:cubicBezTo>
                <a:cubicBezTo>
                  <a:pt x="34" y="129"/>
                  <a:pt x="41" y="136"/>
                  <a:pt x="50" y="136"/>
                </a:cubicBezTo>
                <a:cubicBezTo>
                  <a:pt x="57" y="136"/>
                  <a:pt x="57" y="136"/>
                  <a:pt x="57" y="136"/>
                </a:cubicBezTo>
                <a:cubicBezTo>
                  <a:pt x="61" y="146"/>
                  <a:pt x="66" y="154"/>
                  <a:pt x="72" y="161"/>
                </a:cubicBezTo>
                <a:cubicBezTo>
                  <a:pt x="72" y="170"/>
                  <a:pt x="72" y="170"/>
                  <a:pt x="72" y="170"/>
                </a:cubicBezTo>
                <a:cubicBezTo>
                  <a:pt x="68" y="178"/>
                  <a:pt x="44" y="194"/>
                  <a:pt x="9" y="208"/>
                </a:cubicBezTo>
                <a:cubicBezTo>
                  <a:pt x="4" y="210"/>
                  <a:pt x="0" y="215"/>
                  <a:pt x="0" y="220"/>
                </a:cubicBezTo>
                <a:cubicBezTo>
                  <a:pt x="0" y="226"/>
                  <a:pt x="0" y="226"/>
                  <a:pt x="0" y="226"/>
                </a:cubicBezTo>
                <a:cubicBezTo>
                  <a:pt x="0" y="233"/>
                  <a:pt x="6" y="239"/>
                  <a:pt x="13" y="239"/>
                </a:cubicBezTo>
                <a:cubicBezTo>
                  <a:pt x="195" y="239"/>
                  <a:pt x="195" y="239"/>
                  <a:pt x="195" y="239"/>
                </a:cubicBezTo>
                <a:cubicBezTo>
                  <a:pt x="202" y="239"/>
                  <a:pt x="208" y="233"/>
                  <a:pt x="208" y="226"/>
                </a:cubicBezTo>
                <a:cubicBezTo>
                  <a:pt x="208" y="220"/>
                  <a:pt x="208" y="220"/>
                  <a:pt x="208" y="220"/>
                </a:cubicBezTo>
                <a:cubicBezTo>
                  <a:pt x="208" y="215"/>
                  <a:pt x="205" y="210"/>
                  <a:pt x="200" y="208"/>
                </a:cubicBezTo>
                <a:close/>
                <a:moveTo>
                  <a:pt x="142" y="154"/>
                </a:moveTo>
                <a:cubicBezTo>
                  <a:pt x="146" y="149"/>
                  <a:pt x="149" y="143"/>
                  <a:pt x="151" y="136"/>
                </a:cubicBezTo>
                <a:cubicBezTo>
                  <a:pt x="159" y="136"/>
                  <a:pt x="159" y="136"/>
                  <a:pt x="159" y="136"/>
                </a:cubicBezTo>
                <a:cubicBezTo>
                  <a:pt x="159" y="136"/>
                  <a:pt x="159" y="136"/>
                  <a:pt x="159" y="136"/>
                </a:cubicBezTo>
                <a:cubicBezTo>
                  <a:pt x="157" y="146"/>
                  <a:pt x="152" y="151"/>
                  <a:pt x="142" y="154"/>
                </a:cubicBezTo>
                <a:close/>
                <a:moveTo>
                  <a:pt x="165" y="86"/>
                </a:moveTo>
                <a:cubicBezTo>
                  <a:pt x="165" y="120"/>
                  <a:pt x="165" y="120"/>
                  <a:pt x="165" y="120"/>
                </a:cubicBezTo>
                <a:cubicBezTo>
                  <a:pt x="165" y="123"/>
                  <a:pt x="162" y="126"/>
                  <a:pt x="159" y="126"/>
                </a:cubicBezTo>
                <a:cubicBezTo>
                  <a:pt x="154" y="126"/>
                  <a:pt x="154" y="126"/>
                  <a:pt x="154" y="126"/>
                </a:cubicBezTo>
                <a:cubicBezTo>
                  <a:pt x="154" y="80"/>
                  <a:pt x="154" y="80"/>
                  <a:pt x="154" y="80"/>
                </a:cubicBezTo>
                <a:cubicBezTo>
                  <a:pt x="159" y="80"/>
                  <a:pt x="159" y="80"/>
                  <a:pt x="159" y="80"/>
                </a:cubicBezTo>
                <a:cubicBezTo>
                  <a:pt x="162" y="80"/>
                  <a:pt x="165" y="82"/>
                  <a:pt x="165" y="86"/>
                </a:cubicBezTo>
                <a:close/>
                <a:moveTo>
                  <a:pt x="104" y="10"/>
                </a:moveTo>
                <a:cubicBezTo>
                  <a:pt x="129" y="10"/>
                  <a:pt x="150" y="29"/>
                  <a:pt x="153" y="54"/>
                </a:cubicBezTo>
                <a:cubicBezTo>
                  <a:pt x="146" y="36"/>
                  <a:pt x="129" y="27"/>
                  <a:pt x="104" y="27"/>
                </a:cubicBezTo>
                <a:cubicBezTo>
                  <a:pt x="80" y="27"/>
                  <a:pt x="63" y="37"/>
                  <a:pt x="55" y="54"/>
                </a:cubicBezTo>
                <a:cubicBezTo>
                  <a:pt x="58" y="29"/>
                  <a:pt x="79" y="10"/>
                  <a:pt x="104" y="10"/>
                </a:cubicBezTo>
                <a:close/>
                <a:moveTo>
                  <a:pt x="54" y="126"/>
                </a:moveTo>
                <a:cubicBezTo>
                  <a:pt x="50" y="126"/>
                  <a:pt x="50" y="126"/>
                  <a:pt x="50" y="126"/>
                </a:cubicBezTo>
                <a:cubicBezTo>
                  <a:pt x="46" y="126"/>
                  <a:pt x="44" y="123"/>
                  <a:pt x="44" y="120"/>
                </a:cubicBezTo>
                <a:cubicBezTo>
                  <a:pt x="44" y="86"/>
                  <a:pt x="44" y="86"/>
                  <a:pt x="44" y="86"/>
                </a:cubicBezTo>
                <a:cubicBezTo>
                  <a:pt x="44" y="82"/>
                  <a:pt x="46" y="80"/>
                  <a:pt x="50" y="80"/>
                </a:cubicBezTo>
                <a:cubicBezTo>
                  <a:pt x="54" y="80"/>
                  <a:pt x="54" y="80"/>
                  <a:pt x="54" y="80"/>
                </a:cubicBezTo>
                <a:lnTo>
                  <a:pt x="54" y="126"/>
                </a:lnTo>
                <a:close/>
                <a:moveTo>
                  <a:pt x="198" y="226"/>
                </a:moveTo>
                <a:cubicBezTo>
                  <a:pt x="198" y="228"/>
                  <a:pt x="197" y="229"/>
                  <a:pt x="195" y="229"/>
                </a:cubicBezTo>
                <a:cubicBezTo>
                  <a:pt x="13" y="229"/>
                  <a:pt x="13" y="229"/>
                  <a:pt x="13" y="229"/>
                </a:cubicBezTo>
                <a:cubicBezTo>
                  <a:pt x="11" y="229"/>
                  <a:pt x="10" y="228"/>
                  <a:pt x="10" y="226"/>
                </a:cubicBezTo>
                <a:cubicBezTo>
                  <a:pt x="10" y="220"/>
                  <a:pt x="10" y="220"/>
                  <a:pt x="10" y="220"/>
                </a:cubicBezTo>
                <a:cubicBezTo>
                  <a:pt x="10" y="219"/>
                  <a:pt x="11" y="218"/>
                  <a:pt x="12" y="217"/>
                </a:cubicBezTo>
                <a:cubicBezTo>
                  <a:pt x="41" y="206"/>
                  <a:pt x="76" y="187"/>
                  <a:pt x="81" y="172"/>
                </a:cubicBezTo>
                <a:cubicBezTo>
                  <a:pt x="81" y="171"/>
                  <a:pt x="81" y="171"/>
                  <a:pt x="81" y="170"/>
                </a:cubicBezTo>
                <a:cubicBezTo>
                  <a:pt x="81" y="159"/>
                  <a:pt x="81" y="159"/>
                  <a:pt x="81" y="159"/>
                </a:cubicBezTo>
                <a:cubicBezTo>
                  <a:pt x="81" y="158"/>
                  <a:pt x="81" y="156"/>
                  <a:pt x="80" y="156"/>
                </a:cubicBezTo>
                <a:cubicBezTo>
                  <a:pt x="73" y="148"/>
                  <a:pt x="68" y="138"/>
                  <a:pt x="64" y="127"/>
                </a:cubicBezTo>
                <a:cubicBezTo>
                  <a:pt x="64" y="126"/>
                  <a:pt x="64" y="126"/>
                  <a:pt x="64" y="126"/>
                </a:cubicBezTo>
                <a:cubicBezTo>
                  <a:pt x="64" y="75"/>
                  <a:pt x="64" y="75"/>
                  <a:pt x="64" y="75"/>
                </a:cubicBezTo>
                <a:cubicBezTo>
                  <a:pt x="64" y="73"/>
                  <a:pt x="63" y="71"/>
                  <a:pt x="61" y="70"/>
                </a:cubicBezTo>
                <a:cubicBezTo>
                  <a:pt x="63" y="48"/>
                  <a:pt x="78" y="36"/>
                  <a:pt x="104" y="36"/>
                </a:cubicBezTo>
                <a:cubicBezTo>
                  <a:pt x="130" y="36"/>
                  <a:pt x="145" y="48"/>
                  <a:pt x="147" y="71"/>
                </a:cubicBezTo>
                <a:cubicBezTo>
                  <a:pt x="146" y="71"/>
                  <a:pt x="145" y="73"/>
                  <a:pt x="145" y="75"/>
                </a:cubicBezTo>
                <a:cubicBezTo>
                  <a:pt x="145" y="125"/>
                  <a:pt x="145" y="125"/>
                  <a:pt x="145" y="125"/>
                </a:cubicBezTo>
                <a:cubicBezTo>
                  <a:pt x="144" y="126"/>
                  <a:pt x="144" y="126"/>
                  <a:pt x="144" y="127"/>
                </a:cubicBezTo>
                <a:cubicBezTo>
                  <a:pt x="141" y="138"/>
                  <a:pt x="135" y="148"/>
                  <a:pt x="128" y="156"/>
                </a:cubicBezTo>
                <a:cubicBezTo>
                  <a:pt x="128" y="156"/>
                  <a:pt x="128" y="156"/>
                  <a:pt x="128" y="157"/>
                </a:cubicBezTo>
                <a:cubicBezTo>
                  <a:pt x="125" y="157"/>
                  <a:pt x="122" y="157"/>
                  <a:pt x="119" y="157"/>
                </a:cubicBezTo>
                <a:cubicBezTo>
                  <a:pt x="118" y="155"/>
                  <a:pt x="115" y="153"/>
                  <a:pt x="111" y="153"/>
                </a:cubicBezTo>
                <a:cubicBezTo>
                  <a:pt x="99" y="153"/>
                  <a:pt x="99" y="153"/>
                  <a:pt x="99" y="153"/>
                </a:cubicBezTo>
                <a:cubicBezTo>
                  <a:pt x="94" y="153"/>
                  <a:pt x="90" y="157"/>
                  <a:pt x="90" y="162"/>
                </a:cubicBezTo>
                <a:cubicBezTo>
                  <a:pt x="90" y="167"/>
                  <a:pt x="94" y="172"/>
                  <a:pt x="99" y="172"/>
                </a:cubicBezTo>
                <a:cubicBezTo>
                  <a:pt x="111" y="172"/>
                  <a:pt x="111" y="172"/>
                  <a:pt x="111" y="172"/>
                </a:cubicBezTo>
                <a:cubicBezTo>
                  <a:pt x="115" y="172"/>
                  <a:pt x="118" y="170"/>
                  <a:pt x="119" y="167"/>
                </a:cubicBezTo>
                <a:cubicBezTo>
                  <a:pt x="122" y="167"/>
                  <a:pt x="124" y="167"/>
                  <a:pt x="127" y="167"/>
                </a:cubicBezTo>
                <a:cubicBezTo>
                  <a:pt x="127" y="170"/>
                  <a:pt x="127" y="170"/>
                  <a:pt x="127" y="170"/>
                </a:cubicBezTo>
                <a:cubicBezTo>
                  <a:pt x="127" y="171"/>
                  <a:pt x="127" y="171"/>
                  <a:pt x="127" y="172"/>
                </a:cubicBezTo>
                <a:cubicBezTo>
                  <a:pt x="132" y="187"/>
                  <a:pt x="167" y="206"/>
                  <a:pt x="196" y="217"/>
                </a:cubicBezTo>
                <a:cubicBezTo>
                  <a:pt x="198" y="218"/>
                  <a:pt x="198" y="219"/>
                  <a:pt x="198" y="220"/>
                </a:cubicBezTo>
                <a:lnTo>
                  <a:pt x="198" y="226"/>
                </a:lnTo>
                <a:close/>
              </a:path>
            </a:pathLst>
          </a:custGeom>
          <a:solidFill>
            <a:srgbClr val="FFB81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5347" tIns="42673" rIns="85347" bIns="42673" numCol="1" anchor="t" anchorCtr="0" compatLnSpc="1">
            <a:prstTxWarp prst="textNoShape">
              <a:avLst/>
            </a:prstTxWarp>
          </a:bodyPr>
          <a:lstStyle/>
          <a:p>
            <a:endParaRPr lang="en-US" sz="1680" dirty="0"/>
          </a:p>
        </p:txBody>
      </p:sp>
    </p:spTree>
    <p:extLst>
      <p:ext uri="{BB962C8B-B14F-4D97-AF65-F5344CB8AC3E}">
        <p14:creationId xmlns:p14="http://schemas.microsoft.com/office/powerpoint/2010/main" val="417596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99B848-54B5-4D58-A370-6EF065405C39}"/>
              </a:ext>
            </a:extLst>
          </p:cNvPr>
          <p:cNvPicPr>
            <a:picLocks noChangeAspect="1"/>
          </p:cNvPicPr>
          <p:nvPr/>
        </p:nvPicPr>
        <p:blipFill rotWithShape="1">
          <a:blip r:embed="rId2">
            <a:extLst>
              <a:ext uri="{28A0092B-C50C-407E-A947-70E740481C1C}">
                <a14:useLocalDpi xmlns:a14="http://schemas.microsoft.com/office/drawing/2010/main" val="0"/>
              </a:ext>
            </a:extLst>
          </a:blip>
          <a:srcRect t="21889"/>
          <a:stretch/>
        </p:blipFill>
        <p:spPr>
          <a:xfrm>
            <a:off x="0" y="0"/>
            <a:ext cx="12192000" cy="6268452"/>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Change Liaisons</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412611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0944225" y="6372225"/>
            <a:ext cx="4762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23</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Change Liaisons</a:t>
            </a:r>
          </a:p>
        </p:txBody>
      </p:sp>
      <p:sp>
        <p:nvSpPr>
          <p:cNvPr id="4" name="TextBox 3">
            <a:extLst>
              <a:ext uri="{FF2B5EF4-FFF2-40B4-BE49-F238E27FC236}">
                <a16:creationId xmlns:a16="http://schemas.microsoft.com/office/drawing/2014/main" id="{E848C3AA-F8C0-4FF4-8D02-43590DB2F2AE}"/>
              </a:ext>
            </a:extLst>
          </p:cNvPr>
          <p:cNvSpPr txBox="1"/>
          <p:nvPr/>
        </p:nvSpPr>
        <p:spPr>
          <a:xfrm>
            <a:off x="1536969" y="2384466"/>
            <a:ext cx="4293380" cy="1754326"/>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Now that the project is running jointly as Finance &amp; Supply Chain Management (FSM) and Human Capital Management (HCM), all communications should be going to agency personnel for both FSM and HCM.</a:t>
            </a:r>
          </a:p>
        </p:txBody>
      </p:sp>
      <p:pic>
        <p:nvPicPr>
          <p:cNvPr id="21" name="Graphic 20" descr="Cheers with solid fill">
            <a:extLst>
              <a:ext uri="{FF2B5EF4-FFF2-40B4-BE49-F238E27FC236}">
                <a16:creationId xmlns:a16="http://schemas.microsoft.com/office/drawing/2014/main" id="{D1230644-AED4-4D89-9558-B2C77B9DC1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4986" y="1564771"/>
            <a:ext cx="3052195" cy="3052195"/>
          </a:xfrm>
          <a:prstGeom prst="rect">
            <a:avLst/>
          </a:prstGeom>
        </p:spPr>
      </p:pic>
    </p:spTree>
    <p:extLst>
      <p:ext uri="{BB962C8B-B14F-4D97-AF65-F5344CB8AC3E}">
        <p14:creationId xmlns:p14="http://schemas.microsoft.com/office/powerpoint/2010/main" val="1562822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DEC8DE-D8F3-43D9-B4C8-A3CDA4131128}"/>
              </a:ext>
            </a:extLst>
          </p:cNvPr>
          <p:cNvPicPr>
            <a:picLocks noChangeAspect="1"/>
          </p:cNvPicPr>
          <p:nvPr/>
        </p:nvPicPr>
        <p:blipFill rotWithShape="1">
          <a:blip r:embed="rId2">
            <a:extLst>
              <a:ext uri="{28A0092B-C50C-407E-A947-70E740481C1C}">
                <a14:useLocalDpi xmlns:a14="http://schemas.microsoft.com/office/drawing/2010/main" val="0"/>
              </a:ext>
            </a:extLst>
          </a:blip>
          <a:srcRect b="8552"/>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Thank you!</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24</a:t>
            </a:r>
          </a:p>
        </p:txBody>
      </p:sp>
      <p:sp>
        <p:nvSpPr>
          <p:cNvPr id="14" name="TextBox 13">
            <a:extLst>
              <a:ext uri="{FF2B5EF4-FFF2-40B4-BE49-F238E27FC236}">
                <a16:creationId xmlns:a16="http://schemas.microsoft.com/office/drawing/2014/main" id="{40AFB064-1158-4264-9B8E-532CCDD8BAB2}"/>
              </a:ext>
            </a:extLst>
          </p:cNvPr>
          <p:cNvSpPr txBox="1"/>
          <p:nvPr/>
        </p:nvSpPr>
        <p:spPr>
          <a:xfrm>
            <a:off x="7163370" y="3698571"/>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E7C08F-6E6F-4DFF-A060-2AEF2749977F}"/>
              </a:ext>
            </a:extLst>
          </p:cNvPr>
          <p:cNvSpPr txBox="1"/>
          <p:nvPr/>
        </p:nvSpPr>
        <p:spPr>
          <a:xfrm>
            <a:off x="1424685" y="493437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208-332-8887</a:t>
            </a:r>
          </a:p>
        </p:txBody>
      </p:sp>
      <p:sp>
        <p:nvSpPr>
          <p:cNvPr id="19" name="TextBox 18">
            <a:extLst>
              <a:ext uri="{FF2B5EF4-FFF2-40B4-BE49-F238E27FC236}">
                <a16:creationId xmlns:a16="http://schemas.microsoft.com/office/drawing/2014/main" id="{8B46829B-D54D-49CA-BADE-DEF9D7D114B2}"/>
              </a:ext>
            </a:extLst>
          </p:cNvPr>
          <p:cNvSpPr txBox="1"/>
          <p:nvPr/>
        </p:nvSpPr>
        <p:spPr>
          <a:xfrm>
            <a:off x="4201125" y="4966183"/>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kgriffith@sco.Idaho.gov</a:t>
            </a:r>
            <a:r>
              <a:rPr lang="en-US" dirty="0">
                <a:solidFill>
                  <a:schemeClr val="bg1"/>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DE10C6F-F4B2-4517-8D3D-61E0D06CC626}"/>
              </a:ext>
            </a:extLst>
          </p:cNvPr>
          <p:cNvSpPr txBox="1"/>
          <p:nvPr/>
        </p:nvSpPr>
        <p:spPr>
          <a:xfrm>
            <a:off x="7167444" y="4966182"/>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lang="en-US" dirty="0">
                <a:solidFill>
                  <a:schemeClr val="bg1"/>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208-332-8871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B8137D20-422E-454E-938F-8F77938FCA60}"/>
              </a:ext>
            </a:extLst>
          </p:cNvPr>
          <p:cNvGrpSpPr/>
          <p:nvPr/>
        </p:nvGrpSpPr>
        <p:grpSpPr>
          <a:xfrm>
            <a:off x="1157267" y="3681491"/>
            <a:ext cx="6465164" cy="937201"/>
            <a:chOff x="4017804" y="3417044"/>
            <a:chExt cx="6465164" cy="937201"/>
          </a:xfrm>
        </p:grpSpPr>
        <p:sp>
          <p:nvSpPr>
            <p:cNvPr id="23" name="TextBox 22">
              <a:extLst>
                <a:ext uri="{FF2B5EF4-FFF2-40B4-BE49-F238E27FC236}">
                  <a16:creationId xmlns:a16="http://schemas.microsoft.com/office/drawing/2014/main" id="{362BF5DC-D1BF-4E49-9C4D-28476F16ED76}"/>
                </a:ext>
              </a:extLst>
            </p:cNvPr>
            <p:cNvSpPr txBox="1"/>
            <p:nvPr/>
          </p:nvSpPr>
          <p:spPr>
            <a:xfrm>
              <a:off x="4017804" y="3417044"/>
              <a:ext cx="36923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Sheena 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208-334-3100 </a:t>
              </a:r>
            </a:p>
          </p:txBody>
        </p:sp>
        <p:sp>
          <p:nvSpPr>
            <p:cNvPr id="24" name="TextBox 23">
              <a:extLst>
                <a:ext uri="{FF2B5EF4-FFF2-40B4-BE49-F238E27FC236}">
                  <a16:creationId xmlns:a16="http://schemas.microsoft.com/office/drawing/2014/main" id="{A9883C6B-99BE-46A8-904A-DF595ACD43F6}"/>
                </a:ext>
              </a:extLst>
            </p:cNvPr>
            <p:cNvSpPr txBox="1"/>
            <p:nvPr/>
          </p:nvSpPr>
          <p:spPr>
            <a:xfrm>
              <a:off x="7169946" y="3430915"/>
              <a:ext cx="3313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 Doench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208-332-8841</a:t>
              </a:r>
            </a:p>
          </p:txBody>
        </p:sp>
      </p:grpSp>
    </p:spTree>
    <p:extLst>
      <p:ext uri="{BB962C8B-B14F-4D97-AF65-F5344CB8AC3E}">
        <p14:creationId xmlns:p14="http://schemas.microsoft.com/office/powerpoint/2010/main" val="322490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Agenda</a:t>
            </a:r>
          </a:p>
        </p:txBody>
      </p:sp>
      <p:sp>
        <p:nvSpPr>
          <p:cNvPr id="8" name="TextBox 7">
            <a:extLst>
              <a:ext uri="{FF2B5EF4-FFF2-40B4-BE49-F238E27FC236}">
                <a16:creationId xmlns:a16="http://schemas.microsoft.com/office/drawing/2014/main" id="{376F4C57-34CA-45AA-8CAB-E7C201433387}"/>
              </a:ext>
            </a:extLst>
          </p:cNvPr>
          <p:cNvSpPr txBox="1"/>
          <p:nvPr/>
        </p:nvSpPr>
        <p:spPr>
          <a:xfrm>
            <a:off x="1651932" y="1910102"/>
            <a:ext cx="6467475" cy="3041667"/>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0"/>
              </a:spcBef>
              <a:spcAft>
                <a:spcPts val="0"/>
              </a:spcAft>
              <a:buClr>
                <a:srgbClr val="FFB81C"/>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Agency Advocate Assignment </a:t>
            </a:r>
          </a:p>
          <a:p>
            <a:pPr marL="285750" marR="0" lvl="0" indent="-285750" algn="l" defTabSz="914400" rtl="0" eaLnBrk="1" fontAlgn="auto" latinLnBrk="0" hangingPunct="1">
              <a:lnSpc>
                <a:spcPct val="200000"/>
              </a:lnSpc>
              <a:spcBef>
                <a:spcPts val="0"/>
              </a:spcBef>
              <a:spcAft>
                <a:spcPts val="0"/>
              </a:spcAft>
              <a:buClr>
                <a:srgbClr val="FFB81C"/>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Luma Project Timeline</a:t>
            </a:r>
          </a:p>
          <a:p>
            <a:pPr marL="285750" marR="0" lvl="0" indent="-285750" algn="l" defTabSz="914400" rtl="0" eaLnBrk="1" fontAlgn="auto" latinLnBrk="0" hangingPunct="1">
              <a:lnSpc>
                <a:spcPct val="200000"/>
              </a:lnSpc>
              <a:spcBef>
                <a:spcPts val="0"/>
              </a:spcBef>
              <a:spcAft>
                <a:spcPts val="0"/>
              </a:spcAft>
              <a:buClr>
                <a:srgbClr val="FFB81C"/>
              </a:buClr>
              <a:buSzTx/>
              <a:buFont typeface="Arial" panose="020B0604020202020204" pitchFamily="34" charset="0"/>
              <a:buChar char="•"/>
              <a:tabLst/>
              <a:defRPr/>
            </a:pPr>
            <a:r>
              <a:rPr lang="en-US" sz="1400" b="1" dirty="0">
                <a:solidFill>
                  <a:schemeClr val="tx1">
                    <a:lumMod val="75000"/>
                    <a:lumOff val="25000"/>
                  </a:schemeClr>
                </a:solidFill>
                <a:latin typeface="Arial" panose="020B0604020202020204" pitchFamily="34" charset="0"/>
                <a:cs typeface="Arial" panose="020B0604020202020204" pitchFamily="34" charset="0"/>
              </a:rPr>
              <a:t>Chart of Accounts Review </a:t>
            </a:r>
          </a:p>
          <a:p>
            <a:pPr marL="285750" indent="-285750">
              <a:lnSpc>
                <a:spcPct val="200000"/>
              </a:lnSpc>
              <a:buClr>
                <a:srgbClr val="FFB81C"/>
              </a:buClr>
              <a:buFont typeface="Arial" panose="020B0604020202020204" pitchFamily="34" charset="0"/>
              <a:buChar char="•"/>
              <a:defRPr/>
            </a:pPr>
            <a:r>
              <a:rPr lang="en-US" sz="1400" b="1" dirty="0">
                <a:solidFill>
                  <a:schemeClr val="tx1">
                    <a:lumMod val="75000"/>
                    <a:lumOff val="25000"/>
                  </a:schemeClr>
                </a:solidFill>
                <a:latin typeface="Arial" panose="020B0604020202020204" pitchFamily="34" charset="0"/>
                <a:cs typeface="Arial" panose="020B0604020202020204" pitchFamily="34" charset="0"/>
              </a:rPr>
              <a:t>Service Now </a:t>
            </a:r>
          </a:p>
          <a:p>
            <a:pPr marL="285750" indent="-285750">
              <a:lnSpc>
                <a:spcPct val="200000"/>
              </a:lnSpc>
              <a:buClr>
                <a:srgbClr val="FFB81C"/>
              </a:buClr>
              <a:buFont typeface="Arial" panose="020B0604020202020204" pitchFamily="34" charset="0"/>
              <a:buChar char="•"/>
              <a:defRPr/>
            </a:pPr>
            <a:r>
              <a:rPr lang="en-US" sz="1400" b="1" dirty="0">
                <a:solidFill>
                  <a:schemeClr val="tx1">
                    <a:lumMod val="75000"/>
                    <a:lumOff val="25000"/>
                  </a:schemeClr>
                </a:solidFill>
                <a:latin typeface="Arial" panose="020B0604020202020204" pitchFamily="34" charset="0"/>
                <a:cs typeface="Arial" panose="020B0604020202020204" pitchFamily="34" charset="0"/>
              </a:rPr>
              <a:t>Update on Requests</a:t>
            </a:r>
          </a:p>
          <a:p>
            <a:pPr marL="285750" marR="0" lvl="0" indent="-285750" algn="l" defTabSz="914400" rtl="0" eaLnBrk="1" fontAlgn="auto" latinLnBrk="0" hangingPunct="1">
              <a:lnSpc>
                <a:spcPct val="200000"/>
              </a:lnSpc>
              <a:spcBef>
                <a:spcPts val="0"/>
              </a:spcBef>
              <a:spcAft>
                <a:spcPts val="0"/>
              </a:spcAft>
              <a:buClr>
                <a:srgbClr val="FFB81C"/>
              </a:buClr>
              <a:buSzTx/>
              <a:buFont typeface="Arial" panose="020B0604020202020204" pitchFamily="34" charset="0"/>
              <a:buChar char="•"/>
              <a:tabLst/>
              <a:defRPr/>
            </a:pPr>
            <a:r>
              <a:rPr lang="en-US" sz="1400" b="1" dirty="0">
                <a:solidFill>
                  <a:schemeClr val="tx1">
                    <a:lumMod val="75000"/>
                    <a:lumOff val="25000"/>
                  </a:schemeClr>
                </a:solidFill>
                <a:latin typeface="Arial" panose="020B0604020202020204" pitchFamily="34" charset="0"/>
                <a:cs typeface="Arial" panose="020B0604020202020204" pitchFamily="34" charset="0"/>
              </a:rPr>
              <a:t>Luma Training</a:t>
            </a:r>
          </a:p>
          <a:p>
            <a:pPr marL="285750" marR="0" lvl="0" indent="-285750" algn="l" defTabSz="914400" rtl="0" eaLnBrk="1" fontAlgn="auto" latinLnBrk="0" hangingPunct="1">
              <a:lnSpc>
                <a:spcPct val="200000"/>
              </a:lnSpc>
              <a:spcBef>
                <a:spcPts val="0"/>
              </a:spcBef>
              <a:spcAft>
                <a:spcPts val="0"/>
              </a:spcAft>
              <a:buClr>
                <a:srgbClr val="FFB81C"/>
              </a:buClr>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Change Liaison Update</a:t>
            </a:r>
          </a:p>
        </p:txBody>
      </p:sp>
      <p:pic>
        <p:nvPicPr>
          <p:cNvPr id="10" name="Graphic 9" descr="Laptop with phone and calculator">
            <a:extLst>
              <a:ext uri="{FF2B5EF4-FFF2-40B4-BE49-F238E27FC236}">
                <a16:creationId xmlns:a16="http://schemas.microsoft.com/office/drawing/2014/main" id="{590750B6-6E19-4136-AF0C-FB6DABEDD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7950" y="670096"/>
            <a:ext cx="4895850" cy="4895850"/>
          </a:xfrm>
          <a:prstGeom prst="rect">
            <a:avLst/>
          </a:prstGeom>
        </p:spPr>
      </p:pic>
    </p:spTree>
    <p:extLst>
      <p:ext uri="{BB962C8B-B14F-4D97-AF65-F5344CB8AC3E}">
        <p14:creationId xmlns:p14="http://schemas.microsoft.com/office/powerpoint/2010/main" val="30278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EC5BE10-C738-422F-8F23-CFFF28CA1172}"/>
              </a:ext>
            </a:extLst>
          </p:cNvPr>
          <p:cNvPicPr>
            <a:picLocks noChangeAspect="1"/>
          </p:cNvPicPr>
          <p:nvPr/>
        </p:nvPicPr>
        <p:blipFill rotWithShape="1">
          <a:blip r:embed="rId2">
            <a:alphaModFix amt="88000"/>
            <a:extLst>
              <a:ext uri="{28A0092B-C50C-407E-A947-70E740481C1C}">
                <a14:useLocalDpi xmlns:a14="http://schemas.microsoft.com/office/drawing/2010/main" val="0"/>
              </a:ext>
            </a:extLst>
          </a:blip>
          <a:srcRect t="10588" b="12173"/>
          <a:stretch/>
        </p:blipFill>
        <p:spPr>
          <a:xfrm>
            <a:off x="0" y="0"/>
            <a:ext cx="12192000" cy="6264322"/>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486338" y="2037048"/>
            <a:ext cx="8686799"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Agency Advocate </a:t>
            </a:r>
          </a:p>
          <a:p>
            <a:pPr algn="r"/>
            <a:r>
              <a:rPr lang="en-US" sz="3600" dirty="0">
                <a:solidFill>
                  <a:schemeClr val="bg1"/>
                </a:solidFill>
                <a:latin typeface="Arial" panose="020B0604020202020204" pitchFamily="34" charset="0"/>
                <a:cs typeface="Arial" panose="020B0604020202020204" pitchFamily="34" charset="0"/>
              </a:rPr>
              <a:t>Agency Assignment</a:t>
            </a:r>
          </a:p>
        </p:txBody>
      </p:sp>
      <p:sp>
        <p:nvSpPr>
          <p:cNvPr id="18" name="Rectangle 17">
            <a:extLst>
              <a:ext uri="{FF2B5EF4-FFF2-40B4-BE49-F238E27FC236}">
                <a16:creationId xmlns:a16="http://schemas.microsoft.com/office/drawing/2014/main" id="{DFC8DECF-C557-4084-869D-2E4ED96457E3}"/>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6B81F65-781E-4B54-9937-F6D48C37494A}"/>
              </a:ext>
            </a:extLst>
          </p:cNvPr>
          <p:cNvSpPr txBox="1"/>
          <p:nvPr/>
        </p:nvSpPr>
        <p:spPr>
          <a:xfrm>
            <a:off x="11029949" y="6364682"/>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24471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5</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AA Agency Assignment</a:t>
            </a:r>
          </a:p>
        </p:txBody>
      </p:sp>
      <p:sp>
        <p:nvSpPr>
          <p:cNvPr id="4" name="TextBox 3">
            <a:extLst>
              <a:ext uri="{FF2B5EF4-FFF2-40B4-BE49-F238E27FC236}">
                <a16:creationId xmlns:a16="http://schemas.microsoft.com/office/drawing/2014/main" id="{FEB03AD4-CBC5-496E-BA1A-C277C871B5B0}"/>
              </a:ext>
            </a:extLst>
          </p:cNvPr>
          <p:cNvSpPr txBox="1"/>
          <p:nvPr/>
        </p:nvSpPr>
        <p:spPr>
          <a:xfrm>
            <a:off x="944880" y="1325880"/>
            <a:ext cx="10408920" cy="369332"/>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We are welcoming Elijah Stearns back to our Agency Advocate team! </a:t>
            </a:r>
          </a:p>
        </p:txBody>
      </p:sp>
      <p:sp>
        <p:nvSpPr>
          <p:cNvPr id="5" name="TextBox 4">
            <a:extLst>
              <a:ext uri="{FF2B5EF4-FFF2-40B4-BE49-F238E27FC236}">
                <a16:creationId xmlns:a16="http://schemas.microsoft.com/office/drawing/2014/main" id="{FD614CC6-FB87-4C5F-80F8-90F307E5C887}"/>
              </a:ext>
            </a:extLst>
          </p:cNvPr>
          <p:cNvSpPr txBox="1"/>
          <p:nvPr/>
        </p:nvSpPr>
        <p:spPr>
          <a:xfrm>
            <a:off x="944880" y="2087880"/>
            <a:ext cx="10408920" cy="369332"/>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Our Agency Advocate team is now made up of the following team members:</a:t>
            </a:r>
          </a:p>
        </p:txBody>
      </p:sp>
      <p:sp>
        <p:nvSpPr>
          <p:cNvPr id="6" name="TextBox 5">
            <a:extLst>
              <a:ext uri="{FF2B5EF4-FFF2-40B4-BE49-F238E27FC236}">
                <a16:creationId xmlns:a16="http://schemas.microsoft.com/office/drawing/2014/main" id="{FA1B2B09-1D43-4C74-9641-32A0CA0ADE89}"/>
              </a:ext>
            </a:extLst>
          </p:cNvPr>
          <p:cNvSpPr txBox="1"/>
          <p:nvPr/>
        </p:nvSpPr>
        <p:spPr>
          <a:xfrm>
            <a:off x="165824" y="4743034"/>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dstevens@sco.Idaho.gov</a:t>
            </a:r>
            <a:r>
              <a:rPr lang="en-US" dirty="0">
                <a:solidFill>
                  <a:srgbClr val="0070C0"/>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74B8A88-325D-4B09-96FE-51B1F8B8FDBF}"/>
              </a:ext>
            </a:extLst>
          </p:cNvPr>
          <p:cNvSpPr txBox="1"/>
          <p:nvPr/>
        </p:nvSpPr>
        <p:spPr>
          <a:xfrm>
            <a:off x="8747141" y="474303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208-332-8887</a:t>
            </a:r>
          </a:p>
        </p:txBody>
      </p:sp>
      <p:sp>
        <p:nvSpPr>
          <p:cNvPr id="8" name="TextBox 7">
            <a:extLst>
              <a:ext uri="{FF2B5EF4-FFF2-40B4-BE49-F238E27FC236}">
                <a16:creationId xmlns:a16="http://schemas.microsoft.com/office/drawing/2014/main" id="{57E98D34-2457-4A8F-A0C2-80142D353A34}"/>
              </a:ext>
            </a:extLst>
          </p:cNvPr>
          <p:cNvSpPr txBox="1"/>
          <p:nvPr/>
        </p:nvSpPr>
        <p:spPr>
          <a:xfrm>
            <a:off x="5844540" y="4743034"/>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kgriffith@sco.Idaho.gov</a:t>
            </a:r>
            <a:r>
              <a:rPr lang="en-US" dirty="0">
                <a:solidFill>
                  <a:srgbClr val="0070C0"/>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CB360AB-3D5E-4C81-8BEC-6EE13DB5E550}"/>
              </a:ext>
            </a:extLst>
          </p:cNvPr>
          <p:cNvSpPr txBox="1"/>
          <p:nvPr/>
        </p:nvSpPr>
        <p:spPr>
          <a:xfrm>
            <a:off x="3068425" y="4743035"/>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estearns@sco.Idaho.gov</a:t>
            </a:r>
            <a:r>
              <a:rPr lang="en-US" dirty="0">
                <a:solidFill>
                  <a:srgbClr val="0070C0"/>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6D811D68-E41E-45BA-A24F-BC76F7946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3206" y="2849880"/>
            <a:ext cx="1488457" cy="181477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FEEA36B0-FECD-413B-9A5D-C01E33C05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120" y="2849880"/>
            <a:ext cx="1446037" cy="1814777"/>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ABA01296-9A4B-4809-8C63-843DA0B87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6453" y="2849880"/>
            <a:ext cx="1502734" cy="1814777"/>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0DC3846A-1A07-46BF-AA29-ECF1C97B8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6039" y="2847703"/>
            <a:ext cx="1446037" cy="18169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621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 Agency Assignment</a:t>
            </a:r>
          </a:p>
        </p:txBody>
      </p:sp>
      <p:sp>
        <p:nvSpPr>
          <p:cNvPr id="15" name="TextBox 14">
            <a:extLst>
              <a:ext uri="{FF2B5EF4-FFF2-40B4-BE49-F238E27FC236}">
                <a16:creationId xmlns:a16="http://schemas.microsoft.com/office/drawing/2014/main" id="{87838E5C-2AAA-4F3B-8560-79968E0B6EF9}"/>
              </a:ext>
            </a:extLst>
          </p:cNvPr>
          <p:cNvSpPr txBox="1"/>
          <p:nvPr/>
        </p:nvSpPr>
        <p:spPr>
          <a:xfrm>
            <a:off x="435430" y="1362350"/>
            <a:ext cx="3344090" cy="4662815"/>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Attorney General, Office Of The</a:t>
            </a:r>
          </a:p>
          <a:p>
            <a:r>
              <a:rPr lang="en-US" sz="1100" dirty="0">
                <a:latin typeface="Arial" panose="020B0604020202020204" pitchFamily="34" charset="0"/>
                <a:cs typeface="Arial" panose="020B0604020202020204" pitchFamily="34" charset="0"/>
              </a:rPr>
              <a:t>Workforce Development Council</a:t>
            </a:r>
          </a:p>
          <a:p>
            <a:r>
              <a:rPr lang="en-US" sz="1100" dirty="0">
                <a:latin typeface="Arial" panose="020B0604020202020204" pitchFamily="34" charset="0"/>
                <a:cs typeface="Arial" panose="020B0604020202020204" pitchFamily="34" charset="0"/>
              </a:rPr>
              <a:t>Insurance Fund, State</a:t>
            </a:r>
          </a:p>
          <a:p>
            <a:r>
              <a:rPr lang="en-US" sz="1100" dirty="0">
                <a:latin typeface="Arial" panose="020B0604020202020204" pitchFamily="34" charset="0"/>
                <a:cs typeface="Arial" panose="020B0604020202020204" pitchFamily="34" charset="0"/>
              </a:rPr>
              <a:t>Aging, Commission On</a:t>
            </a:r>
          </a:p>
          <a:p>
            <a:r>
              <a:rPr lang="en-US" sz="1100" dirty="0">
                <a:latin typeface="Arial" panose="020B0604020202020204" pitchFamily="34" charset="0"/>
                <a:cs typeface="Arial" panose="020B0604020202020204" pitchFamily="34" charset="0"/>
              </a:rPr>
              <a:t>Blind And Visually Impaired, Commission For The</a:t>
            </a:r>
          </a:p>
          <a:p>
            <a:r>
              <a:rPr lang="en-US" sz="1100" dirty="0">
                <a:latin typeface="Arial" panose="020B0604020202020204" pitchFamily="34" charset="0"/>
                <a:cs typeface="Arial" panose="020B0604020202020204" pitchFamily="34" charset="0"/>
              </a:rPr>
              <a:t>Human Resources, Division Of</a:t>
            </a:r>
          </a:p>
          <a:p>
            <a:r>
              <a:rPr lang="en-US" sz="1100" dirty="0">
                <a:latin typeface="Arial" panose="020B0604020202020204" pitchFamily="34" charset="0"/>
                <a:cs typeface="Arial" panose="020B0604020202020204" pitchFamily="34" charset="0"/>
              </a:rPr>
              <a:t>Energy And Mineral Resources, Office Of</a:t>
            </a:r>
          </a:p>
          <a:p>
            <a:r>
              <a:rPr lang="en-US" sz="1100" dirty="0">
                <a:latin typeface="Arial" panose="020B0604020202020204" pitchFamily="34" charset="0"/>
                <a:cs typeface="Arial" panose="020B0604020202020204" pitchFamily="34" charset="0"/>
              </a:rPr>
              <a:t>Conservation, Soil And Water Commission</a:t>
            </a:r>
          </a:p>
          <a:p>
            <a:r>
              <a:rPr lang="en-US" sz="1100" dirty="0">
                <a:latin typeface="Arial" panose="020B0604020202020204" pitchFamily="34" charset="0"/>
                <a:cs typeface="Arial" panose="020B0604020202020204" pitchFamily="34" charset="0"/>
              </a:rPr>
              <a:t>Labor, Department Of</a:t>
            </a:r>
          </a:p>
          <a:p>
            <a:r>
              <a:rPr lang="en-US" sz="1100" dirty="0">
                <a:latin typeface="Arial" panose="020B0604020202020204" pitchFamily="34" charset="0"/>
                <a:cs typeface="Arial" panose="020B0604020202020204" pitchFamily="34" charset="0"/>
              </a:rPr>
              <a:t>Environmental Quality, Department Of</a:t>
            </a:r>
          </a:p>
          <a:p>
            <a:r>
              <a:rPr lang="en-US" sz="1100" dirty="0">
                <a:latin typeface="Arial" panose="020B0604020202020204" pitchFamily="34" charset="0"/>
                <a:cs typeface="Arial" panose="020B0604020202020204" pitchFamily="34" charset="0"/>
              </a:rPr>
              <a:t>Finance, Department Of</a:t>
            </a:r>
          </a:p>
          <a:p>
            <a:r>
              <a:rPr lang="en-US" sz="1100" dirty="0">
                <a:latin typeface="Arial" panose="020B0604020202020204" pitchFamily="34" charset="0"/>
                <a:cs typeface="Arial" panose="020B0604020202020204" pitchFamily="34" charset="0"/>
              </a:rPr>
              <a:t>Insurance, Department Of</a:t>
            </a:r>
          </a:p>
          <a:p>
            <a:r>
              <a:rPr lang="en-US" sz="1100" dirty="0">
                <a:latin typeface="Arial" panose="020B0604020202020204" pitchFamily="34" charset="0"/>
                <a:cs typeface="Arial" panose="020B0604020202020204" pitchFamily="34" charset="0"/>
              </a:rPr>
              <a:t>Industrial Commission</a:t>
            </a:r>
          </a:p>
          <a:p>
            <a:r>
              <a:rPr lang="en-US" sz="1100" dirty="0">
                <a:latin typeface="Arial" panose="020B0604020202020204" pitchFamily="34" charset="0"/>
                <a:cs typeface="Arial" panose="020B0604020202020204" pitchFamily="34" charset="0"/>
              </a:rPr>
              <a:t>Lava Hot Springs Foundation</a:t>
            </a:r>
          </a:p>
          <a:p>
            <a:r>
              <a:rPr lang="en-US" sz="1100" dirty="0">
                <a:latin typeface="Arial" panose="020B0604020202020204" pitchFamily="34" charset="0"/>
                <a:cs typeface="Arial" panose="020B0604020202020204" pitchFamily="34" charset="0"/>
              </a:rPr>
              <a:t>Tax Appeals, Board Of</a:t>
            </a:r>
          </a:p>
          <a:p>
            <a:r>
              <a:rPr lang="en-US" sz="1100" dirty="0">
                <a:latin typeface="Arial" panose="020B0604020202020204" pitchFamily="34" charset="0"/>
                <a:cs typeface="Arial" panose="020B0604020202020204" pitchFamily="34" charset="0"/>
              </a:rPr>
              <a:t>Tax Commission, Idaho State</a:t>
            </a:r>
          </a:p>
          <a:p>
            <a:r>
              <a:rPr lang="en-US" sz="1100" dirty="0">
                <a:latin typeface="Arial" panose="020B0604020202020204" pitchFamily="34" charset="0"/>
                <a:cs typeface="Arial" panose="020B0604020202020204" pitchFamily="34" charset="0"/>
              </a:rPr>
              <a:t>Public Television</a:t>
            </a:r>
          </a:p>
          <a:p>
            <a:r>
              <a:rPr lang="en-US" sz="1100" dirty="0">
                <a:latin typeface="Arial" panose="020B0604020202020204" pitchFamily="34" charset="0"/>
                <a:cs typeface="Arial" panose="020B0604020202020204" pitchFamily="34" charset="0"/>
              </a:rPr>
              <a:t>Vocational Rehabilitation, Idaho Division Of</a:t>
            </a:r>
          </a:p>
          <a:p>
            <a:r>
              <a:rPr lang="en-US" sz="1100" dirty="0">
                <a:latin typeface="Arial" panose="020B0604020202020204" pitchFamily="34" charset="0"/>
                <a:cs typeface="Arial" panose="020B0604020202020204" pitchFamily="34" charset="0"/>
              </a:rPr>
              <a:t>Catastrophic Health Care</a:t>
            </a:r>
          </a:p>
          <a:p>
            <a:r>
              <a:rPr lang="en-US" sz="1100" dirty="0">
                <a:latin typeface="Arial" panose="020B0604020202020204" pitchFamily="34" charset="0"/>
                <a:cs typeface="Arial" panose="020B0604020202020204" pitchFamily="34" charset="0"/>
              </a:rPr>
              <a:t>Independent Living Council</a:t>
            </a:r>
          </a:p>
          <a:p>
            <a:r>
              <a:rPr lang="en-US" sz="1100" dirty="0">
                <a:latin typeface="Arial" panose="020B0604020202020204" pitchFamily="34" charset="0"/>
                <a:cs typeface="Arial" panose="020B0604020202020204" pitchFamily="34" charset="0"/>
              </a:rPr>
              <a:t>State Public Defense Commission</a:t>
            </a:r>
          </a:p>
          <a:p>
            <a:r>
              <a:rPr lang="en-US" sz="1100" dirty="0">
                <a:latin typeface="Arial" panose="020B0604020202020204" pitchFamily="34" charset="0"/>
                <a:cs typeface="Arial" panose="020B0604020202020204" pitchFamily="34" charset="0"/>
              </a:rPr>
              <a:t>State Appellate Public Defender's Office</a:t>
            </a:r>
          </a:p>
          <a:p>
            <a:r>
              <a:rPr lang="en-US" sz="1100" dirty="0">
                <a:latin typeface="Arial" panose="020B0604020202020204" pitchFamily="34" charset="0"/>
                <a:cs typeface="Arial" panose="020B0604020202020204" pitchFamily="34" charset="0"/>
              </a:rPr>
              <a:t>Administrative Hearings, Office Of</a:t>
            </a:r>
          </a:p>
          <a:p>
            <a:r>
              <a:rPr lang="en-US" sz="1100" dirty="0">
                <a:latin typeface="Arial" panose="020B0604020202020204" pitchFamily="34" charset="0"/>
                <a:cs typeface="Arial" panose="020B0604020202020204" pitchFamily="34" charset="0"/>
              </a:rPr>
              <a:t>Drug Policy, Office Of</a:t>
            </a:r>
          </a:p>
          <a:p>
            <a:r>
              <a:rPr lang="en-US" sz="1100" dirty="0">
                <a:latin typeface="Arial" panose="020B0604020202020204" pitchFamily="34" charset="0"/>
                <a:cs typeface="Arial" panose="020B0604020202020204" pitchFamily="34" charset="0"/>
              </a:rPr>
              <a:t>Financial Management, Division Of</a:t>
            </a:r>
          </a:p>
          <a:p>
            <a:r>
              <a:rPr lang="en-US" sz="1100" dirty="0">
                <a:latin typeface="Arial" panose="020B0604020202020204" pitchFamily="34" charset="0"/>
                <a:cs typeface="Arial" panose="020B0604020202020204" pitchFamily="34" charset="0"/>
              </a:rPr>
              <a:t>Governor, Office Of The</a:t>
            </a:r>
          </a:p>
          <a:p>
            <a:r>
              <a:rPr lang="en-US" sz="1100" dirty="0">
                <a:latin typeface="Arial" panose="020B0604020202020204" pitchFamily="34" charset="0"/>
                <a:cs typeface="Arial" panose="020B0604020202020204" pitchFamily="34" charset="0"/>
              </a:rPr>
              <a:t>Lieutenant Governor, Office Of The</a:t>
            </a:r>
          </a:p>
        </p:txBody>
      </p:sp>
      <p:sp>
        <p:nvSpPr>
          <p:cNvPr id="19" name="TextBox 18">
            <a:extLst>
              <a:ext uri="{FF2B5EF4-FFF2-40B4-BE49-F238E27FC236}">
                <a16:creationId xmlns:a16="http://schemas.microsoft.com/office/drawing/2014/main" id="{3A060757-1C49-4EAF-9867-2C5A1FE9795E}"/>
              </a:ext>
            </a:extLst>
          </p:cNvPr>
          <p:cNvSpPr txBox="1"/>
          <p:nvPr/>
        </p:nvSpPr>
        <p:spPr>
          <a:xfrm>
            <a:off x="3779519" y="1362350"/>
            <a:ext cx="3161213" cy="4832092"/>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Senate, Idaho</a:t>
            </a:r>
          </a:p>
          <a:p>
            <a:r>
              <a:rPr lang="en-US" sz="1100" dirty="0">
                <a:latin typeface="Arial" panose="020B0604020202020204" pitchFamily="34" charset="0"/>
                <a:cs typeface="Arial" panose="020B0604020202020204" pitchFamily="34" charset="0"/>
              </a:rPr>
              <a:t>House Of Representatives</a:t>
            </a:r>
          </a:p>
          <a:p>
            <a:r>
              <a:rPr lang="en-US" sz="1100" dirty="0">
                <a:latin typeface="Arial" panose="020B0604020202020204" pitchFamily="34" charset="0"/>
                <a:cs typeface="Arial" panose="020B0604020202020204" pitchFamily="34" charset="0"/>
              </a:rPr>
              <a:t>Judicial Branch</a:t>
            </a:r>
          </a:p>
          <a:p>
            <a:r>
              <a:rPr lang="en-US" sz="1100" dirty="0">
                <a:latin typeface="Arial" panose="020B0604020202020204" pitchFamily="34" charset="0"/>
                <a:cs typeface="Arial" panose="020B0604020202020204" pitchFamily="34" charset="0"/>
              </a:rPr>
              <a:t>Controller, Office Of The State</a:t>
            </a:r>
          </a:p>
          <a:p>
            <a:r>
              <a:rPr lang="en-US" sz="1100" dirty="0">
                <a:latin typeface="Arial" panose="020B0604020202020204" pitchFamily="34" charset="0"/>
                <a:cs typeface="Arial" panose="020B0604020202020204" pitchFamily="34" charset="0"/>
              </a:rPr>
              <a:t>Treasurer, State Office Of The</a:t>
            </a:r>
          </a:p>
          <a:p>
            <a:r>
              <a:rPr lang="en-US" sz="1100" dirty="0">
                <a:latin typeface="Arial" panose="020B0604020202020204" pitchFamily="34" charset="0"/>
                <a:cs typeface="Arial" panose="020B0604020202020204" pitchFamily="34" charset="0"/>
              </a:rPr>
              <a:t>Information Technology Services, Office Of</a:t>
            </a:r>
          </a:p>
          <a:p>
            <a:r>
              <a:rPr lang="en-US" sz="1100" dirty="0">
                <a:latin typeface="Arial" panose="020B0604020202020204" pitchFamily="34" charset="0"/>
                <a:cs typeface="Arial" panose="020B0604020202020204" pitchFamily="34" charset="0"/>
              </a:rPr>
              <a:t>Military Division</a:t>
            </a:r>
          </a:p>
          <a:p>
            <a:r>
              <a:rPr lang="en-US" sz="1100" dirty="0">
                <a:latin typeface="Arial" panose="020B0604020202020204" pitchFamily="34" charset="0"/>
                <a:cs typeface="Arial" panose="020B0604020202020204" pitchFamily="34" charset="0"/>
              </a:rPr>
              <a:t>Administration, Department Of</a:t>
            </a:r>
          </a:p>
          <a:p>
            <a:r>
              <a:rPr lang="en-US" sz="1100" dirty="0">
                <a:latin typeface="Arial" panose="020B0604020202020204" pitchFamily="34" charset="0"/>
                <a:cs typeface="Arial" panose="020B0604020202020204" pitchFamily="34" charset="0"/>
              </a:rPr>
              <a:t>Agriculture, Department Of</a:t>
            </a:r>
          </a:p>
          <a:p>
            <a:r>
              <a:rPr lang="en-US" sz="1100" dirty="0">
                <a:latin typeface="Arial" panose="020B0604020202020204" pitchFamily="34" charset="0"/>
                <a:cs typeface="Arial" panose="020B0604020202020204" pitchFamily="34" charset="0"/>
              </a:rPr>
              <a:t>Commerce, Department Of</a:t>
            </a:r>
          </a:p>
          <a:p>
            <a:r>
              <a:rPr lang="en-US" sz="1100" dirty="0">
                <a:latin typeface="Arial" panose="020B0604020202020204" pitchFamily="34" charset="0"/>
                <a:cs typeface="Arial" panose="020B0604020202020204" pitchFamily="34" charset="0"/>
              </a:rPr>
              <a:t>Correction, Department Of</a:t>
            </a:r>
          </a:p>
          <a:p>
            <a:r>
              <a:rPr lang="en-US" sz="1100" dirty="0">
                <a:latin typeface="Arial" panose="020B0604020202020204" pitchFamily="34" charset="0"/>
                <a:cs typeface="Arial" panose="020B0604020202020204" pitchFamily="34" charset="0"/>
              </a:rPr>
              <a:t>Correctional Industries</a:t>
            </a:r>
          </a:p>
          <a:p>
            <a:r>
              <a:rPr lang="en-US" sz="1100" dirty="0">
                <a:latin typeface="Arial" panose="020B0604020202020204" pitchFamily="34" charset="0"/>
                <a:cs typeface="Arial" panose="020B0604020202020204" pitchFamily="34" charset="0"/>
              </a:rPr>
              <a:t>Pardons And Parole, Commission Of</a:t>
            </a:r>
          </a:p>
          <a:p>
            <a:r>
              <a:rPr lang="en-US" sz="1100" dirty="0">
                <a:latin typeface="Arial" panose="020B0604020202020204" pitchFamily="34" charset="0"/>
                <a:cs typeface="Arial" panose="020B0604020202020204" pitchFamily="34" charset="0"/>
              </a:rPr>
              <a:t>Juvenile Corrections, Department Of</a:t>
            </a:r>
          </a:p>
          <a:p>
            <a:r>
              <a:rPr lang="en-US" sz="1100" dirty="0">
                <a:latin typeface="Arial" panose="020B0604020202020204" pitchFamily="34" charset="0"/>
                <a:cs typeface="Arial" panose="020B0604020202020204" pitchFamily="34" charset="0"/>
              </a:rPr>
              <a:t>Police, Idaho State</a:t>
            </a:r>
          </a:p>
          <a:p>
            <a:r>
              <a:rPr lang="en-US" sz="1100" dirty="0">
                <a:latin typeface="Arial" panose="020B0604020202020204" pitchFamily="34" charset="0"/>
                <a:cs typeface="Arial" panose="020B0604020202020204" pitchFamily="34" charset="0"/>
              </a:rPr>
              <a:t>Brand Inspector, State </a:t>
            </a:r>
          </a:p>
          <a:p>
            <a:r>
              <a:rPr lang="en-US" sz="1100" dirty="0">
                <a:latin typeface="Arial" panose="020B0604020202020204" pitchFamily="34" charset="0"/>
                <a:cs typeface="Arial" panose="020B0604020202020204" pitchFamily="34" charset="0"/>
              </a:rPr>
              <a:t>Racing, State Commission</a:t>
            </a:r>
          </a:p>
          <a:p>
            <a:r>
              <a:rPr lang="en-US" sz="1100" dirty="0">
                <a:latin typeface="Arial" panose="020B0604020202020204" pitchFamily="34" charset="0"/>
                <a:cs typeface="Arial" panose="020B0604020202020204" pitchFamily="34" charset="0"/>
              </a:rPr>
              <a:t>Occupational Licenses, Division Of</a:t>
            </a:r>
          </a:p>
          <a:p>
            <a:r>
              <a:rPr lang="en-US" sz="1100" dirty="0">
                <a:latin typeface="Arial" panose="020B0604020202020204" pitchFamily="34" charset="0"/>
                <a:cs typeface="Arial" panose="020B0604020202020204" pitchFamily="34" charset="0"/>
              </a:rPr>
              <a:t>Hispanic Affairs, Idaho Commission On - Admin</a:t>
            </a:r>
          </a:p>
          <a:p>
            <a:r>
              <a:rPr lang="en-US" sz="1100" dirty="0">
                <a:latin typeface="Arial" panose="020B0604020202020204" pitchFamily="34" charset="0"/>
                <a:cs typeface="Arial" panose="020B0604020202020204" pitchFamily="34" charset="0"/>
              </a:rPr>
              <a:t>Historical Society, Idaho State</a:t>
            </a:r>
          </a:p>
          <a:p>
            <a:r>
              <a:rPr lang="en-US" sz="1100" dirty="0">
                <a:latin typeface="Arial" panose="020B0604020202020204" pitchFamily="34" charset="0"/>
                <a:cs typeface="Arial" panose="020B0604020202020204" pitchFamily="34" charset="0"/>
              </a:rPr>
              <a:t>Health District 1 (Panhandle)</a:t>
            </a:r>
          </a:p>
          <a:p>
            <a:r>
              <a:rPr lang="en-US" sz="1100" dirty="0">
                <a:latin typeface="Arial" panose="020B0604020202020204" pitchFamily="34" charset="0"/>
                <a:cs typeface="Arial" panose="020B0604020202020204" pitchFamily="34" charset="0"/>
              </a:rPr>
              <a:t>Health District 2 (North Central)</a:t>
            </a:r>
          </a:p>
          <a:p>
            <a:r>
              <a:rPr lang="en-US" sz="1100" dirty="0">
                <a:latin typeface="Arial" panose="020B0604020202020204" pitchFamily="34" charset="0"/>
                <a:cs typeface="Arial" panose="020B0604020202020204" pitchFamily="34" charset="0"/>
              </a:rPr>
              <a:t>Health District 3 (Southwest)</a:t>
            </a:r>
          </a:p>
          <a:p>
            <a:r>
              <a:rPr lang="en-US" sz="1100" dirty="0">
                <a:latin typeface="Arial" panose="020B0604020202020204" pitchFamily="34" charset="0"/>
                <a:cs typeface="Arial" panose="020B0604020202020204" pitchFamily="34" charset="0"/>
              </a:rPr>
              <a:t>Health District 4 (Central)</a:t>
            </a:r>
          </a:p>
          <a:p>
            <a:r>
              <a:rPr lang="en-US" sz="1100" dirty="0">
                <a:latin typeface="Arial" panose="020B0604020202020204" pitchFamily="34" charset="0"/>
                <a:cs typeface="Arial" panose="020B0604020202020204" pitchFamily="34" charset="0"/>
              </a:rPr>
              <a:t>Health District 5 (South Central)</a:t>
            </a:r>
          </a:p>
          <a:p>
            <a:r>
              <a:rPr lang="en-US" sz="1100" dirty="0">
                <a:latin typeface="Arial" panose="020B0604020202020204" pitchFamily="34" charset="0"/>
                <a:cs typeface="Arial" panose="020B0604020202020204" pitchFamily="34" charset="0"/>
              </a:rPr>
              <a:t>Health District 6 (Southeastern)</a:t>
            </a:r>
          </a:p>
          <a:p>
            <a:r>
              <a:rPr lang="en-US" sz="1100" dirty="0">
                <a:latin typeface="Arial" panose="020B0604020202020204" pitchFamily="34" charset="0"/>
                <a:cs typeface="Arial" panose="020B0604020202020204" pitchFamily="34" charset="0"/>
              </a:rPr>
              <a:t>Health District 7 (Eastern)</a:t>
            </a:r>
          </a:p>
          <a:p>
            <a:r>
              <a:rPr lang="en-US" sz="1100" dirty="0">
                <a:latin typeface="Arial" panose="020B0604020202020204" pitchFamily="34" charset="0"/>
                <a:cs typeface="Arial" panose="020B0604020202020204" pitchFamily="34" charset="0"/>
              </a:rPr>
              <a:t>Transportation, Department Of</a:t>
            </a:r>
          </a:p>
        </p:txBody>
      </p:sp>
      <p:sp>
        <p:nvSpPr>
          <p:cNvPr id="23" name="TextBox 22">
            <a:extLst>
              <a:ext uri="{FF2B5EF4-FFF2-40B4-BE49-F238E27FC236}">
                <a16:creationId xmlns:a16="http://schemas.microsoft.com/office/drawing/2014/main" id="{1FB161BF-A4A6-433C-9BE5-03598166A3F5}"/>
              </a:ext>
            </a:extLst>
          </p:cNvPr>
          <p:cNvSpPr txBox="1"/>
          <p:nvPr/>
        </p:nvSpPr>
        <p:spPr>
          <a:xfrm>
            <a:off x="6940732" y="1362350"/>
            <a:ext cx="2743199" cy="4662815"/>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Secretary Of State, Office Of The</a:t>
            </a:r>
          </a:p>
          <a:p>
            <a:r>
              <a:rPr lang="en-US" sz="1100" dirty="0">
                <a:latin typeface="Arial" panose="020B0604020202020204" pitchFamily="34" charset="0"/>
                <a:cs typeface="Arial" panose="020B0604020202020204" pitchFamily="34" charset="0"/>
              </a:rPr>
              <a:t>Commission On Uniform Laws - SOS</a:t>
            </a:r>
          </a:p>
          <a:p>
            <a:r>
              <a:rPr lang="en-US" sz="1100" dirty="0">
                <a:latin typeface="Arial" panose="020B0604020202020204" pitchFamily="34" charset="0"/>
                <a:cs typeface="Arial" panose="020B0604020202020204" pitchFamily="34" charset="0"/>
              </a:rPr>
              <a:t>Code Commission - SOS</a:t>
            </a:r>
          </a:p>
          <a:p>
            <a:r>
              <a:rPr lang="en-US" sz="1100" dirty="0">
                <a:latin typeface="Arial" panose="020B0604020202020204" pitchFamily="34" charset="0"/>
                <a:cs typeface="Arial" panose="020B0604020202020204" pitchFamily="34" charset="0"/>
              </a:rPr>
              <a:t>Education, State Department Of</a:t>
            </a:r>
          </a:p>
          <a:p>
            <a:r>
              <a:rPr lang="en-US" sz="1100" dirty="0">
                <a:latin typeface="Arial" panose="020B0604020202020204" pitchFamily="34" charset="0"/>
                <a:cs typeface="Arial" panose="020B0604020202020204" pitchFamily="34" charset="0"/>
              </a:rPr>
              <a:t>Stem Action Center</a:t>
            </a:r>
          </a:p>
          <a:p>
            <a:r>
              <a:rPr lang="en-US" sz="1100" dirty="0">
                <a:latin typeface="Arial" panose="020B0604020202020204" pitchFamily="34" charset="0"/>
                <a:cs typeface="Arial" panose="020B0604020202020204" pitchFamily="34" charset="0"/>
              </a:rPr>
              <a:t>PERSI</a:t>
            </a:r>
          </a:p>
          <a:p>
            <a:r>
              <a:rPr lang="en-US" sz="1100" dirty="0">
                <a:latin typeface="Arial" panose="020B0604020202020204" pitchFamily="34" charset="0"/>
                <a:cs typeface="Arial" panose="020B0604020202020204" pitchFamily="34" charset="0"/>
              </a:rPr>
              <a:t>Liquor Division, Idaho State</a:t>
            </a:r>
          </a:p>
          <a:p>
            <a:r>
              <a:rPr lang="en-US" sz="1100" dirty="0">
                <a:latin typeface="Arial" panose="020B0604020202020204" pitchFamily="34" charset="0"/>
                <a:cs typeface="Arial" panose="020B0604020202020204" pitchFamily="34" charset="0"/>
              </a:rPr>
              <a:t>Arts, Idaho Commission On The</a:t>
            </a:r>
          </a:p>
          <a:p>
            <a:r>
              <a:rPr lang="en-US" sz="1100" dirty="0">
                <a:latin typeface="Arial" panose="020B0604020202020204" pitchFamily="34" charset="0"/>
                <a:cs typeface="Arial" panose="020B0604020202020204" pitchFamily="34" charset="0"/>
              </a:rPr>
              <a:t>Fish &amp; Game, Department Of</a:t>
            </a:r>
          </a:p>
          <a:p>
            <a:r>
              <a:rPr lang="en-US" sz="1100" dirty="0">
                <a:latin typeface="Arial" panose="020B0604020202020204" pitchFamily="34" charset="0"/>
                <a:cs typeface="Arial" panose="020B0604020202020204" pitchFamily="34" charset="0"/>
              </a:rPr>
              <a:t>Endowment Fund Investment Board</a:t>
            </a:r>
          </a:p>
          <a:p>
            <a:r>
              <a:rPr lang="en-US" sz="1100" dirty="0">
                <a:latin typeface="Arial" panose="020B0604020202020204" pitchFamily="34" charset="0"/>
                <a:cs typeface="Arial" panose="020B0604020202020204" pitchFamily="34" charset="0"/>
              </a:rPr>
              <a:t>Parks And Recreation, Department Of</a:t>
            </a:r>
          </a:p>
          <a:p>
            <a:r>
              <a:rPr lang="en-US" sz="1100" dirty="0">
                <a:latin typeface="Arial" panose="020B0604020202020204" pitchFamily="34" charset="0"/>
                <a:cs typeface="Arial" panose="020B0604020202020204" pitchFamily="34" charset="0"/>
              </a:rPr>
              <a:t>Veterans Services</a:t>
            </a:r>
          </a:p>
          <a:p>
            <a:r>
              <a:rPr lang="en-US" sz="1100" dirty="0">
                <a:latin typeface="Arial" panose="020B0604020202020204" pitchFamily="34" charset="0"/>
                <a:cs typeface="Arial" panose="020B0604020202020204" pitchFamily="34" charset="0"/>
              </a:rPr>
              <a:t>Public Schools - SDE</a:t>
            </a:r>
          </a:p>
          <a:p>
            <a:r>
              <a:rPr lang="en-US" sz="1100" dirty="0">
                <a:latin typeface="Arial" panose="020B0604020202020204" pitchFamily="34" charset="0"/>
                <a:cs typeface="Arial" panose="020B0604020202020204" pitchFamily="34" charset="0"/>
              </a:rPr>
              <a:t>Education, State Board Of</a:t>
            </a:r>
          </a:p>
          <a:p>
            <a:r>
              <a:rPr lang="en-US" sz="1100" dirty="0">
                <a:latin typeface="Arial" panose="020B0604020202020204" pitchFamily="34" charset="0"/>
                <a:cs typeface="Arial" panose="020B0604020202020204" pitchFamily="34" charset="0"/>
              </a:rPr>
              <a:t>Career-technical Education, Division Of</a:t>
            </a:r>
          </a:p>
          <a:p>
            <a:r>
              <a:rPr lang="en-US" sz="1100" dirty="0">
                <a:latin typeface="Arial" panose="020B0604020202020204" pitchFamily="34" charset="0"/>
                <a:cs typeface="Arial" panose="020B0604020202020204" pitchFamily="34" charset="0"/>
              </a:rPr>
              <a:t>Lewis-</a:t>
            </a:r>
            <a:r>
              <a:rPr lang="en-US" sz="1100" dirty="0" err="1">
                <a:latin typeface="Arial" panose="020B0604020202020204" pitchFamily="34" charset="0"/>
                <a:cs typeface="Arial" panose="020B0604020202020204" pitchFamily="34" charset="0"/>
              </a:rPr>
              <a:t>clark</a:t>
            </a:r>
            <a:r>
              <a:rPr lang="en-US" sz="1100" dirty="0">
                <a:latin typeface="Arial" panose="020B0604020202020204" pitchFamily="34" charset="0"/>
                <a:cs typeface="Arial" panose="020B0604020202020204" pitchFamily="34" charset="0"/>
              </a:rPr>
              <a:t> State College</a:t>
            </a:r>
          </a:p>
          <a:p>
            <a:r>
              <a:rPr lang="en-US" sz="1100" dirty="0">
                <a:latin typeface="Arial" panose="020B0604020202020204" pitchFamily="34" charset="0"/>
                <a:cs typeface="Arial" panose="020B0604020202020204" pitchFamily="34" charset="0"/>
              </a:rPr>
              <a:t>Boise State University</a:t>
            </a:r>
          </a:p>
          <a:p>
            <a:r>
              <a:rPr lang="en-US" sz="1100" dirty="0">
                <a:latin typeface="Arial" panose="020B0604020202020204" pitchFamily="34" charset="0"/>
                <a:cs typeface="Arial" panose="020B0604020202020204" pitchFamily="34" charset="0"/>
              </a:rPr>
              <a:t>Idaho State University</a:t>
            </a:r>
          </a:p>
          <a:p>
            <a:r>
              <a:rPr lang="en-US" sz="1100" dirty="0">
                <a:latin typeface="Arial" panose="020B0604020202020204" pitchFamily="34" charset="0"/>
                <a:cs typeface="Arial" panose="020B0604020202020204" pitchFamily="34" charset="0"/>
              </a:rPr>
              <a:t>University Of Idaho</a:t>
            </a:r>
          </a:p>
          <a:p>
            <a:r>
              <a:rPr lang="en-US" sz="1100" dirty="0">
                <a:latin typeface="Arial" panose="020B0604020202020204" pitchFamily="34" charset="0"/>
                <a:cs typeface="Arial" panose="020B0604020202020204" pitchFamily="34" charset="0"/>
              </a:rPr>
              <a:t>Public Charter Schools</a:t>
            </a:r>
          </a:p>
          <a:p>
            <a:r>
              <a:rPr lang="en-US" sz="1100" dirty="0">
                <a:latin typeface="Arial" panose="020B0604020202020204" pitchFamily="34" charset="0"/>
                <a:cs typeface="Arial" panose="020B0604020202020204" pitchFamily="34" charset="0"/>
              </a:rPr>
              <a:t>Water Resources, Department Of</a:t>
            </a:r>
          </a:p>
          <a:p>
            <a:r>
              <a:rPr lang="en-US" sz="1100" dirty="0">
                <a:latin typeface="Arial" panose="020B0604020202020204" pitchFamily="34" charset="0"/>
                <a:cs typeface="Arial" panose="020B0604020202020204" pitchFamily="34" charset="0"/>
              </a:rPr>
              <a:t>Lottery Commission, Idaho State</a:t>
            </a:r>
          </a:p>
          <a:p>
            <a:r>
              <a:rPr lang="en-US" sz="1100" dirty="0">
                <a:latin typeface="Arial" panose="020B0604020202020204" pitchFamily="34" charset="0"/>
                <a:cs typeface="Arial" panose="020B0604020202020204" pitchFamily="34" charset="0"/>
              </a:rPr>
              <a:t>Libraries, Idaho Commission For</a:t>
            </a:r>
          </a:p>
          <a:p>
            <a:r>
              <a:rPr lang="en-US" sz="1100" dirty="0">
                <a:latin typeface="Arial" panose="020B0604020202020204" pitchFamily="34" charset="0"/>
                <a:cs typeface="Arial" panose="020B0604020202020204" pitchFamily="34" charset="0"/>
              </a:rPr>
              <a:t>Public Utilities Commission</a:t>
            </a:r>
          </a:p>
          <a:p>
            <a:r>
              <a:rPr lang="en-US" sz="1100" dirty="0">
                <a:latin typeface="Arial" panose="020B0604020202020204" pitchFamily="34" charset="0"/>
                <a:cs typeface="Arial" panose="020B0604020202020204" pitchFamily="34" charset="0"/>
              </a:rPr>
              <a:t>Conservation, Office Of Species</a:t>
            </a:r>
          </a:p>
          <a:p>
            <a:r>
              <a:rPr lang="en-US" sz="1100" dirty="0">
                <a:latin typeface="Arial" panose="020B0604020202020204" pitchFamily="34" charset="0"/>
                <a:cs typeface="Arial" panose="020B0604020202020204" pitchFamily="34" charset="0"/>
              </a:rPr>
              <a:t>Performance Evaluations, Office Of</a:t>
            </a:r>
          </a:p>
          <a:p>
            <a:r>
              <a:rPr lang="en-US" sz="1100" dirty="0">
                <a:latin typeface="Arial" panose="020B0604020202020204" pitchFamily="34" charset="0"/>
                <a:cs typeface="Arial" panose="020B0604020202020204" pitchFamily="34" charset="0"/>
              </a:rPr>
              <a:t>Legislative Services Office</a:t>
            </a:r>
          </a:p>
        </p:txBody>
      </p:sp>
      <p:sp>
        <p:nvSpPr>
          <p:cNvPr id="29" name="TextBox 28">
            <a:extLst>
              <a:ext uri="{FF2B5EF4-FFF2-40B4-BE49-F238E27FC236}">
                <a16:creationId xmlns:a16="http://schemas.microsoft.com/office/drawing/2014/main" id="{6A414BB5-14AD-4E94-A99B-2E55BD5BC573}"/>
              </a:ext>
            </a:extLst>
          </p:cNvPr>
          <p:cNvSpPr txBox="1"/>
          <p:nvPr/>
        </p:nvSpPr>
        <p:spPr>
          <a:xfrm>
            <a:off x="9596846" y="1362350"/>
            <a:ext cx="2447109" cy="43088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Health And Welfare, Department Of</a:t>
            </a:r>
          </a:p>
          <a:p>
            <a:r>
              <a:rPr lang="en-US" sz="1100" dirty="0">
                <a:latin typeface="Arial" panose="020B0604020202020204" pitchFamily="34" charset="0"/>
                <a:cs typeface="Arial" panose="020B0604020202020204" pitchFamily="34" charset="0"/>
              </a:rPr>
              <a:t>Lands, Department Of</a:t>
            </a:r>
          </a:p>
        </p:txBody>
      </p:sp>
      <p:sp>
        <p:nvSpPr>
          <p:cNvPr id="31" name="Rectangle 30">
            <a:extLst>
              <a:ext uri="{FF2B5EF4-FFF2-40B4-BE49-F238E27FC236}">
                <a16:creationId xmlns:a16="http://schemas.microsoft.com/office/drawing/2014/main" id="{EECF28AD-6D87-49FB-85A5-48B2BF943BD0}"/>
              </a:ext>
            </a:extLst>
          </p:cNvPr>
          <p:cNvSpPr/>
          <p:nvPr/>
        </p:nvSpPr>
        <p:spPr>
          <a:xfrm>
            <a:off x="435430" y="1052882"/>
            <a:ext cx="1463040" cy="280381"/>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Krystal Griffith</a:t>
            </a:r>
          </a:p>
        </p:txBody>
      </p:sp>
      <p:sp>
        <p:nvSpPr>
          <p:cNvPr id="32" name="Rectangle 31">
            <a:extLst>
              <a:ext uri="{FF2B5EF4-FFF2-40B4-BE49-F238E27FC236}">
                <a16:creationId xmlns:a16="http://schemas.microsoft.com/office/drawing/2014/main" id="{14788348-4D8A-416D-AF0B-A778ABD4AF96}"/>
              </a:ext>
            </a:extLst>
          </p:cNvPr>
          <p:cNvSpPr/>
          <p:nvPr/>
        </p:nvSpPr>
        <p:spPr>
          <a:xfrm>
            <a:off x="3788229" y="1052880"/>
            <a:ext cx="1463040" cy="280381"/>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Danielle Stevens</a:t>
            </a:r>
          </a:p>
        </p:txBody>
      </p:sp>
      <p:sp>
        <p:nvSpPr>
          <p:cNvPr id="33" name="Rectangle 32">
            <a:extLst>
              <a:ext uri="{FF2B5EF4-FFF2-40B4-BE49-F238E27FC236}">
                <a16:creationId xmlns:a16="http://schemas.microsoft.com/office/drawing/2014/main" id="{D362B4D5-2C1B-436F-B61B-31BA58499C0A}"/>
              </a:ext>
            </a:extLst>
          </p:cNvPr>
          <p:cNvSpPr/>
          <p:nvPr/>
        </p:nvSpPr>
        <p:spPr>
          <a:xfrm>
            <a:off x="6940732" y="1052881"/>
            <a:ext cx="1463040" cy="280381"/>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Elijah Stearns</a:t>
            </a:r>
          </a:p>
        </p:txBody>
      </p:sp>
      <p:sp>
        <p:nvSpPr>
          <p:cNvPr id="34" name="Rectangle 33">
            <a:extLst>
              <a:ext uri="{FF2B5EF4-FFF2-40B4-BE49-F238E27FC236}">
                <a16:creationId xmlns:a16="http://schemas.microsoft.com/office/drawing/2014/main" id="{4BA2785B-C118-4188-AE44-42267F5C8221}"/>
              </a:ext>
            </a:extLst>
          </p:cNvPr>
          <p:cNvSpPr/>
          <p:nvPr/>
        </p:nvSpPr>
        <p:spPr>
          <a:xfrm>
            <a:off x="9597391" y="1052881"/>
            <a:ext cx="1463040" cy="280381"/>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Chris Lehosit</a:t>
            </a:r>
          </a:p>
        </p:txBody>
      </p:sp>
    </p:spTree>
    <p:extLst>
      <p:ext uri="{BB962C8B-B14F-4D97-AF65-F5344CB8AC3E}">
        <p14:creationId xmlns:p14="http://schemas.microsoft.com/office/powerpoint/2010/main" val="2346419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952F76-9778-44BB-BE76-D129CCF5DD72}"/>
              </a:ext>
            </a:extLst>
          </p:cNvPr>
          <p:cNvPicPr>
            <a:picLocks noChangeAspect="1"/>
          </p:cNvPicPr>
          <p:nvPr/>
        </p:nvPicPr>
        <p:blipFill rotWithShape="1">
          <a:blip r:embed="rId2">
            <a:extLst>
              <a:ext uri="{28A0092B-C50C-407E-A947-70E740481C1C}">
                <a14:useLocalDpi xmlns:a14="http://schemas.microsoft.com/office/drawing/2010/main" val="0"/>
              </a:ext>
            </a:extLst>
          </a:blip>
          <a:srcRect b="23367"/>
          <a:stretch/>
        </p:blipFill>
        <p:spPr>
          <a:xfrm>
            <a:off x="0" y="0"/>
            <a:ext cx="12192000" cy="6277970"/>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Luma Project Timeline</a:t>
            </a:r>
          </a:p>
        </p:txBody>
      </p:sp>
      <p:sp>
        <p:nvSpPr>
          <p:cNvPr id="13" name="Rectangle 12">
            <a:extLst>
              <a:ext uri="{FF2B5EF4-FFF2-40B4-BE49-F238E27FC236}">
                <a16:creationId xmlns:a16="http://schemas.microsoft.com/office/drawing/2014/main" id="{EA3189D7-BE1A-463B-8B67-DD5C74EEBF53}"/>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1A0980E-4652-41F9-A9B4-E2095469070B}"/>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292406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8</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Luma Project Timeline</a:t>
            </a:r>
          </a:p>
        </p:txBody>
      </p:sp>
      <p:pic>
        <p:nvPicPr>
          <p:cNvPr id="6" name="Picture 5">
            <a:extLst>
              <a:ext uri="{FF2B5EF4-FFF2-40B4-BE49-F238E27FC236}">
                <a16:creationId xmlns:a16="http://schemas.microsoft.com/office/drawing/2014/main" id="{DD4190D3-9997-47CD-96F6-4765E5A63F4A}"/>
              </a:ext>
            </a:extLst>
          </p:cNvPr>
          <p:cNvPicPr>
            <a:picLocks noChangeAspect="1"/>
          </p:cNvPicPr>
          <p:nvPr/>
        </p:nvPicPr>
        <p:blipFill rotWithShape="1">
          <a:blip r:embed="rId2"/>
          <a:srcRect l="144"/>
          <a:stretch/>
        </p:blipFill>
        <p:spPr>
          <a:xfrm>
            <a:off x="897622" y="1065402"/>
            <a:ext cx="10132328" cy="5142959"/>
          </a:xfrm>
          <a:prstGeom prst="rect">
            <a:avLst/>
          </a:prstGeom>
        </p:spPr>
      </p:pic>
    </p:spTree>
    <p:extLst>
      <p:ext uri="{BB962C8B-B14F-4D97-AF65-F5344CB8AC3E}">
        <p14:creationId xmlns:p14="http://schemas.microsoft.com/office/powerpoint/2010/main" val="347306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9</a:t>
            </a:r>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Luma Project Timeline</a:t>
            </a:r>
          </a:p>
        </p:txBody>
      </p:sp>
      <p:sp>
        <p:nvSpPr>
          <p:cNvPr id="5" name="TextBox 4">
            <a:extLst>
              <a:ext uri="{FF2B5EF4-FFF2-40B4-BE49-F238E27FC236}">
                <a16:creationId xmlns:a16="http://schemas.microsoft.com/office/drawing/2014/main" id="{CFA89146-6D28-4B9C-B967-91AA1AB46CF7}"/>
              </a:ext>
            </a:extLst>
          </p:cNvPr>
          <p:cNvSpPr txBox="1"/>
          <p:nvPr/>
        </p:nvSpPr>
        <p:spPr>
          <a:xfrm>
            <a:off x="5977890" y="450476"/>
            <a:ext cx="10408920" cy="73866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Benefits of the New Timeline</a:t>
            </a:r>
          </a:p>
          <a:p>
            <a:endParaRPr lang="en-US" dirty="0">
              <a:latin typeface="Arial" panose="020B0604020202020204" pitchFamily="34" charset="0"/>
              <a:cs typeface="Arial" panose="020B0604020202020204" pitchFamily="34" charset="0"/>
            </a:endParaRPr>
          </a:p>
        </p:txBody>
      </p:sp>
      <p:sp>
        <p:nvSpPr>
          <p:cNvPr id="7" name="Text Placeholder 3">
            <a:extLst>
              <a:ext uri="{FF2B5EF4-FFF2-40B4-BE49-F238E27FC236}">
                <a16:creationId xmlns:a16="http://schemas.microsoft.com/office/drawing/2014/main" id="{824AF360-BDED-4AC2-B48A-219E60920168}"/>
              </a:ext>
            </a:extLst>
          </p:cNvPr>
          <p:cNvSpPr txBox="1">
            <a:spLocks/>
          </p:cNvSpPr>
          <p:nvPr/>
        </p:nvSpPr>
        <p:spPr>
          <a:xfrm>
            <a:off x="1200752" y="1583851"/>
            <a:ext cx="11267695" cy="84173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FFB81C"/>
              </a:buClr>
              <a:buNone/>
            </a:pPr>
            <a:r>
              <a:rPr lang="en-US" b="1" dirty="0">
                <a:solidFill>
                  <a:srgbClr val="000000">
                    <a:lumMod val="75000"/>
                    <a:lumOff val="25000"/>
                  </a:srgbClr>
                </a:solidFill>
                <a:latin typeface="Arial" panose="020B0604020202020204"/>
              </a:rPr>
              <a:t>Fully embrace system functionality of FSM to HCM/WFM//Payroll</a:t>
            </a:r>
          </a:p>
          <a:p>
            <a:pPr marL="578358" lvl="1" indent="-285750">
              <a:buClr>
                <a:srgbClr val="FFB81C"/>
              </a:buClr>
              <a:buFont typeface="Arial" panose="020B0604020202020204" pitchFamily="34" charset="0"/>
              <a:buChar char="•"/>
            </a:pPr>
            <a:r>
              <a:rPr lang="en-US" sz="2000" dirty="0">
                <a:solidFill>
                  <a:srgbClr val="000000">
                    <a:lumMod val="75000"/>
                    <a:lumOff val="25000"/>
                  </a:srgbClr>
                </a:solidFill>
                <a:latin typeface="Arial" panose="020B0604020202020204"/>
              </a:rPr>
              <a:t>Maximize efficiencies associated with an integrated system</a:t>
            </a:r>
          </a:p>
          <a:p>
            <a:pPr marL="578358" lvl="1" indent="-285750">
              <a:buClr>
                <a:srgbClr val="FFB81C"/>
              </a:buClr>
              <a:buFont typeface="Arial" panose="020B0604020202020204" pitchFamily="34" charset="0"/>
              <a:buChar char="•"/>
            </a:pPr>
            <a:r>
              <a:rPr lang="en-US" sz="2000" dirty="0">
                <a:solidFill>
                  <a:srgbClr val="000000">
                    <a:lumMod val="75000"/>
                    <a:lumOff val="25000"/>
                  </a:srgbClr>
                </a:solidFill>
                <a:latin typeface="Arial" panose="020B0604020202020204"/>
              </a:rPr>
              <a:t>Remove legacy payroll interfaces and bridge processes</a:t>
            </a:r>
          </a:p>
          <a:p>
            <a:pPr marL="578358" lvl="1" indent="-285750">
              <a:buClr>
                <a:srgbClr val="FFB81C"/>
              </a:buClr>
              <a:buFont typeface="Arial" panose="020B0604020202020204" pitchFamily="34" charset="0"/>
              <a:buChar char="•"/>
            </a:pPr>
            <a:r>
              <a:rPr lang="en-US" sz="2000" dirty="0">
                <a:solidFill>
                  <a:srgbClr val="000000">
                    <a:lumMod val="75000"/>
                    <a:lumOff val="25000"/>
                  </a:srgbClr>
                </a:solidFill>
                <a:latin typeface="Arial" panose="020B0604020202020204"/>
              </a:rPr>
              <a:t>Reduces actual workload associated with transition processes</a:t>
            </a:r>
          </a:p>
          <a:p>
            <a:pPr marL="0" indent="0">
              <a:buClr>
                <a:srgbClr val="FFB81C"/>
              </a:buClr>
              <a:buNone/>
            </a:pPr>
            <a:r>
              <a:rPr lang="en-US" b="1" dirty="0">
                <a:solidFill>
                  <a:srgbClr val="000000">
                    <a:lumMod val="75000"/>
                    <a:lumOff val="25000"/>
                  </a:srgbClr>
                </a:solidFill>
                <a:latin typeface="Arial" panose="020B0604020202020204"/>
              </a:rPr>
              <a:t>Clean cutover alignment with Fiscal Year End</a:t>
            </a:r>
          </a:p>
          <a:p>
            <a:pPr marL="578358" lvl="1" indent="-285750">
              <a:buClr>
                <a:srgbClr val="FFB81C"/>
              </a:buClr>
              <a:buFont typeface="Arial" panose="020B0604020202020204" pitchFamily="34" charset="0"/>
              <a:buChar char="•"/>
            </a:pPr>
            <a:r>
              <a:rPr lang="en-US" sz="2000" dirty="0">
                <a:solidFill>
                  <a:srgbClr val="000000">
                    <a:lumMod val="75000"/>
                    <a:lumOff val="25000"/>
                  </a:srgbClr>
                </a:solidFill>
                <a:latin typeface="Arial" panose="020B0604020202020204"/>
              </a:rPr>
              <a:t>One focused, exhaustive event for the state instead of two similarly focused, untested, exhaustive events</a:t>
            </a:r>
          </a:p>
          <a:p>
            <a:pPr marL="0" indent="0">
              <a:buClr>
                <a:srgbClr val="FFB81C"/>
              </a:buClr>
              <a:buNone/>
            </a:pPr>
            <a:r>
              <a:rPr lang="en-US" b="1" dirty="0">
                <a:solidFill>
                  <a:srgbClr val="000000">
                    <a:lumMod val="75000"/>
                    <a:lumOff val="25000"/>
                  </a:srgbClr>
                </a:solidFill>
                <a:latin typeface="Arial" panose="020B0604020202020204"/>
              </a:rPr>
              <a:t>Unified project – unified agency focus</a:t>
            </a:r>
          </a:p>
          <a:p>
            <a:pPr marL="578358" lvl="1" indent="-285750">
              <a:buClr>
                <a:srgbClr val="FFB81C"/>
              </a:buClr>
              <a:buFont typeface="Arial" panose="020B0604020202020204" pitchFamily="34" charset="0"/>
              <a:buChar char="•"/>
            </a:pPr>
            <a:r>
              <a:rPr lang="en-US" sz="2000" dirty="0">
                <a:solidFill>
                  <a:srgbClr val="000000">
                    <a:lumMod val="75000"/>
                    <a:lumOff val="25000"/>
                  </a:srgbClr>
                </a:solidFill>
                <a:latin typeface="Arial" panose="020B0604020202020204"/>
              </a:rPr>
              <a:t>One Go-Live effort instead of multiple efforts</a:t>
            </a:r>
          </a:p>
          <a:p>
            <a:pPr marL="0" indent="0">
              <a:buClr>
                <a:srgbClr val="FFB81C"/>
              </a:buClr>
              <a:buNone/>
            </a:pPr>
            <a:r>
              <a:rPr lang="en-US" b="1" dirty="0">
                <a:solidFill>
                  <a:srgbClr val="000000">
                    <a:lumMod val="75000"/>
                    <a:lumOff val="25000"/>
                  </a:srgbClr>
                </a:solidFill>
                <a:latin typeface="Arial" panose="020B0604020202020204"/>
              </a:rPr>
              <a:t>Enterprise model – consolidation of resources and prioritization of activities</a:t>
            </a:r>
          </a:p>
          <a:p>
            <a:pPr marL="578358" lvl="1" indent="-285750">
              <a:buClr>
                <a:srgbClr val="FFB81C"/>
              </a:buClr>
              <a:buFont typeface="Arial" panose="020B0604020202020204" pitchFamily="34" charset="0"/>
              <a:buChar char="•"/>
            </a:pPr>
            <a:r>
              <a:rPr lang="en-US" sz="2000" dirty="0">
                <a:solidFill>
                  <a:srgbClr val="000000">
                    <a:lumMod val="75000"/>
                    <a:lumOff val="25000"/>
                  </a:srgbClr>
                </a:solidFill>
                <a:latin typeface="Arial" panose="020B0604020202020204"/>
              </a:rPr>
              <a:t>Resources aligned under a singular goal</a:t>
            </a:r>
            <a:endParaRPr lang="en-US" dirty="0">
              <a:solidFill>
                <a:srgbClr val="000000">
                  <a:lumMod val="75000"/>
                  <a:lumOff val="25000"/>
                </a:srgbClr>
              </a:solidFill>
              <a:latin typeface="Arial" panose="020B0604020202020204"/>
            </a:endParaRPr>
          </a:p>
          <a:p>
            <a:pPr marL="0" indent="0">
              <a:buClr>
                <a:srgbClr val="FFB81C"/>
              </a:buClr>
              <a:buFont typeface="Calibri" panose="020F0502020204030204" pitchFamily="34" charset="0"/>
              <a:buNone/>
            </a:pPr>
            <a:endParaRPr lang="en-US" dirty="0">
              <a:solidFill>
                <a:srgbClr val="000000">
                  <a:lumMod val="75000"/>
                  <a:lumOff val="25000"/>
                </a:srgbClr>
              </a:solidFill>
              <a:latin typeface="Arial" panose="020B0604020202020204"/>
            </a:endParaRPr>
          </a:p>
          <a:p>
            <a:pPr marL="285750" indent="-285750">
              <a:buClr>
                <a:srgbClr val="FFB81C"/>
              </a:buClr>
              <a:buFont typeface="Arial" panose="020B0604020202020204" pitchFamily="34" charset="0"/>
              <a:buChar char="•"/>
            </a:pPr>
            <a:endParaRPr lang="en-US" dirty="0">
              <a:solidFill>
                <a:srgbClr val="000000">
                  <a:lumMod val="75000"/>
                  <a:lumOff val="25000"/>
                </a:srgbClr>
              </a:solidFill>
              <a:latin typeface="Arial" panose="020B0604020202020204"/>
            </a:endParaRPr>
          </a:p>
        </p:txBody>
      </p:sp>
      <p:sp>
        <p:nvSpPr>
          <p:cNvPr id="4" name="Plus Sign 3">
            <a:extLst>
              <a:ext uri="{FF2B5EF4-FFF2-40B4-BE49-F238E27FC236}">
                <a16:creationId xmlns:a16="http://schemas.microsoft.com/office/drawing/2014/main" id="{4887E480-A490-44CF-9B38-5A6AC191CC37}"/>
              </a:ext>
            </a:extLst>
          </p:cNvPr>
          <p:cNvSpPr/>
          <p:nvPr/>
        </p:nvSpPr>
        <p:spPr>
          <a:xfrm>
            <a:off x="770861" y="1583851"/>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Plus Sign 7">
            <a:extLst>
              <a:ext uri="{FF2B5EF4-FFF2-40B4-BE49-F238E27FC236}">
                <a16:creationId xmlns:a16="http://schemas.microsoft.com/office/drawing/2014/main" id="{85BBC838-674D-4F7C-8BF3-906417A94A11}"/>
              </a:ext>
            </a:extLst>
          </p:cNvPr>
          <p:cNvSpPr/>
          <p:nvPr/>
        </p:nvSpPr>
        <p:spPr>
          <a:xfrm>
            <a:off x="770861" y="4909785"/>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Plus Sign 8">
            <a:extLst>
              <a:ext uri="{FF2B5EF4-FFF2-40B4-BE49-F238E27FC236}">
                <a16:creationId xmlns:a16="http://schemas.microsoft.com/office/drawing/2014/main" id="{7C8186C6-D4AC-480E-BBE5-1AD9D2F526E1}"/>
              </a:ext>
            </a:extLst>
          </p:cNvPr>
          <p:cNvSpPr/>
          <p:nvPr/>
        </p:nvSpPr>
        <p:spPr>
          <a:xfrm>
            <a:off x="777222" y="4152445"/>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Plus Sign 9">
            <a:extLst>
              <a:ext uri="{FF2B5EF4-FFF2-40B4-BE49-F238E27FC236}">
                <a16:creationId xmlns:a16="http://schemas.microsoft.com/office/drawing/2014/main" id="{D084BBBB-872C-4454-8E0D-5C0C2F0A1AA2}"/>
              </a:ext>
            </a:extLst>
          </p:cNvPr>
          <p:cNvSpPr/>
          <p:nvPr/>
        </p:nvSpPr>
        <p:spPr>
          <a:xfrm>
            <a:off x="777222" y="3059534"/>
            <a:ext cx="350874" cy="382772"/>
          </a:xfrm>
          <a:prstGeom prst="mathPlus">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248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BBB98367-9E26-4FD1-A455-CDBC89A21002}"/>
</file>

<file path=customXml/itemProps2.xml><?xml version="1.0" encoding="utf-8"?>
<ds:datastoreItem xmlns:ds="http://schemas.openxmlformats.org/officeDocument/2006/customXml" ds:itemID="{78E2ACAA-64CA-499E-8ECB-03B0586AC146}"/>
</file>

<file path=customXml/itemProps3.xml><?xml version="1.0" encoding="utf-8"?>
<ds:datastoreItem xmlns:ds="http://schemas.openxmlformats.org/officeDocument/2006/customXml" ds:itemID="{A1677E54-6F52-42DE-BFCF-A02993897B15}"/>
</file>

<file path=docProps/app.xml><?xml version="1.0" encoding="utf-8"?>
<Properties xmlns="http://schemas.openxmlformats.org/officeDocument/2006/extended-properties" xmlns:vt="http://schemas.openxmlformats.org/officeDocument/2006/docPropsVTypes">
  <TotalTime>10625</TotalTime>
  <Words>1795</Words>
  <Application>Microsoft Office PowerPoint</Application>
  <PresentationFormat>Widescreen</PresentationFormat>
  <Paragraphs>283</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Gill Sans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Alex Doench</cp:lastModifiedBy>
  <cp:revision>69</cp:revision>
  <dcterms:created xsi:type="dcterms:W3CDTF">2022-10-27T22:12:02Z</dcterms:created>
  <dcterms:modified xsi:type="dcterms:W3CDTF">2022-11-16T16:22:07Z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ies>
</file>