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5"/>
  </p:notesMasterIdLst>
  <p:handoutMasterIdLst>
    <p:handoutMasterId r:id="rId26"/>
  </p:handoutMasterIdLst>
  <p:sldIdLst>
    <p:sldId id="288" r:id="rId5"/>
    <p:sldId id="2706" r:id="rId6"/>
    <p:sldId id="293" r:id="rId7"/>
    <p:sldId id="12471" r:id="rId8"/>
    <p:sldId id="12472" r:id="rId9"/>
    <p:sldId id="515" r:id="rId10"/>
    <p:sldId id="12440" r:id="rId11"/>
    <p:sldId id="12441" r:id="rId12"/>
    <p:sldId id="12443" r:id="rId13"/>
    <p:sldId id="12463" r:id="rId14"/>
    <p:sldId id="12458" r:id="rId15"/>
    <p:sldId id="12461" r:id="rId16"/>
    <p:sldId id="12457" r:id="rId17"/>
    <p:sldId id="12462" r:id="rId18"/>
    <p:sldId id="12456" r:id="rId19"/>
    <p:sldId id="12468" r:id="rId20"/>
    <p:sldId id="12469" r:id="rId21"/>
    <p:sldId id="559" r:id="rId22"/>
    <p:sldId id="12473" r:id="rId23"/>
    <p:sldId id="593" r:id="rId24"/>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hite, Mason Matthew" initials="WMM" lastIdx="39" clrIdx="0">
    <p:extLst>
      <p:ext uri="{19B8F6BF-5375-455C-9EA6-DF929625EA0E}">
        <p15:presenceInfo xmlns:p15="http://schemas.microsoft.com/office/powerpoint/2012/main" userId="S::masonwhite@deloitte.com::7013d6f9-c643-40d2-824f-3821173a2170" providerId="AD"/>
      </p:ext>
    </p:extLst>
  </p:cmAuthor>
  <p:cmAuthor id="2" name="Stuart Spinner" initials="SS" lastIdx="23" clrIdx="1">
    <p:extLst>
      <p:ext uri="{19B8F6BF-5375-455C-9EA6-DF929625EA0E}">
        <p15:presenceInfo xmlns:p15="http://schemas.microsoft.com/office/powerpoint/2012/main" userId="S::Stuart.Spinner@isg-one.com::ddda5bd7-54a4-46de-b06e-2066812b2630" providerId="AD"/>
      </p:ext>
    </p:extLst>
  </p:cmAuthor>
  <p:cmAuthor id="3" name="Joe Koehn" initials="JK" lastIdx="35" clrIdx="2">
    <p:extLst>
      <p:ext uri="{19B8F6BF-5375-455C-9EA6-DF929625EA0E}">
        <p15:presenceInfo xmlns:p15="http://schemas.microsoft.com/office/powerpoint/2012/main" userId="S::joe.koehn@isg-one.com::c3a1779e-17c8-4556-9e91-288fff40cab2" providerId="AD"/>
      </p:ext>
    </p:extLst>
  </p:cmAuthor>
  <p:cmAuthor id="4" name="Beslic, Tomislav" initials="BT" lastIdx="54" clrIdx="3">
    <p:extLst>
      <p:ext uri="{19B8F6BF-5375-455C-9EA6-DF929625EA0E}">
        <p15:presenceInfo xmlns:p15="http://schemas.microsoft.com/office/powerpoint/2012/main" userId="S::tbeslic@deloitte.com::1bfceb91-ea6d-4013-a4d6-30ae417cd8f6" providerId="AD"/>
      </p:ext>
    </p:extLst>
  </p:cmAuthor>
  <p:cmAuthor id="5" name="Ruthstrom, Devin" initials="DR" lastIdx="32" clrIdx="4">
    <p:extLst>
      <p:ext uri="{19B8F6BF-5375-455C-9EA6-DF929625EA0E}">
        <p15:presenceInfo xmlns:p15="http://schemas.microsoft.com/office/powerpoint/2012/main" userId="Ruthstrom, Devin" providerId="None"/>
      </p:ext>
    </p:extLst>
  </p:cmAuthor>
  <p:cmAuthor id="6" name="Spinner, Stuart (stuart.spinner@isg-one.com)" initials="S(" lastIdx="10" clrIdx="5">
    <p:extLst>
      <p:ext uri="{19B8F6BF-5375-455C-9EA6-DF929625EA0E}">
        <p15:presenceInfo xmlns:p15="http://schemas.microsoft.com/office/powerpoint/2012/main" userId="STUART.SPINNER@ISG-ONE.COM" providerId="AD"/>
      </p:ext>
    </p:extLst>
  </p:cmAuthor>
  <p:cmAuthor id="7" name="Sheena Coles" initials="SC" lastIdx="8" clrIdx="6">
    <p:extLst>
      <p:ext uri="{19B8F6BF-5375-455C-9EA6-DF929625EA0E}">
        <p15:presenceInfo xmlns:p15="http://schemas.microsoft.com/office/powerpoint/2012/main" userId="S-1-5-21-2580726161-2373991790-2172152126-4304" providerId="AD"/>
      </p:ext>
    </p:extLst>
  </p:cmAuthor>
  <p:cmAuthor id="8" name="Julie Williamson-Wright" initials="JWW" lastIdx="3" clrIdx="7"/>
  <p:cmAuthor id="9" name="Bhattarai, Amisha" initials="BA" lastIdx="5" clrIdx="8">
    <p:extLst>
      <p:ext uri="{19B8F6BF-5375-455C-9EA6-DF929625EA0E}">
        <p15:presenceInfo xmlns:p15="http://schemas.microsoft.com/office/powerpoint/2012/main" userId="S::ambhattarai@deloitte.com::52d25167-5bde-463b-902d-e1e129aca777" providerId="AD"/>
      </p:ext>
    </p:extLst>
  </p:cmAuthor>
  <p:cmAuthor id="10" name="Ribordy, Heath (hribordy@sco.idaho.gov)" initials="R(" lastIdx="5" clrIdx="9">
    <p:extLst>
      <p:ext uri="{19B8F6BF-5375-455C-9EA6-DF929625EA0E}">
        <p15:presenceInfo xmlns:p15="http://schemas.microsoft.com/office/powerpoint/2012/main" userId="SRIBORDY@SCO.IDAHO.GOV" providerId="AD"/>
      </p:ext>
    </p:extLst>
  </p:cmAuthor>
  <p:cmAuthor id="11" name="Blackmer, Danielle (dblackmer@sco.idaho.gov)" initials="B(" lastIdx="2" clrIdx="10">
    <p:extLst>
      <p:ext uri="{19B8F6BF-5375-455C-9EA6-DF929625EA0E}">
        <p15:presenceInfo xmlns:p15="http://schemas.microsoft.com/office/powerpoint/2012/main" userId="SBLACKMER@SCO.IDAHO.GOV" providerId="AD"/>
      </p:ext>
    </p:extLst>
  </p:cmAuthor>
  <p:cmAuthor id="12" name="Arif, Sobia" initials="AS" lastIdx="12" clrIdx="10">
    <p:extLst>
      <p:ext uri="{19B8F6BF-5375-455C-9EA6-DF929625EA0E}">
        <p15:presenceInfo xmlns:p15="http://schemas.microsoft.com/office/powerpoint/2012/main" userId="S::soarif@deloitte.com::5b409801-63c8-4781-bb6e-0faf712ea1b6" providerId="AD"/>
      </p:ext>
    </p:extLst>
  </p:cmAuthor>
  <p:cmAuthor id="13" name="Fuller, Tina (tfuller@sco.idaho.gov)" initials="F(" lastIdx="1" clrIdx="11">
    <p:extLst>
      <p:ext uri="{19B8F6BF-5375-455C-9EA6-DF929625EA0E}">
        <p15:presenceInfo xmlns:p15="http://schemas.microsoft.com/office/powerpoint/2012/main" userId="SFULLER@SCO.IDAHO.GOV" providerId="AD"/>
      </p:ext>
    </p:extLst>
  </p:cmAuthor>
  <p:cmAuthor id="14" name="Reber, Aaron" initials="RA" lastIdx="4" clrIdx="12">
    <p:extLst>
      <p:ext uri="{19B8F6BF-5375-455C-9EA6-DF929625EA0E}">
        <p15:presenceInfo xmlns:p15="http://schemas.microsoft.com/office/powerpoint/2012/main" userId="S::areber@deloitte.com::7a8c901e-3d0d-4561-af9f-3679cb3736e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4237"/>
    <a:srgbClr val="CECECE"/>
    <a:srgbClr val="A7A8AA"/>
    <a:srgbClr val="092F57"/>
    <a:srgbClr val="6CC24A"/>
    <a:srgbClr val="E14504"/>
    <a:srgbClr val="FFB81C"/>
    <a:srgbClr val="000000"/>
    <a:srgbClr val="F1F1F1"/>
    <a:srgbClr val="8497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38" autoAdjust="0"/>
    <p:restoredTop sz="95268" autoAdjust="0"/>
  </p:normalViewPr>
  <p:slideViewPr>
    <p:cSldViewPr snapToGrid="0">
      <p:cViewPr varScale="1">
        <p:scale>
          <a:sx n="82" d="100"/>
          <a:sy n="82" d="100"/>
        </p:scale>
        <p:origin x="888" y="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B9B4BAF1-470D-445D-B586-38582065F135}" type="datetimeFigureOut">
              <a:rPr lang="en-US" smtClean="0"/>
              <a:t>11/5/2020</a:t>
            </a:fld>
            <a:endParaRPr lang="en-US" dirty="0"/>
          </a:p>
        </p:txBody>
      </p:sp>
      <p:sp>
        <p:nvSpPr>
          <p:cNvPr id="4" name="Footer Placeholder 3"/>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EDCEA386-B66F-4751-A06B-CA06EC7BE558}" type="slidenum">
              <a:rPr lang="en-US" smtClean="0"/>
              <a:t>‹#›</a:t>
            </a:fld>
            <a:endParaRPr lang="en-US" dirty="0"/>
          </a:p>
        </p:txBody>
      </p:sp>
    </p:spTree>
    <p:extLst>
      <p:ext uri="{BB962C8B-B14F-4D97-AF65-F5344CB8AC3E}">
        <p14:creationId xmlns:p14="http://schemas.microsoft.com/office/powerpoint/2010/main" val="28118088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B5841C53-DA72-4D46-B61E-6030D7A8BDCC}" type="datetimeFigureOut">
              <a:rPr lang="en-US" smtClean="0"/>
              <a:t>11/5/2020</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56CA730C-BBE1-4AD5-9493-100D163184E3}" type="slidenum">
              <a:rPr lang="en-US" smtClean="0"/>
              <a:t>‹#›</a:t>
            </a:fld>
            <a:endParaRPr lang="en-US" dirty="0"/>
          </a:p>
        </p:txBody>
      </p:sp>
    </p:spTree>
    <p:extLst>
      <p:ext uri="{BB962C8B-B14F-4D97-AF65-F5344CB8AC3E}">
        <p14:creationId xmlns:p14="http://schemas.microsoft.com/office/powerpoint/2010/main" val="3963832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CA730C-BBE1-4AD5-9493-100D163184E3}" type="slidenum">
              <a:rPr lang="en-US" smtClean="0"/>
              <a:t>1</a:t>
            </a:fld>
            <a:endParaRPr lang="en-US" dirty="0"/>
          </a:p>
        </p:txBody>
      </p:sp>
    </p:spTree>
    <p:extLst>
      <p:ext uri="{BB962C8B-B14F-4D97-AF65-F5344CB8AC3E}">
        <p14:creationId xmlns:p14="http://schemas.microsoft.com/office/powerpoint/2010/main" val="2353215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Hold for Intro:</a:t>
            </a:r>
          </a:p>
          <a:p>
            <a:r>
              <a:rPr lang="en-US" sz="1200" kern="1200" dirty="0">
                <a:solidFill>
                  <a:schemeClr val="tx1"/>
                </a:solidFill>
                <a:effectLst/>
                <a:latin typeface="+mn-lt"/>
                <a:ea typeface="+mn-ea"/>
                <a:cs typeface="+mn-cs"/>
              </a:rPr>
              <a:t>Thanks again Liaison’s for your time today but more importantly for all of your efforts to ensure Luma is successful statewide. It has become clear during the project that certainly the state agencies have many, yet few similarities. Therefore, it is impossible to create a cookie-cutter model for you to implement in your agency. However, we have come across example after example of seeing you liaisons cater your efforts based on your knowledge of you agency to gain Luma awareness and support. Because of the array of needs and efforts we would like to introduce you to the Liaison Spotlight Series. Our goal is to hear directly from you in a casual setting to spark ideas and future conversations. </a:t>
            </a:r>
          </a:p>
          <a:p>
            <a:endParaRPr lang="en-US" dirty="0"/>
          </a:p>
        </p:txBody>
      </p:sp>
      <p:sp>
        <p:nvSpPr>
          <p:cNvPr id="4" name="Slide Number Placeholder 3"/>
          <p:cNvSpPr>
            <a:spLocks noGrp="1"/>
          </p:cNvSpPr>
          <p:nvPr>
            <p:ph type="sldNum" sz="quarter" idx="5"/>
          </p:nvPr>
        </p:nvSpPr>
        <p:spPr/>
        <p:txBody>
          <a:bodyPr/>
          <a:lstStyle/>
          <a:p>
            <a:fld id="{56CA730C-BBE1-4AD5-9493-100D163184E3}" type="slidenum">
              <a:rPr lang="en-US" smtClean="0"/>
              <a:t>2</a:t>
            </a:fld>
            <a:endParaRPr lang="en-US" dirty="0"/>
          </a:p>
        </p:txBody>
      </p:sp>
    </p:spTree>
    <p:extLst>
      <p:ext uri="{BB962C8B-B14F-4D97-AF65-F5344CB8AC3E}">
        <p14:creationId xmlns:p14="http://schemas.microsoft.com/office/powerpoint/2010/main" val="2760672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Sheena, we received positive feedback after last month’s Liaison Spotlight with Kean Miller at Vocational Rehabilitation. Therefore, we wanted to drive the Spotlight series forward we now have the pleasure of Spotlighting the Department of Finance. Please help me “virtually” welcome both, Dave Jensen and Jill Peterson-Pate. As you can see, Dave and Jill are the critical </a:t>
            </a:r>
            <a:r>
              <a:rPr lang="en-US" b="1" dirty="0"/>
              <a:t>tandem</a:t>
            </a:r>
            <a:r>
              <a:rPr lang="en-US" dirty="0"/>
              <a:t> liaisons for their agency and they are responsible for pushing the message of “out with the old and in with the new” </a:t>
            </a:r>
          </a:p>
          <a:p>
            <a:endParaRPr lang="en-US" dirty="0"/>
          </a:p>
          <a:p>
            <a:r>
              <a:rPr lang="en-US" dirty="0"/>
              <a:t>Question 1. Morning Dave and Jill, please tell us about your position at the Dept. of Finance and your longevity with the state.</a:t>
            </a:r>
          </a:p>
          <a:p>
            <a:endParaRPr lang="en-US" dirty="0"/>
          </a:p>
          <a:p>
            <a:r>
              <a:rPr lang="en-US" dirty="0"/>
              <a:t>Question 2. Thanks, I thought we could jump back into a previous conversation you and I had in regards to your approach as the Liaison. Specifically, the joint role that you and Jill have taken on. Could you tell us more about this tandem strategy?</a:t>
            </a:r>
          </a:p>
          <a:p>
            <a:endParaRPr lang="en-US" dirty="0"/>
          </a:p>
          <a:p>
            <a:r>
              <a:rPr lang="en-US" dirty="0"/>
              <a:t>Question 3. Other than the tandem liaison approach what else has been successful for you guys to drive change?</a:t>
            </a:r>
          </a:p>
          <a:p>
            <a:endParaRPr lang="en-US" dirty="0"/>
          </a:p>
          <a:p>
            <a:r>
              <a:rPr lang="en-US" dirty="0"/>
              <a:t>Question 4. Please tell us more about promoting staff-wide awareness?</a:t>
            </a:r>
          </a:p>
          <a:p>
            <a:endParaRPr lang="en-US" dirty="0"/>
          </a:p>
          <a:p>
            <a:r>
              <a:rPr lang="en-US" dirty="0"/>
              <a:t>Question 5. Not all of our efforts yield success, have you failed or found specific approaches to avoid within your agency?</a:t>
            </a:r>
          </a:p>
          <a:p>
            <a:endParaRPr lang="en-US" dirty="0"/>
          </a:p>
          <a:p>
            <a:r>
              <a:rPr lang="en-US" dirty="0"/>
              <a:t>Question 6. If you were around other change liaisons what would you ask them?</a:t>
            </a:r>
          </a:p>
          <a:p>
            <a:endParaRPr lang="en-US" dirty="0"/>
          </a:p>
        </p:txBody>
      </p:sp>
      <p:sp>
        <p:nvSpPr>
          <p:cNvPr id="4" name="Slide Number Placeholder 3"/>
          <p:cNvSpPr>
            <a:spLocks noGrp="1"/>
          </p:cNvSpPr>
          <p:nvPr>
            <p:ph type="sldNum" sz="quarter" idx="5"/>
          </p:nvPr>
        </p:nvSpPr>
        <p:spPr/>
        <p:txBody>
          <a:bodyPr/>
          <a:lstStyle/>
          <a:p>
            <a:fld id="{56CA730C-BBE1-4AD5-9493-100D163184E3}" type="slidenum">
              <a:rPr lang="en-US" smtClean="0"/>
              <a:t>4</a:t>
            </a:fld>
            <a:endParaRPr lang="en-US" dirty="0"/>
          </a:p>
        </p:txBody>
      </p:sp>
    </p:spTree>
    <p:extLst>
      <p:ext uri="{BB962C8B-B14F-4D97-AF65-F5344CB8AC3E}">
        <p14:creationId xmlns:p14="http://schemas.microsoft.com/office/powerpoint/2010/main" val="790358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56CA730C-BBE1-4AD5-9493-100D163184E3}" type="slidenum">
              <a:rPr lang="en-US" smtClean="0"/>
              <a:t>6</a:t>
            </a:fld>
            <a:endParaRPr lang="en-US" dirty="0"/>
          </a:p>
        </p:txBody>
      </p:sp>
    </p:spTree>
    <p:extLst>
      <p:ext uri="{BB962C8B-B14F-4D97-AF65-F5344CB8AC3E}">
        <p14:creationId xmlns:p14="http://schemas.microsoft.com/office/powerpoint/2010/main" val="2655607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C365F-21BC-4486-BFCB-292B9CF4F9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412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C365F-21BC-4486-BFCB-292B9CF4F9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591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CA730C-BBE1-4AD5-9493-100D163184E3}" type="slidenum">
              <a:rPr lang="en-US" smtClean="0"/>
              <a:t>17</a:t>
            </a:fld>
            <a:endParaRPr lang="en-US" dirty="0"/>
          </a:p>
        </p:txBody>
      </p:sp>
    </p:spTree>
    <p:extLst>
      <p:ext uri="{BB962C8B-B14F-4D97-AF65-F5344CB8AC3E}">
        <p14:creationId xmlns:p14="http://schemas.microsoft.com/office/powerpoint/2010/main" val="1162361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0485" y="286604"/>
            <a:ext cx="11500338" cy="513496"/>
          </a:xfrm>
        </p:spPr>
        <p:txBody>
          <a:bodyPr anchor="t">
            <a:normAutofit/>
          </a:bodyPr>
          <a:lstStyle>
            <a:lvl1pPr marL="0">
              <a:defRPr sz="3200"/>
            </a:lvl1pPr>
          </a:lstStyle>
          <a:p>
            <a:r>
              <a:rPr lang="en-US" dirty="0"/>
              <a:t>Click to edit Master title style</a:t>
            </a:r>
          </a:p>
        </p:txBody>
      </p:sp>
      <p:sp>
        <p:nvSpPr>
          <p:cNvPr id="4" name="Date Placeholder 3"/>
          <p:cNvSpPr>
            <a:spLocks noGrp="1"/>
          </p:cNvSpPr>
          <p:nvPr>
            <p:ph type="dt" sz="half" idx="10"/>
          </p:nvPr>
        </p:nvSpPr>
        <p:spPr/>
        <p:txBody>
          <a:bodyPr/>
          <a:lstStyle/>
          <a:p>
            <a:fld id="{7DF602C7-C6A7-47CA-AEFE-69E1C3325B8C}" type="datetime1">
              <a:rPr lang="en-US" smtClean="0"/>
              <a:pPr/>
              <a:t>11/5/2020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lvl1pPr>
          </a:lstStyle>
          <a:p>
            <a:fld id="{09FD40A8-2577-496C-A5EF-B6C05378566F}" type="slidenum">
              <a:rPr lang="en-US" smtClean="0"/>
              <a:pPr/>
              <a:t>‹#›</a:t>
            </a:fld>
            <a:endParaRPr lang="en-US" dirty="0"/>
          </a:p>
        </p:txBody>
      </p:sp>
      <p:cxnSp>
        <p:nvCxnSpPr>
          <p:cNvPr id="8" name="Straight Connector 7">
            <a:extLst>
              <a:ext uri="{FF2B5EF4-FFF2-40B4-BE49-F238E27FC236}">
                <a16:creationId xmlns:a16="http://schemas.microsoft.com/office/drawing/2014/main" id="{6D859427-50B9-4F79-B1F8-C5AE417624E4}"/>
              </a:ext>
            </a:extLst>
          </p:cNvPr>
          <p:cNvCxnSpPr/>
          <p:nvPr userDrawn="1"/>
        </p:nvCxnSpPr>
        <p:spPr>
          <a:xfrm>
            <a:off x="1097280" y="1404792"/>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1F4335FF-5F4A-4EE9-AF44-F491ECEA3049}"/>
              </a:ext>
            </a:extLst>
          </p:cNvPr>
          <p:cNvSpPr>
            <a:spLocks noGrp="1"/>
          </p:cNvSpPr>
          <p:nvPr>
            <p:ph type="body" sz="quarter" idx="13"/>
          </p:nvPr>
        </p:nvSpPr>
        <p:spPr>
          <a:xfrm>
            <a:off x="360362" y="800100"/>
            <a:ext cx="11500337" cy="604689"/>
          </a:xfrm>
        </p:spPr>
        <p:txBody>
          <a:bodyPr/>
          <a:lstStyle/>
          <a:p>
            <a:pPr lvl="0"/>
            <a:r>
              <a:rPr lang="en-US" dirty="0"/>
              <a:t>Edit Master text styles</a:t>
            </a:r>
          </a:p>
          <a:p>
            <a:pPr lvl="1"/>
            <a:endParaRPr lang="en-US" dirty="0"/>
          </a:p>
        </p:txBody>
      </p:sp>
      <p:sp>
        <p:nvSpPr>
          <p:cNvPr id="14" name="Content Placeholder 2">
            <a:extLst>
              <a:ext uri="{FF2B5EF4-FFF2-40B4-BE49-F238E27FC236}">
                <a16:creationId xmlns:a16="http://schemas.microsoft.com/office/drawing/2014/main" id="{15571D19-0117-4439-B94B-3614813C11CD}"/>
              </a:ext>
            </a:extLst>
          </p:cNvPr>
          <p:cNvSpPr>
            <a:spLocks noGrp="1"/>
          </p:cNvSpPr>
          <p:nvPr>
            <p:ph idx="1"/>
          </p:nvPr>
        </p:nvSpPr>
        <p:spPr>
          <a:xfrm>
            <a:off x="360485" y="1572768"/>
            <a:ext cx="11500338" cy="4626864"/>
          </a:xfrm>
        </p:spPr>
        <p:txBody>
          <a:bodyPr/>
          <a:lstStyle>
            <a:lvl1pPr>
              <a:defRPr sz="1800"/>
            </a:lvl1pPr>
            <a:lvl2pPr>
              <a:defRPr sz="16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6136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Section Slide">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4800600" y="731520"/>
            <a:ext cx="6492240" cy="5257800"/>
          </a:xfrm>
        </p:spPr>
        <p:txBody>
          <a:bodyPr/>
          <a:lstStyle>
            <a:lvl1pPr marL="0" indent="0">
              <a:buNone/>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9981B7A-DCA7-4E46-A2A0-9BC053CA059F}" type="datetimeFigureOut">
              <a:rPr lang="en-US" smtClean="0"/>
              <a:t>11/5/2020</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355FADB-B64F-4E85-8D31-602ABE641014}" type="slidenum">
              <a:rPr lang="en-US" smtClean="0"/>
              <a:t>‹#›</a:t>
            </a:fld>
            <a:endParaRPr lang="en-US" dirty="0"/>
          </a:p>
        </p:txBody>
      </p:sp>
    </p:spTree>
    <p:extLst>
      <p:ext uri="{BB962C8B-B14F-4D97-AF65-F5344CB8AC3E}">
        <p14:creationId xmlns:p14="http://schemas.microsoft.com/office/powerpoint/2010/main" val="1245171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Tag line &amp; 1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noChangeArrowheads="1"/>
          </p:cNvSpPr>
          <p:nvPr>
            <p:ph idx="1"/>
          </p:nvPr>
        </p:nvSpPr>
        <p:spPr bwMode="black">
          <a:xfrm>
            <a:off x="785285" y="1720854"/>
            <a:ext cx="10797116" cy="1697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sz="1800"/>
            </a:lvl1pPr>
            <a:lvl2pPr>
              <a:defRPr sz="1600"/>
            </a:lvl2pPr>
            <a:lvl3pPr>
              <a:defRPr sz="1400"/>
            </a:lvl3pPr>
            <a:lvl4pPr>
              <a:defRPr sz="1200"/>
            </a:lvl4pPr>
            <a:lvl5pPr>
              <a:defRPr sz="1100"/>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 name="Text Placeholder 9"/>
          <p:cNvSpPr>
            <a:spLocks noGrp="1"/>
          </p:cNvSpPr>
          <p:nvPr>
            <p:ph type="body" sz="quarter" idx="11"/>
          </p:nvPr>
        </p:nvSpPr>
        <p:spPr>
          <a:xfrm>
            <a:off x="785285" y="1061887"/>
            <a:ext cx="10797116" cy="464231"/>
          </a:xfrm>
        </p:spPr>
        <p:txBody>
          <a:bodyPr>
            <a:normAutofit/>
          </a:bodyPr>
          <a:lstStyle>
            <a:lvl1pPr>
              <a:lnSpc>
                <a:spcPct val="100000"/>
              </a:lnSpc>
              <a:spcBef>
                <a:spcPts val="0"/>
              </a:spcBef>
              <a:defRPr sz="2000"/>
            </a:lvl1pPr>
          </a:lstStyle>
          <a:p>
            <a:pPr lvl="0"/>
            <a:r>
              <a:rPr lang="en-US" dirty="0"/>
              <a:t>Click to edit Master text styles</a:t>
            </a:r>
          </a:p>
        </p:txBody>
      </p:sp>
    </p:spTree>
    <p:extLst>
      <p:ext uri="{BB962C8B-B14F-4D97-AF65-F5344CB8AC3E}">
        <p14:creationId xmlns:p14="http://schemas.microsoft.com/office/powerpoint/2010/main" val="148274430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91412908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76459359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9224" y="1292169"/>
            <a:ext cx="11473552" cy="1864443"/>
          </a:xfrm>
        </p:spPr>
        <p:txBody>
          <a:bodyPr anchorCtr="0"/>
          <a:lstStyle>
            <a:lvl1pPr marL="459306" indent="-239178">
              <a:lnSpc>
                <a:spcPct val="100000"/>
              </a:lnSpc>
              <a:spcBef>
                <a:spcPts val="800"/>
              </a:spcBef>
              <a:buSzPct val="100000"/>
              <a:buFont typeface="Arial" pitchFamily="34" charset="0"/>
              <a:buChar char="•"/>
              <a:defRPr sz="1867" b="0">
                <a:solidFill>
                  <a:schemeClr val="tx1"/>
                </a:solidFill>
              </a:defRPr>
            </a:lvl1pPr>
            <a:lvl2pPr marL="679434" indent="-220128">
              <a:lnSpc>
                <a:spcPct val="100000"/>
              </a:lnSpc>
              <a:spcBef>
                <a:spcPts val="533"/>
              </a:spcBef>
              <a:buSzPct val="75000"/>
              <a:buFont typeface="Lucida Sans" panose="020B0602030504020204" pitchFamily="34" charset="0"/>
              <a:buChar char="–"/>
              <a:defRPr sz="1867">
                <a:solidFill>
                  <a:schemeClr val="tx1"/>
                </a:solidFill>
              </a:defRPr>
            </a:lvl2pPr>
            <a:lvl3pPr marL="1060423" indent="-292601">
              <a:lnSpc>
                <a:spcPct val="100000"/>
              </a:lnSpc>
              <a:spcBef>
                <a:spcPts val="533"/>
              </a:spcBef>
              <a:buSzPct val="100000"/>
              <a:buFont typeface="Arial" panose="020B0604020202020204" pitchFamily="34" charset="0"/>
              <a:buChar char="•"/>
              <a:defRPr sz="1867">
                <a:solidFill>
                  <a:schemeClr val="tx1"/>
                </a:solidFill>
              </a:defRPr>
            </a:lvl3pPr>
            <a:lvl4pPr marL="1219170" indent="-220128">
              <a:lnSpc>
                <a:spcPct val="100000"/>
              </a:lnSpc>
              <a:spcBef>
                <a:spcPts val="533"/>
              </a:spcBef>
              <a:buSzPct val="100000"/>
              <a:buFont typeface="Lucida Sans" panose="020B0602030504020204" pitchFamily="34" charset="0"/>
              <a:buChar char="–"/>
              <a:defRPr sz="1867">
                <a:solidFill>
                  <a:schemeClr val="tx1"/>
                </a:solidFill>
              </a:defRPr>
            </a:lvl4pPr>
            <a:lvl5pPr marL="1439297" indent="-220128">
              <a:lnSpc>
                <a:spcPct val="100000"/>
              </a:lnSpc>
              <a:spcBef>
                <a:spcPts val="533"/>
              </a:spcBef>
              <a:buSzPct val="100000"/>
              <a:buFont typeface="Arial" pitchFamily="34" charset="0"/>
              <a:buChar char="•"/>
              <a:defRPr sz="1867">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34B0BB51-3687-4DA3-9798-763DDBC4011F}"/>
              </a:ext>
            </a:extLst>
          </p:cNvPr>
          <p:cNvSpPr>
            <a:spLocks noGrp="1"/>
          </p:cNvSpPr>
          <p:nvPr>
            <p:ph type="title"/>
          </p:nvPr>
        </p:nvSpPr>
        <p:spPr>
          <a:xfrm>
            <a:off x="266566" y="292539"/>
            <a:ext cx="11658871" cy="492443"/>
          </a:xfrm>
        </p:spPr>
        <p:txBody>
          <a:bodyPr/>
          <a:lstStyle>
            <a:lvl1pPr>
              <a:defRPr sz="2667">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8670188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64515" y="1272037"/>
            <a:ext cx="11062971" cy="1864443"/>
          </a:xfrm>
        </p:spPr>
        <p:txBody>
          <a:bodyPr anchorCtr="0"/>
          <a:lstStyle>
            <a:lvl1pPr marL="459306" indent="-239178">
              <a:lnSpc>
                <a:spcPct val="100000"/>
              </a:lnSpc>
              <a:spcBef>
                <a:spcPts val="800"/>
              </a:spcBef>
              <a:buSzPct val="100000"/>
              <a:buFont typeface="Arial" pitchFamily="34" charset="0"/>
              <a:buChar char="•"/>
              <a:defRPr sz="1867" b="0">
                <a:solidFill>
                  <a:schemeClr val="tx1"/>
                </a:solidFill>
              </a:defRPr>
            </a:lvl1pPr>
            <a:lvl2pPr marL="679434" indent="-220128">
              <a:lnSpc>
                <a:spcPct val="100000"/>
              </a:lnSpc>
              <a:spcBef>
                <a:spcPts val="533"/>
              </a:spcBef>
              <a:buSzPct val="75000"/>
              <a:buFont typeface="Lucida Sans" panose="020B0602030504020204" pitchFamily="34" charset="0"/>
              <a:buChar char="–"/>
              <a:defRPr sz="1867">
                <a:solidFill>
                  <a:schemeClr val="tx1"/>
                </a:solidFill>
              </a:defRPr>
            </a:lvl2pPr>
            <a:lvl3pPr marL="1060423" indent="-292601">
              <a:lnSpc>
                <a:spcPct val="100000"/>
              </a:lnSpc>
              <a:spcBef>
                <a:spcPts val="533"/>
              </a:spcBef>
              <a:buSzPct val="100000"/>
              <a:buFont typeface="Arial" panose="020B0604020202020204" pitchFamily="34" charset="0"/>
              <a:buChar char="•"/>
              <a:defRPr sz="1867">
                <a:solidFill>
                  <a:schemeClr val="tx1"/>
                </a:solidFill>
              </a:defRPr>
            </a:lvl3pPr>
            <a:lvl4pPr marL="1219170" indent="-220128">
              <a:lnSpc>
                <a:spcPct val="100000"/>
              </a:lnSpc>
              <a:spcBef>
                <a:spcPts val="533"/>
              </a:spcBef>
              <a:buSzPct val="100000"/>
              <a:buFont typeface="Lucida Sans" panose="020B0602030504020204" pitchFamily="34" charset="0"/>
              <a:buChar char="–"/>
              <a:defRPr sz="1867">
                <a:solidFill>
                  <a:schemeClr val="tx1"/>
                </a:solidFill>
              </a:defRPr>
            </a:lvl4pPr>
            <a:lvl5pPr marL="1439297" indent="-220128">
              <a:lnSpc>
                <a:spcPct val="100000"/>
              </a:lnSpc>
              <a:spcBef>
                <a:spcPts val="533"/>
              </a:spcBef>
              <a:buSzPct val="100000"/>
              <a:buFont typeface="Arial" pitchFamily="34" charset="0"/>
              <a:buChar char="•"/>
              <a:defRPr sz="1867">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266566" y="292539"/>
            <a:ext cx="11658871" cy="492443"/>
          </a:xfrm>
        </p:spPr>
        <p:txBody>
          <a:bodyPr/>
          <a:lstStyle>
            <a:lvl1pPr>
              <a:defRPr sz="2667">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8578205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9224" y="1292169"/>
            <a:ext cx="11473552" cy="1864443"/>
          </a:xfrm>
        </p:spPr>
        <p:txBody>
          <a:bodyPr anchorCtr="0"/>
          <a:lstStyle>
            <a:lvl1pPr marL="459306" indent="-239178">
              <a:lnSpc>
                <a:spcPct val="100000"/>
              </a:lnSpc>
              <a:spcBef>
                <a:spcPts val="800"/>
              </a:spcBef>
              <a:buSzPct val="100000"/>
              <a:buFont typeface="Arial" pitchFamily="34" charset="0"/>
              <a:buChar char="•"/>
              <a:defRPr sz="1867" b="0">
                <a:solidFill>
                  <a:schemeClr val="tx1"/>
                </a:solidFill>
              </a:defRPr>
            </a:lvl1pPr>
            <a:lvl2pPr marL="679434" indent="-220128">
              <a:lnSpc>
                <a:spcPct val="100000"/>
              </a:lnSpc>
              <a:spcBef>
                <a:spcPts val="533"/>
              </a:spcBef>
              <a:buSzPct val="75000"/>
              <a:buFont typeface="Lucida Sans" panose="020B0602030504020204" pitchFamily="34" charset="0"/>
              <a:buChar char="–"/>
              <a:defRPr sz="1867">
                <a:solidFill>
                  <a:schemeClr val="tx1"/>
                </a:solidFill>
              </a:defRPr>
            </a:lvl2pPr>
            <a:lvl3pPr marL="1060423" indent="-292601">
              <a:lnSpc>
                <a:spcPct val="100000"/>
              </a:lnSpc>
              <a:spcBef>
                <a:spcPts val="533"/>
              </a:spcBef>
              <a:buSzPct val="100000"/>
              <a:buFont typeface="Arial" panose="020B0604020202020204" pitchFamily="34" charset="0"/>
              <a:buChar char="•"/>
              <a:defRPr sz="1867">
                <a:solidFill>
                  <a:schemeClr val="tx1"/>
                </a:solidFill>
              </a:defRPr>
            </a:lvl3pPr>
            <a:lvl4pPr marL="1219170" indent="-220128">
              <a:lnSpc>
                <a:spcPct val="100000"/>
              </a:lnSpc>
              <a:spcBef>
                <a:spcPts val="533"/>
              </a:spcBef>
              <a:buSzPct val="100000"/>
              <a:buFont typeface="Lucida Sans" panose="020B0602030504020204" pitchFamily="34" charset="0"/>
              <a:buChar char="–"/>
              <a:defRPr sz="1867">
                <a:solidFill>
                  <a:schemeClr val="tx1"/>
                </a:solidFill>
              </a:defRPr>
            </a:lvl4pPr>
            <a:lvl5pPr marL="1439297" indent="-220128">
              <a:lnSpc>
                <a:spcPct val="100000"/>
              </a:lnSpc>
              <a:spcBef>
                <a:spcPts val="533"/>
              </a:spcBef>
              <a:buSzPct val="100000"/>
              <a:buFont typeface="Arial" pitchFamily="34" charset="0"/>
              <a:buChar char="•"/>
              <a:defRPr sz="1867">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34B0BB51-3687-4DA3-9798-763DDBC4011F}"/>
              </a:ext>
            </a:extLst>
          </p:cNvPr>
          <p:cNvSpPr>
            <a:spLocks noGrp="1"/>
          </p:cNvSpPr>
          <p:nvPr>
            <p:ph type="title"/>
          </p:nvPr>
        </p:nvSpPr>
        <p:spPr>
          <a:xfrm>
            <a:off x="266566" y="292539"/>
            <a:ext cx="11658871" cy="492443"/>
          </a:xfrm>
        </p:spPr>
        <p:txBody>
          <a:bodyPr/>
          <a:lstStyle>
            <a:lvl1pPr>
              <a:defRPr sz="2667">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5342615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9224" y="1292169"/>
            <a:ext cx="11473552" cy="1864443"/>
          </a:xfrm>
        </p:spPr>
        <p:txBody>
          <a:bodyPr anchorCtr="0"/>
          <a:lstStyle>
            <a:lvl1pPr marL="459306" indent="-239178">
              <a:lnSpc>
                <a:spcPct val="100000"/>
              </a:lnSpc>
              <a:spcBef>
                <a:spcPts val="800"/>
              </a:spcBef>
              <a:buSzPct val="100000"/>
              <a:buFont typeface="Arial" pitchFamily="34" charset="0"/>
              <a:buChar char="•"/>
              <a:defRPr sz="1867" b="0">
                <a:solidFill>
                  <a:schemeClr val="tx1"/>
                </a:solidFill>
              </a:defRPr>
            </a:lvl1pPr>
            <a:lvl2pPr marL="679434" indent="-220128">
              <a:lnSpc>
                <a:spcPct val="100000"/>
              </a:lnSpc>
              <a:spcBef>
                <a:spcPts val="533"/>
              </a:spcBef>
              <a:buSzPct val="75000"/>
              <a:buFont typeface="Lucida Sans" panose="020B0602030504020204" pitchFamily="34" charset="0"/>
              <a:buChar char="–"/>
              <a:defRPr sz="1867">
                <a:solidFill>
                  <a:schemeClr val="tx1"/>
                </a:solidFill>
              </a:defRPr>
            </a:lvl2pPr>
            <a:lvl3pPr marL="1060423" indent="-292601">
              <a:lnSpc>
                <a:spcPct val="100000"/>
              </a:lnSpc>
              <a:spcBef>
                <a:spcPts val="533"/>
              </a:spcBef>
              <a:buSzPct val="100000"/>
              <a:buFont typeface="Arial" panose="020B0604020202020204" pitchFamily="34" charset="0"/>
              <a:buChar char="•"/>
              <a:defRPr sz="1867">
                <a:solidFill>
                  <a:schemeClr val="tx1"/>
                </a:solidFill>
              </a:defRPr>
            </a:lvl3pPr>
            <a:lvl4pPr marL="1219170" indent="-220128">
              <a:lnSpc>
                <a:spcPct val="100000"/>
              </a:lnSpc>
              <a:spcBef>
                <a:spcPts val="533"/>
              </a:spcBef>
              <a:buSzPct val="100000"/>
              <a:buFont typeface="Lucida Sans" panose="020B0602030504020204" pitchFamily="34" charset="0"/>
              <a:buChar char="–"/>
              <a:defRPr sz="1867">
                <a:solidFill>
                  <a:schemeClr val="tx1"/>
                </a:solidFill>
              </a:defRPr>
            </a:lvl4pPr>
            <a:lvl5pPr marL="1439297" indent="-220128">
              <a:lnSpc>
                <a:spcPct val="100000"/>
              </a:lnSpc>
              <a:spcBef>
                <a:spcPts val="533"/>
              </a:spcBef>
              <a:buSzPct val="100000"/>
              <a:buFont typeface="Arial" pitchFamily="34" charset="0"/>
              <a:buChar char="•"/>
              <a:defRPr sz="1867">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34B0BB51-3687-4DA3-9798-763DDBC4011F}"/>
              </a:ext>
            </a:extLst>
          </p:cNvPr>
          <p:cNvSpPr>
            <a:spLocks noGrp="1"/>
          </p:cNvSpPr>
          <p:nvPr>
            <p:ph type="title"/>
          </p:nvPr>
        </p:nvSpPr>
        <p:spPr>
          <a:xfrm>
            <a:off x="266566" y="292539"/>
            <a:ext cx="11658871" cy="492443"/>
          </a:xfrm>
        </p:spPr>
        <p:txBody>
          <a:bodyPr/>
          <a:lstStyle>
            <a:lvl1pPr>
              <a:defRPr sz="2667">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3185543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9224" y="1292169"/>
            <a:ext cx="11473552" cy="1864443"/>
          </a:xfrm>
        </p:spPr>
        <p:txBody>
          <a:bodyPr anchorCtr="0"/>
          <a:lstStyle>
            <a:lvl1pPr marL="459306" indent="-239178">
              <a:lnSpc>
                <a:spcPct val="100000"/>
              </a:lnSpc>
              <a:spcBef>
                <a:spcPts val="800"/>
              </a:spcBef>
              <a:buSzPct val="100000"/>
              <a:buFont typeface="Arial" pitchFamily="34" charset="0"/>
              <a:buChar char="•"/>
              <a:defRPr sz="1867" b="0">
                <a:solidFill>
                  <a:schemeClr val="tx1"/>
                </a:solidFill>
              </a:defRPr>
            </a:lvl1pPr>
            <a:lvl2pPr marL="679434" indent="-220128">
              <a:lnSpc>
                <a:spcPct val="100000"/>
              </a:lnSpc>
              <a:spcBef>
                <a:spcPts val="533"/>
              </a:spcBef>
              <a:buSzPct val="75000"/>
              <a:buFont typeface="Lucida Sans" panose="020B0602030504020204" pitchFamily="34" charset="0"/>
              <a:buChar char="–"/>
              <a:defRPr sz="1867">
                <a:solidFill>
                  <a:schemeClr val="tx1"/>
                </a:solidFill>
              </a:defRPr>
            </a:lvl2pPr>
            <a:lvl3pPr marL="1060423" indent="-292601">
              <a:lnSpc>
                <a:spcPct val="100000"/>
              </a:lnSpc>
              <a:spcBef>
                <a:spcPts val="533"/>
              </a:spcBef>
              <a:buSzPct val="100000"/>
              <a:buFont typeface="Arial" panose="020B0604020202020204" pitchFamily="34" charset="0"/>
              <a:buChar char="•"/>
              <a:defRPr sz="1867">
                <a:solidFill>
                  <a:schemeClr val="tx1"/>
                </a:solidFill>
              </a:defRPr>
            </a:lvl3pPr>
            <a:lvl4pPr marL="1219170" indent="-220128">
              <a:lnSpc>
                <a:spcPct val="100000"/>
              </a:lnSpc>
              <a:spcBef>
                <a:spcPts val="533"/>
              </a:spcBef>
              <a:buSzPct val="100000"/>
              <a:buFont typeface="Lucida Sans" panose="020B0602030504020204" pitchFamily="34" charset="0"/>
              <a:buChar char="–"/>
              <a:defRPr sz="1867">
                <a:solidFill>
                  <a:schemeClr val="tx1"/>
                </a:solidFill>
              </a:defRPr>
            </a:lvl4pPr>
            <a:lvl5pPr marL="1439297" indent="-220128">
              <a:lnSpc>
                <a:spcPct val="100000"/>
              </a:lnSpc>
              <a:spcBef>
                <a:spcPts val="533"/>
              </a:spcBef>
              <a:buSzPct val="100000"/>
              <a:buFont typeface="Arial" pitchFamily="34" charset="0"/>
              <a:buChar char="•"/>
              <a:defRPr sz="1867">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34B0BB51-3687-4DA3-9798-763DDBC4011F}"/>
              </a:ext>
            </a:extLst>
          </p:cNvPr>
          <p:cNvSpPr>
            <a:spLocks noGrp="1"/>
          </p:cNvSpPr>
          <p:nvPr>
            <p:ph type="title"/>
          </p:nvPr>
        </p:nvSpPr>
        <p:spPr>
          <a:xfrm>
            <a:off x="266566" y="292539"/>
            <a:ext cx="11658871" cy="492443"/>
          </a:xfrm>
        </p:spPr>
        <p:txBody>
          <a:bodyPr/>
          <a:lstStyle>
            <a:lvl1pPr>
              <a:defRPr sz="2667">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37097469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9224" y="1292169"/>
            <a:ext cx="11473552" cy="1864443"/>
          </a:xfrm>
        </p:spPr>
        <p:txBody>
          <a:bodyPr anchorCtr="0"/>
          <a:lstStyle>
            <a:lvl1pPr marL="459306" indent="-239178">
              <a:lnSpc>
                <a:spcPct val="100000"/>
              </a:lnSpc>
              <a:spcBef>
                <a:spcPts val="800"/>
              </a:spcBef>
              <a:buSzPct val="100000"/>
              <a:buFont typeface="Arial" pitchFamily="34" charset="0"/>
              <a:buChar char="•"/>
              <a:defRPr sz="1867" b="0">
                <a:solidFill>
                  <a:schemeClr val="tx1"/>
                </a:solidFill>
              </a:defRPr>
            </a:lvl1pPr>
            <a:lvl2pPr marL="679434" indent="-220128">
              <a:lnSpc>
                <a:spcPct val="100000"/>
              </a:lnSpc>
              <a:spcBef>
                <a:spcPts val="533"/>
              </a:spcBef>
              <a:buSzPct val="75000"/>
              <a:buFont typeface="Lucida Sans" panose="020B0602030504020204" pitchFamily="34" charset="0"/>
              <a:buChar char="–"/>
              <a:defRPr sz="1867">
                <a:solidFill>
                  <a:schemeClr val="tx1"/>
                </a:solidFill>
              </a:defRPr>
            </a:lvl2pPr>
            <a:lvl3pPr marL="1060423" indent="-292601">
              <a:lnSpc>
                <a:spcPct val="100000"/>
              </a:lnSpc>
              <a:spcBef>
                <a:spcPts val="533"/>
              </a:spcBef>
              <a:buSzPct val="100000"/>
              <a:buFont typeface="Arial" panose="020B0604020202020204" pitchFamily="34" charset="0"/>
              <a:buChar char="•"/>
              <a:defRPr sz="1867">
                <a:solidFill>
                  <a:schemeClr val="tx1"/>
                </a:solidFill>
              </a:defRPr>
            </a:lvl3pPr>
            <a:lvl4pPr marL="1219170" indent="-220128">
              <a:lnSpc>
                <a:spcPct val="100000"/>
              </a:lnSpc>
              <a:spcBef>
                <a:spcPts val="533"/>
              </a:spcBef>
              <a:buSzPct val="100000"/>
              <a:buFont typeface="Lucida Sans" panose="020B0602030504020204" pitchFamily="34" charset="0"/>
              <a:buChar char="–"/>
              <a:defRPr sz="1867">
                <a:solidFill>
                  <a:schemeClr val="tx1"/>
                </a:solidFill>
              </a:defRPr>
            </a:lvl4pPr>
            <a:lvl5pPr marL="1439297" indent="-220128">
              <a:lnSpc>
                <a:spcPct val="100000"/>
              </a:lnSpc>
              <a:spcBef>
                <a:spcPts val="533"/>
              </a:spcBef>
              <a:buSzPct val="100000"/>
              <a:buFont typeface="Arial" pitchFamily="34" charset="0"/>
              <a:buChar char="•"/>
              <a:defRPr sz="1867">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34B0BB51-3687-4DA3-9798-763DDBC4011F}"/>
              </a:ext>
            </a:extLst>
          </p:cNvPr>
          <p:cNvSpPr>
            <a:spLocks noGrp="1"/>
          </p:cNvSpPr>
          <p:nvPr>
            <p:ph type="title"/>
          </p:nvPr>
        </p:nvSpPr>
        <p:spPr>
          <a:xfrm>
            <a:off x="266566" y="292539"/>
            <a:ext cx="11658871" cy="492443"/>
          </a:xfrm>
        </p:spPr>
        <p:txBody>
          <a:bodyPr/>
          <a:lstStyle>
            <a:lvl1pPr>
              <a:defRPr sz="2667">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3345771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0485" y="286604"/>
            <a:ext cx="11500338" cy="513496"/>
          </a:xfrm>
        </p:spPr>
        <p:txBody>
          <a:bodyPr anchor="t">
            <a:normAutofit/>
          </a:bodyPr>
          <a:lstStyle>
            <a:lvl1pPr marL="0">
              <a:defRPr sz="3200"/>
            </a:lvl1pPr>
          </a:lstStyle>
          <a:p>
            <a:r>
              <a:rPr lang="en-US" dirty="0"/>
              <a:t>Click to edit Master title style</a:t>
            </a:r>
          </a:p>
        </p:txBody>
      </p:sp>
      <p:sp>
        <p:nvSpPr>
          <p:cNvPr id="4" name="Date Placeholder 3"/>
          <p:cNvSpPr>
            <a:spLocks noGrp="1"/>
          </p:cNvSpPr>
          <p:nvPr>
            <p:ph type="dt" sz="half" idx="10"/>
          </p:nvPr>
        </p:nvSpPr>
        <p:spPr/>
        <p:txBody>
          <a:bodyPr/>
          <a:lstStyle/>
          <a:p>
            <a:fld id="{89981B7A-DCA7-4E46-A2A0-9BC053CA059F}" type="datetimeFigureOut">
              <a:rPr lang="en-US" smtClean="0"/>
              <a:t>11/5/2020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55FADB-B64F-4E85-8D31-602ABE641014}" type="slidenum">
              <a:rPr lang="en-US" smtClean="0"/>
              <a:t>‹#›</a:t>
            </a:fld>
            <a:endParaRPr lang="en-US" dirty="0"/>
          </a:p>
        </p:txBody>
      </p:sp>
      <p:cxnSp>
        <p:nvCxnSpPr>
          <p:cNvPr id="8" name="Straight Connector 7">
            <a:extLst>
              <a:ext uri="{FF2B5EF4-FFF2-40B4-BE49-F238E27FC236}">
                <a16:creationId xmlns:a16="http://schemas.microsoft.com/office/drawing/2014/main" id="{6D859427-50B9-4F79-B1F8-C5AE417624E4}"/>
              </a:ext>
            </a:extLst>
          </p:cNvPr>
          <p:cNvCxnSpPr/>
          <p:nvPr userDrawn="1"/>
        </p:nvCxnSpPr>
        <p:spPr>
          <a:xfrm>
            <a:off x="1097280" y="1404792"/>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1F4335FF-5F4A-4EE9-AF44-F491ECEA3049}"/>
              </a:ext>
            </a:extLst>
          </p:cNvPr>
          <p:cNvSpPr>
            <a:spLocks noGrp="1"/>
          </p:cNvSpPr>
          <p:nvPr>
            <p:ph type="body" sz="quarter" idx="13"/>
          </p:nvPr>
        </p:nvSpPr>
        <p:spPr>
          <a:xfrm>
            <a:off x="360362" y="800100"/>
            <a:ext cx="11500337" cy="604689"/>
          </a:xfrm>
        </p:spPr>
        <p:txBody>
          <a:bodyPr/>
          <a:lstStyle/>
          <a:p>
            <a:pPr lvl="0"/>
            <a:r>
              <a:rPr lang="en-US" dirty="0"/>
              <a:t>Edit Master text styles</a:t>
            </a:r>
          </a:p>
          <a:p>
            <a:pPr lvl="1"/>
            <a:endParaRPr lang="en-US" dirty="0"/>
          </a:p>
        </p:txBody>
      </p:sp>
    </p:spTree>
    <p:extLst>
      <p:ext uri="{BB962C8B-B14F-4D97-AF65-F5344CB8AC3E}">
        <p14:creationId xmlns:p14="http://schemas.microsoft.com/office/powerpoint/2010/main" val="4123628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9224" y="1292169"/>
            <a:ext cx="11473552" cy="1864443"/>
          </a:xfrm>
        </p:spPr>
        <p:txBody>
          <a:bodyPr anchorCtr="0"/>
          <a:lstStyle>
            <a:lvl1pPr marL="459306" indent="-239178">
              <a:lnSpc>
                <a:spcPct val="100000"/>
              </a:lnSpc>
              <a:spcBef>
                <a:spcPts val="800"/>
              </a:spcBef>
              <a:buSzPct val="100000"/>
              <a:buFont typeface="Arial" pitchFamily="34" charset="0"/>
              <a:buChar char="•"/>
              <a:defRPr sz="1867" b="0">
                <a:solidFill>
                  <a:schemeClr val="tx1"/>
                </a:solidFill>
              </a:defRPr>
            </a:lvl1pPr>
            <a:lvl2pPr marL="679434" indent="-220128">
              <a:lnSpc>
                <a:spcPct val="100000"/>
              </a:lnSpc>
              <a:spcBef>
                <a:spcPts val="533"/>
              </a:spcBef>
              <a:buSzPct val="75000"/>
              <a:buFont typeface="Lucida Sans" panose="020B0602030504020204" pitchFamily="34" charset="0"/>
              <a:buChar char="–"/>
              <a:defRPr sz="1867">
                <a:solidFill>
                  <a:schemeClr val="tx1"/>
                </a:solidFill>
              </a:defRPr>
            </a:lvl2pPr>
            <a:lvl3pPr marL="1060423" indent="-292601">
              <a:lnSpc>
                <a:spcPct val="100000"/>
              </a:lnSpc>
              <a:spcBef>
                <a:spcPts val="533"/>
              </a:spcBef>
              <a:buSzPct val="100000"/>
              <a:buFont typeface="Arial" panose="020B0604020202020204" pitchFamily="34" charset="0"/>
              <a:buChar char="•"/>
              <a:defRPr sz="1867">
                <a:solidFill>
                  <a:schemeClr val="tx1"/>
                </a:solidFill>
              </a:defRPr>
            </a:lvl3pPr>
            <a:lvl4pPr marL="1219170" indent="-220128">
              <a:lnSpc>
                <a:spcPct val="100000"/>
              </a:lnSpc>
              <a:spcBef>
                <a:spcPts val="533"/>
              </a:spcBef>
              <a:buSzPct val="100000"/>
              <a:buFont typeface="Lucida Sans" panose="020B0602030504020204" pitchFamily="34" charset="0"/>
              <a:buChar char="–"/>
              <a:defRPr sz="1867">
                <a:solidFill>
                  <a:schemeClr val="tx1"/>
                </a:solidFill>
              </a:defRPr>
            </a:lvl4pPr>
            <a:lvl5pPr marL="1439297" indent="-220128">
              <a:lnSpc>
                <a:spcPct val="100000"/>
              </a:lnSpc>
              <a:spcBef>
                <a:spcPts val="533"/>
              </a:spcBef>
              <a:buSzPct val="100000"/>
              <a:buFont typeface="Arial" pitchFamily="34" charset="0"/>
              <a:buChar char="•"/>
              <a:defRPr sz="1867">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34B0BB51-3687-4DA3-9798-763DDBC4011F}"/>
              </a:ext>
            </a:extLst>
          </p:cNvPr>
          <p:cNvSpPr>
            <a:spLocks noGrp="1"/>
          </p:cNvSpPr>
          <p:nvPr>
            <p:ph type="title"/>
          </p:nvPr>
        </p:nvSpPr>
        <p:spPr>
          <a:xfrm>
            <a:off x="266566" y="292539"/>
            <a:ext cx="11658871" cy="492443"/>
          </a:xfrm>
        </p:spPr>
        <p:txBody>
          <a:bodyPr/>
          <a:lstStyle>
            <a:lvl1pPr>
              <a:defRPr sz="2667">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1383608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6033" y="442914"/>
            <a:ext cx="11336867" cy="409575"/>
          </a:xfrm>
        </p:spPr>
        <p:txBody>
          <a:bodyPr/>
          <a:lstStyle/>
          <a:p>
            <a:r>
              <a:rPr lang="en-US"/>
              <a:t>Click to edit Master title style</a:t>
            </a:r>
          </a:p>
        </p:txBody>
      </p:sp>
      <p:sp>
        <p:nvSpPr>
          <p:cNvPr id="3" name="Text Placeholder 2"/>
          <p:cNvSpPr>
            <a:spLocks noGrp="1"/>
          </p:cNvSpPr>
          <p:nvPr>
            <p:ph type="body" sz="half" idx="1"/>
          </p:nvPr>
        </p:nvSpPr>
        <p:spPr>
          <a:xfrm>
            <a:off x="436034" y="928689"/>
            <a:ext cx="5566833" cy="152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6068" y="928689"/>
            <a:ext cx="5566833" cy="152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32303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5" name="Content Placeholder 4"/>
          <p:cNvSpPr>
            <a:spLocks noGrp="1"/>
          </p:cNvSpPr>
          <p:nvPr>
            <p:ph sz="quarter" idx="10" hasCustomPrompt="1"/>
          </p:nvPr>
        </p:nvSpPr>
        <p:spPr>
          <a:xfrm>
            <a:off x="436032" y="1690689"/>
            <a:ext cx="11324167" cy="4395787"/>
          </a:xfrm>
        </p:spPr>
        <p:txBody>
          <a:bodyPr/>
          <a:lstStyle>
            <a:lvl1pPr>
              <a:defRPr/>
            </a:lvl1pPr>
          </a:lstStyle>
          <a:p>
            <a:pPr lvl="0"/>
            <a:r>
              <a:rPr lang="en-US" noProof="0" dirty="0"/>
              <a:t>Click to add content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1"/>
          <p:cNvSpPr>
            <a:spLocks noGrp="1"/>
          </p:cNvSpPr>
          <p:nvPr>
            <p:ph type="title" hasCustomPrompt="1"/>
          </p:nvPr>
        </p:nvSpPr>
        <p:spPr/>
        <p:txBody>
          <a:bodyPr/>
          <a:lstStyle/>
          <a:p>
            <a:r>
              <a:rPr lang="en-US" noProof="0" dirty="0"/>
              <a:t>Insert page title</a:t>
            </a:r>
            <a:endParaRPr lang="en-US" dirty="0"/>
          </a:p>
        </p:txBody>
      </p:sp>
    </p:spTree>
    <p:extLst>
      <p:ext uri="{BB962C8B-B14F-4D97-AF65-F5344CB8AC3E}">
        <p14:creationId xmlns:p14="http://schemas.microsoft.com/office/powerpoint/2010/main" val="11690043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5" name="Content Placeholder 4"/>
          <p:cNvSpPr>
            <a:spLocks noGrp="1"/>
          </p:cNvSpPr>
          <p:nvPr>
            <p:ph sz="quarter" idx="10" hasCustomPrompt="1"/>
          </p:nvPr>
        </p:nvSpPr>
        <p:spPr>
          <a:xfrm>
            <a:off x="436032" y="1690689"/>
            <a:ext cx="11324167" cy="4395787"/>
          </a:xfrm>
        </p:spPr>
        <p:txBody>
          <a:bodyPr/>
          <a:lstStyle>
            <a:lvl1pPr>
              <a:defRPr/>
            </a:lvl1pPr>
          </a:lstStyle>
          <a:p>
            <a:pPr lvl="0"/>
            <a:r>
              <a:rPr lang="en-US" noProof="0" dirty="0"/>
              <a:t>Click to add content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1"/>
          <p:cNvSpPr>
            <a:spLocks noGrp="1"/>
          </p:cNvSpPr>
          <p:nvPr>
            <p:ph type="title" hasCustomPrompt="1"/>
          </p:nvPr>
        </p:nvSpPr>
        <p:spPr/>
        <p:txBody>
          <a:bodyPr/>
          <a:lstStyle/>
          <a:p>
            <a:r>
              <a:rPr lang="en-US" noProof="0" dirty="0"/>
              <a:t>Insert page title</a:t>
            </a:r>
            <a:endParaRPr lang="en-US" dirty="0"/>
          </a:p>
        </p:txBody>
      </p:sp>
    </p:spTree>
    <p:extLst>
      <p:ext uri="{BB962C8B-B14F-4D97-AF65-F5344CB8AC3E}">
        <p14:creationId xmlns:p14="http://schemas.microsoft.com/office/powerpoint/2010/main" val="8225198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5" name="Content Placeholder 4"/>
          <p:cNvSpPr>
            <a:spLocks noGrp="1"/>
          </p:cNvSpPr>
          <p:nvPr>
            <p:ph sz="quarter" idx="10" hasCustomPrompt="1"/>
          </p:nvPr>
        </p:nvSpPr>
        <p:spPr>
          <a:xfrm>
            <a:off x="436032" y="1690689"/>
            <a:ext cx="11324167" cy="4395787"/>
          </a:xfrm>
        </p:spPr>
        <p:txBody>
          <a:bodyPr/>
          <a:lstStyle>
            <a:lvl1pPr>
              <a:defRPr/>
            </a:lvl1pPr>
          </a:lstStyle>
          <a:p>
            <a:pPr lvl="0"/>
            <a:r>
              <a:rPr lang="en-US" noProof="0" dirty="0"/>
              <a:t>Click to add content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1"/>
          <p:cNvSpPr>
            <a:spLocks noGrp="1"/>
          </p:cNvSpPr>
          <p:nvPr>
            <p:ph type="title" hasCustomPrompt="1"/>
          </p:nvPr>
        </p:nvSpPr>
        <p:spPr/>
        <p:txBody>
          <a:bodyPr/>
          <a:lstStyle/>
          <a:p>
            <a:r>
              <a:rPr lang="en-US" noProof="0" dirty="0"/>
              <a:t>Insert page title</a:t>
            </a:r>
            <a:endParaRPr lang="en-US" dirty="0"/>
          </a:p>
        </p:txBody>
      </p:sp>
    </p:spTree>
    <p:extLst>
      <p:ext uri="{BB962C8B-B14F-4D97-AF65-F5344CB8AC3E}">
        <p14:creationId xmlns:p14="http://schemas.microsoft.com/office/powerpoint/2010/main" val="7807354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5" name="Content Placeholder 4"/>
          <p:cNvSpPr>
            <a:spLocks noGrp="1"/>
          </p:cNvSpPr>
          <p:nvPr>
            <p:ph sz="quarter" idx="10" hasCustomPrompt="1"/>
          </p:nvPr>
        </p:nvSpPr>
        <p:spPr>
          <a:xfrm>
            <a:off x="436032" y="1690689"/>
            <a:ext cx="11324167" cy="4395787"/>
          </a:xfrm>
        </p:spPr>
        <p:txBody>
          <a:bodyPr/>
          <a:lstStyle>
            <a:lvl1pPr>
              <a:defRPr/>
            </a:lvl1pPr>
          </a:lstStyle>
          <a:p>
            <a:pPr lvl="0"/>
            <a:r>
              <a:rPr lang="en-US" noProof="0" dirty="0"/>
              <a:t>Click to add content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1"/>
          <p:cNvSpPr>
            <a:spLocks noGrp="1"/>
          </p:cNvSpPr>
          <p:nvPr>
            <p:ph type="title" hasCustomPrompt="1"/>
          </p:nvPr>
        </p:nvSpPr>
        <p:spPr/>
        <p:txBody>
          <a:bodyPr/>
          <a:lstStyle/>
          <a:p>
            <a:r>
              <a:rPr lang="en-US" noProof="0" dirty="0"/>
              <a:t>Insert page title</a:t>
            </a:r>
            <a:endParaRPr lang="en-US" dirty="0"/>
          </a:p>
        </p:txBody>
      </p:sp>
    </p:spTree>
    <p:extLst>
      <p:ext uri="{BB962C8B-B14F-4D97-AF65-F5344CB8AC3E}">
        <p14:creationId xmlns:p14="http://schemas.microsoft.com/office/powerpoint/2010/main" val="1029500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5" name="Content Placeholder 4"/>
          <p:cNvSpPr>
            <a:spLocks noGrp="1"/>
          </p:cNvSpPr>
          <p:nvPr>
            <p:ph sz="quarter" idx="10" hasCustomPrompt="1"/>
          </p:nvPr>
        </p:nvSpPr>
        <p:spPr>
          <a:xfrm>
            <a:off x="436032" y="1690689"/>
            <a:ext cx="11324167" cy="4395787"/>
          </a:xfrm>
        </p:spPr>
        <p:txBody>
          <a:bodyPr/>
          <a:lstStyle>
            <a:lvl1pPr>
              <a:defRPr/>
            </a:lvl1pPr>
          </a:lstStyle>
          <a:p>
            <a:pPr lvl="0"/>
            <a:r>
              <a:rPr lang="en-US" noProof="0" dirty="0"/>
              <a:t>Click to add content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1"/>
          <p:cNvSpPr>
            <a:spLocks noGrp="1"/>
          </p:cNvSpPr>
          <p:nvPr>
            <p:ph type="title" hasCustomPrompt="1"/>
          </p:nvPr>
        </p:nvSpPr>
        <p:spPr/>
        <p:txBody>
          <a:bodyPr/>
          <a:lstStyle/>
          <a:p>
            <a:r>
              <a:rPr lang="en-US" noProof="0" dirty="0"/>
              <a:t>Insert page title</a:t>
            </a:r>
            <a:endParaRPr lang="en-US" dirty="0"/>
          </a:p>
        </p:txBody>
      </p:sp>
    </p:spTree>
    <p:extLst>
      <p:ext uri="{BB962C8B-B14F-4D97-AF65-F5344CB8AC3E}">
        <p14:creationId xmlns:p14="http://schemas.microsoft.com/office/powerpoint/2010/main" val="27943978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9981B7A-DCA7-4E46-A2A0-9BC053CA059F}" type="datetimeFigureOut">
              <a:rPr lang="en-US" smtClean="0"/>
              <a:t>11/5/2020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55FADB-B64F-4E85-8D31-602ABE641014}" type="slidenum">
              <a:rPr lang="en-US" smtClean="0"/>
              <a:t>‹#›</a:t>
            </a:fld>
            <a:endParaRPr lang="en-US" dirty="0"/>
          </a:p>
        </p:txBody>
      </p:sp>
    </p:spTree>
    <p:extLst>
      <p:ext uri="{BB962C8B-B14F-4D97-AF65-F5344CB8AC3E}">
        <p14:creationId xmlns:p14="http://schemas.microsoft.com/office/powerpoint/2010/main" val="1237887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33ADA-05A7-435C-92E8-5F81AFD72372}"/>
              </a:ext>
            </a:extLst>
          </p:cNvPr>
          <p:cNvSpPr>
            <a:spLocks noGrp="1"/>
          </p:cNvSpPr>
          <p:nvPr>
            <p:ph type="title"/>
          </p:nvPr>
        </p:nvSpPr>
        <p:spPr/>
        <p:txBody>
          <a:bodyPr/>
          <a:lstStyle>
            <a:lvl1pPr>
              <a:defRPr/>
            </a:lvl1pPr>
          </a:lstStyle>
          <a:p>
            <a:endParaRPr lang="en-US" dirty="0"/>
          </a:p>
        </p:txBody>
      </p:sp>
      <p:sp>
        <p:nvSpPr>
          <p:cNvPr id="3" name="Content Placeholder 2">
            <a:extLst>
              <a:ext uri="{FF2B5EF4-FFF2-40B4-BE49-F238E27FC236}">
                <a16:creationId xmlns:a16="http://schemas.microsoft.com/office/drawing/2014/main" id="{B61FAC05-3AB5-4232-99FE-578F1BEDBE8F}"/>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15011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0485" y="286604"/>
            <a:ext cx="11500338" cy="513496"/>
          </a:xfrm>
        </p:spPr>
        <p:txBody>
          <a:bodyPr anchor="t">
            <a:normAutofit/>
          </a:bodyPr>
          <a:lstStyle>
            <a:lvl1pPr marL="0">
              <a:defRPr sz="3200"/>
            </a:lvl1pPr>
          </a:lstStyle>
          <a:p>
            <a:r>
              <a:rPr lang="en-US" dirty="0"/>
              <a:t>Click to edit Master title style</a:t>
            </a:r>
          </a:p>
        </p:txBody>
      </p:sp>
      <p:sp>
        <p:nvSpPr>
          <p:cNvPr id="3" name="Content Placeholder 2"/>
          <p:cNvSpPr>
            <a:spLocks noGrp="1"/>
          </p:cNvSpPr>
          <p:nvPr>
            <p:ph idx="1"/>
          </p:nvPr>
        </p:nvSpPr>
        <p:spPr>
          <a:xfrm>
            <a:off x="360485" y="1572768"/>
            <a:ext cx="11500338" cy="4626864"/>
          </a:xfrm>
        </p:spPr>
        <p:txBody>
          <a:bodyPr/>
          <a:lstStyle>
            <a:lvl1pPr>
              <a:defRPr sz="1800"/>
            </a:lvl1pPr>
            <a:lvl2pPr>
              <a:defRPr sz="16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9981B7A-DCA7-4E46-A2A0-9BC053CA059F}" type="datetimeFigureOut">
              <a:rPr lang="en-US" smtClean="0"/>
              <a:t>11/5/2020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55FADB-B64F-4E85-8D31-602ABE641014}" type="slidenum">
              <a:rPr lang="en-US" smtClean="0"/>
              <a:t>‹#›</a:t>
            </a:fld>
            <a:endParaRPr lang="en-US" dirty="0"/>
          </a:p>
        </p:txBody>
      </p:sp>
      <p:sp>
        <p:nvSpPr>
          <p:cNvPr id="11" name="Text Placeholder 12">
            <a:extLst>
              <a:ext uri="{FF2B5EF4-FFF2-40B4-BE49-F238E27FC236}">
                <a16:creationId xmlns:a16="http://schemas.microsoft.com/office/drawing/2014/main" id="{41DF5986-130A-48DD-9B12-B6403C2C2256}"/>
              </a:ext>
            </a:extLst>
          </p:cNvPr>
          <p:cNvSpPr>
            <a:spLocks noGrp="1"/>
          </p:cNvSpPr>
          <p:nvPr>
            <p:ph type="body" sz="quarter" idx="13"/>
          </p:nvPr>
        </p:nvSpPr>
        <p:spPr>
          <a:xfrm>
            <a:off x="360362" y="800100"/>
            <a:ext cx="11500337" cy="604689"/>
          </a:xfrm>
        </p:spPr>
        <p:txBody>
          <a:bodyPr/>
          <a:lstStyle/>
          <a:p>
            <a:pPr lvl="0"/>
            <a:r>
              <a:rPr lang="en-US" dirty="0"/>
              <a:t>Edit Master text styles</a:t>
            </a:r>
          </a:p>
          <a:p>
            <a:pPr lvl="1"/>
            <a:endParaRPr lang="en-US" dirty="0"/>
          </a:p>
        </p:txBody>
      </p:sp>
    </p:spTree>
    <p:extLst>
      <p:ext uri="{BB962C8B-B14F-4D97-AF65-F5344CB8AC3E}">
        <p14:creationId xmlns:p14="http://schemas.microsoft.com/office/powerpoint/2010/main" val="493947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0485" y="286604"/>
            <a:ext cx="11500338" cy="513496"/>
          </a:xfrm>
        </p:spPr>
        <p:txBody>
          <a:bodyPr anchor="t">
            <a:normAutofit/>
          </a:bodyPr>
          <a:lstStyle>
            <a:lvl1pPr marL="0">
              <a:defRPr sz="3200">
                <a:solidFill>
                  <a:schemeClr val="accent2"/>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89981B7A-DCA7-4E46-A2A0-9BC053CA059F}" type="datetimeFigureOut">
              <a:rPr lang="en-US" smtClean="0"/>
              <a:t>11/5/2020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55FADB-B64F-4E85-8D31-602ABE641014}" type="slidenum">
              <a:rPr lang="en-US" smtClean="0"/>
              <a:t>‹#›</a:t>
            </a:fld>
            <a:endParaRPr lang="en-US" dirty="0"/>
          </a:p>
        </p:txBody>
      </p:sp>
      <p:sp>
        <p:nvSpPr>
          <p:cNvPr id="11" name="Text Placeholder 12">
            <a:extLst>
              <a:ext uri="{FF2B5EF4-FFF2-40B4-BE49-F238E27FC236}">
                <a16:creationId xmlns:a16="http://schemas.microsoft.com/office/drawing/2014/main" id="{41DF5986-130A-48DD-9B12-B6403C2C2256}"/>
              </a:ext>
            </a:extLst>
          </p:cNvPr>
          <p:cNvSpPr>
            <a:spLocks noGrp="1"/>
          </p:cNvSpPr>
          <p:nvPr>
            <p:ph type="body" sz="quarter" idx="13"/>
          </p:nvPr>
        </p:nvSpPr>
        <p:spPr>
          <a:xfrm>
            <a:off x="360362" y="800100"/>
            <a:ext cx="11500337" cy="604689"/>
          </a:xfrm>
        </p:spPr>
        <p:txBody>
          <a:bodyPr/>
          <a:lstStyle>
            <a:lvl1pPr>
              <a:defRPr>
                <a:solidFill>
                  <a:schemeClr val="accent2"/>
                </a:solidFill>
              </a:defRPr>
            </a:lvl1pPr>
          </a:lstStyle>
          <a:p>
            <a:pPr lvl="0"/>
            <a:r>
              <a:rPr lang="en-US" dirty="0"/>
              <a:t>Edit Master text styles</a:t>
            </a:r>
          </a:p>
          <a:p>
            <a:pPr lvl="1"/>
            <a:endParaRPr lang="en-US" dirty="0"/>
          </a:p>
        </p:txBody>
      </p:sp>
    </p:spTree>
    <p:extLst>
      <p:ext uri="{BB962C8B-B14F-4D97-AF65-F5344CB8AC3E}">
        <p14:creationId xmlns:p14="http://schemas.microsoft.com/office/powerpoint/2010/main" val="2643500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9981B7A-DCA7-4E46-A2A0-9BC053CA059F}" type="datetimeFigureOut">
              <a:rPr lang="en-US" smtClean="0"/>
              <a:t>11/5/2020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31720" y="6459785"/>
            <a:ext cx="1312025" cy="365125"/>
          </a:xfrm>
        </p:spPr>
        <p:txBody>
          <a:bodyPr/>
          <a:lstStyle/>
          <a:p>
            <a:fld id="{F355FADB-B64F-4E85-8D31-602ABE641014}"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823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nchor="t">
            <a:normAutofit/>
          </a:bodyPr>
          <a:lstStyle>
            <a:lvl1pPr>
              <a:defRPr sz="3200"/>
            </a:lvl1pPr>
          </a:lstStyle>
          <a:p>
            <a:r>
              <a:rPr lang="en-US" dirty="0"/>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9981B7A-DCA7-4E46-A2A0-9BC053CA059F}" type="datetimeFigureOut">
              <a:rPr lang="en-US" smtClean="0"/>
              <a:t>11/5/2020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55FADB-B64F-4E85-8D31-602ABE641014}" type="slidenum">
              <a:rPr lang="en-US" smtClean="0"/>
              <a:t>‹#›</a:t>
            </a:fld>
            <a:endParaRPr lang="en-US" dirty="0"/>
          </a:p>
        </p:txBody>
      </p:sp>
    </p:spTree>
    <p:extLst>
      <p:ext uri="{BB962C8B-B14F-4D97-AF65-F5344CB8AC3E}">
        <p14:creationId xmlns:p14="http://schemas.microsoft.com/office/powerpoint/2010/main" val="2495393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nchor="t">
            <a:normAutofit/>
          </a:bodyPr>
          <a:lstStyle>
            <a:lvl1pPr>
              <a:defRPr sz="3200"/>
            </a:lvl1pPr>
          </a:lstStyle>
          <a:p>
            <a:r>
              <a:rPr lang="en-US" dirty="0"/>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981B7A-DCA7-4E46-A2A0-9BC053CA059F}" type="datetimeFigureOut">
              <a:rPr lang="en-US" smtClean="0"/>
              <a:t>11/5/2020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355FADB-B64F-4E85-8D31-602ABE641014}" type="slidenum">
              <a:rPr lang="en-US" smtClean="0"/>
              <a:t>‹#›</a:t>
            </a:fld>
            <a:endParaRPr lang="en-US" dirty="0"/>
          </a:p>
        </p:txBody>
      </p:sp>
    </p:spTree>
    <p:extLst>
      <p:ext uri="{BB962C8B-B14F-4D97-AF65-F5344CB8AC3E}">
        <p14:creationId xmlns:p14="http://schemas.microsoft.com/office/powerpoint/2010/main" val="1156851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981B7A-DCA7-4E46-A2A0-9BC053CA059F}" type="datetimeFigureOut">
              <a:rPr lang="en-US" smtClean="0"/>
              <a:t>11/5/2020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355FADB-B64F-4E85-8D31-602ABE641014}" type="slidenum">
              <a:rPr lang="en-US" smtClean="0"/>
              <a:t>‹#›</a:t>
            </a:fld>
            <a:endParaRPr lang="en-US" dirty="0"/>
          </a:p>
        </p:txBody>
      </p:sp>
    </p:spTree>
    <p:extLst>
      <p:ext uri="{BB962C8B-B14F-4D97-AF65-F5344CB8AC3E}">
        <p14:creationId xmlns:p14="http://schemas.microsoft.com/office/powerpoint/2010/main" val="72085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9981B7A-DCA7-4E46-A2A0-9BC053CA059F}" type="datetimeFigureOut">
              <a:rPr lang="en-US" smtClean="0"/>
              <a:t>11/5/2020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F355FADB-B64F-4E85-8D31-602ABE641014}" type="slidenum">
              <a:rPr lang="en-US" smtClean="0"/>
              <a:t>‹#›</a:t>
            </a:fld>
            <a:endParaRPr lang="en-US" dirty="0"/>
          </a:p>
        </p:txBody>
      </p:sp>
    </p:spTree>
    <p:extLst>
      <p:ext uri="{BB962C8B-B14F-4D97-AF65-F5344CB8AC3E}">
        <p14:creationId xmlns:p14="http://schemas.microsoft.com/office/powerpoint/2010/main" val="3439157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64074" y="7093268"/>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pic>
        <p:nvPicPr>
          <p:cNvPr id="11" name="Picture 10">
            <a:extLst>
              <a:ext uri="{FF2B5EF4-FFF2-40B4-BE49-F238E27FC236}">
                <a16:creationId xmlns:a16="http://schemas.microsoft.com/office/drawing/2014/main" id="{7CAA470E-F075-49A9-8553-979EE8F58363}"/>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5716524" y="6262871"/>
            <a:ext cx="758952" cy="758952"/>
          </a:xfrm>
          <a:prstGeom prst="rect">
            <a:avLst/>
          </a:prstGeom>
        </p:spPr>
      </p:pic>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chemeClr val="bg1"/>
                </a:solidFill>
                <a:latin typeface="Arial" panose="020B0604020202020204" pitchFamily="34" charset="0"/>
                <a:cs typeface="Arial" panose="020B0604020202020204" pitchFamily="34" charset="0"/>
              </a:defRPr>
            </a:lvl1pPr>
          </a:lstStyle>
          <a:p>
            <a:fld id="{F355FADB-B64F-4E85-8D31-602ABE641014}" type="slidenum">
              <a:rPr lang="en-US" smtClean="0"/>
              <a:pPr/>
              <a:t>‹#›</a:t>
            </a:fld>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chemeClr val="bg1"/>
                </a:solidFill>
                <a:latin typeface="Arial" panose="020B0604020202020204" pitchFamily="34" charset="0"/>
                <a:cs typeface="Arial" panose="020B0604020202020204" pitchFamily="34" charset="0"/>
              </a:defRPr>
            </a:lvl1pPr>
          </a:lstStyle>
          <a:p>
            <a:fld id="{8EA104D7-CE6D-4010-8B08-A76AE1833D47}" type="datetime1">
              <a:rPr lang="en-US" smtClean="0"/>
              <a:pPr/>
              <a:t>11/5/2020</a:t>
            </a:fld>
            <a:endParaRPr lang="en-US" dirty="0"/>
          </a:p>
        </p:txBody>
      </p:sp>
    </p:spTree>
    <p:extLst>
      <p:ext uri="{BB962C8B-B14F-4D97-AF65-F5344CB8AC3E}">
        <p14:creationId xmlns:p14="http://schemas.microsoft.com/office/powerpoint/2010/main" val="4200048862"/>
      </p:ext>
    </p:extLst>
  </p:cSld>
  <p:clrMap bg1="lt1" tx1="dk1" bg2="lt2" tx2="dk2" accent1="accent1" accent2="accent2" accent3="accent3" accent4="accent4" accent5="accent5" accent6="accent6" hlink="hlink" folHlink="folHlink"/>
  <p:sldLayoutIdLst>
    <p:sldLayoutId id="2147483662" r:id="rId1"/>
    <p:sldLayoutId id="2147483674" r:id="rId2"/>
    <p:sldLayoutId id="2147483669" r:id="rId3"/>
    <p:sldLayoutId id="2147483675" r:id="rId4"/>
    <p:sldLayoutId id="2147483661" r:id="rId5"/>
    <p:sldLayoutId id="2147483664" r:id="rId6"/>
    <p:sldLayoutId id="2147483665" r:id="rId7"/>
    <p:sldLayoutId id="2147483666" r:id="rId8"/>
    <p:sldLayoutId id="2147483667" r:id="rId9"/>
    <p:sldLayoutId id="2147483668" r:id="rId10"/>
    <p:sldLayoutId id="2147483671" r:id="rId11"/>
    <p:sldLayoutId id="2147483677"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9" r:id="rId21"/>
    <p:sldLayoutId id="2147483690" r:id="rId22"/>
    <p:sldLayoutId id="2147483691" r:id="rId23"/>
    <p:sldLayoutId id="2147483692" r:id="rId24"/>
    <p:sldLayoutId id="2147483694" r:id="rId25"/>
    <p:sldLayoutId id="2147483696" r:id="rId26"/>
    <p:sldLayoutId id="2147483698" r:id="rId27"/>
    <p:sldLayoutId id="2147483699" r:id="rId28"/>
  </p:sldLayoutIdLst>
  <p:txStyles>
    <p:titleStyle>
      <a:lvl1pPr algn="l" defTabSz="914400" rtl="0" eaLnBrk="1" latinLnBrk="0" hangingPunct="1">
        <a:lnSpc>
          <a:spcPct val="85000"/>
        </a:lnSpc>
        <a:spcBef>
          <a:spcPct val="0"/>
        </a:spcBef>
        <a:buNone/>
        <a:defRPr sz="4800" kern="1200" spc="-50" baseline="0">
          <a:solidFill>
            <a:schemeClr val="accent2"/>
          </a:solidFill>
          <a:latin typeface="Arial" panose="020B0604020202020204" pitchFamily="34" charset="0"/>
          <a:ea typeface="+mj-ea"/>
          <a:cs typeface="Arial" panose="020B0604020202020204" pitchFamily="34"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accent2"/>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accent2"/>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accent2"/>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accent2"/>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accent2"/>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hyperlink" Target="https://app.smartsheet.com/b/form/8b59381b30d24a4182a423a91851789a" TargetMode="External"/><Relationship Id="rId2" Type="http://schemas.openxmlformats.org/officeDocument/2006/relationships/hyperlink" Target="https://app.smartsheet.com/b/form/883c6dcb6a1a421ba6128390dcd0dceb" TargetMode="External"/><Relationship Id="rId1" Type="http://schemas.openxmlformats.org/officeDocument/2006/relationships/slideLayout" Target="../slideLayouts/slideLayout10.xml"/><Relationship Id="rId6" Type="http://schemas.openxmlformats.org/officeDocument/2006/relationships/hyperlink" Target="https://app.smartsheet.com/b/form/2d9b750ab38d488b9c9cab37de90b98d" TargetMode="External"/><Relationship Id="rId5" Type="http://schemas.openxmlformats.org/officeDocument/2006/relationships/hyperlink" Target="https://www.sco.idaho.gov/LivePages/luma_-welcome-to-luma-series.aspx" TargetMode="External"/><Relationship Id="rId4" Type="http://schemas.openxmlformats.org/officeDocument/2006/relationships/hyperlink" Target="https://mailchi.mp/071eb6dc1040/luma-interfaces-building-connection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8" Type="http://schemas.openxmlformats.org/officeDocument/2006/relationships/hyperlink" Target="mailto:adoench@sco.Idaho.gov" TargetMode="External"/><Relationship Id="rId3" Type="http://schemas.openxmlformats.org/officeDocument/2006/relationships/hyperlink" Target="mailto:luma@sco.idaho.gov" TargetMode="External"/><Relationship Id="rId7" Type="http://schemas.openxmlformats.org/officeDocument/2006/relationships/hyperlink" Target="mailto:tfuller@sco.Idaho.gov" TargetMode="External"/><Relationship Id="rId2" Type="http://schemas.openxmlformats.org/officeDocument/2006/relationships/hyperlink" Target="mailto:scoles@sco.Idaho.gov" TargetMode="External"/><Relationship Id="rId1" Type="http://schemas.openxmlformats.org/officeDocument/2006/relationships/slideLayout" Target="../slideLayouts/slideLayout10.xml"/><Relationship Id="rId6" Type="http://schemas.openxmlformats.org/officeDocument/2006/relationships/hyperlink" Target="mailto:clehosit@sco.Idaho.gov" TargetMode="External"/><Relationship Id="rId5" Type="http://schemas.openxmlformats.org/officeDocument/2006/relationships/hyperlink" Target="mailto:dblackmer@sco.Idaho.gov" TargetMode="External"/><Relationship Id="rId4" Type="http://schemas.openxmlformats.org/officeDocument/2006/relationships/hyperlink" Target="mailto:hribordy@sco.Idaho.gov"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9538" b="56700"/>
          <a:stretch/>
        </p:blipFill>
        <p:spPr>
          <a:xfrm>
            <a:off x="-11622" y="4585872"/>
            <a:ext cx="12192001" cy="1629624"/>
          </a:xfrm>
          <a:prstGeom prst="rect">
            <a:avLst/>
          </a:prstGeom>
        </p:spPr>
      </p:pic>
      <p:pic>
        <p:nvPicPr>
          <p:cNvPr id="7" name="Picture 6"/>
          <p:cNvPicPr>
            <a:picLocks noChangeAspect="1"/>
          </p:cNvPicPr>
          <p:nvPr/>
        </p:nvPicPr>
        <p:blipFill rotWithShape="1">
          <a:blip r:embed="rId4"/>
          <a:srcRect l="77385" t="15682" r="2464" b="57878"/>
          <a:stretch/>
        </p:blipFill>
        <p:spPr>
          <a:xfrm>
            <a:off x="5655899" y="5124107"/>
            <a:ext cx="289932" cy="325615"/>
          </a:xfrm>
          <a:prstGeom prst="rect">
            <a:avLst/>
          </a:prstGeom>
        </p:spPr>
      </p:pic>
      <p:pic>
        <p:nvPicPr>
          <p:cNvPr id="8" name="Picture 7"/>
          <p:cNvPicPr>
            <a:picLocks noChangeAspect="1"/>
          </p:cNvPicPr>
          <p:nvPr/>
        </p:nvPicPr>
        <p:blipFill rotWithShape="1">
          <a:blip r:embed="rId5"/>
          <a:srcRect l="76951" t="44956" r="5068" b="34501"/>
          <a:stretch/>
        </p:blipFill>
        <p:spPr>
          <a:xfrm>
            <a:off x="5655899" y="5486747"/>
            <a:ext cx="258708" cy="254247"/>
          </a:xfrm>
          <a:prstGeom prst="rect">
            <a:avLst/>
          </a:prstGeom>
        </p:spPr>
      </p:pic>
      <p:pic>
        <p:nvPicPr>
          <p:cNvPr id="9" name="Picture 8"/>
          <p:cNvPicPr>
            <a:picLocks noChangeAspect="1"/>
          </p:cNvPicPr>
          <p:nvPr/>
        </p:nvPicPr>
        <p:blipFill rotWithShape="1">
          <a:blip r:embed="rId5"/>
          <a:srcRect l="65481" t="64779" r="17778" b="15758"/>
          <a:stretch/>
        </p:blipFill>
        <p:spPr>
          <a:xfrm>
            <a:off x="5489338" y="5728204"/>
            <a:ext cx="240867" cy="240866"/>
          </a:xfrm>
          <a:prstGeom prst="rect">
            <a:avLst/>
          </a:prstGeom>
        </p:spPr>
      </p:pic>
      <p:pic>
        <p:nvPicPr>
          <p:cNvPr id="10" name="Picture 9"/>
          <p:cNvPicPr>
            <a:picLocks noChangeAspect="1"/>
          </p:cNvPicPr>
          <p:nvPr/>
        </p:nvPicPr>
        <p:blipFill rotWithShape="1">
          <a:blip r:embed="rId5"/>
          <a:srcRect l="48760" t="74102" r="34809" b="7877"/>
          <a:stretch/>
        </p:blipFill>
        <p:spPr>
          <a:xfrm>
            <a:off x="5249735" y="5850202"/>
            <a:ext cx="236406" cy="223025"/>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41300" t="37659" r="56919" b="59008"/>
          <a:stretch/>
        </p:blipFill>
        <p:spPr>
          <a:xfrm>
            <a:off x="5036167" y="5835244"/>
            <a:ext cx="217130" cy="228600"/>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39801" t="36788" r="58590" b="60440"/>
          <a:stretch/>
        </p:blipFill>
        <p:spPr>
          <a:xfrm>
            <a:off x="4852215" y="5774402"/>
            <a:ext cx="196112" cy="190124"/>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38146" t="32561" r="60406" b="65019"/>
          <a:stretch/>
        </p:blipFill>
        <p:spPr>
          <a:xfrm>
            <a:off x="4650256" y="5487175"/>
            <a:ext cx="176525" cy="165933"/>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38827" t="34854" r="59902" b="62687"/>
          <a:stretch/>
        </p:blipFill>
        <p:spPr>
          <a:xfrm>
            <a:off x="4731684" y="5640356"/>
            <a:ext cx="154879" cy="168700"/>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38047" t="30252" r="60665" b="67456"/>
          <a:stretch/>
        </p:blipFill>
        <p:spPr>
          <a:xfrm>
            <a:off x="4640054" y="5322103"/>
            <a:ext cx="157163" cy="157162"/>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38038" t="28022" r="60751" b="69895"/>
          <a:stretch/>
        </p:blipFill>
        <p:spPr>
          <a:xfrm>
            <a:off x="4637249" y="5172258"/>
            <a:ext cx="147638" cy="142875"/>
          </a:xfrm>
          <a:prstGeom prst="rect">
            <a:avLst/>
          </a:prstGeom>
        </p:spPr>
      </p:pic>
      <p:sp>
        <p:nvSpPr>
          <p:cNvPr id="3" name="TextBox 2"/>
          <p:cNvSpPr txBox="1"/>
          <p:nvPr/>
        </p:nvSpPr>
        <p:spPr>
          <a:xfrm>
            <a:off x="-57945" y="1204892"/>
            <a:ext cx="12192000" cy="1169551"/>
          </a:xfrm>
          <a:prstGeom prst="rect">
            <a:avLst/>
          </a:prstGeom>
          <a:noFill/>
        </p:spPr>
        <p:txBody>
          <a:bodyPr wrap="square" rtlCol="0">
            <a:spAutoFit/>
          </a:bodyPr>
          <a:lstStyle/>
          <a:p>
            <a:pPr algn="ctr"/>
            <a:r>
              <a:rPr lang="en-US" sz="7000" dirty="0">
                <a:solidFill>
                  <a:srgbClr val="092F57"/>
                </a:solidFill>
                <a:latin typeface="Arial" panose="020B0604020202020204" pitchFamily="34" charset="0"/>
                <a:cs typeface="Arial" panose="020B0604020202020204" pitchFamily="34" charset="0"/>
              </a:rPr>
              <a:t>Change Liaison Meeting</a:t>
            </a:r>
          </a:p>
        </p:txBody>
      </p:sp>
      <p:sp>
        <p:nvSpPr>
          <p:cNvPr id="22" name="TextBox 21"/>
          <p:cNvSpPr txBox="1"/>
          <p:nvPr/>
        </p:nvSpPr>
        <p:spPr>
          <a:xfrm>
            <a:off x="-150169" y="2806915"/>
            <a:ext cx="12192000" cy="461665"/>
          </a:xfrm>
          <a:prstGeom prst="rect">
            <a:avLst/>
          </a:prstGeom>
          <a:noFill/>
        </p:spPr>
        <p:txBody>
          <a:bodyPr wrap="square" rtlCol="0">
            <a:spAutoFit/>
          </a:bodyPr>
          <a:lstStyle/>
          <a:p>
            <a:pPr algn="ctr"/>
            <a:r>
              <a:rPr lang="en-US" sz="2400" dirty="0">
                <a:solidFill>
                  <a:srgbClr val="092F57"/>
                </a:solidFill>
                <a:latin typeface="Arial" panose="020B0604020202020204" pitchFamily="34" charset="0"/>
                <a:cs typeface="Arial" panose="020B0604020202020204" pitchFamily="34" charset="0"/>
              </a:rPr>
              <a:t>November 5</a:t>
            </a:r>
            <a:r>
              <a:rPr lang="en-US" sz="2400" baseline="30000" dirty="0">
                <a:solidFill>
                  <a:srgbClr val="092F57"/>
                </a:solidFill>
                <a:latin typeface="Arial" panose="020B0604020202020204" pitchFamily="34" charset="0"/>
                <a:cs typeface="Arial" panose="020B0604020202020204" pitchFamily="34" charset="0"/>
              </a:rPr>
              <a:t>th</a:t>
            </a:r>
            <a:r>
              <a:rPr lang="en-US" sz="2400" dirty="0">
                <a:solidFill>
                  <a:srgbClr val="092F57"/>
                </a:solidFill>
                <a:latin typeface="Arial" panose="020B0604020202020204" pitchFamily="34" charset="0"/>
                <a:cs typeface="Arial" panose="020B0604020202020204" pitchFamily="34" charset="0"/>
              </a:rPr>
              <a:t>, 2020</a:t>
            </a:r>
            <a:endParaRPr lang="en-US" sz="2000" dirty="0">
              <a:solidFill>
                <a:srgbClr val="092F57"/>
              </a:solidFill>
              <a:latin typeface="Arial" panose="020B0604020202020204" pitchFamily="34" charset="0"/>
              <a:cs typeface="Arial" panose="020B0604020202020204" pitchFamily="34" charset="0"/>
            </a:endParaRPr>
          </a:p>
        </p:txBody>
      </p:sp>
      <p:sp>
        <p:nvSpPr>
          <p:cNvPr id="17" name="Slide Number Placeholder 2">
            <a:extLst>
              <a:ext uri="{FF2B5EF4-FFF2-40B4-BE49-F238E27FC236}">
                <a16:creationId xmlns:a16="http://schemas.microsoft.com/office/drawing/2014/main" id="{263A3199-0BA3-4306-B0FB-56AA320DFEC6}"/>
              </a:ext>
            </a:extLst>
          </p:cNvPr>
          <p:cNvSpPr>
            <a:spLocks noGrp="1"/>
          </p:cNvSpPr>
          <p:nvPr>
            <p:ph type="sldNum" sz="quarter" idx="12"/>
          </p:nvPr>
        </p:nvSpPr>
        <p:spPr/>
        <p:txBody>
          <a:bodyPr/>
          <a:lstStyle/>
          <a:p>
            <a:pPr>
              <a:defRPr/>
            </a:pPr>
            <a:fld id="{E993B956-EC48-49C8-A8DD-0FEF051B4709}" type="slidenum">
              <a:rPr lang="en-US" smtClean="0"/>
              <a:pPr>
                <a:defRPr/>
              </a:pPr>
              <a:t>1</a:t>
            </a:fld>
            <a:endParaRPr lang="en-US" dirty="0"/>
          </a:p>
        </p:txBody>
      </p:sp>
      <p:pic>
        <p:nvPicPr>
          <p:cNvPr id="29" name="Picture 28">
            <a:extLst>
              <a:ext uri="{FF2B5EF4-FFF2-40B4-BE49-F238E27FC236}">
                <a16:creationId xmlns:a16="http://schemas.microsoft.com/office/drawing/2014/main" id="{67B31041-85BA-479C-AD39-9E3E3996AF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2042" y="6435120"/>
            <a:ext cx="1312026" cy="339317"/>
          </a:xfrm>
          <a:prstGeom prst="rect">
            <a:avLst/>
          </a:prstGeom>
        </p:spPr>
      </p:pic>
    </p:spTree>
    <p:extLst>
      <p:ext uri="{BB962C8B-B14F-4D97-AF65-F5344CB8AC3E}">
        <p14:creationId xmlns:p14="http://schemas.microsoft.com/office/powerpoint/2010/main" val="158732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par>
                          <p:cTn id="8" fill="hold">
                            <p:stCondLst>
                              <p:cond delay="250"/>
                            </p:stCondLst>
                            <p:childTnLst>
                              <p:par>
                                <p:cTn id="9" presetID="26" presetClass="emph" presetSubtype="0" fill="hold" nodeType="afterEffect">
                                  <p:stCondLst>
                                    <p:cond delay="0"/>
                                  </p:stCondLst>
                                  <p:childTnLst>
                                    <p:animEffect transition="out" filter="fade">
                                      <p:cBhvr>
                                        <p:cTn id="10" dur="250" tmFilter="0, 0; .2, .5; .8, .5; 1, 0"/>
                                        <p:tgtEl>
                                          <p:spTgt spid="16"/>
                                        </p:tgtEl>
                                      </p:cBhvr>
                                    </p:animEffect>
                                    <p:animScale>
                                      <p:cBhvr>
                                        <p:cTn id="11" dur="125" autoRev="1" fill="hold"/>
                                        <p:tgtEl>
                                          <p:spTgt spid="16"/>
                                        </p:tgtEl>
                                      </p:cBhvr>
                                      <p:by x="105000" y="105000"/>
                                    </p:animScale>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250"/>
                                        <p:tgtEl>
                                          <p:spTgt spid="15"/>
                                        </p:tgtEl>
                                      </p:cBhvr>
                                    </p:animEffect>
                                  </p:childTnLst>
                                </p:cTn>
                              </p:par>
                            </p:childTnLst>
                          </p:cTn>
                        </p:par>
                        <p:par>
                          <p:cTn id="15" fill="hold">
                            <p:stCondLst>
                              <p:cond delay="500"/>
                            </p:stCondLst>
                            <p:childTnLst>
                              <p:par>
                                <p:cTn id="16" presetID="26" presetClass="emph" presetSubtype="0" fill="hold" nodeType="afterEffect">
                                  <p:stCondLst>
                                    <p:cond delay="0"/>
                                  </p:stCondLst>
                                  <p:childTnLst>
                                    <p:animEffect transition="out" filter="fade">
                                      <p:cBhvr>
                                        <p:cTn id="17" dur="250" tmFilter="0, 0; .2, .5; .8, .5; 1, 0"/>
                                        <p:tgtEl>
                                          <p:spTgt spid="15"/>
                                        </p:tgtEl>
                                      </p:cBhvr>
                                    </p:animEffect>
                                    <p:animScale>
                                      <p:cBhvr>
                                        <p:cTn id="18" dur="125" autoRev="1" fill="hold"/>
                                        <p:tgtEl>
                                          <p:spTgt spid="15"/>
                                        </p:tgtEl>
                                      </p:cBhvr>
                                      <p:by x="105000" y="105000"/>
                                    </p:animScale>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50"/>
                                        <p:tgtEl>
                                          <p:spTgt spid="13"/>
                                        </p:tgtEl>
                                      </p:cBhvr>
                                    </p:animEffect>
                                  </p:childTnLst>
                                </p:cTn>
                              </p:par>
                            </p:childTnLst>
                          </p:cTn>
                        </p:par>
                        <p:par>
                          <p:cTn id="22" fill="hold">
                            <p:stCondLst>
                              <p:cond delay="750"/>
                            </p:stCondLst>
                            <p:childTnLst>
                              <p:par>
                                <p:cTn id="23" presetID="26" presetClass="emph" presetSubtype="0" fill="hold" nodeType="afterEffect">
                                  <p:stCondLst>
                                    <p:cond delay="0"/>
                                  </p:stCondLst>
                                  <p:childTnLst>
                                    <p:animEffect transition="out" filter="fade">
                                      <p:cBhvr>
                                        <p:cTn id="24" dur="250" tmFilter="0, 0; .2, .5; .8, .5; 1, 0"/>
                                        <p:tgtEl>
                                          <p:spTgt spid="13"/>
                                        </p:tgtEl>
                                      </p:cBhvr>
                                    </p:animEffect>
                                    <p:animScale>
                                      <p:cBhvr>
                                        <p:cTn id="25" dur="125" autoRev="1" fill="hold"/>
                                        <p:tgtEl>
                                          <p:spTgt spid="13"/>
                                        </p:tgtEl>
                                      </p:cBhvr>
                                      <p:by x="105000" y="105000"/>
                                    </p:animScale>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000"/>
                            </p:stCondLst>
                            <p:childTnLst>
                              <p:par>
                                <p:cTn id="30" presetID="26" presetClass="emph" presetSubtype="0" fill="hold" nodeType="afterEffect">
                                  <p:stCondLst>
                                    <p:cond delay="0"/>
                                  </p:stCondLst>
                                  <p:childTnLst>
                                    <p:animEffect transition="out" filter="fade">
                                      <p:cBhvr>
                                        <p:cTn id="31" dur="250" tmFilter="0, 0; .2, .5; .8, .5; 1, 0"/>
                                        <p:tgtEl>
                                          <p:spTgt spid="14"/>
                                        </p:tgtEl>
                                      </p:cBhvr>
                                    </p:animEffect>
                                    <p:animScale>
                                      <p:cBhvr>
                                        <p:cTn id="32" dur="125" autoRev="1" fill="hold"/>
                                        <p:tgtEl>
                                          <p:spTgt spid="14"/>
                                        </p:tgtEl>
                                      </p:cBhvr>
                                      <p:by x="105000" y="105000"/>
                                    </p:animScale>
                                  </p:childTnLst>
                                </p:cTn>
                              </p:par>
                              <p:par>
                                <p:cTn id="33" presetID="10"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50"/>
                                        <p:tgtEl>
                                          <p:spTgt spid="12"/>
                                        </p:tgtEl>
                                      </p:cBhvr>
                                    </p:animEffect>
                                  </p:childTnLst>
                                </p:cTn>
                              </p:par>
                            </p:childTnLst>
                          </p:cTn>
                        </p:par>
                        <p:par>
                          <p:cTn id="36" fill="hold">
                            <p:stCondLst>
                              <p:cond delay="1250"/>
                            </p:stCondLst>
                            <p:childTnLst>
                              <p:par>
                                <p:cTn id="37" presetID="26" presetClass="emph" presetSubtype="0" fill="hold" nodeType="afterEffect">
                                  <p:stCondLst>
                                    <p:cond delay="0"/>
                                  </p:stCondLst>
                                  <p:childTnLst>
                                    <p:animEffect transition="out" filter="fade">
                                      <p:cBhvr>
                                        <p:cTn id="38" dur="250" tmFilter="0, 0; .2, .5; .8, .5; 1, 0"/>
                                        <p:tgtEl>
                                          <p:spTgt spid="12"/>
                                        </p:tgtEl>
                                      </p:cBhvr>
                                    </p:animEffect>
                                    <p:animScale>
                                      <p:cBhvr>
                                        <p:cTn id="39" dur="125" autoRev="1" fill="hold"/>
                                        <p:tgtEl>
                                          <p:spTgt spid="12"/>
                                        </p:tgtEl>
                                      </p:cBhvr>
                                      <p:by x="105000" y="105000"/>
                                    </p:animScale>
                                  </p:childTnLst>
                                </p:cTn>
                              </p:par>
                              <p:par>
                                <p:cTn id="40" presetID="10"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250"/>
                                        <p:tgtEl>
                                          <p:spTgt spid="11"/>
                                        </p:tgtEl>
                                      </p:cBhvr>
                                    </p:animEffect>
                                  </p:childTnLst>
                                </p:cTn>
                              </p:par>
                            </p:childTnLst>
                          </p:cTn>
                        </p:par>
                        <p:par>
                          <p:cTn id="43" fill="hold">
                            <p:stCondLst>
                              <p:cond delay="1500"/>
                            </p:stCondLst>
                            <p:childTnLst>
                              <p:par>
                                <p:cTn id="44" presetID="26" presetClass="emph" presetSubtype="0" fill="hold" nodeType="afterEffect">
                                  <p:stCondLst>
                                    <p:cond delay="0"/>
                                  </p:stCondLst>
                                  <p:childTnLst>
                                    <p:animEffect transition="out" filter="fade">
                                      <p:cBhvr>
                                        <p:cTn id="45" dur="250" tmFilter="0, 0; .2, .5; .8, .5; 1, 0"/>
                                        <p:tgtEl>
                                          <p:spTgt spid="11"/>
                                        </p:tgtEl>
                                      </p:cBhvr>
                                    </p:animEffect>
                                    <p:animScale>
                                      <p:cBhvr>
                                        <p:cTn id="46" dur="125" autoRev="1" fill="hold"/>
                                        <p:tgtEl>
                                          <p:spTgt spid="11"/>
                                        </p:tgtEl>
                                      </p:cBhvr>
                                      <p:by x="105000" y="105000"/>
                                    </p:animScale>
                                  </p:childTnLst>
                                </p:cTn>
                              </p:par>
                              <p:par>
                                <p:cTn id="47" presetID="10" presetClass="entr" presetSubtype="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250"/>
                                        <p:tgtEl>
                                          <p:spTgt spid="10"/>
                                        </p:tgtEl>
                                      </p:cBhvr>
                                    </p:animEffect>
                                  </p:childTnLst>
                                </p:cTn>
                              </p:par>
                            </p:childTnLst>
                          </p:cTn>
                        </p:par>
                        <p:par>
                          <p:cTn id="50" fill="hold">
                            <p:stCondLst>
                              <p:cond delay="1750"/>
                            </p:stCondLst>
                            <p:childTnLst>
                              <p:par>
                                <p:cTn id="51" presetID="26" presetClass="emph" presetSubtype="0" fill="hold" nodeType="afterEffect">
                                  <p:stCondLst>
                                    <p:cond delay="0"/>
                                  </p:stCondLst>
                                  <p:childTnLst>
                                    <p:animEffect transition="out" filter="fade">
                                      <p:cBhvr>
                                        <p:cTn id="52" dur="250" tmFilter="0, 0; .2, .5; .8, .5; 1, 0"/>
                                        <p:tgtEl>
                                          <p:spTgt spid="10"/>
                                        </p:tgtEl>
                                      </p:cBhvr>
                                    </p:animEffect>
                                    <p:animScale>
                                      <p:cBhvr>
                                        <p:cTn id="53" dur="125" autoRev="1" fill="hold"/>
                                        <p:tgtEl>
                                          <p:spTgt spid="10"/>
                                        </p:tgtEl>
                                      </p:cBhvr>
                                      <p:by x="105000" y="105000"/>
                                    </p:animScale>
                                  </p:childTnLst>
                                </p:cTn>
                              </p:par>
                              <p:par>
                                <p:cTn id="54" presetID="10" presetClass="entr" presetSubtype="0"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250"/>
                                        <p:tgtEl>
                                          <p:spTgt spid="9"/>
                                        </p:tgtEl>
                                      </p:cBhvr>
                                    </p:animEffect>
                                  </p:childTnLst>
                                </p:cTn>
                              </p:par>
                            </p:childTnLst>
                          </p:cTn>
                        </p:par>
                        <p:par>
                          <p:cTn id="57" fill="hold">
                            <p:stCondLst>
                              <p:cond delay="2000"/>
                            </p:stCondLst>
                            <p:childTnLst>
                              <p:par>
                                <p:cTn id="58" presetID="26" presetClass="emph" presetSubtype="0" fill="hold" nodeType="afterEffect">
                                  <p:stCondLst>
                                    <p:cond delay="0"/>
                                  </p:stCondLst>
                                  <p:childTnLst>
                                    <p:animEffect transition="out" filter="fade">
                                      <p:cBhvr>
                                        <p:cTn id="59" dur="250" tmFilter="0, 0; .2, .5; .8, .5; 1, 0"/>
                                        <p:tgtEl>
                                          <p:spTgt spid="9"/>
                                        </p:tgtEl>
                                      </p:cBhvr>
                                    </p:animEffect>
                                    <p:animScale>
                                      <p:cBhvr>
                                        <p:cTn id="60" dur="125" autoRev="1" fill="hold"/>
                                        <p:tgtEl>
                                          <p:spTgt spid="9"/>
                                        </p:tgtEl>
                                      </p:cBhvr>
                                      <p:by x="105000" y="105000"/>
                                    </p:animScale>
                                  </p:childTnLst>
                                </p:cTn>
                              </p:par>
                              <p:par>
                                <p:cTn id="61" presetID="10" presetClass="entr" presetSubtype="0"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250"/>
                                        <p:tgtEl>
                                          <p:spTgt spid="8"/>
                                        </p:tgtEl>
                                      </p:cBhvr>
                                    </p:animEffect>
                                  </p:childTnLst>
                                </p:cTn>
                              </p:par>
                            </p:childTnLst>
                          </p:cTn>
                        </p:par>
                        <p:par>
                          <p:cTn id="64" fill="hold">
                            <p:stCondLst>
                              <p:cond delay="2250"/>
                            </p:stCondLst>
                            <p:childTnLst>
                              <p:par>
                                <p:cTn id="65" presetID="26" presetClass="emph" presetSubtype="0" fill="hold" nodeType="afterEffect">
                                  <p:stCondLst>
                                    <p:cond delay="0"/>
                                  </p:stCondLst>
                                  <p:childTnLst>
                                    <p:animEffect transition="out" filter="fade">
                                      <p:cBhvr>
                                        <p:cTn id="66" dur="250" tmFilter="0, 0; .2, .5; .8, .5; 1, 0"/>
                                        <p:tgtEl>
                                          <p:spTgt spid="8"/>
                                        </p:tgtEl>
                                      </p:cBhvr>
                                    </p:animEffect>
                                    <p:animScale>
                                      <p:cBhvr>
                                        <p:cTn id="67" dur="125" autoRev="1" fill="hold"/>
                                        <p:tgtEl>
                                          <p:spTgt spid="8"/>
                                        </p:tgtEl>
                                      </p:cBhvr>
                                      <p:by x="105000" y="105000"/>
                                    </p:animScale>
                                  </p:childTnLst>
                                </p:cTn>
                              </p:par>
                              <p:par>
                                <p:cTn id="68" presetID="10" presetClass="entr" presetSubtype="0" fill="hold" nodeType="with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250"/>
                                        <p:tgtEl>
                                          <p:spTgt spid="7"/>
                                        </p:tgtEl>
                                      </p:cBhvr>
                                    </p:animEffect>
                                  </p:childTnLst>
                                </p:cTn>
                              </p:par>
                            </p:childTnLst>
                          </p:cTn>
                        </p:par>
                        <p:par>
                          <p:cTn id="71" fill="hold">
                            <p:stCondLst>
                              <p:cond delay="2500"/>
                            </p:stCondLst>
                            <p:childTnLst>
                              <p:par>
                                <p:cTn id="72" presetID="26" presetClass="emph" presetSubtype="0" fill="hold" nodeType="afterEffect">
                                  <p:stCondLst>
                                    <p:cond delay="0"/>
                                  </p:stCondLst>
                                  <p:childTnLst>
                                    <p:animEffect transition="out" filter="fade">
                                      <p:cBhvr>
                                        <p:cTn id="73" dur="250" tmFilter="0, 0; .2, .5; .8, .5; 1, 0"/>
                                        <p:tgtEl>
                                          <p:spTgt spid="7"/>
                                        </p:tgtEl>
                                      </p:cBhvr>
                                    </p:animEffect>
                                    <p:animScale>
                                      <p:cBhvr>
                                        <p:cTn id="74" dur="125" autoRev="1" fill="hold"/>
                                        <p:tgtEl>
                                          <p:spTgt spid="7"/>
                                        </p:tgtEl>
                                      </p:cBhvr>
                                      <p:by x="105000" y="105000"/>
                                    </p:animScale>
                                  </p:childTnLst>
                                </p:cTn>
                              </p:par>
                            </p:childTnLst>
                          </p:cTn>
                        </p:par>
                        <p:par>
                          <p:cTn id="75" fill="hold">
                            <p:stCondLst>
                              <p:cond delay="2750"/>
                            </p:stCondLst>
                            <p:childTnLst>
                              <p:par>
                                <p:cTn id="76" presetID="10" presetClass="entr" presetSubtype="0" fill="hold" nodeType="afterEffect">
                                  <p:stCondLst>
                                    <p:cond delay="250"/>
                                  </p:stCondLst>
                                  <p:childTnLst>
                                    <p:set>
                                      <p:cBhvr>
                                        <p:cTn id="77" dur="1" fill="hold">
                                          <p:stCondLst>
                                            <p:cond delay="0"/>
                                          </p:stCondLst>
                                        </p:cTn>
                                        <p:tgtEl>
                                          <p:spTgt spid="4"/>
                                        </p:tgtEl>
                                        <p:attrNameLst>
                                          <p:attrName>style.visibility</p:attrName>
                                        </p:attrNameLst>
                                      </p:cBhvr>
                                      <p:to>
                                        <p:strVal val="visible"/>
                                      </p:to>
                                    </p:set>
                                    <p:animEffect transition="in" filter="fade">
                                      <p:cBhvr>
                                        <p:cTn id="78" dur="750"/>
                                        <p:tgtEl>
                                          <p:spTgt spid="4"/>
                                        </p:tgtEl>
                                      </p:cBhvr>
                                    </p:animEffect>
                                  </p:childTnLst>
                                </p:cTn>
                              </p:par>
                            </p:childTnLst>
                          </p:cTn>
                        </p:par>
                        <p:par>
                          <p:cTn id="79" fill="hold">
                            <p:stCondLst>
                              <p:cond delay="3750"/>
                            </p:stCondLst>
                            <p:childTnLst>
                              <p:par>
                                <p:cTn id="80" presetID="42" presetClass="entr" presetSubtype="0" fill="hold" grpId="0" nodeType="afterEffect">
                                  <p:stCondLst>
                                    <p:cond delay="0"/>
                                  </p:stCondLst>
                                  <p:childTnLst>
                                    <p:set>
                                      <p:cBhvr>
                                        <p:cTn id="81" dur="1" fill="hold">
                                          <p:stCondLst>
                                            <p:cond delay="0"/>
                                          </p:stCondLst>
                                        </p:cTn>
                                        <p:tgtEl>
                                          <p:spTgt spid="3"/>
                                        </p:tgtEl>
                                        <p:attrNameLst>
                                          <p:attrName>style.visibility</p:attrName>
                                        </p:attrNameLst>
                                      </p:cBhvr>
                                      <p:to>
                                        <p:strVal val="visible"/>
                                      </p:to>
                                    </p:set>
                                    <p:animEffect transition="in" filter="fade">
                                      <p:cBhvr>
                                        <p:cTn id="82" dur="500"/>
                                        <p:tgtEl>
                                          <p:spTgt spid="3"/>
                                        </p:tgtEl>
                                      </p:cBhvr>
                                    </p:animEffect>
                                    <p:anim calcmode="lin" valueType="num">
                                      <p:cBhvr>
                                        <p:cTn id="83" dur="500" fill="hold"/>
                                        <p:tgtEl>
                                          <p:spTgt spid="3"/>
                                        </p:tgtEl>
                                        <p:attrNameLst>
                                          <p:attrName>ppt_x</p:attrName>
                                        </p:attrNameLst>
                                      </p:cBhvr>
                                      <p:tavLst>
                                        <p:tav tm="0">
                                          <p:val>
                                            <p:strVal val="#ppt_x"/>
                                          </p:val>
                                        </p:tav>
                                        <p:tav tm="100000">
                                          <p:val>
                                            <p:strVal val="#ppt_x"/>
                                          </p:val>
                                        </p:tav>
                                      </p:tavLst>
                                    </p:anim>
                                    <p:anim calcmode="lin" valueType="num">
                                      <p:cBhvr>
                                        <p:cTn id="84" dur="500" fill="hold"/>
                                        <p:tgtEl>
                                          <p:spTgt spid="3"/>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500"/>
                                        <p:tgtEl>
                                          <p:spTgt spid="22"/>
                                        </p:tgtEl>
                                      </p:cBhvr>
                                    </p:animEffect>
                                    <p:anim calcmode="lin" valueType="num">
                                      <p:cBhvr>
                                        <p:cTn id="88" dur="500" fill="hold"/>
                                        <p:tgtEl>
                                          <p:spTgt spid="22"/>
                                        </p:tgtEl>
                                        <p:attrNameLst>
                                          <p:attrName>ppt_x</p:attrName>
                                        </p:attrNameLst>
                                      </p:cBhvr>
                                      <p:tavLst>
                                        <p:tav tm="0">
                                          <p:val>
                                            <p:strVal val="#ppt_x"/>
                                          </p:val>
                                        </p:tav>
                                        <p:tav tm="100000">
                                          <p:val>
                                            <p:strVal val="#ppt_x"/>
                                          </p:val>
                                        </p:tav>
                                      </p:tavLst>
                                    </p:anim>
                                    <p:anim calcmode="lin" valueType="num">
                                      <p:cBhvr>
                                        <p:cTn id="8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6AA774-209A-4155-81BB-BD587F3BA68B}"/>
              </a:ext>
            </a:extLst>
          </p:cNvPr>
          <p:cNvSpPr txBox="1"/>
          <p:nvPr/>
        </p:nvSpPr>
        <p:spPr>
          <a:xfrm>
            <a:off x="4695825" y="2503087"/>
            <a:ext cx="7496175" cy="784830"/>
          </a:xfrm>
          <a:prstGeom prst="rect">
            <a:avLst/>
          </a:prstGeom>
          <a:noFill/>
        </p:spPr>
        <p:txBody>
          <a:bodyPr wrap="square" rtlCol="0">
            <a:spAutoFit/>
          </a:bodyPr>
          <a:lstStyle/>
          <a:p>
            <a:r>
              <a:rPr lang="en-US" sz="4500" dirty="0">
                <a:latin typeface="Arial" panose="020B0604020202020204" pitchFamily="34" charset="0"/>
                <a:cs typeface="Arial" panose="020B0604020202020204" pitchFamily="34" charset="0"/>
              </a:rPr>
              <a:t>What’s Coming Your Way?</a:t>
            </a:r>
          </a:p>
        </p:txBody>
      </p:sp>
      <p:cxnSp>
        <p:nvCxnSpPr>
          <p:cNvPr id="6" name="Straight Connector 5">
            <a:extLst>
              <a:ext uri="{FF2B5EF4-FFF2-40B4-BE49-F238E27FC236}">
                <a16:creationId xmlns:a16="http://schemas.microsoft.com/office/drawing/2014/main" id="{9031C380-D971-4007-B6F8-9839E4FC461B}"/>
              </a:ext>
            </a:extLst>
          </p:cNvPr>
          <p:cNvCxnSpPr>
            <a:cxnSpLocks/>
          </p:cNvCxnSpPr>
          <p:nvPr/>
        </p:nvCxnSpPr>
        <p:spPr>
          <a:xfrm>
            <a:off x="4600575" y="3429000"/>
            <a:ext cx="7029450"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ACB867A3-08EE-47F1-B4AF-55E011D51A09}"/>
              </a:ext>
            </a:extLst>
          </p:cNvPr>
          <p:cNvGrpSpPr/>
          <p:nvPr/>
        </p:nvGrpSpPr>
        <p:grpSpPr>
          <a:xfrm>
            <a:off x="1171249" y="1856133"/>
            <a:ext cx="1798194" cy="2376499"/>
            <a:chOff x="530225" y="3489326"/>
            <a:chExt cx="881063" cy="1196975"/>
          </a:xfrm>
          <a:solidFill>
            <a:schemeClr val="bg1"/>
          </a:solidFill>
        </p:grpSpPr>
        <p:sp>
          <p:nvSpPr>
            <p:cNvPr id="7" name="Freeform 107">
              <a:extLst>
                <a:ext uri="{FF2B5EF4-FFF2-40B4-BE49-F238E27FC236}">
                  <a16:creationId xmlns:a16="http://schemas.microsoft.com/office/drawing/2014/main" id="{BD470645-3EFA-4FF5-991A-B7768D7F817E}"/>
                </a:ext>
              </a:extLst>
            </p:cNvPr>
            <p:cNvSpPr>
              <a:spLocks noEditPoints="1"/>
            </p:cNvSpPr>
            <p:nvPr/>
          </p:nvSpPr>
          <p:spPr bwMode="auto">
            <a:xfrm>
              <a:off x="681037" y="3489326"/>
              <a:ext cx="579438" cy="287338"/>
            </a:xfrm>
            <a:custGeom>
              <a:avLst/>
              <a:gdLst>
                <a:gd name="T0" fmla="*/ 19 w 137"/>
                <a:gd name="T1" fmla="*/ 47 h 68"/>
                <a:gd name="T2" fmla="*/ 50 w 137"/>
                <a:gd name="T3" fmla="*/ 18 h 68"/>
                <a:gd name="T4" fmla="*/ 50 w 137"/>
                <a:gd name="T5" fmla="*/ 17 h 68"/>
                <a:gd name="T6" fmla="*/ 50 w 137"/>
                <a:gd name="T7" fmla="*/ 17 h 68"/>
                <a:gd name="T8" fmla="*/ 68 w 137"/>
                <a:gd name="T9" fmla="*/ 0 h 68"/>
                <a:gd name="T10" fmla="*/ 69 w 137"/>
                <a:gd name="T11" fmla="*/ 0 h 68"/>
                <a:gd name="T12" fmla="*/ 87 w 137"/>
                <a:gd name="T13" fmla="*/ 17 h 68"/>
                <a:gd name="T14" fmla="*/ 87 w 137"/>
                <a:gd name="T15" fmla="*/ 17 h 68"/>
                <a:gd name="T16" fmla="*/ 87 w 137"/>
                <a:gd name="T17" fmla="*/ 18 h 68"/>
                <a:gd name="T18" fmla="*/ 119 w 137"/>
                <a:gd name="T19" fmla="*/ 47 h 68"/>
                <a:gd name="T20" fmla="*/ 120 w 137"/>
                <a:gd name="T21" fmla="*/ 47 h 68"/>
                <a:gd name="T22" fmla="*/ 137 w 137"/>
                <a:gd name="T23" fmla="*/ 68 h 68"/>
                <a:gd name="T24" fmla="*/ 0 w 137"/>
                <a:gd name="T25" fmla="*/ 68 h 68"/>
                <a:gd name="T26" fmla="*/ 17 w 137"/>
                <a:gd name="T27" fmla="*/ 47 h 68"/>
                <a:gd name="T28" fmla="*/ 19 w 137"/>
                <a:gd name="T29" fmla="*/ 47 h 68"/>
                <a:gd name="T30" fmla="*/ 69 w 137"/>
                <a:gd name="T31" fmla="*/ 9 h 68"/>
                <a:gd name="T32" fmla="*/ 61 w 137"/>
                <a:gd name="T33" fmla="*/ 16 h 68"/>
                <a:gd name="T34" fmla="*/ 69 w 137"/>
                <a:gd name="T35" fmla="*/ 24 h 68"/>
                <a:gd name="T36" fmla="*/ 76 w 137"/>
                <a:gd name="T37" fmla="*/ 16 h 68"/>
                <a:gd name="T38" fmla="*/ 69 w 137"/>
                <a:gd name="T39" fmla="*/ 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7" h="68">
                  <a:moveTo>
                    <a:pt x="19" y="47"/>
                  </a:moveTo>
                  <a:cubicBezTo>
                    <a:pt x="36" y="47"/>
                    <a:pt x="50" y="40"/>
                    <a:pt x="50" y="18"/>
                  </a:cubicBezTo>
                  <a:cubicBezTo>
                    <a:pt x="50" y="17"/>
                    <a:pt x="50" y="17"/>
                    <a:pt x="50" y="17"/>
                  </a:cubicBezTo>
                  <a:cubicBezTo>
                    <a:pt x="50" y="17"/>
                    <a:pt x="50" y="17"/>
                    <a:pt x="50" y="17"/>
                  </a:cubicBezTo>
                  <a:cubicBezTo>
                    <a:pt x="50" y="5"/>
                    <a:pt x="58" y="0"/>
                    <a:pt x="68" y="0"/>
                  </a:cubicBezTo>
                  <a:cubicBezTo>
                    <a:pt x="69" y="0"/>
                    <a:pt x="69" y="0"/>
                    <a:pt x="69" y="0"/>
                  </a:cubicBezTo>
                  <a:cubicBezTo>
                    <a:pt x="79" y="0"/>
                    <a:pt x="87" y="5"/>
                    <a:pt x="87" y="17"/>
                  </a:cubicBezTo>
                  <a:cubicBezTo>
                    <a:pt x="87" y="17"/>
                    <a:pt x="87" y="17"/>
                    <a:pt x="87" y="17"/>
                  </a:cubicBezTo>
                  <a:cubicBezTo>
                    <a:pt x="87" y="18"/>
                    <a:pt x="87" y="18"/>
                    <a:pt x="87" y="18"/>
                  </a:cubicBezTo>
                  <a:cubicBezTo>
                    <a:pt x="87" y="40"/>
                    <a:pt x="101" y="47"/>
                    <a:pt x="119" y="47"/>
                  </a:cubicBezTo>
                  <a:cubicBezTo>
                    <a:pt x="120" y="47"/>
                    <a:pt x="120" y="47"/>
                    <a:pt x="120" y="47"/>
                  </a:cubicBezTo>
                  <a:cubicBezTo>
                    <a:pt x="131" y="47"/>
                    <a:pt x="137" y="58"/>
                    <a:pt x="137" y="68"/>
                  </a:cubicBezTo>
                  <a:cubicBezTo>
                    <a:pt x="0" y="68"/>
                    <a:pt x="0" y="68"/>
                    <a:pt x="0" y="68"/>
                  </a:cubicBezTo>
                  <a:cubicBezTo>
                    <a:pt x="0" y="58"/>
                    <a:pt x="6" y="47"/>
                    <a:pt x="17" y="47"/>
                  </a:cubicBezTo>
                  <a:lnTo>
                    <a:pt x="19" y="47"/>
                  </a:lnTo>
                  <a:close/>
                  <a:moveTo>
                    <a:pt x="69" y="9"/>
                  </a:moveTo>
                  <a:cubicBezTo>
                    <a:pt x="64" y="9"/>
                    <a:pt x="61" y="12"/>
                    <a:pt x="61" y="16"/>
                  </a:cubicBezTo>
                  <a:cubicBezTo>
                    <a:pt x="61" y="20"/>
                    <a:pt x="64" y="24"/>
                    <a:pt x="69" y="24"/>
                  </a:cubicBezTo>
                  <a:cubicBezTo>
                    <a:pt x="73" y="24"/>
                    <a:pt x="76" y="20"/>
                    <a:pt x="76" y="16"/>
                  </a:cubicBezTo>
                  <a:cubicBezTo>
                    <a:pt x="76" y="12"/>
                    <a:pt x="73" y="9"/>
                    <a:pt x="6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8" name="Group 7">
              <a:extLst>
                <a:ext uri="{FF2B5EF4-FFF2-40B4-BE49-F238E27FC236}">
                  <a16:creationId xmlns:a16="http://schemas.microsoft.com/office/drawing/2014/main" id="{B68AC767-DA0C-437F-804B-E0AF3168110A}"/>
                </a:ext>
              </a:extLst>
            </p:cNvPr>
            <p:cNvGrpSpPr/>
            <p:nvPr/>
          </p:nvGrpSpPr>
          <p:grpSpPr>
            <a:xfrm>
              <a:off x="530225" y="3573463"/>
              <a:ext cx="881063" cy="1112838"/>
              <a:chOff x="492125" y="3573463"/>
              <a:chExt cx="881063" cy="1112838"/>
            </a:xfrm>
            <a:grpFill/>
          </p:grpSpPr>
          <p:sp>
            <p:nvSpPr>
              <p:cNvPr id="9" name="Freeform 106">
                <a:extLst>
                  <a:ext uri="{FF2B5EF4-FFF2-40B4-BE49-F238E27FC236}">
                    <a16:creationId xmlns:a16="http://schemas.microsoft.com/office/drawing/2014/main" id="{7D8567A4-1F3A-42B3-9E40-01B3A4F99089}"/>
                  </a:ext>
                </a:extLst>
              </p:cNvPr>
              <p:cNvSpPr>
                <a:spLocks noEditPoints="1"/>
              </p:cNvSpPr>
              <p:nvPr/>
            </p:nvSpPr>
            <p:spPr bwMode="auto">
              <a:xfrm>
                <a:off x="492125" y="3573463"/>
                <a:ext cx="881063" cy="1112838"/>
              </a:xfrm>
              <a:custGeom>
                <a:avLst/>
                <a:gdLst>
                  <a:gd name="T0" fmla="*/ 187 w 208"/>
                  <a:gd name="T1" fmla="*/ 0 h 263"/>
                  <a:gd name="T2" fmla="*/ 131 w 208"/>
                  <a:gd name="T3" fmla="*/ 0 h 263"/>
                  <a:gd name="T4" fmla="*/ 133 w 208"/>
                  <a:gd name="T5" fmla="*/ 8 h 263"/>
                  <a:gd name="T6" fmla="*/ 137 w 208"/>
                  <a:gd name="T7" fmla="*/ 14 h 263"/>
                  <a:gd name="T8" fmla="*/ 155 w 208"/>
                  <a:gd name="T9" fmla="*/ 19 h 263"/>
                  <a:gd name="T10" fmla="*/ 156 w 208"/>
                  <a:gd name="T11" fmla="*/ 19 h 263"/>
                  <a:gd name="T12" fmla="*/ 159 w 208"/>
                  <a:gd name="T13" fmla="*/ 20 h 263"/>
                  <a:gd name="T14" fmla="*/ 184 w 208"/>
                  <a:gd name="T15" fmla="*/ 20 h 263"/>
                  <a:gd name="T16" fmla="*/ 184 w 208"/>
                  <a:gd name="T17" fmla="*/ 196 h 263"/>
                  <a:gd name="T18" fmla="*/ 157 w 208"/>
                  <a:gd name="T19" fmla="*/ 196 h 263"/>
                  <a:gd name="T20" fmla="*/ 136 w 208"/>
                  <a:gd name="T21" fmla="*/ 218 h 263"/>
                  <a:gd name="T22" fmla="*/ 136 w 208"/>
                  <a:gd name="T23" fmla="*/ 244 h 263"/>
                  <a:gd name="T24" fmla="*/ 21 w 208"/>
                  <a:gd name="T25" fmla="*/ 244 h 263"/>
                  <a:gd name="T26" fmla="*/ 21 w 208"/>
                  <a:gd name="T27" fmla="*/ 20 h 263"/>
                  <a:gd name="T28" fmla="*/ 50 w 208"/>
                  <a:gd name="T29" fmla="*/ 20 h 263"/>
                  <a:gd name="T30" fmla="*/ 53 w 208"/>
                  <a:gd name="T31" fmla="*/ 19 h 263"/>
                  <a:gd name="T32" fmla="*/ 54 w 208"/>
                  <a:gd name="T33" fmla="*/ 19 h 263"/>
                  <a:gd name="T34" fmla="*/ 54 w 208"/>
                  <a:gd name="T35" fmla="*/ 19 h 263"/>
                  <a:gd name="T36" fmla="*/ 69 w 208"/>
                  <a:gd name="T37" fmla="*/ 16 h 263"/>
                  <a:gd name="T38" fmla="*/ 76 w 208"/>
                  <a:gd name="T39" fmla="*/ 8 h 263"/>
                  <a:gd name="T40" fmla="*/ 78 w 208"/>
                  <a:gd name="T41" fmla="*/ 0 h 263"/>
                  <a:gd name="T42" fmla="*/ 22 w 208"/>
                  <a:gd name="T43" fmla="*/ 0 h 263"/>
                  <a:gd name="T44" fmla="*/ 0 w 208"/>
                  <a:gd name="T45" fmla="*/ 24 h 263"/>
                  <a:gd name="T46" fmla="*/ 0 w 208"/>
                  <a:gd name="T47" fmla="*/ 240 h 263"/>
                  <a:gd name="T48" fmla="*/ 22 w 208"/>
                  <a:gd name="T49" fmla="*/ 263 h 263"/>
                  <a:gd name="T50" fmla="*/ 187 w 208"/>
                  <a:gd name="T51" fmla="*/ 263 h 263"/>
                  <a:gd name="T52" fmla="*/ 208 w 208"/>
                  <a:gd name="T53" fmla="*/ 240 h 263"/>
                  <a:gd name="T54" fmla="*/ 208 w 208"/>
                  <a:gd name="T55" fmla="*/ 24 h 263"/>
                  <a:gd name="T56" fmla="*/ 187 w 208"/>
                  <a:gd name="T57" fmla="*/ 0 h 263"/>
                  <a:gd name="T58" fmla="*/ 145 w 208"/>
                  <a:gd name="T59" fmla="*/ 248 h 263"/>
                  <a:gd name="T60" fmla="*/ 145 w 208"/>
                  <a:gd name="T61" fmla="*/ 219 h 263"/>
                  <a:gd name="T62" fmla="*/ 158 w 208"/>
                  <a:gd name="T63" fmla="*/ 206 h 263"/>
                  <a:gd name="T64" fmla="*/ 187 w 208"/>
                  <a:gd name="T65" fmla="*/ 206 h 263"/>
                  <a:gd name="T66" fmla="*/ 145 w 208"/>
                  <a:gd name="T67" fmla="*/ 24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8" h="263">
                    <a:moveTo>
                      <a:pt x="187" y="0"/>
                    </a:moveTo>
                    <a:cubicBezTo>
                      <a:pt x="131" y="0"/>
                      <a:pt x="131" y="0"/>
                      <a:pt x="131" y="0"/>
                    </a:cubicBezTo>
                    <a:cubicBezTo>
                      <a:pt x="131" y="4"/>
                      <a:pt x="132" y="6"/>
                      <a:pt x="133" y="8"/>
                    </a:cubicBezTo>
                    <a:cubicBezTo>
                      <a:pt x="134" y="11"/>
                      <a:pt x="135" y="13"/>
                      <a:pt x="137" y="14"/>
                    </a:cubicBezTo>
                    <a:cubicBezTo>
                      <a:pt x="141" y="17"/>
                      <a:pt x="147" y="19"/>
                      <a:pt x="155" y="19"/>
                    </a:cubicBezTo>
                    <a:cubicBezTo>
                      <a:pt x="156" y="19"/>
                      <a:pt x="156" y="19"/>
                      <a:pt x="156" y="19"/>
                    </a:cubicBezTo>
                    <a:cubicBezTo>
                      <a:pt x="157" y="19"/>
                      <a:pt x="158" y="19"/>
                      <a:pt x="159" y="20"/>
                    </a:cubicBezTo>
                    <a:cubicBezTo>
                      <a:pt x="184" y="20"/>
                      <a:pt x="184" y="20"/>
                      <a:pt x="184" y="20"/>
                    </a:cubicBezTo>
                    <a:cubicBezTo>
                      <a:pt x="184" y="196"/>
                      <a:pt x="184" y="196"/>
                      <a:pt x="184" y="196"/>
                    </a:cubicBezTo>
                    <a:cubicBezTo>
                      <a:pt x="157" y="196"/>
                      <a:pt x="157" y="196"/>
                      <a:pt x="157" y="196"/>
                    </a:cubicBezTo>
                    <a:cubicBezTo>
                      <a:pt x="146" y="196"/>
                      <a:pt x="136" y="206"/>
                      <a:pt x="136" y="218"/>
                    </a:cubicBezTo>
                    <a:cubicBezTo>
                      <a:pt x="136" y="244"/>
                      <a:pt x="136" y="244"/>
                      <a:pt x="136" y="244"/>
                    </a:cubicBezTo>
                    <a:cubicBezTo>
                      <a:pt x="21" y="244"/>
                      <a:pt x="21" y="244"/>
                      <a:pt x="21" y="244"/>
                    </a:cubicBezTo>
                    <a:cubicBezTo>
                      <a:pt x="21" y="20"/>
                      <a:pt x="21" y="20"/>
                      <a:pt x="21" y="20"/>
                    </a:cubicBezTo>
                    <a:cubicBezTo>
                      <a:pt x="50" y="20"/>
                      <a:pt x="50" y="20"/>
                      <a:pt x="50" y="20"/>
                    </a:cubicBezTo>
                    <a:cubicBezTo>
                      <a:pt x="51" y="19"/>
                      <a:pt x="52" y="19"/>
                      <a:pt x="53" y="19"/>
                    </a:cubicBezTo>
                    <a:cubicBezTo>
                      <a:pt x="54" y="19"/>
                      <a:pt x="54" y="19"/>
                      <a:pt x="54" y="19"/>
                    </a:cubicBezTo>
                    <a:cubicBezTo>
                      <a:pt x="54" y="19"/>
                      <a:pt x="54" y="19"/>
                      <a:pt x="54" y="19"/>
                    </a:cubicBezTo>
                    <a:cubicBezTo>
                      <a:pt x="60" y="19"/>
                      <a:pt x="65" y="18"/>
                      <a:pt x="69" y="16"/>
                    </a:cubicBezTo>
                    <a:cubicBezTo>
                      <a:pt x="72" y="14"/>
                      <a:pt x="75" y="12"/>
                      <a:pt x="76" y="8"/>
                    </a:cubicBezTo>
                    <a:cubicBezTo>
                      <a:pt x="77" y="6"/>
                      <a:pt x="78" y="4"/>
                      <a:pt x="78" y="0"/>
                    </a:cubicBezTo>
                    <a:cubicBezTo>
                      <a:pt x="22" y="0"/>
                      <a:pt x="22" y="0"/>
                      <a:pt x="22" y="0"/>
                    </a:cubicBezTo>
                    <a:cubicBezTo>
                      <a:pt x="10" y="0"/>
                      <a:pt x="0" y="11"/>
                      <a:pt x="0" y="24"/>
                    </a:cubicBezTo>
                    <a:cubicBezTo>
                      <a:pt x="0" y="24"/>
                      <a:pt x="0" y="46"/>
                      <a:pt x="0" y="240"/>
                    </a:cubicBezTo>
                    <a:cubicBezTo>
                      <a:pt x="0" y="253"/>
                      <a:pt x="10" y="263"/>
                      <a:pt x="22" y="263"/>
                    </a:cubicBezTo>
                    <a:cubicBezTo>
                      <a:pt x="187" y="263"/>
                      <a:pt x="187" y="263"/>
                      <a:pt x="187" y="263"/>
                    </a:cubicBezTo>
                    <a:cubicBezTo>
                      <a:pt x="198" y="263"/>
                      <a:pt x="208" y="253"/>
                      <a:pt x="208" y="240"/>
                    </a:cubicBezTo>
                    <a:cubicBezTo>
                      <a:pt x="208" y="46"/>
                      <a:pt x="208" y="24"/>
                      <a:pt x="208" y="24"/>
                    </a:cubicBezTo>
                    <a:cubicBezTo>
                      <a:pt x="208" y="11"/>
                      <a:pt x="198" y="0"/>
                      <a:pt x="187" y="0"/>
                    </a:cubicBezTo>
                    <a:close/>
                    <a:moveTo>
                      <a:pt x="145" y="248"/>
                    </a:moveTo>
                    <a:cubicBezTo>
                      <a:pt x="145" y="219"/>
                      <a:pt x="145" y="219"/>
                      <a:pt x="145" y="219"/>
                    </a:cubicBezTo>
                    <a:cubicBezTo>
                      <a:pt x="145" y="212"/>
                      <a:pt x="151" y="206"/>
                      <a:pt x="158" y="206"/>
                    </a:cubicBezTo>
                    <a:cubicBezTo>
                      <a:pt x="187" y="206"/>
                      <a:pt x="187" y="206"/>
                      <a:pt x="187" y="206"/>
                    </a:cubicBezTo>
                    <a:lnTo>
                      <a:pt x="145" y="2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08">
                <a:extLst>
                  <a:ext uri="{FF2B5EF4-FFF2-40B4-BE49-F238E27FC236}">
                    <a16:creationId xmlns:a16="http://schemas.microsoft.com/office/drawing/2014/main" id="{8B37FEF5-74FE-4685-A658-DE4563D95B40}"/>
                  </a:ext>
                </a:extLst>
              </p:cNvPr>
              <p:cNvSpPr>
                <a:spLocks noEditPoints="1"/>
              </p:cNvSpPr>
              <p:nvPr/>
            </p:nvSpPr>
            <p:spPr bwMode="auto">
              <a:xfrm>
                <a:off x="868363" y="3852863"/>
                <a:ext cx="131763" cy="630238"/>
              </a:xfrm>
              <a:custGeom>
                <a:avLst/>
                <a:gdLst>
                  <a:gd name="T0" fmla="*/ 19 w 83"/>
                  <a:gd name="T1" fmla="*/ 296 h 397"/>
                  <a:gd name="T2" fmla="*/ 0 w 83"/>
                  <a:gd name="T3" fmla="*/ 93 h 397"/>
                  <a:gd name="T4" fmla="*/ 0 w 83"/>
                  <a:gd name="T5" fmla="*/ 0 h 397"/>
                  <a:gd name="T6" fmla="*/ 83 w 83"/>
                  <a:gd name="T7" fmla="*/ 0 h 397"/>
                  <a:gd name="T8" fmla="*/ 83 w 83"/>
                  <a:gd name="T9" fmla="*/ 93 h 397"/>
                  <a:gd name="T10" fmla="*/ 62 w 83"/>
                  <a:gd name="T11" fmla="*/ 296 h 397"/>
                  <a:gd name="T12" fmla="*/ 19 w 83"/>
                  <a:gd name="T13" fmla="*/ 296 h 397"/>
                  <a:gd name="T14" fmla="*/ 3 w 83"/>
                  <a:gd name="T15" fmla="*/ 397 h 397"/>
                  <a:gd name="T16" fmla="*/ 3 w 83"/>
                  <a:gd name="T17" fmla="*/ 323 h 397"/>
                  <a:gd name="T18" fmla="*/ 78 w 83"/>
                  <a:gd name="T19" fmla="*/ 323 h 397"/>
                  <a:gd name="T20" fmla="*/ 78 w 83"/>
                  <a:gd name="T21" fmla="*/ 397 h 397"/>
                  <a:gd name="T22" fmla="*/ 3 w 83"/>
                  <a:gd name="T23"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397">
                    <a:moveTo>
                      <a:pt x="19" y="296"/>
                    </a:moveTo>
                    <a:lnTo>
                      <a:pt x="0" y="93"/>
                    </a:lnTo>
                    <a:lnTo>
                      <a:pt x="0" y="0"/>
                    </a:lnTo>
                    <a:lnTo>
                      <a:pt x="83" y="0"/>
                    </a:lnTo>
                    <a:lnTo>
                      <a:pt x="83" y="93"/>
                    </a:lnTo>
                    <a:lnTo>
                      <a:pt x="62" y="296"/>
                    </a:lnTo>
                    <a:lnTo>
                      <a:pt x="19" y="296"/>
                    </a:lnTo>
                    <a:close/>
                    <a:moveTo>
                      <a:pt x="3" y="397"/>
                    </a:moveTo>
                    <a:lnTo>
                      <a:pt x="3" y="323"/>
                    </a:lnTo>
                    <a:lnTo>
                      <a:pt x="78" y="323"/>
                    </a:lnTo>
                    <a:lnTo>
                      <a:pt x="78" y="397"/>
                    </a:lnTo>
                    <a:lnTo>
                      <a:pt x="3" y="397"/>
                    </a:lnTo>
                    <a:close/>
                  </a:path>
                </a:pathLst>
              </a:custGeom>
              <a:solidFill>
                <a:srgbClr val="E342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323644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F50DC0-6636-47AB-9A90-81C75AB18276}"/>
              </a:ext>
            </a:extLst>
          </p:cNvPr>
          <p:cNvSpPr/>
          <p:nvPr/>
        </p:nvSpPr>
        <p:spPr>
          <a:xfrm>
            <a:off x="6937326" y="1679430"/>
            <a:ext cx="5123605" cy="3231654"/>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COA Default and Payroll Crosswalk Kick-off for Cohorts 1-4 </a:t>
            </a:r>
          </a:p>
          <a:p>
            <a:pPr marL="285750" indent="-285750">
              <a:buFontTx/>
              <a:buChar char="-"/>
            </a:pPr>
            <a:r>
              <a:rPr lang="en-US" sz="1200" dirty="0">
                <a:solidFill>
                  <a:srgbClr val="E14504"/>
                </a:solidFill>
                <a:latin typeface="Arial" panose="020B0604020202020204" pitchFamily="34" charset="0"/>
                <a:cs typeface="Arial" panose="020B0604020202020204" pitchFamily="34" charset="0"/>
              </a:rPr>
              <a:t>Tuesday, November 17, 2020 </a:t>
            </a:r>
          </a:p>
          <a:p>
            <a:pPr marL="285750" indent="-285750">
              <a:buFontTx/>
              <a:buChar char="-"/>
            </a:pPr>
            <a:endParaRPr lang="en-US" sz="1200" dirty="0">
              <a:latin typeface="Arial" panose="020B0604020202020204" pitchFamily="34" charset="0"/>
              <a:cs typeface="Arial" panose="020B0604020202020204" pitchFamily="34" charset="0"/>
            </a:endParaRPr>
          </a:p>
          <a:p>
            <a:r>
              <a:rPr lang="en-US" sz="1200" dirty="0">
                <a:solidFill>
                  <a:srgbClr val="092F57"/>
                </a:solidFill>
                <a:latin typeface="Arial" panose="020B0604020202020204" pitchFamily="34" charset="0"/>
                <a:cs typeface="Arial" panose="020B0604020202020204" pitchFamily="34" charset="0"/>
              </a:rPr>
              <a:t>Cohorts 1-4 Workbooks Due</a:t>
            </a:r>
          </a:p>
          <a:p>
            <a:pPr marL="285750" indent="-285750">
              <a:buFontTx/>
              <a:buChar char="-"/>
            </a:pPr>
            <a:r>
              <a:rPr lang="en-US" sz="1200" dirty="0">
                <a:solidFill>
                  <a:srgbClr val="E14504"/>
                </a:solidFill>
                <a:latin typeface="Arial" panose="020B0604020202020204" pitchFamily="34" charset="0"/>
                <a:cs typeface="Arial" panose="020B0604020202020204" pitchFamily="34" charset="0"/>
              </a:rPr>
              <a:t> Friday, January 8, 2021</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dirty="0">
                <a:solidFill>
                  <a:srgbClr val="092F57"/>
                </a:solidFill>
                <a:latin typeface="Arial" panose="020B0604020202020204" pitchFamily="34" charset="0"/>
                <a:cs typeface="Arial" panose="020B0604020202020204" pitchFamily="34" charset="0"/>
              </a:rPr>
              <a:t>COA Default and Payroll Crosswalk Kick-off for Cohorts 5-7 </a:t>
            </a:r>
          </a:p>
          <a:p>
            <a:pPr marL="285750" indent="-285750">
              <a:buFontTx/>
              <a:buChar char="-"/>
            </a:pPr>
            <a:r>
              <a:rPr lang="en-US" sz="1200" dirty="0">
                <a:solidFill>
                  <a:srgbClr val="E14504"/>
                </a:solidFill>
                <a:latin typeface="Arial" panose="020B0604020202020204" pitchFamily="34" charset="0"/>
                <a:cs typeface="Arial" panose="020B0604020202020204" pitchFamily="34" charset="0"/>
              </a:rPr>
              <a:t>Tuesday, January 5, 2021 </a:t>
            </a:r>
          </a:p>
          <a:p>
            <a:endParaRPr lang="en-US" sz="1200" dirty="0">
              <a:solidFill>
                <a:srgbClr val="E14504"/>
              </a:solidFill>
              <a:latin typeface="Arial" panose="020B0604020202020204" pitchFamily="34" charset="0"/>
              <a:cs typeface="Arial" panose="020B0604020202020204" pitchFamily="34" charset="0"/>
            </a:endParaRPr>
          </a:p>
          <a:p>
            <a:r>
              <a:rPr lang="en-US" sz="1200" dirty="0">
                <a:solidFill>
                  <a:srgbClr val="092F57"/>
                </a:solidFill>
                <a:latin typeface="Arial" panose="020B0604020202020204" pitchFamily="34" charset="0"/>
                <a:cs typeface="Arial" panose="020B0604020202020204" pitchFamily="34" charset="0"/>
              </a:rPr>
              <a:t>Payroll Interface Testing Begins </a:t>
            </a:r>
          </a:p>
          <a:p>
            <a:r>
              <a:rPr lang="en-US" sz="1200" dirty="0">
                <a:solidFill>
                  <a:srgbClr val="E14504"/>
                </a:solidFill>
                <a:latin typeface="Arial" panose="020B0604020202020204" pitchFamily="34" charset="0"/>
                <a:cs typeface="Arial" panose="020B0604020202020204" pitchFamily="34" charset="0"/>
              </a:rPr>
              <a:t>-      Monday, January 11, 2021</a:t>
            </a:r>
          </a:p>
          <a:p>
            <a:endParaRPr lang="en-US" sz="1200" dirty="0">
              <a:solidFill>
                <a:srgbClr val="E14504"/>
              </a:solidFill>
              <a:latin typeface="Arial" panose="020B0604020202020204" pitchFamily="34" charset="0"/>
              <a:cs typeface="Arial" panose="020B0604020202020204" pitchFamily="34" charset="0"/>
            </a:endParaRPr>
          </a:p>
          <a:p>
            <a:r>
              <a:rPr lang="en-US" sz="1200" dirty="0">
                <a:solidFill>
                  <a:srgbClr val="092F57"/>
                </a:solidFill>
                <a:latin typeface="Arial" panose="020B0604020202020204" pitchFamily="34" charset="0"/>
                <a:cs typeface="Arial" panose="020B0604020202020204" pitchFamily="34" charset="0"/>
              </a:rPr>
              <a:t>Cohorts 5-7 Workbooks Due </a:t>
            </a:r>
          </a:p>
          <a:p>
            <a:pPr marL="285750" indent="-285750">
              <a:buFontTx/>
              <a:buChar char="-"/>
            </a:pPr>
            <a:r>
              <a:rPr lang="en-US" sz="1200" dirty="0">
                <a:solidFill>
                  <a:srgbClr val="E14504"/>
                </a:solidFill>
                <a:latin typeface="Arial" panose="020B0604020202020204" pitchFamily="34" charset="0"/>
                <a:cs typeface="Arial" panose="020B0604020202020204" pitchFamily="34" charset="0"/>
              </a:rPr>
              <a:t> Friday, February 26, 2021</a:t>
            </a:r>
          </a:p>
          <a:p>
            <a:pPr marL="285750" indent="-285750">
              <a:buFontTx/>
              <a:buChar char="-"/>
            </a:pPr>
            <a:endParaRPr lang="en-US" sz="1200" dirty="0">
              <a:solidFill>
                <a:srgbClr val="E14504"/>
              </a:solidFill>
              <a:latin typeface="Arial" panose="020B0604020202020204" pitchFamily="34" charset="0"/>
              <a:cs typeface="Arial" panose="020B0604020202020204" pitchFamily="34" charset="0"/>
            </a:endParaRPr>
          </a:p>
          <a:p>
            <a:r>
              <a:rPr lang="en-US" sz="1200" dirty="0">
                <a:solidFill>
                  <a:srgbClr val="092F57"/>
                </a:solidFill>
                <a:latin typeface="Arial" panose="020B0604020202020204" pitchFamily="34" charset="0"/>
                <a:cs typeface="Arial" panose="020B0604020202020204" pitchFamily="34" charset="0"/>
              </a:rPr>
              <a:t>Partial Payroll Testing Begins </a:t>
            </a:r>
          </a:p>
          <a:p>
            <a:r>
              <a:rPr lang="en-US" sz="1200" dirty="0">
                <a:solidFill>
                  <a:srgbClr val="E14504"/>
                </a:solidFill>
                <a:latin typeface="Arial" panose="020B0604020202020204" pitchFamily="34" charset="0"/>
                <a:cs typeface="Arial" panose="020B0604020202020204" pitchFamily="34" charset="0"/>
              </a:rPr>
              <a:t>-      March – April 2021</a:t>
            </a:r>
          </a:p>
        </p:txBody>
      </p:sp>
      <p:sp>
        <p:nvSpPr>
          <p:cNvPr id="5" name="Title 2">
            <a:extLst>
              <a:ext uri="{FF2B5EF4-FFF2-40B4-BE49-F238E27FC236}">
                <a16:creationId xmlns:a16="http://schemas.microsoft.com/office/drawing/2014/main" id="{509BA32E-4B43-404D-984C-3D96B091E4E9}"/>
              </a:ext>
            </a:extLst>
          </p:cNvPr>
          <p:cNvSpPr>
            <a:spLocks noGrp="1"/>
          </p:cNvSpPr>
          <p:nvPr>
            <p:ph type="title"/>
          </p:nvPr>
        </p:nvSpPr>
        <p:spPr>
          <a:xfrm>
            <a:off x="346075" y="528638"/>
            <a:ext cx="11499850" cy="514350"/>
          </a:xfrm>
        </p:spPr>
        <p:txBody>
          <a:bodyPr>
            <a:normAutofit/>
          </a:bodyPr>
          <a:lstStyle/>
          <a:p>
            <a:r>
              <a:rPr lang="en-US" sz="2900" dirty="0"/>
              <a:t>Default Chart of Accounts and Payroll Crosswalk</a:t>
            </a:r>
          </a:p>
        </p:txBody>
      </p:sp>
      <p:sp>
        <p:nvSpPr>
          <p:cNvPr id="3" name="AutoShape 2" descr="https://files.slack.com/files-pri/T0LS3DURE-F01D8C8ACN7/image.png">
            <a:extLst>
              <a:ext uri="{FF2B5EF4-FFF2-40B4-BE49-F238E27FC236}">
                <a16:creationId xmlns:a16="http://schemas.microsoft.com/office/drawing/2014/main" id="{D031BFED-A4DB-441A-820F-9FC3A31A7BA0}"/>
              </a:ext>
            </a:extLst>
          </p:cNvPr>
          <p:cNvSpPr>
            <a:spLocks noChangeAspect="1" noChangeArrowheads="1"/>
          </p:cNvSpPr>
          <p:nvPr/>
        </p:nvSpPr>
        <p:spPr bwMode="auto">
          <a:xfrm>
            <a:off x="4204355" y="1537355"/>
            <a:ext cx="2044045" cy="204404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79A7DF7B-7D0A-433C-ADB7-2E0E711F8275}"/>
              </a:ext>
            </a:extLst>
          </p:cNvPr>
          <p:cNvPicPr/>
          <p:nvPr/>
        </p:nvPicPr>
        <p:blipFill>
          <a:blip r:embed="rId2"/>
          <a:stretch>
            <a:fillRect/>
          </a:stretch>
        </p:blipFill>
        <p:spPr>
          <a:xfrm>
            <a:off x="627668" y="1253764"/>
            <a:ext cx="5620732" cy="2175235"/>
          </a:xfrm>
          <a:prstGeom prst="rect">
            <a:avLst/>
          </a:prstGeom>
        </p:spPr>
      </p:pic>
      <p:pic>
        <p:nvPicPr>
          <p:cNvPr id="8" name="Picture 7">
            <a:extLst>
              <a:ext uri="{FF2B5EF4-FFF2-40B4-BE49-F238E27FC236}">
                <a16:creationId xmlns:a16="http://schemas.microsoft.com/office/drawing/2014/main" id="{4D6D7D18-3B7B-488D-8012-9D66FB876F3C}"/>
              </a:ext>
            </a:extLst>
          </p:cNvPr>
          <p:cNvPicPr/>
          <p:nvPr/>
        </p:nvPicPr>
        <p:blipFill>
          <a:blip r:embed="rId3"/>
          <a:stretch>
            <a:fillRect/>
          </a:stretch>
        </p:blipFill>
        <p:spPr>
          <a:xfrm>
            <a:off x="679335" y="3513840"/>
            <a:ext cx="5517397" cy="2527169"/>
          </a:xfrm>
          <a:prstGeom prst="rect">
            <a:avLst/>
          </a:prstGeom>
        </p:spPr>
      </p:pic>
      <p:cxnSp>
        <p:nvCxnSpPr>
          <p:cNvPr id="10" name="Straight Connector 9">
            <a:extLst>
              <a:ext uri="{FF2B5EF4-FFF2-40B4-BE49-F238E27FC236}">
                <a16:creationId xmlns:a16="http://schemas.microsoft.com/office/drawing/2014/main" id="{44200791-2959-4887-B3BA-ABFF2EC94AAA}"/>
              </a:ext>
            </a:extLst>
          </p:cNvPr>
          <p:cNvCxnSpPr/>
          <p:nvPr/>
        </p:nvCxnSpPr>
        <p:spPr>
          <a:xfrm>
            <a:off x="6683604" y="1042988"/>
            <a:ext cx="0" cy="4998021"/>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400712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D6BCE0A-712D-4648-9CB5-9D6BDBECE4A5}"/>
              </a:ext>
            </a:extLst>
          </p:cNvPr>
          <p:cNvSpPr txBox="1">
            <a:spLocks/>
          </p:cNvSpPr>
          <p:nvPr/>
        </p:nvSpPr>
        <p:spPr>
          <a:xfrm>
            <a:off x="285863" y="377354"/>
            <a:ext cx="10058400" cy="481148"/>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85000"/>
              </a:lnSpc>
              <a:spcBef>
                <a:spcPct val="0"/>
              </a:spcBef>
              <a:buNone/>
              <a:defRPr sz="4800" kern="1200" spc="-50" baseline="0">
                <a:solidFill>
                  <a:schemeClr val="accent2"/>
                </a:solidFill>
                <a:latin typeface="Arial" panose="020B0604020202020204" pitchFamily="34" charset="0"/>
                <a:ea typeface="+mj-ea"/>
                <a:cs typeface="Arial" panose="020B0604020202020204" pitchFamily="34" charset="0"/>
              </a:defRPr>
            </a:lvl1pPr>
          </a:lstStyle>
          <a:p>
            <a:r>
              <a:rPr lang="en-US" sz="3200" dirty="0"/>
              <a:t>Agency Leases</a:t>
            </a:r>
            <a:endParaRPr lang="en-US" sz="3200" dirty="0">
              <a:solidFill>
                <a:srgbClr val="FF0000"/>
              </a:solidFill>
            </a:endParaRPr>
          </a:p>
        </p:txBody>
      </p:sp>
      <p:sp>
        <p:nvSpPr>
          <p:cNvPr id="3" name="TextBox 2">
            <a:extLst>
              <a:ext uri="{FF2B5EF4-FFF2-40B4-BE49-F238E27FC236}">
                <a16:creationId xmlns:a16="http://schemas.microsoft.com/office/drawing/2014/main" id="{DFD7D2DE-4803-4615-A581-DBFDEF6D3042}"/>
              </a:ext>
            </a:extLst>
          </p:cNvPr>
          <p:cNvSpPr txBox="1"/>
          <p:nvPr/>
        </p:nvSpPr>
        <p:spPr>
          <a:xfrm>
            <a:off x="6218632" y="1222190"/>
            <a:ext cx="4967111" cy="4031873"/>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sz="1600" dirty="0">
                <a:solidFill>
                  <a:srgbClr val="092F57"/>
                </a:solidFill>
                <a:latin typeface="Arial" panose="020B0604020202020204" pitchFamily="34" charset="0"/>
                <a:cs typeface="Arial" panose="020B0604020202020204" pitchFamily="34" charset="0"/>
              </a:rPr>
              <a:t>The Luma Project Finance team will be asking Agencies to complete a workbook to capture all of the information required for leases, which will then be uploaded a tool in Luma called </a:t>
            </a:r>
            <a:r>
              <a:rPr lang="en-US" sz="1600" dirty="0" err="1">
                <a:solidFill>
                  <a:srgbClr val="092F57"/>
                </a:solidFill>
                <a:latin typeface="Arial" panose="020B0604020202020204" pitchFamily="34" charset="0"/>
                <a:cs typeface="Arial" panose="020B0604020202020204" pitchFamily="34" charset="0"/>
              </a:rPr>
              <a:t>LeaseQuery</a:t>
            </a:r>
            <a:r>
              <a:rPr lang="en-US" sz="1600" dirty="0">
                <a:solidFill>
                  <a:srgbClr val="092F57"/>
                </a:solidFill>
                <a:latin typeface="Arial" panose="020B0604020202020204" pitchFamily="34" charset="0"/>
                <a:cs typeface="Arial" panose="020B0604020202020204" pitchFamily="34" charset="0"/>
              </a:rPr>
              <a:t>.</a:t>
            </a:r>
          </a:p>
          <a:p>
            <a:pPr marL="285750" indent="-285750">
              <a:buClr>
                <a:schemeClr val="accent1"/>
              </a:buClr>
              <a:buFont typeface="Arial" panose="020B0604020202020204" pitchFamily="34" charset="0"/>
              <a:buChar char="•"/>
            </a:pPr>
            <a:endParaRPr lang="en-US" sz="1600" dirty="0">
              <a:solidFill>
                <a:srgbClr val="092F57"/>
              </a:solidFill>
              <a:latin typeface="Arial" panose="020B0604020202020204" pitchFamily="34" charset="0"/>
              <a:cs typeface="Arial" panose="020B0604020202020204" pitchFamily="34" charset="0"/>
            </a:endParaRPr>
          </a:p>
          <a:p>
            <a:pPr marL="285750" indent="-285750">
              <a:buClr>
                <a:schemeClr val="accent1"/>
              </a:buClr>
              <a:buFont typeface="Arial" panose="020B0604020202020204" pitchFamily="34" charset="0"/>
              <a:buChar char="•"/>
            </a:pPr>
            <a:r>
              <a:rPr lang="en-US" sz="1600" dirty="0">
                <a:solidFill>
                  <a:srgbClr val="092F57"/>
                </a:solidFill>
                <a:latin typeface="Arial" panose="020B0604020202020204" pitchFamily="34" charset="0"/>
                <a:cs typeface="Arial" panose="020B0604020202020204" pitchFamily="34" charset="0"/>
              </a:rPr>
              <a:t>The email with the upload template can be expected by Mid-November and is requested to be returned by Mid-December. You will likely need assistance of someone that is familiar with you Luma Chart of Account buildout. </a:t>
            </a:r>
          </a:p>
          <a:p>
            <a:pPr marL="285750" indent="-285750">
              <a:buClr>
                <a:schemeClr val="accent1"/>
              </a:buClr>
              <a:buFont typeface="Arial" panose="020B0604020202020204" pitchFamily="34" charset="0"/>
              <a:buChar char="•"/>
            </a:pPr>
            <a:endParaRPr lang="en-US" sz="1600" dirty="0">
              <a:solidFill>
                <a:srgbClr val="092F57"/>
              </a:solidFill>
              <a:latin typeface="Arial" panose="020B0604020202020204" pitchFamily="34" charset="0"/>
              <a:cs typeface="Arial" panose="020B0604020202020204" pitchFamily="34" charset="0"/>
            </a:endParaRPr>
          </a:p>
          <a:p>
            <a:pPr marL="285750" indent="-285750">
              <a:buClr>
                <a:schemeClr val="accent1"/>
              </a:buClr>
              <a:buFont typeface="Arial" panose="020B0604020202020204" pitchFamily="34" charset="0"/>
              <a:buChar char="•"/>
            </a:pPr>
            <a:r>
              <a:rPr lang="en-US" sz="1600" dirty="0">
                <a:solidFill>
                  <a:srgbClr val="092F57"/>
                </a:solidFill>
                <a:latin typeface="Arial" panose="020B0604020202020204" pitchFamily="34" charset="0"/>
                <a:cs typeface="Arial" panose="020B0604020202020204" pitchFamily="34" charset="0"/>
              </a:rPr>
              <a:t>The team estimates to have leases from approximately 50% of all Agencies uploaded to </a:t>
            </a:r>
            <a:r>
              <a:rPr lang="en-US" sz="1600" dirty="0" err="1">
                <a:solidFill>
                  <a:srgbClr val="092F57"/>
                </a:solidFill>
                <a:latin typeface="Arial" panose="020B0604020202020204" pitchFamily="34" charset="0"/>
                <a:cs typeface="Arial" panose="020B0604020202020204" pitchFamily="34" charset="0"/>
              </a:rPr>
              <a:t>LeaseQuery</a:t>
            </a:r>
            <a:r>
              <a:rPr lang="en-US" sz="1600" dirty="0">
                <a:solidFill>
                  <a:srgbClr val="092F57"/>
                </a:solidFill>
                <a:latin typeface="Arial" panose="020B0604020202020204" pitchFamily="34" charset="0"/>
                <a:cs typeface="Arial" panose="020B0604020202020204" pitchFamily="34" charset="0"/>
              </a:rPr>
              <a:t> by System Integration Testing 2, taking place in January 2021.</a:t>
            </a:r>
          </a:p>
        </p:txBody>
      </p:sp>
      <p:sp>
        <p:nvSpPr>
          <p:cNvPr id="5" name="Freeform 73">
            <a:extLst>
              <a:ext uri="{FF2B5EF4-FFF2-40B4-BE49-F238E27FC236}">
                <a16:creationId xmlns:a16="http://schemas.microsoft.com/office/drawing/2014/main" id="{5A59EA67-D953-43F5-BDF8-173C5064A90E}"/>
              </a:ext>
            </a:extLst>
          </p:cNvPr>
          <p:cNvSpPr>
            <a:spLocks noEditPoints="1"/>
          </p:cNvSpPr>
          <p:nvPr/>
        </p:nvSpPr>
        <p:spPr bwMode="auto">
          <a:xfrm>
            <a:off x="1098336" y="2748732"/>
            <a:ext cx="1337468" cy="1598743"/>
          </a:xfrm>
          <a:custGeom>
            <a:avLst/>
            <a:gdLst>
              <a:gd name="T0" fmla="*/ 215 w 215"/>
              <a:gd name="T1" fmla="*/ 18 h 273"/>
              <a:gd name="T2" fmla="*/ 17 w 215"/>
              <a:gd name="T3" fmla="*/ 0 h 273"/>
              <a:gd name="T4" fmla="*/ 0 w 215"/>
              <a:gd name="T5" fmla="*/ 255 h 273"/>
              <a:gd name="T6" fmla="*/ 198 w 215"/>
              <a:gd name="T7" fmla="*/ 273 h 273"/>
              <a:gd name="T8" fmla="*/ 201 w 215"/>
              <a:gd name="T9" fmla="*/ 14 h 273"/>
              <a:gd name="T10" fmla="*/ 14 w 215"/>
              <a:gd name="T11" fmla="*/ 259 h 273"/>
              <a:gd name="T12" fmla="*/ 201 w 215"/>
              <a:gd name="T13" fmla="*/ 14 h 273"/>
              <a:gd name="T14" fmla="*/ 61 w 215"/>
              <a:gd name="T15" fmla="*/ 42 h 273"/>
              <a:gd name="T16" fmla="*/ 147 w 215"/>
              <a:gd name="T17" fmla="*/ 35 h 273"/>
              <a:gd name="T18" fmla="*/ 147 w 215"/>
              <a:gd name="T19" fmla="*/ 49 h 273"/>
              <a:gd name="T20" fmla="*/ 34 w 215"/>
              <a:gd name="T21" fmla="*/ 78 h 273"/>
              <a:gd name="T22" fmla="*/ 34 w 215"/>
              <a:gd name="T23" fmla="*/ 70 h 273"/>
              <a:gd name="T24" fmla="*/ 185 w 215"/>
              <a:gd name="T25" fmla="*/ 74 h 273"/>
              <a:gd name="T26" fmla="*/ 34 w 215"/>
              <a:gd name="T27" fmla="*/ 78 h 273"/>
              <a:gd name="T28" fmla="*/ 30 w 215"/>
              <a:gd name="T29" fmla="*/ 99 h 273"/>
              <a:gd name="T30" fmla="*/ 182 w 215"/>
              <a:gd name="T31" fmla="*/ 95 h 273"/>
              <a:gd name="T32" fmla="*/ 182 w 215"/>
              <a:gd name="T33" fmla="*/ 103 h 273"/>
              <a:gd name="T34" fmla="*/ 34 w 215"/>
              <a:gd name="T35" fmla="*/ 184 h 273"/>
              <a:gd name="T36" fmla="*/ 34 w 215"/>
              <a:gd name="T37" fmla="*/ 176 h 273"/>
              <a:gd name="T38" fmla="*/ 72 w 215"/>
              <a:gd name="T39" fmla="*/ 180 h 273"/>
              <a:gd name="T40" fmla="*/ 34 w 215"/>
              <a:gd name="T41" fmla="*/ 184 h 273"/>
              <a:gd name="T42" fmla="*/ 160 w 215"/>
              <a:gd name="T43" fmla="*/ 151 h 273"/>
              <a:gd name="T44" fmla="*/ 185 w 215"/>
              <a:gd name="T45" fmla="*/ 151 h 273"/>
              <a:gd name="T46" fmla="*/ 176 w 215"/>
              <a:gd name="T47" fmla="*/ 172 h 273"/>
              <a:gd name="T48" fmla="*/ 192 w 215"/>
              <a:gd name="T49" fmla="*/ 192 h 273"/>
              <a:gd name="T50" fmla="*/ 170 w 215"/>
              <a:gd name="T51" fmla="*/ 198 h 273"/>
              <a:gd name="T52" fmla="*/ 165 w 215"/>
              <a:gd name="T53" fmla="*/ 223 h 273"/>
              <a:gd name="T54" fmla="*/ 146 w 215"/>
              <a:gd name="T55" fmla="*/ 210 h 273"/>
              <a:gd name="T56" fmla="*/ 123 w 215"/>
              <a:gd name="T57" fmla="*/ 221 h 273"/>
              <a:gd name="T58" fmla="*/ 122 w 215"/>
              <a:gd name="T59" fmla="*/ 198 h 273"/>
              <a:gd name="T60" fmla="*/ 99 w 215"/>
              <a:gd name="T61" fmla="*/ 187 h 273"/>
              <a:gd name="T62" fmla="*/ 116 w 215"/>
              <a:gd name="T63" fmla="*/ 172 h 273"/>
              <a:gd name="T64" fmla="*/ 34 w 215"/>
              <a:gd name="T65" fmla="*/ 153 h 273"/>
              <a:gd name="T66" fmla="*/ 34 w 215"/>
              <a:gd name="T67" fmla="*/ 145 h 273"/>
              <a:gd name="T68" fmla="*/ 141 w 215"/>
              <a:gd name="T69" fmla="*/ 133 h 273"/>
              <a:gd name="T70" fmla="*/ 34 w 215"/>
              <a:gd name="T71" fmla="*/ 128 h 273"/>
              <a:gd name="T72" fmla="*/ 34 w 215"/>
              <a:gd name="T73" fmla="*/ 120 h 273"/>
              <a:gd name="T74" fmla="*/ 169 w 215"/>
              <a:gd name="T75" fmla="*/ 124 h 273"/>
              <a:gd name="T76" fmla="*/ 147 w 215"/>
              <a:gd name="T77" fmla="*/ 128 h 273"/>
              <a:gd name="T78" fmla="*/ 31 w 215"/>
              <a:gd name="T79" fmla="*/ 224 h 273"/>
              <a:gd name="T80" fmla="*/ 66 w 215"/>
              <a:gd name="T81" fmla="*/ 195 h 273"/>
              <a:gd name="T82" fmla="*/ 68 w 215"/>
              <a:gd name="T83" fmla="*/ 223 h 273"/>
              <a:gd name="T84" fmla="*/ 72 w 215"/>
              <a:gd name="T85" fmla="*/ 226 h 273"/>
              <a:gd name="T86" fmla="*/ 86 w 215"/>
              <a:gd name="T87" fmla="*/ 215 h 273"/>
              <a:gd name="T88" fmla="*/ 98 w 215"/>
              <a:gd name="T89" fmla="*/ 214 h 273"/>
              <a:gd name="T90" fmla="*/ 94 w 215"/>
              <a:gd name="T91" fmla="*/ 229 h 273"/>
              <a:gd name="T92" fmla="*/ 118 w 215"/>
              <a:gd name="T93" fmla="*/ 232 h 273"/>
              <a:gd name="T94" fmla="*/ 118 w 215"/>
              <a:gd name="T95" fmla="*/ 242 h 273"/>
              <a:gd name="T96" fmla="*/ 85 w 215"/>
              <a:gd name="T97" fmla="*/ 232 h 273"/>
              <a:gd name="T98" fmla="*/ 81 w 215"/>
              <a:gd name="T99" fmla="*/ 230 h 273"/>
              <a:gd name="T100" fmla="*/ 56 w 215"/>
              <a:gd name="T101" fmla="*/ 239 h 273"/>
              <a:gd name="T102" fmla="*/ 58 w 215"/>
              <a:gd name="T103" fmla="*/ 226 h 273"/>
              <a:gd name="T104" fmla="*/ 66 w 215"/>
              <a:gd name="T105" fmla="*/ 204 h 273"/>
              <a:gd name="T106" fmla="*/ 41 w 215"/>
              <a:gd name="T107" fmla="*/ 223 h 273"/>
              <a:gd name="T108" fmla="*/ 34 w 215"/>
              <a:gd name="T109" fmla="*/ 236 h 273"/>
              <a:gd name="T110" fmla="*/ 29 w 215"/>
              <a:gd name="T111" fmla="*/ 240 h 273"/>
              <a:gd name="T112" fmla="*/ 27 w 215"/>
              <a:gd name="T113" fmla="*/ 23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5" h="273">
                <a:moveTo>
                  <a:pt x="215" y="255"/>
                </a:moveTo>
                <a:cubicBezTo>
                  <a:pt x="215" y="18"/>
                  <a:pt x="215" y="18"/>
                  <a:pt x="215" y="18"/>
                </a:cubicBezTo>
                <a:cubicBezTo>
                  <a:pt x="215" y="8"/>
                  <a:pt x="208" y="0"/>
                  <a:pt x="198" y="0"/>
                </a:cubicBezTo>
                <a:cubicBezTo>
                  <a:pt x="17" y="0"/>
                  <a:pt x="17" y="0"/>
                  <a:pt x="17" y="0"/>
                </a:cubicBezTo>
                <a:cubicBezTo>
                  <a:pt x="8" y="0"/>
                  <a:pt x="0" y="8"/>
                  <a:pt x="0" y="18"/>
                </a:cubicBezTo>
                <a:cubicBezTo>
                  <a:pt x="0" y="255"/>
                  <a:pt x="0" y="255"/>
                  <a:pt x="0" y="255"/>
                </a:cubicBezTo>
                <a:cubicBezTo>
                  <a:pt x="0" y="265"/>
                  <a:pt x="8" y="273"/>
                  <a:pt x="18" y="273"/>
                </a:cubicBezTo>
                <a:cubicBezTo>
                  <a:pt x="198" y="273"/>
                  <a:pt x="198" y="273"/>
                  <a:pt x="198" y="273"/>
                </a:cubicBezTo>
                <a:cubicBezTo>
                  <a:pt x="208" y="273"/>
                  <a:pt x="215" y="265"/>
                  <a:pt x="215" y="255"/>
                </a:cubicBezTo>
                <a:close/>
                <a:moveTo>
                  <a:pt x="201" y="14"/>
                </a:moveTo>
                <a:cubicBezTo>
                  <a:pt x="201" y="259"/>
                  <a:pt x="201" y="259"/>
                  <a:pt x="201" y="259"/>
                </a:cubicBezTo>
                <a:cubicBezTo>
                  <a:pt x="14" y="259"/>
                  <a:pt x="14" y="259"/>
                  <a:pt x="14" y="259"/>
                </a:cubicBezTo>
                <a:cubicBezTo>
                  <a:pt x="14" y="14"/>
                  <a:pt x="14" y="14"/>
                  <a:pt x="14" y="14"/>
                </a:cubicBezTo>
                <a:cubicBezTo>
                  <a:pt x="201" y="14"/>
                  <a:pt x="201" y="14"/>
                  <a:pt x="201" y="14"/>
                </a:cubicBezTo>
                <a:close/>
                <a:moveTo>
                  <a:pt x="68" y="49"/>
                </a:moveTo>
                <a:cubicBezTo>
                  <a:pt x="64" y="49"/>
                  <a:pt x="61" y="46"/>
                  <a:pt x="61" y="42"/>
                </a:cubicBezTo>
                <a:cubicBezTo>
                  <a:pt x="61" y="38"/>
                  <a:pt x="64" y="35"/>
                  <a:pt x="68" y="35"/>
                </a:cubicBezTo>
                <a:cubicBezTo>
                  <a:pt x="147" y="35"/>
                  <a:pt x="147" y="35"/>
                  <a:pt x="147" y="35"/>
                </a:cubicBezTo>
                <a:cubicBezTo>
                  <a:pt x="151" y="35"/>
                  <a:pt x="154" y="38"/>
                  <a:pt x="154" y="42"/>
                </a:cubicBezTo>
                <a:cubicBezTo>
                  <a:pt x="154" y="46"/>
                  <a:pt x="151" y="49"/>
                  <a:pt x="147" y="49"/>
                </a:cubicBezTo>
                <a:cubicBezTo>
                  <a:pt x="68" y="49"/>
                  <a:pt x="68" y="49"/>
                  <a:pt x="68" y="49"/>
                </a:cubicBezTo>
                <a:close/>
                <a:moveTo>
                  <a:pt x="34" y="78"/>
                </a:moveTo>
                <a:cubicBezTo>
                  <a:pt x="32" y="78"/>
                  <a:pt x="30" y="76"/>
                  <a:pt x="30" y="74"/>
                </a:cubicBezTo>
                <a:cubicBezTo>
                  <a:pt x="30" y="72"/>
                  <a:pt x="32" y="70"/>
                  <a:pt x="34" y="70"/>
                </a:cubicBezTo>
                <a:cubicBezTo>
                  <a:pt x="182" y="70"/>
                  <a:pt x="182" y="70"/>
                  <a:pt x="182" y="70"/>
                </a:cubicBezTo>
                <a:cubicBezTo>
                  <a:pt x="184" y="70"/>
                  <a:pt x="185" y="72"/>
                  <a:pt x="185" y="74"/>
                </a:cubicBezTo>
                <a:cubicBezTo>
                  <a:pt x="185" y="76"/>
                  <a:pt x="184" y="78"/>
                  <a:pt x="182" y="78"/>
                </a:cubicBezTo>
                <a:cubicBezTo>
                  <a:pt x="34" y="78"/>
                  <a:pt x="34" y="78"/>
                  <a:pt x="34" y="78"/>
                </a:cubicBezTo>
                <a:close/>
                <a:moveTo>
                  <a:pt x="34" y="103"/>
                </a:moveTo>
                <a:cubicBezTo>
                  <a:pt x="32" y="103"/>
                  <a:pt x="30" y="101"/>
                  <a:pt x="30" y="99"/>
                </a:cubicBezTo>
                <a:cubicBezTo>
                  <a:pt x="30" y="97"/>
                  <a:pt x="32" y="95"/>
                  <a:pt x="34" y="95"/>
                </a:cubicBezTo>
                <a:cubicBezTo>
                  <a:pt x="182" y="95"/>
                  <a:pt x="182" y="95"/>
                  <a:pt x="182" y="95"/>
                </a:cubicBezTo>
                <a:cubicBezTo>
                  <a:pt x="184" y="95"/>
                  <a:pt x="185" y="97"/>
                  <a:pt x="185" y="99"/>
                </a:cubicBezTo>
                <a:cubicBezTo>
                  <a:pt x="185" y="101"/>
                  <a:pt x="184" y="103"/>
                  <a:pt x="182" y="103"/>
                </a:cubicBezTo>
                <a:cubicBezTo>
                  <a:pt x="34" y="103"/>
                  <a:pt x="34" y="103"/>
                  <a:pt x="34" y="103"/>
                </a:cubicBezTo>
                <a:close/>
                <a:moveTo>
                  <a:pt x="34" y="184"/>
                </a:moveTo>
                <a:cubicBezTo>
                  <a:pt x="32" y="184"/>
                  <a:pt x="30" y="183"/>
                  <a:pt x="30" y="180"/>
                </a:cubicBezTo>
                <a:cubicBezTo>
                  <a:pt x="30" y="178"/>
                  <a:pt x="32" y="176"/>
                  <a:pt x="34" y="176"/>
                </a:cubicBezTo>
                <a:cubicBezTo>
                  <a:pt x="68" y="176"/>
                  <a:pt x="68" y="176"/>
                  <a:pt x="68" y="176"/>
                </a:cubicBezTo>
                <a:cubicBezTo>
                  <a:pt x="70" y="176"/>
                  <a:pt x="72" y="178"/>
                  <a:pt x="72" y="180"/>
                </a:cubicBezTo>
                <a:cubicBezTo>
                  <a:pt x="72" y="183"/>
                  <a:pt x="70" y="184"/>
                  <a:pt x="68" y="184"/>
                </a:cubicBezTo>
                <a:cubicBezTo>
                  <a:pt x="34" y="184"/>
                  <a:pt x="34" y="184"/>
                  <a:pt x="34" y="184"/>
                </a:cubicBezTo>
                <a:close/>
                <a:moveTo>
                  <a:pt x="151" y="133"/>
                </a:moveTo>
                <a:cubicBezTo>
                  <a:pt x="160" y="151"/>
                  <a:pt x="160" y="151"/>
                  <a:pt x="160" y="151"/>
                </a:cubicBezTo>
                <a:cubicBezTo>
                  <a:pt x="179" y="146"/>
                  <a:pt x="179" y="146"/>
                  <a:pt x="179" y="146"/>
                </a:cubicBezTo>
                <a:cubicBezTo>
                  <a:pt x="182" y="146"/>
                  <a:pt x="184" y="148"/>
                  <a:pt x="185" y="151"/>
                </a:cubicBezTo>
                <a:cubicBezTo>
                  <a:pt x="185" y="152"/>
                  <a:pt x="185" y="153"/>
                  <a:pt x="185" y="154"/>
                </a:cubicBezTo>
                <a:cubicBezTo>
                  <a:pt x="176" y="172"/>
                  <a:pt x="176" y="172"/>
                  <a:pt x="176" y="172"/>
                </a:cubicBezTo>
                <a:cubicBezTo>
                  <a:pt x="192" y="184"/>
                  <a:pt x="192" y="184"/>
                  <a:pt x="192" y="184"/>
                </a:cubicBezTo>
                <a:cubicBezTo>
                  <a:pt x="194" y="186"/>
                  <a:pt x="194" y="189"/>
                  <a:pt x="192" y="192"/>
                </a:cubicBezTo>
                <a:cubicBezTo>
                  <a:pt x="192" y="193"/>
                  <a:pt x="190" y="193"/>
                  <a:pt x="189" y="194"/>
                </a:cubicBezTo>
                <a:cubicBezTo>
                  <a:pt x="170" y="198"/>
                  <a:pt x="170" y="198"/>
                  <a:pt x="170" y="198"/>
                </a:cubicBezTo>
                <a:cubicBezTo>
                  <a:pt x="170" y="217"/>
                  <a:pt x="170" y="217"/>
                  <a:pt x="170" y="217"/>
                </a:cubicBezTo>
                <a:cubicBezTo>
                  <a:pt x="170" y="220"/>
                  <a:pt x="168" y="223"/>
                  <a:pt x="165" y="223"/>
                </a:cubicBezTo>
                <a:cubicBezTo>
                  <a:pt x="163" y="223"/>
                  <a:pt x="162" y="222"/>
                  <a:pt x="161" y="222"/>
                </a:cubicBezTo>
                <a:cubicBezTo>
                  <a:pt x="146" y="210"/>
                  <a:pt x="146" y="210"/>
                  <a:pt x="146" y="210"/>
                </a:cubicBezTo>
                <a:cubicBezTo>
                  <a:pt x="131" y="222"/>
                  <a:pt x="131" y="222"/>
                  <a:pt x="131" y="222"/>
                </a:cubicBezTo>
                <a:cubicBezTo>
                  <a:pt x="129" y="224"/>
                  <a:pt x="125" y="223"/>
                  <a:pt x="123" y="221"/>
                </a:cubicBezTo>
                <a:cubicBezTo>
                  <a:pt x="122" y="220"/>
                  <a:pt x="122" y="218"/>
                  <a:pt x="122" y="217"/>
                </a:cubicBezTo>
                <a:cubicBezTo>
                  <a:pt x="122" y="198"/>
                  <a:pt x="122" y="198"/>
                  <a:pt x="122" y="198"/>
                </a:cubicBezTo>
                <a:cubicBezTo>
                  <a:pt x="103" y="194"/>
                  <a:pt x="103" y="194"/>
                  <a:pt x="103" y="194"/>
                </a:cubicBezTo>
                <a:cubicBezTo>
                  <a:pt x="100" y="193"/>
                  <a:pt x="98" y="190"/>
                  <a:pt x="99" y="187"/>
                </a:cubicBezTo>
                <a:cubicBezTo>
                  <a:pt x="99" y="186"/>
                  <a:pt x="100" y="185"/>
                  <a:pt x="101" y="184"/>
                </a:cubicBezTo>
                <a:cubicBezTo>
                  <a:pt x="116" y="172"/>
                  <a:pt x="116" y="172"/>
                  <a:pt x="116" y="172"/>
                </a:cubicBezTo>
                <a:cubicBezTo>
                  <a:pt x="107" y="153"/>
                  <a:pt x="107" y="153"/>
                  <a:pt x="107" y="153"/>
                </a:cubicBezTo>
                <a:cubicBezTo>
                  <a:pt x="34" y="153"/>
                  <a:pt x="34" y="153"/>
                  <a:pt x="34" y="153"/>
                </a:cubicBezTo>
                <a:cubicBezTo>
                  <a:pt x="32" y="153"/>
                  <a:pt x="30" y="151"/>
                  <a:pt x="30" y="149"/>
                </a:cubicBezTo>
                <a:cubicBezTo>
                  <a:pt x="30" y="147"/>
                  <a:pt x="32" y="145"/>
                  <a:pt x="34" y="145"/>
                </a:cubicBezTo>
                <a:cubicBezTo>
                  <a:pt x="135" y="145"/>
                  <a:pt x="135" y="145"/>
                  <a:pt x="135" y="145"/>
                </a:cubicBezTo>
                <a:cubicBezTo>
                  <a:pt x="141" y="133"/>
                  <a:pt x="141" y="133"/>
                  <a:pt x="141" y="133"/>
                </a:cubicBezTo>
                <a:cubicBezTo>
                  <a:pt x="142" y="131"/>
                  <a:pt x="144" y="128"/>
                  <a:pt x="146" y="128"/>
                </a:cubicBezTo>
                <a:cubicBezTo>
                  <a:pt x="34" y="128"/>
                  <a:pt x="34" y="128"/>
                  <a:pt x="34" y="128"/>
                </a:cubicBezTo>
                <a:cubicBezTo>
                  <a:pt x="32" y="128"/>
                  <a:pt x="30" y="126"/>
                  <a:pt x="30" y="124"/>
                </a:cubicBezTo>
                <a:cubicBezTo>
                  <a:pt x="30" y="122"/>
                  <a:pt x="32" y="120"/>
                  <a:pt x="34" y="120"/>
                </a:cubicBezTo>
                <a:cubicBezTo>
                  <a:pt x="165" y="120"/>
                  <a:pt x="165" y="120"/>
                  <a:pt x="165" y="120"/>
                </a:cubicBezTo>
                <a:cubicBezTo>
                  <a:pt x="167" y="120"/>
                  <a:pt x="169" y="122"/>
                  <a:pt x="169" y="124"/>
                </a:cubicBezTo>
                <a:cubicBezTo>
                  <a:pt x="169" y="126"/>
                  <a:pt x="167" y="128"/>
                  <a:pt x="165" y="128"/>
                </a:cubicBezTo>
                <a:cubicBezTo>
                  <a:pt x="147" y="128"/>
                  <a:pt x="147" y="128"/>
                  <a:pt x="147" y="128"/>
                </a:cubicBezTo>
                <a:cubicBezTo>
                  <a:pt x="149" y="128"/>
                  <a:pt x="150" y="131"/>
                  <a:pt x="151" y="133"/>
                </a:cubicBezTo>
                <a:close/>
                <a:moveTo>
                  <a:pt x="31" y="224"/>
                </a:moveTo>
                <a:cubicBezTo>
                  <a:pt x="32" y="222"/>
                  <a:pt x="34" y="219"/>
                  <a:pt x="35" y="217"/>
                </a:cubicBezTo>
                <a:cubicBezTo>
                  <a:pt x="42" y="207"/>
                  <a:pt x="54" y="197"/>
                  <a:pt x="66" y="195"/>
                </a:cubicBezTo>
                <a:cubicBezTo>
                  <a:pt x="71" y="194"/>
                  <a:pt x="73" y="196"/>
                  <a:pt x="74" y="201"/>
                </a:cubicBezTo>
                <a:cubicBezTo>
                  <a:pt x="74" y="207"/>
                  <a:pt x="71" y="217"/>
                  <a:pt x="68" y="223"/>
                </a:cubicBezTo>
                <a:cubicBezTo>
                  <a:pt x="65" y="231"/>
                  <a:pt x="65" y="231"/>
                  <a:pt x="65" y="231"/>
                </a:cubicBezTo>
                <a:cubicBezTo>
                  <a:pt x="72" y="226"/>
                  <a:pt x="72" y="226"/>
                  <a:pt x="72" y="226"/>
                </a:cubicBezTo>
                <a:cubicBezTo>
                  <a:pt x="74" y="224"/>
                  <a:pt x="75" y="223"/>
                  <a:pt x="77" y="222"/>
                </a:cubicBezTo>
                <a:cubicBezTo>
                  <a:pt x="80" y="219"/>
                  <a:pt x="83" y="217"/>
                  <a:pt x="86" y="215"/>
                </a:cubicBezTo>
                <a:cubicBezTo>
                  <a:pt x="88" y="213"/>
                  <a:pt x="93" y="210"/>
                  <a:pt x="96" y="212"/>
                </a:cubicBezTo>
                <a:cubicBezTo>
                  <a:pt x="97" y="212"/>
                  <a:pt x="97" y="213"/>
                  <a:pt x="98" y="214"/>
                </a:cubicBezTo>
                <a:cubicBezTo>
                  <a:pt x="100" y="218"/>
                  <a:pt x="97" y="221"/>
                  <a:pt x="96" y="225"/>
                </a:cubicBezTo>
                <a:cubicBezTo>
                  <a:pt x="95" y="226"/>
                  <a:pt x="94" y="227"/>
                  <a:pt x="94" y="229"/>
                </a:cubicBezTo>
                <a:cubicBezTo>
                  <a:pt x="92" y="232"/>
                  <a:pt x="92" y="232"/>
                  <a:pt x="92" y="232"/>
                </a:cubicBezTo>
                <a:cubicBezTo>
                  <a:pt x="118" y="232"/>
                  <a:pt x="118" y="232"/>
                  <a:pt x="118" y="232"/>
                </a:cubicBezTo>
                <a:cubicBezTo>
                  <a:pt x="120" y="232"/>
                  <a:pt x="122" y="235"/>
                  <a:pt x="122" y="237"/>
                </a:cubicBezTo>
                <a:cubicBezTo>
                  <a:pt x="122" y="239"/>
                  <a:pt x="120" y="242"/>
                  <a:pt x="118" y="242"/>
                </a:cubicBezTo>
                <a:cubicBezTo>
                  <a:pt x="110" y="242"/>
                  <a:pt x="102" y="242"/>
                  <a:pt x="93" y="242"/>
                </a:cubicBezTo>
                <a:cubicBezTo>
                  <a:pt x="87" y="242"/>
                  <a:pt x="84" y="238"/>
                  <a:pt x="85" y="232"/>
                </a:cubicBezTo>
                <a:cubicBezTo>
                  <a:pt x="85" y="227"/>
                  <a:pt x="85" y="227"/>
                  <a:pt x="85" y="227"/>
                </a:cubicBezTo>
                <a:cubicBezTo>
                  <a:pt x="81" y="230"/>
                  <a:pt x="81" y="230"/>
                  <a:pt x="81" y="230"/>
                </a:cubicBezTo>
                <a:cubicBezTo>
                  <a:pt x="76" y="233"/>
                  <a:pt x="66" y="241"/>
                  <a:pt x="61" y="242"/>
                </a:cubicBezTo>
                <a:cubicBezTo>
                  <a:pt x="59" y="242"/>
                  <a:pt x="57" y="241"/>
                  <a:pt x="56" y="239"/>
                </a:cubicBezTo>
                <a:cubicBezTo>
                  <a:pt x="55" y="237"/>
                  <a:pt x="55" y="235"/>
                  <a:pt x="56" y="233"/>
                </a:cubicBezTo>
                <a:cubicBezTo>
                  <a:pt x="56" y="230"/>
                  <a:pt x="57" y="228"/>
                  <a:pt x="58" y="226"/>
                </a:cubicBezTo>
                <a:cubicBezTo>
                  <a:pt x="61" y="220"/>
                  <a:pt x="63" y="214"/>
                  <a:pt x="65" y="208"/>
                </a:cubicBezTo>
                <a:cubicBezTo>
                  <a:pt x="66" y="204"/>
                  <a:pt x="66" y="204"/>
                  <a:pt x="66" y="204"/>
                </a:cubicBezTo>
                <a:cubicBezTo>
                  <a:pt x="62" y="206"/>
                  <a:pt x="62" y="206"/>
                  <a:pt x="62" y="206"/>
                </a:cubicBezTo>
                <a:cubicBezTo>
                  <a:pt x="54" y="209"/>
                  <a:pt x="46" y="216"/>
                  <a:pt x="41" y="223"/>
                </a:cubicBezTo>
                <a:cubicBezTo>
                  <a:pt x="40" y="225"/>
                  <a:pt x="39" y="227"/>
                  <a:pt x="37" y="229"/>
                </a:cubicBezTo>
                <a:cubicBezTo>
                  <a:pt x="36" y="232"/>
                  <a:pt x="35" y="234"/>
                  <a:pt x="34" y="236"/>
                </a:cubicBezTo>
                <a:cubicBezTo>
                  <a:pt x="34" y="237"/>
                  <a:pt x="34" y="237"/>
                  <a:pt x="34" y="237"/>
                </a:cubicBezTo>
                <a:cubicBezTo>
                  <a:pt x="33" y="239"/>
                  <a:pt x="31" y="240"/>
                  <a:pt x="29" y="240"/>
                </a:cubicBezTo>
                <a:cubicBezTo>
                  <a:pt x="27" y="239"/>
                  <a:pt x="26" y="236"/>
                  <a:pt x="26" y="234"/>
                </a:cubicBezTo>
                <a:cubicBezTo>
                  <a:pt x="27" y="233"/>
                  <a:pt x="27" y="232"/>
                  <a:pt x="27" y="232"/>
                </a:cubicBezTo>
                <a:cubicBezTo>
                  <a:pt x="28" y="229"/>
                  <a:pt x="29" y="227"/>
                  <a:pt x="31" y="224"/>
                </a:cubicBezTo>
                <a:close/>
              </a:path>
            </a:pathLst>
          </a:custGeom>
          <a:solidFill>
            <a:srgbClr val="092F57"/>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6" name="Freeform 141">
            <a:extLst>
              <a:ext uri="{FF2B5EF4-FFF2-40B4-BE49-F238E27FC236}">
                <a16:creationId xmlns:a16="http://schemas.microsoft.com/office/drawing/2014/main" id="{59EFD209-BECD-4958-943D-280A6390DF58}"/>
              </a:ext>
            </a:extLst>
          </p:cNvPr>
          <p:cNvSpPr>
            <a:spLocks noChangeAspect="1"/>
          </p:cNvSpPr>
          <p:nvPr/>
        </p:nvSpPr>
        <p:spPr bwMode="auto">
          <a:xfrm rot="20992892">
            <a:off x="2560261" y="2224954"/>
            <a:ext cx="1088554" cy="833783"/>
          </a:xfrm>
          <a:custGeom>
            <a:avLst/>
            <a:gdLst>
              <a:gd name="T0" fmla="*/ 79 w 132"/>
              <a:gd name="T1" fmla="*/ 65 h 101"/>
              <a:gd name="T2" fmla="*/ 79 w 132"/>
              <a:gd name="T3" fmla="*/ 97 h 101"/>
              <a:gd name="T4" fmla="*/ 132 w 132"/>
              <a:gd name="T5" fmla="*/ 48 h 101"/>
              <a:gd name="T6" fmla="*/ 79 w 132"/>
              <a:gd name="T7" fmla="*/ 0 h 101"/>
              <a:gd name="T8" fmla="*/ 79 w 132"/>
              <a:gd name="T9" fmla="*/ 29 h 101"/>
              <a:gd name="T10" fmla="*/ 0 w 132"/>
              <a:gd name="T11" fmla="*/ 101 h 101"/>
              <a:gd name="T12" fmla="*/ 79 w 132"/>
              <a:gd name="T13" fmla="*/ 65 h 101"/>
            </a:gdLst>
            <a:ahLst/>
            <a:cxnLst>
              <a:cxn ang="0">
                <a:pos x="T0" y="T1"/>
              </a:cxn>
              <a:cxn ang="0">
                <a:pos x="T2" y="T3"/>
              </a:cxn>
              <a:cxn ang="0">
                <a:pos x="T4" y="T5"/>
              </a:cxn>
              <a:cxn ang="0">
                <a:pos x="T6" y="T7"/>
              </a:cxn>
              <a:cxn ang="0">
                <a:pos x="T8" y="T9"/>
              </a:cxn>
              <a:cxn ang="0">
                <a:pos x="T10" y="T11"/>
              </a:cxn>
              <a:cxn ang="0">
                <a:pos x="T12" y="T13"/>
              </a:cxn>
            </a:cxnLst>
            <a:rect l="0" t="0" r="r" b="b"/>
            <a:pathLst>
              <a:path w="132" h="101">
                <a:moveTo>
                  <a:pt x="79" y="65"/>
                </a:moveTo>
                <a:cubicBezTo>
                  <a:pt x="79" y="97"/>
                  <a:pt x="79" y="97"/>
                  <a:pt x="79" y="97"/>
                </a:cubicBezTo>
                <a:cubicBezTo>
                  <a:pt x="132" y="48"/>
                  <a:pt x="132" y="48"/>
                  <a:pt x="132" y="48"/>
                </a:cubicBezTo>
                <a:cubicBezTo>
                  <a:pt x="79" y="0"/>
                  <a:pt x="79" y="0"/>
                  <a:pt x="79" y="0"/>
                </a:cubicBezTo>
                <a:cubicBezTo>
                  <a:pt x="79" y="29"/>
                  <a:pt x="79" y="29"/>
                  <a:pt x="79" y="29"/>
                </a:cubicBezTo>
                <a:cubicBezTo>
                  <a:pt x="14" y="29"/>
                  <a:pt x="0" y="101"/>
                  <a:pt x="0" y="101"/>
                </a:cubicBezTo>
                <a:cubicBezTo>
                  <a:pt x="18" y="68"/>
                  <a:pt x="44" y="65"/>
                  <a:pt x="79" y="65"/>
                </a:cubicBezTo>
                <a:close/>
              </a:path>
            </a:pathLst>
          </a:custGeom>
          <a:solidFill>
            <a:srgbClr val="FFB81C"/>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7" name="Group 6">
            <a:extLst>
              <a:ext uri="{FF2B5EF4-FFF2-40B4-BE49-F238E27FC236}">
                <a16:creationId xmlns:a16="http://schemas.microsoft.com/office/drawing/2014/main" id="{BC915AA2-B7F9-4AF4-BB78-45DCA81B34A3}"/>
              </a:ext>
            </a:extLst>
          </p:cNvPr>
          <p:cNvGrpSpPr/>
          <p:nvPr/>
        </p:nvGrpSpPr>
        <p:grpSpPr>
          <a:xfrm>
            <a:off x="3713591" y="2017043"/>
            <a:ext cx="2017313" cy="1221084"/>
            <a:chOff x="430213" y="3795713"/>
            <a:chExt cx="1071562" cy="730250"/>
          </a:xfrm>
          <a:solidFill>
            <a:srgbClr val="092F57"/>
          </a:solidFill>
        </p:grpSpPr>
        <p:sp>
          <p:nvSpPr>
            <p:cNvPr id="8" name="Freeform 69">
              <a:extLst>
                <a:ext uri="{FF2B5EF4-FFF2-40B4-BE49-F238E27FC236}">
                  <a16:creationId xmlns:a16="http://schemas.microsoft.com/office/drawing/2014/main" id="{7BCDCE75-0A2E-4464-89E8-52B218536A5C}"/>
                </a:ext>
              </a:extLst>
            </p:cNvPr>
            <p:cNvSpPr>
              <a:spLocks/>
            </p:cNvSpPr>
            <p:nvPr/>
          </p:nvSpPr>
          <p:spPr bwMode="auto">
            <a:xfrm>
              <a:off x="519113" y="3795713"/>
              <a:ext cx="890587" cy="571500"/>
            </a:xfrm>
            <a:custGeom>
              <a:avLst/>
              <a:gdLst>
                <a:gd name="T0" fmla="*/ 19 w 299"/>
                <a:gd name="T1" fmla="*/ 192 h 192"/>
                <a:gd name="T2" fmla="*/ 19 w 299"/>
                <a:gd name="T3" fmla="*/ 20 h 192"/>
                <a:gd name="T4" fmla="*/ 281 w 299"/>
                <a:gd name="T5" fmla="*/ 20 h 192"/>
                <a:gd name="T6" fmla="*/ 281 w 299"/>
                <a:gd name="T7" fmla="*/ 192 h 192"/>
                <a:gd name="T8" fmla="*/ 299 w 299"/>
                <a:gd name="T9" fmla="*/ 192 h 192"/>
                <a:gd name="T10" fmla="*/ 299 w 299"/>
                <a:gd name="T11" fmla="*/ 18 h 192"/>
                <a:gd name="T12" fmla="*/ 281 w 299"/>
                <a:gd name="T13" fmla="*/ 0 h 192"/>
                <a:gd name="T14" fmla="*/ 18 w 299"/>
                <a:gd name="T15" fmla="*/ 0 h 192"/>
                <a:gd name="T16" fmla="*/ 0 w 299"/>
                <a:gd name="T17" fmla="*/ 18 h 192"/>
                <a:gd name="T18" fmla="*/ 0 w 299"/>
                <a:gd name="T19" fmla="*/ 192 h 192"/>
                <a:gd name="T20" fmla="*/ 19 w 299"/>
                <a:gd name="T21"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9" h="192">
                  <a:moveTo>
                    <a:pt x="19" y="192"/>
                  </a:moveTo>
                  <a:cubicBezTo>
                    <a:pt x="19" y="20"/>
                    <a:pt x="19" y="20"/>
                    <a:pt x="19" y="20"/>
                  </a:cubicBezTo>
                  <a:cubicBezTo>
                    <a:pt x="281" y="20"/>
                    <a:pt x="281" y="20"/>
                    <a:pt x="281" y="20"/>
                  </a:cubicBezTo>
                  <a:cubicBezTo>
                    <a:pt x="281" y="192"/>
                    <a:pt x="281" y="192"/>
                    <a:pt x="281" y="192"/>
                  </a:cubicBezTo>
                  <a:cubicBezTo>
                    <a:pt x="299" y="192"/>
                    <a:pt x="299" y="192"/>
                    <a:pt x="299" y="192"/>
                  </a:cubicBezTo>
                  <a:cubicBezTo>
                    <a:pt x="299" y="18"/>
                    <a:pt x="299" y="18"/>
                    <a:pt x="299" y="18"/>
                  </a:cubicBezTo>
                  <a:cubicBezTo>
                    <a:pt x="299" y="8"/>
                    <a:pt x="291" y="0"/>
                    <a:pt x="281" y="0"/>
                  </a:cubicBezTo>
                  <a:cubicBezTo>
                    <a:pt x="18" y="0"/>
                    <a:pt x="18" y="0"/>
                    <a:pt x="18" y="0"/>
                  </a:cubicBezTo>
                  <a:cubicBezTo>
                    <a:pt x="9" y="0"/>
                    <a:pt x="0" y="8"/>
                    <a:pt x="0" y="18"/>
                  </a:cubicBezTo>
                  <a:cubicBezTo>
                    <a:pt x="0" y="192"/>
                    <a:pt x="0" y="192"/>
                    <a:pt x="0" y="192"/>
                  </a:cubicBezTo>
                  <a:lnTo>
                    <a:pt x="19"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70">
              <a:extLst>
                <a:ext uri="{FF2B5EF4-FFF2-40B4-BE49-F238E27FC236}">
                  <a16:creationId xmlns:a16="http://schemas.microsoft.com/office/drawing/2014/main" id="{2095BC40-CB36-4DCD-9E7F-0E94F633B8A3}"/>
                </a:ext>
              </a:extLst>
            </p:cNvPr>
            <p:cNvSpPr>
              <a:spLocks noEditPoints="1"/>
            </p:cNvSpPr>
            <p:nvPr/>
          </p:nvSpPr>
          <p:spPr bwMode="auto">
            <a:xfrm>
              <a:off x="430213" y="4418013"/>
              <a:ext cx="1071562" cy="107950"/>
            </a:xfrm>
            <a:custGeom>
              <a:avLst/>
              <a:gdLst>
                <a:gd name="T0" fmla="*/ 359 w 360"/>
                <a:gd name="T1" fmla="*/ 4 h 36"/>
                <a:gd name="T2" fmla="*/ 353 w 360"/>
                <a:gd name="T3" fmla="*/ 0 h 36"/>
                <a:gd name="T4" fmla="*/ 7 w 360"/>
                <a:gd name="T5" fmla="*/ 0 h 36"/>
                <a:gd name="T6" fmla="*/ 1 w 360"/>
                <a:gd name="T7" fmla="*/ 4 h 36"/>
                <a:gd name="T8" fmla="*/ 0 w 360"/>
                <a:gd name="T9" fmla="*/ 9 h 36"/>
                <a:gd name="T10" fmla="*/ 0 w 360"/>
                <a:gd name="T11" fmla="*/ 19 h 36"/>
                <a:gd name="T12" fmla="*/ 19 w 360"/>
                <a:gd name="T13" fmla="*/ 36 h 36"/>
                <a:gd name="T14" fmla="*/ 341 w 360"/>
                <a:gd name="T15" fmla="*/ 36 h 36"/>
                <a:gd name="T16" fmla="*/ 360 w 360"/>
                <a:gd name="T17" fmla="*/ 19 h 36"/>
                <a:gd name="T18" fmla="*/ 360 w 360"/>
                <a:gd name="T19" fmla="*/ 19 h 36"/>
                <a:gd name="T20" fmla="*/ 360 w 360"/>
                <a:gd name="T21" fmla="*/ 9 h 36"/>
                <a:gd name="T22" fmla="*/ 359 w 360"/>
                <a:gd name="T23" fmla="*/ 4 h 36"/>
                <a:gd name="T24" fmla="*/ 213 w 360"/>
                <a:gd name="T25" fmla="*/ 20 h 36"/>
                <a:gd name="T26" fmla="*/ 146 w 360"/>
                <a:gd name="T27" fmla="*/ 20 h 36"/>
                <a:gd name="T28" fmla="*/ 141 w 360"/>
                <a:gd name="T29" fmla="*/ 14 h 36"/>
                <a:gd name="T30" fmla="*/ 146 w 360"/>
                <a:gd name="T31" fmla="*/ 9 h 36"/>
                <a:gd name="T32" fmla="*/ 213 w 360"/>
                <a:gd name="T33" fmla="*/ 9 h 36"/>
                <a:gd name="T34" fmla="*/ 219 w 360"/>
                <a:gd name="T35" fmla="*/ 14 h 36"/>
                <a:gd name="T36" fmla="*/ 213 w 360"/>
                <a:gd name="T37" fmla="*/ 20 h 36"/>
                <a:gd name="T38" fmla="*/ 325 w 360"/>
                <a:gd name="T39" fmla="*/ 27 h 36"/>
                <a:gd name="T40" fmla="*/ 315 w 360"/>
                <a:gd name="T41" fmla="*/ 17 h 36"/>
                <a:gd name="T42" fmla="*/ 325 w 360"/>
                <a:gd name="T43" fmla="*/ 7 h 36"/>
                <a:gd name="T44" fmla="*/ 335 w 360"/>
                <a:gd name="T45" fmla="*/ 17 h 36"/>
                <a:gd name="T46" fmla="*/ 325 w 360"/>
                <a:gd name="T4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0" h="36">
                  <a:moveTo>
                    <a:pt x="359" y="4"/>
                  </a:moveTo>
                  <a:cubicBezTo>
                    <a:pt x="358" y="2"/>
                    <a:pt x="356" y="0"/>
                    <a:pt x="353" y="0"/>
                  </a:cubicBezTo>
                  <a:cubicBezTo>
                    <a:pt x="7" y="0"/>
                    <a:pt x="7" y="0"/>
                    <a:pt x="7" y="0"/>
                  </a:cubicBezTo>
                  <a:cubicBezTo>
                    <a:pt x="4" y="0"/>
                    <a:pt x="2" y="2"/>
                    <a:pt x="1" y="4"/>
                  </a:cubicBezTo>
                  <a:cubicBezTo>
                    <a:pt x="0" y="5"/>
                    <a:pt x="0" y="8"/>
                    <a:pt x="0" y="9"/>
                  </a:cubicBezTo>
                  <a:cubicBezTo>
                    <a:pt x="0" y="19"/>
                    <a:pt x="0" y="19"/>
                    <a:pt x="0" y="19"/>
                  </a:cubicBezTo>
                  <a:cubicBezTo>
                    <a:pt x="0" y="28"/>
                    <a:pt x="9" y="36"/>
                    <a:pt x="19" y="36"/>
                  </a:cubicBezTo>
                  <a:cubicBezTo>
                    <a:pt x="341" y="36"/>
                    <a:pt x="341" y="36"/>
                    <a:pt x="341" y="36"/>
                  </a:cubicBezTo>
                  <a:cubicBezTo>
                    <a:pt x="351" y="36"/>
                    <a:pt x="360" y="28"/>
                    <a:pt x="360" y="19"/>
                  </a:cubicBezTo>
                  <a:cubicBezTo>
                    <a:pt x="360" y="19"/>
                    <a:pt x="360" y="19"/>
                    <a:pt x="360" y="19"/>
                  </a:cubicBezTo>
                  <a:cubicBezTo>
                    <a:pt x="360" y="9"/>
                    <a:pt x="360" y="9"/>
                    <a:pt x="360" y="9"/>
                  </a:cubicBezTo>
                  <a:cubicBezTo>
                    <a:pt x="360" y="8"/>
                    <a:pt x="360" y="5"/>
                    <a:pt x="359" y="4"/>
                  </a:cubicBezTo>
                  <a:close/>
                  <a:moveTo>
                    <a:pt x="213" y="20"/>
                  </a:moveTo>
                  <a:cubicBezTo>
                    <a:pt x="146" y="20"/>
                    <a:pt x="146" y="20"/>
                    <a:pt x="146" y="20"/>
                  </a:cubicBezTo>
                  <a:cubicBezTo>
                    <a:pt x="143" y="20"/>
                    <a:pt x="141" y="17"/>
                    <a:pt x="141" y="14"/>
                  </a:cubicBezTo>
                  <a:cubicBezTo>
                    <a:pt x="141" y="11"/>
                    <a:pt x="143" y="9"/>
                    <a:pt x="146" y="9"/>
                  </a:cubicBezTo>
                  <a:cubicBezTo>
                    <a:pt x="213" y="9"/>
                    <a:pt x="213" y="9"/>
                    <a:pt x="213" y="9"/>
                  </a:cubicBezTo>
                  <a:cubicBezTo>
                    <a:pt x="217" y="9"/>
                    <a:pt x="219" y="11"/>
                    <a:pt x="219" y="14"/>
                  </a:cubicBezTo>
                  <a:cubicBezTo>
                    <a:pt x="219" y="17"/>
                    <a:pt x="217" y="20"/>
                    <a:pt x="213" y="20"/>
                  </a:cubicBezTo>
                  <a:close/>
                  <a:moveTo>
                    <a:pt x="325" y="27"/>
                  </a:moveTo>
                  <a:cubicBezTo>
                    <a:pt x="320" y="27"/>
                    <a:pt x="315" y="23"/>
                    <a:pt x="315" y="17"/>
                  </a:cubicBezTo>
                  <a:cubicBezTo>
                    <a:pt x="315" y="11"/>
                    <a:pt x="320" y="7"/>
                    <a:pt x="325" y="7"/>
                  </a:cubicBezTo>
                  <a:cubicBezTo>
                    <a:pt x="331" y="7"/>
                    <a:pt x="335" y="11"/>
                    <a:pt x="335" y="17"/>
                  </a:cubicBezTo>
                  <a:cubicBezTo>
                    <a:pt x="335" y="23"/>
                    <a:pt x="331" y="27"/>
                    <a:pt x="325"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1">
              <a:extLst>
                <a:ext uri="{FF2B5EF4-FFF2-40B4-BE49-F238E27FC236}">
                  <a16:creationId xmlns:a16="http://schemas.microsoft.com/office/drawing/2014/main" id="{075B6BCE-24DA-4618-8A73-951397A8EC73}"/>
                </a:ext>
              </a:extLst>
            </p:cNvPr>
            <p:cNvSpPr>
              <a:spLocks noEditPoints="1"/>
            </p:cNvSpPr>
            <p:nvPr/>
          </p:nvSpPr>
          <p:spPr bwMode="auto">
            <a:xfrm>
              <a:off x="820738" y="3911601"/>
              <a:ext cx="290512" cy="411163"/>
            </a:xfrm>
            <a:custGeom>
              <a:avLst/>
              <a:gdLst>
                <a:gd name="T0" fmla="*/ 90 w 98"/>
                <a:gd name="T1" fmla="*/ 66 h 138"/>
                <a:gd name="T2" fmla="*/ 8 w 98"/>
                <a:gd name="T3" fmla="*/ 66 h 138"/>
                <a:gd name="T4" fmla="*/ 0 w 98"/>
                <a:gd name="T5" fmla="*/ 74 h 138"/>
                <a:gd name="T6" fmla="*/ 0 w 98"/>
                <a:gd name="T7" fmla="*/ 82 h 138"/>
                <a:gd name="T8" fmla="*/ 10 w 98"/>
                <a:gd name="T9" fmla="*/ 82 h 138"/>
                <a:gd name="T10" fmla="*/ 15 w 98"/>
                <a:gd name="T11" fmla="*/ 88 h 138"/>
                <a:gd name="T12" fmla="*/ 10 w 98"/>
                <a:gd name="T13" fmla="*/ 93 h 138"/>
                <a:gd name="T14" fmla="*/ 0 w 98"/>
                <a:gd name="T15" fmla="*/ 93 h 138"/>
                <a:gd name="T16" fmla="*/ 0 w 98"/>
                <a:gd name="T17" fmla="*/ 99 h 138"/>
                <a:gd name="T18" fmla="*/ 10 w 98"/>
                <a:gd name="T19" fmla="*/ 99 h 138"/>
                <a:gd name="T20" fmla="*/ 15 w 98"/>
                <a:gd name="T21" fmla="*/ 104 h 138"/>
                <a:gd name="T22" fmla="*/ 10 w 98"/>
                <a:gd name="T23" fmla="*/ 109 h 138"/>
                <a:gd name="T24" fmla="*/ 0 w 98"/>
                <a:gd name="T25" fmla="*/ 109 h 138"/>
                <a:gd name="T26" fmla="*/ 0 w 98"/>
                <a:gd name="T27" fmla="*/ 115 h 138"/>
                <a:gd name="T28" fmla="*/ 10 w 98"/>
                <a:gd name="T29" fmla="*/ 115 h 138"/>
                <a:gd name="T30" fmla="*/ 15 w 98"/>
                <a:gd name="T31" fmla="*/ 121 h 138"/>
                <a:gd name="T32" fmla="*/ 10 w 98"/>
                <a:gd name="T33" fmla="*/ 126 h 138"/>
                <a:gd name="T34" fmla="*/ 0 w 98"/>
                <a:gd name="T35" fmla="*/ 126 h 138"/>
                <a:gd name="T36" fmla="*/ 0 w 98"/>
                <a:gd name="T37" fmla="*/ 130 h 138"/>
                <a:gd name="T38" fmla="*/ 8 w 98"/>
                <a:gd name="T39" fmla="*/ 138 h 138"/>
                <a:gd name="T40" fmla="*/ 90 w 98"/>
                <a:gd name="T41" fmla="*/ 138 h 138"/>
                <a:gd name="T42" fmla="*/ 98 w 98"/>
                <a:gd name="T43" fmla="*/ 130 h 138"/>
                <a:gd name="T44" fmla="*/ 98 w 98"/>
                <a:gd name="T45" fmla="*/ 74 h 138"/>
                <a:gd name="T46" fmla="*/ 90 w 98"/>
                <a:gd name="T47" fmla="*/ 66 h 138"/>
                <a:gd name="T48" fmla="*/ 28 w 98"/>
                <a:gd name="T49" fmla="*/ 33 h 138"/>
                <a:gd name="T50" fmla="*/ 49 w 98"/>
                <a:gd name="T51" fmla="*/ 12 h 138"/>
                <a:gd name="T52" fmla="*/ 70 w 98"/>
                <a:gd name="T53" fmla="*/ 33 h 138"/>
                <a:gd name="T54" fmla="*/ 70 w 98"/>
                <a:gd name="T55" fmla="*/ 58 h 138"/>
                <a:gd name="T56" fmla="*/ 81 w 98"/>
                <a:gd name="T57" fmla="*/ 58 h 138"/>
                <a:gd name="T58" fmla="*/ 81 w 98"/>
                <a:gd name="T59" fmla="*/ 33 h 138"/>
                <a:gd name="T60" fmla="*/ 49 w 98"/>
                <a:gd name="T61" fmla="*/ 0 h 138"/>
                <a:gd name="T62" fmla="*/ 17 w 98"/>
                <a:gd name="T63" fmla="*/ 33 h 138"/>
                <a:gd name="T64" fmla="*/ 17 w 98"/>
                <a:gd name="T65" fmla="*/ 58 h 138"/>
                <a:gd name="T66" fmla="*/ 28 w 98"/>
                <a:gd name="T67" fmla="*/ 58 h 138"/>
                <a:gd name="T68" fmla="*/ 28 w 98"/>
                <a:gd name="T69" fmla="*/ 3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138">
                  <a:moveTo>
                    <a:pt x="90" y="66"/>
                  </a:moveTo>
                  <a:cubicBezTo>
                    <a:pt x="8" y="66"/>
                    <a:pt x="8" y="66"/>
                    <a:pt x="8" y="66"/>
                  </a:cubicBezTo>
                  <a:cubicBezTo>
                    <a:pt x="3" y="66"/>
                    <a:pt x="0" y="70"/>
                    <a:pt x="0" y="74"/>
                  </a:cubicBezTo>
                  <a:cubicBezTo>
                    <a:pt x="0" y="82"/>
                    <a:pt x="0" y="82"/>
                    <a:pt x="0" y="82"/>
                  </a:cubicBezTo>
                  <a:cubicBezTo>
                    <a:pt x="10" y="82"/>
                    <a:pt x="10" y="82"/>
                    <a:pt x="10" y="82"/>
                  </a:cubicBezTo>
                  <a:cubicBezTo>
                    <a:pt x="13" y="82"/>
                    <a:pt x="15" y="85"/>
                    <a:pt x="15" y="88"/>
                  </a:cubicBezTo>
                  <a:cubicBezTo>
                    <a:pt x="15" y="90"/>
                    <a:pt x="13" y="93"/>
                    <a:pt x="10" y="93"/>
                  </a:cubicBezTo>
                  <a:cubicBezTo>
                    <a:pt x="0" y="93"/>
                    <a:pt x="0" y="93"/>
                    <a:pt x="0" y="93"/>
                  </a:cubicBezTo>
                  <a:cubicBezTo>
                    <a:pt x="0" y="99"/>
                    <a:pt x="0" y="99"/>
                    <a:pt x="0" y="99"/>
                  </a:cubicBezTo>
                  <a:cubicBezTo>
                    <a:pt x="10" y="99"/>
                    <a:pt x="10" y="99"/>
                    <a:pt x="10" y="99"/>
                  </a:cubicBezTo>
                  <a:cubicBezTo>
                    <a:pt x="13" y="99"/>
                    <a:pt x="15" y="101"/>
                    <a:pt x="15" y="104"/>
                  </a:cubicBezTo>
                  <a:cubicBezTo>
                    <a:pt x="15" y="107"/>
                    <a:pt x="13" y="109"/>
                    <a:pt x="10" y="109"/>
                  </a:cubicBezTo>
                  <a:cubicBezTo>
                    <a:pt x="0" y="109"/>
                    <a:pt x="0" y="109"/>
                    <a:pt x="0" y="109"/>
                  </a:cubicBezTo>
                  <a:cubicBezTo>
                    <a:pt x="0" y="115"/>
                    <a:pt x="0" y="115"/>
                    <a:pt x="0" y="115"/>
                  </a:cubicBezTo>
                  <a:cubicBezTo>
                    <a:pt x="10" y="115"/>
                    <a:pt x="10" y="115"/>
                    <a:pt x="10" y="115"/>
                  </a:cubicBezTo>
                  <a:cubicBezTo>
                    <a:pt x="13" y="115"/>
                    <a:pt x="15" y="118"/>
                    <a:pt x="15" y="121"/>
                  </a:cubicBezTo>
                  <a:cubicBezTo>
                    <a:pt x="15" y="123"/>
                    <a:pt x="13" y="126"/>
                    <a:pt x="10" y="126"/>
                  </a:cubicBezTo>
                  <a:cubicBezTo>
                    <a:pt x="0" y="126"/>
                    <a:pt x="0" y="126"/>
                    <a:pt x="0" y="126"/>
                  </a:cubicBezTo>
                  <a:cubicBezTo>
                    <a:pt x="0" y="130"/>
                    <a:pt x="0" y="130"/>
                    <a:pt x="0" y="130"/>
                  </a:cubicBezTo>
                  <a:cubicBezTo>
                    <a:pt x="0" y="134"/>
                    <a:pt x="3" y="138"/>
                    <a:pt x="8" y="138"/>
                  </a:cubicBezTo>
                  <a:cubicBezTo>
                    <a:pt x="90" y="138"/>
                    <a:pt x="90" y="138"/>
                    <a:pt x="90" y="138"/>
                  </a:cubicBezTo>
                  <a:cubicBezTo>
                    <a:pt x="94" y="138"/>
                    <a:pt x="98" y="134"/>
                    <a:pt x="98" y="130"/>
                  </a:cubicBezTo>
                  <a:cubicBezTo>
                    <a:pt x="98" y="74"/>
                    <a:pt x="98" y="74"/>
                    <a:pt x="98" y="74"/>
                  </a:cubicBezTo>
                  <a:cubicBezTo>
                    <a:pt x="98" y="70"/>
                    <a:pt x="94" y="66"/>
                    <a:pt x="90" y="66"/>
                  </a:cubicBezTo>
                  <a:close/>
                  <a:moveTo>
                    <a:pt x="28" y="33"/>
                  </a:moveTo>
                  <a:cubicBezTo>
                    <a:pt x="28" y="21"/>
                    <a:pt x="37" y="12"/>
                    <a:pt x="49" y="12"/>
                  </a:cubicBezTo>
                  <a:cubicBezTo>
                    <a:pt x="61" y="12"/>
                    <a:pt x="70" y="21"/>
                    <a:pt x="70" y="33"/>
                  </a:cubicBezTo>
                  <a:cubicBezTo>
                    <a:pt x="70" y="58"/>
                    <a:pt x="70" y="58"/>
                    <a:pt x="70" y="58"/>
                  </a:cubicBezTo>
                  <a:cubicBezTo>
                    <a:pt x="81" y="58"/>
                    <a:pt x="81" y="58"/>
                    <a:pt x="81" y="58"/>
                  </a:cubicBezTo>
                  <a:cubicBezTo>
                    <a:pt x="81" y="33"/>
                    <a:pt x="81" y="33"/>
                    <a:pt x="81" y="33"/>
                  </a:cubicBezTo>
                  <a:cubicBezTo>
                    <a:pt x="81" y="15"/>
                    <a:pt x="67" y="0"/>
                    <a:pt x="49" y="0"/>
                  </a:cubicBezTo>
                  <a:cubicBezTo>
                    <a:pt x="31" y="0"/>
                    <a:pt x="17" y="15"/>
                    <a:pt x="17" y="33"/>
                  </a:cubicBezTo>
                  <a:cubicBezTo>
                    <a:pt x="17" y="58"/>
                    <a:pt x="17" y="58"/>
                    <a:pt x="17" y="58"/>
                  </a:cubicBezTo>
                  <a:cubicBezTo>
                    <a:pt x="28" y="58"/>
                    <a:pt x="28" y="58"/>
                    <a:pt x="28" y="58"/>
                  </a:cubicBezTo>
                  <a:lnTo>
                    <a:pt x="28"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58171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BE0CB2-86DE-46FE-BCA1-009FED147582}"/>
              </a:ext>
            </a:extLst>
          </p:cNvPr>
          <p:cNvSpPr>
            <a:spLocks noGrp="1"/>
          </p:cNvSpPr>
          <p:nvPr>
            <p:ph type="title"/>
          </p:nvPr>
        </p:nvSpPr>
        <p:spPr>
          <a:xfrm>
            <a:off x="345831" y="594743"/>
            <a:ext cx="11500338" cy="513496"/>
          </a:xfrm>
        </p:spPr>
        <p:txBody>
          <a:bodyPr>
            <a:normAutofit/>
          </a:bodyPr>
          <a:lstStyle/>
          <a:p>
            <a:r>
              <a:rPr lang="en-US" sz="2900" dirty="0"/>
              <a:t>Cost-Allocation Survey</a:t>
            </a:r>
          </a:p>
        </p:txBody>
      </p:sp>
      <p:sp>
        <p:nvSpPr>
          <p:cNvPr id="2" name="TextBox 1">
            <a:extLst>
              <a:ext uri="{FF2B5EF4-FFF2-40B4-BE49-F238E27FC236}">
                <a16:creationId xmlns:a16="http://schemas.microsoft.com/office/drawing/2014/main" id="{0DA4EC10-B164-44CE-ABBF-4A4A56D64D18}"/>
              </a:ext>
            </a:extLst>
          </p:cNvPr>
          <p:cNvSpPr txBox="1"/>
          <p:nvPr/>
        </p:nvSpPr>
        <p:spPr>
          <a:xfrm>
            <a:off x="5983414" y="1557165"/>
            <a:ext cx="5354787" cy="3139321"/>
          </a:xfrm>
          <a:prstGeom prst="rect">
            <a:avLst/>
          </a:prstGeom>
          <a:noFill/>
        </p:spPr>
        <p:txBody>
          <a:bodyPr wrap="square" rtlCol="0">
            <a:spAutoFit/>
          </a:bodyPr>
          <a:lstStyle/>
          <a:p>
            <a:pPr marL="285750" indent="-285750">
              <a:buClr>
                <a:srgbClr val="FFC000"/>
              </a:buClr>
              <a:buFont typeface="Arial" panose="020B0604020202020204" pitchFamily="34" charset="0"/>
              <a:buChar char="•"/>
            </a:pPr>
            <a:r>
              <a:rPr lang="en-US" dirty="0">
                <a:latin typeface="Arial" panose="020B0604020202020204" pitchFamily="34" charset="0"/>
                <a:cs typeface="Arial" panose="020B0604020202020204" pitchFamily="34" charset="0"/>
              </a:rPr>
              <a:t>The Luma Project Team will be gathering information from Agencies on any cost allocations that they currently do. </a:t>
            </a:r>
          </a:p>
          <a:p>
            <a:pPr marL="285750" indent="-285750">
              <a:buClr>
                <a:srgbClr val="FFC000"/>
              </a:buClr>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Clr>
                <a:srgbClr val="FFC000"/>
              </a:buClr>
              <a:buFont typeface="Arial" panose="020B0604020202020204" pitchFamily="34" charset="0"/>
              <a:buChar char="•"/>
            </a:pPr>
            <a:r>
              <a:rPr lang="en-US" dirty="0">
                <a:latin typeface="Arial" panose="020B0604020202020204" pitchFamily="34" charset="0"/>
                <a:cs typeface="Arial" panose="020B0604020202020204" pitchFamily="34" charset="0"/>
              </a:rPr>
              <a:t>They will be gathering a detailed list of allocation and brief description of each, so that the team can have a complete detailed inventory of Agency needs.</a:t>
            </a:r>
          </a:p>
          <a:p>
            <a:pPr>
              <a:buClr>
                <a:srgbClr val="FFC000"/>
              </a:buClr>
            </a:pPr>
            <a:endParaRPr lang="en-US" dirty="0">
              <a:latin typeface="Arial" panose="020B0604020202020204" pitchFamily="34" charset="0"/>
              <a:cs typeface="Arial" panose="020B0604020202020204" pitchFamily="34" charset="0"/>
            </a:endParaRPr>
          </a:p>
          <a:p>
            <a:pPr marL="285750" indent="-285750">
              <a:buClr>
                <a:srgbClr val="FFC000"/>
              </a:buClr>
              <a:buFont typeface="Arial" panose="020B0604020202020204" pitchFamily="34" charset="0"/>
              <a:buChar char="•"/>
            </a:pPr>
            <a:r>
              <a:rPr lang="en-US" dirty="0">
                <a:latin typeface="Arial" panose="020B0604020202020204" pitchFamily="34" charset="0"/>
                <a:cs typeface="Arial" panose="020B0604020202020204" pitchFamily="34" charset="0"/>
              </a:rPr>
              <a:t>The team estimates to have this workbook out to you around the end of November.</a:t>
            </a:r>
          </a:p>
        </p:txBody>
      </p:sp>
      <p:grpSp>
        <p:nvGrpSpPr>
          <p:cNvPr id="7" name="Group 6">
            <a:extLst>
              <a:ext uri="{FF2B5EF4-FFF2-40B4-BE49-F238E27FC236}">
                <a16:creationId xmlns:a16="http://schemas.microsoft.com/office/drawing/2014/main" id="{E911647E-C1A8-4EE9-BE38-7A27C5143380}"/>
              </a:ext>
            </a:extLst>
          </p:cNvPr>
          <p:cNvGrpSpPr/>
          <p:nvPr/>
        </p:nvGrpSpPr>
        <p:grpSpPr>
          <a:xfrm>
            <a:off x="2381924" y="2481850"/>
            <a:ext cx="1649640" cy="947150"/>
            <a:chOff x="461963" y="750888"/>
            <a:chExt cx="1006475" cy="882650"/>
          </a:xfrm>
        </p:grpSpPr>
        <p:sp>
          <p:nvSpPr>
            <p:cNvPr id="8" name="Freeform 6">
              <a:extLst>
                <a:ext uri="{FF2B5EF4-FFF2-40B4-BE49-F238E27FC236}">
                  <a16:creationId xmlns:a16="http://schemas.microsoft.com/office/drawing/2014/main" id="{AFDA6051-C778-4A0E-97C0-32568FF1EC4E}"/>
                </a:ext>
              </a:extLst>
            </p:cNvPr>
            <p:cNvSpPr>
              <a:spLocks noEditPoints="1"/>
            </p:cNvSpPr>
            <p:nvPr/>
          </p:nvSpPr>
          <p:spPr bwMode="auto">
            <a:xfrm>
              <a:off x="461963" y="750888"/>
              <a:ext cx="1006475" cy="882650"/>
            </a:xfrm>
            <a:custGeom>
              <a:avLst/>
              <a:gdLst>
                <a:gd name="T0" fmla="*/ 332 w 342"/>
                <a:gd name="T1" fmla="*/ 0 h 300"/>
                <a:gd name="T2" fmla="*/ 171 w 342"/>
                <a:gd name="T3" fmla="*/ 0 h 300"/>
                <a:gd name="T4" fmla="*/ 11 w 342"/>
                <a:gd name="T5" fmla="*/ 0 h 300"/>
                <a:gd name="T6" fmla="*/ 0 w 342"/>
                <a:gd name="T7" fmla="*/ 10 h 300"/>
                <a:gd name="T8" fmla="*/ 0 w 342"/>
                <a:gd name="T9" fmla="*/ 289 h 300"/>
                <a:gd name="T10" fmla="*/ 11 w 342"/>
                <a:gd name="T11" fmla="*/ 300 h 300"/>
                <a:gd name="T12" fmla="*/ 171 w 342"/>
                <a:gd name="T13" fmla="*/ 300 h 300"/>
                <a:gd name="T14" fmla="*/ 332 w 342"/>
                <a:gd name="T15" fmla="*/ 300 h 300"/>
                <a:gd name="T16" fmla="*/ 342 w 342"/>
                <a:gd name="T17" fmla="*/ 289 h 300"/>
                <a:gd name="T18" fmla="*/ 342 w 342"/>
                <a:gd name="T19" fmla="*/ 10 h 300"/>
                <a:gd name="T20" fmla="*/ 332 w 342"/>
                <a:gd name="T21" fmla="*/ 0 h 300"/>
                <a:gd name="T22" fmla="*/ 322 w 342"/>
                <a:gd name="T23" fmla="*/ 279 h 300"/>
                <a:gd name="T24" fmla="*/ 171 w 342"/>
                <a:gd name="T25" fmla="*/ 279 h 300"/>
                <a:gd name="T26" fmla="*/ 21 w 342"/>
                <a:gd name="T27" fmla="*/ 279 h 300"/>
                <a:gd name="T28" fmla="*/ 21 w 342"/>
                <a:gd name="T29" fmla="*/ 21 h 300"/>
                <a:gd name="T30" fmla="*/ 171 w 342"/>
                <a:gd name="T31" fmla="*/ 21 h 300"/>
                <a:gd name="T32" fmla="*/ 322 w 342"/>
                <a:gd name="T33" fmla="*/ 21 h 300"/>
                <a:gd name="T34" fmla="*/ 322 w 342"/>
                <a:gd name="T35" fmla="*/ 27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2" h="300">
                  <a:moveTo>
                    <a:pt x="332" y="0"/>
                  </a:moveTo>
                  <a:cubicBezTo>
                    <a:pt x="171" y="0"/>
                    <a:pt x="171" y="0"/>
                    <a:pt x="171" y="0"/>
                  </a:cubicBezTo>
                  <a:cubicBezTo>
                    <a:pt x="11" y="0"/>
                    <a:pt x="11" y="0"/>
                    <a:pt x="11" y="0"/>
                  </a:cubicBezTo>
                  <a:cubicBezTo>
                    <a:pt x="5" y="0"/>
                    <a:pt x="0" y="5"/>
                    <a:pt x="0" y="10"/>
                  </a:cubicBezTo>
                  <a:cubicBezTo>
                    <a:pt x="0" y="289"/>
                    <a:pt x="0" y="289"/>
                    <a:pt x="0" y="289"/>
                  </a:cubicBezTo>
                  <a:cubicBezTo>
                    <a:pt x="0" y="295"/>
                    <a:pt x="5" y="300"/>
                    <a:pt x="11" y="300"/>
                  </a:cubicBezTo>
                  <a:cubicBezTo>
                    <a:pt x="171" y="300"/>
                    <a:pt x="171" y="300"/>
                    <a:pt x="171" y="300"/>
                  </a:cubicBezTo>
                  <a:cubicBezTo>
                    <a:pt x="332" y="300"/>
                    <a:pt x="332" y="300"/>
                    <a:pt x="332" y="300"/>
                  </a:cubicBezTo>
                  <a:cubicBezTo>
                    <a:pt x="338" y="300"/>
                    <a:pt x="342" y="295"/>
                    <a:pt x="342" y="289"/>
                  </a:cubicBezTo>
                  <a:cubicBezTo>
                    <a:pt x="342" y="10"/>
                    <a:pt x="342" y="10"/>
                    <a:pt x="342" y="10"/>
                  </a:cubicBezTo>
                  <a:cubicBezTo>
                    <a:pt x="342" y="5"/>
                    <a:pt x="338" y="0"/>
                    <a:pt x="332" y="0"/>
                  </a:cubicBezTo>
                  <a:close/>
                  <a:moveTo>
                    <a:pt x="322" y="279"/>
                  </a:moveTo>
                  <a:cubicBezTo>
                    <a:pt x="171" y="279"/>
                    <a:pt x="171" y="279"/>
                    <a:pt x="171" y="279"/>
                  </a:cubicBezTo>
                  <a:cubicBezTo>
                    <a:pt x="21" y="279"/>
                    <a:pt x="21" y="279"/>
                    <a:pt x="21" y="279"/>
                  </a:cubicBezTo>
                  <a:cubicBezTo>
                    <a:pt x="21" y="21"/>
                    <a:pt x="21" y="21"/>
                    <a:pt x="21" y="21"/>
                  </a:cubicBezTo>
                  <a:cubicBezTo>
                    <a:pt x="171" y="21"/>
                    <a:pt x="171" y="21"/>
                    <a:pt x="171" y="21"/>
                  </a:cubicBezTo>
                  <a:cubicBezTo>
                    <a:pt x="322" y="21"/>
                    <a:pt x="322" y="21"/>
                    <a:pt x="322" y="21"/>
                  </a:cubicBezTo>
                  <a:lnTo>
                    <a:pt x="322" y="279"/>
                  </a:lnTo>
                  <a:close/>
                </a:path>
              </a:pathLst>
            </a:custGeom>
            <a:solidFill>
              <a:srgbClr val="092F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83C1FE64-2635-48E6-BF8C-EE51DA65CC1F}"/>
                </a:ext>
              </a:extLst>
            </p:cNvPr>
            <p:cNvSpPr>
              <a:spLocks noEditPoints="1"/>
            </p:cNvSpPr>
            <p:nvPr/>
          </p:nvSpPr>
          <p:spPr bwMode="auto">
            <a:xfrm>
              <a:off x="576263" y="882651"/>
              <a:ext cx="168275" cy="168275"/>
            </a:xfrm>
            <a:custGeom>
              <a:avLst/>
              <a:gdLst>
                <a:gd name="T0" fmla="*/ 57 w 57"/>
                <a:gd name="T1" fmla="*/ 10 h 57"/>
                <a:gd name="T2" fmla="*/ 57 w 57"/>
                <a:gd name="T3" fmla="*/ 10 h 57"/>
                <a:gd name="T4" fmla="*/ 54 w 57"/>
                <a:gd name="T5" fmla="*/ 3 h 57"/>
                <a:gd name="T6" fmla="*/ 47 w 57"/>
                <a:gd name="T7" fmla="*/ 0 h 57"/>
                <a:gd name="T8" fmla="*/ 47 w 57"/>
                <a:gd name="T9" fmla="*/ 0 h 57"/>
                <a:gd name="T10" fmla="*/ 47 w 57"/>
                <a:gd name="T11" fmla="*/ 0 h 57"/>
                <a:gd name="T12" fmla="*/ 29 w 57"/>
                <a:gd name="T13" fmla="*/ 0 h 57"/>
                <a:gd name="T14" fmla="*/ 10 w 57"/>
                <a:gd name="T15" fmla="*/ 0 h 57"/>
                <a:gd name="T16" fmla="*/ 10 w 57"/>
                <a:gd name="T17" fmla="*/ 0 h 57"/>
                <a:gd name="T18" fmla="*/ 10 w 57"/>
                <a:gd name="T19" fmla="*/ 0 h 57"/>
                <a:gd name="T20" fmla="*/ 10 w 57"/>
                <a:gd name="T21" fmla="*/ 0 h 57"/>
                <a:gd name="T22" fmla="*/ 3 w 57"/>
                <a:gd name="T23" fmla="*/ 3 h 57"/>
                <a:gd name="T24" fmla="*/ 3 w 57"/>
                <a:gd name="T25" fmla="*/ 3 h 57"/>
                <a:gd name="T26" fmla="*/ 0 w 57"/>
                <a:gd name="T27" fmla="*/ 10 h 57"/>
                <a:gd name="T28" fmla="*/ 0 w 57"/>
                <a:gd name="T29" fmla="*/ 10 h 57"/>
                <a:gd name="T30" fmla="*/ 0 w 57"/>
                <a:gd name="T31" fmla="*/ 10 h 57"/>
                <a:gd name="T32" fmla="*/ 0 w 57"/>
                <a:gd name="T33" fmla="*/ 47 h 57"/>
                <a:gd name="T34" fmla="*/ 0 w 57"/>
                <a:gd name="T35" fmla="*/ 47 h 57"/>
                <a:gd name="T36" fmla="*/ 0 w 57"/>
                <a:gd name="T37" fmla="*/ 47 h 57"/>
                <a:gd name="T38" fmla="*/ 0 w 57"/>
                <a:gd name="T39" fmla="*/ 47 h 57"/>
                <a:gd name="T40" fmla="*/ 3 w 57"/>
                <a:gd name="T41" fmla="*/ 54 h 57"/>
                <a:gd name="T42" fmla="*/ 10 w 57"/>
                <a:gd name="T43" fmla="*/ 57 h 57"/>
                <a:gd name="T44" fmla="*/ 10 w 57"/>
                <a:gd name="T45" fmla="*/ 57 h 57"/>
                <a:gd name="T46" fmla="*/ 10 w 57"/>
                <a:gd name="T47" fmla="*/ 57 h 57"/>
                <a:gd name="T48" fmla="*/ 29 w 57"/>
                <a:gd name="T49" fmla="*/ 57 h 57"/>
                <a:gd name="T50" fmla="*/ 47 w 57"/>
                <a:gd name="T51" fmla="*/ 57 h 57"/>
                <a:gd name="T52" fmla="*/ 47 w 57"/>
                <a:gd name="T53" fmla="*/ 57 h 57"/>
                <a:gd name="T54" fmla="*/ 47 w 57"/>
                <a:gd name="T55" fmla="*/ 57 h 57"/>
                <a:gd name="T56" fmla="*/ 47 w 57"/>
                <a:gd name="T57" fmla="*/ 57 h 57"/>
                <a:gd name="T58" fmla="*/ 54 w 57"/>
                <a:gd name="T59" fmla="*/ 54 h 57"/>
                <a:gd name="T60" fmla="*/ 57 w 57"/>
                <a:gd name="T61" fmla="*/ 47 h 57"/>
                <a:gd name="T62" fmla="*/ 57 w 57"/>
                <a:gd name="T63" fmla="*/ 47 h 57"/>
                <a:gd name="T64" fmla="*/ 57 w 57"/>
                <a:gd name="T65" fmla="*/ 47 h 57"/>
                <a:gd name="T66" fmla="*/ 57 w 57"/>
                <a:gd name="T67" fmla="*/ 10 h 57"/>
                <a:gd name="T68" fmla="*/ 57 w 57"/>
                <a:gd name="T69" fmla="*/ 10 h 57"/>
                <a:gd name="T70" fmla="*/ 46 w 57"/>
                <a:gd name="T71" fmla="*/ 46 h 57"/>
                <a:gd name="T72" fmla="*/ 29 w 57"/>
                <a:gd name="T73" fmla="*/ 46 h 57"/>
                <a:gd name="T74" fmla="*/ 11 w 57"/>
                <a:gd name="T75" fmla="*/ 46 h 57"/>
                <a:gd name="T76" fmla="*/ 11 w 57"/>
                <a:gd name="T77" fmla="*/ 11 h 57"/>
                <a:gd name="T78" fmla="*/ 29 w 57"/>
                <a:gd name="T79" fmla="*/ 11 h 57"/>
                <a:gd name="T80" fmla="*/ 46 w 57"/>
                <a:gd name="T81" fmla="*/ 11 h 57"/>
                <a:gd name="T82" fmla="*/ 46 w 57"/>
                <a:gd name="T83" fmla="*/ 4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 h="57">
                  <a:moveTo>
                    <a:pt x="57" y="10"/>
                  </a:moveTo>
                  <a:cubicBezTo>
                    <a:pt x="57" y="10"/>
                    <a:pt x="57" y="10"/>
                    <a:pt x="57" y="10"/>
                  </a:cubicBezTo>
                  <a:cubicBezTo>
                    <a:pt x="57" y="7"/>
                    <a:pt x="56" y="5"/>
                    <a:pt x="54" y="3"/>
                  </a:cubicBezTo>
                  <a:cubicBezTo>
                    <a:pt x="52" y="1"/>
                    <a:pt x="50" y="0"/>
                    <a:pt x="47" y="0"/>
                  </a:cubicBezTo>
                  <a:cubicBezTo>
                    <a:pt x="47" y="0"/>
                    <a:pt x="47" y="0"/>
                    <a:pt x="47" y="0"/>
                  </a:cubicBezTo>
                  <a:cubicBezTo>
                    <a:pt x="47" y="0"/>
                    <a:pt x="47" y="0"/>
                    <a:pt x="47" y="0"/>
                  </a:cubicBezTo>
                  <a:cubicBezTo>
                    <a:pt x="29" y="0"/>
                    <a:pt x="29" y="0"/>
                    <a:pt x="29" y="0"/>
                  </a:cubicBezTo>
                  <a:cubicBezTo>
                    <a:pt x="10" y="0"/>
                    <a:pt x="10" y="0"/>
                    <a:pt x="10" y="0"/>
                  </a:cubicBezTo>
                  <a:cubicBezTo>
                    <a:pt x="10" y="0"/>
                    <a:pt x="10" y="0"/>
                    <a:pt x="10" y="0"/>
                  </a:cubicBezTo>
                  <a:cubicBezTo>
                    <a:pt x="10" y="0"/>
                    <a:pt x="10" y="0"/>
                    <a:pt x="10" y="0"/>
                  </a:cubicBezTo>
                  <a:cubicBezTo>
                    <a:pt x="10" y="0"/>
                    <a:pt x="10" y="0"/>
                    <a:pt x="10" y="0"/>
                  </a:cubicBezTo>
                  <a:cubicBezTo>
                    <a:pt x="8" y="0"/>
                    <a:pt x="5" y="1"/>
                    <a:pt x="3" y="3"/>
                  </a:cubicBezTo>
                  <a:cubicBezTo>
                    <a:pt x="3" y="3"/>
                    <a:pt x="3" y="3"/>
                    <a:pt x="3" y="3"/>
                  </a:cubicBezTo>
                  <a:cubicBezTo>
                    <a:pt x="2" y="5"/>
                    <a:pt x="0" y="8"/>
                    <a:pt x="0" y="10"/>
                  </a:cubicBezTo>
                  <a:cubicBezTo>
                    <a:pt x="0" y="10"/>
                    <a:pt x="0" y="10"/>
                    <a:pt x="0" y="10"/>
                  </a:cubicBezTo>
                  <a:cubicBezTo>
                    <a:pt x="0" y="10"/>
                    <a:pt x="0" y="10"/>
                    <a:pt x="0" y="10"/>
                  </a:cubicBezTo>
                  <a:cubicBezTo>
                    <a:pt x="0" y="47"/>
                    <a:pt x="0" y="47"/>
                    <a:pt x="0" y="47"/>
                  </a:cubicBezTo>
                  <a:cubicBezTo>
                    <a:pt x="0" y="47"/>
                    <a:pt x="0" y="47"/>
                    <a:pt x="0" y="47"/>
                  </a:cubicBezTo>
                  <a:cubicBezTo>
                    <a:pt x="0" y="47"/>
                    <a:pt x="0" y="47"/>
                    <a:pt x="0" y="47"/>
                  </a:cubicBezTo>
                  <a:cubicBezTo>
                    <a:pt x="0" y="47"/>
                    <a:pt x="0" y="47"/>
                    <a:pt x="0" y="47"/>
                  </a:cubicBezTo>
                  <a:cubicBezTo>
                    <a:pt x="0" y="49"/>
                    <a:pt x="2" y="52"/>
                    <a:pt x="3" y="54"/>
                  </a:cubicBezTo>
                  <a:cubicBezTo>
                    <a:pt x="5" y="56"/>
                    <a:pt x="8" y="57"/>
                    <a:pt x="10" y="57"/>
                  </a:cubicBezTo>
                  <a:cubicBezTo>
                    <a:pt x="10" y="57"/>
                    <a:pt x="10" y="57"/>
                    <a:pt x="10" y="57"/>
                  </a:cubicBezTo>
                  <a:cubicBezTo>
                    <a:pt x="10" y="57"/>
                    <a:pt x="10" y="57"/>
                    <a:pt x="10" y="57"/>
                  </a:cubicBezTo>
                  <a:cubicBezTo>
                    <a:pt x="29" y="57"/>
                    <a:pt x="29" y="57"/>
                    <a:pt x="29" y="57"/>
                  </a:cubicBezTo>
                  <a:cubicBezTo>
                    <a:pt x="47" y="57"/>
                    <a:pt x="47" y="57"/>
                    <a:pt x="47" y="57"/>
                  </a:cubicBezTo>
                  <a:cubicBezTo>
                    <a:pt x="47" y="57"/>
                    <a:pt x="47" y="57"/>
                    <a:pt x="47" y="57"/>
                  </a:cubicBezTo>
                  <a:cubicBezTo>
                    <a:pt x="47" y="57"/>
                    <a:pt x="47" y="57"/>
                    <a:pt x="47" y="57"/>
                  </a:cubicBezTo>
                  <a:cubicBezTo>
                    <a:pt x="47" y="57"/>
                    <a:pt x="47" y="57"/>
                    <a:pt x="47" y="57"/>
                  </a:cubicBezTo>
                  <a:cubicBezTo>
                    <a:pt x="50" y="57"/>
                    <a:pt x="52" y="56"/>
                    <a:pt x="54" y="54"/>
                  </a:cubicBezTo>
                  <a:cubicBezTo>
                    <a:pt x="56" y="52"/>
                    <a:pt x="57" y="49"/>
                    <a:pt x="57" y="47"/>
                  </a:cubicBezTo>
                  <a:cubicBezTo>
                    <a:pt x="57" y="47"/>
                    <a:pt x="57" y="47"/>
                    <a:pt x="57" y="47"/>
                  </a:cubicBezTo>
                  <a:cubicBezTo>
                    <a:pt x="57" y="47"/>
                    <a:pt x="57" y="47"/>
                    <a:pt x="57" y="47"/>
                  </a:cubicBezTo>
                  <a:cubicBezTo>
                    <a:pt x="57" y="10"/>
                    <a:pt x="57" y="10"/>
                    <a:pt x="57" y="10"/>
                  </a:cubicBezTo>
                  <a:cubicBezTo>
                    <a:pt x="57" y="10"/>
                    <a:pt x="57" y="10"/>
                    <a:pt x="57" y="10"/>
                  </a:cubicBezTo>
                  <a:close/>
                  <a:moveTo>
                    <a:pt x="46" y="46"/>
                  </a:moveTo>
                  <a:cubicBezTo>
                    <a:pt x="29" y="46"/>
                    <a:pt x="29" y="46"/>
                    <a:pt x="29" y="46"/>
                  </a:cubicBezTo>
                  <a:cubicBezTo>
                    <a:pt x="11" y="46"/>
                    <a:pt x="11" y="46"/>
                    <a:pt x="11" y="46"/>
                  </a:cubicBezTo>
                  <a:cubicBezTo>
                    <a:pt x="11" y="11"/>
                    <a:pt x="11" y="11"/>
                    <a:pt x="11" y="11"/>
                  </a:cubicBezTo>
                  <a:cubicBezTo>
                    <a:pt x="29" y="11"/>
                    <a:pt x="29" y="11"/>
                    <a:pt x="29" y="11"/>
                  </a:cubicBezTo>
                  <a:cubicBezTo>
                    <a:pt x="46" y="11"/>
                    <a:pt x="46" y="11"/>
                    <a:pt x="46" y="11"/>
                  </a:cubicBezTo>
                  <a:lnTo>
                    <a:pt x="46" y="46"/>
                  </a:lnTo>
                  <a:close/>
                </a:path>
              </a:pathLst>
            </a:custGeom>
            <a:solidFill>
              <a:srgbClr val="FFB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8">
              <a:extLst>
                <a:ext uri="{FF2B5EF4-FFF2-40B4-BE49-F238E27FC236}">
                  <a16:creationId xmlns:a16="http://schemas.microsoft.com/office/drawing/2014/main" id="{56EC3A51-E576-4F73-84E4-B268C9E1F7A0}"/>
                </a:ext>
              </a:extLst>
            </p:cNvPr>
            <p:cNvSpPr>
              <a:spLocks noEditPoints="1"/>
            </p:cNvSpPr>
            <p:nvPr/>
          </p:nvSpPr>
          <p:spPr bwMode="auto">
            <a:xfrm>
              <a:off x="576263" y="1119188"/>
              <a:ext cx="168275" cy="163513"/>
            </a:xfrm>
            <a:custGeom>
              <a:avLst/>
              <a:gdLst>
                <a:gd name="T0" fmla="*/ 57 w 57"/>
                <a:gd name="T1" fmla="*/ 10 h 56"/>
                <a:gd name="T2" fmla="*/ 54 w 57"/>
                <a:gd name="T3" fmla="*/ 3 h 56"/>
                <a:gd name="T4" fmla="*/ 47 w 57"/>
                <a:gd name="T5" fmla="*/ 0 h 56"/>
                <a:gd name="T6" fmla="*/ 47 w 57"/>
                <a:gd name="T7" fmla="*/ 0 h 56"/>
                <a:gd name="T8" fmla="*/ 47 w 57"/>
                <a:gd name="T9" fmla="*/ 0 h 56"/>
                <a:gd name="T10" fmla="*/ 29 w 57"/>
                <a:gd name="T11" fmla="*/ 0 h 56"/>
                <a:gd name="T12" fmla="*/ 10 w 57"/>
                <a:gd name="T13" fmla="*/ 0 h 56"/>
                <a:gd name="T14" fmla="*/ 10 w 57"/>
                <a:gd name="T15" fmla="*/ 0 h 56"/>
                <a:gd name="T16" fmla="*/ 10 w 57"/>
                <a:gd name="T17" fmla="*/ 0 h 56"/>
                <a:gd name="T18" fmla="*/ 10 w 57"/>
                <a:gd name="T19" fmla="*/ 0 h 56"/>
                <a:gd name="T20" fmla="*/ 3 w 57"/>
                <a:gd name="T21" fmla="*/ 3 h 56"/>
                <a:gd name="T22" fmla="*/ 3 w 57"/>
                <a:gd name="T23" fmla="*/ 3 h 56"/>
                <a:gd name="T24" fmla="*/ 0 w 57"/>
                <a:gd name="T25" fmla="*/ 10 h 56"/>
                <a:gd name="T26" fmla="*/ 0 w 57"/>
                <a:gd name="T27" fmla="*/ 10 h 56"/>
                <a:gd name="T28" fmla="*/ 0 w 57"/>
                <a:gd name="T29" fmla="*/ 10 h 56"/>
                <a:gd name="T30" fmla="*/ 0 w 57"/>
                <a:gd name="T31" fmla="*/ 46 h 56"/>
                <a:gd name="T32" fmla="*/ 0 w 57"/>
                <a:gd name="T33" fmla="*/ 46 h 56"/>
                <a:gd name="T34" fmla="*/ 0 w 57"/>
                <a:gd name="T35" fmla="*/ 46 h 56"/>
                <a:gd name="T36" fmla="*/ 0 w 57"/>
                <a:gd name="T37" fmla="*/ 46 h 56"/>
                <a:gd name="T38" fmla="*/ 3 w 57"/>
                <a:gd name="T39" fmla="*/ 53 h 56"/>
                <a:gd name="T40" fmla="*/ 10 w 57"/>
                <a:gd name="T41" fmla="*/ 56 h 56"/>
                <a:gd name="T42" fmla="*/ 10 w 57"/>
                <a:gd name="T43" fmla="*/ 56 h 56"/>
                <a:gd name="T44" fmla="*/ 10 w 57"/>
                <a:gd name="T45" fmla="*/ 56 h 56"/>
                <a:gd name="T46" fmla="*/ 29 w 57"/>
                <a:gd name="T47" fmla="*/ 56 h 56"/>
                <a:gd name="T48" fmla="*/ 47 w 57"/>
                <a:gd name="T49" fmla="*/ 56 h 56"/>
                <a:gd name="T50" fmla="*/ 47 w 57"/>
                <a:gd name="T51" fmla="*/ 56 h 56"/>
                <a:gd name="T52" fmla="*/ 47 w 57"/>
                <a:gd name="T53" fmla="*/ 56 h 56"/>
                <a:gd name="T54" fmla="*/ 47 w 57"/>
                <a:gd name="T55" fmla="*/ 56 h 56"/>
                <a:gd name="T56" fmla="*/ 54 w 57"/>
                <a:gd name="T57" fmla="*/ 53 h 56"/>
                <a:gd name="T58" fmla="*/ 57 w 57"/>
                <a:gd name="T59" fmla="*/ 46 h 56"/>
                <a:gd name="T60" fmla="*/ 57 w 57"/>
                <a:gd name="T61" fmla="*/ 46 h 56"/>
                <a:gd name="T62" fmla="*/ 57 w 57"/>
                <a:gd name="T63" fmla="*/ 46 h 56"/>
                <a:gd name="T64" fmla="*/ 57 w 57"/>
                <a:gd name="T65" fmla="*/ 10 h 56"/>
                <a:gd name="T66" fmla="*/ 57 w 57"/>
                <a:gd name="T67" fmla="*/ 10 h 56"/>
                <a:gd name="T68" fmla="*/ 57 w 57"/>
                <a:gd name="T69" fmla="*/ 10 h 56"/>
                <a:gd name="T70" fmla="*/ 46 w 57"/>
                <a:gd name="T71" fmla="*/ 46 h 56"/>
                <a:gd name="T72" fmla="*/ 29 w 57"/>
                <a:gd name="T73" fmla="*/ 46 h 56"/>
                <a:gd name="T74" fmla="*/ 11 w 57"/>
                <a:gd name="T75" fmla="*/ 46 h 56"/>
                <a:gd name="T76" fmla="*/ 11 w 57"/>
                <a:gd name="T77" fmla="*/ 10 h 56"/>
                <a:gd name="T78" fmla="*/ 29 w 57"/>
                <a:gd name="T79" fmla="*/ 10 h 56"/>
                <a:gd name="T80" fmla="*/ 46 w 57"/>
                <a:gd name="T81" fmla="*/ 10 h 56"/>
                <a:gd name="T82" fmla="*/ 46 w 57"/>
                <a:gd name="T83"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 h="56">
                  <a:moveTo>
                    <a:pt x="57" y="10"/>
                  </a:moveTo>
                  <a:cubicBezTo>
                    <a:pt x="57" y="7"/>
                    <a:pt x="56" y="5"/>
                    <a:pt x="54" y="3"/>
                  </a:cubicBezTo>
                  <a:cubicBezTo>
                    <a:pt x="52" y="1"/>
                    <a:pt x="50" y="0"/>
                    <a:pt x="47" y="0"/>
                  </a:cubicBezTo>
                  <a:cubicBezTo>
                    <a:pt x="47" y="0"/>
                    <a:pt x="47" y="0"/>
                    <a:pt x="47" y="0"/>
                  </a:cubicBezTo>
                  <a:cubicBezTo>
                    <a:pt x="47" y="0"/>
                    <a:pt x="47" y="0"/>
                    <a:pt x="47" y="0"/>
                  </a:cubicBezTo>
                  <a:cubicBezTo>
                    <a:pt x="29" y="0"/>
                    <a:pt x="29" y="0"/>
                    <a:pt x="29" y="0"/>
                  </a:cubicBezTo>
                  <a:cubicBezTo>
                    <a:pt x="10" y="0"/>
                    <a:pt x="10" y="0"/>
                    <a:pt x="10" y="0"/>
                  </a:cubicBezTo>
                  <a:cubicBezTo>
                    <a:pt x="10" y="0"/>
                    <a:pt x="10" y="0"/>
                    <a:pt x="10" y="0"/>
                  </a:cubicBezTo>
                  <a:cubicBezTo>
                    <a:pt x="10" y="0"/>
                    <a:pt x="10" y="0"/>
                    <a:pt x="10" y="0"/>
                  </a:cubicBezTo>
                  <a:cubicBezTo>
                    <a:pt x="10" y="0"/>
                    <a:pt x="10" y="0"/>
                    <a:pt x="10" y="0"/>
                  </a:cubicBezTo>
                  <a:cubicBezTo>
                    <a:pt x="8" y="0"/>
                    <a:pt x="5" y="1"/>
                    <a:pt x="3" y="3"/>
                  </a:cubicBezTo>
                  <a:cubicBezTo>
                    <a:pt x="3" y="3"/>
                    <a:pt x="3" y="3"/>
                    <a:pt x="3" y="3"/>
                  </a:cubicBezTo>
                  <a:cubicBezTo>
                    <a:pt x="2" y="5"/>
                    <a:pt x="0" y="7"/>
                    <a:pt x="0" y="10"/>
                  </a:cubicBezTo>
                  <a:cubicBezTo>
                    <a:pt x="0" y="10"/>
                    <a:pt x="0" y="10"/>
                    <a:pt x="0" y="10"/>
                  </a:cubicBezTo>
                  <a:cubicBezTo>
                    <a:pt x="0" y="10"/>
                    <a:pt x="0" y="10"/>
                    <a:pt x="0" y="10"/>
                  </a:cubicBezTo>
                  <a:cubicBezTo>
                    <a:pt x="0" y="46"/>
                    <a:pt x="0" y="46"/>
                    <a:pt x="0" y="46"/>
                  </a:cubicBezTo>
                  <a:cubicBezTo>
                    <a:pt x="0" y="46"/>
                    <a:pt x="0" y="46"/>
                    <a:pt x="0" y="46"/>
                  </a:cubicBezTo>
                  <a:cubicBezTo>
                    <a:pt x="0" y="46"/>
                    <a:pt x="0" y="46"/>
                    <a:pt x="0" y="46"/>
                  </a:cubicBezTo>
                  <a:cubicBezTo>
                    <a:pt x="0" y="46"/>
                    <a:pt x="0" y="46"/>
                    <a:pt x="0" y="46"/>
                  </a:cubicBezTo>
                  <a:cubicBezTo>
                    <a:pt x="0" y="49"/>
                    <a:pt x="2" y="52"/>
                    <a:pt x="3" y="53"/>
                  </a:cubicBezTo>
                  <a:cubicBezTo>
                    <a:pt x="5" y="55"/>
                    <a:pt x="8" y="56"/>
                    <a:pt x="10" y="56"/>
                  </a:cubicBezTo>
                  <a:cubicBezTo>
                    <a:pt x="10" y="56"/>
                    <a:pt x="10" y="56"/>
                    <a:pt x="10" y="56"/>
                  </a:cubicBezTo>
                  <a:cubicBezTo>
                    <a:pt x="10" y="56"/>
                    <a:pt x="10" y="56"/>
                    <a:pt x="10" y="56"/>
                  </a:cubicBezTo>
                  <a:cubicBezTo>
                    <a:pt x="29" y="56"/>
                    <a:pt x="29" y="56"/>
                    <a:pt x="29" y="56"/>
                  </a:cubicBezTo>
                  <a:cubicBezTo>
                    <a:pt x="47" y="56"/>
                    <a:pt x="47" y="56"/>
                    <a:pt x="47" y="56"/>
                  </a:cubicBezTo>
                  <a:cubicBezTo>
                    <a:pt x="47" y="56"/>
                    <a:pt x="47" y="56"/>
                    <a:pt x="47" y="56"/>
                  </a:cubicBezTo>
                  <a:cubicBezTo>
                    <a:pt x="47" y="56"/>
                    <a:pt x="47" y="56"/>
                    <a:pt x="47" y="56"/>
                  </a:cubicBezTo>
                  <a:cubicBezTo>
                    <a:pt x="47" y="56"/>
                    <a:pt x="47" y="56"/>
                    <a:pt x="47" y="56"/>
                  </a:cubicBezTo>
                  <a:cubicBezTo>
                    <a:pt x="50" y="56"/>
                    <a:pt x="52" y="55"/>
                    <a:pt x="54" y="53"/>
                  </a:cubicBezTo>
                  <a:cubicBezTo>
                    <a:pt x="56" y="52"/>
                    <a:pt x="57" y="49"/>
                    <a:pt x="57" y="46"/>
                  </a:cubicBezTo>
                  <a:cubicBezTo>
                    <a:pt x="57" y="46"/>
                    <a:pt x="57" y="46"/>
                    <a:pt x="57" y="46"/>
                  </a:cubicBezTo>
                  <a:cubicBezTo>
                    <a:pt x="57" y="46"/>
                    <a:pt x="57" y="46"/>
                    <a:pt x="57" y="46"/>
                  </a:cubicBezTo>
                  <a:cubicBezTo>
                    <a:pt x="57" y="10"/>
                    <a:pt x="57" y="10"/>
                    <a:pt x="57" y="10"/>
                  </a:cubicBezTo>
                  <a:cubicBezTo>
                    <a:pt x="57" y="10"/>
                    <a:pt x="57" y="10"/>
                    <a:pt x="57" y="10"/>
                  </a:cubicBezTo>
                  <a:cubicBezTo>
                    <a:pt x="57" y="10"/>
                    <a:pt x="57" y="10"/>
                    <a:pt x="57" y="10"/>
                  </a:cubicBezTo>
                  <a:close/>
                  <a:moveTo>
                    <a:pt x="46" y="46"/>
                  </a:moveTo>
                  <a:cubicBezTo>
                    <a:pt x="29" y="46"/>
                    <a:pt x="29" y="46"/>
                    <a:pt x="29" y="46"/>
                  </a:cubicBezTo>
                  <a:cubicBezTo>
                    <a:pt x="11" y="46"/>
                    <a:pt x="11" y="46"/>
                    <a:pt x="11" y="46"/>
                  </a:cubicBezTo>
                  <a:cubicBezTo>
                    <a:pt x="11" y="10"/>
                    <a:pt x="11" y="10"/>
                    <a:pt x="11" y="10"/>
                  </a:cubicBezTo>
                  <a:cubicBezTo>
                    <a:pt x="29" y="10"/>
                    <a:pt x="29" y="10"/>
                    <a:pt x="29" y="10"/>
                  </a:cubicBezTo>
                  <a:cubicBezTo>
                    <a:pt x="46" y="10"/>
                    <a:pt x="46" y="10"/>
                    <a:pt x="46" y="10"/>
                  </a:cubicBezTo>
                  <a:lnTo>
                    <a:pt x="46" y="46"/>
                  </a:lnTo>
                  <a:close/>
                </a:path>
              </a:pathLst>
            </a:custGeom>
            <a:solidFill>
              <a:srgbClr val="FFB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id="{3EAE4338-42C6-4511-B8A2-640158D26701}"/>
                </a:ext>
              </a:extLst>
            </p:cNvPr>
            <p:cNvSpPr>
              <a:spLocks noEditPoints="1"/>
            </p:cNvSpPr>
            <p:nvPr/>
          </p:nvSpPr>
          <p:spPr bwMode="auto">
            <a:xfrm>
              <a:off x="576263" y="1354138"/>
              <a:ext cx="168275" cy="165100"/>
            </a:xfrm>
            <a:custGeom>
              <a:avLst/>
              <a:gdLst>
                <a:gd name="T0" fmla="*/ 57 w 57"/>
                <a:gd name="T1" fmla="*/ 10 h 56"/>
                <a:gd name="T2" fmla="*/ 54 w 57"/>
                <a:gd name="T3" fmla="*/ 3 h 56"/>
                <a:gd name="T4" fmla="*/ 47 w 57"/>
                <a:gd name="T5" fmla="*/ 0 h 56"/>
                <a:gd name="T6" fmla="*/ 47 w 57"/>
                <a:gd name="T7" fmla="*/ 0 h 56"/>
                <a:gd name="T8" fmla="*/ 47 w 57"/>
                <a:gd name="T9" fmla="*/ 0 h 56"/>
                <a:gd name="T10" fmla="*/ 29 w 57"/>
                <a:gd name="T11" fmla="*/ 0 h 56"/>
                <a:gd name="T12" fmla="*/ 10 w 57"/>
                <a:gd name="T13" fmla="*/ 0 h 56"/>
                <a:gd name="T14" fmla="*/ 10 w 57"/>
                <a:gd name="T15" fmla="*/ 0 h 56"/>
                <a:gd name="T16" fmla="*/ 10 w 57"/>
                <a:gd name="T17" fmla="*/ 0 h 56"/>
                <a:gd name="T18" fmla="*/ 10 w 57"/>
                <a:gd name="T19" fmla="*/ 0 h 56"/>
                <a:gd name="T20" fmla="*/ 3 w 57"/>
                <a:gd name="T21" fmla="*/ 3 h 56"/>
                <a:gd name="T22" fmla="*/ 3 w 57"/>
                <a:gd name="T23" fmla="*/ 3 h 56"/>
                <a:gd name="T24" fmla="*/ 0 w 57"/>
                <a:gd name="T25" fmla="*/ 10 h 56"/>
                <a:gd name="T26" fmla="*/ 0 w 57"/>
                <a:gd name="T27" fmla="*/ 10 h 56"/>
                <a:gd name="T28" fmla="*/ 0 w 57"/>
                <a:gd name="T29" fmla="*/ 10 h 56"/>
                <a:gd name="T30" fmla="*/ 0 w 57"/>
                <a:gd name="T31" fmla="*/ 46 h 56"/>
                <a:gd name="T32" fmla="*/ 0 w 57"/>
                <a:gd name="T33" fmla="*/ 46 h 56"/>
                <a:gd name="T34" fmla="*/ 0 w 57"/>
                <a:gd name="T35" fmla="*/ 46 h 56"/>
                <a:gd name="T36" fmla="*/ 0 w 57"/>
                <a:gd name="T37" fmla="*/ 46 h 56"/>
                <a:gd name="T38" fmla="*/ 3 w 57"/>
                <a:gd name="T39" fmla="*/ 53 h 56"/>
                <a:gd name="T40" fmla="*/ 10 w 57"/>
                <a:gd name="T41" fmla="*/ 56 h 56"/>
                <a:gd name="T42" fmla="*/ 10 w 57"/>
                <a:gd name="T43" fmla="*/ 56 h 56"/>
                <a:gd name="T44" fmla="*/ 10 w 57"/>
                <a:gd name="T45" fmla="*/ 56 h 56"/>
                <a:gd name="T46" fmla="*/ 29 w 57"/>
                <a:gd name="T47" fmla="*/ 56 h 56"/>
                <a:gd name="T48" fmla="*/ 47 w 57"/>
                <a:gd name="T49" fmla="*/ 56 h 56"/>
                <a:gd name="T50" fmla="*/ 47 w 57"/>
                <a:gd name="T51" fmla="*/ 56 h 56"/>
                <a:gd name="T52" fmla="*/ 47 w 57"/>
                <a:gd name="T53" fmla="*/ 56 h 56"/>
                <a:gd name="T54" fmla="*/ 47 w 57"/>
                <a:gd name="T55" fmla="*/ 56 h 56"/>
                <a:gd name="T56" fmla="*/ 54 w 57"/>
                <a:gd name="T57" fmla="*/ 53 h 56"/>
                <a:gd name="T58" fmla="*/ 57 w 57"/>
                <a:gd name="T59" fmla="*/ 46 h 56"/>
                <a:gd name="T60" fmla="*/ 57 w 57"/>
                <a:gd name="T61" fmla="*/ 46 h 56"/>
                <a:gd name="T62" fmla="*/ 57 w 57"/>
                <a:gd name="T63" fmla="*/ 46 h 56"/>
                <a:gd name="T64" fmla="*/ 57 w 57"/>
                <a:gd name="T65" fmla="*/ 10 h 56"/>
                <a:gd name="T66" fmla="*/ 57 w 57"/>
                <a:gd name="T67" fmla="*/ 10 h 56"/>
                <a:gd name="T68" fmla="*/ 57 w 57"/>
                <a:gd name="T69" fmla="*/ 10 h 56"/>
                <a:gd name="T70" fmla="*/ 46 w 57"/>
                <a:gd name="T71" fmla="*/ 46 h 56"/>
                <a:gd name="T72" fmla="*/ 29 w 57"/>
                <a:gd name="T73" fmla="*/ 46 h 56"/>
                <a:gd name="T74" fmla="*/ 11 w 57"/>
                <a:gd name="T75" fmla="*/ 46 h 56"/>
                <a:gd name="T76" fmla="*/ 11 w 57"/>
                <a:gd name="T77" fmla="*/ 10 h 56"/>
                <a:gd name="T78" fmla="*/ 29 w 57"/>
                <a:gd name="T79" fmla="*/ 10 h 56"/>
                <a:gd name="T80" fmla="*/ 46 w 57"/>
                <a:gd name="T81" fmla="*/ 10 h 56"/>
                <a:gd name="T82" fmla="*/ 46 w 57"/>
                <a:gd name="T83"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 h="56">
                  <a:moveTo>
                    <a:pt x="57" y="10"/>
                  </a:moveTo>
                  <a:cubicBezTo>
                    <a:pt x="57" y="7"/>
                    <a:pt x="56" y="4"/>
                    <a:pt x="54" y="3"/>
                  </a:cubicBezTo>
                  <a:cubicBezTo>
                    <a:pt x="52" y="1"/>
                    <a:pt x="50" y="0"/>
                    <a:pt x="47" y="0"/>
                  </a:cubicBezTo>
                  <a:cubicBezTo>
                    <a:pt x="47" y="0"/>
                    <a:pt x="47" y="0"/>
                    <a:pt x="47" y="0"/>
                  </a:cubicBezTo>
                  <a:cubicBezTo>
                    <a:pt x="47" y="0"/>
                    <a:pt x="47" y="0"/>
                    <a:pt x="47" y="0"/>
                  </a:cubicBezTo>
                  <a:cubicBezTo>
                    <a:pt x="29" y="0"/>
                    <a:pt x="29" y="0"/>
                    <a:pt x="29" y="0"/>
                  </a:cubicBezTo>
                  <a:cubicBezTo>
                    <a:pt x="10" y="0"/>
                    <a:pt x="10" y="0"/>
                    <a:pt x="10" y="0"/>
                  </a:cubicBezTo>
                  <a:cubicBezTo>
                    <a:pt x="10" y="0"/>
                    <a:pt x="10" y="0"/>
                    <a:pt x="10" y="0"/>
                  </a:cubicBezTo>
                  <a:cubicBezTo>
                    <a:pt x="10" y="0"/>
                    <a:pt x="10" y="0"/>
                    <a:pt x="10" y="0"/>
                  </a:cubicBezTo>
                  <a:cubicBezTo>
                    <a:pt x="10" y="0"/>
                    <a:pt x="10" y="0"/>
                    <a:pt x="10" y="0"/>
                  </a:cubicBezTo>
                  <a:cubicBezTo>
                    <a:pt x="8" y="0"/>
                    <a:pt x="5" y="1"/>
                    <a:pt x="3" y="3"/>
                  </a:cubicBezTo>
                  <a:cubicBezTo>
                    <a:pt x="3" y="3"/>
                    <a:pt x="3" y="3"/>
                    <a:pt x="3" y="3"/>
                  </a:cubicBezTo>
                  <a:cubicBezTo>
                    <a:pt x="2" y="4"/>
                    <a:pt x="0" y="7"/>
                    <a:pt x="0" y="10"/>
                  </a:cubicBezTo>
                  <a:cubicBezTo>
                    <a:pt x="0" y="10"/>
                    <a:pt x="0" y="10"/>
                    <a:pt x="0" y="10"/>
                  </a:cubicBezTo>
                  <a:cubicBezTo>
                    <a:pt x="0" y="10"/>
                    <a:pt x="0" y="10"/>
                    <a:pt x="0" y="10"/>
                  </a:cubicBezTo>
                  <a:cubicBezTo>
                    <a:pt x="0" y="46"/>
                    <a:pt x="0" y="46"/>
                    <a:pt x="0" y="46"/>
                  </a:cubicBezTo>
                  <a:cubicBezTo>
                    <a:pt x="0" y="46"/>
                    <a:pt x="0" y="46"/>
                    <a:pt x="0" y="46"/>
                  </a:cubicBezTo>
                  <a:cubicBezTo>
                    <a:pt x="0" y="46"/>
                    <a:pt x="0" y="46"/>
                    <a:pt x="0" y="46"/>
                  </a:cubicBezTo>
                  <a:cubicBezTo>
                    <a:pt x="0" y="46"/>
                    <a:pt x="0" y="46"/>
                    <a:pt x="0" y="46"/>
                  </a:cubicBezTo>
                  <a:cubicBezTo>
                    <a:pt x="0" y="49"/>
                    <a:pt x="2" y="51"/>
                    <a:pt x="3" y="53"/>
                  </a:cubicBezTo>
                  <a:cubicBezTo>
                    <a:pt x="5" y="55"/>
                    <a:pt x="8" y="56"/>
                    <a:pt x="10" y="56"/>
                  </a:cubicBezTo>
                  <a:cubicBezTo>
                    <a:pt x="10" y="56"/>
                    <a:pt x="10" y="56"/>
                    <a:pt x="10" y="56"/>
                  </a:cubicBezTo>
                  <a:cubicBezTo>
                    <a:pt x="10" y="56"/>
                    <a:pt x="10" y="56"/>
                    <a:pt x="10" y="56"/>
                  </a:cubicBezTo>
                  <a:cubicBezTo>
                    <a:pt x="29" y="56"/>
                    <a:pt x="29" y="56"/>
                    <a:pt x="29" y="56"/>
                  </a:cubicBezTo>
                  <a:cubicBezTo>
                    <a:pt x="47" y="56"/>
                    <a:pt x="47" y="56"/>
                    <a:pt x="47" y="56"/>
                  </a:cubicBezTo>
                  <a:cubicBezTo>
                    <a:pt x="47" y="56"/>
                    <a:pt x="47" y="56"/>
                    <a:pt x="47" y="56"/>
                  </a:cubicBezTo>
                  <a:cubicBezTo>
                    <a:pt x="47" y="56"/>
                    <a:pt x="47" y="56"/>
                    <a:pt x="47" y="56"/>
                  </a:cubicBezTo>
                  <a:cubicBezTo>
                    <a:pt x="47" y="56"/>
                    <a:pt x="47" y="56"/>
                    <a:pt x="47" y="56"/>
                  </a:cubicBezTo>
                  <a:cubicBezTo>
                    <a:pt x="50" y="56"/>
                    <a:pt x="52" y="55"/>
                    <a:pt x="54" y="53"/>
                  </a:cubicBezTo>
                  <a:cubicBezTo>
                    <a:pt x="56" y="51"/>
                    <a:pt x="57" y="49"/>
                    <a:pt x="57" y="46"/>
                  </a:cubicBezTo>
                  <a:cubicBezTo>
                    <a:pt x="57" y="46"/>
                    <a:pt x="57" y="46"/>
                    <a:pt x="57" y="46"/>
                  </a:cubicBezTo>
                  <a:cubicBezTo>
                    <a:pt x="57" y="46"/>
                    <a:pt x="57" y="46"/>
                    <a:pt x="57" y="46"/>
                  </a:cubicBezTo>
                  <a:cubicBezTo>
                    <a:pt x="57" y="10"/>
                    <a:pt x="57" y="10"/>
                    <a:pt x="57" y="10"/>
                  </a:cubicBezTo>
                  <a:cubicBezTo>
                    <a:pt x="57" y="10"/>
                    <a:pt x="57" y="10"/>
                    <a:pt x="57" y="10"/>
                  </a:cubicBezTo>
                  <a:cubicBezTo>
                    <a:pt x="57" y="10"/>
                    <a:pt x="57" y="10"/>
                    <a:pt x="57" y="10"/>
                  </a:cubicBezTo>
                  <a:close/>
                  <a:moveTo>
                    <a:pt x="46" y="46"/>
                  </a:moveTo>
                  <a:cubicBezTo>
                    <a:pt x="29" y="46"/>
                    <a:pt x="29" y="46"/>
                    <a:pt x="29" y="46"/>
                  </a:cubicBezTo>
                  <a:cubicBezTo>
                    <a:pt x="11" y="46"/>
                    <a:pt x="11" y="46"/>
                    <a:pt x="11" y="46"/>
                  </a:cubicBezTo>
                  <a:cubicBezTo>
                    <a:pt x="11" y="10"/>
                    <a:pt x="11" y="10"/>
                    <a:pt x="11" y="10"/>
                  </a:cubicBezTo>
                  <a:cubicBezTo>
                    <a:pt x="29" y="10"/>
                    <a:pt x="29" y="10"/>
                    <a:pt x="29" y="10"/>
                  </a:cubicBezTo>
                  <a:cubicBezTo>
                    <a:pt x="46" y="10"/>
                    <a:pt x="46" y="10"/>
                    <a:pt x="46" y="10"/>
                  </a:cubicBezTo>
                  <a:lnTo>
                    <a:pt x="46" y="46"/>
                  </a:lnTo>
                  <a:close/>
                </a:path>
              </a:pathLst>
            </a:custGeom>
            <a:solidFill>
              <a:srgbClr val="FFB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DE5B98BE-F283-44AA-9978-77F3F675612C}"/>
                </a:ext>
              </a:extLst>
            </p:cNvPr>
            <p:cNvSpPr>
              <a:spLocks/>
            </p:cNvSpPr>
            <p:nvPr/>
          </p:nvSpPr>
          <p:spPr bwMode="auto">
            <a:xfrm>
              <a:off x="814388" y="950913"/>
              <a:ext cx="512763" cy="31750"/>
            </a:xfrm>
            <a:custGeom>
              <a:avLst/>
              <a:gdLst>
                <a:gd name="T0" fmla="*/ 6 w 174"/>
                <a:gd name="T1" fmla="*/ 11 h 11"/>
                <a:gd name="T2" fmla="*/ 0 w 174"/>
                <a:gd name="T3" fmla="*/ 5 h 11"/>
                <a:gd name="T4" fmla="*/ 6 w 174"/>
                <a:gd name="T5" fmla="*/ 0 h 11"/>
                <a:gd name="T6" fmla="*/ 169 w 174"/>
                <a:gd name="T7" fmla="*/ 0 h 11"/>
                <a:gd name="T8" fmla="*/ 174 w 174"/>
                <a:gd name="T9" fmla="*/ 5 h 11"/>
                <a:gd name="T10" fmla="*/ 169 w 174"/>
                <a:gd name="T11" fmla="*/ 11 h 11"/>
                <a:gd name="T12" fmla="*/ 6 w 174"/>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74" h="11">
                  <a:moveTo>
                    <a:pt x="6" y="11"/>
                  </a:moveTo>
                  <a:cubicBezTo>
                    <a:pt x="3" y="11"/>
                    <a:pt x="0" y="8"/>
                    <a:pt x="0" y="5"/>
                  </a:cubicBezTo>
                  <a:cubicBezTo>
                    <a:pt x="0" y="3"/>
                    <a:pt x="3" y="0"/>
                    <a:pt x="6" y="0"/>
                  </a:cubicBezTo>
                  <a:cubicBezTo>
                    <a:pt x="169" y="0"/>
                    <a:pt x="169" y="0"/>
                    <a:pt x="169" y="0"/>
                  </a:cubicBezTo>
                  <a:cubicBezTo>
                    <a:pt x="172" y="0"/>
                    <a:pt x="174" y="3"/>
                    <a:pt x="174" y="5"/>
                  </a:cubicBezTo>
                  <a:cubicBezTo>
                    <a:pt x="174" y="8"/>
                    <a:pt x="172" y="11"/>
                    <a:pt x="169" y="11"/>
                  </a:cubicBezTo>
                  <a:lnTo>
                    <a:pt x="6" y="11"/>
                  </a:lnTo>
                  <a:close/>
                </a:path>
              </a:pathLst>
            </a:custGeom>
            <a:solidFill>
              <a:srgbClr val="092F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1">
              <a:extLst>
                <a:ext uri="{FF2B5EF4-FFF2-40B4-BE49-F238E27FC236}">
                  <a16:creationId xmlns:a16="http://schemas.microsoft.com/office/drawing/2014/main" id="{AD804726-B4F4-447D-A25C-4FAF16A6FB5C}"/>
                </a:ext>
              </a:extLst>
            </p:cNvPr>
            <p:cNvSpPr>
              <a:spLocks/>
            </p:cNvSpPr>
            <p:nvPr/>
          </p:nvSpPr>
          <p:spPr bwMode="auto">
            <a:xfrm>
              <a:off x="814388" y="1185863"/>
              <a:ext cx="512763" cy="30163"/>
            </a:xfrm>
            <a:custGeom>
              <a:avLst/>
              <a:gdLst>
                <a:gd name="T0" fmla="*/ 6 w 174"/>
                <a:gd name="T1" fmla="*/ 10 h 10"/>
                <a:gd name="T2" fmla="*/ 0 w 174"/>
                <a:gd name="T3" fmla="*/ 5 h 10"/>
                <a:gd name="T4" fmla="*/ 6 w 174"/>
                <a:gd name="T5" fmla="*/ 0 h 10"/>
                <a:gd name="T6" fmla="*/ 169 w 174"/>
                <a:gd name="T7" fmla="*/ 0 h 10"/>
                <a:gd name="T8" fmla="*/ 174 w 174"/>
                <a:gd name="T9" fmla="*/ 5 h 10"/>
                <a:gd name="T10" fmla="*/ 169 w 174"/>
                <a:gd name="T11" fmla="*/ 10 h 10"/>
                <a:gd name="T12" fmla="*/ 6 w 174"/>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74" h="10">
                  <a:moveTo>
                    <a:pt x="6" y="10"/>
                  </a:moveTo>
                  <a:cubicBezTo>
                    <a:pt x="3" y="10"/>
                    <a:pt x="0" y="8"/>
                    <a:pt x="0" y="5"/>
                  </a:cubicBezTo>
                  <a:cubicBezTo>
                    <a:pt x="0" y="2"/>
                    <a:pt x="3" y="0"/>
                    <a:pt x="6" y="0"/>
                  </a:cubicBezTo>
                  <a:cubicBezTo>
                    <a:pt x="169" y="0"/>
                    <a:pt x="169" y="0"/>
                    <a:pt x="169" y="0"/>
                  </a:cubicBezTo>
                  <a:cubicBezTo>
                    <a:pt x="172" y="0"/>
                    <a:pt x="174" y="2"/>
                    <a:pt x="174" y="5"/>
                  </a:cubicBezTo>
                  <a:cubicBezTo>
                    <a:pt x="174" y="8"/>
                    <a:pt x="172" y="10"/>
                    <a:pt x="169" y="10"/>
                  </a:cubicBezTo>
                  <a:lnTo>
                    <a:pt x="6" y="10"/>
                  </a:lnTo>
                  <a:close/>
                </a:path>
              </a:pathLst>
            </a:custGeom>
            <a:solidFill>
              <a:srgbClr val="092F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2">
              <a:extLst>
                <a:ext uri="{FF2B5EF4-FFF2-40B4-BE49-F238E27FC236}">
                  <a16:creationId xmlns:a16="http://schemas.microsoft.com/office/drawing/2014/main" id="{F8006527-30D7-4997-8BFE-7E96673F15FD}"/>
                </a:ext>
              </a:extLst>
            </p:cNvPr>
            <p:cNvSpPr>
              <a:spLocks/>
            </p:cNvSpPr>
            <p:nvPr/>
          </p:nvSpPr>
          <p:spPr bwMode="auto">
            <a:xfrm>
              <a:off x="814388" y="1422401"/>
              <a:ext cx="512763" cy="28575"/>
            </a:xfrm>
            <a:custGeom>
              <a:avLst/>
              <a:gdLst>
                <a:gd name="T0" fmla="*/ 6 w 174"/>
                <a:gd name="T1" fmla="*/ 10 h 10"/>
                <a:gd name="T2" fmla="*/ 0 w 174"/>
                <a:gd name="T3" fmla="*/ 5 h 10"/>
                <a:gd name="T4" fmla="*/ 6 w 174"/>
                <a:gd name="T5" fmla="*/ 0 h 10"/>
                <a:gd name="T6" fmla="*/ 169 w 174"/>
                <a:gd name="T7" fmla="*/ 0 h 10"/>
                <a:gd name="T8" fmla="*/ 174 w 174"/>
                <a:gd name="T9" fmla="*/ 5 h 10"/>
                <a:gd name="T10" fmla="*/ 169 w 174"/>
                <a:gd name="T11" fmla="*/ 10 h 10"/>
                <a:gd name="T12" fmla="*/ 6 w 174"/>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74" h="10">
                  <a:moveTo>
                    <a:pt x="6" y="10"/>
                  </a:moveTo>
                  <a:cubicBezTo>
                    <a:pt x="3" y="10"/>
                    <a:pt x="0" y="8"/>
                    <a:pt x="0" y="5"/>
                  </a:cubicBezTo>
                  <a:cubicBezTo>
                    <a:pt x="0" y="2"/>
                    <a:pt x="3" y="0"/>
                    <a:pt x="6" y="0"/>
                  </a:cubicBezTo>
                  <a:cubicBezTo>
                    <a:pt x="169" y="0"/>
                    <a:pt x="169" y="0"/>
                    <a:pt x="169" y="0"/>
                  </a:cubicBezTo>
                  <a:cubicBezTo>
                    <a:pt x="172" y="0"/>
                    <a:pt x="174" y="2"/>
                    <a:pt x="174" y="5"/>
                  </a:cubicBezTo>
                  <a:cubicBezTo>
                    <a:pt x="174" y="8"/>
                    <a:pt x="172" y="10"/>
                    <a:pt x="169" y="10"/>
                  </a:cubicBezTo>
                  <a:lnTo>
                    <a:pt x="6" y="10"/>
                  </a:lnTo>
                  <a:close/>
                </a:path>
              </a:pathLst>
            </a:custGeom>
            <a:solidFill>
              <a:srgbClr val="092F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2" name="Group 11">
            <a:extLst>
              <a:ext uri="{FF2B5EF4-FFF2-40B4-BE49-F238E27FC236}">
                <a16:creationId xmlns:a16="http://schemas.microsoft.com/office/drawing/2014/main" id="{7439E9AF-7541-4AE8-90EA-BB8016A23E49}"/>
              </a:ext>
            </a:extLst>
          </p:cNvPr>
          <p:cNvGrpSpPr/>
          <p:nvPr/>
        </p:nvGrpSpPr>
        <p:grpSpPr>
          <a:xfrm>
            <a:off x="763978" y="2067590"/>
            <a:ext cx="3739297" cy="2295635"/>
            <a:chOff x="398463" y="2420938"/>
            <a:chExt cx="1208087" cy="727076"/>
          </a:xfrm>
          <a:solidFill>
            <a:schemeClr val="tx1"/>
          </a:solidFill>
        </p:grpSpPr>
        <p:sp>
          <p:nvSpPr>
            <p:cNvPr id="14" name="Freeform 73">
              <a:extLst>
                <a:ext uri="{FF2B5EF4-FFF2-40B4-BE49-F238E27FC236}">
                  <a16:creationId xmlns:a16="http://schemas.microsoft.com/office/drawing/2014/main" id="{77F37C02-3407-4F6E-88F5-5A99645E289D}"/>
                </a:ext>
              </a:extLst>
            </p:cNvPr>
            <p:cNvSpPr>
              <a:spLocks/>
            </p:cNvSpPr>
            <p:nvPr/>
          </p:nvSpPr>
          <p:spPr bwMode="auto">
            <a:xfrm>
              <a:off x="860425" y="2435226"/>
              <a:ext cx="746125" cy="579438"/>
            </a:xfrm>
            <a:custGeom>
              <a:avLst/>
              <a:gdLst>
                <a:gd name="T0" fmla="*/ 281 w 310"/>
                <a:gd name="T1" fmla="*/ 0 h 240"/>
                <a:gd name="T2" fmla="*/ 2 w 310"/>
                <a:gd name="T3" fmla="*/ 0 h 240"/>
                <a:gd name="T4" fmla="*/ 0 w 310"/>
                <a:gd name="T5" fmla="*/ 0 h 240"/>
                <a:gd name="T6" fmla="*/ 21 w 310"/>
                <a:gd name="T7" fmla="*/ 23 h 240"/>
                <a:gd name="T8" fmla="*/ 281 w 310"/>
                <a:gd name="T9" fmla="*/ 23 h 240"/>
                <a:gd name="T10" fmla="*/ 286 w 310"/>
                <a:gd name="T11" fmla="*/ 28 h 240"/>
                <a:gd name="T12" fmla="*/ 286 w 310"/>
                <a:gd name="T13" fmla="*/ 212 h 240"/>
                <a:gd name="T14" fmla="*/ 281 w 310"/>
                <a:gd name="T15" fmla="*/ 217 h 240"/>
                <a:gd name="T16" fmla="*/ 98 w 310"/>
                <a:gd name="T17" fmla="*/ 217 h 240"/>
                <a:gd name="T18" fmla="*/ 103 w 310"/>
                <a:gd name="T19" fmla="*/ 240 h 240"/>
                <a:gd name="T20" fmla="*/ 281 w 310"/>
                <a:gd name="T21" fmla="*/ 240 h 240"/>
                <a:gd name="T22" fmla="*/ 310 w 310"/>
                <a:gd name="T23" fmla="*/ 212 h 240"/>
                <a:gd name="T24" fmla="*/ 310 w 310"/>
                <a:gd name="T25" fmla="*/ 28 h 240"/>
                <a:gd name="T26" fmla="*/ 281 w 310"/>
                <a:gd name="T2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240">
                  <a:moveTo>
                    <a:pt x="281" y="0"/>
                  </a:moveTo>
                  <a:cubicBezTo>
                    <a:pt x="2" y="0"/>
                    <a:pt x="2" y="0"/>
                    <a:pt x="2" y="0"/>
                  </a:cubicBezTo>
                  <a:cubicBezTo>
                    <a:pt x="1" y="0"/>
                    <a:pt x="1" y="0"/>
                    <a:pt x="0" y="0"/>
                  </a:cubicBezTo>
                  <a:cubicBezTo>
                    <a:pt x="11" y="6"/>
                    <a:pt x="14" y="14"/>
                    <a:pt x="21" y="23"/>
                  </a:cubicBezTo>
                  <a:cubicBezTo>
                    <a:pt x="281" y="23"/>
                    <a:pt x="281" y="23"/>
                    <a:pt x="281" y="23"/>
                  </a:cubicBezTo>
                  <a:cubicBezTo>
                    <a:pt x="284" y="23"/>
                    <a:pt x="286" y="25"/>
                    <a:pt x="286" y="28"/>
                  </a:cubicBezTo>
                  <a:cubicBezTo>
                    <a:pt x="286" y="212"/>
                    <a:pt x="286" y="212"/>
                    <a:pt x="286" y="212"/>
                  </a:cubicBezTo>
                  <a:cubicBezTo>
                    <a:pt x="286" y="214"/>
                    <a:pt x="284" y="217"/>
                    <a:pt x="281" y="217"/>
                  </a:cubicBezTo>
                  <a:cubicBezTo>
                    <a:pt x="98" y="217"/>
                    <a:pt x="98" y="217"/>
                    <a:pt x="98" y="217"/>
                  </a:cubicBezTo>
                  <a:cubicBezTo>
                    <a:pt x="103" y="240"/>
                    <a:pt x="103" y="240"/>
                    <a:pt x="103" y="240"/>
                  </a:cubicBezTo>
                  <a:cubicBezTo>
                    <a:pt x="281" y="240"/>
                    <a:pt x="281" y="240"/>
                    <a:pt x="281" y="240"/>
                  </a:cubicBezTo>
                  <a:cubicBezTo>
                    <a:pt x="297" y="240"/>
                    <a:pt x="310" y="227"/>
                    <a:pt x="310" y="212"/>
                  </a:cubicBezTo>
                  <a:cubicBezTo>
                    <a:pt x="310" y="28"/>
                    <a:pt x="310" y="28"/>
                    <a:pt x="310" y="28"/>
                  </a:cubicBezTo>
                  <a:cubicBezTo>
                    <a:pt x="310" y="12"/>
                    <a:pt x="297" y="0"/>
                    <a:pt x="28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74">
              <a:extLst>
                <a:ext uri="{FF2B5EF4-FFF2-40B4-BE49-F238E27FC236}">
                  <a16:creationId xmlns:a16="http://schemas.microsoft.com/office/drawing/2014/main" id="{19FF2D91-C849-4FA4-BB09-E26614784FB8}"/>
                </a:ext>
              </a:extLst>
            </p:cNvPr>
            <p:cNvSpPr>
              <a:spLocks/>
            </p:cNvSpPr>
            <p:nvPr/>
          </p:nvSpPr>
          <p:spPr bwMode="auto">
            <a:xfrm>
              <a:off x="1120775" y="3060701"/>
              <a:ext cx="333375" cy="87313"/>
            </a:xfrm>
            <a:custGeom>
              <a:avLst/>
              <a:gdLst>
                <a:gd name="T0" fmla="*/ 125 w 139"/>
                <a:gd name="T1" fmla="*/ 17 h 36"/>
                <a:gd name="T2" fmla="*/ 83 w 139"/>
                <a:gd name="T3" fmla="*/ 17 h 36"/>
                <a:gd name="T4" fmla="*/ 83 w 139"/>
                <a:gd name="T5" fmla="*/ 0 h 36"/>
                <a:gd name="T6" fmla="*/ 12 w 139"/>
                <a:gd name="T7" fmla="*/ 0 h 36"/>
                <a:gd name="T8" fmla="*/ 12 w 139"/>
                <a:gd name="T9" fmla="*/ 17 h 36"/>
                <a:gd name="T10" fmla="*/ 3 w 139"/>
                <a:gd name="T11" fmla="*/ 17 h 36"/>
                <a:gd name="T12" fmla="*/ 3 w 139"/>
                <a:gd name="T13" fmla="*/ 20 h 36"/>
                <a:gd name="T14" fmla="*/ 0 w 139"/>
                <a:gd name="T15" fmla="*/ 36 h 36"/>
                <a:gd name="T16" fmla="*/ 139 w 139"/>
                <a:gd name="T17" fmla="*/ 36 h 36"/>
                <a:gd name="T18" fmla="*/ 139 w 139"/>
                <a:gd name="T19" fmla="*/ 32 h 36"/>
                <a:gd name="T20" fmla="*/ 125 w 139"/>
                <a:gd name="T21" fmla="*/ 1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9" h="36">
                  <a:moveTo>
                    <a:pt x="125" y="17"/>
                  </a:moveTo>
                  <a:cubicBezTo>
                    <a:pt x="83" y="17"/>
                    <a:pt x="83" y="17"/>
                    <a:pt x="83" y="17"/>
                  </a:cubicBezTo>
                  <a:cubicBezTo>
                    <a:pt x="83" y="0"/>
                    <a:pt x="83" y="0"/>
                    <a:pt x="83" y="0"/>
                  </a:cubicBezTo>
                  <a:cubicBezTo>
                    <a:pt x="12" y="0"/>
                    <a:pt x="12" y="0"/>
                    <a:pt x="12" y="0"/>
                  </a:cubicBezTo>
                  <a:cubicBezTo>
                    <a:pt x="12" y="17"/>
                    <a:pt x="12" y="17"/>
                    <a:pt x="12" y="17"/>
                  </a:cubicBezTo>
                  <a:cubicBezTo>
                    <a:pt x="3" y="17"/>
                    <a:pt x="3" y="17"/>
                    <a:pt x="3" y="17"/>
                  </a:cubicBezTo>
                  <a:cubicBezTo>
                    <a:pt x="3" y="20"/>
                    <a:pt x="3" y="20"/>
                    <a:pt x="3" y="20"/>
                  </a:cubicBezTo>
                  <a:cubicBezTo>
                    <a:pt x="3" y="26"/>
                    <a:pt x="2" y="31"/>
                    <a:pt x="0" y="36"/>
                  </a:cubicBezTo>
                  <a:cubicBezTo>
                    <a:pt x="139" y="36"/>
                    <a:pt x="139" y="36"/>
                    <a:pt x="139" y="36"/>
                  </a:cubicBezTo>
                  <a:cubicBezTo>
                    <a:pt x="139" y="32"/>
                    <a:pt x="139" y="32"/>
                    <a:pt x="139" y="32"/>
                  </a:cubicBezTo>
                  <a:cubicBezTo>
                    <a:pt x="139" y="24"/>
                    <a:pt x="133" y="17"/>
                    <a:pt x="12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76">
              <a:extLst>
                <a:ext uri="{FF2B5EF4-FFF2-40B4-BE49-F238E27FC236}">
                  <a16:creationId xmlns:a16="http://schemas.microsoft.com/office/drawing/2014/main" id="{67B10EF9-F923-4D61-AD5C-FBE1BAE39841}"/>
                </a:ext>
              </a:extLst>
            </p:cNvPr>
            <p:cNvSpPr>
              <a:spLocks/>
            </p:cNvSpPr>
            <p:nvPr/>
          </p:nvSpPr>
          <p:spPr bwMode="auto">
            <a:xfrm>
              <a:off x="398463" y="2420938"/>
              <a:ext cx="690563" cy="727075"/>
            </a:xfrm>
            <a:custGeom>
              <a:avLst/>
              <a:gdLst>
                <a:gd name="T0" fmla="*/ 94 w 287"/>
                <a:gd name="T1" fmla="*/ 163 h 301"/>
                <a:gd name="T2" fmla="*/ 28 w 287"/>
                <a:gd name="T3" fmla="*/ 191 h 301"/>
                <a:gd name="T4" fmla="*/ 0 w 287"/>
                <a:gd name="T5" fmla="*/ 295 h 301"/>
                <a:gd name="T6" fmla="*/ 0 w 287"/>
                <a:gd name="T7" fmla="*/ 301 h 301"/>
                <a:gd name="T8" fmla="*/ 287 w 287"/>
                <a:gd name="T9" fmla="*/ 301 h 301"/>
                <a:gd name="T10" fmla="*/ 287 w 287"/>
                <a:gd name="T11" fmla="*/ 295 h 301"/>
                <a:gd name="T12" fmla="*/ 259 w 287"/>
                <a:gd name="T13" fmla="*/ 191 h 301"/>
                <a:gd name="T14" fmla="*/ 194 w 287"/>
                <a:gd name="T15" fmla="*/ 163 h 301"/>
                <a:gd name="T16" fmla="*/ 175 w 287"/>
                <a:gd name="T17" fmla="*/ 146 h 301"/>
                <a:gd name="T18" fmla="*/ 194 w 287"/>
                <a:gd name="T19" fmla="*/ 113 h 301"/>
                <a:gd name="T20" fmla="*/ 198 w 287"/>
                <a:gd name="T21" fmla="*/ 111 h 301"/>
                <a:gd name="T22" fmla="*/ 204 w 287"/>
                <a:gd name="T23" fmla="*/ 70 h 301"/>
                <a:gd name="T24" fmla="*/ 201 w 287"/>
                <a:gd name="T25" fmla="*/ 68 h 301"/>
                <a:gd name="T26" fmla="*/ 196 w 287"/>
                <a:gd name="T27" fmla="*/ 27 h 301"/>
                <a:gd name="T28" fmla="*/ 147 w 287"/>
                <a:gd name="T29" fmla="*/ 0 h 301"/>
                <a:gd name="T30" fmla="*/ 140 w 287"/>
                <a:gd name="T31" fmla="*/ 0 h 301"/>
                <a:gd name="T32" fmla="*/ 91 w 287"/>
                <a:gd name="T33" fmla="*/ 27 h 301"/>
                <a:gd name="T34" fmla="*/ 86 w 287"/>
                <a:gd name="T35" fmla="*/ 68 h 301"/>
                <a:gd name="T36" fmla="*/ 83 w 287"/>
                <a:gd name="T37" fmla="*/ 70 h 301"/>
                <a:gd name="T38" fmla="*/ 90 w 287"/>
                <a:gd name="T39" fmla="*/ 111 h 301"/>
                <a:gd name="T40" fmla="*/ 94 w 287"/>
                <a:gd name="T41" fmla="*/ 113 h 301"/>
                <a:gd name="T42" fmla="*/ 112 w 287"/>
                <a:gd name="T43" fmla="*/ 146 h 301"/>
                <a:gd name="T44" fmla="*/ 94 w 287"/>
                <a:gd name="T45" fmla="*/ 16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7" h="301">
                  <a:moveTo>
                    <a:pt x="94" y="163"/>
                  </a:moveTo>
                  <a:cubicBezTo>
                    <a:pt x="28" y="191"/>
                    <a:pt x="28" y="191"/>
                    <a:pt x="28" y="191"/>
                  </a:cubicBezTo>
                  <a:cubicBezTo>
                    <a:pt x="2" y="201"/>
                    <a:pt x="0" y="271"/>
                    <a:pt x="0" y="295"/>
                  </a:cubicBezTo>
                  <a:cubicBezTo>
                    <a:pt x="0" y="301"/>
                    <a:pt x="0" y="301"/>
                    <a:pt x="0" y="301"/>
                  </a:cubicBezTo>
                  <a:cubicBezTo>
                    <a:pt x="287" y="301"/>
                    <a:pt x="287" y="301"/>
                    <a:pt x="287" y="301"/>
                  </a:cubicBezTo>
                  <a:cubicBezTo>
                    <a:pt x="287" y="295"/>
                    <a:pt x="287" y="295"/>
                    <a:pt x="287" y="295"/>
                  </a:cubicBezTo>
                  <a:cubicBezTo>
                    <a:pt x="287" y="271"/>
                    <a:pt x="285" y="201"/>
                    <a:pt x="259" y="191"/>
                  </a:cubicBezTo>
                  <a:cubicBezTo>
                    <a:pt x="194" y="163"/>
                    <a:pt x="194" y="163"/>
                    <a:pt x="194" y="163"/>
                  </a:cubicBezTo>
                  <a:cubicBezTo>
                    <a:pt x="184" y="159"/>
                    <a:pt x="177" y="152"/>
                    <a:pt x="175" y="146"/>
                  </a:cubicBezTo>
                  <a:cubicBezTo>
                    <a:pt x="184" y="136"/>
                    <a:pt x="191" y="124"/>
                    <a:pt x="194" y="113"/>
                  </a:cubicBezTo>
                  <a:cubicBezTo>
                    <a:pt x="198" y="111"/>
                    <a:pt x="198" y="111"/>
                    <a:pt x="198" y="111"/>
                  </a:cubicBezTo>
                  <a:cubicBezTo>
                    <a:pt x="203" y="96"/>
                    <a:pt x="205" y="83"/>
                    <a:pt x="204" y="70"/>
                  </a:cubicBezTo>
                  <a:cubicBezTo>
                    <a:pt x="201" y="68"/>
                    <a:pt x="201" y="68"/>
                    <a:pt x="201" y="68"/>
                  </a:cubicBezTo>
                  <a:cubicBezTo>
                    <a:pt x="202" y="57"/>
                    <a:pt x="202" y="37"/>
                    <a:pt x="196" y="27"/>
                  </a:cubicBezTo>
                  <a:cubicBezTo>
                    <a:pt x="188" y="11"/>
                    <a:pt x="165" y="0"/>
                    <a:pt x="147" y="0"/>
                  </a:cubicBezTo>
                  <a:cubicBezTo>
                    <a:pt x="140" y="0"/>
                    <a:pt x="140" y="0"/>
                    <a:pt x="140" y="0"/>
                  </a:cubicBezTo>
                  <a:cubicBezTo>
                    <a:pt x="122" y="0"/>
                    <a:pt x="100" y="11"/>
                    <a:pt x="91" y="27"/>
                  </a:cubicBezTo>
                  <a:cubicBezTo>
                    <a:pt x="86" y="37"/>
                    <a:pt x="85" y="57"/>
                    <a:pt x="86" y="68"/>
                  </a:cubicBezTo>
                  <a:cubicBezTo>
                    <a:pt x="83" y="70"/>
                    <a:pt x="83" y="70"/>
                    <a:pt x="83" y="70"/>
                  </a:cubicBezTo>
                  <a:cubicBezTo>
                    <a:pt x="82" y="83"/>
                    <a:pt x="84" y="96"/>
                    <a:pt x="90" y="111"/>
                  </a:cubicBezTo>
                  <a:cubicBezTo>
                    <a:pt x="94" y="113"/>
                    <a:pt x="94" y="113"/>
                    <a:pt x="94" y="113"/>
                  </a:cubicBezTo>
                  <a:cubicBezTo>
                    <a:pt x="97" y="124"/>
                    <a:pt x="104" y="136"/>
                    <a:pt x="112" y="146"/>
                  </a:cubicBezTo>
                  <a:cubicBezTo>
                    <a:pt x="110" y="152"/>
                    <a:pt x="103" y="159"/>
                    <a:pt x="94" y="1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938524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61F482C-D52F-414B-90D2-9ED97E52E925}"/>
              </a:ext>
            </a:extLst>
          </p:cNvPr>
          <p:cNvSpPr txBox="1"/>
          <p:nvPr/>
        </p:nvSpPr>
        <p:spPr>
          <a:xfrm>
            <a:off x="6096000" y="2644170"/>
            <a:ext cx="5550011" cy="784830"/>
          </a:xfrm>
          <a:prstGeom prst="rect">
            <a:avLst/>
          </a:prstGeom>
          <a:noFill/>
        </p:spPr>
        <p:txBody>
          <a:bodyPr wrap="square" rtlCol="0">
            <a:spAutoFit/>
          </a:bodyPr>
          <a:lstStyle/>
          <a:p>
            <a:r>
              <a:rPr lang="en-US" sz="4500" dirty="0">
                <a:latin typeface="Arial" panose="020B0604020202020204" pitchFamily="34" charset="0"/>
                <a:cs typeface="Arial" panose="020B0604020202020204" pitchFamily="34" charset="0"/>
              </a:rPr>
              <a:t>Lunch &amp; Learns</a:t>
            </a:r>
          </a:p>
        </p:txBody>
      </p:sp>
      <p:cxnSp>
        <p:nvCxnSpPr>
          <p:cNvPr id="6" name="Straight Connector 5">
            <a:extLst>
              <a:ext uri="{FF2B5EF4-FFF2-40B4-BE49-F238E27FC236}">
                <a16:creationId xmlns:a16="http://schemas.microsoft.com/office/drawing/2014/main" id="{6B406E50-55D9-46BD-A19A-1EAC375738F3}"/>
              </a:ext>
            </a:extLst>
          </p:cNvPr>
          <p:cNvCxnSpPr/>
          <p:nvPr/>
        </p:nvCxnSpPr>
        <p:spPr>
          <a:xfrm>
            <a:off x="5067300" y="3695700"/>
            <a:ext cx="5981700"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C25ADA22-2213-43DF-9E8B-7EB2D69C21A0}"/>
              </a:ext>
            </a:extLst>
          </p:cNvPr>
          <p:cNvGrpSpPr/>
          <p:nvPr/>
        </p:nvGrpSpPr>
        <p:grpSpPr>
          <a:xfrm>
            <a:off x="1143000" y="1995331"/>
            <a:ext cx="1797184" cy="1700369"/>
            <a:chOff x="2284412" y="3608388"/>
            <a:chExt cx="1104901" cy="976312"/>
          </a:xfrm>
        </p:grpSpPr>
        <p:sp>
          <p:nvSpPr>
            <p:cNvPr id="8" name="Freeform 79">
              <a:extLst>
                <a:ext uri="{FF2B5EF4-FFF2-40B4-BE49-F238E27FC236}">
                  <a16:creationId xmlns:a16="http://schemas.microsoft.com/office/drawing/2014/main" id="{96D5C54C-505B-4BD7-8246-B6D2312296AD}"/>
                </a:ext>
              </a:extLst>
            </p:cNvPr>
            <p:cNvSpPr>
              <a:spLocks noEditPoints="1"/>
            </p:cNvSpPr>
            <p:nvPr/>
          </p:nvSpPr>
          <p:spPr bwMode="auto">
            <a:xfrm>
              <a:off x="2674938" y="4095750"/>
              <a:ext cx="592138" cy="214312"/>
            </a:xfrm>
            <a:custGeom>
              <a:avLst/>
              <a:gdLst>
                <a:gd name="T0" fmla="*/ 16 w 225"/>
                <a:gd name="T1" fmla="*/ 15 h 82"/>
                <a:gd name="T2" fmla="*/ 16 w 225"/>
                <a:gd name="T3" fmla="*/ 67 h 82"/>
                <a:gd name="T4" fmla="*/ 225 w 225"/>
                <a:gd name="T5" fmla="*/ 67 h 82"/>
                <a:gd name="T6" fmla="*/ 225 w 225"/>
                <a:gd name="T7" fmla="*/ 82 h 82"/>
                <a:gd name="T8" fmla="*/ 11 w 225"/>
                <a:gd name="T9" fmla="*/ 82 h 82"/>
                <a:gd name="T10" fmla="*/ 0 w 225"/>
                <a:gd name="T11" fmla="*/ 72 h 82"/>
                <a:gd name="T12" fmla="*/ 0 w 225"/>
                <a:gd name="T13" fmla="*/ 10 h 82"/>
                <a:gd name="T14" fmla="*/ 11 w 225"/>
                <a:gd name="T15" fmla="*/ 0 h 82"/>
                <a:gd name="T16" fmla="*/ 225 w 225"/>
                <a:gd name="T17" fmla="*/ 0 h 82"/>
                <a:gd name="T18" fmla="*/ 225 w 225"/>
                <a:gd name="T19" fmla="*/ 15 h 82"/>
                <a:gd name="T20" fmla="*/ 16 w 225"/>
                <a:gd name="T21" fmla="*/ 15 h 82"/>
                <a:gd name="T22" fmla="*/ 218 w 225"/>
                <a:gd name="T23" fmla="*/ 24 h 82"/>
                <a:gd name="T24" fmla="*/ 25 w 225"/>
                <a:gd name="T25" fmla="*/ 24 h 82"/>
                <a:gd name="T26" fmla="*/ 26 w 225"/>
                <a:gd name="T27" fmla="*/ 31 h 82"/>
                <a:gd name="T28" fmla="*/ 215 w 225"/>
                <a:gd name="T29" fmla="*/ 31 h 82"/>
                <a:gd name="T30" fmla="*/ 218 w 225"/>
                <a:gd name="T31" fmla="*/ 24 h 82"/>
                <a:gd name="T32" fmla="*/ 214 w 225"/>
                <a:gd name="T33" fmla="*/ 37 h 82"/>
                <a:gd name="T34" fmla="*/ 26 w 225"/>
                <a:gd name="T35" fmla="*/ 37 h 82"/>
                <a:gd name="T36" fmla="*/ 26 w 225"/>
                <a:gd name="T37" fmla="*/ 44 h 82"/>
                <a:gd name="T38" fmla="*/ 214 w 225"/>
                <a:gd name="T39" fmla="*/ 44 h 82"/>
                <a:gd name="T40" fmla="*/ 214 w 225"/>
                <a:gd name="T41" fmla="*/ 37 h 82"/>
                <a:gd name="T42" fmla="*/ 215 w 225"/>
                <a:gd name="T43" fmla="*/ 50 h 82"/>
                <a:gd name="T44" fmla="*/ 26 w 225"/>
                <a:gd name="T45" fmla="*/ 50 h 82"/>
                <a:gd name="T46" fmla="*/ 25 w 225"/>
                <a:gd name="T47" fmla="*/ 57 h 82"/>
                <a:gd name="T48" fmla="*/ 218 w 225"/>
                <a:gd name="T49" fmla="*/ 57 h 82"/>
                <a:gd name="T50" fmla="*/ 215 w 225"/>
                <a:gd name="T51" fmla="*/ 5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5" h="82">
                  <a:moveTo>
                    <a:pt x="16" y="15"/>
                  </a:moveTo>
                  <a:cubicBezTo>
                    <a:pt x="16" y="67"/>
                    <a:pt x="16" y="67"/>
                    <a:pt x="16" y="67"/>
                  </a:cubicBezTo>
                  <a:cubicBezTo>
                    <a:pt x="225" y="67"/>
                    <a:pt x="225" y="67"/>
                    <a:pt x="225" y="67"/>
                  </a:cubicBezTo>
                  <a:cubicBezTo>
                    <a:pt x="225" y="82"/>
                    <a:pt x="225" y="82"/>
                    <a:pt x="225" y="82"/>
                  </a:cubicBezTo>
                  <a:cubicBezTo>
                    <a:pt x="11" y="82"/>
                    <a:pt x="11" y="82"/>
                    <a:pt x="11" y="82"/>
                  </a:cubicBezTo>
                  <a:cubicBezTo>
                    <a:pt x="5" y="82"/>
                    <a:pt x="0" y="77"/>
                    <a:pt x="0" y="72"/>
                  </a:cubicBezTo>
                  <a:cubicBezTo>
                    <a:pt x="0" y="10"/>
                    <a:pt x="0" y="10"/>
                    <a:pt x="0" y="10"/>
                  </a:cubicBezTo>
                  <a:cubicBezTo>
                    <a:pt x="0" y="5"/>
                    <a:pt x="5" y="0"/>
                    <a:pt x="11" y="0"/>
                  </a:cubicBezTo>
                  <a:cubicBezTo>
                    <a:pt x="225" y="0"/>
                    <a:pt x="225" y="0"/>
                    <a:pt x="225" y="0"/>
                  </a:cubicBezTo>
                  <a:cubicBezTo>
                    <a:pt x="225" y="15"/>
                    <a:pt x="225" y="15"/>
                    <a:pt x="225" y="15"/>
                  </a:cubicBezTo>
                  <a:cubicBezTo>
                    <a:pt x="16" y="15"/>
                    <a:pt x="16" y="15"/>
                    <a:pt x="16" y="15"/>
                  </a:cubicBezTo>
                  <a:close/>
                  <a:moveTo>
                    <a:pt x="218" y="24"/>
                  </a:moveTo>
                  <a:cubicBezTo>
                    <a:pt x="25" y="24"/>
                    <a:pt x="25" y="24"/>
                    <a:pt x="25" y="24"/>
                  </a:cubicBezTo>
                  <a:cubicBezTo>
                    <a:pt x="25" y="26"/>
                    <a:pt x="26" y="28"/>
                    <a:pt x="26" y="31"/>
                  </a:cubicBezTo>
                  <a:cubicBezTo>
                    <a:pt x="215" y="31"/>
                    <a:pt x="215" y="31"/>
                    <a:pt x="215" y="31"/>
                  </a:cubicBezTo>
                  <a:cubicBezTo>
                    <a:pt x="216" y="28"/>
                    <a:pt x="217" y="26"/>
                    <a:pt x="218" y="24"/>
                  </a:cubicBezTo>
                  <a:close/>
                  <a:moveTo>
                    <a:pt x="214" y="37"/>
                  </a:moveTo>
                  <a:cubicBezTo>
                    <a:pt x="26" y="37"/>
                    <a:pt x="26" y="37"/>
                    <a:pt x="26" y="37"/>
                  </a:cubicBezTo>
                  <a:cubicBezTo>
                    <a:pt x="27" y="39"/>
                    <a:pt x="27" y="42"/>
                    <a:pt x="26" y="44"/>
                  </a:cubicBezTo>
                  <a:cubicBezTo>
                    <a:pt x="214" y="44"/>
                    <a:pt x="214" y="44"/>
                    <a:pt x="214" y="44"/>
                  </a:cubicBezTo>
                  <a:cubicBezTo>
                    <a:pt x="213" y="42"/>
                    <a:pt x="213" y="39"/>
                    <a:pt x="214" y="37"/>
                  </a:cubicBezTo>
                  <a:close/>
                  <a:moveTo>
                    <a:pt x="215" y="50"/>
                  </a:moveTo>
                  <a:cubicBezTo>
                    <a:pt x="26" y="50"/>
                    <a:pt x="26" y="50"/>
                    <a:pt x="26" y="50"/>
                  </a:cubicBezTo>
                  <a:cubicBezTo>
                    <a:pt x="26" y="53"/>
                    <a:pt x="25" y="55"/>
                    <a:pt x="25" y="57"/>
                  </a:cubicBezTo>
                  <a:cubicBezTo>
                    <a:pt x="218" y="57"/>
                    <a:pt x="218" y="57"/>
                    <a:pt x="218" y="57"/>
                  </a:cubicBezTo>
                  <a:cubicBezTo>
                    <a:pt x="217" y="55"/>
                    <a:pt x="216" y="53"/>
                    <a:pt x="215" y="50"/>
                  </a:cubicBezTo>
                  <a:close/>
                </a:path>
              </a:pathLst>
            </a:custGeom>
            <a:solidFill>
              <a:srgbClr val="6CC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80">
              <a:extLst>
                <a:ext uri="{FF2B5EF4-FFF2-40B4-BE49-F238E27FC236}">
                  <a16:creationId xmlns:a16="http://schemas.microsoft.com/office/drawing/2014/main" id="{AC953B25-F68E-4568-BF6A-2D8D7E455699}"/>
                </a:ext>
              </a:extLst>
            </p:cNvPr>
            <p:cNvSpPr>
              <a:spLocks noEditPoints="1"/>
            </p:cNvSpPr>
            <p:nvPr/>
          </p:nvSpPr>
          <p:spPr bwMode="auto">
            <a:xfrm>
              <a:off x="2779713" y="3608388"/>
              <a:ext cx="376238" cy="463550"/>
            </a:xfrm>
            <a:custGeom>
              <a:avLst/>
              <a:gdLst>
                <a:gd name="T0" fmla="*/ 111 w 143"/>
                <a:gd name="T1" fmla="*/ 54 h 176"/>
                <a:gd name="T2" fmla="*/ 142 w 143"/>
                <a:gd name="T3" fmla="*/ 113 h 176"/>
                <a:gd name="T4" fmla="*/ 83 w 143"/>
                <a:gd name="T5" fmla="*/ 176 h 176"/>
                <a:gd name="T6" fmla="*/ 72 w 143"/>
                <a:gd name="T7" fmla="*/ 172 h 176"/>
                <a:gd name="T8" fmla="*/ 61 w 143"/>
                <a:gd name="T9" fmla="*/ 176 h 176"/>
                <a:gd name="T10" fmla="*/ 2 w 143"/>
                <a:gd name="T11" fmla="*/ 113 h 176"/>
                <a:gd name="T12" fmla="*/ 33 w 143"/>
                <a:gd name="T13" fmla="*/ 54 h 176"/>
                <a:gd name="T14" fmla="*/ 68 w 143"/>
                <a:gd name="T15" fmla="*/ 54 h 176"/>
                <a:gd name="T16" fmla="*/ 76 w 143"/>
                <a:gd name="T17" fmla="*/ 19 h 176"/>
                <a:gd name="T18" fmla="*/ 84 w 143"/>
                <a:gd name="T19" fmla="*/ 24 h 176"/>
                <a:gd name="T20" fmla="*/ 75 w 143"/>
                <a:gd name="T21" fmla="*/ 54 h 176"/>
                <a:gd name="T22" fmla="*/ 111 w 143"/>
                <a:gd name="T23" fmla="*/ 54 h 176"/>
                <a:gd name="T24" fmla="*/ 53 w 143"/>
                <a:gd name="T25" fmla="*/ 63 h 176"/>
                <a:gd name="T26" fmla="*/ 36 w 143"/>
                <a:gd name="T27" fmla="*/ 65 h 176"/>
                <a:gd name="T28" fmla="*/ 16 w 143"/>
                <a:gd name="T29" fmla="*/ 104 h 176"/>
                <a:gd name="T30" fmla="*/ 28 w 143"/>
                <a:gd name="T31" fmla="*/ 135 h 176"/>
                <a:gd name="T32" fmla="*/ 23 w 143"/>
                <a:gd name="T33" fmla="*/ 113 h 176"/>
                <a:gd name="T34" fmla="*/ 45 w 143"/>
                <a:gd name="T35" fmla="*/ 66 h 176"/>
                <a:gd name="T36" fmla="*/ 53 w 143"/>
                <a:gd name="T37" fmla="*/ 63 h 176"/>
                <a:gd name="T38" fmla="*/ 37 w 143"/>
                <a:gd name="T39" fmla="*/ 35 h 176"/>
                <a:gd name="T40" fmla="*/ 23 w 143"/>
                <a:gd name="T41" fmla="*/ 24 h 176"/>
                <a:gd name="T42" fmla="*/ 22 w 143"/>
                <a:gd name="T43" fmla="*/ 11 h 176"/>
                <a:gd name="T44" fmla="*/ 17 w 143"/>
                <a:gd name="T45" fmla="*/ 2 h 176"/>
                <a:gd name="T46" fmla="*/ 21 w 143"/>
                <a:gd name="T47" fmla="*/ 1 h 176"/>
                <a:gd name="T48" fmla="*/ 26 w 143"/>
                <a:gd name="T49" fmla="*/ 0 h 176"/>
                <a:gd name="T50" fmla="*/ 37 w 143"/>
                <a:gd name="T51" fmla="*/ 1 h 176"/>
                <a:gd name="T52" fmla="*/ 64 w 143"/>
                <a:gd name="T53" fmla="*/ 24 h 176"/>
                <a:gd name="T54" fmla="*/ 58 w 143"/>
                <a:gd name="T55" fmla="*/ 40 h 176"/>
                <a:gd name="T56" fmla="*/ 37 w 143"/>
                <a:gd name="T57" fmla="*/ 3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3" h="176">
                  <a:moveTo>
                    <a:pt x="111" y="54"/>
                  </a:moveTo>
                  <a:cubicBezTo>
                    <a:pt x="130" y="63"/>
                    <a:pt x="143" y="86"/>
                    <a:pt x="142" y="113"/>
                  </a:cubicBezTo>
                  <a:cubicBezTo>
                    <a:pt x="139" y="147"/>
                    <a:pt x="113" y="176"/>
                    <a:pt x="83" y="176"/>
                  </a:cubicBezTo>
                  <a:cubicBezTo>
                    <a:pt x="79" y="176"/>
                    <a:pt x="75" y="173"/>
                    <a:pt x="72" y="172"/>
                  </a:cubicBezTo>
                  <a:cubicBezTo>
                    <a:pt x="68" y="173"/>
                    <a:pt x="65" y="176"/>
                    <a:pt x="61" y="176"/>
                  </a:cubicBezTo>
                  <a:cubicBezTo>
                    <a:pt x="31" y="176"/>
                    <a:pt x="5" y="147"/>
                    <a:pt x="2" y="113"/>
                  </a:cubicBezTo>
                  <a:cubicBezTo>
                    <a:pt x="0" y="86"/>
                    <a:pt x="13" y="63"/>
                    <a:pt x="33" y="54"/>
                  </a:cubicBezTo>
                  <a:cubicBezTo>
                    <a:pt x="48" y="47"/>
                    <a:pt x="55" y="49"/>
                    <a:pt x="68" y="54"/>
                  </a:cubicBezTo>
                  <a:cubicBezTo>
                    <a:pt x="66" y="45"/>
                    <a:pt x="66" y="30"/>
                    <a:pt x="76" y="19"/>
                  </a:cubicBezTo>
                  <a:cubicBezTo>
                    <a:pt x="78" y="17"/>
                    <a:pt x="84" y="20"/>
                    <a:pt x="84" y="24"/>
                  </a:cubicBezTo>
                  <a:cubicBezTo>
                    <a:pt x="76" y="34"/>
                    <a:pt x="75" y="47"/>
                    <a:pt x="75" y="54"/>
                  </a:cubicBezTo>
                  <a:cubicBezTo>
                    <a:pt x="88" y="49"/>
                    <a:pt x="95" y="47"/>
                    <a:pt x="111" y="54"/>
                  </a:cubicBezTo>
                  <a:close/>
                  <a:moveTo>
                    <a:pt x="53" y="63"/>
                  </a:moveTo>
                  <a:cubicBezTo>
                    <a:pt x="48" y="61"/>
                    <a:pt x="44" y="61"/>
                    <a:pt x="36" y="65"/>
                  </a:cubicBezTo>
                  <a:cubicBezTo>
                    <a:pt x="21" y="72"/>
                    <a:pt x="15" y="89"/>
                    <a:pt x="16" y="104"/>
                  </a:cubicBezTo>
                  <a:cubicBezTo>
                    <a:pt x="17" y="115"/>
                    <a:pt x="21" y="126"/>
                    <a:pt x="28" y="135"/>
                  </a:cubicBezTo>
                  <a:cubicBezTo>
                    <a:pt x="26" y="128"/>
                    <a:pt x="24" y="121"/>
                    <a:pt x="23" y="113"/>
                  </a:cubicBezTo>
                  <a:cubicBezTo>
                    <a:pt x="22" y="95"/>
                    <a:pt x="29" y="75"/>
                    <a:pt x="45" y="66"/>
                  </a:cubicBezTo>
                  <a:cubicBezTo>
                    <a:pt x="48" y="65"/>
                    <a:pt x="51" y="64"/>
                    <a:pt x="53" y="63"/>
                  </a:cubicBezTo>
                  <a:close/>
                  <a:moveTo>
                    <a:pt x="37" y="35"/>
                  </a:moveTo>
                  <a:cubicBezTo>
                    <a:pt x="29" y="34"/>
                    <a:pt x="25" y="30"/>
                    <a:pt x="23" y="24"/>
                  </a:cubicBezTo>
                  <a:cubicBezTo>
                    <a:pt x="22" y="19"/>
                    <a:pt x="22" y="16"/>
                    <a:pt x="22" y="11"/>
                  </a:cubicBezTo>
                  <a:cubicBezTo>
                    <a:pt x="22" y="5"/>
                    <a:pt x="18" y="3"/>
                    <a:pt x="17" y="2"/>
                  </a:cubicBezTo>
                  <a:cubicBezTo>
                    <a:pt x="17" y="1"/>
                    <a:pt x="19" y="1"/>
                    <a:pt x="21" y="1"/>
                  </a:cubicBezTo>
                  <a:cubicBezTo>
                    <a:pt x="23" y="0"/>
                    <a:pt x="25" y="0"/>
                    <a:pt x="26" y="0"/>
                  </a:cubicBezTo>
                  <a:cubicBezTo>
                    <a:pt x="30" y="0"/>
                    <a:pt x="36" y="1"/>
                    <a:pt x="37" y="1"/>
                  </a:cubicBezTo>
                  <a:cubicBezTo>
                    <a:pt x="48" y="4"/>
                    <a:pt x="63" y="10"/>
                    <a:pt x="64" y="24"/>
                  </a:cubicBezTo>
                  <a:cubicBezTo>
                    <a:pt x="65" y="30"/>
                    <a:pt x="65" y="38"/>
                    <a:pt x="58" y="40"/>
                  </a:cubicBezTo>
                  <a:cubicBezTo>
                    <a:pt x="54" y="34"/>
                    <a:pt x="43" y="35"/>
                    <a:pt x="37" y="35"/>
                  </a:cubicBezTo>
                  <a:close/>
                </a:path>
              </a:pathLst>
            </a:custGeom>
            <a:solidFill>
              <a:srgbClr val="E145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1">
              <a:extLst>
                <a:ext uri="{FF2B5EF4-FFF2-40B4-BE49-F238E27FC236}">
                  <a16:creationId xmlns:a16="http://schemas.microsoft.com/office/drawing/2014/main" id="{8EA59152-4BA2-46E3-BEDB-DC838FA3FED8}"/>
                </a:ext>
              </a:extLst>
            </p:cNvPr>
            <p:cNvSpPr>
              <a:spLocks noEditPoints="1"/>
            </p:cNvSpPr>
            <p:nvPr/>
          </p:nvSpPr>
          <p:spPr bwMode="auto">
            <a:xfrm>
              <a:off x="2635250" y="4333875"/>
              <a:ext cx="754063" cy="244475"/>
            </a:xfrm>
            <a:custGeom>
              <a:avLst/>
              <a:gdLst>
                <a:gd name="T0" fmla="*/ 268 w 287"/>
                <a:gd name="T1" fmla="*/ 17 h 93"/>
                <a:gd name="T2" fmla="*/ 268 w 287"/>
                <a:gd name="T3" fmla="*/ 76 h 93"/>
                <a:gd name="T4" fmla="*/ 0 w 287"/>
                <a:gd name="T5" fmla="*/ 76 h 93"/>
                <a:gd name="T6" fmla="*/ 0 w 287"/>
                <a:gd name="T7" fmla="*/ 93 h 93"/>
                <a:gd name="T8" fmla="*/ 274 w 287"/>
                <a:gd name="T9" fmla="*/ 93 h 93"/>
                <a:gd name="T10" fmla="*/ 287 w 287"/>
                <a:gd name="T11" fmla="*/ 82 h 93"/>
                <a:gd name="T12" fmla="*/ 287 w 287"/>
                <a:gd name="T13" fmla="*/ 11 h 93"/>
                <a:gd name="T14" fmla="*/ 274 w 287"/>
                <a:gd name="T15" fmla="*/ 0 h 93"/>
                <a:gd name="T16" fmla="*/ 0 w 287"/>
                <a:gd name="T17" fmla="*/ 0 h 93"/>
                <a:gd name="T18" fmla="*/ 0 w 287"/>
                <a:gd name="T19" fmla="*/ 17 h 93"/>
                <a:gd name="T20" fmla="*/ 268 w 287"/>
                <a:gd name="T21" fmla="*/ 17 h 93"/>
                <a:gd name="T22" fmla="*/ 8 w 287"/>
                <a:gd name="T23" fmla="*/ 27 h 93"/>
                <a:gd name="T24" fmla="*/ 259 w 287"/>
                <a:gd name="T25" fmla="*/ 27 h 93"/>
                <a:gd name="T26" fmla="*/ 257 w 287"/>
                <a:gd name="T27" fmla="*/ 35 h 93"/>
                <a:gd name="T28" fmla="*/ 12 w 287"/>
                <a:gd name="T29" fmla="*/ 35 h 93"/>
                <a:gd name="T30" fmla="*/ 8 w 287"/>
                <a:gd name="T31" fmla="*/ 27 h 93"/>
                <a:gd name="T32" fmla="*/ 13 w 287"/>
                <a:gd name="T33" fmla="*/ 42 h 93"/>
                <a:gd name="T34" fmla="*/ 257 w 287"/>
                <a:gd name="T35" fmla="*/ 42 h 93"/>
                <a:gd name="T36" fmla="*/ 257 w 287"/>
                <a:gd name="T37" fmla="*/ 50 h 93"/>
                <a:gd name="T38" fmla="*/ 13 w 287"/>
                <a:gd name="T39" fmla="*/ 50 h 93"/>
                <a:gd name="T40" fmla="*/ 13 w 287"/>
                <a:gd name="T41" fmla="*/ 42 h 93"/>
                <a:gd name="T42" fmla="*/ 12 w 287"/>
                <a:gd name="T43" fmla="*/ 57 h 93"/>
                <a:gd name="T44" fmla="*/ 257 w 287"/>
                <a:gd name="T45" fmla="*/ 57 h 93"/>
                <a:gd name="T46" fmla="*/ 259 w 287"/>
                <a:gd name="T47" fmla="*/ 65 h 93"/>
                <a:gd name="T48" fmla="*/ 8 w 287"/>
                <a:gd name="T49" fmla="*/ 65 h 93"/>
                <a:gd name="T50" fmla="*/ 12 w 287"/>
                <a:gd name="T51" fmla="*/ 5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7" h="93">
                  <a:moveTo>
                    <a:pt x="268" y="17"/>
                  </a:moveTo>
                  <a:cubicBezTo>
                    <a:pt x="268" y="76"/>
                    <a:pt x="268" y="76"/>
                    <a:pt x="268" y="76"/>
                  </a:cubicBezTo>
                  <a:cubicBezTo>
                    <a:pt x="0" y="76"/>
                    <a:pt x="0" y="76"/>
                    <a:pt x="0" y="76"/>
                  </a:cubicBezTo>
                  <a:cubicBezTo>
                    <a:pt x="0" y="93"/>
                    <a:pt x="0" y="93"/>
                    <a:pt x="0" y="93"/>
                  </a:cubicBezTo>
                  <a:cubicBezTo>
                    <a:pt x="274" y="93"/>
                    <a:pt x="274" y="93"/>
                    <a:pt x="274" y="93"/>
                  </a:cubicBezTo>
                  <a:cubicBezTo>
                    <a:pt x="281" y="93"/>
                    <a:pt x="287" y="88"/>
                    <a:pt x="287" y="82"/>
                  </a:cubicBezTo>
                  <a:cubicBezTo>
                    <a:pt x="287" y="11"/>
                    <a:pt x="287" y="11"/>
                    <a:pt x="287" y="11"/>
                  </a:cubicBezTo>
                  <a:cubicBezTo>
                    <a:pt x="287" y="5"/>
                    <a:pt x="281" y="0"/>
                    <a:pt x="274" y="0"/>
                  </a:cubicBezTo>
                  <a:cubicBezTo>
                    <a:pt x="0" y="0"/>
                    <a:pt x="0" y="0"/>
                    <a:pt x="0" y="0"/>
                  </a:cubicBezTo>
                  <a:cubicBezTo>
                    <a:pt x="0" y="17"/>
                    <a:pt x="0" y="17"/>
                    <a:pt x="0" y="17"/>
                  </a:cubicBezTo>
                  <a:cubicBezTo>
                    <a:pt x="268" y="17"/>
                    <a:pt x="268" y="17"/>
                    <a:pt x="268" y="17"/>
                  </a:cubicBezTo>
                  <a:close/>
                  <a:moveTo>
                    <a:pt x="8" y="27"/>
                  </a:moveTo>
                  <a:cubicBezTo>
                    <a:pt x="259" y="27"/>
                    <a:pt x="259" y="27"/>
                    <a:pt x="259" y="27"/>
                  </a:cubicBezTo>
                  <a:cubicBezTo>
                    <a:pt x="258" y="29"/>
                    <a:pt x="258" y="32"/>
                    <a:pt x="257" y="35"/>
                  </a:cubicBezTo>
                  <a:cubicBezTo>
                    <a:pt x="12" y="35"/>
                    <a:pt x="12" y="35"/>
                    <a:pt x="12" y="35"/>
                  </a:cubicBezTo>
                  <a:cubicBezTo>
                    <a:pt x="11" y="32"/>
                    <a:pt x="10" y="29"/>
                    <a:pt x="8" y="27"/>
                  </a:cubicBezTo>
                  <a:close/>
                  <a:moveTo>
                    <a:pt x="13" y="42"/>
                  </a:moveTo>
                  <a:cubicBezTo>
                    <a:pt x="257" y="42"/>
                    <a:pt x="257" y="42"/>
                    <a:pt x="257" y="42"/>
                  </a:cubicBezTo>
                  <a:cubicBezTo>
                    <a:pt x="256" y="45"/>
                    <a:pt x="256" y="47"/>
                    <a:pt x="257" y="50"/>
                  </a:cubicBezTo>
                  <a:cubicBezTo>
                    <a:pt x="13" y="50"/>
                    <a:pt x="13" y="50"/>
                    <a:pt x="13" y="50"/>
                  </a:cubicBezTo>
                  <a:cubicBezTo>
                    <a:pt x="13" y="47"/>
                    <a:pt x="13" y="45"/>
                    <a:pt x="13" y="42"/>
                  </a:cubicBezTo>
                  <a:close/>
                  <a:moveTo>
                    <a:pt x="12" y="57"/>
                  </a:moveTo>
                  <a:cubicBezTo>
                    <a:pt x="257" y="57"/>
                    <a:pt x="257" y="57"/>
                    <a:pt x="257" y="57"/>
                  </a:cubicBezTo>
                  <a:cubicBezTo>
                    <a:pt x="258" y="60"/>
                    <a:pt x="258" y="63"/>
                    <a:pt x="259" y="65"/>
                  </a:cubicBezTo>
                  <a:cubicBezTo>
                    <a:pt x="8" y="65"/>
                    <a:pt x="8" y="65"/>
                    <a:pt x="8" y="65"/>
                  </a:cubicBezTo>
                  <a:cubicBezTo>
                    <a:pt x="10" y="63"/>
                    <a:pt x="11" y="60"/>
                    <a:pt x="12" y="57"/>
                  </a:cubicBez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82">
              <a:extLst>
                <a:ext uri="{FF2B5EF4-FFF2-40B4-BE49-F238E27FC236}">
                  <a16:creationId xmlns:a16="http://schemas.microsoft.com/office/drawing/2014/main" id="{41F73C02-DFBF-4DB8-9DB9-4FE2E50BA9D4}"/>
                </a:ext>
              </a:extLst>
            </p:cNvPr>
            <p:cNvSpPr>
              <a:spLocks noEditPoints="1"/>
            </p:cNvSpPr>
            <p:nvPr/>
          </p:nvSpPr>
          <p:spPr bwMode="auto">
            <a:xfrm>
              <a:off x="2284412" y="3843338"/>
              <a:ext cx="450850" cy="741362"/>
            </a:xfrm>
            <a:custGeom>
              <a:avLst/>
              <a:gdLst>
                <a:gd name="T0" fmla="*/ 19 w 172"/>
                <a:gd name="T1" fmla="*/ 243 h 282"/>
                <a:gd name="T2" fmla="*/ 70 w 172"/>
                <a:gd name="T3" fmla="*/ 262 h 282"/>
                <a:gd name="T4" fmla="*/ 157 w 172"/>
                <a:gd name="T5" fmla="*/ 24 h 282"/>
                <a:gd name="T6" fmla="*/ 172 w 172"/>
                <a:gd name="T7" fmla="*/ 29 h 282"/>
                <a:gd name="T8" fmla="*/ 83 w 172"/>
                <a:gd name="T9" fmla="*/ 272 h 282"/>
                <a:gd name="T10" fmla="*/ 68 w 172"/>
                <a:gd name="T11" fmla="*/ 280 h 282"/>
                <a:gd name="T12" fmla="*/ 8 w 172"/>
                <a:gd name="T13" fmla="*/ 257 h 282"/>
                <a:gd name="T14" fmla="*/ 2 w 172"/>
                <a:gd name="T15" fmla="*/ 242 h 282"/>
                <a:gd name="T16" fmla="*/ 91 w 172"/>
                <a:gd name="T17" fmla="*/ 0 h 282"/>
                <a:gd name="T18" fmla="*/ 106 w 172"/>
                <a:gd name="T19" fmla="*/ 5 h 282"/>
                <a:gd name="T20" fmla="*/ 19 w 172"/>
                <a:gd name="T21" fmla="*/ 243 h 282"/>
                <a:gd name="T22" fmla="*/ 112 w 172"/>
                <a:gd name="T23" fmla="*/ 15 h 282"/>
                <a:gd name="T24" fmla="*/ 30 w 172"/>
                <a:gd name="T25" fmla="*/ 238 h 282"/>
                <a:gd name="T26" fmla="*/ 37 w 172"/>
                <a:gd name="T27" fmla="*/ 239 h 282"/>
                <a:gd name="T28" fmla="*/ 118 w 172"/>
                <a:gd name="T29" fmla="*/ 21 h 282"/>
                <a:gd name="T30" fmla="*/ 112 w 172"/>
                <a:gd name="T31" fmla="*/ 15 h 282"/>
                <a:gd name="T32" fmla="*/ 124 w 172"/>
                <a:gd name="T33" fmla="*/ 24 h 282"/>
                <a:gd name="T34" fmla="*/ 44 w 172"/>
                <a:gd name="T35" fmla="*/ 241 h 282"/>
                <a:gd name="T36" fmla="*/ 51 w 172"/>
                <a:gd name="T37" fmla="*/ 243 h 282"/>
                <a:gd name="T38" fmla="*/ 131 w 172"/>
                <a:gd name="T39" fmla="*/ 27 h 282"/>
                <a:gd name="T40" fmla="*/ 124 w 172"/>
                <a:gd name="T41" fmla="*/ 24 h 282"/>
                <a:gd name="T42" fmla="*/ 137 w 172"/>
                <a:gd name="T43" fmla="*/ 28 h 282"/>
                <a:gd name="T44" fmla="*/ 57 w 172"/>
                <a:gd name="T45" fmla="*/ 246 h 282"/>
                <a:gd name="T46" fmla="*/ 63 w 172"/>
                <a:gd name="T47" fmla="*/ 250 h 282"/>
                <a:gd name="T48" fmla="*/ 145 w 172"/>
                <a:gd name="T49" fmla="*/ 27 h 282"/>
                <a:gd name="T50" fmla="*/ 137 w 172"/>
                <a:gd name="T51" fmla="*/ 28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2" h="282">
                  <a:moveTo>
                    <a:pt x="19" y="243"/>
                  </a:moveTo>
                  <a:cubicBezTo>
                    <a:pt x="70" y="262"/>
                    <a:pt x="70" y="262"/>
                    <a:pt x="70" y="262"/>
                  </a:cubicBezTo>
                  <a:cubicBezTo>
                    <a:pt x="157" y="24"/>
                    <a:pt x="157" y="24"/>
                    <a:pt x="157" y="24"/>
                  </a:cubicBezTo>
                  <a:cubicBezTo>
                    <a:pt x="172" y="29"/>
                    <a:pt x="172" y="29"/>
                    <a:pt x="172" y="29"/>
                  </a:cubicBezTo>
                  <a:cubicBezTo>
                    <a:pt x="83" y="272"/>
                    <a:pt x="83" y="272"/>
                    <a:pt x="83" y="272"/>
                  </a:cubicBezTo>
                  <a:cubicBezTo>
                    <a:pt x="80" y="278"/>
                    <a:pt x="74" y="282"/>
                    <a:pt x="68" y="280"/>
                  </a:cubicBezTo>
                  <a:cubicBezTo>
                    <a:pt x="8" y="257"/>
                    <a:pt x="8" y="257"/>
                    <a:pt x="8" y="257"/>
                  </a:cubicBezTo>
                  <a:cubicBezTo>
                    <a:pt x="2" y="255"/>
                    <a:pt x="0" y="248"/>
                    <a:pt x="2" y="242"/>
                  </a:cubicBezTo>
                  <a:cubicBezTo>
                    <a:pt x="91" y="0"/>
                    <a:pt x="91" y="0"/>
                    <a:pt x="91" y="0"/>
                  </a:cubicBezTo>
                  <a:cubicBezTo>
                    <a:pt x="106" y="5"/>
                    <a:pt x="106" y="5"/>
                    <a:pt x="106" y="5"/>
                  </a:cubicBezTo>
                  <a:cubicBezTo>
                    <a:pt x="19" y="243"/>
                    <a:pt x="19" y="243"/>
                    <a:pt x="19" y="243"/>
                  </a:cubicBezTo>
                  <a:close/>
                  <a:moveTo>
                    <a:pt x="112" y="15"/>
                  </a:moveTo>
                  <a:cubicBezTo>
                    <a:pt x="30" y="238"/>
                    <a:pt x="30" y="238"/>
                    <a:pt x="30" y="238"/>
                  </a:cubicBezTo>
                  <a:cubicBezTo>
                    <a:pt x="32" y="238"/>
                    <a:pt x="35" y="238"/>
                    <a:pt x="37" y="239"/>
                  </a:cubicBezTo>
                  <a:cubicBezTo>
                    <a:pt x="118" y="21"/>
                    <a:pt x="118" y="21"/>
                    <a:pt x="118" y="21"/>
                  </a:cubicBezTo>
                  <a:cubicBezTo>
                    <a:pt x="116" y="19"/>
                    <a:pt x="114" y="17"/>
                    <a:pt x="112" y="15"/>
                  </a:cubicBezTo>
                  <a:close/>
                  <a:moveTo>
                    <a:pt x="124" y="24"/>
                  </a:moveTo>
                  <a:cubicBezTo>
                    <a:pt x="44" y="241"/>
                    <a:pt x="44" y="241"/>
                    <a:pt x="44" y="241"/>
                  </a:cubicBezTo>
                  <a:cubicBezTo>
                    <a:pt x="46" y="241"/>
                    <a:pt x="48" y="242"/>
                    <a:pt x="51" y="243"/>
                  </a:cubicBezTo>
                  <a:cubicBezTo>
                    <a:pt x="131" y="27"/>
                    <a:pt x="131" y="27"/>
                    <a:pt x="131" y="27"/>
                  </a:cubicBezTo>
                  <a:cubicBezTo>
                    <a:pt x="128" y="26"/>
                    <a:pt x="126" y="25"/>
                    <a:pt x="124" y="24"/>
                  </a:cubicBezTo>
                  <a:close/>
                  <a:moveTo>
                    <a:pt x="137" y="28"/>
                  </a:moveTo>
                  <a:cubicBezTo>
                    <a:pt x="57" y="246"/>
                    <a:pt x="57" y="246"/>
                    <a:pt x="57" y="246"/>
                  </a:cubicBezTo>
                  <a:cubicBezTo>
                    <a:pt x="59" y="247"/>
                    <a:pt x="61" y="249"/>
                    <a:pt x="63" y="250"/>
                  </a:cubicBezTo>
                  <a:cubicBezTo>
                    <a:pt x="145" y="27"/>
                    <a:pt x="145" y="27"/>
                    <a:pt x="145" y="27"/>
                  </a:cubicBezTo>
                  <a:cubicBezTo>
                    <a:pt x="143" y="28"/>
                    <a:pt x="140" y="28"/>
                    <a:pt x="137" y="28"/>
                  </a:cubicBez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44603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43F95A-E0AB-47D4-8D75-B5F9694AE915}"/>
              </a:ext>
            </a:extLst>
          </p:cNvPr>
          <p:cNvSpPr>
            <a:spLocks noGrp="1"/>
          </p:cNvSpPr>
          <p:nvPr>
            <p:ph type="title" idx="4294967295"/>
          </p:nvPr>
        </p:nvSpPr>
        <p:spPr>
          <a:xfrm>
            <a:off x="692150" y="548655"/>
            <a:ext cx="11499850" cy="512762"/>
          </a:xfrm>
        </p:spPr>
        <p:txBody>
          <a:bodyPr>
            <a:normAutofit/>
          </a:bodyPr>
          <a:lstStyle/>
          <a:p>
            <a:r>
              <a:rPr lang="en-US" sz="2900" dirty="0"/>
              <a:t>Luma Lunch &amp; Learns</a:t>
            </a:r>
          </a:p>
        </p:txBody>
      </p:sp>
      <p:sp>
        <p:nvSpPr>
          <p:cNvPr id="10" name="TextBox 9">
            <a:extLst>
              <a:ext uri="{FF2B5EF4-FFF2-40B4-BE49-F238E27FC236}">
                <a16:creationId xmlns:a16="http://schemas.microsoft.com/office/drawing/2014/main" id="{0C7A5066-3915-4577-839B-006AA59F35A6}"/>
              </a:ext>
            </a:extLst>
          </p:cNvPr>
          <p:cNvSpPr txBox="1"/>
          <p:nvPr/>
        </p:nvSpPr>
        <p:spPr>
          <a:xfrm>
            <a:off x="692150" y="1061417"/>
            <a:ext cx="10707646"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92F57"/>
                </a:solidFill>
                <a:effectLst/>
                <a:uLnTx/>
                <a:uFillTx/>
                <a:latin typeface="Arial" panose="020B0604020202020204" pitchFamily="34" charset="0"/>
                <a:cs typeface="Arial" panose="020B0604020202020204" pitchFamily="34" charset="0"/>
              </a:rPr>
              <a:t>An opportunity for a </a:t>
            </a:r>
            <a:r>
              <a:rPr lang="en-US" sz="1600" dirty="0">
                <a:solidFill>
                  <a:srgbClr val="092F57"/>
                </a:solidFill>
                <a:latin typeface="Arial" panose="020B0604020202020204" pitchFamily="34" charset="0"/>
                <a:cs typeface="Arial" panose="020B0604020202020204" pitchFamily="34" charset="0"/>
              </a:rPr>
              <a:t>a</a:t>
            </a:r>
            <a:r>
              <a:rPr kumimoji="0" lang="en-US" sz="1600" b="0" i="0" u="none" strike="noStrike" kern="1200" cap="none" spc="0" normalizeH="0" baseline="0" noProof="0" dirty="0">
                <a:ln>
                  <a:noFill/>
                </a:ln>
                <a:solidFill>
                  <a:srgbClr val="092F57"/>
                </a:solidFill>
                <a:effectLst/>
                <a:uLnTx/>
                <a:uFillTx/>
                <a:latin typeface="Arial" panose="020B0604020202020204" pitchFamily="34" charset="0"/>
                <a:cs typeface="Arial" panose="020B0604020202020204" pitchFamily="34" charset="0"/>
              </a:rPr>
              <a:t> quick overview of Luma topics</a:t>
            </a:r>
            <a:r>
              <a:rPr lang="en-US" sz="1600" dirty="0">
                <a:solidFill>
                  <a:srgbClr val="092F57"/>
                </a:solidFill>
                <a:latin typeface="Arial" panose="020B0604020202020204" pitchFamily="34" charset="0"/>
                <a:cs typeface="Arial" panose="020B0604020202020204" pitchFamily="34" charset="0"/>
              </a:rPr>
              <a:t> and demos of modules. These will be from 12:00-1:00 PM 2x a month. The link to register for these Lunch and Learns will be distributed via Agency Advocate or in Monthly Newsletters. Invitations for the Lunch and Learn will be sent to those who register as well as agency directors and Change Liaisons for distribution.  </a:t>
            </a:r>
            <a:endParaRPr kumimoji="0" lang="en-US" sz="1600" b="0" i="0" u="none" strike="noStrike" kern="1200" cap="none" spc="0" normalizeH="0" baseline="0" noProof="0" dirty="0">
              <a:ln>
                <a:noFill/>
              </a:ln>
              <a:solidFill>
                <a:srgbClr val="092F57"/>
              </a:solidFill>
              <a:effectLst/>
              <a:uLnTx/>
              <a:uFillTx/>
              <a:latin typeface="Arial" panose="020B0604020202020204" pitchFamily="34" charset="0"/>
              <a:cs typeface="Arial" panose="020B0604020202020204" pitchFamily="34" charset="0"/>
            </a:endParaRPr>
          </a:p>
        </p:txBody>
      </p:sp>
      <p:graphicFrame>
        <p:nvGraphicFramePr>
          <p:cNvPr id="11" name="Table 10">
            <a:extLst>
              <a:ext uri="{FF2B5EF4-FFF2-40B4-BE49-F238E27FC236}">
                <a16:creationId xmlns:a16="http://schemas.microsoft.com/office/drawing/2014/main" id="{EBD824F9-8946-47D1-AC87-7C1D6CE760A1}"/>
              </a:ext>
            </a:extLst>
          </p:cNvPr>
          <p:cNvGraphicFramePr>
            <a:graphicFrameLocks noGrp="1"/>
          </p:cNvGraphicFramePr>
          <p:nvPr>
            <p:extLst>
              <p:ext uri="{D42A27DB-BD31-4B8C-83A1-F6EECF244321}">
                <p14:modId xmlns:p14="http://schemas.microsoft.com/office/powerpoint/2010/main" val="1933273764"/>
              </p:ext>
            </p:extLst>
          </p:nvPr>
        </p:nvGraphicFramePr>
        <p:xfrm>
          <a:off x="930146" y="2343705"/>
          <a:ext cx="10231654" cy="3369426"/>
        </p:xfrm>
        <a:graphic>
          <a:graphicData uri="http://schemas.openxmlformats.org/drawingml/2006/table">
            <a:tbl>
              <a:tblPr firstRow="1" bandRow="1">
                <a:tableStyleId>{21E4AEA4-8DFA-4A89-87EB-49C32662AFE0}</a:tableStyleId>
              </a:tblPr>
              <a:tblGrid>
                <a:gridCol w="4323966">
                  <a:extLst>
                    <a:ext uri="{9D8B030D-6E8A-4147-A177-3AD203B41FA5}">
                      <a16:colId xmlns:a16="http://schemas.microsoft.com/office/drawing/2014/main" val="2786905575"/>
                    </a:ext>
                  </a:extLst>
                </a:gridCol>
                <a:gridCol w="5907688">
                  <a:extLst>
                    <a:ext uri="{9D8B030D-6E8A-4147-A177-3AD203B41FA5}">
                      <a16:colId xmlns:a16="http://schemas.microsoft.com/office/drawing/2014/main" val="1031165784"/>
                    </a:ext>
                  </a:extLst>
                </a:gridCol>
              </a:tblGrid>
              <a:tr h="526232">
                <a:tc>
                  <a:txBody>
                    <a:bodyPr/>
                    <a:lstStyle/>
                    <a:p>
                      <a:r>
                        <a:rPr lang="en-US" dirty="0"/>
                        <a:t>Upcoming Lunch &amp; Learn Dates</a:t>
                      </a:r>
                    </a:p>
                  </a:txBody>
                  <a:tcPr/>
                </a:tc>
                <a:tc>
                  <a:txBody>
                    <a:bodyPr/>
                    <a:lstStyle/>
                    <a:p>
                      <a:r>
                        <a:rPr lang="en-US" dirty="0"/>
                        <a:t>Lunch &amp; Learn Topics</a:t>
                      </a:r>
                    </a:p>
                  </a:txBody>
                  <a:tcPr/>
                </a:tc>
                <a:extLst>
                  <a:ext uri="{0D108BD9-81ED-4DB2-BD59-A6C34878D82A}">
                    <a16:rowId xmlns:a16="http://schemas.microsoft.com/office/drawing/2014/main" val="1557540212"/>
                  </a:ext>
                </a:extLst>
              </a:tr>
              <a:tr h="548947">
                <a:tc>
                  <a:txBody>
                    <a:bodyPr/>
                    <a:lstStyle/>
                    <a:p>
                      <a:r>
                        <a:rPr lang="en-US" dirty="0"/>
                        <a:t>November 17</a:t>
                      </a:r>
                      <a:r>
                        <a:rPr lang="en-US" baseline="30000" dirty="0"/>
                        <a:t>th</a:t>
                      </a:r>
                      <a:r>
                        <a:rPr lang="en-US" dirty="0"/>
                        <a:t> &amp; 19</a:t>
                      </a:r>
                      <a:r>
                        <a:rPr lang="en-US" baseline="30000" dirty="0"/>
                        <a:t>th</a:t>
                      </a:r>
                      <a:endParaRPr lang="en-US" sz="2400" dirty="0"/>
                    </a:p>
                  </a:txBody>
                  <a:tcPr/>
                </a:tc>
                <a:tc>
                  <a:txBody>
                    <a:bodyPr/>
                    <a:lstStyle/>
                    <a:p>
                      <a:r>
                        <a:rPr lang="en-US" dirty="0"/>
                        <a:t>High-Level Chart of Accounts Overview and Luma Introduction</a:t>
                      </a:r>
                    </a:p>
                  </a:txBody>
                  <a:tcPr/>
                </a:tc>
                <a:extLst>
                  <a:ext uri="{0D108BD9-81ED-4DB2-BD59-A6C34878D82A}">
                    <a16:rowId xmlns:a16="http://schemas.microsoft.com/office/drawing/2014/main" val="136531732"/>
                  </a:ext>
                </a:extLst>
              </a:tr>
              <a:tr h="526232">
                <a:tc>
                  <a:txBody>
                    <a:bodyPr/>
                    <a:lstStyle/>
                    <a:p>
                      <a:r>
                        <a:rPr lang="en-US" dirty="0"/>
                        <a:t>December 15</a:t>
                      </a:r>
                      <a:r>
                        <a:rPr lang="en-US" baseline="30000" dirty="0"/>
                        <a:t>th</a:t>
                      </a:r>
                      <a:r>
                        <a:rPr lang="en-US" dirty="0"/>
                        <a:t> &amp; 17</a:t>
                      </a:r>
                      <a:r>
                        <a:rPr lang="en-US" baseline="30000" dirty="0"/>
                        <a:t>th</a:t>
                      </a:r>
                      <a:r>
                        <a:rPr lang="en-US" sz="1800" baseline="30000" dirty="0"/>
                        <a:t> </a:t>
                      </a:r>
                      <a:r>
                        <a:rPr lang="en-US" baseline="30000" dirty="0"/>
                        <a:t>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New Terminology in Luma</a:t>
                      </a:r>
                    </a:p>
                    <a:p>
                      <a:endParaRPr lang="en-US" dirty="0"/>
                    </a:p>
                  </a:txBody>
                  <a:tcPr/>
                </a:tc>
                <a:extLst>
                  <a:ext uri="{0D108BD9-81ED-4DB2-BD59-A6C34878D82A}">
                    <a16:rowId xmlns:a16="http://schemas.microsoft.com/office/drawing/2014/main" val="3819458296"/>
                  </a:ext>
                </a:extLst>
              </a:tr>
              <a:tr h="510570">
                <a:tc>
                  <a:txBody>
                    <a:bodyPr/>
                    <a:lstStyle/>
                    <a:p>
                      <a:r>
                        <a:rPr lang="en-US" dirty="0"/>
                        <a:t>January 19</a:t>
                      </a:r>
                      <a:r>
                        <a:rPr lang="en-US" baseline="30000" dirty="0"/>
                        <a:t>th</a:t>
                      </a:r>
                      <a:r>
                        <a:rPr lang="en-US" dirty="0"/>
                        <a:t> &amp; 21</a:t>
                      </a:r>
                      <a:r>
                        <a:rPr lang="en-US" baseline="30000" dirty="0"/>
                        <a:t>st</a:t>
                      </a:r>
                      <a:endParaRPr lang="en-US" dirty="0"/>
                    </a:p>
                  </a:txBody>
                  <a:tcPr/>
                </a:tc>
                <a:tc>
                  <a:txBody>
                    <a:bodyPr/>
                    <a:lstStyle/>
                    <a:p>
                      <a:r>
                        <a:rPr lang="en-US" dirty="0"/>
                        <a:t>Expense Management</a:t>
                      </a:r>
                    </a:p>
                  </a:txBody>
                  <a:tcPr/>
                </a:tc>
                <a:extLst>
                  <a:ext uri="{0D108BD9-81ED-4DB2-BD59-A6C34878D82A}">
                    <a16:rowId xmlns:a16="http://schemas.microsoft.com/office/drawing/2014/main" val="1015463357"/>
                  </a:ext>
                </a:extLst>
              </a:tr>
              <a:tr h="526232">
                <a:tc>
                  <a:txBody>
                    <a:bodyPr/>
                    <a:lstStyle/>
                    <a:p>
                      <a:r>
                        <a:rPr lang="en-US" dirty="0"/>
                        <a:t>February 16</a:t>
                      </a:r>
                      <a:r>
                        <a:rPr lang="en-US" baseline="30000" dirty="0"/>
                        <a:t>th</a:t>
                      </a:r>
                      <a:r>
                        <a:rPr lang="en-US" dirty="0"/>
                        <a:t> &amp; 18</a:t>
                      </a:r>
                      <a:r>
                        <a:rPr lang="en-US" baseline="30000" dirty="0"/>
                        <a:t>th</a:t>
                      </a:r>
                      <a:endParaRPr lang="en-US" dirty="0"/>
                    </a:p>
                  </a:txBody>
                  <a:tcPr/>
                </a:tc>
                <a:tc>
                  <a:txBody>
                    <a:bodyPr/>
                    <a:lstStyle/>
                    <a:p>
                      <a:r>
                        <a:rPr lang="en-US" dirty="0"/>
                        <a:t>Budget &amp; Upcoming Training</a:t>
                      </a:r>
                    </a:p>
                  </a:txBody>
                  <a:tcPr/>
                </a:tc>
                <a:extLst>
                  <a:ext uri="{0D108BD9-81ED-4DB2-BD59-A6C34878D82A}">
                    <a16:rowId xmlns:a16="http://schemas.microsoft.com/office/drawing/2014/main" val="3530420903"/>
                  </a:ext>
                </a:extLst>
              </a:tr>
              <a:tr h="526232">
                <a:tc>
                  <a:txBody>
                    <a:bodyPr/>
                    <a:lstStyle/>
                    <a:p>
                      <a:r>
                        <a:rPr lang="en-US" dirty="0"/>
                        <a:t>March 16</a:t>
                      </a:r>
                      <a:r>
                        <a:rPr lang="en-US" baseline="30000" dirty="0"/>
                        <a:t>th</a:t>
                      </a:r>
                      <a:r>
                        <a:rPr lang="en-US" dirty="0"/>
                        <a:t> &amp; 18</a:t>
                      </a:r>
                      <a:r>
                        <a:rPr lang="en-US" baseline="30000" dirty="0"/>
                        <a:t>th</a:t>
                      </a:r>
                      <a:endParaRPr lang="en-US" dirty="0"/>
                    </a:p>
                  </a:txBody>
                  <a:tcPr/>
                </a:tc>
                <a:tc>
                  <a:txBody>
                    <a:bodyPr/>
                    <a:lstStyle/>
                    <a:p>
                      <a:r>
                        <a:rPr lang="en-US" dirty="0"/>
                        <a:t>Open </a:t>
                      </a:r>
                    </a:p>
                  </a:txBody>
                  <a:tcPr/>
                </a:tc>
                <a:extLst>
                  <a:ext uri="{0D108BD9-81ED-4DB2-BD59-A6C34878D82A}">
                    <a16:rowId xmlns:a16="http://schemas.microsoft.com/office/drawing/2014/main" val="3796490049"/>
                  </a:ext>
                </a:extLst>
              </a:tr>
            </a:tbl>
          </a:graphicData>
        </a:graphic>
      </p:graphicFrame>
    </p:spTree>
    <p:extLst>
      <p:ext uri="{BB962C8B-B14F-4D97-AF65-F5344CB8AC3E}">
        <p14:creationId xmlns:p14="http://schemas.microsoft.com/office/powerpoint/2010/main" val="2217238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6206D-A9EC-4E77-BB6C-E78BE757A20D}"/>
              </a:ext>
            </a:extLst>
          </p:cNvPr>
          <p:cNvSpPr>
            <a:spLocks noGrp="1"/>
          </p:cNvSpPr>
          <p:nvPr>
            <p:ph type="title"/>
          </p:nvPr>
        </p:nvSpPr>
        <p:spPr>
          <a:xfrm>
            <a:off x="6589644" y="1143000"/>
            <a:ext cx="3200400" cy="2286000"/>
          </a:xfrm>
        </p:spPr>
        <p:txBody>
          <a:bodyPr>
            <a:normAutofit/>
          </a:bodyPr>
          <a:lstStyle/>
          <a:p>
            <a:r>
              <a:rPr lang="en-US" sz="4400" dirty="0">
                <a:solidFill>
                  <a:srgbClr val="092F57"/>
                </a:solidFill>
              </a:rPr>
              <a:t>Roadshows</a:t>
            </a:r>
          </a:p>
        </p:txBody>
      </p:sp>
      <p:cxnSp>
        <p:nvCxnSpPr>
          <p:cNvPr id="5" name="Straight Connector 4">
            <a:extLst>
              <a:ext uri="{FF2B5EF4-FFF2-40B4-BE49-F238E27FC236}">
                <a16:creationId xmlns:a16="http://schemas.microsoft.com/office/drawing/2014/main" id="{DDA9F856-1467-4298-AEDF-1738020586DD}"/>
              </a:ext>
            </a:extLst>
          </p:cNvPr>
          <p:cNvCxnSpPr/>
          <p:nvPr/>
        </p:nvCxnSpPr>
        <p:spPr>
          <a:xfrm>
            <a:off x="5091154" y="3429000"/>
            <a:ext cx="5981700"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8A3B567D-AA32-4695-887E-34D42DF7AE34}"/>
              </a:ext>
            </a:extLst>
          </p:cNvPr>
          <p:cNvGrpSpPr/>
          <p:nvPr/>
        </p:nvGrpSpPr>
        <p:grpSpPr>
          <a:xfrm>
            <a:off x="942631" y="2294834"/>
            <a:ext cx="1850265" cy="1700685"/>
            <a:chOff x="2284413" y="657225"/>
            <a:chExt cx="1068387" cy="965201"/>
          </a:xfrm>
        </p:grpSpPr>
        <p:sp>
          <p:nvSpPr>
            <p:cNvPr id="7" name="Freeform 7">
              <a:extLst>
                <a:ext uri="{FF2B5EF4-FFF2-40B4-BE49-F238E27FC236}">
                  <a16:creationId xmlns:a16="http://schemas.microsoft.com/office/drawing/2014/main" id="{5C0ACDC2-23BA-44EE-AD0A-96AB167C2B51}"/>
                </a:ext>
              </a:extLst>
            </p:cNvPr>
            <p:cNvSpPr>
              <a:spLocks/>
            </p:cNvSpPr>
            <p:nvPr/>
          </p:nvSpPr>
          <p:spPr bwMode="auto">
            <a:xfrm>
              <a:off x="2284413" y="1081088"/>
              <a:ext cx="612775" cy="538163"/>
            </a:xfrm>
            <a:custGeom>
              <a:avLst/>
              <a:gdLst>
                <a:gd name="T0" fmla="*/ 152 w 214"/>
                <a:gd name="T1" fmla="*/ 0 h 188"/>
                <a:gd name="T2" fmla="*/ 152 w 214"/>
                <a:gd name="T3" fmla="*/ 1 h 188"/>
                <a:gd name="T4" fmla="*/ 160 w 214"/>
                <a:gd name="T5" fmla="*/ 23 h 188"/>
                <a:gd name="T6" fmla="*/ 157 w 214"/>
                <a:gd name="T7" fmla="*/ 29 h 188"/>
                <a:gd name="T8" fmla="*/ 139 w 214"/>
                <a:gd name="T9" fmla="*/ 34 h 188"/>
                <a:gd name="T10" fmla="*/ 138 w 214"/>
                <a:gd name="T11" fmla="*/ 39 h 188"/>
                <a:gd name="T12" fmla="*/ 147 w 214"/>
                <a:gd name="T13" fmla="*/ 50 h 188"/>
                <a:gd name="T14" fmla="*/ 147 w 214"/>
                <a:gd name="T15" fmla="*/ 58 h 188"/>
                <a:gd name="T16" fmla="*/ 110 w 214"/>
                <a:gd name="T17" fmla="*/ 136 h 188"/>
                <a:gd name="T18" fmla="*/ 105 w 214"/>
                <a:gd name="T19" fmla="*/ 136 h 188"/>
                <a:gd name="T20" fmla="*/ 67 w 214"/>
                <a:gd name="T21" fmla="*/ 58 h 188"/>
                <a:gd name="T22" fmla="*/ 68 w 214"/>
                <a:gd name="T23" fmla="*/ 50 h 188"/>
                <a:gd name="T24" fmla="*/ 77 w 214"/>
                <a:gd name="T25" fmla="*/ 39 h 188"/>
                <a:gd name="T26" fmla="*/ 76 w 214"/>
                <a:gd name="T27" fmla="*/ 34 h 188"/>
                <a:gd name="T28" fmla="*/ 57 w 214"/>
                <a:gd name="T29" fmla="*/ 29 h 188"/>
                <a:gd name="T30" fmla="*/ 55 w 214"/>
                <a:gd name="T31" fmla="*/ 23 h 188"/>
                <a:gd name="T32" fmla="*/ 63 w 214"/>
                <a:gd name="T33" fmla="*/ 2 h 188"/>
                <a:gd name="T34" fmla="*/ 1 w 214"/>
                <a:gd name="T35" fmla="*/ 34 h 188"/>
                <a:gd name="T36" fmla="*/ 1 w 214"/>
                <a:gd name="T37" fmla="*/ 53 h 188"/>
                <a:gd name="T38" fmla="*/ 9 w 214"/>
                <a:gd name="T39" fmla="*/ 74 h 188"/>
                <a:gd name="T40" fmla="*/ 14 w 214"/>
                <a:gd name="T41" fmla="*/ 78 h 188"/>
                <a:gd name="T42" fmla="*/ 26 w 214"/>
                <a:gd name="T43" fmla="*/ 98 h 188"/>
                <a:gd name="T44" fmla="*/ 50 w 214"/>
                <a:gd name="T45" fmla="*/ 177 h 188"/>
                <a:gd name="T46" fmla="*/ 66 w 214"/>
                <a:gd name="T47" fmla="*/ 188 h 188"/>
                <a:gd name="T48" fmla="*/ 149 w 214"/>
                <a:gd name="T49" fmla="*/ 188 h 188"/>
                <a:gd name="T50" fmla="*/ 164 w 214"/>
                <a:gd name="T51" fmla="*/ 177 h 188"/>
                <a:gd name="T52" fmla="*/ 189 w 214"/>
                <a:gd name="T53" fmla="*/ 98 h 188"/>
                <a:gd name="T54" fmla="*/ 201 w 214"/>
                <a:gd name="T55" fmla="*/ 78 h 188"/>
                <a:gd name="T56" fmla="*/ 206 w 214"/>
                <a:gd name="T57" fmla="*/ 74 h 188"/>
                <a:gd name="T58" fmla="*/ 214 w 214"/>
                <a:gd name="T59" fmla="*/ 53 h 188"/>
                <a:gd name="T60" fmla="*/ 214 w 214"/>
                <a:gd name="T61" fmla="*/ 34 h 188"/>
                <a:gd name="T62" fmla="*/ 152 w 214"/>
                <a:gd name="T63"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4" h="188">
                  <a:moveTo>
                    <a:pt x="152" y="0"/>
                  </a:moveTo>
                  <a:cubicBezTo>
                    <a:pt x="152" y="1"/>
                    <a:pt x="152" y="1"/>
                    <a:pt x="152" y="1"/>
                  </a:cubicBezTo>
                  <a:cubicBezTo>
                    <a:pt x="160" y="23"/>
                    <a:pt x="160" y="23"/>
                    <a:pt x="160" y="23"/>
                  </a:cubicBezTo>
                  <a:cubicBezTo>
                    <a:pt x="161" y="25"/>
                    <a:pt x="160" y="28"/>
                    <a:pt x="157" y="29"/>
                  </a:cubicBezTo>
                  <a:cubicBezTo>
                    <a:pt x="139" y="34"/>
                    <a:pt x="139" y="34"/>
                    <a:pt x="139" y="34"/>
                  </a:cubicBezTo>
                  <a:cubicBezTo>
                    <a:pt x="137" y="35"/>
                    <a:pt x="136" y="37"/>
                    <a:pt x="138" y="39"/>
                  </a:cubicBezTo>
                  <a:cubicBezTo>
                    <a:pt x="147" y="50"/>
                    <a:pt x="147" y="50"/>
                    <a:pt x="147" y="50"/>
                  </a:cubicBezTo>
                  <a:cubicBezTo>
                    <a:pt x="148" y="52"/>
                    <a:pt x="149" y="56"/>
                    <a:pt x="147" y="58"/>
                  </a:cubicBezTo>
                  <a:cubicBezTo>
                    <a:pt x="110" y="136"/>
                    <a:pt x="110" y="136"/>
                    <a:pt x="110" y="136"/>
                  </a:cubicBezTo>
                  <a:cubicBezTo>
                    <a:pt x="108" y="138"/>
                    <a:pt x="107" y="138"/>
                    <a:pt x="105" y="136"/>
                  </a:cubicBezTo>
                  <a:cubicBezTo>
                    <a:pt x="67" y="58"/>
                    <a:pt x="67" y="58"/>
                    <a:pt x="67" y="58"/>
                  </a:cubicBezTo>
                  <a:cubicBezTo>
                    <a:pt x="66" y="56"/>
                    <a:pt x="67" y="52"/>
                    <a:pt x="68" y="50"/>
                  </a:cubicBezTo>
                  <a:cubicBezTo>
                    <a:pt x="77" y="39"/>
                    <a:pt x="77" y="39"/>
                    <a:pt x="77" y="39"/>
                  </a:cubicBezTo>
                  <a:cubicBezTo>
                    <a:pt x="79" y="37"/>
                    <a:pt x="78" y="35"/>
                    <a:pt x="76" y="34"/>
                  </a:cubicBezTo>
                  <a:cubicBezTo>
                    <a:pt x="57" y="29"/>
                    <a:pt x="57" y="29"/>
                    <a:pt x="57" y="29"/>
                  </a:cubicBezTo>
                  <a:cubicBezTo>
                    <a:pt x="55" y="28"/>
                    <a:pt x="54" y="25"/>
                    <a:pt x="55" y="23"/>
                  </a:cubicBezTo>
                  <a:cubicBezTo>
                    <a:pt x="63" y="2"/>
                    <a:pt x="63" y="2"/>
                    <a:pt x="63" y="2"/>
                  </a:cubicBezTo>
                  <a:cubicBezTo>
                    <a:pt x="0" y="9"/>
                    <a:pt x="1" y="29"/>
                    <a:pt x="1" y="34"/>
                  </a:cubicBezTo>
                  <a:cubicBezTo>
                    <a:pt x="1" y="53"/>
                    <a:pt x="1" y="53"/>
                    <a:pt x="1" y="53"/>
                  </a:cubicBezTo>
                  <a:cubicBezTo>
                    <a:pt x="1" y="60"/>
                    <a:pt x="4" y="69"/>
                    <a:pt x="9" y="74"/>
                  </a:cubicBezTo>
                  <a:cubicBezTo>
                    <a:pt x="14" y="78"/>
                    <a:pt x="14" y="78"/>
                    <a:pt x="14" y="78"/>
                  </a:cubicBezTo>
                  <a:cubicBezTo>
                    <a:pt x="18" y="83"/>
                    <a:pt x="24" y="92"/>
                    <a:pt x="26" y="98"/>
                  </a:cubicBezTo>
                  <a:cubicBezTo>
                    <a:pt x="50" y="177"/>
                    <a:pt x="50" y="177"/>
                    <a:pt x="50" y="177"/>
                  </a:cubicBezTo>
                  <a:cubicBezTo>
                    <a:pt x="52" y="183"/>
                    <a:pt x="59" y="188"/>
                    <a:pt x="66" y="188"/>
                  </a:cubicBezTo>
                  <a:cubicBezTo>
                    <a:pt x="149" y="188"/>
                    <a:pt x="149" y="188"/>
                    <a:pt x="149" y="188"/>
                  </a:cubicBezTo>
                  <a:cubicBezTo>
                    <a:pt x="156" y="188"/>
                    <a:pt x="162" y="183"/>
                    <a:pt x="164" y="177"/>
                  </a:cubicBezTo>
                  <a:cubicBezTo>
                    <a:pt x="189" y="98"/>
                    <a:pt x="189" y="98"/>
                    <a:pt x="189" y="98"/>
                  </a:cubicBezTo>
                  <a:cubicBezTo>
                    <a:pt x="191" y="92"/>
                    <a:pt x="197" y="83"/>
                    <a:pt x="201" y="78"/>
                  </a:cubicBezTo>
                  <a:cubicBezTo>
                    <a:pt x="206" y="74"/>
                    <a:pt x="206" y="74"/>
                    <a:pt x="206" y="74"/>
                  </a:cubicBezTo>
                  <a:cubicBezTo>
                    <a:pt x="210" y="69"/>
                    <a:pt x="214" y="60"/>
                    <a:pt x="214" y="53"/>
                  </a:cubicBezTo>
                  <a:cubicBezTo>
                    <a:pt x="214" y="34"/>
                    <a:pt x="214" y="34"/>
                    <a:pt x="214" y="34"/>
                  </a:cubicBezTo>
                  <a:cubicBezTo>
                    <a:pt x="214" y="29"/>
                    <a:pt x="214" y="6"/>
                    <a:pt x="152" y="0"/>
                  </a:cubicBezTo>
                  <a:close/>
                </a:path>
              </a:pathLst>
            </a:custGeom>
            <a:solidFill>
              <a:srgbClr val="A7A8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a:extLst>
                <a:ext uri="{FF2B5EF4-FFF2-40B4-BE49-F238E27FC236}">
                  <a16:creationId xmlns:a16="http://schemas.microsoft.com/office/drawing/2014/main" id="{CE5D07E0-1C3B-47FB-8330-48C7EAD904A7}"/>
                </a:ext>
              </a:extLst>
            </p:cNvPr>
            <p:cNvSpPr>
              <a:spLocks/>
            </p:cNvSpPr>
            <p:nvPr/>
          </p:nvSpPr>
          <p:spPr bwMode="auto">
            <a:xfrm>
              <a:off x="2547938" y="1071563"/>
              <a:ext cx="88900" cy="298450"/>
            </a:xfrm>
            <a:custGeom>
              <a:avLst/>
              <a:gdLst>
                <a:gd name="T0" fmla="*/ 29 w 31"/>
                <a:gd name="T1" fmla="*/ 13 h 104"/>
                <a:gd name="T2" fmla="*/ 28 w 31"/>
                <a:gd name="T3" fmla="*/ 7 h 104"/>
                <a:gd name="T4" fmla="*/ 19 w 31"/>
                <a:gd name="T5" fmla="*/ 1 h 104"/>
                <a:gd name="T6" fmla="*/ 12 w 31"/>
                <a:gd name="T7" fmla="*/ 1 h 104"/>
                <a:gd name="T8" fmla="*/ 3 w 31"/>
                <a:gd name="T9" fmla="*/ 7 h 104"/>
                <a:gd name="T10" fmla="*/ 2 w 31"/>
                <a:gd name="T11" fmla="*/ 13 h 104"/>
                <a:gd name="T12" fmla="*/ 7 w 31"/>
                <a:gd name="T13" fmla="*/ 17 h 104"/>
                <a:gd name="T14" fmla="*/ 8 w 31"/>
                <a:gd name="T15" fmla="*/ 24 h 104"/>
                <a:gd name="T16" fmla="*/ 2 w 31"/>
                <a:gd name="T17" fmla="*/ 33 h 104"/>
                <a:gd name="T18" fmla="*/ 0 w 31"/>
                <a:gd name="T19" fmla="*/ 40 h 104"/>
                <a:gd name="T20" fmla="*/ 15 w 31"/>
                <a:gd name="T21" fmla="*/ 102 h 104"/>
                <a:gd name="T22" fmla="*/ 16 w 31"/>
                <a:gd name="T23" fmla="*/ 102 h 104"/>
                <a:gd name="T24" fmla="*/ 31 w 31"/>
                <a:gd name="T25" fmla="*/ 40 h 104"/>
                <a:gd name="T26" fmla="*/ 29 w 31"/>
                <a:gd name="T27" fmla="*/ 33 h 104"/>
                <a:gd name="T28" fmla="*/ 23 w 31"/>
                <a:gd name="T29" fmla="*/ 24 h 104"/>
                <a:gd name="T30" fmla="*/ 24 w 31"/>
                <a:gd name="T31" fmla="*/ 17 h 104"/>
                <a:gd name="T32" fmla="*/ 29 w 31"/>
                <a:gd name="T33" fmla="*/ 1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104">
                  <a:moveTo>
                    <a:pt x="29" y="13"/>
                  </a:moveTo>
                  <a:cubicBezTo>
                    <a:pt x="30" y="11"/>
                    <a:pt x="30" y="9"/>
                    <a:pt x="28" y="7"/>
                  </a:cubicBezTo>
                  <a:cubicBezTo>
                    <a:pt x="19" y="1"/>
                    <a:pt x="19" y="1"/>
                    <a:pt x="19" y="1"/>
                  </a:cubicBezTo>
                  <a:cubicBezTo>
                    <a:pt x="17" y="0"/>
                    <a:pt x="14" y="0"/>
                    <a:pt x="12" y="1"/>
                  </a:cubicBezTo>
                  <a:cubicBezTo>
                    <a:pt x="3" y="7"/>
                    <a:pt x="3" y="7"/>
                    <a:pt x="3" y="7"/>
                  </a:cubicBezTo>
                  <a:cubicBezTo>
                    <a:pt x="1" y="9"/>
                    <a:pt x="1" y="11"/>
                    <a:pt x="2" y="13"/>
                  </a:cubicBezTo>
                  <a:cubicBezTo>
                    <a:pt x="7" y="17"/>
                    <a:pt x="7" y="17"/>
                    <a:pt x="7" y="17"/>
                  </a:cubicBezTo>
                  <a:cubicBezTo>
                    <a:pt x="9" y="19"/>
                    <a:pt x="9" y="22"/>
                    <a:pt x="8" y="24"/>
                  </a:cubicBezTo>
                  <a:cubicBezTo>
                    <a:pt x="2" y="33"/>
                    <a:pt x="2" y="33"/>
                    <a:pt x="2" y="33"/>
                  </a:cubicBezTo>
                  <a:cubicBezTo>
                    <a:pt x="0" y="35"/>
                    <a:pt x="0" y="38"/>
                    <a:pt x="0" y="40"/>
                  </a:cubicBezTo>
                  <a:cubicBezTo>
                    <a:pt x="15" y="102"/>
                    <a:pt x="15" y="102"/>
                    <a:pt x="15" y="102"/>
                  </a:cubicBezTo>
                  <a:cubicBezTo>
                    <a:pt x="15" y="104"/>
                    <a:pt x="16" y="104"/>
                    <a:pt x="16" y="102"/>
                  </a:cubicBezTo>
                  <a:cubicBezTo>
                    <a:pt x="31" y="40"/>
                    <a:pt x="31" y="40"/>
                    <a:pt x="31" y="40"/>
                  </a:cubicBezTo>
                  <a:cubicBezTo>
                    <a:pt x="31" y="38"/>
                    <a:pt x="30" y="35"/>
                    <a:pt x="29" y="33"/>
                  </a:cubicBezTo>
                  <a:cubicBezTo>
                    <a:pt x="23" y="24"/>
                    <a:pt x="23" y="24"/>
                    <a:pt x="23" y="24"/>
                  </a:cubicBezTo>
                  <a:cubicBezTo>
                    <a:pt x="22" y="22"/>
                    <a:pt x="22" y="19"/>
                    <a:pt x="24" y="17"/>
                  </a:cubicBezTo>
                  <a:lnTo>
                    <a:pt x="29" y="13"/>
                  </a:lnTo>
                  <a:close/>
                </a:path>
              </a:pathLst>
            </a:custGeom>
            <a:solidFill>
              <a:srgbClr val="E145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a:extLst>
                <a:ext uri="{FF2B5EF4-FFF2-40B4-BE49-F238E27FC236}">
                  <a16:creationId xmlns:a16="http://schemas.microsoft.com/office/drawing/2014/main" id="{0EDB2A67-596C-460F-9364-890BF7A0AF3F}"/>
                </a:ext>
              </a:extLst>
            </p:cNvPr>
            <p:cNvSpPr>
              <a:spLocks noEditPoints="1"/>
            </p:cNvSpPr>
            <p:nvPr/>
          </p:nvSpPr>
          <p:spPr bwMode="auto">
            <a:xfrm>
              <a:off x="2397125" y="657225"/>
              <a:ext cx="388937" cy="385763"/>
            </a:xfrm>
            <a:custGeom>
              <a:avLst/>
              <a:gdLst>
                <a:gd name="T0" fmla="*/ 134 w 136"/>
                <a:gd name="T1" fmla="*/ 52 h 135"/>
                <a:gd name="T2" fmla="*/ 68 w 136"/>
                <a:gd name="T3" fmla="*/ 0 h 135"/>
                <a:gd name="T4" fmla="*/ 1 w 136"/>
                <a:gd name="T5" fmla="*/ 61 h 135"/>
                <a:gd name="T6" fmla="*/ 0 w 136"/>
                <a:gd name="T7" fmla="*/ 68 h 135"/>
                <a:gd name="T8" fmla="*/ 68 w 136"/>
                <a:gd name="T9" fmla="*/ 135 h 135"/>
                <a:gd name="T10" fmla="*/ 136 w 136"/>
                <a:gd name="T11" fmla="*/ 68 h 135"/>
                <a:gd name="T12" fmla="*/ 134 w 136"/>
                <a:gd name="T13" fmla="*/ 52 h 135"/>
                <a:gd name="T14" fmla="*/ 68 w 136"/>
                <a:gd name="T15" fmla="*/ 129 h 135"/>
                <a:gd name="T16" fmla="*/ 14 w 136"/>
                <a:gd name="T17" fmla="*/ 96 h 135"/>
                <a:gd name="T18" fmla="*/ 45 w 136"/>
                <a:gd name="T19" fmla="*/ 47 h 135"/>
                <a:gd name="T20" fmla="*/ 101 w 136"/>
                <a:gd name="T21" fmla="*/ 25 h 135"/>
                <a:gd name="T22" fmla="*/ 129 w 136"/>
                <a:gd name="T23" fmla="*/ 65 h 135"/>
                <a:gd name="T24" fmla="*/ 129 w 136"/>
                <a:gd name="T25" fmla="*/ 68 h 135"/>
                <a:gd name="T26" fmla="*/ 68 w 136"/>
                <a:gd name="T27" fmla="*/ 12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 h="135">
                  <a:moveTo>
                    <a:pt x="134" y="52"/>
                  </a:moveTo>
                  <a:cubicBezTo>
                    <a:pt x="127" y="22"/>
                    <a:pt x="100" y="0"/>
                    <a:pt x="68" y="0"/>
                  </a:cubicBezTo>
                  <a:cubicBezTo>
                    <a:pt x="33" y="0"/>
                    <a:pt x="4" y="27"/>
                    <a:pt x="1" y="61"/>
                  </a:cubicBezTo>
                  <a:cubicBezTo>
                    <a:pt x="0" y="63"/>
                    <a:pt x="0" y="65"/>
                    <a:pt x="0" y="68"/>
                  </a:cubicBezTo>
                  <a:cubicBezTo>
                    <a:pt x="0" y="105"/>
                    <a:pt x="31" y="135"/>
                    <a:pt x="68" y="135"/>
                  </a:cubicBezTo>
                  <a:cubicBezTo>
                    <a:pt x="105" y="135"/>
                    <a:pt x="136" y="105"/>
                    <a:pt x="136" y="68"/>
                  </a:cubicBezTo>
                  <a:cubicBezTo>
                    <a:pt x="136" y="62"/>
                    <a:pt x="135" y="57"/>
                    <a:pt x="134" y="52"/>
                  </a:cubicBezTo>
                  <a:moveTo>
                    <a:pt x="68" y="129"/>
                  </a:moveTo>
                  <a:cubicBezTo>
                    <a:pt x="45" y="129"/>
                    <a:pt x="24" y="115"/>
                    <a:pt x="14" y="96"/>
                  </a:cubicBezTo>
                  <a:cubicBezTo>
                    <a:pt x="17" y="80"/>
                    <a:pt x="30" y="47"/>
                    <a:pt x="45" y="47"/>
                  </a:cubicBezTo>
                  <a:cubicBezTo>
                    <a:pt x="96" y="47"/>
                    <a:pt x="104" y="8"/>
                    <a:pt x="101" y="25"/>
                  </a:cubicBezTo>
                  <a:cubicBezTo>
                    <a:pt x="99" y="39"/>
                    <a:pt x="123" y="42"/>
                    <a:pt x="129" y="65"/>
                  </a:cubicBezTo>
                  <a:cubicBezTo>
                    <a:pt x="129" y="66"/>
                    <a:pt x="129" y="67"/>
                    <a:pt x="129" y="68"/>
                  </a:cubicBezTo>
                  <a:cubicBezTo>
                    <a:pt x="129" y="101"/>
                    <a:pt x="102" y="129"/>
                    <a:pt x="68" y="129"/>
                  </a:cubicBezTo>
                </a:path>
              </a:pathLst>
            </a:custGeom>
            <a:solidFill>
              <a:srgbClr val="A7A8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a:extLst>
                <a:ext uri="{FF2B5EF4-FFF2-40B4-BE49-F238E27FC236}">
                  <a16:creationId xmlns:a16="http://schemas.microsoft.com/office/drawing/2014/main" id="{6D951F29-E6F2-4FCC-B9DB-E81CB180CD48}"/>
                </a:ext>
              </a:extLst>
            </p:cNvPr>
            <p:cNvSpPr>
              <a:spLocks/>
            </p:cNvSpPr>
            <p:nvPr/>
          </p:nvSpPr>
          <p:spPr bwMode="auto">
            <a:xfrm>
              <a:off x="2976563" y="889000"/>
              <a:ext cx="20637" cy="68263"/>
            </a:xfrm>
            <a:custGeom>
              <a:avLst/>
              <a:gdLst>
                <a:gd name="T0" fmla="*/ 2 w 7"/>
                <a:gd name="T1" fmla="*/ 24 h 24"/>
                <a:gd name="T2" fmla="*/ 5 w 7"/>
                <a:gd name="T3" fmla="*/ 24 h 24"/>
                <a:gd name="T4" fmla="*/ 7 w 7"/>
                <a:gd name="T5" fmla="*/ 21 h 24"/>
                <a:gd name="T6" fmla="*/ 7 w 7"/>
                <a:gd name="T7" fmla="*/ 1 h 24"/>
                <a:gd name="T8" fmla="*/ 7 w 7"/>
                <a:gd name="T9" fmla="*/ 0 h 24"/>
                <a:gd name="T10" fmla="*/ 2 w 7"/>
                <a:gd name="T11" fmla="*/ 4 h 24"/>
                <a:gd name="T12" fmla="*/ 0 w 7"/>
                <a:gd name="T13" fmla="*/ 3 h 24"/>
                <a:gd name="T14" fmla="*/ 0 w 7"/>
                <a:gd name="T15" fmla="*/ 21 h 24"/>
                <a:gd name="T16" fmla="*/ 2 w 7"/>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24">
                  <a:moveTo>
                    <a:pt x="2" y="24"/>
                  </a:moveTo>
                  <a:cubicBezTo>
                    <a:pt x="5" y="24"/>
                    <a:pt x="5" y="24"/>
                    <a:pt x="5" y="24"/>
                  </a:cubicBezTo>
                  <a:cubicBezTo>
                    <a:pt x="6" y="24"/>
                    <a:pt x="7" y="23"/>
                    <a:pt x="7" y="21"/>
                  </a:cubicBezTo>
                  <a:cubicBezTo>
                    <a:pt x="7" y="1"/>
                    <a:pt x="7" y="1"/>
                    <a:pt x="7" y="1"/>
                  </a:cubicBezTo>
                  <a:cubicBezTo>
                    <a:pt x="7" y="1"/>
                    <a:pt x="7" y="0"/>
                    <a:pt x="7" y="0"/>
                  </a:cubicBezTo>
                  <a:cubicBezTo>
                    <a:pt x="4" y="2"/>
                    <a:pt x="2" y="4"/>
                    <a:pt x="2" y="4"/>
                  </a:cubicBezTo>
                  <a:cubicBezTo>
                    <a:pt x="1" y="4"/>
                    <a:pt x="0" y="4"/>
                    <a:pt x="0" y="3"/>
                  </a:cubicBezTo>
                  <a:cubicBezTo>
                    <a:pt x="0" y="21"/>
                    <a:pt x="0" y="21"/>
                    <a:pt x="0" y="21"/>
                  </a:cubicBezTo>
                  <a:cubicBezTo>
                    <a:pt x="0" y="23"/>
                    <a:pt x="1" y="24"/>
                    <a:pt x="2" y="24"/>
                  </a:cubicBezTo>
                  <a:close/>
                </a:path>
              </a:pathLst>
            </a:custGeom>
            <a:solidFill>
              <a:srgbClr val="00AA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1">
              <a:extLst>
                <a:ext uri="{FF2B5EF4-FFF2-40B4-BE49-F238E27FC236}">
                  <a16:creationId xmlns:a16="http://schemas.microsoft.com/office/drawing/2014/main" id="{C03326C7-6065-4707-9040-C7C4DC75AD5B}"/>
                </a:ext>
              </a:extLst>
            </p:cNvPr>
            <p:cNvSpPr>
              <a:spLocks/>
            </p:cNvSpPr>
            <p:nvPr/>
          </p:nvSpPr>
          <p:spPr bwMode="auto">
            <a:xfrm>
              <a:off x="2954338" y="779463"/>
              <a:ext cx="260350" cy="212725"/>
            </a:xfrm>
            <a:custGeom>
              <a:avLst/>
              <a:gdLst>
                <a:gd name="T0" fmla="*/ 2 w 91"/>
                <a:gd name="T1" fmla="*/ 74 h 74"/>
                <a:gd name="T2" fmla="*/ 90 w 91"/>
                <a:gd name="T3" fmla="*/ 74 h 74"/>
                <a:gd name="T4" fmla="*/ 91 w 91"/>
                <a:gd name="T5" fmla="*/ 72 h 74"/>
                <a:gd name="T6" fmla="*/ 90 w 91"/>
                <a:gd name="T7" fmla="*/ 69 h 74"/>
                <a:gd name="T8" fmla="*/ 5 w 91"/>
                <a:gd name="T9" fmla="*/ 69 h 74"/>
                <a:gd name="T10" fmla="*/ 4 w 91"/>
                <a:gd name="T11" fmla="*/ 67 h 74"/>
                <a:gd name="T12" fmla="*/ 4 w 91"/>
                <a:gd name="T13" fmla="*/ 2 h 74"/>
                <a:gd name="T14" fmla="*/ 2 w 91"/>
                <a:gd name="T15" fmla="*/ 0 h 74"/>
                <a:gd name="T16" fmla="*/ 0 w 91"/>
                <a:gd name="T17" fmla="*/ 2 h 74"/>
                <a:gd name="T18" fmla="*/ 0 w 91"/>
                <a:gd name="T19" fmla="*/ 72 h 74"/>
                <a:gd name="T20" fmla="*/ 2 w 91"/>
                <a:gd name="T21"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74">
                  <a:moveTo>
                    <a:pt x="2" y="74"/>
                  </a:moveTo>
                  <a:cubicBezTo>
                    <a:pt x="90" y="74"/>
                    <a:pt x="90" y="74"/>
                    <a:pt x="90" y="74"/>
                  </a:cubicBezTo>
                  <a:cubicBezTo>
                    <a:pt x="91" y="74"/>
                    <a:pt x="91" y="73"/>
                    <a:pt x="91" y="72"/>
                  </a:cubicBezTo>
                  <a:cubicBezTo>
                    <a:pt x="91" y="70"/>
                    <a:pt x="91" y="69"/>
                    <a:pt x="90" y="69"/>
                  </a:cubicBezTo>
                  <a:cubicBezTo>
                    <a:pt x="5" y="69"/>
                    <a:pt x="5" y="69"/>
                    <a:pt x="5" y="69"/>
                  </a:cubicBezTo>
                  <a:cubicBezTo>
                    <a:pt x="4" y="69"/>
                    <a:pt x="4" y="68"/>
                    <a:pt x="4" y="67"/>
                  </a:cubicBezTo>
                  <a:cubicBezTo>
                    <a:pt x="4" y="2"/>
                    <a:pt x="4" y="2"/>
                    <a:pt x="4" y="2"/>
                  </a:cubicBezTo>
                  <a:cubicBezTo>
                    <a:pt x="4" y="1"/>
                    <a:pt x="3" y="0"/>
                    <a:pt x="2" y="0"/>
                  </a:cubicBezTo>
                  <a:cubicBezTo>
                    <a:pt x="1" y="0"/>
                    <a:pt x="0" y="1"/>
                    <a:pt x="0" y="2"/>
                  </a:cubicBezTo>
                  <a:cubicBezTo>
                    <a:pt x="0" y="72"/>
                    <a:pt x="0" y="72"/>
                    <a:pt x="0" y="72"/>
                  </a:cubicBezTo>
                  <a:cubicBezTo>
                    <a:pt x="0" y="73"/>
                    <a:pt x="1" y="74"/>
                    <a:pt x="2" y="74"/>
                  </a:cubicBezTo>
                  <a:close/>
                </a:path>
              </a:pathLst>
            </a:custGeom>
            <a:solidFill>
              <a:srgbClr val="6CC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2">
              <a:extLst>
                <a:ext uri="{FF2B5EF4-FFF2-40B4-BE49-F238E27FC236}">
                  <a16:creationId xmlns:a16="http://schemas.microsoft.com/office/drawing/2014/main" id="{3DFD4C5E-7DC4-4ED9-A8B5-AA975BD8513A}"/>
                </a:ext>
              </a:extLst>
            </p:cNvPr>
            <p:cNvSpPr>
              <a:spLocks/>
            </p:cNvSpPr>
            <p:nvPr/>
          </p:nvSpPr>
          <p:spPr bwMode="auto">
            <a:xfrm>
              <a:off x="2779713" y="703263"/>
              <a:ext cx="573087" cy="919163"/>
            </a:xfrm>
            <a:custGeom>
              <a:avLst/>
              <a:gdLst>
                <a:gd name="T0" fmla="*/ 199 w 200"/>
                <a:gd name="T1" fmla="*/ 310 h 321"/>
                <a:gd name="T2" fmla="*/ 155 w 200"/>
                <a:gd name="T3" fmla="*/ 190 h 321"/>
                <a:gd name="T4" fmla="*/ 172 w 200"/>
                <a:gd name="T5" fmla="*/ 190 h 321"/>
                <a:gd name="T6" fmla="*/ 185 w 200"/>
                <a:gd name="T7" fmla="*/ 177 h 321"/>
                <a:gd name="T8" fmla="*/ 185 w 200"/>
                <a:gd name="T9" fmla="*/ 14 h 321"/>
                <a:gd name="T10" fmla="*/ 172 w 200"/>
                <a:gd name="T11" fmla="*/ 0 h 321"/>
                <a:gd name="T12" fmla="*/ 0 w 200"/>
                <a:gd name="T13" fmla="*/ 0 h 321"/>
                <a:gd name="T14" fmla="*/ 8 w 200"/>
                <a:gd name="T15" fmla="*/ 14 h 321"/>
                <a:gd name="T16" fmla="*/ 172 w 200"/>
                <a:gd name="T17" fmla="*/ 14 h 321"/>
                <a:gd name="T18" fmla="*/ 172 w 200"/>
                <a:gd name="T19" fmla="*/ 177 h 321"/>
                <a:gd name="T20" fmla="*/ 57 w 200"/>
                <a:gd name="T21" fmla="*/ 177 h 321"/>
                <a:gd name="T22" fmla="*/ 57 w 200"/>
                <a:gd name="T23" fmla="*/ 185 h 321"/>
                <a:gd name="T24" fmla="*/ 57 w 200"/>
                <a:gd name="T25" fmla="*/ 190 h 321"/>
                <a:gd name="T26" fmla="*/ 58 w 200"/>
                <a:gd name="T27" fmla="*/ 190 h 321"/>
                <a:gd name="T28" fmla="*/ 58 w 200"/>
                <a:gd name="T29" fmla="*/ 264 h 321"/>
                <a:gd name="T30" fmla="*/ 64 w 200"/>
                <a:gd name="T31" fmla="*/ 267 h 321"/>
                <a:gd name="T32" fmla="*/ 69 w 200"/>
                <a:gd name="T33" fmla="*/ 267 h 321"/>
                <a:gd name="T34" fmla="*/ 76 w 200"/>
                <a:gd name="T35" fmla="*/ 264 h 321"/>
                <a:gd name="T36" fmla="*/ 76 w 200"/>
                <a:gd name="T37" fmla="*/ 190 h 321"/>
                <a:gd name="T38" fmla="*/ 136 w 200"/>
                <a:gd name="T39" fmla="*/ 190 h 321"/>
                <a:gd name="T40" fmla="*/ 182 w 200"/>
                <a:gd name="T41" fmla="*/ 316 h 321"/>
                <a:gd name="T42" fmla="*/ 191 w 200"/>
                <a:gd name="T43" fmla="*/ 320 h 321"/>
                <a:gd name="T44" fmla="*/ 195 w 200"/>
                <a:gd name="T45" fmla="*/ 318 h 321"/>
                <a:gd name="T46" fmla="*/ 199 w 200"/>
                <a:gd name="T47" fmla="*/ 31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0" h="321">
                  <a:moveTo>
                    <a:pt x="199" y="310"/>
                  </a:moveTo>
                  <a:cubicBezTo>
                    <a:pt x="155" y="190"/>
                    <a:pt x="155" y="190"/>
                    <a:pt x="155" y="190"/>
                  </a:cubicBezTo>
                  <a:cubicBezTo>
                    <a:pt x="172" y="190"/>
                    <a:pt x="172" y="190"/>
                    <a:pt x="172" y="190"/>
                  </a:cubicBezTo>
                  <a:cubicBezTo>
                    <a:pt x="179" y="190"/>
                    <a:pt x="185" y="184"/>
                    <a:pt x="185" y="177"/>
                  </a:cubicBezTo>
                  <a:cubicBezTo>
                    <a:pt x="185" y="14"/>
                    <a:pt x="185" y="14"/>
                    <a:pt x="185" y="14"/>
                  </a:cubicBezTo>
                  <a:cubicBezTo>
                    <a:pt x="185" y="6"/>
                    <a:pt x="179" y="0"/>
                    <a:pt x="172" y="0"/>
                  </a:cubicBezTo>
                  <a:cubicBezTo>
                    <a:pt x="0" y="0"/>
                    <a:pt x="0" y="0"/>
                    <a:pt x="0" y="0"/>
                  </a:cubicBezTo>
                  <a:cubicBezTo>
                    <a:pt x="3" y="4"/>
                    <a:pt x="6" y="9"/>
                    <a:pt x="8" y="14"/>
                  </a:cubicBezTo>
                  <a:cubicBezTo>
                    <a:pt x="172" y="14"/>
                    <a:pt x="172" y="14"/>
                    <a:pt x="172" y="14"/>
                  </a:cubicBezTo>
                  <a:cubicBezTo>
                    <a:pt x="172" y="177"/>
                    <a:pt x="172" y="177"/>
                    <a:pt x="172" y="177"/>
                  </a:cubicBezTo>
                  <a:cubicBezTo>
                    <a:pt x="57" y="177"/>
                    <a:pt x="57" y="177"/>
                    <a:pt x="57" y="177"/>
                  </a:cubicBezTo>
                  <a:cubicBezTo>
                    <a:pt x="57" y="185"/>
                    <a:pt x="57" y="185"/>
                    <a:pt x="57" y="185"/>
                  </a:cubicBezTo>
                  <a:cubicBezTo>
                    <a:pt x="57" y="187"/>
                    <a:pt x="57" y="188"/>
                    <a:pt x="57" y="190"/>
                  </a:cubicBezTo>
                  <a:cubicBezTo>
                    <a:pt x="58" y="190"/>
                    <a:pt x="58" y="190"/>
                    <a:pt x="58" y="190"/>
                  </a:cubicBezTo>
                  <a:cubicBezTo>
                    <a:pt x="58" y="264"/>
                    <a:pt x="58" y="264"/>
                    <a:pt x="58" y="264"/>
                  </a:cubicBezTo>
                  <a:cubicBezTo>
                    <a:pt x="58" y="266"/>
                    <a:pt x="61" y="267"/>
                    <a:pt x="64" y="267"/>
                  </a:cubicBezTo>
                  <a:cubicBezTo>
                    <a:pt x="69" y="267"/>
                    <a:pt x="69" y="267"/>
                    <a:pt x="69" y="267"/>
                  </a:cubicBezTo>
                  <a:cubicBezTo>
                    <a:pt x="73" y="267"/>
                    <a:pt x="76" y="266"/>
                    <a:pt x="76" y="264"/>
                  </a:cubicBezTo>
                  <a:cubicBezTo>
                    <a:pt x="76" y="190"/>
                    <a:pt x="76" y="190"/>
                    <a:pt x="76" y="190"/>
                  </a:cubicBezTo>
                  <a:cubicBezTo>
                    <a:pt x="136" y="190"/>
                    <a:pt x="136" y="190"/>
                    <a:pt x="136" y="190"/>
                  </a:cubicBezTo>
                  <a:cubicBezTo>
                    <a:pt x="182" y="316"/>
                    <a:pt x="182" y="316"/>
                    <a:pt x="182" y="316"/>
                  </a:cubicBezTo>
                  <a:cubicBezTo>
                    <a:pt x="183" y="319"/>
                    <a:pt x="187" y="321"/>
                    <a:pt x="191" y="320"/>
                  </a:cubicBezTo>
                  <a:cubicBezTo>
                    <a:pt x="195" y="318"/>
                    <a:pt x="195" y="318"/>
                    <a:pt x="195" y="318"/>
                  </a:cubicBezTo>
                  <a:cubicBezTo>
                    <a:pt x="198" y="317"/>
                    <a:pt x="200" y="313"/>
                    <a:pt x="199" y="31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a:extLst>
                <a:ext uri="{FF2B5EF4-FFF2-40B4-BE49-F238E27FC236}">
                  <a16:creationId xmlns:a16="http://schemas.microsoft.com/office/drawing/2014/main" id="{98534647-4069-4DE6-A93E-2D70CE6FF128}"/>
                </a:ext>
              </a:extLst>
            </p:cNvPr>
            <p:cNvSpPr>
              <a:spLocks/>
            </p:cNvSpPr>
            <p:nvPr/>
          </p:nvSpPr>
          <p:spPr bwMode="auto">
            <a:xfrm>
              <a:off x="2825750" y="857250"/>
              <a:ext cx="71437" cy="34925"/>
            </a:xfrm>
            <a:custGeom>
              <a:avLst/>
              <a:gdLst>
                <a:gd name="T0" fmla="*/ 19 w 25"/>
                <a:gd name="T1" fmla="*/ 12 h 12"/>
                <a:gd name="T2" fmla="*/ 25 w 25"/>
                <a:gd name="T3" fmla="*/ 6 h 12"/>
                <a:gd name="T4" fmla="*/ 19 w 25"/>
                <a:gd name="T5" fmla="*/ 0 h 12"/>
                <a:gd name="T6" fmla="*/ 1 w 25"/>
                <a:gd name="T7" fmla="*/ 0 h 12"/>
                <a:gd name="T8" fmla="*/ 0 w 25"/>
                <a:gd name="T9" fmla="*/ 12 h 12"/>
                <a:gd name="T10" fmla="*/ 19 w 25"/>
                <a:gd name="T11" fmla="*/ 12 h 12"/>
              </a:gdLst>
              <a:ahLst/>
              <a:cxnLst>
                <a:cxn ang="0">
                  <a:pos x="T0" y="T1"/>
                </a:cxn>
                <a:cxn ang="0">
                  <a:pos x="T2" y="T3"/>
                </a:cxn>
                <a:cxn ang="0">
                  <a:pos x="T4" y="T5"/>
                </a:cxn>
                <a:cxn ang="0">
                  <a:pos x="T6" y="T7"/>
                </a:cxn>
                <a:cxn ang="0">
                  <a:pos x="T8" y="T9"/>
                </a:cxn>
                <a:cxn ang="0">
                  <a:pos x="T10" y="T11"/>
                </a:cxn>
              </a:cxnLst>
              <a:rect l="0" t="0" r="r" b="b"/>
              <a:pathLst>
                <a:path w="25" h="12">
                  <a:moveTo>
                    <a:pt x="19" y="12"/>
                  </a:moveTo>
                  <a:cubicBezTo>
                    <a:pt x="23" y="12"/>
                    <a:pt x="25" y="9"/>
                    <a:pt x="25" y="6"/>
                  </a:cubicBezTo>
                  <a:cubicBezTo>
                    <a:pt x="25" y="2"/>
                    <a:pt x="23" y="0"/>
                    <a:pt x="19" y="0"/>
                  </a:cubicBezTo>
                  <a:cubicBezTo>
                    <a:pt x="1" y="0"/>
                    <a:pt x="1" y="0"/>
                    <a:pt x="1" y="0"/>
                  </a:cubicBezTo>
                  <a:cubicBezTo>
                    <a:pt x="1" y="4"/>
                    <a:pt x="1" y="8"/>
                    <a:pt x="0" y="12"/>
                  </a:cubicBezTo>
                  <a:lnTo>
                    <a:pt x="19" y="12"/>
                  </a:lnTo>
                  <a:close/>
                </a:path>
              </a:pathLst>
            </a:custGeom>
            <a:solidFill>
              <a:srgbClr val="6CC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a:extLst>
                <a:ext uri="{FF2B5EF4-FFF2-40B4-BE49-F238E27FC236}">
                  <a16:creationId xmlns:a16="http://schemas.microsoft.com/office/drawing/2014/main" id="{3596BC7C-B553-4BD1-B464-C76F15DCB859}"/>
                </a:ext>
              </a:extLst>
            </p:cNvPr>
            <p:cNvSpPr>
              <a:spLocks/>
            </p:cNvSpPr>
            <p:nvPr/>
          </p:nvSpPr>
          <p:spPr bwMode="auto">
            <a:xfrm>
              <a:off x="2803525" y="923925"/>
              <a:ext cx="93662" cy="33338"/>
            </a:xfrm>
            <a:custGeom>
              <a:avLst/>
              <a:gdLst>
                <a:gd name="T0" fmla="*/ 27 w 33"/>
                <a:gd name="T1" fmla="*/ 12 h 12"/>
                <a:gd name="T2" fmla="*/ 33 w 33"/>
                <a:gd name="T3" fmla="*/ 6 h 12"/>
                <a:gd name="T4" fmla="*/ 27 w 33"/>
                <a:gd name="T5" fmla="*/ 0 h 12"/>
                <a:gd name="T6" fmla="*/ 5 w 33"/>
                <a:gd name="T7" fmla="*/ 0 h 12"/>
                <a:gd name="T8" fmla="*/ 0 w 33"/>
                <a:gd name="T9" fmla="*/ 12 h 12"/>
                <a:gd name="T10" fmla="*/ 27 w 33"/>
                <a:gd name="T11" fmla="*/ 12 h 12"/>
              </a:gdLst>
              <a:ahLst/>
              <a:cxnLst>
                <a:cxn ang="0">
                  <a:pos x="T0" y="T1"/>
                </a:cxn>
                <a:cxn ang="0">
                  <a:pos x="T2" y="T3"/>
                </a:cxn>
                <a:cxn ang="0">
                  <a:pos x="T4" y="T5"/>
                </a:cxn>
                <a:cxn ang="0">
                  <a:pos x="T6" y="T7"/>
                </a:cxn>
                <a:cxn ang="0">
                  <a:pos x="T8" y="T9"/>
                </a:cxn>
                <a:cxn ang="0">
                  <a:pos x="T10" y="T11"/>
                </a:cxn>
              </a:cxnLst>
              <a:rect l="0" t="0" r="r" b="b"/>
              <a:pathLst>
                <a:path w="33" h="12">
                  <a:moveTo>
                    <a:pt x="27" y="12"/>
                  </a:moveTo>
                  <a:cubicBezTo>
                    <a:pt x="31" y="12"/>
                    <a:pt x="33" y="10"/>
                    <a:pt x="33" y="6"/>
                  </a:cubicBezTo>
                  <a:cubicBezTo>
                    <a:pt x="33" y="3"/>
                    <a:pt x="31" y="0"/>
                    <a:pt x="27" y="0"/>
                  </a:cubicBezTo>
                  <a:cubicBezTo>
                    <a:pt x="5" y="0"/>
                    <a:pt x="5" y="0"/>
                    <a:pt x="5" y="0"/>
                  </a:cubicBezTo>
                  <a:cubicBezTo>
                    <a:pt x="4" y="4"/>
                    <a:pt x="2" y="8"/>
                    <a:pt x="0" y="12"/>
                  </a:cubicBezTo>
                  <a:lnTo>
                    <a:pt x="27" y="12"/>
                  </a:lnTo>
                  <a:close/>
                </a:path>
              </a:pathLst>
            </a:custGeom>
            <a:solidFill>
              <a:srgbClr val="6CC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a:extLst>
                <a:ext uri="{FF2B5EF4-FFF2-40B4-BE49-F238E27FC236}">
                  <a16:creationId xmlns:a16="http://schemas.microsoft.com/office/drawing/2014/main" id="{14635AA8-F222-4686-9F02-D8744130D496}"/>
                </a:ext>
              </a:extLst>
            </p:cNvPr>
            <p:cNvSpPr>
              <a:spLocks/>
            </p:cNvSpPr>
            <p:nvPr/>
          </p:nvSpPr>
          <p:spPr bwMode="auto">
            <a:xfrm>
              <a:off x="3194050" y="803275"/>
              <a:ext cx="20637" cy="153988"/>
            </a:xfrm>
            <a:custGeom>
              <a:avLst/>
              <a:gdLst>
                <a:gd name="T0" fmla="*/ 6 w 7"/>
                <a:gd name="T1" fmla="*/ 0 h 54"/>
                <a:gd name="T2" fmla="*/ 2 w 7"/>
                <a:gd name="T3" fmla="*/ 5 h 54"/>
                <a:gd name="T4" fmla="*/ 0 w 7"/>
                <a:gd name="T5" fmla="*/ 6 h 54"/>
                <a:gd name="T6" fmla="*/ 0 w 7"/>
                <a:gd name="T7" fmla="*/ 49 h 54"/>
                <a:gd name="T8" fmla="*/ 2 w 7"/>
                <a:gd name="T9" fmla="*/ 54 h 54"/>
                <a:gd name="T10" fmla="*/ 5 w 7"/>
                <a:gd name="T11" fmla="*/ 54 h 54"/>
                <a:gd name="T12" fmla="*/ 7 w 7"/>
                <a:gd name="T13" fmla="*/ 49 h 54"/>
                <a:gd name="T14" fmla="*/ 7 w 7"/>
                <a:gd name="T15" fmla="*/ 5 h 54"/>
                <a:gd name="T16" fmla="*/ 6 w 7"/>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4">
                  <a:moveTo>
                    <a:pt x="6" y="0"/>
                  </a:moveTo>
                  <a:cubicBezTo>
                    <a:pt x="2" y="5"/>
                    <a:pt x="2" y="5"/>
                    <a:pt x="2" y="5"/>
                  </a:cubicBezTo>
                  <a:cubicBezTo>
                    <a:pt x="1" y="6"/>
                    <a:pt x="1" y="6"/>
                    <a:pt x="0" y="6"/>
                  </a:cubicBezTo>
                  <a:cubicBezTo>
                    <a:pt x="0" y="49"/>
                    <a:pt x="0" y="49"/>
                    <a:pt x="0" y="49"/>
                  </a:cubicBezTo>
                  <a:cubicBezTo>
                    <a:pt x="0" y="51"/>
                    <a:pt x="1" y="54"/>
                    <a:pt x="2" y="54"/>
                  </a:cubicBezTo>
                  <a:cubicBezTo>
                    <a:pt x="5" y="54"/>
                    <a:pt x="5" y="54"/>
                    <a:pt x="5" y="54"/>
                  </a:cubicBezTo>
                  <a:cubicBezTo>
                    <a:pt x="6" y="54"/>
                    <a:pt x="7" y="51"/>
                    <a:pt x="7" y="49"/>
                  </a:cubicBezTo>
                  <a:cubicBezTo>
                    <a:pt x="7" y="5"/>
                    <a:pt x="7" y="5"/>
                    <a:pt x="7" y="5"/>
                  </a:cubicBezTo>
                  <a:cubicBezTo>
                    <a:pt x="7" y="2"/>
                    <a:pt x="7" y="0"/>
                    <a:pt x="6" y="0"/>
                  </a:cubicBezTo>
                  <a:close/>
                </a:path>
              </a:pathLst>
            </a:custGeom>
            <a:solidFill>
              <a:srgbClr val="00AA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a:extLst>
                <a:ext uri="{FF2B5EF4-FFF2-40B4-BE49-F238E27FC236}">
                  <a16:creationId xmlns:a16="http://schemas.microsoft.com/office/drawing/2014/main" id="{D081FFCC-ADD3-4A7C-9BE2-178001AE4D8B}"/>
                </a:ext>
              </a:extLst>
            </p:cNvPr>
            <p:cNvSpPr>
              <a:spLocks/>
            </p:cNvSpPr>
            <p:nvPr/>
          </p:nvSpPr>
          <p:spPr bwMode="auto">
            <a:xfrm>
              <a:off x="2819400" y="788988"/>
              <a:ext cx="77787" cy="33338"/>
            </a:xfrm>
            <a:custGeom>
              <a:avLst/>
              <a:gdLst>
                <a:gd name="T0" fmla="*/ 3 w 27"/>
                <a:gd name="T1" fmla="*/ 12 h 12"/>
                <a:gd name="T2" fmla="*/ 21 w 27"/>
                <a:gd name="T3" fmla="*/ 12 h 12"/>
                <a:gd name="T4" fmla="*/ 27 w 27"/>
                <a:gd name="T5" fmla="*/ 6 h 12"/>
                <a:gd name="T6" fmla="*/ 21 w 27"/>
                <a:gd name="T7" fmla="*/ 0 h 12"/>
                <a:gd name="T8" fmla="*/ 0 w 27"/>
                <a:gd name="T9" fmla="*/ 0 h 12"/>
                <a:gd name="T10" fmla="*/ 1 w 27"/>
                <a:gd name="T11" fmla="*/ 2 h 12"/>
                <a:gd name="T12" fmla="*/ 3 w 27"/>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7" h="12">
                  <a:moveTo>
                    <a:pt x="3" y="12"/>
                  </a:moveTo>
                  <a:cubicBezTo>
                    <a:pt x="21" y="12"/>
                    <a:pt x="21" y="12"/>
                    <a:pt x="21" y="12"/>
                  </a:cubicBezTo>
                  <a:cubicBezTo>
                    <a:pt x="25" y="12"/>
                    <a:pt x="27" y="9"/>
                    <a:pt x="27" y="6"/>
                  </a:cubicBezTo>
                  <a:cubicBezTo>
                    <a:pt x="27" y="3"/>
                    <a:pt x="25" y="0"/>
                    <a:pt x="21" y="0"/>
                  </a:cubicBezTo>
                  <a:cubicBezTo>
                    <a:pt x="0" y="0"/>
                    <a:pt x="0" y="0"/>
                    <a:pt x="0" y="0"/>
                  </a:cubicBezTo>
                  <a:cubicBezTo>
                    <a:pt x="1" y="1"/>
                    <a:pt x="1" y="1"/>
                    <a:pt x="1" y="2"/>
                  </a:cubicBezTo>
                  <a:cubicBezTo>
                    <a:pt x="2" y="5"/>
                    <a:pt x="2" y="9"/>
                    <a:pt x="3" y="12"/>
                  </a:cubicBezTo>
                </a:path>
              </a:pathLst>
            </a:custGeom>
            <a:solidFill>
              <a:srgbClr val="6CC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a:extLst>
                <a:ext uri="{FF2B5EF4-FFF2-40B4-BE49-F238E27FC236}">
                  <a16:creationId xmlns:a16="http://schemas.microsoft.com/office/drawing/2014/main" id="{38758ADA-1260-4E63-9A6B-3A0C8A4C03BA}"/>
                </a:ext>
              </a:extLst>
            </p:cNvPr>
            <p:cNvSpPr>
              <a:spLocks/>
            </p:cNvSpPr>
            <p:nvPr/>
          </p:nvSpPr>
          <p:spPr bwMode="auto">
            <a:xfrm>
              <a:off x="2976563" y="774700"/>
              <a:ext cx="241300" cy="117475"/>
            </a:xfrm>
            <a:custGeom>
              <a:avLst/>
              <a:gdLst>
                <a:gd name="T0" fmla="*/ 0 w 84"/>
                <a:gd name="T1" fmla="*/ 40 h 41"/>
                <a:gd name="T2" fmla="*/ 2 w 84"/>
                <a:gd name="T3" fmla="*/ 40 h 41"/>
                <a:gd name="T4" fmla="*/ 33 w 84"/>
                <a:gd name="T5" fmla="*/ 18 h 41"/>
                <a:gd name="T6" fmla="*/ 34 w 84"/>
                <a:gd name="T7" fmla="*/ 19 h 41"/>
                <a:gd name="T8" fmla="*/ 39 w 84"/>
                <a:gd name="T9" fmla="*/ 33 h 41"/>
                <a:gd name="T10" fmla="*/ 41 w 84"/>
                <a:gd name="T11" fmla="*/ 33 h 41"/>
                <a:gd name="T12" fmla="*/ 77 w 84"/>
                <a:gd name="T13" fmla="*/ 7 h 41"/>
                <a:gd name="T14" fmla="*/ 75 w 84"/>
                <a:gd name="T15" fmla="*/ 10 h 41"/>
                <a:gd name="T16" fmla="*/ 75 w 84"/>
                <a:gd name="T17" fmla="*/ 12 h 41"/>
                <a:gd name="T18" fmla="*/ 76 w 84"/>
                <a:gd name="T19" fmla="*/ 12 h 41"/>
                <a:gd name="T20" fmla="*/ 77 w 84"/>
                <a:gd name="T21" fmla="*/ 12 h 41"/>
                <a:gd name="T22" fmla="*/ 83 w 84"/>
                <a:gd name="T23" fmla="*/ 3 h 41"/>
                <a:gd name="T24" fmla="*/ 83 w 84"/>
                <a:gd name="T25" fmla="*/ 1 h 41"/>
                <a:gd name="T26" fmla="*/ 82 w 84"/>
                <a:gd name="T27" fmla="*/ 0 h 41"/>
                <a:gd name="T28" fmla="*/ 73 w 84"/>
                <a:gd name="T29" fmla="*/ 2 h 41"/>
                <a:gd name="T30" fmla="*/ 72 w 84"/>
                <a:gd name="T31" fmla="*/ 4 h 41"/>
                <a:gd name="T32" fmla="*/ 72 w 84"/>
                <a:gd name="T33" fmla="*/ 4 h 41"/>
                <a:gd name="T34" fmla="*/ 73 w 84"/>
                <a:gd name="T35" fmla="*/ 5 h 41"/>
                <a:gd name="T36" fmla="*/ 76 w 84"/>
                <a:gd name="T37" fmla="*/ 5 h 41"/>
                <a:gd name="T38" fmla="*/ 42 w 84"/>
                <a:gd name="T39" fmla="*/ 29 h 41"/>
                <a:gd name="T40" fmla="*/ 40 w 84"/>
                <a:gd name="T41" fmla="*/ 29 h 41"/>
                <a:gd name="T42" fmla="*/ 36 w 84"/>
                <a:gd name="T43" fmla="*/ 17 h 41"/>
                <a:gd name="T44" fmla="*/ 35 w 84"/>
                <a:gd name="T45" fmla="*/ 14 h 41"/>
                <a:gd name="T46" fmla="*/ 34 w 84"/>
                <a:gd name="T47" fmla="*/ 14 h 41"/>
                <a:gd name="T48" fmla="*/ 0 w 84"/>
                <a:gd name="T49" fmla="*/ 38 h 41"/>
                <a:gd name="T50" fmla="*/ 0 w 84"/>
                <a:gd name="T51" fmla="*/ 39 h 41"/>
                <a:gd name="T52" fmla="*/ 0 w 84"/>
                <a:gd name="T53" fmla="*/ 4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41">
                  <a:moveTo>
                    <a:pt x="0" y="40"/>
                  </a:moveTo>
                  <a:cubicBezTo>
                    <a:pt x="0" y="40"/>
                    <a:pt x="1" y="41"/>
                    <a:pt x="2" y="40"/>
                  </a:cubicBezTo>
                  <a:cubicBezTo>
                    <a:pt x="33" y="18"/>
                    <a:pt x="33" y="18"/>
                    <a:pt x="33" y="18"/>
                  </a:cubicBezTo>
                  <a:cubicBezTo>
                    <a:pt x="33" y="18"/>
                    <a:pt x="34" y="18"/>
                    <a:pt x="34" y="19"/>
                  </a:cubicBezTo>
                  <a:cubicBezTo>
                    <a:pt x="39" y="33"/>
                    <a:pt x="39" y="33"/>
                    <a:pt x="39" y="33"/>
                  </a:cubicBezTo>
                  <a:cubicBezTo>
                    <a:pt x="40" y="33"/>
                    <a:pt x="40" y="34"/>
                    <a:pt x="41" y="33"/>
                  </a:cubicBezTo>
                  <a:cubicBezTo>
                    <a:pt x="77" y="7"/>
                    <a:pt x="77" y="7"/>
                    <a:pt x="77" y="7"/>
                  </a:cubicBezTo>
                  <a:cubicBezTo>
                    <a:pt x="75" y="10"/>
                    <a:pt x="75" y="10"/>
                    <a:pt x="75" y="10"/>
                  </a:cubicBezTo>
                  <a:cubicBezTo>
                    <a:pt x="75" y="11"/>
                    <a:pt x="75" y="12"/>
                    <a:pt x="75" y="12"/>
                  </a:cubicBezTo>
                  <a:cubicBezTo>
                    <a:pt x="76" y="12"/>
                    <a:pt x="76" y="12"/>
                    <a:pt x="76" y="12"/>
                  </a:cubicBezTo>
                  <a:cubicBezTo>
                    <a:pt x="76" y="13"/>
                    <a:pt x="77" y="13"/>
                    <a:pt x="77" y="12"/>
                  </a:cubicBezTo>
                  <a:cubicBezTo>
                    <a:pt x="83" y="3"/>
                    <a:pt x="83" y="3"/>
                    <a:pt x="83" y="3"/>
                  </a:cubicBezTo>
                  <a:cubicBezTo>
                    <a:pt x="84" y="2"/>
                    <a:pt x="84" y="2"/>
                    <a:pt x="83" y="1"/>
                  </a:cubicBezTo>
                  <a:cubicBezTo>
                    <a:pt x="83" y="1"/>
                    <a:pt x="83" y="0"/>
                    <a:pt x="82" y="0"/>
                  </a:cubicBezTo>
                  <a:cubicBezTo>
                    <a:pt x="73" y="2"/>
                    <a:pt x="73" y="2"/>
                    <a:pt x="73" y="2"/>
                  </a:cubicBezTo>
                  <a:cubicBezTo>
                    <a:pt x="73" y="2"/>
                    <a:pt x="72" y="3"/>
                    <a:pt x="72" y="4"/>
                  </a:cubicBezTo>
                  <a:cubicBezTo>
                    <a:pt x="72" y="4"/>
                    <a:pt x="72" y="4"/>
                    <a:pt x="72" y="4"/>
                  </a:cubicBezTo>
                  <a:cubicBezTo>
                    <a:pt x="72" y="5"/>
                    <a:pt x="73" y="5"/>
                    <a:pt x="73" y="5"/>
                  </a:cubicBezTo>
                  <a:cubicBezTo>
                    <a:pt x="76" y="5"/>
                    <a:pt x="76" y="5"/>
                    <a:pt x="76" y="5"/>
                  </a:cubicBezTo>
                  <a:cubicBezTo>
                    <a:pt x="42" y="29"/>
                    <a:pt x="42" y="29"/>
                    <a:pt x="42" y="29"/>
                  </a:cubicBezTo>
                  <a:cubicBezTo>
                    <a:pt x="41" y="29"/>
                    <a:pt x="41" y="29"/>
                    <a:pt x="40" y="29"/>
                  </a:cubicBezTo>
                  <a:cubicBezTo>
                    <a:pt x="36" y="17"/>
                    <a:pt x="36" y="17"/>
                    <a:pt x="36" y="17"/>
                  </a:cubicBezTo>
                  <a:cubicBezTo>
                    <a:pt x="36" y="16"/>
                    <a:pt x="35" y="15"/>
                    <a:pt x="35" y="14"/>
                  </a:cubicBezTo>
                  <a:cubicBezTo>
                    <a:pt x="35" y="14"/>
                    <a:pt x="34" y="14"/>
                    <a:pt x="34" y="14"/>
                  </a:cubicBezTo>
                  <a:cubicBezTo>
                    <a:pt x="0" y="38"/>
                    <a:pt x="0" y="38"/>
                    <a:pt x="0" y="38"/>
                  </a:cubicBezTo>
                  <a:cubicBezTo>
                    <a:pt x="0" y="38"/>
                    <a:pt x="0" y="39"/>
                    <a:pt x="0" y="39"/>
                  </a:cubicBezTo>
                  <a:lnTo>
                    <a:pt x="0" y="40"/>
                  </a:lnTo>
                  <a:close/>
                </a:path>
              </a:pathLst>
            </a:custGeom>
            <a:solidFill>
              <a:srgbClr val="00AA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8">
              <a:extLst>
                <a:ext uri="{FF2B5EF4-FFF2-40B4-BE49-F238E27FC236}">
                  <a16:creationId xmlns:a16="http://schemas.microsoft.com/office/drawing/2014/main" id="{4DA7155C-686B-4260-9C0A-48931A87CDEA}"/>
                </a:ext>
              </a:extLst>
            </p:cNvPr>
            <p:cNvSpPr>
              <a:spLocks/>
            </p:cNvSpPr>
            <p:nvPr/>
          </p:nvSpPr>
          <p:spPr bwMode="auto">
            <a:xfrm>
              <a:off x="2965450" y="1060450"/>
              <a:ext cx="255587" cy="34925"/>
            </a:xfrm>
            <a:custGeom>
              <a:avLst/>
              <a:gdLst>
                <a:gd name="T0" fmla="*/ 80 w 89"/>
                <a:gd name="T1" fmla="*/ 0 h 12"/>
                <a:gd name="T2" fmla="*/ 9 w 89"/>
                <a:gd name="T3" fmla="*/ 0 h 12"/>
                <a:gd name="T4" fmla="*/ 0 w 89"/>
                <a:gd name="T5" fmla="*/ 6 h 12"/>
                <a:gd name="T6" fmla="*/ 9 w 89"/>
                <a:gd name="T7" fmla="*/ 12 h 12"/>
                <a:gd name="T8" fmla="*/ 80 w 89"/>
                <a:gd name="T9" fmla="*/ 12 h 12"/>
                <a:gd name="T10" fmla="*/ 89 w 89"/>
                <a:gd name="T11" fmla="*/ 6 h 12"/>
                <a:gd name="T12" fmla="*/ 80 w 8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89" h="12">
                  <a:moveTo>
                    <a:pt x="80" y="0"/>
                  </a:moveTo>
                  <a:cubicBezTo>
                    <a:pt x="9" y="0"/>
                    <a:pt x="9" y="0"/>
                    <a:pt x="9" y="0"/>
                  </a:cubicBezTo>
                  <a:cubicBezTo>
                    <a:pt x="4" y="0"/>
                    <a:pt x="0" y="2"/>
                    <a:pt x="0" y="6"/>
                  </a:cubicBezTo>
                  <a:cubicBezTo>
                    <a:pt x="0" y="9"/>
                    <a:pt x="4" y="12"/>
                    <a:pt x="9" y="12"/>
                  </a:cubicBezTo>
                  <a:cubicBezTo>
                    <a:pt x="80" y="12"/>
                    <a:pt x="80" y="12"/>
                    <a:pt x="80" y="12"/>
                  </a:cubicBezTo>
                  <a:cubicBezTo>
                    <a:pt x="85" y="12"/>
                    <a:pt x="89" y="9"/>
                    <a:pt x="89" y="6"/>
                  </a:cubicBezTo>
                  <a:cubicBezTo>
                    <a:pt x="89" y="2"/>
                    <a:pt x="85" y="0"/>
                    <a:pt x="80" y="0"/>
                  </a:cubicBezTo>
                  <a:close/>
                </a:path>
              </a:pathLst>
            </a:custGeom>
            <a:solidFill>
              <a:srgbClr val="E145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9">
              <a:extLst>
                <a:ext uri="{FF2B5EF4-FFF2-40B4-BE49-F238E27FC236}">
                  <a16:creationId xmlns:a16="http://schemas.microsoft.com/office/drawing/2014/main" id="{BA4BD7BA-3014-41AC-8792-DCC2EAA5579C}"/>
                </a:ext>
              </a:extLst>
            </p:cNvPr>
            <p:cNvSpPr>
              <a:spLocks/>
            </p:cNvSpPr>
            <p:nvPr/>
          </p:nvSpPr>
          <p:spPr bwMode="auto">
            <a:xfrm>
              <a:off x="2965450" y="1127125"/>
              <a:ext cx="255587" cy="33338"/>
            </a:xfrm>
            <a:custGeom>
              <a:avLst/>
              <a:gdLst>
                <a:gd name="T0" fmla="*/ 80 w 89"/>
                <a:gd name="T1" fmla="*/ 0 h 12"/>
                <a:gd name="T2" fmla="*/ 9 w 89"/>
                <a:gd name="T3" fmla="*/ 0 h 12"/>
                <a:gd name="T4" fmla="*/ 0 w 89"/>
                <a:gd name="T5" fmla="*/ 6 h 12"/>
                <a:gd name="T6" fmla="*/ 9 w 89"/>
                <a:gd name="T7" fmla="*/ 12 h 12"/>
                <a:gd name="T8" fmla="*/ 80 w 89"/>
                <a:gd name="T9" fmla="*/ 12 h 12"/>
                <a:gd name="T10" fmla="*/ 89 w 89"/>
                <a:gd name="T11" fmla="*/ 6 h 12"/>
                <a:gd name="T12" fmla="*/ 80 w 8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89" h="12">
                  <a:moveTo>
                    <a:pt x="80" y="0"/>
                  </a:moveTo>
                  <a:cubicBezTo>
                    <a:pt x="9" y="0"/>
                    <a:pt x="9" y="0"/>
                    <a:pt x="9" y="0"/>
                  </a:cubicBezTo>
                  <a:cubicBezTo>
                    <a:pt x="4" y="0"/>
                    <a:pt x="0" y="3"/>
                    <a:pt x="0" y="6"/>
                  </a:cubicBezTo>
                  <a:cubicBezTo>
                    <a:pt x="0" y="10"/>
                    <a:pt x="4" y="12"/>
                    <a:pt x="9" y="12"/>
                  </a:cubicBezTo>
                  <a:cubicBezTo>
                    <a:pt x="80" y="12"/>
                    <a:pt x="80" y="12"/>
                    <a:pt x="80" y="12"/>
                  </a:cubicBezTo>
                  <a:cubicBezTo>
                    <a:pt x="85" y="12"/>
                    <a:pt x="89" y="10"/>
                    <a:pt x="89" y="6"/>
                  </a:cubicBezTo>
                  <a:cubicBezTo>
                    <a:pt x="89" y="3"/>
                    <a:pt x="85" y="0"/>
                    <a:pt x="80" y="0"/>
                  </a:cubicBezTo>
                  <a:close/>
                </a:path>
              </a:pathLst>
            </a:custGeom>
            <a:solidFill>
              <a:srgbClr val="A7A8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20">
              <a:extLst>
                <a:ext uri="{FF2B5EF4-FFF2-40B4-BE49-F238E27FC236}">
                  <a16:creationId xmlns:a16="http://schemas.microsoft.com/office/drawing/2014/main" id="{979B9E18-B78C-442B-8D37-B652809481BC}"/>
                </a:ext>
              </a:extLst>
            </p:cNvPr>
            <p:cNvSpPr>
              <a:spLocks/>
            </p:cNvSpPr>
            <p:nvPr/>
          </p:nvSpPr>
          <p:spPr bwMode="auto">
            <a:xfrm>
              <a:off x="3049588" y="836613"/>
              <a:ext cx="22225" cy="120650"/>
            </a:xfrm>
            <a:custGeom>
              <a:avLst/>
              <a:gdLst>
                <a:gd name="T0" fmla="*/ 0 w 8"/>
                <a:gd name="T1" fmla="*/ 38 h 42"/>
                <a:gd name="T2" fmla="*/ 3 w 8"/>
                <a:gd name="T3" fmla="*/ 42 h 42"/>
                <a:gd name="T4" fmla="*/ 5 w 8"/>
                <a:gd name="T5" fmla="*/ 42 h 42"/>
                <a:gd name="T6" fmla="*/ 8 w 8"/>
                <a:gd name="T7" fmla="*/ 38 h 42"/>
                <a:gd name="T8" fmla="*/ 8 w 8"/>
                <a:gd name="T9" fmla="*/ 2 h 42"/>
                <a:gd name="T10" fmla="*/ 7 w 8"/>
                <a:gd name="T11" fmla="*/ 0 h 42"/>
                <a:gd name="T12" fmla="*/ 0 w 8"/>
                <a:gd name="T13" fmla="*/ 5 h 42"/>
                <a:gd name="T14" fmla="*/ 0 w 8"/>
                <a:gd name="T15" fmla="*/ 38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42">
                  <a:moveTo>
                    <a:pt x="0" y="38"/>
                  </a:moveTo>
                  <a:cubicBezTo>
                    <a:pt x="0" y="40"/>
                    <a:pt x="1" y="42"/>
                    <a:pt x="3" y="42"/>
                  </a:cubicBezTo>
                  <a:cubicBezTo>
                    <a:pt x="5" y="42"/>
                    <a:pt x="5" y="42"/>
                    <a:pt x="5" y="42"/>
                  </a:cubicBezTo>
                  <a:cubicBezTo>
                    <a:pt x="7" y="42"/>
                    <a:pt x="8" y="40"/>
                    <a:pt x="8" y="38"/>
                  </a:cubicBezTo>
                  <a:cubicBezTo>
                    <a:pt x="8" y="2"/>
                    <a:pt x="8" y="2"/>
                    <a:pt x="8" y="2"/>
                  </a:cubicBezTo>
                  <a:cubicBezTo>
                    <a:pt x="8" y="2"/>
                    <a:pt x="7" y="1"/>
                    <a:pt x="7" y="0"/>
                  </a:cubicBezTo>
                  <a:cubicBezTo>
                    <a:pt x="6" y="1"/>
                    <a:pt x="3" y="3"/>
                    <a:pt x="0" y="5"/>
                  </a:cubicBezTo>
                  <a:lnTo>
                    <a:pt x="0" y="38"/>
                  </a:lnTo>
                  <a:close/>
                </a:path>
              </a:pathLst>
            </a:custGeom>
            <a:solidFill>
              <a:srgbClr val="00AA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1">
              <a:extLst>
                <a:ext uri="{FF2B5EF4-FFF2-40B4-BE49-F238E27FC236}">
                  <a16:creationId xmlns:a16="http://schemas.microsoft.com/office/drawing/2014/main" id="{56A5CDAC-1035-421A-8F37-69974B0CA69F}"/>
                </a:ext>
              </a:extLst>
            </p:cNvPr>
            <p:cNvSpPr>
              <a:spLocks/>
            </p:cNvSpPr>
            <p:nvPr/>
          </p:nvSpPr>
          <p:spPr bwMode="auto">
            <a:xfrm>
              <a:off x="2754313" y="992188"/>
              <a:ext cx="142875" cy="33338"/>
            </a:xfrm>
            <a:custGeom>
              <a:avLst/>
              <a:gdLst>
                <a:gd name="T0" fmla="*/ 0 w 50"/>
                <a:gd name="T1" fmla="*/ 12 h 12"/>
                <a:gd name="T2" fmla="*/ 44 w 50"/>
                <a:gd name="T3" fmla="*/ 12 h 12"/>
                <a:gd name="T4" fmla="*/ 50 w 50"/>
                <a:gd name="T5" fmla="*/ 6 h 12"/>
                <a:gd name="T6" fmla="*/ 44 w 50"/>
                <a:gd name="T7" fmla="*/ 0 h 12"/>
                <a:gd name="T8" fmla="*/ 10 w 50"/>
                <a:gd name="T9" fmla="*/ 0 h 12"/>
                <a:gd name="T10" fmla="*/ 0 w 50"/>
                <a:gd name="T11" fmla="*/ 12 h 12"/>
              </a:gdLst>
              <a:ahLst/>
              <a:cxnLst>
                <a:cxn ang="0">
                  <a:pos x="T0" y="T1"/>
                </a:cxn>
                <a:cxn ang="0">
                  <a:pos x="T2" y="T3"/>
                </a:cxn>
                <a:cxn ang="0">
                  <a:pos x="T4" y="T5"/>
                </a:cxn>
                <a:cxn ang="0">
                  <a:pos x="T6" y="T7"/>
                </a:cxn>
                <a:cxn ang="0">
                  <a:pos x="T8" y="T9"/>
                </a:cxn>
                <a:cxn ang="0">
                  <a:pos x="T10" y="T11"/>
                </a:cxn>
              </a:cxnLst>
              <a:rect l="0" t="0" r="r" b="b"/>
              <a:pathLst>
                <a:path w="50" h="12">
                  <a:moveTo>
                    <a:pt x="0" y="12"/>
                  </a:moveTo>
                  <a:cubicBezTo>
                    <a:pt x="44" y="12"/>
                    <a:pt x="44" y="12"/>
                    <a:pt x="44" y="12"/>
                  </a:cubicBezTo>
                  <a:cubicBezTo>
                    <a:pt x="48" y="12"/>
                    <a:pt x="50" y="9"/>
                    <a:pt x="50" y="6"/>
                  </a:cubicBezTo>
                  <a:cubicBezTo>
                    <a:pt x="50" y="3"/>
                    <a:pt x="48" y="0"/>
                    <a:pt x="44" y="0"/>
                  </a:cubicBezTo>
                  <a:cubicBezTo>
                    <a:pt x="10" y="0"/>
                    <a:pt x="10" y="0"/>
                    <a:pt x="10" y="0"/>
                  </a:cubicBezTo>
                  <a:cubicBezTo>
                    <a:pt x="7" y="4"/>
                    <a:pt x="3" y="8"/>
                    <a:pt x="0" y="12"/>
                  </a:cubicBezTo>
                  <a:close/>
                </a:path>
              </a:pathLst>
            </a:custGeom>
            <a:solidFill>
              <a:srgbClr val="6CC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22">
              <a:extLst>
                <a:ext uri="{FF2B5EF4-FFF2-40B4-BE49-F238E27FC236}">
                  <a16:creationId xmlns:a16="http://schemas.microsoft.com/office/drawing/2014/main" id="{DA8F9073-2A83-4B0F-9168-50FF4CE8770C}"/>
                </a:ext>
              </a:extLst>
            </p:cNvPr>
            <p:cNvSpPr>
              <a:spLocks/>
            </p:cNvSpPr>
            <p:nvPr/>
          </p:nvSpPr>
          <p:spPr bwMode="auto">
            <a:xfrm>
              <a:off x="3086100" y="871538"/>
              <a:ext cx="20637" cy="85725"/>
            </a:xfrm>
            <a:custGeom>
              <a:avLst/>
              <a:gdLst>
                <a:gd name="T0" fmla="*/ 0 w 7"/>
                <a:gd name="T1" fmla="*/ 1 h 30"/>
                <a:gd name="T2" fmla="*/ 0 w 7"/>
                <a:gd name="T3" fmla="*/ 0 h 30"/>
                <a:gd name="T4" fmla="*/ 0 w 7"/>
                <a:gd name="T5" fmla="*/ 0 h 30"/>
                <a:gd name="T6" fmla="*/ 0 w 7"/>
                <a:gd name="T7" fmla="*/ 27 h 30"/>
                <a:gd name="T8" fmla="*/ 2 w 7"/>
                <a:gd name="T9" fmla="*/ 30 h 30"/>
                <a:gd name="T10" fmla="*/ 5 w 7"/>
                <a:gd name="T11" fmla="*/ 30 h 30"/>
                <a:gd name="T12" fmla="*/ 7 w 7"/>
                <a:gd name="T13" fmla="*/ 27 h 30"/>
                <a:gd name="T14" fmla="*/ 7 w 7"/>
                <a:gd name="T15" fmla="*/ 0 h 30"/>
                <a:gd name="T16" fmla="*/ 7 w 7"/>
                <a:gd name="T17" fmla="*/ 0 h 30"/>
                <a:gd name="T18" fmla="*/ 3 w 7"/>
                <a:gd name="T19" fmla="*/ 3 h 30"/>
                <a:gd name="T20" fmla="*/ 0 w 7"/>
                <a:gd name="T21"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30">
                  <a:moveTo>
                    <a:pt x="0" y="1"/>
                  </a:moveTo>
                  <a:cubicBezTo>
                    <a:pt x="0" y="1"/>
                    <a:pt x="0" y="1"/>
                    <a:pt x="0" y="0"/>
                  </a:cubicBezTo>
                  <a:cubicBezTo>
                    <a:pt x="0" y="0"/>
                    <a:pt x="0" y="0"/>
                    <a:pt x="0" y="0"/>
                  </a:cubicBezTo>
                  <a:cubicBezTo>
                    <a:pt x="0" y="27"/>
                    <a:pt x="0" y="27"/>
                    <a:pt x="0" y="27"/>
                  </a:cubicBezTo>
                  <a:cubicBezTo>
                    <a:pt x="0" y="28"/>
                    <a:pt x="1" y="30"/>
                    <a:pt x="2" y="30"/>
                  </a:cubicBezTo>
                  <a:cubicBezTo>
                    <a:pt x="5" y="30"/>
                    <a:pt x="5" y="30"/>
                    <a:pt x="5" y="30"/>
                  </a:cubicBezTo>
                  <a:cubicBezTo>
                    <a:pt x="6" y="30"/>
                    <a:pt x="7" y="28"/>
                    <a:pt x="7" y="27"/>
                  </a:cubicBezTo>
                  <a:cubicBezTo>
                    <a:pt x="7" y="0"/>
                    <a:pt x="7" y="0"/>
                    <a:pt x="7" y="0"/>
                  </a:cubicBezTo>
                  <a:cubicBezTo>
                    <a:pt x="7" y="0"/>
                    <a:pt x="7" y="0"/>
                    <a:pt x="7" y="0"/>
                  </a:cubicBezTo>
                  <a:cubicBezTo>
                    <a:pt x="5" y="1"/>
                    <a:pt x="3" y="3"/>
                    <a:pt x="3" y="3"/>
                  </a:cubicBezTo>
                  <a:cubicBezTo>
                    <a:pt x="2" y="3"/>
                    <a:pt x="1" y="3"/>
                    <a:pt x="0" y="1"/>
                  </a:cubicBezTo>
                  <a:close/>
                </a:path>
              </a:pathLst>
            </a:custGeom>
            <a:solidFill>
              <a:srgbClr val="00AA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23">
              <a:extLst>
                <a:ext uri="{FF2B5EF4-FFF2-40B4-BE49-F238E27FC236}">
                  <a16:creationId xmlns:a16="http://schemas.microsoft.com/office/drawing/2014/main" id="{FDAA0BD1-303D-41DB-A9BB-F0452F08E79A}"/>
                </a:ext>
              </a:extLst>
            </p:cNvPr>
            <p:cNvSpPr>
              <a:spLocks/>
            </p:cNvSpPr>
            <p:nvPr/>
          </p:nvSpPr>
          <p:spPr bwMode="auto">
            <a:xfrm>
              <a:off x="3011488" y="863600"/>
              <a:ext cx="23812" cy="93663"/>
            </a:xfrm>
            <a:custGeom>
              <a:avLst/>
              <a:gdLst>
                <a:gd name="T0" fmla="*/ 0 w 8"/>
                <a:gd name="T1" fmla="*/ 30 h 33"/>
                <a:gd name="T2" fmla="*/ 3 w 8"/>
                <a:gd name="T3" fmla="*/ 33 h 33"/>
                <a:gd name="T4" fmla="*/ 6 w 8"/>
                <a:gd name="T5" fmla="*/ 33 h 33"/>
                <a:gd name="T6" fmla="*/ 8 w 8"/>
                <a:gd name="T7" fmla="*/ 30 h 33"/>
                <a:gd name="T8" fmla="*/ 8 w 8"/>
                <a:gd name="T9" fmla="*/ 2 h 33"/>
                <a:gd name="T10" fmla="*/ 8 w 8"/>
                <a:gd name="T11" fmla="*/ 0 h 33"/>
                <a:gd name="T12" fmla="*/ 0 w 8"/>
                <a:gd name="T13" fmla="*/ 5 h 33"/>
                <a:gd name="T14" fmla="*/ 0 w 8"/>
                <a:gd name="T15" fmla="*/ 3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33">
                  <a:moveTo>
                    <a:pt x="0" y="30"/>
                  </a:moveTo>
                  <a:cubicBezTo>
                    <a:pt x="0" y="31"/>
                    <a:pt x="2" y="33"/>
                    <a:pt x="3" y="33"/>
                  </a:cubicBezTo>
                  <a:cubicBezTo>
                    <a:pt x="6" y="33"/>
                    <a:pt x="6" y="33"/>
                    <a:pt x="6" y="33"/>
                  </a:cubicBezTo>
                  <a:cubicBezTo>
                    <a:pt x="7" y="33"/>
                    <a:pt x="8" y="31"/>
                    <a:pt x="8" y="30"/>
                  </a:cubicBezTo>
                  <a:cubicBezTo>
                    <a:pt x="8" y="2"/>
                    <a:pt x="8" y="2"/>
                    <a:pt x="8" y="2"/>
                  </a:cubicBezTo>
                  <a:cubicBezTo>
                    <a:pt x="8" y="1"/>
                    <a:pt x="8" y="1"/>
                    <a:pt x="8" y="0"/>
                  </a:cubicBezTo>
                  <a:cubicBezTo>
                    <a:pt x="5" y="2"/>
                    <a:pt x="3" y="4"/>
                    <a:pt x="0" y="5"/>
                  </a:cubicBezTo>
                  <a:lnTo>
                    <a:pt x="0" y="30"/>
                  </a:lnTo>
                  <a:close/>
                </a:path>
              </a:pathLst>
            </a:custGeom>
            <a:solidFill>
              <a:srgbClr val="00AA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4">
              <a:extLst>
                <a:ext uri="{FF2B5EF4-FFF2-40B4-BE49-F238E27FC236}">
                  <a16:creationId xmlns:a16="http://schemas.microsoft.com/office/drawing/2014/main" id="{52D08E03-18B4-41B9-8CE8-BCA1FE3E9876}"/>
                </a:ext>
              </a:extLst>
            </p:cNvPr>
            <p:cNvSpPr>
              <a:spLocks/>
            </p:cNvSpPr>
            <p:nvPr/>
          </p:nvSpPr>
          <p:spPr bwMode="auto">
            <a:xfrm>
              <a:off x="3157538" y="820738"/>
              <a:ext cx="22225" cy="136525"/>
            </a:xfrm>
            <a:custGeom>
              <a:avLst/>
              <a:gdLst>
                <a:gd name="T0" fmla="*/ 0 w 8"/>
                <a:gd name="T1" fmla="*/ 43 h 48"/>
                <a:gd name="T2" fmla="*/ 3 w 8"/>
                <a:gd name="T3" fmla="*/ 48 h 48"/>
                <a:gd name="T4" fmla="*/ 5 w 8"/>
                <a:gd name="T5" fmla="*/ 48 h 48"/>
                <a:gd name="T6" fmla="*/ 8 w 8"/>
                <a:gd name="T7" fmla="*/ 43 h 48"/>
                <a:gd name="T8" fmla="*/ 8 w 8"/>
                <a:gd name="T9" fmla="*/ 3 h 48"/>
                <a:gd name="T10" fmla="*/ 7 w 8"/>
                <a:gd name="T11" fmla="*/ 0 h 48"/>
                <a:gd name="T12" fmla="*/ 0 w 8"/>
                <a:gd name="T13" fmla="*/ 5 h 48"/>
                <a:gd name="T14" fmla="*/ 0 w 8"/>
                <a:gd name="T15" fmla="*/ 43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48">
                  <a:moveTo>
                    <a:pt x="0" y="43"/>
                  </a:moveTo>
                  <a:cubicBezTo>
                    <a:pt x="0" y="46"/>
                    <a:pt x="1" y="48"/>
                    <a:pt x="3" y="48"/>
                  </a:cubicBezTo>
                  <a:cubicBezTo>
                    <a:pt x="5" y="48"/>
                    <a:pt x="5" y="48"/>
                    <a:pt x="5" y="48"/>
                  </a:cubicBezTo>
                  <a:cubicBezTo>
                    <a:pt x="7" y="48"/>
                    <a:pt x="8" y="46"/>
                    <a:pt x="8" y="43"/>
                  </a:cubicBezTo>
                  <a:cubicBezTo>
                    <a:pt x="8" y="3"/>
                    <a:pt x="8" y="3"/>
                    <a:pt x="8" y="3"/>
                  </a:cubicBezTo>
                  <a:cubicBezTo>
                    <a:pt x="8" y="2"/>
                    <a:pt x="8" y="1"/>
                    <a:pt x="7" y="0"/>
                  </a:cubicBezTo>
                  <a:cubicBezTo>
                    <a:pt x="5" y="1"/>
                    <a:pt x="3" y="3"/>
                    <a:pt x="0" y="5"/>
                  </a:cubicBezTo>
                  <a:lnTo>
                    <a:pt x="0" y="43"/>
                  </a:lnTo>
                  <a:close/>
                </a:path>
              </a:pathLst>
            </a:custGeom>
            <a:solidFill>
              <a:srgbClr val="00AA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5">
              <a:extLst>
                <a:ext uri="{FF2B5EF4-FFF2-40B4-BE49-F238E27FC236}">
                  <a16:creationId xmlns:a16="http://schemas.microsoft.com/office/drawing/2014/main" id="{873F42A5-3EF1-41E1-97E7-8E27182AD993}"/>
                </a:ext>
              </a:extLst>
            </p:cNvPr>
            <p:cNvSpPr>
              <a:spLocks/>
            </p:cNvSpPr>
            <p:nvPr/>
          </p:nvSpPr>
          <p:spPr bwMode="auto">
            <a:xfrm>
              <a:off x="3122613" y="846138"/>
              <a:ext cx="20637" cy="111125"/>
            </a:xfrm>
            <a:custGeom>
              <a:avLst/>
              <a:gdLst>
                <a:gd name="T0" fmla="*/ 0 w 7"/>
                <a:gd name="T1" fmla="*/ 35 h 39"/>
                <a:gd name="T2" fmla="*/ 2 w 7"/>
                <a:gd name="T3" fmla="*/ 39 h 39"/>
                <a:gd name="T4" fmla="*/ 5 w 7"/>
                <a:gd name="T5" fmla="*/ 39 h 39"/>
                <a:gd name="T6" fmla="*/ 7 w 7"/>
                <a:gd name="T7" fmla="*/ 35 h 39"/>
                <a:gd name="T8" fmla="*/ 7 w 7"/>
                <a:gd name="T9" fmla="*/ 2 h 39"/>
                <a:gd name="T10" fmla="*/ 7 w 7"/>
                <a:gd name="T11" fmla="*/ 0 h 39"/>
                <a:gd name="T12" fmla="*/ 0 w 7"/>
                <a:gd name="T13" fmla="*/ 5 h 39"/>
                <a:gd name="T14" fmla="*/ 0 w 7"/>
                <a:gd name="T15" fmla="*/ 35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39">
                  <a:moveTo>
                    <a:pt x="0" y="35"/>
                  </a:moveTo>
                  <a:cubicBezTo>
                    <a:pt x="0" y="37"/>
                    <a:pt x="1" y="39"/>
                    <a:pt x="2" y="39"/>
                  </a:cubicBezTo>
                  <a:cubicBezTo>
                    <a:pt x="5" y="39"/>
                    <a:pt x="5" y="39"/>
                    <a:pt x="5" y="39"/>
                  </a:cubicBezTo>
                  <a:cubicBezTo>
                    <a:pt x="6" y="39"/>
                    <a:pt x="7" y="37"/>
                    <a:pt x="7" y="35"/>
                  </a:cubicBezTo>
                  <a:cubicBezTo>
                    <a:pt x="7" y="2"/>
                    <a:pt x="7" y="2"/>
                    <a:pt x="7" y="2"/>
                  </a:cubicBezTo>
                  <a:cubicBezTo>
                    <a:pt x="7" y="1"/>
                    <a:pt x="7" y="1"/>
                    <a:pt x="7" y="0"/>
                  </a:cubicBezTo>
                  <a:cubicBezTo>
                    <a:pt x="4" y="2"/>
                    <a:pt x="2" y="3"/>
                    <a:pt x="0" y="5"/>
                  </a:cubicBezTo>
                  <a:lnTo>
                    <a:pt x="0" y="35"/>
                  </a:lnTo>
                  <a:close/>
                </a:path>
              </a:pathLst>
            </a:custGeom>
            <a:solidFill>
              <a:srgbClr val="00AA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373034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29A30-89CE-4328-8AB2-3D4B10D61F02}"/>
              </a:ext>
            </a:extLst>
          </p:cNvPr>
          <p:cNvSpPr>
            <a:spLocks noGrp="1"/>
          </p:cNvSpPr>
          <p:nvPr>
            <p:ph type="title"/>
          </p:nvPr>
        </p:nvSpPr>
        <p:spPr>
          <a:xfrm>
            <a:off x="481445" y="362018"/>
            <a:ext cx="11500338" cy="513496"/>
          </a:xfrm>
        </p:spPr>
        <p:txBody>
          <a:bodyPr/>
          <a:lstStyle/>
          <a:p>
            <a:r>
              <a:rPr lang="en-US" dirty="0"/>
              <a:t>Luma Roadshows</a:t>
            </a:r>
          </a:p>
        </p:txBody>
      </p:sp>
      <p:sp>
        <p:nvSpPr>
          <p:cNvPr id="3" name="TextBox 2">
            <a:extLst>
              <a:ext uri="{FF2B5EF4-FFF2-40B4-BE49-F238E27FC236}">
                <a16:creationId xmlns:a16="http://schemas.microsoft.com/office/drawing/2014/main" id="{134F366E-66BF-43DE-831E-D63549AC7F3F}"/>
              </a:ext>
            </a:extLst>
          </p:cNvPr>
          <p:cNvSpPr txBox="1"/>
          <p:nvPr/>
        </p:nvSpPr>
        <p:spPr>
          <a:xfrm>
            <a:off x="589349" y="1175402"/>
            <a:ext cx="11284527" cy="830997"/>
          </a:xfrm>
          <a:prstGeom prst="rect">
            <a:avLst/>
          </a:prstGeom>
          <a:noFill/>
        </p:spPr>
        <p:txBody>
          <a:bodyPr wrap="square" rtlCol="0">
            <a:spAutoFit/>
          </a:bodyPr>
          <a:lstStyle/>
          <a:p>
            <a:r>
              <a:rPr lang="en-US" sz="2400" dirty="0">
                <a:solidFill>
                  <a:srgbClr val="092F57"/>
                </a:solidFill>
                <a:latin typeface="Arial" panose="020B0604020202020204" pitchFamily="34" charset="0"/>
                <a:cs typeface="Arial" panose="020B0604020202020204" pitchFamily="34" charset="0"/>
              </a:rPr>
              <a:t>A series of Roadshows will facilitate awareness, understanding and familiarity with the Luma System and benefits for Agencies and users. </a:t>
            </a:r>
          </a:p>
        </p:txBody>
      </p:sp>
      <p:graphicFrame>
        <p:nvGraphicFramePr>
          <p:cNvPr id="7" name="Table 6">
            <a:extLst>
              <a:ext uri="{FF2B5EF4-FFF2-40B4-BE49-F238E27FC236}">
                <a16:creationId xmlns:a16="http://schemas.microsoft.com/office/drawing/2014/main" id="{E763E93A-F948-4F6A-8B2A-F73E649DF05F}"/>
              </a:ext>
            </a:extLst>
          </p:cNvPr>
          <p:cNvGraphicFramePr>
            <a:graphicFrameLocks noGrp="1"/>
          </p:cNvGraphicFramePr>
          <p:nvPr>
            <p:extLst>
              <p:ext uri="{D42A27DB-BD31-4B8C-83A1-F6EECF244321}">
                <p14:modId xmlns:p14="http://schemas.microsoft.com/office/powerpoint/2010/main" val="1870581137"/>
              </p:ext>
            </p:extLst>
          </p:nvPr>
        </p:nvGraphicFramePr>
        <p:xfrm>
          <a:off x="2032000" y="2388470"/>
          <a:ext cx="8082962" cy="2070408"/>
        </p:xfrm>
        <a:graphic>
          <a:graphicData uri="http://schemas.openxmlformats.org/drawingml/2006/table">
            <a:tbl>
              <a:tblPr firstRow="1" bandRow="1">
                <a:tableStyleId>{5C22544A-7EE6-4342-B048-85BDC9FD1C3A}</a:tableStyleId>
              </a:tblPr>
              <a:tblGrid>
                <a:gridCol w="4041481">
                  <a:extLst>
                    <a:ext uri="{9D8B030D-6E8A-4147-A177-3AD203B41FA5}">
                      <a16:colId xmlns:a16="http://schemas.microsoft.com/office/drawing/2014/main" val="3903594403"/>
                    </a:ext>
                  </a:extLst>
                </a:gridCol>
                <a:gridCol w="4041481">
                  <a:extLst>
                    <a:ext uri="{9D8B030D-6E8A-4147-A177-3AD203B41FA5}">
                      <a16:colId xmlns:a16="http://schemas.microsoft.com/office/drawing/2014/main" val="2711153114"/>
                    </a:ext>
                  </a:extLst>
                </a:gridCol>
              </a:tblGrid>
              <a:tr h="347104">
                <a:tc>
                  <a:txBody>
                    <a:bodyPr/>
                    <a:lstStyle/>
                    <a:p>
                      <a:r>
                        <a:rPr lang="en-US" dirty="0"/>
                        <a:t>Date &amp; Time</a:t>
                      </a:r>
                    </a:p>
                  </a:txBody>
                  <a:tcPr>
                    <a:solidFill>
                      <a:srgbClr val="092F57"/>
                    </a:solidFill>
                  </a:tcPr>
                </a:tc>
                <a:tc>
                  <a:txBody>
                    <a:bodyPr/>
                    <a:lstStyle/>
                    <a:p>
                      <a:r>
                        <a:rPr lang="en-US" dirty="0"/>
                        <a:t>Topic</a:t>
                      </a:r>
                    </a:p>
                  </a:txBody>
                  <a:tcPr>
                    <a:solidFill>
                      <a:srgbClr val="092F57"/>
                    </a:solidFill>
                  </a:tcPr>
                </a:tc>
                <a:extLst>
                  <a:ext uri="{0D108BD9-81ED-4DB2-BD59-A6C34878D82A}">
                    <a16:rowId xmlns:a16="http://schemas.microsoft.com/office/drawing/2014/main" val="1254847799"/>
                  </a:ext>
                </a:extLst>
              </a:tr>
              <a:tr h="790248">
                <a:tc>
                  <a:txBody>
                    <a:bodyPr/>
                    <a:lstStyle/>
                    <a:p>
                      <a:r>
                        <a:rPr lang="en-US" dirty="0"/>
                        <a:t>Friday, December 11</a:t>
                      </a:r>
                      <a:r>
                        <a:rPr lang="en-US" baseline="30000" dirty="0"/>
                        <a:t>th</a:t>
                      </a:r>
                      <a:r>
                        <a:rPr lang="en-US" dirty="0"/>
                        <a:t> | 1:00-2:00 PM</a:t>
                      </a:r>
                    </a:p>
                  </a:txBody>
                  <a:tcPr>
                    <a:solidFill>
                      <a:srgbClr val="A7A8AA"/>
                    </a:solidFill>
                  </a:tcPr>
                </a:tc>
                <a:tc>
                  <a:txBody>
                    <a:bodyPr/>
                    <a:lstStyle/>
                    <a:p>
                      <a:r>
                        <a:rPr lang="en-US" dirty="0"/>
                        <a:t>High-Level Overview and Demonstration of Navigation in Luma</a:t>
                      </a:r>
                    </a:p>
                  </a:txBody>
                  <a:tcPr anchor="ctr">
                    <a:solidFill>
                      <a:srgbClr val="A7A8AA"/>
                    </a:solidFill>
                  </a:tcPr>
                </a:tc>
                <a:extLst>
                  <a:ext uri="{0D108BD9-81ED-4DB2-BD59-A6C34878D82A}">
                    <a16:rowId xmlns:a16="http://schemas.microsoft.com/office/drawing/2014/main" val="3313445487"/>
                  </a:ext>
                </a:extLst>
              </a:tr>
              <a:tr h="8558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Monday, December 14</a:t>
                      </a:r>
                      <a:r>
                        <a:rPr lang="en-US" baseline="30000" dirty="0"/>
                        <a:t>th</a:t>
                      </a:r>
                      <a:r>
                        <a:rPr lang="en-US" dirty="0"/>
                        <a:t> | 1:00-2:00 PM</a:t>
                      </a:r>
                    </a:p>
                    <a:p>
                      <a:endParaRPr lang="en-US" dirty="0"/>
                    </a:p>
                  </a:txBody>
                  <a:tcPr>
                    <a:solidFill>
                      <a:srgbClr val="CECEC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High-Level Overview and Demonstration of Navigation in Luma</a:t>
                      </a:r>
                    </a:p>
                    <a:p>
                      <a:endParaRPr lang="en-US" dirty="0"/>
                    </a:p>
                  </a:txBody>
                  <a:tcPr anchor="ctr">
                    <a:solidFill>
                      <a:srgbClr val="CECECE"/>
                    </a:solidFill>
                  </a:tcPr>
                </a:tc>
                <a:extLst>
                  <a:ext uri="{0D108BD9-81ED-4DB2-BD59-A6C34878D82A}">
                    <a16:rowId xmlns:a16="http://schemas.microsoft.com/office/drawing/2014/main" val="2816759438"/>
                  </a:ext>
                </a:extLst>
              </a:tr>
            </a:tbl>
          </a:graphicData>
        </a:graphic>
      </p:graphicFrame>
    </p:spTree>
    <p:extLst>
      <p:ext uri="{BB962C8B-B14F-4D97-AF65-F5344CB8AC3E}">
        <p14:creationId xmlns:p14="http://schemas.microsoft.com/office/powerpoint/2010/main" val="2953123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91A2E7-5E3A-49A4-A99F-2BB05A01188C}"/>
              </a:ext>
            </a:extLst>
          </p:cNvPr>
          <p:cNvSpPr>
            <a:spLocks noGrp="1"/>
          </p:cNvSpPr>
          <p:nvPr>
            <p:ph idx="1"/>
          </p:nvPr>
        </p:nvSpPr>
        <p:spPr>
          <a:xfrm>
            <a:off x="4800600" y="2926080"/>
            <a:ext cx="6492240" cy="3063240"/>
          </a:xfrm>
        </p:spPr>
        <p:txBody>
          <a:bodyPr>
            <a:normAutofit/>
          </a:bodyPr>
          <a:lstStyle/>
          <a:p>
            <a:pPr algn="ctr"/>
            <a:r>
              <a:rPr lang="en-US" sz="4500" dirty="0">
                <a:solidFill>
                  <a:srgbClr val="092F57"/>
                </a:solidFill>
              </a:rPr>
              <a:t>Questions</a:t>
            </a:r>
          </a:p>
        </p:txBody>
      </p:sp>
      <p:sp>
        <p:nvSpPr>
          <p:cNvPr id="512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80" charset="-128"/>
              </a:defRPr>
            </a:lvl1pPr>
            <a:lvl2pPr marL="742950" indent="-285750">
              <a:defRPr sz="2400">
                <a:solidFill>
                  <a:schemeClr val="tx1"/>
                </a:solidFill>
                <a:latin typeface="Arial" charset="0"/>
                <a:ea typeface="ＭＳ Ｐゴシック" pitchFamily="80" charset="-128"/>
              </a:defRPr>
            </a:lvl2pPr>
            <a:lvl3pPr marL="1143000" indent="-228600">
              <a:defRPr sz="2400">
                <a:solidFill>
                  <a:schemeClr val="tx1"/>
                </a:solidFill>
                <a:latin typeface="Arial" charset="0"/>
                <a:ea typeface="ＭＳ Ｐゴシック" pitchFamily="80" charset="-128"/>
              </a:defRPr>
            </a:lvl3pPr>
            <a:lvl4pPr marL="1600200" indent="-228600">
              <a:defRPr sz="2400">
                <a:solidFill>
                  <a:schemeClr val="tx1"/>
                </a:solidFill>
                <a:latin typeface="Arial" charset="0"/>
                <a:ea typeface="ＭＳ Ｐゴシック" pitchFamily="80" charset="-128"/>
              </a:defRPr>
            </a:lvl4pPr>
            <a:lvl5pPr marL="2057400" indent="-228600">
              <a:defRPr sz="2400">
                <a:solidFill>
                  <a:schemeClr val="tx1"/>
                </a:solidFill>
                <a:latin typeface="Arial"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0" charset="-128"/>
              </a:defRPr>
            </a:lvl9pPr>
          </a:lstStyle>
          <a:p>
            <a:fld id="{43AC0F75-2379-4AA9-8BFF-141052D41D72}" type="slidenum">
              <a:rPr lang="en-US" sz="1000">
                <a:solidFill>
                  <a:srgbClr val="003B79"/>
                </a:solidFill>
              </a:rPr>
              <a:pPr/>
              <a:t>18</a:t>
            </a:fld>
            <a:endParaRPr lang="en-US" sz="1000" dirty="0">
              <a:solidFill>
                <a:srgbClr val="003B79"/>
              </a:solidFill>
            </a:endParaRPr>
          </a:p>
        </p:txBody>
      </p:sp>
      <p:sp>
        <p:nvSpPr>
          <p:cNvPr id="5" name="Slide Number Placeholder 2">
            <a:extLst>
              <a:ext uri="{FF2B5EF4-FFF2-40B4-BE49-F238E27FC236}">
                <a16:creationId xmlns:a16="http://schemas.microsoft.com/office/drawing/2014/main" id="{B7F9715B-4725-4A81-B58B-2B707112974F}"/>
              </a:ext>
            </a:extLst>
          </p:cNvPr>
          <p:cNvSpPr txBox="1">
            <a:spLocks/>
          </p:cNvSpPr>
          <p:nvPr/>
        </p:nvSpPr>
        <p:spPr>
          <a:xfrm>
            <a:off x="10824185" y="6459785"/>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E993B956-EC48-49C8-A8DD-0FEF051B4709}" type="slidenum">
              <a:rPr lang="en-US" smtClean="0"/>
              <a:pPr>
                <a:defRPr/>
              </a:pPr>
              <a:t>18</a:t>
            </a:fld>
            <a:endParaRPr lang="en-US" dirty="0"/>
          </a:p>
        </p:txBody>
      </p:sp>
      <p:cxnSp>
        <p:nvCxnSpPr>
          <p:cNvPr id="7" name="Straight Connector 6">
            <a:extLst>
              <a:ext uri="{FF2B5EF4-FFF2-40B4-BE49-F238E27FC236}">
                <a16:creationId xmlns:a16="http://schemas.microsoft.com/office/drawing/2014/main" id="{C6BBB537-5595-498C-AF01-2B1AB78F6F61}"/>
              </a:ext>
            </a:extLst>
          </p:cNvPr>
          <p:cNvCxnSpPr/>
          <p:nvPr/>
        </p:nvCxnSpPr>
        <p:spPr>
          <a:xfrm>
            <a:off x="5067300" y="3695700"/>
            <a:ext cx="5981700"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E5468BB0-0368-4388-AD55-42D1DFADAB10}"/>
              </a:ext>
            </a:extLst>
          </p:cNvPr>
          <p:cNvGrpSpPr/>
          <p:nvPr/>
        </p:nvGrpSpPr>
        <p:grpSpPr>
          <a:xfrm>
            <a:off x="1009651" y="2470151"/>
            <a:ext cx="2057399" cy="2057395"/>
            <a:chOff x="2314575" y="2084388"/>
            <a:chExt cx="958851" cy="958849"/>
          </a:xfrm>
          <a:solidFill>
            <a:schemeClr val="bg1"/>
          </a:solidFill>
        </p:grpSpPr>
        <p:sp>
          <p:nvSpPr>
            <p:cNvPr id="9" name="Freeform 43">
              <a:extLst>
                <a:ext uri="{FF2B5EF4-FFF2-40B4-BE49-F238E27FC236}">
                  <a16:creationId xmlns:a16="http://schemas.microsoft.com/office/drawing/2014/main" id="{E0010227-8755-4F97-A1D5-1C8987875210}"/>
                </a:ext>
              </a:extLst>
            </p:cNvPr>
            <p:cNvSpPr>
              <a:spLocks noEditPoints="1"/>
            </p:cNvSpPr>
            <p:nvPr/>
          </p:nvSpPr>
          <p:spPr bwMode="auto">
            <a:xfrm>
              <a:off x="2314575" y="2084388"/>
              <a:ext cx="958851" cy="958849"/>
            </a:xfrm>
            <a:custGeom>
              <a:avLst/>
              <a:gdLst>
                <a:gd name="T0" fmla="*/ 340 w 355"/>
                <a:gd name="T1" fmla="*/ 283 h 355"/>
                <a:gd name="T2" fmla="*/ 263 w 355"/>
                <a:gd name="T3" fmla="*/ 207 h 355"/>
                <a:gd name="T4" fmla="*/ 280 w 355"/>
                <a:gd name="T5" fmla="*/ 140 h 355"/>
                <a:gd name="T6" fmla="*/ 239 w 355"/>
                <a:gd name="T7" fmla="*/ 41 h 355"/>
                <a:gd name="T8" fmla="*/ 140 w 355"/>
                <a:gd name="T9" fmla="*/ 0 h 355"/>
                <a:gd name="T10" fmla="*/ 1 w 355"/>
                <a:gd name="T11" fmla="*/ 140 h 355"/>
                <a:gd name="T12" fmla="*/ 41 w 355"/>
                <a:gd name="T13" fmla="*/ 239 h 355"/>
                <a:gd name="T14" fmla="*/ 140 w 355"/>
                <a:gd name="T15" fmla="*/ 280 h 355"/>
                <a:gd name="T16" fmla="*/ 207 w 355"/>
                <a:gd name="T17" fmla="*/ 263 h 355"/>
                <a:gd name="T18" fmla="*/ 284 w 355"/>
                <a:gd name="T19" fmla="*/ 339 h 355"/>
                <a:gd name="T20" fmla="*/ 340 w 355"/>
                <a:gd name="T21" fmla="*/ 339 h 355"/>
                <a:gd name="T22" fmla="*/ 340 w 355"/>
                <a:gd name="T23" fmla="*/ 283 h 355"/>
                <a:gd name="T24" fmla="*/ 140 w 355"/>
                <a:gd name="T25" fmla="*/ 240 h 355"/>
                <a:gd name="T26" fmla="*/ 70 w 355"/>
                <a:gd name="T27" fmla="*/ 211 h 355"/>
                <a:gd name="T28" fmla="*/ 41 w 355"/>
                <a:gd name="T29" fmla="*/ 140 h 355"/>
                <a:gd name="T30" fmla="*/ 140 w 355"/>
                <a:gd name="T31" fmla="*/ 40 h 355"/>
                <a:gd name="T32" fmla="*/ 240 w 355"/>
                <a:gd name="T33" fmla="*/ 140 h 355"/>
                <a:gd name="T34" fmla="*/ 140 w 355"/>
                <a:gd name="T35" fmla="*/ 24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5" h="355">
                  <a:moveTo>
                    <a:pt x="340" y="283"/>
                  </a:moveTo>
                  <a:cubicBezTo>
                    <a:pt x="263" y="207"/>
                    <a:pt x="263" y="207"/>
                    <a:pt x="263" y="207"/>
                  </a:cubicBezTo>
                  <a:cubicBezTo>
                    <a:pt x="274" y="187"/>
                    <a:pt x="280" y="164"/>
                    <a:pt x="280" y="140"/>
                  </a:cubicBezTo>
                  <a:cubicBezTo>
                    <a:pt x="280" y="103"/>
                    <a:pt x="266" y="68"/>
                    <a:pt x="239" y="41"/>
                  </a:cubicBezTo>
                  <a:cubicBezTo>
                    <a:pt x="213" y="15"/>
                    <a:pt x="178" y="0"/>
                    <a:pt x="140" y="0"/>
                  </a:cubicBezTo>
                  <a:cubicBezTo>
                    <a:pt x="63" y="0"/>
                    <a:pt x="1" y="63"/>
                    <a:pt x="1" y="140"/>
                  </a:cubicBezTo>
                  <a:cubicBezTo>
                    <a:pt x="0" y="177"/>
                    <a:pt x="15" y="213"/>
                    <a:pt x="41" y="239"/>
                  </a:cubicBezTo>
                  <a:cubicBezTo>
                    <a:pt x="68" y="265"/>
                    <a:pt x="103" y="280"/>
                    <a:pt x="140" y="280"/>
                  </a:cubicBezTo>
                  <a:cubicBezTo>
                    <a:pt x="165" y="280"/>
                    <a:pt x="187" y="274"/>
                    <a:pt x="207" y="263"/>
                  </a:cubicBezTo>
                  <a:cubicBezTo>
                    <a:pt x="284" y="339"/>
                    <a:pt x="284" y="339"/>
                    <a:pt x="284" y="339"/>
                  </a:cubicBezTo>
                  <a:cubicBezTo>
                    <a:pt x="299" y="355"/>
                    <a:pt x="324" y="355"/>
                    <a:pt x="340" y="339"/>
                  </a:cubicBezTo>
                  <a:cubicBezTo>
                    <a:pt x="355" y="324"/>
                    <a:pt x="355" y="299"/>
                    <a:pt x="340" y="283"/>
                  </a:cubicBezTo>
                  <a:close/>
                  <a:moveTo>
                    <a:pt x="140" y="240"/>
                  </a:moveTo>
                  <a:cubicBezTo>
                    <a:pt x="114" y="240"/>
                    <a:pt x="89" y="229"/>
                    <a:pt x="70" y="211"/>
                  </a:cubicBezTo>
                  <a:cubicBezTo>
                    <a:pt x="51" y="192"/>
                    <a:pt x="41" y="167"/>
                    <a:pt x="41" y="140"/>
                  </a:cubicBezTo>
                  <a:cubicBezTo>
                    <a:pt x="41" y="85"/>
                    <a:pt x="85" y="40"/>
                    <a:pt x="140" y="40"/>
                  </a:cubicBezTo>
                  <a:cubicBezTo>
                    <a:pt x="195" y="40"/>
                    <a:pt x="240" y="85"/>
                    <a:pt x="240" y="140"/>
                  </a:cubicBezTo>
                  <a:cubicBezTo>
                    <a:pt x="240" y="195"/>
                    <a:pt x="195" y="240"/>
                    <a:pt x="140" y="2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44">
              <a:extLst>
                <a:ext uri="{FF2B5EF4-FFF2-40B4-BE49-F238E27FC236}">
                  <a16:creationId xmlns:a16="http://schemas.microsoft.com/office/drawing/2014/main" id="{B4C40C8B-E0F8-41AA-BD57-364E28EE7256}"/>
                </a:ext>
              </a:extLst>
            </p:cNvPr>
            <p:cNvSpPr>
              <a:spLocks noEditPoints="1"/>
            </p:cNvSpPr>
            <p:nvPr/>
          </p:nvSpPr>
          <p:spPr bwMode="auto">
            <a:xfrm>
              <a:off x="2552700" y="2273300"/>
              <a:ext cx="280988" cy="377825"/>
            </a:xfrm>
            <a:custGeom>
              <a:avLst/>
              <a:gdLst>
                <a:gd name="T0" fmla="*/ 67 w 104"/>
                <a:gd name="T1" fmla="*/ 97 h 140"/>
                <a:gd name="T2" fmla="*/ 31 w 104"/>
                <a:gd name="T3" fmla="*/ 97 h 140"/>
                <a:gd name="T4" fmla="*/ 31 w 104"/>
                <a:gd name="T5" fmla="*/ 93 h 140"/>
                <a:gd name="T6" fmla="*/ 33 w 104"/>
                <a:gd name="T7" fmla="*/ 78 h 140"/>
                <a:gd name="T8" fmla="*/ 40 w 104"/>
                <a:gd name="T9" fmla="*/ 68 h 140"/>
                <a:gd name="T10" fmla="*/ 58 w 104"/>
                <a:gd name="T11" fmla="*/ 52 h 140"/>
                <a:gd name="T12" fmla="*/ 65 w 104"/>
                <a:gd name="T13" fmla="*/ 40 h 140"/>
                <a:gd name="T14" fmla="*/ 62 w 104"/>
                <a:gd name="T15" fmla="*/ 32 h 140"/>
                <a:gd name="T16" fmla="*/ 53 w 104"/>
                <a:gd name="T17" fmla="*/ 29 h 140"/>
                <a:gd name="T18" fmla="*/ 42 w 104"/>
                <a:gd name="T19" fmla="*/ 34 h 140"/>
                <a:gd name="T20" fmla="*/ 37 w 104"/>
                <a:gd name="T21" fmla="*/ 49 h 140"/>
                <a:gd name="T22" fmla="*/ 0 w 104"/>
                <a:gd name="T23" fmla="*/ 45 h 140"/>
                <a:gd name="T24" fmla="*/ 15 w 104"/>
                <a:gd name="T25" fmla="*/ 13 h 140"/>
                <a:gd name="T26" fmla="*/ 54 w 104"/>
                <a:gd name="T27" fmla="*/ 0 h 140"/>
                <a:gd name="T28" fmla="*/ 87 w 104"/>
                <a:gd name="T29" fmla="*/ 9 h 140"/>
                <a:gd name="T30" fmla="*/ 104 w 104"/>
                <a:gd name="T31" fmla="*/ 40 h 140"/>
                <a:gd name="T32" fmla="*/ 99 w 104"/>
                <a:gd name="T33" fmla="*/ 55 h 140"/>
                <a:gd name="T34" fmla="*/ 81 w 104"/>
                <a:gd name="T35" fmla="*/ 73 h 140"/>
                <a:gd name="T36" fmla="*/ 69 w 104"/>
                <a:gd name="T37" fmla="*/ 85 h 140"/>
                <a:gd name="T38" fmla="*/ 67 w 104"/>
                <a:gd name="T39" fmla="*/ 97 h 140"/>
                <a:gd name="T40" fmla="*/ 30 w 104"/>
                <a:gd name="T41" fmla="*/ 106 h 140"/>
                <a:gd name="T42" fmla="*/ 68 w 104"/>
                <a:gd name="T43" fmla="*/ 106 h 140"/>
                <a:gd name="T44" fmla="*/ 68 w 104"/>
                <a:gd name="T45" fmla="*/ 140 h 140"/>
                <a:gd name="T46" fmla="*/ 30 w 104"/>
                <a:gd name="T47" fmla="*/ 140 h 140"/>
                <a:gd name="T48" fmla="*/ 30 w 104"/>
                <a:gd name="T49" fmla="*/ 10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4" h="140">
                  <a:moveTo>
                    <a:pt x="67" y="97"/>
                  </a:moveTo>
                  <a:cubicBezTo>
                    <a:pt x="31" y="97"/>
                    <a:pt x="31" y="97"/>
                    <a:pt x="31" y="97"/>
                  </a:cubicBezTo>
                  <a:cubicBezTo>
                    <a:pt x="31" y="93"/>
                    <a:pt x="31" y="93"/>
                    <a:pt x="31" y="93"/>
                  </a:cubicBezTo>
                  <a:cubicBezTo>
                    <a:pt x="31" y="87"/>
                    <a:pt x="32" y="82"/>
                    <a:pt x="33" y="78"/>
                  </a:cubicBezTo>
                  <a:cubicBezTo>
                    <a:pt x="35" y="75"/>
                    <a:pt x="37" y="71"/>
                    <a:pt x="40" y="68"/>
                  </a:cubicBezTo>
                  <a:cubicBezTo>
                    <a:pt x="42" y="65"/>
                    <a:pt x="48" y="60"/>
                    <a:pt x="58" y="52"/>
                  </a:cubicBezTo>
                  <a:cubicBezTo>
                    <a:pt x="63" y="48"/>
                    <a:pt x="65" y="44"/>
                    <a:pt x="65" y="40"/>
                  </a:cubicBezTo>
                  <a:cubicBezTo>
                    <a:pt x="65" y="37"/>
                    <a:pt x="64" y="34"/>
                    <a:pt x="62" y="32"/>
                  </a:cubicBezTo>
                  <a:cubicBezTo>
                    <a:pt x="60" y="30"/>
                    <a:pt x="57" y="29"/>
                    <a:pt x="53" y="29"/>
                  </a:cubicBezTo>
                  <a:cubicBezTo>
                    <a:pt x="49" y="29"/>
                    <a:pt x="45" y="31"/>
                    <a:pt x="42" y="34"/>
                  </a:cubicBezTo>
                  <a:cubicBezTo>
                    <a:pt x="39" y="37"/>
                    <a:pt x="37" y="42"/>
                    <a:pt x="37" y="49"/>
                  </a:cubicBezTo>
                  <a:cubicBezTo>
                    <a:pt x="0" y="45"/>
                    <a:pt x="0" y="45"/>
                    <a:pt x="0" y="45"/>
                  </a:cubicBezTo>
                  <a:cubicBezTo>
                    <a:pt x="2" y="31"/>
                    <a:pt x="6" y="21"/>
                    <a:pt x="15" y="13"/>
                  </a:cubicBezTo>
                  <a:cubicBezTo>
                    <a:pt x="23" y="4"/>
                    <a:pt x="36" y="0"/>
                    <a:pt x="54" y="0"/>
                  </a:cubicBezTo>
                  <a:cubicBezTo>
                    <a:pt x="67" y="0"/>
                    <a:pt x="78" y="3"/>
                    <a:pt x="87" y="9"/>
                  </a:cubicBezTo>
                  <a:cubicBezTo>
                    <a:pt x="98" y="16"/>
                    <a:pt x="104" y="27"/>
                    <a:pt x="104" y="40"/>
                  </a:cubicBezTo>
                  <a:cubicBezTo>
                    <a:pt x="104" y="45"/>
                    <a:pt x="102" y="50"/>
                    <a:pt x="99" y="55"/>
                  </a:cubicBezTo>
                  <a:cubicBezTo>
                    <a:pt x="96" y="60"/>
                    <a:pt x="90" y="66"/>
                    <a:pt x="81" y="73"/>
                  </a:cubicBezTo>
                  <a:cubicBezTo>
                    <a:pt x="75" y="78"/>
                    <a:pt x="71" y="82"/>
                    <a:pt x="69" y="85"/>
                  </a:cubicBezTo>
                  <a:cubicBezTo>
                    <a:pt x="68" y="88"/>
                    <a:pt x="67" y="92"/>
                    <a:pt x="67" y="97"/>
                  </a:cubicBezTo>
                  <a:close/>
                  <a:moveTo>
                    <a:pt x="30" y="106"/>
                  </a:moveTo>
                  <a:cubicBezTo>
                    <a:pt x="68" y="106"/>
                    <a:pt x="68" y="106"/>
                    <a:pt x="68" y="106"/>
                  </a:cubicBezTo>
                  <a:cubicBezTo>
                    <a:pt x="68" y="140"/>
                    <a:pt x="68" y="140"/>
                    <a:pt x="68" y="140"/>
                  </a:cubicBezTo>
                  <a:cubicBezTo>
                    <a:pt x="30" y="140"/>
                    <a:pt x="30" y="140"/>
                    <a:pt x="30" y="140"/>
                  </a:cubicBezTo>
                  <a:lnTo>
                    <a:pt x="30" y="106"/>
                  </a:lnTo>
                  <a:close/>
                </a:path>
              </a:pathLst>
            </a:custGeom>
            <a:solidFill>
              <a:srgbClr val="6CC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546081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1CCCC3-1743-4046-9DB4-DC4E482A01CD}"/>
              </a:ext>
            </a:extLst>
          </p:cNvPr>
          <p:cNvSpPr>
            <a:spLocks noGrp="1"/>
          </p:cNvSpPr>
          <p:nvPr>
            <p:ph type="title"/>
          </p:nvPr>
        </p:nvSpPr>
        <p:spPr>
          <a:xfrm>
            <a:off x="6634702" y="1885360"/>
            <a:ext cx="2865747" cy="1185421"/>
          </a:xfrm>
        </p:spPr>
        <p:txBody>
          <a:bodyPr>
            <a:normAutofit/>
          </a:bodyPr>
          <a:lstStyle/>
          <a:p>
            <a:r>
              <a:rPr lang="en-US" sz="4400" dirty="0">
                <a:solidFill>
                  <a:srgbClr val="092F57"/>
                </a:solidFill>
              </a:rPr>
              <a:t>Resources</a:t>
            </a:r>
          </a:p>
        </p:txBody>
      </p:sp>
      <p:cxnSp>
        <p:nvCxnSpPr>
          <p:cNvPr id="8" name="Straight Connector 7">
            <a:extLst>
              <a:ext uri="{FF2B5EF4-FFF2-40B4-BE49-F238E27FC236}">
                <a16:creationId xmlns:a16="http://schemas.microsoft.com/office/drawing/2014/main" id="{802115AC-3D2B-43A7-AB0E-23168EEE1CC8}"/>
              </a:ext>
            </a:extLst>
          </p:cNvPr>
          <p:cNvCxnSpPr/>
          <p:nvPr/>
        </p:nvCxnSpPr>
        <p:spPr>
          <a:xfrm>
            <a:off x="5076725" y="3049964"/>
            <a:ext cx="59817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4D3E361-BA37-4FA4-AD26-1223173BE7E9}"/>
              </a:ext>
            </a:extLst>
          </p:cNvPr>
          <p:cNvSpPr txBox="1"/>
          <p:nvPr/>
        </p:nvSpPr>
        <p:spPr>
          <a:xfrm>
            <a:off x="5076725" y="3221610"/>
            <a:ext cx="9389097" cy="3754874"/>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November Lunch &amp; Learn RSVP:</a:t>
            </a:r>
            <a:r>
              <a:rPr lang="en-US" sz="1600" dirty="0"/>
              <a:t> </a:t>
            </a:r>
          </a:p>
          <a:p>
            <a:r>
              <a:rPr lang="en-US" sz="1400" dirty="0">
                <a:latin typeface="Arial" panose="020B0604020202020204" pitchFamily="34" charset="0"/>
                <a:cs typeface="Arial" panose="020B0604020202020204" pitchFamily="34" charset="0"/>
                <a:hlinkClick r:id="rId2"/>
              </a:rPr>
              <a:t>https://app.smartsheet.com/b/form/883c6dcb6a1a421ba6128390dcd0dceb</a:t>
            </a:r>
            <a:r>
              <a:rPr lang="en-US" sz="1400" dirty="0">
                <a:latin typeface="Arial" panose="020B0604020202020204" pitchFamily="34" charset="0"/>
                <a:cs typeface="Arial" panose="020B0604020202020204" pitchFamily="34" charset="0"/>
              </a:rPr>
              <a:t> </a:t>
            </a:r>
          </a:p>
          <a:p>
            <a:endParaRPr lang="en-US" sz="16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December Roadshow Registration:</a:t>
            </a:r>
            <a:r>
              <a:rPr lang="en-US" sz="1600" dirty="0"/>
              <a:t> </a:t>
            </a:r>
          </a:p>
          <a:p>
            <a:r>
              <a:rPr lang="en-US" sz="1400" dirty="0">
                <a:latin typeface="Arial" panose="020B0604020202020204" pitchFamily="34" charset="0"/>
                <a:cs typeface="Arial" panose="020B0604020202020204" pitchFamily="34" charset="0"/>
                <a:hlinkClick r:id="rId3"/>
              </a:rPr>
              <a:t>https://app.smartsheet.com/b/form/8b59381b30d24a4182a423a91851789a</a:t>
            </a:r>
            <a:r>
              <a:rPr lang="en-US" sz="1400" dirty="0">
                <a:latin typeface="Arial" panose="020B0604020202020204" pitchFamily="34" charset="0"/>
                <a:cs typeface="Arial" panose="020B0604020202020204" pitchFamily="34" charset="0"/>
              </a:rPr>
              <a:t> </a:t>
            </a:r>
          </a:p>
          <a:p>
            <a:endParaRPr lang="en-US" dirty="0"/>
          </a:p>
          <a:p>
            <a:r>
              <a:rPr lang="en-US" sz="1400" dirty="0">
                <a:latin typeface="Arial" panose="020B0604020202020204" pitchFamily="34" charset="0"/>
                <a:cs typeface="Arial" panose="020B0604020202020204" pitchFamily="34" charset="0"/>
              </a:rPr>
              <a:t>Luma Newsletter: </a:t>
            </a:r>
          </a:p>
          <a:p>
            <a:r>
              <a:rPr lang="en-US" sz="1400" dirty="0">
                <a:latin typeface="Arial" panose="020B0604020202020204" pitchFamily="34" charset="0"/>
                <a:cs typeface="Arial" panose="020B0604020202020204" pitchFamily="34" charset="0"/>
                <a:hlinkClick r:id="rId4"/>
              </a:rPr>
              <a:t>https://mailchi.mp/071eb6dc1040/luma-interfaces-building-connections</a:t>
            </a:r>
            <a:r>
              <a:rPr lang="en-US" sz="1400" dirty="0">
                <a:latin typeface="Arial" panose="020B0604020202020204" pitchFamily="34" charset="0"/>
                <a:cs typeface="Arial" panose="020B0604020202020204" pitchFamily="34" charset="0"/>
              </a:rPr>
              <a:t> </a:t>
            </a:r>
          </a:p>
          <a:p>
            <a:endParaRPr lang="en-US" dirty="0"/>
          </a:p>
          <a:p>
            <a:r>
              <a:rPr lang="en-US" sz="1400" dirty="0">
                <a:latin typeface="Arial" panose="020B0604020202020204" pitchFamily="34" charset="0"/>
                <a:cs typeface="Arial" panose="020B0604020202020204" pitchFamily="34" charset="0"/>
              </a:rPr>
              <a:t>Welcome to Luma Series:</a:t>
            </a:r>
          </a:p>
          <a:p>
            <a:r>
              <a:rPr lang="en-US" sz="1400" dirty="0">
                <a:latin typeface="Arial" panose="020B0604020202020204" pitchFamily="34" charset="0"/>
                <a:cs typeface="Arial" panose="020B0604020202020204" pitchFamily="34" charset="0"/>
                <a:hlinkClick r:id="rId5"/>
              </a:rPr>
              <a:t>https://www.sco.idaho.gov/LivePages/luma_-welcome-to-luma-series.aspx</a:t>
            </a:r>
            <a:endParaRPr lang="en-US" sz="1400" dirty="0">
              <a:latin typeface="Arial" panose="020B0604020202020204" pitchFamily="34" charset="0"/>
              <a:cs typeface="Arial" panose="020B0604020202020204" pitchFamily="34" charset="0"/>
            </a:endParaRPr>
          </a:p>
          <a:p>
            <a:endParaRPr lang="en-US" sz="1600" dirty="0"/>
          </a:p>
          <a:p>
            <a:r>
              <a:rPr lang="en-US" sz="1400" dirty="0">
                <a:latin typeface="Arial" panose="020B0604020202020204" pitchFamily="34" charset="0"/>
                <a:cs typeface="Arial" panose="020B0604020202020204" pitchFamily="34" charset="0"/>
              </a:rPr>
              <a:t>Post-Change Liaison Meeting Survey:</a:t>
            </a:r>
            <a:r>
              <a:rPr lang="en-US" sz="16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hlinkClick r:id="rId6"/>
              </a:rPr>
              <a:t>https://app.smartsheet.com/b/form/2d9b750ab38d488b9c9cab37de90b98d</a:t>
            </a:r>
            <a:r>
              <a:rPr lang="en-US" sz="1400" dirty="0">
                <a:latin typeface="Arial" panose="020B0604020202020204" pitchFamily="34" charset="0"/>
                <a:cs typeface="Arial" panose="020B0604020202020204" pitchFamily="34" charset="0"/>
              </a:rPr>
              <a:t> </a:t>
            </a:r>
          </a:p>
          <a:p>
            <a:endParaRPr lang="en-US" dirty="0"/>
          </a:p>
        </p:txBody>
      </p:sp>
      <p:grpSp>
        <p:nvGrpSpPr>
          <p:cNvPr id="11" name="Group 10">
            <a:extLst>
              <a:ext uri="{FF2B5EF4-FFF2-40B4-BE49-F238E27FC236}">
                <a16:creationId xmlns:a16="http://schemas.microsoft.com/office/drawing/2014/main" id="{E9098B97-888E-43AF-B6FF-390A77551C8A}"/>
              </a:ext>
            </a:extLst>
          </p:cNvPr>
          <p:cNvGrpSpPr/>
          <p:nvPr/>
        </p:nvGrpSpPr>
        <p:grpSpPr>
          <a:xfrm>
            <a:off x="615785" y="2173183"/>
            <a:ext cx="2391365" cy="1255817"/>
            <a:chOff x="5781675" y="2324100"/>
            <a:chExt cx="1206500" cy="657226"/>
          </a:xfrm>
          <a:solidFill>
            <a:schemeClr val="bg1"/>
          </a:solidFill>
        </p:grpSpPr>
        <p:sp>
          <p:nvSpPr>
            <p:cNvPr id="12" name="Freeform 61">
              <a:extLst>
                <a:ext uri="{FF2B5EF4-FFF2-40B4-BE49-F238E27FC236}">
                  <a16:creationId xmlns:a16="http://schemas.microsoft.com/office/drawing/2014/main" id="{56D5059D-C8C6-4276-B673-250FD0134CC0}"/>
                </a:ext>
              </a:extLst>
            </p:cNvPr>
            <p:cNvSpPr>
              <a:spLocks noEditPoints="1"/>
            </p:cNvSpPr>
            <p:nvPr/>
          </p:nvSpPr>
          <p:spPr bwMode="auto">
            <a:xfrm>
              <a:off x="5937250" y="2624138"/>
              <a:ext cx="939800" cy="357188"/>
            </a:xfrm>
            <a:custGeom>
              <a:avLst/>
              <a:gdLst>
                <a:gd name="T0" fmla="*/ 0 w 386"/>
                <a:gd name="T1" fmla="*/ 0 h 146"/>
                <a:gd name="T2" fmla="*/ 0 w 386"/>
                <a:gd name="T3" fmla="*/ 30 h 146"/>
                <a:gd name="T4" fmla="*/ 176 w 386"/>
                <a:gd name="T5" fmla="*/ 30 h 146"/>
                <a:gd name="T6" fmla="*/ 176 w 386"/>
                <a:gd name="T7" fmla="*/ 16 h 146"/>
                <a:gd name="T8" fmla="*/ 179 w 386"/>
                <a:gd name="T9" fmla="*/ 13 h 146"/>
                <a:gd name="T10" fmla="*/ 205 w 386"/>
                <a:gd name="T11" fmla="*/ 13 h 146"/>
                <a:gd name="T12" fmla="*/ 207 w 386"/>
                <a:gd name="T13" fmla="*/ 16 h 146"/>
                <a:gd name="T14" fmla="*/ 207 w 386"/>
                <a:gd name="T15" fmla="*/ 30 h 146"/>
                <a:gd name="T16" fmla="*/ 386 w 386"/>
                <a:gd name="T17" fmla="*/ 30 h 146"/>
                <a:gd name="T18" fmla="*/ 386 w 386"/>
                <a:gd name="T19" fmla="*/ 0 h 146"/>
                <a:gd name="T20" fmla="*/ 0 w 386"/>
                <a:gd name="T21" fmla="*/ 0 h 146"/>
                <a:gd name="T22" fmla="*/ 181 w 386"/>
                <a:gd name="T23" fmla="*/ 18 h 146"/>
                <a:gd name="T24" fmla="*/ 181 w 386"/>
                <a:gd name="T25" fmla="*/ 51 h 146"/>
                <a:gd name="T26" fmla="*/ 192 w 386"/>
                <a:gd name="T27" fmla="*/ 65 h 146"/>
                <a:gd name="T28" fmla="*/ 203 w 386"/>
                <a:gd name="T29" fmla="*/ 51 h 146"/>
                <a:gd name="T30" fmla="*/ 203 w 386"/>
                <a:gd name="T31" fmla="*/ 18 h 146"/>
                <a:gd name="T32" fmla="*/ 181 w 386"/>
                <a:gd name="T33" fmla="*/ 18 h 146"/>
                <a:gd name="T34" fmla="*/ 0 w 386"/>
                <a:gd name="T35" fmla="*/ 36 h 146"/>
                <a:gd name="T36" fmla="*/ 0 w 386"/>
                <a:gd name="T37" fmla="*/ 146 h 146"/>
                <a:gd name="T38" fmla="*/ 386 w 386"/>
                <a:gd name="T39" fmla="*/ 146 h 146"/>
                <a:gd name="T40" fmla="*/ 386 w 386"/>
                <a:gd name="T41" fmla="*/ 36 h 146"/>
                <a:gd name="T42" fmla="*/ 207 w 386"/>
                <a:gd name="T43" fmla="*/ 36 h 146"/>
                <a:gd name="T44" fmla="*/ 207 w 386"/>
                <a:gd name="T45" fmla="*/ 51 h 146"/>
                <a:gd name="T46" fmla="*/ 192 w 386"/>
                <a:gd name="T47" fmla="*/ 70 h 146"/>
                <a:gd name="T48" fmla="*/ 176 w 386"/>
                <a:gd name="T49" fmla="*/ 51 h 146"/>
                <a:gd name="T50" fmla="*/ 176 w 386"/>
                <a:gd name="T51" fmla="*/ 36 h 146"/>
                <a:gd name="T52" fmla="*/ 0 w 386"/>
                <a:gd name="T53" fmla="*/ 36 h 146"/>
                <a:gd name="T54" fmla="*/ 192 w 386"/>
                <a:gd name="T55" fmla="*/ 38 h 146"/>
                <a:gd name="T56" fmla="*/ 194 w 386"/>
                <a:gd name="T57" fmla="*/ 39 h 146"/>
                <a:gd name="T58" fmla="*/ 195 w 386"/>
                <a:gd name="T59" fmla="*/ 41 h 146"/>
                <a:gd name="T60" fmla="*/ 195 w 386"/>
                <a:gd name="T61" fmla="*/ 56 h 146"/>
                <a:gd name="T62" fmla="*/ 193 w 386"/>
                <a:gd name="T63" fmla="*/ 58 h 146"/>
                <a:gd name="T64" fmla="*/ 190 w 386"/>
                <a:gd name="T65" fmla="*/ 58 h 146"/>
                <a:gd name="T66" fmla="*/ 189 w 386"/>
                <a:gd name="T67" fmla="*/ 56 h 146"/>
                <a:gd name="T68" fmla="*/ 189 w 386"/>
                <a:gd name="T69" fmla="*/ 41 h 146"/>
                <a:gd name="T70" fmla="*/ 192 w 386"/>
                <a:gd name="T71" fmla="*/ 38 h 146"/>
                <a:gd name="T72" fmla="*/ 17 w 386"/>
                <a:gd name="T73" fmla="*/ 93 h 146"/>
                <a:gd name="T74" fmla="*/ 367 w 386"/>
                <a:gd name="T75" fmla="*/ 93 h 146"/>
                <a:gd name="T76" fmla="*/ 370 w 386"/>
                <a:gd name="T77" fmla="*/ 96 h 146"/>
                <a:gd name="T78" fmla="*/ 370 w 386"/>
                <a:gd name="T79" fmla="*/ 128 h 146"/>
                <a:gd name="T80" fmla="*/ 367 w 386"/>
                <a:gd name="T81" fmla="*/ 131 h 146"/>
                <a:gd name="T82" fmla="*/ 17 w 386"/>
                <a:gd name="T83" fmla="*/ 131 h 146"/>
                <a:gd name="T84" fmla="*/ 14 w 386"/>
                <a:gd name="T85" fmla="*/ 128 h 146"/>
                <a:gd name="T86" fmla="*/ 14 w 386"/>
                <a:gd name="T87" fmla="*/ 96 h 146"/>
                <a:gd name="T88" fmla="*/ 17 w 386"/>
                <a:gd name="T89" fmla="*/ 93 h 146"/>
                <a:gd name="T90" fmla="*/ 20 w 386"/>
                <a:gd name="T91" fmla="*/ 99 h 146"/>
                <a:gd name="T92" fmla="*/ 20 w 386"/>
                <a:gd name="T93" fmla="*/ 126 h 146"/>
                <a:gd name="T94" fmla="*/ 364 w 386"/>
                <a:gd name="T95" fmla="*/ 126 h 146"/>
                <a:gd name="T96" fmla="*/ 364 w 386"/>
                <a:gd name="T97" fmla="*/ 99 h 146"/>
                <a:gd name="T98" fmla="*/ 20 w 386"/>
                <a:gd name="T99" fmla="*/ 9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6" h="146">
                  <a:moveTo>
                    <a:pt x="0" y="0"/>
                  </a:moveTo>
                  <a:cubicBezTo>
                    <a:pt x="0" y="30"/>
                    <a:pt x="0" y="30"/>
                    <a:pt x="0" y="30"/>
                  </a:cubicBezTo>
                  <a:cubicBezTo>
                    <a:pt x="176" y="30"/>
                    <a:pt x="176" y="30"/>
                    <a:pt x="176" y="30"/>
                  </a:cubicBezTo>
                  <a:cubicBezTo>
                    <a:pt x="176" y="16"/>
                    <a:pt x="176" y="16"/>
                    <a:pt x="176" y="16"/>
                  </a:cubicBezTo>
                  <a:cubicBezTo>
                    <a:pt x="176" y="14"/>
                    <a:pt x="177" y="13"/>
                    <a:pt x="179" y="13"/>
                  </a:cubicBezTo>
                  <a:cubicBezTo>
                    <a:pt x="205" y="13"/>
                    <a:pt x="205" y="13"/>
                    <a:pt x="205" y="13"/>
                  </a:cubicBezTo>
                  <a:cubicBezTo>
                    <a:pt x="206" y="13"/>
                    <a:pt x="207" y="14"/>
                    <a:pt x="207" y="16"/>
                  </a:cubicBezTo>
                  <a:cubicBezTo>
                    <a:pt x="207" y="30"/>
                    <a:pt x="207" y="30"/>
                    <a:pt x="207" y="30"/>
                  </a:cubicBezTo>
                  <a:cubicBezTo>
                    <a:pt x="386" y="30"/>
                    <a:pt x="386" y="30"/>
                    <a:pt x="386" y="30"/>
                  </a:cubicBezTo>
                  <a:cubicBezTo>
                    <a:pt x="386" y="0"/>
                    <a:pt x="386" y="0"/>
                    <a:pt x="386" y="0"/>
                  </a:cubicBezTo>
                  <a:lnTo>
                    <a:pt x="0" y="0"/>
                  </a:lnTo>
                  <a:close/>
                  <a:moveTo>
                    <a:pt x="181" y="18"/>
                  </a:moveTo>
                  <a:cubicBezTo>
                    <a:pt x="181" y="51"/>
                    <a:pt x="181" y="51"/>
                    <a:pt x="181" y="51"/>
                  </a:cubicBezTo>
                  <a:cubicBezTo>
                    <a:pt x="181" y="59"/>
                    <a:pt x="186" y="65"/>
                    <a:pt x="192" y="65"/>
                  </a:cubicBezTo>
                  <a:cubicBezTo>
                    <a:pt x="198" y="65"/>
                    <a:pt x="203" y="59"/>
                    <a:pt x="203" y="51"/>
                  </a:cubicBezTo>
                  <a:cubicBezTo>
                    <a:pt x="203" y="18"/>
                    <a:pt x="203" y="18"/>
                    <a:pt x="203" y="18"/>
                  </a:cubicBezTo>
                  <a:lnTo>
                    <a:pt x="181" y="18"/>
                  </a:lnTo>
                  <a:close/>
                  <a:moveTo>
                    <a:pt x="0" y="36"/>
                  </a:moveTo>
                  <a:cubicBezTo>
                    <a:pt x="0" y="146"/>
                    <a:pt x="0" y="146"/>
                    <a:pt x="0" y="146"/>
                  </a:cubicBezTo>
                  <a:cubicBezTo>
                    <a:pt x="386" y="146"/>
                    <a:pt x="386" y="146"/>
                    <a:pt x="386" y="146"/>
                  </a:cubicBezTo>
                  <a:cubicBezTo>
                    <a:pt x="386" y="36"/>
                    <a:pt x="386" y="36"/>
                    <a:pt x="386" y="36"/>
                  </a:cubicBezTo>
                  <a:cubicBezTo>
                    <a:pt x="207" y="36"/>
                    <a:pt x="207" y="36"/>
                    <a:pt x="207" y="36"/>
                  </a:cubicBezTo>
                  <a:cubicBezTo>
                    <a:pt x="207" y="51"/>
                    <a:pt x="207" y="51"/>
                    <a:pt x="207" y="51"/>
                  </a:cubicBezTo>
                  <a:cubicBezTo>
                    <a:pt x="207" y="61"/>
                    <a:pt x="201" y="70"/>
                    <a:pt x="192" y="70"/>
                  </a:cubicBezTo>
                  <a:cubicBezTo>
                    <a:pt x="183" y="70"/>
                    <a:pt x="176" y="61"/>
                    <a:pt x="176" y="51"/>
                  </a:cubicBezTo>
                  <a:cubicBezTo>
                    <a:pt x="176" y="36"/>
                    <a:pt x="176" y="36"/>
                    <a:pt x="176" y="36"/>
                  </a:cubicBezTo>
                  <a:lnTo>
                    <a:pt x="0" y="36"/>
                  </a:lnTo>
                  <a:close/>
                  <a:moveTo>
                    <a:pt x="192" y="38"/>
                  </a:moveTo>
                  <a:cubicBezTo>
                    <a:pt x="193" y="38"/>
                    <a:pt x="193" y="38"/>
                    <a:pt x="194" y="39"/>
                  </a:cubicBezTo>
                  <a:cubicBezTo>
                    <a:pt x="194" y="39"/>
                    <a:pt x="195" y="40"/>
                    <a:pt x="195" y="41"/>
                  </a:cubicBezTo>
                  <a:cubicBezTo>
                    <a:pt x="195" y="56"/>
                    <a:pt x="195" y="56"/>
                    <a:pt x="195" y="56"/>
                  </a:cubicBezTo>
                  <a:cubicBezTo>
                    <a:pt x="195" y="57"/>
                    <a:pt x="194" y="58"/>
                    <a:pt x="193" y="58"/>
                  </a:cubicBezTo>
                  <a:cubicBezTo>
                    <a:pt x="192" y="59"/>
                    <a:pt x="191" y="59"/>
                    <a:pt x="190" y="58"/>
                  </a:cubicBezTo>
                  <a:cubicBezTo>
                    <a:pt x="189" y="58"/>
                    <a:pt x="189" y="57"/>
                    <a:pt x="189" y="56"/>
                  </a:cubicBezTo>
                  <a:cubicBezTo>
                    <a:pt x="189" y="41"/>
                    <a:pt x="189" y="41"/>
                    <a:pt x="189" y="41"/>
                  </a:cubicBezTo>
                  <a:cubicBezTo>
                    <a:pt x="189" y="39"/>
                    <a:pt x="190" y="38"/>
                    <a:pt x="192" y="38"/>
                  </a:cubicBezTo>
                  <a:close/>
                  <a:moveTo>
                    <a:pt x="17" y="93"/>
                  </a:moveTo>
                  <a:cubicBezTo>
                    <a:pt x="367" y="93"/>
                    <a:pt x="367" y="93"/>
                    <a:pt x="367" y="93"/>
                  </a:cubicBezTo>
                  <a:cubicBezTo>
                    <a:pt x="369" y="93"/>
                    <a:pt x="370" y="94"/>
                    <a:pt x="370" y="96"/>
                  </a:cubicBezTo>
                  <a:cubicBezTo>
                    <a:pt x="370" y="128"/>
                    <a:pt x="370" y="128"/>
                    <a:pt x="370" y="128"/>
                  </a:cubicBezTo>
                  <a:cubicBezTo>
                    <a:pt x="370" y="130"/>
                    <a:pt x="369" y="131"/>
                    <a:pt x="367" y="131"/>
                  </a:cubicBezTo>
                  <a:cubicBezTo>
                    <a:pt x="17" y="131"/>
                    <a:pt x="17" y="131"/>
                    <a:pt x="17" y="131"/>
                  </a:cubicBezTo>
                  <a:cubicBezTo>
                    <a:pt x="15" y="131"/>
                    <a:pt x="14" y="130"/>
                    <a:pt x="14" y="128"/>
                  </a:cubicBezTo>
                  <a:cubicBezTo>
                    <a:pt x="14" y="96"/>
                    <a:pt x="14" y="96"/>
                    <a:pt x="14" y="96"/>
                  </a:cubicBezTo>
                  <a:cubicBezTo>
                    <a:pt x="14" y="94"/>
                    <a:pt x="15" y="93"/>
                    <a:pt x="17" y="93"/>
                  </a:cubicBezTo>
                  <a:close/>
                  <a:moveTo>
                    <a:pt x="20" y="99"/>
                  </a:moveTo>
                  <a:cubicBezTo>
                    <a:pt x="20" y="126"/>
                    <a:pt x="20" y="126"/>
                    <a:pt x="20" y="126"/>
                  </a:cubicBezTo>
                  <a:cubicBezTo>
                    <a:pt x="364" y="126"/>
                    <a:pt x="364" y="126"/>
                    <a:pt x="364" y="126"/>
                  </a:cubicBezTo>
                  <a:cubicBezTo>
                    <a:pt x="364" y="99"/>
                    <a:pt x="364" y="99"/>
                    <a:pt x="364" y="99"/>
                  </a:cubicBezTo>
                  <a:lnTo>
                    <a:pt x="20"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2">
              <a:extLst>
                <a:ext uri="{FF2B5EF4-FFF2-40B4-BE49-F238E27FC236}">
                  <a16:creationId xmlns:a16="http://schemas.microsoft.com/office/drawing/2014/main" id="{BC9C5042-3ACA-4313-921D-5F44D33A715E}"/>
                </a:ext>
              </a:extLst>
            </p:cNvPr>
            <p:cNvSpPr>
              <a:spLocks/>
            </p:cNvSpPr>
            <p:nvPr/>
          </p:nvSpPr>
          <p:spPr bwMode="auto">
            <a:xfrm>
              <a:off x="5781675" y="2324100"/>
              <a:ext cx="319087" cy="284163"/>
            </a:xfrm>
            <a:custGeom>
              <a:avLst/>
              <a:gdLst>
                <a:gd name="T0" fmla="*/ 99 w 131"/>
                <a:gd name="T1" fmla="*/ 0 h 116"/>
                <a:gd name="T2" fmla="*/ 77 w 131"/>
                <a:gd name="T3" fmla="*/ 13 h 116"/>
                <a:gd name="T4" fmla="*/ 83 w 131"/>
                <a:gd name="T5" fmla="*/ 23 h 116"/>
                <a:gd name="T6" fmla="*/ 65 w 131"/>
                <a:gd name="T7" fmla="*/ 17 h 116"/>
                <a:gd name="T8" fmla="*/ 36 w 131"/>
                <a:gd name="T9" fmla="*/ 43 h 116"/>
                <a:gd name="T10" fmla="*/ 0 w 131"/>
                <a:gd name="T11" fmla="*/ 90 h 116"/>
                <a:gd name="T12" fmla="*/ 43 w 131"/>
                <a:gd name="T13" fmla="*/ 55 h 116"/>
                <a:gd name="T14" fmla="*/ 57 w 131"/>
                <a:gd name="T15" fmla="*/ 64 h 116"/>
                <a:gd name="T16" fmla="*/ 70 w 131"/>
                <a:gd name="T17" fmla="*/ 60 h 116"/>
                <a:gd name="T18" fmla="*/ 70 w 131"/>
                <a:gd name="T19" fmla="*/ 61 h 116"/>
                <a:gd name="T20" fmla="*/ 79 w 131"/>
                <a:gd name="T21" fmla="*/ 77 h 116"/>
                <a:gd name="T22" fmla="*/ 74 w 131"/>
                <a:gd name="T23" fmla="*/ 80 h 116"/>
                <a:gd name="T24" fmla="*/ 96 w 131"/>
                <a:gd name="T25" fmla="*/ 116 h 116"/>
                <a:gd name="T26" fmla="*/ 131 w 131"/>
                <a:gd name="T27" fmla="*/ 116 h 116"/>
                <a:gd name="T28" fmla="*/ 101 w 131"/>
                <a:gd name="T29" fmla="*/ 64 h 116"/>
                <a:gd name="T30" fmla="*/ 96 w 131"/>
                <a:gd name="T31" fmla="*/ 67 h 116"/>
                <a:gd name="T32" fmla="*/ 88 w 131"/>
                <a:gd name="T33" fmla="*/ 53 h 116"/>
                <a:gd name="T34" fmla="*/ 92 w 131"/>
                <a:gd name="T35" fmla="*/ 37 h 116"/>
                <a:gd name="T36" fmla="*/ 97 w 131"/>
                <a:gd name="T37" fmla="*/ 47 h 116"/>
                <a:gd name="T38" fmla="*/ 119 w 131"/>
                <a:gd name="T39" fmla="*/ 34 h 116"/>
                <a:gd name="T40" fmla="*/ 99 w 131"/>
                <a:gd name="T4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1" h="116">
                  <a:moveTo>
                    <a:pt x="99" y="0"/>
                  </a:moveTo>
                  <a:cubicBezTo>
                    <a:pt x="77" y="13"/>
                    <a:pt x="77" y="13"/>
                    <a:pt x="77" y="13"/>
                  </a:cubicBezTo>
                  <a:cubicBezTo>
                    <a:pt x="83" y="23"/>
                    <a:pt x="83" y="23"/>
                    <a:pt x="83" y="23"/>
                  </a:cubicBezTo>
                  <a:cubicBezTo>
                    <a:pt x="65" y="17"/>
                    <a:pt x="65" y="17"/>
                    <a:pt x="65" y="17"/>
                  </a:cubicBezTo>
                  <a:cubicBezTo>
                    <a:pt x="36" y="43"/>
                    <a:pt x="36" y="43"/>
                    <a:pt x="36" y="43"/>
                  </a:cubicBezTo>
                  <a:cubicBezTo>
                    <a:pt x="36" y="43"/>
                    <a:pt x="14" y="68"/>
                    <a:pt x="0" y="90"/>
                  </a:cubicBezTo>
                  <a:cubicBezTo>
                    <a:pt x="0" y="90"/>
                    <a:pt x="33" y="56"/>
                    <a:pt x="43" y="55"/>
                  </a:cubicBezTo>
                  <a:cubicBezTo>
                    <a:pt x="43" y="55"/>
                    <a:pt x="47" y="52"/>
                    <a:pt x="57" y="64"/>
                  </a:cubicBezTo>
                  <a:cubicBezTo>
                    <a:pt x="70" y="60"/>
                    <a:pt x="70" y="60"/>
                    <a:pt x="70" y="60"/>
                  </a:cubicBezTo>
                  <a:cubicBezTo>
                    <a:pt x="70" y="61"/>
                    <a:pt x="70" y="61"/>
                    <a:pt x="70" y="61"/>
                  </a:cubicBezTo>
                  <a:cubicBezTo>
                    <a:pt x="79" y="77"/>
                    <a:pt x="79" y="77"/>
                    <a:pt x="79" y="77"/>
                  </a:cubicBezTo>
                  <a:cubicBezTo>
                    <a:pt x="74" y="80"/>
                    <a:pt x="74" y="80"/>
                    <a:pt x="74" y="80"/>
                  </a:cubicBezTo>
                  <a:cubicBezTo>
                    <a:pt x="96" y="116"/>
                    <a:pt x="96" y="116"/>
                    <a:pt x="96" y="116"/>
                  </a:cubicBezTo>
                  <a:cubicBezTo>
                    <a:pt x="131" y="116"/>
                    <a:pt x="131" y="116"/>
                    <a:pt x="131" y="116"/>
                  </a:cubicBezTo>
                  <a:cubicBezTo>
                    <a:pt x="101" y="64"/>
                    <a:pt x="101" y="64"/>
                    <a:pt x="101" y="64"/>
                  </a:cubicBezTo>
                  <a:cubicBezTo>
                    <a:pt x="96" y="67"/>
                    <a:pt x="96" y="67"/>
                    <a:pt x="96" y="67"/>
                  </a:cubicBezTo>
                  <a:cubicBezTo>
                    <a:pt x="88" y="53"/>
                    <a:pt x="88" y="53"/>
                    <a:pt x="88" y="53"/>
                  </a:cubicBezTo>
                  <a:cubicBezTo>
                    <a:pt x="92" y="37"/>
                    <a:pt x="92" y="37"/>
                    <a:pt x="92" y="37"/>
                  </a:cubicBezTo>
                  <a:cubicBezTo>
                    <a:pt x="97" y="47"/>
                    <a:pt x="97" y="47"/>
                    <a:pt x="97" y="47"/>
                  </a:cubicBezTo>
                  <a:cubicBezTo>
                    <a:pt x="119" y="34"/>
                    <a:pt x="119" y="34"/>
                    <a:pt x="119" y="34"/>
                  </a:cubicBezTo>
                  <a:lnTo>
                    <a:pt x="9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63">
              <a:extLst>
                <a:ext uri="{FF2B5EF4-FFF2-40B4-BE49-F238E27FC236}">
                  <a16:creationId xmlns:a16="http://schemas.microsoft.com/office/drawing/2014/main" id="{B8F729EF-1492-44C3-B597-C3DF5CA33BC6}"/>
                </a:ext>
              </a:extLst>
            </p:cNvPr>
            <p:cNvSpPr>
              <a:spLocks/>
            </p:cNvSpPr>
            <p:nvPr/>
          </p:nvSpPr>
          <p:spPr bwMode="auto">
            <a:xfrm>
              <a:off x="6146800" y="2446338"/>
              <a:ext cx="163512" cy="158750"/>
            </a:xfrm>
            <a:custGeom>
              <a:avLst/>
              <a:gdLst>
                <a:gd name="T0" fmla="*/ 42 w 67"/>
                <a:gd name="T1" fmla="*/ 0 h 65"/>
                <a:gd name="T2" fmla="*/ 23 w 67"/>
                <a:gd name="T3" fmla="*/ 9 h 65"/>
                <a:gd name="T4" fmla="*/ 22 w 67"/>
                <a:gd name="T5" fmla="*/ 35 h 65"/>
                <a:gd name="T6" fmla="*/ 0 w 67"/>
                <a:gd name="T7" fmla="*/ 65 h 65"/>
                <a:gd name="T8" fmla="*/ 22 w 67"/>
                <a:gd name="T9" fmla="*/ 65 h 65"/>
                <a:gd name="T10" fmla="*/ 36 w 67"/>
                <a:gd name="T11" fmla="*/ 46 h 65"/>
                <a:gd name="T12" fmla="*/ 61 w 67"/>
                <a:gd name="T13" fmla="*/ 37 h 65"/>
                <a:gd name="T14" fmla="*/ 62 w 67"/>
                <a:gd name="T15" fmla="*/ 11 h 65"/>
                <a:gd name="T16" fmla="*/ 48 w 67"/>
                <a:gd name="T17" fmla="*/ 30 h 65"/>
                <a:gd name="T18" fmla="*/ 34 w 67"/>
                <a:gd name="T19" fmla="*/ 19 h 65"/>
                <a:gd name="T20" fmla="*/ 48 w 67"/>
                <a:gd name="T21" fmla="*/ 1 h 65"/>
                <a:gd name="T22" fmla="*/ 42 w 67"/>
                <a:gd name="T2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65">
                  <a:moveTo>
                    <a:pt x="42" y="0"/>
                  </a:moveTo>
                  <a:cubicBezTo>
                    <a:pt x="35" y="0"/>
                    <a:pt x="28" y="3"/>
                    <a:pt x="23" y="9"/>
                  </a:cubicBezTo>
                  <a:cubicBezTo>
                    <a:pt x="18" y="17"/>
                    <a:pt x="17" y="27"/>
                    <a:pt x="22" y="35"/>
                  </a:cubicBezTo>
                  <a:cubicBezTo>
                    <a:pt x="0" y="65"/>
                    <a:pt x="0" y="65"/>
                    <a:pt x="0" y="65"/>
                  </a:cubicBezTo>
                  <a:cubicBezTo>
                    <a:pt x="22" y="65"/>
                    <a:pt x="22" y="65"/>
                    <a:pt x="22" y="65"/>
                  </a:cubicBezTo>
                  <a:cubicBezTo>
                    <a:pt x="36" y="46"/>
                    <a:pt x="36" y="46"/>
                    <a:pt x="36" y="46"/>
                  </a:cubicBezTo>
                  <a:cubicBezTo>
                    <a:pt x="45" y="48"/>
                    <a:pt x="55" y="45"/>
                    <a:pt x="61" y="37"/>
                  </a:cubicBezTo>
                  <a:cubicBezTo>
                    <a:pt x="66" y="29"/>
                    <a:pt x="67" y="19"/>
                    <a:pt x="62" y="11"/>
                  </a:cubicBezTo>
                  <a:cubicBezTo>
                    <a:pt x="48" y="30"/>
                    <a:pt x="48" y="30"/>
                    <a:pt x="48" y="30"/>
                  </a:cubicBezTo>
                  <a:cubicBezTo>
                    <a:pt x="34" y="19"/>
                    <a:pt x="34" y="19"/>
                    <a:pt x="34" y="19"/>
                  </a:cubicBezTo>
                  <a:cubicBezTo>
                    <a:pt x="48" y="1"/>
                    <a:pt x="48" y="1"/>
                    <a:pt x="48" y="1"/>
                  </a:cubicBezTo>
                  <a:cubicBezTo>
                    <a:pt x="46" y="0"/>
                    <a:pt x="44" y="0"/>
                    <a:pt x="4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4">
              <a:extLst>
                <a:ext uri="{FF2B5EF4-FFF2-40B4-BE49-F238E27FC236}">
                  <a16:creationId xmlns:a16="http://schemas.microsoft.com/office/drawing/2014/main" id="{7445F5AE-7CA4-4A9D-9A77-FA93CD3B7C57}"/>
                </a:ext>
              </a:extLst>
            </p:cNvPr>
            <p:cNvSpPr>
              <a:spLocks noEditPoints="1"/>
            </p:cNvSpPr>
            <p:nvPr/>
          </p:nvSpPr>
          <p:spPr bwMode="auto">
            <a:xfrm>
              <a:off x="6348413" y="2463800"/>
              <a:ext cx="66675" cy="144463"/>
            </a:xfrm>
            <a:custGeom>
              <a:avLst/>
              <a:gdLst>
                <a:gd name="T0" fmla="*/ 3 w 27"/>
                <a:gd name="T1" fmla="*/ 0 h 59"/>
                <a:gd name="T2" fmla="*/ 2 w 27"/>
                <a:gd name="T3" fmla="*/ 1 h 59"/>
                <a:gd name="T4" fmla="*/ 4 w 27"/>
                <a:gd name="T5" fmla="*/ 10 h 59"/>
                <a:gd name="T6" fmla="*/ 3 w 27"/>
                <a:gd name="T7" fmla="*/ 17 h 59"/>
                <a:gd name="T8" fmla="*/ 2 w 27"/>
                <a:gd name="T9" fmla="*/ 19 h 59"/>
                <a:gd name="T10" fmla="*/ 0 w 27"/>
                <a:gd name="T11" fmla="*/ 19 h 59"/>
                <a:gd name="T12" fmla="*/ 11 w 27"/>
                <a:gd name="T13" fmla="*/ 59 h 59"/>
                <a:gd name="T14" fmla="*/ 27 w 27"/>
                <a:gd name="T15" fmla="*/ 59 h 59"/>
                <a:gd name="T16" fmla="*/ 15 w 27"/>
                <a:gd name="T17" fmla="*/ 15 h 59"/>
                <a:gd name="T18" fmla="*/ 14 w 27"/>
                <a:gd name="T19" fmla="*/ 15 h 59"/>
                <a:gd name="T20" fmla="*/ 12 w 27"/>
                <a:gd name="T21" fmla="*/ 15 h 59"/>
                <a:gd name="T22" fmla="*/ 7 w 27"/>
                <a:gd name="T23" fmla="*/ 9 h 59"/>
                <a:gd name="T24" fmla="*/ 5 w 27"/>
                <a:gd name="T25" fmla="*/ 1 h 59"/>
                <a:gd name="T26" fmla="*/ 3 w 27"/>
                <a:gd name="T27" fmla="*/ 0 h 59"/>
                <a:gd name="T28" fmla="*/ 7 w 27"/>
                <a:gd name="T29" fmla="*/ 4 h 59"/>
                <a:gd name="T30" fmla="*/ 9 w 27"/>
                <a:gd name="T31" fmla="*/ 8 h 59"/>
                <a:gd name="T32" fmla="*/ 13 w 27"/>
                <a:gd name="T33" fmla="*/ 13 h 59"/>
                <a:gd name="T34" fmla="*/ 14 w 27"/>
                <a:gd name="T35" fmla="*/ 14 h 59"/>
                <a:gd name="T36" fmla="*/ 14 w 27"/>
                <a:gd name="T37" fmla="*/ 14 h 59"/>
                <a:gd name="T38" fmla="*/ 14 w 27"/>
                <a:gd name="T39" fmla="*/ 13 h 59"/>
                <a:gd name="T40" fmla="*/ 7 w 27"/>
                <a:gd name="T41" fmla="*/ 4 h 59"/>
                <a:gd name="T42" fmla="*/ 2 w 27"/>
                <a:gd name="T43" fmla="*/ 4 h 59"/>
                <a:gd name="T44" fmla="*/ 0 w 27"/>
                <a:gd name="T45" fmla="*/ 17 h 59"/>
                <a:gd name="T46" fmla="*/ 1 w 27"/>
                <a:gd name="T47" fmla="*/ 17 h 59"/>
                <a:gd name="T48" fmla="*/ 1 w 27"/>
                <a:gd name="T49" fmla="*/ 17 h 59"/>
                <a:gd name="T50" fmla="*/ 2 w 27"/>
                <a:gd name="T51" fmla="*/ 16 h 59"/>
                <a:gd name="T52" fmla="*/ 3 w 27"/>
                <a:gd name="T53" fmla="*/ 10 h 59"/>
                <a:gd name="T54" fmla="*/ 2 w 27"/>
                <a:gd name="T55" fmla="*/ 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 h="59">
                  <a:moveTo>
                    <a:pt x="3" y="0"/>
                  </a:moveTo>
                  <a:cubicBezTo>
                    <a:pt x="3" y="0"/>
                    <a:pt x="3" y="0"/>
                    <a:pt x="2" y="1"/>
                  </a:cubicBezTo>
                  <a:cubicBezTo>
                    <a:pt x="3" y="4"/>
                    <a:pt x="4" y="8"/>
                    <a:pt x="4" y="10"/>
                  </a:cubicBezTo>
                  <a:cubicBezTo>
                    <a:pt x="5" y="13"/>
                    <a:pt x="4" y="16"/>
                    <a:pt x="3" y="17"/>
                  </a:cubicBezTo>
                  <a:cubicBezTo>
                    <a:pt x="3" y="18"/>
                    <a:pt x="2" y="18"/>
                    <a:pt x="2" y="19"/>
                  </a:cubicBezTo>
                  <a:cubicBezTo>
                    <a:pt x="1" y="19"/>
                    <a:pt x="1" y="19"/>
                    <a:pt x="0" y="19"/>
                  </a:cubicBezTo>
                  <a:cubicBezTo>
                    <a:pt x="11" y="59"/>
                    <a:pt x="11" y="59"/>
                    <a:pt x="11" y="59"/>
                  </a:cubicBezTo>
                  <a:cubicBezTo>
                    <a:pt x="27" y="59"/>
                    <a:pt x="27" y="59"/>
                    <a:pt x="27" y="59"/>
                  </a:cubicBezTo>
                  <a:cubicBezTo>
                    <a:pt x="15" y="15"/>
                    <a:pt x="15" y="15"/>
                    <a:pt x="15" y="15"/>
                  </a:cubicBezTo>
                  <a:cubicBezTo>
                    <a:pt x="15" y="15"/>
                    <a:pt x="14" y="15"/>
                    <a:pt x="14" y="15"/>
                  </a:cubicBezTo>
                  <a:cubicBezTo>
                    <a:pt x="13" y="15"/>
                    <a:pt x="13" y="15"/>
                    <a:pt x="12" y="15"/>
                  </a:cubicBezTo>
                  <a:cubicBezTo>
                    <a:pt x="10" y="14"/>
                    <a:pt x="9" y="12"/>
                    <a:pt x="7" y="9"/>
                  </a:cubicBezTo>
                  <a:cubicBezTo>
                    <a:pt x="6" y="7"/>
                    <a:pt x="5" y="4"/>
                    <a:pt x="5" y="1"/>
                  </a:cubicBezTo>
                  <a:cubicBezTo>
                    <a:pt x="4" y="0"/>
                    <a:pt x="3" y="0"/>
                    <a:pt x="3" y="0"/>
                  </a:cubicBezTo>
                  <a:close/>
                  <a:moveTo>
                    <a:pt x="7" y="4"/>
                  </a:moveTo>
                  <a:cubicBezTo>
                    <a:pt x="8" y="6"/>
                    <a:pt x="8" y="7"/>
                    <a:pt x="9" y="8"/>
                  </a:cubicBezTo>
                  <a:cubicBezTo>
                    <a:pt x="10" y="11"/>
                    <a:pt x="12" y="13"/>
                    <a:pt x="13" y="13"/>
                  </a:cubicBezTo>
                  <a:cubicBezTo>
                    <a:pt x="13" y="14"/>
                    <a:pt x="14" y="14"/>
                    <a:pt x="14" y="14"/>
                  </a:cubicBezTo>
                  <a:cubicBezTo>
                    <a:pt x="14" y="14"/>
                    <a:pt x="14" y="14"/>
                    <a:pt x="14" y="14"/>
                  </a:cubicBezTo>
                  <a:cubicBezTo>
                    <a:pt x="14" y="14"/>
                    <a:pt x="14" y="13"/>
                    <a:pt x="14" y="13"/>
                  </a:cubicBezTo>
                  <a:cubicBezTo>
                    <a:pt x="14" y="12"/>
                    <a:pt x="10" y="8"/>
                    <a:pt x="7" y="4"/>
                  </a:cubicBezTo>
                  <a:close/>
                  <a:moveTo>
                    <a:pt x="2" y="4"/>
                  </a:moveTo>
                  <a:cubicBezTo>
                    <a:pt x="1" y="9"/>
                    <a:pt x="0" y="16"/>
                    <a:pt x="0" y="17"/>
                  </a:cubicBezTo>
                  <a:cubicBezTo>
                    <a:pt x="0" y="17"/>
                    <a:pt x="0" y="17"/>
                    <a:pt x="1" y="17"/>
                  </a:cubicBezTo>
                  <a:cubicBezTo>
                    <a:pt x="1" y="17"/>
                    <a:pt x="1" y="17"/>
                    <a:pt x="1" y="17"/>
                  </a:cubicBezTo>
                  <a:cubicBezTo>
                    <a:pt x="1" y="17"/>
                    <a:pt x="1" y="17"/>
                    <a:pt x="2" y="16"/>
                  </a:cubicBezTo>
                  <a:cubicBezTo>
                    <a:pt x="2" y="15"/>
                    <a:pt x="3" y="13"/>
                    <a:pt x="3" y="10"/>
                  </a:cubicBezTo>
                  <a:cubicBezTo>
                    <a:pt x="2" y="9"/>
                    <a:pt x="2" y="7"/>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5">
              <a:extLst>
                <a:ext uri="{FF2B5EF4-FFF2-40B4-BE49-F238E27FC236}">
                  <a16:creationId xmlns:a16="http://schemas.microsoft.com/office/drawing/2014/main" id="{012AEFE0-3E92-4406-8E5A-CFC4E76BB62C}"/>
                </a:ext>
              </a:extLst>
            </p:cNvPr>
            <p:cNvSpPr>
              <a:spLocks/>
            </p:cNvSpPr>
            <p:nvPr/>
          </p:nvSpPr>
          <p:spPr bwMode="auto">
            <a:xfrm>
              <a:off x="6489700" y="2349500"/>
              <a:ext cx="195262" cy="258763"/>
            </a:xfrm>
            <a:custGeom>
              <a:avLst/>
              <a:gdLst>
                <a:gd name="T0" fmla="*/ 60 w 80"/>
                <a:gd name="T1" fmla="*/ 0 h 106"/>
                <a:gd name="T2" fmla="*/ 44 w 80"/>
                <a:gd name="T3" fmla="*/ 9 h 106"/>
                <a:gd name="T4" fmla="*/ 14 w 80"/>
                <a:gd name="T5" fmla="*/ 60 h 106"/>
                <a:gd name="T6" fmla="*/ 9 w 80"/>
                <a:gd name="T7" fmla="*/ 57 h 106"/>
                <a:gd name="T8" fmla="*/ 0 w 80"/>
                <a:gd name="T9" fmla="*/ 72 h 106"/>
                <a:gd name="T10" fmla="*/ 15 w 80"/>
                <a:gd name="T11" fmla="*/ 80 h 106"/>
                <a:gd name="T12" fmla="*/ 0 w 80"/>
                <a:gd name="T13" fmla="*/ 106 h 106"/>
                <a:gd name="T14" fmla="*/ 15 w 80"/>
                <a:gd name="T15" fmla="*/ 106 h 106"/>
                <a:gd name="T16" fmla="*/ 26 w 80"/>
                <a:gd name="T17" fmla="*/ 87 h 106"/>
                <a:gd name="T18" fmla="*/ 43 w 80"/>
                <a:gd name="T19" fmla="*/ 96 h 106"/>
                <a:gd name="T20" fmla="*/ 51 w 80"/>
                <a:gd name="T21" fmla="*/ 82 h 106"/>
                <a:gd name="T22" fmla="*/ 45 w 80"/>
                <a:gd name="T23" fmla="*/ 78 h 106"/>
                <a:gd name="T24" fmla="*/ 75 w 80"/>
                <a:gd name="T25" fmla="*/ 27 h 106"/>
                <a:gd name="T26" fmla="*/ 69 w 80"/>
                <a:gd name="T27" fmla="*/ 2 h 106"/>
                <a:gd name="T28" fmla="*/ 60 w 80"/>
                <a:gd name="T2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106">
                  <a:moveTo>
                    <a:pt x="60" y="0"/>
                  </a:moveTo>
                  <a:cubicBezTo>
                    <a:pt x="54" y="0"/>
                    <a:pt x="47" y="3"/>
                    <a:pt x="44" y="9"/>
                  </a:cubicBezTo>
                  <a:cubicBezTo>
                    <a:pt x="14" y="60"/>
                    <a:pt x="14" y="60"/>
                    <a:pt x="14" y="60"/>
                  </a:cubicBezTo>
                  <a:cubicBezTo>
                    <a:pt x="9" y="57"/>
                    <a:pt x="9" y="57"/>
                    <a:pt x="9" y="57"/>
                  </a:cubicBezTo>
                  <a:cubicBezTo>
                    <a:pt x="0" y="72"/>
                    <a:pt x="0" y="72"/>
                    <a:pt x="0" y="72"/>
                  </a:cubicBezTo>
                  <a:cubicBezTo>
                    <a:pt x="15" y="80"/>
                    <a:pt x="15" y="80"/>
                    <a:pt x="15" y="80"/>
                  </a:cubicBezTo>
                  <a:cubicBezTo>
                    <a:pt x="0" y="106"/>
                    <a:pt x="0" y="106"/>
                    <a:pt x="0" y="106"/>
                  </a:cubicBezTo>
                  <a:cubicBezTo>
                    <a:pt x="15" y="106"/>
                    <a:pt x="15" y="106"/>
                    <a:pt x="15" y="106"/>
                  </a:cubicBezTo>
                  <a:cubicBezTo>
                    <a:pt x="26" y="87"/>
                    <a:pt x="26" y="87"/>
                    <a:pt x="26" y="87"/>
                  </a:cubicBezTo>
                  <a:cubicBezTo>
                    <a:pt x="43" y="96"/>
                    <a:pt x="43" y="96"/>
                    <a:pt x="43" y="96"/>
                  </a:cubicBezTo>
                  <a:cubicBezTo>
                    <a:pt x="51" y="82"/>
                    <a:pt x="51" y="82"/>
                    <a:pt x="51" y="82"/>
                  </a:cubicBezTo>
                  <a:cubicBezTo>
                    <a:pt x="45" y="78"/>
                    <a:pt x="45" y="78"/>
                    <a:pt x="45" y="78"/>
                  </a:cubicBezTo>
                  <a:cubicBezTo>
                    <a:pt x="48" y="74"/>
                    <a:pt x="75" y="28"/>
                    <a:pt x="75" y="27"/>
                  </a:cubicBezTo>
                  <a:cubicBezTo>
                    <a:pt x="80" y="18"/>
                    <a:pt x="77" y="7"/>
                    <a:pt x="69" y="2"/>
                  </a:cubicBezTo>
                  <a:cubicBezTo>
                    <a:pt x="66" y="1"/>
                    <a:pt x="63" y="0"/>
                    <a:pt x="6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66">
              <a:extLst>
                <a:ext uri="{FF2B5EF4-FFF2-40B4-BE49-F238E27FC236}">
                  <a16:creationId xmlns:a16="http://schemas.microsoft.com/office/drawing/2014/main" id="{60AA63BF-7678-4121-B161-40A097B2F5C9}"/>
                </a:ext>
              </a:extLst>
            </p:cNvPr>
            <p:cNvSpPr>
              <a:spLocks/>
            </p:cNvSpPr>
            <p:nvPr/>
          </p:nvSpPr>
          <p:spPr bwMode="auto">
            <a:xfrm>
              <a:off x="6645275" y="2359025"/>
              <a:ext cx="260350" cy="249238"/>
            </a:xfrm>
            <a:custGeom>
              <a:avLst/>
              <a:gdLst>
                <a:gd name="T0" fmla="*/ 158 w 164"/>
                <a:gd name="T1" fmla="*/ 0 h 157"/>
                <a:gd name="T2" fmla="*/ 0 w 164"/>
                <a:gd name="T3" fmla="*/ 157 h 157"/>
                <a:gd name="T4" fmla="*/ 16 w 164"/>
                <a:gd name="T5" fmla="*/ 157 h 157"/>
                <a:gd name="T6" fmla="*/ 164 w 164"/>
                <a:gd name="T7" fmla="*/ 8 h 157"/>
                <a:gd name="T8" fmla="*/ 158 w 164"/>
                <a:gd name="T9" fmla="*/ 0 h 157"/>
              </a:gdLst>
              <a:ahLst/>
              <a:cxnLst>
                <a:cxn ang="0">
                  <a:pos x="T0" y="T1"/>
                </a:cxn>
                <a:cxn ang="0">
                  <a:pos x="T2" y="T3"/>
                </a:cxn>
                <a:cxn ang="0">
                  <a:pos x="T4" y="T5"/>
                </a:cxn>
                <a:cxn ang="0">
                  <a:pos x="T6" y="T7"/>
                </a:cxn>
                <a:cxn ang="0">
                  <a:pos x="T8" y="T9"/>
                </a:cxn>
              </a:cxnLst>
              <a:rect l="0" t="0" r="r" b="b"/>
              <a:pathLst>
                <a:path w="164" h="157">
                  <a:moveTo>
                    <a:pt x="158" y="0"/>
                  </a:moveTo>
                  <a:lnTo>
                    <a:pt x="0" y="157"/>
                  </a:lnTo>
                  <a:lnTo>
                    <a:pt x="16" y="157"/>
                  </a:lnTo>
                  <a:lnTo>
                    <a:pt x="164" y="8"/>
                  </a:lnTo>
                  <a:lnTo>
                    <a:pt x="1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7">
              <a:extLst>
                <a:ext uri="{FF2B5EF4-FFF2-40B4-BE49-F238E27FC236}">
                  <a16:creationId xmlns:a16="http://schemas.microsoft.com/office/drawing/2014/main" id="{FC08A7C9-C28A-4D88-B222-CEAE36C67203}"/>
                </a:ext>
              </a:extLst>
            </p:cNvPr>
            <p:cNvSpPr>
              <a:spLocks/>
            </p:cNvSpPr>
            <p:nvPr/>
          </p:nvSpPr>
          <p:spPr bwMode="auto">
            <a:xfrm>
              <a:off x="6807200" y="2439988"/>
              <a:ext cx="180975" cy="168275"/>
            </a:xfrm>
            <a:custGeom>
              <a:avLst/>
              <a:gdLst>
                <a:gd name="T0" fmla="*/ 107 w 114"/>
                <a:gd name="T1" fmla="*/ 0 h 106"/>
                <a:gd name="T2" fmla="*/ 0 w 114"/>
                <a:gd name="T3" fmla="*/ 106 h 106"/>
                <a:gd name="T4" fmla="*/ 15 w 114"/>
                <a:gd name="T5" fmla="*/ 106 h 106"/>
                <a:gd name="T6" fmla="*/ 114 w 114"/>
                <a:gd name="T7" fmla="*/ 7 h 106"/>
                <a:gd name="T8" fmla="*/ 107 w 114"/>
                <a:gd name="T9" fmla="*/ 0 h 106"/>
              </a:gdLst>
              <a:ahLst/>
              <a:cxnLst>
                <a:cxn ang="0">
                  <a:pos x="T0" y="T1"/>
                </a:cxn>
                <a:cxn ang="0">
                  <a:pos x="T2" y="T3"/>
                </a:cxn>
                <a:cxn ang="0">
                  <a:pos x="T4" y="T5"/>
                </a:cxn>
                <a:cxn ang="0">
                  <a:pos x="T6" y="T7"/>
                </a:cxn>
                <a:cxn ang="0">
                  <a:pos x="T8" y="T9"/>
                </a:cxn>
              </a:cxnLst>
              <a:rect l="0" t="0" r="r" b="b"/>
              <a:pathLst>
                <a:path w="114" h="106">
                  <a:moveTo>
                    <a:pt x="107" y="0"/>
                  </a:moveTo>
                  <a:lnTo>
                    <a:pt x="0" y="106"/>
                  </a:lnTo>
                  <a:lnTo>
                    <a:pt x="15" y="106"/>
                  </a:lnTo>
                  <a:lnTo>
                    <a:pt x="114" y="7"/>
                  </a:lnTo>
                  <a:lnTo>
                    <a:pt x="1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8">
              <a:extLst>
                <a:ext uri="{FF2B5EF4-FFF2-40B4-BE49-F238E27FC236}">
                  <a16:creationId xmlns:a16="http://schemas.microsoft.com/office/drawing/2014/main" id="{C91FA0D7-2A06-4DC0-9155-A0FF30369605}"/>
                </a:ext>
              </a:extLst>
            </p:cNvPr>
            <p:cNvSpPr>
              <a:spLocks/>
            </p:cNvSpPr>
            <p:nvPr/>
          </p:nvSpPr>
          <p:spPr bwMode="auto">
            <a:xfrm>
              <a:off x="6680200" y="2376488"/>
              <a:ext cx="288925" cy="231775"/>
            </a:xfrm>
            <a:custGeom>
              <a:avLst/>
              <a:gdLst>
                <a:gd name="T0" fmla="*/ 147 w 182"/>
                <a:gd name="T1" fmla="*/ 0 h 146"/>
                <a:gd name="T2" fmla="*/ 0 w 182"/>
                <a:gd name="T3" fmla="*/ 146 h 146"/>
                <a:gd name="T4" fmla="*/ 73 w 182"/>
                <a:gd name="T5" fmla="*/ 146 h 146"/>
                <a:gd name="T6" fmla="*/ 182 w 182"/>
                <a:gd name="T7" fmla="*/ 37 h 146"/>
                <a:gd name="T8" fmla="*/ 147 w 182"/>
                <a:gd name="T9" fmla="*/ 0 h 146"/>
              </a:gdLst>
              <a:ahLst/>
              <a:cxnLst>
                <a:cxn ang="0">
                  <a:pos x="T0" y="T1"/>
                </a:cxn>
                <a:cxn ang="0">
                  <a:pos x="T2" y="T3"/>
                </a:cxn>
                <a:cxn ang="0">
                  <a:pos x="T4" y="T5"/>
                </a:cxn>
                <a:cxn ang="0">
                  <a:pos x="T6" y="T7"/>
                </a:cxn>
                <a:cxn ang="0">
                  <a:pos x="T8" y="T9"/>
                </a:cxn>
              </a:cxnLst>
              <a:rect l="0" t="0" r="r" b="b"/>
              <a:pathLst>
                <a:path w="182" h="146">
                  <a:moveTo>
                    <a:pt x="147" y="0"/>
                  </a:moveTo>
                  <a:lnTo>
                    <a:pt x="0" y="146"/>
                  </a:lnTo>
                  <a:lnTo>
                    <a:pt x="73" y="146"/>
                  </a:lnTo>
                  <a:lnTo>
                    <a:pt x="182" y="37"/>
                  </a:lnTo>
                  <a:lnTo>
                    <a:pt x="14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148736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CFA086-2495-4565-B5F6-4EC3BE861F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168"/>
          <a:stretch/>
        </p:blipFill>
        <p:spPr>
          <a:xfrm>
            <a:off x="0" y="0"/>
            <a:ext cx="4652730" cy="6329239"/>
          </a:xfrm>
          <a:prstGeom prst="rect">
            <a:avLst/>
          </a:prstGeom>
        </p:spPr>
      </p:pic>
      <p:sp>
        <p:nvSpPr>
          <p:cNvPr id="6" name="Rectangle 5">
            <a:extLst>
              <a:ext uri="{FF2B5EF4-FFF2-40B4-BE49-F238E27FC236}">
                <a16:creationId xmlns:a16="http://schemas.microsoft.com/office/drawing/2014/main" id="{0FF0233D-DF1D-4894-80C8-234E9A817890}"/>
              </a:ext>
            </a:extLst>
          </p:cNvPr>
          <p:cNvSpPr/>
          <p:nvPr/>
        </p:nvSpPr>
        <p:spPr>
          <a:xfrm>
            <a:off x="0" y="1"/>
            <a:ext cx="4652730" cy="6329238"/>
          </a:xfrm>
          <a:prstGeom prst="rect">
            <a:avLst/>
          </a:prstGeom>
          <a:gradFill flip="none" rotWithShape="1">
            <a:gsLst>
              <a:gs pos="43000">
                <a:schemeClr val="accent2">
                  <a:alpha val="80000"/>
                </a:scheme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F9BFA7D-C3AE-4BB8-A325-6962849857CB}"/>
              </a:ext>
            </a:extLst>
          </p:cNvPr>
          <p:cNvSpPr>
            <a:spLocks noGrp="1"/>
          </p:cNvSpPr>
          <p:nvPr>
            <p:ph type="title"/>
          </p:nvPr>
        </p:nvSpPr>
        <p:spPr>
          <a:xfrm>
            <a:off x="1207185" y="2500363"/>
            <a:ext cx="2238360" cy="664256"/>
          </a:xfrm>
        </p:spPr>
        <p:txBody>
          <a:bodyPr>
            <a:normAutofit/>
          </a:bodyPr>
          <a:lstStyle/>
          <a:p>
            <a:r>
              <a:rPr lang="en-US" sz="3600" b="1" dirty="0">
                <a:solidFill>
                  <a:schemeClr val="bg1"/>
                </a:solidFill>
              </a:rPr>
              <a:t>AGENDA</a:t>
            </a:r>
          </a:p>
        </p:txBody>
      </p:sp>
      <p:sp>
        <p:nvSpPr>
          <p:cNvPr id="8" name="Text Placeholder 7">
            <a:extLst>
              <a:ext uri="{FF2B5EF4-FFF2-40B4-BE49-F238E27FC236}">
                <a16:creationId xmlns:a16="http://schemas.microsoft.com/office/drawing/2014/main" id="{E7AC143D-BD6C-4288-AA91-F461064BF7B4}"/>
              </a:ext>
            </a:extLst>
          </p:cNvPr>
          <p:cNvSpPr txBox="1">
            <a:spLocks/>
          </p:cNvSpPr>
          <p:nvPr/>
        </p:nvSpPr>
        <p:spPr>
          <a:xfrm>
            <a:off x="4408186" y="933570"/>
            <a:ext cx="7300735" cy="3491782"/>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0" lvl="1" indent="-341313">
              <a:buClr>
                <a:srgbClr val="FFB81C"/>
              </a:buClr>
              <a:buFont typeface="Arial" panose="020B0604020202020204" pitchFamily="34" charset="0"/>
              <a:buChar char="•"/>
            </a:pPr>
            <a:r>
              <a:rPr lang="en-US" sz="2400" dirty="0">
                <a:solidFill>
                  <a:schemeClr val="accent2"/>
                </a:solidFill>
              </a:rPr>
              <a:t>Introduce new Communications Manager</a:t>
            </a:r>
          </a:p>
          <a:p>
            <a:pPr marL="914400" lvl="1" indent="-341313">
              <a:buClr>
                <a:srgbClr val="FFB81C"/>
              </a:buClr>
              <a:buFont typeface="Arial" panose="020B0604020202020204" pitchFamily="34" charset="0"/>
              <a:buChar char="•"/>
            </a:pPr>
            <a:r>
              <a:rPr lang="en-US" sz="2400" dirty="0">
                <a:solidFill>
                  <a:schemeClr val="accent2"/>
                </a:solidFill>
              </a:rPr>
              <a:t>Change Liaison Spotlight Series</a:t>
            </a:r>
          </a:p>
          <a:p>
            <a:pPr marL="914400" lvl="1" indent="-341313">
              <a:buClr>
                <a:srgbClr val="FFB81C"/>
              </a:buClr>
              <a:buFont typeface="Arial" panose="020B0604020202020204" pitchFamily="34" charset="0"/>
              <a:buChar char="•"/>
            </a:pPr>
            <a:r>
              <a:rPr lang="en-US" sz="2400" dirty="0">
                <a:solidFill>
                  <a:schemeClr val="accent2"/>
                </a:solidFill>
              </a:rPr>
              <a:t>Project Timeline</a:t>
            </a:r>
          </a:p>
          <a:p>
            <a:pPr marL="914400" lvl="1" indent="-341313">
              <a:buClr>
                <a:srgbClr val="FFB81C"/>
              </a:buClr>
              <a:buFont typeface="Arial" panose="020B0604020202020204" pitchFamily="34" charset="0"/>
              <a:buChar char="•"/>
            </a:pPr>
            <a:r>
              <a:rPr lang="en-US" sz="2400" dirty="0">
                <a:solidFill>
                  <a:schemeClr val="accent2"/>
                </a:solidFill>
              </a:rPr>
              <a:t>SIT 1 Update</a:t>
            </a:r>
          </a:p>
          <a:p>
            <a:pPr marL="914400" lvl="1" indent="-341313">
              <a:buClr>
                <a:srgbClr val="FFB81C"/>
              </a:buClr>
              <a:buFont typeface="Arial" panose="020B0604020202020204" pitchFamily="34" charset="0"/>
              <a:buChar char="•"/>
            </a:pPr>
            <a:r>
              <a:rPr lang="en-US" sz="2400" dirty="0">
                <a:solidFill>
                  <a:schemeClr val="accent2"/>
                </a:solidFill>
              </a:rPr>
              <a:t>Finance Team Update</a:t>
            </a:r>
          </a:p>
          <a:p>
            <a:pPr marL="914400" lvl="1" indent="-341313">
              <a:buClr>
                <a:srgbClr val="FFB81C"/>
              </a:buClr>
              <a:buFont typeface="Arial" panose="020B0604020202020204" pitchFamily="34" charset="0"/>
              <a:buChar char="•"/>
            </a:pPr>
            <a:r>
              <a:rPr lang="en-US" sz="2400" dirty="0">
                <a:solidFill>
                  <a:schemeClr val="accent2"/>
                </a:solidFill>
              </a:rPr>
              <a:t>What’s Coming Your Way?</a:t>
            </a:r>
          </a:p>
          <a:p>
            <a:pPr marL="914400" lvl="1" indent="-341313">
              <a:buClr>
                <a:srgbClr val="FFB81C"/>
              </a:buClr>
              <a:buFont typeface="Arial" panose="020B0604020202020204" pitchFamily="34" charset="0"/>
              <a:buChar char="•"/>
            </a:pPr>
            <a:r>
              <a:rPr lang="en-US" sz="2400" dirty="0">
                <a:solidFill>
                  <a:schemeClr val="accent2"/>
                </a:solidFill>
              </a:rPr>
              <a:t>KDSR </a:t>
            </a:r>
          </a:p>
          <a:p>
            <a:pPr marL="914400" lvl="1" indent="-341313">
              <a:buClr>
                <a:srgbClr val="FFB81C"/>
              </a:buClr>
              <a:buFont typeface="Arial" panose="020B0604020202020204" pitchFamily="34" charset="0"/>
              <a:buChar char="•"/>
            </a:pPr>
            <a:r>
              <a:rPr lang="en-US" sz="2400" dirty="0">
                <a:solidFill>
                  <a:schemeClr val="accent2"/>
                </a:solidFill>
              </a:rPr>
              <a:t>Lunch &amp; Learns/Roadshows </a:t>
            </a:r>
          </a:p>
          <a:p>
            <a:pPr marL="914400" lvl="1" indent="-341313">
              <a:buClr>
                <a:srgbClr val="FFB81C"/>
              </a:buClr>
              <a:buFont typeface="Arial" panose="020B0604020202020204" pitchFamily="34" charset="0"/>
              <a:buChar char="•"/>
            </a:pPr>
            <a:r>
              <a:rPr lang="en-US" sz="2400" dirty="0">
                <a:solidFill>
                  <a:schemeClr val="accent2"/>
                </a:solidFill>
              </a:rPr>
              <a:t>Leases</a:t>
            </a:r>
          </a:p>
          <a:p>
            <a:pPr marL="914400" lvl="1" indent="-341313">
              <a:buClr>
                <a:srgbClr val="FFB81C"/>
              </a:buClr>
              <a:buFont typeface="Arial" panose="020B0604020202020204" pitchFamily="34" charset="0"/>
              <a:buChar char="•"/>
            </a:pPr>
            <a:r>
              <a:rPr lang="en-US" sz="2400" dirty="0">
                <a:solidFill>
                  <a:schemeClr val="accent2"/>
                </a:solidFill>
              </a:rPr>
              <a:t>Q&amp;A</a:t>
            </a:r>
          </a:p>
          <a:p>
            <a:pPr marL="914400" lvl="1" indent="-341313">
              <a:buClr>
                <a:srgbClr val="FFB81C"/>
              </a:buClr>
              <a:buFont typeface="Arial" panose="020B0604020202020204" pitchFamily="34" charset="0"/>
              <a:buChar char="•"/>
            </a:pPr>
            <a:r>
              <a:rPr lang="en-US" sz="2400" dirty="0">
                <a:solidFill>
                  <a:schemeClr val="accent2"/>
                </a:solidFill>
              </a:rPr>
              <a:t>Survey</a:t>
            </a:r>
            <a:endParaRPr lang="en-US" sz="2600" dirty="0">
              <a:solidFill>
                <a:schemeClr val="accent2"/>
              </a:solidFill>
            </a:endParaRPr>
          </a:p>
          <a:p>
            <a:pPr marL="457200" indent="-457200">
              <a:buClr>
                <a:srgbClr val="FFB81C"/>
              </a:buClr>
              <a:buFont typeface="+mj-lt"/>
              <a:buAutoNum type="arabicPeriod"/>
            </a:pPr>
            <a:endParaRPr lang="en-US" dirty="0"/>
          </a:p>
        </p:txBody>
      </p:sp>
    </p:spTree>
    <p:extLst>
      <p:ext uri="{BB962C8B-B14F-4D97-AF65-F5344CB8AC3E}">
        <p14:creationId xmlns:p14="http://schemas.microsoft.com/office/powerpoint/2010/main" val="24527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91A2E7-5E3A-49A4-A99F-2BB05A01188C}"/>
              </a:ext>
            </a:extLst>
          </p:cNvPr>
          <p:cNvSpPr>
            <a:spLocks noGrp="1"/>
          </p:cNvSpPr>
          <p:nvPr>
            <p:ph idx="1"/>
          </p:nvPr>
        </p:nvSpPr>
        <p:spPr>
          <a:xfrm>
            <a:off x="4853152" y="1675350"/>
            <a:ext cx="6492240" cy="769614"/>
          </a:xfrm>
        </p:spPr>
        <p:txBody>
          <a:bodyPr>
            <a:normAutofit/>
          </a:bodyPr>
          <a:lstStyle/>
          <a:p>
            <a:pPr algn="ctr"/>
            <a:r>
              <a:rPr lang="en-US" sz="4500" dirty="0">
                <a:solidFill>
                  <a:srgbClr val="092F57"/>
                </a:solidFill>
              </a:rPr>
              <a:t>Thank You for Coming!</a:t>
            </a:r>
          </a:p>
        </p:txBody>
      </p:sp>
      <p:sp>
        <p:nvSpPr>
          <p:cNvPr id="512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80" charset="-128"/>
              </a:defRPr>
            </a:lvl1pPr>
            <a:lvl2pPr marL="742950" indent="-285750">
              <a:defRPr sz="2400">
                <a:solidFill>
                  <a:schemeClr val="tx1"/>
                </a:solidFill>
                <a:latin typeface="Arial" charset="0"/>
                <a:ea typeface="ＭＳ Ｐゴシック" pitchFamily="80" charset="-128"/>
              </a:defRPr>
            </a:lvl2pPr>
            <a:lvl3pPr marL="1143000" indent="-228600">
              <a:defRPr sz="2400">
                <a:solidFill>
                  <a:schemeClr val="tx1"/>
                </a:solidFill>
                <a:latin typeface="Arial" charset="0"/>
                <a:ea typeface="ＭＳ Ｐゴシック" pitchFamily="80" charset="-128"/>
              </a:defRPr>
            </a:lvl3pPr>
            <a:lvl4pPr marL="1600200" indent="-228600">
              <a:defRPr sz="2400">
                <a:solidFill>
                  <a:schemeClr val="tx1"/>
                </a:solidFill>
                <a:latin typeface="Arial" charset="0"/>
                <a:ea typeface="ＭＳ Ｐゴシック" pitchFamily="80" charset="-128"/>
              </a:defRPr>
            </a:lvl4pPr>
            <a:lvl5pPr marL="2057400" indent="-228600">
              <a:defRPr sz="2400">
                <a:solidFill>
                  <a:schemeClr val="tx1"/>
                </a:solidFill>
                <a:latin typeface="Arial"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0" charset="-128"/>
              </a:defRPr>
            </a:lvl9pPr>
          </a:lstStyle>
          <a:p>
            <a:fld id="{43AC0F75-2379-4AA9-8BFF-141052D41D72}" type="slidenum">
              <a:rPr lang="en-US" sz="1000">
                <a:solidFill>
                  <a:srgbClr val="003B79"/>
                </a:solidFill>
              </a:rPr>
              <a:pPr/>
              <a:t>20</a:t>
            </a:fld>
            <a:endParaRPr lang="en-US" sz="1000" dirty="0">
              <a:solidFill>
                <a:srgbClr val="003B79"/>
              </a:solidFill>
            </a:endParaRPr>
          </a:p>
        </p:txBody>
      </p:sp>
      <p:sp>
        <p:nvSpPr>
          <p:cNvPr id="5" name="Slide Number Placeholder 2">
            <a:extLst>
              <a:ext uri="{FF2B5EF4-FFF2-40B4-BE49-F238E27FC236}">
                <a16:creationId xmlns:a16="http://schemas.microsoft.com/office/drawing/2014/main" id="{B7F9715B-4725-4A81-B58B-2B707112974F}"/>
              </a:ext>
            </a:extLst>
          </p:cNvPr>
          <p:cNvSpPr txBox="1">
            <a:spLocks/>
          </p:cNvSpPr>
          <p:nvPr/>
        </p:nvSpPr>
        <p:spPr>
          <a:xfrm>
            <a:off x="10824185" y="6459785"/>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E993B956-EC48-49C8-A8DD-0FEF051B4709}" type="slidenum">
              <a:rPr lang="en-US" smtClean="0"/>
              <a:pPr>
                <a:defRPr/>
              </a:pPr>
              <a:t>20</a:t>
            </a:fld>
            <a:endParaRPr lang="en-US" dirty="0"/>
          </a:p>
        </p:txBody>
      </p:sp>
      <p:cxnSp>
        <p:nvCxnSpPr>
          <p:cNvPr id="7" name="Straight Connector 6">
            <a:extLst>
              <a:ext uri="{FF2B5EF4-FFF2-40B4-BE49-F238E27FC236}">
                <a16:creationId xmlns:a16="http://schemas.microsoft.com/office/drawing/2014/main" id="{C6BBB537-5595-498C-AF01-2B1AB78F6F61}"/>
              </a:ext>
            </a:extLst>
          </p:cNvPr>
          <p:cNvCxnSpPr/>
          <p:nvPr/>
        </p:nvCxnSpPr>
        <p:spPr>
          <a:xfrm>
            <a:off x="5230783" y="2381906"/>
            <a:ext cx="59817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DCBA7B9-816F-480F-912D-B98D3357CE2A}"/>
              </a:ext>
            </a:extLst>
          </p:cNvPr>
          <p:cNvSpPr txBox="1"/>
          <p:nvPr/>
        </p:nvSpPr>
        <p:spPr>
          <a:xfrm>
            <a:off x="5230782" y="2455082"/>
            <a:ext cx="2849730"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Sheena Coles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hlinkClick r:id="rId2"/>
              </a:rPr>
              <a:t>scoles@sco.Idaho.gov</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208-332-8703</a:t>
            </a:r>
          </a:p>
        </p:txBody>
      </p:sp>
      <p:sp>
        <p:nvSpPr>
          <p:cNvPr id="9" name="TextBox 8">
            <a:extLst>
              <a:ext uri="{FF2B5EF4-FFF2-40B4-BE49-F238E27FC236}">
                <a16:creationId xmlns:a16="http://schemas.microsoft.com/office/drawing/2014/main" id="{1572D9E7-B66E-45FB-9B80-93AC382A16EE}"/>
              </a:ext>
            </a:extLst>
          </p:cNvPr>
          <p:cNvSpPr txBox="1"/>
          <p:nvPr/>
        </p:nvSpPr>
        <p:spPr>
          <a:xfrm>
            <a:off x="6687723" y="5156653"/>
            <a:ext cx="3067819"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Luma: </a:t>
            </a:r>
            <a:r>
              <a:rPr lang="en-US" u="sng" dirty="0">
                <a:latin typeface="Arial" panose="020B0604020202020204" pitchFamily="34" charset="0"/>
                <a:cs typeface="Arial" panose="020B0604020202020204" pitchFamily="34" charset="0"/>
                <a:hlinkClick r:id="rId3"/>
              </a:rPr>
              <a:t>luma@sco.idaho.gov</a:t>
            </a:r>
            <a:endParaRPr lang="en-US"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9816E2E-A978-40DF-B050-B8A910D5F523}"/>
              </a:ext>
            </a:extLst>
          </p:cNvPr>
          <p:cNvSpPr txBox="1"/>
          <p:nvPr/>
        </p:nvSpPr>
        <p:spPr>
          <a:xfrm>
            <a:off x="5230782" y="4260052"/>
            <a:ext cx="2849730"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Heath Ribordy</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hlinkClick r:id="rId4"/>
              </a:rPr>
              <a:t>hribordy@sco.Idaho.gov</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CBB48C5-C0FA-4FC6-BD21-BFF41143D628}"/>
              </a:ext>
            </a:extLst>
          </p:cNvPr>
          <p:cNvSpPr txBox="1"/>
          <p:nvPr/>
        </p:nvSpPr>
        <p:spPr>
          <a:xfrm>
            <a:off x="8608304" y="3466015"/>
            <a:ext cx="3067819"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Danielle Blackmer</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hlinkClick r:id="rId5"/>
              </a:rPr>
              <a:t>dblackmer@sco.Idaho.gov</a:t>
            </a:r>
            <a:r>
              <a:rPr lang="en-US" dirty="0">
                <a:latin typeface="Arial" panose="020B0604020202020204" pitchFamily="34" charset="0"/>
                <a:cs typeface="Arial" panose="020B0604020202020204" pitchFamily="34" charset="0"/>
              </a:rPr>
              <a:t> </a:t>
            </a:r>
          </a:p>
          <a:p>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D735BF0-E91D-4234-924C-08701AF9C1AE}"/>
              </a:ext>
            </a:extLst>
          </p:cNvPr>
          <p:cNvSpPr txBox="1"/>
          <p:nvPr/>
        </p:nvSpPr>
        <p:spPr>
          <a:xfrm>
            <a:off x="5198135" y="3466015"/>
            <a:ext cx="2849730"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Chris Lehosit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hlinkClick r:id="rId6"/>
              </a:rPr>
              <a:t>clehosit@sco.Idaho.gov</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79DFCFE-1246-4DB0-95DC-3242CD38A8FD}"/>
              </a:ext>
            </a:extLst>
          </p:cNvPr>
          <p:cNvSpPr txBox="1"/>
          <p:nvPr/>
        </p:nvSpPr>
        <p:spPr>
          <a:xfrm>
            <a:off x="8630467" y="4260052"/>
            <a:ext cx="2849730"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Tina	Fuller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hlinkClick r:id="rId7"/>
              </a:rPr>
              <a:t>tfuller@sco.Idaho.gov</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026A0083-F87B-471D-BE61-F8689D014F0A}"/>
              </a:ext>
            </a:extLst>
          </p:cNvPr>
          <p:cNvGrpSpPr/>
          <p:nvPr/>
        </p:nvGrpSpPr>
        <p:grpSpPr>
          <a:xfrm>
            <a:off x="1071880" y="2601792"/>
            <a:ext cx="1765166" cy="1925763"/>
            <a:chOff x="3584575" y="5884863"/>
            <a:chExt cx="635000" cy="731837"/>
          </a:xfrm>
          <a:solidFill>
            <a:schemeClr val="bg1"/>
          </a:solidFill>
        </p:grpSpPr>
        <p:sp>
          <p:nvSpPr>
            <p:cNvPr id="15" name="Freeform 135">
              <a:extLst>
                <a:ext uri="{FF2B5EF4-FFF2-40B4-BE49-F238E27FC236}">
                  <a16:creationId xmlns:a16="http://schemas.microsoft.com/office/drawing/2014/main" id="{6A80338C-5E60-41F4-9F23-FC34FE5FD5ED}"/>
                </a:ext>
              </a:extLst>
            </p:cNvPr>
            <p:cNvSpPr>
              <a:spLocks noEditPoints="1"/>
            </p:cNvSpPr>
            <p:nvPr/>
          </p:nvSpPr>
          <p:spPr bwMode="auto">
            <a:xfrm>
              <a:off x="3584575" y="5884863"/>
              <a:ext cx="635000" cy="731837"/>
            </a:xfrm>
            <a:custGeom>
              <a:avLst/>
              <a:gdLst>
                <a:gd name="T0" fmla="*/ 206 w 211"/>
                <a:gd name="T1" fmla="*/ 0 h 243"/>
                <a:gd name="T2" fmla="*/ 4 w 211"/>
                <a:gd name="T3" fmla="*/ 0 h 243"/>
                <a:gd name="T4" fmla="*/ 0 w 211"/>
                <a:gd name="T5" fmla="*/ 5 h 243"/>
                <a:gd name="T6" fmla="*/ 0 w 211"/>
                <a:gd name="T7" fmla="*/ 238 h 243"/>
                <a:gd name="T8" fmla="*/ 4 w 211"/>
                <a:gd name="T9" fmla="*/ 243 h 243"/>
                <a:gd name="T10" fmla="*/ 173 w 211"/>
                <a:gd name="T11" fmla="*/ 243 h 243"/>
                <a:gd name="T12" fmla="*/ 178 w 211"/>
                <a:gd name="T13" fmla="*/ 238 h 243"/>
                <a:gd name="T14" fmla="*/ 178 w 211"/>
                <a:gd name="T15" fmla="*/ 69 h 243"/>
                <a:gd name="T16" fmla="*/ 206 w 211"/>
                <a:gd name="T17" fmla="*/ 69 h 243"/>
                <a:gd name="T18" fmla="*/ 211 w 211"/>
                <a:gd name="T19" fmla="*/ 64 h 243"/>
                <a:gd name="T20" fmla="*/ 211 w 211"/>
                <a:gd name="T21" fmla="*/ 5 h 243"/>
                <a:gd name="T22" fmla="*/ 206 w 211"/>
                <a:gd name="T23" fmla="*/ 0 h 243"/>
                <a:gd name="T24" fmla="*/ 201 w 211"/>
                <a:gd name="T25" fmla="*/ 59 h 243"/>
                <a:gd name="T26" fmla="*/ 173 w 211"/>
                <a:gd name="T27" fmla="*/ 59 h 243"/>
                <a:gd name="T28" fmla="*/ 168 w 211"/>
                <a:gd name="T29" fmla="*/ 64 h 243"/>
                <a:gd name="T30" fmla="*/ 168 w 211"/>
                <a:gd name="T31" fmla="*/ 234 h 243"/>
                <a:gd name="T32" fmla="*/ 9 w 211"/>
                <a:gd name="T33" fmla="*/ 234 h 243"/>
                <a:gd name="T34" fmla="*/ 9 w 211"/>
                <a:gd name="T35" fmla="*/ 10 h 243"/>
                <a:gd name="T36" fmla="*/ 201 w 211"/>
                <a:gd name="T37" fmla="*/ 10 h 243"/>
                <a:gd name="T38" fmla="*/ 201 w 211"/>
                <a:gd name="T39" fmla="*/ 5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1" h="243">
                  <a:moveTo>
                    <a:pt x="206" y="0"/>
                  </a:moveTo>
                  <a:cubicBezTo>
                    <a:pt x="4" y="0"/>
                    <a:pt x="4" y="0"/>
                    <a:pt x="4" y="0"/>
                  </a:cubicBezTo>
                  <a:cubicBezTo>
                    <a:pt x="2" y="0"/>
                    <a:pt x="0" y="3"/>
                    <a:pt x="0" y="5"/>
                  </a:cubicBezTo>
                  <a:cubicBezTo>
                    <a:pt x="0" y="238"/>
                    <a:pt x="0" y="238"/>
                    <a:pt x="0" y="238"/>
                  </a:cubicBezTo>
                  <a:cubicBezTo>
                    <a:pt x="0" y="241"/>
                    <a:pt x="2" y="243"/>
                    <a:pt x="4" y="243"/>
                  </a:cubicBezTo>
                  <a:cubicBezTo>
                    <a:pt x="173" y="243"/>
                    <a:pt x="173" y="243"/>
                    <a:pt x="173" y="243"/>
                  </a:cubicBezTo>
                  <a:cubicBezTo>
                    <a:pt x="176" y="243"/>
                    <a:pt x="178" y="241"/>
                    <a:pt x="178" y="238"/>
                  </a:cubicBezTo>
                  <a:cubicBezTo>
                    <a:pt x="178" y="69"/>
                    <a:pt x="178" y="69"/>
                    <a:pt x="178" y="69"/>
                  </a:cubicBezTo>
                  <a:cubicBezTo>
                    <a:pt x="206" y="69"/>
                    <a:pt x="206" y="69"/>
                    <a:pt x="206" y="69"/>
                  </a:cubicBezTo>
                  <a:cubicBezTo>
                    <a:pt x="209" y="69"/>
                    <a:pt x="211" y="66"/>
                    <a:pt x="211" y="64"/>
                  </a:cubicBezTo>
                  <a:cubicBezTo>
                    <a:pt x="211" y="5"/>
                    <a:pt x="211" y="5"/>
                    <a:pt x="211" y="5"/>
                  </a:cubicBezTo>
                  <a:cubicBezTo>
                    <a:pt x="211" y="3"/>
                    <a:pt x="209" y="0"/>
                    <a:pt x="206" y="0"/>
                  </a:cubicBezTo>
                  <a:close/>
                  <a:moveTo>
                    <a:pt x="201" y="59"/>
                  </a:moveTo>
                  <a:cubicBezTo>
                    <a:pt x="173" y="59"/>
                    <a:pt x="173" y="59"/>
                    <a:pt x="173" y="59"/>
                  </a:cubicBezTo>
                  <a:cubicBezTo>
                    <a:pt x="170" y="59"/>
                    <a:pt x="168" y="61"/>
                    <a:pt x="168" y="64"/>
                  </a:cubicBezTo>
                  <a:cubicBezTo>
                    <a:pt x="168" y="234"/>
                    <a:pt x="168" y="234"/>
                    <a:pt x="168" y="234"/>
                  </a:cubicBezTo>
                  <a:cubicBezTo>
                    <a:pt x="9" y="234"/>
                    <a:pt x="9" y="234"/>
                    <a:pt x="9" y="234"/>
                  </a:cubicBezTo>
                  <a:cubicBezTo>
                    <a:pt x="9" y="10"/>
                    <a:pt x="9" y="10"/>
                    <a:pt x="9" y="10"/>
                  </a:cubicBezTo>
                  <a:cubicBezTo>
                    <a:pt x="201" y="10"/>
                    <a:pt x="201" y="10"/>
                    <a:pt x="201" y="10"/>
                  </a:cubicBezTo>
                  <a:lnTo>
                    <a:pt x="201" y="5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endParaRPr lang="en-US" sz="1286" dirty="0"/>
            </a:p>
          </p:txBody>
        </p:sp>
        <p:sp>
          <p:nvSpPr>
            <p:cNvPr id="16" name="Freeform 136">
              <a:extLst>
                <a:ext uri="{FF2B5EF4-FFF2-40B4-BE49-F238E27FC236}">
                  <a16:creationId xmlns:a16="http://schemas.microsoft.com/office/drawing/2014/main" id="{651E1B19-CC9D-4765-8461-87F0F05DD3A1}"/>
                </a:ext>
              </a:extLst>
            </p:cNvPr>
            <p:cNvSpPr>
              <a:spLocks/>
            </p:cNvSpPr>
            <p:nvPr/>
          </p:nvSpPr>
          <p:spPr bwMode="auto">
            <a:xfrm>
              <a:off x="3683000" y="6469063"/>
              <a:ext cx="338138" cy="30162"/>
            </a:xfrm>
            <a:custGeom>
              <a:avLst/>
              <a:gdLst>
                <a:gd name="T0" fmla="*/ 5 w 112"/>
                <a:gd name="T1" fmla="*/ 10 h 10"/>
                <a:gd name="T2" fmla="*/ 107 w 112"/>
                <a:gd name="T3" fmla="*/ 10 h 10"/>
                <a:gd name="T4" fmla="*/ 112 w 112"/>
                <a:gd name="T5" fmla="*/ 5 h 10"/>
                <a:gd name="T6" fmla="*/ 107 w 112"/>
                <a:gd name="T7" fmla="*/ 0 h 10"/>
                <a:gd name="T8" fmla="*/ 5 w 112"/>
                <a:gd name="T9" fmla="*/ 0 h 10"/>
                <a:gd name="T10" fmla="*/ 0 w 112"/>
                <a:gd name="T11" fmla="*/ 5 h 10"/>
                <a:gd name="T12" fmla="*/ 5 w 112"/>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2" h="10">
                  <a:moveTo>
                    <a:pt x="5" y="10"/>
                  </a:moveTo>
                  <a:cubicBezTo>
                    <a:pt x="107" y="10"/>
                    <a:pt x="107" y="10"/>
                    <a:pt x="107" y="10"/>
                  </a:cubicBezTo>
                  <a:cubicBezTo>
                    <a:pt x="109" y="10"/>
                    <a:pt x="112" y="8"/>
                    <a:pt x="112" y="5"/>
                  </a:cubicBezTo>
                  <a:cubicBezTo>
                    <a:pt x="112" y="2"/>
                    <a:pt x="109" y="0"/>
                    <a:pt x="107" y="0"/>
                  </a:cubicBezTo>
                  <a:cubicBezTo>
                    <a:pt x="5" y="0"/>
                    <a:pt x="5" y="0"/>
                    <a:pt x="5" y="0"/>
                  </a:cubicBezTo>
                  <a:cubicBezTo>
                    <a:pt x="2" y="0"/>
                    <a:pt x="0" y="2"/>
                    <a:pt x="0" y="5"/>
                  </a:cubicBezTo>
                  <a:cubicBezTo>
                    <a:pt x="0" y="8"/>
                    <a:pt x="2" y="10"/>
                    <a:pt x="5" y="10"/>
                  </a:cubicBezTo>
                  <a:close/>
                </a:path>
              </a:pathLst>
            </a:custGeom>
            <a:solidFill>
              <a:srgbClr val="6CC2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endParaRPr lang="en-US" sz="1286" dirty="0"/>
            </a:p>
          </p:txBody>
        </p:sp>
        <p:sp>
          <p:nvSpPr>
            <p:cNvPr id="17" name="Freeform 137">
              <a:extLst>
                <a:ext uri="{FF2B5EF4-FFF2-40B4-BE49-F238E27FC236}">
                  <a16:creationId xmlns:a16="http://schemas.microsoft.com/office/drawing/2014/main" id="{BD9B4CED-4CD3-4E9E-83AA-55376EF8B5C8}"/>
                </a:ext>
              </a:extLst>
            </p:cNvPr>
            <p:cNvSpPr>
              <a:spLocks/>
            </p:cNvSpPr>
            <p:nvPr/>
          </p:nvSpPr>
          <p:spPr bwMode="auto">
            <a:xfrm>
              <a:off x="3683000" y="6378575"/>
              <a:ext cx="338138" cy="30162"/>
            </a:xfrm>
            <a:custGeom>
              <a:avLst/>
              <a:gdLst>
                <a:gd name="T0" fmla="*/ 5 w 112"/>
                <a:gd name="T1" fmla="*/ 10 h 10"/>
                <a:gd name="T2" fmla="*/ 107 w 112"/>
                <a:gd name="T3" fmla="*/ 10 h 10"/>
                <a:gd name="T4" fmla="*/ 112 w 112"/>
                <a:gd name="T5" fmla="*/ 5 h 10"/>
                <a:gd name="T6" fmla="*/ 107 w 112"/>
                <a:gd name="T7" fmla="*/ 0 h 10"/>
                <a:gd name="T8" fmla="*/ 5 w 112"/>
                <a:gd name="T9" fmla="*/ 0 h 10"/>
                <a:gd name="T10" fmla="*/ 0 w 112"/>
                <a:gd name="T11" fmla="*/ 5 h 10"/>
                <a:gd name="T12" fmla="*/ 5 w 112"/>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2" h="10">
                  <a:moveTo>
                    <a:pt x="5" y="10"/>
                  </a:moveTo>
                  <a:cubicBezTo>
                    <a:pt x="107" y="10"/>
                    <a:pt x="107" y="10"/>
                    <a:pt x="107" y="10"/>
                  </a:cubicBezTo>
                  <a:cubicBezTo>
                    <a:pt x="109" y="10"/>
                    <a:pt x="112" y="8"/>
                    <a:pt x="112" y="5"/>
                  </a:cubicBezTo>
                  <a:cubicBezTo>
                    <a:pt x="112" y="2"/>
                    <a:pt x="109" y="0"/>
                    <a:pt x="107" y="0"/>
                  </a:cubicBezTo>
                  <a:cubicBezTo>
                    <a:pt x="5" y="0"/>
                    <a:pt x="5" y="0"/>
                    <a:pt x="5" y="0"/>
                  </a:cubicBezTo>
                  <a:cubicBezTo>
                    <a:pt x="2" y="0"/>
                    <a:pt x="0" y="2"/>
                    <a:pt x="0" y="5"/>
                  </a:cubicBezTo>
                  <a:cubicBezTo>
                    <a:pt x="0" y="8"/>
                    <a:pt x="2" y="10"/>
                    <a:pt x="5" y="10"/>
                  </a:cubicBezTo>
                  <a:close/>
                </a:path>
              </a:pathLst>
            </a:custGeom>
            <a:solidFill>
              <a:srgbClr val="E1450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endParaRPr lang="en-US" sz="1286" dirty="0"/>
            </a:p>
          </p:txBody>
        </p:sp>
        <p:sp>
          <p:nvSpPr>
            <p:cNvPr id="18" name="Freeform 138">
              <a:extLst>
                <a:ext uri="{FF2B5EF4-FFF2-40B4-BE49-F238E27FC236}">
                  <a16:creationId xmlns:a16="http://schemas.microsoft.com/office/drawing/2014/main" id="{8956BDEC-4F54-4A34-920E-2206BF9FE54B}"/>
                </a:ext>
              </a:extLst>
            </p:cNvPr>
            <p:cNvSpPr>
              <a:spLocks/>
            </p:cNvSpPr>
            <p:nvPr/>
          </p:nvSpPr>
          <p:spPr bwMode="auto">
            <a:xfrm>
              <a:off x="4146550" y="6156325"/>
              <a:ext cx="73025" cy="192087"/>
            </a:xfrm>
            <a:custGeom>
              <a:avLst/>
              <a:gdLst>
                <a:gd name="T0" fmla="*/ 19 w 24"/>
                <a:gd name="T1" fmla="*/ 0 h 64"/>
                <a:gd name="T2" fmla="*/ 5 w 24"/>
                <a:gd name="T3" fmla="*/ 0 h 64"/>
                <a:gd name="T4" fmla="*/ 0 w 24"/>
                <a:gd name="T5" fmla="*/ 5 h 64"/>
                <a:gd name="T6" fmla="*/ 5 w 24"/>
                <a:gd name="T7" fmla="*/ 10 h 64"/>
                <a:gd name="T8" fmla="*/ 14 w 24"/>
                <a:gd name="T9" fmla="*/ 10 h 64"/>
                <a:gd name="T10" fmla="*/ 14 w 24"/>
                <a:gd name="T11" fmla="*/ 54 h 64"/>
                <a:gd name="T12" fmla="*/ 5 w 24"/>
                <a:gd name="T13" fmla="*/ 54 h 64"/>
                <a:gd name="T14" fmla="*/ 0 w 24"/>
                <a:gd name="T15" fmla="*/ 59 h 64"/>
                <a:gd name="T16" fmla="*/ 5 w 24"/>
                <a:gd name="T17" fmla="*/ 64 h 64"/>
                <a:gd name="T18" fmla="*/ 19 w 24"/>
                <a:gd name="T19" fmla="*/ 64 h 64"/>
                <a:gd name="T20" fmla="*/ 24 w 24"/>
                <a:gd name="T21" fmla="*/ 59 h 64"/>
                <a:gd name="T22" fmla="*/ 24 w 24"/>
                <a:gd name="T23" fmla="*/ 5 h 64"/>
                <a:gd name="T24" fmla="*/ 19 w 24"/>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64">
                  <a:moveTo>
                    <a:pt x="19" y="0"/>
                  </a:moveTo>
                  <a:cubicBezTo>
                    <a:pt x="5" y="0"/>
                    <a:pt x="5" y="0"/>
                    <a:pt x="5" y="0"/>
                  </a:cubicBezTo>
                  <a:cubicBezTo>
                    <a:pt x="2" y="0"/>
                    <a:pt x="0" y="2"/>
                    <a:pt x="0" y="5"/>
                  </a:cubicBezTo>
                  <a:cubicBezTo>
                    <a:pt x="0" y="7"/>
                    <a:pt x="2" y="10"/>
                    <a:pt x="5" y="10"/>
                  </a:cubicBezTo>
                  <a:cubicBezTo>
                    <a:pt x="14" y="10"/>
                    <a:pt x="14" y="10"/>
                    <a:pt x="14" y="10"/>
                  </a:cubicBezTo>
                  <a:cubicBezTo>
                    <a:pt x="14" y="54"/>
                    <a:pt x="14" y="54"/>
                    <a:pt x="14" y="54"/>
                  </a:cubicBezTo>
                  <a:cubicBezTo>
                    <a:pt x="5" y="54"/>
                    <a:pt x="5" y="54"/>
                    <a:pt x="5" y="54"/>
                  </a:cubicBezTo>
                  <a:cubicBezTo>
                    <a:pt x="2" y="54"/>
                    <a:pt x="0" y="56"/>
                    <a:pt x="0" y="59"/>
                  </a:cubicBezTo>
                  <a:cubicBezTo>
                    <a:pt x="0" y="62"/>
                    <a:pt x="2" y="64"/>
                    <a:pt x="5" y="64"/>
                  </a:cubicBezTo>
                  <a:cubicBezTo>
                    <a:pt x="19" y="64"/>
                    <a:pt x="19" y="64"/>
                    <a:pt x="19" y="64"/>
                  </a:cubicBezTo>
                  <a:cubicBezTo>
                    <a:pt x="22" y="64"/>
                    <a:pt x="24" y="62"/>
                    <a:pt x="24" y="59"/>
                  </a:cubicBezTo>
                  <a:cubicBezTo>
                    <a:pt x="24" y="5"/>
                    <a:pt x="24" y="5"/>
                    <a:pt x="24" y="5"/>
                  </a:cubicBezTo>
                  <a:cubicBezTo>
                    <a:pt x="24" y="2"/>
                    <a:pt x="22" y="0"/>
                    <a:pt x="19"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endParaRPr lang="en-US" sz="1286" dirty="0"/>
            </a:p>
          </p:txBody>
        </p:sp>
        <p:sp>
          <p:nvSpPr>
            <p:cNvPr id="19" name="Freeform 139">
              <a:extLst>
                <a:ext uri="{FF2B5EF4-FFF2-40B4-BE49-F238E27FC236}">
                  <a16:creationId xmlns:a16="http://schemas.microsoft.com/office/drawing/2014/main" id="{42A21B91-9587-45E1-B7E3-D8B7618D63D2}"/>
                </a:ext>
              </a:extLst>
            </p:cNvPr>
            <p:cNvSpPr>
              <a:spLocks/>
            </p:cNvSpPr>
            <p:nvPr/>
          </p:nvSpPr>
          <p:spPr bwMode="auto">
            <a:xfrm>
              <a:off x="4146550" y="6411913"/>
              <a:ext cx="73025" cy="204787"/>
            </a:xfrm>
            <a:custGeom>
              <a:avLst/>
              <a:gdLst>
                <a:gd name="T0" fmla="*/ 19 w 24"/>
                <a:gd name="T1" fmla="*/ 0 h 68"/>
                <a:gd name="T2" fmla="*/ 5 w 24"/>
                <a:gd name="T3" fmla="*/ 0 h 68"/>
                <a:gd name="T4" fmla="*/ 0 w 24"/>
                <a:gd name="T5" fmla="*/ 5 h 68"/>
                <a:gd name="T6" fmla="*/ 5 w 24"/>
                <a:gd name="T7" fmla="*/ 10 h 68"/>
                <a:gd name="T8" fmla="*/ 14 w 24"/>
                <a:gd name="T9" fmla="*/ 10 h 68"/>
                <a:gd name="T10" fmla="*/ 14 w 24"/>
                <a:gd name="T11" fmla="*/ 59 h 68"/>
                <a:gd name="T12" fmla="*/ 5 w 24"/>
                <a:gd name="T13" fmla="*/ 59 h 68"/>
                <a:gd name="T14" fmla="*/ 0 w 24"/>
                <a:gd name="T15" fmla="*/ 63 h 68"/>
                <a:gd name="T16" fmla="*/ 5 w 24"/>
                <a:gd name="T17" fmla="*/ 68 h 68"/>
                <a:gd name="T18" fmla="*/ 19 w 24"/>
                <a:gd name="T19" fmla="*/ 68 h 68"/>
                <a:gd name="T20" fmla="*/ 24 w 24"/>
                <a:gd name="T21" fmla="*/ 63 h 68"/>
                <a:gd name="T22" fmla="*/ 24 w 24"/>
                <a:gd name="T23" fmla="*/ 5 h 68"/>
                <a:gd name="T24" fmla="*/ 19 w 24"/>
                <a:gd name="T25"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68">
                  <a:moveTo>
                    <a:pt x="19" y="0"/>
                  </a:moveTo>
                  <a:cubicBezTo>
                    <a:pt x="5" y="0"/>
                    <a:pt x="5" y="0"/>
                    <a:pt x="5" y="0"/>
                  </a:cubicBezTo>
                  <a:cubicBezTo>
                    <a:pt x="2" y="0"/>
                    <a:pt x="0" y="3"/>
                    <a:pt x="0" y="5"/>
                  </a:cubicBezTo>
                  <a:cubicBezTo>
                    <a:pt x="0" y="8"/>
                    <a:pt x="2" y="10"/>
                    <a:pt x="5" y="10"/>
                  </a:cubicBezTo>
                  <a:cubicBezTo>
                    <a:pt x="14" y="10"/>
                    <a:pt x="14" y="10"/>
                    <a:pt x="14" y="10"/>
                  </a:cubicBezTo>
                  <a:cubicBezTo>
                    <a:pt x="14" y="59"/>
                    <a:pt x="14" y="59"/>
                    <a:pt x="14" y="59"/>
                  </a:cubicBezTo>
                  <a:cubicBezTo>
                    <a:pt x="5" y="59"/>
                    <a:pt x="5" y="59"/>
                    <a:pt x="5" y="59"/>
                  </a:cubicBezTo>
                  <a:cubicBezTo>
                    <a:pt x="2" y="59"/>
                    <a:pt x="0" y="61"/>
                    <a:pt x="0" y="63"/>
                  </a:cubicBezTo>
                  <a:cubicBezTo>
                    <a:pt x="0" y="66"/>
                    <a:pt x="2" y="68"/>
                    <a:pt x="5" y="68"/>
                  </a:cubicBezTo>
                  <a:cubicBezTo>
                    <a:pt x="19" y="68"/>
                    <a:pt x="19" y="68"/>
                    <a:pt x="19" y="68"/>
                  </a:cubicBezTo>
                  <a:cubicBezTo>
                    <a:pt x="22" y="68"/>
                    <a:pt x="24" y="66"/>
                    <a:pt x="24" y="63"/>
                  </a:cubicBezTo>
                  <a:cubicBezTo>
                    <a:pt x="24" y="5"/>
                    <a:pt x="24" y="5"/>
                    <a:pt x="24" y="5"/>
                  </a:cubicBezTo>
                  <a:cubicBezTo>
                    <a:pt x="24" y="3"/>
                    <a:pt x="22" y="0"/>
                    <a:pt x="19"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endParaRPr lang="en-US" sz="1286" dirty="0"/>
            </a:p>
          </p:txBody>
        </p:sp>
        <p:sp>
          <p:nvSpPr>
            <p:cNvPr id="20" name="Freeform 140">
              <a:extLst>
                <a:ext uri="{FF2B5EF4-FFF2-40B4-BE49-F238E27FC236}">
                  <a16:creationId xmlns:a16="http://schemas.microsoft.com/office/drawing/2014/main" id="{7A2339EA-8492-4DC4-A452-0941502256D2}"/>
                </a:ext>
              </a:extLst>
            </p:cNvPr>
            <p:cNvSpPr>
              <a:spLocks noEditPoints="1"/>
            </p:cNvSpPr>
            <p:nvPr/>
          </p:nvSpPr>
          <p:spPr bwMode="auto">
            <a:xfrm>
              <a:off x="3689350" y="5978525"/>
              <a:ext cx="328613" cy="328612"/>
            </a:xfrm>
            <a:custGeom>
              <a:avLst/>
              <a:gdLst>
                <a:gd name="T0" fmla="*/ 9 w 109"/>
                <a:gd name="T1" fmla="*/ 109 h 109"/>
                <a:gd name="T2" fmla="*/ 100 w 109"/>
                <a:gd name="T3" fmla="*/ 109 h 109"/>
                <a:gd name="T4" fmla="*/ 109 w 109"/>
                <a:gd name="T5" fmla="*/ 100 h 109"/>
                <a:gd name="T6" fmla="*/ 109 w 109"/>
                <a:gd name="T7" fmla="*/ 88 h 109"/>
                <a:gd name="T8" fmla="*/ 103 w 109"/>
                <a:gd name="T9" fmla="*/ 80 h 109"/>
                <a:gd name="T10" fmla="*/ 71 w 109"/>
                <a:gd name="T11" fmla="*/ 65 h 109"/>
                <a:gd name="T12" fmla="*/ 71 w 109"/>
                <a:gd name="T13" fmla="*/ 63 h 109"/>
                <a:gd name="T14" fmla="*/ 78 w 109"/>
                <a:gd name="T15" fmla="*/ 50 h 109"/>
                <a:gd name="T16" fmla="*/ 82 w 109"/>
                <a:gd name="T17" fmla="*/ 41 h 109"/>
                <a:gd name="T18" fmla="*/ 80 w 109"/>
                <a:gd name="T19" fmla="*/ 34 h 109"/>
                <a:gd name="T20" fmla="*/ 80 w 109"/>
                <a:gd name="T21" fmla="*/ 25 h 109"/>
                <a:gd name="T22" fmla="*/ 54 w 109"/>
                <a:gd name="T23" fmla="*/ 0 h 109"/>
                <a:gd name="T24" fmla="*/ 28 w 109"/>
                <a:gd name="T25" fmla="*/ 25 h 109"/>
                <a:gd name="T26" fmla="*/ 28 w 109"/>
                <a:gd name="T27" fmla="*/ 34 h 109"/>
                <a:gd name="T28" fmla="*/ 27 w 109"/>
                <a:gd name="T29" fmla="*/ 41 h 109"/>
                <a:gd name="T30" fmla="*/ 31 w 109"/>
                <a:gd name="T31" fmla="*/ 50 h 109"/>
                <a:gd name="T32" fmla="*/ 37 w 109"/>
                <a:gd name="T33" fmla="*/ 63 h 109"/>
                <a:gd name="T34" fmla="*/ 37 w 109"/>
                <a:gd name="T35" fmla="*/ 65 h 109"/>
                <a:gd name="T36" fmla="*/ 6 w 109"/>
                <a:gd name="T37" fmla="*/ 80 h 109"/>
                <a:gd name="T38" fmla="*/ 0 w 109"/>
                <a:gd name="T39" fmla="*/ 88 h 109"/>
                <a:gd name="T40" fmla="*/ 0 w 109"/>
                <a:gd name="T41" fmla="*/ 100 h 109"/>
                <a:gd name="T42" fmla="*/ 9 w 109"/>
                <a:gd name="T43" fmla="*/ 109 h 109"/>
                <a:gd name="T44" fmla="*/ 10 w 109"/>
                <a:gd name="T45" fmla="*/ 89 h 109"/>
                <a:gd name="T46" fmla="*/ 47 w 109"/>
                <a:gd name="T47" fmla="*/ 68 h 109"/>
                <a:gd name="T48" fmla="*/ 47 w 109"/>
                <a:gd name="T49" fmla="*/ 66 h 109"/>
                <a:gd name="T50" fmla="*/ 47 w 109"/>
                <a:gd name="T51" fmla="*/ 61 h 109"/>
                <a:gd name="T52" fmla="*/ 46 w 109"/>
                <a:gd name="T53" fmla="*/ 58 h 109"/>
                <a:gd name="T54" fmla="*/ 40 w 109"/>
                <a:gd name="T55" fmla="*/ 46 h 109"/>
                <a:gd name="T56" fmla="*/ 38 w 109"/>
                <a:gd name="T57" fmla="*/ 44 h 109"/>
                <a:gd name="T58" fmla="*/ 36 w 109"/>
                <a:gd name="T59" fmla="*/ 41 h 109"/>
                <a:gd name="T60" fmla="*/ 37 w 109"/>
                <a:gd name="T61" fmla="*/ 39 h 109"/>
                <a:gd name="T62" fmla="*/ 38 w 109"/>
                <a:gd name="T63" fmla="*/ 36 h 109"/>
                <a:gd name="T64" fmla="*/ 38 w 109"/>
                <a:gd name="T65" fmla="*/ 25 h 109"/>
                <a:gd name="T66" fmla="*/ 54 w 109"/>
                <a:gd name="T67" fmla="*/ 10 h 109"/>
                <a:gd name="T68" fmla="*/ 71 w 109"/>
                <a:gd name="T69" fmla="*/ 25 h 109"/>
                <a:gd name="T70" fmla="*/ 71 w 109"/>
                <a:gd name="T71" fmla="*/ 36 h 109"/>
                <a:gd name="T72" fmla="*/ 72 w 109"/>
                <a:gd name="T73" fmla="*/ 39 h 109"/>
                <a:gd name="T74" fmla="*/ 72 w 109"/>
                <a:gd name="T75" fmla="*/ 41 h 109"/>
                <a:gd name="T76" fmla="*/ 71 w 109"/>
                <a:gd name="T77" fmla="*/ 44 h 109"/>
                <a:gd name="T78" fmla="*/ 69 w 109"/>
                <a:gd name="T79" fmla="*/ 46 h 109"/>
                <a:gd name="T80" fmla="*/ 63 w 109"/>
                <a:gd name="T81" fmla="*/ 58 h 109"/>
                <a:gd name="T82" fmla="*/ 62 w 109"/>
                <a:gd name="T83" fmla="*/ 61 h 109"/>
                <a:gd name="T84" fmla="*/ 62 w 109"/>
                <a:gd name="T85" fmla="*/ 66 h 109"/>
                <a:gd name="T86" fmla="*/ 62 w 109"/>
                <a:gd name="T87" fmla="*/ 68 h 109"/>
                <a:gd name="T88" fmla="*/ 99 w 109"/>
                <a:gd name="T89" fmla="*/ 89 h 109"/>
                <a:gd name="T90" fmla="*/ 99 w 109"/>
                <a:gd name="T91" fmla="*/ 99 h 109"/>
                <a:gd name="T92" fmla="*/ 10 w 109"/>
                <a:gd name="T93" fmla="*/ 99 h 109"/>
                <a:gd name="T94" fmla="*/ 10 w 109"/>
                <a:gd name="T95" fmla="*/ 8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9" h="109">
                  <a:moveTo>
                    <a:pt x="9" y="109"/>
                  </a:moveTo>
                  <a:cubicBezTo>
                    <a:pt x="100" y="109"/>
                    <a:pt x="100" y="109"/>
                    <a:pt x="100" y="109"/>
                  </a:cubicBezTo>
                  <a:cubicBezTo>
                    <a:pt x="105" y="109"/>
                    <a:pt x="109" y="105"/>
                    <a:pt x="109" y="100"/>
                  </a:cubicBezTo>
                  <a:cubicBezTo>
                    <a:pt x="109" y="88"/>
                    <a:pt x="109" y="88"/>
                    <a:pt x="109" y="88"/>
                  </a:cubicBezTo>
                  <a:cubicBezTo>
                    <a:pt x="109" y="84"/>
                    <a:pt x="106" y="81"/>
                    <a:pt x="103" y="80"/>
                  </a:cubicBezTo>
                  <a:cubicBezTo>
                    <a:pt x="78" y="70"/>
                    <a:pt x="72" y="66"/>
                    <a:pt x="71" y="65"/>
                  </a:cubicBezTo>
                  <a:cubicBezTo>
                    <a:pt x="71" y="63"/>
                    <a:pt x="71" y="63"/>
                    <a:pt x="71" y="63"/>
                  </a:cubicBezTo>
                  <a:cubicBezTo>
                    <a:pt x="74" y="60"/>
                    <a:pt x="77" y="55"/>
                    <a:pt x="78" y="50"/>
                  </a:cubicBezTo>
                  <a:cubicBezTo>
                    <a:pt x="81" y="48"/>
                    <a:pt x="82" y="45"/>
                    <a:pt x="82" y="41"/>
                  </a:cubicBezTo>
                  <a:cubicBezTo>
                    <a:pt x="82" y="39"/>
                    <a:pt x="82" y="36"/>
                    <a:pt x="80" y="34"/>
                  </a:cubicBezTo>
                  <a:cubicBezTo>
                    <a:pt x="80" y="25"/>
                    <a:pt x="80" y="25"/>
                    <a:pt x="80" y="25"/>
                  </a:cubicBezTo>
                  <a:cubicBezTo>
                    <a:pt x="80" y="10"/>
                    <a:pt x="71" y="0"/>
                    <a:pt x="54" y="0"/>
                  </a:cubicBezTo>
                  <a:cubicBezTo>
                    <a:pt x="38" y="0"/>
                    <a:pt x="28" y="10"/>
                    <a:pt x="28" y="25"/>
                  </a:cubicBezTo>
                  <a:cubicBezTo>
                    <a:pt x="28" y="34"/>
                    <a:pt x="28" y="34"/>
                    <a:pt x="28" y="34"/>
                  </a:cubicBezTo>
                  <a:cubicBezTo>
                    <a:pt x="27" y="36"/>
                    <a:pt x="27" y="39"/>
                    <a:pt x="27" y="41"/>
                  </a:cubicBezTo>
                  <a:cubicBezTo>
                    <a:pt x="27" y="45"/>
                    <a:pt x="28" y="48"/>
                    <a:pt x="31" y="50"/>
                  </a:cubicBezTo>
                  <a:cubicBezTo>
                    <a:pt x="32" y="55"/>
                    <a:pt x="34" y="60"/>
                    <a:pt x="37" y="63"/>
                  </a:cubicBezTo>
                  <a:cubicBezTo>
                    <a:pt x="37" y="65"/>
                    <a:pt x="37" y="65"/>
                    <a:pt x="37" y="65"/>
                  </a:cubicBezTo>
                  <a:cubicBezTo>
                    <a:pt x="36" y="66"/>
                    <a:pt x="30" y="71"/>
                    <a:pt x="6" y="80"/>
                  </a:cubicBezTo>
                  <a:cubicBezTo>
                    <a:pt x="2" y="81"/>
                    <a:pt x="0" y="84"/>
                    <a:pt x="0" y="88"/>
                  </a:cubicBezTo>
                  <a:cubicBezTo>
                    <a:pt x="0" y="100"/>
                    <a:pt x="0" y="100"/>
                    <a:pt x="0" y="100"/>
                  </a:cubicBezTo>
                  <a:cubicBezTo>
                    <a:pt x="0" y="105"/>
                    <a:pt x="4" y="109"/>
                    <a:pt x="9" y="109"/>
                  </a:cubicBezTo>
                  <a:close/>
                  <a:moveTo>
                    <a:pt x="10" y="89"/>
                  </a:moveTo>
                  <a:cubicBezTo>
                    <a:pt x="42" y="76"/>
                    <a:pt x="46" y="72"/>
                    <a:pt x="47" y="68"/>
                  </a:cubicBezTo>
                  <a:cubicBezTo>
                    <a:pt x="47" y="67"/>
                    <a:pt x="47" y="67"/>
                    <a:pt x="47" y="66"/>
                  </a:cubicBezTo>
                  <a:cubicBezTo>
                    <a:pt x="47" y="61"/>
                    <a:pt x="47" y="61"/>
                    <a:pt x="47" y="61"/>
                  </a:cubicBezTo>
                  <a:cubicBezTo>
                    <a:pt x="47" y="60"/>
                    <a:pt x="47" y="59"/>
                    <a:pt x="46" y="58"/>
                  </a:cubicBezTo>
                  <a:cubicBezTo>
                    <a:pt x="43" y="55"/>
                    <a:pt x="41" y="51"/>
                    <a:pt x="40" y="46"/>
                  </a:cubicBezTo>
                  <a:cubicBezTo>
                    <a:pt x="39" y="45"/>
                    <a:pt x="39" y="44"/>
                    <a:pt x="38" y="44"/>
                  </a:cubicBezTo>
                  <a:cubicBezTo>
                    <a:pt x="37" y="43"/>
                    <a:pt x="36" y="42"/>
                    <a:pt x="36" y="41"/>
                  </a:cubicBezTo>
                  <a:cubicBezTo>
                    <a:pt x="36" y="40"/>
                    <a:pt x="37" y="39"/>
                    <a:pt x="37" y="39"/>
                  </a:cubicBezTo>
                  <a:cubicBezTo>
                    <a:pt x="38" y="38"/>
                    <a:pt x="38" y="37"/>
                    <a:pt x="38" y="36"/>
                  </a:cubicBezTo>
                  <a:cubicBezTo>
                    <a:pt x="38" y="25"/>
                    <a:pt x="38" y="25"/>
                    <a:pt x="38" y="25"/>
                  </a:cubicBezTo>
                  <a:cubicBezTo>
                    <a:pt x="38" y="15"/>
                    <a:pt x="44" y="10"/>
                    <a:pt x="54" y="10"/>
                  </a:cubicBezTo>
                  <a:cubicBezTo>
                    <a:pt x="65" y="10"/>
                    <a:pt x="71" y="15"/>
                    <a:pt x="71" y="25"/>
                  </a:cubicBezTo>
                  <a:cubicBezTo>
                    <a:pt x="71" y="36"/>
                    <a:pt x="71" y="36"/>
                    <a:pt x="71" y="36"/>
                  </a:cubicBezTo>
                  <a:cubicBezTo>
                    <a:pt x="71" y="37"/>
                    <a:pt x="71" y="38"/>
                    <a:pt x="72" y="39"/>
                  </a:cubicBezTo>
                  <a:cubicBezTo>
                    <a:pt x="72" y="39"/>
                    <a:pt x="72" y="40"/>
                    <a:pt x="72" y="41"/>
                  </a:cubicBezTo>
                  <a:cubicBezTo>
                    <a:pt x="72" y="42"/>
                    <a:pt x="72" y="43"/>
                    <a:pt x="71" y="44"/>
                  </a:cubicBezTo>
                  <a:cubicBezTo>
                    <a:pt x="70" y="44"/>
                    <a:pt x="69" y="45"/>
                    <a:pt x="69" y="46"/>
                  </a:cubicBezTo>
                  <a:cubicBezTo>
                    <a:pt x="68" y="51"/>
                    <a:pt x="66" y="55"/>
                    <a:pt x="63" y="58"/>
                  </a:cubicBezTo>
                  <a:cubicBezTo>
                    <a:pt x="62" y="59"/>
                    <a:pt x="62" y="60"/>
                    <a:pt x="62" y="61"/>
                  </a:cubicBezTo>
                  <a:cubicBezTo>
                    <a:pt x="62" y="66"/>
                    <a:pt x="62" y="66"/>
                    <a:pt x="62" y="66"/>
                  </a:cubicBezTo>
                  <a:cubicBezTo>
                    <a:pt x="62" y="67"/>
                    <a:pt x="62" y="67"/>
                    <a:pt x="62" y="68"/>
                  </a:cubicBezTo>
                  <a:cubicBezTo>
                    <a:pt x="63" y="72"/>
                    <a:pt x="67" y="76"/>
                    <a:pt x="99" y="89"/>
                  </a:cubicBezTo>
                  <a:cubicBezTo>
                    <a:pt x="99" y="99"/>
                    <a:pt x="99" y="99"/>
                    <a:pt x="99" y="99"/>
                  </a:cubicBezTo>
                  <a:cubicBezTo>
                    <a:pt x="10" y="99"/>
                    <a:pt x="10" y="99"/>
                    <a:pt x="10" y="99"/>
                  </a:cubicBezTo>
                  <a:lnTo>
                    <a:pt x="10" y="89"/>
                  </a:lnTo>
                  <a:close/>
                </a:path>
              </a:pathLst>
            </a:custGeom>
            <a:solidFill>
              <a:srgbClr val="FFC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endParaRPr lang="en-US" sz="1286" dirty="0"/>
            </a:p>
          </p:txBody>
        </p:sp>
      </p:grpSp>
      <p:sp>
        <p:nvSpPr>
          <p:cNvPr id="4" name="TextBox 3">
            <a:extLst>
              <a:ext uri="{FF2B5EF4-FFF2-40B4-BE49-F238E27FC236}">
                <a16:creationId xmlns:a16="http://schemas.microsoft.com/office/drawing/2014/main" id="{FFDE9C22-7BCB-42F7-94F8-302E3B225954}"/>
              </a:ext>
            </a:extLst>
          </p:cNvPr>
          <p:cNvSpPr txBox="1"/>
          <p:nvPr/>
        </p:nvSpPr>
        <p:spPr>
          <a:xfrm>
            <a:off x="8608304" y="2450986"/>
            <a:ext cx="2825910"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Alex Doench </a:t>
            </a:r>
          </a:p>
          <a:p>
            <a:r>
              <a:rPr lang="en-US" dirty="0">
                <a:latin typeface="Arial" panose="020B0604020202020204" pitchFamily="34" charset="0"/>
                <a:cs typeface="Arial" panose="020B0604020202020204" pitchFamily="34" charset="0"/>
                <a:hlinkClick r:id="rId8"/>
              </a:rPr>
              <a:t>adoench@sco.Idaho.gov</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208-332-8841</a:t>
            </a:r>
          </a:p>
        </p:txBody>
      </p:sp>
    </p:spTree>
    <p:extLst>
      <p:ext uri="{BB962C8B-B14F-4D97-AF65-F5344CB8AC3E}">
        <p14:creationId xmlns:p14="http://schemas.microsoft.com/office/powerpoint/2010/main" val="3285958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2D5EE-0CA0-4339-85BF-1637F5197373}"/>
              </a:ext>
            </a:extLst>
          </p:cNvPr>
          <p:cNvSpPr>
            <a:spLocks noGrp="1"/>
          </p:cNvSpPr>
          <p:nvPr>
            <p:ph type="title"/>
          </p:nvPr>
        </p:nvSpPr>
        <p:spPr>
          <a:xfrm>
            <a:off x="1036320" y="637904"/>
            <a:ext cx="10058400" cy="1450757"/>
          </a:xfrm>
        </p:spPr>
        <p:txBody>
          <a:bodyPr/>
          <a:lstStyle/>
          <a:p>
            <a:r>
              <a:rPr lang="en-US" dirty="0">
                <a:latin typeface="Arial Rounded MT Bold" panose="020F0704030504030204" pitchFamily="34" charset="0"/>
              </a:rPr>
              <a:t>Alex Doench</a:t>
            </a:r>
            <a:endParaRPr lang="EN-US" dirty="0">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00CFD954-CAB2-4259-8F3B-6EE803E78C30}"/>
              </a:ext>
            </a:extLst>
          </p:cNvPr>
          <p:cNvSpPr>
            <a:spLocks noGrp="1"/>
          </p:cNvSpPr>
          <p:nvPr>
            <p:ph idx="1"/>
          </p:nvPr>
        </p:nvSpPr>
        <p:spPr>
          <a:xfrm>
            <a:off x="1097280" y="1845734"/>
            <a:ext cx="6705600" cy="4023360"/>
          </a:xfrm>
        </p:spPr>
        <p:txBody>
          <a:bodyPr vert="horz" lIns="0" tIns="45720" rIns="0" bIns="45720" rtlCol="0" anchor="t">
            <a:normAutofit fontScale="92500"/>
          </a:bodyPr>
          <a:lstStyle/>
          <a:p>
            <a:pPr marL="0" indent="0">
              <a:lnSpc>
                <a:spcPct val="125000"/>
              </a:lnSpc>
              <a:buNone/>
            </a:pPr>
            <a:r>
              <a:rPr lang="en-US" dirty="0">
                <a:solidFill>
                  <a:srgbClr val="092F57"/>
                </a:solidFill>
                <a:latin typeface="Arial Rounded MT Bold" panose="020F0704030504030204" pitchFamily="34" charset="0"/>
              </a:rPr>
              <a:t>Idaho State Controller’s Office</a:t>
            </a:r>
          </a:p>
          <a:p>
            <a:pPr marL="0" indent="0">
              <a:lnSpc>
                <a:spcPct val="125000"/>
              </a:lnSpc>
              <a:buNone/>
            </a:pPr>
            <a:r>
              <a:rPr lang="en-US" dirty="0">
                <a:solidFill>
                  <a:srgbClr val="092F57"/>
                </a:solidFill>
                <a:latin typeface="Arial Rounded MT Bold" panose="020F0704030504030204" pitchFamily="34" charset="0"/>
              </a:rPr>
              <a:t>F</a:t>
            </a:r>
            <a:r>
              <a:rPr lang="EN-US" dirty="0">
                <a:solidFill>
                  <a:srgbClr val="092F57"/>
                </a:solidFill>
                <a:latin typeface="Arial Rounded MT Bold" panose="020F0704030504030204" pitchFamily="34" charset="0"/>
              </a:rPr>
              <a:t>unctional Team:</a:t>
            </a:r>
            <a:r>
              <a:rPr lang="EN-US" dirty="0">
                <a:solidFill>
                  <a:srgbClr val="092F57"/>
                </a:solidFill>
                <a:latin typeface="Arial"/>
              </a:rPr>
              <a:t> </a:t>
            </a:r>
            <a:r>
              <a:rPr lang="en-US" dirty="0">
                <a:solidFill>
                  <a:srgbClr val="092F57"/>
                </a:solidFill>
                <a:latin typeface="Arial"/>
              </a:rPr>
              <a:t>OCM – Project Communications Manager</a:t>
            </a:r>
          </a:p>
          <a:p>
            <a:pPr marL="0" indent="0">
              <a:lnSpc>
                <a:spcPct val="125000"/>
              </a:lnSpc>
              <a:buNone/>
            </a:pPr>
            <a:r>
              <a:rPr lang="en-US" dirty="0">
                <a:solidFill>
                  <a:srgbClr val="092F57"/>
                </a:solidFill>
                <a:latin typeface="Arial Rounded MT Bold" panose="020F0704030504030204" pitchFamily="34" charset="0"/>
              </a:rPr>
              <a:t>Contact Number</a:t>
            </a:r>
            <a:r>
              <a:rPr lang="en-US" dirty="0">
                <a:solidFill>
                  <a:srgbClr val="092F57"/>
                </a:solidFill>
                <a:latin typeface="Arial"/>
              </a:rPr>
              <a:t>: (208) 332-8841</a:t>
            </a:r>
          </a:p>
          <a:p>
            <a:pPr marL="0" indent="0">
              <a:lnSpc>
                <a:spcPct val="125000"/>
              </a:lnSpc>
              <a:buNone/>
            </a:pPr>
            <a:r>
              <a:rPr lang="en-US" dirty="0">
                <a:solidFill>
                  <a:srgbClr val="092F57"/>
                </a:solidFill>
                <a:latin typeface="Arial Rounded MT Bold" panose="020F0704030504030204" pitchFamily="34" charset="0"/>
              </a:rPr>
              <a:t>Email</a:t>
            </a:r>
            <a:r>
              <a:rPr lang="en-US" dirty="0">
                <a:solidFill>
                  <a:srgbClr val="092F57"/>
                </a:solidFill>
                <a:latin typeface="Arial"/>
              </a:rPr>
              <a:t>: adoench@sco.Idaho.gov</a:t>
            </a:r>
          </a:p>
          <a:p>
            <a:pPr marL="0" indent="0">
              <a:lnSpc>
                <a:spcPct val="125000"/>
              </a:lnSpc>
              <a:buNone/>
            </a:pPr>
            <a:r>
              <a:rPr lang="en-US" dirty="0">
                <a:solidFill>
                  <a:srgbClr val="092F57"/>
                </a:solidFill>
                <a:latin typeface="Arial Rounded MT Bold" panose="020F0704030504030204" pitchFamily="34" charset="0"/>
              </a:rPr>
              <a:t>Favorite Way to Spend a Saturday</a:t>
            </a:r>
            <a:r>
              <a:rPr lang="en-US" dirty="0">
                <a:solidFill>
                  <a:srgbClr val="092F57"/>
                </a:solidFill>
                <a:latin typeface="Arial"/>
              </a:rPr>
              <a:t>: Going hiking with my friends or girlfriend!</a:t>
            </a:r>
          </a:p>
          <a:p>
            <a:pPr marL="0" indent="0">
              <a:lnSpc>
                <a:spcPct val="125000"/>
              </a:lnSpc>
              <a:buNone/>
            </a:pPr>
            <a:r>
              <a:rPr lang="en-US" dirty="0">
                <a:solidFill>
                  <a:srgbClr val="092F57"/>
                </a:solidFill>
                <a:latin typeface="Arial Rounded MT Bold" panose="020F0704030504030204" pitchFamily="34" charset="0"/>
              </a:rPr>
              <a:t>Fun Fact: </a:t>
            </a:r>
            <a:r>
              <a:rPr lang="en-US" dirty="0">
                <a:solidFill>
                  <a:srgbClr val="092F57"/>
                </a:solidFill>
                <a:latin typeface="Arial"/>
              </a:rPr>
              <a:t>I have a food-</a:t>
            </a:r>
            <a:r>
              <a:rPr lang="en-US" dirty="0" err="1">
                <a:solidFill>
                  <a:srgbClr val="092F57"/>
                </a:solidFill>
                <a:latin typeface="Arial"/>
              </a:rPr>
              <a:t>stagram</a:t>
            </a:r>
            <a:r>
              <a:rPr lang="en-US" dirty="0">
                <a:solidFill>
                  <a:srgbClr val="092F57"/>
                </a:solidFill>
                <a:latin typeface="Arial"/>
              </a:rPr>
              <a:t> (@</a:t>
            </a:r>
            <a:r>
              <a:rPr lang="en-US" dirty="0" err="1">
                <a:solidFill>
                  <a:srgbClr val="092F57"/>
                </a:solidFill>
                <a:latin typeface="Arial"/>
              </a:rPr>
              <a:t>eatsbyalex</a:t>
            </a:r>
            <a:r>
              <a:rPr lang="en-US" dirty="0">
                <a:solidFill>
                  <a:srgbClr val="092F57"/>
                </a:solidFill>
                <a:latin typeface="Arial"/>
              </a:rPr>
              <a:t>) to post pictures of different meals I make.</a:t>
            </a:r>
          </a:p>
        </p:txBody>
      </p:sp>
      <p:pic>
        <p:nvPicPr>
          <p:cNvPr id="1026" name="Picture 2" descr="23490e89-8afb-4964-8e23-0d2338e173ba@lan">
            <a:extLst>
              <a:ext uri="{FF2B5EF4-FFF2-40B4-BE49-F238E27FC236}">
                <a16:creationId xmlns:a16="http://schemas.microsoft.com/office/drawing/2014/main" id="{F27C7797-23C8-429C-AC4A-F068B4308A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32268" y="1845734"/>
            <a:ext cx="2339741" cy="3648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3899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9C5DB4-E23D-48F0-A1BD-983504C5E450}"/>
              </a:ext>
            </a:extLst>
          </p:cNvPr>
          <p:cNvPicPr>
            <a:picLocks noChangeAspect="1"/>
          </p:cNvPicPr>
          <p:nvPr/>
        </p:nvPicPr>
        <p:blipFill>
          <a:blip r:embed="rId3"/>
          <a:stretch>
            <a:fillRect/>
          </a:stretch>
        </p:blipFill>
        <p:spPr>
          <a:xfrm>
            <a:off x="0" y="0"/>
            <a:ext cx="5143500" cy="6317673"/>
          </a:xfrm>
          <a:prstGeom prst="rect">
            <a:avLst/>
          </a:prstGeom>
        </p:spPr>
      </p:pic>
      <p:sp>
        <p:nvSpPr>
          <p:cNvPr id="5" name="Content Placeholder 2">
            <a:extLst>
              <a:ext uri="{FF2B5EF4-FFF2-40B4-BE49-F238E27FC236}">
                <a16:creationId xmlns:a16="http://schemas.microsoft.com/office/drawing/2014/main" id="{1C5827C6-63F1-42DC-B4C1-F7364033D16D}"/>
              </a:ext>
            </a:extLst>
          </p:cNvPr>
          <p:cNvSpPr txBox="1">
            <a:spLocks/>
          </p:cNvSpPr>
          <p:nvPr/>
        </p:nvSpPr>
        <p:spPr>
          <a:xfrm>
            <a:off x="5103937" y="1664144"/>
            <a:ext cx="6887688" cy="3529712"/>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accent2"/>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accent2"/>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accent2"/>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accent2"/>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accent2"/>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en-US" sz="4800" dirty="0"/>
              <a:t>Change Liaison Spotlight</a:t>
            </a:r>
          </a:p>
          <a:p>
            <a:pPr marL="0" indent="0" algn="ctr">
              <a:buNone/>
            </a:pPr>
            <a:endParaRPr lang="en-US" sz="4800" dirty="0"/>
          </a:p>
          <a:p>
            <a:pPr marL="0" indent="0" algn="ctr">
              <a:buNone/>
            </a:pPr>
            <a:r>
              <a:rPr lang="en-US" sz="2800" dirty="0"/>
              <a:t>Dave Jensen &amp; Jill Peterson-Pate Department of Finance</a:t>
            </a:r>
          </a:p>
          <a:p>
            <a:pPr algn="ctr"/>
            <a:endParaRPr lang="en-US" sz="2800" dirty="0"/>
          </a:p>
        </p:txBody>
      </p:sp>
      <p:cxnSp>
        <p:nvCxnSpPr>
          <p:cNvPr id="9" name="Straight Connector 8">
            <a:extLst>
              <a:ext uri="{FF2B5EF4-FFF2-40B4-BE49-F238E27FC236}">
                <a16:creationId xmlns:a16="http://schemas.microsoft.com/office/drawing/2014/main" id="{403EBC9F-6FB1-419E-AF3E-29821E27DB7D}"/>
              </a:ext>
            </a:extLst>
          </p:cNvPr>
          <p:cNvCxnSpPr>
            <a:cxnSpLocks/>
          </p:cNvCxnSpPr>
          <p:nvPr/>
        </p:nvCxnSpPr>
        <p:spPr>
          <a:xfrm>
            <a:off x="5486528" y="3099223"/>
            <a:ext cx="6122506"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122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4ACBD8A-AA38-41A2-99E5-76AA4F518C8C}"/>
              </a:ext>
            </a:extLst>
          </p:cNvPr>
          <p:cNvSpPr>
            <a:spLocks noGrp="1"/>
          </p:cNvSpPr>
          <p:nvPr>
            <p:ph idx="1"/>
          </p:nvPr>
        </p:nvSpPr>
        <p:spPr>
          <a:xfrm>
            <a:off x="4800600" y="2344193"/>
            <a:ext cx="6492240" cy="3063240"/>
          </a:xfrm>
        </p:spPr>
        <p:txBody>
          <a:bodyPr>
            <a:normAutofit/>
          </a:bodyPr>
          <a:lstStyle/>
          <a:p>
            <a:pPr algn="ctr"/>
            <a:r>
              <a:rPr lang="en-US" sz="4500" dirty="0">
                <a:solidFill>
                  <a:srgbClr val="092F57"/>
                </a:solidFill>
              </a:rPr>
              <a:t>Project Timeline</a:t>
            </a:r>
          </a:p>
        </p:txBody>
      </p:sp>
      <p:cxnSp>
        <p:nvCxnSpPr>
          <p:cNvPr id="6" name="Straight Connector 5">
            <a:extLst>
              <a:ext uri="{FF2B5EF4-FFF2-40B4-BE49-F238E27FC236}">
                <a16:creationId xmlns:a16="http://schemas.microsoft.com/office/drawing/2014/main" id="{33C0D127-73E4-4245-8409-7913D167A0DF}"/>
              </a:ext>
            </a:extLst>
          </p:cNvPr>
          <p:cNvCxnSpPr/>
          <p:nvPr/>
        </p:nvCxnSpPr>
        <p:spPr>
          <a:xfrm>
            <a:off x="5039019" y="3196079"/>
            <a:ext cx="59817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45175EF-F8A7-4DB2-A1E0-E1FC85D911F2}"/>
              </a:ext>
            </a:extLst>
          </p:cNvPr>
          <p:cNvCxnSpPr>
            <a:cxnSpLocks/>
          </p:cNvCxnSpPr>
          <p:nvPr/>
        </p:nvCxnSpPr>
        <p:spPr>
          <a:xfrm>
            <a:off x="1493520" y="2997724"/>
            <a:ext cx="97677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lowchart: Connector 8">
            <a:extLst>
              <a:ext uri="{FF2B5EF4-FFF2-40B4-BE49-F238E27FC236}">
                <a16:creationId xmlns:a16="http://schemas.microsoft.com/office/drawing/2014/main" id="{8525DD8A-0B16-48B0-B26A-4679629431C8}"/>
              </a:ext>
            </a:extLst>
          </p:cNvPr>
          <p:cNvSpPr/>
          <p:nvPr/>
        </p:nvSpPr>
        <p:spPr>
          <a:xfrm>
            <a:off x="1446721" y="2955261"/>
            <a:ext cx="93599" cy="93526"/>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54">
            <a:extLst>
              <a:ext uri="{FF2B5EF4-FFF2-40B4-BE49-F238E27FC236}">
                <a16:creationId xmlns:a16="http://schemas.microsoft.com/office/drawing/2014/main" id="{C7F4D6A0-62E4-4868-A63A-8B7C2FD81392}"/>
              </a:ext>
            </a:extLst>
          </p:cNvPr>
          <p:cNvSpPr>
            <a:spLocks noEditPoints="1"/>
          </p:cNvSpPr>
          <p:nvPr/>
        </p:nvSpPr>
        <p:spPr bwMode="auto">
          <a:xfrm>
            <a:off x="1171281" y="2406028"/>
            <a:ext cx="1671280" cy="2045943"/>
          </a:xfrm>
          <a:custGeom>
            <a:avLst/>
            <a:gdLst>
              <a:gd name="T0" fmla="*/ 413 w 415"/>
              <a:gd name="T1" fmla="*/ 480 h 498"/>
              <a:gd name="T2" fmla="*/ 345 w 415"/>
              <a:gd name="T3" fmla="*/ 294 h 498"/>
              <a:gd name="T4" fmla="*/ 371 w 415"/>
              <a:gd name="T5" fmla="*/ 294 h 498"/>
              <a:gd name="T6" fmla="*/ 391 w 415"/>
              <a:gd name="T7" fmla="*/ 274 h 498"/>
              <a:gd name="T8" fmla="*/ 391 w 415"/>
              <a:gd name="T9" fmla="*/ 20 h 498"/>
              <a:gd name="T10" fmla="*/ 371 w 415"/>
              <a:gd name="T11" fmla="*/ 0 h 498"/>
              <a:gd name="T12" fmla="*/ 311 w 415"/>
              <a:gd name="T13" fmla="*/ 0 h 498"/>
              <a:gd name="T14" fmla="*/ 103 w 415"/>
              <a:gd name="T15" fmla="*/ 0 h 498"/>
              <a:gd name="T16" fmla="*/ 44 w 415"/>
              <a:gd name="T17" fmla="*/ 0 h 498"/>
              <a:gd name="T18" fmla="*/ 23 w 415"/>
              <a:gd name="T19" fmla="*/ 20 h 498"/>
              <a:gd name="T20" fmla="*/ 23 w 415"/>
              <a:gd name="T21" fmla="*/ 274 h 498"/>
              <a:gd name="T22" fmla="*/ 44 w 415"/>
              <a:gd name="T23" fmla="*/ 294 h 498"/>
              <a:gd name="T24" fmla="*/ 70 w 415"/>
              <a:gd name="T25" fmla="*/ 294 h 498"/>
              <a:gd name="T26" fmla="*/ 2 w 415"/>
              <a:gd name="T27" fmla="*/ 480 h 498"/>
              <a:gd name="T28" fmla="*/ 8 w 415"/>
              <a:gd name="T29" fmla="*/ 493 h 498"/>
              <a:gd name="T30" fmla="*/ 15 w 415"/>
              <a:gd name="T31" fmla="*/ 496 h 498"/>
              <a:gd name="T32" fmla="*/ 28 w 415"/>
              <a:gd name="T33" fmla="*/ 490 h 498"/>
              <a:gd name="T34" fmla="*/ 99 w 415"/>
              <a:gd name="T35" fmla="*/ 294 h 498"/>
              <a:gd name="T36" fmla="*/ 192 w 415"/>
              <a:gd name="T37" fmla="*/ 294 h 498"/>
              <a:gd name="T38" fmla="*/ 193 w 415"/>
              <a:gd name="T39" fmla="*/ 294 h 498"/>
              <a:gd name="T40" fmla="*/ 193 w 415"/>
              <a:gd name="T41" fmla="*/ 409 h 498"/>
              <a:gd name="T42" fmla="*/ 203 w 415"/>
              <a:gd name="T43" fmla="*/ 415 h 498"/>
              <a:gd name="T44" fmla="*/ 204 w 415"/>
              <a:gd name="T45" fmla="*/ 415 h 498"/>
              <a:gd name="T46" fmla="*/ 211 w 415"/>
              <a:gd name="T47" fmla="*/ 415 h 498"/>
              <a:gd name="T48" fmla="*/ 211 w 415"/>
              <a:gd name="T49" fmla="*/ 415 h 498"/>
              <a:gd name="T50" fmla="*/ 221 w 415"/>
              <a:gd name="T51" fmla="*/ 409 h 498"/>
              <a:gd name="T52" fmla="*/ 221 w 415"/>
              <a:gd name="T53" fmla="*/ 294 h 498"/>
              <a:gd name="T54" fmla="*/ 223 w 415"/>
              <a:gd name="T55" fmla="*/ 294 h 498"/>
              <a:gd name="T56" fmla="*/ 315 w 415"/>
              <a:gd name="T57" fmla="*/ 294 h 498"/>
              <a:gd name="T58" fmla="*/ 387 w 415"/>
              <a:gd name="T59" fmla="*/ 490 h 498"/>
              <a:gd name="T60" fmla="*/ 400 w 415"/>
              <a:gd name="T61" fmla="*/ 496 h 498"/>
              <a:gd name="T62" fmla="*/ 406 w 415"/>
              <a:gd name="T63" fmla="*/ 493 h 498"/>
              <a:gd name="T64" fmla="*/ 413 w 415"/>
              <a:gd name="T65" fmla="*/ 480 h 498"/>
              <a:gd name="T66" fmla="*/ 222 w 415"/>
              <a:gd name="T67" fmla="*/ 274 h 498"/>
              <a:gd name="T68" fmla="*/ 192 w 415"/>
              <a:gd name="T69" fmla="*/ 274 h 498"/>
              <a:gd name="T70" fmla="*/ 44 w 415"/>
              <a:gd name="T71" fmla="*/ 274 h 498"/>
              <a:gd name="T72" fmla="*/ 44 w 415"/>
              <a:gd name="T73" fmla="*/ 20 h 498"/>
              <a:gd name="T74" fmla="*/ 116 w 415"/>
              <a:gd name="T75" fmla="*/ 20 h 498"/>
              <a:gd name="T76" fmla="*/ 298 w 415"/>
              <a:gd name="T77" fmla="*/ 20 h 498"/>
              <a:gd name="T78" fmla="*/ 371 w 415"/>
              <a:gd name="T79" fmla="*/ 20 h 498"/>
              <a:gd name="T80" fmla="*/ 371 w 415"/>
              <a:gd name="T81" fmla="*/ 274 h 498"/>
              <a:gd name="T82" fmla="*/ 222 w 415"/>
              <a:gd name="T83" fmla="*/ 274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15" h="498">
                <a:moveTo>
                  <a:pt x="413" y="480"/>
                </a:moveTo>
                <a:cubicBezTo>
                  <a:pt x="345" y="294"/>
                  <a:pt x="345" y="294"/>
                  <a:pt x="345" y="294"/>
                </a:cubicBezTo>
                <a:cubicBezTo>
                  <a:pt x="371" y="294"/>
                  <a:pt x="371" y="294"/>
                  <a:pt x="371" y="294"/>
                </a:cubicBezTo>
                <a:cubicBezTo>
                  <a:pt x="382" y="294"/>
                  <a:pt x="391" y="285"/>
                  <a:pt x="391" y="274"/>
                </a:cubicBezTo>
                <a:cubicBezTo>
                  <a:pt x="391" y="20"/>
                  <a:pt x="391" y="20"/>
                  <a:pt x="391" y="20"/>
                </a:cubicBezTo>
                <a:cubicBezTo>
                  <a:pt x="391" y="9"/>
                  <a:pt x="382" y="0"/>
                  <a:pt x="371" y="0"/>
                </a:cubicBezTo>
                <a:cubicBezTo>
                  <a:pt x="311" y="0"/>
                  <a:pt x="311" y="0"/>
                  <a:pt x="311" y="0"/>
                </a:cubicBezTo>
                <a:cubicBezTo>
                  <a:pt x="103" y="0"/>
                  <a:pt x="103" y="0"/>
                  <a:pt x="103" y="0"/>
                </a:cubicBezTo>
                <a:cubicBezTo>
                  <a:pt x="44" y="0"/>
                  <a:pt x="44" y="0"/>
                  <a:pt x="44" y="0"/>
                </a:cubicBezTo>
                <a:cubicBezTo>
                  <a:pt x="32" y="0"/>
                  <a:pt x="23" y="9"/>
                  <a:pt x="23" y="20"/>
                </a:cubicBezTo>
                <a:cubicBezTo>
                  <a:pt x="23" y="274"/>
                  <a:pt x="23" y="274"/>
                  <a:pt x="23" y="274"/>
                </a:cubicBezTo>
                <a:cubicBezTo>
                  <a:pt x="23" y="285"/>
                  <a:pt x="32" y="294"/>
                  <a:pt x="44" y="294"/>
                </a:cubicBezTo>
                <a:cubicBezTo>
                  <a:pt x="70" y="294"/>
                  <a:pt x="70" y="294"/>
                  <a:pt x="70" y="294"/>
                </a:cubicBezTo>
                <a:cubicBezTo>
                  <a:pt x="2" y="480"/>
                  <a:pt x="2" y="480"/>
                  <a:pt x="2" y="480"/>
                </a:cubicBezTo>
                <a:cubicBezTo>
                  <a:pt x="0" y="486"/>
                  <a:pt x="3" y="492"/>
                  <a:pt x="8" y="493"/>
                </a:cubicBezTo>
                <a:cubicBezTo>
                  <a:pt x="15" y="496"/>
                  <a:pt x="15" y="496"/>
                  <a:pt x="15" y="496"/>
                </a:cubicBezTo>
                <a:cubicBezTo>
                  <a:pt x="20" y="498"/>
                  <a:pt x="26" y="495"/>
                  <a:pt x="28" y="490"/>
                </a:cubicBezTo>
                <a:cubicBezTo>
                  <a:pt x="99" y="294"/>
                  <a:pt x="99" y="294"/>
                  <a:pt x="99" y="294"/>
                </a:cubicBezTo>
                <a:cubicBezTo>
                  <a:pt x="192" y="294"/>
                  <a:pt x="192" y="294"/>
                  <a:pt x="192" y="294"/>
                </a:cubicBezTo>
                <a:cubicBezTo>
                  <a:pt x="193" y="294"/>
                  <a:pt x="193" y="294"/>
                  <a:pt x="193" y="294"/>
                </a:cubicBezTo>
                <a:cubicBezTo>
                  <a:pt x="193" y="409"/>
                  <a:pt x="193" y="409"/>
                  <a:pt x="193" y="409"/>
                </a:cubicBezTo>
                <a:cubicBezTo>
                  <a:pt x="193" y="412"/>
                  <a:pt x="198" y="415"/>
                  <a:pt x="203" y="415"/>
                </a:cubicBezTo>
                <a:cubicBezTo>
                  <a:pt x="204" y="415"/>
                  <a:pt x="204" y="415"/>
                  <a:pt x="204" y="415"/>
                </a:cubicBezTo>
                <a:cubicBezTo>
                  <a:pt x="211" y="415"/>
                  <a:pt x="211" y="415"/>
                  <a:pt x="211" y="415"/>
                </a:cubicBezTo>
                <a:cubicBezTo>
                  <a:pt x="211" y="415"/>
                  <a:pt x="211" y="415"/>
                  <a:pt x="211" y="415"/>
                </a:cubicBezTo>
                <a:cubicBezTo>
                  <a:pt x="217" y="415"/>
                  <a:pt x="221" y="412"/>
                  <a:pt x="221" y="409"/>
                </a:cubicBezTo>
                <a:cubicBezTo>
                  <a:pt x="221" y="294"/>
                  <a:pt x="221" y="294"/>
                  <a:pt x="221" y="294"/>
                </a:cubicBezTo>
                <a:cubicBezTo>
                  <a:pt x="223" y="294"/>
                  <a:pt x="223" y="294"/>
                  <a:pt x="223" y="294"/>
                </a:cubicBezTo>
                <a:cubicBezTo>
                  <a:pt x="315" y="294"/>
                  <a:pt x="315" y="294"/>
                  <a:pt x="315" y="294"/>
                </a:cubicBezTo>
                <a:cubicBezTo>
                  <a:pt x="387" y="490"/>
                  <a:pt x="387" y="490"/>
                  <a:pt x="387" y="490"/>
                </a:cubicBezTo>
                <a:cubicBezTo>
                  <a:pt x="389" y="495"/>
                  <a:pt x="395" y="498"/>
                  <a:pt x="400" y="496"/>
                </a:cubicBezTo>
                <a:cubicBezTo>
                  <a:pt x="406" y="493"/>
                  <a:pt x="406" y="493"/>
                  <a:pt x="406" y="493"/>
                </a:cubicBezTo>
                <a:cubicBezTo>
                  <a:pt x="412" y="492"/>
                  <a:pt x="415" y="486"/>
                  <a:pt x="413" y="480"/>
                </a:cubicBezTo>
                <a:close/>
                <a:moveTo>
                  <a:pt x="222" y="274"/>
                </a:moveTo>
                <a:cubicBezTo>
                  <a:pt x="192" y="274"/>
                  <a:pt x="192" y="274"/>
                  <a:pt x="192" y="274"/>
                </a:cubicBezTo>
                <a:cubicBezTo>
                  <a:pt x="44" y="274"/>
                  <a:pt x="44" y="274"/>
                  <a:pt x="44" y="274"/>
                </a:cubicBezTo>
                <a:cubicBezTo>
                  <a:pt x="44" y="20"/>
                  <a:pt x="44" y="20"/>
                  <a:pt x="44" y="20"/>
                </a:cubicBezTo>
                <a:cubicBezTo>
                  <a:pt x="116" y="20"/>
                  <a:pt x="116" y="20"/>
                  <a:pt x="116" y="20"/>
                </a:cubicBezTo>
                <a:cubicBezTo>
                  <a:pt x="298" y="20"/>
                  <a:pt x="298" y="20"/>
                  <a:pt x="298" y="20"/>
                </a:cubicBezTo>
                <a:cubicBezTo>
                  <a:pt x="371" y="20"/>
                  <a:pt x="371" y="20"/>
                  <a:pt x="371" y="20"/>
                </a:cubicBezTo>
                <a:cubicBezTo>
                  <a:pt x="371" y="274"/>
                  <a:pt x="371" y="274"/>
                  <a:pt x="371" y="274"/>
                </a:cubicBezTo>
                <a:lnTo>
                  <a:pt x="222" y="274"/>
                </a:lnTo>
                <a:close/>
              </a:path>
            </a:pathLst>
          </a:custGeom>
          <a:solidFill>
            <a:srgbClr val="E342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lowchart: Connector 37">
            <a:extLst>
              <a:ext uri="{FF2B5EF4-FFF2-40B4-BE49-F238E27FC236}">
                <a16:creationId xmlns:a16="http://schemas.microsoft.com/office/drawing/2014/main" id="{7B7CF04B-B05B-48EF-B585-DD5D969E6EAC}"/>
              </a:ext>
            </a:extLst>
          </p:cNvPr>
          <p:cNvSpPr/>
          <p:nvPr/>
        </p:nvSpPr>
        <p:spPr>
          <a:xfrm>
            <a:off x="2423495" y="2950961"/>
            <a:ext cx="93599" cy="93526"/>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CE303721-1140-47FC-886B-76F2D309DB5F}"/>
              </a:ext>
            </a:extLst>
          </p:cNvPr>
          <p:cNvCxnSpPr>
            <a:cxnSpLocks/>
          </p:cNvCxnSpPr>
          <p:nvPr/>
        </p:nvCxnSpPr>
        <p:spPr>
          <a:xfrm>
            <a:off x="1742970" y="2997724"/>
            <a:ext cx="0" cy="2529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24382D4-ADA2-49BD-80E5-8801BB40B2EF}"/>
              </a:ext>
            </a:extLst>
          </p:cNvPr>
          <p:cNvCxnSpPr>
            <a:cxnSpLocks/>
          </p:cNvCxnSpPr>
          <p:nvPr/>
        </p:nvCxnSpPr>
        <p:spPr>
          <a:xfrm>
            <a:off x="1650274" y="2744771"/>
            <a:ext cx="0" cy="2529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D3778B0-F1D8-4C48-8922-7F93155C347B}"/>
              </a:ext>
            </a:extLst>
          </p:cNvPr>
          <p:cNvCxnSpPr>
            <a:cxnSpLocks/>
          </p:cNvCxnSpPr>
          <p:nvPr/>
        </p:nvCxnSpPr>
        <p:spPr>
          <a:xfrm>
            <a:off x="1887514" y="2744770"/>
            <a:ext cx="0" cy="2529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F5AD3E6-A681-4C5E-9B68-4517C2B36CC6}"/>
              </a:ext>
            </a:extLst>
          </p:cNvPr>
          <p:cNvCxnSpPr>
            <a:cxnSpLocks/>
          </p:cNvCxnSpPr>
          <p:nvPr/>
        </p:nvCxnSpPr>
        <p:spPr>
          <a:xfrm>
            <a:off x="2077622" y="2997723"/>
            <a:ext cx="0" cy="2529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8924F77-2F8A-48D5-89DE-7B3A89B2AD28}"/>
              </a:ext>
            </a:extLst>
          </p:cNvPr>
          <p:cNvCxnSpPr>
            <a:cxnSpLocks/>
          </p:cNvCxnSpPr>
          <p:nvPr/>
        </p:nvCxnSpPr>
        <p:spPr>
          <a:xfrm>
            <a:off x="2337665" y="2997723"/>
            <a:ext cx="0" cy="2529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0216912-5C23-4224-8997-2219FBC7FF8D}"/>
              </a:ext>
            </a:extLst>
          </p:cNvPr>
          <p:cNvCxnSpPr>
            <a:cxnSpLocks/>
          </p:cNvCxnSpPr>
          <p:nvPr/>
        </p:nvCxnSpPr>
        <p:spPr>
          <a:xfrm>
            <a:off x="2187602" y="2736521"/>
            <a:ext cx="0" cy="2529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374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Title 12"/>
          <p:cNvSpPr txBox="1">
            <a:spLocks/>
          </p:cNvSpPr>
          <p:nvPr/>
        </p:nvSpPr>
        <p:spPr bwMode="auto">
          <a:xfrm>
            <a:off x="522154" y="1216923"/>
            <a:ext cx="11636875" cy="442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gn="l" defTabSz="457200" rtl="0" eaLnBrk="0" fontAlgn="base" hangingPunct="0">
              <a:spcBef>
                <a:spcPct val="0"/>
              </a:spcBef>
              <a:spcAft>
                <a:spcPct val="0"/>
              </a:spcAft>
              <a:defRPr sz="2300" b="1" kern="1200" baseline="0">
                <a:solidFill>
                  <a:schemeClr val="tx2"/>
                </a:solidFill>
                <a:latin typeface="Arial Bold"/>
                <a:ea typeface="ヒラギノ角ゴ Pro W3" pitchFamily="124" charset="-128"/>
                <a:cs typeface="Arial Bold"/>
              </a:defRPr>
            </a:lvl1pPr>
            <a:lvl2pPr algn="l" defTabSz="457200" rtl="0" eaLnBrk="0" fontAlgn="base" hangingPunct="0">
              <a:spcBef>
                <a:spcPct val="0"/>
              </a:spcBef>
              <a:spcAft>
                <a:spcPct val="0"/>
              </a:spcAft>
              <a:defRPr sz="2300" b="1">
                <a:solidFill>
                  <a:schemeClr val="tx1"/>
                </a:solidFill>
                <a:latin typeface="Arial Bold" pitchFamily="124" charset="0"/>
                <a:ea typeface="ヒラギノ角ゴ Pro W3" pitchFamily="124" charset="-128"/>
                <a:cs typeface="Arial Bold" pitchFamily="124" charset="0"/>
              </a:defRPr>
            </a:lvl2pPr>
            <a:lvl3pPr algn="l" defTabSz="457200" rtl="0" eaLnBrk="0" fontAlgn="base" hangingPunct="0">
              <a:spcBef>
                <a:spcPct val="0"/>
              </a:spcBef>
              <a:spcAft>
                <a:spcPct val="0"/>
              </a:spcAft>
              <a:defRPr sz="2300" b="1">
                <a:solidFill>
                  <a:schemeClr val="tx1"/>
                </a:solidFill>
                <a:latin typeface="Arial Bold" pitchFamily="124" charset="0"/>
                <a:ea typeface="ヒラギノ角ゴ Pro W3" pitchFamily="124" charset="-128"/>
                <a:cs typeface="Arial Bold" pitchFamily="124" charset="0"/>
              </a:defRPr>
            </a:lvl3pPr>
            <a:lvl4pPr algn="l" defTabSz="457200" rtl="0" eaLnBrk="0" fontAlgn="base" hangingPunct="0">
              <a:spcBef>
                <a:spcPct val="0"/>
              </a:spcBef>
              <a:spcAft>
                <a:spcPct val="0"/>
              </a:spcAft>
              <a:defRPr sz="2300" b="1">
                <a:solidFill>
                  <a:schemeClr val="tx1"/>
                </a:solidFill>
                <a:latin typeface="Arial Bold" pitchFamily="124" charset="0"/>
                <a:ea typeface="ヒラギノ角ゴ Pro W3" pitchFamily="124" charset="-128"/>
                <a:cs typeface="Arial Bold" pitchFamily="124" charset="0"/>
              </a:defRPr>
            </a:lvl4pPr>
            <a:lvl5pPr algn="l" defTabSz="457200" rtl="0" eaLnBrk="0" fontAlgn="base" hangingPunct="0">
              <a:spcBef>
                <a:spcPct val="0"/>
              </a:spcBef>
              <a:spcAft>
                <a:spcPct val="0"/>
              </a:spcAft>
              <a:defRPr sz="2300" b="1">
                <a:solidFill>
                  <a:schemeClr val="tx1"/>
                </a:solidFill>
                <a:latin typeface="Arial Bold" pitchFamily="124" charset="0"/>
                <a:ea typeface="ヒラギノ角ゴ Pro W3" pitchFamily="124" charset="-128"/>
                <a:cs typeface="Arial Bold" pitchFamily="124" charset="0"/>
              </a:defRPr>
            </a:lvl5pPr>
            <a:lvl6pPr marL="457200" algn="l" defTabSz="457200" rtl="0" fontAlgn="base">
              <a:spcBef>
                <a:spcPct val="0"/>
              </a:spcBef>
              <a:spcAft>
                <a:spcPct val="0"/>
              </a:spcAft>
              <a:defRPr sz="2300" b="1">
                <a:solidFill>
                  <a:schemeClr val="tx1"/>
                </a:solidFill>
                <a:latin typeface="Arial Bold" pitchFamily="124" charset="0"/>
                <a:ea typeface="ヒラギノ角ゴ Pro W3" pitchFamily="124" charset="-128"/>
              </a:defRPr>
            </a:lvl6pPr>
            <a:lvl7pPr marL="914400" algn="l" defTabSz="457200" rtl="0" fontAlgn="base">
              <a:spcBef>
                <a:spcPct val="0"/>
              </a:spcBef>
              <a:spcAft>
                <a:spcPct val="0"/>
              </a:spcAft>
              <a:defRPr sz="2300" b="1">
                <a:solidFill>
                  <a:schemeClr val="tx1"/>
                </a:solidFill>
                <a:latin typeface="Arial Bold" pitchFamily="124" charset="0"/>
                <a:ea typeface="ヒラギノ角ゴ Pro W3" pitchFamily="124" charset="-128"/>
              </a:defRPr>
            </a:lvl7pPr>
            <a:lvl8pPr marL="1371600" algn="l" defTabSz="457200" rtl="0" fontAlgn="base">
              <a:spcBef>
                <a:spcPct val="0"/>
              </a:spcBef>
              <a:spcAft>
                <a:spcPct val="0"/>
              </a:spcAft>
              <a:defRPr sz="2300" b="1">
                <a:solidFill>
                  <a:schemeClr val="tx1"/>
                </a:solidFill>
                <a:latin typeface="Arial Bold" pitchFamily="124" charset="0"/>
                <a:ea typeface="ヒラギノ角ゴ Pro W3" pitchFamily="124" charset="-128"/>
              </a:defRPr>
            </a:lvl8pPr>
            <a:lvl9pPr marL="1828800" algn="l" defTabSz="457200" rtl="0" fontAlgn="base">
              <a:spcBef>
                <a:spcPct val="0"/>
              </a:spcBef>
              <a:spcAft>
                <a:spcPct val="0"/>
              </a:spcAft>
              <a:defRPr sz="2300" b="1">
                <a:solidFill>
                  <a:schemeClr val="tx1"/>
                </a:solidFill>
                <a:latin typeface="Arial Bold" pitchFamily="124" charset="0"/>
                <a:ea typeface="ヒラギノ角ゴ Pro W3" pitchFamily="124" charset="-128"/>
              </a:defRPr>
            </a:lvl9pPr>
          </a:lstStyle>
          <a:p>
            <a:endParaRPr lang="en-US" altLang="ja-JP" sz="1467" b="0" dirty="0">
              <a:solidFill>
                <a:schemeClr val="tx1"/>
              </a:solidFill>
              <a:latin typeface="Lucida Sans" panose="020B0602040502020204" pitchFamily="34" charset="0"/>
              <a:cs typeface="Lucida Sans" panose="020B0602040502020204" pitchFamily="34" charset="0"/>
            </a:endParaRPr>
          </a:p>
        </p:txBody>
      </p:sp>
      <p:graphicFrame>
        <p:nvGraphicFramePr>
          <p:cNvPr id="207" name="Table 206">
            <a:extLst>
              <a:ext uri="{FF2B5EF4-FFF2-40B4-BE49-F238E27FC236}">
                <a16:creationId xmlns:a16="http://schemas.microsoft.com/office/drawing/2014/main" id="{15171366-1B37-46F9-987F-1594691A98B2}"/>
              </a:ext>
            </a:extLst>
          </p:cNvPr>
          <p:cNvGraphicFramePr>
            <a:graphicFrameLocks noGrp="1"/>
          </p:cNvGraphicFramePr>
          <p:nvPr>
            <p:extLst/>
          </p:nvPr>
        </p:nvGraphicFramePr>
        <p:xfrm>
          <a:off x="36040" y="1161016"/>
          <a:ext cx="12084594" cy="4756274"/>
        </p:xfrm>
        <a:graphic>
          <a:graphicData uri="http://schemas.openxmlformats.org/drawingml/2006/table">
            <a:tbl>
              <a:tblPr firstRow="1" bandRow="1"/>
              <a:tblGrid>
                <a:gridCol w="228600">
                  <a:extLst>
                    <a:ext uri="{9D8B030D-6E8A-4147-A177-3AD203B41FA5}">
                      <a16:colId xmlns:a16="http://schemas.microsoft.com/office/drawing/2014/main" val="2889556829"/>
                    </a:ext>
                  </a:extLst>
                </a:gridCol>
                <a:gridCol w="290208">
                  <a:extLst>
                    <a:ext uri="{9D8B030D-6E8A-4147-A177-3AD203B41FA5}">
                      <a16:colId xmlns:a16="http://schemas.microsoft.com/office/drawing/2014/main" val="3051355316"/>
                    </a:ext>
                  </a:extLst>
                </a:gridCol>
                <a:gridCol w="259404">
                  <a:extLst>
                    <a:ext uri="{9D8B030D-6E8A-4147-A177-3AD203B41FA5}">
                      <a16:colId xmlns:a16="http://schemas.microsoft.com/office/drawing/2014/main" val="1669576942"/>
                    </a:ext>
                  </a:extLst>
                </a:gridCol>
                <a:gridCol w="259404">
                  <a:extLst>
                    <a:ext uri="{9D8B030D-6E8A-4147-A177-3AD203B41FA5}">
                      <a16:colId xmlns:a16="http://schemas.microsoft.com/office/drawing/2014/main" val="1134006340"/>
                    </a:ext>
                  </a:extLst>
                </a:gridCol>
                <a:gridCol w="259404">
                  <a:extLst>
                    <a:ext uri="{9D8B030D-6E8A-4147-A177-3AD203B41FA5}">
                      <a16:colId xmlns:a16="http://schemas.microsoft.com/office/drawing/2014/main" val="1762622251"/>
                    </a:ext>
                  </a:extLst>
                </a:gridCol>
                <a:gridCol w="259404">
                  <a:extLst>
                    <a:ext uri="{9D8B030D-6E8A-4147-A177-3AD203B41FA5}">
                      <a16:colId xmlns:a16="http://schemas.microsoft.com/office/drawing/2014/main" val="431517693"/>
                    </a:ext>
                  </a:extLst>
                </a:gridCol>
                <a:gridCol w="259404">
                  <a:extLst>
                    <a:ext uri="{9D8B030D-6E8A-4147-A177-3AD203B41FA5}">
                      <a16:colId xmlns:a16="http://schemas.microsoft.com/office/drawing/2014/main" val="3109203086"/>
                    </a:ext>
                  </a:extLst>
                </a:gridCol>
                <a:gridCol w="259404">
                  <a:extLst>
                    <a:ext uri="{9D8B030D-6E8A-4147-A177-3AD203B41FA5}">
                      <a16:colId xmlns:a16="http://schemas.microsoft.com/office/drawing/2014/main" val="2022433513"/>
                    </a:ext>
                  </a:extLst>
                </a:gridCol>
                <a:gridCol w="259404">
                  <a:extLst>
                    <a:ext uri="{9D8B030D-6E8A-4147-A177-3AD203B41FA5}">
                      <a16:colId xmlns:a16="http://schemas.microsoft.com/office/drawing/2014/main" val="2701685071"/>
                    </a:ext>
                  </a:extLst>
                </a:gridCol>
                <a:gridCol w="259404">
                  <a:extLst>
                    <a:ext uri="{9D8B030D-6E8A-4147-A177-3AD203B41FA5}">
                      <a16:colId xmlns:a16="http://schemas.microsoft.com/office/drawing/2014/main" val="1690183239"/>
                    </a:ext>
                  </a:extLst>
                </a:gridCol>
                <a:gridCol w="259404">
                  <a:extLst>
                    <a:ext uri="{9D8B030D-6E8A-4147-A177-3AD203B41FA5}">
                      <a16:colId xmlns:a16="http://schemas.microsoft.com/office/drawing/2014/main" val="421050148"/>
                    </a:ext>
                  </a:extLst>
                </a:gridCol>
                <a:gridCol w="259404">
                  <a:extLst>
                    <a:ext uri="{9D8B030D-6E8A-4147-A177-3AD203B41FA5}">
                      <a16:colId xmlns:a16="http://schemas.microsoft.com/office/drawing/2014/main" val="1695785347"/>
                    </a:ext>
                  </a:extLst>
                </a:gridCol>
                <a:gridCol w="259404">
                  <a:extLst>
                    <a:ext uri="{9D8B030D-6E8A-4147-A177-3AD203B41FA5}">
                      <a16:colId xmlns:a16="http://schemas.microsoft.com/office/drawing/2014/main" val="2902119876"/>
                    </a:ext>
                  </a:extLst>
                </a:gridCol>
                <a:gridCol w="196448">
                  <a:extLst>
                    <a:ext uri="{9D8B030D-6E8A-4147-A177-3AD203B41FA5}">
                      <a16:colId xmlns:a16="http://schemas.microsoft.com/office/drawing/2014/main" val="3693854998"/>
                    </a:ext>
                  </a:extLst>
                </a:gridCol>
                <a:gridCol w="322360">
                  <a:extLst>
                    <a:ext uri="{9D8B030D-6E8A-4147-A177-3AD203B41FA5}">
                      <a16:colId xmlns:a16="http://schemas.microsoft.com/office/drawing/2014/main" val="4166636124"/>
                    </a:ext>
                  </a:extLst>
                </a:gridCol>
                <a:gridCol w="259404">
                  <a:extLst>
                    <a:ext uri="{9D8B030D-6E8A-4147-A177-3AD203B41FA5}">
                      <a16:colId xmlns:a16="http://schemas.microsoft.com/office/drawing/2014/main" val="3994730882"/>
                    </a:ext>
                  </a:extLst>
                </a:gridCol>
                <a:gridCol w="259404">
                  <a:extLst>
                    <a:ext uri="{9D8B030D-6E8A-4147-A177-3AD203B41FA5}">
                      <a16:colId xmlns:a16="http://schemas.microsoft.com/office/drawing/2014/main" val="4012124492"/>
                    </a:ext>
                  </a:extLst>
                </a:gridCol>
                <a:gridCol w="215295">
                  <a:extLst>
                    <a:ext uri="{9D8B030D-6E8A-4147-A177-3AD203B41FA5}">
                      <a16:colId xmlns:a16="http://schemas.microsoft.com/office/drawing/2014/main" val="4068193439"/>
                    </a:ext>
                  </a:extLst>
                </a:gridCol>
                <a:gridCol w="196119">
                  <a:extLst>
                    <a:ext uri="{9D8B030D-6E8A-4147-A177-3AD203B41FA5}">
                      <a16:colId xmlns:a16="http://schemas.microsoft.com/office/drawing/2014/main" val="380504888"/>
                    </a:ext>
                  </a:extLst>
                </a:gridCol>
                <a:gridCol w="259404">
                  <a:extLst>
                    <a:ext uri="{9D8B030D-6E8A-4147-A177-3AD203B41FA5}">
                      <a16:colId xmlns:a16="http://schemas.microsoft.com/office/drawing/2014/main" val="2319174930"/>
                    </a:ext>
                  </a:extLst>
                </a:gridCol>
                <a:gridCol w="259404">
                  <a:extLst>
                    <a:ext uri="{9D8B030D-6E8A-4147-A177-3AD203B41FA5}">
                      <a16:colId xmlns:a16="http://schemas.microsoft.com/office/drawing/2014/main" val="1202977070"/>
                    </a:ext>
                  </a:extLst>
                </a:gridCol>
                <a:gridCol w="259404">
                  <a:extLst>
                    <a:ext uri="{9D8B030D-6E8A-4147-A177-3AD203B41FA5}">
                      <a16:colId xmlns:a16="http://schemas.microsoft.com/office/drawing/2014/main" val="2564279360"/>
                    </a:ext>
                  </a:extLst>
                </a:gridCol>
                <a:gridCol w="259404">
                  <a:extLst>
                    <a:ext uri="{9D8B030D-6E8A-4147-A177-3AD203B41FA5}">
                      <a16:colId xmlns:a16="http://schemas.microsoft.com/office/drawing/2014/main" val="3721763537"/>
                    </a:ext>
                  </a:extLst>
                </a:gridCol>
                <a:gridCol w="259404">
                  <a:extLst>
                    <a:ext uri="{9D8B030D-6E8A-4147-A177-3AD203B41FA5}">
                      <a16:colId xmlns:a16="http://schemas.microsoft.com/office/drawing/2014/main" val="2784559044"/>
                    </a:ext>
                  </a:extLst>
                </a:gridCol>
                <a:gridCol w="259404">
                  <a:extLst>
                    <a:ext uri="{9D8B030D-6E8A-4147-A177-3AD203B41FA5}">
                      <a16:colId xmlns:a16="http://schemas.microsoft.com/office/drawing/2014/main" val="90367337"/>
                    </a:ext>
                  </a:extLst>
                </a:gridCol>
                <a:gridCol w="259404">
                  <a:extLst>
                    <a:ext uri="{9D8B030D-6E8A-4147-A177-3AD203B41FA5}">
                      <a16:colId xmlns:a16="http://schemas.microsoft.com/office/drawing/2014/main" val="4189758370"/>
                    </a:ext>
                  </a:extLst>
                </a:gridCol>
                <a:gridCol w="259404">
                  <a:extLst>
                    <a:ext uri="{9D8B030D-6E8A-4147-A177-3AD203B41FA5}">
                      <a16:colId xmlns:a16="http://schemas.microsoft.com/office/drawing/2014/main" val="709587184"/>
                    </a:ext>
                  </a:extLst>
                </a:gridCol>
                <a:gridCol w="259404">
                  <a:extLst>
                    <a:ext uri="{9D8B030D-6E8A-4147-A177-3AD203B41FA5}">
                      <a16:colId xmlns:a16="http://schemas.microsoft.com/office/drawing/2014/main" val="717801023"/>
                    </a:ext>
                  </a:extLst>
                </a:gridCol>
                <a:gridCol w="259404">
                  <a:extLst>
                    <a:ext uri="{9D8B030D-6E8A-4147-A177-3AD203B41FA5}">
                      <a16:colId xmlns:a16="http://schemas.microsoft.com/office/drawing/2014/main" val="1325793142"/>
                    </a:ext>
                  </a:extLst>
                </a:gridCol>
                <a:gridCol w="259404">
                  <a:extLst>
                    <a:ext uri="{9D8B030D-6E8A-4147-A177-3AD203B41FA5}">
                      <a16:colId xmlns:a16="http://schemas.microsoft.com/office/drawing/2014/main" val="3713763269"/>
                    </a:ext>
                  </a:extLst>
                </a:gridCol>
                <a:gridCol w="259404">
                  <a:extLst>
                    <a:ext uri="{9D8B030D-6E8A-4147-A177-3AD203B41FA5}">
                      <a16:colId xmlns:a16="http://schemas.microsoft.com/office/drawing/2014/main" val="712037288"/>
                    </a:ext>
                  </a:extLst>
                </a:gridCol>
                <a:gridCol w="259404">
                  <a:extLst>
                    <a:ext uri="{9D8B030D-6E8A-4147-A177-3AD203B41FA5}">
                      <a16:colId xmlns:a16="http://schemas.microsoft.com/office/drawing/2014/main" val="1409311844"/>
                    </a:ext>
                  </a:extLst>
                </a:gridCol>
                <a:gridCol w="259404">
                  <a:extLst>
                    <a:ext uri="{9D8B030D-6E8A-4147-A177-3AD203B41FA5}">
                      <a16:colId xmlns:a16="http://schemas.microsoft.com/office/drawing/2014/main" val="1694415533"/>
                    </a:ext>
                  </a:extLst>
                </a:gridCol>
                <a:gridCol w="259404">
                  <a:extLst>
                    <a:ext uri="{9D8B030D-6E8A-4147-A177-3AD203B41FA5}">
                      <a16:colId xmlns:a16="http://schemas.microsoft.com/office/drawing/2014/main" val="2087577534"/>
                    </a:ext>
                  </a:extLst>
                </a:gridCol>
                <a:gridCol w="259404">
                  <a:extLst>
                    <a:ext uri="{9D8B030D-6E8A-4147-A177-3AD203B41FA5}">
                      <a16:colId xmlns:a16="http://schemas.microsoft.com/office/drawing/2014/main" val="3393792748"/>
                    </a:ext>
                  </a:extLst>
                </a:gridCol>
                <a:gridCol w="259404">
                  <a:extLst>
                    <a:ext uri="{9D8B030D-6E8A-4147-A177-3AD203B41FA5}">
                      <a16:colId xmlns:a16="http://schemas.microsoft.com/office/drawing/2014/main" val="3919084950"/>
                    </a:ext>
                  </a:extLst>
                </a:gridCol>
                <a:gridCol w="259404">
                  <a:extLst>
                    <a:ext uri="{9D8B030D-6E8A-4147-A177-3AD203B41FA5}">
                      <a16:colId xmlns:a16="http://schemas.microsoft.com/office/drawing/2014/main" val="2063741902"/>
                    </a:ext>
                  </a:extLst>
                </a:gridCol>
                <a:gridCol w="259404">
                  <a:extLst>
                    <a:ext uri="{9D8B030D-6E8A-4147-A177-3AD203B41FA5}">
                      <a16:colId xmlns:a16="http://schemas.microsoft.com/office/drawing/2014/main" val="2893059035"/>
                    </a:ext>
                  </a:extLst>
                </a:gridCol>
                <a:gridCol w="259404">
                  <a:extLst>
                    <a:ext uri="{9D8B030D-6E8A-4147-A177-3AD203B41FA5}">
                      <a16:colId xmlns:a16="http://schemas.microsoft.com/office/drawing/2014/main" val="2994222386"/>
                    </a:ext>
                  </a:extLst>
                </a:gridCol>
                <a:gridCol w="259404">
                  <a:extLst>
                    <a:ext uri="{9D8B030D-6E8A-4147-A177-3AD203B41FA5}">
                      <a16:colId xmlns:a16="http://schemas.microsoft.com/office/drawing/2014/main" val="362535062"/>
                    </a:ext>
                  </a:extLst>
                </a:gridCol>
                <a:gridCol w="259404">
                  <a:extLst>
                    <a:ext uri="{9D8B030D-6E8A-4147-A177-3AD203B41FA5}">
                      <a16:colId xmlns:a16="http://schemas.microsoft.com/office/drawing/2014/main" val="1906731167"/>
                    </a:ext>
                  </a:extLst>
                </a:gridCol>
                <a:gridCol w="259404">
                  <a:extLst>
                    <a:ext uri="{9D8B030D-6E8A-4147-A177-3AD203B41FA5}">
                      <a16:colId xmlns:a16="http://schemas.microsoft.com/office/drawing/2014/main" val="1405646101"/>
                    </a:ext>
                  </a:extLst>
                </a:gridCol>
                <a:gridCol w="259404">
                  <a:extLst>
                    <a:ext uri="{9D8B030D-6E8A-4147-A177-3AD203B41FA5}">
                      <a16:colId xmlns:a16="http://schemas.microsoft.com/office/drawing/2014/main" val="3875745779"/>
                    </a:ext>
                  </a:extLst>
                </a:gridCol>
                <a:gridCol w="259404">
                  <a:extLst>
                    <a:ext uri="{9D8B030D-6E8A-4147-A177-3AD203B41FA5}">
                      <a16:colId xmlns:a16="http://schemas.microsoft.com/office/drawing/2014/main" val="3080658574"/>
                    </a:ext>
                  </a:extLst>
                </a:gridCol>
                <a:gridCol w="259404">
                  <a:extLst>
                    <a:ext uri="{9D8B030D-6E8A-4147-A177-3AD203B41FA5}">
                      <a16:colId xmlns:a16="http://schemas.microsoft.com/office/drawing/2014/main" val="800037535"/>
                    </a:ext>
                  </a:extLst>
                </a:gridCol>
                <a:gridCol w="259404">
                  <a:extLst>
                    <a:ext uri="{9D8B030D-6E8A-4147-A177-3AD203B41FA5}">
                      <a16:colId xmlns:a16="http://schemas.microsoft.com/office/drawing/2014/main" val="3509770343"/>
                    </a:ext>
                  </a:extLst>
                </a:gridCol>
                <a:gridCol w="259404">
                  <a:extLst>
                    <a:ext uri="{9D8B030D-6E8A-4147-A177-3AD203B41FA5}">
                      <a16:colId xmlns:a16="http://schemas.microsoft.com/office/drawing/2014/main" val="3148473681"/>
                    </a:ext>
                  </a:extLst>
                </a:gridCol>
              </a:tblGrid>
              <a:tr h="228808">
                <a:tc gridSpan="5">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en-US" sz="800" spc="150" baseline="0" dirty="0">
                          <a:latin typeface="Arial" panose="020B0604020202020204" pitchFamily="34" charset="0"/>
                          <a:cs typeface="Arial" panose="020B0604020202020204" pitchFamily="34" charset="0"/>
                        </a:rPr>
                        <a:t>2019</a:t>
                      </a:r>
                    </a:p>
                  </a:txBody>
                  <a:tcPr marL="45720" marR="45720">
                    <a:lnL w="12700" cap="flat" cmpd="sng" algn="ctr">
                      <a:solidFill>
                        <a:sysClr val="window" lastClr="FFFFFF">
                          <a:lumMod val="95000"/>
                        </a:sysClr>
                      </a:solidFill>
                      <a:prstDash val="solid"/>
                      <a:round/>
                      <a:headEnd type="none" w="med" len="med"/>
                      <a:tailEnd type="none" w="med" len="med"/>
                    </a:lnL>
                    <a:lnR w="12700" cap="flat" cmpd="sng" algn="ctr">
                      <a:solidFill>
                        <a:sysClr val="window" lastClr="FFFFFF">
                          <a:lumMod val="95000"/>
                        </a:sysClr>
                      </a:solidFill>
                      <a:prstDash val="solid"/>
                      <a:round/>
                      <a:headEnd type="none" w="med" len="med"/>
                      <a:tailEnd type="none" w="med" len="med"/>
                    </a:lnR>
                    <a:lnT w="12700" cmpd="sng">
                      <a:solidFill>
                        <a:sysClr val="window" lastClr="FFFFFF"/>
                      </a:solidFill>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hMerge="1">
                  <a:txBody>
                    <a:bodyPr/>
                    <a:lstStyle/>
                    <a:p>
                      <a:pPr algn="ctr"/>
                      <a:endParaRPr lang="en-US" sz="800" spc="150" baseline="0" dirty="0">
                        <a:latin typeface="Arial" panose="020B0604020202020204" pitchFamily="34" charset="0"/>
                        <a:cs typeface="Arial" panose="020B0604020202020204" pitchFamily="34" charset="0"/>
                      </a:endParaRPr>
                    </a:p>
                  </a:txBody>
                  <a:tcPr marL="45720" marR="4572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chemeClr val="tx1"/>
                    </a:solidFill>
                  </a:tcPr>
                </a:tc>
                <a:tc hMerge="1">
                  <a:txBody>
                    <a:bodyPr/>
                    <a:lstStyle/>
                    <a:p>
                      <a:pPr algn="ctr"/>
                      <a:endParaRPr lang="en-US" sz="1100" spc="150" baseline="0" dirty="0">
                        <a:latin typeface="Arial" panose="020B0604020202020204" pitchFamily="34" charset="0"/>
                        <a:cs typeface="Arial" panose="020B0604020202020204" pitchFamily="34" charset="0"/>
                      </a:endParaRPr>
                    </a:p>
                  </a:txBody>
                  <a:tcPr marL="126609" marR="126609" marT="63305" marB="63305">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tx1"/>
                    </a:solidFill>
                  </a:tcPr>
                </a:tc>
                <a:tc hMerge="1">
                  <a:txBody>
                    <a:bodyPr/>
                    <a:lstStyle/>
                    <a:p>
                      <a:pPr algn="ctr"/>
                      <a:endParaRPr lang="en-US" sz="1100" spc="150" baseline="0" dirty="0">
                        <a:latin typeface="Arial" panose="020B0604020202020204" pitchFamily="34" charset="0"/>
                        <a:cs typeface="Arial" panose="020B0604020202020204" pitchFamily="34" charset="0"/>
                      </a:endParaRPr>
                    </a:p>
                  </a:txBody>
                  <a:tcPr marL="126609" marR="126609" marT="63305" marB="63305">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tx1"/>
                    </a:solidFill>
                  </a:tcPr>
                </a:tc>
                <a:tc hMerge="1">
                  <a:txBody>
                    <a:bodyPr/>
                    <a:lstStyle/>
                    <a:p>
                      <a:pPr algn="ctr"/>
                      <a:endParaRPr lang="en-US" sz="1100" spc="150" baseline="0" dirty="0">
                        <a:latin typeface="Arial" panose="020B0604020202020204" pitchFamily="34" charset="0"/>
                        <a:cs typeface="Arial" panose="020B0604020202020204" pitchFamily="34" charset="0"/>
                      </a:endParaRPr>
                    </a:p>
                  </a:txBody>
                  <a:tcPr marL="126609" marR="126609" marT="63305" marB="63305">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tx1"/>
                    </a:solidFill>
                  </a:tcPr>
                </a:tc>
                <a:tc gridSpan="12">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en-US" sz="800" spc="150" baseline="0" dirty="0">
                          <a:latin typeface="Arial" panose="020B0604020202020204" pitchFamily="34" charset="0"/>
                          <a:cs typeface="Arial" panose="020B0604020202020204" pitchFamily="34" charset="0"/>
                        </a:rPr>
                        <a:t>2020</a:t>
                      </a:r>
                    </a:p>
                  </a:txBody>
                  <a:tcPr marL="45720" marR="45720">
                    <a:lnL w="12700" cap="flat" cmpd="sng" algn="ctr">
                      <a:solidFill>
                        <a:sysClr val="window" lastClr="FFFFFF">
                          <a:lumMod val="95000"/>
                        </a:sysClr>
                      </a:solidFill>
                      <a:prstDash val="solid"/>
                      <a:round/>
                      <a:headEnd type="none" w="med" len="med"/>
                      <a:tailEnd type="none" w="med" len="med"/>
                    </a:lnL>
                    <a:lnR w="12700" cap="flat" cmpd="sng" algn="ctr">
                      <a:solidFill>
                        <a:sysClr val="window" lastClr="FFFFFF">
                          <a:lumMod val="95000"/>
                        </a:sysClr>
                      </a:solidFill>
                      <a:prstDash val="solid"/>
                      <a:round/>
                      <a:headEnd type="none" w="med" len="med"/>
                      <a:tailEnd type="none" w="med" len="med"/>
                    </a:lnR>
                    <a:lnT w="12700" cmpd="sng">
                      <a:solidFill>
                        <a:sysClr val="window" lastClr="FFFFFF"/>
                      </a:solidFill>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hMerge="1">
                  <a:txBody>
                    <a:bodyPr/>
                    <a:lstStyle/>
                    <a:p>
                      <a:pPr algn="ctr"/>
                      <a:endParaRPr lang="en-US" sz="1100" spc="150" baseline="0" dirty="0">
                        <a:latin typeface="Arial" panose="020B0604020202020204" pitchFamily="34" charset="0"/>
                        <a:cs typeface="Arial" panose="020B0604020202020204" pitchFamily="34" charset="0"/>
                      </a:endParaRPr>
                    </a:p>
                  </a:txBody>
                  <a:tcPr marL="126609" marR="126609" marT="63305" marB="63305">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tx1"/>
                    </a:solidFill>
                  </a:tcPr>
                </a:tc>
                <a:tc hMerge="1">
                  <a:txBody>
                    <a:bodyPr/>
                    <a:lstStyle/>
                    <a:p>
                      <a:pPr algn="ctr"/>
                      <a:endParaRPr lang="en-US" sz="1100" spc="150" baseline="0" dirty="0">
                        <a:latin typeface="Arial" panose="020B0604020202020204" pitchFamily="34" charset="0"/>
                        <a:cs typeface="Arial" panose="020B0604020202020204" pitchFamily="34" charset="0"/>
                      </a:endParaRPr>
                    </a:p>
                  </a:txBody>
                  <a:tcPr marL="126609" marR="126609" marT="63305" marB="63305">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tx1"/>
                    </a:solidFill>
                  </a:tcPr>
                </a:tc>
                <a:tc hMerge="1">
                  <a:txBody>
                    <a:bodyPr/>
                    <a:lstStyle/>
                    <a:p>
                      <a:pPr algn="ctr"/>
                      <a:endParaRPr lang="en-US" sz="1100" spc="150" baseline="0" dirty="0">
                        <a:latin typeface="Arial" panose="020B0604020202020204" pitchFamily="34" charset="0"/>
                        <a:cs typeface="Arial" panose="020B0604020202020204" pitchFamily="34" charset="0"/>
                      </a:endParaRPr>
                    </a:p>
                  </a:txBody>
                  <a:tcPr marL="126609" marR="126609" marT="63305" marB="63305">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tx1"/>
                    </a:solidFill>
                  </a:tcPr>
                </a:tc>
                <a:tc hMerge="1">
                  <a:txBody>
                    <a:bodyPr/>
                    <a:lstStyle/>
                    <a:p>
                      <a:pPr algn="ctr"/>
                      <a:endParaRPr lang="en-US" sz="1100" spc="150" baseline="0" dirty="0">
                        <a:latin typeface="Arial" panose="020B0604020202020204" pitchFamily="34" charset="0"/>
                        <a:cs typeface="Arial" panose="020B0604020202020204" pitchFamily="34" charset="0"/>
                      </a:endParaRPr>
                    </a:p>
                  </a:txBody>
                  <a:tcPr marL="126609" marR="126609" marT="63305" marB="63305">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tx1"/>
                    </a:solidFill>
                  </a:tcPr>
                </a:tc>
                <a:tc hMerge="1">
                  <a:txBody>
                    <a:bodyPr/>
                    <a:lstStyle/>
                    <a:p>
                      <a:pPr algn="ctr"/>
                      <a:endParaRPr lang="en-US" sz="1100" spc="150" baseline="0" dirty="0">
                        <a:latin typeface="Arial" panose="020B0604020202020204" pitchFamily="34" charset="0"/>
                        <a:cs typeface="Arial" panose="020B0604020202020204" pitchFamily="34" charset="0"/>
                      </a:endParaRPr>
                    </a:p>
                  </a:txBody>
                  <a:tcPr marL="126609" marR="126609" marT="63305" marB="63305">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tx1"/>
                    </a:solidFill>
                  </a:tcPr>
                </a:tc>
                <a:tc hMerge="1">
                  <a:txBody>
                    <a:bodyPr/>
                    <a:lstStyle/>
                    <a:p>
                      <a:pPr algn="ctr"/>
                      <a:endParaRPr lang="en-US" sz="1100" spc="150" baseline="0" dirty="0">
                        <a:latin typeface="Arial" panose="020B0604020202020204" pitchFamily="34" charset="0"/>
                        <a:cs typeface="Arial" panose="020B0604020202020204" pitchFamily="34" charset="0"/>
                      </a:endParaRPr>
                    </a:p>
                  </a:txBody>
                  <a:tcPr marL="126609" marR="126609" marT="63305" marB="63305">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tx1"/>
                    </a:solidFill>
                  </a:tcPr>
                </a:tc>
                <a:tc hMerge="1">
                  <a:txBody>
                    <a:bodyPr/>
                    <a:lstStyle/>
                    <a:p>
                      <a:pPr algn="ctr"/>
                      <a:endParaRPr lang="en-US" sz="1100" spc="150" baseline="0" dirty="0">
                        <a:latin typeface="Arial" panose="020B0604020202020204" pitchFamily="34" charset="0"/>
                        <a:cs typeface="Arial" panose="020B0604020202020204" pitchFamily="34" charset="0"/>
                      </a:endParaRPr>
                    </a:p>
                  </a:txBody>
                  <a:tcPr marL="126609" marR="126609" marT="63305" marB="63305">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tx1"/>
                    </a:solidFill>
                  </a:tcPr>
                </a:tc>
                <a:tc hMerge="1">
                  <a:txBody>
                    <a:bodyPr/>
                    <a:lstStyle/>
                    <a:p>
                      <a:pPr algn="ctr"/>
                      <a:endParaRPr lang="en-US" sz="1100" spc="150" baseline="0" dirty="0">
                        <a:latin typeface="Arial" panose="020B0604020202020204" pitchFamily="34" charset="0"/>
                        <a:cs typeface="Arial" panose="020B0604020202020204" pitchFamily="34" charset="0"/>
                      </a:endParaRPr>
                    </a:p>
                  </a:txBody>
                  <a:tcPr marL="126609" marR="126609" marT="63305" marB="63305">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tx1"/>
                    </a:solidFill>
                  </a:tcPr>
                </a:tc>
                <a:tc hMerge="1">
                  <a:txBody>
                    <a:bodyPr/>
                    <a:lstStyle/>
                    <a:p>
                      <a:pPr algn="ctr"/>
                      <a:endParaRPr lang="en-US" sz="1100" spc="150" baseline="0" dirty="0">
                        <a:latin typeface="Arial" panose="020B0604020202020204" pitchFamily="34" charset="0"/>
                        <a:cs typeface="Arial" panose="020B0604020202020204" pitchFamily="34" charset="0"/>
                      </a:endParaRPr>
                    </a:p>
                  </a:txBody>
                  <a:tcPr marL="126609" marR="126609" marT="63305" marB="63305">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tx1"/>
                    </a:solidFill>
                  </a:tcPr>
                </a:tc>
                <a:tc hMerge="1">
                  <a:txBody>
                    <a:bodyPr/>
                    <a:lstStyle/>
                    <a:p>
                      <a:pPr algn="ctr"/>
                      <a:endParaRPr lang="en-US" sz="1100" spc="150" baseline="0" dirty="0">
                        <a:latin typeface="Arial" panose="020B0604020202020204" pitchFamily="34" charset="0"/>
                        <a:cs typeface="Arial" panose="020B0604020202020204" pitchFamily="34" charset="0"/>
                      </a:endParaRPr>
                    </a:p>
                  </a:txBody>
                  <a:tcPr marL="126609" marR="126609" marT="63305" marB="63305">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tx1"/>
                    </a:solidFill>
                  </a:tcPr>
                </a:tc>
                <a:tc hMerge="1">
                  <a:txBody>
                    <a:bodyPr/>
                    <a:lstStyle/>
                    <a:p>
                      <a:pPr algn="ctr"/>
                      <a:endParaRPr lang="en-US" sz="1100" spc="150" baseline="0" dirty="0">
                        <a:latin typeface="Arial" panose="020B0604020202020204" pitchFamily="34" charset="0"/>
                        <a:cs typeface="Arial" panose="020B0604020202020204" pitchFamily="34" charset="0"/>
                      </a:endParaRPr>
                    </a:p>
                  </a:txBody>
                  <a:tcPr marL="126609" marR="126609" marT="63305" marB="63305">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tx1"/>
                    </a:solidFill>
                  </a:tcPr>
                </a:tc>
                <a:tc gridSpan="12">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en-US" sz="800" spc="150" baseline="0" dirty="0">
                          <a:latin typeface="Arial" panose="020B0604020202020204" pitchFamily="34" charset="0"/>
                          <a:cs typeface="Arial" panose="020B0604020202020204" pitchFamily="34" charset="0"/>
                        </a:rPr>
                        <a:t>2021</a:t>
                      </a:r>
                    </a:p>
                  </a:txBody>
                  <a:tcPr marL="45720" marR="45720">
                    <a:lnL w="12700" cap="flat" cmpd="sng" algn="ctr">
                      <a:solidFill>
                        <a:sysClr val="window" lastClr="FFFFFF">
                          <a:lumMod val="95000"/>
                        </a:sysClr>
                      </a:solidFill>
                      <a:prstDash val="solid"/>
                      <a:round/>
                      <a:headEnd type="none" w="med" len="med"/>
                      <a:tailEnd type="none" w="med" len="med"/>
                    </a:lnL>
                    <a:lnR w="12700" cap="flat" cmpd="sng" algn="ctr">
                      <a:solidFill>
                        <a:sysClr val="window" lastClr="FFFFFF">
                          <a:lumMod val="95000"/>
                        </a:sysClr>
                      </a:solidFill>
                      <a:prstDash val="solid"/>
                      <a:round/>
                      <a:headEnd type="none" w="med" len="med"/>
                      <a:tailEnd type="none" w="med" len="med"/>
                    </a:lnR>
                    <a:lnT w="12700" cmpd="sng">
                      <a:solidFill>
                        <a:sysClr val="window" lastClr="FFFFFF"/>
                      </a:solidFill>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hMerge="1">
                  <a:txBody>
                    <a:bodyPr/>
                    <a:lstStyle/>
                    <a:p>
                      <a:pPr algn="ctr"/>
                      <a:endParaRPr lang="en-US" sz="1100" spc="150" baseline="0" dirty="0">
                        <a:latin typeface="Arial" panose="020B0604020202020204" pitchFamily="34" charset="0"/>
                        <a:cs typeface="Arial" panose="020B0604020202020204" pitchFamily="34" charset="0"/>
                      </a:endParaRPr>
                    </a:p>
                  </a:txBody>
                  <a:tcPr marL="126609" marR="126609" marT="63305" marB="63305">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tx1"/>
                    </a:solidFill>
                  </a:tcPr>
                </a:tc>
                <a:tc hMerge="1">
                  <a:txBody>
                    <a:bodyPr/>
                    <a:lstStyle/>
                    <a:p>
                      <a:pPr algn="ctr"/>
                      <a:endParaRPr lang="en-US" sz="1100" spc="150" baseline="0" dirty="0">
                        <a:latin typeface="Arial" panose="020B0604020202020204" pitchFamily="34" charset="0"/>
                        <a:cs typeface="Arial" panose="020B0604020202020204" pitchFamily="34" charset="0"/>
                      </a:endParaRPr>
                    </a:p>
                  </a:txBody>
                  <a:tcPr marL="126609" marR="126609" marT="63305" marB="63305">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tx1"/>
                    </a:solidFill>
                  </a:tcPr>
                </a:tc>
                <a:tc hMerge="1">
                  <a:txBody>
                    <a:bodyPr/>
                    <a:lstStyle/>
                    <a:p>
                      <a:pPr algn="ctr"/>
                      <a:endParaRPr lang="en-US" sz="1100" spc="150" baseline="0" dirty="0">
                        <a:latin typeface="Arial" panose="020B0604020202020204" pitchFamily="34" charset="0"/>
                        <a:cs typeface="Arial" panose="020B0604020202020204" pitchFamily="34" charset="0"/>
                      </a:endParaRPr>
                    </a:p>
                  </a:txBody>
                  <a:tcPr marL="126609" marR="126609" marT="63305" marB="63305">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tx1"/>
                    </a:solidFill>
                  </a:tcPr>
                </a:tc>
                <a:tc hMerge="1">
                  <a:txBody>
                    <a:bodyPr/>
                    <a:lstStyle/>
                    <a:p>
                      <a:pPr algn="ctr"/>
                      <a:endParaRPr lang="en-US" sz="1100" spc="150" baseline="0" dirty="0">
                        <a:latin typeface="Arial" panose="020B0604020202020204" pitchFamily="34" charset="0"/>
                        <a:cs typeface="Arial" panose="020B0604020202020204" pitchFamily="34" charset="0"/>
                      </a:endParaRPr>
                    </a:p>
                  </a:txBody>
                  <a:tcPr marL="126609" marR="126609" marT="63305" marB="63305">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tx1"/>
                    </a:solidFill>
                  </a:tcPr>
                </a:tc>
                <a:tc hMerge="1">
                  <a:txBody>
                    <a:bodyPr/>
                    <a:lstStyle/>
                    <a:p>
                      <a:pPr algn="ctr"/>
                      <a:endParaRPr lang="en-US" sz="1100" spc="150" baseline="0" dirty="0">
                        <a:latin typeface="Arial" panose="020B0604020202020204" pitchFamily="34" charset="0"/>
                        <a:cs typeface="Arial" panose="020B0604020202020204" pitchFamily="34" charset="0"/>
                      </a:endParaRPr>
                    </a:p>
                  </a:txBody>
                  <a:tcPr marL="126609" marR="126609" marT="63305" marB="63305">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tx1"/>
                    </a:solidFill>
                  </a:tcPr>
                </a:tc>
                <a:tc hMerge="1">
                  <a:txBody>
                    <a:bodyPr/>
                    <a:lstStyle/>
                    <a:p>
                      <a:pPr algn="ctr"/>
                      <a:endParaRPr lang="en-US" sz="1100" spc="150" baseline="0" dirty="0">
                        <a:latin typeface="Arial" panose="020B0604020202020204" pitchFamily="34" charset="0"/>
                        <a:cs typeface="Arial" panose="020B0604020202020204" pitchFamily="34" charset="0"/>
                      </a:endParaRPr>
                    </a:p>
                  </a:txBody>
                  <a:tcPr marL="126609" marR="126609" marT="63305" marB="63305">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tx1"/>
                    </a:solidFill>
                  </a:tcPr>
                </a:tc>
                <a:tc hMerge="1">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tx1"/>
                    </a:solidFill>
                  </a:tcPr>
                </a:tc>
                <a:tc hMerge="1">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B w="9525"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en-US" sz="800" spc="150" baseline="0" dirty="0">
                          <a:latin typeface="Arial" panose="020B0604020202020204" pitchFamily="34" charset="0"/>
                          <a:cs typeface="Arial" panose="020B0604020202020204" pitchFamily="34" charset="0"/>
                        </a:rPr>
                        <a:t>2022</a:t>
                      </a:r>
                    </a:p>
                  </a:txBody>
                  <a:tcPr marL="45720" marR="45720">
                    <a:lnL w="12700" cap="flat" cmpd="sng" algn="ctr">
                      <a:solidFill>
                        <a:sysClr val="window" lastClr="FFFFFF">
                          <a:lumMod val="95000"/>
                        </a:sysClr>
                      </a:solidFill>
                      <a:prstDash val="solid"/>
                      <a:round/>
                      <a:headEnd type="none" w="med" len="med"/>
                      <a:tailEnd type="none" w="med" len="med"/>
                    </a:lnL>
                    <a:lnR w="12700" cmpd="sng">
                      <a:solidFill>
                        <a:sysClr val="window" lastClr="FFFFFF"/>
                      </a:solidFill>
                    </a:lnR>
                    <a:lnT w="12700" cmpd="sng">
                      <a:solidFill>
                        <a:sysClr val="window" lastClr="FFFFFF"/>
                      </a:solidFill>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en-US" sz="800" spc="150" baseline="0" dirty="0">
                          <a:latin typeface="Arial" panose="020B0604020202020204" pitchFamily="34" charset="0"/>
                          <a:cs typeface="Arial" panose="020B0604020202020204" pitchFamily="34" charset="0"/>
                        </a:rPr>
                        <a:t>2023</a:t>
                      </a:r>
                    </a:p>
                  </a:txBody>
                  <a:tcPr marL="45720" marR="45720">
                    <a:lnL w="12700" cmpd="sng">
                      <a:solidFill>
                        <a:sysClr val="window" lastClr="FFFFFF"/>
                      </a:solidFill>
                    </a:lnL>
                    <a:lnR w="12700" cap="flat" cmpd="sng" algn="ctr">
                      <a:solidFill>
                        <a:sysClr val="window" lastClr="FFFFFF">
                          <a:lumMod val="95000"/>
                        </a:sysClr>
                      </a:solidFill>
                      <a:prstDash val="solid"/>
                      <a:round/>
                      <a:headEnd type="none" w="med" len="med"/>
                      <a:tailEnd type="none" w="med" len="med"/>
                    </a:lnR>
                    <a:lnT w="12700" cmpd="sng">
                      <a:solidFill>
                        <a:sysClr val="window" lastClr="FFFFFF"/>
                      </a:solidFill>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23153721"/>
                  </a:ext>
                </a:extLst>
              </a:tr>
              <a:tr h="98061">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8</a:t>
                      </a:r>
                    </a:p>
                  </a:txBody>
                  <a:tcPr marL="0" marR="0" marT="0" marB="0" anchor="ctr">
                    <a:lnL w="12700" cap="flat" cmpd="sng" algn="ctr">
                      <a:solidFill>
                        <a:sysClr val="window" lastClr="FFFFFF">
                          <a:lumMod val="95000"/>
                        </a:sysClr>
                      </a:solidFill>
                      <a:prstDash val="solid"/>
                      <a:round/>
                      <a:headEnd type="none" w="med" len="med"/>
                      <a:tailEnd type="none" w="med" len="med"/>
                    </a:lnL>
                    <a:lnR w="12700" cap="flat" cmpd="sng" algn="ctr">
                      <a:solidFill>
                        <a:sysClr val="window" lastClr="FFFFFF">
                          <a:lumMod val="95000"/>
                        </a:sysClr>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9</a:t>
                      </a:r>
                    </a:p>
                  </a:txBody>
                  <a:tcPr marL="0" marR="0" marT="0" marB="0" anchor="ctr">
                    <a:lnL w="12700" cap="flat" cmpd="sng" algn="ctr">
                      <a:solidFill>
                        <a:sysClr val="window" lastClr="FFFFFF">
                          <a:lumMod val="95000"/>
                        </a:sysClr>
                      </a:solidFill>
                      <a:prstDash val="solid"/>
                      <a:round/>
                      <a:headEnd type="none" w="med" len="med"/>
                      <a:tailEnd type="none" w="med" len="med"/>
                    </a:lnL>
                    <a:lnR w="12700" cap="flat" cmpd="sng" algn="ctr">
                      <a:solidFill>
                        <a:sysClr val="window" lastClr="FFFFFF">
                          <a:lumMod val="95000"/>
                        </a:sysClr>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10</a:t>
                      </a:r>
                    </a:p>
                  </a:txBody>
                  <a:tcPr marL="0" marR="0" marT="0" marB="0" anchor="ctr">
                    <a:lnL w="12700" cap="flat" cmpd="sng" algn="ctr">
                      <a:solidFill>
                        <a:sysClr val="window" lastClr="FFFFFF">
                          <a:lumMod val="95000"/>
                        </a:sysClr>
                      </a:solidFill>
                      <a:prstDash val="solid"/>
                      <a:round/>
                      <a:headEnd type="none" w="med" len="med"/>
                      <a:tailEnd type="none" w="med" len="med"/>
                    </a:lnL>
                    <a:lnR w="12700" cap="flat" cmpd="sng" algn="ctr">
                      <a:solidFill>
                        <a:sysClr val="window" lastClr="FFFFFF">
                          <a:lumMod val="95000"/>
                        </a:sysClr>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11</a:t>
                      </a:r>
                    </a:p>
                  </a:txBody>
                  <a:tcPr marL="0" marR="0" marT="0" marB="0" anchor="ctr">
                    <a:lnL w="12700" cap="flat" cmpd="sng" algn="ctr">
                      <a:solidFill>
                        <a:sysClr val="window" lastClr="FFFFFF">
                          <a:lumMod val="95000"/>
                        </a:sysClr>
                      </a:solidFill>
                      <a:prstDash val="solid"/>
                      <a:round/>
                      <a:headEnd type="none" w="med" len="med"/>
                      <a:tailEnd type="none" w="med" len="med"/>
                    </a:lnL>
                    <a:lnR w="12700" cap="flat" cmpd="sng" algn="ctr">
                      <a:solidFill>
                        <a:sysClr val="window" lastClr="FFFFFF">
                          <a:lumMod val="95000"/>
                        </a:sysClr>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12</a:t>
                      </a:r>
                    </a:p>
                  </a:txBody>
                  <a:tcPr marL="0" marR="0" marT="0" marB="0" anchor="ctr">
                    <a:lnL w="12700" cap="flat" cmpd="sng" algn="ctr">
                      <a:solidFill>
                        <a:sysClr val="window" lastClr="FFFFFF">
                          <a:lumMod val="95000"/>
                        </a:sysClr>
                      </a:solidFill>
                      <a:prstDash val="solid"/>
                      <a:round/>
                      <a:headEnd type="none" w="med" len="med"/>
                      <a:tailEnd type="none" w="med" len="med"/>
                    </a:lnL>
                    <a:lnR w="9525" cap="flat" cmpd="sng" algn="ctr">
                      <a:solidFill>
                        <a:srgbClr val="75787B">
                          <a:lumMod val="40000"/>
                          <a:lumOff val="60000"/>
                        </a:srgbClr>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1</a:t>
                      </a:r>
                    </a:p>
                  </a:txBody>
                  <a:tcPr marL="0" marR="0" marT="0" marB="0" anchor="ctr">
                    <a:lnL w="9525" cap="flat" cmpd="sng" algn="ctr">
                      <a:solidFill>
                        <a:srgbClr val="75787B">
                          <a:lumMod val="40000"/>
                          <a:lumOff val="60000"/>
                        </a:srgbClr>
                      </a:solidFill>
                      <a:prstDash val="solid"/>
                      <a:round/>
                      <a:headEnd type="none" w="med" len="med"/>
                      <a:tailEnd type="none" w="med" len="med"/>
                    </a:lnL>
                    <a:lnR w="12700" cap="flat" cmpd="sng" algn="ctr">
                      <a:solidFill>
                        <a:sysClr val="window" lastClr="FFFFFF">
                          <a:lumMod val="95000"/>
                        </a:sysClr>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2</a:t>
                      </a:r>
                    </a:p>
                  </a:txBody>
                  <a:tcPr marL="0" marR="0" marT="0" marB="0" anchor="ctr">
                    <a:lnL w="12700" cap="flat" cmpd="sng" algn="ctr">
                      <a:solidFill>
                        <a:sysClr val="window" lastClr="FFFFFF">
                          <a:lumMod val="95000"/>
                        </a:sysClr>
                      </a:solidFill>
                      <a:prstDash val="solid"/>
                      <a:round/>
                      <a:headEnd type="none" w="med" len="med"/>
                      <a:tailEnd type="none" w="med" len="med"/>
                    </a:lnL>
                    <a:lnR w="12700" cap="flat" cmpd="sng" algn="ctr">
                      <a:solidFill>
                        <a:sysClr val="window" lastClr="FFFFFF">
                          <a:lumMod val="95000"/>
                        </a:sysClr>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3</a:t>
                      </a:r>
                    </a:p>
                  </a:txBody>
                  <a:tcPr marL="0" marR="0" marT="0" marB="0" anchor="ctr">
                    <a:lnL w="12700" cap="flat" cmpd="sng" algn="ctr">
                      <a:solidFill>
                        <a:sysClr val="window" lastClr="FFFFFF">
                          <a:lumMod val="95000"/>
                        </a:sysClr>
                      </a:solidFill>
                      <a:prstDash val="solid"/>
                      <a:round/>
                      <a:headEnd type="none" w="med" len="med"/>
                      <a:tailEnd type="none" w="med" len="med"/>
                    </a:lnL>
                    <a:lnR w="12700" cap="flat" cmpd="sng" algn="ctr">
                      <a:solidFill>
                        <a:sysClr val="window" lastClr="FFFFFF">
                          <a:lumMod val="95000"/>
                        </a:sysClr>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4</a:t>
                      </a:r>
                    </a:p>
                  </a:txBody>
                  <a:tcPr marL="0" marR="0" marT="0" marB="0" anchor="ctr">
                    <a:lnL w="12700" cap="flat" cmpd="sng" algn="ctr">
                      <a:solidFill>
                        <a:sysClr val="window" lastClr="FFFFFF">
                          <a:lumMod val="95000"/>
                        </a:sysClr>
                      </a:solidFill>
                      <a:prstDash val="solid"/>
                      <a:round/>
                      <a:headEnd type="none" w="med" len="med"/>
                      <a:tailEnd type="none" w="med" len="med"/>
                    </a:lnL>
                    <a:lnR w="12700" cap="flat" cmpd="sng" algn="ctr">
                      <a:solidFill>
                        <a:sysClr val="window" lastClr="FFFFFF">
                          <a:lumMod val="95000"/>
                        </a:sysClr>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5</a:t>
                      </a:r>
                    </a:p>
                  </a:txBody>
                  <a:tcPr marL="0" marR="0" marT="0" marB="0" anchor="ctr">
                    <a:lnL w="12700" cap="flat" cmpd="sng" algn="ctr">
                      <a:solidFill>
                        <a:sysClr val="window" lastClr="FFFFFF">
                          <a:lumMod val="95000"/>
                        </a:sysClr>
                      </a:solidFill>
                      <a:prstDash val="solid"/>
                      <a:round/>
                      <a:headEnd type="none" w="med" len="med"/>
                      <a:tailEnd type="none" w="med" len="med"/>
                    </a:lnL>
                    <a:lnR w="12700" cap="flat" cmpd="sng" algn="ctr">
                      <a:solidFill>
                        <a:sysClr val="window" lastClr="FFFFFF">
                          <a:lumMod val="95000"/>
                        </a:sysClr>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6</a:t>
                      </a:r>
                    </a:p>
                  </a:txBody>
                  <a:tcPr marL="0" marR="0" marT="0" marB="0" anchor="ctr">
                    <a:lnL w="12700" cap="flat" cmpd="sng" algn="ctr">
                      <a:solidFill>
                        <a:sysClr val="window" lastClr="FFFFFF">
                          <a:lumMod val="95000"/>
                        </a:sysClr>
                      </a:solidFill>
                      <a:prstDash val="solid"/>
                      <a:round/>
                      <a:headEnd type="none" w="med" len="med"/>
                      <a:tailEnd type="none" w="med" len="med"/>
                    </a:lnL>
                    <a:lnR w="12700" cap="flat" cmpd="sng" algn="ctr">
                      <a:solidFill>
                        <a:sysClr val="window" lastClr="FFFFFF">
                          <a:lumMod val="95000"/>
                        </a:sysClr>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7</a:t>
                      </a:r>
                    </a:p>
                  </a:txBody>
                  <a:tcPr marL="0" marR="0" marT="0" marB="0" anchor="ctr">
                    <a:lnL w="12700" cap="flat" cmpd="sng" algn="ctr">
                      <a:solidFill>
                        <a:sysClr val="window" lastClr="FFFFFF">
                          <a:lumMod val="95000"/>
                        </a:sysClr>
                      </a:solidFill>
                      <a:prstDash val="solid"/>
                      <a:round/>
                      <a:headEnd type="none" w="med" len="med"/>
                      <a:tailEnd type="none" w="med" len="med"/>
                    </a:lnL>
                    <a:lnR w="12700" cap="flat" cmpd="sng" algn="ctr">
                      <a:solidFill>
                        <a:sysClr val="window" lastClr="FFFFFF">
                          <a:lumMod val="95000"/>
                        </a:sysClr>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8</a:t>
                      </a:r>
                    </a:p>
                  </a:txBody>
                  <a:tcPr marL="0" marR="0" marT="0" marB="0" anchor="ctr">
                    <a:lnL w="12700" cap="flat" cmpd="sng" algn="ctr">
                      <a:solidFill>
                        <a:sysClr val="window" lastClr="FFFFFF">
                          <a:lumMod val="95000"/>
                        </a:sysClr>
                      </a:solidFill>
                      <a:prstDash val="solid"/>
                      <a:round/>
                      <a:headEnd type="none" w="med" len="med"/>
                      <a:tailEnd type="none" w="med" len="med"/>
                    </a:lnL>
                    <a:lnR w="12700" cap="flat" cmpd="sng" algn="ctr">
                      <a:solidFill>
                        <a:sysClr val="window" lastClr="FFFFFF">
                          <a:lumMod val="95000"/>
                        </a:sysClr>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9</a:t>
                      </a:r>
                    </a:p>
                  </a:txBody>
                  <a:tcPr marL="0" marR="0" marT="0" marB="0" anchor="ctr">
                    <a:lnL w="12700" cap="flat" cmpd="sng" algn="ctr">
                      <a:solidFill>
                        <a:sysClr val="window" lastClr="FFFFFF">
                          <a:lumMod val="95000"/>
                        </a:sysClr>
                      </a:solidFill>
                      <a:prstDash val="solid"/>
                      <a:round/>
                      <a:headEnd type="none" w="med" len="med"/>
                      <a:tailEnd type="none" w="med" len="med"/>
                    </a:lnL>
                    <a:lnR w="12700" cap="flat" cmpd="sng" algn="ctr">
                      <a:solidFill>
                        <a:sysClr val="window" lastClr="FFFFFF">
                          <a:lumMod val="95000"/>
                        </a:sysClr>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10</a:t>
                      </a:r>
                    </a:p>
                  </a:txBody>
                  <a:tcPr marL="0" marR="0" marT="0" marB="0" anchor="ctr">
                    <a:lnL w="12700" cap="flat" cmpd="sng" algn="ctr">
                      <a:solidFill>
                        <a:sysClr val="window" lastClr="FFFFFF">
                          <a:lumMod val="95000"/>
                        </a:sysClr>
                      </a:solidFill>
                      <a:prstDash val="solid"/>
                      <a:round/>
                      <a:headEnd type="none" w="med" len="med"/>
                      <a:tailEnd type="none" w="med" len="med"/>
                    </a:lnL>
                    <a:lnR w="12700" cap="flat" cmpd="sng" algn="ctr">
                      <a:solidFill>
                        <a:sysClr val="window" lastClr="FFFFFF">
                          <a:lumMod val="95000"/>
                        </a:sysClr>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11</a:t>
                      </a:r>
                    </a:p>
                  </a:txBody>
                  <a:tcPr marL="0" marR="0" marT="0" marB="0" anchor="ctr">
                    <a:lnL w="12700" cap="flat" cmpd="sng" algn="ctr">
                      <a:solidFill>
                        <a:sysClr val="window" lastClr="FFFFFF">
                          <a:lumMod val="95000"/>
                        </a:sysClr>
                      </a:solidFill>
                      <a:prstDash val="solid"/>
                      <a:round/>
                      <a:headEnd type="none" w="med" len="med"/>
                      <a:tailEnd type="none" w="med" len="med"/>
                    </a:lnL>
                    <a:lnR w="12700" cap="flat" cmpd="sng" algn="ctr">
                      <a:solidFill>
                        <a:sysClr val="window" lastClr="FFFFFF">
                          <a:lumMod val="95000"/>
                        </a:sysClr>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12</a:t>
                      </a:r>
                    </a:p>
                  </a:txBody>
                  <a:tcPr marL="0" marR="0" marT="0" marB="0" anchor="ctr">
                    <a:lnL w="12700" cap="flat" cmpd="sng" algn="ctr">
                      <a:solidFill>
                        <a:sysClr val="window" lastClr="FFFFFF">
                          <a:lumMod val="95000"/>
                        </a:sysClr>
                      </a:solidFill>
                      <a:prstDash val="solid"/>
                      <a:round/>
                      <a:headEnd type="none" w="med" len="med"/>
                      <a:tailEnd type="none" w="med" len="med"/>
                    </a:lnL>
                    <a:lnR w="9525" cap="flat" cmpd="sng" algn="ctr">
                      <a:solidFill>
                        <a:srgbClr val="75787B">
                          <a:lumMod val="40000"/>
                          <a:lumOff val="60000"/>
                        </a:srgbClr>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1</a:t>
                      </a:r>
                    </a:p>
                  </a:txBody>
                  <a:tcPr marL="0" marR="0" marT="0" marB="0" anchor="ctr">
                    <a:lnL w="9525" cap="flat" cmpd="sng" algn="ctr">
                      <a:solidFill>
                        <a:srgbClr val="75787B">
                          <a:lumMod val="40000"/>
                          <a:lumOff val="60000"/>
                        </a:srgbClr>
                      </a:solidFill>
                      <a:prstDash val="solid"/>
                      <a:round/>
                      <a:headEnd type="none" w="med" len="med"/>
                      <a:tailEnd type="none" w="med" len="med"/>
                    </a:lnL>
                    <a:lnR w="12700" cap="flat" cmpd="sng" algn="ctr">
                      <a:solidFill>
                        <a:sysClr val="window" lastClr="FFFFFF">
                          <a:lumMod val="95000"/>
                        </a:sysClr>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2</a:t>
                      </a:r>
                    </a:p>
                  </a:txBody>
                  <a:tcPr marL="0" marR="0" marT="0" marB="0" anchor="ctr">
                    <a:lnL w="12700" cap="flat" cmpd="sng" algn="ctr">
                      <a:solidFill>
                        <a:sysClr val="window" lastClr="FFFFFF">
                          <a:lumMod val="95000"/>
                        </a:sysClr>
                      </a:solidFill>
                      <a:prstDash val="solid"/>
                      <a:round/>
                      <a:headEnd type="none" w="med" len="med"/>
                      <a:tailEnd type="none" w="med" len="med"/>
                    </a:lnL>
                    <a:lnR w="12700" cap="flat" cmpd="sng" algn="ctr">
                      <a:solidFill>
                        <a:sysClr val="window" lastClr="FFFFFF">
                          <a:lumMod val="95000"/>
                        </a:sysClr>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3</a:t>
                      </a:r>
                    </a:p>
                  </a:txBody>
                  <a:tcPr marL="0" marR="0" marT="0" marB="0" anchor="ctr">
                    <a:lnL w="12700" cap="flat" cmpd="sng" algn="ctr">
                      <a:solidFill>
                        <a:sysClr val="window" lastClr="FFFFFF">
                          <a:lumMod val="95000"/>
                        </a:sysClr>
                      </a:solidFill>
                      <a:prstDash val="solid"/>
                      <a:round/>
                      <a:headEnd type="none" w="med" len="med"/>
                      <a:tailEnd type="none" w="med" len="med"/>
                    </a:lnL>
                    <a:lnR w="12700" cap="flat" cmpd="sng" algn="ctr">
                      <a:solidFill>
                        <a:sysClr val="window" lastClr="FFFFFF">
                          <a:lumMod val="95000"/>
                        </a:sysClr>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4</a:t>
                      </a:r>
                    </a:p>
                  </a:txBody>
                  <a:tcPr marL="0" marR="0" marT="0" marB="0" anchor="ctr">
                    <a:lnL w="12700" cap="flat" cmpd="sng" algn="ctr">
                      <a:solidFill>
                        <a:sysClr val="window" lastClr="FFFFFF">
                          <a:lumMod val="95000"/>
                        </a:sysClr>
                      </a:solidFill>
                      <a:prstDash val="solid"/>
                      <a:round/>
                      <a:headEnd type="none" w="med" len="med"/>
                      <a:tailEnd type="none" w="med" len="med"/>
                    </a:lnL>
                    <a:lnR w="12700" cap="flat" cmpd="sng" algn="ctr">
                      <a:solidFill>
                        <a:sysClr val="window" lastClr="FFFFFF">
                          <a:lumMod val="95000"/>
                        </a:sysClr>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5</a:t>
                      </a:r>
                    </a:p>
                  </a:txBody>
                  <a:tcPr marL="0" marR="0" marT="0" marB="0" anchor="ctr">
                    <a:lnL w="12700" cap="flat" cmpd="sng" algn="ctr">
                      <a:solidFill>
                        <a:sysClr val="window" lastClr="FFFFFF">
                          <a:lumMod val="95000"/>
                        </a:sysClr>
                      </a:solidFill>
                      <a:prstDash val="solid"/>
                      <a:round/>
                      <a:headEnd type="none" w="med" len="med"/>
                      <a:tailEnd type="none" w="med" len="med"/>
                    </a:lnL>
                    <a:lnR w="12700" cap="flat" cmpd="sng" algn="ctr">
                      <a:solidFill>
                        <a:sysClr val="window" lastClr="FFFFFF">
                          <a:lumMod val="95000"/>
                        </a:sysClr>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6</a:t>
                      </a:r>
                    </a:p>
                  </a:txBody>
                  <a:tcPr marL="0" marR="0" marT="0" marB="0" anchor="ctr">
                    <a:lnL w="12700" cap="flat" cmpd="sng" algn="ctr">
                      <a:solidFill>
                        <a:sysClr val="window" lastClr="FFFFFF">
                          <a:lumMod val="95000"/>
                        </a:sysClr>
                      </a:solidFill>
                      <a:prstDash val="solid"/>
                      <a:round/>
                      <a:headEnd type="none" w="med" len="med"/>
                      <a:tailEnd type="none" w="med" len="med"/>
                    </a:lnL>
                    <a:lnR w="12700" cap="flat" cmpd="sng" algn="ctr">
                      <a:solidFill>
                        <a:sysClr val="window" lastClr="FFFFFF">
                          <a:lumMod val="95000"/>
                        </a:sysClr>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7</a:t>
                      </a:r>
                    </a:p>
                  </a:txBody>
                  <a:tcPr marL="0" marR="0" marT="0" marB="0" anchor="ctr">
                    <a:lnL w="12700" cap="flat" cmpd="sng" algn="ctr">
                      <a:solidFill>
                        <a:sysClr val="window" lastClr="FFFFFF">
                          <a:lumMod val="95000"/>
                        </a:sysClr>
                      </a:solidFill>
                      <a:prstDash val="solid"/>
                      <a:round/>
                      <a:headEnd type="none" w="med" len="med"/>
                      <a:tailEnd type="none" w="med" len="med"/>
                    </a:lnL>
                    <a:lnR w="12700" cap="flat" cmpd="sng" algn="ctr">
                      <a:solidFill>
                        <a:sysClr val="window" lastClr="FFFFFF">
                          <a:lumMod val="95000"/>
                        </a:sysClr>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8</a:t>
                      </a:r>
                    </a:p>
                  </a:txBody>
                  <a:tcPr marL="0" marR="0" marT="0" marB="0" anchor="ctr">
                    <a:lnL w="12700" cap="flat" cmpd="sng" algn="ctr">
                      <a:solidFill>
                        <a:sysClr val="window" lastClr="FFFFFF">
                          <a:lumMod val="95000"/>
                        </a:sysClr>
                      </a:solidFill>
                      <a:prstDash val="solid"/>
                      <a:round/>
                      <a:headEnd type="none" w="med" len="med"/>
                      <a:tailEnd type="none" w="med" len="med"/>
                    </a:lnL>
                    <a:lnR w="12700" cap="flat" cmpd="sng" algn="ctr">
                      <a:solidFill>
                        <a:sysClr val="window" lastClr="FFFFFF">
                          <a:lumMod val="95000"/>
                        </a:sysClr>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9</a:t>
                      </a:r>
                    </a:p>
                  </a:txBody>
                  <a:tcPr marL="0" marR="0" marT="0" marB="0" anchor="ctr">
                    <a:lnL w="12700" cap="flat" cmpd="sng" algn="ctr">
                      <a:solidFill>
                        <a:sysClr val="window" lastClr="FFFFFF">
                          <a:lumMod val="95000"/>
                        </a:sysClr>
                      </a:solidFill>
                      <a:prstDash val="solid"/>
                      <a:round/>
                      <a:headEnd type="none" w="med" len="med"/>
                      <a:tailEnd type="none" w="med" len="med"/>
                    </a:lnL>
                    <a:lnR w="12700" cmpd="sng">
                      <a:solidFill>
                        <a:sysClr val="window" lastClr="FFFFFF"/>
                      </a:solidFill>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10</a:t>
                      </a:r>
                    </a:p>
                  </a:txBody>
                  <a:tcPr marL="0" marR="0" marT="0" marB="0" anchor="ctr">
                    <a:lnL w="12700" cmpd="sng">
                      <a:solidFill>
                        <a:sysClr val="window" lastClr="FFFFFF"/>
                      </a:solidFill>
                    </a:lnL>
                    <a:lnR w="12700" cmpd="sng">
                      <a:solidFill>
                        <a:sysClr val="window" lastClr="FFFFFF"/>
                      </a:solidFill>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11</a:t>
                      </a:r>
                    </a:p>
                  </a:txBody>
                  <a:tcPr marL="0" marR="0" marT="0" marB="0" anchor="ctr">
                    <a:lnL w="12700" cmpd="sng">
                      <a:solidFill>
                        <a:sysClr val="window" lastClr="FFFFFF"/>
                      </a:solidFill>
                    </a:lnL>
                    <a:lnR w="12700" cmpd="sng">
                      <a:solidFill>
                        <a:sysClr val="window" lastClr="FFFFFF"/>
                      </a:solidFill>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12</a:t>
                      </a:r>
                    </a:p>
                  </a:txBody>
                  <a:tcPr marL="0" marR="0" marT="0" marB="0" anchor="ctr">
                    <a:lnL w="12700" cmpd="sng">
                      <a:solidFill>
                        <a:sysClr val="window" lastClr="FFFFFF"/>
                      </a:solidFill>
                    </a:lnL>
                    <a:lnR w="9525" cap="flat" cmpd="sng" algn="ctr">
                      <a:solidFill>
                        <a:srgbClr val="75787B">
                          <a:lumMod val="40000"/>
                          <a:lumOff val="60000"/>
                        </a:srgbClr>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1</a:t>
                      </a:r>
                    </a:p>
                  </a:txBody>
                  <a:tcPr marL="0" marR="0" marT="0" marB="0" anchor="ctr">
                    <a:lnL w="9525" cap="flat" cmpd="sng" algn="ctr">
                      <a:solidFill>
                        <a:srgbClr val="75787B">
                          <a:lumMod val="40000"/>
                          <a:lumOff val="60000"/>
                        </a:srgbClr>
                      </a:solidFill>
                      <a:prstDash val="solid"/>
                      <a:round/>
                      <a:headEnd type="none" w="med" len="med"/>
                      <a:tailEnd type="none" w="med" len="med"/>
                    </a:lnL>
                    <a:lnR w="12700" cmpd="sng">
                      <a:solidFill>
                        <a:sysClr val="window" lastClr="FFFFFF"/>
                      </a:solidFill>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2</a:t>
                      </a:r>
                    </a:p>
                  </a:txBody>
                  <a:tcPr marL="0" marR="0" marT="0" marB="0" anchor="ctr">
                    <a:lnL w="12700" cmpd="sng">
                      <a:solidFill>
                        <a:sysClr val="window" lastClr="FFFFFF"/>
                      </a:solidFill>
                    </a:lnL>
                    <a:lnR w="12700" cmpd="sng">
                      <a:solidFill>
                        <a:sysClr val="window" lastClr="FFFFFF"/>
                      </a:solidFill>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3</a:t>
                      </a:r>
                    </a:p>
                  </a:txBody>
                  <a:tcPr marL="0" marR="0" marT="0" marB="0" anchor="ctr">
                    <a:lnL w="12700" cmpd="sng">
                      <a:solidFill>
                        <a:sysClr val="window" lastClr="FFFFFF"/>
                      </a:solidFill>
                    </a:lnL>
                    <a:lnR w="12700" cmpd="sng">
                      <a:solidFill>
                        <a:sysClr val="window" lastClr="FFFFFF"/>
                      </a:solidFill>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4</a:t>
                      </a:r>
                    </a:p>
                  </a:txBody>
                  <a:tcPr marL="0" marR="0" marT="0" marB="0" anchor="ctr">
                    <a:lnL w="12700" cmpd="sng">
                      <a:solidFill>
                        <a:sysClr val="window" lastClr="FFFFFF"/>
                      </a:solidFill>
                    </a:lnL>
                    <a:lnR w="12700" cmpd="sng">
                      <a:solidFill>
                        <a:sysClr val="window" lastClr="FFFFFF"/>
                      </a:solidFill>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5</a:t>
                      </a:r>
                    </a:p>
                  </a:txBody>
                  <a:tcPr marL="0" marR="0" marT="0" marB="0" anchor="ctr">
                    <a:lnL w="12700" cmpd="sng">
                      <a:solidFill>
                        <a:sysClr val="window" lastClr="FFFFFF"/>
                      </a:solidFill>
                    </a:lnL>
                    <a:lnR w="12700" cmpd="sng">
                      <a:solidFill>
                        <a:sysClr val="window" lastClr="FFFFFF"/>
                      </a:solidFill>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6</a:t>
                      </a:r>
                    </a:p>
                  </a:txBody>
                  <a:tcPr marL="0" marR="0" marT="0" marB="0" anchor="ctr">
                    <a:lnL w="12700" cmpd="sng">
                      <a:solidFill>
                        <a:sysClr val="window" lastClr="FFFFFF"/>
                      </a:solidFill>
                    </a:lnL>
                    <a:lnR w="12700" cmpd="sng">
                      <a:solidFill>
                        <a:sysClr val="window" lastClr="FFFFFF"/>
                      </a:solidFill>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7</a:t>
                      </a:r>
                    </a:p>
                  </a:txBody>
                  <a:tcPr marL="0" marR="0" marT="0" marB="0" anchor="ctr">
                    <a:lnL w="12700" cmpd="sng">
                      <a:solidFill>
                        <a:sysClr val="window" lastClr="FFFFFF"/>
                      </a:solidFill>
                    </a:lnL>
                    <a:lnR w="12700" cmpd="sng">
                      <a:solidFill>
                        <a:sysClr val="window" lastClr="FFFFFF"/>
                      </a:solidFill>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8</a:t>
                      </a:r>
                    </a:p>
                  </a:txBody>
                  <a:tcPr marL="0" marR="0" marT="0" marB="0" anchor="ctr">
                    <a:lnL w="12700" cmpd="sng">
                      <a:solidFill>
                        <a:sysClr val="window" lastClr="FFFFFF"/>
                      </a:solidFill>
                    </a:lnL>
                    <a:lnR w="12700" cmpd="sng">
                      <a:solidFill>
                        <a:sysClr val="window" lastClr="FFFFFF"/>
                      </a:solidFill>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9</a:t>
                      </a:r>
                    </a:p>
                  </a:txBody>
                  <a:tcPr marL="0" marR="0" marT="0" marB="0" anchor="ctr">
                    <a:lnL w="12700" cmpd="sng">
                      <a:solidFill>
                        <a:sysClr val="window" lastClr="FFFFFF"/>
                      </a:solidFill>
                    </a:lnL>
                    <a:lnR w="12700" cmpd="sng">
                      <a:solidFill>
                        <a:sysClr val="window" lastClr="FFFFFF"/>
                      </a:solidFill>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10</a:t>
                      </a:r>
                    </a:p>
                  </a:txBody>
                  <a:tcPr marL="0" marR="0" marT="0" marB="0" anchor="ctr">
                    <a:lnL w="12700" cmpd="sng">
                      <a:solidFill>
                        <a:sysClr val="window" lastClr="FFFFFF"/>
                      </a:solidFill>
                    </a:lnL>
                    <a:lnR w="12700" cmpd="sng">
                      <a:solidFill>
                        <a:sysClr val="window" lastClr="FFFFFF"/>
                      </a:solidFill>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11</a:t>
                      </a:r>
                    </a:p>
                  </a:txBody>
                  <a:tcPr marL="0" marR="0" marT="0" marB="0" anchor="ctr">
                    <a:lnL w="12700" cmpd="sng">
                      <a:solidFill>
                        <a:sysClr val="window" lastClr="FFFFFF"/>
                      </a:solidFill>
                    </a:lnL>
                    <a:lnR w="12700" cmpd="sng">
                      <a:solidFill>
                        <a:sysClr val="window" lastClr="FFFFFF"/>
                      </a:solidFill>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12</a:t>
                      </a:r>
                    </a:p>
                  </a:txBody>
                  <a:tcPr marL="0" marR="0" marT="0" marB="0" anchor="ctr">
                    <a:lnL w="12700" cmpd="sng">
                      <a:solidFill>
                        <a:sysClr val="window" lastClr="FFFFFF"/>
                      </a:solidFill>
                    </a:lnL>
                    <a:lnR w="9525" cap="flat" cmpd="sng" algn="ctr">
                      <a:solidFill>
                        <a:srgbClr val="75787B">
                          <a:lumMod val="40000"/>
                          <a:lumOff val="60000"/>
                        </a:srgbClr>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1</a:t>
                      </a:r>
                    </a:p>
                  </a:txBody>
                  <a:tcPr marL="0" marR="0" marT="0" marB="0" anchor="ctr">
                    <a:lnL w="9525" cap="flat" cmpd="sng" algn="ctr">
                      <a:solidFill>
                        <a:srgbClr val="75787B">
                          <a:lumMod val="40000"/>
                          <a:lumOff val="60000"/>
                        </a:srgbClr>
                      </a:solidFill>
                      <a:prstDash val="solid"/>
                      <a:round/>
                      <a:headEnd type="none" w="med" len="med"/>
                      <a:tailEnd type="none" w="med" len="med"/>
                    </a:lnL>
                    <a:lnR w="12700" cmpd="sng">
                      <a:solidFill>
                        <a:sysClr val="window" lastClr="FFFFFF"/>
                      </a:solidFill>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2</a:t>
                      </a:r>
                    </a:p>
                  </a:txBody>
                  <a:tcPr marL="0" marR="0" marT="0" marB="0" anchor="ctr">
                    <a:lnL w="12700" cmpd="sng">
                      <a:solidFill>
                        <a:sysClr val="window" lastClr="FFFFFF"/>
                      </a:solidFill>
                    </a:lnL>
                    <a:lnR w="12700" cmpd="sng">
                      <a:solidFill>
                        <a:sysClr val="window" lastClr="FFFFFF"/>
                      </a:solidFill>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3</a:t>
                      </a:r>
                    </a:p>
                  </a:txBody>
                  <a:tcPr marL="0" marR="0" marT="0" marB="0" anchor="ctr">
                    <a:lnL w="12700" cmpd="sng">
                      <a:solidFill>
                        <a:sysClr val="window" lastClr="FFFFFF"/>
                      </a:solidFill>
                    </a:lnL>
                    <a:lnR w="12700" cmpd="sng">
                      <a:solidFill>
                        <a:sysClr val="window" lastClr="FFFFFF"/>
                      </a:solidFill>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4</a:t>
                      </a:r>
                    </a:p>
                  </a:txBody>
                  <a:tcPr marL="0" marR="0" marT="0" marB="0" anchor="ctr">
                    <a:lnL w="12700" cmpd="sng">
                      <a:solidFill>
                        <a:sysClr val="window" lastClr="FFFFFF"/>
                      </a:solidFill>
                    </a:lnL>
                    <a:lnR w="12700" cmpd="sng">
                      <a:solidFill>
                        <a:sysClr val="window" lastClr="FFFFFF"/>
                      </a:solidFill>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5</a:t>
                      </a:r>
                    </a:p>
                  </a:txBody>
                  <a:tcPr marL="0" marR="0" marT="0" marB="0" anchor="ctr">
                    <a:lnL w="12700" cmpd="sng">
                      <a:solidFill>
                        <a:sysClr val="window" lastClr="FFFFFF"/>
                      </a:solidFill>
                    </a:lnL>
                    <a:lnR w="12700" cmpd="sng">
                      <a:solidFill>
                        <a:sysClr val="window" lastClr="FFFFFF"/>
                      </a:solidFill>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200" dirty="0">
                          <a:latin typeface="Arial" panose="020B0604020202020204" pitchFamily="34" charset="0"/>
                          <a:cs typeface="Arial" panose="020B0604020202020204" pitchFamily="34" charset="0"/>
                        </a:rPr>
                        <a:t>6</a:t>
                      </a:r>
                    </a:p>
                  </a:txBody>
                  <a:tcPr marL="0" marR="0" marT="0" marB="0" anchor="ctr">
                    <a:lnL w="12700" cmpd="sng">
                      <a:solidFill>
                        <a:sysClr val="window" lastClr="FFFFFF"/>
                      </a:solidFill>
                    </a:lnL>
                    <a:lnR w="12700" cmpd="sng">
                      <a:solidFill>
                        <a:sysClr val="window" lastClr="FFFFFF"/>
                      </a:solidFill>
                    </a:lnR>
                    <a:lnT w="3175" cap="flat" cmpd="sng" algn="ctr">
                      <a:solidFill>
                        <a:sysClr val="windowText" lastClr="00000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5787B">
                        <a:lumMod val="20000"/>
                        <a:lumOff val="80000"/>
                      </a:srgbClr>
                    </a:solidFill>
                  </a:tcPr>
                </a:tc>
                <a:extLst>
                  <a:ext uri="{0D108BD9-81ED-4DB2-BD59-A6C34878D82A}">
                    <a16:rowId xmlns:a16="http://schemas.microsoft.com/office/drawing/2014/main" val="333460032"/>
                  </a:ext>
                </a:extLst>
              </a:tr>
              <a:tr h="708019">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88124280"/>
                  </a:ext>
                </a:extLst>
              </a:tr>
              <a:tr h="3636567">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endParaRPr lang="en-US" sz="600" dirty="0">
                        <a:latin typeface="Arial" panose="020B0604020202020204" pitchFamily="34" charset="0"/>
                        <a:cs typeface="Arial" panose="020B0604020202020204" pitchFamily="34" charset="0"/>
                      </a:endParaRPr>
                    </a:p>
                  </a:txBody>
                  <a:tcPr marL="63305" marR="63305" marT="63305" marB="63305">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3016061"/>
                  </a:ext>
                </a:extLst>
              </a:tr>
            </a:tbl>
          </a:graphicData>
        </a:graphic>
      </p:graphicFrame>
      <p:sp>
        <p:nvSpPr>
          <p:cNvPr id="209" name="TextBox 208">
            <a:extLst>
              <a:ext uri="{FF2B5EF4-FFF2-40B4-BE49-F238E27FC236}">
                <a16:creationId xmlns:a16="http://schemas.microsoft.com/office/drawing/2014/main" id="{37DB2030-5DB9-4F44-B2AA-0D8D7E8C4726}"/>
              </a:ext>
            </a:extLst>
          </p:cNvPr>
          <p:cNvSpPr txBox="1"/>
          <p:nvPr/>
        </p:nvSpPr>
        <p:spPr>
          <a:xfrm>
            <a:off x="430018" y="906420"/>
            <a:ext cx="4920809" cy="230832"/>
          </a:xfrm>
          <a:prstGeom prst="rect">
            <a:avLst/>
          </a:prstGeom>
          <a:noFill/>
        </p:spPr>
        <p:txBody>
          <a:bodyPr wrap="square" lIns="0" tIns="0" rIns="0" bIns="0" rtlCol="0">
            <a:spAutoFit/>
          </a:bodyPr>
          <a:lstStyle/>
          <a:p>
            <a:pPr defTabSz="914400">
              <a:spcBef>
                <a:spcPts val="831"/>
              </a:spcBef>
              <a:buSzPct val="100000"/>
            </a:pPr>
            <a:r>
              <a:rPr lang="en-US" sz="1500" b="1" dirty="0">
                <a:solidFill>
                  <a:srgbClr val="86BC25"/>
                </a:solidFill>
                <a:latin typeface="Arial" panose="020B0604020202020204" pitchFamily="34" charset="0"/>
                <a:cs typeface="Arial" panose="020B0604020202020204" pitchFamily="34" charset="0"/>
              </a:rPr>
              <a:t>Luma Phase 1 – Finance, Budget, &amp; Procurement</a:t>
            </a:r>
          </a:p>
        </p:txBody>
      </p:sp>
      <p:sp>
        <p:nvSpPr>
          <p:cNvPr id="210" name="TextBox 209">
            <a:extLst>
              <a:ext uri="{FF2B5EF4-FFF2-40B4-BE49-F238E27FC236}">
                <a16:creationId xmlns:a16="http://schemas.microsoft.com/office/drawing/2014/main" id="{D792C5EB-7BE3-4615-BBA6-D3B64F84EA50}"/>
              </a:ext>
            </a:extLst>
          </p:cNvPr>
          <p:cNvSpPr txBox="1"/>
          <p:nvPr/>
        </p:nvSpPr>
        <p:spPr>
          <a:xfrm>
            <a:off x="5968874" y="906420"/>
            <a:ext cx="5386699" cy="230832"/>
          </a:xfrm>
          <a:prstGeom prst="rect">
            <a:avLst/>
          </a:prstGeom>
          <a:noFill/>
        </p:spPr>
        <p:txBody>
          <a:bodyPr wrap="square" lIns="0" tIns="0" rIns="0" bIns="0" rtlCol="0">
            <a:spAutoFit/>
          </a:bodyPr>
          <a:lstStyle/>
          <a:p>
            <a:pPr defTabSz="914400">
              <a:spcBef>
                <a:spcPts val="831"/>
              </a:spcBef>
              <a:buSzPct val="100000"/>
            </a:pPr>
            <a:r>
              <a:rPr lang="en-US" sz="1500" b="1" dirty="0">
                <a:solidFill>
                  <a:schemeClr val="tx1">
                    <a:lumMod val="75000"/>
                    <a:lumOff val="25000"/>
                  </a:schemeClr>
                </a:solidFill>
                <a:latin typeface="Arial" panose="020B0604020202020204" pitchFamily="34" charset="0"/>
                <a:cs typeface="Arial" panose="020B0604020202020204" pitchFamily="34" charset="0"/>
              </a:rPr>
              <a:t>Luma Phase 2 – Human Capital Management &amp; Payroll</a:t>
            </a:r>
          </a:p>
        </p:txBody>
      </p:sp>
      <p:grpSp>
        <p:nvGrpSpPr>
          <p:cNvPr id="41" name="Group 40">
            <a:extLst>
              <a:ext uri="{FF2B5EF4-FFF2-40B4-BE49-F238E27FC236}">
                <a16:creationId xmlns:a16="http://schemas.microsoft.com/office/drawing/2014/main" id="{0EAB28A0-960A-4F79-BBF0-9E0B390381AD}"/>
              </a:ext>
            </a:extLst>
          </p:cNvPr>
          <p:cNvGrpSpPr/>
          <p:nvPr/>
        </p:nvGrpSpPr>
        <p:grpSpPr>
          <a:xfrm>
            <a:off x="318400" y="2612762"/>
            <a:ext cx="6419442" cy="3203343"/>
            <a:chOff x="318400" y="2612762"/>
            <a:chExt cx="6419442" cy="3203343"/>
          </a:xfrm>
        </p:grpSpPr>
        <p:cxnSp>
          <p:nvCxnSpPr>
            <p:cNvPr id="240" name="Straight Connector 239">
              <a:extLst>
                <a:ext uri="{FF2B5EF4-FFF2-40B4-BE49-F238E27FC236}">
                  <a16:creationId xmlns:a16="http://schemas.microsoft.com/office/drawing/2014/main" id="{BB1DD4F7-4B42-431E-BB26-15C5E572049E}"/>
                </a:ext>
              </a:extLst>
            </p:cNvPr>
            <p:cNvCxnSpPr>
              <a:cxnSpLocks/>
            </p:cNvCxnSpPr>
            <p:nvPr/>
          </p:nvCxnSpPr>
          <p:spPr>
            <a:xfrm>
              <a:off x="4183880" y="4455819"/>
              <a:ext cx="459564" cy="0"/>
            </a:xfrm>
            <a:prstGeom prst="line">
              <a:avLst/>
            </a:prstGeom>
            <a:noFill/>
            <a:ln w="19050" cap="flat" cmpd="sng" algn="ctr">
              <a:solidFill>
                <a:srgbClr val="86BC25">
                  <a:lumMod val="75000"/>
                </a:srgbClr>
              </a:solidFill>
              <a:prstDash val="solid"/>
              <a:headEnd type="oval" w="sm" len="sm"/>
              <a:tailEnd type="oval" w="sm" len="sm"/>
            </a:ln>
            <a:effectLst/>
          </p:spPr>
        </p:cxnSp>
        <p:sp>
          <p:nvSpPr>
            <p:cNvPr id="244" name="TextBox 243">
              <a:extLst>
                <a:ext uri="{FF2B5EF4-FFF2-40B4-BE49-F238E27FC236}">
                  <a16:creationId xmlns:a16="http://schemas.microsoft.com/office/drawing/2014/main" id="{11020CB5-4569-4321-9F27-B856BB6DD93C}"/>
                </a:ext>
              </a:extLst>
            </p:cNvPr>
            <p:cNvSpPr txBox="1"/>
            <p:nvPr/>
          </p:nvSpPr>
          <p:spPr>
            <a:xfrm>
              <a:off x="5186095" y="5278479"/>
              <a:ext cx="710111" cy="169277"/>
            </a:xfrm>
            <a:prstGeom prst="rect">
              <a:avLst/>
            </a:prstGeom>
            <a:noFill/>
          </p:spPr>
          <p:txBody>
            <a:bodyPr wrap="square" lIns="0" tIns="0" rIns="0" bIns="0" rtlCol="0">
              <a:spAutoFit/>
            </a:bodyPr>
            <a:lstStyle/>
            <a:p>
              <a:pPr defTabSz="820487">
                <a:defRPr/>
              </a:pPr>
              <a:r>
                <a:rPr lang="en-US" sz="1100" kern="0" dirty="0">
                  <a:solidFill>
                    <a:srgbClr val="86BC25">
                      <a:lumMod val="75000"/>
                    </a:srgbClr>
                  </a:solidFill>
                  <a:latin typeface="Arial" panose="020B0604020202020204" pitchFamily="34" charset="0"/>
                  <a:ea typeface="Open Sans" panose="020B0606030504020204" pitchFamily="34" charset="0"/>
                  <a:cs typeface="Arial" panose="020B0604020202020204" pitchFamily="34" charset="0"/>
                </a:rPr>
                <a:t>Training </a:t>
              </a:r>
            </a:p>
          </p:txBody>
        </p:sp>
        <p:grpSp>
          <p:nvGrpSpPr>
            <p:cNvPr id="40" name="Group 39">
              <a:extLst>
                <a:ext uri="{FF2B5EF4-FFF2-40B4-BE49-F238E27FC236}">
                  <a16:creationId xmlns:a16="http://schemas.microsoft.com/office/drawing/2014/main" id="{DE824D7F-1F7A-4A2D-80D2-486CBDFC4CE4}"/>
                </a:ext>
              </a:extLst>
            </p:cNvPr>
            <p:cNvGrpSpPr/>
            <p:nvPr/>
          </p:nvGrpSpPr>
          <p:grpSpPr>
            <a:xfrm>
              <a:off x="318400" y="2612762"/>
              <a:ext cx="6419442" cy="3203343"/>
              <a:chOff x="318400" y="2612762"/>
              <a:chExt cx="6419442" cy="3203343"/>
            </a:xfrm>
          </p:grpSpPr>
          <p:sp>
            <p:nvSpPr>
              <p:cNvPr id="213" name="TextBox 212">
                <a:extLst>
                  <a:ext uri="{FF2B5EF4-FFF2-40B4-BE49-F238E27FC236}">
                    <a16:creationId xmlns:a16="http://schemas.microsoft.com/office/drawing/2014/main" id="{26019EF3-CE67-407E-98F1-D80DB2F0B96D}"/>
                  </a:ext>
                </a:extLst>
              </p:cNvPr>
              <p:cNvSpPr txBox="1"/>
              <p:nvPr/>
            </p:nvSpPr>
            <p:spPr>
              <a:xfrm>
                <a:off x="480068" y="2612762"/>
                <a:ext cx="2031743" cy="184666"/>
              </a:xfrm>
              <a:prstGeom prst="rect">
                <a:avLst/>
              </a:prstGeom>
              <a:noFill/>
            </p:spPr>
            <p:txBody>
              <a:bodyPr wrap="square" lIns="0" tIns="0" rIns="0" bIns="0" rtlCol="0">
                <a:spAutoFit/>
              </a:bodyPr>
              <a:lstStyle/>
              <a:p>
                <a:pPr defTabSz="820487">
                  <a:defRPr/>
                </a:pPr>
                <a:r>
                  <a:rPr lang="en-US" sz="1200" kern="0" dirty="0">
                    <a:solidFill>
                      <a:srgbClr val="86BC25"/>
                    </a:solidFill>
                    <a:latin typeface="Arial" panose="020B0604020202020204" pitchFamily="34" charset="0"/>
                    <a:ea typeface="Open Sans" panose="020B0606030504020204" pitchFamily="34" charset="0"/>
                    <a:cs typeface="Arial" panose="020B0604020202020204" pitchFamily="34" charset="0"/>
                  </a:rPr>
                  <a:t> Luma Phase 1 Kick-off</a:t>
                </a:r>
              </a:p>
            </p:txBody>
          </p:sp>
          <p:sp>
            <p:nvSpPr>
              <p:cNvPr id="214" name="Isosceles Triangle 104">
                <a:extLst>
                  <a:ext uri="{FF2B5EF4-FFF2-40B4-BE49-F238E27FC236}">
                    <a16:creationId xmlns:a16="http://schemas.microsoft.com/office/drawing/2014/main" id="{06398035-DBE7-4A0A-908F-70A554B7C61E}"/>
                  </a:ext>
                </a:extLst>
              </p:cNvPr>
              <p:cNvSpPr/>
              <p:nvPr/>
            </p:nvSpPr>
            <p:spPr>
              <a:xfrm>
                <a:off x="318400" y="2618275"/>
                <a:ext cx="178895" cy="182880"/>
              </a:xfrm>
              <a:prstGeom prst="diamond">
                <a:avLst/>
              </a:prstGeom>
              <a:solidFill>
                <a:srgbClr val="86BC25"/>
              </a:solidFill>
              <a:ln w="3175" cap="flat" cmpd="sng" algn="ctr">
                <a:solidFill>
                  <a:sysClr val="window" lastClr="FFFFFF"/>
                </a:solidFill>
                <a:prstDash val="solid"/>
              </a:ln>
              <a:effectLst/>
            </p:spPr>
            <p:txBody>
              <a:bodyPr lIns="82048" tIns="41025" rIns="82048" bIns="41025" rtlCol="0" anchor="ctr"/>
              <a:lstStyle/>
              <a:p>
                <a:pPr marL="0" marR="0" lvl="0" indent="0" algn="ctr" defTabSz="820487" eaLnBrk="1" fontAlgn="auto" latinLnBrk="0" hangingPunct="1">
                  <a:lnSpc>
                    <a:spcPct val="100000"/>
                  </a:lnSpc>
                  <a:spcBef>
                    <a:spcPts val="0"/>
                  </a:spcBef>
                  <a:spcAft>
                    <a:spcPts val="0"/>
                  </a:spcAft>
                  <a:buClrTx/>
                  <a:buSzTx/>
                  <a:buFontTx/>
                  <a:buNone/>
                  <a:tabLst/>
                  <a:defRPr/>
                </a:pPr>
                <a:endParaRPr kumimoji="0" lang="en-US" sz="900" b="0" i="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cxnSp>
            <p:nvCxnSpPr>
              <p:cNvPr id="215" name="Straight Connector 214">
                <a:extLst>
                  <a:ext uri="{FF2B5EF4-FFF2-40B4-BE49-F238E27FC236}">
                    <a16:creationId xmlns:a16="http://schemas.microsoft.com/office/drawing/2014/main" id="{B343BA96-7EFC-45C2-8401-76348EBB68F0}"/>
                  </a:ext>
                </a:extLst>
              </p:cNvPr>
              <p:cNvCxnSpPr>
                <a:cxnSpLocks/>
              </p:cNvCxnSpPr>
              <p:nvPr/>
            </p:nvCxnSpPr>
            <p:spPr>
              <a:xfrm>
                <a:off x="818207" y="3378915"/>
                <a:ext cx="510229" cy="0"/>
              </a:xfrm>
              <a:prstGeom prst="line">
                <a:avLst/>
              </a:prstGeom>
              <a:noFill/>
              <a:ln w="19050" cap="flat" cmpd="sng" algn="ctr">
                <a:solidFill>
                  <a:srgbClr val="86BC25"/>
                </a:solidFill>
                <a:prstDash val="solid"/>
                <a:headEnd type="oval" w="sm" len="sm"/>
                <a:tailEnd type="oval" w="sm" len="sm"/>
              </a:ln>
              <a:effectLst/>
            </p:spPr>
          </p:cxnSp>
          <p:sp>
            <p:nvSpPr>
              <p:cNvPr id="216" name="TextBox 215">
                <a:extLst>
                  <a:ext uri="{FF2B5EF4-FFF2-40B4-BE49-F238E27FC236}">
                    <a16:creationId xmlns:a16="http://schemas.microsoft.com/office/drawing/2014/main" id="{3472DC72-A3A9-48D0-A80D-4AC42DE9725A}"/>
                  </a:ext>
                </a:extLst>
              </p:cNvPr>
              <p:cNvSpPr txBox="1"/>
              <p:nvPr/>
            </p:nvSpPr>
            <p:spPr>
              <a:xfrm>
                <a:off x="804634" y="3021450"/>
                <a:ext cx="834348" cy="338554"/>
              </a:xfrm>
              <a:prstGeom prst="rect">
                <a:avLst/>
              </a:prstGeom>
              <a:noFill/>
            </p:spPr>
            <p:txBody>
              <a:bodyPr wrap="square" lIns="0" tIns="0" rIns="0" bIns="0" rtlCol="0">
                <a:spAutoFit/>
              </a:bodyPr>
              <a:lstStyle/>
              <a:p>
                <a:pPr defTabSz="820487">
                  <a:defRPr/>
                </a:pPr>
                <a:r>
                  <a:rPr lang="en-US" sz="1100" kern="0" dirty="0">
                    <a:solidFill>
                      <a:srgbClr val="86BC25"/>
                    </a:solidFill>
                    <a:latin typeface="Arial" panose="020B0604020202020204" pitchFamily="34" charset="0"/>
                    <a:ea typeface="Open Sans" panose="020B0606030504020204" pitchFamily="34" charset="0"/>
                    <a:cs typeface="Arial" panose="020B0604020202020204" pitchFamily="34" charset="0"/>
                  </a:rPr>
                  <a:t>Discovery &amp; Preparation</a:t>
                </a:r>
              </a:p>
            </p:txBody>
          </p:sp>
          <p:cxnSp>
            <p:nvCxnSpPr>
              <p:cNvPr id="217" name="Straight Connector 216">
                <a:extLst>
                  <a:ext uri="{FF2B5EF4-FFF2-40B4-BE49-F238E27FC236}">
                    <a16:creationId xmlns:a16="http://schemas.microsoft.com/office/drawing/2014/main" id="{D1DED82D-D54C-4201-93F0-8B8A0608864D}"/>
                  </a:ext>
                </a:extLst>
              </p:cNvPr>
              <p:cNvCxnSpPr>
                <a:cxnSpLocks/>
              </p:cNvCxnSpPr>
              <p:nvPr/>
            </p:nvCxnSpPr>
            <p:spPr>
              <a:xfrm>
                <a:off x="818207" y="3646657"/>
                <a:ext cx="2066030" cy="0"/>
              </a:xfrm>
              <a:prstGeom prst="line">
                <a:avLst/>
              </a:prstGeom>
              <a:noFill/>
              <a:ln w="19050" cap="flat" cmpd="sng" algn="ctr">
                <a:solidFill>
                  <a:srgbClr val="86BC25"/>
                </a:solidFill>
                <a:prstDash val="solid"/>
                <a:headEnd type="oval" w="sm" len="sm"/>
                <a:tailEnd type="oval" w="sm" len="sm"/>
              </a:ln>
              <a:effectLst/>
            </p:spPr>
          </p:cxnSp>
          <p:sp>
            <p:nvSpPr>
              <p:cNvPr id="218" name="TextBox 217">
                <a:extLst>
                  <a:ext uri="{FF2B5EF4-FFF2-40B4-BE49-F238E27FC236}">
                    <a16:creationId xmlns:a16="http://schemas.microsoft.com/office/drawing/2014/main" id="{9B92BD6E-69BD-45D8-9481-7D20A83FC6E0}"/>
                  </a:ext>
                </a:extLst>
              </p:cNvPr>
              <p:cNvSpPr txBox="1"/>
              <p:nvPr/>
            </p:nvSpPr>
            <p:spPr>
              <a:xfrm>
                <a:off x="809268" y="3462707"/>
                <a:ext cx="1333223" cy="169277"/>
              </a:xfrm>
              <a:prstGeom prst="rect">
                <a:avLst/>
              </a:prstGeom>
              <a:noFill/>
            </p:spPr>
            <p:txBody>
              <a:bodyPr wrap="square" lIns="0" tIns="0" rIns="0" bIns="0" rtlCol="0">
                <a:spAutoFit/>
              </a:bodyPr>
              <a:lstStyle/>
              <a:p>
                <a:pPr defTabSz="820487">
                  <a:defRPr/>
                </a:pPr>
                <a:r>
                  <a:rPr lang="en-US" sz="1100" kern="0" dirty="0">
                    <a:solidFill>
                      <a:srgbClr val="86BC25"/>
                    </a:solidFill>
                    <a:latin typeface="Arial" panose="020B0604020202020204" pitchFamily="34" charset="0"/>
                    <a:ea typeface="Open Sans" panose="020B0606030504020204" pitchFamily="34" charset="0"/>
                    <a:cs typeface="Arial" panose="020B0604020202020204" pitchFamily="34" charset="0"/>
                  </a:rPr>
                  <a:t>Enterprise Design</a:t>
                </a:r>
              </a:p>
            </p:txBody>
          </p:sp>
          <p:cxnSp>
            <p:nvCxnSpPr>
              <p:cNvPr id="219" name="Straight Connector 218">
                <a:extLst>
                  <a:ext uri="{FF2B5EF4-FFF2-40B4-BE49-F238E27FC236}">
                    <a16:creationId xmlns:a16="http://schemas.microsoft.com/office/drawing/2014/main" id="{E9C8DF10-13EA-4565-A602-52E7C5F2DB7E}"/>
                  </a:ext>
                </a:extLst>
              </p:cNvPr>
              <p:cNvCxnSpPr>
                <a:cxnSpLocks/>
              </p:cNvCxnSpPr>
              <p:nvPr/>
            </p:nvCxnSpPr>
            <p:spPr>
              <a:xfrm>
                <a:off x="1716479" y="3385739"/>
                <a:ext cx="795332" cy="0"/>
              </a:xfrm>
              <a:prstGeom prst="line">
                <a:avLst/>
              </a:prstGeom>
              <a:noFill/>
              <a:ln w="19050" cap="flat" cmpd="sng" algn="ctr">
                <a:solidFill>
                  <a:srgbClr val="86BC25"/>
                </a:solidFill>
                <a:prstDash val="solid"/>
                <a:headEnd type="oval" w="sm" len="sm"/>
                <a:tailEnd type="oval" w="sm" len="sm"/>
              </a:ln>
              <a:effectLst/>
            </p:spPr>
          </p:cxnSp>
          <p:sp>
            <p:nvSpPr>
              <p:cNvPr id="220" name="TextBox 219">
                <a:extLst>
                  <a:ext uri="{FF2B5EF4-FFF2-40B4-BE49-F238E27FC236}">
                    <a16:creationId xmlns:a16="http://schemas.microsoft.com/office/drawing/2014/main" id="{64CEC6A7-C390-4C5B-8C51-C87C1B10E383}"/>
                  </a:ext>
                </a:extLst>
              </p:cNvPr>
              <p:cNvSpPr txBox="1"/>
              <p:nvPr/>
            </p:nvSpPr>
            <p:spPr>
              <a:xfrm>
                <a:off x="1736057" y="3022782"/>
                <a:ext cx="896637" cy="338554"/>
              </a:xfrm>
              <a:prstGeom prst="rect">
                <a:avLst/>
              </a:prstGeom>
              <a:noFill/>
            </p:spPr>
            <p:txBody>
              <a:bodyPr wrap="square" lIns="0" tIns="0" rIns="0" bIns="0" rtlCol="0">
                <a:spAutoFit/>
              </a:bodyPr>
              <a:lstStyle/>
              <a:p>
                <a:pPr defTabSz="820487">
                  <a:defRPr/>
                </a:pPr>
                <a:r>
                  <a:rPr lang="en-US" sz="1100" kern="0" dirty="0">
                    <a:solidFill>
                      <a:srgbClr val="86BC25"/>
                    </a:solidFill>
                    <a:latin typeface="Arial" panose="020B0604020202020204" pitchFamily="34" charset="0"/>
                    <a:ea typeface="Open Sans" panose="020B0606030504020204" pitchFamily="34" charset="0"/>
                    <a:cs typeface="Arial" panose="020B0604020202020204" pitchFamily="34" charset="0"/>
                  </a:rPr>
                  <a:t>Project Team Training</a:t>
                </a:r>
              </a:p>
            </p:txBody>
          </p:sp>
          <p:cxnSp>
            <p:nvCxnSpPr>
              <p:cNvPr id="221" name="Straight Connector 220">
                <a:extLst>
                  <a:ext uri="{FF2B5EF4-FFF2-40B4-BE49-F238E27FC236}">
                    <a16:creationId xmlns:a16="http://schemas.microsoft.com/office/drawing/2014/main" id="{58D34C71-1623-436A-AFBB-1ACF4950220F}"/>
                  </a:ext>
                </a:extLst>
              </p:cNvPr>
              <p:cNvCxnSpPr>
                <a:cxnSpLocks/>
              </p:cNvCxnSpPr>
              <p:nvPr/>
            </p:nvCxnSpPr>
            <p:spPr>
              <a:xfrm>
                <a:off x="2884237" y="4169363"/>
                <a:ext cx="278952" cy="0"/>
              </a:xfrm>
              <a:prstGeom prst="line">
                <a:avLst/>
              </a:prstGeom>
              <a:noFill/>
              <a:ln w="19050" cap="flat" cmpd="sng" algn="ctr">
                <a:solidFill>
                  <a:srgbClr val="86BC25">
                    <a:lumMod val="75000"/>
                  </a:srgbClr>
                </a:solidFill>
                <a:prstDash val="solid"/>
                <a:headEnd type="oval" w="sm" len="sm"/>
                <a:tailEnd type="oval" w="sm" len="sm"/>
              </a:ln>
              <a:effectLst/>
            </p:spPr>
          </p:cxnSp>
          <p:cxnSp>
            <p:nvCxnSpPr>
              <p:cNvPr id="222" name="Straight Connector 221">
                <a:extLst>
                  <a:ext uri="{FF2B5EF4-FFF2-40B4-BE49-F238E27FC236}">
                    <a16:creationId xmlns:a16="http://schemas.microsoft.com/office/drawing/2014/main" id="{04EE7012-4781-4442-9A9E-DE69B7C24AA3}"/>
                  </a:ext>
                </a:extLst>
              </p:cNvPr>
              <p:cNvCxnSpPr>
                <a:cxnSpLocks/>
              </p:cNvCxnSpPr>
              <p:nvPr/>
            </p:nvCxnSpPr>
            <p:spPr>
              <a:xfrm>
                <a:off x="3163187" y="4169363"/>
                <a:ext cx="241714" cy="0"/>
              </a:xfrm>
              <a:prstGeom prst="line">
                <a:avLst/>
              </a:prstGeom>
              <a:noFill/>
              <a:ln w="19050" cap="flat" cmpd="sng" algn="ctr">
                <a:solidFill>
                  <a:srgbClr val="86BC25">
                    <a:lumMod val="75000"/>
                  </a:srgbClr>
                </a:solidFill>
                <a:prstDash val="solid"/>
                <a:headEnd type="oval" w="sm" len="sm"/>
                <a:tailEnd type="oval" w="sm" len="sm"/>
              </a:ln>
              <a:effectLst/>
            </p:spPr>
          </p:cxnSp>
          <p:cxnSp>
            <p:nvCxnSpPr>
              <p:cNvPr id="223" name="Straight Connector 222">
                <a:extLst>
                  <a:ext uri="{FF2B5EF4-FFF2-40B4-BE49-F238E27FC236}">
                    <a16:creationId xmlns:a16="http://schemas.microsoft.com/office/drawing/2014/main" id="{F1B8B379-B144-4271-9C87-B9346EEC3EB1}"/>
                  </a:ext>
                </a:extLst>
              </p:cNvPr>
              <p:cNvCxnSpPr>
                <a:cxnSpLocks/>
              </p:cNvCxnSpPr>
              <p:nvPr/>
            </p:nvCxnSpPr>
            <p:spPr>
              <a:xfrm>
                <a:off x="2614241" y="4169363"/>
                <a:ext cx="269996" cy="0"/>
              </a:xfrm>
              <a:prstGeom prst="line">
                <a:avLst/>
              </a:prstGeom>
              <a:noFill/>
              <a:ln w="19050" cap="flat" cmpd="sng" algn="ctr">
                <a:solidFill>
                  <a:srgbClr val="86BC25">
                    <a:lumMod val="75000"/>
                  </a:srgbClr>
                </a:solidFill>
                <a:prstDash val="solid"/>
                <a:headEnd type="oval" w="sm" len="sm"/>
                <a:tailEnd type="oval" w="sm" len="sm"/>
              </a:ln>
              <a:effectLst/>
            </p:spPr>
          </p:cxnSp>
          <p:cxnSp>
            <p:nvCxnSpPr>
              <p:cNvPr id="224" name="Straight Connector 223">
                <a:extLst>
                  <a:ext uri="{FF2B5EF4-FFF2-40B4-BE49-F238E27FC236}">
                    <a16:creationId xmlns:a16="http://schemas.microsoft.com/office/drawing/2014/main" id="{E5B57648-5008-44AF-9B9F-EAA9086AA925}"/>
                  </a:ext>
                </a:extLst>
              </p:cNvPr>
              <p:cNvCxnSpPr>
                <a:cxnSpLocks/>
              </p:cNvCxnSpPr>
              <p:nvPr/>
            </p:nvCxnSpPr>
            <p:spPr>
              <a:xfrm>
                <a:off x="4650682" y="4712588"/>
                <a:ext cx="615499" cy="0"/>
              </a:xfrm>
              <a:prstGeom prst="line">
                <a:avLst/>
              </a:prstGeom>
              <a:noFill/>
              <a:ln w="19050" cap="flat" cmpd="sng" algn="ctr">
                <a:solidFill>
                  <a:srgbClr val="86BC25">
                    <a:lumMod val="75000"/>
                  </a:srgbClr>
                </a:solidFill>
                <a:prstDash val="solid"/>
                <a:headEnd type="oval" w="sm" len="sm"/>
                <a:tailEnd type="oval" w="sm" len="sm"/>
              </a:ln>
              <a:effectLst/>
            </p:spPr>
          </p:cxnSp>
          <p:cxnSp>
            <p:nvCxnSpPr>
              <p:cNvPr id="225" name="Straight Connector 224">
                <a:extLst>
                  <a:ext uri="{FF2B5EF4-FFF2-40B4-BE49-F238E27FC236}">
                    <a16:creationId xmlns:a16="http://schemas.microsoft.com/office/drawing/2014/main" id="{81662BAF-BA8B-4986-BFC7-2445BD9C565F}"/>
                  </a:ext>
                </a:extLst>
              </p:cNvPr>
              <p:cNvCxnSpPr>
                <a:cxnSpLocks/>
              </p:cNvCxnSpPr>
              <p:nvPr/>
            </p:nvCxnSpPr>
            <p:spPr>
              <a:xfrm>
                <a:off x="3923835" y="5153152"/>
                <a:ext cx="918022" cy="0"/>
              </a:xfrm>
              <a:prstGeom prst="line">
                <a:avLst/>
              </a:prstGeom>
              <a:noFill/>
              <a:ln w="19050" cap="flat" cmpd="sng" algn="ctr">
                <a:solidFill>
                  <a:srgbClr val="86BC25">
                    <a:lumMod val="75000"/>
                  </a:srgbClr>
                </a:solidFill>
                <a:prstDash val="solid"/>
                <a:headEnd type="oval" w="sm" len="sm"/>
                <a:tailEnd type="oval" w="sm" len="sm"/>
              </a:ln>
              <a:effectLst/>
            </p:spPr>
          </p:cxnSp>
          <p:sp>
            <p:nvSpPr>
              <p:cNvPr id="226" name="TextBox 225">
                <a:extLst>
                  <a:ext uri="{FF2B5EF4-FFF2-40B4-BE49-F238E27FC236}">
                    <a16:creationId xmlns:a16="http://schemas.microsoft.com/office/drawing/2014/main" id="{5B345ED6-F18E-4DB0-8025-3EFBAEAE9AE2}"/>
                  </a:ext>
                </a:extLst>
              </p:cNvPr>
              <p:cNvSpPr txBox="1"/>
              <p:nvPr/>
            </p:nvSpPr>
            <p:spPr>
              <a:xfrm>
                <a:off x="3898893" y="4947046"/>
                <a:ext cx="1386351" cy="169277"/>
              </a:xfrm>
              <a:prstGeom prst="rect">
                <a:avLst/>
              </a:prstGeom>
              <a:noFill/>
            </p:spPr>
            <p:txBody>
              <a:bodyPr wrap="square" lIns="0" tIns="0" rIns="0" bIns="0" rtlCol="0">
                <a:spAutoFit/>
              </a:bodyPr>
              <a:lstStyle/>
              <a:p>
                <a:pPr defTabSz="820487">
                  <a:defRPr/>
                </a:pPr>
                <a:r>
                  <a:rPr lang="en-US" sz="1100" kern="0" dirty="0">
                    <a:solidFill>
                      <a:srgbClr val="86BC25">
                        <a:lumMod val="75000"/>
                      </a:srgbClr>
                    </a:solidFill>
                    <a:latin typeface="Arial" panose="020B0604020202020204" pitchFamily="34" charset="0"/>
                    <a:ea typeface="Open Sans" panose="020B0606030504020204" pitchFamily="34" charset="0"/>
                    <a:cs typeface="Arial" panose="020B0604020202020204" pitchFamily="34" charset="0"/>
                  </a:rPr>
                  <a:t>Design Updates</a:t>
                </a:r>
              </a:p>
            </p:txBody>
          </p:sp>
          <p:sp>
            <p:nvSpPr>
              <p:cNvPr id="227" name="TextBox 226">
                <a:extLst>
                  <a:ext uri="{FF2B5EF4-FFF2-40B4-BE49-F238E27FC236}">
                    <a16:creationId xmlns:a16="http://schemas.microsoft.com/office/drawing/2014/main" id="{AB4FB201-598A-4B52-AC9A-0225D9F29C60}"/>
                  </a:ext>
                </a:extLst>
              </p:cNvPr>
              <p:cNvSpPr txBox="1"/>
              <p:nvPr/>
            </p:nvSpPr>
            <p:spPr>
              <a:xfrm>
                <a:off x="4626304" y="4529410"/>
                <a:ext cx="1584144" cy="169277"/>
              </a:xfrm>
              <a:prstGeom prst="rect">
                <a:avLst/>
              </a:prstGeom>
              <a:noFill/>
            </p:spPr>
            <p:txBody>
              <a:bodyPr wrap="square" lIns="0" tIns="0" rIns="0" bIns="0" rtlCol="0">
                <a:spAutoFit/>
              </a:bodyPr>
              <a:lstStyle/>
              <a:p>
                <a:pPr defTabSz="820487">
                  <a:defRPr/>
                </a:pPr>
                <a:r>
                  <a:rPr lang="en-US" sz="1100" kern="0" dirty="0">
                    <a:solidFill>
                      <a:srgbClr val="86BC25">
                        <a:lumMod val="75000"/>
                      </a:srgbClr>
                    </a:solidFill>
                    <a:latin typeface="Arial" panose="020B0604020202020204" pitchFamily="34" charset="0"/>
                    <a:ea typeface="Open Sans" panose="020B0606030504020204" pitchFamily="34" charset="0"/>
                    <a:cs typeface="Arial" panose="020B0604020202020204" pitchFamily="34" charset="0"/>
                  </a:rPr>
                  <a:t>User Acceptance Testing</a:t>
                </a:r>
              </a:p>
            </p:txBody>
          </p:sp>
          <p:sp>
            <p:nvSpPr>
              <p:cNvPr id="228" name="TextBox 227">
                <a:extLst>
                  <a:ext uri="{FF2B5EF4-FFF2-40B4-BE49-F238E27FC236}">
                    <a16:creationId xmlns:a16="http://schemas.microsoft.com/office/drawing/2014/main" id="{96E5A03C-F93A-42F3-84AD-11A092789E7D}"/>
                  </a:ext>
                </a:extLst>
              </p:cNvPr>
              <p:cNvSpPr txBox="1"/>
              <p:nvPr/>
            </p:nvSpPr>
            <p:spPr>
              <a:xfrm>
                <a:off x="5968874" y="5706792"/>
                <a:ext cx="768968" cy="109069"/>
              </a:xfrm>
              <a:prstGeom prst="rect">
                <a:avLst/>
              </a:prstGeom>
              <a:noFill/>
            </p:spPr>
            <p:txBody>
              <a:bodyPr wrap="square" lIns="0" tIns="0" rIns="0" bIns="0" rtlCol="0">
                <a:spAutoFit/>
              </a:bodyPr>
              <a:lstStyle/>
              <a:p>
                <a:pPr defTabSz="820487">
                  <a:lnSpc>
                    <a:spcPts val="760"/>
                  </a:lnSpc>
                  <a:defRPr/>
                </a:pPr>
                <a:r>
                  <a:rPr lang="en-US" sz="1100" b="1" i="1" kern="0" dirty="0">
                    <a:solidFill>
                      <a:srgbClr val="86BC25">
                        <a:lumMod val="50000"/>
                      </a:srgbClr>
                    </a:solidFill>
                    <a:latin typeface="Arial" panose="020B0604020202020204" pitchFamily="34" charset="0"/>
                    <a:ea typeface="Open Sans" panose="020B0606030504020204" pitchFamily="34" charset="0"/>
                    <a:cs typeface="Arial" panose="020B0604020202020204" pitchFamily="34" charset="0"/>
                  </a:rPr>
                  <a:t>Go-Live</a:t>
                </a:r>
              </a:p>
            </p:txBody>
          </p:sp>
          <p:sp>
            <p:nvSpPr>
              <p:cNvPr id="229" name="Diamond 228">
                <a:extLst>
                  <a:ext uri="{FF2B5EF4-FFF2-40B4-BE49-F238E27FC236}">
                    <a16:creationId xmlns:a16="http://schemas.microsoft.com/office/drawing/2014/main" id="{98443DB8-A2CB-4699-93A8-3C88D9AC58EF}"/>
                  </a:ext>
                </a:extLst>
              </p:cNvPr>
              <p:cNvSpPr/>
              <p:nvPr/>
            </p:nvSpPr>
            <p:spPr bwMode="gray">
              <a:xfrm>
                <a:off x="5814723" y="5678945"/>
                <a:ext cx="134171" cy="137160"/>
              </a:xfrm>
              <a:prstGeom prst="diamond">
                <a:avLst/>
              </a:prstGeom>
              <a:solidFill>
                <a:srgbClr val="86BC25">
                  <a:lumMod val="50000"/>
                </a:srgbClr>
              </a:solidFill>
              <a:ln w="19050" algn="ctr">
                <a:noFill/>
                <a:miter lim="800000"/>
                <a:headEnd/>
                <a:tailEnd/>
              </a:ln>
            </p:spPr>
            <p:txBody>
              <a:bodyPr wrap="square" lIns="45720" tIns="45720" rIns="45720" bIns="4572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endParaRPr kumimoji="0" lang="en-US" sz="1200" b="1" i="0" u="none" strike="noStrike" kern="0" cap="none" spc="0" normalizeH="0" baseline="0" noProof="0" dirty="0">
                  <a:ln>
                    <a:noFill/>
                  </a:ln>
                  <a:solidFill>
                    <a:prstClr val="white"/>
                  </a:solidFill>
                  <a:effectLst/>
                  <a:uLnTx/>
                  <a:uFillTx/>
                  <a:latin typeface="Verdana"/>
                </a:endParaRPr>
              </a:p>
            </p:txBody>
          </p:sp>
          <p:sp>
            <p:nvSpPr>
              <p:cNvPr id="230" name="TextBox 229">
                <a:extLst>
                  <a:ext uri="{FF2B5EF4-FFF2-40B4-BE49-F238E27FC236}">
                    <a16:creationId xmlns:a16="http://schemas.microsoft.com/office/drawing/2014/main" id="{A69CD0D6-4051-4825-893A-75E0D8DDCF1C}"/>
                  </a:ext>
                </a:extLst>
              </p:cNvPr>
              <p:cNvSpPr txBox="1"/>
              <p:nvPr/>
            </p:nvSpPr>
            <p:spPr>
              <a:xfrm>
                <a:off x="3768296" y="5642282"/>
                <a:ext cx="1511963" cy="169277"/>
              </a:xfrm>
              <a:prstGeom prst="rect">
                <a:avLst/>
              </a:prstGeom>
              <a:noFill/>
            </p:spPr>
            <p:txBody>
              <a:bodyPr wrap="square" lIns="0" tIns="0" rIns="0" bIns="0" rtlCol="0">
                <a:spAutoFit/>
              </a:bodyPr>
              <a:lstStyle/>
              <a:p>
                <a:pPr algn="r" defTabSz="820487">
                  <a:defRPr/>
                </a:pPr>
                <a:r>
                  <a:rPr lang="en-US" sz="1100" b="1" i="1" kern="0" dirty="0">
                    <a:solidFill>
                      <a:srgbClr val="86BC25">
                        <a:lumMod val="50000"/>
                      </a:srgbClr>
                    </a:solidFill>
                    <a:latin typeface="Arial" panose="020B0604020202020204" pitchFamily="34" charset="0"/>
                    <a:ea typeface="Open Sans" panose="020B0606030504020204" pitchFamily="34" charset="0"/>
                    <a:cs typeface="Arial" panose="020B0604020202020204" pitchFamily="34" charset="0"/>
                  </a:rPr>
                  <a:t>Budget Go-Live</a:t>
                </a:r>
              </a:p>
            </p:txBody>
          </p:sp>
          <p:sp>
            <p:nvSpPr>
              <p:cNvPr id="231" name="Diamond 230">
                <a:extLst>
                  <a:ext uri="{FF2B5EF4-FFF2-40B4-BE49-F238E27FC236}">
                    <a16:creationId xmlns:a16="http://schemas.microsoft.com/office/drawing/2014/main" id="{FCE77F5E-669E-4694-92BF-A62DC37D2108}"/>
                  </a:ext>
                </a:extLst>
              </p:cNvPr>
              <p:cNvSpPr/>
              <p:nvPr/>
            </p:nvSpPr>
            <p:spPr bwMode="gray">
              <a:xfrm>
                <a:off x="5304117" y="5672391"/>
                <a:ext cx="134171" cy="137160"/>
              </a:xfrm>
              <a:prstGeom prst="diamond">
                <a:avLst/>
              </a:prstGeom>
              <a:solidFill>
                <a:srgbClr val="86BC25">
                  <a:lumMod val="50000"/>
                </a:srgbClr>
              </a:solidFill>
              <a:ln w="19050" algn="ctr">
                <a:noFill/>
                <a:miter lim="800000"/>
                <a:headEnd/>
                <a:tailEnd/>
              </a:ln>
            </p:spPr>
            <p:txBody>
              <a:bodyPr wrap="square" lIns="45720" tIns="45720" rIns="45720" bIns="4572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endParaRPr kumimoji="0" lang="en-US" sz="1200" b="1" i="0" u="none" strike="noStrike" kern="0" cap="none" spc="0" normalizeH="0" baseline="0" noProof="0" dirty="0">
                  <a:ln>
                    <a:noFill/>
                  </a:ln>
                  <a:solidFill>
                    <a:prstClr val="white"/>
                  </a:solidFill>
                  <a:effectLst/>
                  <a:uLnTx/>
                  <a:uFillTx/>
                  <a:latin typeface="Verdana"/>
                </a:endParaRPr>
              </a:p>
            </p:txBody>
          </p:sp>
          <p:sp>
            <p:nvSpPr>
              <p:cNvPr id="232" name="TextBox 231">
                <a:extLst>
                  <a:ext uri="{FF2B5EF4-FFF2-40B4-BE49-F238E27FC236}">
                    <a16:creationId xmlns:a16="http://schemas.microsoft.com/office/drawing/2014/main" id="{FE0D8E89-178D-490F-866B-258F5F85581C}"/>
                  </a:ext>
                </a:extLst>
              </p:cNvPr>
              <p:cNvSpPr txBox="1"/>
              <p:nvPr/>
            </p:nvSpPr>
            <p:spPr>
              <a:xfrm>
                <a:off x="2418330" y="3966904"/>
                <a:ext cx="959153" cy="169277"/>
              </a:xfrm>
              <a:prstGeom prst="rect">
                <a:avLst/>
              </a:prstGeom>
              <a:noFill/>
            </p:spPr>
            <p:txBody>
              <a:bodyPr wrap="square" lIns="0" tIns="0" rIns="0" bIns="0" rtlCol="0">
                <a:spAutoFit/>
              </a:bodyPr>
              <a:lstStyle/>
              <a:p>
                <a:pPr algn="ctr" defTabSz="820487">
                  <a:defRPr/>
                </a:pPr>
                <a:r>
                  <a:rPr lang="en-US" sz="1100" kern="0" dirty="0">
                    <a:solidFill>
                      <a:srgbClr val="86BC25">
                        <a:lumMod val="75000"/>
                      </a:srgbClr>
                    </a:solidFill>
                    <a:latin typeface="Arial" panose="020B0604020202020204" pitchFamily="34" charset="0"/>
                    <a:cs typeface="Arial" panose="020B0604020202020204" pitchFamily="34" charset="0"/>
                  </a:rPr>
                  <a:t>Sprint 1-3</a:t>
                </a:r>
              </a:p>
            </p:txBody>
          </p:sp>
          <p:cxnSp>
            <p:nvCxnSpPr>
              <p:cNvPr id="233" name="Straight Connector 232">
                <a:extLst>
                  <a:ext uri="{FF2B5EF4-FFF2-40B4-BE49-F238E27FC236}">
                    <a16:creationId xmlns:a16="http://schemas.microsoft.com/office/drawing/2014/main" id="{1DA17BEC-487A-4E52-8B34-EBD895FF918F}"/>
                  </a:ext>
                </a:extLst>
              </p:cNvPr>
              <p:cNvCxnSpPr>
                <a:cxnSpLocks/>
              </p:cNvCxnSpPr>
              <p:nvPr/>
            </p:nvCxnSpPr>
            <p:spPr>
              <a:xfrm>
                <a:off x="818207" y="3895056"/>
                <a:ext cx="1551396" cy="0"/>
              </a:xfrm>
              <a:prstGeom prst="line">
                <a:avLst/>
              </a:prstGeom>
              <a:noFill/>
              <a:ln w="19050" cap="flat" cmpd="sng" algn="ctr">
                <a:solidFill>
                  <a:srgbClr val="86BC25"/>
                </a:solidFill>
                <a:prstDash val="solid"/>
                <a:headEnd type="oval" w="sm" len="sm"/>
                <a:tailEnd type="oval" w="sm" len="sm"/>
              </a:ln>
              <a:effectLst/>
            </p:spPr>
          </p:cxnSp>
          <p:sp>
            <p:nvSpPr>
              <p:cNvPr id="234" name="TextBox 233">
                <a:extLst>
                  <a:ext uri="{FF2B5EF4-FFF2-40B4-BE49-F238E27FC236}">
                    <a16:creationId xmlns:a16="http://schemas.microsoft.com/office/drawing/2014/main" id="{E20D7B39-6706-46B0-813E-ADBC57290CFE}"/>
                  </a:ext>
                </a:extLst>
              </p:cNvPr>
              <p:cNvSpPr txBox="1"/>
              <p:nvPr/>
            </p:nvSpPr>
            <p:spPr>
              <a:xfrm>
                <a:off x="785415" y="3710834"/>
                <a:ext cx="2005588" cy="169277"/>
              </a:xfrm>
              <a:prstGeom prst="rect">
                <a:avLst/>
              </a:prstGeom>
              <a:noFill/>
            </p:spPr>
            <p:txBody>
              <a:bodyPr wrap="square" lIns="0" tIns="0" rIns="0" bIns="0" rtlCol="0">
                <a:spAutoFit/>
              </a:bodyPr>
              <a:lstStyle/>
              <a:p>
                <a:pPr defTabSz="820487">
                  <a:defRPr/>
                </a:pPr>
                <a:r>
                  <a:rPr lang="en-US" sz="1100" kern="0" dirty="0">
                    <a:solidFill>
                      <a:srgbClr val="86BC25"/>
                    </a:solidFill>
                    <a:latin typeface="Arial" panose="020B0604020202020204" pitchFamily="34" charset="0"/>
                    <a:ea typeface="Open Sans" panose="020B0606030504020204" pitchFamily="34" charset="0"/>
                    <a:cs typeface="Arial" panose="020B0604020202020204" pitchFamily="34" charset="0"/>
                  </a:rPr>
                  <a:t>Technical Design (FRICE-W)</a:t>
                </a:r>
              </a:p>
            </p:txBody>
          </p:sp>
          <p:sp>
            <p:nvSpPr>
              <p:cNvPr id="236" name="TextBox 235">
                <a:extLst>
                  <a:ext uri="{FF2B5EF4-FFF2-40B4-BE49-F238E27FC236}">
                    <a16:creationId xmlns:a16="http://schemas.microsoft.com/office/drawing/2014/main" id="{19A4F4A1-110A-4679-B1F3-EDFB1BE9C156}"/>
                  </a:ext>
                </a:extLst>
              </p:cNvPr>
              <p:cNvSpPr txBox="1"/>
              <p:nvPr/>
            </p:nvSpPr>
            <p:spPr>
              <a:xfrm>
                <a:off x="2598339" y="4536768"/>
                <a:ext cx="1481675" cy="169277"/>
              </a:xfrm>
              <a:prstGeom prst="rect">
                <a:avLst/>
              </a:prstGeom>
              <a:noFill/>
            </p:spPr>
            <p:txBody>
              <a:bodyPr wrap="square" lIns="0" tIns="0" rIns="0" bIns="0" rtlCol="0">
                <a:spAutoFit/>
              </a:bodyPr>
              <a:lstStyle/>
              <a:p>
                <a:pPr defTabSz="820487">
                  <a:defRPr/>
                </a:pPr>
                <a:r>
                  <a:rPr lang="en-US" sz="1100" kern="0" dirty="0">
                    <a:solidFill>
                      <a:srgbClr val="86BC25">
                        <a:lumMod val="75000"/>
                      </a:srgbClr>
                    </a:solidFill>
                    <a:latin typeface="Arial" panose="020B0604020202020204" pitchFamily="34" charset="0"/>
                    <a:cs typeface="Arial" panose="020B0604020202020204" pitchFamily="34" charset="0"/>
                  </a:rPr>
                  <a:t>Mock Data Conv. 1 &amp; 2</a:t>
                </a:r>
              </a:p>
            </p:txBody>
          </p:sp>
          <p:cxnSp>
            <p:nvCxnSpPr>
              <p:cNvPr id="235" name="Straight Connector 234">
                <a:extLst>
                  <a:ext uri="{FF2B5EF4-FFF2-40B4-BE49-F238E27FC236}">
                    <a16:creationId xmlns:a16="http://schemas.microsoft.com/office/drawing/2014/main" id="{ADB0A4D5-0811-451D-8C9B-4D7D75C40074}"/>
                  </a:ext>
                </a:extLst>
              </p:cNvPr>
              <p:cNvCxnSpPr>
                <a:cxnSpLocks/>
              </p:cNvCxnSpPr>
              <p:nvPr/>
            </p:nvCxnSpPr>
            <p:spPr>
              <a:xfrm>
                <a:off x="2614241" y="4737033"/>
                <a:ext cx="251861" cy="0"/>
              </a:xfrm>
              <a:prstGeom prst="line">
                <a:avLst/>
              </a:prstGeom>
              <a:noFill/>
              <a:ln w="19050" cap="flat" cmpd="sng" algn="ctr">
                <a:solidFill>
                  <a:srgbClr val="86BC25">
                    <a:lumMod val="75000"/>
                  </a:srgbClr>
                </a:solidFill>
                <a:prstDash val="solid"/>
                <a:headEnd type="oval" w="sm" len="sm"/>
                <a:tailEnd type="oval" w="sm" len="sm"/>
              </a:ln>
              <a:effectLst/>
            </p:spPr>
          </p:cxnSp>
          <p:cxnSp>
            <p:nvCxnSpPr>
              <p:cNvPr id="237" name="Straight Connector 236">
                <a:extLst>
                  <a:ext uri="{FF2B5EF4-FFF2-40B4-BE49-F238E27FC236}">
                    <a16:creationId xmlns:a16="http://schemas.microsoft.com/office/drawing/2014/main" id="{A5B33702-BFED-4408-A8C9-ACCFDBBA670C}"/>
                  </a:ext>
                </a:extLst>
              </p:cNvPr>
              <p:cNvCxnSpPr>
                <a:cxnSpLocks/>
              </p:cNvCxnSpPr>
              <p:nvPr/>
            </p:nvCxnSpPr>
            <p:spPr>
              <a:xfrm>
                <a:off x="2868335" y="4737033"/>
                <a:ext cx="286901" cy="0"/>
              </a:xfrm>
              <a:prstGeom prst="line">
                <a:avLst/>
              </a:prstGeom>
              <a:noFill/>
              <a:ln w="19050" cap="flat" cmpd="sng" algn="ctr">
                <a:solidFill>
                  <a:srgbClr val="86BC25">
                    <a:lumMod val="75000"/>
                  </a:srgbClr>
                </a:solidFill>
                <a:prstDash val="solid"/>
                <a:headEnd type="oval" w="sm" len="sm"/>
                <a:tailEnd type="oval" w="sm" len="sm"/>
              </a:ln>
              <a:effectLst/>
            </p:spPr>
          </p:cxnSp>
          <p:cxnSp>
            <p:nvCxnSpPr>
              <p:cNvPr id="238" name="Straight Connector 237">
                <a:extLst>
                  <a:ext uri="{FF2B5EF4-FFF2-40B4-BE49-F238E27FC236}">
                    <a16:creationId xmlns:a16="http://schemas.microsoft.com/office/drawing/2014/main" id="{896811F0-3241-4231-8032-25328AA5C5A5}"/>
                  </a:ext>
                </a:extLst>
              </p:cNvPr>
              <p:cNvCxnSpPr>
                <a:cxnSpLocks/>
              </p:cNvCxnSpPr>
              <p:nvPr/>
            </p:nvCxnSpPr>
            <p:spPr>
              <a:xfrm>
                <a:off x="3404901" y="4455819"/>
                <a:ext cx="775209" cy="0"/>
              </a:xfrm>
              <a:prstGeom prst="line">
                <a:avLst/>
              </a:prstGeom>
              <a:noFill/>
              <a:ln w="19050" cap="flat" cmpd="sng" algn="ctr">
                <a:solidFill>
                  <a:srgbClr val="86BC25">
                    <a:lumMod val="75000"/>
                  </a:srgbClr>
                </a:solidFill>
                <a:prstDash val="solid"/>
                <a:headEnd type="oval" w="sm" len="sm"/>
                <a:tailEnd type="oval" w="sm" len="sm"/>
              </a:ln>
              <a:effectLst/>
            </p:spPr>
          </p:cxnSp>
          <p:sp>
            <p:nvSpPr>
              <p:cNvPr id="239" name="TextBox 238">
                <a:extLst>
                  <a:ext uri="{FF2B5EF4-FFF2-40B4-BE49-F238E27FC236}">
                    <a16:creationId xmlns:a16="http://schemas.microsoft.com/office/drawing/2014/main" id="{DC390E56-6F53-4506-A02C-30FAA661FB54}"/>
                  </a:ext>
                </a:extLst>
              </p:cNvPr>
              <p:cNvSpPr txBox="1"/>
              <p:nvPr/>
            </p:nvSpPr>
            <p:spPr>
              <a:xfrm>
                <a:off x="3382732" y="4256997"/>
                <a:ext cx="2521425" cy="169277"/>
              </a:xfrm>
              <a:prstGeom prst="rect">
                <a:avLst/>
              </a:prstGeom>
              <a:noFill/>
            </p:spPr>
            <p:txBody>
              <a:bodyPr wrap="square" lIns="0" tIns="0" rIns="0" bIns="0" rtlCol="0">
                <a:spAutoFit/>
              </a:bodyPr>
              <a:lstStyle/>
              <a:p>
                <a:pPr defTabSz="820487">
                  <a:defRPr/>
                </a:pPr>
                <a:r>
                  <a:rPr lang="en-US" sz="1100" kern="0" dirty="0">
                    <a:solidFill>
                      <a:srgbClr val="86BC25">
                        <a:lumMod val="75000"/>
                      </a:srgbClr>
                    </a:solidFill>
                    <a:latin typeface="Arial" panose="020B0604020202020204" pitchFamily="34" charset="0"/>
                    <a:ea typeface="Open Sans" panose="020B0606030504020204" pitchFamily="34" charset="0"/>
                    <a:cs typeface="Arial" panose="020B0604020202020204" pitchFamily="34" charset="0"/>
                  </a:rPr>
                  <a:t>System Integration Testing 1 &amp; 2  (SIT)</a:t>
                </a:r>
              </a:p>
            </p:txBody>
          </p:sp>
          <p:cxnSp>
            <p:nvCxnSpPr>
              <p:cNvPr id="241" name="Straight Connector 240">
                <a:extLst>
                  <a:ext uri="{FF2B5EF4-FFF2-40B4-BE49-F238E27FC236}">
                    <a16:creationId xmlns:a16="http://schemas.microsoft.com/office/drawing/2014/main" id="{DBC88A30-0DEA-4084-990F-23E3DB36AE1E}"/>
                  </a:ext>
                </a:extLst>
              </p:cNvPr>
              <p:cNvCxnSpPr>
                <a:cxnSpLocks/>
              </p:cNvCxnSpPr>
              <p:nvPr/>
            </p:nvCxnSpPr>
            <p:spPr>
              <a:xfrm>
                <a:off x="3847133" y="5473794"/>
                <a:ext cx="1277349" cy="0"/>
              </a:xfrm>
              <a:prstGeom prst="line">
                <a:avLst/>
              </a:prstGeom>
              <a:noFill/>
              <a:ln w="19050" cap="flat" cmpd="sng" algn="ctr">
                <a:solidFill>
                  <a:srgbClr val="86BC25">
                    <a:lumMod val="75000"/>
                  </a:srgbClr>
                </a:solidFill>
                <a:prstDash val="solid"/>
                <a:headEnd type="oval" w="sm" len="sm"/>
                <a:tailEnd type="oval" w="sm" len="sm"/>
              </a:ln>
              <a:effectLst/>
            </p:spPr>
          </p:cxnSp>
          <p:sp>
            <p:nvSpPr>
              <p:cNvPr id="242" name="TextBox 241">
                <a:extLst>
                  <a:ext uri="{FF2B5EF4-FFF2-40B4-BE49-F238E27FC236}">
                    <a16:creationId xmlns:a16="http://schemas.microsoft.com/office/drawing/2014/main" id="{1D38835B-1EB2-4DC3-8603-3E1DA6FF60B1}"/>
                  </a:ext>
                </a:extLst>
              </p:cNvPr>
              <p:cNvSpPr txBox="1"/>
              <p:nvPr/>
            </p:nvSpPr>
            <p:spPr>
              <a:xfrm>
                <a:off x="3825344" y="5272685"/>
                <a:ext cx="906641" cy="169277"/>
              </a:xfrm>
              <a:prstGeom prst="rect">
                <a:avLst/>
              </a:prstGeom>
              <a:noFill/>
            </p:spPr>
            <p:txBody>
              <a:bodyPr wrap="square" lIns="0" tIns="0" rIns="0" bIns="0" rtlCol="0">
                <a:spAutoFit/>
              </a:bodyPr>
              <a:lstStyle/>
              <a:p>
                <a:pPr defTabSz="820487">
                  <a:defRPr/>
                </a:pPr>
                <a:r>
                  <a:rPr lang="en-US" sz="1100" kern="0" dirty="0">
                    <a:solidFill>
                      <a:srgbClr val="86BC25">
                        <a:lumMod val="75000"/>
                      </a:srgbClr>
                    </a:solidFill>
                    <a:latin typeface="Arial" panose="020B0604020202020204" pitchFamily="34" charset="0"/>
                    <a:ea typeface="Open Sans" panose="020B0606030504020204" pitchFamily="34" charset="0"/>
                    <a:cs typeface="Arial" panose="020B0604020202020204" pitchFamily="34" charset="0"/>
                  </a:rPr>
                  <a:t>Training Dev.</a:t>
                </a:r>
              </a:p>
            </p:txBody>
          </p:sp>
          <p:cxnSp>
            <p:nvCxnSpPr>
              <p:cNvPr id="243" name="Straight Connector 242">
                <a:extLst>
                  <a:ext uri="{FF2B5EF4-FFF2-40B4-BE49-F238E27FC236}">
                    <a16:creationId xmlns:a16="http://schemas.microsoft.com/office/drawing/2014/main" id="{D8BA15D5-904F-4046-B980-752D8C9D34A4}"/>
                  </a:ext>
                </a:extLst>
              </p:cNvPr>
              <p:cNvCxnSpPr>
                <a:cxnSpLocks/>
              </p:cNvCxnSpPr>
              <p:nvPr/>
            </p:nvCxnSpPr>
            <p:spPr>
              <a:xfrm>
                <a:off x="5226009" y="5468027"/>
                <a:ext cx="664361" cy="0"/>
              </a:xfrm>
              <a:prstGeom prst="line">
                <a:avLst/>
              </a:prstGeom>
              <a:noFill/>
              <a:ln w="19050" cap="flat" cmpd="sng" algn="ctr">
                <a:solidFill>
                  <a:srgbClr val="86BC25">
                    <a:lumMod val="75000"/>
                  </a:srgbClr>
                </a:solidFill>
                <a:prstDash val="solid"/>
                <a:headEnd type="oval" w="sm" len="sm"/>
                <a:tailEnd type="oval" w="sm" len="sm"/>
              </a:ln>
              <a:effectLst/>
            </p:spPr>
          </p:cxnSp>
          <p:cxnSp>
            <p:nvCxnSpPr>
              <p:cNvPr id="304" name="Straight Connector 303">
                <a:extLst>
                  <a:ext uri="{FF2B5EF4-FFF2-40B4-BE49-F238E27FC236}">
                    <a16:creationId xmlns:a16="http://schemas.microsoft.com/office/drawing/2014/main" id="{9B868739-FB68-47F1-969E-89FAF0F9DF4B}"/>
                  </a:ext>
                </a:extLst>
              </p:cNvPr>
              <p:cNvCxnSpPr>
                <a:cxnSpLocks/>
              </p:cNvCxnSpPr>
              <p:nvPr/>
            </p:nvCxnSpPr>
            <p:spPr>
              <a:xfrm>
                <a:off x="407847" y="2980937"/>
                <a:ext cx="626708" cy="0"/>
              </a:xfrm>
              <a:prstGeom prst="line">
                <a:avLst/>
              </a:prstGeom>
              <a:noFill/>
              <a:ln w="19050" cap="flat" cmpd="sng" algn="ctr">
                <a:solidFill>
                  <a:srgbClr val="86BC25"/>
                </a:solidFill>
                <a:prstDash val="solid"/>
                <a:headEnd type="oval" w="sm" len="sm"/>
                <a:tailEnd type="oval" w="sm" len="sm"/>
              </a:ln>
              <a:effectLst/>
            </p:spPr>
          </p:cxnSp>
          <p:sp>
            <p:nvSpPr>
              <p:cNvPr id="305" name="TextBox 304">
                <a:extLst>
                  <a:ext uri="{FF2B5EF4-FFF2-40B4-BE49-F238E27FC236}">
                    <a16:creationId xmlns:a16="http://schemas.microsoft.com/office/drawing/2014/main" id="{86C010EE-6CF9-48C0-8A02-1A0F77C63C88}"/>
                  </a:ext>
                </a:extLst>
              </p:cNvPr>
              <p:cNvSpPr txBox="1"/>
              <p:nvPr/>
            </p:nvSpPr>
            <p:spPr>
              <a:xfrm>
                <a:off x="463175" y="2816782"/>
                <a:ext cx="501798" cy="169277"/>
              </a:xfrm>
              <a:prstGeom prst="rect">
                <a:avLst/>
              </a:prstGeom>
              <a:noFill/>
            </p:spPr>
            <p:txBody>
              <a:bodyPr wrap="square" lIns="0" tIns="0" rIns="0" bIns="0" rtlCol="0">
                <a:spAutoFit/>
              </a:bodyPr>
              <a:lstStyle/>
              <a:p>
                <a:pPr defTabSz="820487">
                  <a:defRPr/>
                </a:pPr>
                <a:r>
                  <a:rPr lang="en-US" sz="1100" kern="0" dirty="0">
                    <a:solidFill>
                      <a:srgbClr val="86BC25"/>
                    </a:solidFill>
                    <a:latin typeface="Arial" panose="020B0604020202020204" pitchFamily="34" charset="0"/>
                    <a:ea typeface="Open Sans" panose="020B0606030504020204" pitchFamily="34" charset="0"/>
                    <a:cs typeface="Arial" panose="020B0604020202020204" pitchFamily="34" charset="0"/>
                  </a:rPr>
                  <a:t>Plan</a:t>
                </a:r>
              </a:p>
            </p:txBody>
          </p:sp>
        </p:grpSp>
      </p:grpSp>
      <p:sp>
        <p:nvSpPr>
          <p:cNvPr id="104" name="Slide Number Placeholder 2">
            <a:extLst>
              <a:ext uri="{FF2B5EF4-FFF2-40B4-BE49-F238E27FC236}">
                <a16:creationId xmlns:a16="http://schemas.microsoft.com/office/drawing/2014/main" id="{B96A5BB4-B83B-4290-B135-5AE556503B15}"/>
              </a:ext>
            </a:extLst>
          </p:cNvPr>
          <p:cNvSpPr txBox="1">
            <a:spLocks/>
          </p:cNvSpPr>
          <p:nvPr/>
        </p:nvSpPr>
        <p:spPr>
          <a:xfrm>
            <a:off x="10824185" y="6459785"/>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E993B956-EC48-49C8-A8DD-0FEF051B4709}" type="slidenum">
              <a:rPr lang="en-US" smtClean="0"/>
              <a:pPr>
                <a:defRPr/>
              </a:pPr>
              <a:t>6</a:t>
            </a:fld>
            <a:endParaRPr lang="en-US" dirty="0"/>
          </a:p>
        </p:txBody>
      </p:sp>
      <p:grpSp>
        <p:nvGrpSpPr>
          <p:cNvPr id="38" name="Group 37">
            <a:extLst>
              <a:ext uri="{FF2B5EF4-FFF2-40B4-BE49-F238E27FC236}">
                <a16:creationId xmlns:a16="http://schemas.microsoft.com/office/drawing/2014/main" id="{0CD1B156-BDDE-438F-92BE-FE65B52979E0}"/>
              </a:ext>
            </a:extLst>
          </p:cNvPr>
          <p:cNvGrpSpPr/>
          <p:nvPr/>
        </p:nvGrpSpPr>
        <p:grpSpPr>
          <a:xfrm>
            <a:off x="389475" y="1586526"/>
            <a:ext cx="11766485" cy="1191840"/>
            <a:chOff x="389475" y="1586526"/>
            <a:chExt cx="11766485" cy="1191840"/>
          </a:xfrm>
        </p:grpSpPr>
        <p:sp>
          <p:nvSpPr>
            <p:cNvPr id="283" name="Pentagon 86">
              <a:extLst>
                <a:ext uri="{FF2B5EF4-FFF2-40B4-BE49-F238E27FC236}">
                  <a16:creationId xmlns:a16="http://schemas.microsoft.com/office/drawing/2014/main" id="{AB0B13ED-4BD2-4165-ABB8-74B125FB9E73}"/>
                </a:ext>
              </a:extLst>
            </p:cNvPr>
            <p:cNvSpPr/>
            <p:nvPr/>
          </p:nvSpPr>
          <p:spPr bwMode="gray">
            <a:xfrm>
              <a:off x="5582272" y="1587617"/>
              <a:ext cx="1989579" cy="331979"/>
            </a:xfrm>
            <a:prstGeom prst="homePlate">
              <a:avLst>
                <a:gd name="adj" fmla="val 31990"/>
              </a:avLst>
            </a:prstGeom>
            <a:solidFill>
              <a:srgbClr val="86BC25">
                <a:lumMod val="50000"/>
              </a:srgbClr>
            </a:solidFill>
            <a:ln w="6350" algn="ctr">
              <a:solidFill>
                <a:sysClr val="window" lastClr="FFFFFF"/>
              </a:solidFill>
              <a:miter lim="800000"/>
              <a:headEnd/>
              <a:tailEnd/>
            </a:ln>
          </p:spPr>
          <p:txBody>
            <a:bodyPr wrap="square" lIns="182880" tIns="45720" rIns="0" bIns="45720" rtlCol="0" anchor="ctr"/>
            <a:lstStyle/>
            <a:p>
              <a:pPr marL="0" marR="0" lvl="0" indent="0" defTabSz="914400" eaLnBrk="1" fontAlgn="auto" latinLnBrk="0" hangingPunct="1">
                <a:lnSpc>
                  <a:spcPct val="106000"/>
                </a:lnSpc>
                <a:spcBef>
                  <a:spcPts val="0"/>
                </a:spcBef>
                <a:spcAft>
                  <a:spcPts val="0"/>
                </a:spcAft>
                <a:buClrTx/>
                <a:buSzTx/>
                <a:buFont typeface="Wingdings 2" pitchFamily="18" charset="2"/>
                <a:buNone/>
                <a:tabLst/>
                <a:defRPr/>
              </a:pPr>
              <a:r>
                <a:rPr kumimoji="0" lang="en-US" sz="10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RUN</a:t>
              </a:r>
            </a:p>
          </p:txBody>
        </p:sp>
        <p:sp>
          <p:nvSpPr>
            <p:cNvPr id="284" name="Pentagon 87">
              <a:extLst>
                <a:ext uri="{FF2B5EF4-FFF2-40B4-BE49-F238E27FC236}">
                  <a16:creationId xmlns:a16="http://schemas.microsoft.com/office/drawing/2014/main" id="{E9BEA0DA-CB8F-44F6-BF49-A9F83370744A}"/>
                </a:ext>
              </a:extLst>
            </p:cNvPr>
            <p:cNvSpPr/>
            <p:nvPr/>
          </p:nvSpPr>
          <p:spPr bwMode="gray">
            <a:xfrm>
              <a:off x="2190172" y="1586526"/>
              <a:ext cx="3521404" cy="333070"/>
            </a:xfrm>
            <a:prstGeom prst="homePlate">
              <a:avLst>
                <a:gd name="adj" fmla="val 31990"/>
              </a:avLst>
            </a:prstGeom>
            <a:solidFill>
              <a:srgbClr val="86BC25">
                <a:lumMod val="75000"/>
              </a:srgbClr>
            </a:solidFill>
            <a:ln w="6350" algn="ctr">
              <a:solidFill>
                <a:sysClr val="window" lastClr="FFFFFF"/>
              </a:solidFill>
              <a:miter lim="800000"/>
              <a:headEnd/>
              <a:tailEnd/>
            </a:ln>
          </p:spPr>
          <p:txBody>
            <a:bodyPr wrap="square" lIns="45720" tIns="45720" rIns="45720" bIns="4572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r>
                <a:rPr kumimoji="0" lang="en-US" sz="10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DELIVER</a:t>
              </a:r>
            </a:p>
          </p:txBody>
        </p:sp>
        <p:sp>
          <p:nvSpPr>
            <p:cNvPr id="285" name="Pentagon 88">
              <a:extLst>
                <a:ext uri="{FF2B5EF4-FFF2-40B4-BE49-F238E27FC236}">
                  <a16:creationId xmlns:a16="http://schemas.microsoft.com/office/drawing/2014/main" id="{60CA7966-6F1B-4E2A-B380-451C49009AF6}"/>
                </a:ext>
              </a:extLst>
            </p:cNvPr>
            <p:cNvSpPr/>
            <p:nvPr/>
          </p:nvSpPr>
          <p:spPr bwMode="gray">
            <a:xfrm>
              <a:off x="392261" y="1587616"/>
              <a:ext cx="1977342" cy="331980"/>
            </a:xfrm>
            <a:prstGeom prst="homePlate">
              <a:avLst>
                <a:gd name="adj" fmla="val 31990"/>
              </a:avLst>
            </a:prstGeom>
            <a:solidFill>
              <a:srgbClr val="86BC25"/>
            </a:solidFill>
            <a:ln w="6350" algn="ctr">
              <a:solidFill>
                <a:sysClr val="window" lastClr="FFFFFF"/>
              </a:solidFill>
              <a:miter lim="800000"/>
              <a:headEnd/>
              <a:tailEnd/>
            </a:ln>
          </p:spPr>
          <p:txBody>
            <a:bodyPr wrap="square" lIns="45720" tIns="45720" rIns="45720" bIns="4572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r>
                <a:rPr kumimoji="0" lang="en-US" sz="10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IMAGINE</a:t>
              </a:r>
            </a:p>
          </p:txBody>
        </p:sp>
        <p:sp>
          <p:nvSpPr>
            <p:cNvPr id="286" name="Pentagon 152">
              <a:extLst>
                <a:ext uri="{FF2B5EF4-FFF2-40B4-BE49-F238E27FC236}">
                  <a16:creationId xmlns:a16="http://schemas.microsoft.com/office/drawing/2014/main" id="{1B3D0D7D-A215-4F25-9BD5-EB6B1B38B262}"/>
                </a:ext>
              </a:extLst>
            </p:cNvPr>
            <p:cNvSpPr/>
            <p:nvPr/>
          </p:nvSpPr>
          <p:spPr bwMode="gray">
            <a:xfrm>
              <a:off x="10108829" y="1935638"/>
              <a:ext cx="2047131" cy="330707"/>
            </a:xfrm>
            <a:prstGeom prst="homePlate">
              <a:avLst>
                <a:gd name="adj" fmla="val 31990"/>
              </a:avLst>
            </a:prstGeom>
            <a:solidFill>
              <a:schemeClr val="accent2"/>
            </a:solidFill>
            <a:ln w="6350" algn="ctr">
              <a:solidFill>
                <a:sysClr val="window" lastClr="FFFFFF"/>
              </a:solidFill>
              <a:miter lim="800000"/>
              <a:headEnd/>
              <a:tailEnd/>
            </a:ln>
          </p:spPr>
          <p:txBody>
            <a:bodyPr wrap="square" lIns="126609" tIns="63305" rIns="0" bIns="63305"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r>
                <a:rPr kumimoji="0" lang="en-US" sz="10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RUN</a:t>
              </a:r>
            </a:p>
          </p:txBody>
        </p:sp>
        <p:sp>
          <p:nvSpPr>
            <p:cNvPr id="287" name="Pentagon 153">
              <a:extLst>
                <a:ext uri="{FF2B5EF4-FFF2-40B4-BE49-F238E27FC236}">
                  <a16:creationId xmlns:a16="http://schemas.microsoft.com/office/drawing/2014/main" id="{362ED5C5-7434-4EC2-87C1-E3CE609F19E7}"/>
                </a:ext>
              </a:extLst>
            </p:cNvPr>
            <p:cNvSpPr/>
            <p:nvPr/>
          </p:nvSpPr>
          <p:spPr bwMode="gray">
            <a:xfrm>
              <a:off x="7507040" y="1934366"/>
              <a:ext cx="2804691" cy="331979"/>
            </a:xfrm>
            <a:prstGeom prst="homePlate">
              <a:avLst>
                <a:gd name="adj" fmla="val 31990"/>
              </a:avLst>
            </a:prstGeom>
            <a:solidFill>
              <a:schemeClr val="tx1">
                <a:lumMod val="90000"/>
                <a:lumOff val="10000"/>
              </a:schemeClr>
            </a:solidFill>
            <a:ln w="6350" algn="ctr">
              <a:solidFill>
                <a:sysClr val="window" lastClr="FFFFFF"/>
              </a:solidFill>
              <a:miter lim="800000"/>
              <a:headEnd/>
              <a:tailEnd/>
            </a:ln>
          </p:spPr>
          <p:txBody>
            <a:bodyPr wrap="square" lIns="63305" tIns="63305" rIns="63305" bIns="63305"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r>
                <a:rPr kumimoji="0" lang="en-US" sz="10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DELIVER</a:t>
              </a:r>
            </a:p>
          </p:txBody>
        </p:sp>
        <p:sp>
          <p:nvSpPr>
            <p:cNvPr id="288" name="Chevron 154">
              <a:extLst>
                <a:ext uri="{FF2B5EF4-FFF2-40B4-BE49-F238E27FC236}">
                  <a16:creationId xmlns:a16="http://schemas.microsoft.com/office/drawing/2014/main" id="{51CA6FBE-3C08-43B3-899A-198FEF271FBF}"/>
                </a:ext>
              </a:extLst>
            </p:cNvPr>
            <p:cNvSpPr/>
            <p:nvPr/>
          </p:nvSpPr>
          <p:spPr bwMode="gray">
            <a:xfrm>
              <a:off x="5874569" y="1932581"/>
              <a:ext cx="1740346" cy="331979"/>
            </a:xfrm>
            <a:prstGeom prst="chevron">
              <a:avLst>
                <a:gd name="adj" fmla="val 27116"/>
              </a:avLst>
            </a:prstGeom>
            <a:solidFill>
              <a:schemeClr val="tx1">
                <a:lumMod val="75000"/>
                <a:lumOff val="25000"/>
              </a:schemeClr>
            </a:solidFill>
            <a:ln w="6350" algn="ctr">
              <a:solidFill>
                <a:sysClr val="window" lastClr="FFFFFF"/>
              </a:solidFill>
              <a:miter lim="800000"/>
              <a:headEnd/>
              <a:tailEnd/>
            </a:ln>
          </p:spPr>
          <p:txBody>
            <a:bodyPr wrap="square" lIns="63305" tIns="63305" rIns="63305" bIns="63305"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r>
                <a:rPr kumimoji="0" lang="en-US" sz="10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IMAGINE</a:t>
              </a:r>
            </a:p>
          </p:txBody>
        </p:sp>
        <p:sp>
          <p:nvSpPr>
            <p:cNvPr id="289" name="Pentagon 83">
              <a:extLst>
                <a:ext uri="{FF2B5EF4-FFF2-40B4-BE49-F238E27FC236}">
                  <a16:creationId xmlns:a16="http://schemas.microsoft.com/office/drawing/2014/main" id="{0B7B4089-DFC1-4AE2-AEA2-3F699244B25C}"/>
                </a:ext>
              </a:extLst>
            </p:cNvPr>
            <p:cNvSpPr/>
            <p:nvPr/>
          </p:nvSpPr>
          <p:spPr bwMode="gray">
            <a:xfrm>
              <a:off x="6127899" y="2267150"/>
              <a:ext cx="1431717" cy="243247"/>
            </a:xfrm>
            <a:prstGeom prst="homePlate">
              <a:avLst>
                <a:gd name="adj" fmla="val 31990"/>
              </a:avLst>
            </a:prstGeom>
            <a:solidFill>
              <a:srgbClr val="86BC25">
                <a:lumMod val="50000"/>
              </a:srgbClr>
            </a:solidFill>
            <a:ln w="6350" algn="ctr">
              <a:solidFill>
                <a:sysClr val="window" lastClr="FFFFFF"/>
              </a:solidFill>
              <a:miter lim="800000"/>
              <a:headEnd/>
              <a:tailEnd/>
            </a:ln>
          </p:spPr>
          <p:txBody>
            <a:bodyPr wrap="square" lIns="0" tIns="0" rIns="0" bIns="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r>
                <a:rPr kumimoji="0" 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Support</a:t>
              </a:r>
            </a:p>
          </p:txBody>
        </p:sp>
        <p:sp>
          <p:nvSpPr>
            <p:cNvPr id="290" name="Pentagon 84">
              <a:extLst>
                <a:ext uri="{FF2B5EF4-FFF2-40B4-BE49-F238E27FC236}">
                  <a16:creationId xmlns:a16="http://schemas.microsoft.com/office/drawing/2014/main" id="{621CACAD-5BEB-43F8-AB5B-B1EA3054B92E}"/>
                </a:ext>
              </a:extLst>
            </p:cNvPr>
            <p:cNvSpPr/>
            <p:nvPr/>
          </p:nvSpPr>
          <p:spPr bwMode="gray">
            <a:xfrm>
              <a:off x="5570293" y="2266435"/>
              <a:ext cx="640155" cy="244676"/>
            </a:xfrm>
            <a:prstGeom prst="homePlate">
              <a:avLst>
                <a:gd name="adj" fmla="val 31990"/>
              </a:avLst>
            </a:prstGeom>
            <a:solidFill>
              <a:srgbClr val="86BC25">
                <a:lumMod val="50000"/>
              </a:srgbClr>
            </a:solidFill>
            <a:ln w="6350" algn="ctr">
              <a:solidFill>
                <a:sysClr val="window" lastClr="FFFFFF"/>
              </a:solidFill>
              <a:miter lim="800000"/>
              <a:headEnd/>
              <a:tailEnd/>
            </a:ln>
          </p:spPr>
          <p:txBody>
            <a:bodyPr wrap="square" lIns="0" tIns="0" rIns="45720" bIns="0" rtlCol="0" anchor="ctr"/>
            <a:lstStyle/>
            <a:p>
              <a:pPr marL="0" marR="0" lvl="0" indent="0" algn="r" defTabSz="914400" eaLnBrk="1" fontAlgn="auto" latinLnBrk="0" hangingPunct="1">
                <a:lnSpc>
                  <a:spcPct val="106000"/>
                </a:lnSpc>
                <a:spcBef>
                  <a:spcPts val="0"/>
                </a:spcBef>
                <a:spcAft>
                  <a:spcPts val="0"/>
                </a:spcAft>
                <a:buClrTx/>
                <a:buSzTx/>
                <a:buFont typeface="Wingdings 2" pitchFamily="18" charset="2"/>
                <a:buNone/>
                <a:tabLst/>
                <a:defRPr/>
              </a:pPr>
              <a:r>
                <a:rPr kumimoji="0" lang="en-US" sz="10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Deploy</a:t>
              </a:r>
            </a:p>
          </p:txBody>
        </p:sp>
        <p:sp>
          <p:nvSpPr>
            <p:cNvPr id="291" name="Pentagon 85">
              <a:extLst>
                <a:ext uri="{FF2B5EF4-FFF2-40B4-BE49-F238E27FC236}">
                  <a16:creationId xmlns:a16="http://schemas.microsoft.com/office/drawing/2014/main" id="{ED9A1521-D64A-496C-9E93-00E9D229A7AB}"/>
                </a:ext>
              </a:extLst>
            </p:cNvPr>
            <p:cNvSpPr/>
            <p:nvPr/>
          </p:nvSpPr>
          <p:spPr bwMode="gray">
            <a:xfrm>
              <a:off x="3768296" y="2264899"/>
              <a:ext cx="1943280" cy="250821"/>
            </a:xfrm>
            <a:prstGeom prst="homePlate">
              <a:avLst>
                <a:gd name="adj" fmla="val 31990"/>
              </a:avLst>
            </a:prstGeom>
            <a:solidFill>
              <a:srgbClr val="86BC25">
                <a:lumMod val="75000"/>
              </a:srgbClr>
            </a:solidFill>
            <a:ln w="6350" algn="ctr">
              <a:solidFill>
                <a:sysClr val="window" lastClr="FFFFFF"/>
              </a:solidFill>
              <a:miter lim="800000"/>
              <a:headEnd/>
              <a:tailEnd/>
            </a:ln>
          </p:spPr>
          <p:txBody>
            <a:bodyPr wrap="square" lIns="0" tIns="0" rIns="0" bIns="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r>
                <a:rPr kumimoji="0" 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Validate</a:t>
              </a:r>
            </a:p>
          </p:txBody>
        </p:sp>
        <p:sp>
          <p:nvSpPr>
            <p:cNvPr id="292" name="Pentagon 89">
              <a:extLst>
                <a:ext uri="{FF2B5EF4-FFF2-40B4-BE49-F238E27FC236}">
                  <a16:creationId xmlns:a16="http://schemas.microsoft.com/office/drawing/2014/main" id="{1525E0C8-8D24-43CD-A0B7-01198B6C1C79}"/>
                </a:ext>
              </a:extLst>
            </p:cNvPr>
            <p:cNvSpPr/>
            <p:nvPr/>
          </p:nvSpPr>
          <p:spPr bwMode="gray">
            <a:xfrm>
              <a:off x="2256212" y="2267971"/>
              <a:ext cx="1611069" cy="250822"/>
            </a:xfrm>
            <a:prstGeom prst="homePlate">
              <a:avLst>
                <a:gd name="adj" fmla="val 31990"/>
              </a:avLst>
            </a:prstGeom>
            <a:solidFill>
              <a:srgbClr val="86BC25">
                <a:lumMod val="75000"/>
              </a:srgbClr>
            </a:solidFill>
            <a:ln w="6350" algn="ctr">
              <a:solidFill>
                <a:sysClr val="window" lastClr="FFFFFF"/>
              </a:solidFill>
              <a:miter lim="800000"/>
              <a:headEnd/>
              <a:tailEnd/>
            </a:ln>
          </p:spPr>
          <p:txBody>
            <a:bodyPr wrap="square" lIns="0" tIns="0" rIns="0" bIns="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r>
                <a:rPr kumimoji="0" lang="en-US"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Configure &amp; Prototype</a:t>
              </a:r>
            </a:p>
          </p:txBody>
        </p:sp>
        <p:sp>
          <p:nvSpPr>
            <p:cNvPr id="293" name="Pentagon 90">
              <a:extLst>
                <a:ext uri="{FF2B5EF4-FFF2-40B4-BE49-F238E27FC236}">
                  <a16:creationId xmlns:a16="http://schemas.microsoft.com/office/drawing/2014/main" id="{027BB230-1DE0-4A0B-863C-78EF41B861E4}"/>
                </a:ext>
              </a:extLst>
            </p:cNvPr>
            <p:cNvSpPr/>
            <p:nvPr/>
          </p:nvSpPr>
          <p:spPr bwMode="gray">
            <a:xfrm>
              <a:off x="906022" y="2265237"/>
              <a:ext cx="1434364" cy="256290"/>
            </a:xfrm>
            <a:prstGeom prst="homePlate">
              <a:avLst>
                <a:gd name="adj" fmla="val 31990"/>
              </a:avLst>
            </a:prstGeom>
            <a:solidFill>
              <a:srgbClr val="86BC25"/>
            </a:solidFill>
            <a:ln w="6350" algn="ctr">
              <a:solidFill>
                <a:sysClr val="window" lastClr="FFFFFF"/>
              </a:solidFill>
              <a:miter lim="800000"/>
              <a:headEnd/>
              <a:tailEnd/>
            </a:ln>
          </p:spPr>
          <p:txBody>
            <a:bodyPr wrap="square" lIns="0" tIns="0" rIns="0" bIns="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r>
                <a:rPr kumimoji="0" 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Architect</a:t>
              </a:r>
            </a:p>
          </p:txBody>
        </p:sp>
        <p:sp>
          <p:nvSpPr>
            <p:cNvPr id="294" name="Pentagon 91">
              <a:extLst>
                <a:ext uri="{FF2B5EF4-FFF2-40B4-BE49-F238E27FC236}">
                  <a16:creationId xmlns:a16="http://schemas.microsoft.com/office/drawing/2014/main" id="{B8606E2E-FCD8-4C03-9CD5-A09D34898D7C}"/>
                </a:ext>
              </a:extLst>
            </p:cNvPr>
            <p:cNvSpPr/>
            <p:nvPr/>
          </p:nvSpPr>
          <p:spPr bwMode="gray">
            <a:xfrm>
              <a:off x="389475" y="2267971"/>
              <a:ext cx="645080" cy="250822"/>
            </a:xfrm>
            <a:prstGeom prst="homePlate">
              <a:avLst>
                <a:gd name="adj" fmla="val 31990"/>
              </a:avLst>
            </a:prstGeom>
            <a:solidFill>
              <a:srgbClr val="86BC25"/>
            </a:solidFill>
            <a:ln w="6350" algn="ctr">
              <a:solidFill>
                <a:sysClr val="window" lastClr="FFFFFF"/>
              </a:solidFill>
              <a:miter lim="800000"/>
              <a:headEnd/>
              <a:tailEnd/>
            </a:ln>
          </p:spPr>
          <p:txBody>
            <a:bodyPr wrap="square" lIns="0" tIns="0" rIns="0" bIns="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r>
                <a:rPr kumimoji="0" 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Plan</a:t>
              </a:r>
            </a:p>
          </p:txBody>
        </p:sp>
        <p:sp>
          <p:nvSpPr>
            <p:cNvPr id="138" name="Pentagon 83">
              <a:extLst>
                <a:ext uri="{FF2B5EF4-FFF2-40B4-BE49-F238E27FC236}">
                  <a16:creationId xmlns:a16="http://schemas.microsoft.com/office/drawing/2014/main" id="{03124C64-6EC8-4147-95F4-B2DD9B247224}"/>
                </a:ext>
              </a:extLst>
            </p:cNvPr>
            <p:cNvSpPr/>
            <p:nvPr/>
          </p:nvSpPr>
          <p:spPr bwMode="gray">
            <a:xfrm>
              <a:off x="10712563" y="2512609"/>
              <a:ext cx="1443397" cy="265757"/>
            </a:xfrm>
            <a:prstGeom prst="homePlate">
              <a:avLst>
                <a:gd name="adj" fmla="val 31990"/>
              </a:avLst>
            </a:prstGeom>
            <a:solidFill>
              <a:srgbClr val="092F57"/>
            </a:solidFill>
            <a:ln w="6350" algn="ctr">
              <a:solidFill>
                <a:sysClr val="window" lastClr="FFFFFF"/>
              </a:solidFill>
              <a:miter lim="800000"/>
              <a:headEnd/>
              <a:tailEnd/>
            </a:ln>
          </p:spPr>
          <p:txBody>
            <a:bodyPr wrap="square" lIns="0" tIns="0" rIns="0" bIns="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r>
                <a:rPr kumimoji="0" 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Support</a:t>
              </a:r>
            </a:p>
          </p:txBody>
        </p:sp>
        <p:sp>
          <p:nvSpPr>
            <p:cNvPr id="139" name="Pentagon 84">
              <a:extLst>
                <a:ext uri="{FF2B5EF4-FFF2-40B4-BE49-F238E27FC236}">
                  <a16:creationId xmlns:a16="http://schemas.microsoft.com/office/drawing/2014/main" id="{40A3862A-0462-4731-BC7B-B89D90550AA7}"/>
                </a:ext>
              </a:extLst>
            </p:cNvPr>
            <p:cNvSpPr/>
            <p:nvPr/>
          </p:nvSpPr>
          <p:spPr bwMode="gray">
            <a:xfrm>
              <a:off x="10178481" y="2516288"/>
              <a:ext cx="637532" cy="262078"/>
            </a:xfrm>
            <a:prstGeom prst="homePlate">
              <a:avLst>
                <a:gd name="adj" fmla="val 31990"/>
              </a:avLst>
            </a:prstGeom>
            <a:solidFill>
              <a:srgbClr val="092F57"/>
            </a:solidFill>
            <a:ln w="6350" algn="ctr">
              <a:solidFill>
                <a:sysClr val="window" lastClr="FFFFFF"/>
              </a:solidFill>
              <a:miter lim="800000"/>
              <a:headEnd/>
              <a:tailEnd/>
            </a:ln>
          </p:spPr>
          <p:txBody>
            <a:bodyPr wrap="square" lIns="0" tIns="0" rIns="45720" bIns="0" rtlCol="0" anchor="ctr"/>
            <a:lstStyle/>
            <a:p>
              <a:pPr marL="0" marR="0" lvl="0" indent="0" algn="r" defTabSz="914400" eaLnBrk="1" fontAlgn="auto" latinLnBrk="0" hangingPunct="1">
                <a:lnSpc>
                  <a:spcPct val="106000"/>
                </a:lnSpc>
                <a:spcBef>
                  <a:spcPts val="0"/>
                </a:spcBef>
                <a:spcAft>
                  <a:spcPts val="0"/>
                </a:spcAft>
                <a:buClrTx/>
                <a:buSzTx/>
                <a:buFont typeface="Wingdings 2" pitchFamily="18" charset="2"/>
                <a:buNone/>
                <a:tabLst/>
                <a:defRPr/>
              </a:pPr>
              <a:r>
                <a:rPr kumimoji="0" lang="en-US" sz="10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Deploy</a:t>
              </a:r>
            </a:p>
          </p:txBody>
        </p:sp>
        <p:sp>
          <p:nvSpPr>
            <p:cNvPr id="140" name="Pentagon 85">
              <a:extLst>
                <a:ext uri="{FF2B5EF4-FFF2-40B4-BE49-F238E27FC236}">
                  <a16:creationId xmlns:a16="http://schemas.microsoft.com/office/drawing/2014/main" id="{9BDC269C-FCF5-471D-9582-EFE514EF7C3A}"/>
                </a:ext>
              </a:extLst>
            </p:cNvPr>
            <p:cNvSpPr/>
            <p:nvPr/>
          </p:nvSpPr>
          <p:spPr bwMode="gray">
            <a:xfrm>
              <a:off x="8828955" y="2516288"/>
              <a:ext cx="1482775" cy="262078"/>
            </a:xfrm>
            <a:prstGeom prst="homePlate">
              <a:avLst>
                <a:gd name="adj" fmla="val 31990"/>
              </a:avLst>
            </a:prstGeom>
            <a:solidFill>
              <a:schemeClr val="tx1">
                <a:lumMod val="90000"/>
                <a:lumOff val="10000"/>
              </a:schemeClr>
            </a:solidFill>
            <a:ln w="6350" algn="ctr">
              <a:solidFill>
                <a:sysClr val="window" lastClr="FFFFFF"/>
              </a:solidFill>
              <a:miter lim="800000"/>
              <a:headEnd/>
              <a:tailEnd/>
            </a:ln>
          </p:spPr>
          <p:txBody>
            <a:bodyPr wrap="square" lIns="0" tIns="0" rIns="0" bIns="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r>
                <a:rPr kumimoji="0" 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Validate</a:t>
              </a:r>
            </a:p>
          </p:txBody>
        </p:sp>
        <p:sp>
          <p:nvSpPr>
            <p:cNvPr id="141" name="Pentagon 89">
              <a:extLst>
                <a:ext uri="{FF2B5EF4-FFF2-40B4-BE49-F238E27FC236}">
                  <a16:creationId xmlns:a16="http://schemas.microsoft.com/office/drawing/2014/main" id="{4D9EAEB1-6CE1-4620-8CB3-38B6F59C72BD}"/>
                </a:ext>
              </a:extLst>
            </p:cNvPr>
            <p:cNvSpPr/>
            <p:nvPr/>
          </p:nvSpPr>
          <p:spPr bwMode="gray">
            <a:xfrm>
              <a:off x="7507040" y="2512562"/>
              <a:ext cx="1611069" cy="265352"/>
            </a:xfrm>
            <a:prstGeom prst="homePlate">
              <a:avLst>
                <a:gd name="adj" fmla="val 31990"/>
              </a:avLst>
            </a:prstGeom>
            <a:solidFill>
              <a:schemeClr val="tx1">
                <a:lumMod val="90000"/>
                <a:lumOff val="10000"/>
              </a:schemeClr>
            </a:solidFill>
            <a:ln w="6350" algn="ctr">
              <a:solidFill>
                <a:sysClr val="window" lastClr="FFFFFF"/>
              </a:solidFill>
              <a:miter lim="800000"/>
              <a:headEnd/>
              <a:tailEnd/>
            </a:ln>
          </p:spPr>
          <p:txBody>
            <a:bodyPr wrap="square" lIns="0" tIns="0" rIns="0" bIns="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r>
                <a:rPr kumimoji="0" lang="en-US"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Configure &amp; Prototype</a:t>
              </a:r>
            </a:p>
          </p:txBody>
        </p:sp>
        <p:sp>
          <p:nvSpPr>
            <p:cNvPr id="142" name="Pentagon 90">
              <a:extLst>
                <a:ext uri="{FF2B5EF4-FFF2-40B4-BE49-F238E27FC236}">
                  <a16:creationId xmlns:a16="http://schemas.microsoft.com/office/drawing/2014/main" id="{D76932F0-193B-409F-92E1-6C0B97F2D6E7}"/>
                </a:ext>
              </a:extLst>
            </p:cNvPr>
            <p:cNvSpPr/>
            <p:nvPr/>
          </p:nvSpPr>
          <p:spPr bwMode="gray">
            <a:xfrm>
              <a:off x="6283420" y="2515837"/>
              <a:ext cx="1307732" cy="262077"/>
            </a:xfrm>
            <a:prstGeom prst="homePlate">
              <a:avLst>
                <a:gd name="adj" fmla="val 31990"/>
              </a:avLst>
            </a:prstGeom>
            <a:solidFill>
              <a:schemeClr val="tx1">
                <a:lumMod val="75000"/>
                <a:lumOff val="25000"/>
              </a:schemeClr>
            </a:solidFill>
            <a:ln w="6350" algn="ctr">
              <a:solidFill>
                <a:sysClr val="window" lastClr="FFFFFF"/>
              </a:solidFill>
              <a:miter lim="800000"/>
              <a:headEnd/>
              <a:tailEnd/>
            </a:ln>
          </p:spPr>
          <p:txBody>
            <a:bodyPr wrap="square" lIns="0" tIns="0" rIns="0" bIns="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r>
                <a:rPr kumimoji="0" 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Architect</a:t>
              </a:r>
            </a:p>
          </p:txBody>
        </p:sp>
        <p:sp>
          <p:nvSpPr>
            <p:cNvPr id="143" name="Pentagon 91">
              <a:extLst>
                <a:ext uri="{FF2B5EF4-FFF2-40B4-BE49-F238E27FC236}">
                  <a16:creationId xmlns:a16="http://schemas.microsoft.com/office/drawing/2014/main" id="{F8F16568-005F-4A46-B989-F03170F09D24}"/>
                </a:ext>
              </a:extLst>
            </p:cNvPr>
            <p:cNvSpPr/>
            <p:nvPr/>
          </p:nvSpPr>
          <p:spPr bwMode="gray">
            <a:xfrm>
              <a:off x="5881797" y="2515837"/>
              <a:ext cx="645080" cy="260692"/>
            </a:xfrm>
            <a:prstGeom prst="homePlate">
              <a:avLst>
                <a:gd name="adj" fmla="val 31990"/>
              </a:avLst>
            </a:prstGeom>
            <a:solidFill>
              <a:schemeClr val="tx1">
                <a:lumMod val="75000"/>
                <a:lumOff val="25000"/>
              </a:schemeClr>
            </a:solidFill>
            <a:ln w="6350" algn="ctr">
              <a:solidFill>
                <a:sysClr val="window" lastClr="FFFFFF"/>
              </a:solidFill>
              <a:miter lim="800000"/>
              <a:headEnd/>
              <a:tailEnd/>
            </a:ln>
          </p:spPr>
          <p:txBody>
            <a:bodyPr wrap="square" lIns="0" tIns="0" rIns="0" bIns="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r>
                <a:rPr kumimoji="0" 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Plan</a:t>
              </a:r>
            </a:p>
          </p:txBody>
        </p:sp>
      </p:grpSp>
      <p:grpSp>
        <p:nvGrpSpPr>
          <p:cNvPr id="43" name="Group 42">
            <a:extLst>
              <a:ext uri="{FF2B5EF4-FFF2-40B4-BE49-F238E27FC236}">
                <a16:creationId xmlns:a16="http://schemas.microsoft.com/office/drawing/2014/main" id="{8BD43034-1345-4B4E-A02A-D9CB4DCAE22F}"/>
              </a:ext>
            </a:extLst>
          </p:cNvPr>
          <p:cNvGrpSpPr/>
          <p:nvPr/>
        </p:nvGrpSpPr>
        <p:grpSpPr>
          <a:xfrm>
            <a:off x="5873024" y="2807055"/>
            <a:ext cx="6082608" cy="2994673"/>
            <a:chOff x="5836690" y="2787688"/>
            <a:chExt cx="6082608" cy="2994673"/>
          </a:xfrm>
        </p:grpSpPr>
        <p:cxnSp>
          <p:nvCxnSpPr>
            <p:cNvPr id="258" name="Straight Connector 257">
              <a:extLst>
                <a:ext uri="{FF2B5EF4-FFF2-40B4-BE49-F238E27FC236}">
                  <a16:creationId xmlns:a16="http://schemas.microsoft.com/office/drawing/2014/main" id="{095EE4B8-F5C5-44C2-85BD-5797D4A1F4A2}"/>
                </a:ext>
              </a:extLst>
            </p:cNvPr>
            <p:cNvCxnSpPr>
              <a:cxnSpLocks/>
            </p:cNvCxnSpPr>
            <p:nvPr/>
          </p:nvCxnSpPr>
          <p:spPr>
            <a:xfrm>
              <a:off x="8500346" y="4450541"/>
              <a:ext cx="509444" cy="0"/>
            </a:xfrm>
            <a:prstGeom prst="line">
              <a:avLst/>
            </a:prstGeom>
            <a:noFill/>
            <a:ln w="19050" cap="flat" cmpd="sng" algn="ctr">
              <a:solidFill>
                <a:schemeClr val="tx1">
                  <a:lumMod val="90000"/>
                  <a:lumOff val="10000"/>
                </a:schemeClr>
              </a:solidFill>
              <a:prstDash val="solid"/>
              <a:headEnd type="oval" w="sm" len="sm"/>
              <a:tailEnd type="oval" w="sm" len="sm"/>
            </a:ln>
            <a:effectLst/>
          </p:spPr>
        </p:cxnSp>
        <p:sp>
          <p:nvSpPr>
            <p:cNvPr id="261" name="TextBox 260">
              <a:extLst>
                <a:ext uri="{FF2B5EF4-FFF2-40B4-BE49-F238E27FC236}">
                  <a16:creationId xmlns:a16="http://schemas.microsoft.com/office/drawing/2014/main" id="{D9A6A80B-C85D-48C2-A957-BB24CF0D427A}"/>
                </a:ext>
              </a:extLst>
            </p:cNvPr>
            <p:cNvSpPr txBox="1"/>
            <p:nvPr/>
          </p:nvSpPr>
          <p:spPr>
            <a:xfrm>
              <a:off x="8492609" y="4223814"/>
              <a:ext cx="1931299" cy="184666"/>
            </a:xfrm>
            <a:prstGeom prst="rect">
              <a:avLst/>
            </a:prstGeom>
            <a:noFill/>
          </p:spPr>
          <p:txBody>
            <a:bodyPr wrap="square" lIns="0" tIns="0" rIns="0" bIns="0" rtlCol="0">
              <a:spAutoFit/>
            </a:bodyPr>
            <a:lstStyle/>
            <a:p>
              <a:pPr defTabSz="1136046">
                <a:defRPr/>
              </a:pPr>
              <a:r>
                <a:rPr lang="en-US" sz="1200" kern="0" dirty="0">
                  <a:solidFill>
                    <a:schemeClr val="tx1">
                      <a:lumMod val="90000"/>
                      <a:lumOff val="10000"/>
                    </a:schemeClr>
                  </a:solidFill>
                  <a:latin typeface="Arial" panose="020B0604020202020204" pitchFamily="34" charset="0"/>
                  <a:ea typeface="Open Sans" panose="020B0606030504020204" pitchFamily="34" charset="0"/>
                  <a:cs typeface="Arial" panose="020B0604020202020204" pitchFamily="34" charset="0"/>
                </a:rPr>
                <a:t>Parallel PR 1 – 3 (S.I.T.)</a:t>
              </a:r>
            </a:p>
          </p:txBody>
        </p:sp>
        <p:sp>
          <p:nvSpPr>
            <p:cNvPr id="262" name="TextBox 261">
              <a:extLst>
                <a:ext uri="{FF2B5EF4-FFF2-40B4-BE49-F238E27FC236}">
                  <a16:creationId xmlns:a16="http://schemas.microsoft.com/office/drawing/2014/main" id="{9B8D73A1-6D56-4A37-8080-40116410075E}"/>
                </a:ext>
              </a:extLst>
            </p:cNvPr>
            <p:cNvSpPr txBox="1"/>
            <p:nvPr/>
          </p:nvSpPr>
          <p:spPr>
            <a:xfrm>
              <a:off x="10659147" y="5668860"/>
              <a:ext cx="1260151" cy="109069"/>
            </a:xfrm>
            <a:prstGeom prst="rect">
              <a:avLst/>
            </a:prstGeom>
            <a:noFill/>
          </p:spPr>
          <p:txBody>
            <a:bodyPr wrap="square" lIns="0" tIns="0" rIns="0" bIns="0" rtlCol="0">
              <a:spAutoFit/>
            </a:bodyPr>
            <a:lstStyle/>
            <a:p>
              <a:pPr defTabSz="1136046">
                <a:lnSpc>
                  <a:spcPts val="760"/>
                </a:lnSpc>
                <a:defRPr/>
              </a:pPr>
              <a:r>
                <a:rPr lang="en-US" sz="1100" b="1" i="1" kern="0" dirty="0">
                  <a:solidFill>
                    <a:srgbClr val="0097A9">
                      <a:lumMod val="50000"/>
                    </a:srgbClr>
                  </a:solidFill>
                  <a:latin typeface="Arial" panose="020B0604020202020204" pitchFamily="34" charset="0"/>
                  <a:ea typeface="Open Sans" panose="020B0606030504020204" pitchFamily="34" charset="0"/>
                  <a:cs typeface="Arial" panose="020B0604020202020204" pitchFamily="34" charset="0"/>
                </a:rPr>
                <a:t>HR/PR Go-Live</a:t>
              </a:r>
            </a:p>
          </p:txBody>
        </p:sp>
        <p:sp>
          <p:nvSpPr>
            <p:cNvPr id="263" name="Diamond 262">
              <a:extLst>
                <a:ext uri="{FF2B5EF4-FFF2-40B4-BE49-F238E27FC236}">
                  <a16:creationId xmlns:a16="http://schemas.microsoft.com/office/drawing/2014/main" id="{2002ED0F-6AE5-4414-AC47-951BD7CBA398}"/>
                </a:ext>
              </a:extLst>
            </p:cNvPr>
            <p:cNvSpPr/>
            <p:nvPr/>
          </p:nvSpPr>
          <p:spPr bwMode="gray">
            <a:xfrm>
              <a:off x="10500296" y="5645201"/>
              <a:ext cx="134171" cy="137160"/>
            </a:xfrm>
            <a:prstGeom prst="diamond">
              <a:avLst/>
            </a:prstGeom>
            <a:solidFill>
              <a:srgbClr val="0097A9">
                <a:lumMod val="50000"/>
              </a:srgbClr>
            </a:solidFill>
            <a:ln w="19050" algn="ctr">
              <a:noFill/>
              <a:miter lim="800000"/>
              <a:headEnd/>
              <a:tailEnd/>
            </a:ln>
          </p:spPr>
          <p:txBody>
            <a:bodyPr wrap="square" lIns="63305" tIns="63305" rIns="63305" bIns="63305"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endParaRPr kumimoji="0" lang="en-US" sz="1662" b="1" i="0" u="none" strike="noStrike" kern="0" cap="none" spc="0" normalizeH="0" baseline="0" noProof="0" dirty="0">
                <a:ln>
                  <a:noFill/>
                </a:ln>
                <a:solidFill>
                  <a:prstClr val="white"/>
                </a:solidFill>
                <a:effectLst/>
                <a:uLnTx/>
                <a:uFillTx/>
                <a:latin typeface="Verdana"/>
              </a:endParaRPr>
            </a:p>
          </p:txBody>
        </p:sp>
        <p:sp>
          <p:nvSpPr>
            <p:cNvPr id="264" name="TextBox 263">
              <a:extLst>
                <a:ext uri="{FF2B5EF4-FFF2-40B4-BE49-F238E27FC236}">
                  <a16:creationId xmlns:a16="http://schemas.microsoft.com/office/drawing/2014/main" id="{467F645F-0747-416F-8E50-12C8ABE04A54}"/>
                </a:ext>
              </a:extLst>
            </p:cNvPr>
            <p:cNvSpPr txBox="1"/>
            <p:nvPr/>
          </p:nvSpPr>
          <p:spPr>
            <a:xfrm>
              <a:off x="9264122" y="5672074"/>
              <a:ext cx="931753" cy="109069"/>
            </a:xfrm>
            <a:prstGeom prst="rect">
              <a:avLst/>
            </a:prstGeom>
            <a:noFill/>
          </p:spPr>
          <p:txBody>
            <a:bodyPr wrap="square" lIns="0" tIns="0" rIns="0" bIns="0" rtlCol="0">
              <a:spAutoFit/>
            </a:bodyPr>
            <a:lstStyle/>
            <a:p>
              <a:pPr algn="r" defTabSz="1136046">
                <a:lnSpc>
                  <a:spcPts val="760"/>
                </a:lnSpc>
                <a:defRPr/>
              </a:pPr>
              <a:r>
                <a:rPr lang="en-US" sz="1100" b="1" i="1" kern="0" dirty="0">
                  <a:solidFill>
                    <a:srgbClr val="0097A9">
                      <a:lumMod val="50000"/>
                    </a:srgbClr>
                  </a:solidFill>
                  <a:latin typeface="Arial" panose="020B0604020202020204" pitchFamily="34" charset="0"/>
                  <a:ea typeface="Open Sans" panose="020B0606030504020204" pitchFamily="34" charset="0"/>
                  <a:cs typeface="Arial" panose="020B0604020202020204" pitchFamily="34" charset="0"/>
                </a:rPr>
                <a:t>WFM Go-Live</a:t>
              </a:r>
            </a:p>
          </p:txBody>
        </p:sp>
        <p:sp>
          <p:nvSpPr>
            <p:cNvPr id="265" name="Diamond 264">
              <a:extLst>
                <a:ext uri="{FF2B5EF4-FFF2-40B4-BE49-F238E27FC236}">
                  <a16:creationId xmlns:a16="http://schemas.microsoft.com/office/drawing/2014/main" id="{B3FEC707-24A6-41E2-AB1A-A4D36632E7A1}"/>
                </a:ext>
              </a:extLst>
            </p:cNvPr>
            <p:cNvSpPr/>
            <p:nvPr/>
          </p:nvSpPr>
          <p:spPr bwMode="gray">
            <a:xfrm>
              <a:off x="10230573" y="5645201"/>
              <a:ext cx="134171" cy="137160"/>
            </a:xfrm>
            <a:prstGeom prst="diamond">
              <a:avLst/>
            </a:prstGeom>
            <a:solidFill>
              <a:srgbClr val="0097A9">
                <a:lumMod val="50000"/>
              </a:srgbClr>
            </a:solidFill>
            <a:ln w="19050" algn="ctr">
              <a:noFill/>
              <a:miter lim="800000"/>
              <a:headEnd/>
              <a:tailEnd/>
            </a:ln>
          </p:spPr>
          <p:txBody>
            <a:bodyPr wrap="square" lIns="63305" tIns="63305" rIns="63305" bIns="63305"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endParaRPr kumimoji="0" lang="en-US" sz="1662" b="1" i="0" u="none" strike="noStrike" kern="0" cap="none" spc="0" normalizeH="0" baseline="0" noProof="0" dirty="0">
                <a:ln>
                  <a:noFill/>
                </a:ln>
                <a:solidFill>
                  <a:prstClr val="white"/>
                </a:solidFill>
                <a:effectLst/>
                <a:uLnTx/>
                <a:uFillTx/>
                <a:latin typeface="Verdana"/>
              </a:endParaRPr>
            </a:p>
          </p:txBody>
        </p:sp>
        <p:cxnSp>
          <p:nvCxnSpPr>
            <p:cNvPr id="277" name="Straight Connector 276">
              <a:extLst>
                <a:ext uri="{FF2B5EF4-FFF2-40B4-BE49-F238E27FC236}">
                  <a16:creationId xmlns:a16="http://schemas.microsoft.com/office/drawing/2014/main" id="{24157DE2-76D2-40A1-B52B-87A952F3242F}"/>
                </a:ext>
              </a:extLst>
            </p:cNvPr>
            <p:cNvCxnSpPr>
              <a:cxnSpLocks/>
            </p:cNvCxnSpPr>
            <p:nvPr/>
          </p:nvCxnSpPr>
          <p:spPr>
            <a:xfrm>
              <a:off x="9258555" y="4450541"/>
              <a:ext cx="264036" cy="0"/>
            </a:xfrm>
            <a:prstGeom prst="line">
              <a:avLst/>
            </a:prstGeom>
            <a:noFill/>
            <a:ln w="19050" cap="flat" cmpd="sng" algn="ctr">
              <a:solidFill>
                <a:schemeClr val="tx1">
                  <a:lumMod val="90000"/>
                  <a:lumOff val="10000"/>
                </a:schemeClr>
              </a:solidFill>
              <a:prstDash val="solid"/>
              <a:headEnd type="oval" w="sm" len="sm"/>
              <a:tailEnd type="oval" w="sm" len="sm"/>
            </a:ln>
            <a:effectLst/>
          </p:spPr>
        </p:cxnSp>
        <p:cxnSp>
          <p:nvCxnSpPr>
            <p:cNvPr id="278" name="Straight Connector 277">
              <a:extLst>
                <a:ext uri="{FF2B5EF4-FFF2-40B4-BE49-F238E27FC236}">
                  <a16:creationId xmlns:a16="http://schemas.microsoft.com/office/drawing/2014/main" id="{080D7A12-43B2-4605-AEE4-4963AE7F98F8}"/>
                </a:ext>
              </a:extLst>
            </p:cNvPr>
            <p:cNvCxnSpPr>
              <a:cxnSpLocks/>
            </p:cNvCxnSpPr>
            <p:nvPr/>
          </p:nvCxnSpPr>
          <p:spPr>
            <a:xfrm>
              <a:off x="9012014" y="4450541"/>
              <a:ext cx="252218" cy="0"/>
            </a:xfrm>
            <a:prstGeom prst="line">
              <a:avLst/>
            </a:prstGeom>
            <a:noFill/>
            <a:ln w="19050" cap="flat" cmpd="sng" algn="ctr">
              <a:solidFill>
                <a:schemeClr val="tx1">
                  <a:lumMod val="90000"/>
                  <a:lumOff val="10000"/>
                </a:schemeClr>
              </a:solidFill>
              <a:prstDash val="solid"/>
              <a:headEnd type="oval" w="sm" len="sm"/>
              <a:tailEnd type="oval" w="sm" len="sm"/>
            </a:ln>
            <a:effectLst/>
          </p:spPr>
        </p:cxnSp>
        <p:sp>
          <p:nvSpPr>
            <p:cNvPr id="123" name="TextBox 122">
              <a:extLst>
                <a:ext uri="{FF2B5EF4-FFF2-40B4-BE49-F238E27FC236}">
                  <a16:creationId xmlns:a16="http://schemas.microsoft.com/office/drawing/2014/main" id="{21E7AC28-90BC-4A0B-8073-7F85BB22767A}"/>
                </a:ext>
              </a:extLst>
            </p:cNvPr>
            <p:cNvSpPr txBox="1"/>
            <p:nvPr/>
          </p:nvSpPr>
          <p:spPr>
            <a:xfrm>
              <a:off x="5998358" y="2787688"/>
              <a:ext cx="2031743" cy="184666"/>
            </a:xfrm>
            <a:prstGeom prst="rect">
              <a:avLst/>
            </a:prstGeom>
            <a:noFill/>
          </p:spPr>
          <p:txBody>
            <a:bodyPr wrap="square" lIns="0" tIns="0" rIns="0" bIns="0" rtlCol="0">
              <a:spAutoFit/>
            </a:bodyPr>
            <a:lstStyle/>
            <a:p>
              <a:pPr defTabSz="820487">
                <a:defRPr/>
              </a:pPr>
              <a:r>
                <a:rPr lang="en-US" sz="1200" kern="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 Luma Phase 2 Kick-off</a:t>
              </a:r>
            </a:p>
          </p:txBody>
        </p:sp>
        <p:sp>
          <p:nvSpPr>
            <p:cNvPr id="124" name="Isosceles Triangle 104">
              <a:extLst>
                <a:ext uri="{FF2B5EF4-FFF2-40B4-BE49-F238E27FC236}">
                  <a16:creationId xmlns:a16="http://schemas.microsoft.com/office/drawing/2014/main" id="{2292218F-5E84-48A8-8E68-DC8F067466A0}"/>
                </a:ext>
              </a:extLst>
            </p:cNvPr>
            <p:cNvSpPr/>
            <p:nvPr/>
          </p:nvSpPr>
          <p:spPr>
            <a:xfrm>
              <a:off x="5836690" y="2793201"/>
              <a:ext cx="178895" cy="182880"/>
            </a:xfrm>
            <a:prstGeom prst="diamond">
              <a:avLst/>
            </a:prstGeom>
            <a:solidFill>
              <a:schemeClr val="tx1">
                <a:lumMod val="75000"/>
                <a:lumOff val="25000"/>
              </a:schemeClr>
            </a:solidFill>
            <a:ln w="3175" cap="flat" cmpd="sng" algn="ctr">
              <a:solidFill>
                <a:sysClr val="window" lastClr="FFFFFF"/>
              </a:solidFill>
              <a:prstDash val="solid"/>
            </a:ln>
            <a:effectLst/>
          </p:spPr>
          <p:txBody>
            <a:bodyPr lIns="82048" tIns="41025" rIns="82048" bIns="41025" rtlCol="0" anchor="ctr"/>
            <a:lstStyle/>
            <a:p>
              <a:pPr marL="0" marR="0" lvl="0" indent="0" algn="ctr" defTabSz="820487" eaLnBrk="1" fontAlgn="auto" latinLnBrk="0" hangingPunct="1">
                <a:lnSpc>
                  <a:spcPct val="100000"/>
                </a:lnSpc>
                <a:spcBef>
                  <a:spcPts val="0"/>
                </a:spcBef>
                <a:spcAft>
                  <a:spcPts val="0"/>
                </a:spcAft>
                <a:buClrTx/>
                <a:buSzTx/>
                <a:buFontTx/>
                <a:buNone/>
                <a:tabLst/>
                <a:defRPr/>
              </a:pPr>
              <a:endParaRPr kumimoji="0" lang="en-US" sz="900" b="0" i="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cxnSp>
          <p:nvCxnSpPr>
            <p:cNvPr id="125" name="Straight Connector 124">
              <a:extLst>
                <a:ext uri="{FF2B5EF4-FFF2-40B4-BE49-F238E27FC236}">
                  <a16:creationId xmlns:a16="http://schemas.microsoft.com/office/drawing/2014/main" id="{3B28A99E-E176-404F-823B-365FAACFB750}"/>
                </a:ext>
              </a:extLst>
            </p:cNvPr>
            <p:cNvCxnSpPr>
              <a:cxnSpLocks/>
            </p:cNvCxnSpPr>
            <p:nvPr/>
          </p:nvCxnSpPr>
          <p:spPr>
            <a:xfrm>
              <a:off x="5892537" y="3378915"/>
              <a:ext cx="262254" cy="0"/>
            </a:xfrm>
            <a:prstGeom prst="line">
              <a:avLst/>
            </a:prstGeom>
            <a:noFill/>
            <a:ln w="19050" cap="flat" cmpd="sng" algn="ctr">
              <a:solidFill>
                <a:schemeClr val="tx1">
                  <a:lumMod val="75000"/>
                  <a:lumOff val="25000"/>
                </a:schemeClr>
              </a:solidFill>
              <a:prstDash val="solid"/>
              <a:headEnd type="oval" w="sm" len="sm"/>
              <a:tailEnd type="oval" w="sm" len="sm"/>
            </a:ln>
            <a:effectLst/>
          </p:spPr>
        </p:cxnSp>
        <p:sp>
          <p:nvSpPr>
            <p:cNvPr id="126" name="TextBox 125">
              <a:extLst>
                <a:ext uri="{FF2B5EF4-FFF2-40B4-BE49-F238E27FC236}">
                  <a16:creationId xmlns:a16="http://schemas.microsoft.com/office/drawing/2014/main" id="{4134BFCC-F421-4555-BE74-0530A0C18882}"/>
                </a:ext>
              </a:extLst>
            </p:cNvPr>
            <p:cNvSpPr txBox="1"/>
            <p:nvPr/>
          </p:nvSpPr>
          <p:spPr>
            <a:xfrm>
              <a:off x="5878964" y="3021450"/>
              <a:ext cx="834348" cy="338554"/>
            </a:xfrm>
            <a:prstGeom prst="rect">
              <a:avLst/>
            </a:prstGeom>
            <a:noFill/>
          </p:spPr>
          <p:txBody>
            <a:bodyPr wrap="square" lIns="0" tIns="0" rIns="0" bIns="0" rtlCol="0">
              <a:spAutoFit/>
            </a:bodyPr>
            <a:lstStyle/>
            <a:p>
              <a:pPr defTabSz="820487">
                <a:defRPr/>
              </a:pPr>
              <a:r>
                <a:rPr lang="en-US" sz="1100" kern="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Discovery &amp; Preparation</a:t>
              </a:r>
            </a:p>
          </p:txBody>
        </p:sp>
        <p:cxnSp>
          <p:nvCxnSpPr>
            <p:cNvPr id="127" name="Straight Connector 126">
              <a:extLst>
                <a:ext uri="{FF2B5EF4-FFF2-40B4-BE49-F238E27FC236}">
                  <a16:creationId xmlns:a16="http://schemas.microsoft.com/office/drawing/2014/main" id="{623C500D-00CD-485C-8DA6-4CD0E93C00CA}"/>
                </a:ext>
              </a:extLst>
            </p:cNvPr>
            <p:cNvCxnSpPr>
              <a:cxnSpLocks/>
            </p:cNvCxnSpPr>
            <p:nvPr/>
          </p:nvCxnSpPr>
          <p:spPr>
            <a:xfrm>
              <a:off x="6655637" y="3385739"/>
              <a:ext cx="707365" cy="0"/>
            </a:xfrm>
            <a:prstGeom prst="line">
              <a:avLst/>
            </a:prstGeom>
            <a:noFill/>
            <a:ln w="19050" cap="flat" cmpd="sng" algn="ctr">
              <a:solidFill>
                <a:schemeClr val="tx1">
                  <a:lumMod val="75000"/>
                  <a:lumOff val="25000"/>
                </a:schemeClr>
              </a:solidFill>
              <a:prstDash val="solid"/>
              <a:headEnd type="oval" w="sm" len="sm"/>
              <a:tailEnd type="oval" w="sm" len="sm"/>
            </a:ln>
            <a:effectLst/>
          </p:spPr>
        </p:cxnSp>
        <p:sp>
          <p:nvSpPr>
            <p:cNvPr id="128" name="TextBox 127">
              <a:extLst>
                <a:ext uri="{FF2B5EF4-FFF2-40B4-BE49-F238E27FC236}">
                  <a16:creationId xmlns:a16="http://schemas.microsoft.com/office/drawing/2014/main" id="{20CF44C9-F4CA-4E55-A961-B2129E6974ED}"/>
                </a:ext>
              </a:extLst>
            </p:cNvPr>
            <p:cNvSpPr txBox="1"/>
            <p:nvPr/>
          </p:nvSpPr>
          <p:spPr>
            <a:xfrm>
              <a:off x="6675215" y="3022782"/>
              <a:ext cx="896637" cy="338554"/>
            </a:xfrm>
            <a:prstGeom prst="rect">
              <a:avLst/>
            </a:prstGeom>
            <a:noFill/>
          </p:spPr>
          <p:txBody>
            <a:bodyPr wrap="square" lIns="0" tIns="0" rIns="0" bIns="0" rtlCol="0">
              <a:spAutoFit/>
            </a:bodyPr>
            <a:lstStyle/>
            <a:p>
              <a:pPr defTabSz="820487">
                <a:defRPr/>
              </a:pPr>
              <a:r>
                <a:rPr lang="en-US" sz="1100" kern="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Project Team Training</a:t>
              </a:r>
            </a:p>
          </p:txBody>
        </p:sp>
        <p:cxnSp>
          <p:nvCxnSpPr>
            <p:cNvPr id="136" name="Straight Connector 135">
              <a:extLst>
                <a:ext uri="{FF2B5EF4-FFF2-40B4-BE49-F238E27FC236}">
                  <a16:creationId xmlns:a16="http://schemas.microsoft.com/office/drawing/2014/main" id="{3314A690-240C-491D-BF7E-DF45006B49E3}"/>
                </a:ext>
              </a:extLst>
            </p:cNvPr>
            <p:cNvCxnSpPr>
              <a:cxnSpLocks/>
            </p:cNvCxnSpPr>
            <p:nvPr/>
          </p:nvCxnSpPr>
          <p:spPr>
            <a:xfrm>
              <a:off x="6147690" y="3646657"/>
              <a:ext cx="1099892" cy="0"/>
            </a:xfrm>
            <a:prstGeom prst="line">
              <a:avLst/>
            </a:prstGeom>
            <a:noFill/>
            <a:ln w="19050" cap="flat" cmpd="sng" algn="ctr">
              <a:solidFill>
                <a:schemeClr val="tx1">
                  <a:lumMod val="75000"/>
                  <a:lumOff val="25000"/>
                </a:schemeClr>
              </a:solidFill>
              <a:prstDash val="solid"/>
              <a:headEnd type="oval" w="sm" len="sm"/>
              <a:tailEnd type="oval" w="sm" len="sm"/>
            </a:ln>
            <a:effectLst/>
          </p:spPr>
        </p:cxnSp>
        <p:sp>
          <p:nvSpPr>
            <p:cNvPr id="137" name="TextBox 136">
              <a:extLst>
                <a:ext uri="{FF2B5EF4-FFF2-40B4-BE49-F238E27FC236}">
                  <a16:creationId xmlns:a16="http://schemas.microsoft.com/office/drawing/2014/main" id="{5322BA95-6A37-4F86-97B7-94DE210135BE}"/>
                </a:ext>
              </a:extLst>
            </p:cNvPr>
            <p:cNvSpPr txBox="1"/>
            <p:nvPr/>
          </p:nvSpPr>
          <p:spPr>
            <a:xfrm>
              <a:off x="6138751" y="3462707"/>
              <a:ext cx="2056850" cy="169277"/>
            </a:xfrm>
            <a:prstGeom prst="rect">
              <a:avLst/>
            </a:prstGeom>
            <a:noFill/>
            <a:ln>
              <a:noFill/>
            </a:ln>
          </p:spPr>
          <p:txBody>
            <a:bodyPr wrap="square" lIns="0" tIns="0" rIns="0" bIns="0" rtlCol="0">
              <a:spAutoFit/>
            </a:bodyPr>
            <a:lstStyle/>
            <a:p>
              <a:pPr defTabSz="820487">
                <a:defRPr/>
              </a:pPr>
              <a:r>
                <a:rPr lang="en-US" sz="1100" kern="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Enterprise Design Update</a:t>
              </a:r>
            </a:p>
          </p:txBody>
        </p:sp>
        <p:cxnSp>
          <p:nvCxnSpPr>
            <p:cNvPr id="144" name="Straight Connector 143">
              <a:extLst>
                <a:ext uri="{FF2B5EF4-FFF2-40B4-BE49-F238E27FC236}">
                  <a16:creationId xmlns:a16="http://schemas.microsoft.com/office/drawing/2014/main" id="{14F8E95E-8189-40E7-865A-9B9FF6740E59}"/>
                </a:ext>
              </a:extLst>
            </p:cNvPr>
            <p:cNvCxnSpPr>
              <a:cxnSpLocks/>
            </p:cNvCxnSpPr>
            <p:nvPr/>
          </p:nvCxnSpPr>
          <p:spPr>
            <a:xfrm>
              <a:off x="6138751" y="3895056"/>
              <a:ext cx="1108831" cy="0"/>
            </a:xfrm>
            <a:prstGeom prst="line">
              <a:avLst/>
            </a:prstGeom>
            <a:noFill/>
            <a:ln w="19050" cap="flat" cmpd="sng" algn="ctr">
              <a:solidFill>
                <a:schemeClr val="tx1">
                  <a:lumMod val="75000"/>
                  <a:lumOff val="25000"/>
                </a:schemeClr>
              </a:solidFill>
              <a:prstDash val="solid"/>
              <a:headEnd type="oval" w="sm" len="sm"/>
              <a:tailEnd type="oval" w="sm" len="sm"/>
            </a:ln>
            <a:effectLst/>
          </p:spPr>
        </p:cxnSp>
        <p:sp>
          <p:nvSpPr>
            <p:cNvPr id="145" name="TextBox 144">
              <a:extLst>
                <a:ext uri="{FF2B5EF4-FFF2-40B4-BE49-F238E27FC236}">
                  <a16:creationId xmlns:a16="http://schemas.microsoft.com/office/drawing/2014/main" id="{CBF0F3E7-CA6B-4B20-A201-86438DF01333}"/>
                </a:ext>
              </a:extLst>
            </p:cNvPr>
            <p:cNvSpPr txBox="1"/>
            <p:nvPr/>
          </p:nvSpPr>
          <p:spPr>
            <a:xfrm>
              <a:off x="6119129" y="3709107"/>
              <a:ext cx="2005588" cy="169277"/>
            </a:xfrm>
            <a:prstGeom prst="rect">
              <a:avLst/>
            </a:prstGeom>
            <a:noFill/>
            <a:ln>
              <a:noFill/>
            </a:ln>
          </p:spPr>
          <p:txBody>
            <a:bodyPr wrap="square" lIns="0" tIns="0" rIns="0" bIns="0" rtlCol="0">
              <a:spAutoFit/>
            </a:bodyPr>
            <a:lstStyle/>
            <a:p>
              <a:pPr defTabSz="820487">
                <a:defRPr/>
              </a:pPr>
              <a:r>
                <a:rPr lang="en-US" sz="1100" kern="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Technical Design (FRICE-W)</a:t>
              </a:r>
            </a:p>
          </p:txBody>
        </p:sp>
        <p:cxnSp>
          <p:nvCxnSpPr>
            <p:cNvPr id="147" name="Straight Connector 146">
              <a:extLst>
                <a:ext uri="{FF2B5EF4-FFF2-40B4-BE49-F238E27FC236}">
                  <a16:creationId xmlns:a16="http://schemas.microsoft.com/office/drawing/2014/main" id="{D1394500-FD2F-454E-B50A-1D7247DFF8E3}"/>
                </a:ext>
              </a:extLst>
            </p:cNvPr>
            <p:cNvCxnSpPr>
              <a:cxnSpLocks/>
            </p:cNvCxnSpPr>
            <p:nvPr/>
          </p:nvCxnSpPr>
          <p:spPr>
            <a:xfrm>
              <a:off x="7730994" y="4169363"/>
              <a:ext cx="278952" cy="0"/>
            </a:xfrm>
            <a:prstGeom prst="line">
              <a:avLst/>
            </a:prstGeom>
            <a:noFill/>
            <a:ln w="19050" cap="flat" cmpd="sng" algn="ctr">
              <a:solidFill>
                <a:schemeClr val="tx1">
                  <a:lumMod val="90000"/>
                  <a:lumOff val="10000"/>
                </a:schemeClr>
              </a:solidFill>
              <a:prstDash val="solid"/>
              <a:headEnd type="oval" w="sm" len="sm"/>
              <a:tailEnd type="oval" w="sm" len="sm"/>
            </a:ln>
            <a:effectLst/>
          </p:spPr>
        </p:cxnSp>
        <p:cxnSp>
          <p:nvCxnSpPr>
            <p:cNvPr id="148" name="Straight Connector 147">
              <a:extLst>
                <a:ext uri="{FF2B5EF4-FFF2-40B4-BE49-F238E27FC236}">
                  <a16:creationId xmlns:a16="http://schemas.microsoft.com/office/drawing/2014/main" id="{EA5AD881-5CD5-4597-9EBB-F88774849422}"/>
                </a:ext>
              </a:extLst>
            </p:cNvPr>
            <p:cNvCxnSpPr>
              <a:cxnSpLocks/>
            </p:cNvCxnSpPr>
            <p:nvPr/>
          </p:nvCxnSpPr>
          <p:spPr>
            <a:xfrm>
              <a:off x="8009944" y="4169363"/>
              <a:ext cx="241714" cy="0"/>
            </a:xfrm>
            <a:prstGeom prst="line">
              <a:avLst/>
            </a:prstGeom>
            <a:noFill/>
            <a:ln w="19050" cap="flat" cmpd="sng" algn="ctr">
              <a:solidFill>
                <a:schemeClr val="tx1">
                  <a:lumMod val="90000"/>
                  <a:lumOff val="10000"/>
                </a:schemeClr>
              </a:solidFill>
              <a:prstDash val="solid"/>
              <a:headEnd type="oval" w="sm" len="sm"/>
              <a:tailEnd type="oval" w="sm" len="sm"/>
            </a:ln>
            <a:effectLst/>
          </p:spPr>
        </p:cxnSp>
        <p:cxnSp>
          <p:nvCxnSpPr>
            <p:cNvPr id="149" name="Straight Connector 148">
              <a:extLst>
                <a:ext uri="{FF2B5EF4-FFF2-40B4-BE49-F238E27FC236}">
                  <a16:creationId xmlns:a16="http://schemas.microsoft.com/office/drawing/2014/main" id="{63AB5C66-DEEF-4963-9CD5-EDBDF1367150}"/>
                </a:ext>
              </a:extLst>
            </p:cNvPr>
            <p:cNvCxnSpPr>
              <a:cxnSpLocks/>
            </p:cNvCxnSpPr>
            <p:nvPr/>
          </p:nvCxnSpPr>
          <p:spPr>
            <a:xfrm>
              <a:off x="7460998" y="4169363"/>
              <a:ext cx="269996" cy="0"/>
            </a:xfrm>
            <a:prstGeom prst="line">
              <a:avLst/>
            </a:prstGeom>
            <a:noFill/>
            <a:ln w="19050" cap="flat" cmpd="sng" algn="ctr">
              <a:solidFill>
                <a:schemeClr val="tx1">
                  <a:lumMod val="90000"/>
                  <a:lumOff val="10000"/>
                </a:schemeClr>
              </a:solidFill>
              <a:prstDash val="solid"/>
              <a:headEnd type="oval" w="sm" len="sm"/>
              <a:tailEnd type="oval" w="sm" len="sm"/>
            </a:ln>
            <a:effectLst/>
          </p:spPr>
        </p:cxnSp>
        <p:sp>
          <p:nvSpPr>
            <p:cNvPr id="150" name="TextBox 149">
              <a:extLst>
                <a:ext uri="{FF2B5EF4-FFF2-40B4-BE49-F238E27FC236}">
                  <a16:creationId xmlns:a16="http://schemas.microsoft.com/office/drawing/2014/main" id="{71E6BFC5-D8AA-4080-A5AB-74816DDE7E1C}"/>
                </a:ext>
              </a:extLst>
            </p:cNvPr>
            <p:cNvSpPr txBox="1"/>
            <p:nvPr/>
          </p:nvSpPr>
          <p:spPr>
            <a:xfrm>
              <a:off x="7265087" y="3966904"/>
              <a:ext cx="959153" cy="169277"/>
            </a:xfrm>
            <a:prstGeom prst="rect">
              <a:avLst/>
            </a:prstGeom>
            <a:noFill/>
          </p:spPr>
          <p:txBody>
            <a:bodyPr wrap="square" lIns="0" tIns="0" rIns="0" bIns="0" rtlCol="0">
              <a:spAutoFit/>
            </a:bodyPr>
            <a:lstStyle/>
            <a:p>
              <a:pPr algn="ctr" defTabSz="820487">
                <a:defRPr/>
              </a:pPr>
              <a:r>
                <a:rPr lang="en-US" sz="1100" kern="0" dirty="0">
                  <a:solidFill>
                    <a:schemeClr val="tx1">
                      <a:lumMod val="90000"/>
                      <a:lumOff val="10000"/>
                    </a:schemeClr>
                  </a:solidFill>
                  <a:latin typeface="Arial" panose="020B0604020202020204" pitchFamily="34" charset="0"/>
                  <a:ea typeface="Open Sans" panose="020B0606030504020204" pitchFamily="34" charset="0"/>
                  <a:cs typeface="Arial" panose="020B0604020202020204" pitchFamily="34" charset="0"/>
                </a:rPr>
                <a:t>Sprint 1-3</a:t>
              </a:r>
            </a:p>
          </p:txBody>
        </p:sp>
        <p:cxnSp>
          <p:nvCxnSpPr>
            <p:cNvPr id="154" name="Straight Connector 153">
              <a:extLst>
                <a:ext uri="{FF2B5EF4-FFF2-40B4-BE49-F238E27FC236}">
                  <a16:creationId xmlns:a16="http://schemas.microsoft.com/office/drawing/2014/main" id="{B91A84DF-EEA8-4FA3-9A2E-3FA67076E489}"/>
                </a:ext>
              </a:extLst>
            </p:cNvPr>
            <p:cNvCxnSpPr>
              <a:cxnSpLocks/>
            </p:cNvCxnSpPr>
            <p:nvPr/>
          </p:nvCxnSpPr>
          <p:spPr>
            <a:xfrm>
              <a:off x="9545291" y="4712588"/>
              <a:ext cx="478239" cy="0"/>
            </a:xfrm>
            <a:prstGeom prst="line">
              <a:avLst/>
            </a:prstGeom>
            <a:noFill/>
            <a:ln w="19050" cap="flat" cmpd="sng" algn="ctr">
              <a:solidFill>
                <a:schemeClr val="tx1">
                  <a:lumMod val="90000"/>
                  <a:lumOff val="10000"/>
                </a:schemeClr>
              </a:solidFill>
              <a:prstDash val="solid"/>
              <a:headEnd type="oval" w="sm" len="sm"/>
              <a:tailEnd type="oval" w="sm" len="sm"/>
            </a:ln>
            <a:effectLst/>
          </p:spPr>
        </p:cxnSp>
        <p:sp>
          <p:nvSpPr>
            <p:cNvPr id="155" name="TextBox 154">
              <a:extLst>
                <a:ext uri="{FF2B5EF4-FFF2-40B4-BE49-F238E27FC236}">
                  <a16:creationId xmlns:a16="http://schemas.microsoft.com/office/drawing/2014/main" id="{88035143-40A5-40C3-AE8F-11412ED854DF}"/>
                </a:ext>
              </a:extLst>
            </p:cNvPr>
            <p:cNvSpPr txBox="1"/>
            <p:nvPr/>
          </p:nvSpPr>
          <p:spPr>
            <a:xfrm>
              <a:off x="9520913" y="4529410"/>
              <a:ext cx="1834660" cy="169277"/>
            </a:xfrm>
            <a:prstGeom prst="rect">
              <a:avLst/>
            </a:prstGeom>
            <a:noFill/>
            <a:ln>
              <a:noFill/>
            </a:ln>
          </p:spPr>
          <p:txBody>
            <a:bodyPr wrap="square" lIns="0" tIns="0" rIns="0" bIns="0" rtlCol="0">
              <a:spAutoFit/>
            </a:bodyPr>
            <a:lstStyle/>
            <a:p>
              <a:pPr defTabSz="820487">
                <a:defRPr/>
              </a:pPr>
              <a:r>
                <a:rPr lang="en-US" sz="1100" kern="0" dirty="0">
                  <a:solidFill>
                    <a:schemeClr val="tx1">
                      <a:lumMod val="90000"/>
                      <a:lumOff val="10000"/>
                    </a:schemeClr>
                  </a:solidFill>
                  <a:latin typeface="Arial" panose="020B0604020202020204" pitchFamily="34" charset="0"/>
                  <a:ea typeface="Open Sans" panose="020B0606030504020204" pitchFamily="34" charset="0"/>
                  <a:cs typeface="Arial" panose="020B0604020202020204" pitchFamily="34" charset="0"/>
                </a:rPr>
                <a:t>User Acceptance Testing</a:t>
              </a:r>
            </a:p>
          </p:txBody>
        </p:sp>
        <p:sp>
          <p:nvSpPr>
            <p:cNvPr id="156" name="TextBox 155">
              <a:extLst>
                <a:ext uri="{FF2B5EF4-FFF2-40B4-BE49-F238E27FC236}">
                  <a16:creationId xmlns:a16="http://schemas.microsoft.com/office/drawing/2014/main" id="{4A8196DE-2DD1-4FFA-9CFB-7D5B34BA0C91}"/>
                </a:ext>
              </a:extLst>
            </p:cNvPr>
            <p:cNvSpPr txBox="1"/>
            <p:nvPr/>
          </p:nvSpPr>
          <p:spPr>
            <a:xfrm>
              <a:off x="8001833" y="4536768"/>
              <a:ext cx="1481675" cy="169277"/>
            </a:xfrm>
            <a:prstGeom prst="rect">
              <a:avLst/>
            </a:prstGeom>
            <a:noFill/>
            <a:ln>
              <a:noFill/>
            </a:ln>
          </p:spPr>
          <p:txBody>
            <a:bodyPr wrap="square" lIns="0" tIns="0" rIns="0" bIns="0" rtlCol="0">
              <a:spAutoFit/>
            </a:bodyPr>
            <a:lstStyle/>
            <a:p>
              <a:pPr defTabSz="820487">
                <a:defRPr/>
              </a:pPr>
              <a:r>
                <a:rPr lang="en-US" sz="1100" kern="0" dirty="0">
                  <a:solidFill>
                    <a:schemeClr val="tx1">
                      <a:lumMod val="90000"/>
                      <a:lumOff val="10000"/>
                    </a:schemeClr>
                  </a:solidFill>
                  <a:latin typeface="Arial" panose="020B0604020202020204" pitchFamily="34" charset="0"/>
                  <a:ea typeface="Open Sans" panose="020B0606030504020204" pitchFamily="34" charset="0"/>
                  <a:cs typeface="Arial" panose="020B0604020202020204" pitchFamily="34" charset="0"/>
                </a:rPr>
                <a:t>Mock Data Conv. 1 &amp; 2</a:t>
              </a:r>
            </a:p>
          </p:txBody>
        </p:sp>
        <p:cxnSp>
          <p:nvCxnSpPr>
            <p:cNvPr id="157" name="Straight Connector 156">
              <a:extLst>
                <a:ext uri="{FF2B5EF4-FFF2-40B4-BE49-F238E27FC236}">
                  <a16:creationId xmlns:a16="http://schemas.microsoft.com/office/drawing/2014/main" id="{E53A588C-1E7D-476F-8CF6-361F9C2CFE87}"/>
                </a:ext>
              </a:extLst>
            </p:cNvPr>
            <p:cNvCxnSpPr>
              <a:cxnSpLocks/>
            </p:cNvCxnSpPr>
            <p:nvPr/>
          </p:nvCxnSpPr>
          <p:spPr>
            <a:xfrm>
              <a:off x="8017735" y="4737033"/>
              <a:ext cx="251861" cy="0"/>
            </a:xfrm>
            <a:prstGeom prst="line">
              <a:avLst/>
            </a:prstGeom>
            <a:noFill/>
            <a:ln w="19050" cap="flat" cmpd="sng" algn="ctr">
              <a:solidFill>
                <a:schemeClr val="tx1">
                  <a:lumMod val="90000"/>
                  <a:lumOff val="10000"/>
                </a:schemeClr>
              </a:solidFill>
              <a:prstDash val="solid"/>
              <a:headEnd type="oval" w="sm" len="sm"/>
              <a:tailEnd type="oval" w="sm" len="sm"/>
            </a:ln>
            <a:effectLst/>
          </p:spPr>
        </p:cxnSp>
        <p:cxnSp>
          <p:nvCxnSpPr>
            <p:cNvPr id="158" name="Straight Connector 157">
              <a:extLst>
                <a:ext uri="{FF2B5EF4-FFF2-40B4-BE49-F238E27FC236}">
                  <a16:creationId xmlns:a16="http://schemas.microsoft.com/office/drawing/2014/main" id="{59D5DE2D-5C8D-4594-8395-5BDA65D75925}"/>
                </a:ext>
              </a:extLst>
            </p:cNvPr>
            <p:cNvCxnSpPr>
              <a:cxnSpLocks/>
            </p:cNvCxnSpPr>
            <p:nvPr/>
          </p:nvCxnSpPr>
          <p:spPr>
            <a:xfrm>
              <a:off x="8271829" y="4737033"/>
              <a:ext cx="286901" cy="0"/>
            </a:xfrm>
            <a:prstGeom prst="line">
              <a:avLst/>
            </a:prstGeom>
            <a:noFill/>
            <a:ln w="19050" cap="flat" cmpd="sng" algn="ctr">
              <a:solidFill>
                <a:schemeClr val="tx1">
                  <a:lumMod val="90000"/>
                  <a:lumOff val="10000"/>
                </a:schemeClr>
              </a:solidFill>
              <a:prstDash val="solid"/>
              <a:headEnd type="oval" w="sm" len="sm"/>
              <a:tailEnd type="oval" w="sm" len="sm"/>
            </a:ln>
            <a:effectLst/>
          </p:spPr>
        </p:cxnSp>
        <p:cxnSp>
          <p:nvCxnSpPr>
            <p:cNvPr id="160" name="Straight Connector 159">
              <a:extLst>
                <a:ext uri="{FF2B5EF4-FFF2-40B4-BE49-F238E27FC236}">
                  <a16:creationId xmlns:a16="http://schemas.microsoft.com/office/drawing/2014/main" id="{FA85DC66-D733-41A2-BF85-1EBA62EF25EB}"/>
                </a:ext>
              </a:extLst>
            </p:cNvPr>
            <p:cNvCxnSpPr>
              <a:cxnSpLocks/>
            </p:cNvCxnSpPr>
            <p:nvPr/>
          </p:nvCxnSpPr>
          <p:spPr>
            <a:xfrm>
              <a:off x="9545855" y="5153152"/>
              <a:ext cx="918022" cy="0"/>
            </a:xfrm>
            <a:prstGeom prst="line">
              <a:avLst/>
            </a:prstGeom>
            <a:noFill/>
            <a:ln w="19050" cap="flat" cmpd="sng" algn="ctr">
              <a:solidFill>
                <a:schemeClr val="tx1">
                  <a:lumMod val="90000"/>
                  <a:lumOff val="10000"/>
                </a:schemeClr>
              </a:solidFill>
              <a:prstDash val="solid"/>
              <a:headEnd type="oval" w="sm" len="sm"/>
              <a:tailEnd type="oval" w="sm" len="sm"/>
            </a:ln>
            <a:effectLst/>
          </p:spPr>
        </p:cxnSp>
        <p:sp>
          <p:nvSpPr>
            <p:cNvPr id="161" name="TextBox 160">
              <a:extLst>
                <a:ext uri="{FF2B5EF4-FFF2-40B4-BE49-F238E27FC236}">
                  <a16:creationId xmlns:a16="http://schemas.microsoft.com/office/drawing/2014/main" id="{51FA9299-589B-426E-965B-45451C6B4745}"/>
                </a:ext>
              </a:extLst>
            </p:cNvPr>
            <p:cNvSpPr txBox="1"/>
            <p:nvPr/>
          </p:nvSpPr>
          <p:spPr>
            <a:xfrm>
              <a:off x="9520913" y="4947046"/>
              <a:ext cx="1386351" cy="169277"/>
            </a:xfrm>
            <a:prstGeom prst="rect">
              <a:avLst/>
            </a:prstGeom>
            <a:noFill/>
            <a:ln>
              <a:noFill/>
            </a:ln>
          </p:spPr>
          <p:txBody>
            <a:bodyPr wrap="square" lIns="0" tIns="0" rIns="0" bIns="0" rtlCol="0">
              <a:spAutoFit/>
            </a:bodyPr>
            <a:lstStyle/>
            <a:p>
              <a:pPr defTabSz="820487">
                <a:defRPr/>
              </a:pPr>
              <a:r>
                <a:rPr lang="en-US" sz="1100" kern="0" dirty="0">
                  <a:solidFill>
                    <a:schemeClr val="tx1">
                      <a:lumMod val="90000"/>
                      <a:lumOff val="10000"/>
                    </a:schemeClr>
                  </a:solidFill>
                  <a:latin typeface="Arial" panose="020B0604020202020204" pitchFamily="34" charset="0"/>
                  <a:ea typeface="Open Sans" panose="020B0606030504020204" pitchFamily="34" charset="0"/>
                  <a:cs typeface="Arial" panose="020B0604020202020204" pitchFamily="34" charset="0"/>
                </a:rPr>
                <a:t>Design Updates</a:t>
              </a:r>
            </a:p>
          </p:txBody>
        </p:sp>
        <p:cxnSp>
          <p:nvCxnSpPr>
            <p:cNvPr id="162" name="Straight Connector 161">
              <a:extLst>
                <a:ext uri="{FF2B5EF4-FFF2-40B4-BE49-F238E27FC236}">
                  <a16:creationId xmlns:a16="http://schemas.microsoft.com/office/drawing/2014/main" id="{4DD24C03-A205-40BD-8666-A4FC621E62E3}"/>
                </a:ext>
              </a:extLst>
            </p:cNvPr>
            <p:cNvCxnSpPr>
              <a:cxnSpLocks/>
            </p:cNvCxnSpPr>
            <p:nvPr/>
          </p:nvCxnSpPr>
          <p:spPr>
            <a:xfrm>
              <a:off x="8565138" y="5473794"/>
              <a:ext cx="693417" cy="0"/>
            </a:xfrm>
            <a:prstGeom prst="line">
              <a:avLst/>
            </a:prstGeom>
            <a:noFill/>
            <a:ln w="19050" cap="flat" cmpd="sng" algn="ctr">
              <a:solidFill>
                <a:schemeClr val="tx1">
                  <a:lumMod val="90000"/>
                  <a:lumOff val="10000"/>
                </a:schemeClr>
              </a:solidFill>
              <a:prstDash val="solid"/>
              <a:headEnd type="oval" w="sm" len="sm"/>
              <a:tailEnd type="oval" w="sm" len="sm"/>
            </a:ln>
            <a:effectLst/>
          </p:spPr>
        </p:cxnSp>
        <p:sp>
          <p:nvSpPr>
            <p:cNvPr id="163" name="TextBox 162">
              <a:extLst>
                <a:ext uri="{FF2B5EF4-FFF2-40B4-BE49-F238E27FC236}">
                  <a16:creationId xmlns:a16="http://schemas.microsoft.com/office/drawing/2014/main" id="{44571881-BB96-49F4-ABE3-799F3077A35C}"/>
                </a:ext>
              </a:extLst>
            </p:cNvPr>
            <p:cNvSpPr txBox="1"/>
            <p:nvPr/>
          </p:nvSpPr>
          <p:spPr>
            <a:xfrm>
              <a:off x="8543349" y="5272685"/>
              <a:ext cx="906641" cy="169277"/>
            </a:xfrm>
            <a:prstGeom prst="rect">
              <a:avLst/>
            </a:prstGeom>
            <a:noFill/>
            <a:ln>
              <a:noFill/>
            </a:ln>
          </p:spPr>
          <p:txBody>
            <a:bodyPr wrap="square" lIns="0" tIns="0" rIns="0" bIns="0" rtlCol="0">
              <a:spAutoFit/>
            </a:bodyPr>
            <a:lstStyle/>
            <a:p>
              <a:pPr defTabSz="820487">
                <a:defRPr/>
              </a:pPr>
              <a:r>
                <a:rPr lang="en-US" sz="1100" kern="0" dirty="0">
                  <a:solidFill>
                    <a:schemeClr val="tx1">
                      <a:lumMod val="90000"/>
                      <a:lumOff val="10000"/>
                    </a:schemeClr>
                  </a:solidFill>
                  <a:latin typeface="Arial" panose="020B0604020202020204" pitchFamily="34" charset="0"/>
                  <a:ea typeface="Open Sans" panose="020B0606030504020204" pitchFamily="34" charset="0"/>
                  <a:cs typeface="Arial" panose="020B0604020202020204" pitchFamily="34" charset="0"/>
                </a:rPr>
                <a:t>Training Dev.</a:t>
              </a:r>
            </a:p>
          </p:txBody>
        </p:sp>
        <p:cxnSp>
          <p:nvCxnSpPr>
            <p:cNvPr id="164" name="Straight Connector 163">
              <a:extLst>
                <a:ext uri="{FF2B5EF4-FFF2-40B4-BE49-F238E27FC236}">
                  <a16:creationId xmlns:a16="http://schemas.microsoft.com/office/drawing/2014/main" id="{37AB93B7-D661-45D2-BC2F-08295FD3F434}"/>
                </a:ext>
              </a:extLst>
            </p:cNvPr>
            <p:cNvCxnSpPr>
              <a:cxnSpLocks/>
            </p:cNvCxnSpPr>
            <p:nvPr/>
          </p:nvCxnSpPr>
          <p:spPr>
            <a:xfrm flipV="1">
              <a:off x="9538496" y="5459640"/>
              <a:ext cx="768915" cy="8387"/>
            </a:xfrm>
            <a:prstGeom prst="line">
              <a:avLst/>
            </a:prstGeom>
            <a:noFill/>
            <a:ln w="19050" cap="flat" cmpd="sng" algn="ctr">
              <a:solidFill>
                <a:schemeClr val="tx1">
                  <a:lumMod val="90000"/>
                  <a:lumOff val="10000"/>
                </a:schemeClr>
              </a:solidFill>
              <a:prstDash val="solid"/>
              <a:headEnd type="oval" w="sm" len="sm"/>
              <a:tailEnd type="oval" w="sm" len="sm"/>
            </a:ln>
            <a:effectLst/>
          </p:spPr>
        </p:cxnSp>
        <p:sp>
          <p:nvSpPr>
            <p:cNvPr id="165" name="TextBox 164">
              <a:extLst>
                <a:ext uri="{FF2B5EF4-FFF2-40B4-BE49-F238E27FC236}">
                  <a16:creationId xmlns:a16="http://schemas.microsoft.com/office/drawing/2014/main" id="{FB457096-9A54-4CA5-BD5A-5A84931D2A73}"/>
                </a:ext>
              </a:extLst>
            </p:cNvPr>
            <p:cNvSpPr txBox="1"/>
            <p:nvPr/>
          </p:nvSpPr>
          <p:spPr>
            <a:xfrm>
              <a:off x="9498582" y="5278479"/>
              <a:ext cx="710111" cy="169277"/>
            </a:xfrm>
            <a:prstGeom prst="rect">
              <a:avLst/>
            </a:prstGeom>
            <a:noFill/>
            <a:ln>
              <a:noFill/>
            </a:ln>
          </p:spPr>
          <p:txBody>
            <a:bodyPr wrap="square" lIns="0" tIns="0" rIns="0" bIns="0" rtlCol="0">
              <a:spAutoFit/>
            </a:bodyPr>
            <a:lstStyle/>
            <a:p>
              <a:pPr defTabSz="820487">
                <a:defRPr/>
              </a:pPr>
              <a:r>
                <a:rPr lang="en-US" sz="1100" kern="0" dirty="0">
                  <a:solidFill>
                    <a:schemeClr val="tx1">
                      <a:lumMod val="90000"/>
                      <a:lumOff val="10000"/>
                    </a:schemeClr>
                  </a:solidFill>
                  <a:latin typeface="Arial" panose="020B0604020202020204" pitchFamily="34" charset="0"/>
                  <a:ea typeface="Open Sans" panose="020B0606030504020204" pitchFamily="34" charset="0"/>
                  <a:cs typeface="Arial" panose="020B0604020202020204" pitchFamily="34" charset="0"/>
                </a:rPr>
                <a:t>Training </a:t>
              </a:r>
            </a:p>
          </p:txBody>
        </p:sp>
      </p:grpSp>
      <p:sp>
        <p:nvSpPr>
          <p:cNvPr id="2" name="Rectangle 1">
            <a:extLst>
              <a:ext uri="{FF2B5EF4-FFF2-40B4-BE49-F238E27FC236}">
                <a16:creationId xmlns:a16="http://schemas.microsoft.com/office/drawing/2014/main" id="{96F433C4-FAAD-4B5D-8CAC-F8CCD38D3D77}"/>
              </a:ext>
            </a:extLst>
          </p:cNvPr>
          <p:cNvSpPr/>
          <p:nvPr/>
        </p:nvSpPr>
        <p:spPr>
          <a:xfrm>
            <a:off x="3952091" y="1311794"/>
            <a:ext cx="221168" cy="4617771"/>
          </a:xfrm>
          <a:prstGeom prst="rect">
            <a:avLst/>
          </a:prstGeom>
          <a:solidFill>
            <a:schemeClr val="accent5">
              <a:alpha val="12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98" name="Title 5">
            <a:extLst>
              <a:ext uri="{FF2B5EF4-FFF2-40B4-BE49-F238E27FC236}">
                <a16:creationId xmlns:a16="http://schemas.microsoft.com/office/drawing/2014/main" id="{498BCAE7-661F-4248-9453-C24770F33C02}"/>
              </a:ext>
            </a:extLst>
          </p:cNvPr>
          <p:cNvSpPr>
            <a:spLocks noGrp="1"/>
          </p:cNvSpPr>
          <p:nvPr>
            <p:ph type="title"/>
          </p:nvPr>
        </p:nvSpPr>
        <p:spPr>
          <a:xfrm>
            <a:off x="360485" y="286604"/>
            <a:ext cx="11500338" cy="513496"/>
          </a:xfrm>
        </p:spPr>
        <p:txBody>
          <a:bodyPr/>
          <a:lstStyle/>
          <a:p>
            <a:r>
              <a:rPr lang="en-US" dirty="0">
                <a:solidFill>
                  <a:srgbClr val="092F57"/>
                </a:solidFill>
              </a:rPr>
              <a:t>Luma Project Timeline</a:t>
            </a:r>
          </a:p>
        </p:txBody>
      </p:sp>
    </p:spTree>
    <p:extLst>
      <p:ext uri="{BB962C8B-B14F-4D97-AF65-F5344CB8AC3E}">
        <p14:creationId xmlns:p14="http://schemas.microsoft.com/office/powerpoint/2010/main" val="388416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7"/>
                                        </p:tgtEl>
                                        <p:attrNameLst>
                                          <p:attrName>style.visibility</p:attrName>
                                        </p:attrNameLst>
                                      </p:cBhvr>
                                      <p:to>
                                        <p:strVal val="visible"/>
                                      </p:to>
                                    </p:set>
                                    <p:animEffect transition="in" filter="fade">
                                      <p:cBhvr>
                                        <p:cTn id="7" dur="500"/>
                                        <p:tgtEl>
                                          <p:spTgt spid="20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9"/>
                                        </p:tgtEl>
                                        <p:attrNameLst>
                                          <p:attrName>style.visibility</p:attrName>
                                        </p:attrNameLst>
                                      </p:cBhvr>
                                      <p:to>
                                        <p:strVal val="visible"/>
                                      </p:to>
                                    </p:set>
                                    <p:animEffect transition="in" filter="fade">
                                      <p:cBhvr>
                                        <p:cTn id="10" dur="500"/>
                                        <p:tgtEl>
                                          <p:spTgt spid="20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0"/>
                                        </p:tgtEl>
                                        <p:attrNameLst>
                                          <p:attrName>style.visibility</p:attrName>
                                        </p:attrNameLst>
                                      </p:cBhvr>
                                      <p:to>
                                        <p:strVal val="visible"/>
                                      </p:to>
                                    </p:set>
                                    <p:animEffect transition="in" filter="fade">
                                      <p:cBhvr>
                                        <p:cTn id="13" dur="500"/>
                                        <p:tgtEl>
                                          <p:spTgt spid="210"/>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left)">
                                      <p:cBhvr>
                                        <p:cTn id="17" dur="1000"/>
                                        <p:tgtEl>
                                          <p:spTgt spid="38"/>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up)">
                                      <p:cBhvr>
                                        <p:cTn id="21" dur="750"/>
                                        <p:tgtEl>
                                          <p:spTgt spid="41"/>
                                        </p:tgtEl>
                                      </p:cBhvr>
                                    </p:animEffect>
                                  </p:childTnLst>
                                </p:cTn>
                              </p:par>
                            </p:childTnLst>
                          </p:cTn>
                        </p:par>
                        <p:par>
                          <p:cTn id="22" fill="hold">
                            <p:stCondLst>
                              <p:cond delay="2250"/>
                            </p:stCondLst>
                            <p:childTnLst>
                              <p:par>
                                <p:cTn id="23" presetID="22" presetClass="entr" presetSubtype="1"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wipe(up)">
                                      <p:cBhvr>
                                        <p:cTn id="25" dur="750"/>
                                        <p:tgtEl>
                                          <p:spTgt spid="43"/>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p:bldP spid="210"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29F0CA8E-C79B-4AE3-ACDC-372CA632F416}"/>
              </a:ext>
            </a:extLst>
          </p:cNvPr>
          <p:cNvGrpSpPr/>
          <p:nvPr/>
        </p:nvGrpSpPr>
        <p:grpSpPr>
          <a:xfrm>
            <a:off x="920040" y="2003207"/>
            <a:ext cx="10351919" cy="3782735"/>
            <a:chOff x="581891" y="2502212"/>
            <a:chExt cx="10351919" cy="3782735"/>
          </a:xfrm>
        </p:grpSpPr>
        <p:grpSp>
          <p:nvGrpSpPr>
            <p:cNvPr id="36" name="Group 35">
              <a:extLst>
                <a:ext uri="{FF2B5EF4-FFF2-40B4-BE49-F238E27FC236}">
                  <a16:creationId xmlns:a16="http://schemas.microsoft.com/office/drawing/2014/main" id="{947D85BE-AA7C-45B8-8E3F-6B3873ED851D}"/>
                </a:ext>
              </a:extLst>
            </p:cNvPr>
            <p:cNvGrpSpPr/>
            <p:nvPr/>
          </p:nvGrpSpPr>
          <p:grpSpPr>
            <a:xfrm>
              <a:off x="581891" y="2502212"/>
              <a:ext cx="10332827" cy="2696274"/>
              <a:chOff x="936473" y="2532946"/>
              <a:chExt cx="9776390" cy="2461021"/>
            </a:xfrm>
          </p:grpSpPr>
          <p:sp>
            <p:nvSpPr>
              <p:cNvPr id="55" name="AutoShape 8">
                <a:extLst>
                  <a:ext uri="{FF2B5EF4-FFF2-40B4-BE49-F238E27FC236}">
                    <a16:creationId xmlns:a16="http://schemas.microsoft.com/office/drawing/2014/main" id="{1B5C6B36-2ADB-4C6C-B7F1-CBF08A47247D}"/>
                  </a:ext>
                </a:extLst>
              </p:cNvPr>
              <p:cNvSpPr>
                <a:spLocks noChangeArrowheads="1"/>
              </p:cNvSpPr>
              <p:nvPr/>
            </p:nvSpPr>
            <p:spPr bwMode="invGray">
              <a:xfrm>
                <a:off x="6028020" y="2953113"/>
                <a:ext cx="1514027" cy="365760"/>
              </a:xfrm>
              <a:prstGeom prst="chevron">
                <a:avLst>
                  <a:gd name="adj" fmla="val 28512"/>
                </a:avLst>
              </a:prstGeom>
              <a:solidFill>
                <a:srgbClr val="A7A8AA"/>
              </a:solidFill>
              <a:ln w="9525" algn="ctr">
                <a:solidFill>
                  <a:srgbClr val="092F57"/>
                </a:solidFill>
                <a:miter lim="800000"/>
                <a:headEnd type="none" w="sm" len="sm"/>
                <a:tailEnd type="none" w="sm" len="sm"/>
              </a:ln>
              <a:effectLst/>
            </p:spPr>
            <p:txBody>
              <a:bodyPr wrap="none" lIns="0" tIns="0" rIns="0" bIns="0" anchor="ctr"/>
              <a:lstStyle/>
              <a:p>
                <a:pPr marL="173784" marR="0" lvl="0" indent="-173784" algn="ctr" defTabSz="914400" rtl="0" eaLnBrk="1" fontAlgn="auto" latinLnBrk="0" hangingPunct="1">
                  <a:lnSpc>
                    <a:spcPct val="100000"/>
                  </a:lnSpc>
                  <a:spcBef>
                    <a:spcPts val="0"/>
                  </a:spcBef>
                  <a:spcAft>
                    <a:spcPts val="0"/>
                  </a:spcAft>
                  <a:buClrTx/>
                  <a:buSzTx/>
                  <a:buFontTx/>
                  <a:buNone/>
                  <a:tabLst/>
                  <a:defRPr/>
                </a:pPr>
                <a:r>
                  <a:rPr kumimoji="0" lang="en-GB" altLang="ja-JP" sz="1100" b="1" i="0" u="none" strike="noStrike" kern="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System Integration</a:t>
                </a:r>
              </a:p>
              <a:p>
                <a:pPr marL="173784" marR="0" lvl="0" indent="-173784" algn="ctr" defTabSz="914400" rtl="0" eaLnBrk="1" fontAlgn="auto" latinLnBrk="0" hangingPunct="1">
                  <a:lnSpc>
                    <a:spcPct val="100000"/>
                  </a:lnSpc>
                  <a:spcBef>
                    <a:spcPts val="0"/>
                  </a:spcBef>
                  <a:spcAft>
                    <a:spcPts val="0"/>
                  </a:spcAft>
                  <a:buClrTx/>
                  <a:buSzTx/>
                  <a:buFontTx/>
                  <a:buNone/>
                  <a:tabLst/>
                  <a:defRPr/>
                </a:pPr>
                <a:r>
                  <a:rPr kumimoji="0" lang="en-GB" altLang="ja-JP" sz="1100" b="1" i="0" u="none" strike="noStrike" kern="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 Testing (SIT 1)</a:t>
                </a:r>
              </a:p>
            </p:txBody>
          </p:sp>
          <p:sp>
            <p:nvSpPr>
              <p:cNvPr id="56" name="AutoShape 8">
                <a:extLst>
                  <a:ext uri="{FF2B5EF4-FFF2-40B4-BE49-F238E27FC236}">
                    <a16:creationId xmlns:a16="http://schemas.microsoft.com/office/drawing/2014/main" id="{8990D633-1394-4AFB-A32D-7E4CC7F5349A}"/>
                  </a:ext>
                </a:extLst>
              </p:cNvPr>
              <p:cNvSpPr>
                <a:spLocks noChangeArrowheads="1"/>
              </p:cNvSpPr>
              <p:nvPr/>
            </p:nvSpPr>
            <p:spPr bwMode="invGray">
              <a:xfrm>
                <a:off x="7613429" y="2953113"/>
                <a:ext cx="1514027" cy="365760"/>
              </a:xfrm>
              <a:prstGeom prst="chevron">
                <a:avLst>
                  <a:gd name="adj" fmla="val 28506"/>
                </a:avLst>
              </a:prstGeom>
              <a:solidFill>
                <a:srgbClr val="A7A8AA"/>
              </a:solidFill>
              <a:ln w="9525" algn="ctr">
                <a:solidFill>
                  <a:srgbClr val="092F57"/>
                </a:solidFill>
                <a:miter lim="800000"/>
                <a:headEnd type="none" w="sm" len="sm"/>
                <a:tailEnd type="none" w="sm" len="sm"/>
              </a:ln>
              <a:effectLst/>
            </p:spPr>
            <p:txBody>
              <a:bodyPr wrap="none" lIns="0" tIns="0" rIns="0" bIns="0" anchor="ctr"/>
              <a:lstStyle/>
              <a:p>
                <a:pPr marL="173784" marR="0" lvl="0" indent="-173784" algn="ctr" defTabSz="914400" rtl="0" eaLnBrk="1" fontAlgn="auto" latinLnBrk="0" hangingPunct="1">
                  <a:lnSpc>
                    <a:spcPct val="100000"/>
                  </a:lnSpc>
                  <a:spcBef>
                    <a:spcPts val="0"/>
                  </a:spcBef>
                  <a:spcAft>
                    <a:spcPts val="0"/>
                  </a:spcAft>
                  <a:buClrTx/>
                  <a:buSzTx/>
                  <a:buFontTx/>
                  <a:buNone/>
                  <a:tabLst/>
                  <a:defRPr/>
                </a:pPr>
                <a:r>
                  <a:rPr kumimoji="0" lang="en-GB" altLang="ja-JP" sz="1100" b="1" i="0" u="none" strike="noStrike" kern="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System Integration </a:t>
                </a:r>
              </a:p>
              <a:p>
                <a:pPr marL="173784" marR="0" lvl="0" indent="-173784" algn="ctr" defTabSz="914400" rtl="0" eaLnBrk="1" fontAlgn="auto" latinLnBrk="0" hangingPunct="1">
                  <a:lnSpc>
                    <a:spcPct val="100000"/>
                  </a:lnSpc>
                  <a:spcBef>
                    <a:spcPts val="0"/>
                  </a:spcBef>
                  <a:spcAft>
                    <a:spcPts val="0"/>
                  </a:spcAft>
                  <a:buClrTx/>
                  <a:buSzTx/>
                  <a:buFontTx/>
                  <a:buNone/>
                  <a:tabLst/>
                  <a:defRPr/>
                </a:pPr>
                <a:r>
                  <a:rPr kumimoji="0" lang="en-GB" altLang="ja-JP" sz="1100" b="1" i="0" u="none" strike="noStrike" kern="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Testing (SIT 2)</a:t>
                </a:r>
              </a:p>
            </p:txBody>
          </p:sp>
          <p:sp>
            <p:nvSpPr>
              <p:cNvPr id="57" name="AutoShape 143">
                <a:extLst>
                  <a:ext uri="{FF2B5EF4-FFF2-40B4-BE49-F238E27FC236}">
                    <a16:creationId xmlns:a16="http://schemas.microsoft.com/office/drawing/2014/main" id="{FDB0A922-5397-42D4-8150-B971DEA5B510}"/>
                  </a:ext>
                </a:extLst>
              </p:cNvPr>
              <p:cNvSpPr>
                <a:spLocks noChangeArrowheads="1"/>
              </p:cNvSpPr>
              <p:nvPr/>
            </p:nvSpPr>
            <p:spPr bwMode="invGray">
              <a:xfrm>
                <a:off x="1203960" y="2532946"/>
                <a:ext cx="9508903" cy="365760"/>
              </a:xfrm>
              <a:prstGeom prst="chevron">
                <a:avLst>
                  <a:gd name="adj" fmla="val 26553"/>
                </a:avLst>
              </a:prstGeom>
              <a:solidFill>
                <a:srgbClr val="092F57"/>
              </a:solidFill>
              <a:ln w="3175" cap="rnd" algn="ctr">
                <a:solidFill>
                  <a:srgbClr val="092F57"/>
                </a:solidFill>
                <a:miter lim="800000"/>
                <a:headEnd/>
                <a:tailEnd/>
              </a:ln>
            </p:spPr>
            <p:txBody>
              <a:bodyPr lIns="137118" anchor="ctr" anchorCtr="1"/>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Phase 1 Test Cycles</a:t>
                </a:r>
              </a:p>
            </p:txBody>
          </p:sp>
          <p:sp>
            <p:nvSpPr>
              <p:cNvPr id="58" name="AutoShape 8">
                <a:extLst>
                  <a:ext uri="{FF2B5EF4-FFF2-40B4-BE49-F238E27FC236}">
                    <a16:creationId xmlns:a16="http://schemas.microsoft.com/office/drawing/2014/main" id="{9D8F2407-BCCB-4827-B8FE-F0E3A88B1017}"/>
                  </a:ext>
                </a:extLst>
              </p:cNvPr>
              <p:cNvSpPr>
                <a:spLocks noChangeArrowheads="1"/>
              </p:cNvSpPr>
              <p:nvPr/>
            </p:nvSpPr>
            <p:spPr bwMode="invGray">
              <a:xfrm>
                <a:off x="1269486" y="2953113"/>
                <a:ext cx="1514027" cy="365760"/>
              </a:xfrm>
              <a:prstGeom prst="chevron">
                <a:avLst>
                  <a:gd name="adj" fmla="val 28512"/>
                </a:avLst>
              </a:prstGeom>
              <a:solidFill>
                <a:srgbClr val="A7A8AA"/>
              </a:solidFill>
              <a:ln w="9525" algn="ctr">
                <a:solidFill>
                  <a:srgbClr val="092F57"/>
                </a:solidFill>
                <a:miter lim="800000"/>
                <a:headEnd type="none" w="sm" len="sm"/>
                <a:tailEnd type="none" w="sm" len="sm"/>
              </a:ln>
              <a:effectLst/>
              <a:scene3d>
                <a:camera prst="orthographicFront"/>
                <a:lightRig rig="threePt" dir="t"/>
              </a:scene3d>
              <a:sp3d>
                <a:bevelT/>
              </a:sp3d>
            </p:spPr>
            <p:txBody>
              <a:bodyPr wrap="none" lIns="0" tIns="0" rIns="0" bIns="0" anchor="ctr"/>
              <a:lstStyle/>
              <a:p>
                <a:pPr marL="173784" marR="0" lvl="0" indent="-173784" algn="ctr" defTabSz="914400" rtl="0" eaLnBrk="1" fontAlgn="auto" latinLnBrk="0" hangingPunct="1">
                  <a:lnSpc>
                    <a:spcPct val="100000"/>
                  </a:lnSpc>
                  <a:spcBef>
                    <a:spcPts val="0"/>
                  </a:spcBef>
                  <a:spcAft>
                    <a:spcPts val="0"/>
                  </a:spcAft>
                  <a:buClrTx/>
                  <a:buSzTx/>
                  <a:buFontTx/>
                  <a:buNone/>
                  <a:tabLst/>
                  <a:defRPr/>
                </a:pPr>
                <a:r>
                  <a:rPr kumimoji="0" lang="en-GB" altLang="ja-JP" sz="1100" b="1" i="0" u="none" strike="noStrike" kern="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Sprint 1</a:t>
                </a:r>
              </a:p>
            </p:txBody>
          </p:sp>
          <p:sp>
            <p:nvSpPr>
              <p:cNvPr id="59" name="AutoShape 8">
                <a:extLst>
                  <a:ext uri="{FF2B5EF4-FFF2-40B4-BE49-F238E27FC236}">
                    <a16:creationId xmlns:a16="http://schemas.microsoft.com/office/drawing/2014/main" id="{08A746F4-5927-49FB-B349-B42DDDAE1F38}"/>
                  </a:ext>
                </a:extLst>
              </p:cNvPr>
              <p:cNvSpPr>
                <a:spLocks noChangeArrowheads="1"/>
              </p:cNvSpPr>
              <p:nvPr/>
            </p:nvSpPr>
            <p:spPr bwMode="invGray">
              <a:xfrm>
                <a:off x="9194179" y="2953113"/>
                <a:ext cx="1514027" cy="365760"/>
              </a:xfrm>
              <a:prstGeom prst="chevron">
                <a:avLst>
                  <a:gd name="adj" fmla="val 28512"/>
                </a:avLst>
              </a:prstGeom>
              <a:solidFill>
                <a:srgbClr val="A7A8AA"/>
              </a:solidFill>
              <a:ln w="9525" algn="ctr">
                <a:solidFill>
                  <a:srgbClr val="092F57"/>
                </a:solidFill>
                <a:miter lim="800000"/>
                <a:headEnd type="none" w="sm" len="sm"/>
                <a:tailEnd type="none" w="sm" len="sm"/>
              </a:ln>
              <a:effectLst/>
            </p:spPr>
            <p:txBody>
              <a:bodyPr wrap="none" lIns="0" tIns="0" rIns="0" bIns="0" anchor="ctr"/>
              <a:lstStyle/>
              <a:p>
                <a:pPr marL="173784" marR="0" lvl="0" indent="-173784" algn="ctr" defTabSz="914400" rtl="0" eaLnBrk="1" fontAlgn="auto" latinLnBrk="0" hangingPunct="1">
                  <a:lnSpc>
                    <a:spcPct val="100000"/>
                  </a:lnSpc>
                  <a:spcBef>
                    <a:spcPts val="0"/>
                  </a:spcBef>
                  <a:spcAft>
                    <a:spcPts val="0"/>
                  </a:spcAft>
                  <a:buClrTx/>
                  <a:buSzTx/>
                  <a:buFontTx/>
                  <a:buNone/>
                  <a:tabLst/>
                  <a:defRPr/>
                </a:pPr>
                <a:r>
                  <a:rPr kumimoji="0" lang="en-GB" altLang="ja-JP" sz="1100" b="1" i="0" u="none" strike="noStrike" kern="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User Acceptance </a:t>
                </a:r>
              </a:p>
              <a:p>
                <a:pPr marL="173784" marR="0" lvl="0" indent="-173784" algn="ctr" defTabSz="914400" rtl="0" eaLnBrk="1" fontAlgn="auto" latinLnBrk="0" hangingPunct="1">
                  <a:lnSpc>
                    <a:spcPct val="100000"/>
                  </a:lnSpc>
                  <a:spcBef>
                    <a:spcPts val="0"/>
                  </a:spcBef>
                  <a:spcAft>
                    <a:spcPts val="0"/>
                  </a:spcAft>
                  <a:buClrTx/>
                  <a:buSzTx/>
                  <a:buFontTx/>
                  <a:buNone/>
                  <a:tabLst/>
                  <a:defRPr/>
                </a:pPr>
                <a:r>
                  <a:rPr kumimoji="0" lang="en-GB" altLang="ja-JP" sz="1100" b="1" i="0" u="none" strike="noStrike" kern="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Testing (UAT)</a:t>
                </a:r>
              </a:p>
            </p:txBody>
          </p:sp>
          <p:grpSp>
            <p:nvGrpSpPr>
              <p:cNvPr id="60" name="Group 59">
                <a:extLst>
                  <a:ext uri="{FF2B5EF4-FFF2-40B4-BE49-F238E27FC236}">
                    <a16:creationId xmlns:a16="http://schemas.microsoft.com/office/drawing/2014/main" id="{0F418FC8-1850-49A1-BE57-A44005207169}"/>
                  </a:ext>
                </a:extLst>
              </p:cNvPr>
              <p:cNvGrpSpPr/>
              <p:nvPr/>
            </p:nvGrpSpPr>
            <p:grpSpPr>
              <a:xfrm>
                <a:off x="936473" y="3385123"/>
                <a:ext cx="9771733" cy="1608844"/>
                <a:chOff x="936473" y="3385123"/>
                <a:chExt cx="9771733" cy="1608844"/>
              </a:xfrm>
            </p:grpSpPr>
            <p:sp>
              <p:nvSpPr>
                <p:cNvPr id="61" name="TextBox 34">
                  <a:extLst>
                    <a:ext uri="{FF2B5EF4-FFF2-40B4-BE49-F238E27FC236}">
                      <a16:creationId xmlns:a16="http://schemas.microsoft.com/office/drawing/2014/main" id="{9C6AC75D-1CD3-4E02-BFCF-518292E3D498}"/>
                    </a:ext>
                  </a:extLst>
                </p:cNvPr>
                <p:cNvSpPr txBox="1">
                  <a:spLocks noChangeArrowheads="1"/>
                </p:cNvSpPr>
                <p:nvPr/>
              </p:nvSpPr>
              <p:spPr bwMode="auto">
                <a:xfrm>
                  <a:off x="6024143" y="3389691"/>
                  <a:ext cx="1517904" cy="1603096"/>
                </a:xfrm>
                <a:prstGeom prst="rect">
                  <a:avLst/>
                </a:prstGeom>
                <a:solidFill>
                  <a:sysClr val="window" lastClr="FFFFFF"/>
                </a:solidFill>
                <a:ln w="31750">
                  <a:solidFill>
                    <a:srgbClr val="092F57"/>
                  </a:solidFill>
                  <a:miter lim="800000"/>
                  <a:headEnd/>
                  <a:tailEnd/>
                </a:ln>
              </p:spPr>
              <p:txBody>
                <a:bodyPr wrap="square" bIns="18288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Confirms that business processes work as designed across an integrated set of modules and applicable FRICE-W components. </a:t>
                  </a:r>
                </a:p>
              </p:txBody>
            </p:sp>
            <p:sp>
              <p:nvSpPr>
                <p:cNvPr id="62" name="TextBox 39">
                  <a:extLst>
                    <a:ext uri="{FF2B5EF4-FFF2-40B4-BE49-F238E27FC236}">
                      <a16:creationId xmlns:a16="http://schemas.microsoft.com/office/drawing/2014/main" id="{3681FE34-8CDD-4BF9-A4B8-AACCD6DAD3BB}"/>
                    </a:ext>
                  </a:extLst>
                </p:cNvPr>
                <p:cNvSpPr txBox="1">
                  <a:spLocks noChangeArrowheads="1"/>
                </p:cNvSpPr>
                <p:nvPr/>
              </p:nvSpPr>
              <p:spPr bwMode="auto">
                <a:xfrm>
                  <a:off x="7613429" y="3390870"/>
                  <a:ext cx="1514027" cy="1603097"/>
                </a:xfrm>
                <a:prstGeom prst="rect">
                  <a:avLst/>
                </a:prstGeom>
                <a:solidFill>
                  <a:sysClr val="window" lastClr="FFFFFF"/>
                </a:solidFill>
                <a:ln w="31750">
                  <a:solidFill>
                    <a:srgbClr val="092F57"/>
                  </a:solidFill>
                  <a:miter lim="800000"/>
                  <a:headEnd/>
                  <a:tailEnd/>
                </a:ln>
              </p:spPr>
              <p:txBody>
                <a:bodyPr wrap="square" tIns="182880" bIns="182880" anchor="ctr">
                  <a:noAutofit/>
                </a:bodyPr>
                <a:lstStyle/>
                <a:p>
                  <a:pPr marL="0" marR="0" lvl="0" indent="0" algn="ctr" defTabSz="914400" rtl="0" eaLnBrk="1" fontAlgn="auto" latinLnBrk="0" hangingPunct="1">
                    <a:lnSpc>
                      <a:spcPct val="100000"/>
                    </a:lnSpc>
                    <a:spcBef>
                      <a:spcPts val="480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Involves a second execution of the integration test plan with a second run of conversions, additional FRICE-W components, and additional configurations identified in SIT1.</a:t>
                  </a:r>
                </a:p>
              </p:txBody>
            </p:sp>
            <p:sp>
              <p:nvSpPr>
                <p:cNvPr id="63" name="TextBox 34">
                  <a:extLst>
                    <a:ext uri="{FF2B5EF4-FFF2-40B4-BE49-F238E27FC236}">
                      <a16:creationId xmlns:a16="http://schemas.microsoft.com/office/drawing/2014/main" id="{225B1D88-0935-4694-986E-3C61DF8ABE22}"/>
                    </a:ext>
                  </a:extLst>
                </p:cNvPr>
                <p:cNvSpPr txBox="1">
                  <a:spLocks noChangeArrowheads="1"/>
                </p:cNvSpPr>
                <p:nvPr/>
              </p:nvSpPr>
              <p:spPr bwMode="auto">
                <a:xfrm>
                  <a:off x="1258823" y="3385124"/>
                  <a:ext cx="1514028" cy="1607664"/>
                </a:xfrm>
                <a:prstGeom prst="rect">
                  <a:avLst/>
                </a:prstGeom>
                <a:solidFill>
                  <a:sysClr val="window" lastClr="FFFFFF"/>
                </a:solidFill>
                <a:ln w="31750">
                  <a:solidFill>
                    <a:srgbClr val="092F57"/>
                  </a:solidFill>
                  <a:miter lim="800000"/>
                  <a:headEnd/>
                  <a:tailEnd/>
                </a:ln>
              </p:spPr>
              <p:txBody>
                <a:bodyPr wrap="square" bIns="18288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Validates that baseline configuration functions as designed and yields expected results.</a:t>
                  </a:r>
                </a:p>
              </p:txBody>
            </p:sp>
            <p:sp>
              <p:nvSpPr>
                <p:cNvPr id="64" name="Rectangle 63">
                  <a:extLst>
                    <a:ext uri="{FF2B5EF4-FFF2-40B4-BE49-F238E27FC236}">
                      <a16:creationId xmlns:a16="http://schemas.microsoft.com/office/drawing/2014/main" id="{C14C109A-AEBB-46AF-A7FD-F07DF59E718C}"/>
                    </a:ext>
                  </a:extLst>
                </p:cNvPr>
                <p:cNvSpPr/>
                <p:nvPr/>
              </p:nvSpPr>
              <p:spPr>
                <a:xfrm>
                  <a:off x="936473" y="3385123"/>
                  <a:ext cx="247092" cy="1600667"/>
                </a:xfrm>
                <a:prstGeom prst="rect">
                  <a:avLst/>
                </a:prstGeom>
                <a:solidFill>
                  <a:srgbClr val="092F57"/>
                </a:solidFill>
                <a:ln w="12700" cap="flat" cmpd="sng" algn="ctr">
                  <a:solidFill>
                    <a:srgbClr val="092F57"/>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Objective</a:t>
                  </a:r>
                </a:p>
              </p:txBody>
            </p:sp>
            <p:sp>
              <p:nvSpPr>
                <p:cNvPr id="65" name="TextBox 64">
                  <a:extLst>
                    <a:ext uri="{FF2B5EF4-FFF2-40B4-BE49-F238E27FC236}">
                      <a16:creationId xmlns:a16="http://schemas.microsoft.com/office/drawing/2014/main" id="{B0B4D428-BCCC-487D-B34F-D7887B2D902B}"/>
                    </a:ext>
                  </a:extLst>
                </p:cNvPr>
                <p:cNvSpPr txBox="1">
                  <a:spLocks noChangeArrowheads="1"/>
                </p:cNvSpPr>
                <p:nvPr/>
              </p:nvSpPr>
              <p:spPr bwMode="auto">
                <a:xfrm>
                  <a:off x="9194179" y="3389690"/>
                  <a:ext cx="1514027" cy="1603096"/>
                </a:xfrm>
                <a:prstGeom prst="rect">
                  <a:avLst/>
                </a:prstGeom>
                <a:solidFill>
                  <a:sysClr val="window" lastClr="FFFFFF"/>
                </a:solidFill>
                <a:ln w="31750">
                  <a:solidFill>
                    <a:srgbClr val="092F57"/>
                  </a:solidFill>
                  <a:miter lim="800000"/>
                  <a:headEnd/>
                  <a:tailEnd/>
                </a:ln>
              </p:spPr>
              <p:txBody>
                <a:bodyPr wrap="square" bIns="182880" anchor="ctr">
                  <a:noAutofit/>
                </a:bodyPr>
                <a:lstStyle/>
                <a:p>
                  <a:pPr marL="0" marR="0" lvl="0" indent="0" algn="ctr" defTabSz="914400" rtl="0" eaLnBrk="0" fontAlgn="auto" latinLnBrk="0" hangingPunct="0">
                    <a:lnSpc>
                      <a:spcPct val="100000"/>
                    </a:lnSpc>
                    <a:spcBef>
                      <a:spcPts val="0"/>
                    </a:spcBef>
                    <a:spcAft>
                      <a:spcPts val="0"/>
                    </a:spcAft>
                    <a:buClr>
                      <a:prstClr val="black"/>
                    </a:buClr>
                    <a:buSzTx/>
                    <a:buFontTx/>
                    <a:buNone/>
                    <a:tabLst/>
                    <a:defRPr/>
                  </a:pPr>
                  <a:r>
                    <a:rPr kumimoji="0" lang="en-US" sz="10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User simulation confirms that individuals can perform their jobs and provides a “day-in-a-life” experience to the user before production go-live.</a:t>
                  </a:r>
                </a:p>
              </p:txBody>
            </p:sp>
          </p:grpSp>
        </p:grpSp>
        <p:sp>
          <p:nvSpPr>
            <p:cNvPr id="37" name="AutoShape 8">
              <a:extLst>
                <a:ext uri="{FF2B5EF4-FFF2-40B4-BE49-F238E27FC236}">
                  <a16:creationId xmlns:a16="http://schemas.microsoft.com/office/drawing/2014/main" id="{A6026D49-25B6-4E3E-B2A9-D239C3390BEA}"/>
                </a:ext>
              </a:extLst>
            </p:cNvPr>
            <p:cNvSpPr>
              <a:spLocks noChangeArrowheads="1"/>
            </p:cNvSpPr>
            <p:nvPr/>
          </p:nvSpPr>
          <p:spPr bwMode="invGray">
            <a:xfrm>
              <a:off x="2620387" y="2962544"/>
              <a:ext cx="1600200" cy="400723"/>
            </a:xfrm>
            <a:prstGeom prst="chevron">
              <a:avLst>
                <a:gd name="adj" fmla="val 28506"/>
              </a:avLst>
            </a:prstGeom>
            <a:solidFill>
              <a:srgbClr val="A7A8AA"/>
            </a:solidFill>
            <a:ln w="9525" algn="ctr">
              <a:solidFill>
                <a:srgbClr val="092F57"/>
              </a:solidFill>
              <a:miter lim="800000"/>
              <a:headEnd type="none" w="sm" len="sm"/>
              <a:tailEnd type="none" w="sm" len="sm"/>
            </a:ln>
            <a:effectLst/>
            <a:scene3d>
              <a:camera prst="orthographicFront"/>
              <a:lightRig rig="threePt" dir="t"/>
            </a:scene3d>
            <a:sp3d>
              <a:bevelT/>
            </a:sp3d>
          </p:spPr>
          <p:txBody>
            <a:bodyPr wrap="none" lIns="0" tIns="0" rIns="0" bIns="0" anchor="ctr"/>
            <a:lstStyle/>
            <a:p>
              <a:pPr marL="173784" marR="0" lvl="0" indent="-173784" algn="ctr" defTabSz="914400" rtl="0" eaLnBrk="1" fontAlgn="auto" latinLnBrk="0" hangingPunct="1">
                <a:lnSpc>
                  <a:spcPct val="100000"/>
                </a:lnSpc>
                <a:spcBef>
                  <a:spcPts val="0"/>
                </a:spcBef>
                <a:spcAft>
                  <a:spcPts val="0"/>
                </a:spcAft>
                <a:buClrTx/>
                <a:buSzTx/>
                <a:buFontTx/>
                <a:buNone/>
                <a:tabLst/>
                <a:defRPr/>
              </a:pPr>
              <a:r>
                <a:rPr kumimoji="0" lang="en-GB" altLang="ja-JP" sz="1100" b="1" i="0" u="none" strike="noStrike" kern="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Sprint 2</a:t>
              </a:r>
            </a:p>
          </p:txBody>
        </p:sp>
        <p:sp>
          <p:nvSpPr>
            <p:cNvPr id="38" name="AutoShape 8">
              <a:extLst>
                <a:ext uri="{FF2B5EF4-FFF2-40B4-BE49-F238E27FC236}">
                  <a16:creationId xmlns:a16="http://schemas.microsoft.com/office/drawing/2014/main" id="{368012D0-ED90-4560-A639-66CE1C8BE966}"/>
                </a:ext>
              </a:extLst>
            </p:cNvPr>
            <p:cNvSpPr>
              <a:spLocks noChangeArrowheads="1"/>
            </p:cNvSpPr>
            <p:nvPr/>
          </p:nvSpPr>
          <p:spPr bwMode="invGray">
            <a:xfrm>
              <a:off x="4288206" y="2962544"/>
              <a:ext cx="1600200" cy="400723"/>
            </a:xfrm>
            <a:prstGeom prst="chevron">
              <a:avLst>
                <a:gd name="adj" fmla="val 28506"/>
              </a:avLst>
            </a:prstGeom>
            <a:solidFill>
              <a:srgbClr val="A7A8AA"/>
            </a:solidFill>
            <a:ln w="9525" algn="ctr">
              <a:solidFill>
                <a:srgbClr val="092F57"/>
              </a:solidFill>
              <a:miter lim="800000"/>
              <a:headEnd type="none" w="sm" len="sm"/>
              <a:tailEnd type="none" w="sm" len="sm"/>
            </a:ln>
            <a:effectLst/>
            <a:scene3d>
              <a:camera prst="orthographicFront"/>
              <a:lightRig rig="threePt" dir="t"/>
            </a:scene3d>
            <a:sp3d>
              <a:bevelT/>
            </a:sp3d>
          </p:spPr>
          <p:txBody>
            <a:bodyPr wrap="none" lIns="0" tIns="0" rIns="0" bIns="0" anchor="ctr"/>
            <a:lstStyle/>
            <a:p>
              <a:pPr marL="173784" marR="0" lvl="0" indent="-173784" algn="ctr" defTabSz="914400" rtl="0" eaLnBrk="1" fontAlgn="auto" latinLnBrk="0" hangingPunct="1">
                <a:lnSpc>
                  <a:spcPct val="100000"/>
                </a:lnSpc>
                <a:spcBef>
                  <a:spcPts val="0"/>
                </a:spcBef>
                <a:spcAft>
                  <a:spcPts val="0"/>
                </a:spcAft>
                <a:buClrTx/>
                <a:buSzTx/>
                <a:buFontTx/>
                <a:buNone/>
                <a:tabLst/>
                <a:defRPr/>
              </a:pPr>
              <a:r>
                <a:rPr kumimoji="0" lang="en-GB" altLang="ja-JP" sz="1100" b="1" i="0" u="none" strike="noStrike" kern="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Sprint 3</a:t>
              </a:r>
            </a:p>
          </p:txBody>
        </p:sp>
        <p:sp>
          <p:nvSpPr>
            <p:cNvPr id="39" name="TextBox 34">
              <a:extLst>
                <a:ext uri="{FF2B5EF4-FFF2-40B4-BE49-F238E27FC236}">
                  <a16:creationId xmlns:a16="http://schemas.microsoft.com/office/drawing/2014/main" id="{7B1F7C54-BF24-4125-80A1-311DE3A6C2F3}"/>
                </a:ext>
              </a:extLst>
            </p:cNvPr>
            <p:cNvSpPr txBox="1">
              <a:spLocks noChangeArrowheads="1"/>
            </p:cNvSpPr>
            <p:nvPr/>
          </p:nvSpPr>
          <p:spPr bwMode="auto">
            <a:xfrm>
              <a:off x="2612767" y="3435843"/>
              <a:ext cx="1600201" cy="1761340"/>
            </a:xfrm>
            <a:prstGeom prst="rect">
              <a:avLst/>
            </a:prstGeom>
            <a:solidFill>
              <a:sysClr val="window" lastClr="FFFFFF"/>
            </a:solidFill>
            <a:ln w="31750">
              <a:solidFill>
                <a:srgbClr val="092F57"/>
              </a:solidFill>
              <a:miter lim="800000"/>
              <a:headEnd/>
              <a:tailEnd/>
            </a:ln>
          </p:spPr>
          <p:txBody>
            <a:bodyPr wrap="square" bIns="18288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Validate that configuration for year end close function as designed and yield expected results.</a:t>
              </a:r>
            </a:p>
          </p:txBody>
        </p:sp>
        <p:sp>
          <p:nvSpPr>
            <p:cNvPr id="40" name="TextBox 34">
              <a:extLst>
                <a:ext uri="{FF2B5EF4-FFF2-40B4-BE49-F238E27FC236}">
                  <a16:creationId xmlns:a16="http://schemas.microsoft.com/office/drawing/2014/main" id="{E02CB64D-9856-44FF-8BF2-BBC042761047}"/>
                </a:ext>
              </a:extLst>
            </p:cNvPr>
            <p:cNvSpPr txBox="1">
              <a:spLocks noChangeArrowheads="1"/>
            </p:cNvSpPr>
            <p:nvPr/>
          </p:nvSpPr>
          <p:spPr bwMode="auto">
            <a:xfrm>
              <a:off x="4292509" y="3438346"/>
              <a:ext cx="1600201" cy="1761340"/>
            </a:xfrm>
            <a:prstGeom prst="rect">
              <a:avLst/>
            </a:prstGeom>
            <a:solidFill>
              <a:sysClr val="window" lastClr="FFFFFF"/>
            </a:solidFill>
            <a:ln w="31750">
              <a:solidFill>
                <a:srgbClr val="092F57"/>
              </a:solidFill>
              <a:miter lim="800000"/>
              <a:headEnd/>
              <a:tailEnd/>
            </a:ln>
          </p:spPr>
          <p:txBody>
            <a:bodyPr wrap="square" bIns="18288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Validate any configuration adjustments as a result of Sprint review/retrospective (week 4 of Sprint 2).</a:t>
              </a:r>
            </a:p>
          </p:txBody>
        </p:sp>
        <p:sp>
          <p:nvSpPr>
            <p:cNvPr id="41" name="Rectangle 40">
              <a:extLst>
                <a:ext uri="{FF2B5EF4-FFF2-40B4-BE49-F238E27FC236}">
                  <a16:creationId xmlns:a16="http://schemas.microsoft.com/office/drawing/2014/main" id="{A0D2AC82-A47D-4B52-B6C1-57DF03736F44}"/>
                </a:ext>
              </a:extLst>
            </p:cNvPr>
            <p:cNvSpPr/>
            <p:nvPr/>
          </p:nvSpPr>
          <p:spPr>
            <a:xfrm>
              <a:off x="581891" y="5267044"/>
              <a:ext cx="261156" cy="1009657"/>
            </a:xfrm>
            <a:prstGeom prst="rect">
              <a:avLst/>
            </a:prstGeom>
            <a:solidFill>
              <a:srgbClr val="A7A8AA"/>
            </a:solidFill>
            <a:ln w="12700" cap="flat" cmpd="sng" algn="ctr">
              <a:solidFill>
                <a:srgbClr val="A7A8AA"/>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Duration</a:t>
              </a:r>
            </a:p>
          </p:txBody>
        </p:sp>
        <p:sp>
          <p:nvSpPr>
            <p:cNvPr id="42" name="Arrow: Chevron 6">
              <a:extLst>
                <a:ext uri="{FF2B5EF4-FFF2-40B4-BE49-F238E27FC236}">
                  <a16:creationId xmlns:a16="http://schemas.microsoft.com/office/drawing/2014/main" id="{52C4D8A3-AC72-4E40-8987-AE4C5FBA5882}"/>
                </a:ext>
              </a:extLst>
            </p:cNvPr>
            <p:cNvSpPr/>
            <p:nvPr/>
          </p:nvSpPr>
          <p:spPr>
            <a:xfrm>
              <a:off x="911319" y="5267044"/>
              <a:ext cx="1611470" cy="1009657"/>
            </a:xfrm>
            <a:prstGeom prst="rect">
              <a:avLst/>
            </a:prstGeom>
            <a:noFill/>
            <a:ln w="38100" cap="flat" cmpd="sng" algn="ctr">
              <a:solidFill>
                <a:srgbClr val="A7A8AA"/>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43" name="TextBox 42">
              <a:extLst>
                <a:ext uri="{FF2B5EF4-FFF2-40B4-BE49-F238E27FC236}">
                  <a16:creationId xmlns:a16="http://schemas.microsoft.com/office/drawing/2014/main" id="{372D738F-9FBA-455F-AE29-D1CB703E11C4}"/>
                </a:ext>
              </a:extLst>
            </p:cNvPr>
            <p:cNvSpPr txBox="1"/>
            <p:nvPr/>
          </p:nvSpPr>
          <p:spPr>
            <a:xfrm>
              <a:off x="922588" y="5617703"/>
              <a:ext cx="1588931"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a:ea typeface="+mn-ea"/>
                  <a:cs typeface="+mn-cs"/>
                </a:rPr>
                <a:t>June 2020</a:t>
              </a:r>
            </a:p>
          </p:txBody>
        </p:sp>
        <p:sp>
          <p:nvSpPr>
            <p:cNvPr id="44" name="Arrow: Chevron 6">
              <a:extLst>
                <a:ext uri="{FF2B5EF4-FFF2-40B4-BE49-F238E27FC236}">
                  <a16:creationId xmlns:a16="http://schemas.microsoft.com/office/drawing/2014/main" id="{D1E79FF7-9801-4B46-9261-CB4FEAD54060}"/>
                </a:ext>
              </a:extLst>
            </p:cNvPr>
            <p:cNvSpPr/>
            <p:nvPr/>
          </p:nvSpPr>
          <p:spPr>
            <a:xfrm>
              <a:off x="2616945" y="5267043"/>
              <a:ext cx="1611470" cy="1009657"/>
            </a:xfrm>
            <a:prstGeom prst="rect">
              <a:avLst/>
            </a:prstGeom>
            <a:noFill/>
            <a:ln w="38100" cap="flat" cmpd="sng" algn="ctr">
              <a:solidFill>
                <a:srgbClr val="A7A8AA"/>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45" name="Arrow: Chevron 6">
              <a:extLst>
                <a:ext uri="{FF2B5EF4-FFF2-40B4-BE49-F238E27FC236}">
                  <a16:creationId xmlns:a16="http://schemas.microsoft.com/office/drawing/2014/main" id="{90AE5846-400A-4B44-916F-0CE0EEC3E255}"/>
                </a:ext>
              </a:extLst>
            </p:cNvPr>
            <p:cNvSpPr/>
            <p:nvPr/>
          </p:nvSpPr>
          <p:spPr>
            <a:xfrm>
              <a:off x="4301451" y="5275290"/>
              <a:ext cx="1611470" cy="1009657"/>
            </a:xfrm>
            <a:prstGeom prst="rect">
              <a:avLst/>
            </a:prstGeom>
            <a:noFill/>
            <a:ln w="38100" cap="flat" cmpd="sng" algn="ctr">
              <a:solidFill>
                <a:srgbClr val="A7A8AA"/>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46" name="Arrow: Chevron 6">
              <a:extLst>
                <a:ext uri="{FF2B5EF4-FFF2-40B4-BE49-F238E27FC236}">
                  <a16:creationId xmlns:a16="http://schemas.microsoft.com/office/drawing/2014/main" id="{189DE3DE-6D69-42E3-9CC4-523F7325DF4E}"/>
                </a:ext>
              </a:extLst>
            </p:cNvPr>
            <p:cNvSpPr/>
            <p:nvPr/>
          </p:nvSpPr>
          <p:spPr>
            <a:xfrm>
              <a:off x="5954758" y="5275289"/>
              <a:ext cx="1611470" cy="1009657"/>
            </a:xfrm>
            <a:prstGeom prst="rect">
              <a:avLst/>
            </a:prstGeom>
            <a:noFill/>
            <a:ln w="38100" cap="flat" cmpd="sng" algn="ctr">
              <a:solidFill>
                <a:srgbClr val="A7A8AA"/>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47" name="Arrow: Chevron 6">
              <a:extLst>
                <a:ext uri="{FF2B5EF4-FFF2-40B4-BE49-F238E27FC236}">
                  <a16:creationId xmlns:a16="http://schemas.microsoft.com/office/drawing/2014/main" id="{6F2A8A52-3BBA-48C3-B23F-383E278F685A}"/>
                </a:ext>
              </a:extLst>
            </p:cNvPr>
            <p:cNvSpPr/>
            <p:nvPr/>
          </p:nvSpPr>
          <p:spPr>
            <a:xfrm>
              <a:off x="7641089" y="5275287"/>
              <a:ext cx="1597986" cy="1009657"/>
            </a:xfrm>
            <a:prstGeom prst="rect">
              <a:avLst/>
            </a:prstGeom>
            <a:noFill/>
            <a:ln w="38100" cap="flat" cmpd="sng" algn="ctr">
              <a:solidFill>
                <a:srgbClr val="A7A8AA"/>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48" name="Arrow: Chevron 6">
              <a:extLst>
                <a:ext uri="{FF2B5EF4-FFF2-40B4-BE49-F238E27FC236}">
                  <a16:creationId xmlns:a16="http://schemas.microsoft.com/office/drawing/2014/main" id="{7EFFD116-C610-4275-A210-C279682E7BFC}"/>
                </a:ext>
              </a:extLst>
            </p:cNvPr>
            <p:cNvSpPr/>
            <p:nvPr/>
          </p:nvSpPr>
          <p:spPr>
            <a:xfrm>
              <a:off x="9322340" y="5275287"/>
              <a:ext cx="1587456" cy="1009657"/>
            </a:xfrm>
            <a:prstGeom prst="rect">
              <a:avLst/>
            </a:prstGeom>
            <a:noFill/>
            <a:ln w="38100" cap="flat" cmpd="sng" algn="ctr">
              <a:solidFill>
                <a:srgbClr val="A7A8AA"/>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49" name="TextBox 48">
              <a:extLst>
                <a:ext uri="{FF2B5EF4-FFF2-40B4-BE49-F238E27FC236}">
                  <a16:creationId xmlns:a16="http://schemas.microsoft.com/office/drawing/2014/main" id="{C6E72EA4-C144-4B9A-9445-3CC5DB0FF63A}"/>
                </a:ext>
              </a:extLst>
            </p:cNvPr>
            <p:cNvSpPr txBox="1"/>
            <p:nvPr/>
          </p:nvSpPr>
          <p:spPr>
            <a:xfrm>
              <a:off x="2647819" y="5617703"/>
              <a:ext cx="1588931"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a:ea typeface="+mn-ea"/>
                  <a:cs typeface="+mn-cs"/>
                </a:rPr>
                <a:t>July 2020</a:t>
              </a:r>
            </a:p>
          </p:txBody>
        </p:sp>
        <p:sp>
          <p:nvSpPr>
            <p:cNvPr id="50" name="TextBox 49">
              <a:extLst>
                <a:ext uri="{FF2B5EF4-FFF2-40B4-BE49-F238E27FC236}">
                  <a16:creationId xmlns:a16="http://schemas.microsoft.com/office/drawing/2014/main" id="{1EC7B47A-ABFB-43AB-BB7F-6D3CD3FB7F03}"/>
                </a:ext>
              </a:extLst>
            </p:cNvPr>
            <p:cNvSpPr txBox="1"/>
            <p:nvPr/>
          </p:nvSpPr>
          <p:spPr>
            <a:xfrm>
              <a:off x="4296687" y="5494593"/>
              <a:ext cx="158893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a:ea typeface="+mn-ea"/>
                  <a:cs typeface="+mn-cs"/>
                </a:rPr>
                <a:t>Aug – Sept 2020</a:t>
              </a:r>
            </a:p>
          </p:txBody>
        </p:sp>
        <p:sp>
          <p:nvSpPr>
            <p:cNvPr id="52" name="TextBox 51">
              <a:extLst>
                <a:ext uri="{FF2B5EF4-FFF2-40B4-BE49-F238E27FC236}">
                  <a16:creationId xmlns:a16="http://schemas.microsoft.com/office/drawing/2014/main" id="{E4092D9C-66A9-45BD-BB8F-3F56441A3065}"/>
                </a:ext>
              </a:extLst>
            </p:cNvPr>
            <p:cNvSpPr txBox="1"/>
            <p:nvPr/>
          </p:nvSpPr>
          <p:spPr>
            <a:xfrm>
              <a:off x="6013618" y="5494593"/>
              <a:ext cx="158893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a:ea typeface="+mn-ea"/>
                  <a:cs typeface="+mn-cs"/>
                </a:rPr>
                <a:t>Sept – Nov 2020</a:t>
              </a:r>
            </a:p>
          </p:txBody>
        </p:sp>
        <p:sp>
          <p:nvSpPr>
            <p:cNvPr id="53" name="TextBox 52">
              <a:extLst>
                <a:ext uri="{FF2B5EF4-FFF2-40B4-BE49-F238E27FC236}">
                  <a16:creationId xmlns:a16="http://schemas.microsoft.com/office/drawing/2014/main" id="{679153FA-6024-49D0-9FEE-8E1CDD2DE6FE}"/>
                </a:ext>
              </a:extLst>
            </p:cNvPr>
            <p:cNvSpPr txBox="1"/>
            <p:nvPr/>
          </p:nvSpPr>
          <p:spPr>
            <a:xfrm>
              <a:off x="7691583" y="5494593"/>
              <a:ext cx="158893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a:ea typeface="+mn-ea"/>
                  <a:cs typeface="+mn-cs"/>
                </a:rPr>
                <a:t>Nov 2020 – Feb 2021</a:t>
              </a:r>
            </a:p>
          </p:txBody>
        </p:sp>
        <p:sp>
          <p:nvSpPr>
            <p:cNvPr id="54" name="TextBox 53">
              <a:extLst>
                <a:ext uri="{FF2B5EF4-FFF2-40B4-BE49-F238E27FC236}">
                  <a16:creationId xmlns:a16="http://schemas.microsoft.com/office/drawing/2014/main" id="{A237A61E-83F0-4614-82A2-9E4917362CFD}"/>
                </a:ext>
              </a:extLst>
            </p:cNvPr>
            <p:cNvSpPr txBox="1"/>
            <p:nvPr/>
          </p:nvSpPr>
          <p:spPr>
            <a:xfrm>
              <a:off x="9344879" y="5617703"/>
              <a:ext cx="1588931"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a:ea typeface="+mn-ea"/>
                  <a:cs typeface="+mn-cs"/>
                </a:rPr>
                <a:t>Feb – Apr 2021</a:t>
              </a:r>
            </a:p>
          </p:txBody>
        </p:sp>
      </p:grpSp>
      <p:sp>
        <p:nvSpPr>
          <p:cNvPr id="66" name="Content Placeholder 7">
            <a:extLst>
              <a:ext uri="{FF2B5EF4-FFF2-40B4-BE49-F238E27FC236}">
                <a16:creationId xmlns:a16="http://schemas.microsoft.com/office/drawing/2014/main" id="{A1C01478-5646-4025-B54C-A8E22FA9A3DB}"/>
              </a:ext>
            </a:extLst>
          </p:cNvPr>
          <p:cNvSpPr txBox="1">
            <a:spLocks/>
          </p:cNvSpPr>
          <p:nvPr/>
        </p:nvSpPr>
        <p:spPr>
          <a:xfrm>
            <a:off x="403860" y="936569"/>
            <a:ext cx="10515600" cy="978242"/>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Arial" panose="020B0604020202020204" pitchFamily="34" charset="0"/>
                <a:ea typeface="+mn-ea"/>
                <a:cs typeface="Arial" panose="020B0604020202020204" pitchFamily="34" charset="0"/>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Arial" panose="020B0604020202020204" pitchFamily="34" charset="0"/>
                <a:ea typeface="+mn-ea"/>
                <a:cs typeface="Arial" panose="020B0604020202020204" pitchFamily="34" charset="0"/>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Arial" panose="020B0604020202020204" pitchFamily="34" charset="0"/>
                <a:ea typeface="+mn-ea"/>
                <a:cs typeface="Arial" panose="020B0604020202020204" pitchFamily="34" charset="0"/>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rgbClr val="FFB81C"/>
              </a:buClr>
              <a:buSzPct val="92000"/>
              <a:buFont typeface="Wingdings 2" panose="05020102010507070707" pitchFamily="18" charset="2"/>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intention of different testing cycles is to begin with testing of discrete functionality, then progress through to end-to-end business scenario testing. </a:t>
            </a:r>
          </a:p>
        </p:txBody>
      </p:sp>
      <p:sp>
        <p:nvSpPr>
          <p:cNvPr id="67" name="Title 5">
            <a:extLst>
              <a:ext uri="{FF2B5EF4-FFF2-40B4-BE49-F238E27FC236}">
                <a16:creationId xmlns:a16="http://schemas.microsoft.com/office/drawing/2014/main" id="{F8B6EC83-D44F-42D3-A053-519E4E04CEBC}"/>
              </a:ext>
            </a:extLst>
          </p:cNvPr>
          <p:cNvSpPr>
            <a:spLocks noGrp="1"/>
          </p:cNvSpPr>
          <p:nvPr>
            <p:ph type="title"/>
          </p:nvPr>
        </p:nvSpPr>
        <p:spPr>
          <a:xfrm>
            <a:off x="360485" y="286604"/>
            <a:ext cx="11500338" cy="513496"/>
          </a:xfrm>
        </p:spPr>
        <p:txBody>
          <a:bodyPr>
            <a:normAutofit/>
          </a:bodyPr>
          <a:lstStyle/>
          <a:p>
            <a:r>
              <a:rPr lang="en-US" sz="3200" dirty="0">
                <a:solidFill>
                  <a:srgbClr val="092F57"/>
                </a:solidFill>
              </a:rPr>
              <a:t>Where are we now?</a:t>
            </a:r>
          </a:p>
        </p:txBody>
      </p:sp>
      <p:sp>
        <p:nvSpPr>
          <p:cNvPr id="2" name="Rectangle 1">
            <a:extLst>
              <a:ext uri="{FF2B5EF4-FFF2-40B4-BE49-F238E27FC236}">
                <a16:creationId xmlns:a16="http://schemas.microsoft.com/office/drawing/2014/main" id="{FFE0086E-C2D0-4983-BC40-584F25987792}"/>
              </a:ext>
            </a:extLst>
          </p:cNvPr>
          <p:cNvSpPr/>
          <p:nvPr/>
        </p:nvSpPr>
        <p:spPr>
          <a:xfrm>
            <a:off x="6251070" y="2403931"/>
            <a:ext cx="5159052" cy="3457614"/>
          </a:xfrm>
          <a:prstGeom prst="rect">
            <a:avLst/>
          </a:prstGeom>
          <a:noFill/>
          <a:ln w="76200">
            <a:solidFill>
              <a:srgbClr val="E145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187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43">
            <a:extLst>
              <a:ext uri="{FF2B5EF4-FFF2-40B4-BE49-F238E27FC236}">
                <a16:creationId xmlns:a16="http://schemas.microsoft.com/office/drawing/2014/main" id="{FE12D91E-8249-4EBD-985B-910C66CD1678}"/>
              </a:ext>
            </a:extLst>
          </p:cNvPr>
          <p:cNvSpPr>
            <a:spLocks noEditPoints="1"/>
          </p:cNvSpPr>
          <p:nvPr/>
        </p:nvSpPr>
        <p:spPr bwMode="auto">
          <a:xfrm rot="11564431">
            <a:off x="1206353" y="2360618"/>
            <a:ext cx="663874" cy="525659"/>
          </a:xfrm>
          <a:custGeom>
            <a:avLst/>
            <a:gdLst>
              <a:gd name="T0" fmla="*/ 172 w 320"/>
              <a:gd name="T1" fmla="*/ 163 h 258"/>
              <a:gd name="T2" fmla="*/ 193 w 320"/>
              <a:gd name="T3" fmla="*/ 130 h 258"/>
              <a:gd name="T4" fmla="*/ 162 w 320"/>
              <a:gd name="T5" fmla="*/ 104 h 258"/>
              <a:gd name="T6" fmla="*/ 154 w 320"/>
              <a:gd name="T7" fmla="*/ 66 h 258"/>
              <a:gd name="T8" fmla="*/ 115 w 320"/>
              <a:gd name="T9" fmla="*/ 69 h 258"/>
              <a:gd name="T10" fmla="*/ 81 w 320"/>
              <a:gd name="T11" fmla="*/ 48 h 258"/>
              <a:gd name="T12" fmla="*/ 56 w 320"/>
              <a:gd name="T13" fmla="*/ 78 h 258"/>
              <a:gd name="T14" fmla="*/ 18 w 320"/>
              <a:gd name="T15" fmla="*/ 86 h 258"/>
              <a:gd name="T16" fmla="*/ 21 w 320"/>
              <a:gd name="T17" fmla="*/ 126 h 258"/>
              <a:gd name="T18" fmla="*/ 0 w 320"/>
              <a:gd name="T19" fmla="*/ 159 h 258"/>
              <a:gd name="T20" fmla="*/ 30 w 320"/>
              <a:gd name="T21" fmla="*/ 185 h 258"/>
              <a:gd name="T22" fmla="*/ 38 w 320"/>
              <a:gd name="T23" fmla="*/ 223 h 258"/>
              <a:gd name="T24" fmla="*/ 78 w 320"/>
              <a:gd name="T25" fmla="*/ 220 h 258"/>
              <a:gd name="T26" fmla="*/ 111 w 320"/>
              <a:gd name="T27" fmla="*/ 241 h 258"/>
              <a:gd name="T28" fmla="*/ 136 w 320"/>
              <a:gd name="T29" fmla="*/ 211 h 258"/>
              <a:gd name="T30" fmla="*/ 175 w 320"/>
              <a:gd name="T31" fmla="*/ 202 h 258"/>
              <a:gd name="T32" fmla="*/ 34 w 320"/>
              <a:gd name="T33" fmla="*/ 144 h 258"/>
              <a:gd name="T34" fmla="*/ 96 w 320"/>
              <a:gd name="T35" fmla="*/ 207 h 258"/>
              <a:gd name="T36" fmla="*/ 60 w 320"/>
              <a:gd name="T37" fmla="*/ 144 h 258"/>
              <a:gd name="T38" fmla="*/ 318 w 320"/>
              <a:gd name="T39" fmla="*/ 84 h 258"/>
              <a:gd name="T40" fmla="*/ 315 w 320"/>
              <a:gd name="T41" fmla="*/ 55 h 258"/>
              <a:gd name="T42" fmla="*/ 301 w 320"/>
              <a:gd name="T43" fmla="*/ 29 h 258"/>
              <a:gd name="T44" fmla="*/ 279 w 320"/>
              <a:gd name="T45" fmla="*/ 11 h 258"/>
              <a:gd name="T46" fmla="*/ 251 w 320"/>
              <a:gd name="T47" fmla="*/ 2 h 258"/>
              <a:gd name="T48" fmla="*/ 222 w 320"/>
              <a:gd name="T49" fmla="*/ 5 h 258"/>
              <a:gd name="T50" fmla="*/ 196 w 320"/>
              <a:gd name="T51" fmla="*/ 19 h 258"/>
              <a:gd name="T52" fmla="*/ 178 w 320"/>
              <a:gd name="T53" fmla="*/ 41 h 258"/>
              <a:gd name="T54" fmla="*/ 169 w 320"/>
              <a:gd name="T55" fmla="*/ 69 h 258"/>
              <a:gd name="T56" fmla="*/ 172 w 320"/>
              <a:gd name="T57" fmla="*/ 98 h 258"/>
              <a:gd name="T58" fmla="*/ 186 w 320"/>
              <a:gd name="T59" fmla="*/ 124 h 258"/>
              <a:gd name="T60" fmla="*/ 208 w 320"/>
              <a:gd name="T61" fmla="*/ 142 h 258"/>
              <a:gd name="T62" fmla="*/ 236 w 320"/>
              <a:gd name="T63" fmla="*/ 151 h 258"/>
              <a:gd name="T64" fmla="*/ 265 w 320"/>
              <a:gd name="T65" fmla="*/ 148 h 258"/>
              <a:gd name="T66" fmla="*/ 290 w 320"/>
              <a:gd name="T67" fmla="*/ 134 h 258"/>
              <a:gd name="T68" fmla="*/ 309 w 320"/>
              <a:gd name="T69" fmla="*/ 112 h 258"/>
              <a:gd name="T70" fmla="*/ 318 w 320"/>
              <a:gd name="T71" fmla="*/ 84 h 258"/>
              <a:gd name="T72" fmla="*/ 196 w 320"/>
              <a:gd name="T73" fmla="*/ 62 h 258"/>
              <a:gd name="T74" fmla="*/ 271 w 320"/>
              <a:gd name="T75" fmla="*/ 85 h 258"/>
              <a:gd name="T76" fmla="*/ 252 w 320"/>
              <a:gd name="T77" fmla="*/ 49 h 258"/>
              <a:gd name="T78" fmla="*/ 272 w 320"/>
              <a:gd name="T79" fmla="*/ 182 h 258"/>
              <a:gd name="T80" fmla="*/ 260 w 320"/>
              <a:gd name="T81" fmla="*/ 166 h 258"/>
              <a:gd name="T82" fmla="*/ 242 w 320"/>
              <a:gd name="T83" fmla="*/ 155 h 258"/>
              <a:gd name="T84" fmla="*/ 222 w 320"/>
              <a:gd name="T85" fmla="*/ 152 h 258"/>
              <a:gd name="T86" fmla="*/ 203 w 320"/>
              <a:gd name="T87" fmla="*/ 157 h 258"/>
              <a:gd name="T88" fmla="*/ 186 w 320"/>
              <a:gd name="T89" fmla="*/ 170 h 258"/>
              <a:gd name="T90" fmla="*/ 176 w 320"/>
              <a:gd name="T91" fmla="*/ 187 h 258"/>
              <a:gd name="T92" fmla="*/ 173 w 320"/>
              <a:gd name="T93" fmla="*/ 208 h 258"/>
              <a:gd name="T94" fmla="*/ 178 w 320"/>
              <a:gd name="T95" fmla="*/ 227 h 258"/>
              <a:gd name="T96" fmla="*/ 191 w 320"/>
              <a:gd name="T97" fmla="*/ 243 h 258"/>
              <a:gd name="T98" fmla="*/ 208 w 320"/>
              <a:gd name="T99" fmla="*/ 254 h 258"/>
              <a:gd name="T100" fmla="*/ 228 w 320"/>
              <a:gd name="T101" fmla="*/ 257 h 258"/>
              <a:gd name="T102" fmla="*/ 248 w 320"/>
              <a:gd name="T103" fmla="*/ 251 h 258"/>
              <a:gd name="T104" fmla="*/ 264 w 320"/>
              <a:gd name="T105" fmla="*/ 239 h 258"/>
              <a:gd name="T106" fmla="*/ 275 w 320"/>
              <a:gd name="T107" fmla="*/ 222 h 258"/>
              <a:gd name="T108" fmla="*/ 277 w 320"/>
              <a:gd name="T109" fmla="*/ 201 h 258"/>
              <a:gd name="T110" fmla="*/ 234 w 320"/>
              <a:gd name="T111" fmla="*/ 238 h 258"/>
              <a:gd name="T112" fmla="*/ 259 w 320"/>
              <a:gd name="T113" fmla="*/ 196 h 258"/>
              <a:gd name="T114" fmla="*/ 230 w 320"/>
              <a:gd name="T115" fmla="*/ 224 h 258"/>
              <a:gd name="T116" fmla="*/ 245 w 320"/>
              <a:gd name="T117" fmla="*/ 19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0" h="258">
                <a:moveTo>
                  <a:pt x="175" y="197"/>
                </a:moveTo>
                <a:cubicBezTo>
                  <a:pt x="162" y="185"/>
                  <a:pt x="162" y="185"/>
                  <a:pt x="162" y="185"/>
                </a:cubicBezTo>
                <a:cubicBezTo>
                  <a:pt x="167" y="178"/>
                  <a:pt x="170" y="170"/>
                  <a:pt x="172" y="163"/>
                </a:cubicBezTo>
                <a:cubicBezTo>
                  <a:pt x="189" y="163"/>
                  <a:pt x="189" y="163"/>
                  <a:pt x="189" y="163"/>
                </a:cubicBezTo>
                <a:cubicBezTo>
                  <a:pt x="191" y="163"/>
                  <a:pt x="193" y="161"/>
                  <a:pt x="193" y="159"/>
                </a:cubicBezTo>
                <a:cubicBezTo>
                  <a:pt x="193" y="130"/>
                  <a:pt x="193" y="130"/>
                  <a:pt x="193" y="130"/>
                </a:cubicBezTo>
                <a:cubicBezTo>
                  <a:pt x="193" y="128"/>
                  <a:pt x="191" y="126"/>
                  <a:pt x="189" y="126"/>
                </a:cubicBezTo>
                <a:cubicBezTo>
                  <a:pt x="172" y="126"/>
                  <a:pt x="172" y="126"/>
                  <a:pt x="172" y="126"/>
                </a:cubicBezTo>
                <a:cubicBezTo>
                  <a:pt x="170" y="118"/>
                  <a:pt x="167" y="111"/>
                  <a:pt x="162" y="104"/>
                </a:cubicBezTo>
                <a:cubicBezTo>
                  <a:pt x="175" y="92"/>
                  <a:pt x="175" y="92"/>
                  <a:pt x="175" y="92"/>
                </a:cubicBezTo>
                <a:cubicBezTo>
                  <a:pt x="176" y="90"/>
                  <a:pt x="176" y="88"/>
                  <a:pt x="175" y="86"/>
                </a:cubicBezTo>
                <a:cubicBezTo>
                  <a:pt x="154" y="66"/>
                  <a:pt x="154" y="66"/>
                  <a:pt x="154" y="66"/>
                </a:cubicBezTo>
                <a:cubicBezTo>
                  <a:pt x="153" y="64"/>
                  <a:pt x="150" y="64"/>
                  <a:pt x="149" y="66"/>
                </a:cubicBezTo>
                <a:cubicBezTo>
                  <a:pt x="136" y="78"/>
                  <a:pt x="136" y="78"/>
                  <a:pt x="136" y="78"/>
                </a:cubicBezTo>
                <a:cubicBezTo>
                  <a:pt x="130" y="74"/>
                  <a:pt x="122" y="71"/>
                  <a:pt x="115" y="69"/>
                </a:cubicBezTo>
                <a:cubicBezTo>
                  <a:pt x="115" y="51"/>
                  <a:pt x="115" y="51"/>
                  <a:pt x="115" y="51"/>
                </a:cubicBezTo>
                <a:cubicBezTo>
                  <a:pt x="115" y="49"/>
                  <a:pt x="113" y="48"/>
                  <a:pt x="111" y="48"/>
                </a:cubicBezTo>
                <a:cubicBezTo>
                  <a:pt x="81" y="48"/>
                  <a:pt x="81" y="48"/>
                  <a:pt x="81" y="48"/>
                </a:cubicBezTo>
                <a:cubicBezTo>
                  <a:pt x="79" y="48"/>
                  <a:pt x="78" y="49"/>
                  <a:pt x="78" y="51"/>
                </a:cubicBezTo>
                <a:cubicBezTo>
                  <a:pt x="78" y="69"/>
                  <a:pt x="78" y="69"/>
                  <a:pt x="78" y="69"/>
                </a:cubicBezTo>
                <a:cubicBezTo>
                  <a:pt x="70" y="71"/>
                  <a:pt x="63" y="74"/>
                  <a:pt x="56" y="78"/>
                </a:cubicBezTo>
                <a:cubicBezTo>
                  <a:pt x="44" y="66"/>
                  <a:pt x="44" y="66"/>
                  <a:pt x="44" y="66"/>
                </a:cubicBezTo>
                <a:cubicBezTo>
                  <a:pt x="42" y="64"/>
                  <a:pt x="40" y="64"/>
                  <a:pt x="38" y="66"/>
                </a:cubicBezTo>
                <a:cubicBezTo>
                  <a:pt x="18" y="86"/>
                  <a:pt x="18" y="86"/>
                  <a:pt x="18" y="86"/>
                </a:cubicBezTo>
                <a:cubicBezTo>
                  <a:pt x="16" y="88"/>
                  <a:pt x="16" y="90"/>
                  <a:pt x="18" y="92"/>
                </a:cubicBezTo>
                <a:cubicBezTo>
                  <a:pt x="30" y="104"/>
                  <a:pt x="30" y="104"/>
                  <a:pt x="30" y="104"/>
                </a:cubicBezTo>
                <a:cubicBezTo>
                  <a:pt x="26" y="111"/>
                  <a:pt x="23" y="118"/>
                  <a:pt x="21" y="126"/>
                </a:cubicBezTo>
                <a:cubicBezTo>
                  <a:pt x="3" y="126"/>
                  <a:pt x="3" y="126"/>
                  <a:pt x="3" y="126"/>
                </a:cubicBezTo>
                <a:cubicBezTo>
                  <a:pt x="1" y="126"/>
                  <a:pt x="0" y="128"/>
                  <a:pt x="0" y="130"/>
                </a:cubicBezTo>
                <a:cubicBezTo>
                  <a:pt x="0" y="159"/>
                  <a:pt x="0" y="159"/>
                  <a:pt x="0" y="159"/>
                </a:cubicBezTo>
                <a:cubicBezTo>
                  <a:pt x="0" y="161"/>
                  <a:pt x="1" y="163"/>
                  <a:pt x="3" y="163"/>
                </a:cubicBezTo>
                <a:cubicBezTo>
                  <a:pt x="21" y="163"/>
                  <a:pt x="21" y="163"/>
                  <a:pt x="21" y="163"/>
                </a:cubicBezTo>
                <a:cubicBezTo>
                  <a:pt x="23" y="170"/>
                  <a:pt x="26" y="178"/>
                  <a:pt x="30" y="185"/>
                </a:cubicBezTo>
                <a:cubicBezTo>
                  <a:pt x="18" y="197"/>
                  <a:pt x="18" y="197"/>
                  <a:pt x="18" y="197"/>
                </a:cubicBezTo>
                <a:cubicBezTo>
                  <a:pt x="16" y="198"/>
                  <a:pt x="16" y="201"/>
                  <a:pt x="18" y="202"/>
                </a:cubicBezTo>
                <a:cubicBezTo>
                  <a:pt x="38" y="223"/>
                  <a:pt x="38" y="223"/>
                  <a:pt x="38" y="223"/>
                </a:cubicBezTo>
                <a:cubicBezTo>
                  <a:pt x="40" y="224"/>
                  <a:pt x="42" y="224"/>
                  <a:pt x="44" y="223"/>
                </a:cubicBezTo>
                <a:cubicBezTo>
                  <a:pt x="56" y="211"/>
                  <a:pt x="56" y="211"/>
                  <a:pt x="56" y="211"/>
                </a:cubicBezTo>
                <a:cubicBezTo>
                  <a:pt x="63" y="215"/>
                  <a:pt x="70" y="218"/>
                  <a:pt x="78" y="220"/>
                </a:cubicBezTo>
                <a:cubicBezTo>
                  <a:pt x="78" y="237"/>
                  <a:pt x="78" y="237"/>
                  <a:pt x="78" y="237"/>
                </a:cubicBezTo>
                <a:cubicBezTo>
                  <a:pt x="78" y="239"/>
                  <a:pt x="79" y="241"/>
                  <a:pt x="81" y="241"/>
                </a:cubicBezTo>
                <a:cubicBezTo>
                  <a:pt x="111" y="241"/>
                  <a:pt x="111" y="241"/>
                  <a:pt x="111" y="241"/>
                </a:cubicBezTo>
                <a:cubicBezTo>
                  <a:pt x="113" y="241"/>
                  <a:pt x="115" y="239"/>
                  <a:pt x="115" y="237"/>
                </a:cubicBezTo>
                <a:cubicBezTo>
                  <a:pt x="115" y="220"/>
                  <a:pt x="115" y="220"/>
                  <a:pt x="115" y="220"/>
                </a:cubicBezTo>
                <a:cubicBezTo>
                  <a:pt x="122" y="218"/>
                  <a:pt x="130" y="215"/>
                  <a:pt x="136" y="211"/>
                </a:cubicBezTo>
                <a:cubicBezTo>
                  <a:pt x="149" y="223"/>
                  <a:pt x="149" y="223"/>
                  <a:pt x="149" y="223"/>
                </a:cubicBezTo>
                <a:cubicBezTo>
                  <a:pt x="150" y="224"/>
                  <a:pt x="153" y="224"/>
                  <a:pt x="154" y="223"/>
                </a:cubicBezTo>
                <a:cubicBezTo>
                  <a:pt x="175" y="202"/>
                  <a:pt x="175" y="202"/>
                  <a:pt x="175" y="202"/>
                </a:cubicBezTo>
                <a:cubicBezTo>
                  <a:pt x="176" y="201"/>
                  <a:pt x="176" y="198"/>
                  <a:pt x="175" y="197"/>
                </a:cubicBezTo>
                <a:close/>
                <a:moveTo>
                  <a:pt x="96" y="207"/>
                </a:moveTo>
                <a:cubicBezTo>
                  <a:pt x="62" y="207"/>
                  <a:pt x="34" y="179"/>
                  <a:pt x="34" y="144"/>
                </a:cubicBezTo>
                <a:cubicBezTo>
                  <a:pt x="34" y="110"/>
                  <a:pt x="62" y="82"/>
                  <a:pt x="96" y="82"/>
                </a:cubicBezTo>
                <a:cubicBezTo>
                  <a:pt x="131" y="82"/>
                  <a:pt x="159" y="110"/>
                  <a:pt x="159" y="144"/>
                </a:cubicBezTo>
                <a:cubicBezTo>
                  <a:pt x="159" y="179"/>
                  <a:pt x="131" y="207"/>
                  <a:pt x="96" y="207"/>
                </a:cubicBezTo>
                <a:close/>
                <a:moveTo>
                  <a:pt x="133" y="144"/>
                </a:moveTo>
                <a:cubicBezTo>
                  <a:pt x="133" y="164"/>
                  <a:pt x="116" y="181"/>
                  <a:pt x="96" y="181"/>
                </a:cubicBezTo>
                <a:cubicBezTo>
                  <a:pt x="76" y="181"/>
                  <a:pt x="60" y="164"/>
                  <a:pt x="60" y="144"/>
                </a:cubicBezTo>
                <a:cubicBezTo>
                  <a:pt x="60" y="124"/>
                  <a:pt x="76" y="108"/>
                  <a:pt x="96" y="108"/>
                </a:cubicBezTo>
                <a:cubicBezTo>
                  <a:pt x="116" y="108"/>
                  <a:pt x="133" y="124"/>
                  <a:pt x="133" y="144"/>
                </a:cubicBezTo>
                <a:close/>
                <a:moveTo>
                  <a:pt x="318" y="84"/>
                </a:moveTo>
                <a:cubicBezTo>
                  <a:pt x="304" y="80"/>
                  <a:pt x="304" y="80"/>
                  <a:pt x="304" y="80"/>
                </a:cubicBezTo>
                <a:cubicBezTo>
                  <a:pt x="305" y="74"/>
                  <a:pt x="304" y="67"/>
                  <a:pt x="303" y="61"/>
                </a:cubicBezTo>
                <a:cubicBezTo>
                  <a:pt x="315" y="55"/>
                  <a:pt x="315" y="55"/>
                  <a:pt x="315" y="55"/>
                </a:cubicBezTo>
                <a:cubicBezTo>
                  <a:pt x="316" y="54"/>
                  <a:pt x="317" y="52"/>
                  <a:pt x="316" y="51"/>
                </a:cubicBezTo>
                <a:cubicBezTo>
                  <a:pt x="305" y="31"/>
                  <a:pt x="305" y="31"/>
                  <a:pt x="305" y="31"/>
                </a:cubicBezTo>
                <a:cubicBezTo>
                  <a:pt x="304" y="29"/>
                  <a:pt x="303" y="29"/>
                  <a:pt x="301" y="29"/>
                </a:cubicBezTo>
                <a:cubicBezTo>
                  <a:pt x="289" y="36"/>
                  <a:pt x="289" y="36"/>
                  <a:pt x="289" y="36"/>
                </a:cubicBezTo>
                <a:cubicBezTo>
                  <a:pt x="285" y="31"/>
                  <a:pt x="280" y="27"/>
                  <a:pt x="275" y="24"/>
                </a:cubicBezTo>
                <a:cubicBezTo>
                  <a:pt x="279" y="11"/>
                  <a:pt x="279" y="11"/>
                  <a:pt x="279" y="11"/>
                </a:cubicBezTo>
                <a:cubicBezTo>
                  <a:pt x="279" y="9"/>
                  <a:pt x="278" y="8"/>
                  <a:pt x="277" y="7"/>
                </a:cubicBezTo>
                <a:cubicBezTo>
                  <a:pt x="255" y="0"/>
                  <a:pt x="255" y="0"/>
                  <a:pt x="255" y="0"/>
                </a:cubicBezTo>
                <a:cubicBezTo>
                  <a:pt x="253" y="0"/>
                  <a:pt x="251" y="1"/>
                  <a:pt x="251" y="2"/>
                </a:cubicBezTo>
                <a:cubicBezTo>
                  <a:pt x="247" y="15"/>
                  <a:pt x="247" y="15"/>
                  <a:pt x="247" y="15"/>
                </a:cubicBezTo>
                <a:cubicBezTo>
                  <a:pt x="241" y="15"/>
                  <a:pt x="234" y="16"/>
                  <a:pt x="228" y="17"/>
                </a:cubicBezTo>
                <a:cubicBezTo>
                  <a:pt x="222" y="5"/>
                  <a:pt x="222" y="5"/>
                  <a:pt x="222" y="5"/>
                </a:cubicBezTo>
                <a:cubicBezTo>
                  <a:pt x="221" y="4"/>
                  <a:pt x="219" y="3"/>
                  <a:pt x="218" y="4"/>
                </a:cubicBezTo>
                <a:cubicBezTo>
                  <a:pt x="197" y="15"/>
                  <a:pt x="197" y="15"/>
                  <a:pt x="197" y="15"/>
                </a:cubicBezTo>
                <a:cubicBezTo>
                  <a:pt x="196" y="15"/>
                  <a:pt x="196" y="17"/>
                  <a:pt x="196" y="19"/>
                </a:cubicBezTo>
                <a:cubicBezTo>
                  <a:pt x="203" y="31"/>
                  <a:pt x="203" y="31"/>
                  <a:pt x="203" y="31"/>
                </a:cubicBezTo>
                <a:cubicBezTo>
                  <a:pt x="198" y="35"/>
                  <a:pt x="194" y="40"/>
                  <a:pt x="191" y="45"/>
                </a:cubicBezTo>
                <a:cubicBezTo>
                  <a:pt x="178" y="41"/>
                  <a:pt x="178" y="41"/>
                  <a:pt x="178" y="41"/>
                </a:cubicBezTo>
                <a:cubicBezTo>
                  <a:pt x="176" y="41"/>
                  <a:pt x="175" y="42"/>
                  <a:pt x="174" y="43"/>
                </a:cubicBezTo>
                <a:cubicBezTo>
                  <a:pt x="167" y="65"/>
                  <a:pt x="167" y="65"/>
                  <a:pt x="167" y="65"/>
                </a:cubicBezTo>
                <a:cubicBezTo>
                  <a:pt x="167" y="67"/>
                  <a:pt x="168" y="68"/>
                  <a:pt x="169" y="69"/>
                </a:cubicBezTo>
                <a:cubicBezTo>
                  <a:pt x="182" y="73"/>
                  <a:pt x="182" y="73"/>
                  <a:pt x="182" y="73"/>
                </a:cubicBezTo>
                <a:cubicBezTo>
                  <a:pt x="182" y="79"/>
                  <a:pt x="183" y="86"/>
                  <a:pt x="184" y="92"/>
                </a:cubicBezTo>
                <a:cubicBezTo>
                  <a:pt x="172" y="98"/>
                  <a:pt x="172" y="98"/>
                  <a:pt x="172" y="98"/>
                </a:cubicBezTo>
                <a:cubicBezTo>
                  <a:pt x="171" y="99"/>
                  <a:pt x="170" y="100"/>
                  <a:pt x="171" y="102"/>
                </a:cubicBezTo>
                <a:cubicBezTo>
                  <a:pt x="182" y="122"/>
                  <a:pt x="182" y="122"/>
                  <a:pt x="182" y="122"/>
                </a:cubicBezTo>
                <a:cubicBezTo>
                  <a:pt x="182" y="124"/>
                  <a:pt x="184" y="124"/>
                  <a:pt x="186" y="124"/>
                </a:cubicBezTo>
                <a:cubicBezTo>
                  <a:pt x="198" y="117"/>
                  <a:pt x="198" y="117"/>
                  <a:pt x="198" y="117"/>
                </a:cubicBezTo>
                <a:cubicBezTo>
                  <a:pt x="202" y="122"/>
                  <a:pt x="207" y="126"/>
                  <a:pt x="212" y="129"/>
                </a:cubicBezTo>
                <a:cubicBezTo>
                  <a:pt x="208" y="142"/>
                  <a:pt x="208" y="142"/>
                  <a:pt x="208" y="142"/>
                </a:cubicBezTo>
                <a:cubicBezTo>
                  <a:pt x="208" y="144"/>
                  <a:pt x="208" y="145"/>
                  <a:pt x="210" y="146"/>
                </a:cubicBezTo>
                <a:cubicBezTo>
                  <a:pt x="232" y="153"/>
                  <a:pt x="232" y="153"/>
                  <a:pt x="232" y="153"/>
                </a:cubicBezTo>
                <a:cubicBezTo>
                  <a:pt x="234" y="153"/>
                  <a:pt x="235" y="152"/>
                  <a:pt x="236" y="151"/>
                </a:cubicBezTo>
                <a:cubicBezTo>
                  <a:pt x="240" y="137"/>
                  <a:pt x="240" y="137"/>
                  <a:pt x="240" y="137"/>
                </a:cubicBezTo>
                <a:cubicBezTo>
                  <a:pt x="246" y="138"/>
                  <a:pt x="252" y="137"/>
                  <a:pt x="258" y="136"/>
                </a:cubicBezTo>
                <a:cubicBezTo>
                  <a:pt x="265" y="148"/>
                  <a:pt x="265" y="148"/>
                  <a:pt x="265" y="148"/>
                </a:cubicBezTo>
                <a:cubicBezTo>
                  <a:pt x="266" y="149"/>
                  <a:pt x="267" y="150"/>
                  <a:pt x="269" y="149"/>
                </a:cubicBezTo>
                <a:cubicBezTo>
                  <a:pt x="289" y="138"/>
                  <a:pt x="289" y="138"/>
                  <a:pt x="289" y="138"/>
                </a:cubicBezTo>
                <a:cubicBezTo>
                  <a:pt x="291" y="137"/>
                  <a:pt x="291" y="136"/>
                  <a:pt x="290" y="134"/>
                </a:cubicBezTo>
                <a:cubicBezTo>
                  <a:pt x="284" y="122"/>
                  <a:pt x="284" y="122"/>
                  <a:pt x="284" y="122"/>
                </a:cubicBezTo>
                <a:cubicBezTo>
                  <a:pt x="289" y="118"/>
                  <a:pt x="293" y="113"/>
                  <a:pt x="296" y="108"/>
                </a:cubicBezTo>
                <a:cubicBezTo>
                  <a:pt x="309" y="112"/>
                  <a:pt x="309" y="112"/>
                  <a:pt x="309" y="112"/>
                </a:cubicBezTo>
                <a:cubicBezTo>
                  <a:pt x="311" y="112"/>
                  <a:pt x="312" y="111"/>
                  <a:pt x="313" y="110"/>
                </a:cubicBezTo>
                <a:cubicBezTo>
                  <a:pt x="319" y="88"/>
                  <a:pt x="319" y="88"/>
                  <a:pt x="319" y="88"/>
                </a:cubicBezTo>
                <a:cubicBezTo>
                  <a:pt x="320" y="86"/>
                  <a:pt x="319" y="85"/>
                  <a:pt x="318" y="84"/>
                </a:cubicBezTo>
                <a:close/>
                <a:moveTo>
                  <a:pt x="290" y="91"/>
                </a:moveTo>
                <a:cubicBezTo>
                  <a:pt x="282" y="117"/>
                  <a:pt x="255" y="131"/>
                  <a:pt x="229" y="123"/>
                </a:cubicBezTo>
                <a:cubicBezTo>
                  <a:pt x="203" y="116"/>
                  <a:pt x="188" y="88"/>
                  <a:pt x="196" y="62"/>
                </a:cubicBezTo>
                <a:cubicBezTo>
                  <a:pt x="204" y="36"/>
                  <a:pt x="232" y="22"/>
                  <a:pt x="258" y="29"/>
                </a:cubicBezTo>
                <a:cubicBezTo>
                  <a:pt x="284" y="37"/>
                  <a:pt x="298" y="65"/>
                  <a:pt x="290" y="91"/>
                </a:cubicBezTo>
                <a:close/>
                <a:moveTo>
                  <a:pt x="271" y="85"/>
                </a:moveTo>
                <a:cubicBezTo>
                  <a:pt x="266" y="100"/>
                  <a:pt x="250" y="109"/>
                  <a:pt x="235" y="104"/>
                </a:cubicBezTo>
                <a:cubicBezTo>
                  <a:pt x="220" y="99"/>
                  <a:pt x="211" y="83"/>
                  <a:pt x="216" y="68"/>
                </a:cubicBezTo>
                <a:cubicBezTo>
                  <a:pt x="221" y="53"/>
                  <a:pt x="237" y="44"/>
                  <a:pt x="252" y="49"/>
                </a:cubicBezTo>
                <a:cubicBezTo>
                  <a:pt x="267" y="54"/>
                  <a:pt x="275" y="70"/>
                  <a:pt x="271" y="85"/>
                </a:cubicBezTo>
                <a:close/>
                <a:moveTo>
                  <a:pt x="275" y="183"/>
                </a:moveTo>
                <a:cubicBezTo>
                  <a:pt x="274" y="182"/>
                  <a:pt x="273" y="182"/>
                  <a:pt x="272" y="182"/>
                </a:cubicBezTo>
                <a:cubicBezTo>
                  <a:pt x="263" y="184"/>
                  <a:pt x="263" y="184"/>
                  <a:pt x="263" y="184"/>
                </a:cubicBezTo>
                <a:cubicBezTo>
                  <a:pt x="261" y="180"/>
                  <a:pt x="258" y="177"/>
                  <a:pt x="255" y="174"/>
                </a:cubicBezTo>
                <a:cubicBezTo>
                  <a:pt x="260" y="166"/>
                  <a:pt x="260" y="166"/>
                  <a:pt x="260" y="166"/>
                </a:cubicBezTo>
                <a:cubicBezTo>
                  <a:pt x="261" y="165"/>
                  <a:pt x="260" y="163"/>
                  <a:pt x="259" y="163"/>
                </a:cubicBezTo>
                <a:cubicBezTo>
                  <a:pt x="245" y="154"/>
                  <a:pt x="245" y="154"/>
                  <a:pt x="245" y="154"/>
                </a:cubicBezTo>
                <a:cubicBezTo>
                  <a:pt x="244" y="154"/>
                  <a:pt x="243" y="154"/>
                  <a:pt x="242" y="155"/>
                </a:cubicBezTo>
                <a:cubicBezTo>
                  <a:pt x="238" y="164"/>
                  <a:pt x="238" y="164"/>
                  <a:pt x="238" y="164"/>
                </a:cubicBezTo>
                <a:cubicBezTo>
                  <a:pt x="233" y="162"/>
                  <a:pt x="229" y="162"/>
                  <a:pt x="225" y="162"/>
                </a:cubicBezTo>
                <a:cubicBezTo>
                  <a:pt x="222" y="152"/>
                  <a:pt x="222" y="152"/>
                  <a:pt x="222" y="152"/>
                </a:cubicBezTo>
                <a:cubicBezTo>
                  <a:pt x="222" y="151"/>
                  <a:pt x="221" y="151"/>
                  <a:pt x="220" y="151"/>
                </a:cubicBezTo>
                <a:cubicBezTo>
                  <a:pt x="204" y="155"/>
                  <a:pt x="204" y="155"/>
                  <a:pt x="204" y="155"/>
                </a:cubicBezTo>
                <a:cubicBezTo>
                  <a:pt x="203" y="155"/>
                  <a:pt x="202" y="156"/>
                  <a:pt x="203" y="157"/>
                </a:cubicBezTo>
                <a:cubicBezTo>
                  <a:pt x="205" y="167"/>
                  <a:pt x="205" y="167"/>
                  <a:pt x="205" y="167"/>
                </a:cubicBezTo>
                <a:cubicBezTo>
                  <a:pt x="201" y="169"/>
                  <a:pt x="198" y="172"/>
                  <a:pt x="195" y="175"/>
                </a:cubicBezTo>
                <a:cubicBezTo>
                  <a:pt x="186" y="170"/>
                  <a:pt x="186" y="170"/>
                  <a:pt x="186" y="170"/>
                </a:cubicBezTo>
                <a:cubicBezTo>
                  <a:pt x="185" y="169"/>
                  <a:pt x="184" y="170"/>
                  <a:pt x="184" y="171"/>
                </a:cubicBezTo>
                <a:cubicBezTo>
                  <a:pt x="175" y="185"/>
                  <a:pt x="175" y="185"/>
                  <a:pt x="175" y="185"/>
                </a:cubicBezTo>
                <a:cubicBezTo>
                  <a:pt x="175" y="185"/>
                  <a:pt x="175" y="187"/>
                  <a:pt x="176" y="187"/>
                </a:cubicBezTo>
                <a:cubicBezTo>
                  <a:pt x="184" y="192"/>
                  <a:pt x="184" y="192"/>
                  <a:pt x="184" y="192"/>
                </a:cubicBezTo>
                <a:cubicBezTo>
                  <a:pt x="183" y="196"/>
                  <a:pt x="182" y="201"/>
                  <a:pt x="183" y="205"/>
                </a:cubicBezTo>
                <a:cubicBezTo>
                  <a:pt x="173" y="208"/>
                  <a:pt x="173" y="208"/>
                  <a:pt x="173" y="208"/>
                </a:cubicBezTo>
                <a:cubicBezTo>
                  <a:pt x="172" y="208"/>
                  <a:pt x="171" y="209"/>
                  <a:pt x="172" y="210"/>
                </a:cubicBezTo>
                <a:cubicBezTo>
                  <a:pt x="176" y="226"/>
                  <a:pt x="176" y="226"/>
                  <a:pt x="176" y="226"/>
                </a:cubicBezTo>
                <a:cubicBezTo>
                  <a:pt x="176" y="227"/>
                  <a:pt x="177" y="227"/>
                  <a:pt x="178" y="227"/>
                </a:cubicBezTo>
                <a:cubicBezTo>
                  <a:pt x="188" y="225"/>
                  <a:pt x="188" y="225"/>
                  <a:pt x="188" y="225"/>
                </a:cubicBezTo>
                <a:cubicBezTo>
                  <a:pt x="190" y="229"/>
                  <a:pt x="192" y="232"/>
                  <a:pt x="196" y="235"/>
                </a:cubicBezTo>
                <a:cubicBezTo>
                  <a:pt x="191" y="243"/>
                  <a:pt x="191" y="243"/>
                  <a:pt x="191" y="243"/>
                </a:cubicBezTo>
                <a:cubicBezTo>
                  <a:pt x="190" y="244"/>
                  <a:pt x="190" y="246"/>
                  <a:pt x="191" y="246"/>
                </a:cubicBezTo>
                <a:cubicBezTo>
                  <a:pt x="205" y="254"/>
                  <a:pt x="205" y="254"/>
                  <a:pt x="205" y="254"/>
                </a:cubicBezTo>
                <a:cubicBezTo>
                  <a:pt x="206" y="255"/>
                  <a:pt x="208" y="255"/>
                  <a:pt x="208" y="254"/>
                </a:cubicBezTo>
                <a:cubicBezTo>
                  <a:pt x="213" y="245"/>
                  <a:pt x="213" y="245"/>
                  <a:pt x="213" y="245"/>
                </a:cubicBezTo>
                <a:cubicBezTo>
                  <a:pt x="217" y="247"/>
                  <a:pt x="221" y="247"/>
                  <a:pt x="226" y="247"/>
                </a:cubicBezTo>
                <a:cubicBezTo>
                  <a:pt x="228" y="257"/>
                  <a:pt x="228" y="257"/>
                  <a:pt x="228" y="257"/>
                </a:cubicBezTo>
                <a:cubicBezTo>
                  <a:pt x="229" y="258"/>
                  <a:pt x="230" y="258"/>
                  <a:pt x="231" y="258"/>
                </a:cubicBezTo>
                <a:cubicBezTo>
                  <a:pt x="247" y="254"/>
                  <a:pt x="247" y="254"/>
                  <a:pt x="247" y="254"/>
                </a:cubicBezTo>
                <a:cubicBezTo>
                  <a:pt x="248" y="254"/>
                  <a:pt x="248" y="253"/>
                  <a:pt x="248" y="251"/>
                </a:cubicBezTo>
                <a:cubicBezTo>
                  <a:pt x="246" y="242"/>
                  <a:pt x="246" y="242"/>
                  <a:pt x="246" y="242"/>
                </a:cubicBezTo>
                <a:cubicBezTo>
                  <a:pt x="249" y="240"/>
                  <a:pt x="253" y="237"/>
                  <a:pt x="256" y="234"/>
                </a:cubicBezTo>
                <a:cubicBezTo>
                  <a:pt x="264" y="239"/>
                  <a:pt x="264" y="239"/>
                  <a:pt x="264" y="239"/>
                </a:cubicBezTo>
                <a:cubicBezTo>
                  <a:pt x="265" y="240"/>
                  <a:pt x="266" y="239"/>
                  <a:pt x="267" y="238"/>
                </a:cubicBezTo>
                <a:cubicBezTo>
                  <a:pt x="275" y="224"/>
                  <a:pt x="275" y="224"/>
                  <a:pt x="275" y="224"/>
                </a:cubicBezTo>
                <a:cubicBezTo>
                  <a:pt x="276" y="223"/>
                  <a:pt x="276" y="222"/>
                  <a:pt x="275" y="222"/>
                </a:cubicBezTo>
                <a:cubicBezTo>
                  <a:pt x="266" y="217"/>
                  <a:pt x="266" y="217"/>
                  <a:pt x="266" y="217"/>
                </a:cubicBezTo>
                <a:cubicBezTo>
                  <a:pt x="267" y="213"/>
                  <a:pt x="268" y="208"/>
                  <a:pt x="268" y="204"/>
                </a:cubicBezTo>
                <a:cubicBezTo>
                  <a:pt x="277" y="201"/>
                  <a:pt x="277" y="201"/>
                  <a:pt x="277" y="201"/>
                </a:cubicBezTo>
                <a:cubicBezTo>
                  <a:pt x="278" y="201"/>
                  <a:pt x="279" y="200"/>
                  <a:pt x="279" y="199"/>
                </a:cubicBezTo>
                <a:lnTo>
                  <a:pt x="275" y="183"/>
                </a:lnTo>
                <a:close/>
                <a:moveTo>
                  <a:pt x="234" y="238"/>
                </a:moveTo>
                <a:cubicBezTo>
                  <a:pt x="216" y="243"/>
                  <a:pt x="197" y="232"/>
                  <a:pt x="192" y="213"/>
                </a:cubicBezTo>
                <a:cubicBezTo>
                  <a:pt x="187" y="195"/>
                  <a:pt x="198" y="176"/>
                  <a:pt x="217" y="171"/>
                </a:cubicBezTo>
                <a:cubicBezTo>
                  <a:pt x="235" y="166"/>
                  <a:pt x="254" y="177"/>
                  <a:pt x="259" y="196"/>
                </a:cubicBezTo>
                <a:cubicBezTo>
                  <a:pt x="263" y="214"/>
                  <a:pt x="252" y="233"/>
                  <a:pt x="234" y="238"/>
                </a:cubicBezTo>
                <a:close/>
                <a:moveTo>
                  <a:pt x="245" y="199"/>
                </a:moveTo>
                <a:cubicBezTo>
                  <a:pt x="248" y="210"/>
                  <a:pt x="241" y="221"/>
                  <a:pt x="230" y="224"/>
                </a:cubicBezTo>
                <a:cubicBezTo>
                  <a:pt x="220" y="227"/>
                  <a:pt x="209" y="220"/>
                  <a:pt x="206" y="210"/>
                </a:cubicBezTo>
                <a:cubicBezTo>
                  <a:pt x="203" y="199"/>
                  <a:pt x="210" y="188"/>
                  <a:pt x="220" y="185"/>
                </a:cubicBezTo>
                <a:cubicBezTo>
                  <a:pt x="231" y="182"/>
                  <a:pt x="242" y="189"/>
                  <a:pt x="245" y="199"/>
                </a:cubicBezTo>
                <a:close/>
              </a:path>
            </a:pathLst>
          </a:custGeom>
          <a:solidFill>
            <a:srgbClr val="FFC00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6A91A2E7-5E3A-49A4-A99F-2BB05A01188C}"/>
              </a:ext>
            </a:extLst>
          </p:cNvPr>
          <p:cNvSpPr>
            <a:spLocks noGrp="1"/>
          </p:cNvSpPr>
          <p:nvPr>
            <p:ph idx="1"/>
          </p:nvPr>
        </p:nvSpPr>
        <p:spPr>
          <a:xfrm>
            <a:off x="4800600" y="2344193"/>
            <a:ext cx="6492240" cy="3063240"/>
          </a:xfrm>
        </p:spPr>
        <p:txBody>
          <a:bodyPr>
            <a:normAutofit/>
          </a:bodyPr>
          <a:lstStyle/>
          <a:p>
            <a:pPr algn="ctr"/>
            <a:r>
              <a:rPr lang="en-US" sz="4500" dirty="0">
                <a:solidFill>
                  <a:srgbClr val="092F57"/>
                </a:solidFill>
              </a:rPr>
              <a:t>System Integration Testing (SIT)</a:t>
            </a:r>
          </a:p>
        </p:txBody>
      </p:sp>
      <p:sp>
        <p:nvSpPr>
          <p:cNvPr id="512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80" charset="-128"/>
              </a:defRPr>
            </a:lvl1pPr>
            <a:lvl2pPr marL="742950" indent="-285750">
              <a:defRPr sz="2400">
                <a:solidFill>
                  <a:schemeClr val="tx1"/>
                </a:solidFill>
                <a:latin typeface="Arial" charset="0"/>
                <a:ea typeface="ＭＳ Ｐゴシック" pitchFamily="80" charset="-128"/>
              </a:defRPr>
            </a:lvl2pPr>
            <a:lvl3pPr marL="1143000" indent="-228600">
              <a:defRPr sz="2400">
                <a:solidFill>
                  <a:schemeClr val="tx1"/>
                </a:solidFill>
                <a:latin typeface="Arial" charset="0"/>
                <a:ea typeface="ＭＳ Ｐゴシック" pitchFamily="80" charset="-128"/>
              </a:defRPr>
            </a:lvl3pPr>
            <a:lvl4pPr marL="1600200" indent="-228600">
              <a:defRPr sz="2400">
                <a:solidFill>
                  <a:schemeClr val="tx1"/>
                </a:solidFill>
                <a:latin typeface="Arial" charset="0"/>
                <a:ea typeface="ＭＳ Ｐゴシック" pitchFamily="80" charset="-128"/>
              </a:defRPr>
            </a:lvl4pPr>
            <a:lvl5pPr marL="2057400" indent="-228600">
              <a:defRPr sz="2400">
                <a:solidFill>
                  <a:schemeClr val="tx1"/>
                </a:solidFill>
                <a:latin typeface="Arial"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0" charset="-128"/>
              </a:defRPr>
            </a:lvl9pPr>
          </a:lstStyle>
          <a:p>
            <a:fld id="{43AC0F75-2379-4AA9-8BFF-141052D41D72}" type="slidenum">
              <a:rPr lang="en-US" sz="1000">
                <a:solidFill>
                  <a:srgbClr val="003B79"/>
                </a:solidFill>
              </a:rPr>
              <a:pPr/>
              <a:t>8</a:t>
            </a:fld>
            <a:endParaRPr lang="en-US" sz="1000" dirty="0">
              <a:solidFill>
                <a:srgbClr val="003B79"/>
              </a:solidFill>
            </a:endParaRPr>
          </a:p>
        </p:txBody>
      </p:sp>
      <p:sp>
        <p:nvSpPr>
          <p:cNvPr id="5" name="Slide Number Placeholder 2">
            <a:extLst>
              <a:ext uri="{FF2B5EF4-FFF2-40B4-BE49-F238E27FC236}">
                <a16:creationId xmlns:a16="http://schemas.microsoft.com/office/drawing/2014/main" id="{B7F9715B-4725-4A81-B58B-2B707112974F}"/>
              </a:ext>
            </a:extLst>
          </p:cNvPr>
          <p:cNvSpPr txBox="1">
            <a:spLocks/>
          </p:cNvSpPr>
          <p:nvPr/>
        </p:nvSpPr>
        <p:spPr>
          <a:xfrm>
            <a:off x="10824185" y="6459785"/>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E993B956-EC48-49C8-A8DD-0FEF051B4709}" type="slidenum">
              <a:rPr lang="en-US" smtClean="0"/>
              <a:pPr>
                <a:defRPr/>
              </a:pPr>
              <a:t>8</a:t>
            </a:fld>
            <a:endParaRPr lang="en-US" dirty="0"/>
          </a:p>
        </p:txBody>
      </p:sp>
      <p:cxnSp>
        <p:nvCxnSpPr>
          <p:cNvPr id="7" name="Straight Connector 6">
            <a:extLst>
              <a:ext uri="{FF2B5EF4-FFF2-40B4-BE49-F238E27FC236}">
                <a16:creationId xmlns:a16="http://schemas.microsoft.com/office/drawing/2014/main" id="{C6BBB537-5595-498C-AF01-2B1AB78F6F61}"/>
              </a:ext>
            </a:extLst>
          </p:cNvPr>
          <p:cNvCxnSpPr/>
          <p:nvPr/>
        </p:nvCxnSpPr>
        <p:spPr>
          <a:xfrm>
            <a:off x="5067300" y="3695700"/>
            <a:ext cx="59817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Freeform 25">
            <a:extLst>
              <a:ext uri="{FF2B5EF4-FFF2-40B4-BE49-F238E27FC236}">
                <a16:creationId xmlns:a16="http://schemas.microsoft.com/office/drawing/2014/main" id="{E1157D81-6AFB-40FE-BC10-DA108B684D6B}"/>
              </a:ext>
            </a:extLst>
          </p:cNvPr>
          <p:cNvSpPr>
            <a:spLocks noEditPoints="1"/>
          </p:cNvSpPr>
          <p:nvPr/>
        </p:nvSpPr>
        <p:spPr bwMode="auto">
          <a:xfrm>
            <a:off x="521136" y="2133173"/>
            <a:ext cx="2474155" cy="2209373"/>
          </a:xfrm>
          <a:custGeom>
            <a:avLst/>
            <a:gdLst>
              <a:gd name="T0" fmla="*/ 232 w 363"/>
              <a:gd name="T1" fmla="*/ 298 h 331"/>
              <a:gd name="T2" fmla="*/ 240 w 363"/>
              <a:gd name="T3" fmla="*/ 284 h 331"/>
              <a:gd name="T4" fmla="*/ 199 w 363"/>
              <a:gd name="T5" fmla="*/ 277 h 331"/>
              <a:gd name="T6" fmla="*/ 214 w 363"/>
              <a:gd name="T7" fmla="*/ 283 h 331"/>
              <a:gd name="T8" fmla="*/ 227 w 363"/>
              <a:gd name="T9" fmla="*/ 292 h 331"/>
              <a:gd name="T10" fmla="*/ 227 w 363"/>
              <a:gd name="T11" fmla="*/ 277 h 331"/>
              <a:gd name="T12" fmla="*/ 210 w 363"/>
              <a:gd name="T13" fmla="*/ 262 h 331"/>
              <a:gd name="T14" fmla="*/ 208 w 363"/>
              <a:gd name="T15" fmla="*/ 267 h 331"/>
              <a:gd name="T16" fmla="*/ 186 w 363"/>
              <a:gd name="T17" fmla="*/ 277 h 331"/>
              <a:gd name="T18" fmla="*/ 181 w 363"/>
              <a:gd name="T19" fmla="*/ 266 h 331"/>
              <a:gd name="T20" fmla="*/ 155 w 363"/>
              <a:gd name="T21" fmla="*/ 277 h 331"/>
              <a:gd name="T22" fmla="*/ 155 w 363"/>
              <a:gd name="T23" fmla="*/ 285 h 331"/>
              <a:gd name="T24" fmla="*/ 132 w 363"/>
              <a:gd name="T25" fmla="*/ 277 h 331"/>
              <a:gd name="T26" fmla="*/ 142 w 363"/>
              <a:gd name="T27" fmla="*/ 291 h 331"/>
              <a:gd name="T28" fmla="*/ 106 w 363"/>
              <a:gd name="T29" fmla="*/ 262 h 331"/>
              <a:gd name="T30" fmla="*/ 115 w 363"/>
              <a:gd name="T31" fmla="*/ 283 h 331"/>
              <a:gd name="T32" fmla="*/ 104 w 363"/>
              <a:gd name="T33" fmla="*/ 284 h 331"/>
              <a:gd name="T34" fmla="*/ 102 w 363"/>
              <a:gd name="T35" fmla="*/ 306 h 331"/>
              <a:gd name="T36" fmla="*/ 92 w 363"/>
              <a:gd name="T37" fmla="*/ 266 h 331"/>
              <a:gd name="T38" fmla="*/ 101 w 363"/>
              <a:gd name="T39" fmla="*/ 284 h 331"/>
              <a:gd name="T40" fmla="*/ 88 w 363"/>
              <a:gd name="T41" fmla="*/ 298 h 331"/>
              <a:gd name="T42" fmla="*/ 63 w 363"/>
              <a:gd name="T43" fmla="*/ 283 h 331"/>
              <a:gd name="T44" fmla="*/ 87 w 363"/>
              <a:gd name="T45" fmla="*/ 284 h 331"/>
              <a:gd name="T46" fmla="*/ 88 w 363"/>
              <a:gd name="T47" fmla="*/ 277 h 331"/>
              <a:gd name="T48" fmla="*/ 77 w 363"/>
              <a:gd name="T49" fmla="*/ 266 h 331"/>
              <a:gd name="T50" fmla="*/ 53 w 363"/>
              <a:gd name="T51" fmla="*/ 262 h 331"/>
              <a:gd name="T52" fmla="*/ 45 w 363"/>
              <a:gd name="T53" fmla="*/ 298 h 331"/>
              <a:gd name="T54" fmla="*/ 60 w 363"/>
              <a:gd name="T55" fmla="*/ 283 h 331"/>
              <a:gd name="T56" fmla="*/ 47 w 363"/>
              <a:gd name="T57" fmla="*/ 277 h 331"/>
              <a:gd name="T58" fmla="*/ 32 w 363"/>
              <a:gd name="T59" fmla="*/ 291 h 331"/>
              <a:gd name="T60" fmla="*/ 38 w 363"/>
              <a:gd name="T61" fmla="*/ 313 h 331"/>
              <a:gd name="T62" fmla="*/ 41 w 363"/>
              <a:gd name="T63" fmla="*/ 299 h 331"/>
              <a:gd name="T64" fmla="*/ 55 w 363"/>
              <a:gd name="T65" fmla="*/ 306 h 331"/>
              <a:gd name="T66" fmla="*/ 57 w 363"/>
              <a:gd name="T67" fmla="*/ 307 h 331"/>
              <a:gd name="T68" fmla="*/ 70 w 363"/>
              <a:gd name="T69" fmla="*/ 305 h 331"/>
              <a:gd name="T70" fmla="*/ 62 w 363"/>
              <a:gd name="T71" fmla="*/ 285 h 331"/>
              <a:gd name="T72" fmla="*/ 73 w 363"/>
              <a:gd name="T73" fmla="*/ 306 h 331"/>
              <a:gd name="T74" fmla="*/ 117 w 363"/>
              <a:gd name="T75" fmla="*/ 306 h 331"/>
              <a:gd name="T76" fmla="*/ 128 w 363"/>
              <a:gd name="T77" fmla="*/ 292 h 331"/>
              <a:gd name="T78" fmla="*/ 128 w 363"/>
              <a:gd name="T79" fmla="*/ 283 h 331"/>
              <a:gd name="T80" fmla="*/ 119 w 363"/>
              <a:gd name="T81" fmla="*/ 262 h 331"/>
              <a:gd name="T82" fmla="*/ 145 w 363"/>
              <a:gd name="T83" fmla="*/ 300 h 331"/>
              <a:gd name="T84" fmla="*/ 146 w 363"/>
              <a:gd name="T85" fmla="*/ 307 h 331"/>
              <a:gd name="T86" fmla="*/ 157 w 363"/>
              <a:gd name="T87" fmla="*/ 266 h 331"/>
              <a:gd name="T88" fmla="*/ 169 w 363"/>
              <a:gd name="T89" fmla="*/ 284 h 331"/>
              <a:gd name="T90" fmla="*/ 172 w 363"/>
              <a:gd name="T91" fmla="*/ 313 h 331"/>
              <a:gd name="T92" fmla="*/ 174 w 363"/>
              <a:gd name="T93" fmla="*/ 299 h 331"/>
              <a:gd name="T94" fmla="*/ 187 w 363"/>
              <a:gd name="T95" fmla="*/ 307 h 331"/>
              <a:gd name="T96" fmla="*/ 190 w 363"/>
              <a:gd name="T97" fmla="*/ 313 h 331"/>
              <a:gd name="T98" fmla="*/ 214 w 363"/>
              <a:gd name="T99" fmla="*/ 298 h 331"/>
              <a:gd name="T100" fmla="*/ 217 w 363"/>
              <a:gd name="T101" fmla="*/ 313 h 331"/>
              <a:gd name="T102" fmla="*/ 230 w 363"/>
              <a:gd name="T103" fmla="*/ 300 h 331"/>
              <a:gd name="T104" fmla="*/ 233 w 363"/>
              <a:gd name="T105" fmla="*/ 313 h 331"/>
              <a:gd name="T106" fmla="*/ 234 w 363"/>
              <a:gd name="T107" fmla="*/ 307 h 331"/>
              <a:gd name="T108" fmla="*/ 302 w 363"/>
              <a:gd name="T109" fmla="*/ 291 h 331"/>
              <a:gd name="T110" fmla="*/ 348 w 363"/>
              <a:gd name="T111" fmla="*/ 293 h 331"/>
              <a:gd name="T112" fmla="*/ 348 w 363"/>
              <a:gd name="T113" fmla="*/ 293 h 331"/>
              <a:gd name="T114" fmla="*/ 357 w 363"/>
              <a:gd name="T115" fmla="*/ 0 h 331"/>
              <a:gd name="T116" fmla="*/ 268 w 363"/>
              <a:gd name="T117" fmla="*/ 228 h 331"/>
              <a:gd name="T118" fmla="*/ 353 w 363"/>
              <a:gd name="T119" fmla="*/ 206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3" h="331">
                <a:moveTo>
                  <a:pt x="249" y="257"/>
                </a:moveTo>
                <a:cubicBezTo>
                  <a:pt x="248" y="255"/>
                  <a:pt x="246" y="254"/>
                  <a:pt x="244" y="254"/>
                </a:cubicBezTo>
                <a:cubicBezTo>
                  <a:pt x="29" y="254"/>
                  <a:pt x="29" y="254"/>
                  <a:pt x="29" y="254"/>
                </a:cubicBezTo>
                <a:cubicBezTo>
                  <a:pt x="27" y="254"/>
                  <a:pt x="25" y="255"/>
                  <a:pt x="24" y="257"/>
                </a:cubicBezTo>
                <a:cubicBezTo>
                  <a:pt x="2" y="327"/>
                  <a:pt x="2" y="327"/>
                  <a:pt x="2" y="327"/>
                </a:cubicBezTo>
                <a:cubicBezTo>
                  <a:pt x="1" y="329"/>
                  <a:pt x="2" y="331"/>
                  <a:pt x="4" y="331"/>
                </a:cubicBezTo>
                <a:cubicBezTo>
                  <a:pt x="269" y="331"/>
                  <a:pt x="269" y="331"/>
                  <a:pt x="269" y="331"/>
                </a:cubicBezTo>
                <a:cubicBezTo>
                  <a:pt x="271" y="331"/>
                  <a:pt x="272" y="329"/>
                  <a:pt x="272" y="327"/>
                </a:cubicBezTo>
                <a:lnTo>
                  <a:pt x="249" y="257"/>
                </a:lnTo>
                <a:close/>
                <a:moveTo>
                  <a:pt x="243" y="292"/>
                </a:moveTo>
                <a:cubicBezTo>
                  <a:pt x="244" y="298"/>
                  <a:pt x="244" y="298"/>
                  <a:pt x="244" y="298"/>
                </a:cubicBezTo>
                <a:cubicBezTo>
                  <a:pt x="245" y="298"/>
                  <a:pt x="244" y="298"/>
                  <a:pt x="244" y="298"/>
                </a:cubicBezTo>
                <a:cubicBezTo>
                  <a:pt x="232" y="298"/>
                  <a:pt x="232" y="298"/>
                  <a:pt x="232" y="298"/>
                </a:cubicBezTo>
                <a:cubicBezTo>
                  <a:pt x="232" y="298"/>
                  <a:pt x="232" y="298"/>
                  <a:pt x="232" y="298"/>
                </a:cubicBezTo>
                <a:cubicBezTo>
                  <a:pt x="231" y="292"/>
                  <a:pt x="231" y="292"/>
                  <a:pt x="231" y="292"/>
                </a:cubicBezTo>
                <a:cubicBezTo>
                  <a:pt x="231" y="292"/>
                  <a:pt x="231" y="292"/>
                  <a:pt x="231" y="292"/>
                </a:cubicBezTo>
                <a:cubicBezTo>
                  <a:pt x="242" y="292"/>
                  <a:pt x="242" y="292"/>
                  <a:pt x="242" y="292"/>
                </a:cubicBezTo>
                <a:cubicBezTo>
                  <a:pt x="243" y="292"/>
                  <a:pt x="243" y="292"/>
                  <a:pt x="243" y="292"/>
                </a:cubicBezTo>
                <a:close/>
                <a:moveTo>
                  <a:pt x="241" y="285"/>
                </a:moveTo>
                <a:cubicBezTo>
                  <a:pt x="242" y="290"/>
                  <a:pt x="242" y="290"/>
                  <a:pt x="242" y="290"/>
                </a:cubicBezTo>
                <a:cubicBezTo>
                  <a:pt x="242" y="291"/>
                  <a:pt x="242" y="291"/>
                  <a:pt x="242" y="291"/>
                </a:cubicBezTo>
                <a:cubicBezTo>
                  <a:pt x="231" y="291"/>
                  <a:pt x="231" y="291"/>
                  <a:pt x="231" y="291"/>
                </a:cubicBezTo>
                <a:cubicBezTo>
                  <a:pt x="230" y="291"/>
                  <a:pt x="230" y="291"/>
                  <a:pt x="230" y="290"/>
                </a:cubicBezTo>
                <a:cubicBezTo>
                  <a:pt x="229" y="285"/>
                  <a:pt x="229" y="285"/>
                  <a:pt x="229" y="285"/>
                </a:cubicBezTo>
                <a:cubicBezTo>
                  <a:pt x="229" y="285"/>
                  <a:pt x="229" y="284"/>
                  <a:pt x="229" y="284"/>
                </a:cubicBezTo>
                <a:cubicBezTo>
                  <a:pt x="240" y="284"/>
                  <a:pt x="240" y="284"/>
                  <a:pt x="240" y="284"/>
                </a:cubicBezTo>
                <a:cubicBezTo>
                  <a:pt x="240" y="284"/>
                  <a:pt x="241" y="285"/>
                  <a:pt x="241" y="285"/>
                </a:cubicBezTo>
                <a:close/>
                <a:moveTo>
                  <a:pt x="200" y="284"/>
                </a:moveTo>
                <a:cubicBezTo>
                  <a:pt x="211" y="284"/>
                  <a:pt x="211" y="284"/>
                  <a:pt x="211" y="284"/>
                </a:cubicBezTo>
                <a:cubicBezTo>
                  <a:pt x="212" y="284"/>
                  <a:pt x="212" y="285"/>
                  <a:pt x="212" y="285"/>
                </a:cubicBezTo>
                <a:cubicBezTo>
                  <a:pt x="213" y="290"/>
                  <a:pt x="213" y="290"/>
                  <a:pt x="213" y="290"/>
                </a:cubicBezTo>
                <a:cubicBezTo>
                  <a:pt x="213" y="291"/>
                  <a:pt x="213" y="291"/>
                  <a:pt x="213" y="291"/>
                </a:cubicBezTo>
                <a:cubicBezTo>
                  <a:pt x="202" y="291"/>
                  <a:pt x="202" y="291"/>
                  <a:pt x="202" y="291"/>
                </a:cubicBezTo>
                <a:cubicBezTo>
                  <a:pt x="201" y="291"/>
                  <a:pt x="201" y="291"/>
                  <a:pt x="201" y="290"/>
                </a:cubicBezTo>
                <a:cubicBezTo>
                  <a:pt x="200" y="285"/>
                  <a:pt x="200" y="285"/>
                  <a:pt x="200" y="285"/>
                </a:cubicBezTo>
                <a:cubicBezTo>
                  <a:pt x="200" y="285"/>
                  <a:pt x="200" y="284"/>
                  <a:pt x="200" y="284"/>
                </a:cubicBezTo>
                <a:close/>
                <a:moveTo>
                  <a:pt x="200" y="283"/>
                </a:moveTo>
                <a:cubicBezTo>
                  <a:pt x="199" y="277"/>
                  <a:pt x="199" y="277"/>
                  <a:pt x="199" y="277"/>
                </a:cubicBezTo>
                <a:cubicBezTo>
                  <a:pt x="199" y="277"/>
                  <a:pt x="199" y="277"/>
                  <a:pt x="199" y="277"/>
                </a:cubicBezTo>
                <a:cubicBezTo>
                  <a:pt x="210" y="277"/>
                  <a:pt x="210" y="277"/>
                  <a:pt x="210" y="277"/>
                </a:cubicBezTo>
                <a:cubicBezTo>
                  <a:pt x="210" y="277"/>
                  <a:pt x="210" y="277"/>
                  <a:pt x="210" y="277"/>
                </a:cubicBezTo>
                <a:cubicBezTo>
                  <a:pt x="211" y="283"/>
                  <a:pt x="211" y="283"/>
                  <a:pt x="211" y="283"/>
                </a:cubicBezTo>
                <a:cubicBezTo>
                  <a:pt x="211" y="283"/>
                  <a:pt x="211" y="283"/>
                  <a:pt x="211" y="283"/>
                </a:cubicBezTo>
                <a:cubicBezTo>
                  <a:pt x="200" y="283"/>
                  <a:pt x="200" y="283"/>
                  <a:pt x="200" y="283"/>
                </a:cubicBezTo>
                <a:cubicBezTo>
                  <a:pt x="200" y="283"/>
                  <a:pt x="200" y="283"/>
                  <a:pt x="200" y="283"/>
                </a:cubicBezTo>
                <a:close/>
                <a:moveTo>
                  <a:pt x="213" y="277"/>
                </a:moveTo>
                <a:cubicBezTo>
                  <a:pt x="213" y="277"/>
                  <a:pt x="213" y="277"/>
                  <a:pt x="213" y="277"/>
                </a:cubicBezTo>
                <a:cubicBezTo>
                  <a:pt x="224" y="277"/>
                  <a:pt x="224" y="277"/>
                  <a:pt x="224" y="277"/>
                </a:cubicBezTo>
                <a:cubicBezTo>
                  <a:pt x="224" y="277"/>
                  <a:pt x="224" y="277"/>
                  <a:pt x="224" y="277"/>
                </a:cubicBezTo>
                <a:cubicBezTo>
                  <a:pt x="226" y="283"/>
                  <a:pt x="226" y="283"/>
                  <a:pt x="226" y="283"/>
                </a:cubicBezTo>
                <a:cubicBezTo>
                  <a:pt x="226" y="283"/>
                  <a:pt x="226" y="283"/>
                  <a:pt x="225" y="283"/>
                </a:cubicBezTo>
                <a:cubicBezTo>
                  <a:pt x="214" y="283"/>
                  <a:pt x="214" y="283"/>
                  <a:pt x="214" y="283"/>
                </a:cubicBezTo>
                <a:cubicBezTo>
                  <a:pt x="214" y="283"/>
                  <a:pt x="214" y="283"/>
                  <a:pt x="214" y="283"/>
                </a:cubicBezTo>
                <a:lnTo>
                  <a:pt x="213" y="277"/>
                </a:lnTo>
                <a:close/>
                <a:moveTo>
                  <a:pt x="215" y="284"/>
                </a:moveTo>
                <a:cubicBezTo>
                  <a:pt x="226" y="284"/>
                  <a:pt x="226" y="284"/>
                  <a:pt x="226" y="284"/>
                </a:cubicBezTo>
                <a:cubicBezTo>
                  <a:pt x="226" y="284"/>
                  <a:pt x="226" y="285"/>
                  <a:pt x="226" y="285"/>
                </a:cubicBezTo>
                <a:cubicBezTo>
                  <a:pt x="227" y="290"/>
                  <a:pt x="227" y="290"/>
                  <a:pt x="227" y="290"/>
                </a:cubicBezTo>
                <a:cubicBezTo>
                  <a:pt x="228" y="291"/>
                  <a:pt x="227" y="291"/>
                  <a:pt x="227" y="291"/>
                </a:cubicBezTo>
                <a:cubicBezTo>
                  <a:pt x="216" y="291"/>
                  <a:pt x="216" y="291"/>
                  <a:pt x="216" y="291"/>
                </a:cubicBezTo>
                <a:cubicBezTo>
                  <a:pt x="216" y="291"/>
                  <a:pt x="215" y="291"/>
                  <a:pt x="215" y="290"/>
                </a:cubicBezTo>
                <a:cubicBezTo>
                  <a:pt x="214" y="285"/>
                  <a:pt x="214" y="285"/>
                  <a:pt x="214" y="285"/>
                </a:cubicBezTo>
                <a:cubicBezTo>
                  <a:pt x="214" y="285"/>
                  <a:pt x="214" y="284"/>
                  <a:pt x="215" y="284"/>
                </a:cubicBezTo>
                <a:close/>
                <a:moveTo>
                  <a:pt x="216" y="292"/>
                </a:moveTo>
                <a:cubicBezTo>
                  <a:pt x="227" y="292"/>
                  <a:pt x="227" y="292"/>
                  <a:pt x="227" y="292"/>
                </a:cubicBezTo>
                <a:cubicBezTo>
                  <a:pt x="228" y="292"/>
                  <a:pt x="228" y="292"/>
                  <a:pt x="228" y="292"/>
                </a:cubicBezTo>
                <a:cubicBezTo>
                  <a:pt x="229" y="298"/>
                  <a:pt x="229" y="298"/>
                  <a:pt x="229" y="298"/>
                </a:cubicBezTo>
                <a:cubicBezTo>
                  <a:pt x="229" y="298"/>
                  <a:pt x="229" y="298"/>
                  <a:pt x="229" y="298"/>
                </a:cubicBezTo>
                <a:cubicBezTo>
                  <a:pt x="217" y="298"/>
                  <a:pt x="217" y="298"/>
                  <a:pt x="217" y="298"/>
                </a:cubicBezTo>
                <a:cubicBezTo>
                  <a:pt x="217" y="298"/>
                  <a:pt x="217" y="298"/>
                  <a:pt x="217" y="298"/>
                </a:cubicBezTo>
                <a:cubicBezTo>
                  <a:pt x="216" y="292"/>
                  <a:pt x="216" y="292"/>
                  <a:pt x="216" y="292"/>
                </a:cubicBezTo>
                <a:cubicBezTo>
                  <a:pt x="216" y="292"/>
                  <a:pt x="216" y="292"/>
                  <a:pt x="216" y="292"/>
                </a:cubicBezTo>
                <a:close/>
                <a:moveTo>
                  <a:pt x="239" y="277"/>
                </a:moveTo>
                <a:cubicBezTo>
                  <a:pt x="240" y="283"/>
                  <a:pt x="240" y="283"/>
                  <a:pt x="240" y="283"/>
                </a:cubicBezTo>
                <a:cubicBezTo>
                  <a:pt x="240" y="283"/>
                  <a:pt x="240" y="283"/>
                  <a:pt x="240" y="283"/>
                </a:cubicBezTo>
                <a:cubicBezTo>
                  <a:pt x="229" y="283"/>
                  <a:pt x="229" y="283"/>
                  <a:pt x="229" y="283"/>
                </a:cubicBezTo>
                <a:cubicBezTo>
                  <a:pt x="228" y="283"/>
                  <a:pt x="228" y="283"/>
                  <a:pt x="228" y="283"/>
                </a:cubicBezTo>
                <a:cubicBezTo>
                  <a:pt x="227" y="277"/>
                  <a:pt x="227" y="277"/>
                  <a:pt x="227" y="277"/>
                </a:cubicBezTo>
                <a:cubicBezTo>
                  <a:pt x="227" y="277"/>
                  <a:pt x="227" y="277"/>
                  <a:pt x="227" y="277"/>
                </a:cubicBezTo>
                <a:cubicBezTo>
                  <a:pt x="238" y="277"/>
                  <a:pt x="238" y="277"/>
                  <a:pt x="238" y="277"/>
                </a:cubicBezTo>
                <a:cubicBezTo>
                  <a:pt x="238" y="277"/>
                  <a:pt x="239" y="277"/>
                  <a:pt x="239" y="277"/>
                </a:cubicBezTo>
                <a:close/>
                <a:moveTo>
                  <a:pt x="223" y="262"/>
                </a:moveTo>
                <a:cubicBezTo>
                  <a:pt x="234" y="262"/>
                  <a:pt x="234" y="262"/>
                  <a:pt x="234" y="262"/>
                </a:cubicBezTo>
                <a:cubicBezTo>
                  <a:pt x="234" y="262"/>
                  <a:pt x="234" y="262"/>
                  <a:pt x="234" y="262"/>
                </a:cubicBezTo>
                <a:cubicBezTo>
                  <a:pt x="236" y="266"/>
                  <a:pt x="236" y="266"/>
                  <a:pt x="236" y="266"/>
                </a:cubicBezTo>
                <a:cubicBezTo>
                  <a:pt x="236" y="267"/>
                  <a:pt x="236" y="267"/>
                  <a:pt x="235" y="267"/>
                </a:cubicBezTo>
                <a:cubicBezTo>
                  <a:pt x="225" y="267"/>
                  <a:pt x="225" y="267"/>
                  <a:pt x="225" y="267"/>
                </a:cubicBezTo>
                <a:cubicBezTo>
                  <a:pt x="224" y="267"/>
                  <a:pt x="224" y="267"/>
                  <a:pt x="224" y="266"/>
                </a:cubicBezTo>
                <a:cubicBezTo>
                  <a:pt x="223" y="262"/>
                  <a:pt x="223" y="262"/>
                  <a:pt x="223" y="262"/>
                </a:cubicBezTo>
                <a:cubicBezTo>
                  <a:pt x="223" y="262"/>
                  <a:pt x="223" y="262"/>
                  <a:pt x="223" y="262"/>
                </a:cubicBezTo>
                <a:close/>
                <a:moveTo>
                  <a:pt x="210" y="262"/>
                </a:moveTo>
                <a:cubicBezTo>
                  <a:pt x="220" y="262"/>
                  <a:pt x="220" y="262"/>
                  <a:pt x="220" y="262"/>
                </a:cubicBezTo>
                <a:cubicBezTo>
                  <a:pt x="220" y="262"/>
                  <a:pt x="221" y="262"/>
                  <a:pt x="221" y="262"/>
                </a:cubicBezTo>
                <a:cubicBezTo>
                  <a:pt x="222" y="266"/>
                  <a:pt x="222" y="266"/>
                  <a:pt x="222" y="266"/>
                </a:cubicBezTo>
                <a:cubicBezTo>
                  <a:pt x="222" y="267"/>
                  <a:pt x="222" y="267"/>
                  <a:pt x="221" y="267"/>
                </a:cubicBezTo>
                <a:cubicBezTo>
                  <a:pt x="211" y="267"/>
                  <a:pt x="211" y="267"/>
                  <a:pt x="211" y="267"/>
                </a:cubicBezTo>
                <a:cubicBezTo>
                  <a:pt x="211" y="267"/>
                  <a:pt x="210" y="267"/>
                  <a:pt x="210" y="266"/>
                </a:cubicBezTo>
                <a:cubicBezTo>
                  <a:pt x="210" y="262"/>
                  <a:pt x="210" y="262"/>
                  <a:pt x="210" y="262"/>
                </a:cubicBezTo>
                <a:cubicBezTo>
                  <a:pt x="209" y="262"/>
                  <a:pt x="210" y="262"/>
                  <a:pt x="210" y="262"/>
                </a:cubicBezTo>
                <a:close/>
                <a:moveTo>
                  <a:pt x="197" y="262"/>
                </a:moveTo>
                <a:cubicBezTo>
                  <a:pt x="207" y="262"/>
                  <a:pt x="207" y="262"/>
                  <a:pt x="207" y="262"/>
                </a:cubicBezTo>
                <a:cubicBezTo>
                  <a:pt x="207" y="262"/>
                  <a:pt x="207" y="262"/>
                  <a:pt x="207" y="262"/>
                </a:cubicBezTo>
                <a:cubicBezTo>
                  <a:pt x="208" y="266"/>
                  <a:pt x="208" y="266"/>
                  <a:pt x="208" y="266"/>
                </a:cubicBezTo>
                <a:cubicBezTo>
                  <a:pt x="208" y="267"/>
                  <a:pt x="208" y="267"/>
                  <a:pt x="208" y="267"/>
                </a:cubicBezTo>
                <a:cubicBezTo>
                  <a:pt x="197" y="267"/>
                  <a:pt x="197" y="267"/>
                  <a:pt x="197" y="267"/>
                </a:cubicBezTo>
                <a:cubicBezTo>
                  <a:pt x="197" y="267"/>
                  <a:pt x="197" y="267"/>
                  <a:pt x="197" y="266"/>
                </a:cubicBezTo>
                <a:cubicBezTo>
                  <a:pt x="196" y="262"/>
                  <a:pt x="196" y="262"/>
                  <a:pt x="196" y="262"/>
                </a:cubicBezTo>
                <a:cubicBezTo>
                  <a:pt x="196" y="262"/>
                  <a:pt x="196" y="262"/>
                  <a:pt x="197" y="262"/>
                </a:cubicBezTo>
                <a:close/>
                <a:moveTo>
                  <a:pt x="186" y="277"/>
                </a:moveTo>
                <a:cubicBezTo>
                  <a:pt x="196" y="277"/>
                  <a:pt x="196" y="277"/>
                  <a:pt x="196" y="277"/>
                </a:cubicBezTo>
                <a:cubicBezTo>
                  <a:pt x="196" y="277"/>
                  <a:pt x="196" y="277"/>
                  <a:pt x="196" y="277"/>
                </a:cubicBezTo>
                <a:cubicBezTo>
                  <a:pt x="197" y="283"/>
                  <a:pt x="197" y="283"/>
                  <a:pt x="197" y="283"/>
                </a:cubicBezTo>
                <a:cubicBezTo>
                  <a:pt x="197" y="283"/>
                  <a:pt x="197" y="283"/>
                  <a:pt x="197" y="283"/>
                </a:cubicBezTo>
                <a:cubicBezTo>
                  <a:pt x="186" y="283"/>
                  <a:pt x="186" y="283"/>
                  <a:pt x="186" y="283"/>
                </a:cubicBezTo>
                <a:cubicBezTo>
                  <a:pt x="186" y="283"/>
                  <a:pt x="186" y="283"/>
                  <a:pt x="186" y="283"/>
                </a:cubicBezTo>
                <a:cubicBezTo>
                  <a:pt x="185" y="277"/>
                  <a:pt x="185" y="277"/>
                  <a:pt x="185" y="277"/>
                </a:cubicBezTo>
                <a:cubicBezTo>
                  <a:pt x="185" y="277"/>
                  <a:pt x="185" y="277"/>
                  <a:pt x="186" y="277"/>
                </a:cubicBezTo>
                <a:close/>
                <a:moveTo>
                  <a:pt x="183" y="277"/>
                </a:moveTo>
                <a:cubicBezTo>
                  <a:pt x="183" y="283"/>
                  <a:pt x="183" y="283"/>
                  <a:pt x="183" y="283"/>
                </a:cubicBezTo>
                <a:cubicBezTo>
                  <a:pt x="184" y="283"/>
                  <a:pt x="183" y="283"/>
                  <a:pt x="183" y="283"/>
                </a:cubicBezTo>
                <a:cubicBezTo>
                  <a:pt x="173" y="283"/>
                  <a:pt x="173" y="283"/>
                  <a:pt x="173" y="283"/>
                </a:cubicBezTo>
                <a:cubicBezTo>
                  <a:pt x="172" y="283"/>
                  <a:pt x="172" y="283"/>
                  <a:pt x="172" y="283"/>
                </a:cubicBezTo>
                <a:cubicBezTo>
                  <a:pt x="172" y="277"/>
                  <a:pt x="172" y="277"/>
                  <a:pt x="172" y="277"/>
                </a:cubicBezTo>
                <a:cubicBezTo>
                  <a:pt x="172" y="277"/>
                  <a:pt x="172" y="277"/>
                  <a:pt x="172" y="277"/>
                </a:cubicBezTo>
                <a:cubicBezTo>
                  <a:pt x="182" y="277"/>
                  <a:pt x="182" y="277"/>
                  <a:pt x="182" y="277"/>
                </a:cubicBezTo>
                <a:cubicBezTo>
                  <a:pt x="183" y="277"/>
                  <a:pt x="183" y="277"/>
                  <a:pt x="183" y="277"/>
                </a:cubicBezTo>
                <a:close/>
                <a:moveTo>
                  <a:pt x="170" y="262"/>
                </a:moveTo>
                <a:cubicBezTo>
                  <a:pt x="180" y="262"/>
                  <a:pt x="180" y="262"/>
                  <a:pt x="180" y="262"/>
                </a:cubicBezTo>
                <a:cubicBezTo>
                  <a:pt x="181" y="262"/>
                  <a:pt x="181" y="262"/>
                  <a:pt x="181" y="262"/>
                </a:cubicBezTo>
                <a:cubicBezTo>
                  <a:pt x="181" y="266"/>
                  <a:pt x="181" y="266"/>
                  <a:pt x="181" y="266"/>
                </a:cubicBezTo>
                <a:cubicBezTo>
                  <a:pt x="181" y="267"/>
                  <a:pt x="181" y="267"/>
                  <a:pt x="181" y="267"/>
                </a:cubicBezTo>
                <a:cubicBezTo>
                  <a:pt x="171" y="267"/>
                  <a:pt x="171" y="267"/>
                  <a:pt x="171" y="267"/>
                </a:cubicBezTo>
                <a:cubicBezTo>
                  <a:pt x="171" y="267"/>
                  <a:pt x="171" y="267"/>
                  <a:pt x="171" y="266"/>
                </a:cubicBezTo>
                <a:cubicBezTo>
                  <a:pt x="170" y="262"/>
                  <a:pt x="170" y="262"/>
                  <a:pt x="170" y="262"/>
                </a:cubicBezTo>
                <a:cubicBezTo>
                  <a:pt x="170" y="262"/>
                  <a:pt x="170" y="262"/>
                  <a:pt x="170" y="262"/>
                </a:cubicBezTo>
                <a:close/>
                <a:moveTo>
                  <a:pt x="156" y="277"/>
                </a:moveTo>
                <a:cubicBezTo>
                  <a:pt x="156" y="283"/>
                  <a:pt x="156" y="283"/>
                  <a:pt x="156" y="283"/>
                </a:cubicBezTo>
                <a:cubicBezTo>
                  <a:pt x="156" y="283"/>
                  <a:pt x="156" y="283"/>
                  <a:pt x="156" y="283"/>
                </a:cubicBezTo>
                <a:cubicBezTo>
                  <a:pt x="145" y="283"/>
                  <a:pt x="145" y="283"/>
                  <a:pt x="145" y="283"/>
                </a:cubicBezTo>
                <a:cubicBezTo>
                  <a:pt x="145" y="283"/>
                  <a:pt x="145" y="283"/>
                  <a:pt x="145" y="283"/>
                </a:cubicBezTo>
                <a:cubicBezTo>
                  <a:pt x="145" y="277"/>
                  <a:pt x="145" y="277"/>
                  <a:pt x="145" y="277"/>
                </a:cubicBezTo>
                <a:cubicBezTo>
                  <a:pt x="145" y="277"/>
                  <a:pt x="145" y="277"/>
                  <a:pt x="145" y="277"/>
                </a:cubicBezTo>
                <a:cubicBezTo>
                  <a:pt x="155" y="277"/>
                  <a:pt x="155" y="277"/>
                  <a:pt x="155" y="277"/>
                </a:cubicBezTo>
                <a:cubicBezTo>
                  <a:pt x="156" y="277"/>
                  <a:pt x="156" y="277"/>
                  <a:pt x="156" y="277"/>
                </a:cubicBezTo>
                <a:close/>
                <a:moveTo>
                  <a:pt x="145" y="262"/>
                </a:moveTo>
                <a:cubicBezTo>
                  <a:pt x="155" y="262"/>
                  <a:pt x="155" y="262"/>
                  <a:pt x="155" y="262"/>
                </a:cubicBezTo>
                <a:cubicBezTo>
                  <a:pt x="155" y="262"/>
                  <a:pt x="155" y="262"/>
                  <a:pt x="155" y="262"/>
                </a:cubicBezTo>
                <a:cubicBezTo>
                  <a:pt x="155" y="266"/>
                  <a:pt x="155" y="266"/>
                  <a:pt x="155" y="266"/>
                </a:cubicBezTo>
                <a:cubicBezTo>
                  <a:pt x="155" y="267"/>
                  <a:pt x="155" y="267"/>
                  <a:pt x="155" y="267"/>
                </a:cubicBezTo>
                <a:cubicBezTo>
                  <a:pt x="145" y="267"/>
                  <a:pt x="145" y="267"/>
                  <a:pt x="145" y="267"/>
                </a:cubicBezTo>
                <a:cubicBezTo>
                  <a:pt x="145" y="267"/>
                  <a:pt x="144" y="267"/>
                  <a:pt x="144" y="266"/>
                </a:cubicBezTo>
                <a:cubicBezTo>
                  <a:pt x="144" y="262"/>
                  <a:pt x="144" y="262"/>
                  <a:pt x="144" y="262"/>
                </a:cubicBezTo>
                <a:cubicBezTo>
                  <a:pt x="144" y="262"/>
                  <a:pt x="145" y="262"/>
                  <a:pt x="145" y="262"/>
                </a:cubicBezTo>
                <a:close/>
                <a:moveTo>
                  <a:pt x="144" y="286"/>
                </a:moveTo>
                <a:cubicBezTo>
                  <a:pt x="144" y="285"/>
                  <a:pt x="144" y="285"/>
                  <a:pt x="144" y="285"/>
                </a:cubicBezTo>
                <a:cubicBezTo>
                  <a:pt x="155" y="285"/>
                  <a:pt x="155" y="285"/>
                  <a:pt x="155" y="285"/>
                </a:cubicBezTo>
                <a:cubicBezTo>
                  <a:pt x="155" y="285"/>
                  <a:pt x="155" y="285"/>
                  <a:pt x="155" y="286"/>
                </a:cubicBezTo>
                <a:cubicBezTo>
                  <a:pt x="155" y="291"/>
                  <a:pt x="155" y="291"/>
                  <a:pt x="155" y="291"/>
                </a:cubicBezTo>
                <a:cubicBezTo>
                  <a:pt x="156" y="297"/>
                  <a:pt x="156" y="297"/>
                  <a:pt x="156" y="297"/>
                </a:cubicBezTo>
                <a:cubicBezTo>
                  <a:pt x="156" y="297"/>
                  <a:pt x="155" y="298"/>
                  <a:pt x="155" y="298"/>
                </a:cubicBezTo>
                <a:cubicBezTo>
                  <a:pt x="133" y="298"/>
                  <a:pt x="133" y="298"/>
                  <a:pt x="133" y="298"/>
                </a:cubicBezTo>
                <a:cubicBezTo>
                  <a:pt x="132" y="298"/>
                  <a:pt x="132" y="297"/>
                  <a:pt x="132" y="297"/>
                </a:cubicBezTo>
                <a:cubicBezTo>
                  <a:pt x="132" y="292"/>
                  <a:pt x="132" y="292"/>
                  <a:pt x="132" y="292"/>
                </a:cubicBezTo>
                <a:cubicBezTo>
                  <a:pt x="132" y="292"/>
                  <a:pt x="132" y="291"/>
                  <a:pt x="133" y="291"/>
                </a:cubicBezTo>
                <a:cubicBezTo>
                  <a:pt x="143" y="291"/>
                  <a:pt x="143" y="291"/>
                  <a:pt x="143" y="291"/>
                </a:cubicBezTo>
                <a:cubicBezTo>
                  <a:pt x="144" y="291"/>
                  <a:pt x="144" y="291"/>
                  <a:pt x="144" y="291"/>
                </a:cubicBezTo>
                <a:lnTo>
                  <a:pt x="144" y="286"/>
                </a:lnTo>
                <a:close/>
                <a:moveTo>
                  <a:pt x="131" y="277"/>
                </a:moveTo>
                <a:cubicBezTo>
                  <a:pt x="131" y="277"/>
                  <a:pt x="131" y="277"/>
                  <a:pt x="132" y="277"/>
                </a:cubicBezTo>
                <a:cubicBezTo>
                  <a:pt x="142" y="277"/>
                  <a:pt x="142" y="277"/>
                  <a:pt x="142" y="277"/>
                </a:cubicBezTo>
                <a:cubicBezTo>
                  <a:pt x="142" y="277"/>
                  <a:pt x="142" y="277"/>
                  <a:pt x="142" y="277"/>
                </a:cubicBezTo>
                <a:cubicBezTo>
                  <a:pt x="142" y="283"/>
                  <a:pt x="142" y="283"/>
                  <a:pt x="142" y="283"/>
                </a:cubicBezTo>
                <a:cubicBezTo>
                  <a:pt x="142" y="283"/>
                  <a:pt x="142" y="283"/>
                  <a:pt x="142" y="283"/>
                </a:cubicBezTo>
                <a:cubicBezTo>
                  <a:pt x="132" y="283"/>
                  <a:pt x="132" y="283"/>
                  <a:pt x="132" y="283"/>
                </a:cubicBezTo>
                <a:cubicBezTo>
                  <a:pt x="131" y="283"/>
                  <a:pt x="131" y="283"/>
                  <a:pt x="131" y="283"/>
                </a:cubicBezTo>
                <a:lnTo>
                  <a:pt x="131" y="277"/>
                </a:lnTo>
                <a:close/>
                <a:moveTo>
                  <a:pt x="131" y="285"/>
                </a:moveTo>
                <a:cubicBezTo>
                  <a:pt x="131" y="285"/>
                  <a:pt x="131" y="284"/>
                  <a:pt x="132" y="284"/>
                </a:cubicBezTo>
                <a:cubicBezTo>
                  <a:pt x="142" y="284"/>
                  <a:pt x="142" y="284"/>
                  <a:pt x="142" y="284"/>
                </a:cubicBezTo>
                <a:cubicBezTo>
                  <a:pt x="142" y="284"/>
                  <a:pt x="142" y="285"/>
                  <a:pt x="142" y="285"/>
                </a:cubicBezTo>
                <a:cubicBezTo>
                  <a:pt x="143" y="290"/>
                  <a:pt x="143" y="290"/>
                  <a:pt x="143" y="290"/>
                </a:cubicBezTo>
                <a:cubicBezTo>
                  <a:pt x="143" y="291"/>
                  <a:pt x="142" y="291"/>
                  <a:pt x="142" y="291"/>
                </a:cubicBezTo>
                <a:cubicBezTo>
                  <a:pt x="131" y="291"/>
                  <a:pt x="131" y="291"/>
                  <a:pt x="131" y="291"/>
                </a:cubicBezTo>
                <a:cubicBezTo>
                  <a:pt x="131" y="291"/>
                  <a:pt x="131" y="291"/>
                  <a:pt x="131" y="290"/>
                </a:cubicBezTo>
                <a:lnTo>
                  <a:pt x="131" y="285"/>
                </a:lnTo>
                <a:close/>
                <a:moveTo>
                  <a:pt x="131" y="300"/>
                </a:moveTo>
                <a:cubicBezTo>
                  <a:pt x="131" y="300"/>
                  <a:pt x="131" y="299"/>
                  <a:pt x="131" y="299"/>
                </a:cubicBezTo>
                <a:cubicBezTo>
                  <a:pt x="142" y="299"/>
                  <a:pt x="142" y="299"/>
                  <a:pt x="142" y="299"/>
                </a:cubicBezTo>
                <a:cubicBezTo>
                  <a:pt x="143" y="299"/>
                  <a:pt x="143" y="300"/>
                  <a:pt x="143" y="300"/>
                </a:cubicBezTo>
                <a:cubicBezTo>
                  <a:pt x="143" y="305"/>
                  <a:pt x="143" y="305"/>
                  <a:pt x="143" y="305"/>
                </a:cubicBezTo>
                <a:cubicBezTo>
                  <a:pt x="143" y="306"/>
                  <a:pt x="143" y="306"/>
                  <a:pt x="142" y="306"/>
                </a:cubicBezTo>
                <a:cubicBezTo>
                  <a:pt x="131" y="306"/>
                  <a:pt x="131" y="306"/>
                  <a:pt x="131" y="306"/>
                </a:cubicBezTo>
                <a:cubicBezTo>
                  <a:pt x="131" y="306"/>
                  <a:pt x="131" y="306"/>
                  <a:pt x="131" y="305"/>
                </a:cubicBezTo>
                <a:lnTo>
                  <a:pt x="131" y="300"/>
                </a:lnTo>
                <a:close/>
                <a:moveTo>
                  <a:pt x="106" y="262"/>
                </a:moveTo>
                <a:cubicBezTo>
                  <a:pt x="106" y="262"/>
                  <a:pt x="106" y="262"/>
                  <a:pt x="106" y="262"/>
                </a:cubicBezTo>
                <a:cubicBezTo>
                  <a:pt x="116" y="262"/>
                  <a:pt x="116" y="262"/>
                  <a:pt x="116" y="262"/>
                </a:cubicBezTo>
                <a:cubicBezTo>
                  <a:pt x="116" y="262"/>
                  <a:pt x="116" y="262"/>
                  <a:pt x="116" y="262"/>
                </a:cubicBezTo>
                <a:cubicBezTo>
                  <a:pt x="116" y="266"/>
                  <a:pt x="116" y="266"/>
                  <a:pt x="116" y="266"/>
                </a:cubicBezTo>
                <a:cubicBezTo>
                  <a:pt x="116" y="267"/>
                  <a:pt x="116" y="267"/>
                  <a:pt x="116" y="267"/>
                </a:cubicBezTo>
                <a:cubicBezTo>
                  <a:pt x="106" y="267"/>
                  <a:pt x="106" y="267"/>
                  <a:pt x="106" y="267"/>
                </a:cubicBezTo>
                <a:cubicBezTo>
                  <a:pt x="106" y="267"/>
                  <a:pt x="105" y="267"/>
                  <a:pt x="105" y="266"/>
                </a:cubicBezTo>
                <a:lnTo>
                  <a:pt x="106" y="262"/>
                </a:lnTo>
                <a:close/>
                <a:moveTo>
                  <a:pt x="104" y="277"/>
                </a:moveTo>
                <a:cubicBezTo>
                  <a:pt x="104" y="277"/>
                  <a:pt x="105" y="277"/>
                  <a:pt x="105" y="277"/>
                </a:cubicBezTo>
                <a:cubicBezTo>
                  <a:pt x="115" y="277"/>
                  <a:pt x="115" y="277"/>
                  <a:pt x="115" y="277"/>
                </a:cubicBezTo>
                <a:cubicBezTo>
                  <a:pt x="115" y="277"/>
                  <a:pt x="116" y="277"/>
                  <a:pt x="116" y="277"/>
                </a:cubicBezTo>
                <a:cubicBezTo>
                  <a:pt x="115" y="283"/>
                  <a:pt x="115" y="283"/>
                  <a:pt x="115" y="283"/>
                </a:cubicBezTo>
                <a:cubicBezTo>
                  <a:pt x="115" y="283"/>
                  <a:pt x="115" y="283"/>
                  <a:pt x="115" y="283"/>
                </a:cubicBezTo>
                <a:cubicBezTo>
                  <a:pt x="104" y="283"/>
                  <a:pt x="104" y="283"/>
                  <a:pt x="104" y="283"/>
                </a:cubicBezTo>
                <a:cubicBezTo>
                  <a:pt x="104" y="283"/>
                  <a:pt x="104" y="283"/>
                  <a:pt x="104" y="283"/>
                </a:cubicBezTo>
                <a:lnTo>
                  <a:pt x="104" y="277"/>
                </a:lnTo>
                <a:close/>
                <a:moveTo>
                  <a:pt x="104" y="284"/>
                </a:moveTo>
                <a:cubicBezTo>
                  <a:pt x="115" y="284"/>
                  <a:pt x="115" y="284"/>
                  <a:pt x="115" y="284"/>
                </a:cubicBezTo>
                <a:cubicBezTo>
                  <a:pt x="115" y="284"/>
                  <a:pt x="115" y="285"/>
                  <a:pt x="115" y="285"/>
                </a:cubicBezTo>
                <a:cubicBezTo>
                  <a:pt x="115" y="290"/>
                  <a:pt x="115" y="290"/>
                  <a:pt x="115" y="290"/>
                </a:cubicBezTo>
                <a:cubicBezTo>
                  <a:pt x="115" y="291"/>
                  <a:pt x="115" y="291"/>
                  <a:pt x="114" y="291"/>
                </a:cubicBezTo>
                <a:cubicBezTo>
                  <a:pt x="104" y="291"/>
                  <a:pt x="104" y="291"/>
                  <a:pt x="104" y="291"/>
                </a:cubicBezTo>
                <a:cubicBezTo>
                  <a:pt x="103" y="291"/>
                  <a:pt x="103" y="291"/>
                  <a:pt x="103" y="290"/>
                </a:cubicBezTo>
                <a:cubicBezTo>
                  <a:pt x="104" y="285"/>
                  <a:pt x="104" y="285"/>
                  <a:pt x="104" y="285"/>
                </a:cubicBezTo>
                <a:cubicBezTo>
                  <a:pt x="104" y="285"/>
                  <a:pt x="104" y="284"/>
                  <a:pt x="104" y="284"/>
                </a:cubicBezTo>
                <a:close/>
                <a:moveTo>
                  <a:pt x="114" y="298"/>
                </a:moveTo>
                <a:cubicBezTo>
                  <a:pt x="103" y="298"/>
                  <a:pt x="103" y="298"/>
                  <a:pt x="103" y="298"/>
                </a:cubicBezTo>
                <a:cubicBezTo>
                  <a:pt x="103" y="298"/>
                  <a:pt x="103" y="298"/>
                  <a:pt x="103" y="298"/>
                </a:cubicBezTo>
                <a:cubicBezTo>
                  <a:pt x="103" y="292"/>
                  <a:pt x="103" y="292"/>
                  <a:pt x="103" y="292"/>
                </a:cubicBezTo>
                <a:cubicBezTo>
                  <a:pt x="103" y="292"/>
                  <a:pt x="103" y="292"/>
                  <a:pt x="104" y="292"/>
                </a:cubicBezTo>
                <a:cubicBezTo>
                  <a:pt x="114" y="292"/>
                  <a:pt x="114" y="292"/>
                  <a:pt x="114" y="292"/>
                </a:cubicBezTo>
                <a:cubicBezTo>
                  <a:pt x="114" y="292"/>
                  <a:pt x="115" y="292"/>
                  <a:pt x="115" y="292"/>
                </a:cubicBezTo>
                <a:cubicBezTo>
                  <a:pt x="114" y="298"/>
                  <a:pt x="114" y="298"/>
                  <a:pt x="114" y="298"/>
                </a:cubicBezTo>
                <a:cubicBezTo>
                  <a:pt x="114" y="298"/>
                  <a:pt x="114" y="298"/>
                  <a:pt x="114" y="298"/>
                </a:cubicBezTo>
                <a:close/>
                <a:moveTo>
                  <a:pt x="114" y="300"/>
                </a:moveTo>
                <a:cubicBezTo>
                  <a:pt x="114" y="305"/>
                  <a:pt x="114" y="305"/>
                  <a:pt x="114" y="305"/>
                </a:cubicBezTo>
                <a:cubicBezTo>
                  <a:pt x="114" y="306"/>
                  <a:pt x="114" y="306"/>
                  <a:pt x="114" y="306"/>
                </a:cubicBezTo>
                <a:cubicBezTo>
                  <a:pt x="102" y="306"/>
                  <a:pt x="102" y="306"/>
                  <a:pt x="102" y="306"/>
                </a:cubicBezTo>
                <a:cubicBezTo>
                  <a:pt x="102" y="306"/>
                  <a:pt x="102" y="306"/>
                  <a:pt x="102" y="305"/>
                </a:cubicBezTo>
                <a:cubicBezTo>
                  <a:pt x="102" y="300"/>
                  <a:pt x="102" y="300"/>
                  <a:pt x="102" y="300"/>
                </a:cubicBezTo>
                <a:cubicBezTo>
                  <a:pt x="102" y="300"/>
                  <a:pt x="103" y="299"/>
                  <a:pt x="103" y="299"/>
                </a:cubicBezTo>
                <a:cubicBezTo>
                  <a:pt x="114" y="299"/>
                  <a:pt x="114" y="299"/>
                  <a:pt x="114" y="299"/>
                </a:cubicBezTo>
                <a:cubicBezTo>
                  <a:pt x="114" y="299"/>
                  <a:pt x="114" y="300"/>
                  <a:pt x="114" y="300"/>
                </a:cubicBezTo>
                <a:close/>
                <a:moveTo>
                  <a:pt x="93" y="262"/>
                </a:moveTo>
                <a:cubicBezTo>
                  <a:pt x="93" y="262"/>
                  <a:pt x="93" y="262"/>
                  <a:pt x="93" y="262"/>
                </a:cubicBezTo>
                <a:cubicBezTo>
                  <a:pt x="103" y="262"/>
                  <a:pt x="103" y="262"/>
                  <a:pt x="103" y="262"/>
                </a:cubicBezTo>
                <a:cubicBezTo>
                  <a:pt x="103" y="262"/>
                  <a:pt x="104" y="262"/>
                  <a:pt x="104" y="262"/>
                </a:cubicBezTo>
                <a:cubicBezTo>
                  <a:pt x="103" y="266"/>
                  <a:pt x="103" y="266"/>
                  <a:pt x="103" y="266"/>
                </a:cubicBezTo>
                <a:cubicBezTo>
                  <a:pt x="103" y="267"/>
                  <a:pt x="103" y="267"/>
                  <a:pt x="103" y="267"/>
                </a:cubicBezTo>
                <a:cubicBezTo>
                  <a:pt x="93" y="267"/>
                  <a:pt x="93" y="267"/>
                  <a:pt x="93" y="267"/>
                </a:cubicBezTo>
                <a:cubicBezTo>
                  <a:pt x="92" y="267"/>
                  <a:pt x="92" y="267"/>
                  <a:pt x="92" y="266"/>
                </a:cubicBezTo>
                <a:lnTo>
                  <a:pt x="93" y="262"/>
                </a:lnTo>
                <a:close/>
                <a:moveTo>
                  <a:pt x="91" y="277"/>
                </a:moveTo>
                <a:cubicBezTo>
                  <a:pt x="91" y="277"/>
                  <a:pt x="91" y="277"/>
                  <a:pt x="91" y="277"/>
                </a:cubicBezTo>
                <a:cubicBezTo>
                  <a:pt x="102" y="277"/>
                  <a:pt x="102" y="277"/>
                  <a:pt x="102" y="277"/>
                </a:cubicBezTo>
                <a:cubicBezTo>
                  <a:pt x="102" y="277"/>
                  <a:pt x="102" y="277"/>
                  <a:pt x="102" y="277"/>
                </a:cubicBezTo>
                <a:cubicBezTo>
                  <a:pt x="102" y="283"/>
                  <a:pt x="102" y="283"/>
                  <a:pt x="102" y="283"/>
                </a:cubicBezTo>
                <a:cubicBezTo>
                  <a:pt x="102" y="283"/>
                  <a:pt x="101" y="283"/>
                  <a:pt x="101" y="283"/>
                </a:cubicBezTo>
                <a:cubicBezTo>
                  <a:pt x="91" y="283"/>
                  <a:pt x="91" y="283"/>
                  <a:pt x="91" y="283"/>
                </a:cubicBezTo>
                <a:cubicBezTo>
                  <a:pt x="90" y="283"/>
                  <a:pt x="90" y="283"/>
                  <a:pt x="90" y="283"/>
                </a:cubicBezTo>
                <a:lnTo>
                  <a:pt x="91" y="277"/>
                </a:lnTo>
                <a:close/>
                <a:moveTo>
                  <a:pt x="90" y="285"/>
                </a:moveTo>
                <a:cubicBezTo>
                  <a:pt x="90" y="285"/>
                  <a:pt x="90" y="284"/>
                  <a:pt x="90" y="284"/>
                </a:cubicBezTo>
                <a:cubicBezTo>
                  <a:pt x="101" y="284"/>
                  <a:pt x="101" y="284"/>
                  <a:pt x="101" y="284"/>
                </a:cubicBezTo>
                <a:cubicBezTo>
                  <a:pt x="101" y="284"/>
                  <a:pt x="101" y="285"/>
                  <a:pt x="101" y="285"/>
                </a:cubicBezTo>
                <a:cubicBezTo>
                  <a:pt x="101" y="290"/>
                  <a:pt x="101" y="290"/>
                  <a:pt x="101" y="290"/>
                </a:cubicBezTo>
                <a:cubicBezTo>
                  <a:pt x="101" y="291"/>
                  <a:pt x="101" y="291"/>
                  <a:pt x="100" y="291"/>
                </a:cubicBezTo>
                <a:cubicBezTo>
                  <a:pt x="90" y="291"/>
                  <a:pt x="90" y="291"/>
                  <a:pt x="90" y="291"/>
                </a:cubicBezTo>
                <a:cubicBezTo>
                  <a:pt x="89" y="291"/>
                  <a:pt x="89" y="291"/>
                  <a:pt x="89" y="290"/>
                </a:cubicBezTo>
                <a:lnTo>
                  <a:pt x="90" y="285"/>
                </a:lnTo>
                <a:close/>
                <a:moveTo>
                  <a:pt x="89" y="292"/>
                </a:moveTo>
                <a:cubicBezTo>
                  <a:pt x="100" y="292"/>
                  <a:pt x="100" y="292"/>
                  <a:pt x="100" y="292"/>
                </a:cubicBezTo>
                <a:cubicBezTo>
                  <a:pt x="100" y="292"/>
                  <a:pt x="101" y="292"/>
                  <a:pt x="101" y="292"/>
                </a:cubicBezTo>
                <a:cubicBezTo>
                  <a:pt x="100" y="298"/>
                  <a:pt x="100" y="298"/>
                  <a:pt x="100" y="298"/>
                </a:cubicBezTo>
                <a:cubicBezTo>
                  <a:pt x="100" y="298"/>
                  <a:pt x="100" y="298"/>
                  <a:pt x="100" y="298"/>
                </a:cubicBezTo>
                <a:cubicBezTo>
                  <a:pt x="89" y="298"/>
                  <a:pt x="89" y="298"/>
                  <a:pt x="89" y="298"/>
                </a:cubicBezTo>
                <a:cubicBezTo>
                  <a:pt x="88" y="298"/>
                  <a:pt x="88" y="298"/>
                  <a:pt x="88" y="298"/>
                </a:cubicBezTo>
                <a:cubicBezTo>
                  <a:pt x="89" y="292"/>
                  <a:pt x="89" y="292"/>
                  <a:pt x="89" y="292"/>
                </a:cubicBezTo>
                <a:cubicBezTo>
                  <a:pt x="89" y="292"/>
                  <a:pt x="89" y="292"/>
                  <a:pt x="89" y="292"/>
                </a:cubicBezTo>
                <a:close/>
                <a:moveTo>
                  <a:pt x="75" y="292"/>
                </a:moveTo>
                <a:cubicBezTo>
                  <a:pt x="75" y="292"/>
                  <a:pt x="75" y="292"/>
                  <a:pt x="75" y="292"/>
                </a:cubicBezTo>
                <a:cubicBezTo>
                  <a:pt x="86" y="292"/>
                  <a:pt x="86" y="292"/>
                  <a:pt x="86" y="292"/>
                </a:cubicBezTo>
                <a:cubicBezTo>
                  <a:pt x="86" y="292"/>
                  <a:pt x="87" y="292"/>
                  <a:pt x="86" y="292"/>
                </a:cubicBezTo>
                <a:cubicBezTo>
                  <a:pt x="86" y="298"/>
                  <a:pt x="86" y="298"/>
                  <a:pt x="86" y="298"/>
                </a:cubicBezTo>
                <a:cubicBezTo>
                  <a:pt x="86" y="298"/>
                  <a:pt x="86" y="298"/>
                  <a:pt x="85" y="298"/>
                </a:cubicBezTo>
                <a:cubicBezTo>
                  <a:pt x="74" y="298"/>
                  <a:pt x="74" y="298"/>
                  <a:pt x="74" y="298"/>
                </a:cubicBezTo>
                <a:cubicBezTo>
                  <a:pt x="74" y="298"/>
                  <a:pt x="74" y="298"/>
                  <a:pt x="74" y="298"/>
                </a:cubicBezTo>
                <a:lnTo>
                  <a:pt x="75" y="292"/>
                </a:lnTo>
                <a:close/>
                <a:moveTo>
                  <a:pt x="73" y="283"/>
                </a:moveTo>
                <a:cubicBezTo>
                  <a:pt x="63" y="283"/>
                  <a:pt x="63" y="283"/>
                  <a:pt x="63" y="283"/>
                </a:cubicBezTo>
                <a:cubicBezTo>
                  <a:pt x="62" y="283"/>
                  <a:pt x="62" y="283"/>
                  <a:pt x="62" y="283"/>
                </a:cubicBezTo>
                <a:cubicBezTo>
                  <a:pt x="63" y="277"/>
                  <a:pt x="63" y="277"/>
                  <a:pt x="63" y="277"/>
                </a:cubicBezTo>
                <a:cubicBezTo>
                  <a:pt x="63" y="277"/>
                  <a:pt x="64" y="277"/>
                  <a:pt x="64" y="277"/>
                </a:cubicBezTo>
                <a:cubicBezTo>
                  <a:pt x="74" y="277"/>
                  <a:pt x="74" y="277"/>
                  <a:pt x="74" y="277"/>
                </a:cubicBezTo>
                <a:cubicBezTo>
                  <a:pt x="75" y="277"/>
                  <a:pt x="75" y="277"/>
                  <a:pt x="75" y="277"/>
                </a:cubicBezTo>
                <a:cubicBezTo>
                  <a:pt x="74" y="283"/>
                  <a:pt x="74" y="283"/>
                  <a:pt x="74" y="283"/>
                </a:cubicBezTo>
                <a:cubicBezTo>
                  <a:pt x="74" y="283"/>
                  <a:pt x="74" y="283"/>
                  <a:pt x="73" y="283"/>
                </a:cubicBezTo>
                <a:close/>
                <a:moveTo>
                  <a:pt x="86" y="291"/>
                </a:moveTo>
                <a:cubicBezTo>
                  <a:pt x="75" y="291"/>
                  <a:pt x="75" y="291"/>
                  <a:pt x="75" y="291"/>
                </a:cubicBezTo>
                <a:cubicBezTo>
                  <a:pt x="75" y="291"/>
                  <a:pt x="75" y="291"/>
                  <a:pt x="75" y="290"/>
                </a:cubicBezTo>
                <a:cubicBezTo>
                  <a:pt x="76" y="285"/>
                  <a:pt x="76" y="285"/>
                  <a:pt x="76" y="285"/>
                </a:cubicBezTo>
                <a:cubicBezTo>
                  <a:pt x="76" y="285"/>
                  <a:pt x="76" y="284"/>
                  <a:pt x="76" y="284"/>
                </a:cubicBezTo>
                <a:cubicBezTo>
                  <a:pt x="87" y="284"/>
                  <a:pt x="87" y="284"/>
                  <a:pt x="87" y="284"/>
                </a:cubicBezTo>
                <a:cubicBezTo>
                  <a:pt x="87" y="284"/>
                  <a:pt x="87" y="285"/>
                  <a:pt x="87" y="285"/>
                </a:cubicBezTo>
                <a:cubicBezTo>
                  <a:pt x="87" y="290"/>
                  <a:pt x="87" y="290"/>
                  <a:pt x="87" y="290"/>
                </a:cubicBezTo>
                <a:cubicBezTo>
                  <a:pt x="87" y="291"/>
                  <a:pt x="87" y="291"/>
                  <a:pt x="86" y="291"/>
                </a:cubicBezTo>
                <a:close/>
                <a:moveTo>
                  <a:pt x="88" y="300"/>
                </a:moveTo>
                <a:cubicBezTo>
                  <a:pt x="88" y="300"/>
                  <a:pt x="88" y="299"/>
                  <a:pt x="88" y="299"/>
                </a:cubicBezTo>
                <a:cubicBezTo>
                  <a:pt x="100" y="299"/>
                  <a:pt x="100" y="299"/>
                  <a:pt x="100" y="299"/>
                </a:cubicBezTo>
                <a:cubicBezTo>
                  <a:pt x="100" y="299"/>
                  <a:pt x="100" y="300"/>
                  <a:pt x="100" y="300"/>
                </a:cubicBezTo>
                <a:cubicBezTo>
                  <a:pt x="99" y="305"/>
                  <a:pt x="99" y="305"/>
                  <a:pt x="99" y="305"/>
                </a:cubicBezTo>
                <a:cubicBezTo>
                  <a:pt x="99" y="306"/>
                  <a:pt x="99" y="306"/>
                  <a:pt x="99" y="306"/>
                </a:cubicBezTo>
                <a:cubicBezTo>
                  <a:pt x="88" y="306"/>
                  <a:pt x="88" y="306"/>
                  <a:pt x="88" y="306"/>
                </a:cubicBezTo>
                <a:cubicBezTo>
                  <a:pt x="87" y="306"/>
                  <a:pt x="87" y="306"/>
                  <a:pt x="87" y="305"/>
                </a:cubicBezTo>
                <a:lnTo>
                  <a:pt x="88" y="300"/>
                </a:lnTo>
                <a:close/>
                <a:moveTo>
                  <a:pt x="88" y="277"/>
                </a:moveTo>
                <a:cubicBezTo>
                  <a:pt x="88" y="277"/>
                  <a:pt x="89" y="277"/>
                  <a:pt x="89" y="277"/>
                </a:cubicBezTo>
                <a:cubicBezTo>
                  <a:pt x="88" y="283"/>
                  <a:pt x="88" y="283"/>
                  <a:pt x="88" y="283"/>
                </a:cubicBezTo>
                <a:cubicBezTo>
                  <a:pt x="88" y="283"/>
                  <a:pt x="88" y="283"/>
                  <a:pt x="87" y="283"/>
                </a:cubicBezTo>
                <a:cubicBezTo>
                  <a:pt x="77" y="283"/>
                  <a:pt x="77" y="283"/>
                  <a:pt x="77" y="283"/>
                </a:cubicBezTo>
                <a:cubicBezTo>
                  <a:pt x="76" y="283"/>
                  <a:pt x="76" y="283"/>
                  <a:pt x="76" y="283"/>
                </a:cubicBezTo>
                <a:cubicBezTo>
                  <a:pt x="77" y="277"/>
                  <a:pt x="77" y="277"/>
                  <a:pt x="77" y="277"/>
                </a:cubicBezTo>
                <a:cubicBezTo>
                  <a:pt x="77" y="277"/>
                  <a:pt x="77" y="277"/>
                  <a:pt x="78" y="277"/>
                </a:cubicBezTo>
                <a:lnTo>
                  <a:pt x="88" y="277"/>
                </a:lnTo>
                <a:close/>
                <a:moveTo>
                  <a:pt x="66" y="262"/>
                </a:moveTo>
                <a:cubicBezTo>
                  <a:pt x="66" y="262"/>
                  <a:pt x="67" y="262"/>
                  <a:pt x="67" y="262"/>
                </a:cubicBezTo>
                <a:cubicBezTo>
                  <a:pt x="77" y="262"/>
                  <a:pt x="77" y="262"/>
                  <a:pt x="77" y="262"/>
                </a:cubicBezTo>
                <a:cubicBezTo>
                  <a:pt x="77" y="262"/>
                  <a:pt x="77" y="262"/>
                  <a:pt x="77" y="262"/>
                </a:cubicBezTo>
                <a:cubicBezTo>
                  <a:pt x="77" y="266"/>
                  <a:pt x="77" y="266"/>
                  <a:pt x="77" y="266"/>
                </a:cubicBezTo>
                <a:cubicBezTo>
                  <a:pt x="77" y="267"/>
                  <a:pt x="76" y="267"/>
                  <a:pt x="76" y="267"/>
                </a:cubicBezTo>
                <a:cubicBezTo>
                  <a:pt x="66" y="267"/>
                  <a:pt x="66" y="267"/>
                  <a:pt x="66" y="267"/>
                </a:cubicBezTo>
                <a:cubicBezTo>
                  <a:pt x="66" y="267"/>
                  <a:pt x="66" y="267"/>
                  <a:pt x="66" y="266"/>
                </a:cubicBezTo>
                <a:lnTo>
                  <a:pt x="66" y="262"/>
                </a:lnTo>
                <a:close/>
                <a:moveTo>
                  <a:pt x="53" y="262"/>
                </a:moveTo>
                <a:cubicBezTo>
                  <a:pt x="53" y="262"/>
                  <a:pt x="53" y="262"/>
                  <a:pt x="53" y="262"/>
                </a:cubicBezTo>
                <a:cubicBezTo>
                  <a:pt x="64" y="262"/>
                  <a:pt x="64" y="262"/>
                  <a:pt x="64" y="262"/>
                </a:cubicBezTo>
                <a:cubicBezTo>
                  <a:pt x="64" y="262"/>
                  <a:pt x="64" y="262"/>
                  <a:pt x="64" y="262"/>
                </a:cubicBezTo>
                <a:cubicBezTo>
                  <a:pt x="63" y="266"/>
                  <a:pt x="63" y="266"/>
                  <a:pt x="63" y="266"/>
                </a:cubicBezTo>
                <a:cubicBezTo>
                  <a:pt x="63" y="267"/>
                  <a:pt x="63" y="267"/>
                  <a:pt x="63" y="267"/>
                </a:cubicBezTo>
                <a:cubicBezTo>
                  <a:pt x="52" y="267"/>
                  <a:pt x="52" y="267"/>
                  <a:pt x="52" y="267"/>
                </a:cubicBezTo>
                <a:cubicBezTo>
                  <a:pt x="52" y="267"/>
                  <a:pt x="52" y="267"/>
                  <a:pt x="52" y="266"/>
                </a:cubicBezTo>
                <a:lnTo>
                  <a:pt x="53" y="262"/>
                </a:lnTo>
                <a:close/>
                <a:moveTo>
                  <a:pt x="58" y="291"/>
                </a:moveTo>
                <a:cubicBezTo>
                  <a:pt x="47" y="291"/>
                  <a:pt x="47" y="291"/>
                  <a:pt x="47" y="291"/>
                </a:cubicBezTo>
                <a:cubicBezTo>
                  <a:pt x="46" y="291"/>
                  <a:pt x="46" y="291"/>
                  <a:pt x="46" y="290"/>
                </a:cubicBezTo>
                <a:cubicBezTo>
                  <a:pt x="47" y="285"/>
                  <a:pt x="47" y="285"/>
                  <a:pt x="47" y="285"/>
                </a:cubicBezTo>
                <a:cubicBezTo>
                  <a:pt x="48" y="285"/>
                  <a:pt x="48" y="284"/>
                  <a:pt x="48" y="284"/>
                </a:cubicBezTo>
                <a:cubicBezTo>
                  <a:pt x="59" y="284"/>
                  <a:pt x="59" y="284"/>
                  <a:pt x="59" y="284"/>
                </a:cubicBezTo>
                <a:cubicBezTo>
                  <a:pt x="59" y="284"/>
                  <a:pt x="59" y="285"/>
                  <a:pt x="59" y="285"/>
                </a:cubicBezTo>
                <a:cubicBezTo>
                  <a:pt x="58" y="290"/>
                  <a:pt x="58" y="290"/>
                  <a:pt x="58" y="290"/>
                </a:cubicBezTo>
                <a:cubicBezTo>
                  <a:pt x="58" y="291"/>
                  <a:pt x="58" y="291"/>
                  <a:pt x="58" y="291"/>
                </a:cubicBezTo>
                <a:close/>
                <a:moveTo>
                  <a:pt x="58" y="292"/>
                </a:moveTo>
                <a:cubicBezTo>
                  <a:pt x="57" y="298"/>
                  <a:pt x="57" y="298"/>
                  <a:pt x="57" y="298"/>
                </a:cubicBezTo>
                <a:cubicBezTo>
                  <a:pt x="57" y="298"/>
                  <a:pt x="56" y="298"/>
                  <a:pt x="56" y="298"/>
                </a:cubicBezTo>
                <a:cubicBezTo>
                  <a:pt x="45" y="298"/>
                  <a:pt x="45" y="298"/>
                  <a:pt x="45" y="298"/>
                </a:cubicBezTo>
                <a:cubicBezTo>
                  <a:pt x="44" y="298"/>
                  <a:pt x="44" y="298"/>
                  <a:pt x="44" y="298"/>
                </a:cubicBezTo>
                <a:cubicBezTo>
                  <a:pt x="46" y="292"/>
                  <a:pt x="46" y="292"/>
                  <a:pt x="46" y="292"/>
                </a:cubicBezTo>
                <a:cubicBezTo>
                  <a:pt x="46" y="292"/>
                  <a:pt x="46" y="292"/>
                  <a:pt x="46" y="292"/>
                </a:cubicBezTo>
                <a:cubicBezTo>
                  <a:pt x="57" y="292"/>
                  <a:pt x="57" y="292"/>
                  <a:pt x="57" y="292"/>
                </a:cubicBezTo>
                <a:cubicBezTo>
                  <a:pt x="58" y="292"/>
                  <a:pt x="58" y="292"/>
                  <a:pt x="58" y="292"/>
                </a:cubicBezTo>
                <a:close/>
                <a:moveTo>
                  <a:pt x="59" y="283"/>
                </a:moveTo>
                <a:cubicBezTo>
                  <a:pt x="48" y="283"/>
                  <a:pt x="48" y="283"/>
                  <a:pt x="48" y="283"/>
                </a:cubicBezTo>
                <a:cubicBezTo>
                  <a:pt x="48" y="283"/>
                  <a:pt x="48" y="283"/>
                  <a:pt x="48" y="283"/>
                </a:cubicBezTo>
                <a:cubicBezTo>
                  <a:pt x="49" y="277"/>
                  <a:pt x="49" y="277"/>
                  <a:pt x="49" y="277"/>
                </a:cubicBezTo>
                <a:cubicBezTo>
                  <a:pt x="49" y="277"/>
                  <a:pt x="50" y="277"/>
                  <a:pt x="50" y="277"/>
                </a:cubicBezTo>
                <a:cubicBezTo>
                  <a:pt x="61" y="277"/>
                  <a:pt x="61" y="277"/>
                  <a:pt x="61" y="277"/>
                </a:cubicBezTo>
                <a:cubicBezTo>
                  <a:pt x="61" y="277"/>
                  <a:pt x="61" y="277"/>
                  <a:pt x="61" y="277"/>
                </a:cubicBezTo>
                <a:cubicBezTo>
                  <a:pt x="60" y="283"/>
                  <a:pt x="60" y="283"/>
                  <a:pt x="60" y="283"/>
                </a:cubicBezTo>
                <a:cubicBezTo>
                  <a:pt x="60" y="283"/>
                  <a:pt x="60" y="283"/>
                  <a:pt x="59" y="283"/>
                </a:cubicBezTo>
                <a:close/>
                <a:moveTo>
                  <a:pt x="39" y="262"/>
                </a:moveTo>
                <a:cubicBezTo>
                  <a:pt x="39" y="262"/>
                  <a:pt x="40" y="262"/>
                  <a:pt x="40" y="262"/>
                </a:cubicBezTo>
                <a:cubicBezTo>
                  <a:pt x="50" y="262"/>
                  <a:pt x="50" y="262"/>
                  <a:pt x="50" y="262"/>
                </a:cubicBezTo>
                <a:cubicBezTo>
                  <a:pt x="51" y="262"/>
                  <a:pt x="51" y="262"/>
                  <a:pt x="51" y="262"/>
                </a:cubicBezTo>
                <a:cubicBezTo>
                  <a:pt x="50" y="266"/>
                  <a:pt x="50" y="266"/>
                  <a:pt x="50" y="266"/>
                </a:cubicBezTo>
                <a:cubicBezTo>
                  <a:pt x="49" y="267"/>
                  <a:pt x="49" y="267"/>
                  <a:pt x="49" y="267"/>
                </a:cubicBezTo>
                <a:cubicBezTo>
                  <a:pt x="38" y="267"/>
                  <a:pt x="38" y="267"/>
                  <a:pt x="38" y="267"/>
                </a:cubicBezTo>
                <a:cubicBezTo>
                  <a:pt x="38" y="267"/>
                  <a:pt x="38" y="267"/>
                  <a:pt x="38" y="266"/>
                </a:cubicBezTo>
                <a:lnTo>
                  <a:pt x="39" y="262"/>
                </a:lnTo>
                <a:close/>
                <a:moveTo>
                  <a:pt x="35" y="277"/>
                </a:moveTo>
                <a:cubicBezTo>
                  <a:pt x="35" y="277"/>
                  <a:pt x="35" y="277"/>
                  <a:pt x="36" y="277"/>
                </a:cubicBezTo>
                <a:cubicBezTo>
                  <a:pt x="47" y="277"/>
                  <a:pt x="47" y="277"/>
                  <a:pt x="47" y="277"/>
                </a:cubicBezTo>
                <a:cubicBezTo>
                  <a:pt x="47" y="277"/>
                  <a:pt x="47" y="277"/>
                  <a:pt x="47" y="277"/>
                </a:cubicBezTo>
                <a:cubicBezTo>
                  <a:pt x="45" y="283"/>
                  <a:pt x="45" y="283"/>
                  <a:pt x="45" y="283"/>
                </a:cubicBezTo>
                <a:cubicBezTo>
                  <a:pt x="45" y="283"/>
                  <a:pt x="45" y="283"/>
                  <a:pt x="45" y="283"/>
                </a:cubicBezTo>
                <a:cubicBezTo>
                  <a:pt x="34" y="283"/>
                  <a:pt x="34" y="283"/>
                  <a:pt x="34" y="283"/>
                </a:cubicBezTo>
                <a:cubicBezTo>
                  <a:pt x="34" y="283"/>
                  <a:pt x="33" y="283"/>
                  <a:pt x="33" y="283"/>
                </a:cubicBezTo>
                <a:lnTo>
                  <a:pt x="35" y="277"/>
                </a:lnTo>
                <a:close/>
                <a:moveTo>
                  <a:pt x="33" y="285"/>
                </a:moveTo>
                <a:cubicBezTo>
                  <a:pt x="33" y="285"/>
                  <a:pt x="33" y="284"/>
                  <a:pt x="33" y="284"/>
                </a:cubicBezTo>
                <a:cubicBezTo>
                  <a:pt x="45" y="284"/>
                  <a:pt x="45" y="284"/>
                  <a:pt x="45" y="284"/>
                </a:cubicBezTo>
                <a:cubicBezTo>
                  <a:pt x="45" y="284"/>
                  <a:pt x="45" y="285"/>
                  <a:pt x="45" y="285"/>
                </a:cubicBezTo>
                <a:cubicBezTo>
                  <a:pt x="44" y="290"/>
                  <a:pt x="44" y="290"/>
                  <a:pt x="44" y="290"/>
                </a:cubicBezTo>
                <a:cubicBezTo>
                  <a:pt x="44" y="291"/>
                  <a:pt x="43" y="291"/>
                  <a:pt x="43" y="291"/>
                </a:cubicBezTo>
                <a:cubicBezTo>
                  <a:pt x="32" y="291"/>
                  <a:pt x="32" y="291"/>
                  <a:pt x="32" y="291"/>
                </a:cubicBezTo>
                <a:cubicBezTo>
                  <a:pt x="31" y="291"/>
                  <a:pt x="31" y="291"/>
                  <a:pt x="31" y="290"/>
                </a:cubicBezTo>
                <a:lnTo>
                  <a:pt x="33" y="285"/>
                </a:lnTo>
                <a:close/>
                <a:moveTo>
                  <a:pt x="31" y="292"/>
                </a:moveTo>
                <a:cubicBezTo>
                  <a:pt x="31" y="292"/>
                  <a:pt x="31" y="292"/>
                  <a:pt x="31" y="292"/>
                </a:cubicBezTo>
                <a:cubicBezTo>
                  <a:pt x="43" y="292"/>
                  <a:pt x="43" y="292"/>
                  <a:pt x="43" y="292"/>
                </a:cubicBezTo>
                <a:cubicBezTo>
                  <a:pt x="43" y="292"/>
                  <a:pt x="43" y="292"/>
                  <a:pt x="43" y="292"/>
                </a:cubicBezTo>
                <a:cubicBezTo>
                  <a:pt x="42" y="298"/>
                  <a:pt x="42" y="298"/>
                  <a:pt x="42" y="298"/>
                </a:cubicBezTo>
                <a:cubicBezTo>
                  <a:pt x="42" y="298"/>
                  <a:pt x="42" y="298"/>
                  <a:pt x="41" y="298"/>
                </a:cubicBezTo>
                <a:cubicBezTo>
                  <a:pt x="30" y="298"/>
                  <a:pt x="30" y="298"/>
                  <a:pt x="30" y="298"/>
                </a:cubicBezTo>
                <a:cubicBezTo>
                  <a:pt x="29" y="298"/>
                  <a:pt x="29" y="298"/>
                  <a:pt x="29" y="298"/>
                </a:cubicBezTo>
                <a:lnTo>
                  <a:pt x="31" y="292"/>
                </a:lnTo>
                <a:close/>
                <a:moveTo>
                  <a:pt x="38" y="313"/>
                </a:moveTo>
                <a:cubicBezTo>
                  <a:pt x="38" y="313"/>
                  <a:pt x="38" y="313"/>
                  <a:pt x="38" y="313"/>
                </a:cubicBezTo>
                <a:cubicBezTo>
                  <a:pt x="25" y="313"/>
                  <a:pt x="25" y="313"/>
                  <a:pt x="25" y="313"/>
                </a:cubicBezTo>
                <a:cubicBezTo>
                  <a:pt x="25" y="313"/>
                  <a:pt x="25" y="313"/>
                  <a:pt x="25" y="313"/>
                </a:cubicBezTo>
                <a:cubicBezTo>
                  <a:pt x="27" y="307"/>
                  <a:pt x="27" y="307"/>
                  <a:pt x="27" y="307"/>
                </a:cubicBezTo>
                <a:cubicBezTo>
                  <a:pt x="27" y="307"/>
                  <a:pt x="27" y="307"/>
                  <a:pt x="27" y="307"/>
                </a:cubicBezTo>
                <a:cubicBezTo>
                  <a:pt x="39" y="307"/>
                  <a:pt x="39" y="307"/>
                  <a:pt x="39" y="307"/>
                </a:cubicBezTo>
                <a:cubicBezTo>
                  <a:pt x="39" y="307"/>
                  <a:pt x="39" y="307"/>
                  <a:pt x="39" y="307"/>
                </a:cubicBezTo>
                <a:lnTo>
                  <a:pt x="38" y="313"/>
                </a:lnTo>
                <a:close/>
                <a:moveTo>
                  <a:pt x="39" y="306"/>
                </a:moveTo>
                <a:cubicBezTo>
                  <a:pt x="27" y="306"/>
                  <a:pt x="27" y="306"/>
                  <a:pt x="27" y="306"/>
                </a:cubicBezTo>
                <a:cubicBezTo>
                  <a:pt x="27" y="306"/>
                  <a:pt x="27" y="306"/>
                  <a:pt x="27" y="305"/>
                </a:cubicBezTo>
                <a:cubicBezTo>
                  <a:pt x="29" y="300"/>
                  <a:pt x="29" y="300"/>
                  <a:pt x="29" y="300"/>
                </a:cubicBezTo>
                <a:cubicBezTo>
                  <a:pt x="29" y="300"/>
                  <a:pt x="29" y="299"/>
                  <a:pt x="29" y="299"/>
                </a:cubicBezTo>
                <a:cubicBezTo>
                  <a:pt x="41" y="299"/>
                  <a:pt x="41" y="299"/>
                  <a:pt x="41" y="299"/>
                </a:cubicBezTo>
                <a:cubicBezTo>
                  <a:pt x="41" y="299"/>
                  <a:pt x="41" y="300"/>
                  <a:pt x="41" y="300"/>
                </a:cubicBezTo>
                <a:cubicBezTo>
                  <a:pt x="40" y="305"/>
                  <a:pt x="40" y="305"/>
                  <a:pt x="40" y="305"/>
                </a:cubicBezTo>
                <a:cubicBezTo>
                  <a:pt x="40" y="306"/>
                  <a:pt x="40" y="306"/>
                  <a:pt x="39" y="306"/>
                </a:cubicBezTo>
                <a:close/>
                <a:moveTo>
                  <a:pt x="54" y="313"/>
                </a:moveTo>
                <a:cubicBezTo>
                  <a:pt x="53" y="313"/>
                  <a:pt x="53" y="313"/>
                  <a:pt x="53" y="313"/>
                </a:cubicBezTo>
                <a:cubicBezTo>
                  <a:pt x="41" y="313"/>
                  <a:pt x="41" y="313"/>
                  <a:pt x="41" y="313"/>
                </a:cubicBezTo>
                <a:cubicBezTo>
                  <a:pt x="41" y="313"/>
                  <a:pt x="41" y="313"/>
                  <a:pt x="41" y="313"/>
                </a:cubicBezTo>
                <a:cubicBezTo>
                  <a:pt x="42" y="307"/>
                  <a:pt x="42" y="307"/>
                  <a:pt x="42" y="307"/>
                </a:cubicBezTo>
                <a:cubicBezTo>
                  <a:pt x="42" y="307"/>
                  <a:pt x="42" y="307"/>
                  <a:pt x="43" y="307"/>
                </a:cubicBezTo>
                <a:cubicBezTo>
                  <a:pt x="54" y="307"/>
                  <a:pt x="54" y="307"/>
                  <a:pt x="54" y="307"/>
                </a:cubicBezTo>
                <a:cubicBezTo>
                  <a:pt x="55" y="307"/>
                  <a:pt x="55" y="307"/>
                  <a:pt x="55" y="307"/>
                </a:cubicBezTo>
                <a:lnTo>
                  <a:pt x="54" y="313"/>
                </a:lnTo>
                <a:close/>
                <a:moveTo>
                  <a:pt x="55" y="306"/>
                </a:moveTo>
                <a:cubicBezTo>
                  <a:pt x="43" y="306"/>
                  <a:pt x="43" y="306"/>
                  <a:pt x="43" y="306"/>
                </a:cubicBezTo>
                <a:cubicBezTo>
                  <a:pt x="43" y="306"/>
                  <a:pt x="42" y="306"/>
                  <a:pt x="43" y="305"/>
                </a:cubicBezTo>
                <a:cubicBezTo>
                  <a:pt x="44" y="300"/>
                  <a:pt x="44" y="300"/>
                  <a:pt x="44" y="300"/>
                </a:cubicBezTo>
                <a:cubicBezTo>
                  <a:pt x="44" y="300"/>
                  <a:pt x="44" y="299"/>
                  <a:pt x="44" y="299"/>
                </a:cubicBezTo>
                <a:cubicBezTo>
                  <a:pt x="56" y="299"/>
                  <a:pt x="56" y="299"/>
                  <a:pt x="56" y="299"/>
                </a:cubicBezTo>
                <a:cubicBezTo>
                  <a:pt x="56" y="299"/>
                  <a:pt x="56" y="300"/>
                  <a:pt x="56" y="300"/>
                </a:cubicBezTo>
                <a:cubicBezTo>
                  <a:pt x="55" y="305"/>
                  <a:pt x="55" y="305"/>
                  <a:pt x="55" y="305"/>
                </a:cubicBezTo>
                <a:cubicBezTo>
                  <a:pt x="55" y="306"/>
                  <a:pt x="55" y="306"/>
                  <a:pt x="55" y="306"/>
                </a:cubicBezTo>
                <a:close/>
                <a:moveTo>
                  <a:pt x="69" y="313"/>
                </a:moveTo>
                <a:cubicBezTo>
                  <a:pt x="69" y="313"/>
                  <a:pt x="69" y="313"/>
                  <a:pt x="68" y="313"/>
                </a:cubicBezTo>
                <a:cubicBezTo>
                  <a:pt x="56" y="313"/>
                  <a:pt x="56" y="313"/>
                  <a:pt x="56" y="313"/>
                </a:cubicBezTo>
                <a:cubicBezTo>
                  <a:pt x="56" y="313"/>
                  <a:pt x="56" y="313"/>
                  <a:pt x="56" y="313"/>
                </a:cubicBezTo>
                <a:cubicBezTo>
                  <a:pt x="57" y="307"/>
                  <a:pt x="57" y="307"/>
                  <a:pt x="57" y="307"/>
                </a:cubicBezTo>
                <a:cubicBezTo>
                  <a:pt x="57" y="307"/>
                  <a:pt x="58" y="307"/>
                  <a:pt x="58" y="307"/>
                </a:cubicBezTo>
                <a:cubicBezTo>
                  <a:pt x="69" y="307"/>
                  <a:pt x="69" y="307"/>
                  <a:pt x="69" y="307"/>
                </a:cubicBezTo>
                <a:cubicBezTo>
                  <a:pt x="70" y="307"/>
                  <a:pt x="70" y="307"/>
                  <a:pt x="70" y="307"/>
                </a:cubicBezTo>
                <a:lnTo>
                  <a:pt x="69" y="313"/>
                </a:lnTo>
                <a:close/>
                <a:moveTo>
                  <a:pt x="70" y="305"/>
                </a:moveTo>
                <a:cubicBezTo>
                  <a:pt x="70" y="306"/>
                  <a:pt x="70" y="306"/>
                  <a:pt x="70" y="306"/>
                </a:cubicBezTo>
                <a:cubicBezTo>
                  <a:pt x="58" y="306"/>
                  <a:pt x="58" y="306"/>
                  <a:pt x="58" y="306"/>
                </a:cubicBezTo>
                <a:cubicBezTo>
                  <a:pt x="58" y="306"/>
                  <a:pt x="58" y="306"/>
                  <a:pt x="58" y="305"/>
                </a:cubicBezTo>
                <a:cubicBezTo>
                  <a:pt x="59" y="300"/>
                  <a:pt x="59" y="300"/>
                  <a:pt x="59" y="300"/>
                </a:cubicBezTo>
                <a:cubicBezTo>
                  <a:pt x="59" y="300"/>
                  <a:pt x="59" y="299"/>
                  <a:pt x="59" y="299"/>
                </a:cubicBezTo>
                <a:cubicBezTo>
                  <a:pt x="71" y="299"/>
                  <a:pt x="71" y="299"/>
                  <a:pt x="71" y="299"/>
                </a:cubicBezTo>
                <a:cubicBezTo>
                  <a:pt x="71" y="299"/>
                  <a:pt x="71" y="300"/>
                  <a:pt x="71" y="300"/>
                </a:cubicBezTo>
                <a:lnTo>
                  <a:pt x="70" y="305"/>
                </a:lnTo>
                <a:close/>
                <a:moveTo>
                  <a:pt x="71" y="298"/>
                </a:moveTo>
                <a:cubicBezTo>
                  <a:pt x="71" y="298"/>
                  <a:pt x="71" y="298"/>
                  <a:pt x="71" y="298"/>
                </a:cubicBezTo>
                <a:cubicBezTo>
                  <a:pt x="60" y="298"/>
                  <a:pt x="60" y="298"/>
                  <a:pt x="60" y="298"/>
                </a:cubicBezTo>
                <a:cubicBezTo>
                  <a:pt x="59" y="298"/>
                  <a:pt x="59" y="298"/>
                  <a:pt x="59" y="298"/>
                </a:cubicBezTo>
                <a:cubicBezTo>
                  <a:pt x="60" y="292"/>
                  <a:pt x="60" y="292"/>
                  <a:pt x="60" y="292"/>
                </a:cubicBezTo>
                <a:cubicBezTo>
                  <a:pt x="60" y="292"/>
                  <a:pt x="61" y="292"/>
                  <a:pt x="61" y="292"/>
                </a:cubicBezTo>
                <a:cubicBezTo>
                  <a:pt x="72" y="292"/>
                  <a:pt x="72" y="292"/>
                  <a:pt x="72" y="292"/>
                </a:cubicBezTo>
                <a:cubicBezTo>
                  <a:pt x="72" y="292"/>
                  <a:pt x="72" y="292"/>
                  <a:pt x="72" y="292"/>
                </a:cubicBezTo>
                <a:lnTo>
                  <a:pt x="71" y="298"/>
                </a:lnTo>
                <a:close/>
                <a:moveTo>
                  <a:pt x="72" y="291"/>
                </a:moveTo>
                <a:cubicBezTo>
                  <a:pt x="61" y="291"/>
                  <a:pt x="61" y="291"/>
                  <a:pt x="61" y="291"/>
                </a:cubicBezTo>
                <a:cubicBezTo>
                  <a:pt x="61" y="291"/>
                  <a:pt x="61" y="291"/>
                  <a:pt x="61" y="290"/>
                </a:cubicBezTo>
                <a:cubicBezTo>
                  <a:pt x="62" y="285"/>
                  <a:pt x="62" y="285"/>
                  <a:pt x="62" y="285"/>
                </a:cubicBezTo>
                <a:cubicBezTo>
                  <a:pt x="62" y="285"/>
                  <a:pt x="62" y="284"/>
                  <a:pt x="62" y="284"/>
                </a:cubicBezTo>
                <a:cubicBezTo>
                  <a:pt x="73" y="284"/>
                  <a:pt x="73" y="284"/>
                  <a:pt x="73" y="284"/>
                </a:cubicBezTo>
                <a:cubicBezTo>
                  <a:pt x="73" y="284"/>
                  <a:pt x="74" y="285"/>
                  <a:pt x="74" y="285"/>
                </a:cubicBezTo>
                <a:cubicBezTo>
                  <a:pt x="73" y="290"/>
                  <a:pt x="73" y="290"/>
                  <a:pt x="73" y="290"/>
                </a:cubicBezTo>
                <a:cubicBezTo>
                  <a:pt x="73" y="291"/>
                  <a:pt x="72" y="291"/>
                  <a:pt x="72" y="291"/>
                </a:cubicBezTo>
                <a:close/>
                <a:moveTo>
                  <a:pt x="73" y="305"/>
                </a:moveTo>
                <a:cubicBezTo>
                  <a:pt x="74" y="300"/>
                  <a:pt x="74" y="300"/>
                  <a:pt x="74" y="300"/>
                </a:cubicBezTo>
                <a:cubicBezTo>
                  <a:pt x="74" y="300"/>
                  <a:pt x="74" y="299"/>
                  <a:pt x="74" y="299"/>
                </a:cubicBezTo>
                <a:cubicBezTo>
                  <a:pt x="85" y="299"/>
                  <a:pt x="85" y="299"/>
                  <a:pt x="85" y="299"/>
                </a:cubicBezTo>
                <a:cubicBezTo>
                  <a:pt x="85" y="299"/>
                  <a:pt x="86" y="300"/>
                  <a:pt x="86" y="300"/>
                </a:cubicBezTo>
                <a:cubicBezTo>
                  <a:pt x="85" y="305"/>
                  <a:pt x="85" y="305"/>
                  <a:pt x="85" y="305"/>
                </a:cubicBezTo>
                <a:cubicBezTo>
                  <a:pt x="85" y="306"/>
                  <a:pt x="85" y="306"/>
                  <a:pt x="84" y="306"/>
                </a:cubicBezTo>
                <a:cubicBezTo>
                  <a:pt x="73" y="306"/>
                  <a:pt x="73" y="306"/>
                  <a:pt x="73" y="306"/>
                </a:cubicBezTo>
                <a:cubicBezTo>
                  <a:pt x="73" y="306"/>
                  <a:pt x="73" y="306"/>
                  <a:pt x="73" y="305"/>
                </a:cubicBezTo>
                <a:close/>
                <a:moveTo>
                  <a:pt x="124" y="313"/>
                </a:moveTo>
                <a:cubicBezTo>
                  <a:pt x="124" y="313"/>
                  <a:pt x="124" y="313"/>
                  <a:pt x="124" y="313"/>
                </a:cubicBezTo>
                <a:cubicBezTo>
                  <a:pt x="76" y="313"/>
                  <a:pt x="76" y="313"/>
                  <a:pt x="76" y="313"/>
                </a:cubicBezTo>
                <a:cubicBezTo>
                  <a:pt x="75" y="313"/>
                  <a:pt x="75" y="313"/>
                  <a:pt x="75" y="313"/>
                </a:cubicBezTo>
                <a:cubicBezTo>
                  <a:pt x="76" y="307"/>
                  <a:pt x="76" y="307"/>
                  <a:pt x="76" y="307"/>
                </a:cubicBezTo>
                <a:cubicBezTo>
                  <a:pt x="76" y="307"/>
                  <a:pt x="76" y="307"/>
                  <a:pt x="77" y="307"/>
                </a:cubicBezTo>
                <a:cubicBezTo>
                  <a:pt x="124" y="307"/>
                  <a:pt x="124" y="307"/>
                  <a:pt x="124" y="307"/>
                </a:cubicBezTo>
                <a:cubicBezTo>
                  <a:pt x="124" y="307"/>
                  <a:pt x="124" y="307"/>
                  <a:pt x="124" y="307"/>
                </a:cubicBezTo>
                <a:lnTo>
                  <a:pt x="124" y="313"/>
                </a:lnTo>
                <a:close/>
                <a:moveTo>
                  <a:pt x="128" y="305"/>
                </a:moveTo>
                <a:cubicBezTo>
                  <a:pt x="128" y="306"/>
                  <a:pt x="128" y="306"/>
                  <a:pt x="128" y="306"/>
                </a:cubicBezTo>
                <a:cubicBezTo>
                  <a:pt x="117" y="306"/>
                  <a:pt x="117" y="306"/>
                  <a:pt x="117" y="306"/>
                </a:cubicBezTo>
                <a:cubicBezTo>
                  <a:pt x="117" y="306"/>
                  <a:pt x="116" y="306"/>
                  <a:pt x="116" y="305"/>
                </a:cubicBezTo>
                <a:cubicBezTo>
                  <a:pt x="117" y="300"/>
                  <a:pt x="117" y="300"/>
                  <a:pt x="117" y="300"/>
                </a:cubicBezTo>
                <a:cubicBezTo>
                  <a:pt x="117" y="300"/>
                  <a:pt x="117" y="299"/>
                  <a:pt x="117" y="299"/>
                </a:cubicBezTo>
                <a:cubicBezTo>
                  <a:pt x="128" y="299"/>
                  <a:pt x="128" y="299"/>
                  <a:pt x="128" y="299"/>
                </a:cubicBezTo>
                <a:cubicBezTo>
                  <a:pt x="128" y="299"/>
                  <a:pt x="128" y="300"/>
                  <a:pt x="128" y="300"/>
                </a:cubicBezTo>
                <a:lnTo>
                  <a:pt x="128" y="305"/>
                </a:lnTo>
                <a:close/>
                <a:moveTo>
                  <a:pt x="129" y="298"/>
                </a:moveTo>
                <a:cubicBezTo>
                  <a:pt x="129" y="298"/>
                  <a:pt x="128" y="298"/>
                  <a:pt x="128" y="298"/>
                </a:cubicBezTo>
                <a:cubicBezTo>
                  <a:pt x="117" y="298"/>
                  <a:pt x="117" y="298"/>
                  <a:pt x="117" y="298"/>
                </a:cubicBezTo>
                <a:cubicBezTo>
                  <a:pt x="117" y="298"/>
                  <a:pt x="117" y="298"/>
                  <a:pt x="117" y="298"/>
                </a:cubicBezTo>
                <a:cubicBezTo>
                  <a:pt x="117" y="292"/>
                  <a:pt x="117" y="292"/>
                  <a:pt x="117" y="292"/>
                </a:cubicBezTo>
                <a:cubicBezTo>
                  <a:pt x="117" y="292"/>
                  <a:pt x="117" y="292"/>
                  <a:pt x="118" y="292"/>
                </a:cubicBezTo>
                <a:cubicBezTo>
                  <a:pt x="128" y="292"/>
                  <a:pt x="128" y="292"/>
                  <a:pt x="128" y="292"/>
                </a:cubicBezTo>
                <a:cubicBezTo>
                  <a:pt x="128" y="292"/>
                  <a:pt x="129" y="292"/>
                  <a:pt x="129" y="292"/>
                </a:cubicBezTo>
                <a:lnTo>
                  <a:pt x="129" y="298"/>
                </a:lnTo>
                <a:close/>
                <a:moveTo>
                  <a:pt x="129" y="290"/>
                </a:moveTo>
                <a:cubicBezTo>
                  <a:pt x="129" y="291"/>
                  <a:pt x="128" y="291"/>
                  <a:pt x="128" y="291"/>
                </a:cubicBezTo>
                <a:cubicBezTo>
                  <a:pt x="118" y="291"/>
                  <a:pt x="118" y="291"/>
                  <a:pt x="118" y="291"/>
                </a:cubicBezTo>
                <a:cubicBezTo>
                  <a:pt x="117" y="291"/>
                  <a:pt x="117" y="291"/>
                  <a:pt x="117" y="290"/>
                </a:cubicBezTo>
                <a:cubicBezTo>
                  <a:pt x="118" y="285"/>
                  <a:pt x="118" y="285"/>
                  <a:pt x="118" y="285"/>
                </a:cubicBezTo>
                <a:cubicBezTo>
                  <a:pt x="118" y="285"/>
                  <a:pt x="118" y="284"/>
                  <a:pt x="118" y="284"/>
                </a:cubicBezTo>
                <a:cubicBezTo>
                  <a:pt x="128" y="284"/>
                  <a:pt x="128" y="284"/>
                  <a:pt x="128" y="284"/>
                </a:cubicBezTo>
                <a:cubicBezTo>
                  <a:pt x="129" y="284"/>
                  <a:pt x="129" y="285"/>
                  <a:pt x="129" y="285"/>
                </a:cubicBezTo>
                <a:lnTo>
                  <a:pt x="129" y="290"/>
                </a:lnTo>
                <a:close/>
                <a:moveTo>
                  <a:pt x="129" y="283"/>
                </a:moveTo>
                <a:cubicBezTo>
                  <a:pt x="129" y="283"/>
                  <a:pt x="129" y="283"/>
                  <a:pt x="128" y="283"/>
                </a:cubicBezTo>
                <a:cubicBezTo>
                  <a:pt x="118" y="283"/>
                  <a:pt x="118" y="283"/>
                  <a:pt x="118" y="283"/>
                </a:cubicBezTo>
                <a:cubicBezTo>
                  <a:pt x="118" y="283"/>
                  <a:pt x="118" y="283"/>
                  <a:pt x="118" y="283"/>
                </a:cubicBezTo>
                <a:cubicBezTo>
                  <a:pt x="118" y="277"/>
                  <a:pt x="118" y="277"/>
                  <a:pt x="118" y="277"/>
                </a:cubicBezTo>
                <a:cubicBezTo>
                  <a:pt x="118" y="277"/>
                  <a:pt x="118" y="277"/>
                  <a:pt x="118" y="277"/>
                </a:cubicBezTo>
                <a:cubicBezTo>
                  <a:pt x="129" y="277"/>
                  <a:pt x="129" y="277"/>
                  <a:pt x="129" y="277"/>
                </a:cubicBezTo>
                <a:cubicBezTo>
                  <a:pt x="129" y="277"/>
                  <a:pt x="129" y="277"/>
                  <a:pt x="129" y="277"/>
                </a:cubicBezTo>
                <a:lnTo>
                  <a:pt x="129" y="283"/>
                </a:lnTo>
                <a:close/>
                <a:moveTo>
                  <a:pt x="129" y="266"/>
                </a:moveTo>
                <a:cubicBezTo>
                  <a:pt x="129" y="267"/>
                  <a:pt x="129" y="267"/>
                  <a:pt x="129" y="267"/>
                </a:cubicBezTo>
                <a:cubicBezTo>
                  <a:pt x="119" y="267"/>
                  <a:pt x="119" y="267"/>
                  <a:pt x="119" y="267"/>
                </a:cubicBezTo>
                <a:cubicBezTo>
                  <a:pt x="119" y="267"/>
                  <a:pt x="118" y="267"/>
                  <a:pt x="118" y="266"/>
                </a:cubicBezTo>
                <a:cubicBezTo>
                  <a:pt x="119" y="262"/>
                  <a:pt x="119" y="262"/>
                  <a:pt x="119" y="262"/>
                </a:cubicBezTo>
                <a:cubicBezTo>
                  <a:pt x="119" y="262"/>
                  <a:pt x="119" y="262"/>
                  <a:pt x="119" y="262"/>
                </a:cubicBezTo>
                <a:cubicBezTo>
                  <a:pt x="129" y="262"/>
                  <a:pt x="129" y="262"/>
                  <a:pt x="129" y="262"/>
                </a:cubicBezTo>
                <a:cubicBezTo>
                  <a:pt x="129" y="262"/>
                  <a:pt x="129" y="262"/>
                  <a:pt x="129" y="262"/>
                </a:cubicBezTo>
                <a:lnTo>
                  <a:pt x="129" y="266"/>
                </a:lnTo>
                <a:close/>
                <a:moveTo>
                  <a:pt x="143" y="313"/>
                </a:moveTo>
                <a:cubicBezTo>
                  <a:pt x="131" y="313"/>
                  <a:pt x="131" y="313"/>
                  <a:pt x="131" y="313"/>
                </a:cubicBezTo>
                <a:cubicBezTo>
                  <a:pt x="131" y="313"/>
                  <a:pt x="131" y="313"/>
                  <a:pt x="131" y="313"/>
                </a:cubicBezTo>
                <a:cubicBezTo>
                  <a:pt x="131" y="307"/>
                  <a:pt x="131" y="307"/>
                  <a:pt x="131" y="307"/>
                </a:cubicBezTo>
                <a:cubicBezTo>
                  <a:pt x="131" y="307"/>
                  <a:pt x="131" y="307"/>
                  <a:pt x="131" y="307"/>
                </a:cubicBezTo>
                <a:cubicBezTo>
                  <a:pt x="142" y="307"/>
                  <a:pt x="142" y="307"/>
                  <a:pt x="142" y="307"/>
                </a:cubicBezTo>
                <a:cubicBezTo>
                  <a:pt x="143" y="307"/>
                  <a:pt x="143" y="307"/>
                  <a:pt x="143" y="307"/>
                </a:cubicBezTo>
                <a:cubicBezTo>
                  <a:pt x="143" y="313"/>
                  <a:pt x="143" y="313"/>
                  <a:pt x="143" y="313"/>
                </a:cubicBezTo>
                <a:cubicBezTo>
                  <a:pt x="143" y="313"/>
                  <a:pt x="143" y="313"/>
                  <a:pt x="143" y="313"/>
                </a:cubicBezTo>
                <a:close/>
                <a:moveTo>
                  <a:pt x="145" y="300"/>
                </a:moveTo>
                <a:cubicBezTo>
                  <a:pt x="145" y="300"/>
                  <a:pt x="145" y="299"/>
                  <a:pt x="146" y="299"/>
                </a:cubicBezTo>
                <a:cubicBezTo>
                  <a:pt x="157" y="299"/>
                  <a:pt x="157" y="299"/>
                  <a:pt x="157" y="299"/>
                </a:cubicBezTo>
                <a:cubicBezTo>
                  <a:pt x="157" y="299"/>
                  <a:pt x="157" y="300"/>
                  <a:pt x="157" y="300"/>
                </a:cubicBezTo>
                <a:cubicBezTo>
                  <a:pt x="157" y="305"/>
                  <a:pt x="157" y="305"/>
                  <a:pt x="157" y="305"/>
                </a:cubicBezTo>
                <a:cubicBezTo>
                  <a:pt x="157" y="306"/>
                  <a:pt x="157" y="306"/>
                  <a:pt x="157" y="306"/>
                </a:cubicBezTo>
                <a:cubicBezTo>
                  <a:pt x="146" y="306"/>
                  <a:pt x="146" y="306"/>
                  <a:pt x="146" y="306"/>
                </a:cubicBezTo>
                <a:cubicBezTo>
                  <a:pt x="146" y="306"/>
                  <a:pt x="145" y="306"/>
                  <a:pt x="145" y="305"/>
                </a:cubicBezTo>
                <a:lnTo>
                  <a:pt x="145" y="300"/>
                </a:lnTo>
                <a:close/>
                <a:moveTo>
                  <a:pt x="157" y="313"/>
                </a:moveTo>
                <a:cubicBezTo>
                  <a:pt x="146" y="313"/>
                  <a:pt x="146" y="313"/>
                  <a:pt x="146" y="313"/>
                </a:cubicBezTo>
                <a:cubicBezTo>
                  <a:pt x="146" y="313"/>
                  <a:pt x="146" y="313"/>
                  <a:pt x="146" y="313"/>
                </a:cubicBezTo>
                <a:cubicBezTo>
                  <a:pt x="145" y="307"/>
                  <a:pt x="145" y="307"/>
                  <a:pt x="145" y="307"/>
                </a:cubicBezTo>
                <a:cubicBezTo>
                  <a:pt x="145" y="307"/>
                  <a:pt x="146" y="307"/>
                  <a:pt x="146" y="307"/>
                </a:cubicBezTo>
                <a:cubicBezTo>
                  <a:pt x="157" y="307"/>
                  <a:pt x="157" y="307"/>
                  <a:pt x="157" y="307"/>
                </a:cubicBezTo>
                <a:cubicBezTo>
                  <a:pt x="157" y="307"/>
                  <a:pt x="157" y="307"/>
                  <a:pt x="157" y="307"/>
                </a:cubicBezTo>
                <a:cubicBezTo>
                  <a:pt x="158" y="313"/>
                  <a:pt x="158" y="313"/>
                  <a:pt x="158" y="313"/>
                </a:cubicBezTo>
                <a:cubicBezTo>
                  <a:pt x="158" y="313"/>
                  <a:pt x="157" y="313"/>
                  <a:pt x="157" y="313"/>
                </a:cubicBezTo>
                <a:close/>
                <a:moveTo>
                  <a:pt x="157" y="266"/>
                </a:moveTo>
                <a:cubicBezTo>
                  <a:pt x="157" y="262"/>
                  <a:pt x="157" y="262"/>
                  <a:pt x="157" y="262"/>
                </a:cubicBezTo>
                <a:cubicBezTo>
                  <a:pt x="157" y="262"/>
                  <a:pt x="157" y="262"/>
                  <a:pt x="158" y="262"/>
                </a:cubicBezTo>
                <a:cubicBezTo>
                  <a:pt x="167" y="262"/>
                  <a:pt x="167" y="262"/>
                  <a:pt x="167" y="262"/>
                </a:cubicBezTo>
                <a:cubicBezTo>
                  <a:pt x="168" y="262"/>
                  <a:pt x="168" y="262"/>
                  <a:pt x="168" y="262"/>
                </a:cubicBezTo>
                <a:cubicBezTo>
                  <a:pt x="168" y="266"/>
                  <a:pt x="168" y="266"/>
                  <a:pt x="168" y="266"/>
                </a:cubicBezTo>
                <a:cubicBezTo>
                  <a:pt x="168" y="267"/>
                  <a:pt x="168" y="267"/>
                  <a:pt x="168" y="267"/>
                </a:cubicBezTo>
                <a:cubicBezTo>
                  <a:pt x="158" y="267"/>
                  <a:pt x="158" y="267"/>
                  <a:pt x="158" y="267"/>
                </a:cubicBezTo>
                <a:cubicBezTo>
                  <a:pt x="158" y="267"/>
                  <a:pt x="157" y="267"/>
                  <a:pt x="157" y="266"/>
                </a:cubicBezTo>
                <a:close/>
                <a:moveTo>
                  <a:pt x="158" y="283"/>
                </a:moveTo>
                <a:cubicBezTo>
                  <a:pt x="158" y="277"/>
                  <a:pt x="158" y="277"/>
                  <a:pt x="158" y="277"/>
                </a:cubicBezTo>
                <a:cubicBezTo>
                  <a:pt x="158" y="277"/>
                  <a:pt x="158" y="277"/>
                  <a:pt x="159" y="277"/>
                </a:cubicBezTo>
                <a:cubicBezTo>
                  <a:pt x="169" y="277"/>
                  <a:pt x="169" y="277"/>
                  <a:pt x="169" y="277"/>
                </a:cubicBezTo>
                <a:cubicBezTo>
                  <a:pt x="169" y="277"/>
                  <a:pt x="169" y="277"/>
                  <a:pt x="169" y="277"/>
                </a:cubicBezTo>
                <a:cubicBezTo>
                  <a:pt x="170" y="283"/>
                  <a:pt x="170" y="283"/>
                  <a:pt x="170" y="283"/>
                </a:cubicBezTo>
                <a:cubicBezTo>
                  <a:pt x="170" y="283"/>
                  <a:pt x="170" y="283"/>
                  <a:pt x="169" y="283"/>
                </a:cubicBezTo>
                <a:cubicBezTo>
                  <a:pt x="159" y="283"/>
                  <a:pt x="159" y="283"/>
                  <a:pt x="159" y="283"/>
                </a:cubicBezTo>
                <a:cubicBezTo>
                  <a:pt x="159" y="283"/>
                  <a:pt x="158" y="283"/>
                  <a:pt x="158" y="283"/>
                </a:cubicBezTo>
                <a:close/>
                <a:moveTo>
                  <a:pt x="159" y="290"/>
                </a:moveTo>
                <a:cubicBezTo>
                  <a:pt x="159" y="285"/>
                  <a:pt x="159" y="285"/>
                  <a:pt x="159" y="285"/>
                </a:cubicBezTo>
                <a:cubicBezTo>
                  <a:pt x="159" y="285"/>
                  <a:pt x="159" y="284"/>
                  <a:pt x="159" y="284"/>
                </a:cubicBezTo>
                <a:cubicBezTo>
                  <a:pt x="169" y="284"/>
                  <a:pt x="169" y="284"/>
                  <a:pt x="169" y="284"/>
                </a:cubicBezTo>
                <a:cubicBezTo>
                  <a:pt x="170" y="284"/>
                  <a:pt x="170" y="285"/>
                  <a:pt x="170" y="285"/>
                </a:cubicBezTo>
                <a:cubicBezTo>
                  <a:pt x="170" y="290"/>
                  <a:pt x="170" y="290"/>
                  <a:pt x="170" y="290"/>
                </a:cubicBezTo>
                <a:cubicBezTo>
                  <a:pt x="170" y="291"/>
                  <a:pt x="170" y="291"/>
                  <a:pt x="170" y="291"/>
                </a:cubicBezTo>
                <a:cubicBezTo>
                  <a:pt x="159" y="291"/>
                  <a:pt x="159" y="291"/>
                  <a:pt x="159" y="291"/>
                </a:cubicBezTo>
                <a:cubicBezTo>
                  <a:pt x="159" y="291"/>
                  <a:pt x="159" y="291"/>
                  <a:pt x="159" y="290"/>
                </a:cubicBezTo>
                <a:close/>
                <a:moveTo>
                  <a:pt x="172" y="313"/>
                </a:moveTo>
                <a:cubicBezTo>
                  <a:pt x="161" y="313"/>
                  <a:pt x="161" y="313"/>
                  <a:pt x="161" y="313"/>
                </a:cubicBezTo>
                <a:cubicBezTo>
                  <a:pt x="160" y="313"/>
                  <a:pt x="160" y="313"/>
                  <a:pt x="160" y="313"/>
                </a:cubicBezTo>
                <a:cubicBezTo>
                  <a:pt x="160" y="307"/>
                  <a:pt x="160" y="307"/>
                  <a:pt x="160" y="307"/>
                </a:cubicBezTo>
                <a:cubicBezTo>
                  <a:pt x="160" y="307"/>
                  <a:pt x="160" y="307"/>
                  <a:pt x="160" y="307"/>
                </a:cubicBezTo>
                <a:cubicBezTo>
                  <a:pt x="172" y="307"/>
                  <a:pt x="172" y="307"/>
                  <a:pt x="172" y="307"/>
                </a:cubicBezTo>
                <a:cubicBezTo>
                  <a:pt x="172" y="307"/>
                  <a:pt x="172" y="307"/>
                  <a:pt x="172" y="307"/>
                </a:cubicBezTo>
                <a:cubicBezTo>
                  <a:pt x="172" y="313"/>
                  <a:pt x="172" y="313"/>
                  <a:pt x="172" y="313"/>
                </a:cubicBezTo>
                <a:cubicBezTo>
                  <a:pt x="172" y="313"/>
                  <a:pt x="172" y="313"/>
                  <a:pt x="172" y="313"/>
                </a:cubicBezTo>
                <a:close/>
                <a:moveTo>
                  <a:pt x="173" y="290"/>
                </a:moveTo>
                <a:cubicBezTo>
                  <a:pt x="172" y="285"/>
                  <a:pt x="172" y="285"/>
                  <a:pt x="172" y="285"/>
                </a:cubicBezTo>
                <a:cubicBezTo>
                  <a:pt x="172" y="285"/>
                  <a:pt x="172" y="284"/>
                  <a:pt x="173" y="284"/>
                </a:cubicBezTo>
                <a:cubicBezTo>
                  <a:pt x="183" y="284"/>
                  <a:pt x="183" y="284"/>
                  <a:pt x="183" y="284"/>
                </a:cubicBezTo>
                <a:cubicBezTo>
                  <a:pt x="183" y="284"/>
                  <a:pt x="184" y="285"/>
                  <a:pt x="184" y="285"/>
                </a:cubicBezTo>
                <a:cubicBezTo>
                  <a:pt x="184" y="290"/>
                  <a:pt x="184" y="290"/>
                  <a:pt x="184" y="290"/>
                </a:cubicBezTo>
                <a:cubicBezTo>
                  <a:pt x="184" y="291"/>
                  <a:pt x="184" y="291"/>
                  <a:pt x="184" y="291"/>
                </a:cubicBezTo>
                <a:cubicBezTo>
                  <a:pt x="173" y="291"/>
                  <a:pt x="173" y="291"/>
                  <a:pt x="173" y="291"/>
                </a:cubicBezTo>
                <a:cubicBezTo>
                  <a:pt x="173" y="291"/>
                  <a:pt x="173" y="291"/>
                  <a:pt x="173" y="290"/>
                </a:cubicBezTo>
                <a:close/>
                <a:moveTo>
                  <a:pt x="174" y="305"/>
                </a:moveTo>
                <a:cubicBezTo>
                  <a:pt x="174" y="300"/>
                  <a:pt x="174" y="300"/>
                  <a:pt x="174" y="300"/>
                </a:cubicBezTo>
                <a:cubicBezTo>
                  <a:pt x="174" y="300"/>
                  <a:pt x="174" y="299"/>
                  <a:pt x="174" y="299"/>
                </a:cubicBezTo>
                <a:cubicBezTo>
                  <a:pt x="185" y="299"/>
                  <a:pt x="185" y="299"/>
                  <a:pt x="185" y="299"/>
                </a:cubicBezTo>
                <a:cubicBezTo>
                  <a:pt x="185" y="299"/>
                  <a:pt x="186" y="300"/>
                  <a:pt x="186" y="300"/>
                </a:cubicBezTo>
                <a:cubicBezTo>
                  <a:pt x="186" y="305"/>
                  <a:pt x="186" y="305"/>
                  <a:pt x="186" y="305"/>
                </a:cubicBezTo>
                <a:cubicBezTo>
                  <a:pt x="186" y="306"/>
                  <a:pt x="186" y="306"/>
                  <a:pt x="186" y="306"/>
                </a:cubicBezTo>
                <a:cubicBezTo>
                  <a:pt x="175" y="306"/>
                  <a:pt x="175" y="306"/>
                  <a:pt x="175" y="306"/>
                </a:cubicBezTo>
                <a:cubicBezTo>
                  <a:pt x="174" y="306"/>
                  <a:pt x="174" y="306"/>
                  <a:pt x="174" y="305"/>
                </a:cubicBezTo>
                <a:close/>
                <a:moveTo>
                  <a:pt x="187" y="313"/>
                </a:moveTo>
                <a:cubicBezTo>
                  <a:pt x="175" y="313"/>
                  <a:pt x="175" y="313"/>
                  <a:pt x="175" y="313"/>
                </a:cubicBezTo>
                <a:cubicBezTo>
                  <a:pt x="175" y="313"/>
                  <a:pt x="175" y="313"/>
                  <a:pt x="175" y="313"/>
                </a:cubicBezTo>
                <a:cubicBezTo>
                  <a:pt x="174" y="307"/>
                  <a:pt x="174" y="307"/>
                  <a:pt x="174" y="307"/>
                </a:cubicBezTo>
                <a:cubicBezTo>
                  <a:pt x="174" y="307"/>
                  <a:pt x="175" y="307"/>
                  <a:pt x="175" y="307"/>
                </a:cubicBezTo>
                <a:cubicBezTo>
                  <a:pt x="186" y="307"/>
                  <a:pt x="186" y="307"/>
                  <a:pt x="186" y="307"/>
                </a:cubicBezTo>
                <a:cubicBezTo>
                  <a:pt x="186" y="307"/>
                  <a:pt x="187" y="307"/>
                  <a:pt x="187" y="307"/>
                </a:cubicBezTo>
                <a:cubicBezTo>
                  <a:pt x="187" y="313"/>
                  <a:pt x="187" y="313"/>
                  <a:pt x="187" y="313"/>
                </a:cubicBezTo>
                <a:cubicBezTo>
                  <a:pt x="187" y="313"/>
                  <a:pt x="187" y="313"/>
                  <a:pt x="187" y="313"/>
                </a:cubicBezTo>
                <a:close/>
                <a:moveTo>
                  <a:pt x="187" y="290"/>
                </a:moveTo>
                <a:cubicBezTo>
                  <a:pt x="186" y="285"/>
                  <a:pt x="186" y="285"/>
                  <a:pt x="186" y="285"/>
                </a:cubicBezTo>
                <a:cubicBezTo>
                  <a:pt x="186" y="285"/>
                  <a:pt x="186" y="284"/>
                  <a:pt x="186" y="284"/>
                </a:cubicBezTo>
                <a:cubicBezTo>
                  <a:pt x="197" y="284"/>
                  <a:pt x="197" y="284"/>
                  <a:pt x="197" y="284"/>
                </a:cubicBezTo>
                <a:cubicBezTo>
                  <a:pt x="197" y="284"/>
                  <a:pt x="198" y="285"/>
                  <a:pt x="198" y="285"/>
                </a:cubicBezTo>
                <a:cubicBezTo>
                  <a:pt x="199" y="290"/>
                  <a:pt x="199" y="290"/>
                  <a:pt x="199" y="290"/>
                </a:cubicBezTo>
                <a:cubicBezTo>
                  <a:pt x="199" y="291"/>
                  <a:pt x="198" y="291"/>
                  <a:pt x="198" y="291"/>
                </a:cubicBezTo>
                <a:cubicBezTo>
                  <a:pt x="187" y="291"/>
                  <a:pt x="187" y="291"/>
                  <a:pt x="187" y="291"/>
                </a:cubicBezTo>
                <a:cubicBezTo>
                  <a:pt x="187" y="291"/>
                  <a:pt x="187" y="291"/>
                  <a:pt x="187" y="290"/>
                </a:cubicBezTo>
                <a:close/>
                <a:moveTo>
                  <a:pt x="202" y="313"/>
                </a:moveTo>
                <a:cubicBezTo>
                  <a:pt x="190" y="313"/>
                  <a:pt x="190" y="313"/>
                  <a:pt x="190" y="313"/>
                </a:cubicBezTo>
                <a:cubicBezTo>
                  <a:pt x="190" y="313"/>
                  <a:pt x="190" y="313"/>
                  <a:pt x="190" y="313"/>
                </a:cubicBezTo>
                <a:cubicBezTo>
                  <a:pt x="189" y="307"/>
                  <a:pt x="189" y="307"/>
                  <a:pt x="189" y="307"/>
                </a:cubicBezTo>
                <a:cubicBezTo>
                  <a:pt x="189" y="307"/>
                  <a:pt x="189" y="307"/>
                  <a:pt x="190" y="307"/>
                </a:cubicBezTo>
                <a:cubicBezTo>
                  <a:pt x="201" y="307"/>
                  <a:pt x="201" y="307"/>
                  <a:pt x="201" y="307"/>
                </a:cubicBezTo>
                <a:cubicBezTo>
                  <a:pt x="201" y="307"/>
                  <a:pt x="201" y="307"/>
                  <a:pt x="201" y="307"/>
                </a:cubicBezTo>
                <a:cubicBezTo>
                  <a:pt x="202" y="313"/>
                  <a:pt x="202" y="313"/>
                  <a:pt x="202" y="313"/>
                </a:cubicBezTo>
                <a:cubicBezTo>
                  <a:pt x="202" y="313"/>
                  <a:pt x="202" y="313"/>
                  <a:pt x="202" y="313"/>
                </a:cubicBezTo>
                <a:close/>
                <a:moveTo>
                  <a:pt x="202" y="298"/>
                </a:moveTo>
                <a:cubicBezTo>
                  <a:pt x="201" y="292"/>
                  <a:pt x="201" y="292"/>
                  <a:pt x="201" y="292"/>
                </a:cubicBezTo>
                <a:cubicBezTo>
                  <a:pt x="201" y="292"/>
                  <a:pt x="202" y="292"/>
                  <a:pt x="202" y="292"/>
                </a:cubicBezTo>
                <a:cubicBezTo>
                  <a:pt x="213" y="292"/>
                  <a:pt x="213" y="292"/>
                  <a:pt x="213" y="292"/>
                </a:cubicBezTo>
                <a:cubicBezTo>
                  <a:pt x="213" y="292"/>
                  <a:pt x="213" y="292"/>
                  <a:pt x="213" y="292"/>
                </a:cubicBezTo>
                <a:cubicBezTo>
                  <a:pt x="214" y="298"/>
                  <a:pt x="214" y="298"/>
                  <a:pt x="214" y="298"/>
                </a:cubicBezTo>
                <a:cubicBezTo>
                  <a:pt x="215" y="298"/>
                  <a:pt x="214" y="298"/>
                  <a:pt x="214" y="298"/>
                </a:cubicBezTo>
                <a:cubicBezTo>
                  <a:pt x="203" y="298"/>
                  <a:pt x="203" y="298"/>
                  <a:pt x="203" y="298"/>
                </a:cubicBezTo>
                <a:cubicBezTo>
                  <a:pt x="203" y="298"/>
                  <a:pt x="202" y="298"/>
                  <a:pt x="202" y="298"/>
                </a:cubicBezTo>
                <a:close/>
                <a:moveTo>
                  <a:pt x="204" y="305"/>
                </a:moveTo>
                <a:cubicBezTo>
                  <a:pt x="203" y="300"/>
                  <a:pt x="203" y="300"/>
                  <a:pt x="203" y="300"/>
                </a:cubicBezTo>
                <a:cubicBezTo>
                  <a:pt x="203" y="300"/>
                  <a:pt x="203" y="299"/>
                  <a:pt x="203" y="299"/>
                </a:cubicBezTo>
                <a:cubicBezTo>
                  <a:pt x="214" y="299"/>
                  <a:pt x="214" y="299"/>
                  <a:pt x="214" y="299"/>
                </a:cubicBezTo>
                <a:cubicBezTo>
                  <a:pt x="215" y="299"/>
                  <a:pt x="215" y="300"/>
                  <a:pt x="215" y="300"/>
                </a:cubicBezTo>
                <a:cubicBezTo>
                  <a:pt x="216" y="305"/>
                  <a:pt x="216" y="305"/>
                  <a:pt x="216" y="305"/>
                </a:cubicBezTo>
                <a:cubicBezTo>
                  <a:pt x="216" y="306"/>
                  <a:pt x="216" y="306"/>
                  <a:pt x="216" y="306"/>
                </a:cubicBezTo>
                <a:cubicBezTo>
                  <a:pt x="204" y="306"/>
                  <a:pt x="204" y="306"/>
                  <a:pt x="204" y="306"/>
                </a:cubicBezTo>
                <a:cubicBezTo>
                  <a:pt x="204" y="306"/>
                  <a:pt x="204" y="306"/>
                  <a:pt x="204" y="305"/>
                </a:cubicBezTo>
                <a:close/>
                <a:moveTo>
                  <a:pt x="217" y="313"/>
                </a:moveTo>
                <a:cubicBezTo>
                  <a:pt x="205" y="313"/>
                  <a:pt x="205" y="313"/>
                  <a:pt x="205" y="313"/>
                </a:cubicBezTo>
                <a:cubicBezTo>
                  <a:pt x="205" y="313"/>
                  <a:pt x="205" y="313"/>
                  <a:pt x="205" y="313"/>
                </a:cubicBezTo>
                <a:cubicBezTo>
                  <a:pt x="204" y="307"/>
                  <a:pt x="204" y="307"/>
                  <a:pt x="204" y="307"/>
                </a:cubicBezTo>
                <a:cubicBezTo>
                  <a:pt x="204" y="307"/>
                  <a:pt x="204" y="307"/>
                  <a:pt x="204" y="307"/>
                </a:cubicBezTo>
                <a:cubicBezTo>
                  <a:pt x="216" y="307"/>
                  <a:pt x="216" y="307"/>
                  <a:pt x="216" y="307"/>
                </a:cubicBezTo>
                <a:cubicBezTo>
                  <a:pt x="216" y="307"/>
                  <a:pt x="216" y="307"/>
                  <a:pt x="216" y="307"/>
                </a:cubicBezTo>
                <a:cubicBezTo>
                  <a:pt x="218" y="313"/>
                  <a:pt x="218" y="313"/>
                  <a:pt x="218" y="313"/>
                </a:cubicBezTo>
                <a:cubicBezTo>
                  <a:pt x="218" y="313"/>
                  <a:pt x="217" y="313"/>
                  <a:pt x="217" y="313"/>
                </a:cubicBezTo>
                <a:close/>
                <a:moveTo>
                  <a:pt x="219" y="305"/>
                </a:moveTo>
                <a:cubicBezTo>
                  <a:pt x="217" y="300"/>
                  <a:pt x="217" y="300"/>
                  <a:pt x="217" y="300"/>
                </a:cubicBezTo>
                <a:cubicBezTo>
                  <a:pt x="217" y="300"/>
                  <a:pt x="218" y="299"/>
                  <a:pt x="218" y="299"/>
                </a:cubicBezTo>
                <a:cubicBezTo>
                  <a:pt x="229" y="299"/>
                  <a:pt x="229" y="299"/>
                  <a:pt x="229" y="299"/>
                </a:cubicBezTo>
                <a:cubicBezTo>
                  <a:pt x="230" y="299"/>
                  <a:pt x="230" y="300"/>
                  <a:pt x="230" y="300"/>
                </a:cubicBezTo>
                <a:cubicBezTo>
                  <a:pt x="231" y="305"/>
                  <a:pt x="231" y="305"/>
                  <a:pt x="231" y="305"/>
                </a:cubicBezTo>
                <a:cubicBezTo>
                  <a:pt x="231" y="306"/>
                  <a:pt x="231" y="306"/>
                  <a:pt x="231" y="306"/>
                </a:cubicBezTo>
                <a:cubicBezTo>
                  <a:pt x="219" y="306"/>
                  <a:pt x="219" y="306"/>
                  <a:pt x="219" y="306"/>
                </a:cubicBezTo>
                <a:cubicBezTo>
                  <a:pt x="219" y="306"/>
                  <a:pt x="219" y="306"/>
                  <a:pt x="219" y="305"/>
                </a:cubicBezTo>
                <a:close/>
                <a:moveTo>
                  <a:pt x="233" y="313"/>
                </a:moveTo>
                <a:cubicBezTo>
                  <a:pt x="221" y="313"/>
                  <a:pt x="221" y="313"/>
                  <a:pt x="221" y="313"/>
                </a:cubicBezTo>
                <a:cubicBezTo>
                  <a:pt x="220" y="313"/>
                  <a:pt x="220" y="313"/>
                  <a:pt x="220" y="313"/>
                </a:cubicBezTo>
                <a:cubicBezTo>
                  <a:pt x="219" y="307"/>
                  <a:pt x="219" y="307"/>
                  <a:pt x="219" y="307"/>
                </a:cubicBezTo>
                <a:cubicBezTo>
                  <a:pt x="219" y="307"/>
                  <a:pt x="219" y="307"/>
                  <a:pt x="219" y="307"/>
                </a:cubicBezTo>
                <a:cubicBezTo>
                  <a:pt x="231" y="307"/>
                  <a:pt x="231" y="307"/>
                  <a:pt x="231" y="307"/>
                </a:cubicBezTo>
                <a:cubicBezTo>
                  <a:pt x="231" y="307"/>
                  <a:pt x="232" y="307"/>
                  <a:pt x="232" y="307"/>
                </a:cubicBezTo>
                <a:cubicBezTo>
                  <a:pt x="233" y="313"/>
                  <a:pt x="233" y="313"/>
                  <a:pt x="233" y="313"/>
                </a:cubicBezTo>
                <a:cubicBezTo>
                  <a:pt x="233" y="313"/>
                  <a:pt x="233" y="313"/>
                  <a:pt x="233" y="313"/>
                </a:cubicBezTo>
                <a:close/>
                <a:moveTo>
                  <a:pt x="234" y="305"/>
                </a:moveTo>
                <a:cubicBezTo>
                  <a:pt x="232" y="300"/>
                  <a:pt x="232" y="300"/>
                  <a:pt x="232" y="300"/>
                </a:cubicBezTo>
                <a:cubicBezTo>
                  <a:pt x="232" y="300"/>
                  <a:pt x="233" y="299"/>
                  <a:pt x="233" y="299"/>
                </a:cubicBezTo>
                <a:cubicBezTo>
                  <a:pt x="245" y="299"/>
                  <a:pt x="245" y="299"/>
                  <a:pt x="245" y="299"/>
                </a:cubicBezTo>
                <a:cubicBezTo>
                  <a:pt x="245" y="299"/>
                  <a:pt x="245" y="300"/>
                  <a:pt x="245" y="300"/>
                </a:cubicBezTo>
                <a:cubicBezTo>
                  <a:pt x="247" y="305"/>
                  <a:pt x="247" y="305"/>
                  <a:pt x="247" y="305"/>
                </a:cubicBezTo>
                <a:cubicBezTo>
                  <a:pt x="247" y="306"/>
                  <a:pt x="247" y="306"/>
                  <a:pt x="246" y="306"/>
                </a:cubicBezTo>
                <a:cubicBezTo>
                  <a:pt x="234" y="306"/>
                  <a:pt x="234" y="306"/>
                  <a:pt x="234" y="306"/>
                </a:cubicBezTo>
                <a:cubicBezTo>
                  <a:pt x="234" y="306"/>
                  <a:pt x="234" y="306"/>
                  <a:pt x="234" y="305"/>
                </a:cubicBezTo>
                <a:close/>
                <a:moveTo>
                  <a:pt x="248" y="313"/>
                </a:moveTo>
                <a:cubicBezTo>
                  <a:pt x="236" y="313"/>
                  <a:pt x="236" y="313"/>
                  <a:pt x="236" y="313"/>
                </a:cubicBezTo>
                <a:cubicBezTo>
                  <a:pt x="236" y="313"/>
                  <a:pt x="236" y="313"/>
                  <a:pt x="236" y="313"/>
                </a:cubicBezTo>
                <a:cubicBezTo>
                  <a:pt x="234" y="307"/>
                  <a:pt x="234" y="307"/>
                  <a:pt x="234" y="307"/>
                </a:cubicBezTo>
                <a:cubicBezTo>
                  <a:pt x="234" y="307"/>
                  <a:pt x="234" y="307"/>
                  <a:pt x="235" y="307"/>
                </a:cubicBezTo>
                <a:cubicBezTo>
                  <a:pt x="247" y="307"/>
                  <a:pt x="247" y="307"/>
                  <a:pt x="247" y="307"/>
                </a:cubicBezTo>
                <a:cubicBezTo>
                  <a:pt x="247" y="307"/>
                  <a:pt x="247" y="307"/>
                  <a:pt x="247" y="307"/>
                </a:cubicBezTo>
                <a:cubicBezTo>
                  <a:pt x="249" y="313"/>
                  <a:pt x="249" y="313"/>
                  <a:pt x="249" y="313"/>
                </a:cubicBezTo>
                <a:cubicBezTo>
                  <a:pt x="249" y="313"/>
                  <a:pt x="249" y="313"/>
                  <a:pt x="248" y="313"/>
                </a:cubicBezTo>
                <a:close/>
                <a:moveTo>
                  <a:pt x="324" y="273"/>
                </a:moveTo>
                <a:cubicBezTo>
                  <a:pt x="325" y="273"/>
                  <a:pt x="325" y="273"/>
                  <a:pt x="325" y="273"/>
                </a:cubicBezTo>
                <a:cubicBezTo>
                  <a:pt x="325" y="273"/>
                  <a:pt x="325" y="273"/>
                  <a:pt x="325" y="273"/>
                </a:cubicBezTo>
                <a:cubicBezTo>
                  <a:pt x="325" y="273"/>
                  <a:pt x="325" y="273"/>
                  <a:pt x="324" y="273"/>
                </a:cubicBezTo>
                <a:close/>
                <a:moveTo>
                  <a:pt x="324" y="273"/>
                </a:moveTo>
                <a:cubicBezTo>
                  <a:pt x="324" y="273"/>
                  <a:pt x="324" y="273"/>
                  <a:pt x="324" y="273"/>
                </a:cubicBezTo>
                <a:cubicBezTo>
                  <a:pt x="324" y="273"/>
                  <a:pt x="324" y="273"/>
                  <a:pt x="324" y="273"/>
                </a:cubicBezTo>
                <a:close/>
                <a:moveTo>
                  <a:pt x="302" y="291"/>
                </a:moveTo>
                <a:cubicBezTo>
                  <a:pt x="312" y="289"/>
                  <a:pt x="318" y="288"/>
                  <a:pt x="324" y="288"/>
                </a:cubicBezTo>
                <a:cubicBezTo>
                  <a:pt x="324" y="283"/>
                  <a:pt x="324" y="283"/>
                  <a:pt x="324" y="283"/>
                </a:cubicBezTo>
                <a:cubicBezTo>
                  <a:pt x="322" y="283"/>
                  <a:pt x="321" y="282"/>
                  <a:pt x="321" y="281"/>
                </a:cubicBezTo>
                <a:cubicBezTo>
                  <a:pt x="321" y="277"/>
                  <a:pt x="321" y="277"/>
                  <a:pt x="321" y="277"/>
                </a:cubicBezTo>
                <a:cubicBezTo>
                  <a:pt x="321" y="276"/>
                  <a:pt x="322" y="275"/>
                  <a:pt x="324" y="275"/>
                </a:cubicBezTo>
                <a:cubicBezTo>
                  <a:pt x="324" y="273"/>
                  <a:pt x="324" y="273"/>
                  <a:pt x="324" y="273"/>
                </a:cubicBezTo>
                <a:cubicBezTo>
                  <a:pt x="313" y="273"/>
                  <a:pt x="306" y="280"/>
                  <a:pt x="302" y="291"/>
                </a:cubicBezTo>
                <a:close/>
                <a:moveTo>
                  <a:pt x="347" y="291"/>
                </a:moveTo>
                <a:cubicBezTo>
                  <a:pt x="347" y="291"/>
                  <a:pt x="347" y="291"/>
                  <a:pt x="347" y="291"/>
                </a:cubicBezTo>
                <a:cubicBezTo>
                  <a:pt x="347" y="292"/>
                  <a:pt x="347" y="292"/>
                  <a:pt x="347" y="292"/>
                </a:cubicBezTo>
                <a:cubicBezTo>
                  <a:pt x="347" y="292"/>
                  <a:pt x="347" y="292"/>
                  <a:pt x="347" y="291"/>
                </a:cubicBezTo>
                <a:close/>
                <a:moveTo>
                  <a:pt x="347" y="292"/>
                </a:moveTo>
                <a:cubicBezTo>
                  <a:pt x="348" y="292"/>
                  <a:pt x="348" y="293"/>
                  <a:pt x="348" y="293"/>
                </a:cubicBezTo>
                <a:cubicBezTo>
                  <a:pt x="348" y="293"/>
                  <a:pt x="348" y="293"/>
                  <a:pt x="348" y="293"/>
                </a:cubicBezTo>
                <a:cubicBezTo>
                  <a:pt x="348" y="293"/>
                  <a:pt x="348" y="292"/>
                  <a:pt x="347" y="292"/>
                </a:cubicBezTo>
                <a:close/>
                <a:moveTo>
                  <a:pt x="301" y="293"/>
                </a:moveTo>
                <a:cubicBezTo>
                  <a:pt x="301" y="293"/>
                  <a:pt x="301" y="293"/>
                  <a:pt x="301" y="293"/>
                </a:cubicBezTo>
                <a:cubicBezTo>
                  <a:pt x="301" y="293"/>
                  <a:pt x="301" y="292"/>
                  <a:pt x="301" y="292"/>
                </a:cubicBezTo>
                <a:cubicBezTo>
                  <a:pt x="301" y="292"/>
                  <a:pt x="301" y="293"/>
                  <a:pt x="301" y="293"/>
                </a:cubicBezTo>
                <a:close/>
                <a:moveTo>
                  <a:pt x="348" y="293"/>
                </a:moveTo>
                <a:cubicBezTo>
                  <a:pt x="336" y="291"/>
                  <a:pt x="330" y="290"/>
                  <a:pt x="324" y="290"/>
                </a:cubicBezTo>
                <a:cubicBezTo>
                  <a:pt x="318" y="290"/>
                  <a:pt x="312" y="291"/>
                  <a:pt x="301" y="293"/>
                </a:cubicBezTo>
                <a:cubicBezTo>
                  <a:pt x="301" y="294"/>
                  <a:pt x="300" y="296"/>
                  <a:pt x="300" y="297"/>
                </a:cubicBezTo>
                <a:cubicBezTo>
                  <a:pt x="294" y="320"/>
                  <a:pt x="301" y="331"/>
                  <a:pt x="324" y="331"/>
                </a:cubicBezTo>
                <a:cubicBezTo>
                  <a:pt x="348" y="331"/>
                  <a:pt x="355" y="320"/>
                  <a:pt x="349" y="297"/>
                </a:cubicBezTo>
                <a:cubicBezTo>
                  <a:pt x="349" y="296"/>
                  <a:pt x="348" y="294"/>
                  <a:pt x="348" y="293"/>
                </a:cubicBezTo>
                <a:close/>
                <a:moveTo>
                  <a:pt x="302" y="292"/>
                </a:moveTo>
                <a:cubicBezTo>
                  <a:pt x="302" y="292"/>
                  <a:pt x="302" y="291"/>
                  <a:pt x="302" y="291"/>
                </a:cubicBezTo>
                <a:cubicBezTo>
                  <a:pt x="302" y="291"/>
                  <a:pt x="302" y="291"/>
                  <a:pt x="302" y="291"/>
                </a:cubicBezTo>
                <a:cubicBezTo>
                  <a:pt x="302" y="291"/>
                  <a:pt x="302" y="292"/>
                  <a:pt x="302" y="292"/>
                </a:cubicBezTo>
                <a:close/>
                <a:moveTo>
                  <a:pt x="328" y="277"/>
                </a:moveTo>
                <a:cubicBezTo>
                  <a:pt x="328" y="281"/>
                  <a:pt x="328" y="281"/>
                  <a:pt x="328" y="281"/>
                </a:cubicBezTo>
                <a:cubicBezTo>
                  <a:pt x="328" y="282"/>
                  <a:pt x="327" y="283"/>
                  <a:pt x="325" y="283"/>
                </a:cubicBezTo>
                <a:cubicBezTo>
                  <a:pt x="325" y="288"/>
                  <a:pt x="325" y="288"/>
                  <a:pt x="325" y="288"/>
                </a:cubicBezTo>
                <a:cubicBezTo>
                  <a:pt x="331" y="288"/>
                  <a:pt x="337" y="289"/>
                  <a:pt x="347" y="291"/>
                </a:cubicBezTo>
                <a:cubicBezTo>
                  <a:pt x="343" y="280"/>
                  <a:pt x="336" y="273"/>
                  <a:pt x="325" y="273"/>
                </a:cubicBezTo>
                <a:cubicBezTo>
                  <a:pt x="325" y="275"/>
                  <a:pt x="325" y="275"/>
                  <a:pt x="325" y="275"/>
                </a:cubicBezTo>
                <a:cubicBezTo>
                  <a:pt x="327" y="275"/>
                  <a:pt x="328" y="276"/>
                  <a:pt x="328" y="277"/>
                </a:cubicBezTo>
                <a:close/>
                <a:moveTo>
                  <a:pt x="357" y="0"/>
                </a:moveTo>
                <a:cubicBezTo>
                  <a:pt x="6" y="0"/>
                  <a:pt x="6" y="0"/>
                  <a:pt x="6" y="0"/>
                </a:cubicBezTo>
                <a:cubicBezTo>
                  <a:pt x="3" y="0"/>
                  <a:pt x="0" y="3"/>
                  <a:pt x="0" y="8"/>
                </a:cubicBezTo>
                <a:cubicBezTo>
                  <a:pt x="0" y="201"/>
                  <a:pt x="0" y="201"/>
                  <a:pt x="0" y="201"/>
                </a:cubicBezTo>
                <a:cubicBezTo>
                  <a:pt x="0" y="206"/>
                  <a:pt x="3" y="209"/>
                  <a:pt x="6" y="209"/>
                </a:cubicBezTo>
                <a:cubicBezTo>
                  <a:pt x="119" y="209"/>
                  <a:pt x="119" y="209"/>
                  <a:pt x="119" y="209"/>
                </a:cubicBezTo>
                <a:cubicBezTo>
                  <a:pt x="119" y="225"/>
                  <a:pt x="119" y="225"/>
                  <a:pt x="119" y="225"/>
                </a:cubicBezTo>
                <a:cubicBezTo>
                  <a:pt x="101" y="225"/>
                  <a:pt x="101" y="225"/>
                  <a:pt x="101" y="225"/>
                </a:cubicBezTo>
                <a:cubicBezTo>
                  <a:pt x="98" y="225"/>
                  <a:pt x="95" y="226"/>
                  <a:pt x="95" y="228"/>
                </a:cubicBezTo>
                <a:cubicBezTo>
                  <a:pt x="95" y="236"/>
                  <a:pt x="95" y="236"/>
                  <a:pt x="95" y="236"/>
                </a:cubicBezTo>
                <a:cubicBezTo>
                  <a:pt x="95" y="237"/>
                  <a:pt x="98" y="239"/>
                  <a:pt x="101" y="239"/>
                </a:cubicBezTo>
                <a:cubicBezTo>
                  <a:pt x="262" y="239"/>
                  <a:pt x="262" y="239"/>
                  <a:pt x="262" y="239"/>
                </a:cubicBezTo>
                <a:cubicBezTo>
                  <a:pt x="265" y="239"/>
                  <a:pt x="268" y="237"/>
                  <a:pt x="268" y="236"/>
                </a:cubicBezTo>
                <a:cubicBezTo>
                  <a:pt x="268" y="228"/>
                  <a:pt x="268" y="228"/>
                  <a:pt x="268" y="228"/>
                </a:cubicBezTo>
                <a:cubicBezTo>
                  <a:pt x="268" y="226"/>
                  <a:pt x="265" y="225"/>
                  <a:pt x="262" y="225"/>
                </a:cubicBezTo>
                <a:cubicBezTo>
                  <a:pt x="244" y="225"/>
                  <a:pt x="244" y="225"/>
                  <a:pt x="244" y="225"/>
                </a:cubicBezTo>
                <a:cubicBezTo>
                  <a:pt x="244" y="209"/>
                  <a:pt x="244" y="209"/>
                  <a:pt x="244" y="209"/>
                </a:cubicBezTo>
                <a:cubicBezTo>
                  <a:pt x="357" y="209"/>
                  <a:pt x="357" y="209"/>
                  <a:pt x="357" y="209"/>
                </a:cubicBezTo>
                <a:cubicBezTo>
                  <a:pt x="360" y="209"/>
                  <a:pt x="363" y="206"/>
                  <a:pt x="363" y="201"/>
                </a:cubicBezTo>
                <a:cubicBezTo>
                  <a:pt x="363" y="8"/>
                  <a:pt x="363" y="8"/>
                  <a:pt x="363" y="8"/>
                </a:cubicBezTo>
                <a:cubicBezTo>
                  <a:pt x="363" y="3"/>
                  <a:pt x="360" y="0"/>
                  <a:pt x="357" y="0"/>
                </a:cubicBezTo>
                <a:close/>
                <a:moveTo>
                  <a:pt x="12" y="197"/>
                </a:moveTo>
                <a:cubicBezTo>
                  <a:pt x="12" y="11"/>
                  <a:pt x="12" y="11"/>
                  <a:pt x="12" y="11"/>
                </a:cubicBezTo>
                <a:cubicBezTo>
                  <a:pt x="351" y="11"/>
                  <a:pt x="351" y="11"/>
                  <a:pt x="351" y="11"/>
                </a:cubicBezTo>
                <a:cubicBezTo>
                  <a:pt x="351" y="197"/>
                  <a:pt x="351" y="197"/>
                  <a:pt x="351" y="197"/>
                </a:cubicBezTo>
                <a:lnTo>
                  <a:pt x="12" y="197"/>
                </a:lnTo>
                <a:close/>
                <a:moveTo>
                  <a:pt x="353" y="206"/>
                </a:moveTo>
                <a:cubicBezTo>
                  <a:pt x="352" y="206"/>
                  <a:pt x="351" y="205"/>
                  <a:pt x="351" y="203"/>
                </a:cubicBezTo>
                <a:cubicBezTo>
                  <a:pt x="351" y="202"/>
                  <a:pt x="352" y="200"/>
                  <a:pt x="353" y="200"/>
                </a:cubicBezTo>
                <a:cubicBezTo>
                  <a:pt x="355" y="200"/>
                  <a:pt x="356" y="202"/>
                  <a:pt x="356" y="203"/>
                </a:cubicBezTo>
                <a:cubicBezTo>
                  <a:pt x="356" y="205"/>
                  <a:pt x="355" y="206"/>
                  <a:pt x="353" y="20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grpSp>
        <p:nvGrpSpPr>
          <p:cNvPr id="9" name="Group 8">
            <a:extLst>
              <a:ext uri="{FF2B5EF4-FFF2-40B4-BE49-F238E27FC236}">
                <a16:creationId xmlns:a16="http://schemas.microsoft.com/office/drawing/2014/main" id="{31677FF4-3947-4074-B258-2F3F7684E17F}"/>
              </a:ext>
            </a:extLst>
          </p:cNvPr>
          <p:cNvGrpSpPr/>
          <p:nvPr/>
        </p:nvGrpSpPr>
        <p:grpSpPr>
          <a:xfrm>
            <a:off x="2092975" y="2265528"/>
            <a:ext cx="663873" cy="532263"/>
            <a:chOff x="0" y="0"/>
            <a:chExt cx="1047750" cy="933450"/>
          </a:xfrm>
        </p:grpSpPr>
        <p:sp>
          <p:nvSpPr>
            <p:cNvPr id="10" name="Freeform 96">
              <a:extLst>
                <a:ext uri="{FF2B5EF4-FFF2-40B4-BE49-F238E27FC236}">
                  <a16:creationId xmlns:a16="http://schemas.microsoft.com/office/drawing/2014/main" id="{6F33BFFD-4C9F-421C-82B9-55310DA51B98}"/>
                </a:ext>
              </a:extLst>
            </p:cNvPr>
            <p:cNvSpPr>
              <a:spLocks noEditPoints="1"/>
            </p:cNvSpPr>
            <p:nvPr/>
          </p:nvSpPr>
          <p:spPr bwMode="auto">
            <a:xfrm>
              <a:off x="0" y="0"/>
              <a:ext cx="1047750" cy="933450"/>
            </a:xfrm>
            <a:custGeom>
              <a:avLst/>
              <a:gdLst>
                <a:gd name="T0" fmla="*/ 335 w 346"/>
                <a:gd name="T1" fmla="*/ 0 h 308"/>
                <a:gd name="T2" fmla="*/ 11 w 346"/>
                <a:gd name="T3" fmla="*/ 0 h 308"/>
                <a:gd name="T4" fmla="*/ 0 w 346"/>
                <a:gd name="T5" fmla="*/ 11 h 308"/>
                <a:gd name="T6" fmla="*/ 0 w 346"/>
                <a:gd name="T7" fmla="*/ 297 h 308"/>
                <a:gd name="T8" fmla="*/ 11 w 346"/>
                <a:gd name="T9" fmla="*/ 308 h 308"/>
                <a:gd name="T10" fmla="*/ 335 w 346"/>
                <a:gd name="T11" fmla="*/ 308 h 308"/>
                <a:gd name="T12" fmla="*/ 346 w 346"/>
                <a:gd name="T13" fmla="*/ 297 h 308"/>
                <a:gd name="T14" fmla="*/ 346 w 346"/>
                <a:gd name="T15" fmla="*/ 11 h 308"/>
                <a:gd name="T16" fmla="*/ 335 w 346"/>
                <a:gd name="T17" fmla="*/ 0 h 308"/>
                <a:gd name="T18" fmla="*/ 266 w 346"/>
                <a:gd name="T19" fmla="*/ 24 h 308"/>
                <a:gd name="T20" fmla="*/ 281 w 346"/>
                <a:gd name="T21" fmla="*/ 39 h 308"/>
                <a:gd name="T22" fmla="*/ 266 w 346"/>
                <a:gd name="T23" fmla="*/ 53 h 308"/>
                <a:gd name="T24" fmla="*/ 252 w 346"/>
                <a:gd name="T25" fmla="*/ 39 h 308"/>
                <a:gd name="T26" fmla="*/ 266 w 346"/>
                <a:gd name="T27" fmla="*/ 24 h 308"/>
                <a:gd name="T28" fmla="*/ 223 w 346"/>
                <a:gd name="T29" fmla="*/ 24 h 308"/>
                <a:gd name="T30" fmla="*/ 238 w 346"/>
                <a:gd name="T31" fmla="*/ 39 h 308"/>
                <a:gd name="T32" fmla="*/ 223 w 346"/>
                <a:gd name="T33" fmla="*/ 53 h 308"/>
                <a:gd name="T34" fmla="*/ 209 w 346"/>
                <a:gd name="T35" fmla="*/ 39 h 308"/>
                <a:gd name="T36" fmla="*/ 223 w 346"/>
                <a:gd name="T37" fmla="*/ 24 h 308"/>
                <a:gd name="T38" fmla="*/ 324 w 346"/>
                <a:gd name="T39" fmla="*/ 286 h 308"/>
                <a:gd name="T40" fmla="*/ 22 w 346"/>
                <a:gd name="T41" fmla="*/ 286 h 308"/>
                <a:gd name="T42" fmla="*/ 22 w 346"/>
                <a:gd name="T43" fmla="*/ 77 h 308"/>
                <a:gd name="T44" fmla="*/ 324 w 346"/>
                <a:gd name="T45" fmla="*/ 77 h 308"/>
                <a:gd name="T46" fmla="*/ 324 w 346"/>
                <a:gd name="T47" fmla="*/ 286 h 308"/>
                <a:gd name="T48" fmla="*/ 310 w 346"/>
                <a:gd name="T49" fmla="*/ 53 h 308"/>
                <a:gd name="T50" fmla="*/ 295 w 346"/>
                <a:gd name="T51" fmla="*/ 39 h 308"/>
                <a:gd name="T52" fmla="*/ 310 w 346"/>
                <a:gd name="T53" fmla="*/ 24 h 308"/>
                <a:gd name="T54" fmla="*/ 324 w 346"/>
                <a:gd name="T55" fmla="*/ 39 h 308"/>
                <a:gd name="T56" fmla="*/ 310 w 346"/>
                <a:gd name="T57" fmla="*/ 5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6" h="308">
                  <a:moveTo>
                    <a:pt x="335" y="0"/>
                  </a:moveTo>
                  <a:cubicBezTo>
                    <a:pt x="11" y="0"/>
                    <a:pt x="11" y="0"/>
                    <a:pt x="11" y="0"/>
                  </a:cubicBezTo>
                  <a:cubicBezTo>
                    <a:pt x="5" y="0"/>
                    <a:pt x="0" y="5"/>
                    <a:pt x="0" y="11"/>
                  </a:cubicBezTo>
                  <a:cubicBezTo>
                    <a:pt x="0" y="297"/>
                    <a:pt x="0" y="297"/>
                    <a:pt x="0" y="297"/>
                  </a:cubicBezTo>
                  <a:cubicBezTo>
                    <a:pt x="0" y="303"/>
                    <a:pt x="5" y="308"/>
                    <a:pt x="11" y="308"/>
                  </a:cubicBezTo>
                  <a:cubicBezTo>
                    <a:pt x="335" y="308"/>
                    <a:pt x="335" y="308"/>
                    <a:pt x="335" y="308"/>
                  </a:cubicBezTo>
                  <a:cubicBezTo>
                    <a:pt x="341" y="308"/>
                    <a:pt x="346" y="303"/>
                    <a:pt x="346" y="297"/>
                  </a:cubicBezTo>
                  <a:cubicBezTo>
                    <a:pt x="346" y="11"/>
                    <a:pt x="346" y="11"/>
                    <a:pt x="346" y="11"/>
                  </a:cubicBezTo>
                  <a:cubicBezTo>
                    <a:pt x="346" y="5"/>
                    <a:pt x="341" y="0"/>
                    <a:pt x="335" y="0"/>
                  </a:cubicBezTo>
                  <a:close/>
                  <a:moveTo>
                    <a:pt x="266" y="24"/>
                  </a:moveTo>
                  <a:cubicBezTo>
                    <a:pt x="275" y="24"/>
                    <a:pt x="281" y="30"/>
                    <a:pt x="281" y="39"/>
                  </a:cubicBezTo>
                  <a:cubicBezTo>
                    <a:pt x="281" y="47"/>
                    <a:pt x="275" y="53"/>
                    <a:pt x="266" y="53"/>
                  </a:cubicBezTo>
                  <a:cubicBezTo>
                    <a:pt x="258" y="53"/>
                    <a:pt x="252" y="47"/>
                    <a:pt x="252" y="39"/>
                  </a:cubicBezTo>
                  <a:cubicBezTo>
                    <a:pt x="252" y="30"/>
                    <a:pt x="258" y="24"/>
                    <a:pt x="266" y="24"/>
                  </a:cubicBezTo>
                  <a:close/>
                  <a:moveTo>
                    <a:pt x="223" y="24"/>
                  </a:moveTo>
                  <a:cubicBezTo>
                    <a:pt x="232" y="24"/>
                    <a:pt x="238" y="30"/>
                    <a:pt x="238" y="39"/>
                  </a:cubicBezTo>
                  <a:cubicBezTo>
                    <a:pt x="238" y="47"/>
                    <a:pt x="232" y="53"/>
                    <a:pt x="223" y="53"/>
                  </a:cubicBezTo>
                  <a:cubicBezTo>
                    <a:pt x="215" y="53"/>
                    <a:pt x="209" y="47"/>
                    <a:pt x="209" y="39"/>
                  </a:cubicBezTo>
                  <a:cubicBezTo>
                    <a:pt x="209" y="30"/>
                    <a:pt x="215" y="24"/>
                    <a:pt x="223" y="24"/>
                  </a:cubicBezTo>
                  <a:close/>
                  <a:moveTo>
                    <a:pt x="324" y="286"/>
                  </a:moveTo>
                  <a:cubicBezTo>
                    <a:pt x="22" y="286"/>
                    <a:pt x="22" y="286"/>
                    <a:pt x="22" y="286"/>
                  </a:cubicBezTo>
                  <a:cubicBezTo>
                    <a:pt x="22" y="77"/>
                    <a:pt x="22" y="77"/>
                    <a:pt x="22" y="77"/>
                  </a:cubicBezTo>
                  <a:cubicBezTo>
                    <a:pt x="324" y="77"/>
                    <a:pt x="324" y="77"/>
                    <a:pt x="324" y="77"/>
                  </a:cubicBezTo>
                  <a:lnTo>
                    <a:pt x="324" y="286"/>
                  </a:lnTo>
                  <a:close/>
                  <a:moveTo>
                    <a:pt x="310" y="53"/>
                  </a:moveTo>
                  <a:cubicBezTo>
                    <a:pt x="301" y="53"/>
                    <a:pt x="295" y="47"/>
                    <a:pt x="295" y="39"/>
                  </a:cubicBezTo>
                  <a:cubicBezTo>
                    <a:pt x="295" y="30"/>
                    <a:pt x="301" y="24"/>
                    <a:pt x="310" y="24"/>
                  </a:cubicBezTo>
                  <a:cubicBezTo>
                    <a:pt x="318" y="24"/>
                    <a:pt x="324" y="30"/>
                    <a:pt x="324" y="39"/>
                  </a:cubicBezTo>
                  <a:cubicBezTo>
                    <a:pt x="324" y="47"/>
                    <a:pt x="318" y="53"/>
                    <a:pt x="310" y="53"/>
                  </a:cubicBezTo>
                  <a:close/>
                </a:path>
              </a:pathLst>
            </a:custGeom>
            <a:solidFill>
              <a:srgbClr val="A7A8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97">
              <a:extLst>
                <a:ext uri="{FF2B5EF4-FFF2-40B4-BE49-F238E27FC236}">
                  <a16:creationId xmlns:a16="http://schemas.microsoft.com/office/drawing/2014/main" id="{DF8E0BCC-2AA4-4828-A22D-69EB44ACABF3}"/>
                </a:ext>
              </a:extLst>
            </p:cNvPr>
            <p:cNvSpPr>
              <a:spLocks/>
            </p:cNvSpPr>
            <p:nvPr/>
          </p:nvSpPr>
          <p:spPr bwMode="auto">
            <a:xfrm>
              <a:off x="663575" y="282575"/>
              <a:ext cx="100013" cy="80963"/>
            </a:xfrm>
            <a:custGeom>
              <a:avLst/>
              <a:gdLst>
                <a:gd name="T0" fmla="*/ 33 w 33"/>
                <a:gd name="T1" fmla="*/ 22 h 27"/>
                <a:gd name="T2" fmla="*/ 28 w 33"/>
                <a:gd name="T3" fmla="*/ 27 h 27"/>
                <a:gd name="T4" fmla="*/ 6 w 33"/>
                <a:gd name="T5" fmla="*/ 27 h 27"/>
                <a:gd name="T6" fmla="*/ 0 w 33"/>
                <a:gd name="T7" fmla="*/ 22 h 27"/>
                <a:gd name="T8" fmla="*/ 0 w 33"/>
                <a:gd name="T9" fmla="*/ 5 h 27"/>
                <a:gd name="T10" fmla="*/ 6 w 33"/>
                <a:gd name="T11" fmla="*/ 0 h 27"/>
                <a:gd name="T12" fmla="*/ 28 w 33"/>
                <a:gd name="T13" fmla="*/ 0 h 27"/>
                <a:gd name="T14" fmla="*/ 33 w 33"/>
                <a:gd name="T15" fmla="*/ 5 h 27"/>
                <a:gd name="T16" fmla="*/ 33 w 33"/>
                <a:gd name="T17" fmla="*/ 2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7">
                  <a:moveTo>
                    <a:pt x="33" y="22"/>
                  </a:moveTo>
                  <a:cubicBezTo>
                    <a:pt x="33" y="25"/>
                    <a:pt x="31" y="27"/>
                    <a:pt x="28" y="27"/>
                  </a:cubicBezTo>
                  <a:cubicBezTo>
                    <a:pt x="6" y="27"/>
                    <a:pt x="6" y="27"/>
                    <a:pt x="6" y="27"/>
                  </a:cubicBezTo>
                  <a:cubicBezTo>
                    <a:pt x="3" y="27"/>
                    <a:pt x="0" y="25"/>
                    <a:pt x="0" y="22"/>
                  </a:cubicBezTo>
                  <a:cubicBezTo>
                    <a:pt x="0" y="5"/>
                    <a:pt x="0" y="5"/>
                    <a:pt x="0" y="5"/>
                  </a:cubicBezTo>
                  <a:cubicBezTo>
                    <a:pt x="0" y="2"/>
                    <a:pt x="3" y="0"/>
                    <a:pt x="6" y="0"/>
                  </a:cubicBezTo>
                  <a:cubicBezTo>
                    <a:pt x="28" y="0"/>
                    <a:pt x="28" y="0"/>
                    <a:pt x="28" y="0"/>
                  </a:cubicBezTo>
                  <a:cubicBezTo>
                    <a:pt x="31" y="0"/>
                    <a:pt x="33" y="2"/>
                    <a:pt x="33" y="5"/>
                  </a:cubicBezTo>
                  <a:lnTo>
                    <a:pt x="33" y="22"/>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98">
              <a:extLst>
                <a:ext uri="{FF2B5EF4-FFF2-40B4-BE49-F238E27FC236}">
                  <a16:creationId xmlns:a16="http://schemas.microsoft.com/office/drawing/2014/main" id="{61F191E7-5210-48CB-A956-F45F9E6AD15A}"/>
                </a:ext>
              </a:extLst>
            </p:cNvPr>
            <p:cNvSpPr>
              <a:spLocks/>
            </p:cNvSpPr>
            <p:nvPr/>
          </p:nvSpPr>
          <p:spPr bwMode="auto">
            <a:xfrm>
              <a:off x="511175" y="354013"/>
              <a:ext cx="115888" cy="119063"/>
            </a:xfrm>
            <a:custGeom>
              <a:avLst/>
              <a:gdLst>
                <a:gd name="T0" fmla="*/ 34 w 38"/>
                <a:gd name="T1" fmla="*/ 9 h 39"/>
                <a:gd name="T2" fmla="*/ 36 w 38"/>
                <a:gd name="T3" fmla="*/ 17 h 39"/>
                <a:gd name="T4" fmla="*/ 25 w 38"/>
                <a:gd name="T5" fmla="*/ 36 h 39"/>
                <a:gd name="T6" fmla="*/ 18 w 38"/>
                <a:gd name="T7" fmla="*/ 38 h 39"/>
                <a:gd name="T8" fmla="*/ 3 w 38"/>
                <a:gd name="T9" fmla="*/ 29 h 39"/>
                <a:gd name="T10" fmla="*/ 1 w 38"/>
                <a:gd name="T11" fmla="*/ 22 h 39"/>
                <a:gd name="T12" fmla="*/ 12 w 38"/>
                <a:gd name="T13" fmla="*/ 3 h 39"/>
                <a:gd name="T14" fmla="*/ 20 w 38"/>
                <a:gd name="T15" fmla="*/ 1 h 39"/>
                <a:gd name="T16" fmla="*/ 34 w 38"/>
                <a:gd name="T17"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9">
                  <a:moveTo>
                    <a:pt x="34" y="9"/>
                  </a:moveTo>
                  <a:cubicBezTo>
                    <a:pt x="37" y="11"/>
                    <a:pt x="38" y="14"/>
                    <a:pt x="36" y="17"/>
                  </a:cubicBezTo>
                  <a:cubicBezTo>
                    <a:pt x="25" y="36"/>
                    <a:pt x="25" y="36"/>
                    <a:pt x="25" y="36"/>
                  </a:cubicBezTo>
                  <a:cubicBezTo>
                    <a:pt x="24" y="38"/>
                    <a:pt x="20" y="39"/>
                    <a:pt x="18" y="38"/>
                  </a:cubicBezTo>
                  <a:cubicBezTo>
                    <a:pt x="3" y="29"/>
                    <a:pt x="3" y="29"/>
                    <a:pt x="3" y="29"/>
                  </a:cubicBezTo>
                  <a:cubicBezTo>
                    <a:pt x="1" y="28"/>
                    <a:pt x="0" y="25"/>
                    <a:pt x="1" y="22"/>
                  </a:cubicBezTo>
                  <a:cubicBezTo>
                    <a:pt x="12" y="3"/>
                    <a:pt x="12" y="3"/>
                    <a:pt x="12" y="3"/>
                  </a:cubicBezTo>
                  <a:cubicBezTo>
                    <a:pt x="14" y="0"/>
                    <a:pt x="17" y="0"/>
                    <a:pt x="20" y="1"/>
                  </a:cubicBezTo>
                  <a:lnTo>
                    <a:pt x="34" y="9"/>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9">
              <a:extLst>
                <a:ext uri="{FF2B5EF4-FFF2-40B4-BE49-F238E27FC236}">
                  <a16:creationId xmlns:a16="http://schemas.microsoft.com/office/drawing/2014/main" id="{B3458347-CCEC-441D-A9DA-41201FA00881}"/>
                </a:ext>
              </a:extLst>
            </p:cNvPr>
            <p:cNvSpPr>
              <a:spLocks/>
            </p:cNvSpPr>
            <p:nvPr/>
          </p:nvSpPr>
          <p:spPr bwMode="auto">
            <a:xfrm>
              <a:off x="517525" y="523875"/>
              <a:ext cx="115888" cy="122238"/>
            </a:xfrm>
            <a:custGeom>
              <a:avLst/>
              <a:gdLst>
                <a:gd name="T0" fmla="*/ 18 w 38"/>
                <a:gd name="T1" fmla="*/ 2 h 40"/>
                <a:gd name="T2" fmla="*/ 25 w 38"/>
                <a:gd name="T3" fmla="*/ 3 h 40"/>
                <a:gd name="T4" fmla="*/ 36 w 38"/>
                <a:gd name="T5" fmla="*/ 23 h 40"/>
                <a:gd name="T6" fmla="*/ 34 w 38"/>
                <a:gd name="T7" fmla="*/ 30 h 40"/>
                <a:gd name="T8" fmla="*/ 20 w 38"/>
                <a:gd name="T9" fmla="*/ 38 h 40"/>
                <a:gd name="T10" fmla="*/ 12 w 38"/>
                <a:gd name="T11" fmla="*/ 36 h 40"/>
                <a:gd name="T12" fmla="*/ 1 w 38"/>
                <a:gd name="T13" fmla="*/ 17 h 40"/>
                <a:gd name="T14" fmla="*/ 3 w 38"/>
                <a:gd name="T15" fmla="*/ 10 h 40"/>
                <a:gd name="T16" fmla="*/ 18 w 38"/>
                <a:gd name="T17"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40">
                  <a:moveTo>
                    <a:pt x="18" y="2"/>
                  </a:moveTo>
                  <a:cubicBezTo>
                    <a:pt x="20" y="0"/>
                    <a:pt x="24" y="1"/>
                    <a:pt x="25" y="3"/>
                  </a:cubicBezTo>
                  <a:cubicBezTo>
                    <a:pt x="36" y="23"/>
                    <a:pt x="36" y="23"/>
                    <a:pt x="36" y="23"/>
                  </a:cubicBezTo>
                  <a:cubicBezTo>
                    <a:pt x="38" y="25"/>
                    <a:pt x="37" y="28"/>
                    <a:pt x="34" y="30"/>
                  </a:cubicBezTo>
                  <a:cubicBezTo>
                    <a:pt x="20" y="38"/>
                    <a:pt x="20" y="38"/>
                    <a:pt x="20" y="38"/>
                  </a:cubicBezTo>
                  <a:cubicBezTo>
                    <a:pt x="17" y="40"/>
                    <a:pt x="14" y="39"/>
                    <a:pt x="12" y="36"/>
                  </a:cubicBezTo>
                  <a:cubicBezTo>
                    <a:pt x="1" y="17"/>
                    <a:pt x="1" y="17"/>
                    <a:pt x="1" y="17"/>
                  </a:cubicBezTo>
                  <a:cubicBezTo>
                    <a:pt x="0" y="15"/>
                    <a:pt x="1" y="11"/>
                    <a:pt x="3" y="10"/>
                  </a:cubicBezTo>
                  <a:lnTo>
                    <a:pt x="18" y="2"/>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0">
              <a:extLst>
                <a:ext uri="{FF2B5EF4-FFF2-40B4-BE49-F238E27FC236}">
                  <a16:creationId xmlns:a16="http://schemas.microsoft.com/office/drawing/2014/main" id="{D142BCF9-7B1C-47A2-BFD9-FCA949C34C9B}"/>
                </a:ext>
              </a:extLst>
            </p:cNvPr>
            <p:cNvSpPr>
              <a:spLocks/>
            </p:cNvSpPr>
            <p:nvPr/>
          </p:nvSpPr>
          <p:spPr bwMode="auto">
            <a:xfrm>
              <a:off x="674688" y="623888"/>
              <a:ext cx="100013" cy="82550"/>
            </a:xfrm>
            <a:custGeom>
              <a:avLst/>
              <a:gdLst>
                <a:gd name="T0" fmla="*/ 0 w 33"/>
                <a:gd name="T1" fmla="*/ 5 h 27"/>
                <a:gd name="T2" fmla="*/ 6 w 33"/>
                <a:gd name="T3" fmla="*/ 0 h 27"/>
                <a:gd name="T4" fmla="*/ 28 w 33"/>
                <a:gd name="T5" fmla="*/ 0 h 27"/>
                <a:gd name="T6" fmla="*/ 33 w 33"/>
                <a:gd name="T7" fmla="*/ 5 h 27"/>
                <a:gd name="T8" fmla="*/ 33 w 33"/>
                <a:gd name="T9" fmla="*/ 22 h 27"/>
                <a:gd name="T10" fmla="*/ 28 w 33"/>
                <a:gd name="T11" fmla="*/ 27 h 27"/>
                <a:gd name="T12" fmla="*/ 6 w 33"/>
                <a:gd name="T13" fmla="*/ 27 h 27"/>
                <a:gd name="T14" fmla="*/ 0 w 33"/>
                <a:gd name="T15" fmla="*/ 22 h 27"/>
                <a:gd name="T16" fmla="*/ 0 w 33"/>
                <a:gd name="T17" fmla="*/ 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7">
                  <a:moveTo>
                    <a:pt x="0" y="5"/>
                  </a:moveTo>
                  <a:cubicBezTo>
                    <a:pt x="0" y="2"/>
                    <a:pt x="3" y="0"/>
                    <a:pt x="6" y="0"/>
                  </a:cubicBezTo>
                  <a:cubicBezTo>
                    <a:pt x="28" y="0"/>
                    <a:pt x="28" y="0"/>
                    <a:pt x="28" y="0"/>
                  </a:cubicBezTo>
                  <a:cubicBezTo>
                    <a:pt x="31" y="0"/>
                    <a:pt x="33" y="2"/>
                    <a:pt x="33" y="5"/>
                  </a:cubicBezTo>
                  <a:cubicBezTo>
                    <a:pt x="33" y="22"/>
                    <a:pt x="33" y="22"/>
                    <a:pt x="33" y="22"/>
                  </a:cubicBezTo>
                  <a:cubicBezTo>
                    <a:pt x="33" y="25"/>
                    <a:pt x="31" y="27"/>
                    <a:pt x="28" y="27"/>
                  </a:cubicBezTo>
                  <a:cubicBezTo>
                    <a:pt x="6" y="27"/>
                    <a:pt x="6" y="27"/>
                    <a:pt x="6" y="27"/>
                  </a:cubicBezTo>
                  <a:cubicBezTo>
                    <a:pt x="3" y="27"/>
                    <a:pt x="0" y="25"/>
                    <a:pt x="0" y="22"/>
                  </a:cubicBezTo>
                  <a:lnTo>
                    <a:pt x="0" y="5"/>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1">
              <a:extLst>
                <a:ext uri="{FF2B5EF4-FFF2-40B4-BE49-F238E27FC236}">
                  <a16:creationId xmlns:a16="http://schemas.microsoft.com/office/drawing/2014/main" id="{209D242E-2612-4F38-AF03-7762ACABC535}"/>
                </a:ext>
              </a:extLst>
            </p:cNvPr>
            <p:cNvSpPr>
              <a:spLocks/>
            </p:cNvSpPr>
            <p:nvPr/>
          </p:nvSpPr>
          <p:spPr bwMode="auto">
            <a:xfrm>
              <a:off x="814388" y="515938"/>
              <a:ext cx="115888" cy="117475"/>
            </a:xfrm>
            <a:custGeom>
              <a:avLst/>
              <a:gdLst>
                <a:gd name="T0" fmla="*/ 3 w 38"/>
                <a:gd name="T1" fmla="*/ 29 h 39"/>
                <a:gd name="T2" fmla="*/ 1 w 38"/>
                <a:gd name="T3" fmla="*/ 22 h 39"/>
                <a:gd name="T4" fmla="*/ 12 w 38"/>
                <a:gd name="T5" fmla="*/ 3 h 39"/>
                <a:gd name="T6" fmla="*/ 20 w 38"/>
                <a:gd name="T7" fmla="*/ 1 h 39"/>
                <a:gd name="T8" fmla="*/ 34 w 38"/>
                <a:gd name="T9" fmla="*/ 9 h 39"/>
                <a:gd name="T10" fmla="*/ 36 w 38"/>
                <a:gd name="T11" fmla="*/ 17 h 39"/>
                <a:gd name="T12" fmla="*/ 25 w 38"/>
                <a:gd name="T13" fmla="*/ 36 h 39"/>
                <a:gd name="T14" fmla="*/ 18 w 38"/>
                <a:gd name="T15" fmla="*/ 38 h 39"/>
                <a:gd name="T16" fmla="*/ 3 w 38"/>
                <a:gd name="T17" fmla="*/ 2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9">
                  <a:moveTo>
                    <a:pt x="3" y="29"/>
                  </a:moveTo>
                  <a:cubicBezTo>
                    <a:pt x="1" y="28"/>
                    <a:pt x="0" y="25"/>
                    <a:pt x="1" y="22"/>
                  </a:cubicBezTo>
                  <a:cubicBezTo>
                    <a:pt x="12" y="3"/>
                    <a:pt x="12" y="3"/>
                    <a:pt x="12" y="3"/>
                  </a:cubicBezTo>
                  <a:cubicBezTo>
                    <a:pt x="14" y="0"/>
                    <a:pt x="17" y="0"/>
                    <a:pt x="20" y="1"/>
                  </a:cubicBezTo>
                  <a:cubicBezTo>
                    <a:pt x="34" y="9"/>
                    <a:pt x="34" y="9"/>
                    <a:pt x="34" y="9"/>
                  </a:cubicBezTo>
                  <a:cubicBezTo>
                    <a:pt x="37" y="11"/>
                    <a:pt x="38" y="14"/>
                    <a:pt x="36" y="17"/>
                  </a:cubicBezTo>
                  <a:cubicBezTo>
                    <a:pt x="25" y="36"/>
                    <a:pt x="25" y="36"/>
                    <a:pt x="25" y="36"/>
                  </a:cubicBezTo>
                  <a:cubicBezTo>
                    <a:pt x="24" y="38"/>
                    <a:pt x="20" y="39"/>
                    <a:pt x="18" y="38"/>
                  </a:cubicBezTo>
                  <a:lnTo>
                    <a:pt x="3" y="29"/>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02">
              <a:extLst>
                <a:ext uri="{FF2B5EF4-FFF2-40B4-BE49-F238E27FC236}">
                  <a16:creationId xmlns:a16="http://schemas.microsoft.com/office/drawing/2014/main" id="{F28129F0-6FFE-4E5E-B1F4-CB2FF7B687A5}"/>
                </a:ext>
              </a:extLst>
            </p:cNvPr>
            <p:cNvSpPr>
              <a:spLocks/>
            </p:cNvSpPr>
            <p:nvPr/>
          </p:nvSpPr>
          <p:spPr bwMode="auto">
            <a:xfrm>
              <a:off x="808038" y="342900"/>
              <a:ext cx="112713" cy="120650"/>
            </a:xfrm>
            <a:custGeom>
              <a:avLst/>
              <a:gdLst>
                <a:gd name="T0" fmla="*/ 19 w 37"/>
                <a:gd name="T1" fmla="*/ 38 h 40"/>
                <a:gd name="T2" fmla="*/ 12 w 37"/>
                <a:gd name="T3" fmla="*/ 36 h 40"/>
                <a:gd name="T4" fmla="*/ 1 w 37"/>
                <a:gd name="T5" fmla="*/ 17 h 40"/>
                <a:gd name="T6" fmla="*/ 3 w 37"/>
                <a:gd name="T7" fmla="*/ 10 h 40"/>
                <a:gd name="T8" fmla="*/ 18 w 37"/>
                <a:gd name="T9" fmla="*/ 1 h 40"/>
                <a:gd name="T10" fmla="*/ 25 w 37"/>
                <a:gd name="T11" fmla="*/ 3 h 40"/>
                <a:gd name="T12" fmla="*/ 36 w 37"/>
                <a:gd name="T13" fmla="*/ 23 h 40"/>
                <a:gd name="T14" fmla="*/ 34 w 37"/>
                <a:gd name="T15" fmla="*/ 30 h 40"/>
                <a:gd name="T16" fmla="*/ 19 w 37"/>
                <a:gd name="T17" fmla="*/ 3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40">
                  <a:moveTo>
                    <a:pt x="19" y="38"/>
                  </a:moveTo>
                  <a:cubicBezTo>
                    <a:pt x="17" y="40"/>
                    <a:pt x="14" y="39"/>
                    <a:pt x="12" y="36"/>
                  </a:cubicBezTo>
                  <a:cubicBezTo>
                    <a:pt x="1" y="17"/>
                    <a:pt x="1" y="17"/>
                    <a:pt x="1" y="17"/>
                  </a:cubicBezTo>
                  <a:cubicBezTo>
                    <a:pt x="0" y="15"/>
                    <a:pt x="1" y="11"/>
                    <a:pt x="3" y="10"/>
                  </a:cubicBezTo>
                  <a:cubicBezTo>
                    <a:pt x="18" y="1"/>
                    <a:pt x="18" y="1"/>
                    <a:pt x="18" y="1"/>
                  </a:cubicBezTo>
                  <a:cubicBezTo>
                    <a:pt x="20" y="0"/>
                    <a:pt x="24" y="1"/>
                    <a:pt x="25" y="3"/>
                  </a:cubicBezTo>
                  <a:cubicBezTo>
                    <a:pt x="36" y="23"/>
                    <a:pt x="36" y="23"/>
                    <a:pt x="36" y="23"/>
                  </a:cubicBezTo>
                  <a:cubicBezTo>
                    <a:pt x="37" y="25"/>
                    <a:pt x="37" y="28"/>
                    <a:pt x="34" y="30"/>
                  </a:cubicBezTo>
                  <a:lnTo>
                    <a:pt x="19" y="38"/>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3">
              <a:extLst>
                <a:ext uri="{FF2B5EF4-FFF2-40B4-BE49-F238E27FC236}">
                  <a16:creationId xmlns:a16="http://schemas.microsoft.com/office/drawing/2014/main" id="{D2EA7798-E55D-4127-AFF7-22AD88D7E992}"/>
                </a:ext>
              </a:extLst>
            </p:cNvPr>
            <p:cNvSpPr>
              <a:spLocks noEditPoints="1"/>
            </p:cNvSpPr>
            <p:nvPr/>
          </p:nvSpPr>
          <p:spPr bwMode="auto">
            <a:xfrm>
              <a:off x="566738" y="347220"/>
              <a:ext cx="304800" cy="306388"/>
            </a:xfrm>
            <a:custGeom>
              <a:avLst/>
              <a:gdLst>
                <a:gd name="T0" fmla="*/ 51 w 101"/>
                <a:gd name="T1" fmla="*/ 0 h 101"/>
                <a:gd name="T2" fmla="*/ 0 w 101"/>
                <a:gd name="T3" fmla="*/ 51 h 101"/>
                <a:gd name="T4" fmla="*/ 51 w 101"/>
                <a:gd name="T5" fmla="*/ 101 h 101"/>
                <a:gd name="T6" fmla="*/ 101 w 101"/>
                <a:gd name="T7" fmla="*/ 51 h 101"/>
                <a:gd name="T8" fmla="*/ 51 w 101"/>
                <a:gd name="T9" fmla="*/ 0 h 101"/>
                <a:gd name="T10" fmla="*/ 51 w 101"/>
                <a:gd name="T11" fmla="*/ 75 h 101"/>
                <a:gd name="T12" fmla="*/ 27 w 101"/>
                <a:gd name="T13" fmla="*/ 51 h 101"/>
                <a:gd name="T14" fmla="*/ 51 w 101"/>
                <a:gd name="T15" fmla="*/ 27 h 101"/>
                <a:gd name="T16" fmla="*/ 75 w 101"/>
                <a:gd name="T17" fmla="*/ 51 h 101"/>
                <a:gd name="T18" fmla="*/ 51 w 101"/>
                <a:gd name="T19" fmla="*/ 7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101">
                  <a:moveTo>
                    <a:pt x="51" y="0"/>
                  </a:moveTo>
                  <a:cubicBezTo>
                    <a:pt x="23" y="0"/>
                    <a:pt x="0" y="23"/>
                    <a:pt x="0" y="51"/>
                  </a:cubicBezTo>
                  <a:cubicBezTo>
                    <a:pt x="0" y="79"/>
                    <a:pt x="23" y="101"/>
                    <a:pt x="51" y="101"/>
                  </a:cubicBezTo>
                  <a:cubicBezTo>
                    <a:pt x="79" y="101"/>
                    <a:pt x="101" y="79"/>
                    <a:pt x="101" y="51"/>
                  </a:cubicBezTo>
                  <a:cubicBezTo>
                    <a:pt x="101" y="23"/>
                    <a:pt x="79" y="0"/>
                    <a:pt x="51" y="0"/>
                  </a:cubicBezTo>
                  <a:close/>
                  <a:moveTo>
                    <a:pt x="51" y="75"/>
                  </a:moveTo>
                  <a:cubicBezTo>
                    <a:pt x="37" y="75"/>
                    <a:pt x="27" y="64"/>
                    <a:pt x="27" y="51"/>
                  </a:cubicBezTo>
                  <a:cubicBezTo>
                    <a:pt x="27" y="37"/>
                    <a:pt x="37" y="27"/>
                    <a:pt x="51" y="27"/>
                  </a:cubicBezTo>
                  <a:cubicBezTo>
                    <a:pt x="64" y="27"/>
                    <a:pt x="75" y="37"/>
                    <a:pt x="75" y="51"/>
                  </a:cubicBezTo>
                  <a:cubicBezTo>
                    <a:pt x="75" y="64"/>
                    <a:pt x="64" y="75"/>
                    <a:pt x="51" y="75"/>
                  </a:cubicBez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4">
              <a:extLst>
                <a:ext uri="{FF2B5EF4-FFF2-40B4-BE49-F238E27FC236}">
                  <a16:creationId xmlns:a16="http://schemas.microsoft.com/office/drawing/2014/main" id="{5A1E4516-BD4D-4E72-9EFC-9D4E08E3869F}"/>
                </a:ext>
              </a:extLst>
            </p:cNvPr>
            <p:cNvSpPr>
              <a:spLocks/>
            </p:cNvSpPr>
            <p:nvPr/>
          </p:nvSpPr>
          <p:spPr bwMode="auto">
            <a:xfrm>
              <a:off x="57150" y="315913"/>
              <a:ext cx="450850" cy="560388"/>
            </a:xfrm>
            <a:custGeom>
              <a:avLst/>
              <a:gdLst>
                <a:gd name="T0" fmla="*/ 142 w 149"/>
                <a:gd name="T1" fmla="*/ 113 h 185"/>
                <a:gd name="T2" fmla="*/ 125 w 149"/>
                <a:gd name="T3" fmla="*/ 113 h 185"/>
                <a:gd name="T4" fmla="*/ 120 w 149"/>
                <a:gd name="T5" fmla="*/ 96 h 185"/>
                <a:gd name="T6" fmla="*/ 134 w 149"/>
                <a:gd name="T7" fmla="*/ 88 h 185"/>
                <a:gd name="T8" fmla="*/ 137 w 149"/>
                <a:gd name="T9" fmla="*/ 79 h 185"/>
                <a:gd name="T10" fmla="*/ 123 w 149"/>
                <a:gd name="T11" fmla="*/ 54 h 185"/>
                <a:gd name="T12" fmla="*/ 113 w 149"/>
                <a:gd name="T13" fmla="*/ 52 h 185"/>
                <a:gd name="T14" fmla="*/ 99 w 149"/>
                <a:gd name="T15" fmla="*/ 60 h 185"/>
                <a:gd name="T16" fmla="*/ 86 w 149"/>
                <a:gd name="T17" fmla="*/ 48 h 185"/>
                <a:gd name="T18" fmla="*/ 94 w 149"/>
                <a:gd name="T19" fmla="*/ 34 h 185"/>
                <a:gd name="T20" fmla="*/ 92 w 149"/>
                <a:gd name="T21" fmla="*/ 24 h 185"/>
                <a:gd name="T22" fmla="*/ 68 w 149"/>
                <a:gd name="T23" fmla="*/ 10 h 185"/>
                <a:gd name="T24" fmla="*/ 58 w 149"/>
                <a:gd name="T25" fmla="*/ 13 h 185"/>
                <a:gd name="T26" fmla="*/ 50 w 149"/>
                <a:gd name="T27" fmla="*/ 27 h 185"/>
                <a:gd name="T28" fmla="*/ 32 w 149"/>
                <a:gd name="T29" fmla="*/ 23 h 185"/>
                <a:gd name="T30" fmla="*/ 32 w 149"/>
                <a:gd name="T31" fmla="*/ 7 h 185"/>
                <a:gd name="T32" fmla="*/ 25 w 149"/>
                <a:gd name="T33" fmla="*/ 0 h 185"/>
                <a:gd name="T34" fmla="*/ 0 w 149"/>
                <a:gd name="T35" fmla="*/ 0 h 185"/>
                <a:gd name="T36" fmla="*/ 0 w 149"/>
                <a:gd name="T37" fmla="*/ 51 h 185"/>
                <a:gd name="T38" fmla="*/ 13 w 149"/>
                <a:gd name="T39" fmla="*/ 50 h 185"/>
                <a:gd name="T40" fmla="*/ 99 w 149"/>
                <a:gd name="T41" fmla="*/ 136 h 185"/>
                <a:gd name="T42" fmla="*/ 84 w 149"/>
                <a:gd name="T43" fmla="*/ 185 h 185"/>
                <a:gd name="T44" fmla="*/ 139 w 149"/>
                <a:gd name="T45" fmla="*/ 185 h 185"/>
                <a:gd name="T46" fmla="*/ 136 w 149"/>
                <a:gd name="T47" fmla="*/ 181 h 185"/>
                <a:gd name="T48" fmla="*/ 122 w 149"/>
                <a:gd name="T49" fmla="*/ 172 h 185"/>
                <a:gd name="T50" fmla="*/ 126 w 149"/>
                <a:gd name="T51" fmla="*/ 155 h 185"/>
                <a:gd name="T52" fmla="*/ 142 w 149"/>
                <a:gd name="T53" fmla="*/ 155 h 185"/>
                <a:gd name="T54" fmla="*/ 149 w 149"/>
                <a:gd name="T55" fmla="*/ 148 h 185"/>
                <a:gd name="T56" fmla="*/ 149 w 149"/>
                <a:gd name="T57" fmla="*/ 120 h 185"/>
                <a:gd name="T58" fmla="*/ 142 w 149"/>
                <a:gd name="T59" fmla="*/ 113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9" h="185">
                  <a:moveTo>
                    <a:pt x="142" y="113"/>
                  </a:moveTo>
                  <a:cubicBezTo>
                    <a:pt x="125" y="113"/>
                    <a:pt x="125" y="113"/>
                    <a:pt x="125" y="113"/>
                  </a:cubicBezTo>
                  <a:cubicBezTo>
                    <a:pt x="124" y="107"/>
                    <a:pt x="123" y="102"/>
                    <a:pt x="120" y="96"/>
                  </a:cubicBezTo>
                  <a:cubicBezTo>
                    <a:pt x="134" y="88"/>
                    <a:pt x="134" y="88"/>
                    <a:pt x="134" y="88"/>
                  </a:cubicBezTo>
                  <a:cubicBezTo>
                    <a:pt x="138" y="86"/>
                    <a:pt x="139" y="82"/>
                    <a:pt x="137" y="79"/>
                  </a:cubicBezTo>
                  <a:cubicBezTo>
                    <a:pt x="123" y="54"/>
                    <a:pt x="123" y="54"/>
                    <a:pt x="123" y="54"/>
                  </a:cubicBezTo>
                  <a:cubicBezTo>
                    <a:pt x="121" y="51"/>
                    <a:pt x="117" y="50"/>
                    <a:pt x="113" y="52"/>
                  </a:cubicBezTo>
                  <a:cubicBezTo>
                    <a:pt x="99" y="60"/>
                    <a:pt x="99" y="60"/>
                    <a:pt x="99" y="60"/>
                  </a:cubicBezTo>
                  <a:cubicBezTo>
                    <a:pt x="95" y="56"/>
                    <a:pt x="91" y="52"/>
                    <a:pt x="86" y="48"/>
                  </a:cubicBezTo>
                  <a:cubicBezTo>
                    <a:pt x="94" y="34"/>
                    <a:pt x="94" y="34"/>
                    <a:pt x="94" y="34"/>
                  </a:cubicBezTo>
                  <a:cubicBezTo>
                    <a:pt x="96" y="30"/>
                    <a:pt x="95" y="26"/>
                    <a:pt x="92" y="24"/>
                  </a:cubicBezTo>
                  <a:cubicBezTo>
                    <a:pt x="68" y="10"/>
                    <a:pt x="68" y="10"/>
                    <a:pt x="68" y="10"/>
                  </a:cubicBezTo>
                  <a:cubicBezTo>
                    <a:pt x="64" y="8"/>
                    <a:pt x="60" y="9"/>
                    <a:pt x="58" y="13"/>
                  </a:cubicBezTo>
                  <a:cubicBezTo>
                    <a:pt x="50" y="27"/>
                    <a:pt x="50" y="27"/>
                    <a:pt x="50" y="27"/>
                  </a:cubicBezTo>
                  <a:cubicBezTo>
                    <a:pt x="44" y="25"/>
                    <a:pt x="38" y="24"/>
                    <a:pt x="32" y="23"/>
                  </a:cubicBezTo>
                  <a:cubicBezTo>
                    <a:pt x="32" y="7"/>
                    <a:pt x="32" y="7"/>
                    <a:pt x="32" y="7"/>
                  </a:cubicBezTo>
                  <a:cubicBezTo>
                    <a:pt x="32" y="3"/>
                    <a:pt x="29" y="0"/>
                    <a:pt x="25" y="0"/>
                  </a:cubicBezTo>
                  <a:cubicBezTo>
                    <a:pt x="0" y="0"/>
                    <a:pt x="0" y="0"/>
                    <a:pt x="0" y="0"/>
                  </a:cubicBezTo>
                  <a:cubicBezTo>
                    <a:pt x="0" y="51"/>
                    <a:pt x="0" y="51"/>
                    <a:pt x="0" y="51"/>
                  </a:cubicBezTo>
                  <a:cubicBezTo>
                    <a:pt x="4" y="50"/>
                    <a:pt x="9" y="50"/>
                    <a:pt x="13" y="50"/>
                  </a:cubicBezTo>
                  <a:cubicBezTo>
                    <a:pt x="61" y="50"/>
                    <a:pt x="99" y="88"/>
                    <a:pt x="99" y="136"/>
                  </a:cubicBezTo>
                  <a:cubicBezTo>
                    <a:pt x="99" y="154"/>
                    <a:pt x="93" y="171"/>
                    <a:pt x="84" y="185"/>
                  </a:cubicBezTo>
                  <a:cubicBezTo>
                    <a:pt x="139" y="185"/>
                    <a:pt x="139" y="185"/>
                    <a:pt x="139" y="185"/>
                  </a:cubicBezTo>
                  <a:cubicBezTo>
                    <a:pt x="139" y="183"/>
                    <a:pt x="138" y="182"/>
                    <a:pt x="136" y="181"/>
                  </a:cubicBezTo>
                  <a:cubicBezTo>
                    <a:pt x="122" y="172"/>
                    <a:pt x="122" y="172"/>
                    <a:pt x="122" y="172"/>
                  </a:cubicBezTo>
                  <a:cubicBezTo>
                    <a:pt x="123" y="167"/>
                    <a:pt x="125" y="161"/>
                    <a:pt x="126" y="155"/>
                  </a:cubicBezTo>
                  <a:cubicBezTo>
                    <a:pt x="142" y="155"/>
                    <a:pt x="142" y="155"/>
                    <a:pt x="142" y="155"/>
                  </a:cubicBezTo>
                  <a:cubicBezTo>
                    <a:pt x="146" y="155"/>
                    <a:pt x="149" y="152"/>
                    <a:pt x="149" y="148"/>
                  </a:cubicBezTo>
                  <a:cubicBezTo>
                    <a:pt x="149" y="120"/>
                    <a:pt x="149" y="120"/>
                    <a:pt x="149" y="120"/>
                  </a:cubicBezTo>
                  <a:cubicBezTo>
                    <a:pt x="149" y="116"/>
                    <a:pt x="146" y="113"/>
                    <a:pt x="142" y="113"/>
                  </a:cubicBez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 name="Group 19">
            <a:extLst>
              <a:ext uri="{FF2B5EF4-FFF2-40B4-BE49-F238E27FC236}">
                <a16:creationId xmlns:a16="http://schemas.microsoft.com/office/drawing/2014/main" id="{52315929-516D-479F-862E-B80333E8FC3A}"/>
              </a:ext>
            </a:extLst>
          </p:cNvPr>
          <p:cNvGrpSpPr/>
          <p:nvPr/>
        </p:nvGrpSpPr>
        <p:grpSpPr>
          <a:xfrm rot="10800000">
            <a:off x="878285" y="2298452"/>
            <a:ext cx="450939" cy="398510"/>
            <a:chOff x="0" y="0"/>
            <a:chExt cx="1143001" cy="1158875"/>
          </a:xfrm>
          <a:solidFill>
            <a:srgbClr val="FFC000"/>
          </a:solidFill>
        </p:grpSpPr>
        <p:sp>
          <p:nvSpPr>
            <p:cNvPr id="21" name="Freeform 48">
              <a:extLst>
                <a:ext uri="{FF2B5EF4-FFF2-40B4-BE49-F238E27FC236}">
                  <a16:creationId xmlns:a16="http://schemas.microsoft.com/office/drawing/2014/main" id="{48BB67E7-7082-4ADF-89EB-DFB9CB94A3B4}"/>
                </a:ext>
              </a:extLst>
            </p:cNvPr>
            <p:cNvSpPr>
              <a:spLocks noEditPoints="1"/>
            </p:cNvSpPr>
            <p:nvPr/>
          </p:nvSpPr>
          <p:spPr bwMode="auto">
            <a:xfrm>
              <a:off x="0" y="393700"/>
              <a:ext cx="765175" cy="765175"/>
            </a:xfrm>
            <a:custGeom>
              <a:avLst/>
              <a:gdLst>
                <a:gd name="T0" fmla="*/ 196 w 204"/>
                <a:gd name="T1" fmla="*/ 118 h 204"/>
                <a:gd name="T2" fmla="*/ 181 w 204"/>
                <a:gd name="T3" fmla="*/ 113 h 204"/>
                <a:gd name="T4" fmla="*/ 181 w 204"/>
                <a:gd name="T5" fmla="*/ 87 h 204"/>
                <a:gd name="T6" fmla="*/ 195 w 204"/>
                <a:gd name="T7" fmla="*/ 80 h 204"/>
                <a:gd name="T8" fmla="*/ 200 w 204"/>
                <a:gd name="T9" fmla="*/ 66 h 204"/>
                <a:gd name="T10" fmla="*/ 194 w 204"/>
                <a:gd name="T11" fmla="*/ 53 h 204"/>
                <a:gd name="T12" fmla="*/ 180 w 204"/>
                <a:gd name="T13" fmla="*/ 47 h 204"/>
                <a:gd name="T14" fmla="*/ 166 w 204"/>
                <a:gd name="T15" fmla="*/ 54 h 204"/>
                <a:gd name="T16" fmla="*/ 147 w 204"/>
                <a:gd name="T17" fmla="*/ 35 h 204"/>
                <a:gd name="T18" fmla="*/ 152 w 204"/>
                <a:gd name="T19" fmla="*/ 21 h 204"/>
                <a:gd name="T20" fmla="*/ 146 w 204"/>
                <a:gd name="T21" fmla="*/ 7 h 204"/>
                <a:gd name="T22" fmla="*/ 133 w 204"/>
                <a:gd name="T23" fmla="*/ 2 h 204"/>
                <a:gd name="T24" fmla="*/ 119 w 204"/>
                <a:gd name="T25" fmla="*/ 8 h 204"/>
                <a:gd name="T26" fmla="*/ 113 w 204"/>
                <a:gd name="T27" fmla="*/ 23 h 204"/>
                <a:gd name="T28" fmla="*/ 87 w 204"/>
                <a:gd name="T29" fmla="*/ 23 h 204"/>
                <a:gd name="T30" fmla="*/ 81 w 204"/>
                <a:gd name="T31" fmla="*/ 9 h 204"/>
                <a:gd name="T32" fmla="*/ 66 w 204"/>
                <a:gd name="T33" fmla="*/ 4 h 204"/>
                <a:gd name="T34" fmla="*/ 53 w 204"/>
                <a:gd name="T35" fmla="*/ 10 h 204"/>
                <a:gd name="T36" fmla="*/ 48 w 204"/>
                <a:gd name="T37" fmla="*/ 24 h 204"/>
                <a:gd name="T38" fmla="*/ 54 w 204"/>
                <a:gd name="T39" fmla="*/ 38 h 204"/>
                <a:gd name="T40" fmla="*/ 36 w 204"/>
                <a:gd name="T41" fmla="*/ 57 h 204"/>
                <a:gd name="T42" fmla="*/ 21 w 204"/>
                <a:gd name="T43" fmla="*/ 52 h 204"/>
                <a:gd name="T44" fmla="*/ 7 w 204"/>
                <a:gd name="T45" fmla="*/ 58 h 204"/>
                <a:gd name="T46" fmla="*/ 2 w 204"/>
                <a:gd name="T47" fmla="*/ 71 h 204"/>
                <a:gd name="T48" fmla="*/ 9 w 204"/>
                <a:gd name="T49" fmla="*/ 85 h 204"/>
                <a:gd name="T50" fmla="*/ 23 w 204"/>
                <a:gd name="T51" fmla="*/ 91 h 204"/>
                <a:gd name="T52" fmla="*/ 23 w 204"/>
                <a:gd name="T53" fmla="*/ 117 h 204"/>
                <a:gd name="T54" fmla="*/ 10 w 204"/>
                <a:gd name="T55" fmla="*/ 123 h 204"/>
                <a:gd name="T56" fmla="*/ 4 w 204"/>
                <a:gd name="T57" fmla="*/ 138 h 204"/>
                <a:gd name="T58" fmla="*/ 10 w 204"/>
                <a:gd name="T59" fmla="*/ 151 h 204"/>
                <a:gd name="T60" fmla="*/ 24 w 204"/>
                <a:gd name="T61" fmla="*/ 156 h 204"/>
                <a:gd name="T62" fmla="*/ 38 w 204"/>
                <a:gd name="T63" fmla="*/ 150 h 204"/>
                <a:gd name="T64" fmla="*/ 57 w 204"/>
                <a:gd name="T65" fmla="*/ 168 h 204"/>
                <a:gd name="T66" fmla="*/ 52 w 204"/>
                <a:gd name="T67" fmla="*/ 183 h 204"/>
                <a:gd name="T68" fmla="*/ 58 w 204"/>
                <a:gd name="T69" fmla="*/ 197 h 204"/>
                <a:gd name="T70" fmla="*/ 72 w 204"/>
                <a:gd name="T71" fmla="*/ 202 h 204"/>
                <a:gd name="T72" fmla="*/ 86 w 204"/>
                <a:gd name="T73" fmla="*/ 195 h 204"/>
                <a:gd name="T74" fmla="*/ 91 w 204"/>
                <a:gd name="T75" fmla="*/ 181 h 204"/>
                <a:gd name="T76" fmla="*/ 117 w 204"/>
                <a:gd name="T77" fmla="*/ 181 h 204"/>
                <a:gd name="T78" fmla="*/ 124 w 204"/>
                <a:gd name="T79" fmla="*/ 194 h 204"/>
                <a:gd name="T80" fmla="*/ 138 w 204"/>
                <a:gd name="T81" fmla="*/ 200 h 204"/>
                <a:gd name="T82" fmla="*/ 151 w 204"/>
                <a:gd name="T83" fmla="*/ 194 h 204"/>
                <a:gd name="T84" fmla="*/ 157 w 204"/>
                <a:gd name="T85" fmla="*/ 180 h 204"/>
                <a:gd name="T86" fmla="*/ 150 w 204"/>
                <a:gd name="T87" fmla="*/ 166 h 204"/>
                <a:gd name="T88" fmla="*/ 169 w 204"/>
                <a:gd name="T89" fmla="*/ 147 h 204"/>
                <a:gd name="T90" fmla="*/ 183 w 204"/>
                <a:gd name="T91" fmla="*/ 152 h 204"/>
                <a:gd name="T92" fmla="*/ 197 w 204"/>
                <a:gd name="T93" fmla="*/ 146 h 204"/>
                <a:gd name="T94" fmla="*/ 202 w 204"/>
                <a:gd name="T95" fmla="*/ 132 h 204"/>
                <a:gd name="T96" fmla="*/ 196 w 204"/>
                <a:gd name="T97" fmla="*/ 118 h 204"/>
                <a:gd name="T98" fmla="*/ 122 w 204"/>
                <a:gd name="T99" fmla="*/ 147 h 204"/>
                <a:gd name="T100" fmla="*/ 57 w 204"/>
                <a:gd name="T101" fmla="*/ 122 h 204"/>
                <a:gd name="T102" fmla="*/ 82 w 204"/>
                <a:gd name="T103" fmla="*/ 57 h 204"/>
                <a:gd name="T104" fmla="*/ 148 w 204"/>
                <a:gd name="T105" fmla="*/ 82 h 204"/>
                <a:gd name="T106" fmla="*/ 122 w 204"/>
                <a:gd name="T107" fmla="*/ 147 h 204"/>
                <a:gd name="T108" fmla="*/ 118 w 204"/>
                <a:gd name="T109" fmla="*/ 104 h 204"/>
                <a:gd name="T110" fmla="*/ 111 w 204"/>
                <a:gd name="T111" fmla="*/ 89 h 204"/>
                <a:gd name="T112" fmla="*/ 125 w 204"/>
                <a:gd name="T113" fmla="*/ 83 h 204"/>
                <a:gd name="T114" fmla="*/ 102 w 204"/>
                <a:gd name="T115" fmla="*/ 72 h 204"/>
                <a:gd name="T116" fmla="*/ 72 w 204"/>
                <a:gd name="T117" fmla="*/ 102 h 204"/>
                <a:gd name="T118" fmla="*/ 102 w 204"/>
                <a:gd name="T119" fmla="*/ 132 h 204"/>
                <a:gd name="T120" fmla="*/ 132 w 204"/>
                <a:gd name="T121" fmla="*/ 102 h 204"/>
                <a:gd name="T122" fmla="*/ 132 w 204"/>
                <a:gd name="T123" fmla="*/ 98 h 204"/>
                <a:gd name="T124" fmla="*/ 118 w 204"/>
                <a:gd name="T125" fmla="*/ 10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4" h="204">
                  <a:moveTo>
                    <a:pt x="196" y="118"/>
                  </a:moveTo>
                  <a:cubicBezTo>
                    <a:pt x="181" y="113"/>
                    <a:pt x="181" y="113"/>
                    <a:pt x="181" y="113"/>
                  </a:cubicBezTo>
                  <a:cubicBezTo>
                    <a:pt x="183" y="104"/>
                    <a:pt x="183" y="95"/>
                    <a:pt x="181" y="87"/>
                  </a:cubicBezTo>
                  <a:cubicBezTo>
                    <a:pt x="195" y="80"/>
                    <a:pt x="195" y="80"/>
                    <a:pt x="195" y="80"/>
                  </a:cubicBezTo>
                  <a:cubicBezTo>
                    <a:pt x="200" y="78"/>
                    <a:pt x="203" y="72"/>
                    <a:pt x="200" y="66"/>
                  </a:cubicBezTo>
                  <a:cubicBezTo>
                    <a:pt x="194" y="53"/>
                    <a:pt x="194" y="53"/>
                    <a:pt x="194" y="53"/>
                  </a:cubicBezTo>
                  <a:cubicBezTo>
                    <a:pt x="192" y="48"/>
                    <a:pt x="185" y="45"/>
                    <a:pt x="180" y="47"/>
                  </a:cubicBezTo>
                  <a:cubicBezTo>
                    <a:pt x="166" y="54"/>
                    <a:pt x="166" y="54"/>
                    <a:pt x="166" y="54"/>
                  </a:cubicBezTo>
                  <a:cubicBezTo>
                    <a:pt x="161" y="46"/>
                    <a:pt x="154" y="40"/>
                    <a:pt x="147" y="35"/>
                  </a:cubicBezTo>
                  <a:cubicBezTo>
                    <a:pt x="152" y="21"/>
                    <a:pt x="152" y="21"/>
                    <a:pt x="152" y="21"/>
                  </a:cubicBezTo>
                  <a:cubicBezTo>
                    <a:pt x="154" y="16"/>
                    <a:pt x="152" y="9"/>
                    <a:pt x="146" y="7"/>
                  </a:cubicBezTo>
                  <a:cubicBezTo>
                    <a:pt x="133" y="2"/>
                    <a:pt x="133" y="2"/>
                    <a:pt x="133" y="2"/>
                  </a:cubicBezTo>
                  <a:cubicBezTo>
                    <a:pt x="127" y="0"/>
                    <a:pt x="121" y="3"/>
                    <a:pt x="119" y="8"/>
                  </a:cubicBezTo>
                  <a:cubicBezTo>
                    <a:pt x="113" y="23"/>
                    <a:pt x="113" y="23"/>
                    <a:pt x="113" y="23"/>
                  </a:cubicBezTo>
                  <a:cubicBezTo>
                    <a:pt x="105" y="21"/>
                    <a:pt x="96" y="22"/>
                    <a:pt x="87" y="23"/>
                  </a:cubicBezTo>
                  <a:cubicBezTo>
                    <a:pt x="81" y="9"/>
                    <a:pt x="81" y="9"/>
                    <a:pt x="81" y="9"/>
                  </a:cubicBezTo>
                  <a:cubicBezTo>
                    <a:pt x="78" y="4"/>
                    <a:pt x="72" y="2"/>
                    <a:pt x="66" y="4"/>
                  </a:cubicBezTo>
                  <a:cubicBezTo>
                    <a:pt x="53" y="10"/>
                    <a:pt x="53" y="10"/>
                    <a:pt x="53" y="10"/>
                  </a:cubicBezTo>
                  <a:cubicBezTo>
                    <a:pt x="48" y="12"/>
                    <a:pt x="45" y="19"/>
                    <a:pt x="48" y="24"/>
                  </a:cubicBezTo>
                  <a:cubicBezTo>
                    <a:pt x="54" y="38"/>
                    <a:pt x="54" y="38"/>
                    <a:pt x="54" y="38"/>
                  </a:cubicBezTo>
                  <a:cubicBezTo>
                    <a:pt x="47" y="43"/>
                    <a:pt x="40" y="50"/>
                    <a:pt x="36" y="57"/>
                  </a:cubicBezTo>
                  <a:cubicBezTo>
                    <a:pt x="21" y="52"/>
                    <a:pt x="21" y="52"/>
                    <a:pt x="21" y="52"/>
                  </a:cubicBezTo>
                  <a:cubicBezTo>
                    <a:pt x="16" y="50"/>
                    <a:pt x="10" y="52"/>
                    <a:pt x="7" y="58"/>
                  </a:cubicBezTo>
                  <a:cubicBezTo>
                    <a:pt x="2" y="71"/>
                    <a:pt x="2" y="71"/>
                    <a:pt x="2" y="71"/>
                  </a:cubicBezTo>
                  <a:cubicBezTo>
                    <a:pt x="0" y="77"/>
                    <a:pt x="3" y="83"/>
                    <a:pt x="9" y="85"/>
                  </a:cubicBezTo>
                  <a:cubicBezTo>
                    <a:pt x="23" y="91"/>
                    <a:pt x="23" y="91"/>
                    <a:pt x="23" y="91"/>
                  </a:cubicBezTo>
                  <a:cubicBezTo>
                    <a:pt x="21" y="99"/>
                    <a:pt x="22" y="108"/>
                    <a:pt x="23" y="117"/>
                  </a:cubicBezTo>
                  <a:cubicBezTo>
                    <a:pt x="10" y="123"/>
                    <a:pt x="10" y="123"/>
                    <a:pt x="10" y="123"/>
                  </a:cubicBezTo>
                  <a:cubicBezTo>
                    <a:pt x="4" y="126"/>
                    <a:pt x="2" y="132"/>
                    <a:pt x="4" y="138"/>
                  </a:cubicBezTo>
                  <a:cubicBezTo>
                    <a:pt x="10" y="151"/>
                    <a:pt x="10" y="151"/>
                    <a:pt x="10" y="151"/>
                  </a:cubicBezTo>
                  <a:cubicBezTo>
                    <a:pt x="12" y="156"/>
                    <a:pt x="19" y="159"/>
                    <a:pt x="24" y="156"/>
                  </a:cubicBezTo>
                  <a:cubicBezTo>
                    <a:pt x="38" y="150"/>
                    <a:pt x="38" y="150"/>
                    <a:pt x="38" y="150"/>
                  </a:cubicBezTo>
                  <a:cubicBezTo>
                    <a:pt x="43" y="157"/>
                    <a:pt x="50" y="164"/>
                    <a:pt x="57" y="168"/>
                  </a:cubicBezTo>
                  <a:cubicBezTo>
                    <a:pt x="52" y="183"/>
                    <a:pt x="52" y="183"/>
                    <a:pt x="52" y="183"/>
                  </a:cubicBezTo>
                  <a:cubicBezTo>
                    <a:pt x="50" y="188"/>
                    <a:pt x="53" y="194"/>
                    <a:pt x="58" y="197"/>
                  </a:cubicBezTo>
                  <a:cubicBezTo>
                    <a:pt x="72" y="202"/>
                    <a:pt x="72" y="202"/>
                    <a:pt x="72" y="202"/>
                  </a:cubicBezTo>
                  <a:cubicBezTo>
                    <a:pt x="77" y="204"/>
                    <a:pt x="83" y="201"/>
                    <a:pt x="86" y="195"/>
                  </a:cubicBezTo>
                  <a:cubicBezTo>
                    <a:pt x="91" y="181"/>
                    <a:pt x="91" y="181"/>
                    <a:pt x="91" y="181"/>
                  </a:cubicBezTo>
                  <a:cubicBezTo>
                    <a:pt x="100" y="183"/>
                    <a:pt x="109" y="182"/>
                    <a:pt x="117" y="181"/>
                  </a:cubicBezTo>
                  <a:cubicBezTo>
                    <a:pt x="124" y="194"/>
                    <a:pt x="124" y="194"/>
                    <a:pt x="124" y="194"/>
                  </a:cubicBezTo>
                  <a:cubicBezTo>
                    <a:pt x="126" y="200"/>
                    <a:pt x="132" y="202"/>
                    <a:pt x="138" y="200"/>
                  </a:cubicBezTo>
                  <a:cubicBezTo>
                    <a:pt x="151" y="194"/>
                    <a:pt x="151" y="194"/>
                    <a:pt x="151" y="194"/>
                  </a:cubicBezTo>
                  <a:cubicBezTo>
                    <a:pt x="157" y="192"/>
                    <a:pt x="159" y="185"/>
                    <a:pt x="157" y="180"/>
                  </a:cubicBezTo>
                  <a:cubicBezTo>
                    <a:pt x="150" y="166"/>
                    <a:pt x="150" y="166"/>
                    <a:pt x="150" y="166"/>
                  </a:cubicBezTo>
                  <a:cubicBezTo>
                    <a:pt x="158" y="161"/>
                    <a:pt x="164" y="154"/>
                    <a:pt x="169" y="147"/>
                  </a:cubicBezTo>
                  <a:cubicBezTo>
                    <a:pt x="183" y="152"/>
                    <a:pt x="183" y="152"/>
                    <a:pt x="183" y="152"/>
                  </a:cubicBezTo>
                  <a:cubicBezTo>
                    <a:pt x="188" y="154"/>
                    <a:pt x="195" y="151"/>
                    <a:pt x="197" y="146"/>
                  </a:cubicBezTo>
                  <a:cubicBezTo>
                    <a:pt x="202" y="132"/>
                    <a:pt x="202" y="132"/>
                    <a:pt x="202" y="132"/>
                  </a:cubicBezTo>
                  <a:cubicBezTo>
                    <a:pt x="204" y="127"/>
                    <a:pt x="201" y="121"/>
                    <a:pt x="196" y="118"/>
                  </a:cubicBezTo>
                  <a:close/>
                  <a:moveTo>
                    <a:pt x="122" y="147"/>
                  </a:moveTo>
                  <a:cubicBezTo>
                    <a:pt x="97" y="159"/>
                    <a:pt x="68" y="147"/>
                    <a:pt x="57" y="122"/>
                  </a:cubicBezTo>
                  <a:cubicBezTo>
                    <a:pt x="45" y="97"/>
                    <a:pt x="57" y="68"/>
                    <a:pt x="82" y="57"/>
                  </a:cubicBezTo>
                  <a:cubicBezTo>
                    <a:pt x="107" y="45"/>
                    <a:pt x="136" y="57"/>
                    <a:pt x="148" y="82"/>
                  </a:cubicBezTo>
                  <a:cubicBezTo>
                    <a:pt x="159" y="107"/>
                    <a:pt x="147" y="136"/>
                    <a:pt x="122" y="147"/>
                  </a:cubicBezTo>
                  <a:close/>
                  <a:moveTo>
                    <a:pt x="118" y="104"/>
                  </a:moveTo>
                  <a:cubicBezTo>
                    <a:pt x="111" y="89"/>
                    <a:pt x="111" y="89"/>
                    <a:pt x="111" y="89"/>
                  </a:cubicBezTo>
                  <a:cubicBezTo>
                    <a:pt x="125" y="83"/>
                    <a:pt x="125" y="83"/>
                    <a:pt x="125" y="83"/>
                  </a:cubicBezTo>
                  <a:cubicBezTo>
                    <a:pt x="120" y="76"/>
                    <a:pt x="111" y="72"/>
                    <a:pt x="102" y="72"/>
                  </a:cubicBezTo>
                  <a:cubicBezTo>
                    <a:pt x="85" y="72"/>
                    <a:pt x="72" y="85"/>
                    <a:pt x="72" y="102"/>
                  </a:cubicBezTo>
                  <a:cubicBezTo>
                    <a:pt x="72" y="119"/>
                    <a:pt x="85" y="132"/>
                    <a:pt x="102" y="132"/>
                  </a:cubicBezTo>
                  <a:cubicBezTo>
                    <a:pt x="119" y="132"/>
                    <a:pt x="132" y="119"/>
                    <a:pt x="132" y="102"/>
                  </a:cubicBezTo>
                  <a:cubicBezTo>
                    <a:pt x="132" y="101"/>
                    <a:pt x="132" y="99"/>
                    <a:pt x="132" y="98"/>
                  </a:cubicBezTo>
                  <a:lnTo>
                    <a:pt x="118"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49">
              <a:extLst>
                <a:ext uri="{FF2B5EF4-FFF2-40B4-BE49-F238E27FC236}">
                  <a16:creationId xmlns:a16="http://schemas.microsoft.com/office/drawing/2014/main" id="{C026BF31-B61F-48AF-BFE0-11B034931A17}"/>
                </a:ext>
              </a:extLst>
            </p:cNvPr>
            <p:cNvSpPr>
              <a:spLocks noEditPoints="1"/>
            </p:cNvSpPr>
            <p:nvPr/>
          </p:nvSpPr>
          <p:spPr bwMode="auto">
            <a:xfrm>
              <a:off x="528638" y="0"/>
              <a:ext cx="614363" cy="619125"/>
            </a:xfrm>
            <a:custGeom>
              <a:avLst/>
              <a:gdLst>
                <a:gd name="T0" fmla="*/ 164 w 164"/>
                <a:gd name="T1" fmla="*/ 79 h 165"/>
                <a:gd name="T2" fmla="*/ 157 w 164"/>
                <a:gd name="T3" fmla="*/ 71 h 165"/>
                <a:gd name="T4" fmla="*/ 145 w 164"/>
                <a:gd name="T5" fmla="*/ 71 h 165"/>
                <a:gd name="T6" fmla="*/ 135 w 164"/>
                <a:gd name="T7" fmla="*/ 46 h 165"/>
                <a:gd name="T8" fmla="*/ 143 w 164"/>
                <a:gd name="T9" fmla="*/ 38 h 165"/>
                <a:gd name="T10" fmla="*/ 143 w 164"/>
                <a:gd name="T11" fmla="*/ 27 h 165"/>
                <a:gd name="T12" fmla="*/ 137 w 164"/>
                <a:gd name="T13" fmla="*/ 22 h 165"/>
                <a:gd name="T14" fmla="*/ 127 w 164"/>
                <a:gd name="T15" fmla="*/ 22 h 165"/>
                <a:gd name="T16" fmla="*/ 119 w 164"/>
                <a:gd name="T17" fmla="*/ 30 h 165"/>
                <a:gd name="T18" fmla="*/ 94 w 164"/>
                <a:gd name="T19" fmla="*/ 19 h 165"/>
                <a:gd name="T20" fmla="*/ 94 w 164"/>
                <a:gd name="T21" fmla="*/ 8 h 165"/>
                <a:gd name="T22" fmla="*/ 86 w 164"/>
                <a:gd name="T23" fmla="*/ 0 h 165"/>
                <a:gd name="T24" fmla="*/ 78 w 164"/>
                <a:gd name="T25" fmla="*/ 0 h 165"/>
                <a:gd name="T26" fmla="*/ 71 w 164"/>
                <a:gd name="T27" fmla="*/ 8 h 165"/>
                <a:gd name="T28" fmla="*/ 71 w 164"/>
                <a:gd name="T29" fmla="*/ 19 h 165"/>
                <a:gd name="T30" fmla="*/ 45 w 164"/>
                <a:gd name="T31" fmla="*/ 30 h 165"/>
                <a:gd name="T32" fmla="*/ 37 w 164"/>
                <a:gd name="T33" fmla="*/ 22 h 165"/>
                <a:gd name="T34" fmla="*/ 27 w 164"/>
                <a:gd name="T35" fmla="*/ 22 h 165"/>
                <a:gd name="T36" fmla="*/ 21 w 164"/>
                <a:gd name="T37" fmla="*/ 27 h 165"/>
                <a:gd name="T38" fmla="*/ 21 w 164"/>
                <a:gd name="T39" fmla="*/ 38 h 165"/>
                <a:gd name="T40" fmla="*/ 29 w 164"/>
                <a:gd name="T41" fmla="*/ 46 h 165"/>
                <a:gd name="T42" fmla="*/ 19 w 164"/>
                <a:gd name="T43" fmla="*/ 71 h 165"/>
                <a:gd name="T44" fmla="*/ 7 w 164"/>
                <a:gd name="T45" fmla="*/ 71 h 165"/>
                <a:gd name="T46" fmla="*/ 0 w 164"/>
                <a:gd name="T47" fmla="*/ 79 h 165"/>
                <a:gd name="T48" fmla="*/ 0 w 164"/>
                <a:gd name="T49" fmla="*/ 87 h 165"/>
                <a:gd name="T50" fmla="*/ 7 w 164"/>
                <a:gd name="T51" fmla="*/ 94 h 165"/>
                <a:gd name="T52" fmla="*/ 19 w 164"/>
                <a:gd name="T53" fmla="*/ 94 h 165"/>
                <a:gd name="T54" fmla="*/ 29 w 164"/>
                <a:gd name="T55" fmla="*/ 119 h 165"/>
                <a:gd name="T56" fmla="*/ 21 w 164"/>
                <a:gd name="T57" fmla="*/ 127 h 165"/>
                <a:gd name="T58" fmla="*/ 21 w 164"/>
                <a:gd name="T59" fmla="*/ 138 h 165"/>
                <a:gd name="T60" fmla="*/ 27 w 164"/>
                <a:gd name="T61" fmla="*/ 144 h 165"/>
                <a:gd name="T62" fmla="*/ 37 w 164"/>
                <a:gd name="T63" fmla="*/ 144 h 165"/>
                <a:gd name="T64" fmla="*/ 45 w 164"/>
                <a:gd name="T65" fmla="*/ 135 h 165"/>
                <a:gd name="T66" fmla="*/ 71 w 164"/>
                <a:gd name="T67" fmla="*/ 146 h 165"/>
                <a:gd name="T68" fmla="*/ 71 w 164"/>
                <a:gd name="T69" fmla="*/ 157 h 165"/>
                <a:gd name="T70" fmla="*/ 78 w 164"/>
                <a:gd name="T71" fmla="*/ 165 h 165"/>
                <a:gd name="T72" fmla="*/ 86 w 164"/>
                <a:gd name="T73" fmla="*/ 165 h 165"/>
                <a:gd name="T74" fmla="*/ 94 w 164"/>
                <a:gd name="T75" fmla="*/ 157 h 165"/>
                <a:gd name="T76" fmla="*/ 94 w 164"/>
                <a:gd name="T77" fmla="*/ 146 h 165"/>
                <a:gd name="T78" fmla="*/ 119 w 164"/>
                <a:gd name="T79" fmla="*/ 135 h 165"/>
                <a:gd name="T80" fmla="*/ 127 w 164"/>
                <a:gd name="T81" fmla="*/ 144 h 165"/>
                <a:gd name="T82" fmla="*/ 137 w 164"/>
                <a:gd name="T83" fmla="*/ 144 h 165"/>
                <a:gd name="T84" fmla="*/ 143 w 164"/>
                <a:gd name="T85" fmla="*/ 138 h 165"/>
                <a:gd name="T86" fmla="*/ 143 w 164"/>
                <a:gd name="T87" fmla="*/ 127 h 165"/>
                <a:gd name="T88" fmla="*/ 135 w 164"/>
                <a:gd name="T89" fmla="*/ 119 h 165"/>
                <a:gd name="T90" fmla="*/ 145 w 164"/>
                <a:gd name="T91" fmla="*/ 94 h 165"/>
                <a:gd name="T92" fmla="*/ 157 w 164"/>
                <a:gd name="T93" fmla="*/ 94 h 165"/>
                <a:gd name="T94" fmla="*/ 164 w 164"/>
                <a:gd name="T95" fmla="*/ 87 h 165"/>
                <a:gd name="T96" fmla="*/ 164 w 164"/>
                <a:gd name="T97" fmla="*/ 79 h 165"/>
                <a:gd name="T98" fmla="*/ 98 w 164"/>
                <a:gd name="T99" fmla="*/ 115 h 165"/>
                <a:gd name="T100" fmla="*/ 50 w 164"/>
                <a:gd name="T101" fmla="*/ 99 h 165"/>
                <a:gd name="T102" fmla="*/ 66 w 164"/>
                <a:gd name="T103" fmla="*/ 50 h 165"/>
                <a:gd name="T104" fmla="*/ 115 w 164"/>
                <a:gd name="T105" fmla="*/ 67 h 165"/>
                <a:gd name="T106" fmla="*/ 98 w 164"/>
                <a:gd name="T107" fmla="*/ 115 h 165"/>
                <a:gd name="T108" fmla="*/ 82 w 164"/>
                <a:gd name="T109" fmla="*/ 59 h 165"/>
                <a:gd name="T110" fmla="*/ 58 w 164"/>
                <a:gd name="T111" fmla="*/ 83 h 165"/>
                <a:gd name="T112" fmla="*/ 82 w 164"/>
                <a:gd name="T113" fmla="*/ 106 h 165"/>
                <a:gd name="T114" fmla="*/ 106 w 164"/>
                <a:gd name="T115" fmla="*/ 83 h 165"/>
                <a:gd name="T116" fmla="*/ 82 w 164"/>
                <a:gd name="T117" fmla="*/ 5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4" h="165">
                  <a:moveTo>
                    <a:pt x="164" y="79"/>
                  </a:moveTo>
                  <a:cubicBezTo>
                    <a:pt x="164" y="74"/>
                    <a:pt x="161" y="71"/>
                    <a:pt x="157" y="71"/>
                  </a:cubicBezTo>
                  <a:cubicBezTo>
                    <a:pt x="145" y="71"/>
                    <a:pt x="145" y="71"/>
                    <a:pt x="145" y="71"/>
                  </a:cubicBezTo>
                  <a:cubicBezTo>
                    <a:pt x="144" y="62"/>
                    <a:pt x="140" y="54"/>
                    <a:pt x="135" y="46"/>
                  </a:cubicBezTo>
                  <a:cubicBezTo>
                    <a:pt x="143" y="38"/>
                    <a:pt x="143" y="38"/>
                    <a:pt x="143" y="38"/>
                  </a:cubicBezTo>
                  <a:cubicBezTo>
                    <a:pt x="146" y="35"/>
                    <a:pt x="146" y="30"/>
                    <a:pt x="143" y="27"/>
                  </a:cubicBezTo>
                  <a:cubicBezTo>
                    <a:pt x="137" y="22"/>
                    <a:pt x="137" y="22"/>
                    <a:pt x="137" y="22"/>
                  </a:cubicBezTo>
                  <a:cubicBezTo>
                    <a:pt x="135" y="19"/>
                    <a:pt x="130" y="19"/>
                    <a:pt x="127" y="22"/>
                  </a:cubicBezTo>
                  <a:cubicBezTo>
                    <a:pt x="119" y="30"/>
                    <a:pt x="119" y="30"/>
                    <a:pt x="119" y="30"/>
                  </a:cubicBezTo>
                  <a:cubicBezTo>
                    <a:pt x="111" y="24"/>
                    <a:pt x="102" y="21"/>
                    <a:pt x="94" y="19"/>
                  </a:cubicBezTo>
                  <a:cubicBezTo>
                    <a:pt x="94" y="8"/>
                    <a:pt x="94" y="8"/>
                    <a:pt x="94" y="8"/>
                  </a:cubicBezTo>
                  <a:cubicBezTo>
                    <a:pt x="94" y="4"/>
                    <a:pt x="90" y="0"/>
                    <a:pt x="86" y="0"/>
                  </a:cubicBezTo>
                  <a:cubicBezTo>
                    <a:pt x="78" y="0"/>
                    <a:pt x="78" y="0"/>
                    <a:pt x="78" y="0"/>
                  </a:cubicBezTo>
                  <a:cubicBezTo>
                    <a:pt x="74" y="0"/>
                    <a:pt x="71" y="4"/>
                    <a:pt x="71" y="8"/>
                  </a:cubicBezTo>
                  <a:cubicBezTo>
                    <a:pt x="71" y="19"/>
                    <a:pt x="71" y="19"/>
                    <a:pt x="71" y="19"/>
                  </a:cubicBezTo>
                  <a:cubicBezTo>
                    <a:pt x="62" y="21"/>
                    <a:pt x="53" y="24"/>
                    <a:pt x="45" y="30"/>
                  </a:cubicBezTo>
                  <a:cubicBezTo>
                    <a:pt x="37" y="22"/>
                    <a:pt x="37" y="22"/>
                    <a:pt x="37" y="22"/>
                  </a:cubicBezTo>
                  <a:cubicBezTo>
                    <a:pt x="34" y="19"/>
                    <a:pt x="30" y="19"/>
                    <a:pt x="27" y="22"/>
                  </a:cubicBezTo>
                  <a:cubicBezTo>
                    <a:pt x="21" y="27"/>
                    <a:pt x="21" y="27"/>
                    <a:pt x="21" y="27"/>
                  </a:cubicBezTo>
                  <a:cubicBezTo>
                    <a:pt x="18" y="30"/>
                    <a:pt x="18" y="35"/>
                    <a:pt x="21" y="38"/>
                  </a:cubicBezTo>
                  <a:cubicBezTo>
                    <a:pt x="29" y="46"/>
                    <a:pt x="29" y="46"/>
                    <a:pt x="29" y="46"/>
                  </a:cubicBezTo>
                  <a:cubicBezTo>
                    <a:pt x="24" y="54"/>
                    <a:pt x="20" y="62"/>
                    <a:pt x="19" y="71"/>
                  </a:cubicBezTo>
                  <a:cubicBezTo>
                    <a:pt x="7" y="71"/>
                    <a:pt x="7" y="71"/>
                    <a:pt x="7" y="71"/>
                  </a:cubicBezTo>
                  <a:cubicBezTo>
                    <a:pt x="3" y="71"/>
                    <a:pt x="0" y="74"/>
                    <a:pt x="0" y="79"/>
                  </a:cubicBezTo>
                  <a:cubicBezTo>
                    <a:pt x="0" y="87"/>
                    <a:pt x="0" y="87"/>
                    <a:pt x="0" y="87"/>
                  </a:cubicBezTo>
                  <a:cubicBezTo>
                    <a:pt x="0" y="91"/>
                    <a:pt x="3" y="94"/>
                    <a:pt x="7" y="94"/>
                  </a:cubicBezTo>
                  <a:cubicBezTo>
                    <a:pt x="19" y="94"/>
                    <a:pt x="19" y="94"/>
                    <a:pt x="19" y="94"/>
                  </a:cubicBezTo>
                  <a:cubicBezTo>
                    <a:pt x="20" y="103"/>
                    <a:pt x="24" y="112"/>
                    <a:pt x="29" y="119"/>
                  </a:cubicBezTo>
                  <a:cubicBezTo>
                    <a:pt x="21" y="127"/>
                    <a:pt x="21" y="127"/>
                    <a:pt x="21" y="127"/>
                  </a:cubicBezTo>
                  <a:cubicBezTo>
                    <a:pt x="18" y="130"/>
                    <a:pt x="18" y="135"/>
                    <a:pt x="21" y="138"/>
                  </a:cubicBezTo>
                  <a:cubicBezTo>
                    <a:pt x="27" y="144"/>
                    <a:pt x="27" y="144"/>
                    <a:pt x="27" y="144"/>
                  </a:cubicBezTo>
                  <a:cubicBezTo>
                    <a:pt x="30" y="146"/>
                    <a:pt x="34" y="146"/>
                    <a:pt x="37" y="144"/>
                  </a:cubicBezTo>
                  <a:cubicBezTo>
                    <a:pt x="45" y="135"/>
                    <a:pt x="45" y="135"/>
                    <a:pt x="45" y="135"/>
                  </a:cubicBezTo>
                  <a:cubicBezTo>
                    <a:pt x="53" y="141"/>
                    <a:pt x="62" y="144"/>
                    <a:pt x="71" y="146"/>
                  </a:cubicBezTo>
                  <a:cubicBezTo>
                    <a:pt x="71" y="157"/>
                    <a:pt x="71" y="157"/>
                    <a:pt x="71" y="157"/>
                  </a:cubicBezTo>
                  <a:cubicBezTo>
                    <a:pt x="71" y="161"/>
                    <a:pt x="74" y="165"/>
                    <a:pt x="78" y="165"/>
                  </a:cubicBezTo>
                  <a:cubicBezTo>
                    <a:pt x="86" y="165"/>
                    <a:pt x="86" y="165"/>
                    <a:pt x="86" y="165"/>
                  </a:cubicBezTo>
                  <a:cubicBezTo>
                    <a:pt x="90" y="165"/>
                    <a:pt x="94" y="161"/>
                    <a:pt x="94" y="157"/>
                  </a:cubicBezTo>
                  <a:cubicBezTo>
                    <a:pt x="94" y="146"/>
                    <a:pt x="94" y="146"/>
                    <a:pt x="94" y="146"/>
                  </a:cubicBezTo>
                  <a:cubicBezTo>
                    <a:pt x="102" y="144"/>
                    <a:pt x="111" y="141"/>
                    <a:pt x="119" y="135"/>
                  </a:cubicBezTo>
                  <a:cubicBezTo>
                    <a:pt x="127" y="144"/>
                    <a:pt x="127" y="144"/>
                    <a:pt x="127" y="144"/>
                  </a:cubicBezTo>
                  <a:cubicBezTo>
                    <a:pt x="130" y="146"/>
                    <a:pt x="135" y="146"/>
                    <a:pt x="137" y="144"/>
                  </a:cubicBezTo>
                  <a:cubicBezTo>
                    <a:pt x="143" y="138"/>
                    <a:pt x="143" y="138"/>
                    <a:pt x="143" y="138"/>
                  </a:cubicBezTo>
                  <a:cubicBezTo>
                    <a:pt x="146" y="135"/>
                    <a:pt x="146" y="130"/>
                    <a:pt x="143" y="127"/>
                  </a:cubicBezTo>
                  <a:cubicBezTo>
                    <a:pt x="135" y="119"/>
                    <a:pt x="135" y="119"/>
                    <a:pt x="135" y="119"/>
                  </a:cubicBezTo>
                  <a:cubicBezTo>
                    <a:pt x="140" y="112"/>
                    <a:pt x="144" y="103"/>
                    <a:pt x="145" y="94"/>
                  </a:cubicBezTo>
                  <a:cubicBezTo>
                    <a:pt x="157" y="94"/>
                    <a:pt x="157" y="94"/>
                    <a:pt x="157" y="94"/>
                  </a:cubicBezTo>
                  <a:cubicBezTo>
                    <a:pt x="161" y="94"/>
                    <a:pt x="164" y="91"/>
                    <a:pt x="164" y="87"/>
                  </a:cubicBezTo>
                  <a:lnTo>
                    <a:pt x="164" y="79"/>
                  </a:lnTo>
                  <a:close/>
                  <a:moveTo>
                    <a:pt x="98" y="115"/>
                  </a:moveTo>
                  <a:cubicBezTo>
                    <a:pt x="80" y="124"/>
                    <a:pt x="58" y="116"/>
                    <a:pt x="50" y="99"/>
                  </a:cubicBezTo>
                  <a:cubicBezTo>
                    <a:pt x="41" y="81"/>
                    <a:pt x="48" y="59"/>
                    <a:pt x="66" y="50"/>
                  </a:cubicBezTo>
                  <a:cubicBezTo>
                    <a:pt x="84" y="41"/>
                    <a:pt x="106" y="49"/>
                    <a:pt x="115" y="67"/>
                  </a:cubicBezTo>
                  <a:cubicBezTo>
                    <a:pt x="123" y="85"/>
                    <a:pt x="116" y="106"/>
                    <a:pt x="98" y="115"/>
                  </a:cubicBezTo>
                  <a:close/>
                  <a:moveTo>
                    <a:pt x="82" y="59"/>
                  </a:moveTo>
                  <a:cubicBezTo>
                    <a:pt x="69" y="59"/>
                    <a:pt x="58" y="69"/>
                    <a:pt x="58" y="83"/>
                  </a:cubicBezTo>
                  <a:cubicBezTo>
                    <a:pt x="58" y="96"/>
                    <a:pt x="69" y="106"/>
                    <a:pt x="82" y="106"/>
                  </a:cubicBezTo>
                  <a:cubicBezTo>
                    <a:pt x="95" y="106"/>
                    <a:pt x="106" y="96"/>
                    <a:pt x="106" y="83"/>
                  </a:cubicBezTo>
                  <a:cubicBezTo>
                    <a:pt x="106" y="69"/>
                    <a:pt x="95" y="59"/>
                    <a:pt x="8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22">
            <a:extLst>
              <a:ext uri="{FF2B5EF4-FFF2-40B4-BE49-F238E27FC236}">
                <a16:creationId xmlns:a16="http://schemas.microsoft.com/office/drawing/2014/main" id="{64D66315-9CDB-43B0-AF04-2011B240A4DE}"/>
              </a:ext>
            </a:extLst>
          </p:cNvPr>
          <p:cNvGrpSpPr/>
          <p:nvPr/>
        </p:nvGrpSpPr>
        <p:grpSpPr>
          <a:xfrm>
            <a:off x="711747" y="2941162"/>
            <a:ext cx="374826" cy="169004"/>
            <a:chOff x="139700" y="363538"/>
            <a:chExt cx="762000" cy="398463"/>
          </a:xfrm>
          <a:solidFill>
            <a:srgbClr val="6CC24A"/>
          </a:solidFill>
        </p:grpSpPr>
        <p:sp>
          <p:nvSpPr>
            <p:cNvPr id="24" name="Freeform 110">
              <a:extLst>
                <a:ext uri="{FF2B5EF4-FFF2-40B4-BE49-F238E27FC236}">
                  <a16:creationId xmlns:a16="http://schemas.microsoft.com/office/drawing/2014/main" id="{B3B537D5-3713-4762-AC1A-46DFE8A75251}"/>
                </a:ext>
              </a:extLst>
            </p:cNvPr>
            <p:cNvSpPr>
              <a:spLocks noEditPoints="1"/>
            </p:cNvSpPr>
            <p:nvPr/>
          </p:nvSpPr>
          <p:spPr bwMode="auto">
            <a:xfrm>
              <a:off x="139700" y="363538"/>
              <a:ext cx="101600" cy="150813"/>
            </a:xfrm>
            <a:custGeom>
              <a:avLst/>
              <a:gdLst>
                <a:gd name="T0" fmla="*/ 0 w 39"/>
                <a:gd name="T1" fmla="*/ 29 h 58"/>
                <a:gd name="T2" fmla="*/ 5 w 39"/>
                <a:gd name="T3" fmla="*/ 7 h 58"/>
                <a:gd name="T4" fmla="*/ 19 w 39"/>
                <a:gd name="T5" fmla="*/ 0 h 58"/>
                <a:gd name="T6" fmla="*/ 34 w 39"/>
                <a:gd name="T7" fmla="*/ 7 h 58"/>
                <a:gd name="T8" fmla="*/ 39 w 39"/>
                <a:gd name="T9" fmla="*/ 29 h 58"/>
                <a:gd name="T10" fmla="*/ 34 w 39"/>
                <a:gd name="T11" fmla="*/ 51 h 58"/>
                <a:gd name="T12" fmla="*/ 19 w 39"/>
                <a:gd name="T13" fmla="*/ 58 h 58"/>
                <a:gd name="T14" fmla="*/ 5 w 39"/>
                <a:gd name="T15" fmla="*/ 51 h 58"/>
                <a:gd name="T16" fmla="*/ 0 w 39"/>
                <a:gd name="T17" fmla="*/ 29 h 58"/>
                <a:gd name="T18" fmla="*/ 10 w 39"/>
                <a:gd name="T19" fmla="*/ 29 h 58"/>
                <a:gd name="T20" fmla="*/ 13 w 39"/>
                <a:gd name="T21" fmla="*/ 44 h 58"/>
                <a:gd name="T22" fmla="*/ 19 w 39"/>
                <a:gd name="T23" fmla="*/ 49 h 58"/>
                <a:gd name="T24" fmla="*/ 26 w 39"/>
                <a:gd name="T25" fmla="*/ 44 h 58"/>
                <a:gd name="T26" fmla="*/ 28 w 39"/>
                <a:gd name="T27" fmla="*/ 29 h 58"/>
                <a:gd name="T28" fmla="*/ 26 w 39"/>
                <a:gd name="T29" fmla="*/ 14 h 58"/>
                <a:gd name="T30" fmla="*/ 19 w 39"/>
                <a:gd name="T31" fmla="*/ 9 h 58"/>
                <a:gd name="T32" fmla="*/ 13 w 39"/>
                <a:gd name="T33" fmla="*/ 14 h 58"/>
                <a:gd name="T34" fmla="*/ 10 w 39"/>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58">
                  <a:moveTo>
                    <a:pt x="0" y="29"/>
                  </a:moveTo>
                  <a:cubicBezTo>
                    <a:pt x="0" y="19"/>
                    <a:pt x="2" y="12"/>
                    <a:pt x="5" y="7"/>
                  </a:cubicBezTo>
                  <a:cubicBezTo>
                    <a:pt x="8" y="3"/>
                    <a:pt x="13" y="0"/>
                    <a:pt x="19" y="0"/>
                  </a:cubicBezTo>
                  <a:cubicBezTo>
                    <a:pt x="26" y="0"/>
                    <a:pt x="31" y="3"/>
                    <a:pt x="34" y="7"/>
                  </a:cubicBezTo>
                  <a:cubicBezTo>
                    <a:pt x="37" y="12"/>
                    <a:pt x="39" y="19"/>
                    <a:pt x="39" y="29"/>
                  </a:cubicBezTo>
                  <a:cubicBezTo>
                    <a:pt x="39" y="39"/>
                    <a:pt x="37" y="46"/>
                    <a:pt x="34" y="51"/>
                  </a:cubicBezTo>
                  <a:cubicBezTo>
                    <a:pt x="30" y="56"/>
                    <a:pt x="26" y="58"/>
                    <a:pt x="19" y="58"/>
                  </a:cubicBezTo>
                  <a:cubicBezTo>
                    <a:pt x="13" y="58"/>
                    <a:pt x="8" y="56"/>
                    <a:pt x="5" y="51"/>
                  </a:cubicBezTo>
                  <a:cubicBezTo>
                    <a:pt x="2" y="46"/>
                    <a:pt x="0" y="38"/>
                    <a:pt x="0" y="29"/>
                  </a:cubicBezTo>
                  <a:close/>
                  <a:moveTo>
                    <a:pt x="10" y="29"/>
                  </a:moveTo>
                  <a:cubicBezTo>
                    <a:pt x="10" y="36"/>
                    <a:pt x="11" y="41"/>
                    <a:pt x="13" y="44"/>
                  </a:cubicBezTo>
                  <a:cubicBezTo>
                    <a:pt x="14" y="48"/>
                    <a:pt x="16" y="49"/>
                    <a:pt x="19" y="49"/>
                  </a:cubicBezTo>
                  <a:cubicBezTo>
                    <a:pt x="23" y="49"/>
                    <a:pt x="25" y="48"/>
                    <a:pt x="26" y="44"/>
                  </a:cubicBezTo>
                  <a:cubicBezTo>
                    <a:pt x="28" y="41"/>
                    <a:pt x="28" y="36"/>
                    <a:pt x="28" y="29"/>
                  </a:cubicBezTo>
                  <a:cubicBezTo>
                    <a:pt x="28" y="23"/>
                    <a:pt x="28" y="18"/>
                    <a:pt x="26" y="14"/>
                  </a:cubicBezTo>
                  <a:cubicBezTo>
                    <a:pt x="25" y="11"/>
                    <a:pt x="23" y="9"/>
                    <a:pt x="19" y="9"/>
                  </a:cubicBezTo>
                  <a:cubicBezTo>
                    <a:pt x="16" y="9"/>
                    <a:pt x="14" y="11"/>
                    <a:pt x="13"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11">
              <a:extLst>
                <a:ext uri="{FF2B5EF4-FFF2-40B4-BE49-F238E27FC236}">
                  <a16:creationId xmlns:a16="http://schemas.microsoft.com/office/drawing/2014/main" id="{E2F92D6B-2411-4D94-88A3-A3D46A02306A}"/>
                </a:ext>
              </a:extLst>
            </p:cNvPr>
            <p:cNvSpPr>
              <a:spLocks/>
            </p:cNvSpPr>
            <p:nvPr/>
          </p:nvSpPr>
          <p:spPr bwMode="auto">
            <a:xfrm>
              <a:off x="277813" y="363538"/>
              <a:ext cx="88900" cy="149225"/>
            </a:xfrm>
            <a:custGeom>
              <a:avLst/>
              <a:gdLst>
                <a:gd name="T0" fmla="*/ 5 w 56"/>
                <a:gd name="T1" fmla="*/ 79 h 94"/>
                <a:gd name="T2" fmla="*/ 23 w 56"/>
                <a:gd name="T3" fmla="*/ 79 h 94"/>
                <a:gd name="T4" fmla="*/ 23 w 56"/>
                <a:gd name="T5" fmla="*/ 28 h 94"/>
                <a:gd name="T6" fmla="*/ 25 w 56"/>
                <a:gd name="T7" fmla="*/ 20 h 94"/>
                <a:gd name="T8" fmla="*/ 18 w 56"/>
                <a:gd name="T9" fmla="*/ 27 h 94"/>
                <a:gd name="T10" fmla="*/ 7 w 56"/>
                <a:gd name="T11" fmla="*/ 35 h 94"/>
                <a:gd name="T12" fmla="*/ 0 w 56"/>
                <a:gd name="T13" fmla="*/ 25 h 94"/>
                <a:gd name="T14" fmla="*/ 30 w 56"/>
                <a:gd name="T15" fmla="*/ 0 h 94"/>
                <a:gd name="T16" fmla="*/ 39 w 56"/>
                <a:gd name="T17" fmla="*/ 0 h 94"/>
                <a:gd name="T18" fmla="*/ 39 w 56"/>
                <a:gd name="T19" fmla="*/ 79 h 94"/>
                <a:gd name="T20" fmla="*/ 56 w 56"/>
                <a:gd name="T21" fmla="*/ 79 h 94"/>
                <a:gd name="T22" fmla="*/ 56 w 56"/>
                <a:gd name="T23" fmla="*/ 94 h 94"/>
                <a:gd name="T24" fmla="*/ 5 w 56"/>
                <a:gd name="T25" fmla="*/ 94 h 94"/>
                <a:gd name="T26" fmla="*/ 5 w 56"/>
                <a:gd name="T27" fmla="*/ 7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94">
                  <a:moveTo>
                    <a:pt x="5" y="79"/>
                  </a:moveTo>
                  <a:lnTo>
                    <a:pt x="23" y="79"/>
                  </a:lnTo>
                  <a:lnTo>
                    <a:pt x="23" y="28"/>
                  </a:lnTo>
                  <a:lnTo>
                    <a:pt x="25" y="20"/>
                  </a:lnTo>
                  <a:lnTo>
                    <a:pt x="18" y="27"/>
                  </a:lnTo>
                  <a:lnTo>
                    <a:pt x="7" y="35"/>
                  </a:lnTo>
                  <a:lnTo>
                    <a:pt x="0" y="25"/>
                  </a:lnTo>
                  <a:lnTo>
                    <a:pt x="30" y="0"/>
                  </a:lnTo>
                  <a:lnTo>
                    <a:pt x="39" y="0"/>
                  </a:lnTo>
                  <a:lnTo>
                    <a:pt x="39" y="79"/>
                  </a:lnTo>
                  <a:lnTo>
                    <a:pt x="56" y="79"/>
                  </a:lnTo>
                  <a:lnTo>
                    <a:pt x="56" y="94"/>
                  </a:lnTo>
                  <a:lnTo>
                    <a:pt x="5" y="94"/>
                  </a:lnTo>
                  <a:lnTo>
                    <a:pt x="5"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12">
              <a:extLst>
                <a:ext uri="{FF2B5EF4-FFF2-40B4-BE49-F238E27FC236}">
                  <a16:creationId xmlns:a16="http://schemas.microsoft.com/office/drawing/2014/main" id="{FD75D5D7-3905-49CF-B57A-713046D2C0C2}"/>
                </a:ext>
              </a:extLst>
            </p:cNvPr>
            <p:cNvSpPr>
              <a:spLocks noEditPoints="1"/>
            </p:cNvSpPr>
            <p:nvPr/>
          </p:nvSpPr>
          <p:spPr bwMode="auto">
            <a:xfrm>
              <a:off x="404813" y="363538"/>
              <a:ext cx="101600" cy="150813"/>
            </a:xfrm>
            <a:custGeom>
              <a:avLst/>
              <a:gdLst>
                <a:gd name="T0" fmla="*/ 0 w 39"/>
                <a:gd name="T1" fmla="*/ 29 h 58"/>
                <a:gd name="T2" fmla="*/ 5 w 39"/>
                <a:gd name="T3" fmla="*/ 7 h 58"/>
                <a:gd name="T4" fmla="*/ 19 w 39"/>
                <a:gd name="T5" fmla="*/ 0 h 58"/>
                <a:gd name="T6" fmla="*/ 34 w 39"/>
                <a:gd name="T7" fmla="*/ 7 h 58"/>
                <a:gd name="T8" fmla="*/ 39 w 39"/>
                <a:gd name="T9" fmla="*/ 29 h 58"/>
                <a:gd name="T10" fmla="*/ 34 w 39"/>
                <a:gd name="T11" fmla="*/ 51 h 58"/>
                <a:gd name="T12" fmla="*/ 19 w 39"/>
                <a:gd name="T13" fmla="*/ 58 h 58"/>
                <a:gd name="T14" fmla="*/ 5 w 39"/>
                <a:gd name="T15" fmla="*/ 51 h 58"/>
                <a:gd name="T16" fmla="*/ 0 w 39"/>
                <a:gd name="T17" fmla="*/ 29 h 58"/>
                <a:gd name="T18" fmla="*/ 10 w 39"/>
                <a:gd name="T19" fmla="*/ 29 h 58"/>
                <a:gd name="T20" fmla="*/ 12 w 39"/>
                <a:gd name="T21" fmla="*/ 44 h 58"/>
                <a:gd name="T22" fmla="*/ 19 w 39"/>
                <a:gd name="T23" fmla="*/ 49 h 58"/>
                <a:gd name="T24" fmla="*/ 26 w 39"/>
                <a:gd name="T25" fmla="*/ 44 h 58"/>
                <a:gd name="T26" fmla="*/ 28 w 39"/>
                <a:gd name="T27" fmla="*/ 29 h 58"/>
                <a:gd name="T28" fmla="*/ 26 w 39"/>
                <a:gd name="T29" fmla="*/ 14 h 58"/>
                <a:gd name="T30" fmla="*/ 19 w 39"/>
                <a:gd name="T31" fmla="*/ 9 h 58"/>
                <a:gd name="T32" fmla="*/ 12 w 39"/>
                <a:gd name="T33" fmla="*/ 14 h 58"/>
                <a:gd name="T34" fmla="*/ 10 w 39"/>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58">
                  <a:moveTo>
                    <a:pt x="0" y="29"/>
                  </a:moveTo>
                  <a:cubicBezTo>
                    <a:pt x="0" y="19"/>
                    <a:pt x="2" y="12"/>
                    <a:pt x="5" y="7"/>
                  </a:cubicBezTo>
                  <a:cubicBezTo>
                    <a:pt x="8" y="3"/>
                    <a:pt x="13" y="0"/>
                    <a:pt x="19" y="0"/>
                  </a:cubicBezTo>
                  <a:cubicBezTo>
                    <a:pt x="26" y="0"/>
                    <a:pt x="31" y="3"/>
                    <a:pt x="34" y="7"/>
                  </a:cubicBezTo>
                  <a:cubicBezTo>
                    <a:pt x="37" y="12"/>
                    <a:pt x="39" y="19"/>
                    <a:pt x="39" y="29"/>
                  </a:cubicBezTo>
                  <a:cubicBezTo>
                    <a:pt x="39" y="39"/>
                    <a:pt x="37" y="46"/>
                    <a:pt x="34" y="51"/>
                  </a:cubicBezTo>
                  <a:cubicBezTo>
                    <a:pt x="30" y="56"/>
                    <a:pt x="25" y="58"/>
                    <a:pt x="19" y="58"/>
                  </a:cubicBezTo>
                  <a:cubicBezTo>
                    <a:pt x="13" y="58"/>
                    <a:pt x="8" y="56"/>
                    <a:pt x="5" y="51"/>
                  </a:cubicBezTo>
                  <a:cubicBezTo>
                    <a:pt x="1" y="46"/>
                    <a:pt x="0" y="38"/>
                    <a:pt x="0" y="29"/>
                  </a:cubicBezTo>
                  <a:close/>
                  <a:moveTo>
                    <a:pt x="10" y="29"/>
                  </a:moveTo>
                  <a:cubicBezTo>
                    <a:pt x="10" y="36"/>
                    <a:pt x="11" y="41"/>
                    <a:pt x="12" y="44"/>
                  </a:cubicBezTo>
                  <a:cubicBezTo>
                    <a:pt x="14" y="48"/>
                    <a:pt x="16" y="49"/>
                    <a:pt x="19" y="49"/>
                  </a:cubicBezTo>
                  <a:cubicBezTo>
                    <a:pt x="22" y="49"/>
                    <a:pt x="25" y="48"/>
                    <a:pt x="26" y="44"/>
                  </a:cubicBezTo>
                  <a:cubicBezTo>
                    <a:pt x="28" y="41"/>
                    <a:pt x="28" y="36"/>
                    <a:pt x="28" y="29"/>
                  </a:cubicBezTo>
                  <a:cubicBezTo>
                    <a:pt x="28" y="23"/>
                    <a:pt x="28" y="18"/>
                    <a:pt x="26" y="14"/>
                  </a:cubicBezTo>
                  <a:cubicBezTo>
                    <a:pt x="25" y="11"/>
                    <a:pt x="22" y="9"/>
                    <a:pt x="19" y="9"/>
                  </a:cubicBezTo>
                  <a:cubicBezTo>
                    <a:pt x="16" y="9"/>
                    <a:pt x="14" y="11"/>
                    <a:pt x="12"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13">
              <a:extLst>
                <a:ext uri="{FF2B5EF4-FFF2-40B4-BE49-F238E27FC236}">
                  <a16:creationId xmlns:a16="http://schemas.microsoft.com/office/drawing/2014/main" id="{03143E79-DB83-48D6-B1B1-9F7171CA34CC}"/>
                </a:ext>
              </a:extLst>
            </p:cNvPr>
            <p:cNvSpPr>
              <a:spLocks/>
            </p:cNvSpPr>
            <p:nvPr/>
          </p:nvSpPr>
          <p:spPr bwMode="auto">
            <a:xfrm>
              <a:off x="542925" y="363538"/>
              <a:ext cx="88900" cy="149225"/>
            </a:xfrm>
            <a:custGeom>
              <a:avLst/>
              <a:gdLst>
                <a:gd name="T0" fmla="*/ 5 w 56"/>
                <a:gd name="T1" fmla="*/ 79 h 94"/>
                <a:gd name="T2" fmla="*/ 23 w 56"/>
                <a:gd name="T3" fmla="*/ 79 h 94"/>
                <a:gd name="T4" fmla="*/ 23 w 56"/>
                <a:gd name="T5" fmla="*/ 28 h 94"/>
                <a:gd name="T6" fmla="*/ 25 w 56"/>
                <a:gd name="T7" fmla="*/ 20 h 94"/>
                <a:gd name="T8" fmla="*/ 18 w 56"/>
                <a:gd name="T9" fmla="*/ 27 h 94"/>
                <a:gd name="T10" fmla="*/ 7 w 56"/>
                <a:gd name="T11" fmla="*/ 35 h 94"/>
                <a:gd name="T12" fmla="*/ 0 w 56"/>
                <a:gd name="T13" fmla="*/ 25 h 94"/>
                <a:gd name="T14" fmla="*/ 30 w 56"/>
                <a:gd name="T15" fmla="*/ 0 h 94"/>
                <a:gd name="T16" fmla="*/ 38 w 56"/>
                <a:gd name="T17" fmla="*/ 0 h 94"/>
                <a:gd name="T18" fmla="*/ 38 w 56"/>
                <a:gd name="T19" fmla="*/ 79 h 94"/>
                <a:gd name="T20" fmla="*/ 56 w 56"/>
                <a:gd name="T21" fmla="*/ 79 h 94"/>
                <a:gd name="T22" fmla="*/ 56 w 56"/>
                <a:gd name="T23" fmla="*/ 94 h 94"/>
                <a:gd name="T24" fmla="*/ 5 w 56"/>
                <a:gd name="T25" fmla="*/ 94 h 94"/>
                <a:gd name="T26" fmla="*/ 5 w 56"/>
                <a:gd name="T27" fmla="*/ 7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94">
                  <a:moveTo>
                    <a:pt x="5" y="79"/>
                  </a:moveTo>
                  <a:lnTo>
                    <a:pt x="23" y="79"/>
                  </a:lnTo>
                  <a:lnTo>
                    <a:pt x="23" y="28"/>
                  </a:lnTo>
                  <a:lnTo>
                    <a:pt x="25" y="20"/>
                  </a:lnTo>
                  <a:lnTo>
                    <a:pt x="18" y="27"/>
                  </a:lnTo>
                  <a:lnTo>
                    <a:pt x="7" y="35"/>
                  </a:lnTo>
                  <a:lnTo>
                    <a:pt x="0" y="25"/>
                  </a:lnTo>
                  <a:lnTo>
                    <a:pt x="30" y="0"/>
                  </a:lnTo>
                  <a:lnTo>
                    <a:pt x="38" y="0"/>
                  </a:lnTo>
                  <a:lnTo>
                    <a:pt x="38" y="79"/>
                  </a:lnTo>
                  <a:lnTo>
                    <a:pt x="56" y="79"/>
                  </a:lnTo>
                  <a:lnTo>
                    <a:pt x="56" y="94"/>
                  </a:lnTo>
                  <a:lnTo>
                    <a:pt x="5" y="94"/>
                  </a:lnTo>
                  <a:lnTo>
                    <a:pt x="5"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14">
              <a:extLst>
                <a:ext uri="{FF2B5EF4-FFF2-40B4-BE49-F238E27FC236}">
                  <a16:creationId xmlns:a16="http://schemas.microsoft.com/office/drawing/2014/main" id="{7BE7B003-D6FD-45CF-9BA8-2980BF19167E}"/>
                </a:ext>
              </a:extLst>
            </p:cNvPr>
            <p:cNvSpPr>
              <a:spLocks noEditPoints="1"/>
            </p:cNvSpPr>
            <p:nvPr/>
          </p:nvSpPr>
          <p:spPr bwMode="auto">
            <a:xfrm>
              <a:off x="671513" y="363538"/>
              <a:ext cx="98425" cy="150813"/>
            </a:xfrm>
            <a:custGeom>
              <a:avLst/>
              <a:gdLst>
                <a:gd name="T0" fmla="*/ 0 w 38"/>
                <a:gd name="T1" fmla="*/ 29 h 58"/>
                <a:gd name="T2" fmla="*/ 5 w 38"/>
                <a:gd name="T3" fmla="*/ 7 h 58"/>
                <a:gd name="T4" fmla="*/ 19 w 38"/>
                <a:gd name="T5" fmla="*/ 0 h 58"/>
                <a:gd name="T6" fmla="*/ 34 w 38"/>
                <a:gd name="T7" fmla="*/ 7 h 58"/>
                <a:gd name="T8" fmla="*/ 38 w 38"/>
                <a:gd name="T9" fmla="*/ 29 h 58"/>
                <a:gd name="T10" fmla="*/ 33 w 38"/>
                <a:gd name="T11" fmla="*/ 51 h 58"/>
                <a:gd name="T12" fmla="*/ 19 w 38"/>
                <a:gd name="T13" fmla="*/ 58 h 58"/>
                <a:gd name="T14" fmla="*/ 4 w 38"/>
                <a:gd name="T15" fmla="*/ 51 h 58"/>
                <a:gd name="T16" fmla="*/ 0 w 38"/>
                <a:gd name="T17" fmla="*/ 29 h 58"/>
                <a:gd name="T18" fmla="*/ 10 w 38"/>
                <a:gd name="T19" fmla="*/ 29 h 58"/>
                <a:gd name="T20" fmla="*/ 12 w 38"/>
                <a:gd name="T21" fmla="*/ 44 h 58"/>
                <a:gd name="T22" fmla="*/ 19 w 38"/>
                <a:gd name="T23" fmla="*/ 49 h 58"/>
                <a:gd name="T24" fmla="*/ 26 w 38"/>
                <a:gd name="T25" fmla="*/ 44 h 58"/>
                <a:gd name="T26" fmla="*/ 28 w 38"/>
                <a:gd name="T27" fmla="*/ 29 h 58"/>
                <a:gd name="T28" fmla="*/ 26 w 38"/>
                <a:gd name="T29" fmla="*/ 14 h 58"/>
                <a:gd name="T30" fmla="*/ 19 w 38"/>
                <a:gd name="T31" fmla="*/ 9 h 58"/>
                <a:gd name="T32" fmla="*/ 12 w 38"/>
                <a:gd name="T33" fmla="*/ 14 h 58"/>
                <a:gd name="T34" fmla="*/ 10 w 38"/>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58">
                  <a:moveTo>
                    <a:pt x="0" y="29"/>
                  </a:moveTo>
                  <a:cubicBezTo>
                    <a:pt x="0" y="19"/>
                    <a:pt x="1" y="12"/>
                    <a:pt x="5" y="7"/>
                  </a:cubicBezTo>
                  <a:cubicBezTo>
                    <a:pt x="8" y="3"/>
                    <a:pt x="13" y="0"/>
                    <a:pt x="19" y="0"/>
                  </a:cubicBezTo>
                  <a:cubicBezTo>
                    <a:pt x="26" y="0"/>
                    <a:pt x="31" y="3"/>
                    <a:pt x="34" y="7"/>
                  </a:cubicBezTo>
                  <a:cubicBezTo>
                    <a:pt x="37" y="12"/>
                    <a:pt x="38" y="19"/>
                    <a:pt x="38" y="29"/>
                  </a:cubicBezTo>
                  <a:cubicBezTo>
                    <a:pt x="38" y="39"/>
                    <a:pt x="37" y="46"/>
                    <a:pt x="33" y="51"/>
                  </a:cubicBezTo>
                  <a:cubicBezTo>
                    <a:pt x="30" y="56"/>
                    <a:pt x="25" y="58"/>
                    <a:pt x="19" y="58"/>
                  </a:cubicBezTo>
                  <a:cubicBezTo>
                    <a:pt x="12" y="58"/>
                    <a:pt x="7" y="56"/>
                    <a:pt x="4" y="51"/>
                  </a:cubicBezTo>
                  <a:cubicBezTo>
                    <a:pt x="1" y="46"/>
                    <a:pt x="0" y="38"/>
                    <a:pt x="0" y="29"/>
                  </a:cubicBezTo>
                  <a:close/>
                  <a:moveTo>
                    <a:pt x="10" y="29"/>
                  </a:moveTo>
                  <a:cubicBezTo>
                    <a:pt x="10" y="36"/>
                    <a:pt x="11" y="41"/>
                    <a:pt x="12" y="44"/>
                  </a:cubicBezTo>
                  <a:cubicBezTo>
                    <a:pt x="13" y="48"/>
                    <a:pt x="16" y="49"/>
                    <a:pt x="19" y="49"/>
                  </a:cubicBezTo>
                  <a:cubicBezTo>
                    <a:pt x="22" y="49"/>
                    <a:pt x="24" y="48"/>
                    <a:pt x="26" y="44"/>
                  </a:cubicBezTo>
                  <a:cubicBezTo>
                    <a:pt x="27" y="41"/>
                    <a:pt x="28" y="36"/>
                    <a:pt x="28" y="29"/>
                  </a:cubicBezTo>
                  <a:cubicBezTo>
                    <a:pt x="28" y="23"/>
                    <a:pt x="27" y="18"/>
                    <a:pt x="26" y="14"/>
                  </a:cubicBezTo>
                  <a:cubicBezTo>
                    <a:pt x="25" y="11"/>
                    <a:pt x="22" y="9"/>
                    <a:pt x="19" y="9"/>
                  </a:cubicBezTo>
                  <a:cubicBezTo>
                    <a:pt x="16" y="9"/>
                    <a:pt x="13" y="11"/>
                    <a:pt x="12"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15">
              <a:extLst>
                <a:ext uri="{FF2B5EF4-FFF2-40B4-BE49-F238E27FC236}">
                  <a16:creationId xmlns:a16="http://schemas.microsoft.com/office/drawing/2014/main" id="{89DD604A-CFFD-4CB0-9D75-A20498D13BB9}"/>
                </a:ext>
              </a:extLst>
            </p:cNvPr>
            <p:cNvSpPr>
              <a:spLocks/>
            </p:cNvSpPr>
            <p:nvPr/>
          </p:nvSpPr>
          <p:spPr bwMode="auto">
            <a:xfrm>
              <a:off x="806450" y="363538"/>
              <a:ext cx="90488" cy="149225"/>
            </a:xfrm>
            <a:custGeom>
              <a:avLst/>
              <a:gdLst>
                <a:gd name="T0" fmla="*/ 5 w 57"/>
                <a:gd name="T1" fmla="*/ 79 h 94"/>
                <a:gd name="T2" fmla="*/ 23 w 57"/>
                <a:gd name="T3" fmla="*/ 79 h 94"/>
                <a:gd name="T4" fmla="*/ 23 w 57"/>
                <a:gd name="T5" fmla="*/ 28 h 94"/>
                <a:gd name="T6" fmla="*/ 26 w 57"/>
                <a:gd name="T7" fmla="*/ 20 h 94"/>
                <a:gd name="T8" fmla="*/ 19 w 57"/>
                <a:gd name="T9" fmla="*/ 27 h 94"/>
                <a:gd name="T10" fmla="*/ 8 w 57"/>
                <a:gd name="T11" fmla="*/ 35 h 94"/>
                <a:gd name="T12" fmla="*/ 0 w 57"/>
                <a:gd name="T13" fmla="*/ 25 h 94"/>
                <a:gd name="T14" fmla="*/ 29 w 57"/>
                <a:gd name="T15" fmla="*/ 0 h 94"/>
                <a:gd name="T16" fmla="*/ 39 w 57"/>
                <a:gd name="T17" fmla="*/ 0 h 94"/>
                <a:gd name="T18" fmla="*/ 39 w 57"/>
                <a:gd name="T19" fmla="*/ 79 h 94"/>
                <a:gd name="T20" fmla="*/ 57 w 57"/>
                <a:gd name="T21" fmla="*/ 79 h 94"/>
                <a:gd name="T22" fmla="*/ 57 w 57"/>
                <a:gd name="T23" fmla="*/ 94 h 94"/>
                <a:gd name="T24" fmla="*/ 5 w 57"/>
                <a:gd name="T25" fmla="*/ 94 h 94"/>
                <a:gd name="T26" fmla="*/ 5 w 57"/>
                <a:gd name="T27" fmla="*/ 7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94">
                  <a:moveTo>
                    <a:pt x="5" y="79"/>
                  </a:moveTo>
                  <a:lnTo>
                    <a:pt x="23" y="79"/>
                  </a:lnTo>
                  <a:lnTo>
                    <a:pt x="23" y="28"/>
                  </a:lnTo>
                  <a:lnTo>
                    <a:pt x="26" y="20"/>
                  </a:lnTo>
                  <a:lnTo>
                    <a:pt x="19" y="27"/>
                  </a:lnTo>
                  <a:lnTo>
                    <a:pt x="8" y="35"/>
                  </a:lnTo>
                  <a:lnTo>
                    <a:pt x="0" y="25"/>
                  </a:lnTo>
                  <a:lnTo>
                    <a:pt x="29" y="0"/>
                  </a:lnTo>
                  <a:lnTo>
                    <a:pt x="39" y="0"/>
                  </a:lnTo>
                  <a:lnTo>
                    <a:pt x="39" y="79"/>
                  </a:lnTo>
                  <a:lnTo>
                    <a:pt x="57" y="79"/>
                  </a:lnTo>
                  <a:lnTo>
                    <a:pt x="57" y="94"/>
                  </a:lnTo>
                  <a:lnTo>
                    <a:pt x="5" y="94"/>
                  </a:lnTo>
                  <a:lnTo>
                    <a:pt x="5"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16">
              <a:extLst>
                <a:ext uri="{FF2B5EF4-FFF2-40B4-BE49-F238E27FC236}">
                  <a16:creationId xmlns:a16="http://schemas.microsoft.com/office/drawing/2014/main" id="{1996C203-8268-441C-B6C1-E8173F0F4547}"/>
                </a:ext>
              </a:extLst>
            </p:cNvPr>
            <p:cNvSpPr>
              <a:spLocks noEditPoints="1"/>
            </p:cNvSpPr>
            <p:nvPr/>
          </p:nvSpPr>
          <p:spPr bwMode="auto">
            <a:xfrm>
              <a:off x="139700" y="611188"/>
              <a:ext cx="101600" cy="150813"/>
            </a:xfrm>
            <a:custGeom>
              <a:avLst/>
              <a:gdLst>
                <a:gd name="T0" fmla="*/ 0 w 39"/>
                <a:gd name="T1" fmla="*/ 29 h 58"/>
                <a:gd name="T2" fmla="*/ 5 w 39"/>
                <a:gd name="T3" fmla="*/ 8 h 58"/>
                <a:gd name="T4" fmla="*/ 19 w 39"/>
                <a:gd name="T5" fmla="*/ 0 h 58"/>
                <a:gd name="T6" fmla="*/ 34 w 39"/>
                <a:gd name="T7" fmla="*/ 7 h 58"/>
                <a:gd name="T8" fmla="*/ 39 w 39"/>
                <a:gd name="T9" fmla="*/ 29 h 58"/>
                <a:gd name="T10" fmla="*/ 34 w 39"/>
                <a:gd name="T11" fmla="*/ 51 h 58"/>
                <a:gd name="T12" fmla="*/ 19 w 39"/>
                <a:gd name="T13" fmla="*/ 58 h 58"/>
                <a:gd name="T14" fmla="*/ 5 w 39"/>
                <a:gd name="T15" fmla="*/ 51 h 58"/>
                <a:gd name="T16" fmla="*/ 0 w 39"/>
                <a:gd name="T17" fmla="*/ 29 h 58"/>
                <a:gd name="T18" fmla="*/ 10 w 39"/>
                <a:gd name="T19" fmla="*/ 29 h 58"/>
                <a:gd name="T20" fmla="*/ 13 w 39"/>
                <a:gd name="T21" fmla="*/ 44 h 58"/>
                <a:gd name="T22" fmla="*/ 19 w 39"/>
                <a:gd name="T23" fmla="*/ 49 h 58"/>
                <a:gd name="T24" fmla="*/ 26 w 39"/>
                <a:gd name="T25" fmla="*/ 45 h 58"/>
                <a:gd name="T26" fmla="*/ 28 w 39"/>
                <a:gd name="T27" fmla="*/ 29 h 58"/>
                <a:gd name="T28" fmla="*/ 26 w 39"/>
                <a:gd name="T29" fmla="*/ 14 h 58"/>
                <a:gd name="T30" fmla="*/ 19 w 39"/>
                <a:gd name="T31" fmla="*/ 9 h 58"/>
                <a:gd name="T32" fmla="*/ 13 w 39"/>
                <a:gd name="T33" fmla="*/ 14 h 58"/>
                <a:gd name="T34" fmla="*/ 10 w 39"/>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58">
                  <a:moveTo>
                    <a:pt x="0" y="29"/>
                  </a:moveTo>
                  <a:cubicBezTo>
                    <a:pt x="0" y="19"/>
                    <a:pt x="2" y="12"/>
                    <a:pt x="5" y="8"/>
                  </a:cubicBezTo>
                  <a:cubicBezTo>
                    <a:pt x="8" y="3"/>
                    <a:pt x="13" y="0"/>
                    <a:pt x="19" y="0"/>
                  </a:cubicBezTo>
                  <a:cubicBezTo>
                    <a:pt x="26" y="0"/>
                    <a:pt x="31" y="3"/>
                    <a:pt x="34" y="7"/>
                  </a:cubicBezTo>
                  <a:cubicBezTo>
                    <a:pt x="37" y="12"/>
                    <a:pt x="39" y="19"/>
                    <a:pt x="39" y="29"/>
                  </a:cubicBezTo>
                  <a:cubicBezTo>
                    <a:pt x="39" y="39"/>
                    <a:pt x="37" y="46"/>
                    <a:pt x="34" y="51"/>
                  </a:cubicBezTo>
                  <a:cubicBezTo>
                    <a:pt x="30" y="56"/>
                    <a:pt x="26" y="58"/>
                    <a:pt x="19" y="58"/>
                  </a:cubicBezTo>
                  <a:cubicBezTo>
                    <a:pt x="13" y="58"/>
                    <a:pt x="8" y="56"/>
                    <a:pt x="5" y="51"/>
                  </a:cubicBezTo>
                  <a:cubicBezTo>
                    <a:pt x="2" y="46"/>
                    <a:pt x="0" y="38"/>
                    <a:pt x="0" y="29"/>
                  </a:cubicBezTo>
                  <a:close/>
                  <a:moveTo>
                    <a:pt x="10" y="29"/>
                  </a:moveTo>
                  <a:cubicBezTo>
                    <a:pt x="10" y="36"/>
                    <a:pt x="11" y="41"/>
                    <a:pt x="13" y="44"/>
                  </a:cubicBezTo>
                  <a:cubicBezTo>
                    <a:pt x="14" y="48"/>
                    <a:pt x="16" y="49"/>
                    <a:pt x="19" y="49"/>
                  </a:cubicBezTo>
                  <a:cubicBezTo>
                    <a:pt x="23" y="49"/>
                    <a:pt x="25" y="48"/>
                    <a:pt x="26" y="45"/>
                  </a:cubicBezTo>
                  <a:cubicBezTo>
                    <a:pt x="28" y="41"/>
                    <a:pt x="28" y="36"/>
                    <a:pt x="28" y="29"/>
                  </a:cubicBezTo>
                  <a:cubicBezTo>
                    <a:pt x="28" y="23"/>
                    <a:pt x="28" y="18"/>
                    <a:pt x="26" y="14"/>
                  </a:cubicBezTo>
                  <a:cubicBezTo>
                    <a:pt x="25" y="11"/>
                    <a:pt x="23" y="9"/>
                    <a:pt x="19" y="9"/>
                  </a:cubicBezTo>
                  <a:cubicBezTo>
                    <a:pt x="16" y="9"/>
                    <a:pt x="14" y="11"/>
                    <a:pt x="13"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17">
              <a:extLst>
                <a:ext uri="{FF2B5EF4-FFF2-40B4-BE49-F238E27FC236}">
                  <a16:creationId xmlns:a16="http://schemas.microsoft.com/office/drawing/2014/main" id="{E7CF431F-580D-4F90-9152-B595D7BF8134}"/>
                </a:ext>
              </a:extLst>
            </p:cNvPr>
            <p:cNvSpPr>
              <a:spLocks noEditPoints="1"/>
            </p:cNvSpPr>
            <p:nvPr/>
          </p:nvSpPr>
          <p:spPr bwMode="auto">
            <a:xfrm>
              <a:off x="273050" y="611188"/>
              <a:ext cx="101600" cy="150813"/>
            </a:xfrm>
            <a:custGeom>
              <a:avLst/>
              <a:gdLst>
                <a:gd name="T0" fmla="*/ 0 w 39"/>
                <a:gd name="T1" fmla="*/ 29 h 58"/>
                <a:gd name="T2" fmla="*/ 5 w 39"/>
                <a:gd name="T3" fmla="*/ 8 h 58"/>
                <a:gd name="T4" fmla="*/ 19 w 39"/>
                <a:gd name="T5" fmla="*/ 0 h 58"/>
                <a:gd name="T6" fmla="*/ 34 w 39"/>
                <a:gd name="T7" fmla="*/ 7 h 58"/>
                <a:gd name="T8" fmla="*/ 39 w 39"/>
                <a:gd name="T9" fmla="*/ 29 h 58"/>
                <a:gd name="T10" fmla="*/ 34 w 39"/>
                <a:gd name="T11" fmla="*/ 51 h 58"/>
                <a:gd name="T12" fmla="*/ 19 w 39"/>
                <a:gd name="T13" fmla="*/ 58 h 58"/>
                <a:gd name="T14" fmla="*/ 5 w 39"/>
                <a:gd name="T15" fmla="*/ 51 h 58"/>
                <a:gd name="T16" fmla="*/ 0 w 39"/>
                <a:gd name="T17" fmla="*/ 29 h 58"/>
                <a:gd name="T18" fmla="*/ 10 w 39"/>
                <a:gd name="T19" fmla="*/ 29 h 58"/>
                <a:gd name="T20" fmla="*/ 12 w 39"/>
                <a:gd name="T21" fmla="*/ 44 h 58"/>
                <a:gd name="T22" fmla="*/ 19 w 39"/>
                <a:gd name="T23" fmla="*/ 49 h 58"/>
                <a:gd name="T24" fmla="*/ 26 w 39"/>
                <a:gd name="T25" fmla="*/ 45 h 58"/>
                <a:gd name="T26" fmla="*/ 28 w 39"/>
                <a:gd name="T27" fmla="*/ 29 h 58"/>
                <a:gd name="T28" fmla="*/ 26 w 39"/>
                <a:gd name="T29" fmla="*/ 14 h 58"/>
                <a:gd name="T30" fmla="*/ 19 w 39"/>
                <a:gd name="T31" fmla="*/ 9 h 58"/>
                <a:gd name="T32" fmla="*/ 12 w 39"/>
                <a:gd name="T33" fmla="*/ 14 h 58"/>
                <a:gd name="T34" fmla="*/ 10 w 39"/>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58">
                  <a:moveTo>
                    <a:pt x="0" y="29"/>
                  </a:moveTo>
                  <a:cubicBezTo>
                    <a:pt x="0" y="19"/>
                    <a:pt x="2" y="12"/>
                    <a:pt x="5" y="8"/>
                  </a:cubicBezTo>
                  <a:cubicBezTo>
                    <a:pt x="8" y="3"/>
                    <a:pt x="13" y="0"/>
                    <a:pt x="19" y="0"/>
                  </a:cubicBezTo>
                  <a:cubicBezTo>
                    <a:pt x="26" y="0"/>
                    <a:pt x="31" y="3"/>
                    <a:pt x="34" y="7"/>
                  </a:cubicBezTo>
                  <a:cubicBezTo>
                    <a:pt x="37" y="12"/>
                    <a:pt x="39" y="19"/>
                    <a:pt x="39" y="29"/>
                  </a:cubicBezTo>
                  <a:cubicBezTo>
                    <a:pt x="39" y="39"/>
                    <a:pt x="37" y="46"/>
                    <a:pt x="34" y="51"/>
                  </a:cubicBezTo>
                  <a:cubicBezTo>
                    <a:pt x="30" y="56"/>
                    <a:pt x="25" y="58"/>
                    <a:pt x="19" y="58"/>
                  </a:cubicBezTo>
                  <a:cubicBezTo>
                    <a:pt x="13" y="58"/>
                    <a:pt x="8" y="56"/>
                    <a:pt x="5" y="51"/>
                  </a:cubicBezTo>
                  <a:cubicBezTo>
                    <a:pt x="2" y="46"/>
                    <a:pt x="0" y="38"/>
                    <a:pt x="0" y="29"/>
                  </a:cubicBezTo>
                  <a:close/>
                  <a:moveTo>
                    <a:pt x="10" y="29"/>
                  </a:moveTo>
                  <a:cubicBezTo>
                    <a:pt x="10" y="36"/>
                    <a:pt x="11" y="41"/>
                    <a:pt x="12" y="44"/>
                  </a:cubicBezTo>
                  <a:cubicBezTo>
                    <a:pt x="14" y="48"/>
                    <a:pt x="16" y="49"/>
                    <a:pt x="19" y="49"/>
                  </a:cubicBezTo>
                  <a:cubicBezTo>
                    <a:pt x="22" y="49"/>
                    <a:pt x="25" y="48"/>
                    <a:pt x="26" y="45"/>
                  </a:cubicBezTo>
                  <a:cubicBezTo>
                    <a:pt x="28" y="41"/>
                    <a:pt x="28" y="36"/>
                    <a:pt x="28" y="29"/>
                  </a:cubicBezTo>
                  <a:cubicBezTo>
                    <a:pt x="28" y="23"/>
                    <a:pt x="28" y="18"/>
                    <a:pt x="26" y="14"/>
                  </a:cubicBezTo>
                  <a:cubicBezTo>
                    <a:pt x="25" y="11"/>
                    <a:pt x="23" y="9"/>
                    <a:pt x="19" y="9"/>
                  </a:cubicBezTo>
                  <a:cubicBezTo>
                    <a:pt x="16" y="9"/>
                    <a:pt x="14" y="11"/>
                    <a:pt x="12"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18">
              <a:extLst>
                <a:ext uri="{FF2B5EF4-FFF2-40B4-BE49-F238E27FC236}">
                  <a16:creationId xmlns:a16="http://schemas.microsoft.com/office/drawing/2014/main" id="{7EAE42FE-DF1C-4F7C-BDFC-3F6FB11D10F3}"/>
                </a:ext>
              </a:extLst>
            </p:cNvPr>
            <p:cNvSpPr>
              <a:spLocks/>
            </p:cNvSpPr>
            <p:nvPr/>
          </p:nvSpPr>
          <p:spPr bwMode="auto">
            <a:xfrm>
              <a:off x="411163" y="614363"/>
              <a:ext cx="87313" cy="144463"/>
            </a:xfrm>
            <a:custGeom>
              <a:avLst/>
              <a:gdLst>
                <a:gd name="T0" fmla="*/ 5 w 55"/>
                <a:gd name="T1" fmla="*/ 77 h 91"/>
                <a:gd name="T2" fmla="*/ 23 w 55"/>
                <a:gd name="T3" fmla="*/ 77 h 91"/>
                <a:gd name="T4" fmla="*/ 23 w 55"/>
                <a:gd name="T5" fmla="*/ 26 h 91"/>
                <a:gd name="T6" fmla="*/ 24 w 55"/>
                <a:gd name="T7" fmla="*/ 18 h 91"/>
                <a:gd name="T8" fmla="*/ 18 w 55"/>
                <a:gd name="T9" fmla="*/ 24 h 91"/>
                <a:gd name="T10" fmla="*/ 6 w 55"/>
                <a:gd name="T11" fmla="*/ 32 h 91"/>
                <a:gd name="T12" fmla="*/ 0 w 55"/>
                <a:gd name="T13" fmla="*/ 23 h 91"/>
                <a:gd name="T14" fmla="*/ 29 w 55"/>
                <a:gd name="T15" fmla="*/ 0 h 91"/>
                <a:gd name="T16" fmla="*/ 39 w 55"/>
                <a:gd name="T17" fmla="*/ 0 h 91"/>
                <a:gd name="T18" fmla="*/ 39 w 55"/>
                <a:gd name="T19" fmla="*/ 77 h 91"/>
                <a:gd name="T20" fmla="*/ 55 w 55"/>
                <a:gd name="T21" fmla="*/ 77 h 91"/>
                <a:gd name="T22" fmla="*/ 55 w 55"/>
                <a:gd name="T23" fmla="*/ 91 h 91"/>
                <a:gd name="T24" fmla="*/ 5 w 55"/>
                <a:gd name="T25" fmla="*/ 91 h 91"/>
                <a:gd name="T26" fmla="*/ 5 w 55"/>
                <a:gd name="T27" fmla="*/ 7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91">
                  <a:moveTo>
                    <a:pt x="5" y="77"/>
                  </a:moveTo>
                  <a:lnTo>
                    <a:pt x="23" y="77"/>
                  </a:lnTo>
                  <a:lnTo>
                    <a:pt x="23" y="26"/>
                  </a:lnTo>
                  <a:lnTo>
                    <a:pt x="24" y="18"/>
                  </a:lnTo>
                  <a:lnTo>
                    <a:pt x="18" y="24"/>
                  </a:lnTo>
                  <a:lnTo>
                    <a:pt x="6" y="32"/>
                  </a:lnTo>
                  <a:lnTo>
                    <a:pt x="0" y="23"/>
                  </a:lnTo>
                  <a:lnTo>
                    <a:pt x="29" y="0"/>
                  </a:lnTo>
                  <a:lnTo>
                    <a:pt x="39" y="0"/>
                  </a:lnTo>
                  <a:lnTo>
                    <a:pt x="39" y="77"/>
                  </a:lnTo>
                  <a:lnTo>
                    <a:pt x="55" y="77"/>
                  </a:lnTo>
                  <a:lnTo>
                    <a:pt x="55" y="91"/>
                  </a:lnTo>
                  <a:lnTo>
                    <a:pt x="5" y="91"/>
                  </a:lnTo>
                  <a:lnTo>
                    <a:pt x="5"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19">
              <a:extLst>
                <a:ext uri="{FF2B5EF4-FFF2-40B4-BE49-F238E27FC236}">
                  <a16:creationId xmlns:a16="http://schemas.microsoft.com/office/drawing/2014/main" id="{F8893951-5201-4994-8E95-C47988C5CCCA}"/>
                </a:ext>
              </a:extLst>
            </p:cNvPr>
            <p:cNvSpPr>
              <a:spLocks noEditPoints="1"/>
            </p:cNvSpPr>
            <p:nvPr/>
          </p:nvSpPr>
          <p:spPr bwMode="auto">
            <a:xfrm>
              <a:off x="538163" y="611188"/>
              <a:ext cx="98425" cy="150813"/>
            </a:xfrm>
            <a:custGeom>
              <a:avLst/>
              <a:gdLst>
                <a:gd name="T0" fmla="*/ 0 w 38"/>
                <a:gd name="T1" fmla="*/ 29 h 58"/>
                <a:gd name="T2" fmla="*/ 5 w 38"/>
                <a:gd name="T3" fmla="*/ 8 h 58"/>
                <a:gd name="T4" fmla="*/ 19 w 38"/>
                <a:gd name="T5" fmla="*/ 0 h 58"/>
                <a:gd name="T6" fmla="*/ 34 w 38"/>
                <a:gd name="T7" fmla="*/ 7 h 58"/>
                <a:gd name="T8" fmla="*/ 38 w 38"/>
                <a:gd name="T9" fmla="*/ 29 h 58"/>
                <a:gd name="T10" fmla="*/ 33 w 38"/>
                <a:gd name="T11" fmla="*/ 51 h 58"/>
                <a:gd name="T12" fmla="*/ 19 w 38"/>
                <a:gd name="T13" fmla="*/ 58 h 58"/>
                <a:gd name="T14" fmla="*/ 4 w 38"/>
                <a:gd name="T15" fmla="*/ 51 h 58"/>
                <a:gd name="T16" fmla="*/ 0 w 38"/>
                <a:gd name="T17" fmla="*/ 29 h 58"/>
                <a:gd name="T18" fmla="*/ 10 w 38"/>
                <a:gd name="T19" fmla="*/ 29 h 58"/>
                <a:gd name="T20" fmla="*/ 12 w 38"/>
                <a:gd name="T21" fmla="*/ 44 h 58"/>
                <a:gd name="T22" fmla="*/ 19 w 38"/>
                <a:gd name="T23" fmla="*/ 49 h 58"/>
                <a:gd name="T24" fmla="*/ 26 w 38"/>
                <a:gd name="T25" fmla="*/ 45 h 58"/>
                <a:gd name="T26" fmla="*/ 28 w 38"/>
                <a:gd name="T27" fmla="*/ 29 h 58"/>
                <a:gd name="T28" fmla="*/ 26 w 38"/>
                <a:gd name="T29" fmla="*/ 14 h 58"/>
                <a:gd name="T30" fmla="*/ 19 w 38"/>
                <a:gd name="T31" fmla="*/ 9 h 58"/>
                <a:gd name="T32" fmla="*/ 12 w 38"/>
                <a:gd name="T33" fmla="*/ 14 h 58"/>
                <a:gd name="T34" fmla="*/ 10 w 38"/>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58">
                  <a:moveTo>
                    <a:pt x="0" y="29"/>
                  </a:moveTo>
                  <a:cubicBezTo>
                    <a:pt x="0" y="19"/>
                    <a:pt x="1" y="12"/>
                    <a:pt x="5" y="8"/>
                  </a:cubicBezTo>
                  <a:cubicBezTo>
                    <a:pt x="8" y="3"/>
                    <a:pt x="13" y="0"/>
                    <a:pt x="19" y="0"/>
                  </a:cubicBezTo>
                  <a:cubicBezTo>
                    <a:pt x="26" y="0"/>
                    <a:pt x="31" y="3"/>
                    <a:pt x="34" y="7"/>
                  </a:cubicBezTo>
                  <a:cubicBezTo>
                    <a:pt x="37" y="12"/>
                    <a:pt x="38" y="19"/>
                    <a:pt x="38" y="29"/>
                  </a:cubicBezTo>
                  <a:cubicBezTo>
                    <a:pt x="38" y="39"/>
                    <a:pt x="37" y="46"/>
                    <a:pt x="33" y="51"/>
                  </a:cubicBezTo>
                  <a:cubicBezTo>
                    <a:pt x="30" y="56"/>
                    <a:pt x="25" y="58"/>
                    <a:pt x="19" y="58"/>
                  </a:cubicBezTo>
                  <a:cubicBezTo>
                    <a:pt x="12" y="58"/>
                    <a:pt x="8" y="56"/>
                    <a:pt x="4" y="51"/>
                  </a:cubicBezTo>
                  <a:cubicBezTo>
                    <a:pt x="1" y="46"/>
                    <a:pt x="0" y="38"/>
                    <a:pt x="0" y="29"/>
                  </a:cubicBezTo>
                  <a:close/>
                  <a:moveTo>
                    <a:pt x="10" y="29"/>
                  </a:moveTo>
                  <a:cubicBezTo>
                    <a:pt x="10" y="36"/>
                    <a:pt x="11" y="41"/>
                    <a:pt x="12" y="44"/>
                  </a:cubicBezTo>
                  <a:cubicBezTo>
                    <a:pt x="14" y="48"/>
                    <a:pt x="16" y="49"/>
                    <a:pt x="19" y="49"/>
                  </a:cubicBezTo>
                  <a:cubicBezTo>
                    <a:pt x="22" y="49"/>
                    <a:pt x="24" y="48"/>
                    <a:pt x="26" y="45"/>
                  </a:cubicBezTo>
                  <a:cubicBezTo>
                    <a:pt x="27" y="41"/>
                    <a:pt x="28" y="36"/>
                    <a:pt x="28" y="29"/>
                  </a:cubicBezTo>
                  <a:cubicBezTo>
                    <a:pt x="28" y="23"/>
                    <a:pt x="27" y="18"/>
                    <a:pt x="26" y="14"/>
                  </a:cubicBezTo>
                  <a:cubicBezTo>
                    <a:pt x="25" y="11"/>
                    <a:pt x="22" y="9"/>
                    <a:pt x="19" y="9"/>
                  </a:cubicBezTo>
                  <a:cubicBezTo>
                    <a:pt x="16" y="9"/>
                    <a:pt x="14" y="11"/>
                    <a:pt x="12"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20">
              <a:extLst>
                <a:ext uri="{FF2B5EF4-FFF2-40B4-BE49-F238E27FC236}">
                  <a16:creationId xmlns:a16="http://schemas.microsoft.com/office/drawing/2014/main" id="{BA756E03-3030-444A-B281-EEEC47DE3D21}"/>
                </a:ext>
              </a:extLst>
            </p:cNvPr>
            <p:cNvSpPr>
              <a:spLocks/>
            </p:cNvSpPr>
            <p:nvPr/>
          </p:nvSpPr>
          <p:spPr bwMode="auto">
            <a:xfrm>
              <a:off x="673100" y="614363"/>
              <a:ext cx="92075" cy="144463"/>
            </a:xfrm>
            <a:custGeom>
              <a:avLst/>
              <a:gdLst>
                <a:gd name="T0" fmla="*/ 5 w 58"/>
                <a:gd name="T1" fmla="*/ 77 h 91"/>
                <a:gd name="T2" fmla="*/ 23 w 58"/>
                <a:gd name="T3" fmla="*/ 77 h 91"/>
                <a:gd name="T4" fmla="*/ 23 w 58"/>
                <a:gd name="T5" fmla="*/ 26 h 91"/>
                <a:gd name="T6" fmla="*/ 26 w 58"/>
                <a:gd name="T7" fmla="*/ 18 h 91"/>
                <a:gd name="T8" fmla="*/ 20 w 58"/>
                <a:gd name="T9" fmla="*/ 24 h 91"/>
                <a:gd name="T10" fmla="*/ 8 w 58"/>
                <a:gd name="T11" fmla="*/ 32 h 91"/>
                <a:gd name="T12" fmla="*/ 0 w 58"/>
                <a:gd name="T13" fmla="*/ 23 h 91"/>
                <a:gd name="T14" fmla="*/ 31 w 58"/>
                <a:gd name="T15" fmla="*/ 0 h 91"/>
                <a:gd name="T16" fmla="*/ 39 w 58"/>
                <a:gd name="T17" fmla="*/ 0 h 91"/>
                <a:gd name="T18" fmla="*/ 39 w 58"/>
                <a:gd name="T19" fmla="*/ 77 h 91"/>
                <a:gd name="T20" fmla="*/ 58 w 58"/>
                <a:gd name="T21" fmla="*/ 77 h 91"/>
                <a:gd name="T22" fmla="*/ 58 w 58"/>
                <a:gd name="T23" fmla="*/ 91 h 91"/>
                <a:gd name="T24" fmla="*/ 5 w 58"/>
                <a:gd name="T25" fmla="*/ 91 h 91"/>
                <a:gd name="T26" fmla="*/ 5 w 58"/>
                <a:gd name="T27" fmla="*/ 7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91">
                  <a:moveTo>
                    <a:pt x="5" y="77"/>
                  </a:moveTo>
                  <a:lnTo>
                    <a:pt x="23" y="77"/>
                  </a:lnTo>
                  <a:lnTo>
                    <a:pt x="23" y="26"/>
                  </a:lnTo>
                  <a:lnTo>
                    <a:pt x="26" y="18"/>
                  </a:lnTo>
                  <a:lnTo>
                    <a:pt x="20" y="24"/>
                  </a:lnTo>
                  <a:lnTo>
                    <a:pt x="8" y="32"/>
                  </a:lnTo>
                  <a:lnTo>
                    <a:pt x="0" y="23"/>
                  </a:lnTo>
                  <a:lnTo>
                    <a:pt x="31" y="0"/>
                  </a:lnTo>
                  <a:lnTo>
                    <a:pt x="39" y="0"/>
                  </a:lnTo>
                  <a:lnTo>
                    <a:pt x="39" y="77"/>
                  </a:lnTo>
                  <a:lnTo>
                    <a:pt x="58" y="77"/>
                  </a:lnTo>
                  <a:lnTo>
                    <a:pt x="58" y="91"/>
                  </a:lnTo>
                  <a:lnTo>
                    <a:pt x="5" y="91"/>
                  </a:lnTo>
                  <a:lnTo>
                    <a:pt x="5"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21">
              <a:extLst>
                <a:ext uri="{FF2B5EF4-FFF2-40B4-BE49-F238E27FC236}">
                  <a16:creationId xmlns:a16="http://schemas.microsoft.com/office/drawing/2014/main" id="{FDB062EC-416A-4004-8201-C6E9D8866C84}"/>
                </a:ext>
              </a:extLst>
            </p:cNvPr>
            <p:cNvSpPr>
              <a:spLocks noEditPoints="1"/>
            </p:cNvSpPr>
            <p:nvPr/>
          </p:nvSpPr>
          <p:spPr bwMode="auto">
            <a:xfrm>
              <a:off x="803275" y="611188"/>
              <a:ext cx="98425" cy="150813"/>
            </a:xfrm>
            <a:custGeom>
              <a:avLst/>
              <a:gdLst>
                <a:gd name="T0" fmla="*/ 0 w 38"/>
                <a:gd name="T1" fmla="*/ 29 h 58"/>
                <a:gd name="T2" fmla="*/ 5 w 38"/>
                <a:gd name="T3" fmla="*/ 8 h 58"/>
                <a:gd name="T4" fmla="*/ 19 w 38"/>
                <a:gd name="T5" fmla="*/ 0 h 58"/>
                <a:gd name="T6" fmla="*/ 34 w 38"/>
                <a:gd name="T7" fmla="*/ 7 h 58"/>
                <a:gd name="T8" fmla="*/ 38 w 38"/>
                <a:gd name="T9" fmla="*/ 29 h 58"/>
                <a:gd name="T10" fmla="*/ 33 w 38"/>
                <a:gd name="T11" fmla="*/ 51 h 58"/>
                <a:gd name="T12" fmla="*/ 19 w 38"/>
                <a:gd name="T13" fmla="*/ 58 h 58"/>
                <a:gd name="T14" fmla="*/ 4 w 38"/>
                <a:gd name="T15" fmla="*/ 51 h 58"/>
                <a:gd name="T16" fmla="*/ 0 w 38"/>
                <a:gd name="T17" fmla="*/ 29 h 58"/>
                <a:gd name="T18" fmla="*/ 10 w 38"/>
                <a:gd name="T19" fmla="*/ 29 h 58"/>
                <a:gd name="T20" fmla="*/ 12 w 38"/>
                <a:gd name="T21" fmla="*/ 44 h 58"/>
                <a:gd name="T22" fmla="*/ 19 w 38"/>
                <a:gd name="T23" fmla="*/ 49 h 58"/>
                <a:gd name="T24" fmla="*/ 26 w 38"/>
                <a:gd name="T25" fmla="*/ 45 h 58"/>
                <a:gd name="T26" fmla="*/ 28 w 38"/>
                <a:gd name="T27" fmla="*/ 29 h 58"/>
                <a:gd name="T28" fmla="*/ 26 w 38"/>
                <a:gd name="T29" fmla="*/ 14 h 58"/>
                <a:gd name="T30" fmla="*/ 19 w 38"/>
                <a:gd name="T31" fmla="*/ 9 h 58"/>
                <a:gd name="T32" fmla="*/ 12 w 38"/>
                <a:gd name="T33" fmla="*/ 14 h 58"/>
                <a:gd name="T34" fmla="*/ 10 w 38"/>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58">
                  <a:moveTo>
                    <a:pt x="0" y="29"/>
                  </a:moveTo>
                  <a:cubicBezTo>
                    <a:pt x="0" y="19"/>
                    <a:pt x="1" y="12"/>
                    <a:pt x="5" y="8"/>
                  </a:cubicBezTo>
                  <a:cubicBezTo>
                    <a:pt x="8" y="3"/>
                    <a:pt x="13" y="0"/>
                    <a:pt x="19" y="0"/>
                  </a:cubicBezTo>
                  <a:cubicBezTo>
                    <a:pt x="26" y="0"/>
                    <a:pt x="30" y="3"/>
                    <a:pt x="34" y="7"/>
                  </a:cubicBezTo>
                  <a:cubicBezTo>
                    <a:pt x="37" y="12"/>
                    <a:pt x="38" y="19"/>
                    <a:pt x="38" y="29"/>
                  </a:cubicBezTo>
                  <a:cubicBezTo>
                    <a:pt x="38" y="39"/>
                    <a:pt x="37" y="46"/>
                    <a:pt x="33" y="51"/>
                  </a:cubicBezTo>
                  <a:cubicBezTo>
                    <a:pt x="30" y="56"/>
                    <a:pt x="25" y="58"/>
                    <a:pt x="19" y="58"/>
                  </a:cubicBezTo>
                  <a:cubicBezTo>
                    <a:pt x="12" y="58"/>
                    <a:pt x="7" y="56"/>
                    <a:pt x="4" y="51"/>
                  </a:cubicBezTo>
                  <a:cubicBezTo>
                    <a:pt x="1" y="46"/>
                    <a:pt x="0" y="38"/>
                    <a:pt x="0" y="29"/>
                  </a:cubicBezTo>
                  <a:close/>
                  <a:moveTo>
                    <a:pt x="10" y="29"/>
                  </a:moveTo>
                  <a:cubicBezTo>
                    <a:pt x="10" y="36"/>
                    <a:pt x="11" y="41"/>
                    <a:pt x="12" y="44"/>
                  </a:cubicBezTo>
                  <a:cubicBezTo>
                    <a:pt x="13" y="48"/>
                    <a:pt x="16" y="49"/>
                    <a:pt x="19" y="49"/>
                  </a:cubicBezTo>
                  <a:cubicBezTo>
                    <a:pt x="22" y="49"/>
                    <a:pt x="24" y="48"/>
                    <a:pt x="26" y="45"/>
                  </a:cubicBezTo>
                  <a:cubicBezTo>
                    <a:pt x="27" y="41"/>
                    <a:pt x="28" y="36"/>
                    <a:pt x="28" y="29"/>
                  </a:cubicBezTo>
                  <a:cubicBezTo>
                    <a:pt x="28" y="23"/>
                    <a:pt x="27" y="18"/>
                    <a:pt x="26" y="14"/>
                  </a:cubicBezTo>
                  <a:cubicBezTo>
                    <a:pt x="24" y="11"/>
                    <a:pt x="22" y="9"/>
                    <a:pt x="19" y="9"/>
                  </a:cubicBezTo>
                  <a:cubicBezTo>
                    <a:pt x="16" y="9"/>
                    <a:pt x="13" y="11"/>
                    <a:pt x="12"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6" name="Freeform 90">
            <a:extLst>
              <a:ext uri="{FF2B5EF4-FFF2-40B4-BE49-F238E27FC236}">
                <a16:creationId xmlns:a16="http://schemas.microsoft.com/office/drawing/2014/main" id="{0374F1D2-EEA0-4F80-B164-0D6FCBC0618D}"/>
              </a:ext>
            </a:extLst>
          </p:cNvPr>
          <p:cNvSpPr>
            <a:spLocks/>
          </p:cNvSpPr>
          <p:nvPr/>
        </p:nvSpPr>
        <p:spPr bwMode="auto">
          <a:xfrm>
            <a:off x="1955915" y="2904463"/>
            <a:ext cx="749935" cy="344170"/>
          </a:xfrm>
          <a:custGeom>
            <a:avLst/>
            <a:gdLst>
              <a:gd name="T0" fmla="*/ 8 w 255"/>
              <a:gd name="T1" fmla="*/ 117 h 117"/>
              <a:gd name="T2" fmla="*/ 2 w 255"/>
              <a:gd name="T3" fmla="*/ 114 h 117"/>
              <a:gd name="T4" fmla="*/ 4 w 255"/>
              <a:gd name="T5" fmla="*/ 104 h 117"/>
              <a:gd name="T6" fmla="*/ 57 w 255"/>
              <a:gd name="T7" fmla="*/ 69 h 117"/>
              <a:gd name="T8" fmla="*/ 112 w 255"/>
              <a:gd name="T9" fmla="*/ 85 h 117"/>
              <a:gd name="T10" fmla="*/ 158 w 255"/>
              <a:gd name="T11" fmla="*/ 32 h 117"/>
              <a:gd name="T12" fmla="*/ 200 w 255"/>
              <a:gd name="T13" fmla="*/ 63 h 117"/>
              <a:gd name="T14" fmla="*/ 241 w 255"/>
              <a:gd name="T15" fmla="*/ 4 h 117"/>
              <a:gd name="T16" fmla="*/ 251 w 255"/>
              <a:gd name="T17" fmla="*/ 3 h 117"/>
              <a:gd name="T18" fmla="*/ 253 w 255"/>
              <a:gd name="T19" fmla="*/ 13 h 117"/>
              <a:gd name="T20" fmla="*/ 203 w 255"/>
              <a:gd name="T21" fmla="*/ 84 h 117"/>
              <a:gd name="T22" fmla="*/ 160 w 255"/>
              <a:gd name="T23" fmla="*/ 52 h 117"/>
              <a:gd name="T24" fmla="*/ 117 w 255"/>
              <a:gd name="T25" fmla="*/ 101 h 117"/>
              <a:gd name="T26" fmla="*/ 60 w 255"/>
              <a:gd name="T27" fmla="*/ 85 h 117"/>
              <a:gd name="T28" fmla="*/ 12 w 255"/>
              <a:gd name="T29" fmla="*/ 116 h 117"/>
              <a:gd name="T30" fmla="*/ 8 w 255"/>
              <a:gd name="T31"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5" h="117">
                <a:moveTo>
                  <a:pt x="8" y="117"/>
                </a:moveTo>
                <a:cubicBezTo>
                  <a:pt x="6" y="117"/>
                  <a:pt x="4" y="116"/>
                  <a:pt x="2" y="114"/>
                </a:cubicBezTo>
                <a:cubicBezTo>
                  <a:pt x="0" y="111"/>
                  <a:pt x="1" y="106"/>
                  <a:pt x="4" y="104"/>
                </a:cubicBezTo>
                <a:cubicBezTo>
                  <a:pt x="57" y="69"/>
                  <a:pt x="57" y="69"/>
                  <a:pt x="57" y="69"/>
                </a:cubicBezTo>
                <a:cubicBezTo>
                  <a:pt x="112" y="85"/>
                  <a:pt x="112" y="85"/>
                  <a:pt x="112" y="85"/>
                </a:cubicBezTo>
                <a:cubicBezTo>
                  <a:pt x="158" y="32"/>
                  <a:pt x="158" y="32"/>
                  <a:pt x="158" y="32"/>
                </a:cubicBezTo>
                <a:cubicBezTo>
                  <a:pt x="200" y="63"/>
                  <a:pt x="200" y="63"/>
                  <a:pt x="200" y="63"/>
                </a:cubicBezTo>
                <a:cubicBezTo>
                  <a:pt x="241" y="4"/>
                  <a:pt x="241" y="4"/>
                  <a:pt x="241" y="4"/>
                </a:cubicBezTo>
                <a:cubicBezTo>
                  <a:pt x="243" y="1"/>
                  <a:pt x="248" y="0"/>
                  <a:pt x="251" y="3"/>
                </a:cubicBezTo>
                <a:cubicBezTo>
                  <a:pt x="255" y="5"/>
                  <a:pt x="255" y="9"/>
                  <a:pt x="253" y="13"/>
                </a:cubicBezTo>
                <a:cubicBezTo>
                  <a:pt x="203" y="84"/>
                  <a:pt x="203" y="84"/>
                  <a:pt x="203" y="84"/>
                </a:cubicBezTo>
                <a:cubicBezTo>
                  <a:pt x="160" y="52"/>
                  <a:pt x="160" y="52"/>
                  <a:pt x="160" y="52"/>
                </a:cubicBezTo>
                <a:cubicBezTo>
                  <a:pt x="117" y="101"/>
                  <a:pt x="117" y="101"/>
                  <a:pt x="117" y="101"/>
                </a:cubicBezTo>
                <a:cubicBezTo>
                  <a:pt x="60" y="85"/>
                  <a:pt x="60" y="85"/>
                  <a:pt x="60" y="85"/>
                </a:cubicBezTo>
                <a:cubicBezTo>
                  <a:pt x="12" y="116"/>
                  <a:pt x="12" y="116"/>
                  <a:pt x="12" y="116"/>
                </a:cubicBezTo>
                <a:cubicBezTo>
                  <a:pt x="11" y="117"/>
                  <a:pt x="10" y="117"/>
                  <a:pt x="8" y="117"/>
                </a:cubicBezTo>
                <a:close/>
              </a:path>
            </a:pathLst>
          </a:custGeom>
          <a:solidFill>
            <a:srgbClr val="E14504"/>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7" name="Oval 36">
            <a:extLst>
              <a:ext uri="{FF2B5EF4-FFF2-40B4-BE49-F238E27FC236}">
                <a16:creationId xmlns:a16="http://schemas.microsoft.com/office/drawing/2014/main" id="{3F42E394-953A-4715-A61D-360E0981272F}"/>
              </a:ext>
            </a:extLst>
          </p:cNvPr>
          <p:cNvSpPr>
            <a:spLocks noChangeArrowheads="1"/>
          </p:cNvSpPr>
          <p:nvPr/>
        </p:nvSpPr>
        <p:spPr bwMode="auto">
          <a:xfrm>
            <a:off x="1862868" y="3191483"/>
            <a:ext cx="114300" cy="114300"/>
          </a:xfrm>
          <a:prstGeom prst="ellipse">
            <a:avLst/>
          </a:prstGeom>
          <a:solidFill>
            <a:srgbClr val="E14504"/>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8" name="Oval 37">
            <a:extLst>
              <a:ext uri="{FF2B5EF4-FFF2-40B4-BE49-F238E27FC236}">
                <a16:creationId xmlns:a16="http://schemas.microsoft.com/office/drawing/2014/main" id="{728A3F69-1BAB-4301-A793-EA7E3955CD52}"/>
              </a:ext>
            </a:extLst>
          </p:cNvPr>
          <p:cNvSpPr>
            <a:spLocks noChangeArrowheads="1"/>
          </p:cNvSpPr>
          <p:nvPr/>
        </p:nvSpPr>
        <p:spPr bwMode="auto">
          <a:xfrm>
            <a:off x="2057234" y="3068724"/>
            <a:ext cx="114300" cy="114300"/>
          </a:xfrm>
          <a:prstGeom prst="ellipse">
            <a:avLst/>
          </a:prstGeom>
          <a:solidFill>
            <a:srgbClr val="E14504"/>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9" name="Oval 38">
            <a:extLst>
              <a:ext uri="{FF2B5EF4-FFF2-40B4-BE49-F238E27FC236}">
                <a16:creationId xmlns:a16="http://schemas.microsoft.com/office/drawing/2014/main" id="{21D21280-C8DC-4847-A7C6-BB37CDD513DC}"/>
              </a:ext>
            </a:extLst>
          </p:cNvPr>
          <p:cNvSpPr>
            <a:spLocks noChangeArrowheads="1"/>
          </p:cNvSpPr>
          <p:nvPr/>
        </p:nvSpPr>
        <p:spPr bwMode="auto">
          <a:xfrm>
            <a:off x="2372988" y="2995083"/>
            <a:ext cx="114300" cy="114300"/>
          </a:xfrm>
          <a:prstGeom prst="ellipse">
            <a:avLst/>
          </a:prstGeom>
          <a:solidFill>
            <a:srgbClr val="E14504"/>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0" name="Oval 39">
            <a:extLst>
              <a:ext uri="{FF2B5EF4-FFF2-40B4-BE49-F238E27FC236}">
                <a16:creationId xmlns:a16="http://schemas.microsoft.com/office/drawing/2014/main" id="{8C9C6B27-A7D9-4598-9100-7A311AF058EE}"/>
              </a:ext>
            </a:extLst>
          </p:cNvPr>
          <p:cNvSpPr>
            <a:spLocks noChangeArrowheads="1"/>
          </p:cNvSpPr>
          <p:nvPr/>
        </p:nvSpPr>
        <p:spPr bwMode="auto">
          <a:xfrm>
            <a:off x="2627467" y="2855368"/>
            <a:ext cx="114300" cy="114300"/>
          </a:xfrm>
          <a:prstGeom prst="ellipse">
            <a:avLst/>
          </a:prstGeom>
          <a:solidFill>
            <a:srgbClr val="E14504"/>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1" name="Oval 40">
            <a:extLst>
              <a:ext uri="{FF2B5EF4-FFF2-40B4-BE49-F238E27FC236}">
                <a16:creationId xmlns:a16="http://schemas.microsoft.com/office/drawing/2014/main" id="{80BE12BA-9FCE-4AC5-BC81-8F2EDCDB6CC7}"/>
              </a:ext>
            </a:extLst>
          </p:cNvPr>
          <p:cNvSpPr>
            <a:spLocks noChangeArrowheads="1"/>
          </p:cNvSpPr>
          <p:nvPr/>
        </p:nvSpPr>
        <p:spPr bwMode="auto">
          <a:xfrm>
            <a:off x="2487288" y="3065960"/>
            <a:ext cx="114300" cy="114300"/>
          </a:xfrm>
          <a:prstGeom prst="ellipse">
            <a:avLst/>
          </a:prstGeom>
          <a:solidFill>
            <a:srgbClr val="E14504"/>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2" name="Oval 41">
            <a:extLst>
              <a:ext uri="{FF2B5EF4-FFF2-40B4-BE49-F238E27FC236}">
                <a16:creationId xmlns:a16="http://schemas.microsoft.com/office/drawing/2014/main" id="{106057DE-73F2-486E-A979-96C3AE522F20}"/>
              </a:ext>
            </a:extLst>
          </p:cNvPr>
          <p:cNvSpPr>
            <a:spLocks noChangeArrowheads="1"/>
          </p:cNvSpPr>
          <p:nvPr/>
        </p:nvSpPr>
        <p:spPr bwMode="auto">
          <a:xfrm>
            <a:off x="2214869" y="3123560"/>
            <a:ext cx="114300" cy="114300"/>
          </a:xfrm>
          <a:prstGeom prst="ellipse">
            <a:avLst/>
          </a:prstGeom>
          <a:solidFill>
            <a:srgbClr val="E14504"/>
          </a:solidFill>
          <a:ln>
            <a:noFill/>
          </a:ln>
          <a:extLst/>
        </p:spPr>
        <p:txBody>
          <a:bodyPr vert="horz" wrap="square" lIns="91440" tIns="45720" rIns="91440" bIns="45720" numCol="1" anchor="t" anchorCtr="0" compatLnSpc="1">
            <a:prstTxWarp prst="textNoShape">
              <a:avLst/>
            </a:prstTxWarp>
          </a:bodyPr>
          <a:lstStyle/>
          <a:p>
            <a:endParaRPr lang="en-US"/>
          </a:p>
        </p:txBody>
      </p:sp>
      <p:grpSp>
        <p:nvGrpSpPr>
          <p:cNvPr id="43" name="Group 42">
            <a:extLst>
              <a:ext uri="{FF2B5EF4-FFF2-40B4-BE49-F238E27FC236}">
                <a16:creationId xmlns:a16="http://schemas.microsoft.com/office/drawing/2014/main" id="{54331A8F-DD31-483F-9765-DB2212681660}"/>
              </a:ext>
            </a:extLst>
          </p:cNvPr>
          <p:cNvGrpSpPr/>
          <p:nvPr/>
        </p:nvGrpSpPr>
        <p:grpSpPr>
          <a:xfrm>
            <a:off x="1139750" y="2937064"/>
            <a:ext cx="374826" cy="169004"/>
            <a:chOff x="139700" y="363538"/>
            <a:chExt cx="762000" cy="398463"/>
          </a:xfrm>
          <a:solidFill>
            <a:srgbClr val="6CC24A"/>
          </a:solidFill>
        </p:grpSpPr>
        <p:sp>
          <p:nvSpPr>
            <p:cNvPr id="44" name="Freeform 110">
              <a:extLst>
                <a:ext uri="{FF2B5EF4-FFF2-40B4-BE49-F238E27FC236}">
                  <a16:creationId xmlns:a16="http://schemas.microsoft.com/office/drawing/2014/main" id="{85B9ABB9-A785-4918-8800-8FCD21912CD3}"/>
                </a:ext>
              </a:extLst>
            </p:cNvPr>
            <p:cNvSpPr>
              <a:spLocks noEditPoints="1"/>
            </p:cNvSpPr>
            <p:nvPr/>
          </p:nvSpPr>
          <p:spPr bwMode="auto">
            <a:xfrm>
              <a:off x="139700" y="363538"/>
              <a:ext cx="101600" cy="150813"/>
            </a:xfrm>
            <a:custGeom>
              <a:avLst/>
              <a:gdLst>
                <a:gd name="T0" fmla="*/ 0 w 39"/>
                <a:gd name="T1" fmla="*/ 29 h 58"/>
                <a:gd name="T2" fmla="*/ 5 w 39"/>
                <a:gd name="T3" fmla="*/ 7 h 58"/>
                <a:gd name="T4" fmla="*/ 19 w 39"/>
                <a:gd name="T5" fmla="*/ 0 h 58"/>
                <a:gd name="T6" fmla="*/ 34 w 39"/>
                <a:gd name="T7" fmla="*/ 7 h 58"/>
                <a:gd name="T8" fmla="*/ 39 w 39"/>
                <a:gd name="T9" fmla="*/ 29 h 58"/>
                <a:gd name="T10" fmla="*/ 34 w 39"/>
                <a:gd name="T11" fmla="*/ 51 h 58"/>
                <a:gd name="T12" fmla="*/ 19 w 39"/>
                <a:gd name="T13" fmla="*/ 58 h 58"/>
                <a:gd name="T14" fmla="*/ 5 w 39"/>
                <a:gd name="T15" fmla="*/ 51 h 58"/>
                <a:gd name="T16" fmla="*/ 0 w 39"/>
                <a:gd name="T17" fmla="*/ 29 h 58"/>
                <a:gd name="T18" fmla="*/ 10 w 39"/>
                <a:gd name="T19" fmla="*/ 29 h 58"/>
                <a:gd name="T20" fmla="*/ 13 w 39"/>
                <a:gd name="T21" fmla="*/ 44 h 58"/>
                <a:gd name="T22" fmla="*/ 19 w 39"/>
                <a:gd name="T23" fmla="*/ 49 h 58"/>
                <a:gd name="T24" fmla="*/ 26 w 39"/>
                <a:gd name="T25" fmla="*/ 44 h 58"/>
                <a:gd name="T26" fmla="*/ 28 w 39"/>
                <a:gd name="T27" fmla="*/ 29 h 58"/>
                <a:gd name="T28" fmla="*/ 26 w 39"/>
                <a:gd name="T29" fmla="*/ 14 h 58"/>
                <a:gd name="T30" fmla="*/ 19 w 39"/>
                <a:gd name="T31" fmla="*/ 9 h 58"/>
                <a:gd name="T32" fmla="*/ 13 w 39"/>
                <a:gd name="T33" fmla="*/ 14 h 58"/>
                <a:gd name="T34" fmla="*/ 10 w 39"/>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58">
                  <a:moveTo>
                    <a:pt x="0" y="29"/>
                  </a:moveTo>
                  <a:cubicBezTo>
                    <a:pt x="0" y="19"/>
                    <a:pt x="2" y="12"/>
                    <a:pt x="5" y="7"/>
                  </a:cubicBezTo>
                  <a:cubicBezTo>
                    <a:pt x="8" y="3"/>
                    <a:pt x="13" y="0"/>
                    <a:pt x="19" y="0"/>
                  </a:cubicBezTo>
                  <a:cubicBezTo>
                    <a:pt x="26" y="0"/>
                    <a:pt x="31" y="3"/>
                    <a:pt x="34" y="7"/>
                  </a:cubicBezTo>
                  <a:cubicBezTo>
                    <a:pt x="37" y="12"/>
                    <a:pt x="39" y="19"/>
                    <a:pt x="39" y="29"/>
                  </a:cubicBezTo>
                  <a:cubicBezTo>
                    <a:pt x="39" y="39"/>
                    <a:pt x="37" y="46"/>
                    <a:pt x="34" y="51"/>
                  </a:cubicBezTo>
                  <a:cubicBezTo>
                    <a:pt x="30" y="56"/>
                    <a:pt x="26" y="58"/>
                    <a:pt x="19" y="58"/>
                  </a:cubicBezTo>
                  <a:cubicBezTo>
                    <a:pt x="13" y="58"/>
                    <a:pt x="8" y="56"/>
                    <a:pt x="5" y="51"/>
                  </a:cubicBezTo>
                  <a:cubicBezTo>
                    <a:pt x="2" y="46"/>
                    <a:pt x="0" y="38"/>
                    <a:pt x="0" y="29"/>
                  </a:cubicBezTo>
                  <a:close/>
                  <a:moveTo>
                    <a:pt x="10" y="29"/>
                  </a:moveTo>
                  <a:cubicBezTo>
                    <a:pt x="10" y="36"/>
                    <a:pt x="11" y="41"/>
                    <a:pt x="13" y="44"/>
                  </a:cubicBezTo>
                  <a:cubicBezTo>
                    <a:pt x="14" y="48"/>
                    <a:pt x="16" y="49"/>
                    <a:pt x="19" y="49"/>
                  </a:cubicBezTo>
                  <a:cubicBezTo>
                    <a:pt x="23" y="49"/>
                    <a:pt x="25" y="48"/>
                    <a:pt x="26" y="44"/>
                  </a:cubicBezTo>
                  <a:cubicBezTo>
                    <a:pt x="28" y="41"/>
                    <a:pt x="28" y="36"/>
                    <a:pt x="28" y="29"/>
                  </a:cubicBezTo>
                  <a:cubicBezTo>
                    <a:pt x="28" y="23"/>
                    <a:pt x="28" y="18"/>
                    <a:pt x="26" y="14"/>
                  </a:cubicBezTo>
                  <a:cubicBezTo>
                    <a:pt x="25" y="11"/>
                    <a:pt x="23" y="9"/>
                    <a:pt x="19" y="9"/>
                  </a:cubicBezTo>
                  <a:cubicBezTo>
                    <a:pt x="16" y="9"/>
                    <a:pt x="14" y="11"/>
                    <a:pt x="13"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11">
              <a:extLst>
                <a:ext uri="{FF2B5EF4-FFF2-40B4-BE49-F238E27FC236}">
                  <a16:creationId xmlns:a16="http://schemas.microsoft.com/office/drawing/2014/main" id="{8196DF20-BF98-4714-B0BC-93A267A9C6F0}"/>
                </a:ext>
              </a:extLst>
            </p:cNvPr>
            <p:cNvSpPr>
              <a:spLocks/>
            </p:cNvSpPr>
            <p:nvPr/>
          </p:nvSpPr>
          <p:spPr bwMode="auto">
            <a:xfrm>
              <a:off x="277813" y="363538"/>
              <a:ext cx="88900" cy="149225"/>
            </a:xfrm>
            <a:custGeom>
              <a:avLst/>
              <a:gdLst>
                <a:gd name="T0" fmla="*/ 5 w 56"/>
                <a:gd name="T1" fmla="*/ 79 h 94"/>
                <a:gd name="T2" fmla="*/ 23 w 56"/>
                <a:gd name="T3" fmla="*/ 79 h 94"/>
                <a:gd name="T4" fmla="*/ 23 w 56"/>
                <a:gd name="T5" fmla="*/ 28 h 94"/>
                <a:gd name="T6" fmla="*/ 25 w 56"/>
                <a:gd name="T7" fmla="*/ 20 h 94"/>
                <a:gd name="T8" fmla="*/ 18 w 56"/>
                <a:gd name="T9" fmla="*/ 27 h 94"/>
                <a:gd name="T10" fmla="*/ 7 w 56"/>
                <a:gd name="T11" fmla="*/ 35 h 94"/>
                <a:gd name="T12" fmla="*/ 0 w 56"/>
                <a:gd name="T13" fmla="*/ 25 h 94"/>
                <a:gd name="T14" fmla="*/ 30 w 56"/>
                <a:gd name="T15" fmla="*/ 0 h 94"/>
                <a:gd name="T16" fmla="*/ 39 w 56"/>
                <a:gd name="T17" fmla="*/ 0 h 94"/>
                <a:gd name="T18" fmla="*/ 39 w 56"/>
                <a:gd name="T19" fmla="*/ 79 h 94"/>
                <a:gd name="T20" fmla="*/ 56 w 56"/>
                <a:gd name="T21" fmla="*/ 79 h 94"/>
                <a:gd name="T22" fmla="*/ 56 w 56"/>
                <a:gd name="T23" fmla="*/ 94 h 94"/>
                <a:gd name="T24" fmla="*/ 5 w 56"/>
                <a:gd name="T25" fmla="*/ 94 h 94"/>
                <a:gd name="T26" fmla="*/ 5 w 56"/>
                <a:gd name="T27" fmla="*/ 7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94">
                  <a:moveTo>
                    <a:pt x="5" y="79"/>
                  </a:moveTo>
                  <a:lnTo>
                    <a:pt x="23" y="79"/>
                  </a:lnTo>
                  <a:lnTo>
                    <a:pt x="23" y="28"/>
                  </a:lnTo>
                  <a:lnTo>
                    <a:pt x="25" y="20"/>
                  </a:lnTo>
                  <a:lnTo>
                    <a:pt x="18" y="27"/>
                  </a:lnTo>
                  <a:lnTo>
                    <a:pt x="7" y="35"/>
                  </a:lnTo>
                  <a:lnTo>
                    <a:pt x="0" y="25"/>
                  </a:lnTo>
                  <a:lnTo>
                    <a:pt x="30" y="0"/>
                  </a:lnTo>
                  <a:lnTo>
                    <a:pt x="39" y="0"/>
                  </a:lnTo>
                  <a:lnTo>
                    <a:pt x="39" y="79"/>
                  </a:lnTo>
                  <a:lnTo>
                    <a:pt x="56" y="79"/>
                  </a:lnTo>
                  <a:lnTo>
                    <a:pt x="56" y="94"/>
                  </a:lnTo>
                  <a:lnTo>
                    <a:pt x="5" y="94"/>
                  </a:lnTo>
                  <a:lnTo>
                    <a:pt x="5"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112">
              <a:extLst>
                <a:ext uri="{FF2B5EF4-FFF2-40B4-BE49-F238E27FC236}">
                  <a16:creationId xmlns:a16="http://schemas.microsoft.com/office/drawing/2014/main" id="{CC8A772F-4C88-4063-8948-2DB6C456F984}"/>
                </a:ext>
              </a:extLst>
            </p:cNvPr>
            <p:cNvSpPr>
              <a:spLocks noEditPoints="1"/>
            </p:cNvSpPr>
            <p:nvPr/>
          </p:nvSpPr>
          <p:spPr bwMode="auto">
            <a:xfrm>
              <a:off x="404813" y="363538"/>
              <a:ext cx="101600" cy="150813"/>
            </a:xfrm>
            <a:custGeom>
              <a:avLst/>
              <a:gdLst>
                <a:gd name="T0" fmla="*/ 0 w 39"/>
                <a:gd name="T1" fmla="*/ 29 h 58"/>
                <a:gd name="T2" fmla="*/ 5 w 39"/>
                <a:gd name="T3" fmla="*/ 7 h 58"/>
                <a:gd name="T4" fmla="*/ 19 w 39"/>
                <a:gd name="T5" fmla="*/ 0 h 58"/>
                <a:gd name="T6" fmla="*/ 34 w 39"/>
                <a:gd name="T7" fmla="*/ 7 h 58"/>
                <a:gd name="T8" fmla="*/ 39 w 39"/>
                <a:gd name="T9" fmla="*/ 29 h 58"/>
                <a:gd name="T10" fmla="*/ 34 w 39"/>
                <a:gd name="T11" fmla="*/ 51 h 58"/>
                <a:gd name="T12" fmla="*/ 19 w 39"/>
                <a:gd name="T13" fmla="*/ 58 h 58"/>
                <a:gd name="T14" fmla="*/ 5 w 39"/>
                <a:gd name="T15" fmla="*/ 51 h 58"/>
                <a:gd name="T16" fmla="*/ 0 w 39"/>
                <a:gd name="T17" fmla="*/ 29 h 58"/>
                <a:gd name="T18" fmla="*/ 10 w 39"/>
                <a:gd name="T19" fmla="*/ 29 h 58"/>
                <a:gd name="T20" fmla="*/ 12 w 39"/>
                <a:gd name="T21" fmla="*/ 44 h 58"/>
                <a:gd name="T22" fmla="*/ 19 w 39"/>
                <a:gd name="T23" fmla="*/ 49 h 58"/>
                <a:gd name="T24" fmla="*/ 26 w 39"/>
                <a:gd name="T25" fmla="*/ 44 h 58"/>
                <a:gd name="T26" fmla="*/ 28 w 39"/>
                <a:gd name="T27" fmla="*/ 29 h 58"/>
                <a:gd name="T28" fmla="*/ 26 w 39"/>
                <a:gd name="T29" fmla="*/ 14 h 58"/>
                <a:gd name="T30" fmla="*/ 19 w 39"/>
                <a:gd name="T31" fmla="*/ 9 h 58"/>
                <a:gd name="T32" fmla="*/ 12 w 39"/>
                <a:gd name="T33" fmla="*/ 14 h 58"/>
                <a:gd name="T34" fmla="*/ 10 w 39"/>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58">
                  <a:moveTo>
                    <a:pt x="0" y="29"/>
                  </a:moveTo>
                  <a:cubicBezTo>
                    <a:pt x="0" y="19"/>
                    <a:pt x="2" y="12"/>
                    <a:pt x="5" y="7"/>
                  </a:cubicBezTo>
                  <a:cubicBezTo>
                    <a:pt x="8" y="3"/>
                    <a:pt x="13" y="0"/>
                    <a:pt x="19" y="0"/>
                  </a:cubicBezTo>
                  <a:cubicBezTo>
                    <a:pt x="26" y="0"/>
                    <a:pt x="31" y="3"/>
                    <a:pt x="34" y="7"/>
                  </a:cubicBezTo>
                  <a:cubicBezTo>
                    <a:pt x="37" y="12"/>
                    <a:pt x="39" y="19"/>
                    <a:pt x="39" y="29"/>
                  </a:cubicBezTo>
                  <a:cubicBezTo>
                    <a:pt x="39" y="39"/>
                    <a:pt x="37" y="46"/>
                    <a:pt x="34" y="51"/>
                  </a:cubicBezTo>
                  <a:cubicBezTo>
                    <a:pt x="30" y="56"/>
                    <a:pt x="25" y="58"/>
                    <a:pt x="19" y="58"/>
                  </a:cubicBezTo>
                  <a:cubicBezTo>
                    <a:pt x="13" y="58"/>
                    <a:pt x="8" y="56"/>
                    <a:pt x="5" y="51"/>
                  </a:cubicBezTo>
                  <a:cubicBezTo>
                    <a:pt x="1" y="46"/>
                    <a:pt x="0" y="38"/>
                    <a:pt x="0" y="29"/>
                  </a:cubicBezTo>
                  <a:close/>
                  <a:moveTo>
                    <a:pt x="10" y="29"/>
                  </a:moveTo>
                  <a:cubicBezTo>
                    <a:pt x="10" y="36"/>
                    <a:pt x="11" y="41"/>
                    <a:pt x="12" y="44"/>
                  </a:cubicBezTo>
                  <a:cubicBezTo>
                    <a:pt x="14" y="48"/>
                    <a:pt x="16" y="49"/>
                    <a:pt x="19" y="49"/>
                  </a:cubicBezTo>
                  <a:cubicBezTo>
                    <a:pt x="22" y="49"/>
                    <a:pt x="25" y="48"/>
                    <a:pt x="26" y="44"/>
                  </a:cubicBezTo>
                  <a:cubicBezTo>
                    <a:pt x="28" y="41"/>
                    <a:pt x="28" y="36"/>
                    <a:pt x="28" y="29"/>
                  </a:cubicBezTo>
                  <a:cubicBezTo>
                    <a:pt x="28" y="23"/>
                    <a:pt x="28" y="18"/>
                    <a:pt x="26" y="14"/>
                  </a:cubicBezTo>
                  <a:cubicBezTo>
                    <a:pt x="25" y="11"/>
                    <a:pt x="22" y="9"/>
                    <a:pt x="19" y="9"/>
                  </a:cubicBezTo>
                  <a:cubicBezTo>
                    <a:pt x="16" y="9"/>
                    <a:pt x="14" y="11"/>
                    <a:pt x="12"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113">
              <a:extLst>
                <a:ext uri="{FF2B5EF4-FFF2-40B4-BE49-F238E27FC236}">
                  <a16:creationId xmlns:a16="http://schemas.microsoft.com/office/drawing/2014/main" id="{4FF39F66-2513-49A7-B43E-3ECA56C86F75}"/>
                </a:ext>
              </a:extLst>
            </p:cNvPr>
            <p:cNvSpPr>
              <a:spLocks/>
            </p:cNvSpPr>
            <p:nvPr/>
          </p:nvSpPr>
          <p:spPr bwMode="auto">
            <a:xfrm>
              <a:off x="542925" y="363538"/>
              <a:ext cx="88900" cy="149225"/>
            </a:xfrm>
            <a:custGeom>
              <a:avLst/>
              <a:gdLst>
                <a:gd name="T0" fmla="*/ 5 w 56"/>
                <a:gd name="T1" fmla="*/ 79 h 94"/>
                <a:gd name="T2" fmla="*/ 23 w 56"/>
                <a:gd name="T3" fmla="*/ 79 h 94"/>
                <a:gd name="T4" fmla="*/ 23 w 56"/>
                <a:gd name="T5" fmla="*/ 28 h 94"/>
                <a:gd name="T6" fmla="*/ 25 w 56"/>
                <a:gd name="T7" fmla="*/ 20 h 94"/>
                <a:gd name="T8" fmla="*/ 18 w 56"/>
                <a:gd name="T9" fmla="*/ 27 h 94"/>
                <a:gd name="T10" fmla="*/ 7 w 56"/>
                <a:gd name="T11" fmla="*/ 35 h 94"/>
                <a:gd name="T12" fmla="*/ 0 w 56"/>
                <a:gd name="T13" fmla="*/ 25 h 94"/>
                <a:gd name="T14" fmla="*/ 30 w 56"/>
                <a:gd name="T15" fmla="*/ 0 h 94"/>
                <a:gd name="T16" fmla="*/ 38 w 56"/>
                <a:gd name="T17" fmla="*/ 0 h 94"/>
                <a:gd name="T18" fmla="*/ 38 w 56"/>
                <a:gd name="T19" fmla="*/ 79 h 94"/>
                <a:gd name="T20" fmla="*/ 56 w 56"/>
                <a:gd name="T21" fmla="*/ 79 h 94"/>
                <a:gd name="T22" fmla="*/ 56 w 56"/>
                <a:gd name="T23" fmla="*/ 94 h 94"/>
                <a:gd name="T24" fmla="*/ 5 w 56"/>
                <a:gd name="T25" fmla="*/ 94 h 94"/>
                <a:gd name="T26" fmla="*/ 5 w 56"/>
                <a:gd name="T27" fmla="*/ 7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94">
                  <a:moveTo>
                    <a:pt x="5" y="79"/>
                  </a:moveTo>
                  <a:lnTo>
                    <a:pt x="23" y="79"/>
                  </a:lnTo>
                  <a:lnTo>
                    <a:pt x="23" y="28"/>
                  </a:lnTo>
                  <a:lnTo>
                    <a:pt x="25" y="20"/>
                  </a:lnTo>
                  <a:lnTo>
                    <a:pt x="18" y="27"/>
                  </a:lnTo>
                  <a:lnTo>
                    <a:pt x="7" y="35"/>
                  </a:lnTo>
                  <a:lnTo>
                    <a:pt x="0" y="25"/>
                  </a:lnTo>
                  <a:lnTo>
                    <a:pt x="30" y="0"/>
                  </a:lnTo>
                  <a:lnTo>
                    <a:pt x="38" y="0"/>
                  </a:lnTo>
                  <a:lnTo>
                    <a:pt x="38" y="79"/>
                  </a:lnTo>
                  <a:lnTo>
                    <a:pt x="56" y="79"/>
                  </a:lnTo>
                  <a:lnTo>
                    <a:pt x="56" y="94"/>
                  </a:lnTo>
                  <a:lnTo>
                    <a:pt x="5" y="94"/>
                  </a:lnTo>
                  <a:lnTo>
                    <a:pt x="5"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114">
              <a:extLst>
                <a:ext uri="{FF2B5EF4-FFF2-40B4-BE49-F238E27FC236}">
                  <a16:creationId xmlns:a16="http://schemas.microsoft.com/office/drawing/2014/main" id="{73817C37-CA05-4E33-A681-368386E3B791}"/>
                </a:ext>
              </a:extLst>
            </p:cNvPr>
            <p:cNvSpPr>
              <a:spLocks noEditPoints="1"/>
            </p:cNvSpPr>
            <p:nvPr/>
          </p:nvSpPr>
          <p:spPr bwMode="auto">
            <a:xfrm>
              <a:off x="671513" y="363538"/>
              <a:ext cx="98425" cy="150813"/>
            </a:xfrm>
            <a:custGeom>
              <a:avLst/>
              <a:gdLst>
                <a:gd name="T0" fmla="*/ 0 w 38"/>
                <a:gd name="T1" fmla="*/ 29 h 58"/>
                <a:gd name="T2" fmla="*/ 5 w 38"/>
                <a:gd name="T3" fmla="*/ 7 h 58"/>
                <a:gd name="T4" fmla="*/ 19 w 38"/>
                <a:gd name="T5" fmla="*/ 0 h 58"/>
                <a:gd name="T6" fmla="*/ 34 w 38"/>
                <a:gd name="T7" fmla="*/ 7 h 58"/>
                <a:gd name="T8" fmla="*/ 38 w 38"/>
                <a:gd name="T9" fmla="*/ 29 h 58"/>
                <a:gd name="T10" fmla="*/ 33 w 38"/>
                <a:gd name="T11" fmla="*/ 51 h 58"/>
                <a:gd name="T12" fmla="*/ 19 w 38"/>
                <a:gd name="T13" fmla="*/ 58 h 58"/>
                <a:gd name="T14" fmla="*/ 4 w 38"/>
                <a:gd name="T15" fmla="*/ 51 h 58"/>
                <a:gd name="T16" fmla="*/ 0 w 38"/>
                <a:gd name="T17" fmla="*/ 29 h 58"/>
                <a:gd name="T18" fmla="*/ 10 w 38"/>
                <a:gd name="T19" fmla="*/ 29 h 58"/>
                <a:gd name="T20" fmla="*/ 12 w 38"/>
                <a:gd name="T21" fmla="*/ 44 h 58"/>
                <a:gd name="T22" fmla="*/ 19 w 38"/>
                <a:gd name="T23" fmla="*/ 49 h 58"/>
                <a:gd name="T24" fmla="*/ 26 w 38"/>
                <a:gd name="T25" fmla="*/ 44 h 58"/>
                <a:gd name="T26" fmla="*/ 28 w 38"/>
                <a:gd name="T27" fmla="*/ 29 h 58"/>
                <a:gd name="T28" fmla="*/ 26 w 38"/>
                <a:gd name="T29" fmla="*/ 14 h 58"/>
                <a:gd name="T30" fmla="*/ 19 w 38"/>
                <a:gd name="T31" fmla="*/ 9 h 58"/>
                <a:gd name="T32" fmla="*/ 12 w 38"/>
                <a:gd name="T33" fmla="*/ 14 h 58"/>
                <a:gd name="T34" fmla="*/ 10 w 38"/>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58">
                  <a:moveTo>
                    <a:pt x="0" y="29"/>
                  </a:moveTo>
                  <a:cubicBezTo>
                    <a:pt x="0" y="19"/>
                    <a:pt x="1" y="12"/>
                    <a:pt x="5" y="7"/>
                  </a:cubicBezTo>
                  <a:cubicBezTo>
                    <a:pt x="8" y="3"/>
                    <a:pt x="13" y="0"/>
                    <a:pt x="19" y="0"/>
                  </a:cubicBezTo>
                  <a:cubicBezTo>
                    <a:pt x="26" y="0"/>
                    <a:pt x="31" y="3"/>
                    <a:pt x="34" y="7"/>
                  </a:cubicBezTo>
                  <a:cubicBezTo>
                    <a:pt x="37" y="12"/>
                    <a:pt x="38" y="19"/>
                    <a:pt x="38" y="29"/>
                  </a:cubicBezTo>
                  <a:cubicBezTo>
                    <a:pt x="38" y="39"/>
                    <a:pt x="37" y="46"/>
                    <a:pt x="33" y="51"/>
                  </a:cubicBezTo>
                  <a:cubicBezTo>
                    <a:pt x="30" y="56"/>
                    <a:pt x="25" y="58"/>
                    <a:pt x="19" y="58"/>
                  </a:cubicBezTo>
                  <a:cubicBezTo>
                    <a:pt x="12" y="58"/>
                    <a:pt x="7" y="56"/>
                    <a:pt x="4" y="51"/>
                  </a:cubicBezTo>
                  <a:cubicBezTo>
                    <a:pt x="1" y="46"/>
                    <a:pt x="0" y="38"/>
                    <a:pt x="0" y="29"/>
                  </a:cubicBezTo>
                  <a:close/>
                  <a:moveTo>
                    <a:pt x="10" y="29"/>
                  </a:moveTo>
                  <a:cubicBezTo>
                    <a:pt x="10" y="36"/>
                    <a:pt x="11" y="41"/>
                    <a:pt x="12" y="44"/>
                  </a:cubicBezTo>
                  <a:cubicBezTo>
                    <a:pt x="13" y="48"/>
                    <a:pt x="16" y="49"/>
                    <a:pt x="19" y="49"/>
                  </a:cubicBezTo>
                  <a:cubicBezTo>
                    <a:pt x="22" y="49"/>
                    <a:pt x="24" y="48"/>
                    <a:pt x="26" y="44"/>
                  </a:cubicBezTo>
                  <a:cubicBezTo>
                    <a:pt x="27" y="41"/>
                    <a:pt x="28" y="36"/>
                    <a:pt x="28" y="29"/>
                  </a:cubicBezTo>
                  <a:cubicBezTo>
                    <a:pt x="28" y="23"/>
                    <a:pt x="27" y="18"/>
                    <a:pt x="26" y="14"/>
                  </a:cubicBezTo>
                  <a:cubicBezTo>
                    <a:pt x="25" y="11"/>
                    <a:pt x="22" y="9"/>
                    <a:pt x="19" y="9"/>
                  </a:cubicBezTo>
                  <a:cubicBezTo>
                    <a:pt x="16" y="9"/>
                    <a:pt x="13" y="11"/>
                    <a:pt x="12"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115">
              <a:extLst>
                <a:ext uri="{FF2B5EF4-FFF2-40B4-BE49-F238E27FC236}">
                  <a16:creationId xmlns:a16="http://schemas.microsoft.com/office/drawing/2014/main" id="{73B45688-D908-4F74-BE85-A288619F4720}"/>
                </a:ext>
              </a:extLst>
            </p:cNvPr>
            <p:cNvSpPr>
              <a:spLocks/>
            </p:cNvSpPr>
            <p:nvPr/>
          </p:nvSpPr>
          <p:spPr bwMode="auto">
            <a:xfrm>
              <a:off x="806450" y="363538"/>
              <a:ext cx="90488" cy="149225"/>
            </a:xfrm>
            <a:custGeom>
              <a:avLst/>
              <a:gdLst>
                <a:gd name="T0" fmla="*/ 5 w 57"/>
                <a:gd name="T1" fmla="*/ 79 h 94"/>
                <a:gd name="T2" fmla="*/ 23 w 57"/>
                <a:gd name="T3" fmla="*/ 79 h 94"/>
                <a:gd name="T4" fmla="*/ 23 w 57"/>
                <a:gd name="T5" fmla="*/ 28 h 94"/>
                <a:gd name="T6" fmla="*/ 26 w 57"/>
                <a:gd name="T7" fmla="*/ 20 h 94"/>
                <a:gd name="T8" fmla="*/ 19 w 57"/>
                <a:gd name="T9" fmla="*/ 27 h 94"/>
                <a:gd name="T10" fmla="*/ 8 w 57"/>
                <a:gd name="T11" fmla="*/ 35 h 94"/>
                <a:gd name="T12" fmla="*/ 0 w 57"/>
                <a:gd name="T13" fmla="*/ 25 h 94"/>
                <a:gd name="T14" fmla="*/ 29 w 57"/>
                <a:gd name="T15" fmla="*/ 0 h 94"/>
                <a:gd name="T16" fmla="*/ 39 w 57"/>
                <a:gd name="T17" fmla="*/ 0 h 94"/>
                <a:gd name="T18" fmla="*/ 39 w 57"/>
                <a:gd name="T19" fmla="*/ 79 h 94"/>
                <a:gd name="T20" fmla="*/ 57 w 57"/>
                <a:gd name="T21" fmla="*/ 79 h 94"/>
                <a:gd name="T22" fmla="*/ 57 w 57"/>
                <a:gd name="T23" fmla="*/ 94 h 94"/>
                <a:gd name="T24" fmla="*/ 5 w 57"/>
                <a:gd name="T25" fmla="*/ 94 h 94"/>
                <a:gd name="T26" fmla="*/ 5 w 57"/>
                <a:gd name="T27" fmla="*/ 7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94">
                  <a:moveTo>
                    <a:pt x="5" y="79"/>
                  </a:moveTo>
                  <a:lnTo>
                    <a:pt x="23" y="79"/>
                  </a:lnTo>
                  <a:lnTo>
                    <a:pt x="23" y="28"/>
                  </a:lnTo>
                  <a:lnTo>
                    <a:pt x="26" y="20"/>
                  </a:lnTo>
                  <a:lnTo>
                    <a:pt x="19" y="27"/>
                  </a:lnTo>
                  <a:lnTo>
                    <a:pt x="8" y="35"/>
                  </a:lnTo>
                  <a:lnTo>
                    <a:pt x="0" y="25"/>
                  </a:lnTo>
                  <a:lnTo>
                    <a:pt x="29" y="0"/>
                  </a:lnTo>
                  <a:lnTo>
                    <a:pt x="39" y="0"/>
                  </a:lnTo>
                  <a:lnTo>
                    <a:pt x="39" y="79"/>
                  </a:lnTo>
                  <a:lnTo>
                    <a:pt x="57" y="79"/>
                  </a:lnTo>
                  <a:lnTo>
                    <a:pt x="57" y="94"/>
                  </a:lnTo>
                  <a:lnTo>
                    <a:pt x="5" y="94"/>
                  </a:lnTo>
                  <a:lnTo>
                    <a:pt x="5"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116">
              <a:extLst>
                <a:ext uri="{FF2B5EF4-FFF2-40B4-BE49-F238E27FC236}">
                  <a16:creationId xmlns:a16="http://schemas.microsoft.com/office/drawing/2014/main" id="{A3093418-524C-4749-8E67-857CDCC1B938}"/>
                </a:ext>
              </a:extLst>
            </p:cNvPr>
            <p:cNvSpPr>
              <a:spLocks noEditPoints="1"/>
            </p:cNvSpPr>
            <p:nvPr/>
          </p:nvSpPr>
          <p:spPr bwMode="auto">
            <a:xfrm>
              <a:off x="139700" y="611188"/>
              <a:ext cx="101600" cy="150813"/>
            </a:xfrm>
            <a:custGeom>
              <a:avLst/>
              <a:gdLst>
                <a:gd name="T0" fmla="*/ 0 w 39"/>
                <a:gd name="T1" fmla="*/ 29 h 58"/>
                <a:gd name="T2" fmla="*/ 5 w 39"/>
                <a:gd name="T3" fmla="*/ 8 h 58"/>
                <a:gd name="T4" fmla="*/ 19 w 39"/>
                <a:gd name="T5" fmla="*/ 0 h 58"/>
                <a:gd name="T6" fmla="*/ 34 w 39"/>
                <a:gd name="T7" fmla="*/ 7 h 58"/>
                <a:gd name="T8" fmla="*/ 39 w 39"/>
                <a:gd name="T9" fmla="*/ 29 h 58"/>
                <a:gd name="T10" fmla="*/ 34 w 39"/>
                <a:gd name="T11" fmla="*/ 51 h 58"/>
                <a:gd name="T12" fmla="*/ 19 w 39"/>
                <a:gd name="T13" fmla="*/ 58 h 58"/>
                <a:gd name="T14" fmla="*/ 5 w 39"/>
                <a:gd name="T15" fmla="*/ 51 h 58"/>
                <a:gd name="T16" fmla="*/ 0 w 39"/>
                <a:gd name="T17" fmla="*/ 29 h 58"/>
                <a:gd name="T18" fmla="*/ 10 w 39"/>
                <a:gd name="T19" fmla="*/ 29 h 58"/>
                <a:gd name="T20" fmla="*/ 13 w 39"/>
                <a:gd name="T21" fmla="*/ 44 h 58"/>
                <a:gd name="T22" fmla="*/ 19 w 39"/>
                <a:gd name="T23" fmla="*/ 49 h 58"/>
                <a:gd name="T24" fmla="*/ 26 w 39"/>
                <a:gd name="T25" fmla="*/ 45 h 58"/>
                <a:gd name="T26" fmla="*/ 28 w 39"/>
                <a:gd name="T27" fmla="*/ 29 h 58"/>
                <a:gd name="T28" fmla="*/ 26 w 39"/>
                <a:gd name="T29" fmla="*/ 14 h 58"/>
                <a:gd name="T30" fmla="*/ 19 w 39"/>
                <a:gd name="T31" fmla="*/ 9 h 58"/>
                <a:gd name="T32" fmla="*/ 13 w 39"/>
                <a:gd name="T33" fmla="*/ 14 h 58"/>
                <a:gd name="T34" fmla="*/ 10 w 39"/>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58">
                  <a:moveTo>
                    <a:pt x="0" y="29"/>
                  </a:moveTo>
                  <a:cubicBezTo>
                    <a:pt x="0" y="19"/>
                    <a:pt x="2" y="12"/>
                    <a:pt x="5" y="8"/>
                  </a:cubicBezTo>
                  <a:cubicBezTo>
                    <a:pt x="8" y="3"/>
                    <a:pt x="13" y="0"/>
                    <a:pt x="19" y="0"/>
                  </a:cubicBezTo>
                  <a:cubicBezTo>
                    <a:pt x="26" y="0"/>
                    <a:pt x="31" y="3"/>
                    <a:pt x="34" y="7"/>
                  </a:cubicBezTo>
                  <a:cubicBezTo>
                    <a:pt x="37" y="12"/>
                    <a:pt x="39" y="19"/>
                    <a:pt x="39" y="29"/>
                  </a:cubicBezTo>
                  <a:cubicBezTo>
                    <a:pt x="39" y="39"/>
                    <a:pt x="37" y="46"/>
                    <a:pt x="34" y="51"/>
                  </a:cubicBezTo>
                  <a:cubicBezTo>
                    <a:pt x="30" y="56"/>
                    <a:pt x="26" y="58"/>
                    <a:pt x="19" y="58"/>
                  </a:cubicBezTo>
                  <a:cubicBezTo>
                    <a:pt x="13" y="58"/>
                    <a:pt x="8" y="56"/>
                    <a:pt x="5" y="51"/>
                  </a:cubicBezTo>
                  <a:cubicBezTo>
                    <a:pt x="2" y="46"/>
                    <a:pt x="0" y="38"/>
                    <a:pt x="0" y="29"/>
                  </a:cubicBezTo>
                  <a:close/>
                  <a:moveTo>
                    <a:pt x="10" y="29"/>
                  </a:moveTo>
                  <a:cubicBezTo>
                    <a:pt x="10" y="36"/>
                    <a:pt x="11" y="41"/>
                    <a:pt x="13" y="44"/>
                  </a:cubicBezTo>
                  <a:cubicBezTo>
                    <a:pt x="14" y="48"/>
                    <a:pt x="16" y="49"/>
                    <a:pt x="19" y="49"/>
                  </a:cubicBezTo>
                  <a:cubicBezTo>
                    <a:pt x="23" y="49"/>
                    <a:pt x="25" y="48"/>
                    <a:pt x="26" y="45"/>
                  </a:cubicBezTo>
                  <a:cubicBezTo>
                    <a:pt x="28" y="41"/>
                    <a:pt x="28" y="36"/>
                    <a:pt x="28" y="29"/>
                  </a:cubicBezTo>
                  <a:cubicBezTo>
                    <a:pt x="28" y="23"/>
                    <a:pt x="28" y="18"/>
                    <a:pt x="26" y="14"/>
                  </a:cubicBezTo>
                  <a:cubicBezTo>
                    <a:pt x="25" y="11"/>
                    <a:pt x="23" y="9"/>
                    <a:pt x="19" y="9"/>
                  </a:cubicBezTo>
                  <a:cubicBezTo>
                    <a:pt x="16" y="9"/>
                    <a:pt x="14" y="11"/>
                    <a:pt x="13"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117">
              <a:extLst>
                <a:ext uri="{FF2B5EF4-FFF2-40B4-BE49-F238E27FC236}">
                  <a16:creationId xmlns:a16="http://schemas.microsoft.com/office/drawing/2014/main" id="{D909694C-BAB0-41A3-A78D-2F3C746DD0F8}"/>
                </a:ext>
              </a:extLst>
            </p:cNvPr>
            <p:cNvSpPr>
              <a:spLocks noEditPoints="1"/>
            </p:cNvSpPr>
            <p:nvPr/>
          </p:nvSpPr>
          <p:spPr bwMode="auto">
            <a:xfrm>
              <a:off x="273050" y="611188"/>
              <a:ext cx="101600" cy="150813"/>
            </a:xfrm>
            <a:custGeom>
              <a:avLst/>
              <a:gdLst>
                <a:gd name="T0" fmla="*/ 0 w 39"/>
                <a:gd name="T1" fmla="*/ 29 h 58"/>
                <a:gd name="T2" fmla="*/ 5 w 39"/>
                <a:gd name="T3" fmla="*/ 8 h 58"/>
                <a:gd name="T4" fmla="*/ 19 w 39"/>
                <a:gd name="T5" fmla="*/ 0 h 58"/>
                <a:gd name="T6" fmla="*/ 34 w 39"/>
                <a:gd name="T7" fmla="*/ 7 h 58"/>
                <a:gd name="T8" fmla="*/ 39 w 39"/>
                <a:gd name="T9" fmla="*/ 29 h 58"/>
                <a:gd name="T10" fmla="*/ 34 w 39"/>
                <a:gd name="T11" fmla="*/ 51 h 58"/>
                <a:gd name="T12" fmla="*/ 19 w 39"/>
                <a:gd name="T13" fmla="*/ 58 h 58"/>
                <a:gd name="T14" fmla="*/ 5 w 39"/>
                <a:gd name="T15" fmla="*/ 51 h 58"/>
                <a:gd name="T16" fmla="*/ 0 w 39"/>
                <a:gd name="T17" fmla="*/ 29 h 58"/>
                <a:gd name="T18" fmla="*/ 10 w 39"/>
                <a:gd name="T19" fmla="*/ 29 h 58"/>
                <a:gd name="T20" fmla="*/ 12 w 39"/>
                <a:gd name="T21" fmla="*/ 44 h 58"/>
                <a:gd name="T22" fmla="*/ 19 w 39"/>
                <a:gd name="T23" fmla="*/ 49 h 58"/>
                <a:gd name="T24" fmla="*/ 26 w 39"/>
                <a:gd name="T25" fmla="*/ 45 h 58"/>
                <a:gd name="T26" fmla="*/ 28 w 39"/>
                <a:gd name="T27" fmla="*/ 29 h 58"/>
                <a:gd name="T28" fmla="*/ 26 w 39"/>
                <a:gd name="T29" fmla="*/ 14 h 58"/>
                <a:gd name="T30" fmla="*/ 19 w 39"/>
                <a:gd name="T31" fmla="*/ 9 h 58"/>
                <a:gd name="T32" fmla="*/ 12 w 39"/>
                <a:gd name="T33" fmla="*/ 14 h 58"/>
                <a:gd name="T34" fmla="*/ 10 w 39"/>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58">
                  <a:moveTo>
                    <a:pt x="0" y="29"/>
                  </a:moveTo>
                  <a:cubicBezTo>
                    <a:pt x="0" y="19"/>
                    <a:pt x="2" y="12"/>
                    <a:pt x="5" y="8"/>
                  </a:cubicBezTo>
                  <a:cubicBezTo>
                    <a:pt x="8" y="3"/>
                    <a:pt x="13" y="0"/>
                    <a:pt x="19" y="0"/>
                  </a:cubicBezTo>
                  <a:cubicBezTo>
                    <a:pt x="26" y="0"/>
                    <a:pt x="31" y="3"/>
                    <a:pt x="34" y="7"/>
                  </a:cubicBezTo>
                  <a:cubicBezTo>
                    <a:pt x="37" y="12"/>
                    <a:pt x="39" y="19"/>
                    <a:pt x="39" y="29"/>
                  </a:cubicBezTo>
                  <a:cubicBezTo>
                    <a:pt x="39" y="39"/>
                    <a:pt x="37" y="46"/>
                    <a:pt x="34" y="51"/>
                  </a:cubicBezTo>
                  <a:cubicBezTo>
                    <a:pt x="30" y="56"/>
                    <a:pt x="25" y="58"/>
                    <a:pt x="19" y="58"/>
                  </a:cubicBezTo>
                  <a:cubicBezTo>
                    <a:pt x="13" y="58"/>
                    <a:pt x="8" y="56"/>
                    <a:pt x="5" y="51"/>
                  </a:cubicBezTo>
                  <a:cubicBezTo>
                    <a:pt x="2" y="46"/>
                    <a:pt x="0" y="38"/>
                    <a:pt x="0" y="29"/>
                  </a:cubicBezTo>
                  <a:close/>
                  <a:moveTo>
                    <a:pt x="10" y="29"/>
                  </a:moveTo>
                  <a:cubicBezTo>
                    <a:pt x="10" y="36"/>
                    <a:pt x="11" y="41"/>
                    <a:pt x="12" y="44"/>
                  </a:cubicBezTo>
                  <a:cubicBezTo>
                    <a:pt x="14" y="48"/>
                    <a:pt x="16" y="49"/>
                    <a:pt x="19" y="49"/>
                  </a:cubicBezTo>
                  <a:cubicBezTo>
                    <a:pt x="22" y="49"/>
                    <a:pt x="25" y="48"/>
                    <a:pt x="26" y="45"/>
                  </a:cubicBezTo>
                  <a:cubicBezTo>
                    <a:pt x="28" y="41"/>
                    <a:pt x="28" y="36"/>
                    <a:pt x="28" y="29"/>
                  </a:cubicBezTo>
                  <a:cubicBezTo>
                    <a:pt x="28" y="23"/>
                    <a:pt x="28" y="18"/>
                    <a:pt x="26" y="14"/>
                  </a:cubicBezTo>
                  <a:cubicBezTo>
                    <a:pt x="25" y="11"/>
                    <a:pt x="23" y="9"/>
                    <a:pt x="19" y="9"/>
                  </a:cubicBezTo>
                  <a:cubicBezTo>
                    <a:pt x="16" y="9"/>
                    <a:pt x="14" y="11"/>
                    <a:pt x="12"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118">
              <a:extLst>
                <a:ext uri="{FF2B5EF4-FFF2-40B4-BE49-F238E27FC236}">
                  <a16:creationId xmlns:a16="http://schemas.microsoft.com/office/drawing/2014/main" id="{8D85908C-FEE6-4B04-BCE5-5F668E5A9069}"/>
                </a:ext>
              </a:extLst>
            </p:cNvPr>
            <p:cNvSpPr>
              <a:spLocks/>
            </p:cNvSpPr>
            <p:nvPr/>
          </p:nvSpPr>
          <p:spPr bwMode="auto">
            <a:xfrm>
              <a:off x="411163" y="614363"/>
              <a:ext cx="87313" cy="144463"/>
            </a:xfrm>
            <a:custGeom>
              <a:avLst/>
              <a:gdLst>
                <a:gd name="T0" fmla="*/ 5 w 55"/>
                <a:gd name="T1" fmla="*/ 77 h 91"/>
                <a:gd name="T2" fmla="*/ 23 w 55"/>
                <a:gd name="T3" fmla="*/ 77 h 91"/>
                <a:gd name="T4" fmla="*/ 23 w 55"/>
                <a:gd name="T5" fmla="*/ 26 h 91"/>
                <a:gd name="T6" fmla="*/ 24 w 55"/>
                <a:gd name="T7" fmla="*/ 18 h 91"/>
                <a:gd name="T8" fmla="*/ 18 w 55"/>
                <a:gd name="T9" fmla="*/ 24 h 91"/>
                <a:gd name="T10" fmla="*/ 6 w 55"/>
                <a:gd name="T11" fmla="*/ 32 h 91"/>
                <a:gd name="T12" fmla="*/ 0 w 55"/>
                <a:gd name="T13" fmla="*/ 23 h 91"/>
                <a:gd name="T14" fmla="*/ 29 w 55"/>
                <a:gd name="T15" fmla="*/ 0 h 91"/>
                <a:gd name="T16" fmla="*/ 39 w 55"/>
                <a:gd name="T17" fmla="*/ 0 h 91"/>
                <a:gd name="T18" fmla="*/ 39 w 55"/>
                <a:gd name="T19" fmla="*/ 77 h 91"/>
                <a:gd name="T20" fmla="*/ 55 w 55"/>
                <a:gd name="T21" fmla="*/ 77 h 91"/>
                <a:gd name="T22" fmla="*/ 55 w 55"/>
                <a:gd name="T23" fmla="*/ 91 h 91"/>
                <a:gd name="T24" fmla="*/ 5 w 55"/>
                <a:gd name="T25" fmla="*/ 91 h 91"/>
                <a:gd name="T26" fmla="*/ 5 w 55"/>
                <a:gd name="T27" fmla="*/ 7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91">
                  <a:moveTo>
                    <a:pt x="5" y="77"/>
                  </a:moveTo>
                  <a:lnTo>
                    <a:pt x="23" y="77"/>
                  </a:lnTo>
                  <a:lnTo>
                    <a:pt x="23" y="26"/>
                  </a:lnTo>
                  <a:lnTo>
                    <a:pt x="24" y="18"/>
                  </a:lnTo>
                  <a:lnTo>
                    <a:pt x="18" y="24"/>
                  </a:lnTo>
                  <a:lnTo>
                    <a:pt x="6" y="32"/>
                  </a:lnTo>
                  <a:lnTo>
                    <a:pt x="0" y="23"/>
                  </a:lnTo>
                  <a:lnTo>
                    <a:pt x="29" y="0"/>
                  </a:lnTo>
                  <a:lnTo>
                    <a:pt x="39" y="0"/>
                  </a:lnTo>
                  <a:lnTo>
                    <a:pt x="39" y="77"/>
                  </a:lnTo>
                  <a:lnTo>
                    <a:pt x="55" y="77"/>
                  </a:lnTo>
                  <a:lnTo>
                    <a:pt x="55" y="91"/>
                  </a:lnTo>
                  <a:lnTo>
                    <a:pt x="5" y="91"/>
                  </a:lnTo>
                  <a:lnTo>
                    <a:pt x="5"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19">
              <a:extLst>
                <a:ext uri="{FF2B5EF4-FFF2-40B4-BE49-F238E27FC236}">
                  <a16:creationId xmlns:a16="http://schemas.microsoft.com/office/drawing/2014/main" id="{B6BF7510-7AFD-4291-90C4-370603A558F8}"/>
                </a:ext>
              </a:extLst>
            </p:cNvPr>
            <p:cNvSpPr>
              <a:spLocks noEditPoints="1"/>
            </p:cNvSpPr>
            <p:nvPr/>
          </p:nvSpPr>
          <p:spPr bwMode="auto">
            <a:xfrm>
              <a:off x="538163" y="611188"/>
              <a:ext cx="98425" cy="150813"/>
            </a:xfrm>
            <a:custGeom>
              <a:avLst/>
              <a:gdLst>
                <a:gd name="T0" fmla="*/ 0 w 38"/>
                <a:gd name="T1" fmla="*/ 29 h 58"/>
                <a:gd name="T2" fmla="*/ 5 w 38"/>
                <a:gd name="T3" fmla="*/ 8 h 58"/>
                <a:gd name="T4" fmla="*/ 19 w 38"/>
                <a:gd name="T5" fmla="*/ 0 h 58"/>
                <a:gd name="T6" fmla="*/ 34 w 38"/>
                <a:gd name="T7" fmla="*/ 7 h 58"/>
                <a:gd name="T8" fmla="*/ 38 w 38"/>
                <a:gd name="T9" fmla="*/ 29 h 58"/>
                <a:gd name="T10" fmla="*/ 33 w 38"/>
                <a:gd name="T11" fmla="*/ 51 h 58"/>
                <a:gd name="T12" fmla="*/ 19 w 38"/>
                <a:gd name="T13" fmla="*/ 58 h 58"/>
                <a:gd name="T14" fmla="*/ 4 w 38"/>
                <a:gd name="T15" fmla="*/ 51 h 58"/>
                <a:gd name="T16" fmla="*/ 0 w 38"/>
                <a:gd name="T17" fmla="*/ 29 h 58"/>
                <a:gd name="T18" fmla="*/ 10 w 38"/>
                <a:gd name="T19" fmla="*/ 29 h 58"/>
                <a:gd name="T20" fmla="*/ 12 w 38"/>
                <a:gd name="T21" fmla="*/ 44 h 58"/>
                <a:gd name="T22" fmla="*/ 19 w 38"/>
                <a:gd name="T23" fmla="*/ 49 h 58"/>
                <a:gd name="T24" fmla="*/ 26 w 38"/>
                <a:gd name="T25" fmla="*/ 45 h 58"/>
                <a:gd name="T26" fmla="*/ 28 w 38"/>
                <a:gd name="T27" fmla="*/ 29 h 58"/>
                <a:gd name="T28" fmla="*/ 26 w 38"/>
                <a:gd name="T29" fmla="*/ 14 h 58"/>
                <a:gd name="T30" fmla="*/ 19 w 38"/>
                <a:gd name="T31" fmla="*/ 9 h 58"/>
                <a:gd name="T32" fmla="*/ 12 w 38"/>
                <a:gd name="T33" fmla="*/ 14 h 58"/>
                <a:gd name="T34" fmla="*/ 10 w 38"/>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58">
                  <a:moveTo>
                    <a:pt x="0" y="29"/>
                  </a:moveTo>
                  <a:cubicBezTo>
                    <a:pt x="0" y="19"/>
                    <a:pt x="1" y="12"/>
                    <a:pt x="5" y="8"/>
                  </a:cubicBezTo>
                  <a:cubicBezTo>
                    <a:pt x="8" y="3"/>
                    <a:pt x="13" y="0"/>
                    <a:pt x="19" y="0"/>
                  </a:cubicBezTo>
                  <a:cubicBezTo>
                    <a:pt x="26" y="0"/>
                    <a:pt x="31" y="3"/>
                    <a:pt x="34" y="7"/>
                  </a:cubicBezTo>
                  <a:cubicBezTo>
                    <a:pt x="37" y="12"/>
                    <a:pt x="38" y="19"/>
                    <a:pt x="38" y="29"/>
                  </a:cubicBezTo>
                  <a:cubicBezTo>
                    <a:pt x="38" y="39"/>
                    <a:pt x="37" y="46"/>
                    <a:pt x="33" y="51"/>
                  </a:cubicBezTo>
                  <a:cubicBezTo>
                    <a:pt x="30" y="56"/>
                    <a:pt x="25" y="58"/>
                    <a:pt x="19" y="58"/>
                  </a:cubicBezTo>
                  <a:cubicBezTo>
                    <a:pt x="12" y="58"/>
                    <a:pt x="8" y="56"/>
                    <a:pt x="4" y="51"/>
                  </a:cubicBezTo>
                  <a:cubicBezTo>
                    <a:pt x="1" y="46"/>
                    <a:pt x="0" y="38"/>
                    <a:pt x="0" y="29"/>
                  </a:cubicBezTo>
                  <a:close/>
                  <a:moveTo>
                    <a:pt x="10" y="29"/>
                  </a:moveTo>
                  <a:cubicBezTo>
                    <a:pt x="10" y="36"/>
                    <a:pt x="11" y="41"/>
                    <a:pt x="12" y="44"/>
                  </a:cubicBezTo>
                  <a:cubicBezTo>
                    <a:pt x="14" y="48"/>
                    <a:pt x="16" y="49"/>
                    <a:pt x="19" y="49"/>
                  </a:cubicBezTo>
                  <a:cubicBezTo>
                    <a:pt x="22" y="49"/>
                    <a:pt x="24" y="48"/>
                    <a:pt x="26" y="45"/>
                  </a:cubicBezTo>
                  <a:cubicBezTo>
                    <a:pt x="27" y="41"/>
                    <a:pt x="28" y="36"/>
                    <a:pt x="28" y="29"/>
                  </a:cubicBezTo>
                  <a:cubicBezTo>
                    <a:pt x="28" y="23"/>
                    <a:pt x="27" y="18"/>
                    <a:pt x="26" y="14"/>
                  </a:cubicBezTo>
                  <a:cubicBezTo>
                    <a:pt x="25" y="11"/>
                    <a:pt x="22" y="9"/>
                    <a:pt x="19" y="9"/>
                  </a:cubicBezTo>
                  <a:cubicBezTo>
                    <a:pt x="16" y="9"/>
                    <a:pt x="14" y="11"/>
                    <a:pt x="12"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20">
              <a:extLst>
                <a:ext uri="{FF2B5EF4-FFF2-40B4-BE49-F238E27FC236}">
                  <a16:creationId xmlns:a16="http://schemas.microsoft.com/office/drawing/2014/main" id="{D4801A41-C7D2-4ABB-A603-7A278874EB1D}"/>
                </a:ext>
              </a:extLst>
            </p:cNvPr>
            <p:cNvSpPr>
              <a:spLocks/>
            </p:cNvSpPr>
            <p:nvPr/>
          </p:nvSpPr>
          <p:spPr bwMode="auto">
            <a:xfrm>
              <a:off x="673100" y="614363"/>
              <a:ext cx="92075" cy="144463"/>
            </a:xfrm>
            <a:custGeom>
              <a:avLst/>
              <a:gdLst>
                <a:gd name="T0" fmla="*/ 5 w 58"/>
                <a:gd name="T1" fmla="*/ 77 h 91"/>
                <a:gd name="T2" fmla="*/ 23 w 58"/>
                <a:gd name="T3" fmla="*/ 77 h 91"/>
                <a:gd name="T4" fmla="*/ 23 w 58"/>
                <a:gd name="T5" fmla="*/ 26 h 91"/>
                <a:gd name="T6" fmla="*/ 26 w 58"/>
                <a:gd name="T7" fmla="*/ 18 h 91"/>
                <a:gd name="T8" fmla="*/ 20 w 58"/>
                <a:gd name="T9" fmla="*/ 24 h 91"/>
                <a:gd name="T10" fmla="*/ 8 w 58"/>
                <a:gd name="T11" fmla="*/ 32 h 91"/>
                <a:gd name="T12" fmla="*/ 0 w 58"/>
                <a:gd name="T13" fmla="*/ 23 h 91"/>
                <a:gd name="T14" fmla="*/ 31 w 58"/>
                <a:gd name="T15" fmla="*/ 0 h 91"/>
                <a:gd name="T16" fmla="*/ 39 w 58"/>
                <a:gd name="T17" fmla="*/ 0 h 91"/>
                <a:gd name="T18" fmla="*/ 39 w 58"/>
                <a:gd name="T19" fmla="*/ 77 h 91"/>
                <a:gd name="T20" fmla="*/ 58 w 58"/>
                <a:gd name="T21" fmla="*/ 77 h 91"/>
                <a:gd name="T22" fmla="*/ 58 w 58"/>
                <a:gd name="T23" fmla="*/ 91 h 91"/>
                <a:gd name="T24" fmla="*/ 5 w 58"/>
                <a:gd name="T25" fmla="*/ 91 h 91"/>
                <a:gd name="T26" fmla="*/ 5 w 58"/>
                <a:gd name="T27" fmla="*/ 7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91">
                  <a:moveTo>
                    <a:pt x="5" y="77"/>
                  </a:moveTo>
                  <a:lnTo>
                    <a:pt x="23" y="77"/>
                  </a:lnTo>
                  <a:lnTo>
                    <a:pt x="23" y="26"/>
                  </a:lnTo>
                  <a:lnTo>
                    <a:pt x="26" y="18"/>
                  </a:lnTo>
                  <a:lnTo>
                    <a:pt x="20" y="24"/>
                  </a:lnTo>
                  <a:lnTo>
                    <a:pt x="8" y="32"/>
                  </a:lnTo>
                  <a:lnTo>
                    <a:pt x="0" y="23"/>
                  </a:lnTo>
                  <a:lnTo>
                    <a:pt x="31" y="0"/>
                  </a:lnTo>
                  <a:lnTo>
                    <a:pt x="39" y="0"/>
                  </a:lnTo>
                  <a:lnTo>
                    <a:pt x="39" y="77"/>
                  </a:lnTo>
                  <a:lnTo>
                    <a:pt x="58" y="77"/>
                  </a:lnTo>
                  <a:lnTo>
                    <a:pt x="58" y="91"/>
                  </a:lnTo>
                  <a:lnTo>
                    <a:pt x="5" y="91"/>
                  </a:lnTo>
                  <a:lnTo>
                    <a:pt x="5"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21">
              <a:extLst>
                <a:ext uri="{FF2B5EF4-FFF2-40B4-BE49-F238E27FC236}">
                  <a16:creationId xmlns:a16="http://schemas.microsoft.com/office/drawing/2014/main" id="{4E15D816-C82A-40F0-BFB9-89B8F998DA31}"/>
                </a:ext>
              </a:extLst>
            </p:cNvPr>
            <p:cNvSpPr>
              <a:spLocks noEditPoints="1"/>
            </p:cNvSpPr>
            <p:nvPr/>
          </p:nvSpPr>
          <p:spPr bwMode="auto">
            <a:xfrm>
              <a:off x="803275" y="611188"/>
              <a:ext cx="98425" cy="150813"/>
            </a:xfrm>
            <a:custGeom>
              <a:avLst/>
              <a:gdLst>
                <a:gd name="T0" fmla="*/ 0 w 38"/>
                <a:gd name="T1" fmla="*/ 29 h 58"/>
                <a:gd name="T2" fmla="*/ 5 w 38"/>
                <a:gd name="T3" fmla="*/ 8 h 58"/>
                <a:gd name="T4" fmla="*/ 19 w 38"/>
                <a:gd name="T5" fmla="*/ 0 h 58"/>
                <a:gd name="T6" fmla="*/ 34 w 38"/>
                <a:gd name="T7" fmla="*/ 7 h 58"/>
                <a:gd name="T8" fmla="*/ 38 w 38"/>
                <a:gd name="T9" fmla="*/ 29 h 58"/>
                <a:gd name="T10" fmla="*/ 33 w 38"/>
                <a:gd name="T11" fmla="*/ 51 h 58"/>
                <a:gd name="T12" fmla="*/ 19 w 38"/>
                <a:gd name="T13" fmla="*/ 58 h 58"/>
                <a:gd name="T14" fmla="*/ 4 w 38"/>
                <a:gd name="T15" fmla="*/ 51 h 58"/>
                <a:gd name="T16" fmla="*/ 0 w 38"/>
                <a:gd name="T17" fmla="*/ 29 h 58"/>
                <a:gd name="T18" fmla="*/ 10 w 38"/>
                <a:gd name="T19" fmla="*/ 29 h 58"/>
                <a:gd name="T20" fmla="*/ 12 w 38"/>
                <a:gd name="T21" fmla="*/ 44 h 58"/>
                <a:gd name="T22" fmla="*/ 19 w 38"/>
                <a:gd name="T23" fmla="*/ 49 h 58"/>
                <a:gd name="T24" fmla="*/ 26 w 38"/>
                <a:gd name="T25" fmla="*/ 45 h 58"/>
                <a:gd name="T26" fmla="*/ 28 w 38"/>
                <a:gd name="T27" fmla="*/ 29 h 58"/>
                <a:gd name="T28" fmla="*/ 26 w 38"/>
                <a:gd name="T29" fmla="*/ 14 h 58"/>
                <a:gd name="T30" fmla="*/ 19 w 38"/>
                <a:gd name="T31" fmla="*/ 9 h 58"/>
                <a:gd name="T32" fmla="*/ 12 w 38"/>
                <a:gd name="T33" fmla="*/ 14 h 58"/>
                <a:gd name="T34" fmla="*/ 10 w 38"/>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58">
                  <a:moveTo>
                    <a:pt x="0" y="29"/>
                  </a:moveTo>
                  <a:cubicBezTo>
                    <a:pt x="0" y="19"/>
                    <a:pt x="1" y="12"/>
                    <a:pt x="5" y="8"/>
                  </a:cubicBezTo>
                  <a:cubicBezTo>
                    <a:pt x="8" y="3"/>
                    <a:pt x="13" y="0"/>
                    <a:pt x="19" y="0"/>
                  </a:cubicBezTo>
                  <a:cubicBezTo>
                    <a:pt x="26" y="0"/>
                    <a:pt x="30" y="3"/>
                    <a:pt x="34" y="7"/>
                  </a:cubicBezTo>
                  <a:cubicBezTo>
                    <a:pt x="37" y="12"/>
                    <a:pt x="38" y="19"/>
                    <a:pt x="38" y="29"/>
                  </a:cubicBezTo>
                  <a:cubicBezTo>
                    <a:pt x="38" y="39"/>
                    <a:pt x="37" y="46"/>
                    <a:pt x="33" y="51"/>
                  </a:cubicBezTo>
                  <a:cubicBezTo>
                    <a:pt x="30" y="56"/>
                    <a:pt x="25" y="58"/>
                    <a:pt x="19" y="58"/>
                  </a:cubicBezTo>
                  <a:cubicBezTo>
                    <a:pt x="12" y="58"/>
                    <a:pt x="7" y="56"/>
                    <a:pt x="4" y="51"/>
                  </a:cubicBezTo>
                  <a:cubicBezTo>
                    <a:pt x="1" y="46"/>
                    <a:pt x="0" y="38"/>
                    <a:pt x="0" y="29"/>
                  </a:cubicBezTo>
                  <a:close/>
                  <a:moveTo>
                    <a:pt x="10" y="29"/>
                  </a:moveTo>
                  <a:cubicBezTo>
                    <a:pt x="10" y="36"/>
                    <a:pt x="11" y="41"/>
                    <a:pt x="12" y="44"/>
                  </a:cubicBezTo>
                  <a:cubicBezTo>
                    <a:pt x="13" y="48"/>
                    <a:pt x="16" y="49"/>
                    <a:pt x="19" y="49"/>
                  </a:cubicBezTo>
                  <a:cubicBezTo>
                    <a:pt x="22" y="49"/>
                    <a:pt x="24" y="48"/>
                    <a:pt x="26" y="45"/>
                  </a:cubicBezTo>
                  <a:cubicBezTo>
                    <a:pt x="27" y="41"/>
                    <a:pt x="28" y="36"/>
                    <a:pt x="28" y="29"/>
                  </a:cubicBezTo>
                  <a:cubicBezTo>
                    <a:pt x="28" y="23"/>
                    <a:pt x="27" y="18"/>
                    <a:pt x="26" y="14"/>
                  </a:cubicBezTo>
                  <a:cubicBezTo>
                    <a:pt x="24" y="11"/>
                    <a:pt x="22" y="9"/>
                    <a:pt x="19" y="9"/>
                  </a:cubicBezTo>
                  <a:cubicBezTo>
                    <a:pt x="16" y="9"/>
                    <a:pt x="13" y="11"/>
                    <a:pt x="12"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6" name="Group 55">
            <a:extLst>
              <a:ext uri="{FF2B5EF4-FFF2-40B4-BE49-F238E27FC236}">
                <a16:creationId xmlns:a16="http://schemas.microsoft.com/office/drawing/2014/main" id="{B21A47E0-0C01-42F9-8E76-0313DB112A01}"/>
              </a:ext>
            </a:extLst>
          </p:cNvPr>
          <p:cNvGrpSpPr/>
          <p:nvPr/>
        </p:nvGrpSpPr>
        <p:grpSpPr>
          <a:xfrm>
            <a:off x="716829" y="3140067"/>
            <a:ext cx="374826" cy="169004"/>
            <a:chOff x="139700" y="363538"/>
            <a:chExt cx="762000" cy="398463"/>
          </a:xfrm>
          <a:solidFill>
            <a:srgbClr val="6CC24A"/>
          </a:solidFill>
        </p:grpSpPr>
        <p:sp>
          <p:nvSpPr>
            <p:cNvPr id="57" name="Freeform 110">
              <a:extLst>
                <a:ext uri="{FF2B5EF4-FFF2-40B4-BE49-F238E27FC236}">
                  <a16:creationId xmlns:a16="http://schemas.microsoft.com/office/drawing/2014/main" id="{CAB30894-6F81-4164-BBBE-7258A77ECCF8}"/>
                </a:ext>
              </a:extLst>
            </p:cNvPr>
            <p:cNvSpPr>
              <a:spLocks noEditPoints="1"/>
            </p:cNvSpPr>
            <p:nvPr/>
          </p:nvSpPr>
          <p:spPr bwMode="auto">
            <a:xfrm>
              <a:off x="139700" y="363538"/>
              <a:ext cx="101600" cy="150813"/>
            </a:xfrm>
            <a:custGeom>
              <a:avLst/>
              <a:gdLst>
                <a:gd name="T0" fmla="*/ 0 w 39"/>
                <a:gd name="T1" fmla="*/ 29 h 58"/>
                <a:gd name="T2" fmla="*/ 5 w 39"/>
                <a:gd name="T3" fmla="*/ 7 h 58"/>
                <a:gd name="T4" fmla="*/ 19 w 39"/>
                <a:gd name="T5" fmla="*/ 0 h 58"/>
                <a:gd name="T6" fmla="*/ 34 w 39"/>
                <a:gd name="T7" fmla="*/ 7 h 58"/>
                <a:gd name="T8" fmla="*/ 39 w 39"/>
                <a:gd name="T9" fmla="*/ 29 h 58"/>
                <a:gd name="T10" fmla="*/ 34 w 39"/>
                <a:gd name="T11" fmla="*/ 51 h 58"/>
                <a:gd name="T12" fmla="*/ 19 w 39"/>
                <a:gd name="T13" fmla="*/ 58 h 58"/>
                <a:gd name="T14" fmla="*/ 5 w 39"/>
                <a:gd name="T15" fmla="*/ 51 h 58"/>
                <a:gd name="T16" fmla="*/ 0 w 39"/>
                <a:gd name="T17" fmla="*/ 29 h 58"/>
                <a:gd name="T18" fmla="*/ 10 w 39"/>
                <a:gd name="T19" fmla="*/ 29 h 58"/>
                <a:gd name="T20" fmla="*/ 13 w 39"/>
                <a:gd name="T21" fmla="*/ 44 h 58"/>
                <a:gd name="T22" fmla="*/ 19 w 39"/>
                <a:gd name="T23" fmla="*/ 49 h 58"/>
                <a:gd name="T24" fmla="*/ 26 w 39"/>
                <a:gd name="T25" fmla="*/ 44 h 58"/>
                <a:gd name="T26" fmla="*/ 28 w 39"/>
                <a:gd name="T27" fmla="*/ 29 h 58"/>
                <a:gd name="T28" fmla="*/ 26 w 39"/>
                <a:gd name="T29" fmla="*/ 14 h 58"/>
                <a:gd name="T30" fmla="*/ 19 w 39"/>
                <a:gd name="T31" fmla="*/ 9 h 58"/>
                <a:gd name="T32" fmla="*/ 13 w 39"/>
                <a:gd name="T33" fmla="*/ 14 h 58"/>
                <a:gd name="T34" fmla="*/ 10 w 39"/>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58">
                  <a:moveTo>
                    <a:pt x="0" y="29"/>
                  </a:moveTo>
                  <a:cubicBezTo>
                    <a:pt x="0" y="19"/>
                    <a:pt x="2" y="12"/>
                    <a:pt x="5" y="7"/>
                  </a:cubicBezTo>
                  <a:cubicBezTo>
                    <a:pt x="8" y="3"/>
                    <a:pt x="13" y="0"/>
                    <a:pt x="19" y="0"/>
                  </a:cubicBezTo>
                  <a:cubicBezTo>
                    <a:pt x="26" y="0"/>
                    <a:pt x="31" y="3"/>
                    <a:pt x="34" y="7"/>
                  </a:cubicBezTo>
                  <a:cubicBezTo>
                    <a:pt x="37" y="12"/>
                    <a:pt x="39" y="19"/>
                    <a:pt x="39" y="29"/>
                  </a:cubicBezTo>
                  <a:cubicBezTo>
                    <a:pt x="39" y="39"/>
                    <a:pt x="37" y="46"/>
                    <a:pt x="34" y="51"/>
                  </a:cubicBezTo>
                  <a:cubicBezTo>
                    <a:pt x="30" y="56"/>
                    <a:pt x="26" y="58"/>
                    <a:pt x="19" y="58"/>
                  </a:cubicBezTo>
                  <a:cubicBezTo>
                    <a:pt x="13" y="58"/>
                    <a:pt x="8" y="56"/>
                    <a:pt x="5" y="51"/>
                  </a:cubicBezTo>
                  <a:cubicBezTo>
                    <a:pt x="2" y="46"/>
                    <a:pt x="0" y="38"/>
                    <a:pt x="0" y="29"/>
                  </a:cubicBezTo>
                  <a:close/>
                  <a:moveTo>
                    <a:pt x="10" y="29"/>
                  </a:moveTo>
                  <a:cubicBezTo>
                    <a:pt x="10" y="36"/>
                    <a:pt x="11" y="41"/>
                    <a:pt x="13" y="44"/>
                  </a:cubicBezTo>
                  <a:cubicBezTo>
                    <a:pt x="14" y="48"/>
                    <a:pt x="16" y="49"/>
                    <a:pt x="19" y="49"/>
                  </a:cubicBezTo>
                  <a:cubicBezTo>
                    <a:pt x="23" y="49"/>
                    <a:pt x="25" y="48"/>
                    <a:pt x="26" y="44"/>
                  </a:cubicBezTo>
                  <a:cubicBezTo>
                    <a:pt x="28" y="41"/>
                    <a:pt x="28" y="36"/>
                    <a:pt x="28" y="29"/>
                  </a:cubicBezTo>
                  <a:cubicBezTo>
                    <a:pt x="28" y="23"/>
                    <a:pt x="28" y="18"/>
                    <a:pt x="26" y="14"/>
                  </a:cubicBezTo>
                  <a:cubicBezTo>
                    <a:pt x="25" y="11"/>
                    <a:pt x="23" y="9"/>
                    <a:pt x="19" y="9"/>
                  </a:cubicBezTo>
                  <a:cubicBezTo>
                    <a:pt x="16" y="9"/>
                    <a:pt x="14" y="11"/>
                    <a:pt x="13"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11">
              <a:extLst>
                <a:ext uri="{FF2B5EF4-FFF2-40B4-BE49-F238E27FC236}">
                  <a16:creationId xmlns:a16="http://schemas.microsoft.com/office/drawing/2014/main" id="{436CE143-531B-4EBB-8B0C-4451DDE2FEB2}"/>
                </a:ext>
              </a:extLst>
            </p:cNvPr>
            <p:cNvSpPr>
              <a:spLocks/>
            </p:cNvSpPr>
            <p:nvPr/>
          </p:nvSpPr>
          <p:spPr bwMode="auto">
            <a:xfrm>
              <a:off x="277813" y="363538"/>
              <a:ext cx="88900" cy="149225"/>
            </a:xfrm>
            <a:custGeom>
              <a:avLst/>
              <a:gdLst>
                <a:gd name="T0" fmla="*/ 5 w 56"/>
                <a:gd name="T1" fmla="*/ 79 h 94"/>
                <a:gd name="T2" fmla="*/ 23 w 56"/>
                <a:gd name="T3" fmla="*/ 79 h 94"/>
                <a:gd name="T4" fmla="*/ 23 w 56"/>
                <a:gd name="T5" fmla="*/ 28 h 94"/>
                <a:gd name="T6" fmla="*/ 25 w 56"/>
                <a:gd name="T7" fmla="*/ 20 h 94"/>
                <a:gd name="T8" fmla="*/ 18 w 56"/>
                <a:gd name="T9" fmla="*/ 27 h 94"/>
                <a:gd name="T10" fmla="*/ 7 w 56"/>
                <a:gd name="T11" fmla="*/ 35 h 94"/>
                <a:gd name="T12" fmla="*/ 0 w 56"/>
                <a:gd name="T13" fmla="*/ 25 h 94"/>
                <a:gd name="T14" fmla="*/ 30 w 56"/>
                <a:gd name="T15" fmla="*/ 0 h 94"/>
                <a:gd name="T16" fmla="*/ 39 w 56"/>
                <a:gd name="T17" fmla="*/ 0 h 94"/>
                <a:gd name="T18" fmla="*/ 39 w 56"/>
                <a:gd name="T19" fmla="*/ 79 h 94"/>
                <a:gd name="T20" fmla="*/ 56 w 56"/>
                <a:gd name="T21" fmla="*/ 79 h 94"/>
                <a:gd name="T22" fmla="*/ 56 w 56"/>
                <a:gd name="T23" fmla="*/ 94 h 94"/>
                <a:gd name="T24" fmla="*/ 5 w 56"/>
                <a:gd name="T25" fmla="*/ 94 h 94"/>
                <a:gd name="T26" fmla="*/ 5 w 56"/>
                <a:gd name="T27" fmla="*/ 7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94">
                  <a:moveTo>
                    <a:pt x="5" y="79"/>
                  </a:moveTo>
                  <a:lnTo>
                    <a:pt x="23" y="79"/>
                  </a:lnTo>
                  <a:lnTo>
                    <a:pt x="23" y="28"/>
                  </a:lnTo>
                  <a:lnTo>
                    <a:pt x="25" y="20"/>
                  </a:lnTo>
                  <a:lnTo>
                    <a:pt x="18" y="27"/>
                  </a:lnTo>
                  <a:lnTo>
                    <a:pt x="7" y="35"/>
                  </a:lnTo>
                  <a:lnTo>
                    <a:pt x="0" y="25"/>
                  </a:lnTo>
                  <a:lnTo>
                    <a:pt x="30" y="0"/>
                  </a:lnTo>
                  <a:lnTo>
                    <a:pt x="39" y="0"/>
                  </a:lnTo>
                  <a:lnTo>
                    <a:pt x="39" y="79"/>
                  </a:lnTo>
                  <a:lnTo>
                    <a:pt x="56" y="79"/>
                  </a:lnTo>
                  <a:lnTo>
                    <a:pt x="56" y="94"/>
                  </a:lnTo>
                  <a:lnTo>
                    <a:pt x="5" y="94"/>
                  </a:lnTo>
                  <a:lnTo>
                    <a:pt x="5"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12">
              <a:extLst>
                <a:ext uri="{FF2B5EF4-FFF2-40B4-BE49-F238E27FC236}">
                  <a16:creationId xmlns:a16="http://schemas.microsoft.com/office/drawing/2014/main" id="{3DDE4007-23CD-4A77-BFB7-8C14A9E6B2A7}"/>
                </a:ext>
              </a:extLst>
            </p:cNvPr>
            <p:cNvSpPr>
              <a:spLocks noEditPoints="1"/>
            </p:cNvSpPr>
            <p:nvPr/>
          </p:nvSpPr>
          <p:spPr bwMode="auto">
            <a:xfrm>
              <a:off x="404813" y="363538"/>
              <a:ext cx="101600" cy="150813"/>
            </a:xfrm>
            <a:custGeom>
              <a:avLst/>
              <a:gdLst>
                <a:gd name="T0" fmla="*/ 0 w 39"/>
                <a:gd name="T1" fmla="*/ 29 h 58"/>
                <a:gd name="T2" fmla="*/ 5 w 39"/>
                <a:gd name="T3" fmla="*/ 7 h 58"/>
                <a:gd name="T4" fmla="*/ 19 w 39"/>
                <a:gd name="T5" fmla="*/ 0 h 58"/>
                <a:gd name="T6" fmla="*/ 34 w 39"/>
                <a:gd name="T7" fmla="*/ 7 h 58"/>
                <a:gd name="T8" fmla="*/ 39 w 39"/>
                <a:gd name="T9" fmla="*/ 29 h 58"/>
                <a:gd name="T10" fmla="*/ 34 w 39"/>
                <a:gd name="T11" fmla="*/ 51 h 58"/>
                <a:gd name="T12" fmla="*/ 19 w 39"/>
                <a:gd name="T13" fmla="*/ 58 h 58"/>
                <a:gd name="T14" fmla="*/ 5 w 39"/>
                <a:gd name="T15" fmla="*/ 51 h 58"/>
                <a:gd name="T16" fmla="*/ 0 w 39"/>
                <a:gd name="T17" fmla="*/ 29 h 58"/>
                <a:gd name="T18" fmla="*/ 10 w 39"/>
                <a:gd name="T19" fmla="*/ 29 h 58"/>
                <a:gd name="T20" fmla="*/ 12 w 39"/>
                <a:gd name="T21" fmla="*/ 44 h 58"/>
                <a:gd name="T22" fmla="*/ 19 w 39"/>
                <a:gd name="T23" fmla="*/ 49 h 58"/>
                <a:gd name="T24" fmla="*/ 26 w 39"/>
                <a:gd name="T25" fmla="*/ 44 h 58"/>
                <a:gd name="T26" fmla="*/ 28 w 39"/>
                <a:gd name="T27" fmla="*/ 29 h 58"/>
                <a:gd name="T28" fmla="*/ 26 w 39"/>
                <a:gd name="T29" fmla="*/ 14 h 58"/>
                <a:gd name="T30" fmla="*/ 19 w 39"/>
                <a:gd name="T31" fmla="*/ 9 h 58"/>
                <a:gd name="T32" fmla="*/ 12 w 39"/>
                <a:gd name="T33" fmla="*/ 14 h 58"/>
                <a:gd name="T34" fmla="*/ 10 w 39"/>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58">
                  <a:moveTo>
                    <a:pt x="0" y="29"/>
                  </a:moveTo>
                  <a:cubicBezTo>
                    <a:pt x="0" y="19"/>
                    <a:pt x="2" y="12"/>
                    <a:pt x="5" y="7"/>
                  </a:cubicBezTo>
                  <a:cubicBezTo>
                    <a:pt x="8" y="3"/>
                    <a:pt x="13" y="0"/>
                    <a:pt x="19" y="0"/>
                  </a:cubicBezTo>
                  <a:cubicBezTo>
                    <a:pt x="26" y="0"/>
                    <a:pt x="31" y="3"/>
                    <a:pt x="34" y="7"/>
                  </a:cubicBezTo>
                  <a:cubicBezTo>
                    <a:pt x="37" y="12"/>
                    <a:pt x="39" y="19"/>
                    <a:pt x="39" y="29"/>
                  </a:cubicBezTo>
                  <a:cubicBezTo>
                    <a:pt x="39" y="39"/>
                    <a:pt x="37" y="46"/>
                    <a:pt x="34" y="51"/>
                  </a:cubicBezTo>
                  <a:cubicBezTo>
                    <a:pt x="30" y="56"/>
                    <a:pt x="25" y="58"/>
                    <a:pt x="19" y="58"/>
                  </a:cubicBezTo>
                  <a:cubicBezTo>
                    <a:pt x="13" y="58"/>
                    <a:pt x="8" y="56"/>
                    <a:pt x="5" y="51"/>
                  </a:cubicBezTo>
                  <a:cubicBezTo>
                    <a:pt x="1" y="46"/>
                    <a:pt x="0" y="38"/>
                    <a:pt x="0" y="29"/>
                  </a:cubicBezTo>
                  <a:close/>
                  <a:moveTo>
                    <a:pt x="10" y="29"/>
                  </a:moveTo>
                  <a:cubicBezTo>
                    <a:pt x="10" y="36"/>
                    <a:pt x="11" y="41"/>
                    <a:pt x="12" y="44"/>
                  </a:cubicBezTo>
                  <a:cubicBezTo>
                    <a:pt x="14" y="48"/>
                    <a:pt x="16" y="49"/>
                    <a:pt x="19" y="49"/>
                  </a:cubicBezTo>
                  <a:cubicBezTo>
                    <a:pt x="22" y="49"/>
                    <a:pt x="25" y="48"/>
                    <a:pt x="26" y="44"/>
                  </a:cubicBezTo>
                  <a:cubicBezTo>
                    <a:pt x="28" y="41"/>
                    <a:pt x="28" y="36"/>
                    <a:pt x="28" y="29"/>
                  </a:cubicBezTo>
                  <a:cubicBezTo>
                    <a:pt x="28" y="23"/>
                    <a:pt x="28" y="18"/>
                    <a:pt x="26" y="14"/>
                  </a:cubicBezTo>
                  <a:cubicBezTo>
                    <a:pt x="25" y="11"/>
                    <a:pt x="22" y="9"/>
                    <a:pt x="19" y="9"/>
                  </a:cubicBezTo>
                  <a:cubicBezTo>
                    <a:pt x="16" y="9"/>
                    <a:pt x="14" y="11"/>
                    <a:pt x="12"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13">
              <a:extLst>
                <a:ext uri="{FF2B5EF4-FFF2-40B4-BE49-F238E27FC236}">
                  <a16:creationId xmlns:a16="http://schemas.microsoft.com/office/drawing/2014/main" id="{0AF65DA1-354E-49CA-98EA-5DD0D527EE8B}"/>
                </a:ext>
              </a:extLst>
            </p:cNvPr>
            <p:cNvSpPr>
              <a:spLocks/>
            </p:cNvSpPr>
            <p:nvPr/>
          </p:nvSpPr>
          <p:spPr bwMode="auto">
            <a:xfrm>
              <a:off x="542925" y="363538"/>
              <a:ext cx="88900" cy="149225"/>
            </a:xfrm>
            <a:custGeom>
              <a:avLst/>
              <a:gdLst>
                <a:gd name="T0" fmla="*/ 5 w 56"/>
                <a:gd name="T1" fmla="*/ 79 h 94"/>
                <a:gd name="T2" fmla="*/ 23 w 56"/>
                <a:gd name="T3" fmla="*/ 79 h 94"/>
                <a:gd name="T4" fmla="*/ 23 w 56"/>
                <a:gd name="T5" fmla="*/ 28 h 94"/>
                <a:gd name="T6" fmla="*/ 25 w 56"/>
                <a:gd name="T7" fmla="*/ 20 h 94"/>
                <a:gd name="T8" fmla="*/ 18 w 56"/>
                <a:gd name="T9" fmla="*/ 27 h 94"/>
                <a:gd name="T10" fmla="*/ 7 w 56"/>
                <a:gd name="T11" fmla="*/ 35 h 94"/>
                <a:gd name="T12" fmla="*/ 0 w 56"/>
                <a:gd name="T13" fmla="*/ 25 h 94"/>
                <a:gd name="T14" fmla="*/ 30 w 56"/>
                <a:gd name="T15" fmla="*/ 0 h 94"/>
                <a:gd name="T16" fmla="*/ 38 w 56"/>
                <a:gd name="T17" fmla="*/ 0 h 94"/>
                <a:gd name="T18" fmla="*/ 38 w 56"/>
                <a:gd name="T19" fmla="*/ 79 h 94"/>
                <a:gd name="T20" fmla="*/ 56 w 56"/>
                <a:gd name="T21" fmla="*/ 79 h 94"/>
                <a:gd name="T22" fmla="*/ 56 w 56"/>
                <a:gd name="T23" fmla="*/ 94 h 94"/>
                <a:gd name="T24" fmla="*/ 5 w 56"/>
                <a:gd name="T25" fmla="*/ 94 h 94"/>
                <a:gd name="T26" fmla="*/ 5 w 56"/>
                <a:gd name="T27" fmla="*/ 7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94">
                  <a:moveTo>
                    <a:pt x="5" y="79"/>
                  </a:moveTo>
                  <a:lnTo>
                    <a:pt x="23" y="79"/>
                  </a:lnTo>
                  <a:lnTo>
                    <a:pt x="23" y="28"/>
                  </a:lnTo>
                  <a:lnTo>
                    <a:pt x="25" y="20"/>
                  </a:lnTo>
                  <a:lnTo>
                    <a:pt x="18" y="27"/>
                  </a:lnTo>
                  <a:lnTo>
                    <a:pt x="7" y="35"/>
                  </a:lnTo>
                  <a:lnTo>
                    <a:pt x="0" y="25"/>
                  </a:lnTo>
                  <a:lnTo>
                    <a:pt x="30" y="0"/>
                  </a:lnTo>
                  <a:lnTo>
                    <a:pt x="38" y="0"/>
                  </a:lnTo>
                  <a:lnTo>
                    <a:pt x="38" y="79"/>
                  </a:lnTo>
                  <a:lnTo>
                    <a:pt x="56" y="79"/>
                  </a:lnTo>
                  <a:lnTo>
                    <a:pt x="56" y="94"/>
                  </a:lnTo>
                  <a:lnTo>
                    <a:pt x="5" y="94"/>
                  </a:lnTo>
                  <a:lnTo>
                    <a:pt x="5"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14">
              <a:extLst>
                <a:ext uri="{FF2B5EF4-FFF2-40B4-BE49-F238E27FC236}">
                  <a16:creationId xmlns:a16="http://schemas.microsoft.com/office/drawing/2014/main" id="{E3298275-7D50-4AE8-9500-BDD61DE15739}"/>
                </a:ext>
              </a:extLst>
            </p:cNvPr>
            <p:cNvSpPr>
              <a:spLocks noEditPoints="1"/>
            </p:cNvSpPr>
            <p:nvPr/>
          </p:nvSpPr>
          <p:spPr bwMode="auto">
            <a:xfrm>
              <a:off x="671513" y="363538"/>
              <a:ext cx="98425" cy="150813"/>
            </a:xfrm>
            <a:custGeom>
              <a:avLst/>
              <a:gdLst>
                <a:gd name="T0" fmla="*/ 0 w 38"/>
                <a:gd name="T1" fmla="*/ 29 h 58"/>
                <a:gd name="T2" fmla="*/ 5 w 38"/>
                <a:gd name="T3" fmla="*/ 7 h 58"/>
                <a:gd name="T4" fmla="*/ 19 w 38"/>
                <a:gd name="T5" fmla="*/ 0 h 58"/>
                <a:gd name="T6" fmla="*/ 34 w 38"/>
                <a:gd name="T7" fmla="*/ 7 h 58"/>
                <a:gd name="T8" fmla="*/ 38 w 38"/>
                <a:gd name="T9" fmla="*/ 29 h 58"/>
                <a:gd name="T10" fmla="*/ 33 w 38"/>
                <a:gd name="T11" fmla="*/ 51 h 58"/>
                <a:gd name="T12" fmla="*/ 19 w 38"/>
                <a:gd name="T13" fmla="*/ 58 h 58"/>
                <a:gd name="T14" fmla="*/ 4 w 38"/>
                <a:gd name="T15" fmla="*/ 51 h 58"/>
                <a:gd name="T16" fmla="*/ 0 w 38"/>
                <a:gd name="T17" fmla="*/ 29 h 58"/>
                <a:gd name="T18" fmla="*/ 10 w 38"/>
                <a:gd name="T19" fmla="*/ 29 h 58"/>
                <a:gd name="T20" fmla="*/ 12 w 38"/>
                <a:gd name="T21" fmla="*/ 44 h 58"/>
                <a:gd name="T22" fmla="*/ 19 w 38"/>
                <a:gd name="T23" fmla="*/ 49 h 58"/>
                <a:gd name="T24" fmla="*/ 26 w 38"/>
                <a:gd name="T25" fmla="*/ 44 h 58"/>
                <a:gd name="T26" fmla="*/ 28 w 38"/>
                <a:gd name="T27" fmla="*/ 29 h 58"/>
                <a:gd name="T28" fmla="*/ 26 w 38"/>
                <a:gd name="T29" fmla="*/ 14 h 58"/>
                <a:gd name="T30" fmla="*/ 19 w 38"/>
                <a:gd name="T31" fmla="*/ 9 h 58"/>
                <a:gd name="T32" fmla="*/ 12 w 38"/>
                <a:gd name="T33" fmla="*/ 14 h 58"/>
                <a:gd name="T34" fmla="*/ 10 w 38"/>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58">
                  <a:moveTo>
                    <a:pt x="0" y="29"/>
                  </a:moveTo>
                  <a:cubicBezTo>
                    <a:pt x="0" y="19"/>
                    <a:pt x="1" y="12"/>
                    <a:pt x="5" y="7"/>
                  </a:cubicBezTo>
                  <a:cubicBezTo>
                    <a:pt x="8" y="3"/>
                    <a:pt x="13" y="0"/>
                    <a:pt x="19" y="0"/>
                  </a:cubicBezTo>
                  <a:cubicBezTo>
                    <a:pt x="26" y="0"/>
                    <a:pt x="31" y="3"/>
                    <a:pt x="34" y="7"/>
                  </a:cubicBezTo>
                  <a:cubicBezTo>
                    <a:pt x="37" y="12"/>
                    <a:pt x="38" y="19"/>
                    <a:pt x="38" y="29"/>
                  </a:cubicBezTo>
                  <a:cubicBezTo>
                    <a:pt x="38" y="39"/>
                    <a:pt x="37" y="46"/>
                    <a:pt x="33" y="51"/>
                  </a:cubicBezTo>
                  <a:cubicBezTo>
                    <a:pt x="30" y="56"/>
                    <a:pt x="25" y="58"/>
                    <a:pt x="19" y="58"/>
                  </a:cubicBezTo>
                  <a:cubicBezTo>
                    <a:pt x="12" y="58"/>
                    <a:pt x="7" y="56"/>
                    <a:pt x="4" y="51"/>
                  </a:cubicBezTo>
                  <a:cubicBezTo>
                    <a:pt x="1" y="46"/>
                    <a:pt x="0" y="38"/>
                    <a:pt x="0" y="29"/>
                  </a:cubicBezTo>
                  <a:close/>
                  <a:moveTo>
                    <a:pt x="10" y="29"/>
                  </a:moveTo>
                  <a:cubicBezTo>
                    <a:pt x="10" y="36"/>
                    <a:pt x="11" y="41"/>
                    <a:pt x="12" y="44"/>
                  </a:cubicBezTo>
                  <a:cubicBezTo>
                    <a:pt x="13" y="48"/>
                    <a:pt x="16" y="49"/>
                    <a:pt x="19" y="49"/>
                  </a:cubicBezTo>
                  <a:cubicBezTo>
                    <a:pt x="22" y="49"/>
                    <a:pt x="24" y="48"/>
                    <a:pt x="26" y="44"/>
                  </a:cubicBezTo>
                  <a:cubicBezTo>
                    <a:pt x="27" y="41"/>
                    <a:pt x="28" y="36"/>
                    <a:pt x="28" y="29"/>
                  </a:cubicBezTo>
                  <a:cubicBezTo>
                    <a:pt x="28" y="23"/>
                    <a:pt x="27" y="18"/>
                    <a:pt x="26" y="14"/>
                  </a:cubicBezTo>
                  <a:cubicBezTo>
                    <a:pt x="25" y="11"/>
                    <a:pt x="22" y="9"/>
                    <a:pt x="19" y="9"/>
                  </a:cubicBezTo>
                  <a:cubicBezTo>
                    <a:pt x="16" y="9"/>
                    <a:pt x="13" y="11"/>
                    <a:pt x="12"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15">
              <a:extLst>
                <a:ext uri="{FF2B5EF4-FFF2-40B4-BE49-F238E27FC236}">
                  <a16:creationId xmlns:a16="http://schemas.microsoft.com/office/drawing/2014/main" id="{D01A1B93-4CF1-49F3-9329-33423C8593AA}"/>
                </a:ext>
              </a:extLst>
            </p:cNvPr>
            <p:cNvSpPr>
              <a:spLocks/>
            </p:cNvSpPr>
            <p:nvPr/>
          </p:nvSpPr>
          <p:spPr bwMode="auto">
            <a:xfrm>
              <a:off x="806450" y="363538"/>
              <a:ext cx="90488" cy="149225"/>
            </a:xfrm>
            <a:custGeom>
              <a:avLst/>
              <a:gdLst>
                <a:gd name="T0" fmla="*/ 5 w 57"/>
                <a:gd name="T1" fmla="*/ 79 h 94"/>
                <a:gd name="T2" fmla="*/ 23 w 57"/>
                <a:gd name="T3" fmla="*/ 79 h 94"/>
                <a:gd name="T4" fmla="*/ 23 w 57"/>
                <a:gd name="T5" fmla="*/ 28 h 94"/>
                <a:gd name="T6" fmla="*/ 26 w 57"/>
                <a:gd name="T7" fmla="*/ 20 h 94"/>
                <a:gd name="T8" fmla="*/ 19 w 57"/>
                <a:gd name="T9" fmla="*/ 27 h 94"/>
                <a:gd name="T10" fmla="*/ 8 w 57"/>
                <a:gd name="T11" fmla="*/ 35 h 94"/>
                <a:gd name="T12" fmla="*/ 0 w 57"/>
                <a:gd name="T13" fmla="*/ 25 h 94"/>
                <a:gd name="T14" fmla="*/ 29 w 57"/>
                <a:gd name="T15" fmla="*/ 0 h 94"/>
                <a:gd name="T16" fmla="*/ 39 w 57"/>
                <a:gd name="T17" fmla="*/ 0 h 94"/>
                <a:gd name="T18" fmla="*/ 39 w 57"/>
                <a:gd name="T19" fmla="*/ 79 h 94"/>
                <a:gd name="T20" fmla="*/ 57 w 57"/>
                <a:gd name="T21" fmla="*/ 79 h 94"/>
                <a:gd name="T22" fmla="*/ 57 w 57"/>
                <a:gd name="T23" fmla="*/ 94 h 94"/>
                <a:gd name="T24" fmla="*/ 5 w 57"/>
                <a:gd name="T25" fmla="*/ 94 h 94"/>
                <a:gd name="T26" fmla="*/ 5 w 57"/>
                <a:gd name="T27" fmla="*/ 7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94">
                  <a:moveTo>
                    <a:pt x="5" y="79"/>
                  </a:moveTo>
                  <a:lnTo>
                    <a:pt x="23" y="79"/>
                  </a:lnTo>
                  <a:lnTo>
                    <a:pt x="23" y="28"/>
                  </a:lnTo>
                  <a:lnTo>
                    <a:pt x="26" y="20"/>
                  </a:lnTo>
                  <a:lnTo>
                    <a:pt x="19" y="27"/>
                  </a:lnTo>
                  <a:lnTo>
                    <a:pt x="8" y="35"/>
                  </a:lnTo>
                  <a:lnTo>
                    <a:pt x="0" y="25"/>
                  </a:lnTo>
                  <a:lnTo>
                    <a:pt x="29" y="0"/>
                  </a:lnTo>
                  <a:lnTo>
                    <a:pt x="39" y="0"/>
                  </a:lnTo>
                  <a:lnTo>
                    <a:pt x="39" y="79"/>
                  </a:lnTo>
                  <a:lnTo>
                    <a:pt x="57" y="79"/>
                  </a:lnTo>
                  <a:lnTo>
                    <a:pt x="57" y="94"/>
                  </a:lnTo>
                  <a:lnTo>
                    <a:pt x="5" y="94"/>
                  </a:lnTo>
                  <a:lnTo>
                    <a:pt x="5"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116">
              <a:extLst>
                <a:ext uri="{FF2B5EF4-FFF2-40B4-BE49-F238E27FC236}">
                  <a16:creationId xmlns:a16="http://schemas.microsoft.com/office/drawing/2014/main" id="{A16026BD-342F-4146-8C5C-039FD4DA936D}"/>
                </a:ext>
              </a:extLst>
            </p:cNvPr>
            <p:cNvSpPr>
              <a:spLocks noEditPoints="1"/>
            </p:cNvSpPr>
            <p:nvPr/>
          </p:nvSpPr>
          <p:spPr bwMode="auto">
            <a:xfrm>
              <a:off x="139700" y="611188"/>
              <a:ext cx="101600" cy="150813"/>
            </a:xfrm>
            <a:custGeom>
              <a:avLst/>
              <a:gdLst>
                <a:gd name="T0" fmla="*/ 0 w 39"/>
                <a:gd name="T1" fmla="*/ 29 h 58"/>
                <a:gd name="T2" fmla="*/ 5 w 39"/>
                <a:gd name="T3" fmla="*/ 8 h 58"/>
                <a:gd name="T4" fmla="*/ 19 w 39"/>
                <a:gd name="T5" fmla="*/ 0 h 58"/>
                <a:gd name="T6" fmla="*/ 34 w 39"/>
                <a:gd name="T7" fmla="*/ 7 h 58"/>
                <a:gd name="T8" fmla="*/ 39 w 39"/>
                <a:gd name="T9" fmla="*/ 29 h 58"/>
                <a:gd name="T10" fmla="*/ 34 w 39"/>
                <a:gd name="T11" fmla="*/ 51 h 58"/>
                <a:gd name="T12" fmla="*/ 19 w 39"/>
                <a:gd name="T13" fmla="*/ 58 h 58"/>
                <a:gd name="T14" fmla="*/ 5 w 39"/>
                <a:gd name="T15" fmla="*/ 51 h 58"/>
                <a:gd name="T16" fmla="*/ 0 w 39"/>
                <a:gd name="T17" fmla="*/ 29 h 58"/>
                <a:gd name="T18" fmla="*/ 10 w 39"/>
                <a:gd name="T19" fmla="*/ 29 h 58"/>
                <a:gd name="T20" fmla="*/ 13 w 39"/>
                <a:gd name="T21" fmla="*/ 44 h 58"/>
                <a:gd name="T22" fmla="*/ 19 w 39"/>
                <a:gd name="T23" fmla="*/ 49 h 58"/>
                <a:gd name="T24" fmla="*/ 26 w 39"/>
                <a:gd name="T25" fmla="*/ 45 h 58"/>
                <a:gd name="T26" fmla="*/ 28 w 39"/>
                <a:gd name="T27" fmla="*/ 29 h 58"/>
                <a:gd name="T28" fmla="*/ 26 w 39"/>
                <a:gd name="T29" fmla="*/ 14 h 58"/>
                <a:gd name="T30" fmla="*/ 19 w 39"/>
                <a:gd name="T31" fmla="*/ 9 h 58"/>
                <a:gd name="T32" fmla="*/ 13 w 39"/>
                <a:gd name="T33" fmla="*/ 14 h 58"/>
                <a:gd name="T34" fmla="*/ 10 w 39"/>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58">
                  <a:moveTo>
                    <a:pt x="0" y="29"/>
                  </a:moveTo>
                  <a:cubicBezTo>
                    <a:pt x="0" y="19"/>
                    <a:pt x="2" y="12"/>
                    <a:pt x="5" y="8"/>
                  </a:cubicBezTo>
                  <a:cubicBezTo>
                    <a:pt x="8" y="3"/>
                    <a:pt x="13" y="0"/>
                    <a:pt x="19" y="0"/>
                  </a:cubicBezTo>
                  <a:cubicBezTo>
                    <a:pt x="26" y="0"/>
                    <a:pt x="31" y="3"/>
                    <a:pt x="34" y="7"/>
                  </a:cubicBezTo>
                  <a:cubicBezTo>
                    <a:pt x="37" y="12"/>
                    <a:pt x="39" y="19"/>
                    <a:pt x="39" y="29"/>
                  </a:cubicBezTo>
                  <a:cubicBezTo>
                    <a:pt x="39" y="39"/>
                    <a:pt x="37" y="46"/>
                    <a:pt x="34" y="51"/>
                  </a:cubicBezTo>
                  <a:cubicBezTo>
                    <a:pt x="30" y="56"/>
                    <a:pt x="26" y="58"/>
                    <a:pt x="19" y="58"/>
                  </a:cubicBezTo>
                  <a:cubicBezTo>
                    <a:pt x="13" y="58"/>
                    <a:pt x="8" y="56"/>
                    <a:pt x="5" y="51"/>
                  </a:cubicBezTo>
                  <a:cubicBezTo>
                    <a:pt x="2" y="46"/>
                    <a:pt x="0" y="38"/>
                    <a:pt x="0" y="29"/>
                  </a:cubicBezTo>
                  <a:close/>
                  <a:moveTo>
                    <a:pt x="10" y="29"/>
                  </a:moveTo>
                  <a:cubicBezTo>
                    <a:pt x="10" y="36"/>
                    <a:pt x="11" y="41"/>
                    <a:pt x="13" y="44"/>
                  </a:cubicBezTo>
                  <a:cubicBezTo>
                    <a:pt x="14" y="48"/>
                    <a:pt x="16" y="49"/>
                    <a:pt x="19" y="49"/>
                  </a:cubicBezTo>
                  <a:cubicBezTo>
                    <a:pt x="23" y="49"/>
                    <a:pt x="25" y="48"/>
                    <a:pt x="26" y="45"/>
                  </a:cubicBezTo>
                  <a:cubicBezTo>
                    <a:pt x="28" y="41"/>
                    <a:pt x="28" y="36"/>
                    <a:pt x="28" y="29"/>
                  </a:cubicBezTo>
                  <a:cubicBezTo>
                    <a:pt x="28" y="23"/>
                    <a:pt x="28" y="18"/>
                    <a:pt x="26" y="14"/>
                  </a:cubicBezTo>
                  <a:cubicBezTo>
                    <a:pt x="25" y="11"/>
                    <a:pt x="23" y="9"/>
                    <a:pt x="19" y="9"/>
                  </a:cubicBezTo>
                  <a:cubicBezTo>
                    <a:pt x="16" y="9"/>
                    <a:pt x="14" y="11"/>
                    <a:pt x="13"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17">
              <a:extLst>
                <a:ext uri="{FF2B5EF4-FFF2-40B4-BE49-F238E27FC236}">
                  <a16:creationId xmlns:a16="http://schemas.microsoft.com/office/drawing/2014/main" id="{C7D1E6C9-99FE-44B0-A4C3-D91C5FD61335}"/>
                </a:ext>
              </a:extLst>
            </p:cNvPr>
            <p:cNvSpPr>
              <a:spLocks noEditPoints="1"/>
            </p:cNvSpPr>
            <p:nvPr/>
          </p:nvSpPr>
          <p:spPr bwMode="auto">
            <a:xfrm>
              <a:off x="273050" y="611188"/>
              <a:ext cx="101600" cy="150813"/>
            </a:xfrm>
            <a:custGeom>
              <a:avLst/>
              <a:gdLst>
                <a:gd name="T0" fmla="*/ 0 w 39"/>
                <a:gd name="T1" fmla="*/ 29 h 58"/>
                <a:gd name="T2" fmla="*/ 5 w 39"/>
                <a:gd name="T3" fmla="*/ 8 h 58"/>
                <a:gd name="T4" fmla="*/ 19 w 39"/>
                <a:gd name="T5" fmla="*/ 0 h 58"/>
                <a:gd name="T6" fmla="*/ 34 w 39"/>
                <a:gd name="T7" fmla="*/ 7 h 58"/>
                <a:gd name="T8" fmla="*/ 39 w 39"/>
                <a:gd name="T9" fmla="*/ 29 h 58"/>
                <a:gd name="T10" fmla="*/ 34 w 39"/>
                <a:gd name="T11" fmla="*/ 51 h 58"/>
                <a:gd name="T12" fmla="*/ 19 w 39"/>
                <a:gd name="T13" fmla="*/ 58 h 58"/>
                <a:gd name="T14" fmla="*/ 5 w 39"/>
                <a:gd name="T15" fmla="*/ 51 h 58"/>
                <a:gd name="T16" fmla="*/ 0 w 39"/>
                <a:gd name="T17" fmla="*/ 29 h 58"/>
                <a:gd name="T18" fmla="*/ 10 w 39"/>
                <a:gd name="T19" fmla="*/ 29 h 58"/>
                <a:gd name="T20" fmla="*/ 12 w 39"/>
                <a:gd name="T21" fmla="*/ 44 h 58"/>
                <a:gd name="T22" fmla="*/ 19 w 39"/>
                <a:gd name="T23" fmla="*/ 49 h 58"/>
                <a:gd name="T24" fmla="*/ 26 w 39"/>
                <a:gd name="T25" fmla="*/ 45 h 58"/>
                <a:gd name="T26" fmla="*/ 28 w 39"/>
                <a:gd name="T27" fmla="*/ 29 h 58"/>
                <a:gd name="T28" fmla="*/ 26 w 39"/>
                <a:gd name="T29" fmla="*/ 14 h 58"/>
                <a:gd name="T30" fmla="*/ 19 w 39"/>
                <a:gd name="T31" fmla="*/ 9 h 58"/>
                <a:gd name="T32" fmla="*/ 12 w 39"/>
                <a:gd name="T33" fmla="*/ 14 h 58"/>
                <a:gd name="T34" fmla="*/ 10 w 39"/>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58">
                  <a:moveTo>
                    <a:pt x="0" y="29"/>
                  </a:moveTo>
                  <a:cubicBezTo>
                    <a:pt x="0" y="19"/>
                    <a:pt x="2" y="12"/>
                    <a:pt x="5" y="8"/>
                  </a:cubicBezTo>
                  <a:cubicBezTo>
                    <a:pt x="8" y="3"/>
                    <a:pt x="13" y="0"/>
                    <a:pt x="19" y="0"/>
                  </a:cubicBezTo>
                  <a:cubicBezTo>
                    <a:pt x="26" y="0"/>
                    <a:pt x="31" y="3"/>
                    <a:pt x="34" y="7"/>
                  </a:cubicBezTo>
                  <a:cubicBezTo>
                    <a:pt x="37" y="12"/>
                    <a:pt x="39" y="19"/>
                    <a:pt x="39" y="29"/>
                  </a:cubicBezTo>
                  <a:cubicBezTo>
                    <a:pt x="39" y="39"/>
                    <a:pt x="37" y="46"/>
                    <a:pt x="34" y="51"/>
                  </a:cubicBezTo>
                  <a:cubicBezTo>
                    <a:pt x="30" y="56"/>
                    <a:pt x="25" y="58"/>
                    <a:pt x="19" y="58"/>
                  </a:cubicBezTo>
                  <a:cubicBezTo>
                    <a:pt x="13" y="58"/>
                    <a:pt x="8" y="56"/>
                    <a:pt x="5" y="51"/>
                  </a:cubicBezTo>
                  <a:cubicBezTo>
                    <a:pt x="2" y="46"/>
                    <a:pt x="0" y="38"/>
                    <a:pt x="0" y="29"/>
                  </a:cubicBezTo>
                  <a:close/>
                  <a:moveTo>
                    <a:pt x="10" y="29"/>
                  </a:moveTo>
                  <a:cubicBezTo>
                    <a:pt x="10" y="36"/>
                    <a:pt x="11" y="41"/>
                    <a:pt x="12" y="44"/>
                  </a:cubicBezTo>
                  <a:cubicBezTo>
                    <a:pt x="14" y="48"/>
                    <a:pt x="16" y="49"/>
                    <a:pt x="19" y="49"/>
                  </a:cubicBezTo>
                  <a:cubicBezTo>
                    <a:pt x="22" y="49"/>
                    <a:pt x="25" y="48"/>
                    <a:pt x="26" y="45"/>
                  </a:cubicBezTo>
                  <a:cubicBezTo>
                    <a:pt x="28" y="41"/>
                    <a:pt x="28" y="36"/>
                    <a:pt x="28" y="29"/>
                  </a:cubicBezTo>
                  <a:cubicBezTo>
                    <a:pt x="28" y="23"/>
                    <a:pt x="28" y="18"/>
                    <a:pt x="26" y="14"/>
                  </a:cubicBezTo>
                  <a:cubicBezTo>
                    <a:pt x="25" y="11"/>
                    <a:pt x="23" y="9"/>
                    <a:pt x="19" y="9"/>
                  </a:cubicBezTo>
                  <a:cubicBezTo>
                    <a:pt x="16" y="9"/>
                    <a:pt x="14" y="11"/>
                    <a:pt x="12"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18">
              <a:extLst>
                <a:ext uri="{FF2B5EF4-FFF2-40B4-BE49-F238E27FC236}">
                  <a16:creationId xmlns:a16="http://schemas.microsoft.com/office/drawing/2014/main" id="{E481CB34-9F07-453F-8C6A-AD85878B3F86}"/>
                </a:ext>
              </a:extLst>
            </p:cNvPr>
            <p:cNvSpPr>
              <a:spLocks/>
            </p:cNvSpPr>
            <p:nvPr/>
          </p:nvSpPr>
          <p:spPr bwMode="auto">
            <a:xfrm>
              <a:off x="411163" y="614363"/>
              <a:ext cx="87313" cy="144463"/>
            </a:xfrm>
            <a:custGeom>
              <a:avLst/>
              <a:gdLst>
                <a:gd name="T0" fmla="*/ 5 w 55"/>
                <a:gd name="T1" fmla="*/ 77 h 91"/>
                <a:gd name="T2" fmla="*/ 23 w 55"/>
                <a:gd name="T3" fmla="*/ 77 h 91"/>
                <a:gd name="T4" fmla="*/ 23 w 55"/>
                <a:gd name="T5" fmla="*/ 26 h 91"/>
                <a:gd name="T6" fmla="*/ 24 w 55"/>
                <a:gd name="T7" fmla="*/ 18 h 91"/>
                <a:gd name="T8" fmla="*/ 18 w 55"/>
                <a:gd name="T9" fmla="*/ 24 h 91"/>
                <a:gd name="T10" fmla="*/ 6 w 55"/>
                <a:gd name="T11" fmla="*/ 32 h 91"/>
                <a:gd name="T12" fmla="*/ 0 w 55"/>
                <a:gd name="T13" fmla="*/ 23 h 91"/>
                <a:gd name="T14" fmla="*/ 29 w 55"/>
                <a:gd name="T15" fmla="*/ 0 h 91"/>
                <a:gd name="T16" fmla="*/ 39 w 55"/>
                <a:gd name="T17" fmla="*/ 0 h 91"/>
                <a:gd name="T18" fmla="*/ 39 w 55"/>
                <a:gd name="T19" fmla="*/ 77 h 91"/>
                <a:gd name="T20" fmla="*/ 55 w 55"/>
                <a:gd name="T21" fmla="*/ 77 h 91"/>
                <a:gd name="T22" fmla="*/ 55 w 55"/>
                <a:gd name="T23" fmla="*/ 91 h 91"/>
                <a:gd name="T24" fmla="*/ 5 w 55"/>
                <a:gd name="T25" fmla="*/ 91 h 91"/>
                <a:gd name="T26" fmla="*/ 5 w 55"/>
                <a:gd name="T27" fmla="*/ 7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91">
                  <a:moveTo>
                    <a:pt x="5" y="77"/>
                  </a:moveTo>
                  <a:lnTo>
                    <a:pt x="23" y="77"/>
                  </a:lnTo>
                  <a:lnTo>
                    <a:pt x="23" y="26"/>
                  </a:lnTo>
                  <a:lnTo>
                    <a:pt x="24" y="18"/>
                  </a:lnTo>
                  <a:lnTo>
                    <a:pt x="18" y="24"/>
                  </a:lnTo>
                  <a:lnTo>
                    <a:pt x="6" y="32"/>
                  </a:lnTo>
                  <a:lnTo>
                    <a:pt x="0" y="23"/>
                  </a:lnTo>
                  <a:lnTo>
                    <a:pt x="29" y="0"/>
                  </a:lnTo>
                  <a:lnTo>
                    <a:pt x="39" y="0"/>
                  </a:lnTo>
                  <a:lnTo>
                    <a:pt x="39" y="77"/>
                  </a:lnTo>
                  <a:lnTo>
                    <a:pt x="55" y="77"/>
                  </a:lnTo>
                  <a:lnTo>
                    <a:pt x="55" y="91"/>
                  </a:lnTo>
                  <a:lnTo>
                    <a:pt x="5" y="91"/>
                  </a:lnTo>
                  <a:lnTo>
                    <a:pt x="5"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119">
              <a:extLst>
                <a:ext uri="{FF2B5EF4-FFF2-40B4-BE49-F238E27FC236}">
                  <a16:creationId xmlns:a16="http://schemas.microsoft.com/office/drawing/2014/main" id="{A47157C8-2F03-4108-94E6-D967F370CFEA}"/>
                </a:ext>
              </a:extLst>
            </p:cNvPr>
            <p:cNvSpPr>
              <a:spLocks noEditPoints="1"/>
            </p:cNvSpPr>
            <p:nvPr/>
          </p:nvSpPr>
          <p:spPr bwMode="auto">
            <a:xfrm>
              <a:off x="538163" y="611188"/>
              <a:ext cx="98425" cy="150813"/>
            </a:xfrm>
            <a:custGeom>
              <a:avLst/>
              <a:gdLst>
                <a:gd name="T0" fmla="*/ 0 w 38"/>
                <a:gd name="T1" fmla="*/ 29 h 58"/>
                <a:gd name="T2" fmla="*/ 5 w 38"/>
                <a:gd name="T3" fmla="*/ 8 h 58"/>
                <a:gd name="T4" fmla="*/ 19 w 38"/>
                <a:gd name="T5" fmla="*/ 0 h 58"/>
                <a:gd name="T6" fmla="*/ 34 w 38"/>
                <a:gd name="T7" fmla="*/ 7 h 58"/>
                <a:gd name="T8" fmla="*/ 38 w 38"/>
                <a:gd name="T9" fmla="*/ 29 h 58"/>
                <a:gd name="T10" fmla="*/ 33 w 38"/>
                <a:gd name="T11" fmla="*/ 51 h 58"/>
                <a:gd name="T12" fmla="*/ 19 w 38"/>
                <a:gd name="T13" fmla="*/ 58 h 58"/>
                <a:gd name="T14" fmla="*/ 4 w 38"/>
                <a:gd name="T15" fmla="*/ 51 h 58"/>
                <a:gd name="T16" fmla="*/ 0 w 38"/>
                <a:gd name="T17" fmla="*/ 29 h 58"/>
                <a:gd name="T18" fmla="*/ 10 w 38"/>
                <a:gd name="T19" fmla="*/ 29 h 58"/>
                <a:gd name="T20" fmla="*/ 12 w 38"/>
                <a:gd name="T21" fmla="*/ 44 h 58"/>
                <a:gd name="T22" fmla="*/ 19 w 38"/>
                <a:gd name="T23" fmla="*/ 49 h 58"/>
                <a:gd name="T24" fmla="*/ 26 w 38"/>
                <a:gd name="T25" fmla="*/ 45 h 58"/>
                <a:gd name="T26" fmla="*/ 28 w 38"/>
                <a:gd name="T27" fmla="*/ 29 h 58"/>
                <a:gd name="T28" fmla="*/ 26 w 38"/>
                <a:gd name="T29" fmla="*/ 14 h 58"/>
                <a:gd name="T30" fmla="*/ 19 w 38"/>
                <a:gd name="T31" fmla="*/ 9 h 58"/>
                <a:gd name="T32" fmla="*/ 12 w 38"/>
                <a:gd name="T33" fmla="*/ 14 h 58"/>
                <a:gd name="T34" fmla="*/ 10 w 38"/>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58">
                  <a:moveTo>
                    <a:pt x="0" y="29"/>
                  </a:moveTo>
                  <a:cubicBezTo>
                    <a:pt x="0" y="19"/>
                    <a:pt x="1" y="12"/>
                    <a:pt x="5" y="8"/>
                  </a:cubicBezTo>
                  <a:cubicBezTo>
                    <a:pt x="8" y="3"/>
                    <a:pt x="13" y="0"/>
                    <a:pt x="19" y="0"/>
                  </a:cubicBezTo>
                  <a:cubicBezTo>
                    <a:pt x="26" y="0"/>
                    <a:pt x="31" y="3"/>
                    <a:pt x="34" y="7"/>
                  </a:cubicBezTo>
                  <a:cubicBezTo>
                    <a:pt x="37" y="12"/>
                    <a:pt x="38" y="19"/>
                    <a:pt x="38" y="29"/>
                  </a:cubicBezTo>
                  <a:cubicBezTo>
                    <a:pt x="38" y="39"/>
                    <a:pt x="37" y="46"/>
                    <a:pt x="33" y="51"/>
                  </a:cubicBezTo>
                  <a:cubicBezTo>
                    <a:pt x="30" y="56"/>
                    <a:pt x="25" y="58"/>
                    <a:pt x="19" y="58"/>
                  </a:cubicBezTo>
                  <a:cubicBezTo>
                    <a:pt x="12" y="58"/>
                    <a:pt x="8" y="56"/>
                    <a:pt x="4" y="51"/>
                  </a:cubicBezTo>
                  <a:cubicBezTo>
                    <a:pt x="1" y="46"/>
                    <a:pt x="0" y="38"/>
                    <a:pt x="0" y="29"/>
                  </a:cubicBezTo>
                  <a:close/>
                  <a:moveTo>
                    <a:pt x="10" y="29"/>
                  </a:moveTo>
                  <a:cubicBezTo>
                    <a:pt x="10" y="36"/>
                    <a:pt x="11" y="41"/>
                    <a:pt x="12" y="44"/>
                  </a:cubicBezTo>
                  <a:cubicBezTo>
                    <a:pt x="14" y="48"/>
                    <a:pt x="16" y="49"/>
                    <a:pt x="19" y="49"/>
                  </a:cubicBezTo>
                  <a:cubicBezTo>
                    <a:pt x="22" y="49"/>
                    <a:pt x="24" y="48"/>
                    <a:pt x="26" y="45"/>
                  </a:cubicBezTo>
                  <a:cubicBezTo>
                    <a:pt x="27" y="41"/>
                    <a:pt x="28" y="36"/>
                    <a:pt x="28" y="29"/>
                  </a:cubicBezTo>
                  <a:cubicBezTo>
                    <a:pt x="28" y="23"/>
                    <a:pt x="27" y="18"/>
                    <a:pt x="26" y="14"/>
                  </a:cubicBezTo>
                  <a:cubicBezTo>
                    <a:pt x="25" y="11"/>
                    <a:pt x="22" y="9"/>
                    <a:pt x="19" y="9"/>
                  </a:cubicBezTo>
                  <a:cubicBezTo>
                    <a:pt x="16" y="9"/>
                    <a:pt x="14" y="11"/>
                    <a:pt x="12"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120">
              <a:extLst>
                <a:ext uri="{FF2B5EF4-FFF2-40B4-BE49-F238E27FC236}">
                  <a16:creationId xmlns:a16="http://schemas.microsoft.com/office/drawing/2014/main" id="{8DDA7FA3-AAE0-458D-858A-FBFE05041904}"/>
                </a:ext>
              </a:extLst>
            </p:cNvPr>
            <p:cNvSpPr>
              <a:spLocks/>
            </p:cNvSpPr>
            <p:nvPr/>
          </p:nvSpPr>
          <p:spPr bwMode="auto">
            <a:xfrm>
              <a:off x="673100" y="614363"/>
              <a:ext cx="92075" cy="144463"/>
            </a:xfrm>
            <a:custGeom>
              <a:avLst/>
              <a:gdLst>
                <a:gd name="T0" fmla="*/ 5 w 58"/>
                <a:gd name="T1" fmla="*/ 77 h 91"/>
                <a:gd name="T2" fmla="*/ 23 w 58"/>
                <a:gd name="T3" fmla="*/ 77 h 91"/>
                <a:gd name="T4" fmla="*/ 23 w 58"/>
                <a:gd name="T5" fmla="*/ 26 h 91"/>
                <a:gd name="T6" fmla="*/ 26 w 58"/>
                <a:gd name="T7" fmla="*/ 18 h 91"/>
                <a:gd name="T8" fmla="*/ 20 w 58"/>
                <a:gd name="T9" fmla="*/ 24 h 91"/>
                <a:gd name="T10" fmla="*/ 8 w 58"/>
                <a:gd name="T11" fmla="*/ 32 h 91"/>
                <a:gd name="T12" fmla="*/ 0 w 58"/>
                <a:gd name="T13" fmla="*/ 23 h 91"/>
                <a:gd name="T14" fmla="*/ 31 w 58"/>
                <a:gd name="T15" fmla="*/ 0 h 91"/>
                <a:gd name="T16" fmla="*/ 39 w 58"/>
                <a:gd name="T17" fmla="*/ 0 h 91"/>
                <a:gd name="T18" fmla="*/ 39 w 58"/>
                <a:gd name="T19" fmla="*/ 77 h 91"/>
                <a:gd name="T20" fmla="*/ 58 w 58"/>
                <a:gd name="T21" fmla="*/ 77 h 91"/>
                <a:gd name="T22" fmla="*/ 58 w 58"/>
                <a:gd name="T23" fmla="*/ 91 h 91"/>
                <a:gd name="T24" fmla="*/ 5 w 58"/>
                <a:gd name="T25" fmla="*/ 91 h 91"/>
                <a:gd name="T26" fmla="*/ 5 w 58"/>
                <a:gd name="T27" fmla="*/ 7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91">
                  <a:moveTo>
                    <a:pt x="5" y="77"/>
                  </a:moveTo>
                  <a:lnTo>
                    <a:pt x="23" y="77"/>
                  </a:lnTo>
                  <a:lnTo>
                    <a:pt x="23" y="26"/>
                  </a:lnTo>
                  <a:lnTo>
                    <a:pt x="26" y="18"/>
                  </a:lnTo>
                  <a:lnTo>
                    <a:pt x="20" y="24"/>
                  </a:lnTo>
                  <a:lnTo>
                    <a:pt x="8" y="32"/>
                  </a:lnTo>
                  <a:lnTo>
                    <a:pt x="0" y="23"/>
                  </a:lnTo>
                  <a:lnTo>
                    <a:pt x="31" y="0"/>
                  </a:lnTo>
                  <a:lnTo>
                    <a:pt x="39" y="0"/>
                  </a:lnTo>
                  <a:lnTo>
                    <a:pt x="39" y="77"/>
                  </a:lnTo>
                  <a:lnTo>
                    <a:pt x="58" y="77"/>
                  </a:lnTo>
                  <a:lnTo>
                    <a:pt x="58" y="91"/>
                  </a:lnTo>
                  <a:lnTo>
                    <a:pt x="5" y="91"/>
                  </a:lnTo>
                  <a:lnTo>
                    <a:pt x="5"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121">
              <a:extLst>
                <a:ext uri="{FF2B5EF4-FFF2-40B4-BE49-F238E27FC236}">
                  <a16:creationId xmlns:a16="http://schemas.microsoft.com/office/drawing/2014/main" id="{C3572938-A477-4694-8799-03CA2DBD1C83}"/>
                </a:ext>
              </a:extLst>
            </p:cNvPr>
            <p:cNvSpPr>
              <a:spLocks noEditPoints="1"/>
            </p:cNvSpPr>
            <p:nvPr/>
          </p:nvSpPr>
          <p:spPr bwMode="auto">
            <a:xfrm>
              <a:off x="803275" y="611188"/>
              <a:ext cx="98425" cy="150813"/>
            </a:xfrm>
            <a:custGeom>
              <a:avLst/>
              <a:gdLst>
                <a:gd name="T0" fmla="*/ 0 w 38"/>
                <a:gd name="T1" fmla="*/ 29 h 58"/>
                <a:gd name="T2" fmla="*/ 5 w 38"/>
                <a:gd name="T3" fmla="*/ 8 h 58"/>
                <a:gd name="T4" fmla="*/ 19 w 38"/>
                <a:gd name="T5" fmla="*/ 0 h 58"/>
                <a:gd name="T6" fmla="*/ 34 w 38"/>
                <a:gd name="T7" fmla="*/ 7 h 58"/>
                <a:gd name="T8" fmla="*/ 38 w 38"/>
                <a:gd name="T9" fmla="*/ 29 h 58"/>
                <a:gd name="T10" fmla="*/ 33 w 38"/>
                <a:gd name="T11" fmla="*/ 51 h 58"/>
                <a:gd name="T12" fmla="*/ 19 w 38"/>
                <a:gd name="T13" fmla="*/ 58 h 58"/>
                <a:gd name="T14" fmla="*/ 4 w 38"/>
                <a:gd name="T15" fmla="*/ 51 h 58"/>
                <a:gd name="T16" fmla="*/ 0 w 38"/>
                <a:gd name="T17" fmla="*/ 29 h 58"/>
                <a:gd name="T18" fmla="*/ 10 w 38"/>
                <a:gd name="T19" fmla="*/ 29 h 58"/>
                <a:gd name="T20" fmla="*/ 12 w 38"/>
                <a:gd name="T21" fmla="*/ 44 h 58"/>
                <a:gd name="T22" fmla="*/ 19 w 38"/>
                <a:gd name="T23" fmla="*/ 49 h 58"/>
                <a:gd name="T24" fmla="*/ 26 w 38"/>
                <a:gd name="T25" fmla="*/ 45 h 58"/>
                <a:gd name="T26" fmla="*/ 28 w 38"/>
                <a:gd name="T27" fmla="*/ 29 h 58"/>
                <a:gd name="T28" fmla="*/ 26 w 38"/>
                <a:gd name="T29" fmla="*/ 14 h 58"/>
                <a:gd name="T30" fmla="*/ 19 w 38"/>
                <a:gd name="T31" fmla="*/ 9 h 58"/>
                <a:gd name="T32" fmla="*/ 12 w 38"/>
                <a:gd name="T33" fmla="*/ 14 h 58"/>
                <a:gd name="T34" fmla="*/ 10 w 38"/>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58">
                  <a:moveTo>
                    <a:pt x="0" y="29"/>
                  </a:moveTo>
                  <a:cubicBezTo>
                    <a:pt x="0" y="19"/>
                    <a:pt x="1" y="12"/>
                    <a:pt x="5" y="8"/>
                  </a:cubicBezTo>
                  <a:cubicBezTo>
                    <a:pt x="8" y="3"/>
                    <a:pt x="13" y="0"/>
                    <a:pt x="19" y="0"/>
                  </a:cubicBezTo>
                  <a:cubicBezTo>
                    <a:pt x="26" y="0"/>
                    <a:pt x="30" y="3"/>
                    <a:pt x="34" y="7"/>
                  </a:cubicBezTo>
                  <a:cubicBezTo>
                    <a:pt x="37" y="12"/>
                    <a:pt x="38" y="19"/>
                    <a:pt x="38" y="29"/>
                  </a:cubicBezTo>
                  <a:cubicBezTo>
                    <a:pt x="38" y="39"/>
                    <a:pt x="37" y="46"/>
                    <a:pt x="33" y="51"/>
                  </a:cubicBezTo>
                  <a:cubicBezTo>
                    <a:pt x="30" y="56"/>
                    <a:pt x="25" y="58"/>
                    <a:pt x="19" y="58"/>
                  </a:cubicBezTo>
                  <a:cubicBezTo>
                    <a:pt x="12" y="58"/>
                    <a:pt x="7" y="56"/>
                    <a:pt x="4" y="51"/>
                  </a:cubicBezTo>
                  <a:cubicBezTo>
                    <a:pt x="1" y="46"/>
                    <a:pt x="0" y="38"/>
                    <a:pt x="0" y="29"/>
                  </a:cubicBezTo>
                  <a:close/>
                  <a:moveTo>
                    <a:pt x="10" y="29"/>
                  </a:moveTo>
                  <a:cubicBezTo>
                    <a:pt x="10" y="36"/>
                    <a:pt x="11" y="41"/>
                    <a:pt x="12" y="44"/>
                  </a:cubicBezTo>
                  <a:cubicBezTo>
                    <a:pt x="13" y="48"/>
                    <a:pt x="16" y="49"/>
                    <a:pt x="19" y="49"/>
                  </a:cubicBezTo>
                  <a:cubicBezTo>
                    <a:pt x="22" y="49"/>
                    <a:pt x="24" y="48"/>
                    <a:pt x="26" y="45"/>
                  </a:cubicBezTo>
                  <a:cubicBezTo>
                    <a:pt x="27" y="41"/>
                    <a:pt x="28" y="36"/>
                    <a:pt x="28" y="29"/>
                  </a:cubicBezTo>
                  <a:cubicBezTo>
                    <a:pt x="28" y="23"/>
                    <a:pt x="27" y="18"/>
                    <a:pt x="26" y="14"/>
                  </a:cubicBezTo>
                  <a:cubicBezTo>
                    <a:pt x="24" y="11"/>
                    <a:pt x="22" y="9"/>
                    <a:pt x="19" y="9"/>
                  </a:cubicBezTo>
                  <a:cubicBezTo>
                    <a:pt x="16" y="9"/>
                    <a:pt x="13" y="11"/>
                    <a:pt x="12"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9" name="Group 68">
            <a:extLst>
              <a:ext uri="{FF2B5EF4-FFF2-40B4-BE49-F238E27FC236}">
                <a16:creationId xmlns:a16="http://schemas.microsoft.com/office/drawing/2014/main" id="{C508E760-305F-42B4-AA9D-BBB68F633047}"/>
              </a:ext>
            </a:extLst>
          </p:cNvPr>
          <p:cNvGrpSpPr/>
          <p:nvPr/>
        </p:nvGrpSpPr>
        <p:grpSpPr>
          <a:xfrm>
            <a:off x="1140406" y="3136779"/>
            <a:ext cx="371828" cy="169004"/>
            <a:chOff x="139700" y="363538"/>
            <a:chExt cx="762000" cy="398463"/>
          </a:xfrm>
          <a:solidFill>
            <a:srgbClr val="6CC24A"/>
          </a:solidFill>
        </p:grpSpPr>
        <p:sp>
          <p:nvSpPr>
            <p:cNvPr id="70" name="Freeform 110">
              <a:extLst>
                <a:ext uri="{FF2B5EF4-FFF2-40B4-BE49-F238E27FC236}">
                  <a16:creationId xmlns:a16="http://schemas.microsoft.com/office/drawing/2014/main" id="{346D0D5A-BADF-4935-873A-BED0640153EB}"/>
                </a:ext>
              </a:extLst>
            </p:cNvPr>
            <p:cNvSpPr>
              <a:spLocks noEditPoints="1"/>
            </p:cNvSpPr>
            <p:nvPr/>
          </p:nvSpPr>
          <p:spPr bwMode="auto">
            <a:xfrm>
              <a:off x="139700" y="363538"/>
              <a:ext cx="101600" cy="150813"/>
            </a:xfrm>
            <a:custGeom>
              <a:avLst/>
              <a:gdLst>
                <a:gd name="T0" fmla="*/ 0 w 39"/>
                <a:gd name="T1" fmla="*/ 29 h 58"/>
                <a:gd name="T2" fmla="*/ 5 w 39"/>
                <a:gd name="T3" fmla="*/ 7 h 58"/>
                <a:gd name="T4" fmla="*/ 19 w 39"/>
                <a:gd name="T5" fmla="*/ 0 h 58"/>
                <a:gd name="T6" fmla="*/ 34 w 39"/>
                <a:gd name="T7" fmla="*/ 7 h 58"/>
                <a:gd name="T8" fmla="*/ 39 w 39"/>
                <a:gd name="T9" fmla="*/ 29 h 58"/>
                <a:gd name="T10" fmla="*/ 34 w 39"/>
                <a:gd name="T11" fmla="*/ 51 h 58"/>
                <a:gd name="T12" fmla="*/ 19 w 39"/>
                <a:gd name="T13" fmla="*/ 58 h 58"/>
                <a:gd name="T14" fmla="*/ 5 w 39"/>
                <a:gd name="T15" fmla="*/ 51 h 58"/>
                <a:gd name="T16" fmla="*/ 0 w 39"/>
                <a:gd name="T17" fmla="*/ 29 h 58"/>
                <a:gd name="T18" fmla="*/ 10 w 39"/>
                <a:gd name="T19" fmla="*/ 29 h 58"/>
                <a:gd name="T20" fmla="*/ 13 w 39"/>
                <a:gd name="T21" fmla="*/ 44 h 58"/>
                <a:gd name="T22" fmla="*/ 19 w 39"/>
                <a:gd name="T23" fmla="*/ 49 h 58"/>
                <a:gd name="T24" fmla="*/ 26 w 39"/>
                <a:gd name="T25" fmla="*/ 44 h 58"/>
                <a:gd name="T26" fmla="*/ 28 w 39"/>
                <a:gd name="T27" fmla="*/ 29 h 58"/>
                <a:gd name="T28" fmla="*/ 26 w 39"/>
                <a:gd name="T29" fmla="*/ 14 h 58"/>
                <a:gd name="T30" fmla="*/ 19 w 39"/>
                <a:gd name="T31" fmla="*/ 9 h 58"/>
                <a:gd name="T32" fmla="*/ 13 w 39"/>
                <a:gd name="T33" fmla="*/ 14 h 58"/>
                <a:gd name="T34" fmla="*/ 10 w 39"/>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58">
                  <a:moveTo>
                    <a:pt x="0" y="29"/>
                  </a:moveTo>
                  <a:cubicBezTo>
                    <a:pt x="0" y="19"/>
                    <a:pt x="2" y="12"/>
                    <a:pt x="5" y="7"/>
                  </a:cubicBezTo>
                  <a:cubicBezTo>
                    <a:pt x="8" y="3"/>
                    <a:pt x="13" y="0"/>
                    <a:pt x="19" y="0"/>
                  </a:cubicBezTo>
                  <a:cubicBezTo>
                    <a:pt x="26" y="0"/>
                    <a:pt x="31" y="3"/>
                    <a:pt x="34" y="7"/>
                  </a:cubicBezTo>
                  <a:cubicBezTo>
                    <a:pt x="37" y="12"/>
                    <a:pt x="39" y="19"/>
                    <a:pt x="39" y="29"/>
                  </a:cubicBezTo>
                  <a:cubicBezTo>
                    <a:pt x="39" y="39"/>
                    <a:pt x="37" y="46"/>
                    <a:pt x="34" y="51"/>
                  </a:cubicBezTo>
                  <a:cubicBezTo>
                    <a:pt x="30" y="56"/>
                    <a:pt x="26" y="58"/>
                    <a:pt x="19" y="58"/>
                  </a:cubicBezTo>
                  <a:cubicBezTo>
                    <a:pt x="13" y="58"/>
                    <a:pt x="8" y="56"/>
                    <a:pt x="5" y="51"/>
                  </a:cubicBezTo>
                  <a:cubicBezTo>
                    <a:pt x="2" y="46"/>
                    <a:pt x="0" y="38"/>
                    <a:pt x="0" y="29"/>
                  </a:cubicBezTo>
                  <a:close/>
                  <a:moveTo>
                    <a:pt x="10" y="29"/>
                  </a:moveTo>
                  <a:cubicBezTo>
                    <a:pt x="10" y="36"/>
                    <a:pt x="11" y="41"/>
                    <a:pt x="13" y="44"/>
                  </a:cubicBezTo>
                  <a:cubicBezTo>
                    <a:pt x="14" y="48"/>
                    <a:pt x="16" y="49"/>
                    <a:pt x="19" y="49"/>
                  </a:cubicBezTo>
                  <a:cubicBezTo>
                    <a:pt x="23" y="49"/>
                    <a:pt x="25" y="48"/>
                    <a:pt x="26" y="44"/>
                  </a:cubicBezTo>
                  <a:cubicBezTo>
                    <a:pt x="28" y="41"/>
                    <a:pt x="28" y="36"/>
                    <a:pt x="28" y="29"/>
                  </a:cubicBezTo>
                  <a:cubicBezTo>
                    <a:pt x="28" y="23"/>
                    <a:pt x="28" y="18"/>
                    <a:pt x="26" y="14"/>
                  </a:cubicBezTo>
                  <a:cubicBezTo>
                    <a:pt x="25" y="11"/>
                    <a:pt x="23" y="9"/>
                    <a:pt x="19" y="9"/>
                  </a:cubicBezTo>
                  <a:cubicBezTo>
                    <a:pt x="16" y="9"/>
                    <a:pt x="14" y="11"/>
                    <a:pt x="13"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111">
              <a:extLst>
                <a:ext uri="{FF2B5EF4-FFF2-40B4-BE49-F238E27FC236}">
                  <a16:creationId xmlns:a16="http://schemas.microsoft.com/office/drawing/2014/main" id="{B25D03C5-41A3-4247-A484-840D8013C438}"/>
                </a:ext>
              </a:extLst>
            </p:cNvPr>
            <p:cNvSpPr>
              <a:spLocks/>
            </p:cNvSpPr>
            <p:nvPr/>
          </p:nvSpPr>
          <p:spPr bwMode="auto">
            <a:xfrm>
              <a:off x="277813" y="363538"/>
              <a:ext cx="88900" cy="149225"/>
            </a:xfrm>
            <a:custGeom>
              <a:avLst/>
              <a:gdLst>
                <a:gd name="T0" fmla="*/ 5 w 56"/>
                <a:gd name="T1" fmla="*/ 79 h 94"/>
                <a:gd name="T2" fmla="*/ 23 w 56"/>
                <a:gd name="T3" fmla="*/ 79 h 94"/>
                <a:gd name="T4" fmla="*/ 23 w 56"/>
                <a:gd name="T5" fmla="*/ 28 h 94"/>
                <a:gd name="T6" fmla="*/ 25 w 56"/>
                <a:gd name="T7" fmla="*/ 20 h 94"/>
                <a:gd name="T8" fmla="*/ 18 w 56"/>
                <a:gd name="T9" fmla="*/ 27 h 94"/>
                <a:gd name="T10" fmla="*/ 7 w 56"/>
                <a:gd name="T11" fmla="*/ 35 h 94"/>
                <a:gd name="T12" fmla="*/ 0 w 56"/>
                <a:gd name="T13" fmla="*/ 25 h 94"/>
                <a:gd name="T14" fmla="*/ 30 w 56"/>
                <a:gd name="T15" fmla="*/ 0 h 94"/>
                <a:gd name="T16" fmla="*/ 39 w 56"/>
                <a:gd name="T17" fmla="*/ 0 h 94"/>
                <a:gd name="T18" fmla="*/ 39 w 56"/>
                <a:gd name="T19" fmla="*/ 79 h 94"/>
                <a:gd name="T20" fmla="*/ 56 w 56"/>
                <a:gd name="T21" fmla="*/ 79 h 94"/>
                <a:gd name="T22" fmla="*/ 56 w 56"/>
                <a:gd name="T23" fmla="*/ 94 h 94"/>
                <a:gd name="T24" fmla="*/ 5 w 56"/>
                <a:gd name="T25" fmla="*/ 94 h 94"/>
                <a:gd name="T26" fmla="*/ 5 w 56"/>
                <a:gd name="T27" fmla="*/ 7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94">
                  <a:moveTo>
                    <a:pt x="5" y="79"/>
                  </a:moveTo>
                  <a:lnTo>
                    <a:pt x="23" y="79"/>
                  </a:lnTo>
                  <a:lnTo>
                    <a:pt x="23" y="28"/>
                  </a:lnTo>
                  <a:lnTo>
                    <a:pt x="25" y="20"/>
                  </a:lnTo>
                  <a:lnTo>
                    <a:pt x="18" y="27"/>
                  </a:lnTo>
                  <a:lnTo>
                    <a:pt x="7" y="35"/>
                  </a:lnTo>
                  <a:lnTo>
                    <a:pt x="0" y="25"/>
                  </a:lnTo>
                  <a:lnTo>
                    <a:pt x="30" y="0"/>
                  </a:lnTo>
                  <a:lnTo>
                    <a:pt x="39" y="0"/>
                  </a:lnTo>
                  <a:lnTo>
                    <a:pt x="39" y="79"/>
                  </a:lnTo>
                  <a:lnTo>
                    <a:pt x="56" y="79"/>
                  </a:lnTo>
                  <a:lnTo>
                    <a:pt x="56" y="94"/>
                  </a:lnTo>
                  <a:lnTo>
                    <a:pt x="5" y="94"/>
                  </a:lnTo>
                  <a:lnTo>
                    <a:pt x="5"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112">
              <a:extLst>
                <a:ext uri="{FF2B5EF4-FFF2-40B4-BE49-F238E27FC236}">
                  <a16:creationId xmlns:a16="http://schemas.microsoft.com/office/drawing/2014/main" id="{B5E50F0A-832A-48A5-96F0-9694F527CF2D}"/>
                </a:ext>
              </a:extLst>
            </p:cNvPr>
            <p:cNvSpPr>
              <a:spLocks noEditPoints="1"/>
            </p:cNvSpPr>
            <p:nvPr/>
          </p:nvSpPr>
          <p:spPr bwMode="auto">
            <a:xfrm>
              <a:off x="404813" y="363538"/>
              <a:ext cx="101600" cy="150813"/>
            </a:xfrm>
            <a:custGeom>
              <a:avLst/>
              <a:gdLst>
                <a:gd name="T0" fmla="*/ 0 w 39"/>
                <a:gd name="T1" fmla="*/ 29 h 58"/>
                <a:gd name="T2" fmla="*/ 5 w 39"/>
                <a:gd name="T3" fmla="*/ 7 h 58"/>
                <a:gd name="T4" fmla="*/ 19 w 39"/>
                <a:gd name="T5" fmla="*/ 0 h 58"/>
                <a:gd name="T6" fmla="*/ 34 w 39"/>
                <a:gd name="T7" fmla="*/ 7 h 58"/>
                <a:gd name="T8" fmla="*/ 39 w 39"/>
                <a:gd name="T9" fmla="*/ 29 h 58"/>
                <a:gd name="T10" fmla="*/ 34 w 39"/>
                <a:gd name="T11" fmla="*/ 51 h 58"/>
                <a:gd name="T12" fmla="*/ 19 w 39"/>
                <a:gd name="T13" fmla="*/ 58 h 58"/>
                <a:gd name="T14" fmla="*/ 5 w 39"/>
                <a:gd name="T15" fmla="*/ 51 h 58"/>
                <a:gd name="T16" fmla="*/ 0 w 39"/>
                <a:gd name="T17" fmla="*/ 29 h 58"/>
                <a:gd name="T18" fmla="*/ 10 w 39"/>
                <a:gd name="T19" fmla="*/ 29 h 58"/>
                <a:gd name="T20" fmla="*/ 12 w 39"/>
                <a:gd name="T21" fmla="*/ 44 h 58"/>
                <a:gd name="T22" fmla="*/ 19 w 39"/>
                <a:gd name="T23" fmla="*/ 49 h 58"/>
                <a:gd name="T24" fmla="*/ 26 w 39"/>
                <a:gd name="T25" fmla="*/ 44 h 58"/>
                <a:gd name="T26" fmla="*/ 28 w 39"/>
                <a:gd name="T27" fmla="*/ 29 h 58"/>
                <a:gd name="T28" fmla="*/ 26 w 39"/>
                <a:gd name="T29" fmla="*/ 14 h 58"/>
                <a:gd name="T30" fmla="*/ 19 w 39"/>
                <a:gd name="T31" fmla="*/ 9 h 58"/>
                <a:gd name="T32" fmla="*/ 12 w 39"/>
                <a:gd name="T33" fmla="*/ 14 h 58"/>
                <a:gd name="T34" fmla="*/ 10 w 39"/>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58">
                  <a:moveTo>
                    <a:pt x="0" y="29"/>
                  </a:moveTo>
                  <a:cubicBezTo>
                    <a:pt x="0" y="19"/>
                    <a:pt x="2" y="12"/>
                    <a:pt x="5" y="7"/>
                  </a:cubicBezTo>
                  <a:cubicBezTo>
                    <a:pt x="8" y="3"/>
                    <a:pt x="13" y="0"/>
                    <a:pt x="19" y="0"/>
                  </a:cubicBezTo>
                  <a:cubicBezTo>
                    <a:pt x="26" y="0"/>
                    <a:pt x="31" y="3"/>
                    <a:pt x="34" y="7"/>
                  </a:cubicBezTo>
                  <a:cubicBezTo>
                    <a:pt x="37" y="12"/>
                    <a:pt x="39" y="19"/>
                    <a:pt x="39" y="29"/>
                  </a:cubicBezTo>
                  <a:cubicBezTo>
                    <a:pt x="39" y="39"/>
                    <a:pt x="37" y="46"/>
                    <a:pt x="34" y="51"/>
                  </a:cubicBezTo>
                  <a:cubicBezTo>
                    <a:pt x="30" y="56"/>
                    <a:pt x="25" y="58"/>
                    <a:pt x="19" y="58"/>
                  </a:cubicBezTo>
                  <a:cubicBezTo>
                    <a:pt x="13" y="58"/>
                    <a:pt x="8" y="56"/>
                    <a:pt x="5" y="51"/>
                  </a:cubicBezTo>
                  <a:cubicBezTo>
                    <a:pt x="1" y="46"/>
                    <a:pt x="0" y="38"/>
                    <a:pt x="0" y="29"/>
                  </a:cubicBezTo>
                  <a:close/>
                  <a:moveTo>
                    <a:pt x="10" y="29"/>
                  </a:moveTo>
                  <a:cubicBezTo>
                    <a:pt x="10" y="36"/>
                    <a:pt x="11" y="41"/>
                    <a:pt x="12" y="44"/>
                  </a:cubicBezTo>
                  <a:cubicBezTo>
                    <a:pt x="14" y="48"/>
                    <a:pt x="16" y="49"/>
                    <a:pt x="19" y="49"/>
                  </a:cubicBezTo>
                  <a:cubicBezTo>
                    <a:pt x="22" y="49"/>
                    <a:pt x="25" y="48"/>
                    <a:pt x="26" y="44"/>
                  </a:cubicBezTo>
                  <a:cubicBezTo>
                    <a:pt x="28" y="41"/>
                    <a:pt x="28" y="36"/>
                    <a:pt x="28" y="29"/>
                  </a:cubicBezTo>
                  <a:cubicBezTo>
                    <a:pt x="28" y="23"/>
                    <a:pt x="28" y="18"/>
                    <a:pt x="26" y="14"/>
                  </a:cubicBezTo>
                  <a:cubicBezTo>
                    <a:pt x="25" y="11"/>
                    <a:pt x="22" y="9"/>
                    <a:pt x="19" y="9"/>
                  </a:cubicBezTo>
                  <a:cubicBezTo>
                    <a:pt x="16" y="9"/>
                    <a:pt x="14" y="11"/>
                    <a:pt x="12"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13">
              <a:extLst>
                <a:ext uri="{FF2B5EF4-FFF2-40B4-BE49-F238E27FC236}">
                  <a16:creationId xmlns:a16="http://schemas.microsoft.com/office/drawing/2014/main" id="{FD4947E7-CFD5-418B-91D0-401F1BB21F0A}"/>
                </a:ext>
              </a:extLst>
            </p:cNvPr>
            <p:cNvSpPr>
              <a:spLocks/>
            </p:cNvSpPr>
            <p:nvPr/>
          </p:nvSpPr>
          <p:spPr bwMode="auto">
            <a:xfrm>
              <a:off x="542925" y="363538"/>
              <a:ext cx="88900" cy="149225"/>
            </a:xfrm>
            <a:custGeom>
              <a:avLst/>
              <a:gdLst>
                <a:gd name="T0" fmla="*/ 5 w 56"/>
                <a:gd name="T1" fmla="*/ 79 h 94"/>
                <a:gd name="T2" fmla="*/ 23 w 56"/>
                <a:gd name="T3" fmla="*/ 79 h 94"/>
                <a:gd name="T4" fmla="*/ 23 w 56"/>
                <a:gd name="T5" fmla="*/ 28 h 94"/>
                <a:gd name="T6" fmla="*/ 25 w 56"/>
                <a:gd name="T7" fmla="*/ 20 h 94"/>
                <a:gd name="T8" fmla="*/ 18 w 56"/>
                <a:gd name="T9" fmla="*/ 27 h 94"/>
                <a:gd name="T10" fmla="*/ 7 w 56"/>
                <a:gd name="T11" fmla="*/ 35 h 94"/>
                <a:gd name="T12" fmla="*/ 0 w 56"/>
                <a:gd name="T13" fmla="*/ 25 h 94"/>
                <a:gd name="T14" fmla="*/ 30 w 56"/>
                <a:gd name="T15" fmla="*/ 0 h 94"/>
                <a:gd name="T16" fmla="*/ 38 w 56"/>
                <a:gd name="T17" fmla="*/ 0 h 94"/>
                <a:gd name="T18" fmla="*/ 38 w 56"/>
                <a:gd name="T19" fmla="*/ 79 h 94"/>
                <a:gd name="T20" fmla="*/ 56 w 56"/>
                <a:gd name="T21" fmla="*/ 79 h 94"/>
                <a:gd name="T22" fmla="*/ 56 w 56"/>
                <a:gd name="T23" fmla="*/ 94 h 94"/>
                <a:gd name="T24" fmla="*/ 5 w 56"/>
                <a:gd name="T25" fmla="*/ 94 h 94"/>
                <a:gd name="T26" fmla="*/ 5 w 56"/>
                <a:gd name="T27" fmla="*/ 7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94">
                  <a:moveTo>
                    <a:pt x="5" y="79"/>
                  </a:moveTo>
                  <a:lnTo>
                    <a:pt x="23" y="79"/>
                  </a:lnTo>
                  <a:lnTo>
                    <a:pt x="23" y="28"/>
                  </a:lnTo>
                  <a:lnTo>
                    <a:pt x="25" y="20"/>
                  </a:lnTo>
                  <a:lnTo>
                    <a:pt x="18" y="27"/>
                  </a:lnTo>
                  <a:lnTo>
                    <a:pt x="7" y="35"/>
                  </a:lnTo>
                  <a:lnTo>
                    <a:pt x="0" y="25"/>
                  </a:lnTo>
                  <a:lnTo>
                    <a:pt x="30" y="0"/>
                  </a:lnTo>
                  <a:lnTo>
                    <a:pt x="38" y="0"/>
                  </a:lnTo>
                  <a:lnTo>
                    <a:pt x="38" y="79"/>
                  </a:lnTo>
                  <a:lnTo>
                    <a:pt x="56" y="79"/>
                  </a:lnTo>
                  <a:lnTo>
                    <a:pt x="56" y="94"/>
                  </a:lnTo>
                  <a:lnTo>
                    <a:pt x="5" y="94"/>
                  </a:lnTo>
                  <a:lnTo>
                    <a:pt x="5"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14">
              <a:extLst>
                <a:ext uri="{FF2B5EF4-FFF2-40B4-BE49-F238E27FC236}">
                  <a16:creationId xmlns:a16="http://schemas.microsoft.com/office/drawing/2014/main" id="{6D4B1DDE-975D-4360-BD16-B215BEBB9228}"/>
                </a:ext>
              </a:extLst>
            </p:cNvPr>
            <p:cNvSpPr>
              <a:spLocks noEditPoints="1"/>
            </p:cNvSpPr>
            <p:nvPr/>
          </p:nvSpPr>
          <p:spPr bwMode="auto">
            <a:xfrm>
              <a:off x="671513" y="363538"/>
              <a:ext cx="98425" cy="150813"/>
            </a:xfrm>
            <a:custGeom>
              <a:avLst/>
              <a:gdLst>
                <a:gd name="T0" fmla="*/ 0 w 38"/>
                <a:gd name="T1" fmla="*/ 29 h 58"/>
                <a:gd name="T2" fmla="*/ 5 w 38"/>
                <a:gd name="T3" fmla="*/ 7 h 58"/>
                <a:gd name="T4" fmla="*/ 19 w 38"/>
                <a:gd name="T5" fmla="*/ 0 h 58"/>
                <a:gd name="T6" fmla="*/ 34 w 38"/>
                <a:gd name="T7" fmla="*/ 7 h 58"/>
                <a:gd name="T8" fmla="*/ 38 w 38"/>
                <a:gd name="T9" fmla="*/ 29 h 58"/>
                <a:gd name="T10" fmla="*/ 33 w 38"/>
                <a:gd name="T11" fmla="*/ 51 h 58"/>
                <a:gd name="T12" fmla="*/ 19 w 38"/>
                <a:gd name="T13" fmla="*/ 58 h 58"/>
                <a:gd name="T14" fmla="*/ 4 w 38"/>
                <a:gd name="T15" fmla="*/ 51 h 58"/>
                <a:gd name="T16" fmla="*/ 0 w 38"/>
                <a:gd name="T17" fmla="*/ 29 h 58"/>
                <a:gd name="T18" fmla="*/ 10 w 38"/>
                <a:gd name="T19" fmla="*/ 29 h 58"/>
                <a:gd name="T20" fmla="*/ 12 w 38"/>
                <a:gd name="T21" fmla="*/ 44 h 58"/>
                <a:gd name="T22" fmla="*/ 19 w 38"/>
                <a:gd name="T23" fmla="*/ 49 h 58"/>
                <a:gd name="T24" fmla="*/ 26 w 38"/>
                <a:gd name="T25" fmla="*/ 44 h 58"/>
                <a:gd name="T26" fmla="*/ 28 w 38"/>
                <a:gd name="T27" fmla="*/ 29 h 58"/>
                <a:gd name="T28" fmla="*/ 26 w 38"/>
                <a:gd name="T29" fmla="*/ 14 h 58"/>
                <a:gd name="T30" fmla="*/ 19 w 38"/>
                <a:gd name="T31" fmla="*/ 9 h 58"/>
                <a:gd name="T32" fmla="*/ 12 w 38"/>
                <a:gd name="T33" fmla="*/ 14 h 58"/>
                <a:gd name="T34" fmla="*/ 10 w 38"/>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58">
                  <a:moveTo>
                    <a:pt x="0" y="29"/>
                  </a:moveTo>
                  <a:cubicBezTo>
                    <a:pt x="0" y="19"/>
                    <a:pt x="1" y="12"/>
                    <a:pt x="5" y="7"/>
                  </a:cubicBezTo>
                  <a:cubicBezTo>
                    <a:pt x="8" y="3"/>
                    <a:pt x="13" y="0"/>
                    <a:pt x="19" y="0"/>
                  </a:cubicBezTo>
                  <a:cubicBezTo>
                    <a:pt x="26" y="0"/>
                    <a:pt x="31" y="3"/>
                    <a:pt x="34" y="7"/>
                  </a:cubicBezTo>
                  <a:cubicBezTo>
                    <a:pt x="37" y="12"/>
                    <a:pt x="38" y="19"/>
                    <a:pt x="38" y="29"/>
                  </a:cubicBezTo>
                  <a:cubicBezTo>
                    <a:pt x="38" y="39"/>
                    <a:pt x="37" y="46"/>
                    <a:pt x="33" y="51"/>
                  </a:cubicBezTo>
                  <a:cubicBezTo>
                    <a:pt x="30" y="56"/>
                    <a:pt x="25" y="58"/>
                    <a:pt x="19" y="58"/>
                  </a:cubicBezTo>
                  <a:cubicBezTo>
                    <a:pt x="12" y="58"/>
                    <a:pt x="7" y="56"/>
                    <a:pt x="4" y="51"/>
                  </a:cubicBezTo>
                  <a:cubicBezTo>
                    <a:pt x="1" y="46"/>
                    <a:pt x="0" y="38"/>
                    <a:pt x="0" y="29"/>
                  </a:cubicBezTo>
                  <a:close/>
                  <a:moveTo>
                    <a:pt x="10" y="29"/>
                  </a:moveTo>
                  <a:cubicBezTo>
                    <a:pt x="10" y="36"/>
                    <a:pt x="11" y="41"/>
                    <a:pt x="12" y="44"/>
                  </a:cubicBezTo>
                  <a:cubicBezTo>
                    <a:pt x="13" y="48"/>
                    <a:pt x="16" y="49"/>
                    <a:pt x="19" y="49"/>
                  </a:cubicBezTo>
                  <a:cubicBezTo>
                    <a:pt x="22" y="49"/>
                    <a:pt x="24" y="48"/>
                    <a:pt x="26" y="44"/>
                  </a:cubicBezTo>
                  <a:cubicBezTo>
                    <a:pt x="27" y="41"/>
                    <a:pt x="28" y="36"/>
                    <a:pt x="28" y="29"/>
                  </a:cubicBezTo>
                  <a:cubicBezTo>
                    <a:pt x="28" y="23"/>
                    <a:pt x="27" y="18"/>
                    <a:pt x="26" y="14"/>
                  </a:cubicBezTo>
                  <a:cubicBezTo>
                    <a:pt x="25" y="11"/>
                    <a:pt x="22" y="9"/>
                    <a:pt x="19" y="9"/>
                  </a:cubicBezTo>
                  <a:cubicBezTo>
                    <a:pt x="16" y="9"/>
                    <a:pt x="13" y="11"/>
                    <a:pt x="12"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15">
              <a:extLst>
                <a:ext uri="{FF2B5EF4-FFF2-40B4-BE49-F238E27FC236}">
                  <a16:creationId xmlns:a16="http://schemas.microsoft.com/office/drawing/2014/main" id="{2CF30D4D-9085-4AFA-85EE-8BA3001BAB93}"/>
                </a:ext>
              </a:extLst>
            </p:cNvPr>
            <p:cNvSpPr>
              <a:spLocks/>
            </p:cNvSpPr>
            <p:nvPr/>
          </p:nvSpPr>
          <p:spPr bwMode="auto">
            <a:xfrm>
              <a:off x="806450" y="363538"/>
              <a:ext cx="90488" cy="149225"/>
            </a:xfrm>
            <a:custGeom>
              <a:avLst/>
              <a:gdLst>
                <a:gd name="T0" fmla="*/ 5 w 57"/>
                <a:gd name="T1" fmla="*/ 79 h 94"/>
                <a:gd name="T2" fmla="*/ 23 w 57"/>
                <a:gd name="T3" fmla="*/ 79 h 94"/>
                <a:gd name="T4" fmla="*/ 23 w 57"/>
                <a:gd name="T5" fmla="*/ 28 h 94"/>
                <a:gd name="T6" fmla="*/ 26 w 57"/>
                <a:gd name="T7" fmla="*/ 20 h 94"/>
                <a:gd name="T8" fmla="*/ 19 w 57"/>
                <a:gd name="T9" fmla="*/ 27 h 94"/>
                <a:gd name="T10" fmla="*/ 8 w 57"/>
                <a:gd name="T11" fmla="*/ 35 h 94"/>
                <a:gd name="T12" fmla="*/ 0 w 57"/>
                <a:gd name="T13" fmla="*/ 25 h 94"/>
                <a:gd name="T14" fmla="*/ 29 w 57"/>
                <a:gd name="T15" fmla="*/ 0 h 94"/>
                <a:gd name="T16" fmla="*/ 39 w 57"/>
                <a:gd name="T17" fmla="*/ 0 h 94"/>
                <a:gd name="T18" fmla="*/ 39 w 57"/>
                <a:gd name="T19" fmla="*/ 79 h 94"/>
                <a:gd name="T20" fmla="*/ 57 w 57"/>
                <a:gd name="T21" fmla="*/ 79 h 94"/>
                <a:gd name="T22" fmla="*/ 57 w 57"/>
                <a:gd name="T23" fmla="*/ 94 h 94"/>
                <a:gd name="T24" fmla="*/ 5 w 57"/>
                <a:gd name="T25" fmla="*/ 94 h 94"/>
                <a:gd name="T26" fmla="*/ 5 w 57"/>
                <a:gd name="T27" fmla="*/ 7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94">
                  <a:moveTo>
                    <a:pt x="5" y="79"/>
                  </a:moveTo>
                  <a:lnTo>
                    <a:pt x="23" y="79"/>
                  </a:lnTo>
                  <a:lnTo>
                    <a:pt x="23" y="28"/>
                  </a:lnTo>
                  <a:lnTo>
                    <a:pt x="26" y="20"/>
                  </a:lnTo>
                  <a:lnTo>
                    <a:pt x="19" y="27"/>
                  </a:lnTo>
                  <a:lnTo>
                    <a:pt x="8" y="35"/>
                  </a:lnTo>
                  <a:lnTo>
                    <a:pt x="0" y="25"/>
                  </a:lnTo>
                  <a:lnTo>
                    <a:pt x="29" y="0"/>
                  </a:lnTo>
                  <a:lnTo>
                    <a:pt x="39" y="0"/>
                  </a:lnTo>
                  <a:lnTo>
                    <a:pt x="39" y="79"/>
                  </a:lnTo>
                  <a:lnTo>
                    <a:pt x="57" y="79"/>
                  </a:lnTo>
                  <a:lnTo>
                    <a:pt x="57" y="94"/>
                  </a:lnTo>
                  <a:lnTo>
                    <a:pt x="5" y="94"/>
                  </a:lnTo>
                  <a:lnTo>
                    <a:pt x="5"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116">
              <a:extLst>
                <a:ext uri="{FF2B5EF4-FFF2-40B4-BE49-F238E27FC236}">
                  <a16:creationId xmlns:a16="http://schemas.microsoft.com/office/drawing/2014/main" id="{ACD0AF37-9663-45C5-8D56-C94E2C24BF61}"/>
                </a:ext>
              </a:extLst>
            </p:cNvPr>
            <p:cNvSpPr>
              <a:spLocks noEditPoints="1"/>
            </p:cNvSpPr>
            <p:nvPr/>
          </p:nvSpPr>
          <p:spPr bwMode="auto">
            <a:xfrm>
              <a:off x="139700" y="611188"/>
              <a:ext cx="101600" cy="150813"/>
            </a:xfrm>
            <a:custGeom>
              <a:avLst/>
              <a:gdLst>
                <a:gd name="T0" fmla="*/ 0 w 39"/>
                <a:gd name="T1" fmla="*/ 29 h 58"/>
                <a:gd name="T2" fmla="*/ 5 w 39"/>
                <a:gd name="T3" fmla="*/ 8 h 58"/>
                <a:gd name="T4" fmla="*/ 19 w 39"/>
                <a:gd name="T5" fmla="*/ 0 h 58"/>
                <a:gd name="T6" fmla="*/ 34 w 39"/>
                <a:gd name="T7" fmla="*/ 7 h 58"/>
                <a:gd name="T8" fmla="*/ 39 w 39"/>
                <a:gd name="T9" fmla="*/ 29 h 58"/>
                <a:gd name="T10" fmla="*/ 34 w 39"/>
                <a:gd name="T11" fmla="*/ 51 h 58"/>
                <a:gd name="T12" fmla="*/ 19 w 39"/>
                <a:gd name="T13" fmla="*/ 58 h 58"/>
                <a:gd name="T14" fmla="*/ 5 w 39"/>
                <a:gd name="T15" fmla="*/ 51 h 58"/>
                <a:gd name="T16" fmla="*/ 0 w 39"/>
                <a:gd name="T17" fmla="*/ 29 h 58"/>
                <a:gd name="T18" fmla="*/ 10 w 39"/>
                <a:gd name="T19" fmla="*/ 29 h 58"/>
                <a:gd name="T20" fmla="*/ 13 w 39"/>
                <a:gd name="T21" fmla="*/ 44 h 58"/>
                <a:gd name="T22" fmla="*/ 19 w 39"/>
                <a:gd name="T23" fmla="*/ 49 h 58"/>
                <a:gd name="T24" fmla="*/ 26 w 39"/>
                <a:gd name="T25" fmla="*/ 45 h 58"/>
                <a:gd name="T26" fmla="*/ 28 w 39"/>
                <a:gd name="T27" fmla="*/ 29 h 58"/>
                <a:gd name="T28" fmla="*/ 26 w 39"/>
                <a:gd name="T29" fmla="*/ 14 h 58"/>
                <a:gd name="T30" fmla="*/ 19 w 39"/>
                <a:gd name="T31" fmla="*/ 9 h 58"/>
                <a:gd name="T32" fmla="*/ 13 w 39"/>
                <a:gd name="T33" fmla="*/ 14 h 58"/>
                <a:gd name="T34" fmla="*/ 10 w 39"/>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58">
                  <a:moveTo>
                    <a:pt x="0" y="29"/>
                  </a:moveTo>
                  <a:cubicBezTo>
                    <a:pt x="0" y="19"/>
                    <a:pt x="2" y="12"/>
                    <a:pt x="5" y="8"/>
                  </a:cubicBezTo>
                  <a:cubicBezTo>
                    <a:pt x="8" y="3"/>
                    <a:pt x="13" y="0"/>
                    <a:pt x="19" y="0"/>
                  </a:cubicBezTo>
                  <a:cubicBezTo>
                    <a:pt x="26" y="0"/>
                    <a:pt x="31" y="3"/>
                    <a:pt x="34" y="7"/>
                  </a:cubicBezTo>
                  <a:cubicBezTo>
                    <a:pt x="37" y="12"/>
                    <a:pt x="39" y="19"/>
                    <a:pt x="39" y="29"/>
                  </a:cubicBezTo>
                  <a:cubicBezTo>
                    <a:pt x="39" y="39"/>
                    <a:pt x="37" y="46"/>
                    <a:pt x="34" y="51"/>
                  </a:cubicBezTo>
                  <a:cubicBezTo>
                    <a:pt x="30" y="56"/>
                    <a:pt x="26" y="58"/>
                    <a:pt x="19" y="58"/>
                  </a:cubicBezTo>
                  <a:cubicBezTo>
                    <a:pt x="13" y="58"/>
                    <a:pt x="8" y="56"/>
                    <a:pt x="5" y="51"/>
                  </a:cubicBezTo>
                  <a:cubicBezTo>
                    <a:pt x="2" y="46"/>
                    <a:pt x="0" y="38"/>
                    <a:pt x="0" y="29"/>
                  </a:cubicBezTo>
                  <a:close/>
                  <a:moveTo>
                    <a:pt x="10" y="29"/>
                  </a:moveTo>
                  <a:cubicBezTo>
                    <a:pt x="10" y="36"/>
                    <a:pt x="11" y="41"/>
                    <a:pt x="13" y="44"/>
                  </a:cubicBezTo>
                  <a:cubicBezTo>
                    <a:pt x="14" y="48"/>
                    <a:pt x="16" y="49"/>
                    <a:pt x="19" y="49"/>
                  </a:cubicBezTo>
                  <a:cubicBezTo>
                    <a:pt x="23" y="49"/>
                    <a:pt x="25" y="48"/>
                    <a:pt x="26" y="45"/>
                  </a:cubicBezTo>
                  <a:cubicBezTo>
                    <a:pt x="28" y="41"/>
                    <a:pt x="28" y="36"/>
                    <a:pt x="28" y="29"/>
                  </a:cubicBezTo>
                  <a:cubicBezTo>
                    <a:pt x="28" y="23"/>
                    <a:pt x="28" y="18"/>
                    <a:pt x="26" y="14"/>
                  </a:cubicBezTo>
                  <a:cubicBezTo>
                    <a:pt x="25" y="11"/>
                    <a:pt x="23" y="9"/>
                    <a:pt x="19" y="9"/>
                  </a:cubicBezTo>
                  <a:cubicBezTo>
                    <a:pt x="16" y="9"/>
                    <a:pt x="14" y="11"/>
                    <a:pt x="13"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117">
              <a:extLst>
                <a:ext uri="{FF2B5EF4-FFF2-40B4-BE49-F238E27FC236}">
                  <a16:creationId xmlns:a16="http://schemas.microsoft.com/office/drawing/2014/main" id="{ECE687EB-6C9C-4939-B1B1-E85EEE44457A}"/>
                </a:ext>
              </a:extLst>
            </p:cNvPr>
            <p:cNvSpPr>
              <a:spLocks noEditPoints="1"/>
            </p:cNvSpPr>
            <p:nvPr/>
          </p:nvSpPr>
          <p:spPr bwMode="auto">
            <a:xfrm>
              <a:off x="273050" y="611188"/>
              <a:ext cx="101600" cy="150813"/>
            </a:xfrm>
            <a:custGeom>
              <a:avLst/>
              <a:gdLst>
                <a:gd name="T0" fmla="*/ 0 w 39"/>
                <a:gd name="T1" fmla="*/ 29 h 58"/>
                <a:gd name="T2" fmla="*/ 5 w 39"/>
                <a:gd name="T3" fmla="*/ 8 h 58"/>
                <a:gd name="T4" fmla="*/ 19 w 39"/>
                <a:gd name="T5" fmla="*/ 0 h 58"/>
                <a:gd name="T6" fmla="*/ 34 w 39"/>
                <a:gd name="T7" fmla="*/ 7 h 58"/>
                <a:gd name="T8" fmla="*/ 39 w 39"/>
                <a:gd name="T9" fmla="*/ 29 h 58"/>
                <a:gd name="T10" fmla="*/ 34 w 39"/>
                <a:gd name="T11" fmla="*/ 51 h 58"/>
                <a:gd name="T12" fmla="*/ 19 w 39"/>
                <a:gd name="T13" fmla="*/ 58 h 58"/>
                <a:gd name="T14" fmla="*/ 5 w 39"/>
                <a:gd name="T15" fmla="*/ 51 h 58"/>
                <a:gd name="T16" fmla="*/ 0 w 39"/>
                <a:gd name="T17" fmla="*/ 29 h 58"/>
                <a:gd name="T18" fmla="*/ 10 w 39"/>
                <a:gd name="T19" fmla="*/ 29 h 58"/>
                <a:gd name="T20" fmla="*/ 12 w 39"/>
                <a:gd name="T21" fmla="*/ 44 h 58"/>
                <a:gd name="T22" fmla="*/ 19 w 39"/>
                <a:gd name="T23" fmla="*/ 49 h 58"/>
                <a:gd name="T24" fmla="*/ 26 w 39"/>
                <a:gd name="T25" fmla="*/ 45 h 58"/>
                <a:gd name="T26" fmla="*/ 28 w 39"/>
                <a:gd name="T27" fmla="*/ 29 h 58"/>
                <a:gd name="T28" fmla="*/ 26 w 39"/>
                <a:gd name="T29" fmla="*/ 14 h 58"/>
                <a:gd name="T30" fmla="*/ 19 w 39"/>
                <a:gd name="T31" fmla="*/ 9 h 58"/>
                <a:gd name="T32" fmla="*/ 12 w 39"/>
                <a:gd name="T33" fmla="*/ 14 h 58"/>
                <a:gd name="T34" fmla="*/ 10 w 39"/>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58">
                  <a:moveTo>
                    <a:pt x="0" y="29"/>
                  </a:moveTo>
                  <a:cubicBezTo>
                    <a:pt x="0" y="19"/>
                    <a:pt x="2" y="12"/>
                    <a:pt x="5" y="8"/>
                  </a:cubicBezTo>
                  <a:cubicBezTo>
                    <a:pt x="8" y="3"/>
                    <a:pt x="13" y="0"/>
                    <a:pt x="19" y="0"/>
                  </a:cubicBezTo>
                  <a:cubicBezTo>
                    <a:pt x="26" y="0"/>
                    <a:pt x="31" y="3"/>
                    <a:pt x="34" y="7"/>
                  </a:cubicBezTo>
                  <a:cubicBezTo>
                    <a:pt x="37" y="12"/>
                    <a:pt x="39" y="19"/>
                    <a:pt x="39" y="29"/>
                  </a:cubicBezTo>
                  <a:cubicBezTo>
                    <a:pt x="39" y="39"/>
                    <a:pt x="37" y="46"/>
                    <a:pt x="34" y="51"/>
                  </a:cubicBezTo>
                  <a:cubicBezTo>
                    <a:pt x="30" y="56"/>
                    <a:pt x="25" y="58"/>
                    <a:pt x="19" y="58"/>
                  </a:cubicBezTo>
                  <a:cubicBezTo>
                    <a:pt x="13" y="58"/>
                    <a:pt x="8" y="56"/>
                    <a:pt x="5" y="51"/>
                  </a:cubicBezTo>
                  <a:cubicBezTo>
                    <a:pt x="2" y="46"/>
                    <a:pt x="0" y="38"/>
                    <a:pt x="0" y="29"/>
                  </a:cubicBezTo>
                  <a:close/>
                  <a:moveTo>
                    <a:pt x="10" y="29"/>
                  </a:moveTo>
                  <a:cubicBezTo>
                    <a:pt x="10" y="36"/>
                    <a:pt x="11" y="41"/>
                    <a:pt x="12" y="44"/>
                  </a:cubicBezTo>
                  <a:cubicBezTo>
                    <a:pt x="14" y="48"/>
                    <a:pt x="16" y="49"/>
                    <a:pt x="19" y="49"/>
                  </a:cubicBezTo>
                  <a:cubicBezTo>
                    <a:pt x="22" y="49"/>
                    <a:pt x="25" y="48"/>
                    <a:pt x="26" y="45"/>
                  </a:cubicBezTo>
                  <a:cubicBezTo>
                    <a:pt x="28" y="41"/>
                    <a:pt x="28" y="36"/>
                    <a:pt x="28" y="29"/>
                  </a:cubicBezTo>
                  <a:cubicBezTo>
                    <a:pt x="28" y="23"/>
                    <a:pt x="28" y="18"/>
                    <a:pt x="26" y="14"/>
                  </a:cubicBezTo>
                  <a:cubicBezTo>
                    <a:pt x="25" y="11"/>
                    <a:pt x="23" y="9"/>
                    <a:pt x="19" y="9"/>
                  </a:cubicBezTo>
                  <a:cubicBezTo>
                    <a:pt x="16" y="9"/>
                    <a:pt x="14" y="11"/>
                    <a:pt x="12"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118">
              <a:extLst>
                <a:ext uri="{FF2B5EF4-FFF2-40B4-BE49-F238E27FC236}">
                  <a16:creationId xmlns:a16="http://schemas.microsoft.com/office/drawing/2014/main" id="{A3386342-8FBA-4861-96BF-275F3CBA423A}"/>
                </a:ext>
              </a:extLst>
            </p:cNvPr>
            <p:cNvSpPr>
              <a:spLocks/>
            </p:cNvSpPr>
            <p:nvPr/>
          </p:nvSpPr>
          <p:spPr bwMode="auto">
            <a:xfrm>
              <a:off x="411163" y="614363"/>
              <a:ext cx="87313" cy="144463"/>
            </a:xfrm>
            <a:custGeom>
              <a:avLst/>
              <a:gdLst>
                <a:gd name="T0" fmla="*/ 5 w 55"/>
                <a:gd name="T1" fmla="*/ 77 h 91"/>
                <a:gd name="T2" fmla="*/ 23 w 55"/>
                <a:gd name="T3" fmla="*/ 77 h 91"/>
                <a:gd name="T4" fmla="*/ 23 w 55"/>
                <a:gd name="T5" fmla="*/ 26 h 91"/>
                <a:gd name="T6" fmla="*/ 24 w 55"/>
                <a:gd name="T7" fmla="*/ 18 h 91"/>
                <a:gd name="T8" fmla="*/ 18 w 55"/>
                <a:gd name="T9" fmla="*/ 24 h 91"/>
                <a:gd name="T10" fmla="*/ 6 w 55"/>
                <a:gd name="T11" fmla="*/ 32 h 91"/>
                <a:gd name="T12" fmla="*/ 0 w 55"/>
                <a:gd name="T13" fmla="*/ 23 h 91"/>
                <a:gd name="T14" fmla="*/ 29 w 55"/>
                <a:gd name="T15" fmla="*/ 0 h 91"/>
                <a:gd name="T16" fmla="*/ 39 w 55"/>
                <a:gd name="T17" fmla="*/ 0 h 91"/>
                <a:gd name="T18" fmla="*/ 39 w 55"/>
                <a:gd name="T19" fmla="*/ 77 h 91"/>
                <a:gd name="T20" fmla="*/ 55 w 55"/>
                <a:gd name="T21" fmla="*/ 77 h 91"/>
                <a:gd name="T22" fmla="*/ 55 w 55"/>
                <a:gd name="T23" fmla="*/ 91 h 91"/>
                <a:gd name="T24" fmla="*/ 5 w 55"/>
                <a:gd name="T25" fmla="*/ 91 h 91"/>
                <a:gd name="T26" fmla="*/ 5 w 55"/>
                <a:gd name="T27" fmla="*/ 7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91">
                  <a:moveTo>
                    <a:pt x="5" y="77"/>
                  </a:moveTo>
                  <a:lnTo>
                    <a:pt x="23" y="77"/>
                  </a:lnTo>
                  <a:lnTo>
                    <a:pt x="23" y="26"/>
                  </a:lnTo>
                  <a:lnTo>
                    <a:pt x="24" y="18"/>
                  </a:lnTo>
                  <a:lnTo>
                    <a:pt x="18" y="24"/>
                  </a:lnTo>
                  <a:lnTo>
                    <a:pt x="6" y="32"/>
                  </a:lnTo>
                  <a:lnTo>
                    <a:pt x="0" y="23"/>
                  </a:lnTo>
                  <a:lnTo>
                    <a:pt x="29" y="0"/>
                  </a:lnTo>
                  <a:lnTo>
                    <a:pt x="39" y="0"/>
                  </a:lnTo>
                  <a:lnTo>
                    <a:pt x="39" y="77"/>
                  </a:lnTo>
                  <a:lnTo>
                    <a:pt x="55" y="77"/>
                  </a:lnTo>
                  <a:lnTo>
                    <a:pt x="55" y="91"/>
                  </a:lnTo>
                  <a:lnTo>
                    <a:pt x="5" y="91"/>
                  </a:lnTo>
                  <a:lnTo>
                    <a:pt x="5"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119">
              <a:extLst>
                <a:ext uri="{FF2B5EF4-FFF2-40B4-BE49-F238E27FC236}">
                  <a16:creationId xmlns:a16="http://schemas.microsoft.com/office/drawing/2014/main" id="{E2718805-AEB7-4A45-927A-3337E8B7AAAE}"/>
                </a:ext>
              </a:extLst>
            </p:cNvPr>
            <p:cNvSpPr>
              <a:spLocks noEditPoints="1"/>
            </p:cNvSpPr>
            <p:nvPr/>
          </p:nvSpPr>
          <p:spPr bwMode="auto">
            <a:xfrm>
              <a:off x="538163" y="611188"/>
              <a:ext cx="98425" cy="150813"/>
            </a:xfrm>
            <a:custGeom>
              <a:avLst/>
              <a:gdLst>
                <a:gd name="T0" fmla="*/ 0 w 38"/>
                <a:gd name="T1" fmla="*/ 29 h 58"/>
                <a:gd name="T2" fmla="*/ 5 w 38"/>
                <a:gd name="T3" fmla="*/ 8 h 58"/>
                <a:gd name="T4" fmla="*/ 19 w 38"/>
                <a:gd name="T5" fmla="*/ 0 h 58"/>
                <a:gd name="T6" fmla="*/ 34 w 38"/>
                <a:gd name="T7" fmla="*/ 7 h 58"/>
                <a:gd name="T8" fmla="*/ 38 w 38"/>
                <a:gd name="T9" fmla="*/ 29 h 58"/>
                <a:gd name="T10" fmla="*/ 33 w 38"/>
                <a:gd name="T11" fmla="*/ 51 h 58"/>
                <a:gd name="T12" fmla="*/ 19 w 38"/>
                <a:gd name="T13" fmla="*/ 58 h 58"/>
                <a:gd name="T14" fmla="*/ 4 w 38"/>
                <a:gd name="T15" fmla="*/ 51 h 58"/>
                <a:gd name="T16" fmla="*/ 0 w 38"/>
                <a:gd name="T17" fmla="*/ 29 h 58"/>
                <a:gd name="T18" fmla="*/ 10 w 38"/>
                <a:gd name="T19" fmla="*/ 29 h 58"/>
                <a:gd name="T20" fmla="*/ 12 w 38"/>
                <a:gd name="T21" fmla="*/ 44 h 58"/>
                <a:gd name="T22" fmla="*/ 19 w 38"/>
                <a:gd name="T23" fmla="*/ 49 h 58"/>
                <a:gd name="T24" fmla="*/ 26 w 38"/>
                <a:gd name="T25" fmla="*/ 45 h 58"/>
                <a:gd name="T26" fmla="*/ 28 w 38"/>
                <a:gd name="T27" fmla="*/ 29 h 58"/>
                <a:gd name="T28" fmla="*/ 26 w 38"/>
                <a:gd name="T29" fmla="*/ 14 h 58"/>
                <a:gd name="T30" fmla="*/ 19 w 38"/>
                <a:gd name="T31" fmla="*/ 9 h 58"/>
                <a:gd name="T32" fmla="*/ 12 w 38"/>
                <a:gd name="T33" fmla="*/ 14 h 58"/>
                <a:gd name="T34" fmla="*/ 10 w 38"/>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58">
                  <a:moveTo>
                    <a:pt x="0" y="29"/>
                  </a:moveTo>
                  <a:cubicBezTo>
                    <a:pt x="0" y="19"/>
                    <a:pt x="1" y="12"/>
                    <a:pt x="5" y="8"/>
                  </a:cubicBezTo>
                  <a:cubicBezTo>
                    <a:pt x="8" y="3"/>
                    <a:pt x="13" y="0"/>
                    <a:pt x="19" y="0"/>
                  </a:cubicBezTo>
                  <a:cubicBezTo>
                    <a:pt x="26" y="0"/>
                    <a:pt x="31" y="3"/>
                    <a:pt x="34" y="7"/>
                  </a:cubicBezTo>
                  <a:cubicBezTo>
                    <a:pt x="37" y="12"/>
                    <a:pt x="38" y="19"/>
                    <a:pt x="38" y="29"/>
                  </a:cubicBezTo>
                  <a:cubicBezTo>
                    <a:pt x="38" y="39"/>
                    <a:pt x="37" y="46"/>
                    <a:pt x="33" y="51"/>
                  </a:cubicBezTo>
                  <a:cubicBezTo>
                    <a:pt x="30" y="56"/>
                    <a:pt x="25" y="58"/>
                    <a:pt x="19" y="58"/>
                  </a:cubicBezTo>
                  <a:cubicBezTo>
                    <a:pt x="12" y="58"/>
                    <a:pt x="8" y="56"/>
                    <a:pt x="4" y="51"/>
                  </a:cubicBezTo>
                  <a:cubicBezTo>
                    <a:pt x="1" y="46"/>
                    <a:pt x="0" y="38"/>
                    <a:pt x="0" y="29"/>
                  </a:cubicBezTo>
                  <a:close/>
                  <a:moveTo>
                    <a:pt x="10" y="29"/>
                  </a:moveTo>
                  <a:cubicBezTo>
                    <a:pt x="10" y="36"/>
                    <a:pt x="11" y="41"/>
                    <a:pt x="12" y="44"/>
                  </a:cubicBezTo>
                  <a:cubicBezTo>
                    <a:pt x="14" y="48"/>
                    <a:pt x="16" y="49"/>
                    <a:pt x="19" y="49"/>
                  </a:cubicBezTo>
                  <a:cubicBezTo>
                    <a:pt x="22" y="49"/>
                    <a:pt x="24" y="48"/>
                    <a:pt x="26" y="45"/>
                  </a:cubicBezTo>
                  <a:cubicBezTo>
                    <a:pt x="27" y="41"/>
                    <a:pt x="28" y="36"/>
                    <a:pt x="28" y="29"/>
                  </a:cubicBezTo>
                  <a:cubicBezTo>
                    <a:pt x="28" y="23"/>
                    <a:pt x="27" y="18"/>
                    <a:pt x="26" y="14"/>
                  </a:cubicBezTo>
                  <a:cubicBezTo>
                    <a:pt x="25" y="11"/>
                    <a:pt x="22" y="9"/>
                    <a:pt x="19" y="9"/>
                  </a:cubicBezTo>
                  <a:cubicBezTo>
                    <a:pt x="16" y="9"/>
                    <a:pt x="14" y="11"/>
                    <a:pt x="12"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120">
              <a:extLst>
                <a:ext uri="{FF2B5EF4-FFF2-40B4-BE49-F238E27FC236}">
                  <a16:creationId xmlns:a16="http://schemas.microsoft.com/office/drawing/2014/main" id="{F95CC385-0D0A-4EBF-8AA0-FCBBCE93C384}"/>
                </a:ext>
              </a:extLst>
            </p:cNvPr>
            <p:cNvSpPr>
              <a:spLocks/>
            </p:cNvSpPr>
            <p:nvPr/>
          </p:nvSpPr>
          <p:spPr bwMode="auto">
            <a:xfrm>
              <a:off x="673100" y="614363"/>
              <a:ext cx="92075" cy="144463"/>
            </a:xfrm>
            <a:custGeom>
              <a:avLst/>
              <a:gdLst>
                <a:gd name="T0" fmla="*/ 5 w 58"/>
                <a:gd name="T1" fmla="*/ 77 h 91"/>
                <a:gd name="T2" fmla="*/ 23 w 58"/>
                <a:gd name="T3" fmla="*/ 77 h 91"/>
                <a:gd name="T4" fmla="*/ 23 w 58"/>
                <a:gd name="T5" fmla="*/ 26 h 91"/>
                <a:gd name="T6" fmla="*/ 26 w 58"/>
                <a:gd name="T7" fmla="*/ 18 h 91"/>
                <a:gd name="T8" fmla="*/ 20 w 58"/>
                <a:gd name="T9" fmla="*/ 24 h 91"/>
                <a:gd name="T10" fmla="*/ 8 w 58"/>
                <a:gd name="T11" fmla="*/ 32 h 91"/>
                <a:gd name="T12" fmla="*/ 0 w 58"/>
                <a:gd name="T13" fmla="*/ 23 h 91"/>
                <a:gd name="T14" fmla="*/ 31 w 58"/>
                <a:gd name="T15" fmla="*/ 0 h 91"/>
                <a:gd name="T16" fmla="*/ 39 w 58"/>
                <a:gd name="T17" fmla="*/ 0 h 91"/>
                <a:gd name="T18" fmla="*/ 39 w 58"/>
                <a:gd name="T19" fmla="*/ 77 h 91"/>
                <a:gd name="T20" fmla="*/ 58 w 58"/>
                <a:gd name="T21" fmla="*/ 77 h 91"/>
                <a:gd name="T22" fmla="*/ 58 w 58"/>
                <a:gd name="T23" fmla="*/ 91 h 91"/>
                <a:gd name="T24" fmla="*/ 5 w 58"/>
                <a:gd name="T25" fmla="*/ 91 h 91"/>
                <a:gd name="T26" fmla="*/ 5 w 58"/>
                <a:gd name="T27" fmla="*/ 7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91">
                  <a:moveTo>
                    <a:pt x="5" y="77"/>
                  </a:moveTo>
                  <a:lnTo>
                    <a:pt x="23" y="77"/>
                  </a:lnTo>
                  <a:lnTo>
                    <a:pt x="23" y="26"/>
                  </a:lnTo>
                  <a:lnTo>
                    <a:pt x="26" y="18"/>
                  </a:lnTo>
                  <a:lnTo>
                    <a:pt x="20" y="24"/>
                  </a:lnTo>
                  <a:lnTo>
                    <a:pt x="8" y="32"/>
                  </a:lnTo>
                  <a:lnTo>
                    <a:pt x="0" y="23"/>
                  </a:lnTo>
                  <a:lnTo>
                    <a:pt x="31" y="0"/>
                  </a:lnTo>
                  <a:lnTo>
                    <a:pt x="39" y="0"/>
                  </a:lnTo>
                  <a:lnTo>
                    <a:pt x="39" y="77"/>
                  </a:lnTo>
                  <a:lnTo>
                    <a:pt x="58" y="77"/>
                  </a:lnTo>
                  <a:lnTo>
                    <a:pt x="58" y="91"/>
                  </a:lnTo>
                  <a:lnTo>
                    <a:pt x="5" y="91"/>
                  </a:lnTo>
                  <a:lnTo>
                    <a:pt x="5"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121">
              <a:extLst>
                <a:ext uri="{FF2B5EF4-FFF2-40B4-BE49-F238E27FC236}">
                  <a16:creationId xmlns:a16="http://schemas.microsoft.com/office/drawing/2014/main" id="{D3C0B5DF-6D5F-4575-A948-1ED130D51BA9}"/>
                </a:ext>
              </a:extLst>
            </p:cNvPr>
            <p:cNvSpPr>
              <a:spLocks noEditPoints="1"/>
            </p:cNvSpPr>
            <p:nvPr/>
          </p:nvSpPr>
          <p:spPr bwMode="auto">
            <a:xfrm>
              <a:off x="803275" y="611188"/>
              <a:ext cx="98425" cy="150813"/>
            </a:xfrm>
            <a:custGeom>
              <a:avLst/>
              <a:gdLst>
                <a:gd name="T0" fmla="*/ 0 w 38"/>
                <a:gd name="T1" fmla="*/ 29 h 58"/>
                <a:gd name="T2" fmla="*/ 5 w 38"/>
                <a:gd name="T3" fmla="*/ 8 h 58"/>
                <a:gd name="T4" fmla="*/ 19 w 38"/>
                <a:gd name="T5" fmla="*/ 0 h 58"/>
                <a:gd name="T6" fmla="*/ 34 w 38"/>
                <a:gd name="T7" fmla="*/ 7 h 58"/>
                <a:gd name="T8" fmla="*/ 38 w 38"/>
                <a:gd name="T9" fmla="*/ 29 h 58"/>
                <a:gd name="T10" fmla="*/ 33 w 38"/>
                <a:gd name="T11" fmla="*/ 51 h 58"/>
                <a:gd name="T12" fmla="*/ 19 w 38"/>
                <a:gd name="T13" fmla="*/ 58 h 58"/>
                <a:gd name="T14" fmla="*/ 4 w 38"/>
                <a:gd name="T15" fmla="*/ 51 h 58"/>
                <a:gd name="T16" fmla="*/ 0 w 38"/>
                <a:gd name="T17" fmla="*/ 29 h 58"/>
                <a:gd name="T18" fmla="*/ 10 w 38"/>
                <a:gd name="T19" fmla="*/ 29 h 58"/>
                <a:gd name="T20" fmla="*/ 12 w 38"/>
                <a:gd name="T21" fmla="*/ 44 h 58"/>
                <a:gd name="T22" fmla="*/ 19 w 38"/>
                <a:gd name="T23" fmla="*/ 49 h 58"/>
                <a:gd name="T24" fmla="*/ 26 w 38"/>
                <a:gd name="T25" fmla="*/ 45 h 58"/>
                <a:gd name="T26" fmla="*/ 28 w 38"/>
                <a:gd name="T27" fmla="*/ 29 h 58"/>
                <a:gd name="T28" fmla="*/ 26 w 38"/>
                <a:gd name="T29" fmla="*/ 14 h 58"/>
                <a:gd name="T30" fmla="*/ 19 w 38"/>
                <a:gd name="T31" fmla="*/ 9 h 58"/>
                <a:gd name="T32" fmla="*/ 12 w 38"/>
                <a:gd name="T33" fmla="*/ 14 h 58"/>
                <a:gd name="T34" fmla="*/ 10 w 38"/>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58">
                  <a:moveTo>
                    <a:pt x="0" y="29"/>
                  </a:moveTo>
                  <a:cubicBezTo>
                    <a:pt x="0" y="19"/>
                    <a:pt x="1" y="12"/>
                    <a:pt x="5" y="8"/>
                  </a:cubicBezTo>
                  <a:cubicBezTo>
                    <a:pt x="8" y="3"/>
                    <a:pt x="13" y="0"/>
                    <a:pt x="19" y="0"/>
                  </a:cubicBezTo>
                  <a:cubicBezTo>
                    <a:pt x="26" y="0"/>
                    <a:pt x="30" y="3"/>
                    <a:pt x="34" y="7"/>
                  </a:cubicBezTo>
                  <a:cubicBezTo>
                    <a:pt x="37" y="12"/>
                    <a:pt x="38" y="19"/>
                    <a:pt x="38" y="29"/>
                  </a:cubicBezTo>
                  <a:cubicBezTo>
                    <a:pt x="38" y="39"/>
                    <a:pt x="37" y="46"/>
                    <a:pt x="33" y="51"/>
                  </a:cubicBezTo>
                  <a:cubicBezTo>
                    <a:pt x="30" y="56"/>
                    <a:pt x="25" y="58"/>
                    <a:pt x="19" y="58"/>
                  </a:cubicBezTo>
                  <a:cubicBezTo>
                    <a:pt x="12" y="58"/>
                    <a:pt x="7" y="56"/>
                    <a:pt x="4" y="51"/>
                  </a:cubicBezTo>
                  <a:cubicBezTo>
                    <a:pt x="1" y="46"/>
                    <a:pt x="0" y="38"/>
                    <a:pt x="0" y="29"/>
                  </a:cubicBezTo>
                  <a:close/>
                  <a:moveTo>
                    <a:pt x="10" y="29"/>
                  </a:moveTo>
                  <a:cubicBezTo>
                    <a:pt x="10" y="36"/>
                    <a:pt x="11" y="41"/>
                    <a:pt x="12" y="44"/>
                  </a:cubicBezTo>
                  <a:cubicBezTo>
                    <a:pt x="13" y="48"/>
                    <a:pt x="16" y="49"/>
                    <a:pt x="19" y="49"/>
                  </a:cubicBezTo>
                  <a:cubicBezTo>
                    <a:pt x="22" y="49"/>
                    <a:pt x="24" y="48"/>
                    <a:pt x="26" y="45"/>
                  </a:cubicBezTo>
                  <a:cubicBezTo>
                    <a:pt x="27" y="41"/>
                    <a:pt x="28" y="36"/>
                    <a:pt x="28" y="29"/>
                  </a:cubicBezTo>
                  <a:cubicBezTo>
                    <a:pt x="28" y="23"/>
                    <a:pt x="27" y="18"/>
                    <a:pt x="26" y="14"/>
                  </a:cubicBezTo>
                  <a:cubicBezTo>
                    <a:pt x="24" y="11"/>
                    <a:pt x="22" y="9"/>
                    <a:pt x="19" y="9"/>
                  </a:cubicBezTo>
                  <a:cubicBezTo>
                    <a:pt x="16" y="9"/>
                    <a:pt x="13" y="11"/>
                    <a:pt x="12" y="14"/>
                  </a:cubicBezTo>
                  <a:cubicBezTo>
                    <a:pt x="11" y="17"/>
                    <a:pt x="10" y="22"/>
                    <a:pt x="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58473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Content Placeholder 7">
            <a:extLst>
              <a:ext uri="{FF2B5EF4-FFF2-40B4-BE49-F238E27FC236}">
                <a16:creationId xmlns:a16="http://schemas.microsoft.com/office/drawing/2014/main" id="{A1C01478-5646-4025-B54C-A8E22FA9A3DB}"/>
              </a:ext>
            </a:extLst>
          </p:cNvPr>
          <p:cNvSpPr txBox="1">
            <a:spLocks/>
          </p:cNvSpPr>
          <p:nvPr/>
        </p:nvSpPr>
        <p:spPr>
          <a:xfrm>
            <a:off x="403860" y="1186735"/>
            <a:ext cx="10515600" cy="978242"/>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Arial" panose="020B0604020202020204" pitchFamily="34" charset="0"/>
                <a:ea typeface="+mn-ea"/>
                <a:cs typeface="Arial" panose="020B0604020202020204" pitchFamily="34" charset="0"/>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Arial" panose="020B0604020202020204" pitchFamily="34" charset="0"/>
                <a:ea typeface="+mn-ea"/>
                <a:cs typeface="Arial" panose="020B0604020202020204" pitchFamily="34" charset="0"/>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Arial" panose="020B0604020202020204" pitchFamily="34" charset="0"/>
                <a:ea typeface="+mn-ea"/>
                <a:cs typeface="Arial" panose="020B0604020202020204" pitchFamily="34" charset="0"/>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rgbClr val="FFB81C"/>
              </a:buClr>
              <a:buSzPct val="92000"/>
              <a:buFont typeface="Wingdings 2" panose="05020102010507070707" pitchFamily="18" charset="2"/>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7" name="Title 5">
            <a:extLst>
              <a:ext uri="{FF2B5EF4-FFF2-40B4-BE49-F238E27FC236}">
                <a16:creationId xmlns:a16="http://schemas.microsoft.com/office/drawing/2014/main" id="{F8B6EC83-D44F-42D3-A053-519E4E04CEBC}"/>
              </a:ext>
            </a:extLst>
          </p:cNvPr>
          <p:cNvSpPr>
            <a:spLocks noGrp="1"/>
          </p:cNvSpPr>
          <p:nvPr>
            <p:ph type="title"/>
          </p:nvPr>
        </p:nvSpPr>
        <p:spPr>
          <a:xfrm>
            <a:off x="360485" y="286604"/>
            <a:ext cx="11500338" cy="513496"/>
          </a:xfrm>
        </p:spPr>
        <p:txBody>
          <a:bodyPr>
            <a:normAutofit/>
          </a:bodyPr>
          <a:lstStyle/>
          <a:p>
            <a:r>
              <a:rPr lang="en-US" sz="3200" dirty="0">
                <a:solidFill>
                  <a:srgbClr val="092F57"/>
                </a:solidFill>
              </a:rPr>
              <a:t>Engagement for System Integration Testing</a:t>
            </a:r>
          </a:p>
        </p:txBody>
      </p:sp>
      <p:sp>
        <p:nvSpPr>
          <p:cNvPr id="20" name="Rectangle 19">
            <a:extLst>
              <a:ext uri="{FF2B5EF4-FFF2-40B4-BE49-F238E27FC236}">
                <a16:creationId xmlns:a16="http://schemas.microsoft.com/office/drawing/2014/main" id="{0E722BAB-492B-4CC4-AF75-EF09B29F8825}"/>
              </a:ext>
            </a:extLst>
          </p:cNvPr>
          <p:cNvSpPr/>
          <p:nvPr/>
        </p:nvSpPr>
        <p:spPr>
          <a:xfrm>
            <a:off x="360485" y="1160991"/>
            <a:ext cx="11289505" cy="4510274"/>
          </a:xfrm>
          <a:prstGeom prst="rect">
            <a:avLst/>
          </a:prstGeom>
          <a:ln>
            <a:noFill/>
          </a:ln>
        </p:spPr>
        <p:txBody>
          <a:bodyPr wrap="square">
            <a:spAutoFit/>
          </a:bodyPr>
          <a:lstStyle/>
          <a:p>
            <a:pPr>
              <a:lnSpc>
                <a:spcPct val="106000"/>
              </a:lnSpc>
            </a:pPr>
            <a:r>
              <a:rPr lang="en-US" sz="1600" b="1" dirty="0">
                <a:solidFill>
                  <a:srgbClr val="092F57"/>
                </a:solidFill>
                <a:latin typeface="Arial" panose="020B0604020202020204" pitchFamily="34" charset="0"/>
                <a:cs typeface="Arial" panose="020B0604020202020204" pitchFamily="34" charset="0"/>
              </a:rPr>
              <a:t>Agency Testers will not see a perfect system. </a:t>
            </a:r>
            <a:r>
              <a:rPr lang="en-US" sz="1600" dirty="0">
                <a:solidFill>
                  <a:srgbClr val="092F57"/>
                </a:solidFill>
                <a:latin typeface="Arial" panose="020B0604020202020204" pitchFamily="34" charset="0"/>
                <a:cs typeface="Arial" panose="020B0604020202020204" pitchFamily="34" charset="0"/>
              </a:rPr>
              <a:t>Luma is still under construction and being designed. Agency testers will help the project team find configuration issues early.</a:t>
            </a:r>
          </a:p>
          <a:p>
            <a:pPr>
              <a:lnSpc>
                <a:spcPct val="106000"/>
              </a:lnSpc>
            </a:pPr>
            <a:endParaRPr lang="en-US" sz="1600" dirty="0">
              <a:solidFill>
                <a:srgbClr val="092F57"/>
              </a:solidFill>
              <a:latin typeface="Arial" panose="020B0604020202020204" pitchFamily="34" charset="0"/>
              <a:cs typeface="Arial" panose="020B0604020202020204" pitchFamily="34" charset="0"/>
            </a:endParaRPr>
          </a:p>
          <a:p>
            <a:pPr>
              <a:lnSpc>
                <a:spcPct val="106000"/>
              </a:lnSpc>
            </a:pPr>
            <a:r>
              <a:rPr lang="en-US" sz="1600" b="1" dirty="0">
                <a:solidFill>
                  <a:srgbClr val="092F57"/>
                </a:solidFill>
                <a:latin typeface="Arial" panose="020B0604020202020204" pitchFamily="34" charset="0"/>
                <a:cs typeface="Arial" panose="020B0604020202020204" pitchFamily="34" charset="0"/>
              </a:rPr>
              <a:t>System testing is agile and iterative. </a:t>
            </a:r>
            <a:r>
              <a:rPr lang="en-US" sz="1600" dirty="0">
                <a:solidFill>
                  <a:srgbClr val="092F57"/>
                </a:solidFill>
                <a:latin typeface="Arial" panose="020B0604020202020204" pitchFamily="34" charset="0"/>
                <a:cs typeface="Arial" panose="020B0604020202020204" pitchFamily="34" charset="0"/>
              </a:rPr>
              <a:t>We are working with agency testers now so we can build towards a solid, clean system for User Acceptance Testing.</a:t>
            </a:r>
          </a:p>
          <a:p>
            <a:pPr>
              <a:lnSpc>
                <a:spcPct val="106000"/>
              </a:lnSpc>
            </a:pPr>
            <a:endParaRPr lang="en-US" sz="1600" dirty="0">
              <a:solidFill>
                <a:srgbClr val="092F57"/>
              </a:solidFill>
              <a:latin typeface="Arial" panose="020B0604020202020204" pitchFamily="34" charset="0"/>
              <a:cs typeface="Arial" panose="020B0604020202020204" pitchFamily="34" charset="0"/>
            </a:endParaRPr>
          </a:p>
          <a:p>
            <a:pPr>
              <a:lnSpc>
                <a:spcPct val="106000"/>
              </a:lnSpc>
            </a:pPr>
            <a:r>
              <a:rPr lang="en-US" sz="1600" b="1" dirty="0">
                <a:solidFill>
                  <a:srgbClr val="092F57"/>
                </a:solidFill>
                <a:latin typeface="Arial" panose="020B0604020202020204" pitchFamily="34" charset="0"/>
                <a:cs typeface="Arial" panose="020B0604020202020204" pitchFamily="34" charset="0"/>
              </a:rPr>
              <a:t>SIT 1 will follow a structured format. </a:t>
            </a:r>
            <a:r>
              <a:rPr lang="en-US" sz="1600" dirty="0">
                <a:solidFill>
                  <a:srgbClr val="092F57"/>
                </a:solidFill>
                <a:latin typeface="Arial" panose="020B0604020202020204" pitchFamily="34" charset="0"/>
                <a:cs typeface="Arial" panose="020B0604020202020204" pitchFamily="34" charset="0"/>
              </a:rPr>
              <a:t>Agency testers are assigned a role and will follow step by step scripts and enter sample data into the software. That sample data will be picked up by other testers in different roles.</a:t>
            </a:r>
          </a:p>
          <a:p>
            <a:pPr>
              <a:lnSpc>
                <a:spcPct val="106000"/>
              </a:lnSpc>
            </a:pPr>
            <a:endParaRPr lang="en-US" sz="1600" b="1" dirty="0">
              <a:solidFill>
                <a:srgbClr val="092F57"/>
              </a:solidFill>
              <a:latin typeface="Arial" panose="020B0604020202020204" pitchFamily="34" charset="0"/>
              <a:cs typeface="Arial" panose="020B0604020202020204" pitchFamily="34" charset="0"/>
            </a:endParaRPr>
          </a:p>
          <a:p>
            <a:pPr>
              <a:lnSpc>
                <a:spcPct val="106000"/>
              </a:lnSpc>
            </a:pPr>
            <a:r>
              <a:rPr lang="en-US" sz="1600" b="1" dirty="0">
                <a:solidFill>
                  <a:srgbClr val="092F57"/>
                </a:solidFill>
                <a:latin typeface="Arial" panose="020B0604020202020204" pitchFamily="34" charset="0"/>
                <a:cs typeface="Arial" panose="020B0604020202020204" pitchFamily="34" charset="0"/>
              </a:rPr>
              <a:t>The SIT 1 schedule could change. </a:t>
            </a:r>
            <a:r>
              <a:rPr lang="en-US" sz="1600" dirty="0">
                <a:solidFill>
                  <a:srgbClr val="092F57"/>
                </a:solidFill>
                <a:latin typeface="Arial" panose="020B0604020202020204" pitchFamily="34" charset="0"/>
                <a:cs typeface="Arial" panose="020B0604020202020204" pitchFamily="34" charset="0"/>
              </a:rPr>
              <a:t>Testing scenarios could pass, fail, or hit roadblocks that impact downstream testing scenarios which will require testers to be flexible to rapid changes in the schedule. </a:t>
            </a:r>
          </a:p>
          <a:p>
            <a:pPr>
              <a:lnSpc>
                <a:spcPct val="106000"/>
              </a:lnSpc>
            </a:pPr>
            <a:endParaRPr lang="en-US" sz="1600" b="1" dirty="0">
              <a:solidFill>
                <a:srgbClr val="092F57"/>
              </a:solidFill>
              <a:latin typeface="Arial" panose="020B0604020202020204" pitchFamily="34" charset="0"/>
              <a:cs typeface="Arial" panose="020B0604020202020204" pitchFamily="34" charset="0"/>
            </a:endParaRPr>
          </a:p>
          <a:p>
            <a:pPr>
              <a:lnSpc>
                <a:spcPct val="106000"/>
              </a:lnSpc>
            </a:pPr>
            <a:r>
              <a:rPr lang="en-US" sz="1600" b="1" dirty="0">
                <a:solidFill>
                  <a:srgbClr val="092F57"/>
                </a:solidFill>
                <a:latin typeface="Arial" panose="020B0604020202020204" pitchFamily="34" charset="0"/>
                <a:cs typeface="Arial" panose="020B0604020202020204" pitchFamily="34" charset="0"/>
              </a:rPr>
              <a:t>SIT 1 will be a learning experience. </a:t>
            </a:r>
            <a:r>
              <a:rPr lang="en-US" sz="1600" dirty="0">
                <a:solidFill>
                  <a:srgbClr val="092F57"/>
                </a:solidFill>
                <a:latin typeface="Arial" panose="020B0604020202020204" pitchFamily="34" charset="0"/>
                <a:cs typeface="Arial" panose="020B0604020202020204" pitchFamily="34" charset="0"/>
              </a:rPr>
              <a:t>As testers experience Luma for the first time, please keep an open mind, enjoy the experience, actively participate, and raise issues to the Luma team.</a:t>
            </a:r>
          </a:p>
          <a:p>
            <a:pPr>
              <a:lnSpc>
                <a:spcPct val="106000"/>
              </a:lnSpc>
            </a:pPr>
            <a:endParaRPr lang="en-US" sz="1600" dirty="0">
              <a:solidFill>
                <a:srgbClr val="092F57"/>
              </a:solidFill>
              <a:latin typeface="Arial" panose="020B0604020202020204" pitchFamily="34" charset="0"/>
              <a:cs typeface="Arial" panose="020B0604020202020204" pitchFamily="34" charset="0"/>
            </a:endParaRPr>
          </a:p>
          <a:p>
            <a:pPr>
              <a:lnSpc>
                <a:spcPct val="106000"/>
              </a:lnSpc>
              <a:tabLst>
                <a:tab pos="7543800" algn="l"/>
              </a:tabLst>
            </a:pPr>
            <a:r>
              <a:rPr lang="en-US" sz="1600" b="1" dirty="0">
                <a:solidFill>
                  <a:srgbClr val="092F57"/>
                </a:solidFill>
                <a:latin typeface="Arial" panose="020B0604020202020204" pitchFamily="34" charset="0"/>
                <a:cs typeface="Arial" panose="020B0604020202020204" pitchFamily="34" charset="0"/>
              </a:rPr>
              <a:t>System testing will be in a remote work environment.</a:t>
            </a:r>
            <a:r>
              <a:rPr lang="en-US" sz="1600" dirty="0">
                <a:solidFill>
                  <a:srgbClr val="092F57"/>
                </a:solidFill>
                <a:latin typeface="Arial" panose="020B0604020202020204" pitchFamily="34" charset="0"/>
                <a:cs typeface="Arial" panose="020B0604020202020204" pitchFamily="34" charset="0"/>
              </a:rPr>
              <a:t> The team will use zoom and zoom breakout rooms to execute testing.</a:t>
            </a:r>
            <a:endParaRPr lang="en-US" sz="1600" b="1" dirty="0">
              <a:solidFill>
                <a:srgbClr val="092F5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0468956"/>
      </p:ext>
    </p:extLst>
  </p:cSld>
  <p:clrMapOvr>
    <a:masterClrMapping/>
  </p:clrMapOvr>
</p:sld>
</file>

<file path=ppt/theme/theme1.xml><?xml version="1.0" encoding="utf-8"?>
<a:theme xmlns:a="http://schemas.openxmlformats.org/drawingml/2006/main" name="Retrospect">
  <a:themeElements>
    <a:clrScheme name="Luma 2">
      <a:dk1>
        <a:srgbClr val="092F57"/>
      </a:dk1>
      <a:lt1>
        <a:sysClr val="window" lastClr="FFFFFF"/>
      </a:lt1>
      <a:dk2>
        <a:srgbClr val="44546A"/>
      </a:dk2>
      <a:lt2>
        <a:srgbClr val="E7E6E6"/>
      </a:lt2>
      <a:accent1>
        <a:srgbClr val="FFB81C"/>
      </a:accent1>
      <a:accent2>
        <a:srgbClr val="092F61"/>
      </a:accent2>
      <a:accent3>
        <a:srgbClr val="A7A8AA"/>
      </a:accent3>
      <a:accent4>
        <a:srgbClr val="6CC24A"/>
      </a:accent4>
      <a:accent5>
        <a:srgbClr val="E14504"/>
      </a:accent5>
      <a:accent6>
        <a:srgbClr val="4A2739"/>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gency xmlns="38ac8d9b-57a9-43ab-aeed-655448db72ff" xsi:nil="true"/>
    <Meeting_x0020_Type xmlns="38ac8d9b-57a9-43ab-aeed-655448db72ff" xsi:nil="true"/>
    <Item_x0020_No_x002e_ xmlns="38ac8d9b-57a9-43ab-aeed-655448db72ff" xsi:nil="true"/>
    <Meeting_x0020_Date xmlns="38ac8d9b-57a9-43ab-aeed-655448db72ff" xsi:nil="true"/>
    <Category xmlns="38ac8d9b-57a9-43ab-aeed-655448db72ff" xsi:nil="true"/>
    <Status xmlns="38ac8d9b-57a9-43ab-aeed-655448db72ff">Stage In Progress</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8562674304CBB4BB1B28CDCCE389339" ma:contentTypeVersion="2" ma:contentTypeDescription="Create a new document." ma:contentTypeScope="" ma:versionID="fb0c83083da30f4411dbaa06c34cbca6">
  <xsd:schema xmlns:xsd="http://www.w3.org/2001/XMLSchema" xmlns:xs="http://www.w3.org/2001/XMLSchema" xmlns:p="http://schemas.microsoft.com/office/2006/metadata/properties" xmlns:ns2="38ac8d9b-57a9-43ab-aeed-655448db72ff" targetNamespace="http://schemas.microsoft.com/office/2006/metadata/properties" ma:root="true" ma:fieldsID="fe90c2b1bc3dd7533e065299e1a04cef" ns2:_="">
    <xsd:import namespace="38ac8d9b-57a9-43ab-aeed-655448db72ff"/>
    <xsd:element name="properties">
      <xsd:complexType>
        <xsd:sequence>
          <xsd:element name="documentManagement">
            <xsd:complexType>
              <xsd:all>
                <xsd:element ref="ns2:Meeting_x0020_Type" minOccurs="0"/>
                <xsd:element ref="ns2:Meeting_x0020_Date" minOccurs="0"/>
                <xsd:element ref="ns2:Agency" minOccurs="0"/>
                <xsd:element ref="ns2:Item_x0020_No_x002e_" minOccurs="0"/>
                <xsd:element ref="ns2:Status" minOccurs="0"/>
                <xsd:element ref="ns2: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ac8d9b-57a9-43ab-aeed-655448db72ff" elementFormDefault="qualified">
    <xsd:import namespace="http://schemas.microsoft.com/office/2006/documentManagement/types"/>
    <xsd:import namespace="http://schemas.microsoft.com/office/infopath/2007/PartnerControls"/>
    <xsd:element name="Meeting_x0020_Type" ma:index="8" nillable="true" ma:displayName="Meeting Type" ma:format="Dropdown" ma:internalName="Meeting_x0020_Type">
      <xsd:simpleType>
        <xsd:restriction base="dms:Choice">
          <xsd:enumeration value="Subcommittee Meeting"/>
          <xsd:enumeration value="Regular Meeting"/>
          <xsd:enumeration value="Special Meeting"/>
          <xsd:enumeration value="Agenda Items"/>
        </xsd:restriction>
      </xsd:simpleType>
    </xsd:element>
    <xsd:element name="Meeting_x0020_Date" ma:index="9" nillable="true" ma:displayName="Meeting Date" ma:internalName="Meeting_x0020_Date">
      <xsd:simpleType>
        <xsd:restriction base="dms:Text">
          <xsd:maxLength value="255"/>
        </xsd:restriction>
      </xsd:simpleType>
    </xsd:element>
    <xsd:element name="Agency" ma:index="10" nillable="true" ma:displayName="Agency" ma:format="Dropdown" ma:internalName="Agency">
      <xsd:simpleType>
        <xsd:restriction base="dms:Choice">
          <xsd:enumeration value="Meeting Type"/>
        </xsd:restriction>
      </xsd:simpleType>
    </xsd:element>
    <xsd:element name="Item_x0020_No_x002e_" ma:index="11" nillable="true" ma:displayName="Item No." ma:format="Dropdown" ma:internalName="Item_x0020_No_x002e_">
      <xsd:simpleType>
        <xsd:restriction base="dms:Choice">
          <xsd:enumeration value="01"/>
          <xsd:enumeration value="02"/>
          <xsd:enumeration value="03"/>
          <xsd:enumeration value="04"/>
          <xsd:enumeration value="05"/>
          <xsd:enumeration value="06"/>
          <xsd:enumeration value="07"/>
          <xsd:enumeration value="08"/>
          <xsd:enumeration value="09"/>
          <xsd:enumeration value="10"/>
          <xsd:enumeration value="11"/>
          <xsd:enumeration value="12"/>
          <xsd:enumeration value="13"/>
          <xsd:enumeration value="14"/>
          <xsd:enumeration value="15"/>
          <xsd:enumeration value="Withdrawn"/>
        </xsd:restriction>
      </xsd:simpleType>
    </xsd:element>
    <xsd:element name="Status" ma:index="12" nillable="true" ma:displayName="Status" ma:default="Stage In Progress" ma:format="Dropdown" ma:internalName="Status">
      <xsd:simpleType>
        <xsd:restriction base="dms:Choice">
          <xsd:enumeration value="Stage In Progress"/>
          <xsd:enumeration value="Waiting For Approval"/>
          <xsd:enumeration value="Approved"/>
        </xsd:restriction>
      </xsd:simpleType>
    </xsd:element>
    <xsd:element name="Category" ma:index="13" nillable="true" ma:displayName="Category" ma:internalName="Category">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4719EF-6588-4D7D-A5AE-A2DBCE9694F6}">
  <ds:schemaRefs>
    <ds:schemaRef ds:uri="http://schemas.microsoft.com/sharepoint/v3/contenttype/forms"/>
  </ds:schemaRefs>
</ds:datastoreItem>
</file>

<file path=customXml/itemProps2.xml><?xml version="1.0" encoding="utf-8"?>
<ds:datastoreItem xmlns:ds="http://schemas.openxmlformats.org/officeDocument/2006/customXml" ds:itemID="{6E3F22E5-7532-4A1F-9BAE-77A6D51ABFD0}">
  <ds:schemaRefs>
    <ds:schemaRef ds:uri="http://www.w3.org/XML/1998/namespace"/>
    <ds:schemaRef ds:uri="http://purl.org/dc/elements/1.1/"/>
    <ds:schemaRef ds:uri="a7353359-a9a2-4451-bf56-51babc3bcafa"/>
    <ds:schemaRef ds:uri="http://purl.org/dc/dcmitype/"/>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CFEE1FD5-3EF2-4F65-9580-00AF347CF63B}"/>
</file>

<file path=docProps/app.xml><?xml version="1.0" encoding="utf-8"?>
<Properties xmlns="http://schemas.openxmlformats.org/officeDocument/2006/extended-properties" xmlns:vt="http://schemas.openxmlformats.org/officeDocument/2006/docPropsVTypes">
  <Template>Retrospect</Template>
  <TotalTime>37255</TotalTime>
  <Words>1724</Words>
  <Application>Microsoft Office PowerPoint</Application>
  <PresentationFormat>Widescreen</PresentationFormat>
  <Paragraphs>279</Paragraphs>
  <Slides>20</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ＭＳ Ｐゴシック</vt:lpstr>
      <vt:lpstr>ＭＳ Ｐゴシック</vt:lpstr>
      <vt:lpstr>Arial</vt:lpstr>
      <vt:lpstr>Arial Rounded MT Bold</vt:lpstr>
      <vt:lpstr>Calibri</vt:lpstr>
      <vt:lpstr>Calibri Light</vt:lpstr>
      <vt:lpstr>Lucida Sans</vt:lpstr>
      <vt:lpstr>Open Sans</vt:lpstr>
      <vt:lpstr>Verdana</vt:lpstr>
      <vt:lpstr>Wingdings 2</vt:lpstr>
      <vt:lpstr>ヒラギノ角ゴ Pro W3</vt:lpstr>
      <vt:lpstr>Retrospect</vt:lpstr>
      <vt:lpstr>PowerPoint Presentation</vt:lpstr>
      <vt:lpstr>AGENDA</vt:lpstr>
      <vt:lpstr>Alex Doench</vt:lpstr>
      <vt:lpstr>PowerPoint Presentation</vt:lpstr>
      <vt:lpstr>PowerPoint Presentation</vt:lpstr>
      <vt:lpstr>Luma Project Timeline</vt:lpstr>
      <vt:lpstr>Where are we now?</vt:lpstr>
      <vt:lpstr>PowerPoint Presentation</vt:lpstr>
      <vt:lpstr>Engagement for System Integration Testing</vt:lpstr>
      <vt:lpstr>PowerPoint Presentation</vt:lpstr>
      <vt:lpstr>Default Chart of Accounts and Payroll Crosswalk</vt:lpstr>
      <vt:lpstr>PowerPoint Presentation</vt:lpstr>
      <vt:lpstr>Cost-Allocation Survey</vt:lpstr>
      <vt:lpstr>PowerPoint Presentation</vt:lpstr>
      <vt:lpstr>Luma Lunch &amp; Learns</vt:lpstr>
      <vt:lpstr>Roadshows</vt:lpstr>
      <vt:lpstr>Luma Roadshows</vt:lpstr>
      <vt:lpstr>PowerPoint Presentation</vt:lpstr>
      <vt:lpstr>Resources</vt:lpstr>
      <vt:lpstr>PowerPoint Presentation</vt:lpstr>
    </vt:vector>
  </TitlesOfParts>
  <Company>ISCO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Sheena Coles</dc:creator>
  <cp:lastModifiedBy>Alex Doench</cp:lastModifiedBy>
  <cp:revision>1200</cp:revision>
  <cp:lastPrinted>2018-11-28T15:56:21Z</cp:lastPrinted>
  <dcterms:created xsi:type="dcterms:W3CDTF">2018-07-17T21:10:59Z</dcterms:created>
  <dcterms:modified xsi:type="dcterms:W3CDTF">2020-11-05T21:04:16Z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0x01010078562674304CBB4BB1B28CDCCE389339</vt:lpwstr>
  </property>
  <property fmtid="{D5CDD505-2E9C-101B-9397-08002B2CF9AE}" pid="3" name="Order">
    <vt:r8>60600</vt:r8>
  </property>
  <property fmtid="{D5CDD505-2E9C-101B-9397-08002B2CF9AE}" pid="4" name="_CopySource">
    <vt:lpwstr>https://consulting.global.deloitteonline.com/sites/projectluma/TF/OCM Team/Draft DEDs and Deliverables/Draft Deliverable_Leadership Alignment Strategy.pptx</vt:lpwstr>
  </property>
  <property fmtid="{D5CDD505-2E9C-101B-9397-08002B2CF9AE}" pid="5" name="xd_ProgID">
    <vt:lpwstr/>
  </property>
  <property fmtid="{D5CDD505-2E9C-101B-9397-08002B2CF9AE}" pid="6" name="TemplateUrl">
    <vt:lpwstr/>
  </property>
</Properties>
</file>