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6" r:id="rId5"/>
    <p:sldMasterId id="2147483712" r:id="rId6"/>
    <p:sldMasterId id="2147483725" r:id="rId7"/>
    <p:sldMasterId id="2147483759" r:id="rId8"/>
  </p:sldMasterIdLst>
  <p:notesMasterIdLst>
    <p:notesMasterId r:id="rId31"/>
  </p:notesMasterIdLst>
  <p:handoutMasterIdLst>
    <p:handoutMasterId r:id="rId32"/>
  </p:handoutMasterIdLst>
  <p:sldIdLst>
    <p:sldId id="256" r:id="rId9"/>
    <p:sldId id="12625" r:id="rId10"/>
    <p:sldId id="257" r:id="rId11"/>
    <p:sldId id="12604" r:id="rId12"/>
    <p:sldId id="12804" r:id="rId13"/>
    <p:sldId id="614" r:id="rId14"/>
    <p:sldId id="594" r:id="rId15"/>
    <p:sldId id="12719" r:id="rId16"/>
    <p:sldId id="12589" r:id="rId17"/>
    <p:sldId id="12790" r:id="rId18"/>
    <p:sldId id="12785" r:id="rId19"/>
    <p:sldId id="12782" r:id="rId20"/>
    <p:sldId id="12605" r:id="rId21"/>
    <p:sldId id="12818" r:id="rId22"/>
    <p:sldId id="12668" r:id="rId23"/>
    <p:sldId id="12816" r:id="rId24"/>
    <p:sldId id="12809" r:id="rId25"/>
    <p:sldId id="12811" r:id="rId26"/>
    <p:sldId id="12808" r:id="rId27"/>
    <p:sldId id="12817" r:id="rId28"/>
    <p:sldId id="12595" r:id="rId29"/>
    <p:sldId id="12626" r:id="rId30"/>
  </p:sldIdLst>
  <p:sldSz cx="12192000" cy="6858000"/>
  <p:notesSz cx="6858000" cy="1543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mos, Almendra C" initials="OAC" lastIdx="5" clrIdx="0">
    <p:extLst>
      <p:ext uri="{19B8F6BF-5375-455C-9EA6-DF929625EA0E}">
        <p15:presenceInfo xmlns:p15="http://schemas.microsoft.com/office/powerpoint/2012/main" userId="S::alolmos@deloitte.com::4a30b274-cf63-43b5-b2f8-a8f18cb004ec" providerId="AD"/>
      </p:ext>
    </p:extLst>
  </p:cmAuthor>
  <p:cmAuthor id="2" name="Thompson, Kyle" initials="TK" lastIdx="38" clrIdx="1">
    <p:extLst>
      <p:ext uri="{19B8F6BF-5375-455C-9EA6-DF929625EA0E}">
        <p15:presenceInfo xmlns:p15="http://schemas.microsoft.com/office/powerpoint/2012/main" userId="S::kythompson@deloitte.com::169077e2-f7e8-4998-af9b-c9d12c246ceb" providerId="AD"/>
      </p:ext>
    </p:extLst>
  </p:cmAuthor>
  <p:cmAuthor id="3" name="Alex Doench" initials="AD" lastIdx="2" clrIdx="2">
    <p:extLst>
      <p:ext uri="{19B8F6BF-5375-455C-9EA6-DF929625EA0E}">
        <p15:presenceInfo xmlns:p15="http://schemas.microsoft.com/office/powerpoint/2012/main" userId="S-1-5-21-2580726161-2373991790-2172152126-7612" providerId="AD"/>
      </p:ext>
    </p:extLst>
  </p:cmAuthor>
  <p:cmAuthor id="4" name="Tina Fuller" initials="TF" lastIdx="1" clrIdx="3">
    <p:extLst>
      <p:ext uri="{19B8F6BF-5375-455C-9EA6-DF929625EA0E}">
        <p15:presenceInfo xmlns:p15="http://schemas.microsoft.com/office/powerpoint/2012/main" userId="Tina Ful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F57"/>
    <a:srgbClr val="6CC24A"/>
    <a:srgbClr val="E14504"/>
    <a:srgbClr val="FFB81C"/>
    <a:srgbClr val="A7A8AA"/>
    <a:srgbClr val="A1CAF5"/>
    <a:srgbClr val="076B9D"/>
    <a:srgbClr val="065D88"/>
    <a:srgbClr val="009BD2"/>
    <a:srgbClr val="098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31696" autoAdjust="0"/>
  </p:normalViewPr>
  <p:slideViewPr>
    <p:cSldViewPr snapToGrid="0">
      <p:cViewPr varScale="1">
        <p:scale>
          <a:sx n="36" d="100"/>
          <a:sy n="36" d="100"/>
        </p:scale>
        <p:origin x="3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48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3B841A-41EA-4D9A-B452-83CB5DE6661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C708B9-157E-40AF-BB2F-C1CBB25C6497}">
      <dgm:prSet phldrT="[Text]"/>
      <dgm:spPr/>
      <dgm:t>
        <a:bodyPr/>
        <a:lstStyle/>
        <a:p>
          <a:r>
            <a:rPr lang="en-US" dirty="0"/>
            <a:t>Design/</a:t>
          </a:r>
        </a:p>
        <a:p>
          <a:r>
            <a:rPr lang="en-US" dirty="0"/>
            <a:t>Reqmts</a:t>
          </a:r>
        </a:p>
      </dgm:t>
    </dgm:pt>
    <dgm:pt modelId="{62A7DFBB-51C6-48D1-BC8E-77158DE70887}" type="parTrans" cxnId="{F6718AE1-7D89-4A02-8C01-A8E9EF285E70}">
      <dgm:prSet/>
      <dgm:spPr/>
      <dgm:t>
        <a:bodyPr/>
        <a:lstStyle/>
        <a:p>
          <a:endParaRPr lang="en-US"/>
        </a:p>
      </dgm:t>
    </dgm:pt>
    <dgm:pt modelId="{0A57BFCD-137B-4C16-BC4B-5951BE5EBB87}" type="sibTrans" cxnId="{F6718AE1-7D89-4A02-8C01-A8E9EF285E70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 dirty="0"/>
        </a:p>
      </dgm:t>
    </dgm:pt>
    <dgm:pt modelId="{AA07B228-8A10-4FE3-ABA8-BFA514B91AC7}">
      <dgm:prSet phldrT="[Text]"/>
      <dgm:spPr/>
      <dgm:t>
        <a:bodyPr/>
        <a:lstStyle/>
        <a:p>
          <a:r>
            <a:rPr lang="en-US" dirty="0"/>
            <a:t>Configure</a:t>
          </a:r>
        </a:p>
      </dgm:t>
    </dgm:pt>
    <dgm:pt modelId="{81E8A353-AC35-4BCA-AAF0-17E2960A44AA}" type="parTrans" cxnId="{40B99195-5A53-4DCE-8C8A-2F26B915AE4A}">
      <dgm:prSet/>
      <dgm:spPr/>
      <dgm:t>
        <a:bodyPr/>
        <a:lstStyle/>
        <a:p>
          <a:endParaRPr lang="en-US"/>
        </a:p>
      </dgm:t>
    </dgm:pt>
    <dgm:pt modelId="{968947C6-1770-48A4-8103-1E644A210B6D}" type="sibTrans" cxnId="{40B99195-5A53-4DCE-8C8A-2F26B915AE4A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 dirty="0"/>
        </a:p>
      </dgm:t>
    </dgm:pt>
    <dgm:pt modelId="{C639078B-2098-4B64-AF00-91C38AA9B7C5}">
      <dgm:prSet phldrT="[Text]"/>
      <dgm:spPr/>
      <dgm:t>
        <a:bodyPr/>
        <a:lstStyle/>
        <a:p>
          <a:r>
            <a:rPr lang="en-US" dirty="0"/>
            <a:t>Unit Test</a:t>
          </a:r>
        </a:p>
      </dgm:t>
    </dgm:pt>
    <dgm:pt modelId="{6BF33D01-D799-4D55-A44C-4C8B807583C2}" type="parTrans" cxnId="{D9F1A734-D953-414E-811A-C77E68E427E6}">
      <dgm:prSet/>
      <dgm:spPr/>
      <dgm:t>
        <a:bodyPr/>
        <a:lstStyle/>
        <a:p>
          <a:endParaRPr lang="en-US"/>
        </a:p>
      </dgm:t>
    </dgm:pt>
    <dgm:pt modelId="{E0039214-D444-4A47-AB59-577DF80EE2ED}" type="sibTrans" cxnId="{D9F1A734-D953-414E-811A-C77E68E427E6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 dirty="0"/>
        </a:p>
      </dgm:t>
    </dgm:pt>
    <dgm:pt modelId="{0DE4CA77-846E-48A5-9110-F0D4599B89D9}">
      <dgm:prSet phldrT="[Text]"/>
      <dgm:spPr/>
      <dgm:t>
        <a:bodyPr/>
        <a:lstStyle/>
        <a:p>
          <a:r>
            <a:rPr lang="en-US" dirty="0"/>
            <a:t>Document</a:t>
          </a:r>
        </a:p>
      </dgm:t>
    </dgm:pt>
    <dgm:pt modelId="{482C30FF-DD08-4A33-99F9-837C6CD7818C}" type="parTrans" cxnId="{E429C1C5-9075-4276-875B-493A74A7DCC6}">
      <dgm:prSet/>
      <dgm:spPr/>
      <dgm:t>
        <a:bodyPr/>
        <a:lstStyle/>
        <a:p>
          <a:endParaRPr lang="en-US"/>
        </a:p>
      </dgm:t>
    </dgm:pt>
    <dgm:pt modelId="{B09000CB-D816-4A77-997C-A7BF14BFB7D7}" type="sibTrans" cxnId="{E429C1C5-9075-4276-875B-493A74A7DCC6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 dirty="0"/>
        </a:p>
      </dgm:t>
    </dgm:pt>
    <dgm:pt modelId="{D5EC55A5-CFB9-43F7-8508-FB8D878B28B7}" type="pres">
      <dgm:prSet presAssocID="{353B841A-41EA-4D9A-B452-83CB5DE6661B}" presName="cycle" presStyleCnt="0">
        <dgm:presLayoutVars>
          <dgm:dir/>
          <dgm:resizeHandles val="exact"/>
        </dgm:presLayoutVars>
      </dgm:prSet>
      <dgm:spPr/>
    </dgm:pt>
    <dgm:pt modelId="{D5F7BC83-F709-4E50-A45C-BC61E39DFBB0}" type="pres">
      <dgm:prSet presAssocID="{1FC708B9-157E-40AF-BB2F-C1CBB25C6497}" presName="node" presStyleLbl="node1" presStyleIdx="0" presStyleCnt="4" custRadScaleRad="99228" custRadScaleInc="0">
        <dgm:presLayoutVars>
          <dgm:bulletEnabled val="1"/>
        </dgm:presLayoutVars>
      </dgm:prSet>
      <dgm:spPr/>
    </dgm:pt>
    <dgm:pt modelId="{BF5433C3-8CBE-4301-8B56-C469341403BA}" type="pres">
      <dgm:prSet presAssocID="{0A57BFCD-137B-4C16-BC4B-5951BE5EBB87}" presName="sibTrans" presStyleLbl="sibTrans2D1" presStyleIdx="0" presStyleCnt="4"/>
      <dgm:spPr/>
    </dgm:pt>
    <dgm:pt modelId="{E7ADFEC2-4F6A-4839-A9A5-CF4A3CEE483E}" type="pres">
      <dgm:prSet presAssocID="{0A57BFCD-137B-4C16-BC4B-5951BE5EBB87}" presName="connectorText" presStyleLbl="sibTrans2D1" presStyleIdx="0" presStyleCnt="4"/>
      <dgm:spPr/>
    </dgm:pt>
    <dgm:pt modelId="{869EB76D-12B9-4CB3-9F1D-8BDA6603FF7D}" type="pres">
      <dgm:prSet presAssocID="{AA07B228-8A10-4FE3-ABA8-BFA514B91AC7}" presName="node" presStyleLbl="node1" presStyleIdx="1" presStyleCnt="4">
        <dgm:presLayoutVars>
          <dgm:bulletEnabled val="1"/>
        </dgm:presLayoutVars>
      </dgm:prSet>
      <dgm:spPr/>
    </dgm:pt>
    <dgm:pt modelId="{037013EB-D004-4AE1-BEC7-32981C7ED0E2}" type="pres">
      <dgm:prSet presAssocID="{968947C6-1770-48A4-8103-1E644A210B6D}" presName="sibTrans" presStyleLbl="sibTrans2D1" presStyleIdx="1" presStyleCnt="4"/>
      <dgm:spPr/>
    </dgm:pt>
    <dgm:pt modelId="{56A55E84-8C3F-4485-9539-A62F2850F094}" type="pres">
      <dgm:prSet presAssocID="{968947C6-1770-48A4-8103-1E644A210B6D}" presName="connectorText" presStyleLbl="sibTrans2D1" presStyleIdx="1" presStyleCnt="4"/>
      <dgm:spPr/>
    </dgm:pt>
    <dgm:pt modelId="{22030DF4-45FE-4F8B-B3A1-04619E93757A}" type="pres">
      <dgm:prSet presAssocID="{C639078B-2098-4B64-AF00-91C38AA9B7C5}" presName="node" presStyleLbl="node1" presStyleIdx="2" presStyleCnt="4">
        <dgm:presLayoutVars>
          <dgm:bulletEnabled val="1"/>
        </dgm:presLayoutVars>
      </dgm:prSet>
      <dgm:spPr/>
    </dgm:pt>
    <dgm:pt modelId="{5210582F-C7EF-493E-8873-1D5EDF259AB6}" type="pres">
      <dgm:prSet presAssocID="{E0039214-D444-4A47-AB59-577DF80EE2ED}" presName="sibTrans" presStyleLbl="sibTrans2D1" presStyleIdx="2" presStyleCnt="4"/>
      <dgm:spPr/>
    </dgm:pt>
    <dgm:pt modelId="{410EAE0E-35F1-4188-9B1F-D84DB633395B}" type="pres">
      <dgm:prSet presAssocID="{E0039214-D444-4A47-AB59-577DF80EE2ED}" presName="connectorText" presStyleLbl="sibTrans2D1" presStyleIdx="2" presStyleCnt="4"/>
      <dgm:spPr/>
    </dgm:pt>
    <dgm:pt modelId="{F095D42B-4E4C-49B8-AD9D-396164278990}" type="pres">
      <dgm:prSet presAssocID="{0DE4CA77-846E-48A5-9110-F0D4599B89D9}" presName="node" presStyleLbl="node1" presStyleIdx="3" presStyleCnt="4">
        <dgm:presLayoutVars>
          <dgm:bulletEnabled val="1"/>
        </dgm:presLayoutVars>
      </dgm:prSet>
      <dgm:spPr/>
    </dgm:pt>
    <dgm:pt modelId="{37274487-E2F5-430B-AF30-3850D7A3BDB5}" type="pres">
      <dgm:prSet presAssocID="{B09000CB-D816-4A77-997C-A7BF14BFB7D7}" presName="sibTrans" presStyleLbl="sibTrans2D1" presStyleIdx="3" presStyleCnt="4"/>
      <dgm:spPr/>
    </dgm:pt>
    <dgm:pt modelId="{424968D8-818E-4F37-89A1-162920CAFB3E}" type="pres">
      <dgm:prSet presAssocID="{B09000CB-D816-4A77-997C-A7BF14BFB7D7}" presName="connectorText" presStyleLbl="sibTrans2D1" presStyleIdx="3" presStyleCnt="4"/>
      <dgm:spPr/>
    </dgm:pt>
  </dgm:ptLst>
  <dgm:cxnLst>
    <dgm:cxn modelId="{A1BB8A02-68A0-4D99-A376-8A42BE68EAD6}" type="presOf" srcId="{0DE4CA77-846E-48A5-9110-F0D4599B89D9}" destId="{F095D42B-4E4C-49B8-AD9D-396164278990}" srcOrd="0" destOrd="0" presId="urn:microsoft.com/office/officeart/2005/8/layout/cycle2"/>
    <dgm:cxn modelId="{D9F1A734-D953-414E-811A-C77E68E427E6}" srcId="{353B841A-41EA-4D9A-B452-83CB5DE6661B}" destId="{C639078B-2098-4B64-AF00-91C38AA9B7C5}" srcOrd="2" destOrd="0" parTransId="{6BF33D01-D799-4D55-A44C-4C8B807583C2}" sibTransId="{E0039214-D444-4A47-AB59-577DF80EE2ED}"/>
    <dgm:cxn modelId="{618E1263-A588-4AD1-9930-73C4EC08C94A}" type="presOf" srcId="{E0039214-D444-4A47-AB59-577DF80EE2ED}" destId="{5210582F-C7EF-493E-8873-1D5EDF259AB6}" srcOrd="0" destOrd="0" presId="urn:microsoft.com/office/officeart/2005/8/layout/cycle2"/>
    <dgm:cxn modelId="{0918A048-6C45-47E2-B21E-2C3F78F601C3}" type="presOf" srcId="{AA07B228-8A10-4FE3-ABA8-BFA514B91AC7}" destId="{869EB76D-12B9-4CB3-9F1D-8BDA6603FF7D}" srcOrd="0" destOrd="0" presId="urn:microsoft.com/office/officeart/2005/8/layout/cycle2"/>
    <dgm:cxn modelId="{7099DD78-2E7C-46AE-AF8E-E09814AF5D5C}" type="presOf" srcId="{968947C6-1770-48A4-8103-1E644A210B6D}" destId="{037013EB-D004-4AE1-BEC7-32981C7ED0E2}" srcOrd="0" destOrd="0" presId="urn:microsoft.com/office/officeart/2005/8/layout/cycle2"/>
    <dgm:cxn modelId="{F17AF658-AC4A-4C70-908F-98CAE15027D3}" type="presOf" srcId="{1FC708B9-157E-40AF-BB2F-C1CBB25C6497}" destId="{D5F7BC83-F709-4E50-A45C-BC61E39DFBB0}" srcOrd="0" destOrd="0" presId="urn:microsoft.com/office/officeart/2005/8/layout/cycle2"/>
    <dgm:cxn modelId="{73159A90-3EEF-4B98-9D62-B4946F21D77F}" type="presOf" srcId="{0A57BFCD-137B-4C16-BC4B-5951BE5EBB87}" destId="{BF5433C3-8CBE-4301-8B56-C469341403BA}" srcOrd="0" destOrd="0" presId="urn:microsoft.com/office/officeart/2005/8/layout/cycle2"/>
    <dgm:cxn modelId="{40B99195-5A53-4DCE-8C8A-2F26B915AE4A}" srcId="{353B841A-41EA-4D9A-B452-83CB5DE6661B}" destId="{AA07B228-8A10-4FE3-ABA8-BFA514B91AC7}" srcOrd="1" destOrd="0" parTransId="{81E8A353-AC35-4BCA-AAF0-17E2960A44AA}" sibTransId="{968947C6-1770-48A4-8103-1E644A210B6D}"/>
    <dgm:cxn modelId="{D9E928AA-25B7-414F-BF9B-AAC9DF074FFB}" type="presOf" srcId="{968947C6-1770-48A4-8103-1E644A210B6D}" destId="{56A55E84-8C3F-4485-9539-A62F2850F094}" srcOrd="1" destOrd="0" presId="urn:microsoft.com/office/officeart/2005/8/layout/cycle2"/>
    <dgm:cxn modelId="{C921AAB8-090E-4C6A-9236-01FF9EA6BC10}" type="presOf" srcId="{C639078B-2098-4B64-AF00-91C38AA9B7C5}" destId="{22030DF4-45FE-4F8B-B3A1-04619E93757A}" srcOrd="0" destOrd="0" presId="urn:microsoft.com/office/officeart/2005/8/layout/cycle2"/>
    <dgm:cxn modelId="{E429C1C5-9075-4276-875B-493A74A7DCC6}" srcId="{353B841A-41EA-4D9A-B452-83CB5DE6661B}" destId="{0DE4CA77-846E-48A5-9110-F0D4599B89D9}" srcOrd="3" destOrd="0" parTransId="{482C30FF-DD08-4A33-99F9-837C6CD7818C}" sibTransId="{B09000CB-D816-4A77-997C-A7BF14BFB7D7}"/>
    <dgm:cxn modelId="{9F31F6C7-BAFE-4673-B2F0-759AA6AB269A}" type="presOf" srcId="{353B841A-41EA-4D9A-B452-83CB5DE6661B}" destId="{D5EC55A5-CFB9-43F7-8508-FB8D878B28B7}" srcOrd="0" destOrd="0" presId="urn:microsoft.com/office/officeart/2005/8/layout/cycle2"/>
    <dgm:cxn modelId="{6F8733D9-AA64-4BC7-9AF5-9B75EB09D6E5}" type="presOf" srcId="{B09000CB-D816-4A77-997C-A7BF14BFB7D7}" destId="{424968D8-818E-4F37-89A1-162920CAFB3E}" srcOrd="1" destOrd="0" presId="urn:microsoft.com/office/officeart/2005/8/layout/cycle2"/>
    <dgm:cxn modelId="{F6718AE1-7D89-4A02-8C01-A8E9EF285E70}" srcId="{353B841A-41EA-4D9A-B452-83CB5DE6661B}" destId="{1FC708B9-157E-40AF-BB2F-C1CBB25C6497}" srcOrd="0" destOrd="0" parTransId="{62A7DFBB-51C6-48D1-BC8E-77158DE70887}" sibTransId="{0A57BFCD-137B-4C16-BC4B-5951BE5EBB87}"/>
    <dgm:cxn modelId="{2C534BEE-23FD-4275-981F-1B4130B05507}" type="presOf" srcId="{B09000CB-D816-4A77-997C-A7BF14BFB7D7}" destId="{37274487-E2F5-430B-AF30-3850D7A3BDB5}" srcOrd="0" destOrd="0" presId="urn:microsoft.com/office/officeart/2005/8/layout/cycle2"/>
    <dgm:cxn modelId="{A7CABCEF-75A4-48D6-9A6C-7D1AC7891D9D}" type="presOf" srcId="{E0039214-D444-4A47-AB59-577DF80EE2ED}" destId="{410EAE0E-35F1-4188-9B1F-D84DB633395B}" srcOrd="1" destOrd="0" presId="urn:microsoft.com/office/officeart/2005/8/layout/cycle2"/>
    <dgm:cxn modelId="{ACBF07FC-5A96-4404-95CF-61F6E66F6B82}" type="presOf" srcId="{0A57BFCD-137B-4C16-BC4B-5951BE5EBB87}" destId="{E7ADFEC2-4F6A-4839-A9A5-CF4A3CEE483E}" srcOrd="1" destOrd="0" presId="urn:microsoft.com/office/officeart/2005/8/layout/cycle2"/>
    <dgm:cxn modelId="{09085FD1-F823-4B93-B8A8-3874350E9ED1}" type="presParOf" srcId="{D5EC55A5-CFB9-43F7-8508-FB8D878B28B7}" destId="{D5F7BC83-F709-4E50-A45C-BC61E39DFBB0}" srcOrd="0" destOrd="0" presId="urn:microsoft.com/office/officeart/2005/8/layout/cycle2"/>
    <dgm:cxn modelId="{B3C6C409-1F32-4DA8-BF50-F88937AEF4A3}" type="presParOf" srcId="{D5EC55A5-CFB9-43F7-8508-FB8D878B28B7}" destId="{BF5433C3-8CBE-4301-8B56-C469341403BA}" srcOrd="1" destOrd="0" presId="urn:microsoft.com/office/officeart/2005/8/layout/cycle2"/>
    <dgm:cxn modelId="{71E06B89-9952-4643-AD04-1FA111C7996A}" type="presParOf" srcId="{BF5433C3-8CBE-4301-8B56-C469341403BA}" destId="{E7ADFEC2-4F6A-4839-A9A5-CF4A3CEE483E}" srcOrd="0" destOrd="0" presId="urn:microsoft.com/office/officeart/2005/8/layout/cycle2"/>
    <dgm:cxn modelId="{FC0D469D-3DA6-4FD4-95DC-DBDC26C225E1}" type="presParOf" srcId="{D5EC55A5-CFB9-43F7-8508-FB8D878B28B7}" destId="{869EB76D-12B9-4CB3-9F1D-8BDA6603FF7D}" srcOrd="2" destOrd="0" presId="urn:microsoft.com/office/officeart/2005/8/layout/cycle2"/>
    <dgm:cxn modelId="{13670A48-852D-48C8-9D06-8F2DDAD50973}" type="presParOf" srcId="{D5EC55A5-CFB9-43F7-8508-FB8D878B28B7}" destId="{037013EB-D004-4AE1-BEC7-32981C7ED0E2}" srcOrd="3" destOrd="0" presId="urn:microsoft.com/office/officeart/2005/8/layout/cycle2"/>
    <dgm:cxn modelId="{4D0639A8-7CCD-4BFA-98DF-0EFD48E69D59}" type="presParOf" srcId="{037013EB-D004-4AE1-BEC7-32981C7ED0E2}" destId="{56A55E84-8C3F-4485-9539-A62F2850F094}" srcOrd="0" destOrd="0" presId="urn:microsoft.com/office/officeart/2005/8/layout/cycle2"/>
    <dgm:cxn modelId="{83CECB3A-1399-4A2F-BADA-F448D0D547AF}" type="presParOf" srcId="{D5EC55A5-CFB9-43F7-8508-FB8D878B28B7}" destId="{22030DF4-45FE-4F8B-B3A1-04619E93757A}" srcOrd="4" destOrd="0" presId="urn:microsoft.com/office/officeart/2005/8/layout/cycle2"/>
    <dgm:cxn modelId="{8DBF2032-C04A-4D46-9BD2-3EECBBD2935D}" type="presParOf" srcId="{D5EC55A5-CFB9-43F7-8508-FB8D878B28B7}" destId="{5210582F-C7EF-493E-8873-1D5EDF259AB6}" srcOrd="5" destOrd="0" presId="urn:microsoft.com/office/officeart/2005/8/layout/cycle2"/>
    <dgm:cxn modelId="{13D36657-006E-4F3C-B1D3-14E68F5EB3A4}" type="presParOf" srcId="{5210582F-C7EF-493E-8873-1D5EDF259AB6}" destId="{410EAE0E-35F1-4188-9B1F-D84DB633395B}" srcOrd="0" destOrd="0" presId="urn:microsoft.com/office/officeart/2005/8/layout/cycle2"/>
    <dgm:cxn modelId="{0C75EAAE-38B0-4707-9A06-6E810F466834}" type="presParOf" srcId="{D5EC55A5-CFB9-43F7-8508-FB8D878B28B7}" destId="{F095D42B-4E4C-49B8-AD9D-396164278990}" srcOrd="6" destOrd="0" presId="urn:microsoft.com/office/officeart/2005/8/layout/cycle2"/>
    <dgm:cxn modelId="{0BFA899F-FC45-4C67-9E14-836B9982AAA5}" type="presParOf" srcId="{D5EC55A5-CFB9-43F7-8508-FB8D878B28B7}" destId="{37274487-E2F5-430B-AF30-3850D7A3BDB5}" srcOrd="7" destOrd="0" presId="urn:microsoft.com/office/officeart/2005/8/layout/cycle2"/>
    <dgm:cxn modelId="{170ED55A-2AFD-46E9-9CC9-D58BE91ECDC2}" type="presParOf" srcId="{37274487-E2F5-430B-AF30-3850D7A3BDB5}" destId="{424968D8-818E-4F37-89A1-162920CAFB3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7BC83-F709-4E50-A45C-BC61E39DFBB0}">
      <dsp:nvSpPr>
        <dsp:cNvPr id="0" name=""/>
        <dsp:cNvSpPr/>
      </dsp:nvSpPr>
      <dsp:spPr>
        <a:xfrm>
          <a:off x="1412963" y="8503"/>
          <a:ext cx="976634" cy="9766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Design/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Reqmts</a:t>
          </a:r>
        </a:p>
      </dsp:txBody>
      <dsp:txXfrm>
        <a:off x="1555988" y="151528"/>
        <a:ext cx="690584" cy="690584"/>
      </dsp:txXfrm>
    </dsp:sp>
    <dsp:sp modelId="{BF5433C3-8CBE-4301-8B56-C469341403BA}">
      <dsp:nvSpPr>
        <dsp:cNvPr id="0" name=""/>
        <dsp:cNvSpPr/>
      </dsp:nvSpPr>
      <dsp:spPr>
        <a:xfrm rot="2686679">
          <a:off x="2286364" y="841686"/>
          <a:ext cx="257108" cy="329614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297554" y="880445"/>
        <a:ext cx="179976" cy="197768"/>
      </dsp:txXfrm>
    </dsp:sp>
    <dsp:sp modelId="{869EB76D-12B9-4CB3-9F1D-8BDA6603FF7D}">
      <dsp:nvSpPr>
        <dsp:cNvPr id="0" name=""/>
        <dsp:cNvSpPr/>
      </dsp:nvSpPr>
      <dsp:spPr>
        <a:xfrm>
          <a:off x="2450570" y="1038100"/>
          <a:ext cx="976634" cy="9766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Configure</a:t>
          </a:r>
        </a:p>
      </dsp:txBody>
      <dsp:txXfrm>
        <a:off x="2593595" y="1181125"/>
        <a:ext cx="690584" cy="690584"/>
      </dsp:txXfrm>
    </dsp:sp>
    <dsp:sp modelId="{037013EB-D004-4AE1-BEC7-32981C7ED0E2}">
      <dsp:nvSpPr>
        <dsp:cNvPr id="0" name=""/>
        <dsp:cNvSpPr/>
      </dsp:nvSpPr>
      <dsp:spPr>
        <a:xfrm rot="8100000">
          <a:off x="2295237" y="1875209"/>
          <a:ext cx="260105" cy="329614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10800000">
        <a:off x="2361841" y="1913544"/>
        <a:ext cx="182074" cy="197768"/>
      </dsp:txXfrm>
    </dsp:sp>
    <dsp:sp modelId="{22030DF4-45FE-4F8B-B3A1-04619E93757A}">
      <dsp:nvSpPr>
        <dsp:cNvPr id="0" name=""/>
        <dsp:cNvSpPr/>
      </dsp:nvSpPr>
      <dsp:spPr>
        <a:xfrm>
          <a:off x="1412963" y="2075708"/>
          <a:ext cx="976634" cy="9766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Unit Test</a:t>
          </a:r>
        </a:p>
      </dsp:txBody>
      <dsp:txXfrm>
        <a:off x="1555988" y="2218733"/>
        <a:ext cx="690584" cy="690584"/>
      </dsp:txXfrm>
    </dsp:sp>
    <dsp:sp modelId="{5210582F-C7EF-493E-8873-1D5EDF259AB6}">
      <dsp:nvSpPr>
        <dsp:cNvPr id="0" name=""/>
        <dsp:cNvSpPr/>
      </dsp:nvSpPr>
      <dsp:spPr>
        <a:xfrm rot="13500000">
          <a:off x="1257629" y="1885620"/>
          <a:ext cx="260105" cy="329614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10800000">
        <a:off x="1324233" y="1979131"/>
        <a:ext cx="182074" cy="197768"/>
      </dsp:txXfrm>
    </dsp:sp>
    <dsp:sp modelId="{F095D42B-4E4C-49B8-AD9D-396164278990}">
      <dsp:nvSpPr>
        <dsp:cNvPr id="0" name=""/>
        <dsp:cNvSpPr/>
      </dsp:nvSpPr>
      <dsp:spPr>
        <a:xfrm>
          <a:off x="375355" y="1038100"/>
          <a:ext cx="976634" cy="9766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Document</a:t>
          </a:r>
        </a:p>
      </dsp:txBody>
      <dsp:txXfrm>
        <a:off x="518380" y="1181125"/>
        <a:ext cx="690584" cy="690584"/>
      </dsp:txXfrm>
    </dsp:sp>
    <dsp:sp modelId="{37274487-E2F5-430B-AF30-3850D7A3BDB5}">
      <dsp:nvSpPr>
        <dsp:cNvPr id="0" name=""/>
        <dsp:cNvSpPr/>
      </dsp:nvSpPr>
      <dsp:spPr>
        <a:xfrm rot="18913321">
          <a:off x="1248757" y="851937"/>
          <a:ext cx="257108" cy="329614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259947" y="945024"/>
        <a:ext cx="179976" cy="197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61ACCC-D81E-48CE-A769-EFAA3F323A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129EB-09A3-41D9-B9EC-058113F54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ED622-8C3F-4F7C-A915-8DA4DBC61E36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932B1-79AC-4FA4-94B3-47AD85709F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14AC9-E21D-4FF1-91BA-D40D037CA3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2AD46-3D39-4EE2-AA0D-AA309B872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49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9FE7E-AB06-492F-8E8B-54EB5A5AB959}" type="datetimeFigureOut">
              <a:rPr lang="en-US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0A64D-9269-4E22-A82A-EB0CC43C8A4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3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0A64D-9269-4E22-A82A-EB0CC43C8A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22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0A64D-9269-4E22-A82A-EB0CC43C8A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81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Slide – Tina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 Update</a:t>
            </a:r>
          </a:p>
          <a:p>
            <a:pPr marL="742950" lvl="1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Options – Josh or Sheena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 Activities</a:t>
            </a:r>
          </a:p>
          <a:p>
            <a:pPr marL="742950" lvl="1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Pre-testing Process Validation – Sheena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Update</a:t>
            </a:r>
          </a:p>
          <a:p>
            <a:pPr marL="742950" lvl="1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(Phase 1 impact on Phase 2) – Greg</a:t>
            </a:r>
          </a:p>
          <a:p>
            <a:pPr marL="285750" lvl="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en-US" sz="160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Activities</a:t>
            </a:r>
          </a:p>
          <a:p>
            <a:pPr marL="742950" lvl="1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Upcoming </a:t>
            </a:r>
            <a:r>
              <a:rPr lang="en-US" sz="1600" dirty="0">
                <a:solidFill>
                  <a:schemeClr val="bg1"/>
                </a:solidFill>
              </a:rPr>
              <a:t>Phase 2 Workbooks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pPr marL="742950" lvl="1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Training – Sara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  <a:p>
            <a:pPr marL="742950" lvl="1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“Get Ready for Luma!” Webpage – Sara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 – Sheena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0A64D-9269-4E22-A82A-EB0CC43C8A49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8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rationale of what is driving each of these.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AFF7-0869-4B91-BD8C-5D3CE9843C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08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4149">
              <a:defRPr/>
            </a:pPr>
            <a:fld id="{C7E9AFF7-0869-4B91-BD8C-5D3CE9843CE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4149">
                <a:defRPr/>
              </a:pPr>
              <a:t>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119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91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0D1F-0A94-42F6-80FC-8862F462A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F7186-035D-49BF-BAF1-A77844EAB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D1C59-4AE7-4156-85D6-EB199502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27BB4-E106-418B-A873-61DE7469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E60E1-EFA5-4D79-A58C-5F661E09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8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2A89-8D22-4887-9744-2F020F50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9F274-32D0-47E1-A257-04FCBC727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4C454-4367-4D6B-A533-32CAF5A4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C7FAB-8197-4E36-9D61-EFB247F8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F3932-C4F6-4273-9532-2D5FBE78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41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2AC72-9C38-48D5-91FF-2903FA2F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1B28A-CEC3-405B-B0D0-856BA2504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56180-2139-4FC1-A51F-71CD47D52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24FC8-20D0-4230-96C8-5986BCE93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D2061-CF6E-43A9-B7D5-CD118AB3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95C4D-E507-4C47-9BCF-94F0DFA2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32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807A0-13E7-4820-9552-4DAC5D50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8B9F8-B3B9-44CA-ABA7-10C505052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4B122-01BC-42EE-9B5A-D93FB6056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9B4D3-8E18-46CF-9A48-37C62F165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39BF4E-FF0E-4748-A293-C7B04A8CB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8B61C0-761C-46EC-B798-41C674A87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14F536-FC6B-4B9C-8997-57F43818B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CBD3DC-1B75-4D7E-AE78-51AAFC2A1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65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7A355-9168-4605-A098-1FC4C634A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333BC-5CE8-4A36-99BE-78C5BFAE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DC99B-816C-4F2B-AA1C-D8333A48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F7467-F470-4807-8787-A17ED504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26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917875-15AF-43A2-AB59-3134461A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CB7B5-7B94-41C3-B496-CC5BC863F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213D8-2D88-4181-9560-890385168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55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1EBF7-752B-4F40-B6A4-B113AFD80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071A4-915B-4692-BBE9-FA18957AE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350ED-C235-4E7E-AECD-BA5A074C6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601A3-0DA9-4F7E-ACD3-E49ED0F9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B2F19-79AD-4A58-A28D-FC28F1CB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F5977-0E78-4B39-83A3-0B64A75B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A2B8-AFB2-4A6D-9709-88BC1584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49840-7926-4112-8E5F-A69915FA31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6CA13-F3E5-4213-A958-1E86B16B3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C6ABE-78B2-446E-BC01-0B54236E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5504D-8764-4B59-96F4-02610927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A7FFA-56E7-4691-A328-183143FE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26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84C4-A48D-4152-9259-2729822F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30B0D-AD8B-4A94-9A8B-24383365D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C964D-02D9-4D17-9D53-6B2523741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7A6F1-ECE9-4AA7-B24A-4FDA8497D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5892F-FFE5-411D-97D9-D6218A704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41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A408E-3910-44EE-BC9E-DFC302F4E8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4F2547-793B-431F-8D9C-A5A4E1909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430F9-0D13-4D89-8AF7-3E0F9F997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36167-933A-46F8-8EE2-17F4E67E1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6BB41-0104-489F-9ADD-2BDCD01C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2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33ADA-05A7-435C-92E8-5F81AFD7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FAC05-3AB5-4232-99FE-578F1BEDB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9565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E0DF6-448A-4A5A-B0C0-1D827179A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6E0E2-509B-465F-A482-4FDFA3F72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D4C42-1004-4BC6-B8EE-2BAD9E4D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1298B-8264-4061-AA33-0F6CBB30D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6398A-A0E1-4B9B-9B16-B8F80F70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15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C61B9-0A23-423F-8E17-5772AD23E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BBA64-ECDF-4A67-916F-D8A60F77D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FE3AF-53C7-4065-A425-C521603B27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C516C-F362-4041-8D67-C8D072A6E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46651-40E5-4F51-98F4-359672DC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04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BA906-4B59-4B41-BEF0-77E80CB1B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F9476-7A85-4055-A233-39C16D94A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0E4C8-2BE2-4617-96C1-FDF0BAA1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205AC-2C05-42A4-9965-499C4C5D9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A0655-5914-4F10-9763-50CF72D1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52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CC328-0CDD-41DA-9F24-1BA8242B5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350A4-2F2D-4FAA-BEA2-868B39981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23E71-DC06-49B6-9835-AFA076116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49E1A-24B3-490D-BFBB-06F92582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A4887-3E64-49C8-A62C-B4EE0646E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62063-237A-4329-81D3-B9017F84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37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79A69-7294-43D5-8318-A9C5DB11A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14CAB-93EF-4802-81DF-0BB48E6A4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9A9A4-1921-4F9B-B3FF-BD5BEC195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4466D-B16B-401A-8433-C7B98051F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09674-2247-49CF-8E1D-F03FBD4C3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4FB61E-D641-45A6-B3C9-B0F776FF1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AFF3E0-496F-47E7-99FD-C08681013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FC2AB5-E017-47ED-8330-B7043F59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75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65AC8-18DD-4C83-B331-E238D7323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E5E03-4E8F-418B-8AA2-336B97F3E6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43F2D-F330-4B72-8EA5-9093E432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71EFA-39AB-4199-BFEF-905C4C660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23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5449E-A57A-435B-A486-7B34D464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90D6D-C4AE-47FF-861F-7B710EB5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FB005-792F-46BD-A05F-949B13D4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97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D2E26-FEAE-4255-8231-280719F8B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76CB2-4071-49DF-80BF-244D9DF13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DB64F-8F1B-4099-9336-7D6FBE823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EE50E-6584-4AC4-971F-4241318CD3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274AE-E9B6-4EB6-A654-36B5CDE13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288AD-DD6A-4819-B565-DB70470EB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77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6E7B-4C16-4C6E-9605-E84CB5E6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61FD32-1CA1-47B7-8DF1-688D91EF3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75726-970D-4BB1-B55D-495F60DC8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40429-EE25-4FFF-AA0B-767AE8178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E14D9-2174-4F5D-953E-0EF2DC12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D073B-C5BD-4940-B366-A4B29966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49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0761-23B2-4C83-85FC-24B489D5D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7E94F1-5B1C-4497-A468-206D89213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1BFC8-14C5-4802-8A39-9479CB1D5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CC8A9-19BE-49F3-B004-40C38FD66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4A43B-576C-4D39-BA12-5441AB515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4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61E0E-BAA0-49A7-ACB6-2B6879FF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B5FBF-DD91-46CF-BA92-173D98DB4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7366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C213A-7C54-4AD1-B155-C741994F5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D622B-DE48-49FF-9DBD-5D2EEB7C9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B831-9723-4744-B425-E70616F345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A0227-3CE7-4708-8C48-EEF1490B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046A9-BD49-4821-B362-FCA642A3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54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460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02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1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554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19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55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84EFA6-864B-440D-97C6-805A94284596}"/>
              </a:ext>
            </a:extLst>
          </p:cNvPr>
          <p:cNvSpPr/>
          <p:nvPr userDrawn="1"/>
        </p:nvSpPr>
        <p:spPr>
          <a:xfrm>
            <a:off x="-2140" y="6340923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3EAE8A-F015-4D72-A4AF-B6628FF1ED33}"/>
              </a:ext>
            </a:extLst>
          </p:cNvPr>
          <p:cNvSpPr/>
          <p:nvPr userDrawn="1"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C035FA-D6FA-4E71-B7DF-0CADA766C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4" y="6262871"/>
            <a:ext cx="758952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8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582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90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7FE5-5568-4A14-8D26-CD9D7168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626B-928A-478D-BEA9-0762F5195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78883-62FF-4860-ABBD-D3A0A4AA1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0696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36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60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678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33ADA-05A7-435C-92E8-5F81AFD7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FAC05-3AB5-4232-99FE-578F1BEDB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393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61E0E-BAA0-49A7-ACB6-2B6879FF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B5FBF-DD91-46CF-BA92-173D98DB4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85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7FE5-5568-4A14-8D26-CD9D7168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626B-928A-478D-BEA9-0762F5195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78883-62FF-4860-ABBD-D3A0A4AA1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60745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BD94-466A-4BA4-BAE6-A150567B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F3FF7-1A9A-4F76-A2CF-6DD251DA2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E7619-8583-4673-B72A-3BE3EB3E6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8A72A-9F25-4700-A44E-E2A87BDC16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A7D5E-F949-493A-B413-F4D904CF8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60843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D88B-C590-4B4C-B718-ED93DA51F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291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9E05F9-6FEC-4405-B5F3-88A01C0BDA55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08038"/>
            <a:ext cx="10515600" cy="0"/>
          </a:xfrm>
          <a:prstGeom prst="line">
            <a:avLst/>
          </a:prstGeom>
          <a:ln w="28575">
            <a:solidFill>
              <a:srgbClr val="09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874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7711CE-015E-47BD-8613-12DC1DF7EC0D}"/>
              </a:ext>
            </a:extLst>
          </p:cNvPr>
          <p:cNvSpPr/>
          <p:nvPr userDrawn="1"/>
        </p:nvSpPr>
        <p:spPr>
          <a:xfrm>
            <a:off x="0" y="168676"/>
            <a:ext cx="10333608" cy="1145220"/>
          </a:xfrm>
          <a:prstGeom prst="rect">
            <a:avLst/>
          </a:prstGeom>
          <a:solidFill>
            <a:srgbClr val="092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17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5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BD94-466A-4BA4-BAE6-A150567B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F3FF7-1A9A-4F76-A2CF-6DD251DA2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E7619-8583-4673-B72A-3BE3EB3E6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8A72A-9F25-4700-A44E-E2A87BDC16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A7D5E-F949-493A-B413-F4D904CF8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554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D5F48B-9FEE-4D3D-A340-5073C730B7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66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D88B-C590-4B4C-B718-ED93DA51F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291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9E05F9-6FEC-4405-B5F3-88A01C0BDA55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08038"/>
            <a:ext cx="10515600" cy="0"/>
          </a:xfrm>
          <a:prstGeom prst="line">
            <a:avLst/>
          </a:prstGeom>
          <a:ln w="28575">
            <a:solidFill>
              <a:srgbClr val="09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75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077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6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0C04A-3DC3-486C-B3AA-3DD22D557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7671C-0045-4237-8224-96514BE87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A61F5-AB02-46C9-AB93-B1CD7D3B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A666B-5AF7-4822-9169-97DFFB8F7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C09E4-E802-4942-AAFA-734012D7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5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2089D-2D54-4A5B-B3E6-8FBF8493A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97693-1369-41A3-9423-9ED48683F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9E58DD-C903-4FC4-A5B6-82235288C166}"/>
              </a:ext>
            </a:extLst>
          </p:cNvPr>
          <p:cNvSpPr/>
          <p:nvPr userDrawn="1"/>
        </p:nvSpPr>
        <p:spPr>
          <a:xfrm>
            <a:off x="-2140" y="6340923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1C23F6-5D31-44A5-92E0-74E7678142B2}"/>
              </a:ext>
            </a:extLst>
          </p:cNvPr>
          <p:cNvSpPr/>
          <p:nvPr userDrawn="1"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EE0A9-EF9D-4719-A487-2E7BC889200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4" y="6262871"/>
            <a:ext cx="758952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4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92F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E1450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FEF332-1C65-4F7C-885C-FD7E646062BF}"/>
              </a:ext>
            </a:extLst>
          </p:cNvPr>
          <p:cNvSpPr/>
          <p:nvPr userDrawn="1"/>
        </p:nvSpPr>
        <p:spPr>
          <a:xfrm>
            <a:off x="152400" y="0"/>
            <a:ext cx="4916245" cy="68580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420CF-83D5-41B2-A093-0291B91DDB83}"/>
              </a:ext>
            </a:extLst>
          </p:cNvPr>
          <p:cNvSpPr/>
          <p:nvPr userDrawn="1"/>
        </p:nvSpPr>
        <p:spPr>
          <a:xfrm>
            <a:off x="0" y="0"/>
            <a:ext cx="4916245" cy="6858000"/>
          </a:xfrm>
          <a:prstGeom prst="rect">
            <a:avLst/>
          </a:prstGeom>
          <a:solidFill>
            <a:srgbClr val="092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1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22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7147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2089D-2D54-4A5B-B3E6-8FBF8493A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97693-1369-41A3-9423-9ED48683F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9E58DD-C903-4FC4-A5B6-82235288C166}"/>
              </a:ext>
            </a:extLst>
          </p:cNvPr>
          <p:cNvSpPr/>
          <p:nvPr userDrawn="1"/>
        </p:nvSpPr>
        <p:spPr>
          <a:xfrm>
            <a:off x="-2140" y="6340923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1C23F6-5D31-44A5-92E0-74E7678142B2}"/>
              </a:ext>
            </a:extLst>
          </p:cNvPr>
          <p:cNvSpPr/>
          <p:nvPr userDrawn="1"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EE0A9-EF9D-4719-A487-2E7BC889200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4" y="6262871"/>
            <a:ext cx="758952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6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92F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E1450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adoench@sco.Idaho.gov" TargetMode="External"/><Relationship Id="rId3" Type="http://schemas.openxmlformats.org/officeDocument/2006/relationships/hyperlink" Target="mailto:dblackmer@sco.Idaho.gov" TargetMode="External"/><Relationship Id="rId7" Type="http://schemas.openxmlformats.org/officeDocument/2006/relationships/hyperlink" Target="mailto:scoles@sco.Idaho.gov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estearns@sco.idaho.gov" TargetMode="External"/><Relationship Id="rId5" Type="http://schemas.openxmlformats.org/officeDocument/2006/relationships/hyperlink" Target="mailto:tfuller@sco.Idaho.gov" TargetMode="External"/><Relationship Id="rId4" Type="http://schemas.openxmlformats.org/officeDocument/2006/relationships/hyperlink" Target="mailto:clehosit@sco.Idaho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07CA5-D82B-4F5E-901F-AEC9FBBCF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b="-8932"/>
          <a:stretch/>
        </p:blipFill>
        <p:spPr>
          <a:xfrm>
            <a:off x="-12826" y="0"/>
            <a:ext cx="12215511" cy="70073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543C50-80FD-4DA6-978B-4507572E0EED}"/>
              </a:ext>
            </a:extLst>
          </p:cNvPr>
          <p:cNvSpPr/>
          <p:nvPr/>
        </p:nvSpPr>
        <p:spPr>
          <a:xfrm>
            <a:off x="-12826" y="-30301"/>
            <a:ext cx="12204826" cy="6371223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F05CA-A3E3-4244-9047-A042A6D36E9B}"/>
              </a:ext>
            </a:extLst>
          </p:cNvPr>
          <p:cNvSpPr txBox="1"/>
          <p:nvPr/>
        </p:nvSpPr>
        <p:spPr>
          <a:xfrm>
            <a:off x="1120872" y="1390728"/>
            <a:ext cx="99502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Liaison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C1FFC-9FAD-4F8C-82A9-7EC83171ED2F}"/>
              </a:ext>
            </a:extLst>
          </p:cNvPr>
          <p:cNvSpPr txBox="1"/>
          <p:nvPr/>
        </p:nvSpPr>
        <p:spPr>
          <a:xfrm>
            <a:off x="1925399" y="3346741"/>
            <a:ext cx="834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11th, 2022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8BDC82-A243-4860-B5C9-2FA3E45735A4}"/>
              </a:ext>
            </a:extLst>
          </p:cNvPr>
          <p:cNvCxnSpPr/>
          <p:nvPr/>
        </p:nvCxnSpPr>
        <p:spPr>
          <a:xfrm>
            <a:off x="3277353" y="2943366"/>
            <a:ext cx="5797118" cy="0"/>
          </a:xfrm>
          <a:prstGeom prst="line">
            <a:avLst/>
          </a:prstGeom>
          <a:ln w="19050">
            <a:solidFill>
              <a:srgbClr val="FFB81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5688E1A-332F-48B2-A3F5-F8D628CAA1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56700"/>
          <a:stretch/>
        </p:blipFill>
        <p:spPr>
          <a:xfrm>
            <a:off x="-10686" y="4546208"/>
            <a:ext cx="12192001" cy="1629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19CEC4-972D-447A-81E7-C8EE5BCD63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385" t="15682" r="2464" b="57878"/>
          <a:stretch/>
        </p:blipFill>
        <p:spPr>
          <a:xfrm>
            <a:off x="5655899" y="5132653"/>
            <a:ext cx="289932" cy="325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D0F423-8EA4-4A47-B7AF-2816C0BD82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951" t="44956" r="5068" b="34501"/>
          <a:stretch/>
        </p:blipFill>
        <p:spPr>
          <a:xfrm>
            <a:off x="5655899" y="5495293"/>
            <a:ext cx="258708" cy="254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2C03C3-2F6D-45F7-A426-8F9F8AEDCE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481" t="64779" r="17778" b="15758"/>
          <a:stretch/>
        </p:blipFill>
        <p:spPr>
          <a:xfrm>
            <a:off x="5489338" y="5736750"/>
            <a:ext cx="240867" cy="2408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1D8DA7-D461-4C0C-B045-414254C963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60" t="74102" r="34809" b="7877"/>
          <a:stretch/>
        </p:blipFill>
        <p:spPr>
          <a:xfrm>
            <a:off x="5249735" y="5858748"/>
            <a:ext cx="236406" cy="223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66155D-1783-44C5-AD35-EFEE188620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0" t="37659" r="56919" b="59008"/>
          <a:stretch/>
        </p:blipFill>
        <p:spPr>
          <a:xfrm>
            <a:off x="5036167" y="5843790"/>
            <a:ext cx="217130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24DD67-A119-4621-BE24-36B41129C7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1" t="36788" r="58590" b="60440"/>
          <a:stretch/>
        </p:blipFill>
        <p:spPr>
          <a:xfrm>
            <a:off x="4852215" y="5782948"/>
            <a:ext cx="196112" cy="190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7817DB-555F-4BA8-BC8A-179384973E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6" t="32561" r="60406" b="65019"/>
          <a:stretch/>
        </p:blipFill>
        <p:spPr>
          <a:xfrm>
            <a:off x="4650256" y="5495721"/>
            <a:ext cx="176525" cy="165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1F8236-A3E5-4945-9E24-59A100BD8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7" t="34854" r="59902" b="62687"/>
          <a:stretch/>
        </p:blipFill>
        <p:spPr>
          <a:xfrm>
            <a:off x="4731684" y="5648902"/>
            <a:ext cx="154879" cy="168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AF4A79-22F9-4C11-A1EE-F9A368F9DB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30252" r="60665" b="67456"/>
          <a:stretch/>
        </p:blipFill>
        <p:spPr>
          <a:xfrm>
            <a:off x="4640054" y="5330649"/>
            <a:ext cx="157163" cy="1571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169EDC-9B4B-4E64-804D-EBF83E1C40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8" t="28022" r="60751" b="69895"/>
          <a:stretch/>
        </p:blipFill>
        <p:spPr>
          <a:xfrm>
            <a:off x="4637249" y="5180804"/>
            <a:ext cx="147638" cy="14287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6D0DBD-A5CC-478B-A0A7-C43FC405A029}"/>
              </a:ext>
            </a:extLst>
          </p:cNvPr>
          <p:cNvSpPr/>
          <p:nvPr/>
        </p:nvSpPr>
        <p:spPr>
          <a:xfrm>
            <a:off x="-2140" y="6340923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5A9692-3D14-467C-A0DE-3968BEF5FB78}"/>
              </a:ext>
            </a:extLst>
          </p:cNvPr>
          <p:cNvSpPr/>
          <p:nvPr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6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75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8C401-F960-4016-A219-3B5AD03E6C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709" y="643740"/>
            <a:ext cx="10515600" cy="56038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Major Project Activities – Luma Phase 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718E83-BF97-4061-9128-B7D36DB48289}"/>
              </a:ext>
            </a:extLst>
          </p:cNvPr>
          <p:cNvSpPr/>
          <p:nvPr/>
        </p:nvSpPr>
        <p:spPr>
          <a:xfrm>
            <a:off x="285674" y="4570912"/>
            <a:ext cx="1685364" cy="809989"/>
          </a:xfrm>
          <a:prstGeom prst="roundRect">
            <a:avLst/>
          </a:prstGeom>
          <a:solidFill>
            <a:srgbClr val="092F57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Pre-Test Activities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C2A0CE-9E49-4E84-896C-7C6674AA8119}"/>
              </a:ext>
            </a:extLst>
          </p:cNvPr>
          <p:cNvSpPr/>
          <p:nvPr/>
        </p:nvSpPr>
        <p:spPr>
          <a:xfrm>
            <a:off x="2496931" y="4570913"/>
            <a:ext cx="1685364" cy="809990"/>
          </a:xfrm>
          <a:prstGeom prst="roundRect">
            <a:avLst/>
          </a:prstGeom>
          <a:solidFill>
            <a:srgbClr val="092F57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AF8479C-2495-4AAA-A1A6-C5B33CB29F28}"/>
              </a:ext>
            </a:extLst>
          </p:cNvPr>
          <p:cNvSpPr/>
          <p:nvPr/>
        </p:nvSpPr>
        <p:spPr>
          <a:xfrm>
            <a:off x="4693283" y="4570913"/>
            <a:ext cx="1685364" cy="809990"/>
          </a:xfrm>
          <a:prstGeom prst="roundRect">
            <a:avLst/>
          </a:prstGeom>
          <a:solidFill>
            <a:srgbClr val="092F57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18F68E7-7D3A-4DF9-B362-66468F81D1DC}"/>
              </a:ext>
            </a:extLst>
          </p:cNvPr>
          <p:cNvSpPr/>
          <p:nvPr/>
        </p:nvSpPr>
        <p:spPr>
          <a:xfrm>
            <a:off x="6889635" y="4570912"/>
            <a:ext cx="1685364" cy="809991"/>
          </a:xfrm>
          <a:prstGeom prst="roundRect">
            <a:avLst/>
          </a:prstGeom>
          <a:solidFill>
            <a:srgbClr val="092F57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Acceptance Testing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2625AA0-A4C9-434B-90AD-C9104A65BBAD}"/>
              </a:ext>
            </a:extLst>
          </p:cNvPr>
          <p:cNvSpPr/>
          <p:nvPr/>
        </p:nvSpPr>
        <p:spPr>
          <a:xfrm>
            <a:off x="9085987" y="4570913"/>
            <a:ext cx="1685364" cy="757518"/>
          </a:xfrm>
          <a:prstGeom prst="roundRect">
            <a:avLst/>
          </a:prstGeom>
          <a:solidFill>
            <a:srgbClr val="DF4725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Cutover Execution</a:t>
            </a: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9A320B3A-58EA-42D7-BDD6-324B9BCBA8F3}"/>
              </a:ext>
            </a:extLst>
          </p:cNvPr>
          <p:cNvSpPr/>
          <p:nvPr/>
        </p:nvSpPr>
        <p:spPr>
          <a:xfrm>
            <a:off x="11147266" y="4570913"/>
            <a:ext cx="753035" cy="618564"/>
          </a:xfrm>
          <a:prstGeom prst="star5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CF7AE1-8565-400C-80D5-8BA4BFD8A1C3}"/>
              </a:ext>
            </a:extLst>
          </p:cNvPr>
          <p:cNvSpPr txBox="1"/>
          <p:nvPr/>
        </p:nvSpPr>
        <p:spPr>
          <a:xfrm>
            <a:off x="11012795" y="4151443"/>
            <a:ext cx="102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Go-Live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516700-83A0-48E6-92F0-6258F4C39836}"/>
              </a:ext>
            </a:extLst>
          </p:cNvPr>
          <p:cNvSpPr/>
          <p:nvPr/>
        </p:nvSpPr>
        <p:spPr>
          <a:xfrm>
            <a:off x="278072" y="1634189"/>
            <a:ext cx="1685363" cy="560560"/>
          </a:xfrm>
          <a:prstGeom prst="roundRect">
            <a:avLst/>
          </a:prstGeom>
          <a:solidFill>
            <a:srgbClr val="77BE4E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Tenant Strategy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9ECB57A-DF4D-40CF-82F8-EF06D7D67683}"/>
              </a:ext>
            </a:extLst>
          </p:cNvPr>
          <p:cNvSpPr/>
          <p:nvPr/>
        </p:nvSpPr>
        <p:spPr>
          <a:xfrm>
            <a:off x="278072" y="3459959"/>
            <a:ext cx="1685364" cy="856271"/>
          </a:xfrm>
          <a:prstGeom prst="roundRect">
            <a:avLst/>
          </a:prstGeom>
          <a:solidFill>
            <a:srgbClr val="DF4725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Cutover Strategy/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4C1693F-F4FA-4164-81C8-81DE7513D7D3}"/>
              </a:ext>
            </a:extLst>
          </p:cNvPr>
          <p:cNvSpPr/>
          <p:nvPr/>
        </p:nvSpPr>
        <p:spPr>
          <a:xfrm rot="10800000">
            <a:off x="2264510" y="4013614"/>
            <a:ext cx="537099" cy="415713"/>
          </a:xfrm>
          <a:prstGeom prst="triangle">
            <a:avLst/>
          </a:prstGeom>
          <a:pattFill prst="wdDnDiag">
            <a:fgClr>
              <a:schemeClr val="accent2">
                <a:lumMod val="75000"/>
              </a:schemeClr>
            </a:fgClr>
            <a:bgClr>
              <a:srgbClr val="7030A0"/>
            </a:bgClr>
          </a:patt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EE0AAE-75FF-4DDD-AE76-090D38F3EFAC}"/>
              </a:ext>
            </a:extLst>
          </p:cNvPr>
          <p:cNvSpPr txBox="1"/>
          <p:nvPr/>
        </p:nvSpPr>
        <p:spPr>
          <a:xfrm>
            <a:off x="2801609" y="3770586"/>
            <a:ext cx="1355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Mock Cutover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SIT Plan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64731A-EB39-4797-9A19-A2788190506C}"/>
              </a:ext>
            </a:extLst>
          </p:cNvPr>
          <p:cNvSpPr txBox="1"/>
          <p:nvPr/>
        </p:nvSpPr>
        <p:spPr>
          <a:xfrm>
            <a:off x="5015055" y="3770586"/>
            <a:ext cx="1349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Mock Cutover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Agency SIT Plan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81B11A-691C-4FFB-87F2-D0EB27B7CA36}"/>
              </a:ext>
            </a:extLst>
          </p:cNvPr>
          <p:cNvSpPr txBox="1"/>
          <p:nvPr/>
        </p:nvSpPr>
        <p:spPr>
          <a:xfrm>
            <a:off x="7156234" y="3793010"/>
            <a:ext cx="1355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Mock Cutover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UAT Plan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42B882-BA5E-4569-8DB4-F367DCEFE9F0}"/>
              </a:ext>
            </a:extLst>
          </p:cNvPr>
          <p:cNvSpPr/>
          <p:nvPr/>
        </p:nvSpPr>
        <p:spPr>
          <a:xfrm>
            <a:off x="2473191" y="5750151"/>
            <a:ext cx="4009531" cy="456566"/>
          </a:xfrm>
          <a:prstGeom prst="roundRect">
            <a:avLst/>
          </a:prstGeom>
          <a:solidFill>
            <a:schemeClr val="accent4"/>
          </a:solidFill>
          <a:ln w="28575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Development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4337642-BA06-43BB-9A9A-58A3CAB0F2C8}"/>
              </a:ext>
            </a:extLst>
          </p:cNvPr>
          <p:cNvSpPr/>
          <p:nvPr/>
        </p:nvSpPr>
        <p:spPr>
          <a:xfrm>
            <a:off x="6920707" y="5750150"/>
            <a:ext cx="1450937" cy="456566"/>
          </a:xfrm>
          <a:prstGeom prst="roundRect">
            <a:avLst/>
          </a:prstGeom>
          <a:solidFill>
            <a:schemeClr val="accent4"/>
          </a:solidFill>
          <a:ln w="28575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Content Validation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E0B7B87-AAB3-4536-8C45-9B6A31B98565}"/>
              </a:ext>
            </a:extLst>
          </p:cNvPr>
          <p:cNvSpPr/>
          <p:nvPr/>
        </p:nvSpPr>
        <p:spPr>
          <a:xfrm>
            <a:off x="8824404" y="5750150"/>
            <a:ext cx="3013750" cy="456566"/>
          </a:xfrm>
          <a:prstGeom prst="roundRect">
            <a:avLst/>
          </a:prstGeom>
          <a:solidFill>
            <a:schemeClr val="accent4"/>
          </a:solidFill>
          <a:ln w="28575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End-User Training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C8F9E1EF-70BF-46DA-9834-B09D6485E965}"/>
              </a:ext>
            </a:extLst>
          </p:cNvPr>
          <p:cNvSpPr/>
          <p:nvPr/>
        </p:nvSpPr>
        <p:spPr>
          <a:xfrm>
            <a:off x="2064601" y="4803803"/>
            <a:ext cx="371599" cy="32799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32A3F32-8245-4E21-B541-0EFE9E7ED938}"/>
              </a:ext>
            </a:extLst>
          </p:cNvPr>
          <p:cNvSpPr/>
          <p:nvPr/>
        </p:nvSpPr>
        <p:spPr>
          <a:xfrm>
            <a:off x="10823792" y="4811347"/>
            <a:ext cx="371599" cy="32799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0E293D6-B18F-45D7-B73D-BBABB3AB9A0D}"/>
              </a:ext>
            </a:extLst>
          </p:cNvPr>
          <p:cNvSpPr/>
          <p:nvPr/>
        </p:nvSpPr>
        <p:spPr>
          <a:xfrm>
            <a:off x="8638604" y="4802106"/>
            <a:ext cx="371599" cy="32799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0CF9FEC1-5C94-4C39-8352-EBC406469859}"/>
              </a:ext>
            </a:extLst>
          </p:cNvPr>
          <p:cNvSpPr/>
          <p:nvPr/>
        </p:nvSpPr>
        <p:spPr>
          <a:xfrm>
            <a:off x="6472750" y="4818897"/>
            <a:ext cx="371599" cy="32799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6CF19640-59A2-4F02-89B1-10582C3BDE0E}"/>
              </a:ext>
            </a:extLst>
          </p:cNvPr>
          <p:cNvSpPr/>
          <p:nvPr/>
        </p:nvSpPr>
        <p:spPr>
          <a:xfrm>
            <a:off x="4263500" y="4817941"/>
            <a:ext cx="371599" cy="32799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3191280A-4D7F-40D3-83C4-C233952BD656}"/>
              </a:ext>
            </a:extLst>
          </p:cNvPr>
          <p:cNvSpPr/>
          <p:nvPr/>
        </p:nvSpPr>
        <p:spPr>
          <a:xfrm>
            <a:off x="6516086" y="5792971"/>
            <a:ext cx="371599" cy="32799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C09DBA31-105B-4341-81CA-1DCFFFFE62D6}"/>
              </a:ext>
            </a:extLst>
          </p:cNvPr>
          <p:cNvSpPr/>
          <p:nvPr/>
        </p:nvSpPr>
        <p:spPr>
          <a:xfrm>
            <a:off x="8411483" y="5797977"/>
            <a:ext cx="371599" cy="32799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CCCC3DC-A003-4CF0-A2CA-E3DE5B288590}"/>
              </a:ext>
            </a:extLst>
          </p:cNvPr>
          <p:cNvSpPr/>
          <p:nvPr/>
        </p:nvSpPr>
        <p:spPr>
          <a:xfrm>
            <a:off x="285674" y="5750151"/>
            <a:ext cx="1762849" cy="456565"/>
          </a:xfrm>
          <a:prstGeom prst="roundRect">
            <a:avLst/>
          </a:prstGeom>
          <a:solidFill>
            <a:schemeClr val="accent4"/>
          </a:solidFill>
          <a:ln w="28575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Strategy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1E137564-A7C8-48C7-B465-4272CE59F3FE}"/>
              </a:ext>
            </a:extLst>
          </p:cNvPr>
          <p:cNvSpPr/>
          <p:nvPr/>
        </p:nvSpPr>
        <p:spPr>
          <a:xfrm>
            <a:off x="2078711" y="5779654"/>
            <a:ext cx="371599" cy="32799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769C0BB-A208-4664-928E-472684E8AEC5}"/>
              </a:ext>
            </a:extLst>
          </p:cNvPr>
          <p:cNvSpPr/>
          <p:nvPr/>
        </p:nvSpPr>
        <p:spPr>
          <a:xfrm>
            <a:off x="285673" y="2494486"/>
            <a:ext cx="1685364" cy="68249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5F0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Strategy</a:t>
            </a: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0433F3D3-95F2-4B4F-B9BB-7A56D88268BF}"/>
              </a:ext>
            </a:extLst>
          </p:cNvPr>
          <p:cNvSpPr/>
          <p:nvPr/>
        </p:nvSpPr>
        <p:spPr>
          <a:xfrm rot="10800000">
            <a:off x="4477956" y="4065533"/>
            <a:ext cx="537099" cy="415713"/>
          </a:xfrm>
          <a:prstGeom prst="triangle">
            <a:avLst/>
          </a:prstGeom>
          <a:pattFill prst="wdDnDiag">
            <a:fgClr>
              <a:schemeClr val="accent2">
                <a:lumMod val="75000"/>
              </a:schemeClr>
            </a:fgClr>
            <a:bgClr>
              <a:srgbClr val="7030A0"/>
            </a:bgClr>
          </a:patt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2CEA266E-CBD3-4B99-9BAF-0B83C5DD5E19}"/>
              </a:ext>
            </a:extLst>
          </p:cNvPr>
          <p:cNvSpPr/>
          <p:nvPr/>
        </p:nvSpPr>
        <p:spPr>
          <a:xfrm rot="10800000">
            <a:off x="6619135" y="4075075"/>
            <a:ext cx="537099" cy="415713"/>
          </a:xfrm>
          <a:prstGeom prst="triangle">
            <a:avLst/>
          </a:prstGeom>
          <a:pattFill prst="wdDnDiag">
            <a:fgClr>
              <a:schemeClr val="accent2">
                <a:lumMod val="75000"/>
              </a:schemeClr>
            </a:fgClr>
            <a:bgClr>
              <a:srgbClr val="7030A0"/>
            </a:bgClr>
          </a:patt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CDB7CB-4B59-4F79-B3D4-13152591112E}"/>
              </a:ext>
            </a:extLst>
          </p:cNvPr>
          <p:cNvSpPr txBox="1"/>
          <p:nvPr/>
        </p:nvSpPr>
        <p:spPr>
          <a:xfrm>
            <a:off x="3701424" y="1924372"/>
            <a:ext cx="6372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new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Agency Partnership Strategy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creates an opportunity for agencies to review and comment on business processes in a controlled and managed approach to accomplish and support State critical business requirements. </a:t>
            </a:r>
          </a:p>
        </p:txBody>
      </p:sp>
    </p:spTree>
    <p:extLst>
      <p:ext uri="{BB962C8B-B14F-4D97-AF65-F5344CB8AC3E}">
        <p14:creationId xmlns:p14="http://schemas.microsoft.com/office/powerpoint/2010/main" val="300437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52C4BB87-2CC7-4A37-9B5A-596A7D2DE524}"/>
              </a:ext>
            </a:extLst>
          </p:cNvPr>
          <p:cNvSpPr/>
          <p:nvPr/>
        </p:nvSpPr>
        <p:spPr>
          <a:xfrm rot="5400000">
            <a:off x="6796985" y="2254245"/>
            <a:ext cx="762000" cy="928907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8C401-F960-4016-A219-3B5AD03E6C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532" y="550543"/>
            <a:ext cx="10515600" cy="6096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Agency Partnership Strategy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D2B7D8-5CFE-48B5-87D5-3878CA3C15C8}"/>
              </a:ext>
            </a:extLst>
          </p:cNvPr>
          <p:cNvSpPr/>
          <p:nvPr/>
        </p:nvSpPr>
        <p:spPr>
          <a:xfrm>
            <a:off x="4732129" y="2291508"/>
            <a:ext cx="1983512" cy="850380"/>
          </a:xfrm>
          <a:prstGeom prst="roundRect">
            <a:avLst/>
          </a:prstGeom>
          <a:solidFill>
            <a:srgbClr val="092F5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Pre-Test Activities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93180CF-139F-4091-A0B2-3D700611FC51}"/>
              </a:ext>
            </a:extLst>
          </p:cNvPr>
          <p:cNvSpPr/>
          <p:nvPr/>
        </p:nvSpPr>
        <p:spPr>
          <a:xfrm>
            <a:off x="2500399" y="3179843"/>
            <a:ext cx="6698242" cy="609600"/>
          </a:xfrm>
          <a:custGeom>
            <a:avLst/>
            <a:gdLst>
              <a:gd name="connsiteX0" fmla="*/ 4095344 w 11099259"/>
              <a:gd name="connsiteY0" fmla="*/ 9728 h 1449421"/>
              <a:gd name="connsiteX1" fmla="*/ 0 w 11099259"/>
              <a:gd name="connsiteY1" fmla="*/ 1439694 h 1449421"/>
              <a:gd name="connsiteX2" fmla="*/ 11099259 w 11099259"/>
              <a:gd name="connsiteY2" fmla="*/ 1449421 h 1449421"/>
              <a:gd name="connsiteX3" fmla="*/ 6702357 w 11099259"/>
              <a:gd name="connsiteY3" fmla="*/ 9728 h 1449421"/>
              <a:gd name="connsiteX4" fmla="*/ 4173166 w 11099259"/>
              <a:gd name="connsiteY4" fmla="*/ 0 h 144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9259" h="1449421">
                <a:moveTo>
                  <a:pt x="4095344" y="9728"/>
                </a:moveTo>
                <a:lnTo>
                  <a:pt x="0" y="1439694"/>
                </a:lnTo>
                <a:lnTo>
                  <a:pt x="11099259" y="1449421"/>
                </a:lnTo>
                <a:lnTo>
                  <a:pt x="6702357" y="9728"/>
                </a:lnTo>
                <a:lnTo>
                  <a:pt x="4173166" y="0"/>
                </a:lnTo>
              </a:path>
            </a:pathLst>
          </a:custGeom>
          <a:solidFill>
            <a:srgbClr val="BFC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70B2DA-3B1D-419F-B29F-52FD8F11DD85}"/>
              </a:ext>
            </a:extLst>
          </p:cNvPr>
          <p:cNvSpPr/>
          <p:nvPr/>
        </p:nvSpPr>
        <p:spPr>
          <a:xfrm>
            <a:off x="2316856" y="3799706"/>
            <a:ext cx="7012201" cy="907873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3A12051-C43C-415A-ABB2-821EE30CF169}"/>
              </a:ext>
            </a:extLst>
          </p:cNvPr>
          <p:cNvSpPr/>
          <p:nvPr/>
        </p:nvSpPr>
        <p:spPr>
          <a:xfrm>
            <a:off x="2409714" y="3902032"/>
            <a:ext cx="1966343" cy="7356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Process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Confirmation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BACCE28-0556-481B-9330-D551D9EA5623}"/>
              </a:ext>
            </a:extLst>
          </p:cNvPr>
          <p:cNvSpPr/>
          <p:nvPr/>
        </p:nvSpPr>
        <p:spPr>
          <a:xfrm>
            <a:off x="4468915" y="3902032"/>
            <a:ext cx="2314430" cy="7356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FRICE-W Completion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50A2109-60BD-4E54-B9C0-34E55186A38F}"/>
              </a:ext>
            </a:extLst>
          </p:cNvPr>
          <p:cNvSpPr/>
          <p:nvPr/>
        </p:nvSpPr>
        <p:spPr>
          <a:xfrm>
            <a:off x="6981971" y="3902031"/>
            <a:ext cx="2216670" cy="7356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Agency Functional Confirmation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270479-410B-403B-AB7A-6787302DDCD1}"/>
              </a:ext>
            </a:extLst>
          </p:cNvPr>
          <p:cNvSpPr txBox="1"/>
          <p:nvPr/>
        </p:nvSpPr>
        <p:spPr>
          <a:xfrm>
            <a:off x="751381" y="4781658"/>
            <a:ext cx="11666706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workstreams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complete the following before we conduct the Agency Functional Confirmation activity:</a:t>
            </a:r>
          </a:p>
          <a:p>
            <a:pPr marL="4572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Critical Go-Live business processes are defined, configured, and unit tested</a:t>
            </a:r>
          </a:p>
          <a:p>
            <a:pPr marL="4572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required Configuration Workbooks are up-to-date and complete</a:t>
            </a:r>
          </a:p>
          <a:p>
            <a:pPr marL="4572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Critical Go-Live business processes are confirmed by Agency Stakeholder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D1C18-F64B-495B-B46F-346556FF9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438" y="1562471"/>
            <a:ext cx="3994363" cy="159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21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Arrow: Right 241">
            <a:extLst>
              <a:ext uri="{FF2B5EF4-FFF2-40B4-BE49-F238E27FC236}">
                <a16:creationId xmlns:a16="http://schemas.microsoft.com/office/drawing/2014/main" id="{6EC68C88-5A20-4FEB-ACF1-2836B4E9CB80}"/>
              </a:ext>
            </a:extLst>
          </p:cNvPr>
          <p:cNvSpPr/>
          <p:nvPr/>
        </p:nvSpPr>
        <p:spPr>
          <a:xfrm>
            <a:off x="9775108" y="3292681"/>
            <a:ext cx="2321105" cy="109972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Scope Lock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E7A201-B0BE-4968-AD20-0D8185599B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1288" y="560528"/>
            <a:ext cx="10515600" cy="7826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Stakeholder Groups</a:t>
            </a:r>
          </a:p>
        </p:txBody>
      </p:sp>
      <p:sp>
        <p:nvSpPr>
          <p:cNvPr id="224" name="Freeform: Shape 223">
            <a:extLst>
              <a:ext uri="{FF2B5EF4-FFF2-40B4-BE49-F238E27FC236}">
                <a16:creationId xmlns:a16="http://schemas.microsoft.com/office/drawing/2014/main" id="{A09F20B3-4A16-4AA9-B23A-18B8C305513A}"/>
              </a:ext>
            </a:extLst>
          </p:cNvPr>
          <p:cNvSpPr/>
          <p:nvPr/>
        </p:nvSpPr>
        <p:spPr>
          <a:xfrm rot="18510784">
            <a:off x="2121592" y="1080843"/>
            <a:ext cx="5242354" cy="5647960"/>
          </a:xfrm>
          <a:custGeom>
            <a:avLst/>
            <a:gdLst>
              <a:gd name="connsiteX0" fmla="*/ 2233822 w 5242354"/>
              <a:gd name="connsiteY0" fmla="*/ 5151723 h 5647960"/>
              <a:gd name="connsiteX1" fmla="*/ 2224815 w 5242354"/>
              <a:gd name="connsiteY1" fmla="*/ 5158889 h 5647960"/>
              <a:gd name="connsiteX2" fmla="*/ 2219110 w 5242354"/>
              <a:gd name="connsiteY2" fmla="*/ 5151722 h 5647960"/>
              <a:gd name="connsiteX3" fmla="*/ 2319519 w 5242354"/>
              <a:gd name="connsiteY3" fmla="*/ 4943492 h 5647960"/>
              <a:gd name="connsiteX4" fmla="*/ 2387746 w 5242354"/>
              <a:gd name="connsiteY4" fmla="*/ 5029226 h 5647960"/>
              <a:gd name="connsiteX5" fmla="*/ 2285129 w 5242354"/>
              <a:gd name="connsiteY5" fmla="*/ 5110891 h 5647960"/>
              <a:gd name="connsiteX6" fmla="*/ 2387747 w 5242354"/>
              <a:gd name="connsiteY6" fmla="*/ 5029226 h 5647960"/>
              <a:gd name="connsiteX7" fmla="*/ 427651 w 5242354"/>
              <a:gd name="connsiteY7" fmla="*/ 2348527 h 5647960"/>
              <a:gd name="connsiteX8" fmla="*/ 468764 w 5242354"/>
              <a:gd name="connsiteY8" fmla="*/ 2570059 h 5647960"/>
              <a:gd name="connsiteX9" fmla="*/ 455532 w 5242354"/>
              <a:gd name="connsiteY9" fmla="*/ 2601239 h 5647960"/>
              <a:gd name="connsiteX10" fmla="*/ 455532 w 5242354"/>
              <a:gd name="connsiteY10" fmla="*/ 2601238 h 5647960"/>
              <a:gd name="connsiteX11" fmla="*/ 450650 w 5242354"/>
              <a:gd name="connsiteY11" fmla="*/ 2612743 h 5647960"/>
              <a:gd name="connsiteX12" fmla="*/ 389319 w 5242354"/>
              <a:gd name="connsiteY12" fmla="*/ 2685646 h 5647960"/>
              <a:gd name="connsiteX13" fmla="*/ 389319 w 5242354"/>
              <a:gd name="connsiteY13" fmla="*/ 2685647 h 5647960"/>
              <a:gd name="connsiteX14" fmla="*/ 450650 w 5242354"/>
              <a:gd name="connsiteY14" fmla="*/ 2612744 h 5647960"/>
              <a:gd name="connsiteX15" fmla="*/ 455532 w 5242354"/>
              <a:gd name="connsiteY15" fmla="*/ 2601239 h 5647960"/>
              <a:gd name="connsiteX16" fmla="*/ 455532 w 5242354"/>
              <a:gd name="connsiteY16" fmla="*/ 2601239 h 5647960"/>
              <a:gd name="connsiteX17" fmla="*/ 2036501 w 5242354"/>
              <a:gd name="connsiteY17" fmla="*/ 4587859 h 5647960"/>
              <a:gd name="connsiteX18" fmla="*/ 2036503 w 5242354"/>
              <a:gd name="connsiteY18" fmla="*/ 4587859 h 5647960"/>
              <a:gd name="connsiteX19" fmla="*/ 2202214 w 5242354"/>
              <a:gd name="connsiteY19" fmla="*/ 4796088 h 5647960"/>
              <a:gd name="connsiteX20" fmla="*/ 1936095 w 5242354"/>
              <a:gd name="connsiteY20" fmla="*/ 4796088 h 5647960"/>
              <a:gd name="connsiteX21" fmla="*/ 1878106 w 5242354"/>
              <a:gd name="connsiteY21" fmla="*/ 4723221 h 5647960"/>
              <a:gd name="connsiteX22" fmla="*/ 1878106 w 5242354"/>
              <a:gd name="connsiteY22" fmla="*/ 4723222 h 5647960"/>
              <a:gd name="connsiteX23" fmla="*/ 292773 w 5242354"/>
              <a:gd name="connsiteY23" fmla="*/ 2731119 h 5647960"/>
              <a:gd name="connsiteX24" fmla="*/ 258845 w 5242354"/>
              <a:gd name="connsiteY24" fmla="*/ 2737114 h 5647960"/>
              <a:gd name="connsiteX25" fmla="*/ 52199 w 5242354"/>
              <a:gd name="connsiteY25" fmla="*/ 2647315 h 5647960"/>
              <a:gd name="connsiteX26" fmla="*/ 90531 w 5242354"/>
              <a:gd name="connsiteY26" fmla="*/ 2310195 h 5647960"/>
              <a:gd name="connsiteX27" fmla="*/ 427651 w 5242354"/>
              <a:gd name="connsiteY27" fmla="*/ 2348527 h 5647960"/>
              <a:gd name="connsiteX28" fmla="*/ 900545 w 5242354"/>
              <a:gd name="connsiteY28" fmla="*/ 1972194 h 5647960"/>
              <a:gd name="connsiteX29" fmla="*/ 941658 w 5242354"/>
              <a:gd name="connsiteY29" fmla="*/ 2193726 h 5647960"/>
              <a:gd name="connsiteX30" fmla="*/ 925138 w 5242354"/>
              <a:gd name="connsiteY30" fmla="*/ 2232654 h 5647960"/>
              <a:gd name="connsiteX31" fmla="*/ 825342 w 5242354"/>
              <a:gd name="connsiteY31" fmla="*/ 2107251 h 5647960"/>
              <a:gd name="connsiteX32" fmla="*/ 662409 w 5242354"/>
              <a:gd name="connsiteY32" fmla="*/ 2236914 h 5647960"/>
              <a:gd name="connsiteX33" fmla="*/ 662409 w 5242354"/>
              <a:gd name="connsiteY33" fmla="*/ 2236915 h 5647960"/>
              <a:gd name="connsiteX34" fmla="*/ 825342 w 5242354"/>
              <a:gd name="connsiteY34" fmla="*/ 2107252 h 5647960"/>
              <a:gd name="connsiteX35" fmla="*/ 925137 w 5242354"/>
              <a:gd name="connsiteY35" fmla="*/ 2232655 h 5647960"/>
              <a:gd name="connsiteX36" fmla="*/ 923544 w 5242354"/>
              <a:gd name="connsiteY36" fmla="*/ 2236412 h 5647960"/>
              <a:gd name="connsiteX37" fmla="*/ 862213 w 5242354"/>
              <a:gd name="connsiteY37" fmla="*/ 2309315 h 5647960"/>
              <a:gd name="connsiteX38" fmla="*/ 777401 w 5242354"/>
              <a:gd name="connsiteY38" fmla="*/ 2352713 h 5647960"/>
              <a:gd name="connsiteX39" fmla="*/ 862214 w 5242354"/>
              <a:gd name="connsiteY39" fmla="*/ 2309315 h 5647960"/>
              <a:gd name="connsiteX40" fmla="*/ 923545 w 5242354"/>
              <a:gd name="connsiteY40" fmla="*/ 2236412 h 5647960"/>
              <a:gd name="connsiteX41" fmla="*/ 925138 w 5242354"/>
              <a:gd name="connsiteY41" fmla="*/ 2232655 h 5647960"/>
              <a:gd name="connsiteX42" fmla="*/ 2508044 w 5242354"/>
              <a:gd name="connsiteY42" fmla="*/ 4221707 h 5647960"/>
              <a:gd name="connsiteX43" fmla="*/ 2673755 w 5242354"/>
              <a:gd name="connsiteY43" fmla="*/ 4429937 h 5647960"/>
              <a:gd name="connsiteX44" fmla="*/ 2407636 w 5242354"/>
              <a:gd name="connsiteY44" fmla="*/ 4429936 h 5647960"/>
              <a:gd name="connsiteX45" fmla="*/ 2241928 w 5242354"/>
              <a:gd name="connsiteY45" fmla="*/ 4221710 h 5647960"/>
              <a:gd name="connsiteX46" fmla="*/ 2241927 w 5242354"/>
              <a:gd name="connsiteY46" fmla="*/ 4221710 h 5647960"/>
              <a:gd name="connsiteX47" fmla="*/ 757380 w 5242354"/>
              <a:gd name="connsiteY47" fmla="*/ 2356251 h 5647960"/>
              <a:gd name="connsiteX48" fmla="*/ 757379 w 5242354"/>
              <a:gd name="connsiteY48" fmla="*/ 2356251 h 5647960"/>
              <a:gd name="connsiteX49" fmla="*/ 757378 w 5242354"/>
              <a:gd name="connsiteY49" fmla="*/ 2356250 h 5647960"/>
              <a:gd name="connsiteX50" fmla="*/ 731739 w 5242354"/>
              <a:gd name="connsiteY50" fmla="*/ 2360781 h 5647960"/>
              <a:gd name="connsiteX51" fmla="*/ 525092 w 5242354"/>
              <a:gd name="connsiteY51" fmla="*/ 2270982 h 5647960"/>
              <a:gd name="connsiteX52" fmla="*/ 563425 w 5242354"/>
              <a:gd name="connsiteY52" fmla="*/ 1933862 h 5647960"/>
              <a:gd name="connsiteX53" fmla="*/ 900545 w 5242354"/>
              <a:gd name="connsiteY53" fmla="*/ 1972194 h 5647960"/>
              <a:gd name="connsiteX54" fmla="*/ 3677014 w 5242354"/>
              <a:gd name="connsiteY54" fmla="*/ 4943492 h 5647960"/>
              <a:gd name="connsiteX55" fmla="*/ 3621220 w 5242354"/>
              <a:gd name="connsiteY55" fmla="*/ 5151722 h 5647960"/>
              <a:gd name="connsiteX56" fmla="*/ 2233822 w 5242354"/>
              <a:gd name="connsiteY56" fmla="*/ 5151721 h 5647960"/>
              <a:gd name="connsiteX57" fmla="*/ 2233821 w 5242354"/>
              <a:gd name="connsiteY57" fmla="*/ 5151722 h 5647960"/>
              <a:gd name="connsiteX58" fmla="*/ 2219110 w 5242354"/>
              <a:gd name="connsiteY58" fmla="*/ 5151722 h 5647960"/>
              <a:gd name="connsiteX59" fmla="*/ 2053399 w 5242354"/>
              <a:gd name="connsiteY59" fmla="*/ 4943492 h 5647960"/>
              <a:gd name="connsiteX60" fmla="*/ 2053401 w 5242354"/>
              <a:gd name="connsiteY60" fmla="*/ 4943493 h 5647960"/>
              <a:gd name="connsiteX61" fmla="*/ 1936095 w 5242354"/>
              <a:gd name="connsiteY61" fmla="*/ 4796089 h 5647960"/>
              <a:gd name="connsiteX62" fmla="*/ 2202214 w 5242354"/>
              <a:gd name="connsiteY62" fmla="*/ 4796088 h 5647960"/>
              <a:gd name="connsiteX63" fmla="*/ 2319520 w 5242354"/>
              <a:gd name="connsiteY63" fmla="*/ 4943492 h 5647960"/>
              <a:gd name="connsiteX64" fmla="*/ 3892589 w 5242354"/>
              <a:gd name="connsiteY64" fmla="*/ 4943492 h 5647960"/>
              <a:gd name="connsiteX65" fmla="*/ 3836795 w 5242354"/>
              <a:gd name="connsiteY65" fmla="*/ 5151721 h 5647960"/>
              <a:gd name="connsiteX66" fmla="*/ 3621220 w 5242354"/>
              <a:gd name="connsiteY66" fmla="*/ 5151722 h 5647960"/>
              <a:gd name="connsiteX67" fmla="*/ 3677016 w 5242354"/>
              <a:gd name="connsiteY67" fmla="*/ 4943493 h 5647960"/>
              <a:gd name="connsiteX68" fmla="*/ 1373438 w 5242354"/>
              <a:gd name="connsiteY68" fmla="*/ 1595859 h 5647960"/>
              <a:gd name="connsiteX69" fmla="*/ 1414551 w 5242354"/>
              <a:gd name="connsiteY69" fmla="*/ 1817391 h 5647960"/>
              <a:gd name="connsiteX70" fmla="*/ 1399510 w 5242354"/>
              <a:gd name="connsiteY70" fmla="*/ 1852837 h 5647960"/>
              <a:gd name="connsiteX71" fmla="*/ 3284677 w 5242354"/>
              <a:gd name="connsiteY71" fmla="*/ 4221705 h 5647960"/>
              <a:gd name="connsiteX72" fmla="*/ 3018558 w 5242354"/>
              <a:gd name="connsiteY72" fmla="*/ 4221706 h 5647960"/>
              <a:gd name="connsiteX73" fmla="*/ 1233999 w 5242354"/>
              <a:gd name="connsiteY73" fmla="*/ 1979257 h 5647960"/>
              <a:gd name="connsiteX74" fmla="*/ 1137907 w 5242354"/>
              <a:gd name="connsiteY74" fmla="*/ 1858509 h 5647960"/>
              <a:gd name="connsiteX75" fmla="*/ 1137905 w 5242354"/>
              <a:gd name="connsiteY75" fmla="*/ 1858509 h 5647960"/>
              <a:gd name="connsiteX76" fmla="*/ 1233999 w 5242354"/>
              <a:gd name="connsiteY76" fmla="*/ 1979257 h 5647960"/>
              <a:gd name="connsiteX77" fmla="*/ 1233998 w 5242354"/>
              <a:gd name="connsiteY77" fmla="*/ 1979258 h 5647960"/>
              <a:gd name="connsiteX78" fmla="*/ 1204633 w 5242354"/>
              <a:gd name="connsiteY78" fmla="*/ 1984446 h 5647960"/>
              <a:gd name="connsiteX79" fmla="*/ 997986 w 5242354"/>
              <a:gd name="connsiteY79" fmla="*/ 1894647 h 5647960"/>
              <a:gd name="connsiteX80" fmla="*/ 1036318 w 5242354"/>
              <a:gd name="connsiteY80" fmla="*/ 1557527 h 5647960"/>
              <a:gd name="connsiteX81" fmla="*/ 1373438 w 5242354"/>
              <a:gd name="connsiteY81" fmla="*/ 1595859 h 5647960"/>
              <a:gd name="connsiteX82" fmla="*/ 4260768 w 5242354"/>
              <a:gd name="connsiteY82" fmla="*/ 4943492 h 5647960"/>
              <a:gd name="connsiteX83" fmla="*/ 4204973 w 5242354"/>
              <a:gd name="connsiteY83" fmla="*/ 5151721 h 5647960"/>
              <a:gd name="connsiteX84" fmla="*/ 3989399 w 5242354"/>
              <a:gd name="connsiteY84" fmla="*/ 5151721 h 5647960"/>
              <a:gd name="connsiteX85" fmla="*/ 3989400 w 5242354"/>
              <a:gd name="connsiteY85" fmla="*/ 5151722 h 5647960"/>
              <a:gd name="connsiteX86" fmla="*/ 3836795 w 5242354"/>
              <a:gd name="connsiteY86" fmla="*/ 5151722 h 5647960"/>
              <a:gd name="connsiteX87" fmla="*/ 3892590 w 5242354"/>
              <a:gd name="connsiteY87" fmla="*/ 4943493 h 5647960"/>
              <a:gd name="connsiteX88" fmla="*/ 4045194 w 5242354"/>
              <a:gd name="connsiteY88" fmla="*/ 4943493 h 5647960"/>
              <a:gd name="connsiteX89" fmla="*/ 3987881 w 5242354"/>
              <a:gd name="connsiteY89" fmla="*/ 4587860 h 5647960"/>
              <a:gd name="connsiteX90" fmla="*/ 3932086 w 5242354"/>
              <a:gd name="connsiteY90" fmla="*/ 4796089 h 5647960"/>
              <a:gd name="connsiteX91" fmla="*/ 3716514 w 5242354"/>
              <a:gd name="connsiteY91" fmla="*/ 4796089 h 5647960"/>
              <a:gd name="connsiteX92" fmla="*/ 3716513 w 5242354"/>
              <a:gd name="connsiteY92" fmla="*/ 4796089 h 5647960"/>
              <a:gd name="connsiteX93" fmla="*/ 2711626 w 5242354"/>
              <a:gd name="connsiteY93" fmla="*/ 4796090 h 5647960"/>
              <a:gd name="connsiteX94" fmla="*/ 2699636 w 5242354"/>
              <a:gd name="connsiteY94" fmla="*/ 4781023 h 5647960"/>
              <a:gd name="connsiteX95" fmla="*/ 2854852 w 5242354"/>
              <a:gd name="connsiteY95" fmla="*/ 4657502 h 5647960"/>
              <a:gd name="connsiteX96" fmla="*/ 2854851 w 5242354"/>
              <a:gd name="connsiteY96" fmla="*/ 4657501 h 5647960"/>
              <a:gd name="connsiteX97" fmla="*/ 2699636 w 5242354"/>
              <a:gd name="connsiteY97" fmla="*/ 4781023 h 5647960"/>
              <a:gd name="connsiteX98" fmla="*/ 2691921 w 5242354"/>
              <a:gd name="connsiteY98" fmla="*/ 4787163 h 5647960"/>
              <a:gd name="connsiteX99" fmla="*/ 2533314 w 5242354"/>
              <a:gd name="connsiteY99" fmla="*/ 4587860 h 5647960"/>
              <a:gd name="connsiteX100" fmla="*/ 2533312 w 5242354"/>
              <a:gd name="connsiteY100" fmla="*/ 4587860 h 5647960"/>
              <a:gd name="connsiteX101" fmla="*/ 2407635 w 5242354"/>
              <a:gd name="connsiteY101" fmla="*/ 4429937 h 5647960"/>
              <a:gd name="connsiteX102" fmla="*/ 2673755 w 5242354"/>
              <a:gd name="connsiteY102" fmla="*/ 4429937 h 5647960"/>
              <a:gd name="connsiteX103" fmla="*/ 2799431 w 5242354"/>
              <a:gd name="connsiteY103" fmla="*/ 4587859 h 5647960"/>
              <a:gd name="connsiteX104" fmla="*/ 2799433 w 5242354"/>
              <a:gd name="connsiteY104" fmla="*/ 4587859 h 5647960"/>
              <a:gd name="connsiteX105" fmla="*/ 2799433 w 5242354"/>
              <a:gd name="connsiteY105" fmla="*/ 4587860 h 5647960"/>
              <a:gd name="connsiteX106" fmla="*/ 3772307 w 5242354"/>
              <a:gd name="connsiteY106" fmla="*/ 4587860 h 5647960"/>
              <a:gd name="connsiteX107" fmla="*/ 3795816 w 5242354"/>
              <a:gd name="connsiteY107" fmla="*/ 4221708 h 5647960"/>
              <a:gd name="connsiteX108" fmla="*/ 3851625 w 5242354"/>
              <a:gd name="connsiteY108" fmla="*/ 4291838 h 5647960"/>
              <a:gd name="connsiteX109" fmla="*/ 3814623 w 5242354"/>
              <a:gd name="connsiteY109" fmla="*/ 4429937 h 5647960"/>
              <a:gd name="connsiteX110" fmla="*/ 3165920 w 5242354"/>
              <a:gd name="connsiteY110" fmla="*/ 4429937 h 5647960"/>
              <a:gd name="connsiteX111" fmla="*/ 3191049 w 5242354"/>
              <a:gd name="connsiteY111" fmla="*/ 4409940 h 5647960"/>
              <a:gd name="connsiteX112" fmla="*/ 3181310 w 5242354"/>
              <a:gd name="connsiteY112" fmla="*/ 4397702 h 5647960"/>
              <a:gd name="connsiteX113" fmla="*/ 3167416 w 5242354"/>
              <a:gd name="connsiteY113" fmla="*/ 4408759 h 5647960"/>
              <a:gd name="connsiteX114" fmla="*/ 3018558 w 5242354"/>
              <a:gd name="connsiteY114" fmla="*/ 4221707 h 5647960"/>
              <a:gd name="connsiteX115" fmla="*/ 3284677 w 5242354"/>
              <a:gd name="connsiteY115" fmla="*/ 4221707 h 5647960"/>
              <a:gd name="connsiteX116" fmla="*/ 3284678 w 5242354"/>
              <a:gd name="connsiteY116" fmla="*/ 4221708 h 5647960"/>
              <a:gd name="connsiteX117" fmla="*/ 4370220 w 5242354"/>
              <a:gd name="connsiteY117" fmla="*/ 4943494 h 5647960"/>
              <a:gd name="connsiteX118" fmla="*/ 4410650 w 5242354"/>
              <a:gd name="connsiteY118" fmla="*/ 4994299 h 5647960"/>
              <a:gd name="connsiteX119" fmla="*/ 4368469 w 5242354"/>
              <a:gd name="connsiteY119" fmla="*/ 5151723 h 5647960"/>
              <a:gd name="connsiteX120" fmla="*/ 4204974 w 5242354"/>
              <a:gd name="connsiteY120" fmla="*/ 5151723 h 5647960"/>
              <a:gd name="connsiteX121" fmla="*/ 4260768 w 5242354"/>
              <a:gd name="connsiteY121" fmla="*/ 4943493 h 5647960"/>
              <a:gd name="connsiteX122" fmla="*/ 4140486 w 5242354"/>
              <a:gd name="connsiteY122" fmla="*/ 4587859 h 5647960"/>
              <a:gd name="connsiteX123" fmla="*/ 4127066 w 5242354"/>
              <a:gd name="connsiteY123" fmla="*/ 4637948 h 5647960"/>
              <a:gd name="connsiteX124" fmla="*/ 4127066 w 5242354"/>
              <a:gd name="connsiteY124" fmla="*/ 4637950 h 5647960"/>
              <a:gd name="connsiteX125" fmla="*/ 4127065 w 5242354"/>
              <a:gd name="connsiteY125" fmla="*/ 4637949 h 5647960"/>
              <a:gd name="connsiteX126" fmla="*/ 4095167 w 5242354"/>
              <a:gd name="connsiteY126" fmla="*/ 4756994 h 5647960"/>
              <a:gd name="connsiteX127" fmla="*/ 4127066 w 5242354"/>
              <a:gd name="connsiteY127" fmla="*/ 4637950 h 5647960"/>
              <a:gd name="connsiteX128" fmla="*/ 4252914 w 5242354"/>
              <a:gd name="connsiteY128" fmla="*/ 4796089 h 5647960"/>
              <a:gd name="connsiteX129" fmla="*/ 4300264 w 5242354"/>
              <a:gd name="connsiteY129" fmla="*/ 4796089 h 5647960"/>
              <a:gd name="connsiteX130" fmla="*/ 4288337 w 5242354"/>
              <a:gd name="connsiteY130" fmla="*/ 4840602 h 5647960"/>
              <a:gd name="connsiteX131" fmla="*/ 4252914 w 5242354"/>
              <a:gd name="connsiteY131" fmla="*/ 4796090 h 5647960"/>
              <a:gd name="connsiteX132" fmla="*/ 4084691 w 5242354"/>
              <a:gd name="connsiteY132" fmla="*/ 4796090 h 5647960"/>
              <a:gd name="connsiteX133" fmla="*/ 4084692 w 5242354"/>
              <a:gd name="connsiteY133" fmla="*/ 4796088 h 5647960"/>
              <a:gd name="connsiteX134" fmla="*/ 3932087 w 5242354"/>
              <a:gd name="connsiteY134" fmla="*/ 4796089 h 5647960"/>
              <a:gd name="connsiteX135" fmla="*/ 3987881 w 5242354"/>
              <a:gd name="connsiteY135" fmla="*/ 4587860 h 5647960"/>
              <a:gd name="connsiteX136" fmla="*/ 4087205 w 5242354"/>
              <a:gd name="connsiteY136" fmla="*/ 4587860 h 5647960"/>
              <a:gd name="connsiteX137" fmla="*/ 4463761 w 5242354"/>
              <a:gd name="connsiteY137" fmla="*/ 4796090 h 5647960"/>
              <a:gd name="connsiteX138" fmla="*/ 4424264 w 5242354"/>
              <a:gd name="connsiteY138" fmla="*/ 4943493 h 5647960"/>
              <a:gd name="connsiteX139" fmla="*/ 4410650 w 5242354"/>
              <a:gd name="connsiteY139" fmla="*/ 4994298 h 5647960"/>
              <a:gd name="connsiteX140" fmla="*/ 4370221 w 5242354"/>
              <a:gd name="connsiteY140" fmla="*/ 4943494 h 5647960"/>
              <a:gd name="connsiteX141" fmla="*/ 4370220 w 5242354"/>
              <a:gd name="connsiteY141" fmla="*/ 4943494 h 5647960"/>
              <a:gd name="connsiteX142" fmla="*/ 4288338 w 5242354"/>
              <a:gd name="connsiteY142" fmla="*/ 4840601 h 5647960"/>
              <a:gd name="connsiteX143" fmla="*/ 4300265 w 5242354"/>
              <a:gd name="connsiteY143" fmla="*/ 4796090 h 5647960"/>
              <a:gd name="connsiteX144" fmla="*/ 4068661 w 5242354"/>
              <a:gd name="connsiteY144" fmla="*/ 4286385 h 5647960"/>
              <a:gd name="connsiteX145" fmla="*/ 4030197 w 5242354"/>
              <a:gd name="connsiteY145" fmla="*/ 4429936 h 5647960"/>
              <a:gd name="connsiteX146" fmla="*/ 4030198 w 5242354"/>
              <a:gd name="connsiteY146" fmla="*/ 4429936 h 5647960"/>
              <a:gd name="connsiteX147" fmla="*/ 1865571 w 5242354"/>
              <a:gd name="connsiteY147" fmla="*/ 1488217 h 5647960"/>
              <a:gd name="connsiteX148" fmla="*/ 1807999 w 5242354"/>
              <a:gd name="connsiteY148" fmla="*/ 1556651 h 5647960"/>
              <a:gd name="connsiteX149" fmla="*/ 1808000 w 5242354"/>
              <a:gd name="connsiteY149" fmla="*/ 1556650 h 5647960"/>
              <a:gd name="connsiteX150" fmla="*/ 3918658 w 5242354"/>
              <a:gd name="connsiteY150" fmla="*/ 4041671 h 5647960"/>
              <a:gd name="connsiteX151" fmla="*/ 3870417 w 5242354"/>
              <a:gd name="connsiteY151" fmla="*/ 4221707 h 5647960"/>
              <a:gd name="connsiteX152" fmla="*/ 3870419 w 5242354"/>
              <a:gd name="connsiteY152" fmla="*/ 4221707 h 5647960"/>
              <a:gd name="connsiteX153" fmla="*/ 3918659 w 5242354"/>
              <a:gd name="connsiteY153" fmla="*/ 4041672 h 5647960"/>
              <a:gd name="connsiteX154" fmla="*/ 4519034 w 5242354"/>
              <a:gd name="connsiteY154" fmla="*/ 4796089 h 5647960"/>
              <a:gd name="connsiteX155" fmla="*/ 4463762 w 5242354"/>
              <a:gd name="connsiteY155" fmla="*/ 4796089 h 5647960"/>
              <a:gd name="connsiteX156" fmla="*/ 4477683 w 5242354"/>
              <a:gd name="connsiteY156" fmla="*/ 4744130 h 5647960"/>
              <a:gd name="connsiteX157" fmla="*/ 4679335 w 5242354"/>
              <a:gd name="connsiteY157" fmla="*/ 4796089 h 5647960"/>
              <a:gd name="connsiteX158" fmla="*/ 4639838 w 5242354"/>
              <a:gd name="connsiteY158" fmla="*/ 4943494 h 5647960"/>
              <a:gd name="connsiteX159" fmla="*/ 4636340 w 5242354"/>
              <a:gd name="connsiteY159" fmla="*/ 4943493 h 5647960"/>
              <a:gd name="connsiteX160" fmla="*/ 4424265 w 5242354"/>
              <a:gd name="connsiteY160" fmla="*/ 4943493 h 5647960"/>
              <a:gd name="connsiteX161" fmla="*/ 4463762 w 5242354"/>
              <a:gd name="connsiteY161" fmla="*/ 4796089 h 5647960"/>
              <a:gd name="connsiteX162" fmla="*/ 4519033 w 5242354"/>
              <a:gd name="connsiteY162" fmla="*/ 4796089 h 5647960"/>
              <a:gd name="connsiteX163" fmla="*/ 4777446 w 5242354"/>
              <a:gd name="connsiteY163" fmla="*/ 4429937 h 5647960"/>
              <a:gd name="connsiteX164" fmla="*/ 4735129 w 5242354"/>
              <a:gd name="connsiteY164" fmla="*/ 4587860 h 5647960"/>
              <a:gd name="connsiteX165" fmla="*/ 4679336 w 5242354"/>
              <a:gd name="connsiteY165" fmla="*/ 4796088 h 5647960"/>
              <a:gd name="connsiteX166" fmla="*/ 4519034 w 5242354"/>
              <a:gd name="connsiteY166" fmla="*/ 4796089 h 5647960"/>
              <a:gd name="connsiteX167" fmla="*/ 4477684 w 5242354"/>
              <a:gd name="connsiteY167" fmla="*/ 4744130 h 5647960"/>
              <a:gd name="connsiteX168" fmla="*/ 4477683 w 5242354"/>
              <a:gd name="connsiteY168" fmla="*/ 4744130 h 5647960"/>
              <a:gd name="connsiteX169" fmla="*/ 4477683 w 5242354"/>
              <a:gd name="connsiteY169" fmla="*/ 4744129 h 5647960"/>
              <a:gd name="connsiteX170" fmla="*/ 4519556 w 5242354"/>
              <a:gd name="connsiteY170" fmla="*/ 4587860 h 5647960"/>
              <a:gd name="connsiteX171" fmla="*/ 4561871 w 5242354"/>
              <a:gd name="connsiteY171" fmla="*/ 4429937 h 5647960"/>
              <a:gd name="connsiteX172" fmla="*/ 5242354 w 5242354"/>
              <a:gd name="connsiteY172" fmla="*/ 4943494 h 5647960"/>
              <a:gd name="connsiteX173" fmla="*/ 5242353 w 5242354"/>
              <a:gd name="connsiteY173" fmla="*/ 5151723 h 5647960"/>
              <a:gd name="connsiteX174" fmla="*/ 4802051 w 5242354"/>
              <a:gd name="connsiteY174" fmla="*/ 5151722 h 5647960"/>
              <a:gd name="connsiteX175" fmla="*/ 5031450 w 5242354"/>
              <a:gd name="connsiteY175" fmla="*/ 5439981 h 5647960"/>
              <a:gd name="connsiteX176" fmla="*/ 4868518 w 5242354"/>
              <a:gd name="connsiteY176" fmla="*/ 5569644 h 5647960"/>
              <a:gd name="connsiteX177" fmla="*/ 4571925 w 5242354"/>
              <a:gd name="connsiteY177" fmla="*/ 5196950 h 5647960"/>
              <a:gd name="connsiteX178" fmla="*/ 4571925 w 5242354"/>
              <a:gd name="connsiteY178" fmla="*/ 5196952 h 5647960"/>
              <a:gd name="connsiteX179" fmla="*/ 4535930 w 5242354"/>
              <a:gd name="connsiteY179" fmla="*/ 5151721 h 5647960"/>
              <a:gd name="connsiteX180" fmla="*/ 4535931 w 5242354"/>
              <a:gd name="connsiteY180" fmla="*/ 5151720 h 5647960"/>
              <a:gd name="connsiteX181" fmla="*/ 4535931 w 5242354"/>
              <a:gd name="connsiteY181" fmla="*/ 5151721 h 5647960"/>
              <a:gd name="connsiteX182" fmla="*/ 4548620 w 5242354"/>
              <a:gd name="connsiteY182" fmla="*/ 5151721 h 5647960"/>
              <a:gd name="connsiteX183" fmla="*/ 4584043 w 5242354"/>
              <a:gd name="connsiteY183" fmla="*/ 5151722 h 5647960"/>
              <a:gd name="connsiteX184" fmla="*/ 4584043 w 5242354"/>
              <a:gd name="connsiteY184" fmla="*/ 5151721 h 5647960"/>
              <a:gd name="connsiteX185" fmla="*/ 4548620 w 5242354"/>
              <a:gd name="connsiteY185" fmla="*/ 5151721 h 5647960"/>
              <a:gd name="connsiteX186" fmla="*/ 4535931 w 5242354"/>
              <a:gd name="connsiteY186" fmla="*/ 5151720 h 5647960"/>
              <a:gd name="connsiteX187" fmla="*/ 4483498 w 5242354"/>
              <a:gd name="connsiteY187" fmla="*/ 5085835 h 5647960"/>
              <a:gd name="connsiteX188" fmla="*/ 4483497 w 5242354"/>
              <a:gd name="connsiteY188" fmla="*/ 5085836 h 5647960"/>
              <a:gd name="connsiteX189" fmla="*/ 4535930 w 5242354"/>
              <a:gd name="connsiteY189" fmla="*/ 5151722 h 5647960"/>
              <a:gd name="connsiteX190" fmla="*/ 4535930 w 5242354"/>
              <a:gd name="connsiteY190" fmla="*/ 5151721 h 5647960"/>
              <a:gd name="connsiteX191" fmla="*/ 4571924 w 5242354"/>
              <a:gd name="connsiteY191" fmla="*/ 5196952 h 5647960"/>
              <a:gd name="connsiteX192" fmla="*/ 4451076 w 5242354"/>
              <a:gd name="connsiteY192" fmla="*/ 5647960 h 5647960"/>
              <a:gd name="connsiteX193" fmla="*/ 4249943 w 5242354"/>
              <a:gd name="connsiteY193" fmla="*/ 5594067 h 5647960"/>
              <a:gd name="connsiteX194" fmla="*/ 4343077 w 5242354"/>
              <a:gd name="connsiteY194" fmla="*/ 5246487 h 5647960"/>
              <a:gd name="connsiteX195" fmla="*/ 4392703 w 5242354"/>
              <a:gd name="connsiteY195" fmla="*/ 5180791 h 5647960"/>
              <a:gd name="connsiteX196" fmla="*/ 4419630 w 5242354"/>
              <a:gd name="connsiteY196" fmla="*/ 5151721 h 5647960"/>
              <a:gd name="connsiteX197" fmla="*/ 4368470 w 5242354"/>
              <a:gd name="connsiteY197" fmla="*/ 5151721 h 5647960"/>
              <a:gd name="connsiteX198" fmla="*/ 4410651 w 5242354"/>
              <a:gd name="connsiteY198" fmla="*/ 4994298 h 5647960"/>
              <a:gd name="connsiteX199" fmla="*/ 4424264 w 5242354"/>
              <a:gd name="connsiteY199" fmla="*/ 4943493 h 5647960"/>
              <a:gd name="connsiteX200" fmla="*/ 4424265 w 5242354"/>
              <a:gd name="connsiteY200" fmla="*/ 4943493 h 5647960"/>
              <a:gd name="connsiteX201" fmla="*/ 4424265 w 5242354"/>
              <a:gd name="connsiteY201" fmla="*/ 4943493 h 5647960"/>
              <a:gd name="connsiteX202" fmla="*/ 4636340 w 5242354"/>
              <a:gd name="connsiteY202" fmla="*/ 4943493 h 5647960"/>
              <a:gd name="connsiteX203" fmla="*/ 4639837 w 5242354"/>
              <a:gd name="connsiteY203" fmla="*/ 4943495 h 5647960"/>
              <a:gd name="connsiteX204" fmla="*/ 4639838 w 5242354"/>
              <a:gd name="connsiteY204" fmla="*/ 4943494 h 5647960"/>
              <a:gd name="connsiteX205" fmla="*/ 4671538 w 5242354"/>
              <a:gd name="connsiteY205" fmla="*/ 4943493 h 5647960"/>
              <a:gd name="connsiteX206" fmla="*/ 4664240 w 5242354"/>
              <a:gd name="connsiteY206" fmla="*/ 4947679 h 5647960"/>
              <a:gd name="connsiteX207" fmla="*/ 4647370 w 5242354"/>
              <a:gd name="connsiteY207" fmla="*/ 4957355 h 5647960"/>
              <a:gd name="connsiteX208" fmla="*/ 4647371 w 5242354"/>
              <a:gd name="connsiteY208" fmla="*/ 4957355 h 5647960"/>
              <a:gd name="connsiteX209" fmla="*/ 4664240 w 5242354"/>
              <a:gd name="connsiteY209" fmla="*/ 4947679 h 5647960"/>
              <a:gd name="connsiteX210" fmla="*/ 4671539 w 5242354"/>
              <a:gd name="connsiteY210" fmla="*/ 4943493 h 5647960"/>
              <a:gd name="connsiteX211" fmla="*/ 5137355 w 5242354"/>
              <a:gd name="connsiteY211" fmla="*/ 4789941 h 5647960"/>
              <a:gd name="connsiteX212" fmla="*/ 5137356 w 5242354"/>
              <a:gd name="connsiteY212" fmla="*/ 4796089 h 5647960"/>
              <a:gd name="connsiteX213" fmla="*/ 5088917 w 5242354"/>
              <a:gd name="connsiteY213" fmla="*/ 4796089 h 5647960"/>
              <a:gd name="connsiteX214" fmla="*/ 4833239 w 5242354"/>
              <a:gd name="connsiteY214" fmla="*/ 4221708 h 5647960"/>
              <a:gd name="connsiteX215" fmla="*/ 4777444 w 5242354"/>
              <a:gd name="connsiteY215" fmla="*/ 4429936 h 5647960"/>
              <a:gd name="connsiteX216" fmla="*/ 4561871 w 5242354"/>
              <a:gd name="connsiteY216" fmla="*/ 4429937 h 5647960"/>
              <a:gd name="connsiteX217" fmla="*/ 4617666 w 5242354"/>
              <a:gd name="connsiteY217" fmla="*/ 4221707 h 5647960"/>
              <a:gd name="connsiteX218" fmla="*/ 2319225 w 5242354"/>
              <a:gd name="connsiteY218" fmla="*/ 843196 h 5647960"/>
              <a:gd name="connsiteX219" fmla="*/ 2342224 w 5242354"/>
              <a:gd name="connsiteY219" fmla="*/ 1107412 h 5647960"/>
              <a:gd name="connsiteX220" fmla="*/ 2339002 w 5242354"/>
              <a:gd name="connsiteY220" fmla="*/ 1112146 h 5647960"/>
              <a:gd name="connsiteX221" fmla="*/ 4107999 w 5242354"/>
              <a:gd name="connsiteY221" fmla="*/ 3335040 h 5647960"/>
              <a:gd name="connsiteX222" fmla="*/ 4107999 w 5242354"/>
              <a:gd name="connsiteY222" fmla="*/ 3335043 h 5647960"/>
              <a:gd name="connsiteX223" fmla="*/ 4266445 w 5242354"/>
              <a:gd name="connsiteY223" fmla="*/ 3534144 h 5647960"/>
              <a:gd name="connsiteX224" fmla="*/ 4103512 w 5242354"/>
              <a:gd name="connsiteY224" fmla="*/ 3663805 h 5647960"/>
              <a:gd name="connsiteX225" fmla="*/ 4050231 w 5242354"/>
              <a:gd name="connsiteY225" fmla="*/ 3596855 h 5647960"/>
              <a:gd name="connsiteX226" fmla="*/ 4103510 w 5242354"/>
              <a:gd name="connsiteY226" fmla="*/ 3663807 h 5647960"/>
              <a:gd name="connsiteX227" fmla="*/ 4264663 w 5242354"/>
              <a:gd name="connsiteY227" fmla="*/ 3535563 h 5647960"/>
              <a:gd name="connsiteX228" fmla="*/ 4268538 w 5242354"/>
              <a:gd name="connsiteY228" fmla="*/ 3540433 h 5647960"/>
              <a:gd name="connsiteX229" fmla="*/ 4085991 w 5242354"/>
              <a:gd name="connsiteY229" fmla="*/ 4221708 h 5647960"/>
              <a:gd name="connsiteX230" fmla="*/ 4085992 w 5242354"/>
              <a:gd name="connsiteY230" fmla="*/ 4221709 h 5647960"/>
              <a:gd name="connsiteX231" fmla="*/ 4079933 w 5242354"/>
              <a:gd name="connsiteY231" fmla="*/ 4244322 h 5647960"/>
              <a:gd name="connsiteX232" fmla="*/ 4079932 w 5242354"/>
              <a:gd name="connsiteY232" fmla="*/ 4244321 h 5647960"/>
              <a:gd name="connsiteX233" fmla="*/ 4061937 w 5242354"/>
              <a:gd name="connsiteY233" fmla="*/ 4221708 h 5647960"/>
              <a:gd name="connsiteX234" fmla="*/ 4070676 w 5242354"/>
              <a:gd name="connsiteY234" fmla="*/ 4221708 h 5647960"/>
              <a:gd name="connsiteX235" fmla="*/ 4061937 w 5242354"/>
              <a:gd name="connsiteY235" fmla="*/ 4221707 h 5647960"/>
              <a:gd name="connsiteX236" fmla="*/ 4061937 w 5242354"/>
              <a:gd name="connsiteY236" fmla="*/ 4221708 h 5647960"/>
              <a:gd name="connsiteX237" fmla="*/ 4079933 w 5242354"/>
              <a:gd name="connsiteY237" fmla="*/ 4244322 h 5647960"/>
              <a:gd name="connsiteX238" fmla="*/ 4194097 w 5242354"/>
              <a:gd name="connsiteY238" fmla="*/ 4387780 h 5647960"/>
              <a:gd name="connsiteX239" fmla="*/ 4238596 w 5242354"/>
              <a:gd name="connsiteY239" fmla="*/ 4221708 h 5647960"/>
              <a:gd name="connsiteX240" fmla="*/ 4454170 w 5242354"/>
              <a:gd name="connsiteY240" fmla="*/ 4221708 h 5647960"/>
              <a:gd name="connsiteX241" fmla="*/ 4398375 w 5242354"/>
              <a:gd name="connsiteY241" fmla="*/ 4429936 h 5647960"/>
              <a:gd name="connsiteX242" fmla="*/ 4398374 w 5242354"/>
              <a:gd name="connsiteY242" fmla="*/ 4429937 h 5647960"/>
              <a:gd name="connsiteX243" fmla="*/ 4356060 w 5242354"/>
              <a:gd name="connsiteY243" fmla="*/ 4587860 h 5647960"/>
              <a:gd name="connsiteX244" fmla="*/ 4355371 w 5242354"/>
              <a:gd name="connsiteY244" fmla="*/ 4590433 h 5647960"/>
              <a:gd name="connsiteX245" fmla="*/ 4355372 w 5242354"/>
              <a:gd name="connsiteY245" fmla="*/ 4590434 h 5647960"/>
              <a:gd name="connsiteX246" fmla="*/ 4355371 w 5242354"/>
              <a:gd name="connsiteY246" fmla="*/ 4590433 h 5647960"/>
              <a:gd name="connsiteX247" fmla="*/ 4477683 w 5242354"/>
              <a:gd name="connsiteY247" fmla="*/ 4744129 h 5647960"/>
              <a:gd name="connsiteX248" fmla="*/ 4463761 w 5242354"/>
              <a:gd name="connsiteY248" fmla="*/ 4796088 h 5647960"/>
              <a:gd name="connsiteX249" fmla="*/ 4300265 w 5242354"/>
              <a:gd name="connsiteY249" fmla="*/ 4796088 h 5647960"/>
              <a:gd name="connsiteX250" fmla="*/ 4252915 w 5242354"/>
              <a:gd name="connsiteY250" fmla="*/ 4796088 h 5647960"/>
              <a:gd name="connsiteX251" fmla="*/ 4127066 w 5242354"/>
              <a:gd name="connsiteY251" fmla="*/ 4637948 h 5647960"/>
              <a:gd name="connsiteX252" fmla="*/ 4140487 w 5242354"/>
              <a:gd name="connsiteY252" fmla="*/ 4587859 h 5647960"/>
              <a:gd name="connsiteX253" fmla="*/ 4140486 w 5242354"/>
              <a:gd name="connsiteY253" fmla="*/ 4587859 h 5647960"/>
              <a:gd name="connsiteX254" fmla="*/ 4087204 w 5242354"/>
              <a:gd name="connsiteY254" fmla="*/ 4587859 h 5647960"/>
              <a:gd name="connsiteX255" fmla="*/ 4012900 w 5242354"/>
              <a:gd name="connsiteY255" fmla="*/ 4494490 h 5647960"/>
              <a:gd name="connsiteX256" fmla="*/ 3961528 w 5242354"/>
              <a:gd name="connsiteY256" fmla="*/ 4429936 h 5647960"/>
              <a:gd name="connsiteX257" fmla="*/ 3814623 w 5242354"/>
              <a:gd name="connsiteY257" fmla="*/ 4429937 h 5647960"/>
              <a:gd name="connsiteX258" fmla="*/ 3851627 w 5242354"/>
              <a:gd name="connsiteY258" fmla="*/ 4291838 h 5647960"/>
              <a:gd name="connsiteX259" fmla="*/ 3851626 w 5242354"/>
              <a:gd name="connsiteY259" fmla="*/ 4291837 h 5647960"/>
              <a:gd name="connsiteX260" fmla="*/ 3795818 w 5242354"/>
              <a:gd name="connsiteY260" fmla="*/ 4221708 h 5647960"/>
              <a:gd name="connsiteX261" fmla="*/ 3870417 w 5242354"/>
              <a:gd name="connsiteY261" fmla="*/ 4221708 h 5647960"/>
              <a:gd name="connsiteX262" fmla="*/ 3795817 w 5242354"/>
              <a:gd name="connsiteY262" fmla="*/ 4221707 h 5647960"/>
              <a:gd name="connsiteX263" fmla="*/ 1711169 w 5242354"/>
              <a:gd name="connsiteY263" fmla="*/ 1602172 h 5647960"/>
              <a:gd name="connsiteX264" fmla="*/ 1711168 w 5242354"/>
              <a:gd name="connsiteY264" fmla="*/ 1602173 h 5647960"/>
              <a:gd name="connsiteX265" fmla="*/ 1711167 w 5242354"/>
              <a:gd name="connsiteY265" fmla="*/ 1602172 h 5647960"/>
              <a:gd name="connsiteX266" fmla="*/ 1677528 w 5242354"/>
              <a:gd name="connsiteY266" fmla="*/ 1608116 h 5647960"/>
              <a:gd name="connsiteX267" fmla="*/ 1470880 w 5242354"/>
              <a:gd name="connsiteY267" fmla="*/ 1518316 h 5647960"/>
              <a:gd name="connsiteX268" fmla="*/ 1509213 w 5242354"/>
              <a:gd name="connsiteY268" fmla="*/ 1181197 h 5647960"/>
              <a:gd name="connsiteX269" fmla="*/ 1846332 w 5242354"/>
              <a:gd name="connsiteY269" fmla="*/ 1219529 h 5647960"/>
              <a:gd name="connsiteX270" fmla="*/ 1887445 w 5242354"/>
              <a:gd name="connsiteY270" fmla="*/ 1441060 h 5647960"/>
              <a:gd name="connsiteX271" fmla="*/ 1874100 w 5242354"/>
              <a:gd name="connsiteY271" fmla="*/ 1472509 h 5647960"/>
              <a:gd name="connsiteX272" fmla="*/ 1776717 w 5242354"/>
              <a:gd name="connsiteY272" fmla="*/ 1350139 h 5647960"/>
              <a:gd name="connsiteX273" fmla="*/ 1776717 w 5242354"/>
              <a:gd name="connsiteY273" fmla="*/ 1350140 h 5647960"/>
              <a:gd name="connsiteX274" fmla="*/ 1874099 w 5242354"/>
              <a:gd name="connsiteY274" fmla="*/ 1472510 h 5647960"/>
              <a:gd name="connsiteX275" fmla="*/ 1869331 w 5242354"/>
              <a:gd name="connsiteY275" fmla="*/ 1483746 h 5647960"/>
              <a:gd name="connsiteX276" fmla="*/ 1869331 w 5242354"/>
              <a:gd name="connsiteY276" fmla="*/ 1483747 h 5647960"/>
              <a:gd name="connsiteX277" fmla="*/ 1874100 w 5242354"/>
              <a:gd name="connsiteY277" fmla="*/ 1472510 h 5647960"/>
              <a:gd name="connsiteX278" fmla="*/ 1874099 w 5242354"/>
              <a:gd name="connsiteY278" fmla="*/ 1472510 h 5647960"/>
              <a:gd name="connsiteX279" fmla="*/ 1874100 w 5242354"/>
              <a:gd name="connsiteY279" fmla="*/ 1472509 h 5647960"/>
              <a:gd name="connsiteX280" fmla="*/ 3918659 w 5242354"/>
              <a:gd name="connsiteY280" fmla="*/ 4041667 h 5647960"/>
              <a:gd name="connsiteX281" fmla="*/ 4040965 w 5242354"/>
              <a:gd name="connsiteY281" fmla="*/ 3585211 h 5647960"/>
              <a:gd name="connsiteX282" fmla="*/ 4040965 w 5242354"/>
              <a:gd name="connsiteY282" fmla="*/ 3585212 h 5647960"/>
              <a:gd name="connsiteX283" fmla="*/ 4040966 w 5242354"/>
              <a:gd name="connsiteY283" fmla="*/ 3585208 h 5647960"/>
              <a:gd name="connsiteX284" fmla="*/ 2165912 w 5242354"/>
              <a:gd name="connsiteY284" fmla="*/ 1229045 h 5647960"/>
              <a:gd name="connsiteX285" fmla="*/ 2074004 w 5242354"/>
              <a:gd name="connsiteY285" fmla="*/ 1113555 h 5647960"/>
              <a:gd name="connsiteX286" fmla="*/ 2074003 w 5242354"/>
              <a:gd name="connsiteY286" fmla="*/ 1113556 h 5647960"/>
              <a:gd name="connsiteX287" fmla="*/ 2165911 w 5242354"/>
              <a:gd name="connsiteY287" fmla="*/ 1229045 h 5647960"/>
              <a:gd name="connsiteX288" fmla="*/ 2150418 w 5242354"/>
              <a:gd name="connsiteY288" fmla="*/ 1231783 h 5647960"/>
              <a:gd name="connsiteX289" fmla="*/ 1943773 w 5242354"/>
              <a:gd name="connsiteY289" fmla="*/ 1141984 h 5647960"/>
              <a:gd name="connsiteX290" fmla="*/ 1982105 w 5242354"/>
              <a:gd name="connsiteY290" fmla="*/ 804863 h 5647960"/>
              <a:gd name="connsiteX291" fmla="*/ 2319225 w 5242354"/>
              <a:gd name="connsiteY291" fmla="*/ 843196 h 5647960"/>
              <a:gd name="connsiteX292" fmla="*/ 4240735 w 5242354"/>
              <a:gd name="connsiteY292" fmla="*/ 2839662 h 5647960"/>
              <a:gd name="connsiteX293" fmla="*/ 4402008 w 5242354"/>
              <a:gd name="connsiteY293" fmla="*/ 3042317 h 5647960"/>
              <a:gd name="connsiteX294" fmla="*/ 4401933 w 5242354"/>
              <a:gd name="connsiteY294" fmla="*/ 3042599 h 5647960"/>
              <a:gd name="connsiteX295" fmla="*/ 4240658 w 5242354"/>
              <a:gd name="connsiteY295" fmla="*/ 2839946 h 5647960"/>
              <a:gd name="connsiteX296" fmla="*/ 4744481 w 5242354"/>
              <a:gd name="connsiteY296" fmla="*/ 3138257 h 5647960"/>
              <a:gd name="connsiteX297" fmla="*/ 4752013 w 5242354"/>
              <a:gd name="connsiteY297" fmla="*/ 3147723 h 5647960"/>
              <a:gd name="connsiteX298" fmla="*/ 4739215 w 5242354"/>
              <a:gd name="connsiteY298" fmla="*/ 3157908 h 5647960"/>
              <a:gd name="connsiteX299" fmla="*/ 4739214 w 5242354"/>
              <a:gd name="connsiteY299" fmla="*/ 3157909 h 5647960"/>
              <a:gd name="connsiteX300" fmla="*/ 4454170 w 5242354"/>
              <a:gd name="connsiteY300" fmla="*/ 4221707 h 5647960"/>
              <a:gd name="connsiteX301" fmla="*/ 4238597 w 5242354"/>
              <a:gd name="connsiteY301" fmla="*/ 4221707 h 5647960"/>
              <a:gd name="connsiteX302" fmla="*/ 4516174 w 5242354"/>
              <a:gd name="connsiteY302" fmla="*/ 3185772 h 5647960"/>
              <a:gd name="connsiteX303" fmla="*/ 4402009 w 5242354"/>
              <a:gd name="connsiteY303" fmla="*/ 3042313 h 5647960"/>
              <a:gd name="connsiteX304" fmla="*/ 4240736 w 5242354"/>
              <a:gd name="connsiteY304" fmla="*/ 2839659 h 5647960"/>
              <a:gd name="connsiteX305" fmla="*/ 4307768 w 5242354"/>
              <a:gd name="connsiteY305" fmla="*/ 2589492 h 5647960"/>
              <a:gd name="connsiteX306" fmla="*/ 4469041 w 5242354"/>
              <a:gd name="connsiteY306" fmla="*/ 2792145 h 5647960"/>
              <a:gd name="connsiteX307" fmla="*/ 4469042 w 5242354"/>
              <a:gd name="connsiteY307" fmla="*/ 2792145 h 5647960"/>
              <a:gd name="connsiteX308" fmla="*/ 4583207 w 5242354"/>
              <a:gd name="connsiteY308" fmla="*/ 2935603 h 5647960"/>
              <a:gd name="connsiteX309" fmla="*/ 4530610 w 5242354"/>
              <a:gd name="connsiteY309" fmla="*/ 3131897 h 5647960"/>
              <a:gd name="connsiteX310" fmla="*/ 4583208 w 5242354"/>
              <a:gd name="connsiteY310" fmla="*/ 2935604 h 5647960"/>
              <a:gd name="connsiteX311" fmla="*/ 2792116 w 5242354"/>
              <a:gd name="connsiteY311" fmla="*/ 466864 h 5647960"/>
              <a:gd name="connsiteX312" fmla="*/ 2833229 w 5242354"/>
              <a:gd name="connsiteY312" fmla="*/ 688396 h 5647960"/>
              <a:gd name="connsiteX313" fmla="*/ 2819883 w 5242354"/>
              <a:gd name="connsiteY313" fmla="*/ 719843 h 5647960"/>
              <a:gd name="connsiteX314" fmla="*/ 2815115 w 5242354"/>
              <a:gd name="connsiteY314" fmla="*/ 731080 h 5647960"/>
              <a:gd name="connsiteX315" fmla="*/ 2753784 w 5242354"/>
              <a:gd name="connsiteY315" fmla="*/ 803983 h 5647960"/>
              <a:gd name="connsiteX316" fmla="*/ 2753785 w 5242354"/>
              <a:gd name="connsiteY316" fmla="*/ 803983 h 5647960"/>
              <a:gd name="connsiteX317" fmla="*/ 2815116 w 5242354"/>
              <a:gd name="connsiteY317" fmla="*/ 731079 h 5647960"/>
              <a:gd name="connsiteX318" fmla="*/ 2819884 w 5242354"/>
              <a:gd name="connsiteY318" fmla="*/ 719842 h 5647960"/>
              <a:gd name="connsiteX319" fmla="*/ 4307767 w 5242354"/>
              <a:gd name="connsiteY319" fmla="*/ 2589492 h 5647960"/>
              <a:gd name="connsiteX320" fmla="*/ 4240735 w 5242354"/>
              <a:gd name="connsiteY320" fmla="*/ 2839660 h 5647960"/>
              <a:gd name="connsiteX321" fmla="*/ 2656954 w 5242354"/>
              <a:gd name="connsiteY321" fmla="*/ 849505 h 5647960"/>
              <a:gd name="connsiteX322" fmla="*/ 2656952 w 5242354"/>
              <a:gd name="connsiteY322" fmla="*/ 849506 h 5647960"/>
              <a:gd name="connsiteX323" fmla="*/ 2623310 w 5242354"/>
              <a:gd name="connsiteY323" fmla="*/ 855451 h 5647960"/>
              <a:gd name="connsiteX324" fmla="*/ 2416663 w 5242354"/>
              <a:gd name="connsiteY324" fmla="*/ 765652 h 5647960"/>
              <a:gd name="connsiteX325" fmla="*/ 2454995 w 5242354"/>
              <a:gd name="connsiteY325" fmla="*/ 428532 h 5647960"/>
              <a:gd name="connsiteX326" fmla="*/ 2792116 w 5242354"/>
              <a:gd name="connsiteY326" fmla="*/ 466864 h 5647960"/>
              <a:gd name="connsiteX327" fmla="*/ 3141868 w 5242354"/>
              <a:gd name="connsiteY327" fmla="*/ 471049 h 5647960"/>
              <a:gd name="connsiteX328" fmla="*/ 3141867 w 5242354"/>
              <a:gd name="connsiteY328" fmla="*/ 471049 h 5647960"/>
              <a:gd name="connsiteX329" fmla="*/ 3126370 w 5242354"/>
              <a:gd name="connsiteY329" fmla="*/ 473788 h 5647960"/>
              <a:gd name="connsiteX330" fmla="*/ 4821187 w 5242354"/>
              <a:gd name="connsiteY330" fmla="*/ 2299530 h 5647960"/>
              <a:gd name="connsiteX331" fmla="*/ 4758167 w 5242354"/>
              <a:gd name="connsiteY331" fmla="*/ 2282643 h 5647960"/>
              <a:gd name="connsiteX332" fmla="*/ 4758167 w 5242354"/>
              <a:gd name="connsiteY332" fmla="*/ 2282644 h 5647960"/>
              <a:gd name="connsiteX333" fmla="*/ 5221621 w 5242354"/>
              <a:gd name="connsiteY333" fmla="*/ 2772247 h 5647960"/>
              <a:gd name="connsiteX334" fmla="*/ 5222477 w 5242354"/>
              <a:gd name="connsiteY334" fmla="*/ 2773324 h 5647960"/>
              <a:gd name="connsiteX335" fmla="*/ 5221023 w 5242354"/>
              <a:gd name="connsiteY335" fmla="*/ 2774482 h 5647960"/>
              <a:gd name="connsiteX336" fmla="*/ 4833240 w 5242354"/>
              <a:gd name="connsiteY336" fmla="*/ 4221707 h 5647960"/>
              <a:gd name="connsiteX337" fmla="*/ 4617666 w 5242354"/>
              <a:gd name="connsiteY337" fmla="*/ 4221707 h 5647960"/>
              <a:gd name="connsiteX338" fmla="*/ 4993315 w 5242354"/>
              <a:gd name="connsiteY338" fmla="*/ 2819765 h 5647960"/>
              <a:gd name="connsiteX339" fmla="*/ 4871003 w 5242354"/>
              <a:gd name="connsiteY339" fmla="*/ 2666068 h 5647960"/>
              <a:gd name="connsiteX340" fmla="*/ 4938035 w 5242354"/>
              <a:gd name="connsiteY340" fmla="*/ 2415899 h 5647960"/>
              <a:gd name="connsiteX341" fmla="*/ 5060348 w 5242354"/>
              <a:gd name="connsiteY341" fmla="*/ 2569595 h 5647960"/>
              <a:gd name="connsiteX342" fmla="*/ 5060348 w 5242354"/>
              <a:gd name="connsiteY342" fmla="*/ 2569594 h 5647960"/>
              <a:gd name="connsiteX343" fmla="*/ 5221621 w 5242354"/>
              <a:gd name="connsiteY343" fmla="*/ 2772247 h 5647960"/>
              <a:gd name="connsiteX344" fmla="*/ 5221022 w 5242354"/>
              <a:gd name="connsiteY344" fmla="*/ 2774481 h 5647960"/>
              <a:gd name="connsiteX345" fmla="*/ 5059545 w 5242354"/>
              <a:gd name="connsiteY345" fmla="*/ 2902986 h 5647960"/>
              <a:gd name="connsiteX346" fmla="*/ 5221022 w 5242354"/>
              <a:gd name="connsiteY346" fmla="*/ 2774483 h 5647960"/>
              <a:gd name="connsiteX347" fmla="*/ 3265011 w 5242354"/>
              <a:gd name="connsiteY347" fmla="*/ 90531 h 5647960"/>
              <a:gd name="connsiteX348" fmla="*/ 3306124 w 5242354"/>
              <a:gd name="connsiteY348" fmla="*/ 312063 h 5647960"/>
              <a:gd name="connsiteX349" fmla="*/ 3291400 w 5242354"/>
              <a:gd name="connsiteY349" fmla="*/ 346761 h 5647960"/>
              <a:gd name="connsiteX350" fmla="*/ 3291400 w 5242354"/>
              <a:gd name="connsiteY350" fmla="*/ 346762 h 5647960"/>
              <a:gd name="connsiteX351" fmla="*/ 4851998 w 5242354"/>
              <a:gd name="connsiteY351" fmla="*/ 2307786 h 5647960"/>
              <a:gd name="connsiteX352" fmla="*/ 4938035 w 5242354"/>
              <a:gd name="connsiteY352" fmla="*/ 2415899 h 5647960"/>
              <a:gd name="connsiteX353" fmla="*/ 4871003 w 5242354"/>
              <a:gd name="connsiteY353" fmla="*/ 2666067 h 5647960"/>
              <a:gd name="connsiteX354" fmla="*/ 4709729 w 5242354"/>
              <a:gd name="connsiteY354" fmla="*/ 2463414 h 5647960"/>
              <a:gd name="connsiteX355" fmla="*/ 4709730 w 5242354"/>
              <a:gd name="connsiteY355" fmla="*/ 2463413 h 5647960"/>
              <a:gd name="connsiteX356" fmla="*/ 3126369 w 5242354"/>
              <a:gd name="connsiteY356" fmla="*/ 473788 h 5647960"/>
              <a:gd name="connsiteX357" fmla="*/ 3096206 w 5242354"/>
              <a:gd name="connsiteY357" fmla="*/ 479117 h 5647960"/>
              <a:gd name="connsiteX358" fmla="*/ 2889559 w 5242354"/>
              <a:gd name="connsiteY358" fmla="*/ 389319 h 5647960"/>
              <a:gd name="connsiteX359" fmla="*/ 2927891 w 5242354"/>
              <a:gd name="connsiteY359" fmla="*/ 52198 h 5647960"/>
              <a:gd name="connsiteX360" fmla="*/ 3265011 w 5242354"/>
              <a:gd name="connsiteY360" fmla="*/ 90531 h 564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5242354" h="5647960">
                <a:moveTo>
                  <a:pt x="2233822" y="5151723"/>
                </a:moveTo>
                <a:lnTo>
                  <a:pt x="2224815" y="5158889"/>
                </a:lnTo>
                <a:lnTo>
                  <a:pt x="2219110" y="5151722"/>
                </a:lnTo>
                <a:close/>
                <a:moveTo>
                  <a:pt x="2319519" y="4943492"/>
                </a:moveTo>
                <a:lnTo>
                  <a:pt x="2387746" y="5029226"/>
                </a:lnTo>
                <a:lnTo>
                  <a:pt x="2285129" y="5110891"/>
                </a:lnTo>
                <a:lnTo>
                  <a:pt x="2387747" y="5029226"/>
                </a:lnTo>
                <a:close/>
                <a:moveTo>
                  <a:pt x="427651" y="2348527"/>
                </a:moveTo>
                <a:cubicBezTo>
                  <a:pt x="479219" y="2413326"/>
                  <a:pt x="491853" y="2496584"/>
                  <a:pt x="468764" y="2570059"/>
                </a:cubicBezTo>
                <a:lnTo>
                  <a:pt x="455532" y="2601239"/>
                </a:lnTo>
                <a:lnTo>
                  <a:pt x="455532" y="2601238"/>
                </a:lnTo>
                <a:lnTo>
                  <a:pt x="450650" y="2612743"/>
                </a:lnTo>
                <a:cubicBezTo>
                  <a:pt x="435751" y="2640116"/>
                  <a:pt x="415238" y="2665019"/>
                  <a:pt x="389319" y="2685646"/>
                </a:cubicBezTo>
                <a:lnTo>
                  <a:pt x="389319" y="2685647"/>
                </a:lnTo>
                <a:lnTo>
                  <a:pt x="450650" y="2612744"/>
                </a:lnTo>
                <a:lnTo>
                  <a:pt x="455532" y="2601239"/>
                </a:lnTo>
                <a:lnTo>
                  <a:pt x="455532" y="2601239"/>
                </a:lnTo>
                <a:lnTo>
                  <a:pt x="2036501" y="4587859"/>
                </a:lnTo>
                <a:lnTo>
                  <a:pt x="2036503" y="4587859"/>
                </a:lnTo>
                <a:lnTo>
                  <a:pt x="2202214" y="4796088"/>
                </a:lnTo>
                <a:lnTo>
                  <a:pt x="1936095" y="4796088"/>
                </a:lnTo>
                <a:lnTo>
                  <a:pt x="1878106" y="4723221"/>
                </a:lnTo>
                <a:lnTo>
                  <a:pt x="1878106" y="4723222"/>
                </a:lnTo>
                <a:lnTo>
                  <a:pt x="292773" y="2731119"/>
                </a:lnTo>
                <a:lnTo>
                  <a:pt x="258845" y="2737114"/>
                </a:lnTo>
                <a:cubicBezTo>
                  <a:pt x="182062" y="2743118"/>
                  <a:pt x="103766" y="2712114"/>
                  <a:pt x="52199" y="2647315"/>
                </a:cubicBezTo>
                <a:cubicBezTo>
                  <a:pt x="-30309" y="2543637"/>
                  <a:pt x="-13148" y="2392703"/>
                  <a:pt x="90531" y="2310195"/>
                </a:cubicBezTo>
                <a:cubicBezTo>
                  <a:pt x="194209" y="2227687"/>
                  <a:pt x="345143" y="2244849"/>
                  <a:pt x="427651" y="2348527"/>
                </a:cubicBezTo>
                <a:close/>
                <a:moveTo>
                  <a:pt x="900545" y="1972194"/>
                </a:moveTo>
                <a:cubicBezTo>
                  <a:pt x="952112" y="2036993"/>
                  <a:pt x="964746" y="2120251"/>
                  <a:pt x="941658" y="2193726"/>
                </a:cubicBezTo>
                <a:lnTo>
                  <a:pt x="925138" y="2232654"/>
                </a:lnTo>
                <a:lnTo>
                  <a:pt x="825342" y="2107251"/>
                </a:lnTo>
                <a:lnTo>
                  <a:pt x="662409" y="2236914"/>
                </a:lnTo>
                <a:lnTo>
                  <a:pt x="662409" y="2236915"/>
                </a:lnTo>
                <a:lnTo>
                  <a:pt x="825342" y="2107252"/>
                </a:lnTo>
                <a:lnTo>
                  <a:pt x="925137" y="2232655"/>
                </a:lnTo>
                <a:lnTo>
                  <a:pt x="923544" y="2236412"/>
                </a:lnTo>
                <a:cubicBezTo>
                  <a:pt x="908645" y="2263785"/>
                  <a:pt x="888132" y="2288688"/>
                  <a:pt x="862213" y="2309315"/>
                </a:cubicBezTo>
                <a:lnTo>
                  <a:pt x="777401" y="2352713"/>
                </a:lnTo>
                <a:cubicBezTo>
                  <a:pt x="807421" y="2344340"/>
                  <a:pt x="836293" y="2329942"/>
                  <a:pt x="862214" y="2309315"/>
                </a:cubicBezTo>
                <a:cubicBezTo>
                  <a:pt x="888133" y="2288688"/>
                  <a:pt x="908645" y="2263785"/>
                  <a:pt x="923545" y="2236412"/>
                </a:cubicBezTo>
                <a:lnTo>
                  <a:pt x="925138" y="2232655"/>
                </a:lnTo>
                <a:lnTo>
                  <a:pt x="2508044" y="4221707"/>
                </a:lnTo>
                <a:lnTo>
                  <a:pt x="2673755" y="4429937"/>
                </a:lnTo>
                <a:lnTo>
                  <a:pt x="2407636" y="4429936"/>
                </a:lnTo>
                <a:lnTo>
                  <a:pt x="2241928" y="4221710"/>
                </a:lnTo>
                <a:lnTo>
                  <a:pt x="2241927" y="4221710"/>
                </a:lnTo>
                <a:lnTo>
                  <a:pt x="757380" y="2356251"/>
                </a:lnTo>
                <a:lnTo>
                  <a:pt x="757379" y="2356251"/>
                </a:lnTo>
                <a:lnTo>
                  <a:pt x="757378" y="2356250"/>
                </a:lnTo>
                <a:lnTo>
                  <a:pt x="731739" y="2360781"/>
                </a:lnTo>
                <a:cubicBezTo>
                  <a:pt x="654956" y="2366785"/>
                  <a:pt x="576660" y="2335781"/>
                  <a:pt x="525092" y="2270982"/>
                </a:cubicBezTo>
                <a:cubicBezTo>
                  <a:pt x="442584" y="2167304"/>
                  <a:pt x="459746" y="2016370"/>
                  <a:pt x="563425" y="1933862"/>
                </a:cubicBezTo>
                <a:cubicBezTo>
                  <a:pt x="667103" y="1851354"/>
                  <a:pt x="818037" y="1868516"/>
                  <a:pt x="900545" y="1972194"/>
                </a:cubicBezTo>
                <a:close/>
                <a:moveTo>
                  <a:pt x="3677014" y="4943492"/>
                </a:moveTo>
                <a:lnTo>
                  <a:pt x="3621220" y="5151722"/>
                </a:lnTo>
                <a:lnTo>
                  <a:pt x="2233822" y="5151721"/>
                </a:lnTo>
                <a:lnTo>
                  <a:pt x="2233821" y="5151722"/>
                </a:lnTo>
                <a:lnTo>
                  <a:pt x="2219110" y="5151722"/>
                </a:lnTo>
                <a:lnTo>
                  <a:pt x="2053399" y="4943492"/>
                </a:lnTo>
                <a:lnTo>
                  <a:pt x="2053401" y="4943493"/>
                </a:lnTo>
                <a:lnTo>
                  <a:pt x="1936095" y="4796089"/>
                </a:lnTo>
                <a:lnTo>
                  <a:pt x="2202214" y="4796088"/>
                </a:lnTo>
                <a:lnTo>
                  <a:pt x="2319520" y="4943492"/>
                </a:lnTo>
                <a:close/>
                <a:moveTo>
                  <a:pt x="3892589" y="4943492"/>
                </a:moveTo>
                <a:lnTo>
                  <a:pt x="3836795" y="5151721"/>
                </a:lnTo>
                <a:lnTo>
                  <a:pt x="3621220" y="5151722"/>
                </a:lnTo>
                <a:lnTo>
                  <a:pt x="3677016" y="4943493"/>
                </a:lnTo>
                <a:close/>
                <a:moveTo>
                  <a:pt x="1373438" y="1595859"/>
                </a:moveTo>
                <a:cubicBezTo>
                  <a:pt x="1425006" y="1660658"/>
                  <a:pt x="1437641" y="1743916"/>
                  <a:pt x="1414551" y="1817391"/>
                </a:cubicBezTo>
                <a:lnTo>
                  <a:pt x="1399510" y="1852837"/>
                </a:lnTo>
                <a:lnTo>
                  <a:pt x="3284677" y="4221705"/>
                </a:lnTo>
                <a:lnTo>
                  <a:pt x="3018558" y="4221706"/>
                </a:lnTo>
                <a:lnTo>
                  <a:pt x="1233999" y="1979257"/>
                </a:lnTo>
                <a:lnTo>
                  <a:pt x="1137907" y="1858509"/>
                </a:lnTo>
                <a:lnTo>
                  <a:pt x="1137905" y="1858509"/>
                </a:lnTo>
                <a:lnTo>
                  <a:pt x="1233999" y="1979257"/>
                </a:lnTo>
                <a:lnTo>
                  <a:pt x="1233998" y="1979258"/>
                </a:lnTo>
                <a:lnTo>
                  <a:pt x="1204633" y="1984446"/>
                </a:lnTo>
                <a:cubicBezTo>
                  <a:pt x="1127851" y="1990450"/>
                  <a:pt x="1049555" y="1959445"/>
                  <a:pt x="997986" y="1894647"/>
                </a:cubicBezTo>
                <a:cubicBezTo>
                  <a:pt x="915478" y="1790969"/>
                  <a:pt x="932640" y="1640035"/>
                  <a:pt x="1036318" y="1557527"/>
                </a:cubicBezTo>
                <a:cubicBezTo>
                  <a:pt x="1139997" y="1475020"/>
                  <a:pt x="1290930" y="1492181"/>
                  <a:pt x="1373438" y="1595859"/>
                </a:cubicBezTo>
                <a:close/>
                <a:moveTo>
                  <a:pt x="4260768" y="4943492"/>
                </a:moveTo>
                <a:lnTo>
                  <a:pt x="4204973" y="5151721"/>
                </a:lnTo>
                <a:lnTo>
                  <a:pt x="3989399" y="5151721"/>
                </a:lnTo>
                <a:lnTo>
                  <a:pt x="3989400" y="5151722"/>
                </a:lnTo>
                <a:lnTo>
                  <a:pt x="3836795" y="5151722"/>
                </a:lnTo>
                <a:lnTo>
                  <a:pt x="3892590" y="4943493"/>
                </a:lnTo>
                <a:lnTo>
                  <a:pt x="4045194" y="4943493"/>
                </a:lnTo>
                <a:close/>
                <a:moveTo>
                  <a:pt x="3987881" y="4587860"/>
                </a:moveTo>
                <a:lnTo>
                  <a:pt x="3932086" y="4796089"/>
                </a:lnTo>
                <a:lnTo>
                  <a:pt x="3716514" y="4796089"/>
                </a:lnTo>
                <a:lnTo>
                  <a:pt x="3716513" y="4796089"/>
                </a:lnTo>
                <a:lnTo>
                  <a:pt x="2711626" y="4796090"/>
                </a:lnTo>
                <a:lnTo>
                  <a:pt x="2699636" y="4781023"/>
                </a:lnTo>
                <a:lnTo>
                  <a:pt x="2854852" y="4657502"/>
                </a:lnTo>
                <a:lnTo>
                  <a:pt x="2854851" y="4657501"/>
                </a:lnTo>
                <a:lnTo>
                  <a:pt x="2699636" y="4781023"/>
                </a:lnTo>
                <a:lnTo>
                  <a:pt x="2691921" y="4787163"/>
                </a:lnTo>
                <a:lnTo>
                  <a:pt x="2533314" y="4587860"/>
                </a:lnTo>
                <a:lnTo>
                  <a:pt x="2533312" y="4587860"/>
                </a:lnTo>
                <a:lnTo>
                  <a:pt x="2407635" y="4429937"/>
                </a:lnTo>
                <a:lnTo>
                  <a:pt x="2673755" y="4429937"/>
                </a:lnTo>
                <a:lnTo>
                  <a:pt x="2799431" y="4587859"/>
                </a:lnTo>
                <a:lnTo>
                  <a:pt x="2799433" y="4587859"/>
                </a:lnTo>
                <a:lnTo>
                  <a:pt x="2799433" y="4587860"/>
                </a:lnTo>
                <a:lnTo>
                  <a:pt x="3772307" y="4587860"/>
                </a:lnTo>
                <a:close/>
                <a:moveTo>
                  <a:pt x="3795816" y="4221708"/>
                </a:moveTo>
                <a:lnTo>
                  <a:pt x="3851625" y="4291838"/>
                </a:lnTo>
                <a:lnTo>
                  <a:pt x="3814623" y="4429937"/>
                </a:lnTo>
                <a:lnTo>
                  <a:pt x="3165920" y="4429937"/>
                </a:lnTo>
                <a:lnTo>
                  <a:pt x="3191049" y="4409940"/>
                </a:lnTo>
                <a:lnTo>
                  <a:pt x="3181310" y="4397702"/>
                </a:lnTo>
                <a:lnTo>
                  <a:pt x="3167416" y="4408759"/>
                </a:lnTo>
                <a:lnTo>
                  <a:pt x="3018558" y="4221707"/>
                </a:lnTo>
                <a:lnTo>
                  <a:pt x="3284677" y="4221707"/>
                </a:lnTo>
                <a:lnTo>
                  <a:pt x="3284678" y="4221708"/>
                </a:lnTo>
                <a:close/>
                <a:moveTo>
                  <a:pt x="4370220" y="4943494"/>
                </a:moveTo>
                <a:lnTo>
                  <a:pt x="4410650" y="4994299"/>
                </a:lnTo>
                <a:lnTo>
                  <a:pt x="4368469" y="5151723"/>
                </a:lnTo>
                <a:lnTo>
                  <a:pt x="4204974" y="5151723"/>
                </a:lnTo>
                <a:lnTo>
                  <a:pt x="4260768" y="4943493"/>
                </a:lnTo>
                <a:close/>
                <a:moveTo>
                  <a:pt x="4140486" y="4587859"/>
                </a:moveTo>
                <a:lnTo>
                  <a:pt x="4127066" y="4637948"/>
                </a:lnTo>
                <a:lnTo>
                  <a:pt x="4127066" y="4637950"/>
                </a:lnTo>
                <a:lnTo>
                  <a:pt x="4127065" y="4637949"/>
                </a:lnTo>
                <a:lnTo>
                  <a:pt x="4095167" y="4756994"/>
                </a:lnTo>
                <a:lnTo>
                  <a:pt x="4127066" y="4637950"/>
                </a:lnTo>
                <a:lnTo>
                  <a:pt x="4252914" y="4796089"/>
                </a:lnTo>
                <a:lnTo>
                  <a:pt x="4300264" y="4796089"/>
                </a:lnTo>
                <a:lnTo>
                  <a:pt x="4288337" y="4840602"/>
                </a:lnTo>
                <a:lnTo>
                  <a:pt x="4252914" y="4796090"/>
                </a:lnTo>
                <a:lnTo>
                  <a:pt x="4084691" y="4796090"/>
                </a:lnTo>
                <a:lnTo>
                  <a:pt x="4084692" y="4796088"/>
                </a:lnTo>
                <a:lnTo>
                  <a:pt x="3932087" y="4796089"/>
                </a:lnTo>
                <a:lnTo>
                  <a:pt x="3987881" y="4587860"/>
                </a:lnTo>
                <a:lnTo>
                  <a:pt x="4087205" y="4587860"/>
                </a:lnTo>
                <a:close/>
                <a:moveTo>
                  <a:pt x="4463761" y="4796090"/>
                </a:moveTo>
                <a:lnTo>
                  <a:pt x="4424264" y="4943493"/>
                </a:lnTo>
                <a:lnTo>
                  <a:pt x="4410650" y="4994298"/>
                </a:lnTo>
                <a:lnTo>
                  <a:pt x="4370221" y="4943494"/>
                </a:lnTo>
                <a:lnTo>
                  <a:pt x="4370220" y="4943494"/>
                </a:lnTo>
                <a:lnTo>
                  <a:pt x="4288338" y="4840601"/>
                </a:lnTo>
                <a:lnTo>
                  <a:pt x="4300265" y="4796090"/>
                </a:lnTo>
                <a:close/>
                <a:moveTo>
                  <a:pt x="4068661" y="4286385"/>
                </a:moveTo>
                <a:lnTo>
                  <a:pt x="4030197" y="4429936"/>
                </a:lnTo>
                <a:lnTo>
                  <a:pt x="4030198" y="4429936"/>
                </a:lnTo>
                <a:close/>
                <a:moveTo>
                  <a:pt x="1865571" y="1488217"/>
                </a:moveTo>
                <a:lnTo>
                  <a:pt x="1807999" y="1556651"/>
                </a:lnTo>
                <a:lnTo>
                  <a:pt x="1808000" y="1556650"/>
                </a:lnTo>
                <a:close/>
                <a:moveTo>
                  <a:pt x="3918658" y="4041671"/>
                </a:moveTo>
                <a:lnTo>
                  <a:pt x="3870417" y="4221707"/>
                </a:lnTo>
                <a:lnTo>
                  <a:pt x="3870419" y="4221707"/>
                </a:lnTo>
                <a:lnTo>
                  <a:pt x="3918659" y="4041672"/>
                </a:lnTo>
                <a:close/>
                <a:moveTo>
                  <a:pt x="4519034" y="4796089"/>
                </a:moveTo>
                <a:lnTo>
                  <a:pt x="4463762" y="4796089"/>
                </a:lnTo>
                <a:lnTo>
                  <a:pt x="4477683" y="4744130"/>
                </a:lnTo>
                <a:close/>
                <a:moveTo>
                  <a:pt x="4679335" y="4796089"/>
                </a:moveTo>
                <a:lnTo>
                  <a:pt x="4639838" y="4943494"/>
                </a:lnTo>
                <a:lnTo>
                  <a:pt x="4636340" y="4943493"/>
                </a:lnTo>
                <a:lnTo>
                  <a:pt x="4424265" y="4943493"/>
                </a:lnTo>
                <a:lnTo>
                  <a:pt x="4463762" y="4796089"/>
                </a:lnTo>
                <a:lnTo>
                  <a:pt x="4519033" y="4796089"/>
                </a:lnTo>
                <a:close/>
                <a:moveTo>
                  <a:pt x="4777446" y="4429937"/>
                </a:moveTo>
                <a:lnTo>
                  <a:pt x="4735129" y="4587860"/>
                </a:lnTo>
                <a:lnTo>
                  <a:pt x="4679336" y="4796088"/>
                </a:lnTo>
                <a:lnTo>
                  <a:pt x="4519034" y="4796089"/>
                </a:lnTo>
                <a:lnTo>
                  <a:pt x="4477684" y="4744130"/>
                </a:lnTo>
                <a:lnTo>
                  <a:pt x="4477683" y="4744130"/>
                </a:lnTo>
                <a:lnTo>
                  <a:pt x="4477683" y="4744129"/>
                </a:lnTo>
                <a:lnTo>
                  <a:pt x="4519556" y="4587860"/>
                </a:lnTo>
                <a:lnTo>
                  <a:pt x="4561871" y="4429937"/>
                </a:lnTo>
                <a:close/>
                <a:moveTo>
                  <a:pt x="5242354" y="4943494"/>
                </a:moveTo>
                <a:lnTo>
                  <a:pt x="5242353" y="5151723"/>
                </a:lnTo>
                <a:lnTo>
                  <a:pt x="4802051" y="5151722"/>
                </a:lnTo>
                <a:lnTo>
                  <a:pt x="5031450" y="5439981"/>
                </a:lnTo>
                <a:lnTo>
                  <a:pt x="4868518" y="5569644"/>
                </a:lnTo>
                <a:lnTo>
                  <a:pt x="4571925" y="5196950"/>
                </a:lnTo>
                <a:lnTo>
                  <a:pt x="4571925" y="5196952"/>
                </a:lnTo>
                <a:lnTo>
                  <a:pt x="4535930" y="5151721"/>
                </a:lnTo>
                <a:lnTo>
                  <a:pt x="4535931" y="5151720"/>
                </a:lnTo>
                <a:lnTo>
                  <a:pt x="4535931" y="5151721"/>
                </a:lnTo>
                <a:lnTo>
                  <a:pt x="4548620" y="5151721"/>
                </a:lnTo>
                <a:lnTo>
                  <a:pt x="4584043" y="5151722"/>
                </a:lnTo>
                <a:lnTo>
                  <a:pt x="4584043" y="5151721"/>
                </a:lnTo>
                <a:lnTo>
                  <a:pt x="4548620" y="5151721"/>
                </a:lnTo>
                <a:lnTo>
                  <a:pt x="4535931" y="5151720"/>
                </a:lnTo>
                <a:lnTo>
                  <a:pt x="4483498" y="5085835"/>
                </a:lnTo>
                <a:lnTo>
                  <a:pt x="4483497" y="5085836"/>
                </a:lnTo>
                <a:lnTo>
                  <a:pt x="4535930" y="5151722"/>
                </a:lnTo>
                <a:lnTo>
                  <a:pt x="4535930" y="5151721"/>
                </a:lnTo>
                <a:lnTo>
                  <a:pt x="4571924" y="5196952"/>
                </a:lnTo>
                <a:lnTo>
                  <a:pt x="4451076" y="5647960"/>
                </a:lnTo>
                <a:lnTo>
                  <a:pt x="4249943" y="5594067"/>
                </a:lnTo>
                <a:lnTo>
                  <a:pt x="4343077" y="5246487"/>
                </a:lnTo>
                <a:lnTo>
                  <a:pt x="4392703" y="5180791"/>
                </a:lnTo>
                <a:lnTo>
                  <a:pt x="4419630" y="5151721"/>
                </a:lnTo>
                <a:lnTo>
                  <a:pt x="4368470" y="5151721"/>
                </a:lnTo>
                <a:lnTo>
                  <a:pt x="4410651" y="4994298"/>
                </a:lnTo>
                <a:lnTo>
                  <a:pt x="4424264" y="4943493"/>
                </a:lnTo>
                <a:lnTo>
                  <a:pt x="4424265" y="4943493"/>
                </a:lnTo>
                <a:lnTo>
                  <a:pt x="4424265" y="4943493"/>
                </a:lnTo>
                <a:lnTo>
                  <a:pt x="4636340" y="4943493"/>
                </a:lnTo>
                <a:lnTo>
                  <a:pt x="4639837" y="4943495"/>
                </a:lnTo>
                <a:lnTo>
                  <a:pt x="4639838" y="4943494"/>
                </a:lnTo>
                <a:lnTo>
                  <a:pt x="4671538" y="4943493"/>
                </a:lnTo>
                <a:lnTo>
                  <a:pt x="4664240" y="4947679"/>
                </a:lnTo>
                <a:lnTo>
                  <a:pt x="4647370" y="4957355"/>
                </a:lnTo>
                <a:lnTo>
                  <a:pt x="4647371" y="4957355"/>
                </a:lnTo>
                <a:lnTo>
                  <a:pt x="4664240" y="4947679"/>
                </a:lnTo>
                <a:lnTo>
                  <a:pt x="4671539" y="4943493"/>
                </a:lnTo>
                <a:close/>
                <a:moveTo>
                  <a:pt x="5137355" y="4789941"/>
                </a:moveTo>
                <a:lnTo>
                  <a:pt x="5137356" y="4796089"/>
                </a:lnTo>
                <a:lnTo>
                  <a:pt x="5088917" y="4796089"/>
                </a:lnTo>
                <a:close/>
                <a:moveTo>
                  <a:pt x="4833239" y="4221708"/>
                </a:moveTo>
                <a:lnTo>
                  <a:pt x="4777444" y="4429936"/>
                </a:lnTo>
                <a:lnTo>
                  <a:pt x="4561871" y="4429937"/>
                </a:lnTo>
                <a:lnTo>
                  <a:pt x="4617666" y="4221707"/>
                </a:lnTo>
                <a:close/>
                <a:moveTo>
                  <a:pt x="2319225" y="843196"/>
                </a:moveTo>
                <a:cubicBezTo>
                  <a:pt x="2381106" y="920955"/>
                  <a:pt x="2386923" y="1025295"/>
                  <a:pt x="2342224" y="1107412"/>
                </a:cubicBezTo>
                <a:lnTo>
                  <a:pt x="2339002" y="1112146"/>
                </a:lnTo>
                <a:lnTo>
                  <a:pt x="4107999" y="3335040"/>
                </a:lnTo>
                <a:lnTo>
                  <a:pt x="4107999" y="3335043"/>
                </a:lnTo>
                <a:lnTo>
                  <a:pt x="4266445" y="3534144"/>
                </a:lnTo>
                <a:lnTo>
                  <a:pt x="4103512" y="3663805"/>
                </a:lnTo>
                <a:lnTo>
                  <a:pt x="4050231" y="3596855"/>
                </a:lnTo>
                <a:lnTo>
                  <a:pt x="4103510" y="3663807"/>
                </a:lnTo>
                <a:lnTo>
                  <a:pt x="4264663" y="3535563"/>
                </a:lnTo>
                <a:lnTo>
                  <a:pt x="4268538" y="3540433"/>
                </a:lnTo>
                <a:lnTo>
                  <a:pt x="4085991" y="4221708"/>
                </a:lnTo>
                <a:lnTo>
                  <a:pt x="4085992" y="4221709"/>
                </a:lnTo>
                <a:lnTo>
                  <a:pt x="4079933" y="4244322"/>
                </a:lnTo>
                <a:lnTo>
                  <a:pt x="4079932" y="4244321"/>
                </a:lnTo>
                <a:lnTo>
                  <a:pt x="4061937" y="4221708"/>
                </a:lnTo>
                <a:lnTo>
                  <a:pt x="4070676" y="4221708"/>
                </a:lnTo>
                <a:lnTo>
                  <a:pt x="4061937" y="4221707"/>
                </a:lnTo>
                <a:lnTo>
                  <a:pt x="4061937" y="4221708"/>
                </a:lnTo>
                <a:lnTo>
                  <a:pt x="4079933" y="4244322"/>
                </a:lnTo>
                <a:lnTo>
                  <a:pt x="4194097" y="4387780"/>
                </a:lnTo>
                <a:lnTo>
                  <a:pt x="4238596" y="4221708"/>
                </a:lnTo>
                <a:lnTo>
                  <a:pt x="4454170" y="4221708"/>
                </a:lnTo>
                <a:lnTo>
                  <a:pt x="4398375" y="4429936"/>
                </a:lnTo>
                <a:lnTo>
                  <a:pt x="4398374" y="4429937"/>
                </a:lnTo>
                <a:lnTo>
                  <a:pt x="4356060" y="4587860"/>
                </a:lnTo>
                <a:lnTo>
                  <a:pt x="4355371" y="4590433"/>
                </a:lnTo>
                <a:lnTo>
                  <a:pt x="4355372" y="4590434"/>
                </a:lnTo>
                <a:lnTo>
                  <a:pt x="4355371" y="4590433"/>
                </a:lnTo>
                <a:lnTo>
                  <a:pt x="4477683" y="4744129"/>
                </a:lnTo>
                <a:lnTo>
                  <a:pt x="4463761" y="4796088"/>
                </a:lnTo>
                <a:lnTo>
                  <a:pt x="4300265" y="4796088"/>
                </a:lnTo>
                <a:lnTo>
                  <a:pt x="4252915" y="4796088"/>
                </a:lnTo>
                <a:lnTo>
                  <a:pt x="4127066" y="4637948"/>
                </a:lnTo>
                <a:lnTo>
                  <a:pt x="4140487" y="4587859"/>
                </a:lnTo>
                <a:lnTo>
                  <a:pt x="4140486" y="4587859"/>
                </a:lnTo>
                <a:lnTo>
                  <a:pt x="4087204" y="4587859"/>
                </a:lnTo>
                <a:lnTo>
                  <a:pt x="4012900" y="4494490"/>
                </a:lnTo>
                <a:lnTo>
                  <a:pt x="3961528" y="4429936"/>
                </a:lnTo>
                <a:lnTo>
                  <a:pt x="3814623" y="4429937"/>
                </a:lnTo>
                <a:lnTo>
                  <a:pt x="3851627" y="4291838"/>
                </a:lnTo>
                <a:lnTo>
                  <a:pt x="3851626" y="4291837"/>
                </a:lnTo>
                <a:lnTo>
                  <a:pt x="3795818" y="4221708"/>
                </a:lnTo>
                <a:lnTo>
                  <a:pt x="3870417" y="4221708"/>
                </a:lnTo>
                <a:lnTo>
                  <a:pt x="3795817" y="4221707"/>
                </a:lnTo>
                <a:lnTo>
                  <a:pt x="1711169" y="1602172"/>
                </a:lnTo>
                <a:lnTo>
                  <a:pt x="1711168" y="1602173"/>
                </a:lnTo>
                <a:lnTo>
                  <a:pt x="1711167" y="1602172"/>
                </a:lnTo>
                <a:lnTo>
                  <a:pt x="1677528" y="1608116"/>
                </a:lnTo>
                <a:cubicBezTo>
                  <a:pt x="1600744" y="1614120"/>
                  <a:pt x="1522447" y="1583116"/>
                  <a:pt x="1470880" y="1518316"/>
                </a:cubicBezTo>
                <a:cubicBezTo>
                  <a:pt x="1388373" y="1414639"/>
                  <a:pt x="1405535" y="1263705"/>
                  <a:pt x="1509213" y="1181197"/>
                </a:cubicBezTo>
                <a:cubicBezTo>
                  <a:pt x="1612890" y="1098689"/>
                  <a:pt x="1763824" y="1115852"/>
                  <a:pt x="1846332" y="1219529"/>
                </a:cubicBezTo>
                <a:cubicBezTo>
                  <a:pt x="1897900" y="1284328"/>
                  <a:pt x="1910534" y="1367586"/>
                  <a:pt x="1887445" y="1441060"/>
                </a:cubicBezTo>
                <a:lnTo>
                  <a:pt x="1874100" y="1472509"/>
                </a:lnTo>
                <a:lnTo>
                  <a:pt x="1776717" y="1350139"/>
                </a:lnTo>
                <a:lnTo>
                  <a:pt x="1776717" y="1350140"/>
                </a:lnTo>
                <a:lnTo>
                  <a:pt x="1874099" y="1472510"/>
                </a:lnTo>
                <a:lnTo>
                  <a:pt x="1869331" y="1483746"/>
                </a:lnTo>
                <a:lnTo>
                  <a:pt x="1869331" y="1483747"/>
                </a:lnTo>
                <a:lnTo>
                  <a:pt x="1874100" y="1472510"/>
                </a:lnTo>
                <a:lnTo>
                  <a:pt x="1874099" y="1472510"/>
                </a:lnTo>
                <a:lnTo>
                  <a:pt x="1874100" y="1472509"/>
                </a:lnTo>
                <a:lnTo>
                  <a:pt x="3918659" y="4041667"/>
                </a:lnTo>
                <a:lnTo>
                  <a:pt x="4040965" y="3585211"/>
                </a:lnTo>
                <a:lnTo>
                  <a:pt x="4040965" y="3585212"/>
                </a:lnTo>
                <a:lnTo>
                  <a:pt x="4040966" y="3585208"/>
                </a:lnTo>
                <a:lnTo>
                  <a:pt x="2165912" y="1229045"/>
                </a:lnTo>
                <a:lnTo>
                  <a:pt x="2074004" y="1113555"/>
                </a:lnTo>
                <a:lnTo>
                  <a:pt x="2074003" y="1113556"/>
                </a:lnTo>
                <a:lnTo>
                  <a:pt x="2165911" y="1229045"/>
                </a:lnTo>
                <a:lnTo>
                  <a:pt x="2150418" y="1231783"/>
                </a:lnTo>
                <a:cubicBezTo>
                  <a:pt x="2073636" y="1237787"/>
                  <a:pt x="1995340" y="1206783"/>
                  <a:pt x="1943773" y="1141984"/>
                </a:cubicBezTo>
                <a:cubicBezTo>
                  <a:pt x="1861265" y="1038306"/>
                  <a:pt x="1878425" y="887372"/>
                  <a:pt x="1982105" y="804863"/>
                </a:cubicBezTo>
                <a:cubicBezTo>
                  <a:pt x="2085783" y="722355"/>
                  <a:pt x="2236717" y="739518"/>
                  <a:pt x="2319225" y="843196"/>
                </a:cubicBezTo>
                <a:close/>
                <a:moveTo>
                  <a:pt x="4240735" y="2839662"/>
                </a:moveTo>
                <a:lnTo>
                  <a:pt x="4402008" y="3042317"/>
                </a:lnTo>
                <a:lnTo>
                  <a:pt x="4401933" y="3042599"/>
                </a:lnTo>
                <a:lnTo>
                  <a:pt x="4240658" y="2839946"/>
                </a:lnTo>
                <a:close/>
                <a:moveTo>
                  <a:pt x="4744481" y="3138257"/>
                </a:moveTo>
                <a:lnTo>
                  <a:pt x="4752013" y="3147723"/>
                </a:lnTo>
                <a:lnTo>
                  <a:pt x="4739215" y="3157908"/>
                </a:lnTo>
                <a:lnTo>
                  <a:pt x="4739214" y="3157909"/>
                </a:lnTo>
                <a:lnTo>
                  <a:pt x="4454170" y="4221707"/>
                </a:lnTo>
                <a:lnTo>
                  <a:pt x="4238597" y="4221707"/>
                </a:lnTo>
                <a:lnTo>
                  <a:pt x="4516174" y="3185772"/>
                </a:lnTo>
                <a:lnTo>
                  <a:pt x="4402009" y="3042313"/>
                </a:lnTo>
                <a:lnTo>
                  <a:pt x="4240736" y="2839659"/>
                </a:lnTo>
                <a:lnTo>
                  <a:pt x="4307768" y="2589492"/>
                </a:lnTo>
                <a:lnTo>
                  <a:pt x="4469041" y="2792145"/>
                </a:lnTo>
                <a:lnTo>
                  <a:pt x="4469042" y="2792145"/>
                </a:lnTo>
                <a:lnTo>
                  <a:pt x="4583207" y="2935603"/>
                </a:lnTo>
                <a:lnTo>
                  <a:pt x="4530610" y="3131897"/>
                </a:lnTo>
                <a:lnTo>
                  <a:pt x="4583208" y="2935604"/>
                </a:lnTo>
                <a:close/>
                <a:moveTo>
                  <a:pt x="2792116" y="466864"/>
                </a:moveTo>
                <a:cubicBezTo>
                  <a:pt x="2843683" y="531663"/>
                  <a:pt x="2856317" y="614921"/>
                  <a:pt x="2833229" y="688396"/>
                </a:cubicBezTo>
                <a:lnTo>
                  <a:pt x="2819883" y="719843"/>
                </a:lnTo>
                <a:lnTo>
                  <a:pt x="2815115" y="731080"/>
                </a:lnTo>
                <a:lnTo>
                  <a:pt x="2753784" y="803983"/>
                </a:lnTo>
                <a:lnTo>
                  <a:pt x="2753785" y="803983"/>
                </a:lnTo>
                <a:cubicBezTo>
                  <a:pt x="2779704" y="783356"/>
                  <a:pt x="2800216" y="758452"/>
                  <a:pt x="2815116" y="731079"/>
                </a:cubicBezTo>
                <a:lnTo>
                  <a:pt x="2819884" y="719842"/>
                </a:lnTo>
                <a:lnTo>
                  <a:pt x="4307767" y="2589492"/>
                </a:lnTo>
                <a:lnTo>
                  <a:pt x="4240735" y="2839660"/>
                </a:lnTo>
                <a:lnTo>
                  <a:pt x="2656954" y="849505"/>
                </a:lnTo>
                <a:lnTo>
                  <a:pt x="2656952" y="849506"/>
                </a:lnTo>
                <a:lnTo>
                  <a:pt x="2623310" y="855451"/>
                </a:lnTo>
                <a:cubicBezTo>
                  <a:pt x="2546527" y="861454"/>
                  <a:pt x="2468231" y="830451"/>
                  <a:pt x="2416663" y="765652"/>
                </a:cubicBezTo>
                <a:cubicBezTo>
                  <a:pt x="2334155" y="661973"/>
                  <a:pt x="2351317" y="511040"/>
                  <a:pt x="2454995" y="428532"/>
                </a:cubicBezTo>
                <a:cubicBezTo>
                  <a:pt x="2558674" y="346023"/>
                  <a:pt x="2709608" y="363185"/>
                  <a:pt x="2792116" y="466864"/>
                </a:cubicBezTo>
                <a:close/>
                <a:moveTo>
                  <a:pt x="3141868" y="471049"/>
                </a:moveTo>
                <a:lnTo>
                  <a:pt x="3141867" y="471049"/>
                </a:lnTo>
                <a:lnTo>
                  <a:pt x="3126370" y="473788"/>
                </a:lnTo>
                <a:close/>
                <a:moveTo>
                  <a:pt x="4821187" y="2299530"/>
                </a:moveTo>
                <a:lnTo>
                  <a:pt x="4758167" y="2282643"/>
                </a:lnTo>
                <a:lnTo>
                  <a:pt x="4758167" y="2282644"/>
                </a:lnTo>
                <a:close/>
                <a:moveTo>
                  <a:pt x="5221621" y="2772247"/>
                </a:moveTo>
                <a:lnTo>
                  <a:pt x="5222477" y="2773324"/>
                </a:lnTo>
                <a:lnTo>
                  <a:pt x="5221023" y="2774482"/>
                </a:lnTo>
                <a:lnTo>
                  <a:pt x="4833240" y="4221707"/>
                </a:lnTo>
                <a:lnTo>
                  <a:pt x="4617666" y="4221707"/>
                </a:lnTo>
                <a:lnTo>
                  <a:pt x="4993315" y="2819765"/>
                </a:lnTo>
                <a:lnTo>
                  <a:pt x="4871003" y="2666068"/>
                </a:lnTo>
                <a:lnTo>
                  <a:pt x="4938035" y="2415899"/>
                </a:lnTo>
                <a:lnTo>
                  <a:pt x="5060348" y="2569595"/>
                </a:lnTo>
                <a:lnTo>
                  <a:pt x="5060348" y="2569594"/>
                </a:lnTo>
                <a:lnTo>
                  <a:pt x="5221621" y="2772247"/>
                </a:lnTo>
                <a:lnTo>
                  <a:pt x="5221022" y="2774481"/>
                </a:lnTo>
                <a:lnTo>
                  <a:pt x="5059545" y="2902986"/>
                </a:lnTo>
                <a:lnTo>
                  <a:pt x="5221022" y="2774483"/>
                </a:lnTo>
                <a:close/>
                <a:moveTo>
                  <a:pt x="3265011" y="90531"/>
                </a:moveTo>
                <a:cubicBezTo>
                  <a:pt x="3316579" y="155330"/>
                  <a:pt x="3329213" y="238588"/>
                  <a:pt x="3306124" y="312063"/>
                </a:cubicBezTo>
                <a:lnTo>
                  <a:pt x="3291400" y="346761"/>
                </a:lnTo>
                <a:lnTo>
                  <a:pt x="3291400" y="346762"/>
                </a:lnTo>
                <a:lnTo>
                  <a:pt x="4851998" y="2307786"/>
                </a:lnTo>
                <a:lnTo>
                  <a:pt x="4938035" y="2415899"/>
                </a:lnTo>
                <a:lnTo>
                  <a:pt x="4871003" y="2666067"/>
                </a:lnTo>
                <a:lnTo>
                  <a:pt x="4709729" y="2463414"/>
                </a:lnTo>
                <a:lnTo>
                  <a:pt x="4709730" y="2463413"/>
                </a:lnTo>
                <a:lnTo>
                  <a:pt x="3126369" y="473788"/>
                </a:lnTo>
                <a:lnTo>
                  <a:pt x="3096206" y="479117"/>
                </a:lnTo>
                <a:cubicBezTo>
                  <a:pt x="3019423" y="485121"/>
                  <a:pt x="2941127" y="454118"/>
                  <a:pt x="2889559" y="389319"/>
                </a:cubicBezTo>
                <a:cubicBezTo>
                  <a:pt x="2807051" y="285640"/>
                  <a:pt x="2824213" y="134707"/>
                  <a:pt x="2927891" y="52198"/>
                </a:cubicBezTo>
                <a:cubicBezTo>
                  <a:pt x="3031570" y="-30310"/>
                  <a:pt x="3182503" y="-13148"/>
                  <a:pt x="3265011" y="905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4BDE2214-FAD8-481A-9CE0-D3C63BB0C1B6}"/>
              </a:ext>
            </a:extLst>
          </p:cNvPr>
          <p:cNvSpPr/>
          <p:nvPr/>
        </p:nvSpPr>
        <p:spPr>
          <a:xfrm>
            <a:off x="7506566" y="2647406"/>
            <a:ext cx="2194560" cy="21945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D8A68F5D-B569-4CB4-A5B4-D9F47F8B1969}"/>
              </a:ext>
            </a:extLst>
          </p:cNvPr>
          <p:cNvSpPr/>
          <p:nvPr/>
        </p:nvSpPr>
        <p:spPr>
          <a:xfrm>
            <a:off x="3283133" y="1741715"/>
            <a:ext cx="2569029" cy="3831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Business Process Maps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FD11E335-6701-4E59-ABAD-43EDA6C781D4}"/>
              </a:ext>
            </a:extLst>
          </p:cNvPr>
          <p:cNvSpPr/>
          <p:nvPr/>
        </p:nvSpPr>
        <p:spPr>
          <a:xfrm>
            <a:off x="3283133" y="2331852"/>
            <a:ext cx="2569029" cy="3831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Configurations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678A7AC7-2885-451E-BD51-62FD51F2B94B}"/>
              </a:ext>
            </a:extLst>
          </p:cNvPr>
          <p:cNvSpPr/>
          <p:nvPr/>
        </p:nvSpPr>
        <p:spPr>
          <a:xfrm>
            <a:off x="3283133" y="2965534"/>
            <a:ext cx="2569029" cy="3831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FRICE</a:t>
            </a:r>
            <a:r>
              <a:rPr lang="en-US" dirty="0"/>
              <a:t>-W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425153CB-529A-4E34-86DE-91F6791B365F}"/>
              </a:ext>
            </a:extLst>
          </p:cNvPr>
          <p:cNvSpPr/>
          <p:nvPr/>
        </p:nvSpPr>
        <p:spPr>
          <a:xfrm>
            <a:off x="3283133" y="3553097"/>
            <a:ext cx="2569029" cy="3831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Agency Data and Set-up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B1CEABDB-823E-4E0F-A5F1-A913CEFFAE79}"/>
              </a:ext>
            </a:extLst>
          </p:cNvPr>
          <p:cNvSpPr/>
          <p:nvPr/>
        </p:nvSpPr>
        <p:spPr>
          <a:xfrm>
            <a:off x="3283133" y="4145545"/>
            <a:ext cx="2569029" cy="3831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Testing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EF95C73-0754-496B-AD4D-C61AF5C89E7F}"/>
              </a:ext>
            </a:extLst>
          </p:cNvPr>
          <p:cNvSpPr/>
          <p:nvPr/>
        </p:nvSpPr>
        <p:spPr>
          <a:xfrm>
            <a:off x="3283133" y="4749901"/>
            <a:ext cx="2569029" cy="3831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Scenarios and Scripts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0587B18F-904F-4C7C-A358-043A2EE3CABB}"/>
              </a:ext>
            </a:extLst>
          </p:cNvPr>
          <p:cNvSpPr/>
          <p:nvPr/>
        </p:nvSpPr>
        <p:spPr>
          <a:xfrm>
            <a:off x="3283133" y="5354257"/>
            <a:ext cx="2569029" cy="3831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System Knowledge</a:t>
            </a:r>
          </a:p>
        </p:txBody>
      </p: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5B36BFB0-1679-4444-A547-C2387321EBED}"/>
              </a:ext>
            </a:extLst>
          </p:cNvPr>
          <p:cNvGrpSpPr/>
          <p:nvPr/>
        </p:nvGrpSpPr>
        <p:grpSpPr>
          <a:xfrm>
            <a:off x="6715600" y="2303682"/>
            <a:ext cx="4523374" cy="3052836"/>
            <a:chOff x="7391475" y="2522787"/>
            <a:chExt cx="4523374" cy="3052836"/>
          </a:xfrm>
        </p:grpSpPr>
        <p:graphicFrame>
          <p:nvGraphicFramePr>
            <p:cNvPr id="234" name="Diagram 233">
              <a:extLst>
                <a:ext uri="{FF2B5EF4-FFF2-40B4-BE49-F238E27FC236}">
                  <a16:creationId xmlns:a16="http://schemas.microsoft.com/office/drawing/2014/main" id="{27E6F17A-1708-4BA9-9489-6BD1203372C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50581248"/>
                </p:ext>
              </p:extLst>
            </p:nvPr>
          </p:nvGraphicFramePr>
          <p:xfrm>
            <a:off x="7391475" y="2522787"/>
            <a:ext cx="3802561" cy="305283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35" name="Star: 5 Points 234">
              <a:extLst>
                <a:ext uri="{FF2B5EF4-FFF2-40B4-BE49-F238E27FC236}">
                  <a16:creationId xmlns:a16="http://schemas.microsoft.com/office/drawing/2014/main" id="{2B4DD5D9-3BA7-4190-B89D-D8EF0F1C4364}"/>
                </a:ext>
              </a:extLst>
            </p:cNvPr>
            <p:cNvSpPr/>
            <p:nvPr/>
          </p:nvSpPr>
          <p:spPr>
            <a:xfrm>
              <a:off x="9060384" y="3356867"/>
              <a:ext cx="196517" cy="150700"/>
            </a:xfrm>
            <a:prstGeom prst="star5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Star: 5 Points 235">
              <a:extLst>
                <a:ext uri="{FF2B5EF4-FFF2-40B4-BE49-F238E27FC236}">
                  <a16:creationId xmlns:a16="http://schemas.microsoft.com/office/drawing/2014/main" id="{AB43A2C8-515B-4A6B-A55D-E3ED3AD76800}"/>
                </a:ext>
              </a:extLst>
            </p:cNvPr>
            <p:cNvSpPr/>
            <p:nvPr/>
          </p:nvSpPr>
          <p:spPr>
            <a:xfrm>
              <a:off x="9043691" y="5353976"/>
              <a:ext cx="196517" cy="150700"/>
            </a:xfrm>
            <a:prstGeom prst="star5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037CB093-EE18-44BD-B1D5-BBD65278C0DA}"/>
                </a:ext>
              </a:extLst>
            </p:cNvPr>
            <p:cNvGrpSpPr/>
            <p:nvPr/>
          </p:nvGrpSpPr>
          <p:grpSpPr>
            <a:xfrm>
              <a:off x="10032287" y="5091766"/>
              <a:ext cx="1882562" cy="276999"/>
              <a:chOff x="9998738" y="5035178"/>
              <a:chExt cx="1892408" cy="276999"/>
            </a:xfrm>
          </p:grpSpPr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C178DC72-0240-4026-8C33-FF81CB9872BF}"/>
                  </a:ext>
                </a:extLst>
              </p:cNvPr>
              <p:cNvSpPr txBox="1"/>
              <p:nvPr/>
            </p:nvSpPr>
            <p:spPr>
              <a:xfrm>
                <a:off x="10137637" y="5035178"/>
                <a:ext cx="175350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Stakeholder Group Input</a:t>
                </a:r>
              </a:p>
            </p:txBody>
          </p:sp>
          <p:sp>
            <p:nvSpPr>
              <p:cNvPr id="240" name="Star: 5 Points 239">
                <a:extLst>
                  <a:ext uri="{FF2B5EF4-FFF2-40B4-BE49-F238E27FC236}">
                    <a16:creationId xmlns:a16="http://schemas.microsoft.com/office/drawing/2014/main" id="{342F7B51-0734-462E-8DB5-8967A33E9FB1}"/>
                  </a:ext>
                </a:extLst>
              </p:cNvPr>
              <p:cNvSpPr/>
              <p:nvPr/>
            </p:nvSpPr>
            <p:spPr>
              <a:xfrm>
                <a:off x="9998738" y="5058386"/>
                <a:ext cx="196517" cy="150700"/>
              </a:xfrm>
              <a:prstGeom prst="star5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2EEA49F7-73FB-44E1-BDD4-7EDB165B02FE}"/>
                </a:ext>
              </a:extLst>
            </p:cNvPr>
            <p:cNvSpPr txBox="1"/>
            <p:nvPr/>
          </p:nvSpPr>
          <p:spPr>
            <a:xfrm>
              <a:off x="8515835" y="3720168"/>
              <a:ext cx="15919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Business</a:t>
              </a:r>
              <a:b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</a:t>
              </a:r>
              <a:b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Validation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Cycle</a:t>
              </a:r>
            </a:p>
          </p:txBody>
        </p:sp>
      </p:grpSp>
      <p:sp>
        <p:nvSpPr>
          <p:cNvPr id="241" name="Content Placeholder 2">
            <a:extLst>
              <a:ext uri="{FF2B5EF4-FFF2-40B4-BE49-F238E27FC236}">
                <a16:creationId xmlns:a16="http://schemas.microsoft.com/office/drawing/2014/main" id="{B5F41E43-0D6F-4AD1-B9FF-786356F366C5}"/>
              </a:ext>
            </a:extLst>
          </p:cNvPr>
          <p:cNvSpPr txBox="1">
            <a:spLocks/>
          </p:cNvSpPr>
          <p:nvPr/>
        </p:nvSpPr>
        <p:spPr>
          <a:xfrm>
            <a:off x="165352" y="1684922"/>
            <a:ext cx="2415254" cy="2771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E1450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Luma project workstreams will have an agency stakeholder group that supports workstream business process design/validation.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Each comprises 5 to 9 subject matter experts who represent one or more State agencies.</a:t>
            </a:r>
          </a:p>
          <a:p>
            <a:r>
              <a:rPr lang="en-US" sz="1400" dirty="0">
                <a:solidFill>
                  <a:schemeClr val="tx1"/>
                </a:solidFill>
              </a:rPr>
              <a:t>Review system and business processes </a:t>
            </a:r>
          </a:p>
          <a:p>
            <a:r>
              <a:rPr lang="en-US" sz="1400" dirty="0">
                <a:solidFill>
                  <a:schemeClr val="tx1"/>
                </a:solidFill>
              </a:rPr>
              <a:t>Confirm business requirements are met</a:t>
            </a:r>
          </a:p>
          <a:p>
            <a:r>
              <a:rPr lang="en-US" sz="1400" dirty="0">
                <a:solidFill>
                  <a:schemeClr val="tx1"/>
                </a:solidFill>
              </a:rPr>
              <a:t>Identify potential gaps</a:t>
            </a:r>
          </a:p>
          <a:p>
            <a:r>
              <a:rPr lang="en-US" sz="1400" dirty="0">
                <a:solidFill>
                  <a:schemeClr val="tx1"/>
                </a:solidFill>
              </a:rPr>
              <a:t>Act as a sounding board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and not decision-makers</a:t>
            </a:r>
          </a:p>
        </p:txBody>
      </p:sp>
    </p:spTree>
    <p:extLst>
      <p:ext uri="{BB962C8B-B14F-4D97-AF65-F5344CB8AC3E}">
        <p14:creationId xmlns:p14="http://schemas.microsoft.com/office/powerpoint/2010/main" val="457229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64FB14-3EA0-46DF-8B29-AD0999FDD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4"/>
          <a:stretch/>
        </p:blipFill>
        <p:spPr>
          <a:xfrm>
            <a:off x="0" y="0"/>
            <a:ext cx="12192000" cy="6337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53A6CE-7BBF-4A74-9A34-366307D77A78}"/>
              </a:ext>
            </a:extLst>
          </p:cNvPr>
          <p:cNvSpPr/>
          <p:nvPr/>
        </p:nvSpPr>
        <p:spPr>
          <a:xfrm>
            <a:off x="0" y="0"/>
            <a:ext cx="12192000" cy="6366933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687D45-91FF-423D-9AC4-8A53958E7413}"/>
              </a:ext>
            </a:extLst>
          </p:cNvPr>
          <p:cNvGrpSpPr/>
          <p:nvPr/>
        </p:nvGrpSpPr>
        <p:grpSpPr>
          <a:xfrm>
            <a:off x="2849880" y="2641062"/>
            <a:ext cx="6492240" cy="1084807"/>
            <a:chOff x="4783749" y="2581795"/>
            <a:chExt cx="6492240" cy="1084807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5CA47CAA-97DF-4656-9F27-AC0CF360AA67}"/>
                </a:ext>
              </a:extLst>
            </p:cNvPr>
            <p:cNvSpPr txBox="1">
              <a:spLocks/>
            </p:cNvSpPr>
            <p:nvPr/>
          </p:nvSpPr>
          <p:spPr>
            <a:xfrm>
              <a:off x="4783749" y="2581795"/>
              <a:ext cx="6492240" cy="10848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Luma Phase </a:t>
              </a:r>
              <a:r>
                <a:rPr lang="en-US" sz="3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Update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89787D8-0209-4903-A357-D61C2ADC4E28}"/>
                </a:ext>
              </a:extLst>
            </p:cNvPr>
            <p:cNvCxnSpPr>
              <a:cxnSpLocks/>
            </p:cNvCxnSpPr>
            <p:nvPr/>
          </p:nvCxnSpPr>
          <p:spPr>
            <a:xfrm>
              <a:off x="5039019" y="3666602"/>
              <a:ext cx="5981700" cy="0"/>
            </a:xfrm>
            <a:prstGeom prst="line">
              <a:avLst/>
            </a:prstGeom>
            <a:ln w="28575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0871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252AE4-8522-4EBB-A1C5-5F7E24A9BC03}"/>
              </a:ext>
            </a:extLst>
          </p:cNvPr>
          <p:cNvGrpSpPr/>
          <p:nvPr/>
        </p:nvGrpSpPr>
        <p:grpSpPr>
          <a:xfrm>
            <a:off x="80454" y="1466425"/>
            <a:ext cx="11390677" cy="4866777"/>
            <a:chOff x="318579" y="1475950"/>
            <a:chExt cx="11390677" cy="486677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2F98613-5908-47F2-AF8E-1329FE162C66}"/>
                </a:ext>
              </a:extLst>
            </p:cNvPr>
            <p:cNvCxnSpPr>
              <a:cxnSpLocks/>
            </p:cNvCxnSpPr>
            <p:nvPr/>
          </p:nvCxnSpPr>
          <p:spPr>
            <a:xfrm>
              <a:off x="4982371" y="1480472"/>
              <a:ext cx="0" cy="486225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3C57F20-11AD-4CAA-8C87-6192A817C473}"/>
                </a:ext>
              </a:extLst>
            </p:cNvPr>
            <p:cNvSpPr/>
            <p:nvPr/>
          </p:nvSpPr>
          <p:spPr>
            <a:xfrm>
              <a:off x="5940754" y="1633764"/>
              <a:ext cx="1117092" cy="437603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JUN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E88014C-2776-4853-B94C-FFE7318ADEA8}"/>
                </a:ext>
              </a:extLst>
            </p:cNvPr>
            <p:cNvSpPr/>
            <p:nvPr/>
          </p:nvSpPr>
          <p:spPr>
            <a:xfrm>
              <a:off x="7093470" y="1633764"/>
              <a:ext cx="1117092" cy="437603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JUL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4437D5-D04B-459A-891E-C7FFDD103DF0}"/>
                </a:ext>
              </a:extLst>
            </p:cNvPr>
            <p:cNvSpPr/>
            <p:nvPr/>
          </p:nvSpPr>
          <p:spPr>
            <a:xfrm>
              <a:off x="8246185" y="1633764"/>
              <a:ext cx="1117092" cy="437603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AUG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5563F1-97B3-43BC-95CD-06CF0A79D14A}"/>
                </a:ext>
              </a:extLst>
            </p:cNvPr>
            <p:cNvSpPr/>
            <p:nvPr/>
          </p:nvSpPr>
          <p:spPr>
            <a:xfrm>
              <a:off x="9398901" y="1633764"/>
              <a:ext cx="1117092" cy="437603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SEP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7BCA7E-5CFB-4E9A-BD3C-741FD59FA019}"/>
                </a:ext>
              </a:extLst>
            </p:cNvPr>
            <p:cNvSpPr/>
            <p:nvPr/>
          </p:nvSpPr>
          <p:spPr>
            <a:xfrm>
              <a:off x="10551616" y="1633764"/>
              <a:ext cx="1117092" cy="437603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OCT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B5718B-FB17-4807-A484-13B72BFC279C}"/>
                </a:ext>
              </a:extLst>
            </p:cNvPr>
            <p:cNvSpPr/>
            <p:nvPr/>
          </p:nvSpPr>
          <p:spPr>
            <a:xfrm>
              <a:off x="4068979" y="3484729"/>
              <a:ext cx="1737472" cy="2089065"/>
            </a:xfrm>
            <a:prstGeom prst="rect">
              <a:avLst/>
            </a:prstGeom>
            <a:gradFill flip="none" rotWithShape="1">
              <a:gsLst>
                <a:gs pos="98000">
                  <a:srgbClr val="C8DBE4"/>
                </a:gs>
                <a:gs pos="61000">
                  <a:srgbClr val="F0ECD3"/>
                </a:gs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rgbClr val="A1CAF5"/>
                </a:gs>
              </a:gsLst>
              <a:lin ang="0" scaled="1"/>
              <a:tileRect/>
            </a:gra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0"/>
            <a:lstStyle/>
            <a:p>
              <a:pPr algn="ctr" defTabSz="457200"/>
              <a:r>
                <a:rPr lang="en-US" sz="1600" b="1" spc="-4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SIT Readiness</a:t>
              </a:r>
            </a:p>
            <a:p>
              <a:pPr algn="ctr" defTabSz="457200"/>
              <a:endParaRPr lang="en-US" sz="1600" b="1" spc="-4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28600" indent="-114300" defTabSz="457200">
                <a:buFont typeface="Arial" panose="020B0604020202020204" pitchFamily="34" charset="0"/>
                <a:buChar char="•"/>
              </a:pPr>
              <a:r>
                <a:rPr lang="en-US" sz="1600" spc="-4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Tenant Build</a:t>
              </a:r>
            </a:p>
            <a:p>
              <a:pPr marL="228600" indent="-114300" defTabSz="457200">
                <a:buFont typeface="Arial" panose="020B0604020202020204" pitchFamily="34" charset="0"/>
                <a:buChar char="•"/>
              </a:pPr>
              <a:r>
                <a:rPr lang="en-US" sz="1600" spc="-4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User Stories</a:t>
              </a:r>
            </a:p>
            <a:p>
              <a:pPr marL="228600" indent="-114300" defTabSz="457200">
                <a:buFont typeface="Arial" panose="020B0604020202020204" pitchFamily="34" charset="0"/>
                <a:buChar char="•"/>
              </a:pPr>
              <a:r>
                <a:rPr lang="en-US" sz="1600" spc="-4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Test Scripts</a:t>
              </a:r>
            </a:p>
            <a:p>
              <a:pPr marL="228600" indent="-114300" defTabSz="457200">
                <a:buFont typeface="Arial" panose="020B0604020202020204" pitchFamily="34" charset="0"/>
                <a:buChar char="•"/>
              </a:pPr>
              <a:r>
                <a:rPr lang="en-US" sz="1600" spc="-4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Mitigations</a:t>
              </a:r>
              <a:endParaRPr lang="en-US" sz="1200" spc="-4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D21D509-50D7-4450-82FC-C333E7632692}"/>
                </a:ext>
              </a:extLst>
            </p:cNvPr>
            <p:cNvSpPr/>
            <p:nvPr/>
          </p:nvSpPr>
          <p:spPr>
            <a:xfrm>
              <a:off x="7080275" y="4328029"/>
              <a:ext cx="1737472" cy="486225"/>
            </a:xfrm>
            <a:prstGeom prst="rect">
              <a:avLst/>
            </a:prstGeom>
            <a:solidFill>
              <a:srgbClr val="A1CAF5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0"/>
            <a:lstStyle/>
            <a:p>
              <a:pPr algn="ctr" defTabSz="457200">
                <a:lnSpc>
                  <a:spcPct val="85000"/>
                </a:lnSpc>
              </a:pPr>
              <a:r>
                <a:rPr lang="en-US" sz="1600" spc="-30" dirty="0">
                  <a:solidFill>
                    <a:prstClr val="black"/>
                  </a:solidFill>
                  <a:cs typeface="Calibri" panose="020F0502020204030204" pitchFamily="34" charset="0"/>
                </a:rPr>
                <a:t>Pay/Time</a:t>
              </a:r>
            </a:p>
            <a:p>
              <a:pPr algn="ctr" defTabSz="457200">
                <a:lnSpc>
                  <a:spcPct val="85000"/>
                </a:lnSpc>
              </a:pPr>
              <a:r>
                <a:rPr lang="en-US" sz="1600" spc="-30" dirty="0">
                  <a:solidFill>
                    <a:prstClr val="black"/>
                  </a:solidFill>
                  <a:cs typeface="Calibri" panose="020F0502020204030204" pitchFamily="34" charset="0"/>
                </a:rPr>
                <a:t>Compare 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68B74E-7EDB-4527-83D1-7DD53000E71D}"/>
                </a:ext>
              </a:extLst>
            </p:cNvPr>
            <p:cNvSpPr/>
            <p:nvPr/>
          </p:nvSpPr>
          <p:spPr>
            <a:xfrm>
              <a:off x="8848331" y="4328029"/>
              <a:ext cx="1737472" cy="486225"/>
            </a:xfrm>
            <a:prstGeom prst="rect">
              <a:avLst/>
            </a:prstGeom>
            <a:solidFill>
              <a:srgbClr val="A1CAF5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0"/>
            <a:lstStyle/>
            <a:p>
              <a:pPr algn="ctr" defTabSz="457200">
                <a:lnSpc>
                  <a:spcPct val="85000"/>
                </a:lnSpc>
              </a:pPr>
              <a:r>
                <a:rPr lang="en-US" sz="1600" spc="-30" dirty="0">
                  <a:solidFill>
                    <a:prstClr val="black"/>
                  </a:solidFill>
                  <a:cs typeface="Calibri" panose="020F0502020204030204" pitchFamily="34" charset="0"/>
                </a:rPr>
                <a:t>Pay/Time </a:t>
              </a:r>
            </a:p>
            <a:p>
              <a:pPr algn="ctr" defTabSz="457200">
                <a:lnSpc>
                  <a:spcPct val="85000"/>
                </a:lnSpc>
              </a:pPr>
              <a:r>
                <a:rPr lang="en-US" sz="1600" spc="-30" dirty="0">
                  <a:solidFill>
                    <a:prstClr val="black"/>
                  </a:solidFill>
                  <a:cs typeface="Calibri" panose="020F0502020204030204" pitchFamily="34" charset="0"/>
                </a:rPr>
                <a:t>Compare 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AD8BC5-A714-4373-A760-65746156FB52}"/>
                </a:ext>
              </a:extLst>
            </p:cNvPr>
            <p:cNvSpPr/>
            <p:nvPr/>
          </p:nvSpPr>
          <p:spPr>
            <a:xfrm>
              <a:off x="10616388" y="4328029"/>
              <a:ext cx="1052319" cy="486225"/>
            </a:xfrm>
            <a:prstGeom prst="rect">
              <a:avLst/>
            </a:prstGeom>
            <a:solidFill>
              <a:srgbClr val="A1CAF5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0"/>
            <a:lstStyle/>
            <a:p>
              <a:pPr algn="ctr" defTabSz="457200">
                <a:lnSpc>
                  <a:spcPct val="85000"/>
                </a:lnSpc>
              </a:pPr>
              <a:r>
                <a:rPr lang="en-US" sz="1600" spc="-30" dirty="0">
                  <a:solidFill>
                    <a:prstClr val="black"/>
                  </a:solidFill>
                  <a:cs typeface="Calibri" panose="020F0502020204030204" pitchFamily="34" charset="0"/>
                </a:rPr>
                <a:t>Pay/Time</a:t>
              </a:r>
            </a:p>
            <a:p>
              <a:pPr algn="ctr" defTabSz="457200">
                <a:lnSpc>
                  <a:spcPct val="85000"/>
                </a:lnSpc>
              </a:pPr>
              <a:r>
                <a:rPr lang="en-US" sz="1600" spc="-30" dirty="0">
                  <a:solidFill>
                    <a:prstClr val="black"/>
                  </a:solidFill>
                  <a:cs typeface="Calibri" panose="020F0502020204030204" pitchFamily="34" charset="0"/>
                </a:rPr>
                <a:t>Compare 3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4FA029-0854-4F12-B593-73688361824F}"/>
                </a:ext>
              </a:extLst>
            </p:cNvPr>
            <p:cNvSpPr/>
            <p:nvPr/>
          </p:nvSpPr>
          <p:spPr>
            <a:xfrm>
              <a:off x="11651342" y="4319925"/>
              <a:ext cx="57914" cy="502433"/>
            </a:xfrm>
            <a:prstGeom prst="rect">
              <a:avLst/>
            </a:prstGeom>
            <a:solidFill>
              <a:srgbClr val="FF0000"/>
            </a:solidFill>
            <a:ln w="127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DFD838-F9F2-49AA-80CA-663686B322EB}"/>
                </a:ext>
              </a:extLst>
            </p:cNvPr>
            <p:cNvSpPr/>
            <p:nvPr/>
          </p:nvSpPr>
          <p:spPr>
            <a:xfrm>
              <a:off x="7158327" y="2361325"/>
              <a:ext cx="4516173" cy="486225"/>
            </a:xfrm>
            <a:prstGeom prst="rect">
              <a:avLst/>
            </a:prstGeom>
            <a:solidFill>
              <a:srgbClr val="A1CAF5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0"/>
            <a:lstStyle/>
            <a:p>
              <a:pPr algn="ctr" defTabSz="457200">
                <a:lnSpc>
                  <a:spcPct val="85000"/>
                </a:lnSpc>
              </a:pPr>
              <a:r>
                <a:rPr lang="en-US" sz="1600" spc="-30" dirty="0">
                  <a:solidFill>
                    <a:prstClr val="black"/>
                  </a:solidFill>
                  <a:cs typeface="Calibri" panose="020F0502020204030204" pitchFamily="34" charset="0"/>
                </a:rPr>
                <a:t>End User Training Developed &amp; Validated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A5D1B7-C660-4813-9345-4A1FCB1DED80}"/>
                </a:ext>
              </a:extLst>
            </p:cNvPr>
            <p:cNvSpPr/>
            <p:nvPr/>
          </p:nvSpPr>
          <p:spPr>
            <a:xfrm>
              <a:off x="11651342" y="2355235"/>
              <a:ext cx="57914" cy="502433"/>
            </a:xfrm>
            <a:prstGeom prst="rect">
              <a:avLst/>
            </a:prstGeom>
            <a:solidFill>
              <a:srgbClr val="FF0000"/>
            </a:solidFill>
            <a:ln w="127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55F3129-269F-4C8F-9636-AF6F813D5716}"/>
                </a:ext>
              </a:extLst>
            </p:cNvPr>
            <p:cNvSpPr/>
            <p:nvPr/>
          </p:nvSpPr>
          <p:spPr>
            <a:xfrm>
              <a:off x="10551616" y="3036241"/>
              <a:ext cx="1146717" cy="1014999"/>
            </a:xfrm>
            <a:prstGeom prst="rect">
              <a:avLst/>
            </a:prstGeom>
            <a:solidFill>
              <a:srgbClr val="A1CAF5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0"/>
            <a:lstStyle/>
            <a:p>
              <a:pPr algn="ctr" defTabSz="457200">
                <a:lnSpc>
                  <a:spcPct val="85000"/>
                </a:lnSpc>
              </a:pPr>
              <a:r>
                <a:rPr lang="en-US" sz="1600" spc="-30" dirty="0">
                  <a:solidFill>
                    <a:prstClr val="black"/>
                  </a:solidFill>
                  <a:cs typeface="Calibri" panose="020F0502020204030204" pitchFamily="34" charset="0"/>
                </a:rPr>
                <a:t>User Acceptance Testing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052EC8-A8E3-4A98-A5BA-83ABAA6E0D84}"/>
                </a:ext>
              </a:extLst>
            </p:cNvPr>
            <p:cNvSpPr/>
            <p:nvPr/>
          </p:nvSpPr>
          <p:spPr>
            <a:xfrm>
              <a:off x="11651342" y="3025099"/>
              <a:ext cx="57914" cy="1037281"/>
            </a:xfrm>
            <a:prstGeom prst="rect">
              <a:avLst/>
            </a:prstGeom>
            <a:solidFill>
              <a:srgbClr val="FF0000"/>
            </a:solidFill>
            <a:ln w="127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B0CF2D-62F3-4565-B426-EFF13A2BCF2F}"/>
                </a:ext>
              </a:extLst>
            </p:cNvPr>
            <p:cNvSpPr/>
            <p:nvPr/>
          </p:nvSpPr>
          <p:spPr>
            <a:xfrm>
              <a:off x="481660" y="1629140"/>
              <a:ext cx="1695295" cy="445051"/>
            </a:xfrm>
            <a:prstGeom prst="rect">
              <a:avLst/>
            </a:prstGeom>
            <a:solidFill>
              <a:schemeClr val="bg1"/>
            </a:solidFill>
            <a:ln w="63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Phase 2 Start July 1 2021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C044F40-2BD6-415E-8DDE-F581FE7E6357}"/>
                </a:ext>
              </a:extLst>
            </p:cNvPr>
            <p:cNvSpPr/>
            <p:nvPr/>
          </p:nvSpPr>
          <p:spPr>
            <a:xfrm>
              <a:off x="773033" y="2952672"/>
              <a:ext cx="1683376" cy="48622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50+ BPR sessions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F27529-60B8-422E-9357-42E7A29FA9E0}"/>
                </a:ext>
              </a:extLst>
            </p:cNvPr>
            <p:cNvSpPr/>
            <p:nvPr/>
          </p:nvSpPr>
          <p:spPr>
            <a:xfrm>
              <a:off x="479835" y="2419824"/>
              <a:ext cx="1664941" cy="48622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Infor Orientations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0FCAF7-5C79-4338-B582-A78976E313C9}"/>
                </a:ext>
              </a:extLst>
            </p:cNvPr>
            <p:cNvSpPr/>
            <p:nvPr/>
          </p:nvSpPr>
          <p:spPr>
            <a:xfrm>
              <a:off x="933689" y="3485521"/>
              <a:ext cx="1772557" cy="48622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Base Configuration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413AB66-E13E-46C4-B5D5-DB702842F330}"/>
                </a:ext>
              </a:extLst>
            </p:cNvPr>
            <p:cNvSpPr/>
            <p:nvPr/>
          </p:nvSpPr>
          <p:spPr>
            <a:xfrm>
              <a:off x="1078479" y="4018370"/>
              <a:ext cx="2242846" cy="48622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Sprint 1: Build &amp; Test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58230B-E24B-4BA3-BFAC-94BBB3C2499D}"/>
                </a:ext>
              </a:extLst>
            </p:cNvPr>
            <p:cNvSpPr/>
            <p:nvPr/>
          </p:nvSpPr>
          <p:spPr>
            <a:xfrm>
              <a:off x="1303686" y="4551219"/>
              <a:ext cx="2181903" cy="48622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Sprint 2: Build &amp; Test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C67D13-6E92-4F0F-A698-157386D60824}"/>
                </a:ext>
              </a:extLst>
            </p:cNvPr>
            <p:cNvSpPr/>
            <p:nvPr/>
          </p:nvSpPr>
          <p:spPr>
            <a:xfrm>
              <a:off x="3632425" y="1633764"/>
              <a:ext cx="1117092" cy="437603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APR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C3822E7-EE67-449B-85F0-6AEFB68F8CC6}"/>
                </a:ext>
              </a:extLst>
            </p:cNvPr>
            <p:cNvSpPr/>
            <p:nvPr/>
          </p:nvSpPr>
          <p:spPr>
            <a:xfrm>
              <a:off x="4788039" y="1633764"/>
              <a:ext cx="1117092" cy="437603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MAY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77389F5-8D32-4F1C-8C66-AE6FEFCB835D}"/>
                </a:ext>
              </a:extLst>
            </p:cNvPr>
            <p:cNvSpPr/>
            <p:nvPr/>
          </p:nvSpPr>
          <p:spPr>
            <a:xfrm>
              <a:off x="7657090" y="3484729"/>
              <a:ext cx="1706188" cy="640300"/>
            </a:xfrm>
            <a:prstGeom prst="rect">
              <a:avLst/>
            </a:prstGeom>
            <a:solidFill>
              <a:srgbClr val="A1CAF5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0"/>
            <a:lstStyle/>
            <a:p>
              <a:pPr algn="ctr" defTabSz="457200">
                <a:lnSpc>
                  <a:spcPct val="85000"/>
                </a:lnSpc>
              </a:pPr>
              <a:r>
                <a:rPr lang="en-US" sz="1600" spc="-30" dirty="0">
                  <a:solidFill>
                    <a:prstClr val="black"/>
                  </a:solidFill>
                  <a:cs typeface="Calibri" panose="020F0502020204030204" pitchFamily="34" charset="0"/>
                </a:rPr>
                <a:t>System Integration</a:t>
              </a:r>
            </a:p>
            <a:p>
              <a:pPr algn="ctr" defTabSz="457200">
                <a:lnSpc>
                  <a:spcPct val="85000"/>
                </a:lnSpc>
              </a:pPr>
              <a:r>
                <a:rPr lang="en-US" sz="1600" spc="-30" dirty="0">
                  <a:solidFill>
                    <a:prstClr val="black"/>
                  </a:solidFill>
                  <a:cs typeface="Calibri" panose="020F0502020204030204" pitchFamily="34" charset="0"/>
                </a:rPr>
                <a:t>Testing 2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436C675-A849-4D08-A3F7-A3D52CD41F55}"/>
                </a:ext>
              </a:extLst>
            </p:cNvPr>
            <p:cNvGrpSpPr/>
            <p:nvPr/>
          </p:nvGrpSpPr>
          <p:grpSpPr>
            <a:xfrm>
              <a:off x="5978514" y="4914954"/>
              <a:ext cx="4537479" cy="648301"/>
              <a:chOff x="4890550" y="928059"/>
              <a:chExt cx="3581990" cy="365760"/>
            </a:xfrm>
          </p:grpSpPr>
          <p:cxnSp>
            <p:nvCxnSpPr>
              <p:cNvPr id="42" name="Connector: Elbow 9">
                <a:extLst>
                  <a:ext uri="{FF2B5EF4-FFF2-40B4-BE49-F238E27FC236}">
                    <a16:creationId xmlns:a16="http://schemas.microsoft.com/office/drawing/2014/main" id="{5007DF43-B2C7-4154-815B-B3AC0C10058E}"/>
                  </a:ext>
                </a:extLst>
              </p:cNvPr>
              <p:cNvCxnSpPr>
                <a:cxnSpLocks/>
                <a:stCxn id="45" idx="1"/>
                <a:endCxn id="43" idx="1"/>
              </p:cNvCxnSpPr>
              <p:nvPr/>
            </p:nvCxnSpPr>
            <p:spPr>
              <a:xfrm>
                <a:off x="4890550" y="1110939"/>
                <a:ext cx="270646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2822C63-B5D3-4AFC-A4F4-8B2CB5B81395}"/>
                  </a:ext>
                </a:extLst>
              </p:cNvPr>
              <p:cNvSpPr/>
              <p:nvPr/>
            </p:nvSpPr>
            <p:spPr>
              <a:xfrm>
                <a:off x="7597016" y="928059"/>
                <a:ext cx="875524" cy="365760"/>
              </a:xfrm>
              <a:prstGeom prst="rect">
                <a:avLst/>
              </a:prstGeom>
              <a:solidFill>
                <a:srgbClr val="A1CAF5"/>
              </a:solidFill>
              <a:ln w="63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0"/>
              <a:lstStyle/>
              <a:p>
                <a:pPr algn="ctr" defTabSz="457200">
                  <a:lnSpc>
                    <a:spcPct val="85000"/>
                  </a:lnSpc>
                </a:pPr>
                <a:r>
                  <a:rPr lang="en-US" sz="1600" spc="-3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Mock Cutover3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5331C04-9144-46C0-98D9-88D7E3C4BE8D}"/>
                  </a:ext>
                </a:extLst>
              </p:cNvPr>
              <p:cNvSpPr/>
              <p:nvPr/>
            </p:nvSpPr>
            <p:spPr>
              <a:xfrm>
                <a:off x="6243783" y="928059"/>
                <a:ext cx="903646" cy="365760"/>
              </a:xfrm>
              <a:prstGeom prst="rect">
                <a:avLst/>
              </a:prstGeom>
              <a:solidFill>
                <a:srgbClr val="A1CAF5"/>
              </a:solidFill>
              <a:ln w="63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0"/>
              <a:lstStyle/>
              <a:p>
                <a:pPr algn="ctr" defTabSz="457200">
                  <a:lnSpc>
                    <a:spcPct val="85000"/>
                  </a:lnSpc>
                </a:pPr>
                <a:r>
                  <a:rPr lang="en-US" sz="1600" spc="-3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Mock Cutover2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6AAF27D-335C-4B73-AD3A-E6775A46D576}"/>
                  </a:ext>
                </a:extLst>
              </p:cNvPr>
              <p:cNvSpPr/>
              <p:nvPr/>
            </p:nvSpPr>
            <p:spPr>
              <a:xfrm>
                <a:off x="4890550" y="928059"/>
                <a:ext cx="903646" cy="365760"/>
              </a:xfrm>
              <a:prstGeom prst="rect">
                <a:avLst/>
              </a:prstGeom>
              <a:solidFill>
                <a:srgbClr val="A1CAF5"/>
              </a:solidFill>
              <a:ln w="63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0"/>
              <a:lstStyle/>
              <a:p>
                <a:pPr algn="ctr" defTabSz="457200">
                  <a:lnSpc>
                    <a:spcPct val="85000"/>
                  </a:lnSpc>
                </a:pPr>
                <a:r>
                  <a:rPr lang="en-US" sz="1600" spc="-3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Mock Cutover1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CF7C10B-156C-46BF-B652-46B462A0E0A1}"/>
                </a:ext>
              </a:extLst>
            </p:cNvPr>
            <p:cNvSpPr/>
            <p:nvPr/>
          </p:nvSpPr>
          <p:spPr>
            <a:xfrm>
              <a:off x="1964442" y="5084071"/>
              <a:ext cx="2073952" cy="486226"/>
            </a:xfrm>
            <a:prstGeom prst="rect">
              <a:avLst/>
            </a:prstGeom>
            <a:gradFill>
              <a:gsLst>
                <a:gs pos="57000">
                  <a:srgbClr val="CDE1B9"/>
                </a:gs>
                <a:gs pos="100000">
                  <a:schemeClr val="accent2">
                    <a:lumMod val="20000"/>
                    <a:lumOff val="80000"/>
                  </a:schemeClr>
                </a:gs>
                <a:gs pos="0">
                  <a:schemeClr val="accent6">
                    <a:lumMod val="40000"/>
                    <a:lumOff val="60000"/>
                  </a:schemeClr>
                </a:gs>
              </a:gsLst>
              <a:lin ang="0" scaled="1"/>
            </a:gra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Sprint 3: Build &amp; Test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16C7246-5499-4402-AB2F-17238B6AC80C}"/>
                </a:ext>
              </a:extLst>
            </p:cNvPr>
            <p:cNvGrpSpPr/>
            <p:nvPr/>
          </p:nvGrpSpPr>
          <p:grpSpPr>
            <a:xfrm>
              <a:off x="3153792" y="2134739"/>
              <a:ext cx="3792684" cy="499220"/>
              <a:chOff x="2660650" y="1301276"/>
              <a:chExt cx="2994032" cy="281651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C4C1181-9EB0-4A89-81C6-C738F2F71808}"/>
                  </a:ext>
                </a:extLst>
              </p:cNvPr>
              <p:cNvSpPr/>
              <p:nvPr/>
            </p:nvSpPr>
            <p:spPr>
              <a:xfrm>
                <a:off x="2660650" y="1304713"/>
                <a:ext cx="2971173" cy="274320"/>
              </a:xfrm>
              <a:prstGeom prst="rect">
                <a:avLst/>
              </a:prstGeom>
              <a:gradFill>
                <a:gsLst>
                  <a:gs pos="87000">
                    <a:srgbClr val="D1D9E2"/>
                  </a:gs>
                  <a:gs pos="79000">
                    <a:srgbClr val="F5E3D8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rgbClr val="A1CAF5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WFM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7.2 – Multi Tenant Gov Cloud 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AADB182-BC47-4FD7-B038-788D0F39366A}"/>
                  </a:ext>
                </a:extLst>
              </p:cNvPr>
              <p:cNvSpPr/>
              <p:nvPr/>
            </p:nvSpPr>
            <p:spPr>
              <a:xfrm>
                <a:off x="5608963" y="1301276"/>
                <a:ext cx="45719" cy="281651"/>
              </a:xfrm>
              <a:prstGeom prst="rect">
                <a:avLst/>
              </a:prstGeom>
              <a:solidFill>
                <a:srgbClr val="FF0000"/>
              </a:solidFill>
              <a:ln w="127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p:grpSp>
        <p:cxnSp>
          <p:nvCxnSpPr>
            <p:cNvPr id="30" name="Connector: Elbow 9">
              <a:extLst>
                <a:ext uri="{FF2B5EF4-FFF2-40B4-BE49-F238E27FC236}">
                  <a16:creationId xmlns:a16="http://schemas.microsoft.com/office/drawing/2014/main" id="{00C01F80-54BB-4CA6-ABC5-D5A2BDF58BE6}"/>
                </a:ext>
              </a:extLst>
            </p:cNvPr>
            <p:cNvCxnSpPr>
              <a:cxnSpLocks/>
              <a:stCxn id="31" idx="1"/>
              <a:endCxn id="26" idx="1"/>
            </p:cNvCxnSpPr>
            <p:nvPr/>
          </p:nvCxnSpPr>
          <p:spPr>
            <a:xfrm flipV="1">
              <a:off x="5847287" y="3804879"/>
              <a:ext cx="1809803" cy="388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93DE88-7BF8-459E-9230-54AC1068FDA3}"/>
                </a:ext>
              </a:extLst>
            </p:cNvPr>
            <p:cNvSpPr/>
            <p:nvPr/>
          </p:nvSpPr>
          <p:spPr>
            <a:xfrm>
              <a:off x="5847287" y="3484729"/>
              <a:ext cx="1184929" cy="648067"/>
            </a:xfrm>
            <a:prstGeom prst="rect">
              <a:avLst/>
            </a:prstGeom>
            <a:solidFill>
              <a:srgbClr val="A1CAF5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0"/>
            <a:lstStyle/>
            <a:p>
              <a:pPr algn="ctr" defTabSz="457200">
                <a:lnSpc>
                  <a:spcPct val="85000"/>
                </a:lnSpc>
              </a:pPr>
              <a:r>
                <a:rPr lang="en-US" sz="1600" spc="-30" dirty="0">
                  <a:solidFill>
                    <a:prstClr val="black"/>
                  </a:solidFill>
                  <a:cs typeface="Calibri" panose="020F0502020204030204" pitchFamily="34" charset="0"/>
                </a:rPr>
                <a:t>System Integration </a:t>
              </a:r>
            </a:p>
            <a:p>
              <a:pPr algn="ctr" defTabSz="457200">
                <a:lnSpc>
                  <a:spcPct val="85000"/>
                </a:lnSpc>
              </a:pPr>
              <a:r>
                <a:rPr lang="en-US" sz="1600" spc="-30" dirty="0">
                  <a:solidFill>
                    <a:prstClr val="black"/>
                  </a:solidFill>
                  <a:cs typeface="Calibri" panose="020F0502020204030204" pitchFamily="34" charset="0"/>
                </a:rPr>
                <a:t>Test 1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7D9311-8FF6-4F9D-AD7B-562CDC8101D3}"/>
                </a:ext>
              </a:extLst>
            </p:cNvPr>
            <p:cNvSpPr/>
            <p:nvPr/>
          </p:nvSpPr>
          <p:spPr>
            <a:xfrm>
              <a:off x="7691428" y="5656338"/>
              <a:ext cx="4005613" cy="486225"/>
            </a:xfrm>
            <a:prstGeom prst="rect">
              <a:avLst/>
            </a:prstGeom>
            <a:solidFill>
              <a:srgbClr val="A1CAF5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0"/>
            <a:lstStyle/>
            <a:p>
              <a:pPr algn="ctr" defTabSz="457200">
                <a:lnSpc>
                  <a:spcPct val="85000"/>
                </a:lnSpc>
              </a:pPr>
              <a:r>
                <a:rPr lang="en-US" sz="1600" spc="-30" dirty="0">
                  <a:solidFill>
                    <a:prstClr val="black"/>
                  </a:solidFill>
                  <a:cs typeface="Calibri" panose="020F0502020204030204" pitchFamily="34" charset="0"/>
                </a:rPr>
                <a:t>FRICE-W Mitigations/Scoping to Go Live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41392FA-EA00-4A17-89C0-A636B8618389}"/>
                </a:ext>
              </a:extLst>
            </p:cNvPr>
            <p:cNvSpPr/>
            <p:nvPr/>
          </p:nvSpPr>
          <p:spPr>
            <a:xfrm>
              <a:off x="481659" y="5656338"/>
              <a:ext cx="7175430" cy="486225"/>
            </a:xfrm>
            <a:prstGeom prst="rect">
              <a:avLst/>
            </a:prstGeom>
            <a:gradFill flip="none" rotWithShape="1">
              <a:gsLst>
                <a:gs pos="71000">
                  <a:schemeClr val="accent4">
                    <a:lumMod val="20000"/>
                    <a:lumOff val="80000"/>
                  </a:schemeClr>
                </a:gs>
                <a:gs pos="52000">
                  <a:schemeClr val="accent4">
                    <a:lumMod val="20000"/>
                    <a:lumOff val="80000"/>
                  </a:schemeClr>
                </a:gs>
                <a:gs pos="12000">
                  <a:srgbClr val="C1DEBB"/>
                </a:gs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rgbClr val="A1CAF5"/>
                </a:gs>
              </a:gsLst>
              <a:lin ang="0" scaled="1"/>
              <a:tileRect/>
            </a:gra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0"/>
            <a:lstStyle/>
            <a:p>
              <a:pPr algn="ctr" defTabSz="457200"/>
              <a:r>
                <a:rPr lang="en-US" sz="1600" spc="-4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(FRICE-W): Identify, Document, and Build (testing started in March)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9A9217A-5700-4B65-954C-9B7E9A828F0E}"/>
                </a:ext>
              </a:extLst>
            </p:cNvPr>
            <p:cNvSpPr/>
            <p:nvPr/>
          </p:nvSpPr>
          <p:spPr>
            <a:xfrm>
              <a:off x="11651342" y="5648234"/>
              <a:ext cx="57914" cy="502433"/>
            </a:xfrm>
            <a:prstGeom prst="rect">
              <a:avLst/>
            </a:prstGeom>
            <a:solidFill>
              <a:srgbClr val="FF0000"/>
            </a:solidFill>
            <a:ln w="127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A805D0C-6D95-4E49-8459-B7C8547DE064}"/>
                </a:ext>
              </a:extLst>
            </p:cNvPr>
            <p:cNvSpPr/>
            <p:nvPr/>
          </p:nvSpPr>
          <p:spPr>
            <a:xfrm>
              <a:off x="3543354" y="2810800"/>
              <a:ext cx="1439017" cy="46531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We are here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E442C3D-7584-4DEF-BBC4-930798FF9E83}"/>
                </a:ext>
              </a:extLst>
            </p:cNvPr>
            <p:cNvCxnSpPr>
              <a:cxnSpLocks/>
            </p:cNvCxnSpPr>
            <p:nvPr/>
          </p:nvCxnSpPr>
          <p:spPr>
            <a:xfrm>
              <a:off x="479835" y="1475950"/>
              <a:ext cx="0" cy="20116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Graphic 36" descr="Arrow: Straight with solid fill">
              <a:extLst>
                <a:ext uri="{FF2B5EF4-FFF2-40B4-BE49-F238E27FC236}">
                  <a16:creationId xmlns:a16="http://schemas.microsoft.com/office/drawing/2014/main" id="{3737B8D6-29E8-4148-9B52-B2357D702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318579" y="1838244"/>
              <a:ext cx="914400" cy="562140"/>
            </a:xfrm>
            <a:prstGeom prst="rect">
              <a:avLst/>
            </a:prstGeom>
          </p:spPr>
        </p:pic>
        <p:cxnSp>
          <p:nvCxnSpPr>
            <p:cNvPr id="38" name="Straight Arrow Connector 8">
              <a:extLst>
                <a:ext uri="{FF2B5EF4-FFF2-40B4-BE49-F238E27FC236}">
                  <a16:creationId xmlns:a16="http://schemas.microsoft.com/office/drawing/2014/main" id="{1F3152F6-8A7D-43F3-872E-62B1E4B2DC03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rot="10800000" flipV="1">
              <a:off x="5825554" y="3147118"/>
              <a:ext cx="283807" cy="320737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2C4B8D-7E38-40CC-871C-BFF86E2DC561}"/>
                </a:ext>
              </a:extLst>
            </p:cNvPr>
            <p:cNvSpPr txBox="1"/>
            <p:nvPr/>
          </p:nvSpPr>
          <p:spPr>
            <a:xfrm>
              <a:off x="6109360" y="2885509"/>
              <a:ext cx="18097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May 31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latin typeface="+mj-lt"/>
                </a:rPr>
                <a:t>(now 5 weeks)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60FDF00-BFB7-4822-9A72-4AD6F13F2C28}"/>
              </a:ext>
            </a:extLst>
          </p:cNvPr>
          <p:cNvSpPr txBox="1"/>
          <p:nvPr/>
        </p:nvSpPr>
        <p:spPr>
          <a:xfrm>
            <a:off x="-3247" y="460608"/>
            <a:ext cx="103308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May 2022 Updated Roadmap through October</a:t>
            </a:r>
          </a:p>
        </p:txBody>
      </p:sp>
    </p:spTree>
    <p:extLst>
      <p:ext uri="{BB962C8B-B14F-4D97-AF65-F5344CB8AC3E}">
        <p14:creationId xmlns:p14="http://schemas.microsoft.com/office/powerpoint/2010/main" val="2984357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81EBFC-CA8C-43F8-B8E2-D8ACCD7C7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7"/>
          <a:stretch/>
        </p:blipFill>
        <p:spPr>
          <a:xfrm>
            <a:off x="0" y="-1"/>
            <a:ext cx="12192000" cy="6366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53A6CE-7BBF-4A74-9A34-366307D77A78}"/>
              </a:ext>
            </a:extLst>
          </p:cNvPr>
          <p:cNvSpPr/>
          <p:nvPr/>
        </p:nvSpPr>
        <p:spPr>
          <a:xfrm>
            <a:off x="0" y="0"/>
            <a:ext cx="12192000" cy="6366933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687D45-91FF-423D-9AC4-8A53958E7413}"/>
              </a:ext>
            </a:extLst>
          </p:cNvPr>
          <p:cNvGrpSpPr/>
          <p:nvPr/>
        </p:nvGrpSpPr>
        <p:grpSpPr>
          <a:xfrm>
            <a:off x="2849880" y="2641062"/>
            <a:ext cx="6492240" cy="1084807"/>
            <a:chOff x="4783749" y="2581795"/>
            <a:chExt cx="6492240" cy="1084807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5CA47CAA-97DF-4656-9F27-AC0CF360AA67}"/>
                </a:ext>
              </a:extLst>
            </p:cNvPr>
            <p:cNvSpPr txBox="1">
              <a:spLocks/>
            </p:cNvSpPr>
            <p:nvPr/>
          </p:nvSpPr>
          <p:spPr>
            <a:xfrm>
              <a:off x="4783749" y="2581795"/>
              <a:ext cx="6492240" cy="10848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Luma Phase 2 Activities 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89787D8-0209-4903-A357-D61C2ADC4E28}"/>
                </a:ext>
              </a:extLst>
            </p:cNvPr>
            <p:cNvCxnSpPr>
              <a:cxnSpLocks/>
            </p:cNvCxnSpPr>
            <p:nvPr/>
          </p:nvCxnSpPr>
          <p:spPr>
            <a:xfrm>
              <a:off x="5039019" y="3666602"/>
              <a:ext cx="5981700" cy="0"/>
            </a:xfrm>
            <a:prstGeom prst="line">
              <a:avLst/>
            </a:prstGeom>
            <a:ln w="28575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9316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482FE-EA9F-491A-8872-1051B80A2104}"/>
              </a:ext>
            </a:extLst>
          </p:cNvPr>
          <p:cNvSpPr txBox="1">
            <a:spLocks/>
          </p:cNvSpPr>
          <p:nvPr/>
        </p:nvSpPr>
        <p:spPr>
          <a:xfrm>
            <a:off x="90954" y="392749"/>
            <a:ext cx="10515600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92F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Upcoming Phase 2 Workbooks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0BB32-1054-44C0-9BAA-DC26FC443EFA}"/>
              </a:ext>
            </a:extLst>
          </p:cNvPr>
          <p:cNvSpPr txBox="1"/>
          <p:nvPr/>
        </p:nvSpPr>
        <p:spPr>
          <a:xfrm>
            <a:off x="604971" y="1992689"/>
            <a:ext cx="10982057" cy="1356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Learning Management System Workbook for the Luma Learning and Development Module</a:t>
            </a:r>
          </a:p>
          <a:p>
            <a:pPr marL="342900" marR="0" lvl="0" indent="-34290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Management Workbook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0746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C9138-39CA-4F13-91FA-76AAE0144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" y="0"/>
            <a:ext cx="12177579" cy="63536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379CBF-61C8-45AD-AF3A-8B33397D9CD5}"/>
              </a:ext>
            </a:extLst>
          </p:cNvPr>
          <p:cNvSpPr/>
          <p:nvPr/>
        </p:nvSpPr>
        <p:spPr>
          <a:xfrm>
            <a:off x="-11622" y="43982"/>
            <a:ext cx="12192001" cy="6353666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3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69EFF8D-973A-4479-BFD8-1F544460323C}"/>
              </a:ext>
            </a:extLst>
          </p:cNvPr>
          <p:cNvGrpSpPr/>
          <p:nvPr/>
        </p:nvGrpSpPr>
        <p:grpSpPr>
          <a:xfrm>
            <a:off x="1226834" y="3187917"/>
            <a:ext cx="9195398" cy="984885"/>
            <a:chOff x="1399593" y="2059796"/>
            <a:chExt cx="9195398" cy="98488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B7FE18-F607-4C53-9C01-B57FFE3C9756}"/>
                </a:ext>
              </a:extLst>
            </p:cNvPr>
            <p:cNvSpPr txBox="1"/>
            <p:nvPr/>
          </p:nvSpPr>
          <p:spPr>
            <a:xfrm>
              <a:off x="1399593" y="2059796"/>
              <a:ext cx="919539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Training</a:t>
              </a:r>
              <a:r>
                <a: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D32A8C5-38C7-4D5D-A6F4-447DF385D4B3}"/>
                </a:ext>
              </a:extLst>
            </p:cNvPr>
            <p:cNvCxnSpPr>
              <a:cxnSpLocks/>
            </p:cNvCxnSpPr>
            <p:nvPr/>
          </p:nvCxnSpPr>
          <p:spPr>
            <a:xfrm>
              <a:off x="2576303" y="2808628"/>
              <a:ext cx="7133493" cy="0"/>
            </a:xfrm>
            <a:prstGeom prst="line">
              <a:avLst/>
            </a:prstGeom>
            <a:ln w="19050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00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B7C04-E940-4585-B9CF-BBDDCCA2F862}"/>
              </a:ext>
            </a:extLst>
          </p:cNvPr>
          <p:cNvSpPr txBox="1">
            <a:spLocks/>
          </p:cNvSpPr>
          <p:nvPr/>
        </p:nvSpPr>
        <p:spPr>
          <a:xfrm>
            <a:off x="113709" y="643740"/>
            <a:ext cx="10515600" cy="560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92F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Luma Budget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06DD9-8BF6-479A-849D-8CDD596C9026}"/>
              </a:ext>
            </a:extLst>
          </p:cNvPr>
          <p:cNvSpPr txBox="1"/>
          <p:nvPr/>
        </p:nvSpPr>
        <p:spPr>
          <a:xfrm>
            <a:off x="381000" y="1783139"/>
            <a:ext cx="109820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Luma Budget Team is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the system for the Budget FY 2024 submission.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points: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Rollover of Luma Budget for FY ‘24 is anticipated in the next several weeks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Emails will be forth coming with further details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showcase of Luma Budget FY ‘24 will be scheduled prior to opening with important information to be aware of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Training will be available for: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Luma Budget users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Refresher training for existing users, if desired</a:t>
            </a:r>
          </a:p>
        </p:txBody>
      </p:sp>
      <p:sp>
        <p:nvSpPr>
          <p:cNvPr id="4" name="Freeform 116">
            <a:extLst>
              <a:ext uri="{FF2B5EF4-FFF2-40B4-BE49-F238E27FC236}">
                <a16:creationId xmlns:a16="http://schemas.microsoft.com/office/drawing/2014/main" id="{0A97F5BA-DCCD-47B8-BA43-26A41870A516}"/>
              </a:ext>
            </a:extLst>
          </p:cNvPr>
          <p:cNvSpPr>
            <a:spLocks noEditPoints="1"/>
          </p:cNvSpPr>
          <p:nvPr/>
        </p:nvSpPr>
        <p:spPr bwMode="auto">
          <a:xfrm>
            <a:off x="9666960" y="4189608"/>
            <a:ext cx="1924697" cy="1761184"/>
          </a:xfrm>
          <a:custGeom>
            <a:avLst/>
            <a:gdLst>
              <a:gd name="T0" fmla="*/ 147 w 285"/>
              <a:gd name="T1" fmla="*/ 216 h 355"/>
              <a:gd name="T2" fmla="*/ 137 w 285"/>
              <a:gd name="T3" fmla="*/ 253 h 355"/>
              <a:gd name="T4" fmla="*/ 146 w 285"/>
              <a:gd name="T5" fmla="*/ 215 h 355"/>
              <a:gd name="T6" fmla="*/ 123 w 285"/>
              <a:gd name="T7" fmla="*/ 175 h 355"/>
              <a:gd name="T8" fmla="*/ 129 w 285"/>
              <a:gd name="T9" fmla="*/ 157 h 355"/>
              <a:gd name="T10" fmla="*/ 141 w 285"/>
              <a:gd name="T11" fmla="*/ 153 h 355"/>
              <a:gd name="T12" fmla="*/ 137 w 285"/>
              <a:gd name="T13" fmla="*/ 188 h 355"/>
              <a:gd name="T14" fmla="*/ 147 w 285"/>
              <a:gd name="T15" fmla="*/ 193 h 355"/>
              <a:gd name="T16" fmla="*/ 141 w 285"/>
              <a:gd name="T17" fmla="*/ 153 h 355"/>
              <a:gd name="T18" fmla="*/ 142 w 285"/>
              <a:gd name="T19" fmla="*/ 355 h 355"/>
              <a:gd name="T20" fmla="*/ 121 w 285"/>
              <a:gd name="T21" fmla="*/ 61 h 355"/>
              <a:gd name="T22" fmla="*/ 77 w 285"/>
              <a:gd name="T23" fmla="*/ 0 h 355"/>
              <a:gd name="T24" fmla="*/ 110 w 285"/>
              <a:gd name="T25" fmla="*/ 0 h 355"/>
              <a:gd name="T26" fmla="*/ 142 w 285"/>
              <a:gd name="T27" fmla="*/ 0 h 355"/>
              <a:gd name="T28" fmla="*/ 174 w 285"/>
              <a:gd name="T29" fmla="*/ 0 h 355"/>
              <a:gd name="T30" fmla="*/ 207 w 285"/>
              <a:gd name="T31" fmla="*/ 0 h 355"/>
              <a:gd name="T32" fmla="*/ 285 w 285"/>
              <a:gd name="T33" fmla="*/ 268 h 355"/>
              <a:gd name="T34" fmla="*/ 155 w 285"/>
              <a:gd name="T35" fmla="*/ 196 h 355"/>
              <a:gd name="T36" fmla="*/ 167 w 285"/>
              <a:gd name="T37" fmla="*/ 163 h 355"/>
              <a:gd name="T38" fmla="*/ 176 w 285"/>
              <a:gd name="T39" fmla="*/ 148 h 355"/>
              <a:gd name="T40" fmla="*/ 155 w 285"/>
              <a:gd name="T41" fmla="*/ 123 h 355"/>
              <a:gd name="T42" fmla="*/ 147 w 285"/>
              <a:gd name="T43" fmla="*/ 138 h 355"/>
              <a:gd name="T44" fmla="*/ 137 w 285"/>
              <a:gd name="T45" fmla="*/ 138 h 355"/>
              <a:gd name="T46" fmla="*/ 129 w 285"/>
              <a:gd name="T47" fmla="*/ 123 h 355"/>
              <a:gd name="T48" fmla="*/ 115 w 285"/>
              <a:gd name="T49" fmla="*/ 148 h 355"/>
              <a:gd name="T50" fmla="*/ 114 w 285"/>
              <a:gd name="T51" fmla="*/ 196 h 355"/>
              <a:gd name="T52" fmla="*/ 129 w 285"/>
              <a:gd name="T53" fmla="*/ 252 h 355"/>
              <a:gd name="T54" fmla="*/ 111 w 285"/>
              <a:gd name="T55" fmla="*/ 241 h 355"/>
              <a:gd name="T56" fmla="*/ 116 w 285"/>
              <a:gd name="T57" fmla="*/ 264 h 355"/>
              <a:gd name="T58" fmla="*/ 129 w 285"/>
              <a:gd name="T59" fmla="*/ 284 h 355"/>
              <a:gd name="T60" fmla="*/ 137 w 285"/>
              <a:gd name="T61" fmla="*/ 269 h 355"/>
              <a:gd name="T62" fmla="*/ 147 w 285"/>
              <a:gd name="T63" fmla="*/ 284 h 355"/>
              <a:gd name="T64" fmla="*/ 155 w 285"/>
              <a:gd name="T65" fmla="*/ 267 h 355"/>
              <a:gd name="T66" fmla="*/ 181 w 285"/>
              <a:gd name="T67" fmla="*/ 238 h 355"/>
              <a:gd name="T68" fmla="*/ 155 w 285"/>
              <a:gd name="T69" fmla="*/ 220 h 355"/>
              <a:gd name="T70" fmla="*/ 158 w 285"/>
              <a:gd name="T71" fmla="*/ 246 h 355"/>
              <a:gd name="T72" fmla="*/ 155 w 285"/>
              <a:gd name="T73" fmla="*/ 22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85" h="355">
                <a:moveTo>
                  <a:pt x="146" y="215"/>
                </a:moveTo>
                <a:cubicBezTo>
                  <a:pt x="146" y="215"/>
                  <a:pt x="147" y="215"/>
                  <a:pt x="147" y="216"/>
                </a:cubicBezTo>
                <a:cubicBezTo>
                  <a:pt x="147" y="253"/>
                  <a:pt x="147" y="253"/>
                  <a:pt x="147" y="253"/>
                </a:cubicBezTo>
                <a:cubicBezTo>
                  <a:pt x="144" y="253"/>
                  <a:pt x="141" y="254"/>
                  <a:pt x="137" y="253"/>
                </a:cubicBezTo>
                <a:cubicBezTo>
                  <a:pt x="137" y="210"/>
                  <a:pt x="137" y="210"/>
                  <a:pt x="137" y="210"/>
                </a:cubicBezTo>
                <a:cubicBezTo>
                  <a:pt x="140" y="212"/>
                  <a:pt x="143" y="213"/>
                  <a:pt x="146" y="215"/>
                </a:cubicBezTo>
                <a:close/>
                <a:moveTo>
                  <a:pt x="126" y="159"/>
                </a:moveTo>
                <a:cubicBezTo>
                  <a:pt x="123" y="162"/>
                  <a:pt x="121" y="168"/>
                  <a:pt x="123" y="175"/>
                </a:cubicBezTo>
                <a:cubicBezTo>
                  <a:pt x="124" y="178"/>
                  <a:pt x="126" y="180"/>
                  <a:pt x="129" y="183"/>
                </a:cubicBezTo>
                <a:cubicBezTo>
                  <a:pt x="129" y="157"/>
                  <a:pt x="129" y="157"/>
                  <a:pt x="129" y="157"/>
                </a:cubicBezTo>
                <a:cubicBezTo>
                  <a:pt x="128" y="157"/>
                  <a:pt x="127" y="158"/>
                  <a:pt x="126" y="159"/>
                </a:cubicBezTo>
                <a:close/>
                <a:moveTo>
                  <a:pt x="141" y="153"/>
                </a:moveTo>
                <a:cubicBezTo>
                  <a:pt x="140" y="153"/>
                  <a:pt x="138" y="153"/>
                  <a:pt x="137" y="154"/>
                </a:cubicBezTo>
                <a:cubicBezTo>
                  <a:pt x="137" y="188"/>
                  <a:pt x="137" y="188"/>
                  <a:pt x="137" y="188"/>
                </a:cubicBezTo>
                <a:cubicBezTo>
                  <a:pt x="140" y="189"/>
                  <a:pt x="143" y="191"/>
                  <a:pt x="146" y="192"/>
                </a:cubicBezTo>
                <a:cubicBezTo>
                  <a:pt x="147" y="192"/>
                  <a:pt x="147" y="192"/>
                  <a:pt x="147" y="193"/>
                </a:cubicBezTo>
                <a:cubicBezTo>
                  <a:pt x="147" y="154"/>
                  <a:pt x="147" y="154"/>
                  <a:pt x="147" y="154"/>
                </a:cubicBezTo>
                <a:cubicBezTo>
                  <a:pt x="145" y="153"/>
                  <a:pt x="143" y="153"/>
                  <a:pt x="141" y="153"/>
                </a:cubicBezTo>
                <a:close/>
                <a:moveTo>
                  <a:pt x="285" y="268"/>
                </a:moveTo>
                <a:cubicBezTo>
                  <a:pt x="285" y="347"/>
                  <a:pt x="221" y="355"/>
                  <a:pt x="142" y="355"/>
                </a:cubicBezTo>
                <a:cubicBezTo>
                  <a:pt x="63" y="355"/>
                  <a:pt x="0" y="347"/>
                  <a:pt x="0" y="268"/>
                </a:cubicBezTo>
                <a:cubicBezTo>
                  <a:pt x="0" y="197"/>
                  <a:pt x="52" y="82"/>
                  <a:pt x="121" y="61"/>
                </a:cubicBezTo>
                <a:cubicBezTo>
                  <a:pt x="96" y="53"/>
                  <a:pt x="77" y="29"/>
                  <a:pt x="77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82" y="3"/>
                  <a:pt x="88" y="4"/>
                  <a:pt x="94" y="4"/>
                </a:cubicBezTo>
                <a:cubicBezTo>
                  <a:pt x="100" y="4"/>
                  <a:pt x="105" y="3"/>
                  <a:pt x="110" y="0"/>
                </a:cubicBezTo>
                <a:cubicBezTo>
                  <a:pt x="114" y="3"/>
                  <a:pt x="120" y="4"/>
                  <a:pt x="126" y="4"/>
                </a:cubicBezTo>
                <a:cubicBezTo>
                  <a:pt x="132" y="4"/>
                  <a:pt x="138" y="3"/>
                  <a:pt x="142" y="0"/>
                </a:cubicBezTo>
                <a:cubicBezTo>
                  <a:pt x="147" y="3"/>
                  <a:pt x="152" y="4"/>
                  <a:pt x="158" y="4"/>
                </a:cubicBezTo>
                <a:cubicBezTo>
                  <a:pt x="164" y="4"/>
                  <a:pt x="170" y="3"/>
                  <a:pt x="174" y="0"/>
                </a:cubicBezTo>
                <a:cubicBezTo>
                  <a:pt x="179" y="3"/>
                  <a:pt x="184" y="4"/>
                  <a:pt x="190" y="4"/>
                </a:cubicBezTo>
                <a:cubicBezTo>
                  <a:pt x="197" y="4"/>
                  <a:pt x="202" y="3"/>
                  <a:pt x="207" y="0"/>
                </a:cubicBezTo>
                <a:cubicBezTo>
                  <a:pt x="207" y="29"/>
                  <a:pt x="189" y="53"/>
                  <a:pt x="163" y="61"/>
                </a:cubicBezTo>
                <a:cubicBezTo>
                  <a:pt x="232" y="82"/>
                  <a:pt x="285" y="197"/>
                  <a:pt x="285" y="268"/>
                </a:cubicBezTo>
                <a:close/>
                <a:moveTo>
                  <a:pt x="180" y="220"/>
                </a:moveTo>
                <a:cubicBezTo>
                  <a:pt x="176" y="208"/>
                  <a:pt x="166" y="202"/>
                  <a:pt x="155" y="196"/>
                </a:cubicBezTo>
                <a:cubicBezTo>
                  <a:pt x="155" y="156"/>
                  <a:pt x="155" y="156"/>
                  <a:pt x="155" y="156"/>
                </a:cubicBezTo>
                <a:cubicBezTo>
                  <a:pt x="160" y="158"/>
                  <a:pt x="163" y="160"/>
                  <a:pt x="167" y="163"/>
                </a:cubicBezTo>
                <a:cubicBezTo>
                  <a:pt x="168" y="163"/>
                  <a:pt x="169" y="164"/>
                  <a:pt x="170" y="165"/>
                </a:cubicBezTo>
                <a:cubicBezTo>
                  <a:pt x="172" y="159"/>
                  <a:pt x="174" y="153"/>
                  <a:pt x="176" y="148"/>
                </a:cubicBezTo>
                <a:cubicBezTo>
                  <a:pt x="170" y="144"/>
                  <a:pt x="163" y="140"/>
                  <a:pt x="155" y="139"/>
                </a:cubicBezTo>
                <a:cubicBezTo>
                  <a:pt x="155" y="123"/>
                  <a:pt x="155" y="123"/>
                  <a:pt x="155" y="123"/>
                </a:cubicBezTo>
                <a:cubicBezTo>
                  <a:pt x="147" y="123"/>
                  <a:pt x="147" y="123"/>
                  <a:pt x="147" y="123"/>
                </a:cubicBezTo>
                <a:cubicBezTo>
                  <a:pt x="147" y="138"/>
                  <a:pt x="147" y="138"/>
                  <a:pt x="147" y="138"/>
                </a:cubicBezTo>
                <a:cubicBezTo>
                  <a:pt x="145" y="138"/>
                  <a:pt x="142" y="138"/>
                  <a:pt x="139" y="138"/>
                </a:cubicBezTo>
                <a:cubicBezTo>
                  <a:pt x="139" y="138"/>
                  <a:pt x="138" y="138"/>
                  <a:pt x="137" y="138"/>
                </a:cubicBezTo>
                <a:cubicBezTo>
                  <a:pt x="137" y="123"/>
                  <a:pt x="137" y="123"/>
                  <a:pt x="137" y="123"/>
                </a:cubicBezTo>
                <a:cubicBezTo>
                  <a:pt x="129" y="123"/>
                  <a:pt x="129" y="123"/>
                  <a:pt x="129" y="123"/>
                </a:cubicBezTo>
                <a:cubicBezTo>
                  <a:pt x="129" y="140"/>
                  <a:pt x="129" y="140"/>
                  <a:pt x="129" y="140"/>
                </a:cubicBezTo>
                <a:cubicBezTo>
                  <a:pt x="123" y="141"/>
                  <a:pt x="119" y="144"/>
                  <a:pt x="115" y="148"/>
                </a:cubicBezTo>
                <a:cubicBezTo>
                  <a:pt x="109" y="153"/>
                  <a:pt x="105" y="161"/>
                  <a:pt x="105" y="171"/>
                </a:cubicBezTo>
                <a:cubicBezTo>
                  <a:pt x="104" y="183"/>
                  <a:pt x="108" y="190"/>
                  <a:pt x="114" y="196"/>
                </a:cubicBezTo>
                <a:cubicBezTo>
                  <a:pt x="119" y="200"/>
                  <a:pt x="124" y="203"/>
                  <a:pt x="129" y="206"/>
                </a:cubicBezTo>
                <a:cubicBezTo>
                  <a:pt x="129" y="252"/>
                  <a:pt x="129" y="252"/>
                  <a:pt x="129" y="252"/>
                </a:cubicBezTo>
                <a:cubicBezTo>
                  <a:pt x="123" y="250"/>
                  <a:pt x="118" y="246"/>
                  <a:pt x="114" y="243"/>
                </a:cubicBezTo>
                <a:cubicBezTo>
                  <a:pt x="113" y="242"/>
                  <a:pt x="112" y="241"/>
                  <a:pt x="111" y="241"/>
                </a:cubicBezTo>
                <a:cubicBezTo>
                  <a:pt x="108" y="246"/>
                  <a:pt x="106" y="252"/>
                  <a:pt x="103" y="257"/>
                </a:cubicBezTo>
                <a:cubicBezTo>
                  <a:pt x="107" y="260"/>
                  <a:pt x="111" y="262"/>
                  <a:pt x="116" y="264"/>
                </a:cubicBezTo>
                <a:cubicBezTo>
                  <a:pt x="120" y="266"/>
                  <a:pt x="124" y="268"/>
                  <a:pt x="129" y="268"/>
                </a:cubicBezTo>
                <a:cubicBezTo>
                  <a:pt x="129" y="284"/>
                  <a:pt x="129" y="284"/>
                  <a:pt x="129" y="284"/>
                </a:cubicBezTo>
                <a:cubicBezTo>
                  <a:pt x="137" y="284"/>
                  <a:pt x="137" y="284"/>
                  <a:pt x="137" y="284"/>
                </a:cubicBezTo>
                <a:cubicBezTo>
                  <a:pt x="137" y="269"/>
                  <a:pt x="137" y="269"/>
                  <a:pt x="137" y="269"/>
                </a:cubicBezTo>
                <a:cubicBezTo>
                  <a:pt x="141" y="269"/>
                  <a:pt x="144" y="269"/>
                  <a:pt x="147" y="269"/>
                </a:cubicBezTo>
                <a:cubicBezTo>
                  <a:pt x="147" y="284"/>
                  <a:pt x="147" y="284"/>
                  <a:pt x="147" y="284"/>
                </a:cubicBezTo>
                <a:cubicBezTo>
                  <a:pt x="155" y="284"/>
                  <a:pt x="155" y="284"/>
                  <a:pt x="155" y="284"/>
                </a:cubicBezTo>
                <a:cubicBezTo>
                  <a:pt x="155" y="267"/>
                  <a:pt x="155" y="267"/>
                  <a:pt x="155" y="267"/>
                </a:cubicBezTo>
                <a:cubicBezTo>
                  <a:pt x="159" y="266"/>
                  <a:pt x="162" y="264"/>
                  <a:pt x="165" y="262"/>
                </a:cubicBezTo>
                <a:cubicBezTo>
                  <a:pt x="173" y="257"/>
                  <a:pt x="179" y="249"/>
                  <a:pt x="181" y="238"/>
                </a:cubicBezTo>
                <a:cubicBezTo>
                  <a:pt x="182" y="232"/>
                  <a:pt x="181" y="225"/>
                  <a:pt x="180" y="220"/>
                </a:cubicBezTo>
                <a:close/>
                <a:moveTo>
                  <a:pt x="155" y="220"/>
                </a:moveTo>
                <a:cubicBezTo>
                  <a:pt x="155" y="249"/>
                  <a:pt x="155" y="249"/>
                  <a:pt x="155" y="249"/>
                </a:cubicBezTo>
                <a:cubicBezTo>
                  <a:pt x="156" y="248"/>
                  <a:pt x="157" y="247"/>
                  <a:pt x="158" y="246"/>
                </a:cubicBezTo>
                <a:cubicBezTo>
                  <a:pt x="161" y="242"/>
                  <a:pt x="162" y="238"/>
                  <a:pt x="162" y="233"/>
                </a:cubicBezTo>
                <a:cubicBezTo>
                  <a:pt x="162" y="227"/>
                  <a:pt x="159" y="223"/>
                  <a:pt x="155" y="220"/>
                </a:cubicBezTo>
                <a:close/>
              </a:path>
            </a:pathLst>
          </a:custGeom>
          <a:solidFill>
            <a:srgbClr val="092F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65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490A28-C4BC-4D0C-8B6F-AF411F870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4"/>
          <a:stretch/>
        </p:blipFill>
        <p:spPr>
          <a:xfrm>
            <a:off x="0" y="0"/>
            <a:ext cx="12192000" cy="6366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53A6CE-7BBF-4A74-9A34-366307D77A78}"/>
              </a:ext>
            </a:extLst>
          </p:cNvPr>
          <p:cNvSpPr/>
          <p:nvPr/>
        </p:nvSpPr>
        <p:spPr>
          <a:xfrm>
            <a:off x="0" y="0"/>
            <a:ext cx="12192000" cy="6366933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687D45-91FF-423D-9AC4-8A53958E7413}"/>
              </a:ext>
            </a:extLst>
          </p:cNvPr>
          <p:cNvGrpSpPr/>
          <p:nvPr/>
        </p:nvGrpSpPr>
        <p:grpSpPr>
          <a:xfrm>
            <a:off x="2849880" y="2641062"/>
            <a:ext cx="6492240" cy="1084807"/>
            <a:chOff x="4783749" y="2581795"/>
            <a:chExt cx="6492240" cy="1084807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5CA47CAA-97DF-4656-9F27-AC0CF360AA67}"/>
                </a:ext>
              </a:extLst>
            </p:cNvPr>
            <p:cNvSpPr txBox="1">
              <a:spLocks/>
            </p:cNvSpPr>
            <p:nvPr/>
          </p:nvSpPr>
          <p:spPr>
            <a:xfrm>
              <a:off x="4783749" y="2581795"/>
              <a:ext cx="6492240" cy="10848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Engagement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89787D8-0209-4903-A357-D61C2ADC4E28}"/>
                </a:ext>
              </a:extLst>
            </p:cNvPr>
            <p:cNvCxnSpPr>
              <a:cxnSpLocks/>
            </p:cNvCxnSpPr>
            <p:nvPr/>
          </p:nvCxnSpPr>
          <p:spPr>
            <a:xfrm>
              <a:off x="5039019" y="3666602"/>
              <a:ext cx="5981700" cy="0"/>
            </a:xfrm>
            <a:prstGeom prst="line">
              <a:avLst/>
            </a:prstGeom>
            <a:ln w="28575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198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6A748-5F36-485A-8291-6931D315387B}"/>
              </a:ext>
            </a:extLst>
          </p:cNvPr>
          <p:cNvSpPr txBox="1">
            <a:spLocks/>
          </p:cNvSpPr>
          <p:nvPr/>
        </p:nvSpPr>
        <p:spPr>
          <a:xfrm>
            <a:off x="688432" y="2195350"/>
            <a:ext cx="8596668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E1450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FFC000"/>
                </a:solidFill>
              </a:rPr>
              <a:t>Thank you </a:t>
            </a:r>
            <a:r>
              <a:rPr lang="en-US" sz="2000" dirty="0">
                <a:solidFill>
                  <a:srgbClr val="092F57"/>
                </a:solidFill>
              </a:rPr>
              <a:t>for being here!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rgbClr val="FFB81C"/>
              </a:buClr>
              <a:buFont typeface="Arial" panose="020B0604020202020204" pitchFamily="34" charset="0"/>
              <a:buNone/>
              <a:defRPr/>
            </a:pPr>
            <a:r>
              <a:rPr lang="en-US" sz="2200" dirty="0"/>
              <a:t>Expectations:</a:t>
            </a:r>
          </a:p>
          <a:p>
            <a:pPr marL="578358" lvl="1">
              <a:lnSpc>
                <a:spcPct val="150000"/>
              </a:lnSpc>
              <a:spcBef>
                <a:spcPts val="600"/>
              </a:spcBef>
              <a:buClr>
                <a:srgbClr val="FFB81C"/>
              </a:buClr>
              <a:defRPr/>
            </a:pPr>
            <a:r>
              <a:rPr lang="en-US" sz="1800" dirty="0"/>
              <a:t>Please give presenters your full attention.</a:t>
            </a:r>
          </a:p>
          <a:p>
            <a:pPr marL="578358" lvl="1">
              <a:lnSpc>
                <a:spcPct val="150000"/>
              </a:lnSpc>
              <a:spcBef>
                <a:spcPts val="600"/>
              </a:spcBef>
              <a:buClr>
                <a:srgbClr val="FFB81C"/>
              </a:buClr>
              <a:defRPr/>
            </a:pPr>
            <a:r>
              <a:rPr lang="EN-US" sz="1800" dirty="0"/>
              <a:t>Please </a:t>
            </a:r>
            <a:r>
              <a:rPr lang="en-US" sz="1800" dirty="0"/>
              <a:t>utilize the </a:t>
            </a:r>
            <a:r>
              <a:rPr lang="EN-US" sz="1800" dirty="0"/>
              <a:t>chat </a:t>
            </a:r>
            <a:r>
              <a:rPr lang="en-US" sz="1800" dirty="0"/>
              <a:t>functionality </a:t>
            </a:r>
            <a:r>
              <a:rPr lang="EN-US" sz="1800" dirty="0"/>
              <a:t>(bottom right) </a:t>
            </a:r>
            <a:r>
              <a:rPr lang="en-US" sz="1800" dirty="0"/>
              <a:t>to ask questions, </a:t>
            </a:r>
            <a:r>
              <a:rPr lang="EN-US" sz="1800" dirty="0"/>
              <a:t>or wait until the end of </a:t>
            </a:r>
            <a:r>
              <a:rPr lang="en-US" sz="1800" dirty="0"/>
              <a:t>the </a:t>
            </a:r>
            <a:r>
              <a:rPr lang="EN-US" sz="1800" dirty="0"/>
              <a:t>presentation to come off of mute and ask</a:t>
            </a:r>
            <a:r>
              <a:rPr lang="en-US" sz="1800" dirty="0">
                <a:solidFill>
                  <a:prstClr val="black"/>
                </a:solidFill>
              </a:rPr>
              <a:t>.</a:t>
            </a:r>
            <a:r>
              <a:rPr lang="EN-US" sz="1800" dirty="0">
                <a:solidFill>
                  <a:prstClr val="black"/>
                </a:solidFill>
              </a:rPr>
              <a:t> </a:t>
            </a:r>
            <a:endParaRPr lang="en-US" sz="1800" dirty="0">
              <a:solidFill>
                <a:prstClr val="black"/>
              </a:solidFill>
            </a:endParaRPr>
          </a:p>
          <a:p>
            <a:pPr marL="578358" lvl="1">
              <a:lnSpc>
                <a:spcPct val="150000"/>
              </a:lnSpc>
              <a:spcBef>
                <a:spcPts val="600"/>
              </a:spcBef>
              <a:buClr>
                <a:srgbClr val="FFB81C"/>
              </a:buClr>
              <a:defRPr/>
            </a:pPr>
            <a:r>
              <a:rPr lang="en-US" sz="1800" dirty="0"/>
              <a:t>This meeting is being recorded and will be provided in the follow-up email.</a:t>
            </a: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solidFill>
                <a:srgbClr val="092F57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BF2931-F733-4400-8E48-8C7149A5B678}"/>
              </a:ext>
            </a:extLst>
          </p:cNvPr>
          <p:cNvGrpSpPr/>
          <p:nvPr/>
        </p:nvGrpSpPr>
        <p:grpSpPr>
          <a:xfrm>
            <a:off x="448027" y="5905850"/>
            <a:ext cx="12300307" cy="600604"/>
            <a:chOff x="1411261" y="5246818"/>
            <a:chExt cx="9848017" cy="5102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52BB28-BBA1-4992-8B27-255CBADDB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545" t="-5612" r="-7206" b="-2669"/>
            <a:stretch/>
          </p:blipFill>
          <p:spPr>
            <a:xfrm>
              <a:off x="1411261" y="5252054"/>
              <a:ext cx="9848017" cy="50496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A8DA71-2200-4222-BB4D-C9807C774B44}"/>
                </a:ext>
              </a:extLst>
            </p:cNvPr>
            <p:cNvSpPr/>
            <p:nvPr/>
          </p:nvSpPr>
          <p:spPr>
            <a:xfrm>
              <a:off x="1895059" y="5246818"/>
              <a:ext cx="1023101" cy="504967"/>
            </a:xfrm>
            <a:prstGeom prst="rect">
              <a:avLst/>
            </a:prstGeom>
            <a:noFill/>
            <a:ln w="38100">
              <a:solidFill>
                <a:srgbClr val="E145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3B44B7-676D-42D9-B7BD-699D6B40CF08}"/>
                </a:ext>
              </a:extLst>
            </p:cNvPr>
            <p:cNvSpPr/>
            <p:nvPr/>
          </p:nvSpPr>
          <p:spPr>
            <a:xfrm>
              <a:off x="5770088" y="5246818"/>
              <a:ext cx="457466" cy="504967"/>
            </a:xfrm>
            <a:prstGeom prst="rect">
              <a:avLst/>
            </a:prstGeom>
            <a:noFill/>
            <a:ln w="38100">
              <a:solidFill>
                <a:srgbClr val="E145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96060CCE-7A8E-4590-92B4-E81800D70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1172441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D2349C-AA94-480A-8EE5-3EE3481318DC}"/>
              </a:ext>
            </a:extLst>
          </p:cNvPr>
          <p:cNvSpPr txBox="1"/>
          <p:nvPr/>
        </p:nvSpPr>
        <p:spPr>
          <a:xfrm>
            <a:off x="3540154" y="1753299"/>
            <a:ext cx="4026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Screenshot of Get Ready for Luma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AE723-808D-438E-88A6-B5EE851A1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173"/>
            <a:ext cx="12192000" cy="567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23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20C491-E695-441B-B77F-03C99496BA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6"/>
          <a:stretch/>
        </p:blipFill>
        <p:spPr>
          <a:xfrm>
            <a:off x="0" y="-1"/>
            <a:ext cx="12192000" cy="6353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839190-507A-4A47-887C-2DC3E13B107E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gradFill flip="none" rotWithShape="1">
            <a:gsLst>
              <a:gs pos="43000">
                <a:srgbClr val="092F61">
                  <a:alpha val="80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5F01891-17FC-4C35-B39B-B24F30E454BA}"/>
              </a:ext>
            </a:extLst>
          </p:cNvPr>
          <p:cNvSpPr txBox="1">
            <a:spLocks/>
          </p:cNvSpPr>
          <p:nvPr/>
        </p:nvSpPr>
        <p:spPr>
          <a:xfrm>
            <a:off x="2836342" y="2357288"/>
            <a:ext cx="6492240" cy="30632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404CDBB-F841-49C5-9434-2985C7A15CF3}"/>
              </a:ext>
            </a:extLst>
          </p:cNvPr>
          <p:cNvCxnSpPr/>
          <p:nvPr/>
        </p:nvCxnSpPr>
        <p:spPr>
          <a:xfrm>
            <a:off x="3105150" y="3429000"/>
            <a:ext cx="5981700" cy="0"/>
          </a:xfrm>
          <a:prstGeom prst="line">
            <a:avLst/>
          </a:prstGeom>
          <a:ln w="28575">
            <a:solidFill>
              <a:srgbClr val="FFB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250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99AD0-65B4-416E-9CCD-F56161B61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1"/>
          <a:stretch/>
        </p:blipFill>
        <p:spPr>
          <a:xfrm>
            <a:off x="0" y="0"/>
            <a:ext cx="12192000" cy="6353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839190-507A-4A47-887C-2DC3E13B107E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gradFill flip="none" rotWithShape="1">
            <a:gsLst>
              <a:gs pos="43000">
                <a:srgbClr val="092F61">
                  <a:alpha val="80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5F01891-17FC-4C35-B39B-B24F30E454BA}"/>
              </a:ext>
            </a:extLst>
          </p:cNvPr>
          <p:cNvSpPr txBox="1">
            <a:spLocks/>
          </p:cNvSpPr>
          <p:nvPr/>
        </p:nvSpPr>
        <p:spPr>
          <a:xfrm>
            <a:off x="2836342" y="2357288"/>
            <a:ext cx="6492240" cy="30632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71641E-D942-4A56-AA3D-940FB7F7CF92}"/>
              </a:ext>
            </a:extLst>
          </p:cNvPr>
          <p:cNvSpPr txBox="1"/>
          <p:nvPr/>
        </p:nvSpPr>
        <p:spPr>
          <a:xfrm>
            <a:off x="8496477" y="4820364"/>
            <a:ext cx="3596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Danielle Stevens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dstevens@sco.Idaho.gov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208-332-8868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5364D4-61EE-402B-8FF9-A45DC070200E}"/>
              </a:ext>
            </a:extLst>
          </p:cNvPr>
          <p:cNvSpPr txBox="1"/>
          <p:nvPr/>
        </p:nvSpPr>
        <p:spPr>
          <a:xfrm>
            <a:off x="2948773" y="4820364"/>
            <a:ext cx="3340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Lehosit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clehosit@sco.Idaho.gov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208-332-8887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EB1BAC-ECB6-4C24-A107-F847E3811A67}"/>
              </a:ext>
            </a:extLst>
          </p:cNvPr>
          <p:cNvSpPr txBox="1"/>
          <p:nvPr/>
        </p:nvSpPr>
        <p:spPr>
          <a:xfrm>
            <a:off x="98892" y="4787425"/>
            <a:ext cx="3340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Tina Fuller	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tfuller@sco.Idaho.gov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208-332-8867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952A4A-8011-4FB3-9B0A-1C2ADC7D0432}"/>
              </a:ext>
            </a:extLst>
          </p:cNvPr>
          <p:cNvSpPr txBox="1"/>
          <p:nvPr/>
        </p:nvSpPr>
        <p:spPr>
          <a:xfrm>
            <a:off x="5853855" y="4820364"/>
            <a:ext cx="3163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Elijah Stearns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estearns@sco.idaho.gov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208-332-8871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14A876F-0C99-465A-ADBA-B961712F82E8}"/>
              </a:ext>
            </a:extLst>
          </p:cNvPr>
          <p:cNvGrpSpPr/>
          <p:nvPr/>
        </p:nvGrpSpPr>
        <p:grpSpPr>
          <a:xfrm>
            <a:off x="2773095" y="3176587"/>
            <a:ext cx="6313755" cy="1512431"/>
            <a:chOff x="4043095" y="3070691"/>
            <a:chExt cx="6313755" cy="151243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404CDBB-F841-49C5-9434-2985C7A15CF3}"/>
                </a:ext>
              </a:extLst>
            </p:cNvPr>
            <p:cNvCxnSpPr/>
            <p:nvPr/>
          </p:nvCxnSpPr>
          <p:spPr>
            <a:xfrm>
              <a:off x="4375150" y="3070691"/>
              <a:ext cx="5981700" cy="0"/>
            </a:xfrm>
            <a:prstGeom prst="line">
              <a:avLst/>
            </a:prstGeom>
            <a:ln w="28575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4EA573-40B4-4C23-B7AB-C903EBD3708B}"/>
                </a:ext>
              </a:extLst>
            </p:cNvPr>
            <p:cNvSpPr txBox="1"/>
            <p:nvPr/>
          </p:nvSpPr>
          <p:spPr>
            <a:xfrm>
              <a:off x="4043095" y="3659792"/>
              <a:ext cx="36923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Sheena Coles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SColes@sco.Idaho.gov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208-334-3100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D4FBF6-E9D4-457A-AE3A-96040D09DBA3}"/>
                </a:ext>
              </a:extLst>
            </p:cNvPr>
            <p:cNvSpPr txBox="1"/>
            <p:nvPr/>
          </p:nvSpPr>
          <p:spPr>
            <a:xfrm>
              <a:off x="7011312" y="3652638"/>
              <a:ext cx="33130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Alex Doench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adoench@sco.Idaho.gov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208-332-8841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289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56C94E-42DE-4AFD-B2F0-7CFE6F6079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59" b="26059"/>
          <a:stretch/>
        </p:blipFill>
        <p:spPr>
          <a:xfrm>
            <a:off x="0" y="-2235699"/>
            <a:ext cx="5719566" cy="85793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739D29-AC37-46BB-8D4F-5884D0842756}"/>
              </a:ext>
            </a:extLst>
          </p:cNvPr>
          <p:cNvSpPr/>
          <p:nvPr/>
        </p:nvSpPr>
        <p:spPr>
          <a:xfrm>
            <a:off x="1" y="0"/>
            <a:ext cx="5719567" cy="6343650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7212C1-E25E-4CB2-B791-89A3BA092208}"/>
              </a:ext>
            </a:extLst>
          </p:cNvPr>
          <p:cNvSpPr txBox="1"/>
          <p:nvPr/>
        </p:nvSpPr>
        <p:spPr>
          <a:xfrm>
            <a:off x="1513119" y="2690336"/>
            <a:ext cx="2693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98AFF5-910B-4929-9DCD-366D214D294C}"/>
              </a:ext>
            </a:extLst>
          </p:cNvPr>
          <p:cNvSpPr txBox="1"/>
          <p:nvPr/>
        </p:nvSpPr>
        <p:spPr>
          <a:xfrm>
            <a:off x="6316910" y="1426175"/>
            <a:ext cx="5719567" cy="32669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 Update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 Activities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Update</a:t>
            </a:r>
          </a:p>
          <a:p>
            <a:pPr marL="285750" lvl="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Activities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 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8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3AAB5-772E-4656-A1AD-26F30392BB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/>
          <a:stretch/>
        </p:blipFill>
        <p:spPr>
          <a:xfrm>
            <a:off x="0" y="0"/>
            <a:ext cx="12192000" cy="6366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53A6CE-7BBF-4A74-9A34-366307D77A78}"/>
              </a:ext>
            </a:extLst>
          </p:cNvPr>
          <p:cNvSpPr/>
          <p:nvPr/>
        </p:nvSpPr>
        <p:spPr>
          <a:xfrm>
            <a:off x="0" y="0"/>
            <a:ext cx="12192000" cy="6366933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687D45-91FF-423D-9AC4-8A53958E7413}"/>
              </a:ext>
            </a:extLst>
          </p:cNvPr>
          <p:cNvGrpSpPr/>
          <p:nvPr/>
        </p:nvGrpSpPr>
        <p:grpSpPr>
          <a:xfrm>
            <a:off x="2849880" y="2641062"/>
            <a:ext cx="6492240" cy="1084807"/>
            <a:chOff x="4783749" y="2581795"/>
            <a:chExt cx="6492240" cy="1084807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5CA47CAA-97DF-4656-9F27-AC0CF360AA67}"/>
                </a:ext>
              </a:extLst>
            </p:cNvPr>
            <p:cNvSpPr txBox="1">
              <a:spLocks/>
            </p:cNvSpPr>
            <p:nvPr/>
          </p:nvSpPr>
          <p:spPr>
            <a:xfrm>
              <a:off x="4783749" y="2581795"/>
              <a:ext cx="6492240" cy="10848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Luma Phase 1 Update</a:t>
              </a:r>
              <a:endPara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89787D8-0209-4903-A357-D61C2ADC4E28}"/>
                </a:ext>
              </a:extLst>
            </p:cNvPr>
            <p:cNvCxnSpPr>
              <a:cxnSpLocks/>
            </p:cNvCxnSpPr>
            <p:nvPr/>
          </p:nvCxnSpPr>
          <p:spPr>
            <a:xfrm>
              <a:off x="5039019" y="3666602"/>
              <a:ext cx="5981700" cy="0"/>
            </a:xfrm>
            <a:prstGeom prst="line">
              <a:avLst/>
            </a:prstGeom>
            <a:ln w="28575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6049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B7C04-E940-4585-B9CF-BBDDCCA2F862}"/>
              </a:ext>
            </a:extLst>
          </p:cNvPr>
          <p:cNvSpPr txBox="1">
            <a:spLocks/>
          </p:cNvSpPr>
          <p:nvPr/>
        </p:nvSpPr>
        <p:spPr>
          <a:xfrm>
            <a:off x="113709" y="643740"/>
            <a:ext cx="10515600" cy="560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92F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Path Forward Framework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6E1BBD-9F7C-4FC9-9F89-FC6A98423C98}"/>
              </a:ext>
            </a:extLst>
          </p:cNvPr>
          <p:cNvGrpSpPr/>
          <p:nvPr/>
        </p:nvGrpSpPr>
        <p:grpSpPr>
          <a:xfrm rot="16200000">
            <a:off x="-918695" y="3149002"/>
            <a:ext cx="3778174" cy="804574"/>
            <a:chOff x="0" y="2774870"/>
            <a:chExt cx="6383824" cy="1282577"/>
          </a:xfrm>
          <a:solidFill>
            <a:srgbClr val="092F57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8FB4B7D-3DA2-495E-A9E1-DA8CB3033DEF}"/>
                </a:ext>
              </a:extLst>
            </p:cNvPr>
            <p:cNvSpPr/>
            <p:nvPr/>
          </p:nvSpPr>
          <p:spPr>
            <a:xfrm>
              <a:off x="0" y="2774870"/>
              <a:ext cx="6383824" cy="128257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40C6BFA-19DA-4333-9A33-AF7243948060}"/>
                </a:ext>
              </a:extLst>
            </p:cNvPr>
            <p:cNvSpPr txBox="1"/>
            <p:nvPr/>
          </p:nvSpPr>
          <p:spPr>
            <a:xfrm>
              <a:off x="37565" y="2812435"/>
              <a:ext cx="6308694" cy="12074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Organization Changes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(State, Infor, Deloitte, ISG)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CCF517-C985-4FB9-8615-10F9C9AB3504}"/>
              </a:ext>
            </a:extLst>
          </p:cNvPr>
          <p:cNvGrpSpPr/>
          <p:nvPr/>
        </p:nvGrpSpPr>
        <p:grpSpPr>
          <a:xfrm>
            <a:off x="6062497" y="1729616"/>
            <a:ext cx="1258965" cy="1094649"/>
            <a:chOff x="5242928" y="1799565"/>
            <a:chExt cx="1172385" cy="1615171"/>
          </a:xfrm>
          <a:solidFill>
            <a:srgbClr val="CC9900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06FC205-933F-4347-91EF-04E22FF8DDAB}"/>
                </a:ext>
              </a:extLst>
            </p:cNvPr>
            <p:cNvSpPr/>
            <p:nvPr/>
          </p:nvSpPr>
          <p:spPr>
            <a:xfrm>
              <a:off x="5242928" y="1799565"/>
              <a:ext cx="1172385" cy="1615171"/>
            </a:xfrm>
            <a:prstGeom prst="roundRect">
              <a:avLst>
                <a:gd name="adj" fmla="val 10000"/>
              </a:avLst>
            </a:prstGeom>
            <a:solidFill>
              <a:srgbClr val="FFB81C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26E6C2C1-73DE-454E-903D-FD3494B25FB5}"/>
                </a:ext>
              </a:extLst>
            </p:cNvPr>
            <p:cNvSpPr txBox="1"/>
            <p:nvPr/>
          </p:nvSpPr>
          <p:spPr>
            <a:xfrm>
              <a:off x="5296151" y="1852573"/>
              <a:ext cx="1103709" cy="1546495"/>
            </a:xfrm>
            <a:prstGeom prst="rect">
              <a:avLst/>
            </a:prstGeom>
            <a:solidFill>
              <a:srgbClr val="FFB81C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Testing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(Internal &amp; Agency Cross Functional)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31FD30C-797F-4F83-AE4F-9EE7589E4986}"/>
              </a:ext>
            </a:extLst>
          </p:cNvPr>
          <p:cNvGrpSpPr/>
          <p:nvPr/>
        </p:nvGrpSpPr>
        <p:grpSpPr>
          <a:xfrm>
            <a:off x="1429187" y="1772654"/>
            <a:ext cx="3141926" cy="1042995"/>
            <a:chOff x="52324" y="187393"/>
            <a:chExt cx="4220821" cy="12898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CB45AE0-B584-4E3A-8401-9D532D24EB25}"/>
                </a:ext>
              </a:extLst>
            </p:cNvPr>
            <p:cNvSpPr/>
            <p:nvPr/>
          </p:nvSpPr>
          <p:spPr>
            <a:xfrm>
              <a:off x="52324" y="187393"/>
              <a:ext cx="4220821" cy="12898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DCF4FF4E-8475-4938-957C-9615C824C720}"/>
                </a:ext>
              </a:extLst>
            </p:cNvPr>
            <p:cNvSpPr txBox="1"/>
            <p:nvPr/>
          </p:nvSpPr>
          <p:spPr>
            <a:xfrm>
              <a:off x="90104" y="225173"/>
              <a:ext cx="4145261" cy="1214334"/>
            </a:xfrm>
            <a:prstGeom prst="rect">
              <a:avLst/>
            </a:prstGeom>
            <a:solidFill>
              <a:srgbClr val="092F57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Stable Environment(s)</a:t>
              </a:r>
              <a:b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(Technically sound configured solution)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DD3826-665D-497B-82CD-EDDD70EB7472}"/>
              </a:ext>
            </a:extLst>
          </p:cNvPr>
          <p:cNvGrpSpPr/>
          <p:nvPr/>
        </p:nvGrpSpPr>
        <p:grpSpPr>
          <a:xfrm>
            <a:off x="1439892" y="3021083"/>
            <a:ext cx="3141927" cy="1042995"/>
            <a:chOff x="0" y="932579"/>
            <a:chExt cx="7097188" cy="1046536"/>
          </a:xfrm>
          <a:solidFill>
            <a:srgbClr val="092F57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4D73E0A-D80E-4B02-8FA0-C86C1D2D0059}"/>
                </a:ext>
              </a:extLst>
            </p:cNvPr>
            <p:cNvSpPr/>
            <p:nvPr/>
          </p:nvSpPr>
          <p:spPr>
            <a:xfrm>
              <a:off x="0" y="932579"/>
              <a:ext cx="7097188" cy="104653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728F2F03-5A88-4161-926F-479178305093}"/>
                </a:ext>
              </a:extLst>
            </p:cNvPr>
            <p:cNvSpPr txBox="1"/>
            <p:nvPr/>
          </p:nvSpPr>
          <p:spPr>
            <a:xfrm>
              <a:off x="30652" y="963231"/>
              <a:ext cx="7035884" cy="98523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Deployment Options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(Risk &amp; Confidence)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70591F-5BCF-479C-9FDF-F2CB458F255D}"/>
              </a:ext>
            </a:extLst>
          </p:cNvPr>
          <p:cNvGrpSpPr/>
          <p:nvPr/>
        </p:nvGrpSpPr>
        <p:grpSpPr>
          <a:xfrm>
            <a:off x="4676938" y="2990668"/>
            <a:ext cx="1258965" cy="1094649"/>
            <a:chOff x="4293753" y="3234510"/>
            <a:chExt cx="1258965" cy="109464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1B7EF16-3E9E-45F0-A92F-D528C99973B6}"/>
                </a:ext>
              </a:extLst>
            </p:cNvPr>
            <p:cNvGrpSpPr/>
            <p:nvPr/>
          </p:nvGrpSpPr>
          <p:grpSpPr>
            <a:xfrm>
              <a:off x="4293753" y="3234510"/>
              <a:ext cx="1258965" cy="350915"/>
              <a:chOff x="6020674" y="510855"/>
              <a:chExt cx="1082616" cy="1238110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8605390-30EE-467D-B558-BCA585A7ADC5}"/>
                  </a:ext>
                </a:extLst>
              </p:cNvPr>
              <p:cNvSpPr/>
              <p:nvPr/>
            </p:nvSpPr>
            <p:spPr>
              <a:xfrm>
                <a:off x="6020674" y="510855"/>
                <a:ext cx="1082616" cy="1238110"/>
              </a:xfrm>
              <a:prstGeom prst="roundRect">
                <a:avLst>
                  <a:gd name="adj" fmla="val 10000"/>
                </a:avLst>
              </a:prstGeom>
              <a:solidFill>
                <a:srgbClr val="A9A8AA"/>
              </a:solidFill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Rectangle: Rounded Corners 4">
                <a:extLst>
                  <a:ext uri="{FF2B5EF4-FFF2-40B4-BE49-F238E27FC236}">
                    <a16:creationId xmlns:a16="http://schemas.microsoft.com/office/drawing/2014/main" id="{C1C7EF7B-D1CF-47C0-A4BC-59D9A644C954}"/>
                  </a:ext>
                </a:extLst>
              </p:cNvPr>
              <p:cNvSpPr txBox="1"/>
              <p:nvPr/>
            </p:nvSpPr>
            <p:spPr>
              <a:xfrm>
                <a:off x="6052383" y="542564"/>
                <a:ext cx="1019198" cy="117469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Realistic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0707681-5B1D-4D1A-BEDF-2396B053A01A}"/>
                </a:ext>
              </a:extLst>
            </p:cNvPr>
            <p:cNvGrpSpPr/>
            <p:nvPr/>
          </p:nvGrpSpPr>
          <p:grpSpPr>
            <a:xfrm>
              <a:off x="4293753" y="3604830"/>
              <a:ext cx="1258965" cy="350915"/>
              <a:chOff x="6020674" y="477250"/>
              <a:chExt cx="1082616" cy="1238109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446E9320-00FA-4D87-A1EE-7F4F374C25C2}"/>
                  </a:ext>
                </a:extLst>
              </p:cNvPr>
              <p:cNvSpPr/>
              <p:nvPr/>
            </p:nvSpPr>
            <p:spPr>
              <a:xfrm>
                <a:off x="6020674" y="477250"/>
                <a:ext cx="1082616" cy="1238109"/>
              </a:xfrm>
              <a:prstGeom prst="roundRect">
                <a:avLst>
                  <a:gd name="adj" fmla="val 10000"/>
                </a:avLst>
              </a:prstGeom>
              <a:solidFill>
                <a:srgbClr val="A9A8AA"/>
              </a:solidFill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ectangle: Rounded Corners 4">
                <a:extLst>
                  <a:ext uri="{FF2B5EF4-FFF2-40B4-BE49-F238E27FC236}">
                    <a16:creationId xmlns:a16="http://schemas.microsoft.com/office/drawing/2014/main" id="{B3D06ED6-4E9C-4666-9C8A-F14446F71333}"/>
                  </a:ext>
                </a:extLst>
              </p:cNvPr>
              <p:cNvSpPr txBox="1"/>
              <p:nvPr/>
            </p:nvSpPr>
            <p:spPr>
              <a:xfrm>
                <a:off x="6047738" y="517976"/>
                <a:ext cx="1019198" cy="117469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Risk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F4A6BF-AF28-4B55-97B8-58970A6E448A}"/>
                </a:ext>
              </a:extLst>
            </p:cNvPr>
            <p:cNvGrpSpPr/>
            <p:nvPr/>
          </p:nvGrpSpPr>
          <p:grpSpPr>
            <a:xfrm>
              <a:off x="4293753" y="3978244"/>
              <a:ext cx="1258965" cy="350915"/>
              <a:chOff x="6020674" y="510855"/>
              <a:chExt cx="1082616" cy="1238110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504D845D-D76D-41C0-84AA-8F8A7B44BD72}"/>
                  </a:ext>
                </a:extLst>
              </p:cNvPr>
              <p:cNvSpPr/>
              <p:nvPr/>
            </p:nvSpPr>
            <p:spPr>
              <a:xfrm>
                <a:off x="6020674" y="510855"/>
                <a:ext cx="1082616" cy="1238110"/>
              </a:xfrm>
              <a:prstGeom prst="roundRect">
                <a:avLst>
                  <a:gd name="adj" fmla="val 10000"/>
                </a:avLst>
              </a:prstGeom>
              <a:solidFill>
                <a:srgbClr val="A9A8AA"/>
              </a:solidFill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Rectangle: Rounded Corners 4">
                <a:extLst>
                  <a:ext uri="{FF2B5EF4-FFF2-40B4-BE49-F238E27FC236}">
                    <a16:creationId xmlns:a16="http://schemas.microsoft.com/office/drawing/2014/main" id="{07CB03DD-9262-43B7-92EC-A5742B330321}"/>
                  </a:ext>
                </a:extLst>
              </p:cNvPr>
              <p:cNvSpPr txBox="1"/>
              <p:nvPr/>
            </p:nvSpPr>
            <p:spPr>
              <a:xfrm>
                <a:off x="6052383" y="542564"/>
                <a:ext cx="1019198" cy="117469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Mitigation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81F6D7-0FA5-4F6C-BDE0-41ECDB8F685C}"/>
              </a:ext>
            </a:extLst>
          </p:cNvPr>
          <p:cNvGrpSpPr/>
          <p:nvPr/>
        </p:nvGrpSpPr>
        <p:grpSpPr>
          <a:xfrm>
            <a:off x="4676937" y="1747034"/>
            <a:ext cx="1273030" cy="1094649"/>
            <a:chOff x="4293752" y="1973458"/>
            <a:chExt cx="1273030" cy="109464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102F253-250A-4E40-B09F-01B51E3FAD63}"/>
                </a:ext>
              </a:extLst>
            </p:cNvPr>
            <p:cNvGrpSpPr/>
            <p:nvPr/>
          </p:nvGrpSpPr>
          <p:grpSpPr>
            <a:xfrm>
              <a:off x="4293753" y="1973458"/>
              <a:ext cx="1258965" cy="350915"/>
              <a:chOff x="6020674" y="510855"/>
              <a:chExt cx="1082616" cy="123811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4C369A66-1732-42E9-8725-6C64975825F5}"/>
                  </a:ext>
                </a:extLst>
              </p:cNvPr>
              <p:cNvSpPr/>
              <p:nvPr/>
            </p:nvSpPr>
            <p:spPr>
              <a:xfrm>
                <a:off x="6020674" y="510855"/>
                <a:ext cx="1082616" cy="1238110"/>
              </a:xfrm>
              <a:prstGeom prst="roundRect">
                <a:avLst>
                  <a:gd name="adj" fmla="val 10000"/>
                </a:avLst>
              </a:prstGeom>
              <a:solidFill>
                <a:srgbClr val="A9A8AA"/>
              </a:solidFill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Rectangle: Rounded Corners 4">
                <a:extLst>
                  <a:ext uri="{FF2B5EF4-FFF2-40B4-BE49-F238E27FC236}">
                    <a16:creationId xmlns:a16="http://schemas.microsoft.com/office/drawing/2014/main" id="{FE0476CE-E794-4204-942A-19B077ED2983}"/>
                  </a:ext>
                </a:extLst>
              </p:cNvPr>
              <p:cNvSpPr txBox="1"/>
              <p:nvPr/>
            </p:nvSpPr>
            <p:spPr>
              <a:xfrm>
                <a:off x="6052383" y="542564"/>
                <a:ext cx="1019198" cy="1174692"/>
              </a:xfrm>
              <a:prstGeom prst="rect">
                <a:avLst/>
              </a:prstGeom>
              <a:solidFill>
                <a:srgbClr val="A7A8AA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Scope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6D57DA1-279C-44DE-AAD2-3FBAAE2A621E}"/>
                </a:ext>
              </a:extLst>
            </p:cNvPr>
            <p:cNvGrpSpPr/>
            <p:nvPr/>
          </p:nvGrpSpPr>
          <p:grpSpPr>
            <a:xfrm>
              <a:off x="4293752" y="2343778"/>
              <a:ext cx="1273030" cy="350915"/>
              <a:chOff x="6020674" y="477249"/>
              <a:chExt cx="1094711" cy="1238110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1B54143-283F-4202-8B39-936979A2F53E}"/>
                  </a:ext>
                </a:extLst>
              </p:cNvPr>
              <p:cNvSpPr/>
              <p:nvPr/>
            </p:nvSpPr>
            <p:spPr>
              <a:xfrm>
                <a:off x="6020674" y="477249"/>
                <a:ext cx="1082616" cy="1238110"/>
              </a:xfrm>
              <a:prstGeom prst="roundRect">
                <a:avLst>
                  <a:gd name="adj" fmla="val 10000"/>
                </a:avLst>
              </a:prstGeom>
              <a:solidFill>
                <a:srgbClr val="A9A8AA"/>
              </a:solidFill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Rectangle: Rounded Corners 4">
                <a:extLst>
                  <a:ext uri="{FF2B5EF4-FFF2-40B4-BE49-F238E27FC236}">
                    <a16:creationId xmlns:a16="http://schemas.microsoft.com/office/drawing/2014/main" id="{6F83A144-A622-40C6-B3D8-B6EEF125D7F6}"/>
                  </a:ext>
                </a:extLst>
              </p:cNvPr>
              <p:cNvSpPr txBox="1"/>
              <p:nvPr/>
            </p:nvSpPr>
            <p:spPr>
              <a:xfrm>
                <a:off x="6096187" y="516804"/>
                <a:ext cx="1019198" cy="11746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Validate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E996079-8D59-480C-91E6-F717BF59B2D9}"/>
                </a:ext>
              </a:extLst>
            </p:cNvPr>
            <p:cNvGrpSpPr/>
            <p:nvPr/>
          </p:nvGrpSpPr>
          <p:grpSpPr>
            <a:xfrm>
              <a:off x="4293753" y="2717192"/>
              <a:ext cx="1258965" cy="350915"/>
              <a:chOff x="6020674" y="510855"/>
              <a:chExt cx="1082616" cy="123811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36B09698-F362-4F92-9433-6619F8A19F49}"/>
                  </a:ext>
                </a:extLst>
              </p:cNvPr>
              <p:cNvSpPr/>
              <p:nvPr/>
            </p:nvSpPr>
            <p:spPr>
              <a:xfrm>
                <a:off x="6020674" y="510855"/>
                <a:ext cx="1082616" cy="1238110"/>
              </a:xfrm>
              <a:prstGeom prst="roundRect">
                <a:avLst>
                  <a:gd name="adj" fmla="val 10000"/>
                </a:avLst>
              </a:prstGeom>
              <a:solidFill>
                <a:srgbClr val="A9A8AA"/>
              </a:solidFill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Rectangle: Rounded Corners 4">
                <a:extLst>
                  <a:ext uri="{FF2B5EF4-FFF2-40B4-BE49-F238E27FC236}">
                    <a16:creationId xmlns:a16="http://schemas.microsoft.com/office/drawing/2014/main" id="{5711D639-97EC-4593-BE11-AB9EFABB07E9}"/>
                  </a:ext>
                </a:extLst>
              </p:cNvPr>
              <p:cNvSpPr txBox="1"/>
              <p:nvPr/>
            </p:nvSpPr>
            <p:spPr>
              <a:xfrm>
                <a:off x="6052383" y="542564"/>
                <a:ext cx="1019198" cy="117469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Configure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C449ED-FE79-41E3-9440-1FEEC5D37682}"/>
              </a:ext>
            </a:extLst>
          </p:cNvPr>
          <p:cNvGrpSpPr/>
          <p:nvPr/>
        </p:nvGrpSpPr>
        <p:grpSpPr>
          <a:xfrm>
            <a:off x="6062496" y="2999655"/>
            <a:ext cx="1258965" cy="1094649"/>
            <a:chOff x="5242928" y="1799565"/>
            <a:chExt cx="1172385" cy="1615171"/>
          </a:xfrm>
          <a:solidFill>
            <a:srgbClr val="FFB81C"/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20EA74C-5AB8-432B-8591-FD688F73F4D8}"/>
                </a:ext>
              </a:extLst>
            </p:cNvPr>
            <p:cNvSpPr/>
            <p:nvPr/>
          </p:nvSpPr>
          <p:spPr>
            <a:xfrm>
              <a:off x="5242928" y="1799565"/>
              <a:ext cx="1172385" cy="161517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ctangle: Rounded Corners 4">
              <a:extLst>
                <a:ext uri="{FF2B5EF4-FFF2-40B4-BE49-F238E27FC236}">
                  <a16:creationId xmlns:a16="http://schemas.microsoft.com/office/drawing/2014/main" id="{600B9CB2-60EB-4630-A30F-2AEA98003B63}"/>
                </a:ext>
              </a:extLst>
            </p:cNvPr>
            <p:cNvSpPr txBox="1"/>
            <p:nvPr/>
          </p:nvSpPr>
          <p:spPr>
            <a:xfrm>
              <a:off x="5277266" y="1833903"/>
              <a:ext cx="1103709" cy="15464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Additional Activity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(Scope of Work and Timeline)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1C66A41-51AE-45A0-8D81-203A8DA07378}"/>
              </a:ext>
            </a:extLst>
          </p:cNvPr>
          <p:cNvGrpSpPr/>
          <p:nvPr/>
        </p:nvGrpSpPr>
        <p:grpSpPr>
          <a:xfrm>
            <a:off x="1449629" y="4278441"/>
            <a:ext cx="3128358" cy="1023733"/>
            <a:chOff x="0" y="0"/>
            <a:chExt cx="7103291" cy="477544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2493E21-DD55-48B8-8F1E-EAB99376F662}"/>
                </a:ext>
              </a:extLst>
            </p:cNvPr>
            <p:cNvSpPr/>
            <p:nvPr/>
          </p:nvSpPr>
          <p:spPr>
            <a:xfrm>
              <a:off x="0" y="0"/>
              <a:ext cx="7103291" cy="4775443"/>
            </a:xfrm>
            <a:prstGeom prst="roundRect">
              <a:avLst>
                <a:gd name="adj" fmla="val 10000"/>
              </a:avLst>
            </a:prstGeom>
            <a:solidFill>
              <a:srgbClr val="092F57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Rectangle: Rounded Corners 4">
              <a:extLst>
                <a:ext uri="{FF2B5EF4-FFF2-40B4-BE49-F238E27FC236}">
                  <a16:creationId xmlns:a16="http://schemas.microsoft.com/office/drawing/2014/main" id="{C7969DAC-43CB-4F71-A7E4-574C2DA4C24C}"/>
                </a:ext>
              </a:extLst>
            </p:cNvPr>
            <p:cNvSpPr txBox="1"/>
            <p:nvPr/>
          </p:nvSpPr>
          <p:spPr>
            <a:xfrm>
              <a:off x="256345" y="139863"/>
              <a:ext cx="6823556" cy="44957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Readiness</a:t>
              </a:r>
              <a:b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(Awareness to Training to Support)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5FCDA8F-68FC-4924-B3CE-09A763B23135}"/>
              </a:ext>
            </a:extLst>
          </p:cNvPr>
          <p:cNvGrpSpPr/>
          <p:nvPr/>
        </p:nvGrpSpPr>
        <p:grpSpPr>
          <a:xfrm>
            <a:off x="4691004" y="4243621"/>
            <a:ext cx="1258965" cy="1094649"/>
            <a:chOff x="4325237" y="4531008"/>
            <a:chExt cx="1258965" cy="109464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75ABA57-A08F-4F67-BA97-CDD37E736275}"/>
                </a:ext>
              </a:extLst>
            </p:cNvPr>
            <p:cNvGrpSpPr/>
            <p:nvPr/>
          </p:nvGrpSpPr>
          <p:grpSpPr>
            <a:xfrm>
              <a:off x="4325237" y="4531008"/>
              <a:ext cx="1258965" cy="350915"/>
              <a:chOff x="6020674" y="510855"/>
              <a:chExt cx="1082616" cy="1238110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E0C45136-26A6-4376-825E-9C671571D3C5}"/>
                  </a:ext>
                </a:extLst>
              </p:cNvPr>
              <p:cNvSpPr/>
              <p:nvPr/>
            </p:nvSpPr>
            <p:spPr>
              <a:xfrm>
                <a:off x="6020674" y="510855"/>
                <a:ext cx="1082616" cy="1238110"/>
              </a:xfrm>
              <a:prstGeom prst="roundRect">
                <a:avLst>
                  <a:gd name="adj" fmla="val 10000"/>
                </a:avLst>
              </a:prstGeom>
              <a:solidFill>
                <a:srgbClr val="A9A8AA"/>
              </a:solidFill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2" name="Rectangle: Rounded Corners 4">
                <a:extLst>
                  <a:ext uri="{FF2B5EF4-FFF2-40B4-BE49-F238E27FC236}">
                    <a16:creationId xmlns:a16="http://schemas.microsoft.com/office/drawing/2014/main" id="{0BE1B4A4-FBE3-46DF-9B4A-EF6F62254BF0}"/>
                  </a:ext>
                </a:extLst>
              </p:cNvPr>
              <p:cNvSpPr txBox="1"/>
              <p:nvPr/>
            </p:nvSpPr>
            <p:spPr>
              <a:xfrm>
                <a:off x="6052383" y="542564"/>
                <a:ext cx="1019198" cy="117469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Impacts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8BFEC32-2B3D-4402-9442-99C183399655}"/>
                </a:ext>
              </a:extLst>
            </p:cNvPr>
            <p:cNvGrpSpPr/>
            <p:nvPr/>
          </p:nvGrpSpPr>
          <p:grpSpPr>
            <a:xfrm>
              <a:off x="4325237" y="4901328"/>
              <a:ext cx="1258965" cy="350915"/>
              <a:chOff x="6020674" y="477249"/>
              <a:chExt cx="1082616" cy="1238110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309178B9-365C-4002-95D9-4C15675608AB}"/>
                  </a:ext>
                </a:extLst>
              </p:cNvPr>
              <p:cNvSpPr/>
              <p:nvPr/>
            </p:nvSpPr>
            <p:spPr>
              <a:xfrm>
                <a:off x="6020674" y="477249"/>
                <a:ext cx="1082616" cy="1238110"/>
              </a:xfrm>
              <a:prstGeom prst="roundRect">
                <a:avLst>
                  <a:gd name="adj" fmla="val 10000"/>
                </a:avLst>
              </a:prstGeom>
              <a:solidFill>
                <a:srgbClr val="A9A8AA"/>
              </a:solidFill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Rectangle: Rounded Corners 4">
                <a:extLst>
                  <a:ext uri="{FF2B5EF4-FFF2-40B4-BE49-F238E27FC236}">
                    <a16:creationId xmlns:a16="http://schemas.microsoft.com/office/drawing/2014/main" id="{F0ABCB72-65E5-45D0-A618-EB3C21B8E808}"/>
                  </a:ext>
                </a:extLst>
              </p:cNvPr>
              <p:cNvSpPr txBox="1"/>
              <p:nvPr/>
            </p:nvSpPr>
            <p:spPr>
              <a:xfrm>
                <a:off x="6052383" y="508957"/>
                <a:ext cx="1019198" cy="11746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Training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51ACF6B-562C-4B8E-A697-2FD4D69709F5}"/>
                </a:ext>
              </a:extLst>
            </p:cNvPr>
            <p:cNvGrpSpPr/>
            <p:nvPr/>
          </p:nvGrpSpPr>
          <p:grpSpPr>
            <a:xfrm>
              <a:off x="4325237" y="5274742"/>
              <a:ext cx="1258965" cy="350915"/>
              <a:chOff x="6020674" y="510855"/>
              <a:chExt cx="1082616" cy="1238110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57D73D57-1390-4050-8308-40262A842BD3}"/>
                  </a:ext>
                </a:extLst>
              </p:cNvPr>
              <p:cNvSpPr/>
              <p:nvPr/>
            </p:nvSpPr>
            <p:spPr>
              <a:xfrm>
                <a:off x="6020674" y="510855"/>
                <a:ext cx="1082616" cy="1238110"/>
              </a:xfrm>
              <a:prstGeom prst="roundRect">
                <a:avLst>
                  <a:gd name="adj" fmla="val 10000"/>
                </a:avLst>
              </a:prstGeom>
              <a:solidFill>
                <a:srgbClr val="A9A8AA"/>
              </a:solidFill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Rectangle: Rounded Corners 4">
                <a:extLst>
                  <a:ext uri="{FF2B5EF4-FFF2-40B4-BE49-F238E27FC236}">
                    <a16:creationId xmlns:a16="http://schemas.microsoft.com/office/drawing/2014/main" id="{C969A982-8E8E-4F70-BCDA-D1750C0EF76B}"/>
                  </a:ext>
                </a:extLst>
              </p:cNvPr>
              <p:cNvSpPr txBox="1"/>
              <p:nvPr/>
            </p:nvSpPr>
            <p:spPr>
              <a:xfrm>
                <a:off x="6052383" y="542564"/>
                <a:ext cx="1019198" cy="117469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Support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647799-8E0E-484D-8C36-A10BE8E5FFB3}"/>
              </a:ext>
            </a:extLst>
          </p:cNvPr>
          <p:cNvGrpSpPr/>
          <p:nvPr/>
        </p:nvGrpSpPr>
        <p:grpSpPr>
          <a:xfrm>
            <a:off x="6062496" y="4243621"/>
            <a:ext cx="1258965" cy="1094649"/>
            <a:chOff x="5242928" y="1799565"/>
            <a:chExt cx="1172385" cy="1615171"/>
          </a:xfrm>
          <a:solidFill>
            <a:srgbClr val="FFB81C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33E9ABD-E788-48C5-B0C1-045E1BA025EB}"/>
                </a:ext>
              </a:extLst>
            </p:cNvPr>
            <p:cNvSpPr/>
            <p:nvPr/>
          </p:nvSpPr>
          <p:spPr>
            <a:xfrm>
              <a:off x="5242928" y="1799565"/>
              <a:ext cx="1172385" cy="161517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ectangle: Rounded Corners 4">
              <a:extLst>
                <a:ext uri="{FF2B5EF4-FFF2-40B4-BE49-F238E27FC236}">
                  <a16:creationId xmlns:a16="http://schemas.microsoft.com/office/drawing/2014/main" id="{8004F026-B483-45A5-AFAB-099E9F300823}"/>
                </a:ext>
              </a:extLst>
            </p:cNvPr>
            <p:cNvSpPr txBox="1"/>
            <p:nvPr/>
          </p:nvSpPr>
          <p:spPr>
            <a:xfrm>
              <a:off x="5277266" y="1833903"/>
              <a:ext cx="1103709" cy="15464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Agency Confidence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(Clear Expectations)</a:t>
              </a:r>
            </a:p>
          </p:txBody>
        </p:sp>
      </p:grpSp>
      <p:sp>
        <p:nvSpPr>
          <p:cNvPr id="55" name="Callout: Right Arrow 54">
            <a:extLst>
              <a:ext uri="{FF2B5EF4-FFF2-40B4-BE49-F238E27FC236}">
                <a16:creationId xmlns:a16="http://schemas.microsoft.com/office/drawing/2014/main" id="{BC3832E1-BD86-4D83-9042-AB901FB3B636}"/>
              </a:ext>
            </a:extLst>
          </p:cNvPr>
          <p:cNvSpPr/>
          <p:nvPr/>
        </p:nvSpPr>
        <p:spPr>
          <a:xfrm>
            <a:off x="7479176" y="1729616"/>
            <a:ext cx="999260" cy="3608654"/>
          </a:xfrm>
          <a:prstGeom prst="rightArrowCallout">
            <a:avLst>
              <a:gd name="adj1" fmla="val 23983"/>
              <a:gd name="adj2" fmla="val 32408"/>
              <a:gd name="adj3" fmla="val 45480"/>
              <a:gd name="adj4" fmla="val 34692"/>
            </a:avLst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D0494F-AFD2-4AA9-8EEE-919A0F28D92B}"/>
              </a:ext>
            </a:extLst>
          </p:cNvPr>
          <p:cNvSpPr txBox="1"/>
          <p:nvPr/>
        </p:nvSpPr>
        <p:spPr>
          <a:xfrm>
            <a:off x="7368166" y="2630957"/>
            <a:ext cx="492443" cy="15696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Forward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9F7C807-1DB6-4278-998A-028786DEB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7" b="98253" l="3025" r="96975">
                        <a14:foregroundMark x1="54064" y1="2554" x2="58034" y2="98253"/>
                        <a14:foregroundMark x1="58034" y1="98253" x2="58034" y2="98253"/>
                        <a14:foregroundMark x1="13043" y1="76613" x2="80718" y2="72043"/>
                        <a14:foregroundMark x1="80718" y1="72043" x2="91871" y2="72984"/>
                        <a14:foregroundMark x1="14745" y1="43011" x2="61815" y2="44086"/>
                        <a14:foregroundMark x1="61815" y1="44086" x2="90359" y2="43817"/>
                        <a14:foregroundMark x1="12854" y1="9005" x2="33270" y2="11962"/>
                        <a14:foregroundMark x1="33270" y1="11962" x2="92060" y2="11022"/>
                        <a14:foregroundMark x1="92060" y1="11022" x2="97353" y2="9005"/>
                        <a14:foregroundMark x1="54253" y1="2957" x2="64461" y2="6048"/>
                        <a14:foregroundMark x1="4537" y1="8602" x2="3025" y2="12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4828" y="1459087"/>
            <a:ext cx="2830782" cy="398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2A0E23BF-9D0F-49C1-A74E-7F025E663539}"/>
              </a:ext>
            </a:extLst>
          </p:cNvPr>
          <p:cNvSpPr/>
          <p:nvPr/>
        </p:nvSpPr>
        <p:spPr>
          <a:xfrm>
            <a:off x="8906603" y="2750710"/>
            <a:ext cx="2896534" cy="1978639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Detailed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Selected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</a:p>
        </p:txBody>
      </p:sp>
      <p:sp>
        <p:nvSpPr>
          <p:cNvPr id="35" name="Rectangle: Rounded Corners 6">
            <a:extLst>
              <a:ext uri="{FF2B5EF4-FFF2-40B4-BE49-F238E27FC236}">
                <a16:creationId xmlns:a16="http://schemas.microsoft.com/office/drawing/2014/main" id="{01345D17-F849-4D68-9683-4E7B499C6952}"/>
              </a:ext>
            </a:extLst>
          </p:cNvPr>
          <p:cNvSpPr/>
          <p:nvPr/>
        </p:nvSpPr>
        <p:spPr>
          <a:xfrm>
            <a:off x="6902148" y="2750710"/>
            <a:ext cx="2500063" cy="1978639"/>
          </a:xfrm>
          <a:prstGeom prst="homePlate">
            <a:avLst>
              <a:gd name="adj" fmla="val 19521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Prioritize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Select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</a:p>
        </p:txBody>
      </p:sp>
      <p:sp>
        <p:nvSpPr>
          <p:cNvPr id="36" name="Rectangle: Rounded Corners 6">
            <a:extLst>
              <a:ext uri="{FF2B5EF4-FFF2-40B4-BE49-F238E27FC236}">
                <a16:creationId xmlns:a16="http://schemas.microsoft.com/office/drawing/2014/main" id="{8D274012-9C1A-481E-966C-73D9E63A89A0}"/>
              </a:ext>
            </a:extLst>
          </p:cNvPr>
          <p:cNvSpPr/>
          <p:nvPr/>
        </p:nvSpPr>
        <p:spPr>
          <a:xfrm>
            <a:off x="4669615" y="2750710"/>
            <a:ext cx="2816993" cy="1978639"/>
          </a:xfrm>
          <a:prstGeom prst="homePlate">
            <a:avLst>
              <a:gd name="adj" fmla="val 21556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List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 for Further Evaluation</a:t>
            </a:r>
          </a:p>
          <a:p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5">
            <a:extLst>
              <a:ext uri="{FF2B5EF4-FFF2-40B4-BE49-F238E27FC236}">
                <a16:creationId xmlns:a16="http://schemas.microsoft.com/office/drawing/2014/main" id="{F8A3C489-3A85-4716-9947-168C50A301F5}"/>
              </a:ext>
            </a:extLst>
          </p:cNvPr>
          <p:cNvSpPr/>
          <p:nvPr/>
        </p:nvSpPr>
        <p:spPr>
          <a:xfrm>
            <a:off x="2421082" y="2750710"/>
            <a:ext cx="2758292" cy="1978639"/>
          </a:xfrm>
          <a:prstGeom prst="homePlate">
            <a:avLst>
              <a:gd name="adj" fmla="val 17447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 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Deployment Approach Combinations</a:t>
            </a:r>
          </a:p>
          <a:p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id="{777CF51C-812B-4AD8-A062-0264022CCA78}"/>
              </a:ext>
            </a:extLst>
          </p:cNvPr>
          <p:cNvSpPr/>
          <p:nvPr/>
        </p:nvSpPr>
        <p:spPr>
          <a:xfrm>
            <a:off x="373367" y="2748638"/>
            <a:ext cx="2566236" cy="1989196"/>
          </a:xfrm>
          <a:prstGeom prst="homePlate">
            <a:avLst>
              <a:gd name="adj" fmla="val 19977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Deployment Approaches</a:t>
            </a:r>
          </a:p>
          <a:p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1C07FE-322E-4B93-935C-2ADEFA3A54F9}"/>
              </a:ext>
            </a:extLst>
          </p:cNvPr>
          <p:cNvGrpSpPr/>
          <p:nvPr/>
        </p:nvGrpSpPr>
        <p:grpSpPr>
          <a:xfrm>
            <a:off x="697401" y="4240086"/>
            <a:ext cx="1541569" cy="383837"/>
            <a:chOff x="5384587" y="3974287"/>
            <a:chExt cx="1541569" cy="51968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5104433-4DA4-4731-9019-8B54B075C1E4}"/>
                </a:ext>
              </a:extLst>
            </p:cNvPr>
            <p:cNvSpPr txBox="1"/>
            <p:nvPr/>
          </p:nvSpPr>
          <p:spPr>
            <a:xfrm>
              <a:off x="5736395" y="4039371"/>
              <a:ext cx="1189761" cy="394406"/>
            </a:xfrm>
            <a:prstGeom prst="rect">
              <a:avLst/>
            </a:prstGeom>
          </p:spPr>
          <p:txBody>
            <a:bodyPr vert="horz" wrap="square" lIns="121581" tIns="60791" rIns="121581" bIns="60791" rtlCol="0" anchor="ctr">
              <a:no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</a:t>
              </a: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814D512-2006-43AC-BF3D-FF7EF8FF2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4587" y="3974287"/>
              <a:ext cx="394407" cy="51968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CBD860-EF96-4553-949B-F700B82A2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5358" y="645862"/>
            <a:ext cx="10515600" cy="5921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u="none" dirty="0">
                <a:solidFill>
                  <a:schemeClr val="bg1"/>
                </a:solidFill>
              </a:rPr>
              <a:t>Methodology to create a revised Luma Deployment Plan</a:t>
            </a:r>
            <a:endParaRPr lang="en-US" sz="2200" u="none" dirty="0">
              <a:solidFill>
                <a:schemeClr val="bg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C6D966-34AB-4966-9A40-7D2E4A0B8340}"/>
              </a:ext>
            </a:extLst>
          </p:cNvPr>
          <p:cNvGrpSpPr/>
          <p:nvPr/>
        </p:nvGrpSpPr>
        <p:grpSpPr>
          <a:xfrm>
            <a:off x="3088071" y="4240438"/>
            <a:ext cx="1541569" cy="383837"/>
            <a:chOff x="5384587" y="3974287"/>
            <a:chExt cx="1541569" cy="5196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87BEE3-4974-4A0B-8982-7AAE5E28E783}"/>
                </a:ext>
              </a:extLst>
            </p:cNvPr>
            <p:cNvSpPr txBox="1"/>
            <p:nvPr/>
          </p:nvSpPr>
          <p:spPr>
            <a:xfrm>
              <a:off x="5736395" y="4039371"/>
              <a:ext cx="1189761" cy="394406"/>
            </a:xfrm>
            <a:prstGeom prst="rect">
              <a:avLst/>
            </a:prstGeom>
          </p:spPr>
          <p:txBody>
            <a:bodyPr vert="horz" wrap="square" lIns="121581" tIns="60791" rIns="121581" bIns="60791" rtlCol="0" anchor="ctr">
              <a:no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086ABBFC-4D7D-4454-9301-BB6EDDBA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4587" y="3974287"/>
              <a:ext cx="394407" cy="51968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945125-CF6F-4C95-9485-3857C77F0DAA}"/>
              </a:ext>
            </a:extLst>
          </p:cNvPr>
          <p:cNvGrpSpPr/>
          <p:nvPr/>
        </p:nvGrpSpPr>
        <p:grpSpPr>
          <a:xfrm>
            <a:off x="5317467" y="4241056"/>
            <a:ext cx="1541569" cy="383837"/>
            <a:chOff x="5384587" y="3974287"/>
            <a:chExt cx="1541569" cy="51968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C7C43E-81C8-4D39-A949-C6472442AB10}"/>
                </a:ext>
              </a:extLst>
            </p:cNvPr>
            <p:cNvSpPr txBox="1"/>
            <p:nvPr/>
          </p:nvSpPr>
          <p:spPr>
            <a:xfrm>
              <a:off x="5736395" y="4039371"/>
              <a:ext cx="1189761" cy="394406"/>
            </a:xfrm>
            <a:prstGeom prst="rect">
              <a:avLst/>
            </a:prstGeom>
          </p:spPr>
          <p:txBody>
            <a:bodyPr vert="horz" wrap="square" lIns="121581" tIns="60791" rIns="121581" bIns="60791" rtlCol="0" anchor="ctr">
              <a:no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</a:t>
              </a: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58828F9A-24FD-4213-A31D-99B2AF25F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84587" y="3974287"/>
              <a:ext cx="394407" cy="519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619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5BB3C-2C82-41DA-BD85-F56635C1F3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57452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600" u="none" dirty="0">
                <a:solidFill>
                  <a:schemeClr val="bg1"/>
                </a:solidFill>
              </a:rPr>
              <a:t>Deployment Option Analysis Variables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678D1A3-22DB-46C7-94CE-3F553E5CF7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7993006"/>
              </p:ext>
            </p:extLst>
          </p:nvPr>
        </p:nvGraphicFramePr>
        <p:xfrm>
          <a:off x="220770" y="1981409"/>
          <a:ext cx="11704740" cy="4070447"/>
        </p:xfrm>
        <a:graphic>
          <a:graphicData uri="http://schemas.openxmlformats.org/drawingml/2006/table">
            <a:tbl>
              <a:tblPr/>
              <a:tblGrid>
                <a:gridCol w="1950790">
                  <a:extLst>
                    <a:ext uri="{9D8B030D-6E8A-4147-A177-3AD203B41FA5}">
                      <a16:colId xmlns:a16="http://schemas.microsoft.com/office/drawing/2014/main" val="2341347975"/>
                    </a:ext>
                  </a:extLst>
                </a:gridCol>
                <a:gridCol w="1950790">
                  <a:extLst>
                    <a:ext uri="{9D8B030D-6E8A-4147-A177-3AD203B41FA5}">
                      <a16:colId xmlns:a16="http://schemas.microsoft.com/office/drawing/2014/main" val="3998157012"/>
                    </a:ext>
                  </a:extLst>
                </a:gridCol>
                <a:gridCol w="1950790">
                  <a:extLst>
                    <a:ext uri="{9D8B030D-6E8A-4147-A177-3AD203B41FA5}">
                      <a16:colId xmlns:a16="http://schemas.microsoft.com/office/drawing/2014/main" val="2134046797"/>
                    </a:ext>
                  </a:extLst>
                </a:gridCol>
                <a:gridCol w="1950790">
                  <a:extLst>
                    <a:ext uri="{9D8B030D-6E8A-4147-A177-3AD203B41FA5}">
                      <a16:colId xmlns:a16="http://schemas.microsoft.com/office/drawing/2014/main" val="3752418774"/>
                    </a:ext>
                  </a:extLst>
                </a:gridCol>
                <a:gridCol w="1950790">
                  <a:extLst>
                    <a:ext uri="{9D8B030D-6E8A-4147-A177-3AD203B41FA5}">
                      <a16:colId xmlns:a16="http://schemas.microsoft.com/office/drawing/2014/main" val="3074826944"/>
                    </a:ext>
                  </a:extLst>
                </a:gridCol>
                <a:gridCol w="1950790">
                  <a:extLst>
                    <a:ext uri="{9D8B030D-6E8A-4147-A177-3AD203B41FA5}">
                      <a16:colId xmlns:a16="http://schemas.microsoft.com/office/drawing/2014/main" val="3255064978"/>
                    </a:ext>
                  </a:extLst>
                </a:gridCol>
              </a:tblGrid>
              <a:tr h="7340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Staffing</a:t>
                      </a:r>
                    </a:p>
                  </a:txBody>
                  <a:tcPr marT="91440" marB="914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Agency Readiness</a:t>
                      </a:r>
                    </a:p>
                  </a:txBody>
                  <a:tcPr marT="91440" marB="914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Business Impact</a:t>
                      </a:r>
                    </a:p>
                  </a:txBody>
                  <a:tcPr marT="91440" marB="914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Technical Configuration</a:t>
                      </a:r>
                    </a:p>
                  </a:txBody>
                  <a:tcPr marT="91440" marB="914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Executive  Support</a:t>
                      </a:r>
                    </a:p>
                  </a:txBody>
                  <a:tcPr marT="91440" marB="914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Cost Factors</a:t>
                      </a:r>
                    </a:p>
                  </a:txBody>
                  <a:tcPr marT="91440" marB="914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553792"/>
                  </a:ext>
                </a:extLst>
              </a:tr>
              <a:tr h="3146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Retention of current staff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Will current staff capacity and assignment be at risk?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Additional Staffing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Can subject matter expertise be made available if incremental staff is required?</a:t>
                      </a:r>
                    </a:p>
                  </a:txBody>
                  <a:tcPr marL="126851" marR="126851" marT="126851" marB="1268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Testing Support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Can the Agency complete all required testing?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Training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Can the Agencies complete all required training?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Deployment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 Will Agencies be able to support deployment activities within the option’s timeframe?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6851" marR="126851" marT="126851" marB="1268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Business Continuity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Will the day-to-day operations of the State/Agencies be disrupted?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Interim Solution Implementation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Can the design &amp; development of temporary business processes be completed as required by the option?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Meet Prerequisites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Can all critical functional pre-requisites be met?</a:t>
                      </a:r>
                    </a:p>
                  </a:txBody>
                  <a:tcPr marL="126851" marR="126851" marT="126851" marB="1268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Tenant Requirements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Can the  number of tenants required for  development and testing be provided?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Core Technical Build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Can all technical development and end-user configuration be completed to support the option?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Temporary Technical Build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Can the implementation of temporary technical objects be completed within the timeline?</a:t>
                      </a:r>
                    </a:p>
                  </a:txBody>
                  <a:tcPr marL="126851" marR="126851" marT="126851" marB="1268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Organizational Alignment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Do we have support  - Governance board, legislative &amp; other stakeholder parties?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6851" marR="126851" marT="126851" marB="1268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Project Implementation Costs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– What is the impact of the total program implementation cost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Interim Support Costs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– What is the impact on cost for support between initial go live and final go live</a:t>
                      </a:r>
                    </a:p>
                  </a:txBody>
                  <a:tcPr marL="126851" marR="126851" marT="126851" marB="1268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72610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5EECD33-C404-46D2-B928-153F5D81B35E}"/>
              </a:ext>
            </a:extLst>
          </p:cNvPr>
          <p:cNvSpPr txBox="1"/>
          <p:nvPr/>
        </p:nvSpPr>
        <p:spPr>
          <a:xfrm>
            <a:off x="243630" y="1423271"/>
            <a:ext cx="1124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option was assessed to understand the impact the State’s risk profile for go-live.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37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EF108E7F-52A0-44D5-84CF-70B1AA5E7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246184"/>
              </p:ext>
            </p:extLst>
          </p:nvPr>
        </p:nvGraphicFramePr>
        <p:xfrm>
          <a:off x="311150" y="1632409"/>
          <a:ext cx="11569700" cy="4558700"/>
        </p:xfrm>
        <a:graphic>
          <a:graphicData uri="http://schemas.openxmlformats.org/drawingml/2006/table">
            <a:tbl>
              <a:tblPr firstRow="1" firstCol="1" bandRow="1"/>
              <a:tblGrid>
                <a:gridCol w="355600">
                  <a:extLst>
                    <a:ext uri="{9D8B030D-6E8A-4147-A177-3AD203B41FA5}">
                      <a16:colId xmlns:a16="http://schemas.microsoft.com/office/drawing/2014/main" val="926898485"/>
                    </a:ext>
                  </a:extLst>
                </a:gridCol>
                <a:gridCol w="3268550">
                  <a:extLst>
                    <a:ext uri="{9D8B030D-6E8A-4147-A177-3AD203B41FA5}">
                      <a16:colId xmlns:a16="http://schemas.microsoft.com/office/drawing/2014/main" val="648120674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703910463"/>
                    </a:ext>
                  </a:extLst>
                </a:gridCol>
                <a:gridCol w="1255190">
                  <a:extLst>
                    <a:ext uri="{9D8B030D-6E8A-4147-A177-3AD203B41FA5}">
                      <a16:colId xmlns:a16="http://schemas.microsoft.com/office/drawing/2014/main" val="3371831686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4260777820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320400239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34903270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300583398"/>
                    </a:ext>
                  </a:extLst>
                </a:gridCol>
              </a:tblGrid>
              <a:tr h="34623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Luma Implementation Options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(Post July 2022)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 Dates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366079"/>
                  </a:ext>
                </a:extLst>
              </a:tr>
              <a:tr h="362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 2022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 2023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 2023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 2023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 2024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708646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1841701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Phased: Finance First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Finance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HR/Pay/Time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65639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Phased: Finance First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HR/Pay/Time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2113153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Phased: Finance First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HR/Pay/Time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6932242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Phased: Finance First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HR/Pay/Time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6464648"/>
                  </a:ext>
                </a:extLst>
              </a:tr>
              <a:tr h="7085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Bang (all functions at once)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Finance + HR/Pay/Time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381415"/>
                  </a:ext>
                </a:extLst>
              </a:tr>
              <a:tr h="7085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Bang (all functions at once)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Finance + HR/Pay/Time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871627"/>
                  </a:ext>
                </a:extLst>
              </a:tr>
              <a:tr h="3494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Phased: HR/Pay/Time First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HR/Pay/Time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632892"/>
                  </a:ext>
                </a:extLst>
              </a:tr>
              <a:tr h="2434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Phased: Split &amp; Recombine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r"/>
                        </a:tabLs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 only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Finance + Pay/Time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1154026"/>
                  </a:ext>
                </a:extLst>
              </a:tr>
            </a:tbl>
          </a:graphicData>
        </a:graphic>
      </p:graphicFrame>
      <p:sp>
        <p:nvSpPr>
          <p:cNvPr id="4" name="Arrow: Right 3">
            <a:extLst>
              <a:ext uri="{FF2B5EF4-FFF2-40B4-BE49-F238E27FC236}">
                <a16:creationId xmlns:a16="http://schemas.microsoft.com/office/drawing/2014/main" id="{2AACAAD4-227F-45B5-ABC0-AF33E1532C88}"/>
              </a:ext>
            </a:extLst>
          </p:cNvPr>
          <p:cNvSpPr/>
          <p:nvPr/>
        </p:nvSpPr>
        <p:spPr>
          <a:xfrm>
            <a:off x="7061667" y="3262810"/>
            <a:ext cx="1737360" cy="16093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821DA2A-21B7-4417-8CF0-1CBB37733F27}"/>
              </a:ext>
            </a:extLst>
          </p:cNvPr>
          <p:cNvSpPr/>
          <p:nvPr/>
        </p:nvSpPr>
        <p:spPr>
          <a:xfrm>
            <a:off x="7061667" y="5350526"/>
            <a:ext cx="1737360" cy="16093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D3FB5A7-4198-4459-8033-EE2551603E7E}"/>
              </a:ext>
            </a:extLst>
          </p:cNvPr>
          <p:cNvSpPr/>
          <p:nvPr/>
        </p:nvSpPr>
        <p:spPr>
          <a:xfrm>
            <a:off x="7061667" y="5845613"/>
            <a:ext cx="1737360" cy="16093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247BDF5-E375-404B-961A-151481B4D6CB}"/>
              </a:ext>
            </a:extLst>
          </p:cNvPr>
          <p:cNvSpPr/>
          <p:nvPr/>
        </p:nvSpPr>
        <p:spPr>
          <a:xfrm>
            <a:off x="7061667" y="2895601"/>
            <a:ext cx="182880" cy="16093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9AE603A-9083-46B4-957C-E1E808BBEFB5}"/>
              </a:ext>
            </a:extLst>
          </p:cNvPr>
          <p:cNvSpPr/>
          <p:nvPr/>
        </p:nvSpPr>
        <p:spPr>
          <a:xfrm>
            <a:off x="10126833" y="3613046"/>
            <a:ext cx="182880" cy="16093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A31CF6-6144-4A56-838E-9AB80BAF18E7}"/>
              </a:ext>
            </a:extLst>
          </p:cNvPr>
          <p:cNvSpPr txBox="1"/>
          <p:nvPr/>
        </p:nvSpPr>
        <p:spPr>
          <a:xfrm>
            <a:off x="311150" y="345993"/>
            <a:ext cx="7031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Luma Implementation Options</a:t>
            </a:r>
          </a:p>
        </p:txBody>
      </p:sp>
    </p:spTree>
    <p:extLst>
      <p:ext uri="{BB962C8B-B14F-4D97-AF65-F5344CB8AC3E}">
        <p14:creationId xmlns:p14="http://schemas.microsoft.com/office/powerpoint/2010/main" val="1077040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9BDF20-E606-4C3F-85AF-9DB75A73A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/>
          <a:stretch/>
        </p:blipFill>
        <p:spPr>
          <a:xfrm>
            <a:off x="0" y="-1"/>
            <a:ext cx="12192000" cy="6366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53A6CE-7BBF-4A74-9A34-366307D77A78}"/>
              </a:ext>
            </a:extLst>
          </p:cNvPr>
          <p:cNvSpPr/>
          <p:nvPr/>
        </p:nvSpPr>
        <p:spPr>
          <a:xfrm>
            <a:off x="0" y="0"/>
            <a:ext cx="12192000" cy="6366933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687D45-91FF-423D-9AC4-8A53958E7413}"/>
              </a:ext>
            </a:extLst>
          </p:cNvPr>
          <p:cNvGrpSpPr/>
          <p:nvPr/>
        </p:nvGrpSpPr>
        <p:grpSpPr>
          <a:xfrm>
            <a:off x="2849880" y="2641062"/>
            <a:ext cx="6492240" cy="1084807"/>
            <a:chOff x="4783749" y="2581795"/>
            <a:chExt cx="6492240" cy="1084807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5CA47CAA-97DF-4656-9F27-AC0CF360AA67}"/>
                </a:ext>
              </a:extLst>
            </p:cNvPr>
            <p:cNvSpPr txBox="1">
              <a:spLocks/>
            </p:cNvSpPr>
            <p:nvPr/>
          </p:nvSpPr>
          <p:spPr>
            <a:xfrm>
              <a:off x="4783749" y="2581795"/>
              <a:ext cx="6492240" cy="10848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Luma Phase 1 Activities</a:t>
              </a:r>
              <a:endPara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89787D8-0209-4903-A357-D61C2ADC4E28}"/>
                </a:ext>
              </a:extLst>
            </p:cNvPr>
            <p:cNvCxnSpPr>
              <a:cxnSpLocks/>
            </p:cNvCxnSpPr>
            <p:nvPr/>
          </p:nvCxnSpPr>
          <p:spPr>
            <a:xfrm>
              <a:off x="5039019" y="3666602"/>
              <a:ext cx="5981700" cy="0"/>
            </a:xfrm>
            <a:prstGeom prst="line">
              <a:avLst/>
            </a:prstGeom>
            <a:ln w="28575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2649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ividend">
  <a:themeElements>
    <a:clrScheme name="Custom 70">
      <a:dk1>
        <a:sysClr val="windowText" lastClr="000000"/>
      </a:dk1>
      <a:lt1>
        <a:sysClr val="window" lastClr="FFFFFF"/>
      </a:lt1>
      <a:dk2>
        <a:srgbClr val="092F57"/>
      </a:dk2>
      <a:lt2>
        <a:srgbClr val="A7A8AA"/>
      </a:lt2>
      <a:accent1>
        <a:srgbClr val="092F57"/>
      </a:accent1>
      <a:accent2>
        <a:srgbClr val="FFB81C"/>
      </a:accent2>
      <a:accent3>
        <a:srgbClr val="A7A8AA"/>
      </a:accent3>
      <a:accent4>
        <a:srgbClr val="E14504"/>
      </a:accent4>
      <a:accent5>
        <a:srgbClr val="6CC24A"/>
      </a:accent5>
      <a:accent6>
        <a:srgbClr val="092F57"/>
      </a:accent6>
      <a:hlink>
        <a:srgbClr val="E14504"/>
      </a:hlink>
      <a:folHlink>
        <a:srgbClr val="FFB81C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562674304CBB4BB1B28CDCCE389339" ma:contentTypeVersion="2" ma:contentTypeDescription="Create a new document." ma:contentTypeScope="" ma:versionID="fb0c83083da30f4411dbaa06c34cbca6">
  <xsd:schema xmlns:xsd="http://www.w3.org/2001/XMLSchema" xmlns:xs="http://www.w3.org/2001/XMLSchema" xmlns:p="http://schemas.microsoft.com/office/2006/metadata/properties" xmlns:ns2="38ac8d9b-57a9-43ab-aeed-655448db72ff" targetNamespace="http://schemas.microsoft.com/office/2006/metadata/properties" ma:root="true" ma:fieldsID="fe90c2b1bc3dd7533e065299e1a04cef" ns2:_="">
    <xsd:import namespace="38ac8d9b-57a9-43ab-aeed-655448db72ff"/>
    <xsd:element name="properties">
      <xsd:complexType>
        <xsd:sequence>
          <xsd:element name="documentManagement">
            <xsd:complexType>
              <xsd:all>
                <xsd:element ref="ns2:Meeting_x0020_Type" minOccurs="0"/>
                <xsd:element ref="ns2:Meeting_x0020_Date" minOccurs="0"/>
                <xsd:element ref="ns2:Agency" minOccurs="0"/>
                <xsd:element ref="ns2:Item_x0020_No_x002e_" minOccurs="0"/>
                <xsd:element ref="ns2:Status" minOccurs="0"/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c8d9b-57a9-43ab-aeed-655448db72ff" elementFormDefault="qualified">
    <xsd:import namespace="http://schemas.microsoft.com/office/2006/documentManagement/types"/>
    <xsd:import namespace="http://schemas.microsoft.com/office/infopath/2007/PartnerControls"/>
    <xsd:element name="Meeting_x0020_Type" ma:index="8" nillable="true" ma:displayName="Meeting Type" ma:format="Dropdown" ma:internalName="Meeting_x0020_Type">
      <xsd:simpleType>
        <xsd:restriction base="dms:Choice">
          <xsd:enumeration value="Subcommittee Meeting"/>
          <xsd:enumeration value="Regular Meeting"/>
          <xsd:enumeration value="Special Meeting"/>
          <xsd:enumeration value="Agenda Items"/>
        </xsd:restriction>
      </xsd:simpleType>
    </xsd:element>
    <xsd:element name="Meeting_x0020_Date" ma:index="9" nillable="true" ma:displayName="Meeting Date" ma:internalName="Meeting_x0020_Date">
      <xsd:simpleType>
        <xsd:restriction base="dms:Text">
          <xsd:maxLength value="255"/>
        </xsd:restriction>
      </xsd:simpleType>
    </xsd:element>
    <xsd:element name="Agency" ma:index="10" nillable="true" ma:displayName="Agency" ma:format="Dropdown" ma:internalName="Agency">
      <xsd:simpleType>
        <xsd:restriction base="dms:Choice">
          <xsd:enumeration value="Meeting Type"/>
        </xsd:restriction>
      </xsd:simpleType>
    </xsd:element>
    <xsd:element name="Item_x0020_No_x002e_" ma:index="11" nillable="true" ma:displayName="Item No." ma:format="Dropdown" ma:internalName="Item_x0020_No_x002e_">
      <xsd:simpleType>
        <xsd:restriction base="dms:Choice">
          <xsd:enumeration value="01"/>
          <xsd:enumeration value="02"/>
          <xsd:enumeration value="03"/>
          <xsd:enumeration value="04"/>
          <xsd:enumeration value="05"/>
          <xsd:enumeration value="06"/>
          <xsd:enumeration value="07"/>
          <xsd:enumeration value="08"/>
          <xsd:enumeration value="09"/>
          <xsd:enumeration value="10"/>
          <xsd:enumeration value="11"/>
          <xsd:enumeration value="12"/>
          <xsd:enumeration value="13"/>
          <xsd:enumeration value="14"/>
          <xsd:enumeration value="15"/>
          <xsd:enumeration value="Withdrawn"/>
        </xsd:restriction>
      </xsd:simpleType>
    </xsd:element>
    <xsd:element name="Status" ma:index="12" nillable="true" ma:displayName="Status" ma:default="Stage In Progress" ma:format="Dropdown" ma:internalName="Status">
      <xsd:simpleType>
        <xsd:restriction base="dms:Choice">
          <xsd:enumeration value="Stage In Progress"/>
          <xsd:enumeration value="Waiting For Approval"/>
          <xsd:enumeration value="Approved"/>
        </xsd:restriction>
      </xsd:simpleType>
    </xsd:element>
    <xsd:element name="Category" ma:index="13" nillable="true" ma:displayName="Category" ma:internalName="Categor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cy xmlns="38ac8d9b-57a9-43ab-aeed-655448db72ff" xsi:nil="true"/>
    <Meeting_x0020_Type xmlns="38ac8d9b-57a9-43ab-aeed-655448db72ff" xsi:nil="true"/>
    <Item_x0020_No_x002e_ xmlns="38ac8d9b-57a9-43ab-aeed-655448db72ff" xsi:nil="true"/>
    <Meeting_x0020_Date xmlns="38ac8d9b-57a9-43ab-aeed-655448db72ff" xsi:nil="true"/>
    <Category xmlns="38ac8d9b-57a9-43ab-aeed-655448db72ff" xsi:nil="true"/>
    <Status xmlns="38ac8d9b-57a9-43ab-aeed-655448db72ff">Stage In Progress</Status>
  </documentManagement>
</p:properties>
</file>

<file path=customXml/itemProps1.xml><?xml version="1.0" encoding="utf-8"?>
<ds:datastoreItem xmlns:ds="http://schemas.openxmlformats.org/officeDocument/2006/customXml" ds:itemID="{02BB1C5D-F8FA-4F1D-AF84-86EF3CC78C10}"/>
</file>

<file path=customXml/itemProps2.xml><?xml version="1.0" encoding="utf-8"?>
<ds:datastoreItem xmlns:ds="http://schemas.openxmlformats.org/officeDocument/2006/customXml" ds:itemID="{C42345FB-68B7-4A3C-88B1-C9E237187D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1D1312-8D98-4AF0-B823-8922B5C1FDF2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fe3a4531-7f9c-4bfd-89ea-efc29220a37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73072</TotalTime>
  <Words>1245</Words>
  <Application>Microsoft Office PowerPoint</Application>
  <PresentationFormat>Widescreen</PresentationFormat>
  <Paragraphs>295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Gill Sans MT</vt:lpstr>
      <vt:lpstr>Wingdings</vt:lpstr>
      <vt:lpstr>Wingdings 2</vt:lpstr>
      <vt:lpstr>Office Theme</vt:lpstr>
      <vt:lpstr>Custom Design</vt:lpstr>
      <vt:lpstr>1_Custom Design</vt:lpstr>
      <vt:lpstr>1_Dividend</vt:lpstr>
      <vt:lpstr>3_Office Theme</vt:lpstr>
      <vt:lpstr>PowerPoint Presentation</vt:lpstr>
      <vt:lpstr>Welcome!</vt:lpstr>
      <vt:lpstr>PowerPoint Presentation</vt:lpstr>
      <vt:lpstr>PowerPoint Presentation</vt:lpstr>
      <vt:lpstr>PowerPoint Presentation</vt:lpstr>
      <vt:lpstr>Methodology to create a revised Luma Deployment Plan</vt:lpstr>
      <vt:lpstr>Deployment Option Analysis Variables</vt:lpstr>
      <vt:lpstr>PowerPoint Presentation</vt:lpstr>
      <vt:lpstr>PowerPoint Presentation</vt:lpstr>
      <vt:lpstr>Major Project Activities – Luma Phase 1</vt:lpstr>
      <vt:lpstr>Agency Partnership Strategy</vt:lpstr>
      <vt:lpstr>Stakeholder Groups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Mackenzie Smith</dc:creator>
  <cp:lastModifiedBy>Elijah Stearns</cp:lastModifiedBy>
  <cp:revision>539</cp:revision>
  <dcterms:created xsi:type="dcterms:W3CDTF">2019-10-30T16:03:15Z</dcterms:created>
  <dcterms:modified xsi:type="dcterms:W3CDTF">2022-05-11T19:40:52Z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0x01010078562674304CBB4BB1B28CDCCE389339</vt:lpwstr>
  </property>
  <property fmtid="{D5CDD505-2E9C-101B-9397-08002B2CF9AE}" pid="3" name="MSIP_Label_ea60d57e-af5b-4752-ac57-3e4f28ca11dc_SiteId">
    <vt:lpwstr>36da45f1-dd2c-4d1f-af13-5abe46b99921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Enabled">
    <vt:lpwstr>true</vt:lpwstr>
  </property>
  <property fmtid="{D5CDD505-2E9C-101B-9397-08002B2CF9AE}" pid="6" name="MSIP_Label_ea60d57e-af5b-4752-ac57-3e4f28ca11dc_Name">
    <vt:lpwstr>ea60d57e-af5b-4752-ac57-3e4f28ca11dc</vt:lpwstr>
  </property>
  <property fmtid="{D5CDD505-2E9C-101B-9397-08002B2CF9AE}" pid="7" name="MSIP_Label_ea60d57e-af5b-4752-ac57-3e4f28ca11dc_SetDate">
    <vt:lpwstr>2021-07-30T19:45:43Z</vt:lpwstr>
  </property>
  <property fmtid="{D5CDD505-2E9C-101B-9397-08002B2CF9AE}" pid="8" name="MSIP_Label_ea60d57e-af5b-4752-ac57-3e4f28ca11dc_ContentBits">
    <vt:lpwstr>0</vt:lpwstr>
  </property>
  <property fmtid="{D5CDD505-2E9C-101B-9397-08002B2CF9AE}" pid="9" name="MSIP_Label_ea60d57e-af5b-4752-ac57-3e4f28ca11dc_ActionId">
    <vt:lpwstr>f227f1ef-643e-431d-ae52-f8c00b5c0b5c</vt:lpwstr>
  </property>
</Properties>
</file>