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 id="2147483698" r:id="rId6"/>
  </p:sldMasterIdLst>
  <p:notesMasterIdLst>
    <p:notesMasterId r:id="rId31"/>
  </p:notesMasterIdLst>
  <p:handoutMasterIdLst>
    <p:handoutMasterId r:id="rId32"/>
  </p:handoutMasterIdLst>
  <p:sldIdLst>
    <p:sldId id="256" r:id="rId7"/>
    <p:sldId id="257" r:id="rId8"/>
    <p:sldId id="12509" r:id="rId9"/>
    <p:sldId id="267" r:id="rId10"/>
    <p:sldId id="12506" r:id="rId11"/>
    <p:sldId id="12511" r:id="rId12"/>
    <p:sldId id="12510" r:id="rId13"/>
    <p:sldId id="12507" r:id="rId14"/>
    <p:sldId id="12508" r:id="rId15"/>
    <p:sldId id="12499" r:id="rId16"/>
    <p:sldId id="12501" r:id="rId17"/>
    <p:sldId id="12497" r:id="rId18"/>
    <p:sldId id="12505" r:id="rId19"/>
    <p:sldId id="12488" r:id="rId20"/>
    <p:sldId id="276" r:id="rId21"/>
    <p:sldId id="12503" r:id="rId22"/>
    <p:sldId id="12487" r:id="rId23"/>
    <p:sldId id="264" r:id="rId24"/>
    <p:sldId id="265" r:id="rId25"/>
    <p:sldId id="280" r:id="rId26"/>
    <p:sldId id="259" r:id="rId27"/>
    <p:sldId id="261" r:id="rId28"/>
    <p:sldId id="260" r:id="rId29"/>
    <p:sldId id="26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mos, Almendra C" initials="OAC" lastIdx="5" clrIdx="0">
    <p:extLst>
      <p:ext uri="{19B8F6BF-5375-455C-9EA6-DF929625EA0E}">
        <p15:presenceInfo xmlns:p15="http://schemas.microsoft.com/office/powerpoint/2012/main" userId="S::alolmos@deloitte.com::4a30b274-cf63-43b5-b2f8-a8f18cb004ec" providerId="AD"/>
      </p:ext>
    </p:extLst>
  </p:cmAuthor>
  <p:cmAuthor id="2" name="Thompson, Kyle" initials="TK" lastIdx="1" clrIdx="1">
    <p:extLst>
      <p:ext uri="{19B8F6BF-5375-455C-9EA6-DF929625EA0E}">
        <p15:presenceInfo xmlns:p15="http://schemas.microsoft.com/office/powerpoint/2012/main" userId="S::kythompson@deloitte.com::169077e2-f7e8-4998-af9b-c9d12c246c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CC24A"/>
    <a:srgbClr val="092F57"/>
    <a:srgbClr val="FFB81C"/>
    <a:srgbClr val="E145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9" autoAdjust="0"/>
    <p:restoredTop sz="95640" autoAdjust="0"/>
  </p:normalViewPr>
  <p:slideViewPr>
    <p:cSldViewPr snapToGrid="0">
      <p:cViewPr varScale="1">
        <p:scale>
          <a:sx n="77" d="100"/>
          <a:sy n="77" d="100"/>
        </p:scale>
        <p:origin x="546" y="78"/>
      </p:cViewPr>
      <p:guideLst/>
    </p:cSldViewPr>
  </p:slideViewPr>
  <p:notesTextViewPr>
    <p:cViewPr>
      <p:scale>
        <a:sx n="1" d="1"/>
        <a:sy n="1" d="1"/>
      </p:scale>
      <p:origin x="0" y="0"/>
    </p:cViewPr>
  </p:notesTextViewPr>
  <p:notesViewPr>
    <p:cSldViewPr snapToGrid="0">
      <p:cViewPr varScale="1">
        <p:scale>
          <a:sx n="67" d="100"/>
          <a:sy n="67" d="100"/>
        </p:scale>
        <p:origin x="348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61ACCC-D81E-48CE-A769-EFAA3F323A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F0129EB-09A3-41D9-B9EC-058113F546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8ED622-8C3F-4F7C-A915-8DA4DBC61E36}" type="datetimeFigureOut">
              <a:rPr lang="en-US" smtClean="0"/>
              <a:t>5/6/2021</a:t>
            </a:fld>
            <a:endParaRPr lang="en-US"/>
          </a:p>
        </p:txBody>
      </p:sp>
      <p:sp>
        <p:nvSpPr>
          <p:cNvPr id="4" name="Footer Placeholder 3">
            <a:extLst>
              <a:ext uri="{FF2B5EF4-FFF2-40B4-BE49-F238E27FC236}">
                <a16:creationId xmlns:a16="http://schemas.microsoft.com/office/drawing/2014/main" id="{0D5932B1-79AC-4FA4-94B3-47AD85709F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014AC9-E21D-4FF1-91BA-D40D037CA3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52AD46-3D39-4EE2-AA0D-AA309B8728F1}" type="slidenum">
              <a:rPr lang="en-US" smtClean="0"/>
              <a:t>‹#›</a:t>
            </a:fld>
            <a:endParaRPr lang="en-US"/>
          </a:p>
        </p:txBody>
      </p:sp>
    </p:spTree>
    <p:extLst>
      <p:ext uri="{BB962C8B-B14F-4D97-AF65-F5344CB8AC3E}">
        <p14:creationId xmlns:p14="http://schemas.microsoft.com/office/powerpoint/2010/main" val="3667849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9FE7E-AB06-492F-8E8B-54EB5A5AB959}" type="datetimeFigureOut">
              <a:rPr lang="en-US"/>
              <a:t>5/6/2021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0A64D-9269-4E22-A82A-EB0CC43C8A49}" type="slidenum">
              <a:rPr lang="en-US"/>
              <a:t>‹#›</a:t>
            </a:fld>
            <a:endParaRPr lang="en-US"/>
          </a:p>
        </p:txBody>
      </p:sp>
    </p:spTree>
    <p:extLst>
      <p:ext uri="{BB962C8B-B14F-4D97-AF65-F5344CB8AC3E}">
        <p14:creationId xmlns:p14="http://schemas.microsoft.com/office/powerpoint/2010/main" val="3083136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Good afternoon everyone!</a:t>
            </a:r>
          </a:p>
          <a:p>
            <a:r>
              <a:rPr lang="en-US" sz="1600" kern="1200" dirty="0">
                <a:solidFill>
                  <a:schemeClr val="tx1"/>
                </a:solidFill>
                <a:effectLst/>
                <a:latin typeface="+mn-lt"/>
                <a:ea typeface="+mn-ea"/>
                <a:cs typeface="+mn-cs"/>
              </a:rPr>
              <a:t>We glad to that you were able to join us.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Housekeeping</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Mute if not speaking</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Feel free to pop questions or comments in the chat or come off mute and vocalize if you are comfortable</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Emojis</a:t>
            </a:r>
          </a:p>
          <a:p>
            <a:pPr marL="0" lvl="0" indent="0">
              <a:buFont typeface="Arial" panose="020B0604020202020204" pitchFamily="34" charset="0"/>
              <a:buNone/>
            </a:pP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Now that we have housekeeping done – lets dive right in!</a:t>
            </a:r>
          </a:p>
          <a:p>
            <a:endParaRPr lang="en-US" dirty="0"/>
          </a:p>
        </p:txBody>
      </p:sp>
      <p:sp>
        <p:nvSpPr>
          <p:cNvPr id="4" name="Slide Number Placeholder 3"/>
          <p:cNvSpPr>
            <a:spLocks noGrp="1"/>
          </p:cNvSpPr>
          <p:nvPr>
            <p:ph type="sldNum" sz="quarter" idx="5"/>
          </p:nvPr>
        </p:nvSpPr>
        <p:spPr/>
        <p:txBody>
          <a:bodyPr/>
          <a:lstStyle/>
          <a:p>
            <a:fld id="{CE60A64D-9269-4E22-A82A-EB0CC43C8A49}" type="slidenum">
              <a:rPr lang="en-US" smtClean="0"/>
              <a:t>1</a:t>
            </a:fld>
            <a:endParaRPr lang="en-US"/>
          </a:p>
        </p:txBody>
      </p:sp>
    </p:spTree>
    <p:extLst>
      <p:ext uri="{BB962C8B-B14F-4D97-AF65-F5344CB8AC3E}">
        <p14:creationId xmlns:p14="http://schemas.microsoft.com/office/powerpoint/2010/main" val="2267222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Welcome our new AA Elijah Stearns!</a:t>
            </a:r>
            <a:r>
              <a:rPr lang="en-US" dirty="0">
                <a:solidFill>
                  <a:srgbClr val="092F57"/>
                </a:solidFill>
                <a:latin typeface="Arial" panose="020B0604020202020204" pitchFamily="34" charset="0"/>
                <a:cs typeface="Arial" panose="020B0604020202020204" pitchFamily="34" charset="0"/>
              </a:rPr>
              <a:t> - TINA</a:t>
            </a:r>
            <a:endParaRPr lang="EN-US" dirty="0">
              <a:solidFill>
                <a:srgbClr val="C00000"/>
              </a:solidFill>
              <a:latin typeface="Arial" panose="020B0604020202020204" pitchFamily="34" charset="0"/>
              <a:cs typeface="Arial" panose="020B0604020202020204" pitchFamily="34" charset="0"/>
            </a:endParaRP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Luma Budget Module Training and Launch – SARA OR ALEX</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Luma Finance &amp; Procurement Modules Update - SHEENA</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Luma Webpage Resources - ALEX</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Ongoing Activities - CHRIS</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Upcoming Activities - CHRIS</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Engagement Opportunities - DANIELLE</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Know Do Share Report (K.D.S.R.)</a:t>
            </a:r>
            <a:r>
              <a:rPr lang="en-US" dirty="0">
                <a:solidFill>
                  <a:srgbClr val="092F57"/>
                </a:solidFill>
                <a:latin typeface="Arial" panose="020B0604020202020204" pitchFamily="34" charset="0"/>
                <a:cs typeface="Arial" panose="020B0604020202020204" pitchFamily="34" charset="0"/>
              </a:rPr>
              <a:t> - DANIELLE</a:t>
            </a:r>
            <a:endParaRPr lang="EN-US" dirty="0">
              <a:solidFill>
                <a:srgbClr val="092F57"/>
              </a:solidFill>
              <a:latin typeface="Arial" panose="020B0604020202020204" pitchFamily="34" charset="0"/>
              <a:cs typeface="Arial" panose="020B0604020202020204" pitchFamily="34" charset="0"/>
            </a:endParaRP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Resources</a:t>
            </a:r>
            <a:r>
              <a:rPr lang="en-US" dirty="0">
                <a:solidFill>
                  <a:srgbClr val="092F57"/>
                </a:solidFill>
                <a:latin typeface="Arial" panose="020B0604020202020204" pitchFamily="34" charset="0"/>
                <a:cs typeface="Arial" panose="020B0604020202020204" pitchFamily="34" charset="0"/>
              </a:rPr>
              <a:t> - DANIELLE</a:t>
            </a:r>
            <a:endParaRPr lang="EN-US" dirty="0">
              <a:solidFill>
                <a:srgbClr val="092F57"/>
              </a:solidFill>
              <a:latin typeface="Arial" panose="020B0604020202020204" pitchFamily="34" charset="0"/>
              <a:cs typeface="Arial" panose="020B0604020202020204" pitchFamily="34" charset="0"/>
            </a:endParaRP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Q&amp;A</a:t>
            </a:r>
            <a:r>
              <a:rPr lang="en-US" dirty="0">
                <a:solidFill>
                  <a:srgbClr val="092F57"/>
                </a:solidFill>
                <a:latin typeface="Arial" panose="020B0604020202020204" pitchFamily="34" charset="0"/>
                <a:cs typeface="Arial" panose="020B0604020202020204" pitchFamily="34" charset="0"/>
              </a:rPr>
              <a:t> - TINA</a:t>
            </a:r>
            <a:endParaRPr lang="EN-US" dirty="0">
              <a:solidFill>
                <a:srgbClr val="092F57"/>
              </a:solidFill>
              <a:latin typeface="Arial" panose="020B0604020202020204" pitchFamily="34" charset="0"/>
              <a:cs typeface="Arial" panose="020B060402020202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60A64D-9269-4E22-A82A-EB0CC43C8A49}" type="slidenum">
              <a:rPr lang="en-US"/>
              <a:t>2</a:t>
            </a:fld>
            <a:endParaRPr lang="en-US"/>
          </a:p>
        </p:txBody>
      </p:sp>
    </p:spTree>
    <p:extLst>
      <p:ext uri="{BB962C8B-B14F-4D97-AF65-F5344CB8AC3E}">
        <p14:creationId xmlns:p14="http://schemas.microsoft.com/office/powerpoint/2010/main" val="19172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10"/>
          </p:nvPr>
        </p:nvSpPr>
        <p:spPr/>
        <p:txBody>
          <a:bodyPr/>
          <a:lstStyle/>
          <a:p>
            <a:fld id="{CE60A64D-9269-4E22-A82A-EB0CC43C8A49}" type="slidenum">
              <a:rPr lang="en-US"/>
              <a:t>4</a:t>
            </a:fld>
            <a:endParaRPr lang="en-US"/>
          </a:p>
        </p:txBody>
      </p:sp>
    </p:spTree>
    <p:extLst>
      <p:ext uri="{BB962C8B-B14F-4D97-AF65-F5344CB8AC3E}">
        <p14:creationId xmlns:p14="http://schemas.microsoft.com/office/powerpoint/2010/main" val="82656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team is considering other ways to do security request forms for the other modules. </a:t>
            </a:r>
          </a:p>
        </p:txBody>
      </p:sp>
      <p:sp>
        <p:nvSpPr>
          <p:cNvPr id="4" name="Slide Number Placeholder 3"/>
          <p:cNvSpPr>
            <a:spLocks noGrp="1"/>
          </p:cNvSpPr>
          <p:nvPr>
            <p:ph type="sldNum" sz="quarter" idx="5"/>
          </p:nvPr>
        </p:nvSpPr>
        <p:spPr/>
        <p:txBody>
          <a:bodyPr/>
          <a:lstStyle/>
          <a:p>
            <a:fld id="{CE60A64D-9269-4E22-A82A-EB0CC43C8A49}" type="slidenum">
              <a:rPr lang="en-US" smtClean="0"/>
              <a:t>6</a:t>
            </a:fld>
            <a:endParaRPr lang="en-US"/>
          </a:p>
        </p:txBody>
      </p:sp>
    </p:spTree>
    <p:extLst>
      <p:ext uri="{BB962C8B-B14F-4D97-AF65-F5344CB8AC3E}">
        <p14:creationId xmlns:p14="http://schemas.microsoft.com/office/powerpoint/2010/main" val="1464561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a:t>
            </a:r>
          </a:p>
        </p:txBody>
      </p:sp>
      <p:sp>
        <p:nvSpPr>
          <p:cNvPr id="4" name="Slide Number Placeholder 3"/>
          <p:cNvSpPr>
            <a:spLocks noGrp="1"/>
          </p:cNvSpPr>
          <p:nvPr>
            <p:ph type="sldNum" sz="quarter" idx="10"/>
          </p:nvPr>
        </p:nvSpPr>
        <p:spPr/>
        <p:txBody>
          <a:bodyPr/>
          <a:lstStyle/>
          <a:p>
            <a:fld id="{CE60A64D-9269-4E22-A82A-EB0CC43C8A49}" type="slidenum">
              <a:rPr lang="en-US"/>
              <a:t>15</a:t>
            </a:fld>
            <a:endParaRPr lang="en-US"/>
          </a:p>
        </p:txBody>
      </p:sp>
    </p:spTree>
    <p:extLst>
      <p:ext uri="{BB962C8B-B14F-4D97-AF65-F5344CB8AC3E}">
        <p14:creationId xmlns:p14="http://schemas.microsoft.com/office/powerpoint/2010/main" val="2596604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0A64D-9269-4E22-A82A-EB0CC43C8A49}" type="slidenum">
              <a:rPr lang="en-US"/>
              <a:t>18</a:t>
            </a:fld>
            <a:endParaRPr lang="en-US"/>
          </a:p>
        </p:txBody>
      </p:sp>
    </p:spTree>
    <p:extLst>
      <p:ext uri="{BB962C8B-B14F-4D97-AF65-F5344CB8AC3E}">
        <p14:creationId xmlns:p14="http://schemas.microsoft.com/office/powerpoint/2010/main" val="1564022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Luma Showcases are intended to provide an opportunity for anyone and everyone to get some exposure to the Luma system. The Luma Showcases are intended to be intended for a higher level and less technical in nature so that any State Employee could benefit from attending and getting the information. Hopefully you will be able to help us get the work out so that anyone interested in the topic for the month will know they are happening and how to get signed up to </a:t>
            </a:r>
            <a:r>
              <a:rPr lang="en-US" sz="1200" b="0" i="0" kern="1200" dirty="0" err="1">
                <a:solidFill>
                  <a:schemeClr val="tx1"/>
                </a:solidFill>
                <a:effectLst/>
                <a:latin typeface="+mn-lt"/>
                <a:ea typeface="+mn-ea"/>
                <a:cs typeface="+mn-cs"/>
              </a:rPr>
              <a:t>attend!This</a:t>
            </a:r>
            <a:r>
              <a:rPr lang="en-US" sz="1200" b="0" i="0" kern="1200" dirty="0">
                <a:solidFill>
                  <a:schemeClr val="tx1"/>
                </a:solidFill>
                <a:effectLst/>
                <a:latin typeface="+mn-lt"/>
                <a:ea typeface="+mn-ea"/>
                <a:cs typeface="+mn-cs"/>
              </a:rPr>
              <a:t> month the Procurement Team will show off some of the procurement or purchasing related functionality in Luma. The procurement module includes things like requisitions, a really exciting punch out system that is almost like a Amazon- </a:t>
            </a:r>
            <a:r>
              <a:rPr lang="en-US" sz="1200" b="0" i="0" kern="1200" dirty="0" err="1">
                <a:solidFill>
                  <a:schemeClr val="tx1"/>
                </a:solidFill>
                <a:effectLst/>
                <a:latin typeface="+mn-lt"/>
                <a:ea typeface="+mn-ea"/>
                <a:cs typeface="+mn-cs"/>
              </a:rPr>
              <a:t>ish</a:t>
            </a:r>
            <a:r>
              <a:rPr lang="en-US" sz="1200" b="0" i="0" kern="1200" dirty="0">
                <a:solidFill>
                  <a:schemeClr val="tx1"/>
                </a:solidFill>
                <a:effectLst/>
                <a:latin typeface="+mn-lt"/>
                <a:ea typeface="+mn-ea"/>
                <a:cs typeface="+mn-cs"/>
              </a:rPr>
              <a:t> tool that State Employees can use to purchase or order or request things like office supplies. It won’t be a free for all ordering system, but it will make a purchasing and requesting items state employees need pretty slick. Agencies will have the ability to set up how this will work – who will be able to use it, the approval process and the like to fit their needs. We might also hear about strategic sourcing, contract management, the supplier portal and inventory </a:t>
            </a:r>
            <a:r>
              <a:rPr lang="en-US" sz="1200" b="0" i="0" kern="1200" dirty="0" err="1">
                <a:solidFill>
                  <a:schemeClr val="tx1"/>
                </a:solidFill>
                <a:effectLst/>
                <a:latin typeface="+mn-lt"/>
                <a:ea typeface="+mn-ea"/>
                <a:cs typeface="+mn-cs"/>
              </a:rPr>
              <a:t>control.In</a:t>
            </a:r>
            <a:r>
              <a:rPr lang="en-US" sz="1200" b="0" i="0" kern="1200" dirty="0">
                <a:solidFill>
                  <a:schemeClr val="tx1"/>
                </a:solidFill>
                <a:effectLst/>
                <a:latin typeface="+mn-lt"/>
                <a:ea typeface="+mn-ea"/>
                <a:cs typeface="+mn-cs"/>
              </a:rPr>
              <a:t> April there are two topics that we are hoping there will be a lot of interest in. The Reports Team will be showing some of the reports and reporting capabilities in the Luma System. We will also hear from the Luma Team members working on the plan for when the rubber hits the road and share some of the plans and activities that will be taking place to help us make the cut over on July first turning the lights off on STARs and the lights on in </a:t>
            </a:r>
            <a:r>
              <a:rPr lang="en-US" sz="1200" b="0" i="0" kern="1200" dirty="0" err="1">
                <a:solidFill>
                  <a:schemeClr val="tx1"/>
                </a:solidFill>
                <a:effectLst/>
                <a:latin typeface="+mn-lt"/>
                <a:ea typeface="+mn-ea"/>
                <a:cs typeface="+mn-cs"/>
              </a:rPr>
              <a:t>Luma!In</a:t>
            </a:r>
            <a:r>
              <a:rPr lang="en-US" sz="1200" b="0" i="0" kern="1200" dirty="0">
                <a:solidFill>
                  <a:schemeClr val="tx1"/>
                </a:solidFill>
                <a:effectLst/>
                <a:latin typeface="+mn-lt"/>
                <a:ea typeface="+mn-ea"/>
                <a:cs typeface="+mn-cs"/>
              </a:rPr>
              <a:t> May the Expense Management Team will be sharing some or showing off some of the exciting tools, and features related to the XM Module in Luma. XM is the Luma module that will handle things like P-Cards, and Employee Travel – planning, reimbursements, approval processing – all that fun </a:t>
            </a:r>
            <a:r>
              <a:rPr lang="en-US" sz="1200" b="0" i="0" kern="1200" dirty="0" err="1">
                <a:solidFill>
                  <a:schemeClr val="tx1"/>
                </a:solidFill>
                <a:effectLst/>
                <a:latin typeface="+mn-lt"/>
                <a:ea typeface="+mn-ea"/>
                <a:cs typeface="+mn-cs"/>
              </a:rPr>
              <a:t>stuff!Lots</a:t>
            </a:r>
            <a:r>
              <a:rPr lang="en-US" sz="1200" b="0" i="0" kern="1200" dirty="0">
                <a:solidFill>
                  <a:schemeClr val="tx1"/>
                </a:solidFill>
                <a:effectLst/>
                <a:latin typeface="+mn-lt"/>
                <a:ea typeface="+mn-ea"/>
                <a:cs typeface="+mn-cs"/>
              </a:rPr>
              <a:t> of fun and exciting things on the horizon – please </a:t>
            </a:r>
            <a:r>
              <a:rPr lang="en-US" sz="1200" b="0" i="0" kern="1200" dirty="0" err="1">
                <a:solidFill>
                  <a:schemeClr val="tx1"/>
                </a:solidFill>
                <a:effectLst/>
                <a:latin typeface="+mn-lt"/>
                <a:ea typeface="+mn-ea"/>
                <a:cs typeface="+mn-cs"/>
              </a:rPr>
              <a:t>please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please</a:t>
            </a:r>
            <a:r>
              <a:rPr lang="en-US" sz="1200" b="0" i="0" kern="1200">
                <a:solidFill>
                  <a:schemeClr val="tx1"/>
                </a:solidFill>
                <a:effectLst/>
                <a:latin typeface="+mn-lt"/>
                <a:ea typeface="+mn-ea"/>
                <a:cs typeface="+mn-cs"/>
              </a:rPr>
              <a:t> help us get the word out and get as many people as possible on!</a:t>
            </a:r>
            <a:endParaRPr lang="en-US" dirty="0"/>
          </a:p>
        </p:txBody>
      </p:sp>
      <p:sp>
        <p:nvSpPr>
          <p:cNvPr id="4" name="Slide Number Placeholder 3"/>
          <p:cNvSpPr>
            <a:spLocks noGrp="1"/>
          </p:cNvSpPr>
          <p:nvPr>
            <p:ph type="sldNum" sz="quarter" idx="10"/>
          </p:nvPr>
        </p:nvSpPr>
        <p:spPr/>
        <p:txBody>
          <a:bodyPr/>
          <a:lstStyle/>
          <a:p>
            <a:fld id="{CE60A64D-9269-4E22-A82A-EB0CC43C8A49}" type="slidenum">
              <a:rPr lang="en-US"/>
              <a:t>19</a:t>
            </a:fld>
            <a:endParaRPr lang="en-US"/>
          </a:p>
        </p:txBody>
      </p:sp>
    </p:spTree>
    <p:extLst>
      <p:ext uri="{BB962C8B-B14F-4D97-AF65-F5344CB8AC3E}">
        <p14:creationId xmlns:p14="http://schemas.microsoft.com/office/powerpoint/2010/main" val="2737948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a:t>
            </a:r>
          </a:p>
        </p:txBody>
      </p:sp>
      <p:sp>
        <p:nvSpPr>
          <p:cNvPr id="4" name="Slide Number Placeholder 3"/>
          <p:cNvSpPr>
            <a:spLocks noGrp="1"/>
          </p:cNvSpPr>
          <p:nvPr>
            <p:ph type="sldNum" sz="quarter" idx="10"/>
          </p:nvPr>
        </p:nvSpPr>
        <p:spPr/>
        <p:txBody>
          <a:bodyPr/>
          <a:lstStyle/>
          <a:p>
            <a:fld id="{CE60A64D-9269-4E22-A82A-EB0CC43C8A49}" type="slidenum">
              <a:rPr lang="en-US"/>
              <a:t>20</a:t>
            </a:fld>
            <a:endParaRPr lang="en-US"/>
          </a:p>
        </p:txBody>
      </p:sp>
    </p:spTree>
    <p:extLst>
      <p:ext uri="{BB962C8B-B14F-4D97-AF65-F5344CB8AC3E}">
        <p14:creationId xmlns:p14="http://schemas.microsoft.com/office/powerpoint/2010/main" val="1933949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a:t>
            </a:r>
          </a:p>
        </p:txBody>
      </p:sp>
      <p:sp>
        <p:nvSpPr>
          <p:cNvPr id="4" name="Slide Number Placeholder 3"/>
          <p:cNvSpPr>
            <a:spLocks noGrp="1"/>
          </p:cNvSpPr>
          <p:nvPr>
            <p:ph type="sldNum" sz="quarter" idx="10"/>
          </p:nvPr>
        </p:nvSpPr>
        <p:spPr/>
        <p:txBody>
          <a:bodyPr/>
          <a:lstStyle/>
          <a:p>
            <a:fld id="{CE60A64D-9269-4E22-A82A-EB0CC43C8A49}" type="slidenum">
              <a:rPr lang="en-US"/>
              <a:t>21</a:t>
            </a:fld>
            <a:endParaRPr lang="en-US"/>
          </a:p>
        </p:txBody>
      </p:sp>
    </p:spTree>
    <p:extLst>
      <p:ext uri="{BB962C8B-B14F-4D97-AF65-F5344CB8AC3E}">
        <p14:creationId xmlns:p14="http://schemas.microsoft.com/office/powerpoint/2010/main" val="2353033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512BCB-F087-4D87-B489-AD8943C946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538" b="56700"/>
          <a:stretch/>
        </p:blipFill>
        <p:spPr>
          <a:xfrm>
            <a:off x="-10686" y="4546208"/>
            <a:ext cx="12192001" cy="1629624"/>
          </a:xfrm>
          <a:prstGeom prst="rect">
            <a:avLst/>
          </a:prstGeom>
        </p:spPr>
      </p:pic>
      <p:pic>
        <p:nvPicPr>
          <p:cNvPr id="9" name="Picture 8">
            <a:extLst>
              <a:ext uri="{FF2B5EF4-FFF2-40B4-BE49-F238E27FC236}">
                <a16:creationId xmlns:a16="http://schemas.microsoft.com/office/drawing/2014/main" id="{398CE205-460D-4CDA-9E02-0A33CABE4397}"/>
              </a:ext>
            </a:extLst>
          </p:cNvPr>
          <p:cNvPicPr>
            <a:picLocks noChangeAspect="1"/>
          </p:cNvPicPr>
          <p:nvPr userDrawn="1"/>
        </p:nvPicPr>
        <p:blipFill rotWithShape="1">
          <a:blip r:embed="rId3"/>
          <a:srcRect l="77385" t="15682" r="2464" b="57878"/>
          <a:stretch/>
        </p:blipFill>
        <p:spPr>
          <a:xfrm>
            <a:off x="5655899" y="5132653"/>
            <a:ext cx="289932" cy="325615"/>
          </a:xfrm>
          <a:prstGeom prst="rect">
            <a:avLst/>
          </a:prstGeom>
        </p:spPr>
      </p:pic>
      <p:pic>
        <p:nvPicPr>
          <p:cNvPr id="10" name="Picture 9">
            <a:extLst>
              <a:ext uri="{FF2B5EF4-FFF2-40B4-BE49-F238E27FC236}">
                <a16:creationId xmlns:a16="http://schemas.microsoft.com/office/drawing/2014/main" id="{93D11AA2-979D-4181-AAF1-DA5FA3A7103B}"/>
              </a:ext>
            </a:extLst>
          </p:cNvPr>
          <p:cNvPicPr>
            <a:picLocks noChangeAspect="1"/>
          </p:cNvPicPr>
          <p:nvPr userDrawn="1"/>
        </p:nvPicPr>
        <p:blipFill rotWithShape="1">
          <a:blip r:embed="rId4"/>
          <a:srcRect l="76951" t="44956" r="5068" b="34501"/>
          <a:stretch/>
        </p:blipFill>
        <p:spPr>
          <a:xfrm>
            <a:off x="5655899" y="5495293"/>
            <a:ext cx="258708" cy="254247"/>
          </a:xfrm>
          <a:prstGeom prst="rect">
            <a:avLst/>
          </a:prstGeom>
        </p:spPr>
      </p:pic>
      <p:pic>
        <p:nvPicPr>
          <p:cNvPr id="11" name="Picture 10">
            <a:extLst>
              <a:ext uri="{FF2B5EF4-FFF2-40B4-BE49-F238E27FC236}">
                <a16:creationId xmlns:a16="http://schemas.microsoft.com/office/drawing/2014/main" id="{4D33D91B-8350-4076-B6B5-F86C2E646F2A}"/>
              </a:ext>
            </a:extLst>
          </p:cNvPr>
          <p:cNvPicPr>
            <a:picLocks noChangeAspect="1"/>
          </p:cNvPicPr>
          <p:nvPr userDrawn="1"/>
        </p:nvPicPr>
        <p:blipFill rotWithShape="1">
          <a:blip r:embed="rId4"/>
          <a:srcRect l="65481" t="64779" r="17778" b="15758"/>
          <a:stretch/>
        </p:blipFill>
        <p:spPr>
          <a:xfrm>
            <a:off x="5489338" y="5736750"/>
            <a:ext cx="240867" cy="240866"/>
          </a:xfrm>
          <a:prstGeom prst="rect">
            <a:avLst/>
          </a:prstGeom>
        </p:spPr>
      </p:pic>
      <p:pic>
        <p:nvPicPr>
          <p:cNvPr id="12" name="Picture 11">
            <a:extLst>
              <a:ext uri="{FF2B5EF4-FFF2-40B4-BE49-F238E27FC236}">
                <a16:creationId xmlns:a16="http://schemas.microsoft.com/office/drawing/2014/main" id="{6A46EC00-B6BA-4A0C-93C4-BBA19494597D}"/>
              </a:ext>
            </a:extLst>
          </p:cNvPr>
          <p:cNvPicPr>
            <a:picLocks noChangeAspect="1"/>
          </p:cNvPicPr>
          <p:nvPr userDrawn="1"/>
        </p:nvPicPr>
        <p:blipFill rotWithShape="1">
          <a:blip r:embed="rId4"/>
          <a:srcRect l="48760" t="74102" r="34809" b="7877"/>
          <a:stretch/>
        </p:blipFill>
        <p:spPr>
          <a:xfrm>
            <a:off x="5249735" y="5858748"/>
            <a:ext cx="236406" cy="223025"/>
          </a:xfrm>
          <a:prstGeom prst="rect">
            <a:avLst/>
          </a:prstGeom>
        </p:spPr>
      </p:pic>
      <p:pic>
        <p:nvPicPr>
          <p:cNvPr id="13" name="Picture 12">
            <a:extLst>
              <a:ext uri="{FF2B5EF4-FFF2-40B4-BE49-F238E27FC236}">
                <a16:creationId xmlns:a16="http://schemas.microsoft.com/office/drawing/2014/main" id="{C4E5EBBF-0FF9-4D17-8509-05BAED195D6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41300" t="37659" r="56919" b="59008"/>
          <a:stretch/>
        </p:blipFill>
        <p:spPr>
          <a:xfrm>
            <a:off x="5036167" y="5843790"/>
            <a:ext cx="217130" cy="228600"/>
          </a:xfrm>
          <a:prstGeom prst="rect">
            <a:avLst/>
          </a:prstGeom>
        </p:spPr>
      </p:pic>
      <p:pic>
        <p:nvPicPr>
          <p:cNvPr id="14" name="Picture 13">
            <a:extLst>
              <a:ext uri="{FF2B5EF4-FFF2-40B4-BE49-F238E27FC236}">
                <a16:creationId xmlns:a16="http://schemas.microsoft.com/office/drawing/2014/main" id="{5FD8604F-7810-4835-83E1-6DEF10D2780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9801" t="36788" r="58590" b="60440"/>
          <a:stretch/>
        </p:blipFill>
        <p:spPr>
          <a:xfrm>
            <a:off x="4852215" y="5782948"/>
            <a:ext cx="196112" cy="190124"/>
          </a:xfrm>
          <a:prstGeom prst="rect">
            <a:avLst/>
          </a:prstGeom>
        </p:spPr>
      </p:pic>
      <p:pic>
        <p:nvPicPr>
          <p:cNvPr id="15" name="Picture 14">
            <a:extLst>
              <a:ext uri="{FF2B5EF4-FFF2-40B4-BE49-F238E27FC236}">
                <a16:creationId xmlns:a16="http://schemas.microsoft.com/office/drawing/2014/main" id="{F26A13C4-709A-42D1-BEC2-EBA78837730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146" t="32561" r="60406" b="65019"/>
          <a:stretch/>
        </p:blipFill>
        <p:spPr>
          <a:xfrm>
            <a:off x="4650256" y="5495721"/>
            <a:ext cx="176525" cy="165933"/>
          </a:xfrm>
          <a:prstGeom prst="rect">
            <a:avLst/>
          </a:prstGeom>
        </p:spPr>
      </p:pic>
      <p:pic>
        <p:nvPicPr>
          <p:cNvPr id="16" name="Picture 15">
            <a:extLst>
              <a:ext uri="{FF2B5EF4-FFF2-40B4-BE49-F238E27FC236}">
                <a16:creationId xmlns:a16="http://schemas.microsoft.com/office/drawing/2014/main" id="{C047AB66-AB65-4BAC-A378-20A7C8A995A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827" t="34854" r="59902" b="62687"/>
          <a:stretch/>
        </p:blipFill>
        <p:spPr>
          <a:xfrm>
            <a:off x="4731684" y="5648902"/>
            <a:ext cx="154879" cy="168700"/>
          </a:xfrm>
          <a:prstGeom prst="rect">
            <a:avLst/>
          </a:prstGeom>
        </p:spPr>
      </p:pic>
      <p:pic>
        <p:nvPicPr>
          <p:cNvPr id="17" name="Picture 16">
            <a:extLst>
              <a:ext uri="{FF2B5EF4-FFF2-40B4-BE49-F238E27FC236}">
                <a16:creationId xmlns:a16="http://schemas.microsoft.com/office/drawing/2014/main" id="{4C9F0716-7FC0-4F6B-8AA8-A321E4286A6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047" t="30252" r="60665" b="67456"/>
          <a:stretch/>
        </p:blipFill>
        <p:spPr>
          <a:xfrm>
            <a:off x="4640054" y="5330649"/>
            <a:ext cx="157163" cy="157162"/>
          </a:xfrm>
          <a:prstGeom prst="rect">
            <a:avLst/>
          </a:prstGeom>
        </p:spPr>
      </p:pic>
      <p:pic>
        <p:nvPicPr>
          <p:cNvPr id="18" name="Picture 17">
            <a:extLst>
              <a:ext uri="{FF2B5EF4-FFF2-40B4-BE49-F238E27FC236}">
                <a16:creationId xmlns:a16="http://schemas.microsoft.com/office/drawing/2014/main" id="{18498F74-0F92-46A3-83CF-1AE7791D9AD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038" t="28022" r="60751" b="69895"/>
          <a:stretch/>
        </p:blipFill>
        <p:spPr>
          <a:xfrm>
            <a:off x="4637249" y="5180804"/>
            <a:ext cx="147638" cy="142875"/>
          </a:xfrm>
          <a:prstGeom prst="rect">
            <a:avLst/>
          </a:prstGeom>
        </p:spPr>
      </p:pic>
      <p:sp>
        <p:nvSpPr>
          <p:cNvPr id="23" name="Rectangle 22">
            <a:extLst>
              <a:ext uri="{FF2B5EF4-FFF2-40B4-BE49-F238E27FC236}">
                <a16:creationId xmlns:a16="http://schemas.microsoft.com/office/drawing/2014/main" id="{81738565-E77A-4B74-B954-7FFAB4AF3461}"/>
              </a:ext>
            </a:extLst>
          </p:cNvPr>
          <p:cNvSpPr/>
          <p:nvPr userDrawn="1"/>
        </p:nvSpPr>
        <p:spPr>
          <a:xfrm>
            <a:off x="-2140" y="6340923"/>
            <a:ext cx="12192000" cy="93995"/>
          </a:xfrm>
          <a:prstGeom prst="rect">
            <a:avLst/>
          </a:prstGeom>
          <a:solidFill>
            <a:srgbClr val="FFB81C"/>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DFA440-937D-4DAF-8003-F4C53E534504}"/>
              </a:ext>
            </a:extLst>
          </p:cNvPr>
          <p:cNvSpPr/>
          <p:nvPr userDrawn="1"/>
        </p:nvSpPr>
        <p:spPr>
          <a:xfrm>
            <a:off x="0" y="6407781"/>
            <a:ext cx="12192000" cy="444415"/>
          </a:xfrm>
          <a:prstGeom prst="rect">
            <a:avLst/>
          </a:prstGeom>
          <a:solidFill>
            <a:srgbClr val="092F57"/>
          </a:solidFill>
          <a:ln>
            <a:solidFill>
              <a:srgbClr val="092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91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50"/>
                                        <p:tgtEl>
                                          <p:spTgt spid="18"/>
                                        </p:tgtEl>
                                      </p:cBhvr>
                                    </p:animEffect>
                                  </p:childTnLst>
                                </p:cTn>
                              </p:par>
                            </p:childTnLst>
                          </p:cTn>
                        </p:par>
                        <p:par>
                          <p:cTn id="11" fill="hold">
                            <p:stCondLst>
                              <p:cond delay="1000"/>
                            </p:stCondLst>
                            <p:childTnLst>
                              <p:par>
                                <p:cTn id="12" presetID="26" presetClass="emph" presetSubtype="0" fill="hold" nodeType="afterEffect">
                                  <p:stCondLst>
                                    <p:cond delay="0"/>
                                  </p:stCondLst>
                                  <p:childTnLst>
                                    <p:animEffect transition="out" filter="fade">
                                      <p:cBhvr>
                                        <p:cTn id="13" dur="250" tmFilter="0, 0; .2, .5; .8, .5; 1, 0"/>
                                        <p:tgtEl>
                                          <p:spTgt spid="18"/>
                                        </p:tgtEl>
                                      </p:cBhvr>
                                    </p:animEffect>
                                    <p:animScale>
                                      <p:cBhvr>
                                        <p:cTn id="14" dur="125" autoRev="1" fill="hold"/>
                                        <p:tgtEl>
                                          <p:spTgt spid="18"/>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50"/>
                                        <p:tgtEl>
                                          <p:spTgt spid="17"/>
                                        </p:tgtEl>
                                      </p:cBhvr>
                                    </p:animEffect>
                                  </p:childTnLst>
                                </p:cTn>
                              </p:par>
                            </p:childTnLst>
                          </p:cTn>
                        </p:par>
                        <p:par>
                          <p:cTn id="18" fill="hold">
                            <p:stCondLst>
                              <p:cond delay="1250"/>
                            </p:stCondLst>
                            <p:childTnLst>
                              <p:par>
                                <p:cTn id="19" presetID="26" presetClass="emph" presetSubtype="0" fill="hold" nodeType="afterEffect">
                                  <p:stCondLst>
                                    <p:cond delay="0"/>
                                  </p:stCondLst>
                                  <p:childTnLst>
                                    <p:animEffect transition="out" filter="fade">
                                      <p:cBhvr>
                                        <p:cTn id="20" dur="250" tmFilter="0, 0; .2, .5; .8, .5; 1, 0"/>
                                        <p:tgtEl>
                                          <p:spTgt spid="17"/>
                                        </p:tgtEl>
                                      </p:cBhvr>
                                    </p:animEffect>
                                    <p:animScale>
                                      <p:cBhvr>
                                        <p:cTn id="21" dur="125" autoRev="1" fill="hold"/>
                                        <p:tgtEl>
                                          <p:spTgt spid="17"/>
                                        </p:tgtEl>
                                      </p:cBhvr>
                                      <p:by x="105000" y="105000"/>
                                    </p:animScale>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50"/>
                                        <p:tgtEl>
                                          <p:spTgt spid="15"/>
                                        </p:tgtEl>
                                      </p:cBhvr>
                                    </p:animEffect>
                                  </p:childTnLst>
                                </p:cTn>
                              </p:par>
                            </p:childTnLst>
                          </p:cTn>
                        </p:par>
                        <p:par>
                          <p:cTn id="25" fill="hold">
                            <p:stCondLst>
                              <p:cond delay="1500"/>
                            </p:stCondLst>
                            <p:childTnLst>
                              <p:par>
                                <p:cTn id="26" presetID="26" presetClass="emph" presetSubtype="0" fill="hold" nodeType="afterEffect">
                                  <p:stCondLst>
                                    <p:cond delay="0"/>
                                  </p:stCondLst>
                                  <p:childTnLst>
                                    <p:animEffect transition="out" filter="fade">
                                      <p:cBhvr>
                                        <p:cTn id="27" dur="250" tmFilter="0, 0; .2, .5; .8, .5; 1, 0"/>
                                        <p:tgtEl>
                                          <p:spTgt spid="15"/>
                                        </p:tgtEl>
                                      </p:cBhvr>
                                    </p:animEffect>
                                    <p:animScale>
                                      <p:cBhvr>
                                        <p:cTn id="28" dur="125" autoRev="1" fill="hold"/>
                                        <p:tgtEl>
                                          <p:spTgt spid="15"/>
                                        </p:tgtEl>
                                      </p:cBhvr>
                                      <p:by x="105000" y="105000"/>
                                    </p:animScale>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childTnLst>
                                </p:cTn>
                              </p:par>
                            </p:childTnLst>
                          </p:cTn>
                        </p:par>
                        <p:par>
                          <p:cTn id="32" fill="hold">
                            <p:stCondLst>
                              <p:cond delay="1750"/>
                            </p:stCondLst>
                            <p:childTnLst>
                              <p:par>
                                <p:cTn id="33" presetID="26" presetClass="emph" presetSubtype="0" fill="hold" nodeType="afterEffect">
                                  <p:stCondLst>
                                    <p:cond delay="0"/>
                                  </p:stCondLst>
                                  <p:childTnLst>
                                    <p:animEffect transition="out" filter="fade">
                                      <p:cBhvr>
                                        <p:cTn id="34" dur="250" tmFilter="0, 0; .2, .5; .8, .5; 1, 0"/>
                                        <p:tgtEl>
                                          <p:spTgt spid="16"/>
                                        </p:tgtEl>
                                      </p:cBhvr>
                                    </p:animEffect>
                                    <p:animScale>
                                      <p:cBhvr>
                                        <p:cTn id="35" dur="125" autoRev="1" fill="hold"/>
                                        <p:tgtEl>
                                          <p:spTgt spid="16"/>
                                        </p:tgtEl>
                                      </p:cBhvr>
                                      <p:by x="105000" y="105000"/>
                                    </p:animScale>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50"/>
                                        <p:tgtEl>
                                          <p:spTgt spid="14"/>
                                        </p:tgtEl>
                                      </p:cBhvr>
                                    </p:animEffect>
                                  </p:childTnLst>
                                </p:cTn>
                              </p:par>
                            </p:childTnLst>
                          </p:cTn>
                        </p:par>
                        <p:par>
                          <p:cTn id="39" fill="hold">
                            <p:stCondLst>
                              <p:cond delay="2000"/>
                            </p:stCondLst>
                            <p:childTnLst>
                              <p:par>
                                <p:cTn id="40" presetID="26" presetClass="emph" presetSubtype="0" fill="hold" nodeType="afterEffect">
                                  <p:stCondLst>
                                    <p:cond delay="0"/>
                                  </p:stCondLst>
                                  <p:childTnLst>
                                    <p:animEffect transition="out" filter="fade">
                                      <p:cBhvr>
                                        <p:cTn id="41" dur="250" tmFilter="0, 0; .2, .5; .8, .5; 1, 0"/>
                                        <p:tgtEl>
                                          <p:spTgt spid="14"/>
                                        </p:tgtEl>
                                      </p:cBhvr>
                                    </p:animEffect>
                                    <p:animScale>
                                      <p:cBhvr>
                                        <p:cTn id="42" dur="125" autoRev="1" fill="hold"/>
                                        <p:tgtEl>
                                          <p:spTgt spid="14"/>
                                        </p:tgtEl>
                                      </p:cBhvr>
                                      <p:by x="105000" y="105000"/>
                                    </p:animScale>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50"/>
                                        <p:tgtEl>
                                          <p:spTgt spid="13"/>
                                        </p:tgtEl>
                                      </p:cBhvr>
                                    </p:animEffect>
                                  </p:childTnLst>
                                </p:cTn>
                              </p:par>
                            </p:childTnLst>
                          </p:cTn>
                        </p:par>
                        <p:par>
                          <p:cTn id="46" fill="hold">
                            <p:stCondLst>
                              <p:cond delay="2250"/>
                            </p:stCondLst>
                            <p:childTnLst>
                              <p:par>
                                <p:cTn id="47" presetID="26" presetClass="emph" presetSubtype="0" fill="hold" nodeType="afterEffect">
                                  <p:stCondLst>
                                    <p:cond delay="0"/>
                                  </p:stCondLst>
                                  <p:childTnLst>
                                    <p:animEffect transition="out" filter="fade">
                                      <p:cBhvr>
                                        <p:cTn id="48" dur="250" tmFilter="0, 0; .2, .5; .8, .5; 1, 0"/>
                                        <p:tgtEl>
                                          <p:spTgt spid="13"/>
                                        </p:tgtEl>
                                      </p:cBhvr>
                                    </p:animEffect>
                                    <p:animScale>
                                      <p:cBhvr>
                                        <p:cTn id="49" dur="125" autoRev="1" fill="hold"/>
                                        <p:tgtEl>
                                          <p:spTgt spid="13"/>
                                        </p:tgtEl>
                                      </p:cBhvr>
                                      <p:by x="105000" y="105000"/>
                                    </p:animScale>
                                  </p:childTnLst>
                                </p:cTn>
                              </p:par>
                              <p:par>
                                <p:cTn id="50" presetID="10"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50"/>
                                        <p:tgtEl>
                                          <p:spTgt spid="12"/>
                                        </p:tgtEl>
                                      </p:cBhvr>
                                    </p:animEffect>
                                  </p:childTnLst>
                                </p:cTn>
                              </p:par>
                            </p:childTnLst>
                          </p:cTn>
                        </p:par>
                        <p:par>
                          <p:cTn id="53" fill="hold">
                            <p:stCondLst>
                              <p:cond delay="2500"/>
                            </p:stCondLst>
                            <p:childTnLst>
                              <p:par>
                                <p:cTn id="54" presetID="26" presetClass="emph" presetSubtype="0" fill="hold" nodeType="afterEffect">
                                  <p:stCondLst>
                                    <p:cond delay="0"/>
                                  </p:stCondLst>
                                  <p:childTnLst>
                                    <p:animEffect transition="out" filter="fade">
                                      <p:cBhvr>
                                        <p:cTn id="55" dur="250" tmFilter="0, 0; .2, .5; .8, .5; 1, 0"/>
                                        <p:tgtEl>
                                          <p:spTgt spid="12"/>
                                        </p:tgtEl>
                                      </p:cBhvr>
                                    </p:animEffect>
                                    <p:animScale>
                                      <p:cBhvr>
                                        <p:cTn id="56" dur="125" autoRev="1" fill="hold"/>
                                        <p:tgtEl>
                                          <p:spTgt spid="12"/>
                                        </p:tgtEl>
                                      </p:cBhvr>
                                      <p:by x="105000" y="105000"/>
                                    </p:animScale>
                                  </p:childTnLst>
                                </p:cTn>
                              </p:par>
                              <p:par>
                                <p:cTn id="57" presetID="10"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50"/>
                                        <p:tgtEl>
                                          <p:spTgt spid="11"/>
                                        </p:tgtEl>
                                      </p:cBhvr>
                                    </p:animEffect>
                                  </p:childTnLst>
                                </p:cTn>
                              </p:par>
                            </p:childTnLst>
                          </p:cTn>
                        </p:par>
                        <p:par>
                          <p:cTn id="60" fill="hold">
                            <p:stCondLst>
                              <p:cond delay="2750"/>
                            </p:stCondLst>
                            <p:childTnLst>
                              <p:par>
                                <p:cTn id="61" presetID="26" presetClass="emph" presetSubtype="0" fill="hold" nodeType="afterEffect">
                                  <p:stCondLst>
                                    <p:cond delay="0"/>
                                  </p:stCondLst>
                                  <p:childTnLst>
                                    <p:animEffect transition="out" filter="fade">
                                      <p:cBhvr>
                                        <p:cTn id="62" dur="250" tmFilter="0, 0; .2, .5; .8, .5; 1, 0"/>
                                        <p:tgtEl>
                                          <p:spTgt spid="11"/>
                                        </p:tgtEl>
                                      </p:cBhvr>
                                    </p:animEffect>
                                    <p:animScale>
                                      <p:cBhvr>
                                        <p:cTn id="63" dur="125" autoRev="1" fill="hold"/>
                                        <p:tgtEl>
                                          <p:spTgt spid="11"/>
                                        </p:tgtEl>
                                      </p:cBhvr>
                                      <p:by x="105000" y="105000"/>
                                    </p:animScale>
                                  </p:childTnLst>
                                </p:cTn>
                              </p:par>
                              <p:par>
                                <p:cTn id="64" presetID="10" presetClass="entr" presetSubtype="0"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250"/>
                                        <p:tgtEl>
                                          <p:spTgt spid="10"/>
                                        </p:tgtEl>
                                      </p:cBhvr>
                                    </p:animEffect>
                                  </p:childTnLst>
                                </p:cTn>
                              </p:par>
                            </p:childTnLst>
                          </p:cTn>
                        </p:par>
                        <p:par>
                          <p:cTn id="67" fill="hold">
                            <p:stCondLst>
                              <p:cond delay="3000"/>
                            </p:stCondLst>
                            <p:childTnLst>
                              <p:par>
                                <p:cTn id="68" presetID="26" presetClass="emph" presetSubtype="0" fill="hold" nodeType="afterEffect">
                                  <p:stCondLst>
                                    <p:cond delay="0"/>
                                  </p:stCondLst>
                                  <p:childTnLst>
                                    <p:animEffect transition="out" filter="fade">
                                      <p:cBhvr>
                                        <p:cTn id="69" dur="250" tmFilter="0, 0; .2, .5; .8, .5; 1, 0"/>
                                        <p:tgtEl>
                                          <p:spTgt spid="10"/>
                                        </p:tgtEl>
                                      </p:cBhvr>
                                    </p:animEffect>
                                    <p:animScale>
                                      <p:cBhvr>
                                        <p:cTn id="70" dur="125" autoRev="1" fill="hold"/>
                                        <p:tgtEl>
                                          <p:spTgt spid="10"/>
                                        </p:tgtEl>
                                      </p:cBhvr>
                                      <p:by x="105000" y="105000"/>
                                    </p:animScale>
                                  </p:childTnLst>
                                </p:cTn>
                              </p:par>
                              <p:par>
                                <p:cTn id="71" presetID="10"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250"/>
                                        <p:tgtEl>
                                          <p:spTgt spid="9"/>
                                        </p:tgtEl>
                                      </p:cBhvr>
                                    </p:animEffect>
                                  </p:childTnLst>
                                </p:cTn>
                              </p:par>
                            </p:childTnLst>
                          </p:cTn>
                        </p:par>
                        <p:par>
                          <p:cTn id="74" fill="hold">
                            <p:stCondLst>
                              <p:cond delay="3250"/>
                            </p:stCondLst>
                            <p:childTnLst>
                              <p:par>
                                <p:cTn id="75" presetID="26" presetClass="emph" presetSubtype="0" fill="hold" nodeType="afterEffect">
                                  <p:stCondLst>
                                    <p:cond delay="0"/>
                                  </p:stCondLst>
                                  <p:childTnLst>
                                    <p:animEffect transition="out" filter="fade">
                                      <p:cBhvr>
                                        <p:cTn id="76" dur="250" tmFilter="0, 0; .2, .5; .8, .5; 1, 0"/>
                                        <p:tgtEl>
                                          <p:spTgt spid="9"/>
                                        </p:tgtEl>
                                      </p:cBhvr>
                                    </p:animEffect>
                                    <p:animScale>
                                      <p:cBhvr>
                                        <p:cTn id="77" dur="12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2A89-8D22-4887-9744-2F020F50C4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99F274-32D0-47E1-A257-04FCBC727F1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54C454-4367-4D6B-A533-32CAF5A42063}"/>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5/6/2021</a:t>
            </a:fld>
            <a:endParaRPr lang="en-US"/>
          </a:p>
        </p:txBody>
      </p:sp>
      <p:sp>
        <p:nvSpPr>
          <p:cNvPr id="5" name="Footer Placeholder 4">
            <a:extLst>
              <a:ext uri="{FF2B5EF4-FFF2-40B4-BE49-F238E27FC236}">
                <a16:creationId xmlns:a16="http://schemas.microsoft.com/office/drawing/2014/main" id="{741C7FAB-8197-4E36-9D61-EFB247F873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3F3932-C4F6-4273-9532-2D5FBE781DC9}"/>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3511041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AC72-9C38-48D5-91FF-2903FA2F6C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D91B28A-CEC3-405B-B0D0-856BA250445F}"/>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656180-2139-4FC1-A51F-71CD47D522E4}"/>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424FC8-20D0-4230-96C8-5986BCE93EE6}"/>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5/6/2021</a:t>
            </a:fld>
            <a:endParaRPr lang="en-US"/>
          </a:p>
        </p:txBody>
      </p:sp>
      <p:sp>
        <p:nvSpPr>
          <p:cNvPr id="6" name="Footer Placeholder 5">
            <a:extLst>
              <a:ext uri="{FF2B5EF4-FFF2-40B4-BE49-F238E27FC236}">
                <a16:creationId xmlns:a16="http://schemas.microsoft.com/office/drawing/2014/main" id="{1A2D2061-CF6E-43A9-B7D5-CD118AB389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F95C4D-E507-4C47-9BCF-94F0DFA2B48E}"/>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862732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07A0-13E7-4820-9552-4DAC5D508FF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2F8B9F8-B3B9-44CA-ABA7-10C5050528A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A4B122-01BC-42EE-9B5A-D93FB6056F78}"/>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49B4D3-8E18-46CF-9A48-37C62F1651F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39BF4E-FF0E-4748-A293-C7B04A8CBE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8B61C0-761C-46EC-B798-41C674A871FD}"/>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5/6/2021</a:t>
            </a:fld>
            <a:endParaRPr lang="en-US"/>
          </a:p>
        </p:txBody>
      </p:sp>
      <p:sp>
        <p:nvSpPr>
          <p:cNvPr id="8" name="Footer Placeholder 7">
            <a:extLst>
              <a:ext uri="{FF2B5EF4-FFF2-40B4-BE49-F238E27FC236}">
                <a16:creationId xmlns:a16="http://schemas.microsoft.com/office/drawing/2014/main" id="{6214F536-FC6B-4B9C-8997-57F43818B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ACBD3DC-1B75-4D7E-AE78-51AAFC2A1CD8}"/>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2436865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A355-9168-4605-A098-1FC4C634A1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15333BC-5CE8-4A36-99BE-78C5BFAED637}"/>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5/6/2021</a:t>
            </a:fld>
            <a:endParaRPr lang="en-US"/>
          </a:p>
        </p:txBody>
      </p:sp>
      <p:sp>
        <p:nvSpPr>
          <p:cNvPr id="4" name="Footer Placeholder 3">
            <a:extLst>
              <a:ext uri="{FF2B5EF4-FFF2-40B4-BE49-F238E27FC236}">
                <a16:creationId xmlns:a16="http://schemas.microsoft.com/office/drawing/2014/main" id="{0C5DC99B-816C-4F2B-AA1C-D8333A4854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4CF7467-F470-4807-8787-A17ED5044BE5}"/>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681626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917875-15AF-43A2-AB59-3134461AE603}"/>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5/6/2021</a:t>
            </a:fld>
            <a:endParaRPr lang="en-US"/>
          </a:p>
        </p:txBody>
      </p:sp>
      <p:sp>
        <p:nvSpPr>
          <p:cNvPr id="3" name="Footer Placeholder 2">
            <a:extLst>
              <a:ext uri="{FF2B5EF4-FFF2-40B4-BE49-F238E27FC236}">
                <a16:creationId xmlns:a16="http://schemas.microsoft.com/office/drawing/2014/main" id="{117CB7B5-7B94-41C3-B496-CC5BC863F9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0C213D8-2D88-4181-9560-890385168F67}"/>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1951155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EBF7-752B-4F40-B6A4-B113AFD803F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F071A4-915B-4692-BBE9-FA18957AE40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0350ED-C235-4E7E-AECD-BA5A074C67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8601A3-0DA9-4F7E-ACD3-E49ED0F903FC}"/>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5/6/2021</a:t>
            </a:fld>
            <a:endParaRPr lang="en-US"/>
          </a:p>
        </p:txBody>
      </p:sp>
      <p:sp>
        <p:nvSpPr>
          <p:cNvPr id="6" name="Footer Placeholder 5">
            <a:extLst>
              <a:ext uri="{FF2B5EF4-FFF2-40B4-BE49-F238E27FC236}">
                <a16:creationId xmlns:a16="http://schemas.microsoft.com/office/drawing/2014/main" id="{1E4B2F19-79AD-4A58-A28D-FC28F1CB9A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EDF5977-0E78-4B39-83A3-0B64A75BDE96}"/>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9724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A2B8-AFB2-4A6D-9709-88BC15840A5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649840-7926-4112-8E5F-A69915FA31B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16CA13-F3E5-4213-A958-1E86B16B354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1C6ABE-78B2-446E-BC01-0B54236EEB6B}"/>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5/6/2021</a:t>
            </a:fld>
            <a:endParaRPr lang="en-US"/>
          </a:p>
        </p:txBody>
      </p:sp>
      <p:sp>
        <p:nvSpPr>
          <p:cNvPr id="6" name="Footer Placeholder 5">
            <a:extLst>
              <a:ext uri="{FF2B5EF4-FFF2-40B4-BE49-F238E27FC236}">
                <a16:creationId xmlns:a16="http://schemas.microsoft.com/office/drawing/2014/main" id="{FD15504D-8764-4B59-96F4-0261092751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94A7FFA-56E7-4691-A328-183143FEE51F}"/>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571926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84C4-A48D-4152-9259-2729822FE6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A30B0D-AD8B-4A94-9A8B-24383365D8C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C964D-02D9-4D17-9D53-6B252374152C}"/>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5/6/2021</a:t>
            </a:fld>
            <a:endParaRPr lang="en-US"/>
          </a:p>
        </p:txBody>
      </p:sp>
      <p:sp>
        <p:nvSpPr>
          <p:cNvPr id="5" name="Footer Placeholder 4">
            <a:extLst>
              <a:ext uri="{FF2B5EF4-FFF2-40B4-BE49-F238E27FC236}">
                <a16:creationId xmlns:a16="http://schemas.microsoft.com/office/drawing/2014/main" id="{B8B7A6F1-ECE9-4AA7-B24A-4FDA8497D7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45892F-FFE5-411D-97D9-D6218A7041FB}"/>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1873941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8A408E-3910-44EE-BC9E-DFC302F4E8F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4F2547-793B-431F-8D9C-A5A4E1909E8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430F9-0D13-4D89-8AF7-3E0F9F997B5D}"/>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5/6/2021</a:t>
            </a:fld>
            <a:endParaRPr lang="en-US"/>
          </a:p>
        </p:txBody>
      </p:sp>
      <p:sp>
        <p:nvSpPr>
          <p:cNvPr id="5" name="Footer Placeholder 4">
            <a:extLst>
              <a:ext uri="{FF2B5EF4-FFF2-40B4-BE49-F238E27FC236}">
                <a16:creationId xmlns:a16="http://schemas.microsoft.com/office/drawing/2014/main" id="{A6C36167-933A-46F8-8EE2-17F4E67E1A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56BB41-0104-489F-9ADD-2BDCD01C8F53}"/>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846623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5/6/2021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910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3ADA-05A7-435C-92E8-5F81AFD72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1FAC05-3AB5-4232-99FE-578F1BEDBE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565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5748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5/6/2021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99493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5349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0295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5"/>
            <a:ext cx="11300036" cy="8980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9"/>
            <a:ext cx="11029616" cy="683506"/>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0732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6460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5/6/2021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72247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3285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705077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5/6/2021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4528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1E0E-BAA0-49A7-ACB6-2B6879FF9C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FB5FBF-DD91-46CF-BA92-173D98DB47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27366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solidFill>
                  <a:schemeClr val="accent2"/>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9981B7A-DCA7-4E46-A2A0-9BC053CA059F}" type="datetimeFigureOut">
              <a:rPr lang="en-US" smtClean="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
        <p:nvSpPr>
          <p:cNvPr id="11" name="Text Placeholder 12">
            <a:extLst>
              <a:ext uri="{FF2B5EF4-FFF2-40B4-BE49-F238E27FC236}">
                <a16:creationId xmlns:a16="http://schemas.microsoft.com/office/drawing/2014/main" id="{41DF5986-130A-48DD-9B12-B6403C2C2256}"/>
              </a:ext>
            </a:extLst>
          </p:cNvPr>
          <p:cNvSpPr>
            <a:spLocks noGrp="1"/>
          </p:cNvSpPr>
          <p:nvPr>
            <p:ph type="body" sz="quarter" idx="13"/>
          </p:nvPr>
        </p:nvSpPr>
        <p:spPr>
          <a:xfrm>
            <a:off x="360362" y="800100"/>
            <a:ext cx="11500337" cy="604689"/>
          </a:xfrm>
        </p:spPr>
        <p:txBody>
          <a:bodyPr/>
          <a:lstStyle>
            <a:lvl1pPr>
              <a:defRPr>
                <a:solidFill>
                  <a:schemeClr val="accent2"/>
                </a:solidFill>
              </a:defRPr>
            </a:lvl1pPr>
          </a:lstStyle>
          <a:p>
            <a:pPr lvl="0"/>
            <a:r>
              <a:rPr lang="en-US" dirty="0"/>
              <a:t>Edit Master text styles</a:t>
            </a:r>
          </a:p>
          <a:p>
            <a:pPr lvl="1"/>
            <a:endParaRPr lang="en-US" dirty="0"/>
          </a:p>
        </p:txBody>
      </p:sp>
    </p:spTree>
    <p:extLst>
      <p:ext uri="{BB962C8B-B14F-4D97-AF65-F5344CB8AC3E}">
        <p14:creationId xmlns:p14="http://schemas.microsoft.com/office/powerpoint/2010/main" val="2900344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2" name="Date Placeholder 1">
            <a:extLst>
              <a:ext uri="{FF2B5EF4-FFF2-40B4-BE49-F238E27FC236}">
                <a16:creationId xmlns:a16="http://schemas.microsoft.com/office/drawing/2014/main" id="{AA54BD98-B203-4AB1-BB71-E40953299175}"/>
              </a:ext>
            </a:extLst>
          </p:cNvPr>
          <p:cNvSpPr>
            <a:spLocks noGrp="1"/>
          </p:cNvSpPr>
          <p:nvPr>
            <p:ph type="dt" sz="half"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B81C"/>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E807C7E4-4303-4742-BC26-D1777672AD95}"/>
              </a:ext>
            </a:extLst>
          </p:cNvPr>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FFB81C"/>
              </a:solidFill>
              <a:effectLst/>
              <a:uLnTx/>
              <a:uFillTx/>
              <a:latin typeface="Gill Sans MT" panose="020B0502020104020203"/>
              <a:ea typeface="+mn-ea"/>
              <a:cs typeface="+mn-cs"/>
            </a:endParaRPr>
          </a:p>
        </p:txBody>
      </p:sp>
      <p:sp>
        <p:nvSpPr>
          <p:cNvPr id="4" name="Slide Number Placeholder 3">
            <a:extLst>
              <a:ext uri="{FF2B5EF4-FFF2-40B4-BE49-F238E27FC236}">
                <a16:creationId xmlns:a16="http://schemas.microsoft.com/office/drawing/2014/main" id="{9D070A3F-9057-43CF-ACB1-4C409B5D9F57}"/>
              </a:ext>
            </a:extLst>
          </p:cNvPr>
          <p:cNvSpPr>
            <a:spLocks noGrp="1"/>
          </p:cNvSpPr>
          <p:nvPr>
            <p:ph type="sldNum" sz="quarter" idx="16"/>
          </p:nvPr>
        </p:nvSpPr>
        <p:spPr>
          <a:xfrm>
            <a:off x="8610600" y="6451600"/>
            <a:ext cx="2743200" cy="365125"/>
          </a:xfrm>
        </p:spPr>
        <p:txBody>
          <a:bodyPr/>
          <a:lstStyle>
            <a:lvl1pPr>
              <a:defRPr sz="14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srgbClr val="FFB81C"/>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B81C"/>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380218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87FE5-5568-4A14-8D26-CD9D7168A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71626B-928A-478D-BEA9-0762F5195F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D78883-62FF-4860-ABBD-D3A0A4AA1F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069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BD94-466A-4BA4-BAE6-A150567B47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4F3FF7-1A9A-4F76-A2CF-6DD251DA2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E5E7619-8583-4673-B72A-3BE3EB3E674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A8A72A-9F25-4700-A44E-E2A87BDC16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0A7D5E-F949-493A-B413-F4D904CF8E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6D88B-C590-4B4C-B718-ED93DA51F22E}"/>
              </a:ext>
            </a:extLst>
          </p:cNvPr>
          <p:cNvSpPr>
            <a:spLocks noGrp="1"/>
          </p:cNvSpPr>
          <p:nvPr>
            <p:ph type="title"/>
          </p:nvPr>
        </p:nvSpPr>
        <p:spPr>
          <a:xfrm>
            <a:off x="838200" y="365126"/>
            <a:ext cx="10515600" cy="742912"/>
          </a:xfrm>
        </p:spPr>
        <p:txBody>
          <a:bodyPr>
            <a:normAutofit/>
          </a:bodyPr>
          <a:lstStyle>
            <a:lvl1pPr>
              <a:defRPr sz="4000"/>
            </a:lvl1pPr>
          </a:lstStyle>
          <a:p>
            <a:r>
              <a:rPr lang="en-US" dirty="0"/>
              <a:t>Click to edit Master title style</a:t>
            </a:r>
          </a:p>
        </p:txBody>
      </p:sp>
      <p:cxnSp>
        <p:nvCxnSpPr>
          <p:cNvPr id="4" name="Straight Connector 3">
            <a:extLst>
              <a:ext uri="{FF2B5EF4-FFF2-40B4-BE49-F238E27FC236}">
                <a16:creationId xmlns:a16="http://schemas.microsoft.com/office/drawing/2014/main" id="{6B9E05F9-6FEC-4405-B5F3-88A01C0BDA55}"/>
              </a:ext>
            </a:extLst>
          </p:cNvPr>
          <p:cNvCxnSpPr>
            <a:cxnSpLocks/>
          </p:cNvCxnSpPr>
          <p:nvPr userDrawn="1"/>
        </p:nvCxnSpPr>
        <p:spPr>
          <a:xfrm>
            <a:off x="838200" y="1108038"/>
            <a:ext cx="10515600" cy="0"/>
          </a:xfrm>
          <a:prstGeom prst="line">
            <a:avLst/>
          </a:prstGeom>
          <a:ln w="28575">
            <a:solidFill>
              <a:srgbClr val="092F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75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07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C04A-3DC3-486C-B3AA-3DD22D5571D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A7671C-0045-4237-8224-96514BE87F7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AA61F5-AB02-46C9-AB93-B1CD7D3B213F}"/>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5/6/2021</a:t>
            </a:fld>
            <a:endParaRPr lang="en-US"/>
          </a:p>
        </p:txBody>
      </p:sp>
      <p:sp>
        <p:nvSpPr>
          <p:cNvPr id="5" name="Footer Placeholder 4">
            <a:extLst>
              <a:ext uri="{FF2B5EF4-FFF2-40B4-BE49-F238E27FC236}">
                <a16:creationId xmlns:a16="http://schemas.microsoft.com/office/drawing/2014/main" id="{DC7A666B-5AF7-4822-9169-97DFFB8F79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CC09E4-E802-4942-AAFA-734012D7437D}"/>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265205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70D1F-0A94-42F6-80FC-8862F462A20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88F7186-035D-49BF-BAF1-A77844EAB915}"/>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D1C59-4AE7-4156-85D6-EB199502B9BA}"/>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5/6/2021</a:t>
            </a:fld>
            <a:endParaRPr lang="en-US"/>
          </a:p>
        </p:txBody>
      </p:sp>
      <p:sp>
        <p:nvSpPr>
          <p:cNvPr id="5" name="Footer Placeholder 4">
            <a:extLst>
              <a:ext uri="{FF2B5EF4-FFF2-40B4-BE49-F238E27FC236}">
                <a16:creationId xmlns:a16="http://schemas.microsoft.com/office/drawing/2014/main" id="{9F727BB4-E106-418B-A873-61DE746985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4E60E1-EFA5-4D79-A58C-5F661E098ADF}"/>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3651886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2089D-2D54-4A5B-B3E6-8FBF8493AE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0197693-1369-41A3-9423-9ED48683F1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09E58DD-C903-4FC4-A5B6-82235288C166}"/>
              </a:ext>
            </a:extLst>
          </p:cNvPr>
          <p:cNvSpPr/>
          <p:nvPr userDrawn="1"/>
        </p:nvSpPr>
        <p:spPr>
          <a:xfrm>
            <a:off x="-2140" y="6340923"/>
            <a:ext cx="12192000" cy="93995"/>
          </a:xfrm>
          <a:prstGeom prst="rect">
            <a:avLst/>
          </a:prstGeom>
          <a:solidFill>
            <a:srgbClr val="FFB81C"/>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F1C23F6-5D31-44A5-92E0-74E7678142B2}"/>
              </a:ext>
            </a:extLst>
          </p:cNvPr>
          <p:cNvSpPr/>
          <p:nvPr userDrawn="1"/>
        </p:nvSpPr>
        <p:spPr>
          <a:xfrm>
            <a:off x="0" y="6407781"/>
            <a:ext cx="12192000" cy="444415"/>
          </a:xfrm>
          <a:prstGeom prst="rect">
            <a:avLst/>
          </a:prstGeom>
          <a:solidFill>
            <a:srgbClr val="092F57"/>
          </a:solidFill>
          <a:ln>
            <a:solidFill>
              <a:srgbClr val="092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4EE0A9-EF9D-4719-A487-2E7BC88920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716524" y="6262871"/>
            <a:ext cx="758952" cy="758952"/>
          </a:xfrm>
          <a:prstGeom prst="rect">
            <a:avLst/>
          </a:prstGeom>
        </p:spPr>
      </p:pic>
    </p:spTree>
    <p:extLst>
      <p:ext uri="{BB962C8B-B14F-4D97-AF65-F5344CB8AC3E}">
        <p14:creationId xmlns:p14="http://schemas.microsoft.com/office/powerpoint/2010/main" val="60805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rgbClr val="092F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E1450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92F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92F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92F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92F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FEF332-1C65-4F7C-885C-FD7E646062BF}"/>
              </a:ext>
            </a:extLst>
          </p:cNvPr>
          <p:cNvSpPr/>
          <p:nvPr userDrawn="1"/>
        </p:nvSpPr>
        <p:spPr>
          <a:xfrm>
            <a:off x="152400" y="0"/>
            <a:ext cx="4916245" cy="6858000"/>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A0420CF-83D5-41B2-A093-0291B91DDB83}"/>
              </a:ext>
            </a:extLst>
          </p:cNvPr>
          <p:cNvSpPr/>
          <p:nvPr userDrawn="1"/>
        </p:nvSpPr>
        <p:spPr>
          <a:xfrm>
            <a:off x="0" y="0"/>
            <a:ext cx="4916245" cy="6858000"/>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81367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5/6/2021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5502482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hyperlink" Target="https://www.sco.idaho.gov/LivePages/luma_-welcome-to-luma-series.aspx" TargetMode="External"/><Relationship Id="rId13"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hyperlink" Target="https://mailchi.mp/7a6534e5c316/luma-budget-module-overview-of-upcoming-training" TargetMode="External"/><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hyperlink" Target="https://www.sco.idaho.gov/LivePages/lumase-home.aspx" TargetMode="External"/><Relationship Id="rId1" Type="http://schemas.openxmlformats.org/officeDocument/2006/relationships/slideLayout" Target="../slideLayouts/slideLayout7.xml"/><Relationship Id="rId6" Type="http://schemas.openxmlformats.org/officeDocument/2006/relationships/hyperlink" Target="https://mailchi.mp/0f598f6296ee/luma-system-testing-update" TargetMode="External"/><Relationship Id="rId11" Type="http://schemas.openxmlformats.org/officeDocument/2006/relationships/image" Target="../media/image19.png"/><Relationship Id="rId5" Type="http://schemas.openxmlformats.org/officeDocument/2006/relationships/image" Target="../media/image9.svg"/><Relationship Id="rId15" Type="http://schemas.openxmlformats.org/officeDocument/2006/relationships/hyperlink" Target="https://www.youtube.com/channel/UC-RYKZWsYPEKRYD7GQJrkOg/videos" TargetMode="External"/><Relationship Id="rId10" Type="http://schemas.openxmlformats.org/officeDocument/2006/relationships/image" Target="../media/image18.svg"/><Relationship Id="rId4" Type="http://schemas.openxmlformats.org/officeDocument/2006/relationships/image" Target="../media/image8.png"/><Relationship Id="rId9" Type="http://schemas.openxmlformats.org/officeDocument/2006/relationships/image" Target="../media/image17.png"/><Relationship Id="rId14" Type="http://schemas.openxmlformats.org/officeDocument/2006/relationships/image" Target="../media/image22.svg"/></Relationships>
</file>

<file path=ppt/slides/_rels/slide22.xml.rels><?xml version="1.0" encoding="UTF-8" standalone="yes"?>
<Relationships xmlns="http://schemas.openxmlformats.org/package/2006/relationships"><Relationship Id="rId3" Type="http://schemas.openxmlformats.org/officeDocument/2006/relationships/hyperlink" Target="https://www.sco.idaho.gov/LivePages/luma_-welcome-to-luma-series.aspx" TargetMode="External"/><Relationship Id="rId2" Type="http://schemas.openxmlformats.org/officeDocument/2006/relationships/hyperlink" Target="https://mailchi.mp/0f598f6296ee/luma-system-testing-update"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mailto:luma@sco.idaho.gov" TargetMode="External"/><Relationship Id="rId7" Type="http://schemas.openxmlformats.org/officeDocument/2006/relationships/hyperlink" Target="mailto:adoench@sco.Idaho.gov" TargetMode="External"/><Relationship Id="rId2" Type="http://schemas.openxmlformats.org/officeDocument/2006/relationships/hyperlink" Target="mailto:scoles@sco.Idaho.gov" TargetMode="External"/><Relationship Id="rId1" Type="http://schemas.openxmlformats.org/officeDocument/2006/relationships/slideLayout" Target="../slideLayouts/slideLayout14.xml"/><Relationship Id="rId6" Type="http://schemas.openxmlformats.org/officeDocument/2006/relationships/hyperlink" Target="mailto:tfuller@sco.Idaho.gov" TargetMode="External"/><Relationship Id="rId5" Type="http://schemas.openxmlformats.org/officeDocument/2006/relationships/hyperlink" Target="mailto:clehosit@sco.Idaho.gov" TargetMode="External"/><Relationship Id="rId4" Type="http://schemas.openxmlformats.org/officeDocument/2006/relationships/hyperlink" Target="mailto:dblackmer@sco.Idaho.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mailto:LumaTraining@sco.Idaho.gov" TargetMode="External"/><Relationship Id="rId2" Type="http://schemas.openxmlformats.org/officeDocument/2006/relationships/hyperlink" Target="mailto:Lumabudget@sco.Idaho.gov"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6F05CA-A3E3-4244-9047-A042A6D36E9B}"/>
              </a:ext>
            </a:extLst>
          </p:cNvPr>
          <p:cNvSpPr txBox="1"/>
          <p:nvPr/>
        </p:nvSpPr>
        <p:spPr>
          <a:xfrm>
            <a:off x="1120872" y="1390728"/>
            <a:ext cx="9950253" cy="1169551"/>
          </a:xfrm>
          <a:prstGeom prst="rect">
            <a:avLst/>
          </a:prstGeom>
          <a:noFill/>
        </p:spPr>
        <p:txBody>
          <a:bodyPr wrap="square" rtlCol="0">
            <a:spAutoFit/>
          </a:bodyPr>
          <a:lstStyle/>
          <a:p>
            <a:pPr algn="ctr"/>
            <a:r>
              <a:rPr lang="en-US" sz="7000" dirty="0">
                <a:solidFill>
                  <a:srgbClr val="092F57"/>
                </a:solidFill>
                <a:latin typeface="Arial" panose="020B0604020202020204" pitchFamily="34" charset="0"/>
                <a:cs typeface="Arial" panose="020B0604020202020204" pitchFamily="34" charset="0"/>
              </a:rPr>
              <a:t>Change Liaison Meeting</a:t>
            </a:r>
          </a:p>
        </p:txBody>
      </p:sp>
      <p:sp>
        <p:nvSpPr>
          <p:cNvPr id="5" name="TextBox 4">
            <a:extLst>
              <a:ext uri="{FF2B5EF4-FFF2-40B4-BE49-F238E27FC236}">
                <a16:creationId xmlns:a16="http://schemas.microsoft.com/office/drawing/2014/main" id="{190C1FFC-9FAD-4F8C-82A9-7EC83171ED2F}"/>
              </a:ext>
            </a:extLst>
          </p:cNvPr>
          <p:cNvSpPr txBox="1"/>
          <p:nvPr/>
        </p:nvSpPr>
        <p:spPr>
          <a:xfrm>
            <a:off x="1925399" y="3346741"/>
            <a:ext cx="8341200" cy="461665"/>
          </a:xfrm>
          <a:prstGeom prst="rect">
            <a:avLst/>
          </a:prstGeom>
          <a:noFill/>
        </p:spPr>
        <p:txBody>
          <a:bodyPr wrap="square" rtlCol="0">
            <a:spAutoFit/>
          </a:bodyPr>
          <a:lstStyle/>
          <a:p>
            <a:pPr algn="ctr"/>
            <a:r>
              <a:rPr lang="en-US" sz="2400" dirty="0">
                <a:solidFill>
                  <a:srgbClr val="092F57"/>
                </a:solidFill>
                <a:latin typeface="Arial" panose="020B0604020202020204" pitchFamily="34" charset="0"/>
                <a:cs typeface="Arial" panose="020B0604020202020204" pitchFamily="34" charset="0"/>
              </a:rPr>
              <a:t>May 5</a:t>
            </a:r>
            <a:r>
              <a:rPr lang="en-US" sz="2400" baseline="30000" dirty="0">
                <a:solidFill>
                  <a:srgbClr val="092F57"/>
                </a:solidFill>
                <a:latin typeface="Arial" panose="020B0604020202020204" pitchFamily="34" charset="0"/>
                <a:cs typeface="Arial" panose="020B0604020202020204" pitchFamily="34" charset="0"/>
              </a:rPr>
              <a:t>th</a:t>
            </a:r>
            <a:r>
              <a:rPr lang="en-US" sz="2400" dirty="0">
                <a:solidFill>
                  <a:srgbClr val="092F57"/>
                </a:solidFill>
                <a:latin typeface="Arial" panose="020B0604020202020204" pitchFamily="34" charset="0"/>
                <a:cs typeface="Arial" panose="020B0604020202020204" pitchFamily="34" charset="0"/>
              </a:rPr>
              <a:t>, 2021</a:t>
            </a:r>
            <a:endParaRPr lang="en-US" sz="2000" dirty="0">
              <a:solidFill>
                <a:srgbClr val="092F57"/>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C78BDC82-A243-4860-B5C9-2FA3E45735A4}"/>
              </a:ext>
            </a:extLst>
          </p:cNvPr>
          <p:cNvCxnSpPr/>
          <p:nvPr/>
        </p:nvCxnSpPr>
        <p:spPr>
          <a:xfrm>
            <a:off x="3277353" y="2943366"/>
            <a:ext cx="579711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736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A67F1D-14F6-4AA2-B3B0-7A4D8B00EFC1}"/>
              </a:ext>
            </a:extLst>
          </p:cNvPr>
          <p:cNvGrpSpPr/>
          <p:nvPr/>
        </p:nvGrpSpPr>
        <p:grpSpPr>
          <a:xfrm>
            <a:off x="4188638" y="1935353"/>
            <a:ext cx="8992221" cy="1651537"/>
            <a:chOff x="3668685" y="2015065"/>
            <a:chExt cx="8992221" cy="1651537"/>
          </a:xfrm>
        </p:grpSpPr>
        <p:sp>
          <p:nvSpPr>
            <p:cNvPr id="3" name="Content Placeholder 2">
              <a:extLst>
                <a:ext uri="{FF2B5EF4-FFF2-40B4-BE49-F238E27FC236}">
                  <a16:creationId xmlns:a16="http://schemas.microsoft.com/office/drawing/2014/main" id="{8EFC373D-A8A5-4BB0-81F1-E8E8EDF82008}"/>
                </a:ext>
              </a:extLst>
            </p:cNvPr>
            <p:cNvSpPr txBox="1">
              <a:spLocks/>
            </p:cNvSpPr>
            <p:nvPr/>
          </p:nvSpPr>
          <p:spPr>
            <a:xfrm>
              <a:off x="3668685" y="2015065"/>
              <a:ext cx="8992221" cy="15025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3600" dirty="0">
                  <a:solidFill>
                    <a:srgbClr val="092F57"/>
                  </a:solidFill>
                  <a:latin typeface="Arial" panose="020B0604020202020204" pitchFamily="34" charset="0"/>
                  <a:cs typeface="Arial" panose="020B0604020202020204" pitchFamily="34" charset="0"/>
                </a:rPr>
                <a:t>Luma Finance &amp; Procurement </a:t>
              </a:r>
            </a:p>
            <a:p>
              <a:pPr marL="0" indent="0" algn="ctr">
                <a:lnSpc>
                  <a:spcPct val="120000"/>
                </a:lnSpc>
                <a:buNone/>
              </a:pPr>
              <a:r>
                <a:rPr lang="en-US" sz="3600" dirty="0">
                  <a:solidFill>
                    <a:srgbClr val="092F57"/>
                  </a:solidFill>
                  <a:latin typeface="Arial" panose="020B0604020202020204" pitchFamily="34" charset="0"/>
                  <a:cs typeface="Arial" panose="020B0604020202020204" pitchFamily="34" charset="0"/>
                </a:rPr>
                <a:t>Modules Update</a:t>
              </a:r>
            </a:p>
          </p:txBody>
        </p:sp>
        <p:cxnSp>
          <p:nvCxnSpPr>
            <p:cNvPr id="4" name="Straight Connector 3">
              <a:extLst>
                <a:ext uri="{FF2B5EF4-FFF2-40B4-BE49-F238E27FC236}">
                  <a16:creationId xmlns:a16="http://schemas.microsoft.com/office/drawing/2014/main" id="{5755B72C-36A5-4932-8A55-B446FFDD2D02}"/>
                </a:ext>
              </a:extLst>
            </p:cNvPr>
            <p:cNvCxnSpPr>
              <a:cxnSpLocks/>
            </p:cNvCxnSpPr>
            <p:nvPr/>
          </p:nvCxnSpPr>
          <p:spPr>
            <a:xfrm>
              <a:off x="5039019" y="366660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AEF49654-ED0D-4C6D-9D02-8182EFF4C439}"/>
              </a:ext>
            </a:extLst>
          </p:cNvPr>
          <p:cNvGrpSpPr/>
          <p:nvPr/>
        </p:nvGrpSpPr>
        <p:grpSpPr>
          <a:xfrm>
            <a:off x="1319315" y="2400312"/>
            <a:ext cx="2320699" cy="1907418"/>
            <a:chOff x="1055546" y="2732149"/>
            <a:chExt cx="1944688" cy="1598369"/>
          </a:xfrm>
        </p:grpSpPr>
        <p:sp>
          <p:nvSpPr>
            <p:cNvPr id="8" name="Freeform 116">
              <a:extLst>
                <a:ext uri="{FF2B5EF4-FFF2-40B4-BE49-F238E27FC236}">
                  <a16:creationId xmlns:a16="http://schemas.microsoft.com/office/drawing/2014/main" id="{A8BAAAD8-E3B2-4961-A63B-4EA3CACAEC75}"/>
                </a:ext>
              </a:extLst>
            </p:cNvPr>
            <p:cNvSpPr>
              <a:spLocks noEditPoints="1"/>
            </p:cNvSpPr>
            <p:nvPr/>
          </p:nvSpPr>
          <p:spPr bwMode="auto">
            <a:xfrm rot="20200939">
              <a:off x="1414357" y="2732149"/>
              <a:ext cx="582865" cy="725678"/>
            </a:xfrm>
            <a:custGeom>
              <a:avLst/>
              <a:gdLst>
                <a:gd name="T0" fmla="*/ 147 w 285"/>
                <a:gd name="T1" fmla="*/ 216 h 355"/>
                <a:gd name="T2" fmla="*/ 137 w 285"/>
                <a:gd name="T3" fmla="*/ 253 h 355"/>
                <a:gd name="T4" fmla="*/ 146 w 285"/>
                <a:gd name="T5" fmla="*/ 215 h 355"/>
                <a:gd name="T6" fmla="*/ 123 w 285"/>
                <a:gd name="T7" fmla="*/ 175 h 355"/>
                <a:gd name="T8" fmla="*/ 129 w 285"/>
                <a:gd name="T9" fmla="*/ 157 h 355"/>
                <a:gd name="T10" fmla="*/ 141 w 285"/>
                <a:gd name="T11" fmla="*/ 153 h 355"/>
                <a:gd name="T12" fmla="*/ 137 w 285"/>
                <a:gd name="T13" fmla="*/ 188 h 355"/>
                <a:gd name="T14" fmla="*/ 147 w 285"/>
                <a:gd name="T15" fmla="*/ 193 h 355"/>
                <a:gd name="T16" fmla="*/ 141 w 285"/>
                <a:gd name="T17" fmla="*/ 153 h 355"/>
                <a:gd name="T18" fmla="*/ 142 w 285"/>
                <a:gd name="T19" fmla="*/ 355 h 355"/>
                <a:gd name="T20" fmla="*/ 121 w 285"/>
                <a:gd name="T21" fmla="*/ 61 h 355"/>
                <a:gd name="T22" fmla="*/ 77 w 285"/>
                <a:gd name="T23" fmla="*/ 0 h 355"/>
                <a:gd name="T24" fmla="*/ 110 w 285"/>
                <a:gd name="T25" fmla="*/ 0 h 355"/>
                <a:gd name="T26" fmla="*/ 142 w 285"/>
                <a:gd name="T27" fmla="*/ 0 h 355"/>
                <a:gd name="T28" fmla="*/ 174 w 285"/>
                <a:gd name="T29" fmla="*/ 0 h 355"/>
                <a:gd name="T30" fmla="*/ 207 w 285"/>
                <a:gd name="T31" fmla="*/ 0 h 355"/>
                <a:gd name="T32" fmla="*/ 285 w 285"/>
                <a:gd name="T33" fmla="*/ 268 h 355"/>
                <a:gd name="T34" fmla="*/ 155 w 285"/>
                <a:gd name="T35" fmla="*/ 196 h 355"/>
                <a:gd name="T36" fmla="*/ 167 w 285"/>
                <a:gd name="T37" fmla="*/ 163 h 355"/>
                <a:gd name="T38" fmla="*/ 176 w 285"/>
                <a:gd name="T39" fmla="*/ 148 h 355"/>
                <a:gd name="T40" fmla="*/ 155 w 285"/>
                <a:gd name="T41" fmla="*/ 123 h 355"/>
                <a:gd name="T42" fmla="*/ 147 w 285"/>
                <a:gd name="T43" fmla="*/ 138 h 355"/>
                <a:gd name="T44" fmla="*/ 137 w 285"/>
                <a:gd name="T45" fmla="*/ 138 h 355"/>
                <a:gd name="T46" fmla="*/ 129 w 285"/>
                <a:gd name="T47" fmla="*/ 123 h 355"/>
                <a:gd name="T48" fmla="*/ 115 w 285"/>
                <a:gd name="T49" fmla="*/ 148 h 355"/>
                <a:gd name="T50" fmla="*/ 114 w 285"/>
                <a:gd name="T51" fmla="*/ 196 h 355"/>
                <a:gd name="T52" fmla="*/ 129 w 285"/>
                <a:gd name="T53" fmla="*/ 252 h 355"/>
                <a:gd name="T54" fmla="*/ 111 w 285"/>
                <a:gd name="T55" fmla="*/ 241 h 355"/>
                <a:gd name="T56" fmla="*/ 116 w 285"/>
                <a:gd name="T57" fmla="*/ 264 h 355"/>
                <a:gd name="T58" fmla="*/ 129 w 285"/>
                <a:gd name="T59" fmla="*/ 284 h 355"/>
                <a:gd name="T60" fmla="*/ 137 w 285"/>
                <a:gd name="T61" fmla="*/ 269 h 355"/>
                <a:gd name="T62" fmla="*/ 147 w 285"/>
                <a:gd name="T63" fmla="*/ 284 h 355"/>
                <a:gd name="T64" fmla="*/ 155 w 285"/>
                <a:gd name="T65" fmla="*/ 267 h 355"/>
                <a:gd name="T66" fmla="*/ 181 w 285"/>
                <a:gd name="T67" fmla="*/ 238 h 355"/>
                <a:gd name="T68" fmla="*/ 155 w 285"/>
                <a:gd name="T69" fmla="*/ 220 h 355"/>
                <a:gd name="T70" fmla="*/ 158 w 285"/>
                <a:gd name="T71" fmla="*/ 246 h 355"/>
                <a:gd name="T72" fmla="*/ 155 w 285"/>
                <a:gd name="T73" fmla="*/ 22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5" h="355">
                  <a:moveTo>
                    <a:pt x="146" y="215"/>
                  </a:moveTo>
                  <a:cubicBezTo>
                    <a:pt x="146" y="215"/>
                    <a:pt x="147" y="215"/>
                    <a:pt x="147" y="216"/>
                  </a:cubicBezTo>
                  <a:cubicBezTo>
                    <a:pt x="147" y="253"/>
                    <a:pt x="147" y="253"/>
                    <a:pt x="147" y="253"/>
                  </a:cubicBezTo>
                  <a:cubicBezTo>
                    <a:pt x="144" y="253"/>
                    <a:pt x="141" y="254"/>
                    <a:pt x="137" y="253"/>
                  </a:cubicBezTo>
                  <a:cubicBezTo>
                    <a:pt x="137" y="210"/>
                    <a:pt x="137" y="210"/>
                    <a:pt x="137" y="210"/>
                  </a:cubicBezTo>
                  <a:cubicBezTo>
                    <a:pt x="140" y="212"/>
                    <a:pt x="143" y="213"/>
                    <a:pt x="146" y="215"/>
                  </a:cubicBezTo>
                  <a:close/>
                  <a:moveTo>
                    <a:pt x="126" y="159"/>
                  </a:moveTo>
                  <a:cubicBezTo>
                    <a:pt x="123" y="162"/>
                    <a:pt x="121" y="168"/>
                    <a:pt x="123" y="175"/>
                  </a:cubicBezTo>
                  <a:cubicBezTo>
                    <a:pt x="124" y="178"/>
                    <a:pt x="126" y="180"/>
                    <a:pt x="129" y="183"/>
                  </a:cubicBezTo>
                  <a:cubicBezTo>
                    <a:pt x="129" y="157"/>
                    <a:pt x="129" y="157"/>
                    <a:pt x="129" y="157"/>
                  </a:cubicBezTo>
                  <a:cubicBezTo>
                    <a:pt x="128" y="157"/>
                    <a:pt x="127" y="158"/>
                    <a:pt x="126" y="159"/>
                  </a:cubicBezTo>
                  <a:close/>
                  <a:moveTo>
                    <a:pt x="141" y="153"/>
                  </a:moveTo>
                  <a:cubicBezTo>
                    <a:pt x="140" y="153"/>
                    <a:pt x="138" y="153"/>
                    <a:pt x="137" y="154"/>
                  </a:cubicBezTo>
                  <a:cubicBezTo>
                    <a:pt x="137" y="188"/>
                    <a:pt x="137" y="188"/>
                    <a:pt x="137" y="188"/>
                  </a:cubicBezTo>
                  <a:cubicBezTo>
                    <a:pt x="140" y="189"/>
                    <a:pt x="143" y="191"/>
                    <a:pt x="146" y="192"/>
                  </a:cubicBezTo>
                  <a:cubicBezTo>
                    <a:pt x="147" y="192"/>
                    <a:pt x="147" y="192"/>
                    <a:pt x="147" y="193"/>
                  </a:cubicBezTo>
                  <a:cubicBezTo>
                    <a:pt x="147" y="154"/>
                    <a:pt x="147" y="154"/>
                    <a:pt x="147" y="154"/>
                  </a:cubicBezTo>
                  <a:cubicBezTo>
                    <a:pt x="145" y="153"/>
                    <a:pt x="143" y="153"/>
                    <a:pt x="141" y="153"/>
                  </a:cubicBezTo>
                  <a:close/>
                  <a:moveTo>
                    <a:pt x="285" y="268"/>
                  </a:moveTo>
                  <a:cubicBezTo>
                    <a:pt x="285" y="347"/>
                    <a:pt x="221" y="355"/>
                    <a:pt x="142" y="355"/>
                  </a:cubicBezTo>
                  <a:cubicBezTo>
                    <a:pt x="63" y="355"/>
                    <a:pt x="0" y="347"/>
                    <a:pt x="0" y="268"/>
                  </a:cubicBezTo>
                  <a:cubicBezTo>
                    <a:pt x="0" y="197"/>
                    <a:pt x="52" y="82"/>
                    <a:pt x="121" y="61"/>
                  </a:cubicBezTo>
                  <a:cubicBezTo>
                    <a:pt x="96" y="53"/>
                    <a:pt x="77" y="29"/>
                    <a:pt x="77" y="0"/>
                  </a:cubicBezTo>
                  <a:cubicBezTo>
                    <a:pt x="77" y="0"/>
                    <a:pt x="77" y="0"/>
                    <a:pt x="77" y="0"/>
                  </a:cubicBezTo>
                  <a:cubicBezTo>
                    <a:pt x="82" y="3"/>
                    <a:pt x="88" y="4"/>
                    <a:pt x="94" y="4"/>
                  </a:cubicBezTo>
                  <a:cubicBezTo>
                    <a:pt x="100" y="4"/>
                    <a:pt x="105" y="3"/>
                    <a:pt x="110" y="0"/>
                  </a:cubicBezTo>
                  <a:cubicBezTo>
                    <a:pt x="114" y="3"/>
                    <a:pt x="120" y="4"/>
                    <a:pt x="126" y="4"/>
                  </a:cubicBezTo>
                  <a:cubicBezTo>
                    <a:pt x="132" y="4"/>
                    <a:pt x="138" y="3"/>
                    <a:pt x="142" y="0"/>
                  </a:cubicBezTo>
                  <a:cubicBezTo>
                    <a:pt x="147" y="3"/>
                    <a:pt x="152" y="4"/>
                    <a:pt x="158" y="4"/>
                  </a:cubicBezTo>
                  <a:cubicBezTo>
                    <a:pt x="164" y="4"/>
                    <a:pt x="170" y="3"/>
                    <a:pt x="174" y="0"/>
                  </a:cubicBezTo>
                  <a:cubicBezTo>
                    <a:pt x="179" y="3"/>
                    <a:pt x="184" y="4"/>
                    <a:pt x="190" y="4"/>
                  </a:cubicBezTo>
                  <a:cubicBezTo>
                    <a:pt x="197" y="4"/>
                    <a:pt x="202" y="3"/>
                    <a:pt x="207" y="0"/>
                  </a:cubicBezTo>
                  <a:cubicBezTo>
                    <a:pt x="207" y="29"/>
                    <a:pt x="189" y="53"/>
                    <a:pt x="163" y="61"/>
                  </a:cubicBezTo>
                  <a:cubicBezTo>
                    <a:pt x="232" y="82"/>
                    <a:pt x="285" y="197"/>
                    <a:pt x="285" y="268"/>
                  </a:cubicBezTo>
                  <a:close/>
                  <a:moveTo>
                    <a:pt x="180" y="220"/>
                  </a:moveTo>
                  <a:cubicBezTo>
                    <a:pt x="176" y="208"/>
                    <a:pt x="166" y="202"/>
                    <a:pt x="155" y="196"/>
                  </a:cubicBezTo>
                  <a:cubicBezTo>
                    <a:pt x="155" y="156"/>
                    <a:pt x="155" y="156"/>
                    <a:pt x="155" y="156"/>
                  </a:cubicBezTo>
                  <a:cubicBezTo>
                    <a:pt x="160" y="158"/>
                    <a:pt x="163" y="160"/>
                    <a:pt x="167" y="163"/>
                  </a:cubicBezTo>
                  <a:cubicBezTo>
                    <a:pt x="168" y="163"/>
                    <a:pt x="169" y="164"/>
                    <a:pt x="170" y="165"/>
                  </a:cubicBezTo>
                  <a:cubicBezTo>
                    <a:pt x="172" y="159"/>
                    <a:pt x="174" y="153"/>
                    <a:pt x="176" y="148"/>
                  </a:cubicBezTo>
                  <a:cubicBezTo>
                    <a:pt x="170" y="144"/>
                    <a:pt x="163" y="140"/>
                    <a:pt x="155" y="139"/>
                  </a:cubicBezTo>
                  <a:cubicBezTo>
                    <a:pt x="155" y="123"/>
                    <a:pt x="155" y="123"/>
                    <a:pt x="155" y="123"/>
                  </a:cubicBezTo>
                  <a:cubicBezTo>
                    <a:pt x="147" y="123"/>
                    <a:pt x="147" y="123"/>
                    <a:pt x="147" y="123"/>
                  </a:cubicBezTo>
                  <a:cubicBezTo>
                    <a:pt x="147" y="138"/>
                    <a:pt x="147" y="138"/>
                    <a:pt x="147" y="138"/>
                  </a:cubicBezTo>
                  <a:cubicBezTo>
                    <a:pt x="145" y="138"/>
                    <a:pt x="142" y="138"/>
                    <a:pt x="139" y="138"/>
                  </a:cubicBezTo>
                  <a:cubicBezTo>
                    <a:pt x="139" y="138"/>
                    <a:pt x="138" y="138"/>
                    <a:pt x="137" y="138"/>
                  </a:cubicBezTo>
                  <a:cubicBezTo>
                    <a:pt x="137" y="123"/>
                    <a:pt x="137" y="123"/>
                    <a:pt x="137" y="123"/>
                  </a:cubicBezTo>
                  <a:cubicBezTo>
                    <a:pt x="129" y="123"/>
                    <a:pt x="129" y="123"/>
                    <a:pt x="129" y="123"/>
                  </a:cubicBezTo>
                  <a:cubicBezTo>
                    <a:pt x="129" y="140"/>
                    <a:pt x="129" y="140"/>
                    <a:pt x="129" y="140"/>
                  </a:cubicBezTo>
                  <a:cubicBezTo>
                    <a:pt x="123" y="141"/>
                    <a:pt x="119" y="144"/>
                    <a:pt x="115" y="148"/>
                  </a:cubicBezTo>
                  <a:cubicBezTo>
                    <a:pt x="109" y="153"/>
                    <a:pt x="105" y="161"/>
                    <a:pt x="105" y="171"/>
                  </a:cubicBezTo>
                  <a:cubicBezTo>
                    <a:pt x="104" y="183"/>
                    <a:pt x="108" y="190"/>
                    <a:pt x="114" y="196"/>
                  </a:cubicBezTo>
                  <a:cubicBezTo>
                    <a:pt x="119" y="200"/>
                    <a:pt x="124" y="203"/>
                    <a:pt x="129" y="206"/>
                  </a:cubicBezTo>
                  <a:cubicBezTo>
                    <a:pt x="129" y="252"/>
                    <a:pt x="129" y="252"/>
                    <a:pt x="129" y="252"/>
                  </a:cubicBezTo>
                  <a:cubicBezTo>
                    <a:pt x="123" y="250"/>
                    <a:pt x="118" y="246"/>
                    <a:pt x="114" y="243"/>
                  </a:cubicBezTo>
                  <a:cubicBezTo>
                    <a:pt x="113" y="242"/>
                    <a:pt x="112" y="241"/>
                    <a:pt x="111" y="241"/>
                  </a:cubicBezTo>
                  <a:cubicBezTo>
                    <a:pt x="108" y="246"/>
                    <a:pt x="106" y="252"/>
                    <a:pt x="103" y="257"/>
                  </a:cubicBezTo>
                  <a:cubicBezTo>
                    <a:pt x="107" y="260"/>
                    <a:pt x="111" y="262"/>
                    <a:pt x="116" y="264"/>
                  </a:cubicBezTo>
                  <a:cubicBezTo>
                    <a:pt x="120" y="266"/>
                    <a:pt x="124" y="268"/>
                    <a:pt x="129" y="268"/>
                  </a:cubicBezTo>
                  <a:cubicBezTo>
                    <a:pt x="129" y="284"/>
                    <a:pt x="129" y="284"/>
                    <a:pt x="129" y="284"/>
                  </a:cubicBezTo>
                  <a:cubicBezTo>
                    <a:pt x="137" y="284"/>
                    <a:pt x="137" y="284"/>
                    <a:pt x="137" y="284"/>
                  </a:cubicBezTo>
                  <a:cubicBezTo>
                    <a:pt x="137" y="269"/>
                    <a:pt x="137" y="269"/>
                    <a:pt x="137" y="269"/>
                  </a:cubicBezTo>
                  <a:cubicBezTo>
                    <a:pt x="141" y="269"/>
                    <a:pt x="144" y="269"/>
                    <a:pt x="147" y="269"/>
                  </a:cubicBezTo>
                  <a:cubicBezTo>
                    <a:pt x="147" y="284"/>
                    <a:pt x="147" y="284"/>
                    <a:pt x="147" y="284"/>
                  </a:cubicBezTo>
                  <a:cubicBezTo>
                    <a:pt x="155" y="284"/>
                    <a:pt x="155" y="284"/>
                    <a:pt x="155" y="284"/>
                  </a:cubicBezTo>
                  <a:cubicBezTo>
                    <a:pt x="155" y="267"/>
                    <a:pt x="155" y="267"/>
                    <a:pt x="155" y="267"/>
                  </a:cubicBezTo>
                  <a:cubicBezTo>
                    <a:pt x="159" y="266"/>
                    <a:pt x="162" y="264"/>
                    <a:pt x="165" y="262"/>
                  </a:cubicBezTo>
                  <a:cubicBezTo>
                    <a:pt x="173" y="257"/>
                    <a:pt x="179" y="249"/>
                    <a:pt x="181" y="238"/>
                  </a:cubicBezTo>
                  <a:cubicBezTo>
                    <a:pt x="182" y="232"/>
                    <a:pt x="181" y="225"/>
                    <a:pt x="180" y="220"/>
                  </a:cubicBezTo>
                  <a:close/>
                  <a:moveTo>
                    <a:pt x="155" y="220"/>
                  </a:moveTo>
                  <a:cubicBezTo>
                    <a:pt x="155" y="249"/>
                    <a:pt x="155" y="249"/>
                    <a:pt x="155" y="249"/>
                  </a:cubicBezTo>
                  <a:cubicBezTo>
                    <a:pt x="156" y="248"/>
                    <a:pt x="157" y="247"/>
                    <a:pt x="158" y="246"/>
                  </a:cubicBezTo>
                  <a:cubicBezTo>
                    <a:pt x="161" y="242"/>
                    <a:pt x="162" y="238"/>
                    <a:pt x="162" y="233"/>
                  </a:cubicBezTo>
                  <a:cubicBezTo>
                    <a:pt x="162" y="227"/>
                    <a:pt x="159" y="223"/>
                    <a:pt x="155" y="22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grpSp>
          <p:nvGrpSpPr>
            <p:cNvPr id="9" name="Group 8">
              <a:extLst>
                <a:ext uri="{FF2B5EF4-FFF2-40B4-BE49-F238E27FC236}">
                  <a16:creationId xmlns:a16="http://schemas.microsoft.com/office/drawing/2014/main" id="{E17A70B8-2925-41AF-87F1-691B7EDF73AC}"/>
                </a:ext>
              </a:extLst>
            </p:cNvPr>
            <p:cNvGrpSpPr/>
            <p:nvPr/>
          </p:nvGrpSpPr>
          <p:grpSpPr>
            <a:xfrm flipH="1">
              <a:off x="1055546" y="3094988"/>
              <a:ext cx="1130300" cy="882650"/>
              <a:chOff x="7634288" y="798513"/>
              <a:chExt cx="1130300" cy="882650"/>
            </a:xfrm>
            <a:solidFill>
              <a:schemeClr val="bg1"/>
            </a:solidFill>
          </p:grpSpPr>
          <p:sp>
            <p:nvSpPr>
              <p:cNvPr id="11" name="Freeform 47">
                <a:extLst>
                  <a:ext uri="{FF2B5EF4-FFF2-40B4-BE49-F238E27FC236}">
                    <a16:creationId xmlns:a16="http://schemas.microsoft.com/office/drawing/2014/main" id="{AD93B8C9-37D3-4E11-ACFF-C2FEDCFC4221}"/>
                  </a:ext>
                </a:extLst>
              </p:cNvPr>
              <p:cNvSpPr>
                <a:spLocks/>
              </p:cNvSpPr>
              <p:nvPr/>
            </p:nvSpPr>
            <p:spPr bwMode="auto">
              <a:xfrm>
                <a:off x="7634288" y="798513"/>
                <a:ext cx="1130300" cy="719138"/>
              </a:xfrm>
              <a:custGeom>
                <a:avLst/>
                <a:gdLst>
                  <a:gd name="T0" fmla="*/ 466 w 503"/>
                  <a:gd name="T1" fmla="*/ 0 h 320"/>
                  <a:gd name="T2" fmla="*/ 438 w 503"/>
                  <a:gd name="T3" fmla="*/ 0 h 320"/>
                  <a:gd name="T4" fmla="*/ 395 w 503"/>
                  <a:gd name="T5" fmla="*/ 0 h 320"/>
                  <a:gd name="T6" fmla="*/ 383 w 503"/>
                  <a:gd name="T7" fmla="*/ 0 h 320"/>
                  <a:gd name="T8" fmla="*/ 367 w 503"/>
                  <a:gd name="T9" fmla="*/ 46 h 320"/>
                  <a:gd name="T10" fmla="*/ 366 w 503"/>
                  <a:gd name="T11" fmla="*/ 47 h 320"/>
                  <a:gd name="T12" fmla="*/ 365 w 503"/>
                  <a:gd name="T13" fmla="*/ 51 h 320"/>
                  <a:gd name="T14" fmla="*/ 363 w 503"/>
                  <a:gd name="T15" fmla="*/ 51 h 320"/>
                  <a:gd name="T16" fmla="*/ 362 w 503"/>
                  <a:gd name="T17" fmla="*/ 51 h 320"/>
                  <a:gd name="T18" fmla="*/ 353 w 503"/>
                  <a:gd name="T19" fmla="*/ 51 h 320"/>
                  <a:gd name="T20" fmla="*/ 353 w 503"/>
                  <a:gd name="T21" fmla="*/ 51 h 320"/>
                  <a:gd name="T22" fmla="*/ 65 w 503"/>
                  <a:gd name="T23" fmla="*/ 51 h 320"/>
                  <a:gd name="T24" fmla="*/ 57 w 503"/>
                  <a:gd name="T25" fmla="*/ 51 h 320"/>
                  <a:gd name="T26" fmla="*/ 50 w 503"/>
                  <a:gd name="T27" fmla="*/ 51 h 320"/>
                  <a:gd name="T28" fmla="*/ 14 w 503"/>
                  <a:gd name="T29" fmla="*/ 51 h 320"/>
                  <a:gd name="T30" fmla="*/ 3 w 503"/>
                  <a:gd name="T31" fmla="*/ 56 h 320"/>
                  <a:gd name="T32" fmla="*/ 1 w 503"/>
                  <a:gd name="T33" fmla="*/ 68 h 320"/>
                  <a:gd name="T34" fmla="*/ 55 w 503"/>
                  <a:gd name="T35" fmla="*/ 226 h 320"/>
                  <a:gd name="T36" fmla="*/ 79 w 503"/>
                  <a:gd name="T37" fmla="*/ 244 h 320"/>
                  <a:gd name="T38" fmla="*/ 296 w 503"/>
                  <a:gd name="T39" fmla="*/ 244 h 320"/>
                  <a:gd name="T40" fmla="*/ 285 w 503"/>
                  <a:gd name="T41" fmla="*/ 274 h 320"/>
                  <a:gd name="T42" fmla="*/ 43 w 503"/>
                  <a:gd name="T43" fmla="*/ 274 h 320"/>
                  <a:gd name="T44" fmla="*/ 32 w 503"/>
                  <a:gd name="T45" fmla="*/ 286 h 320"/>
                  <a:gd name="T46" fmla="*/ 32 w 503"/>
                  <a:gd name="T47" fmla="*/ 309 h 320"/>
                  <a:gd name="T48" fmla="*/ 43 w 503"/>
                  <a:gd name="T49" fmla="*/ 320 h 320"/>
                  <a:gd name="T50" fmla="*/ 269 w 503"/>
                  <a:gd name="T51" fmla="*/ 320 h 320"/>
                  <a:gd name="T52" fmla="*/ 311 w 503"/>
                  <a:gd name="T53" fmla="*/ 320 h 320"/>
                  <a:gd name="T54" fmla="*/ 323 w 503"/>
                  <a:gd name="T55" fmla="*/ 320 h 320"/>
                  <a:gd name="T56" fmla="*/ 420 w 503"/>
                  <a:gd name="T57" fmla="*/ 50 h 320"/>
                  <a:gd name="T58" fmla="*/ 492 w 503"/>
                  <a:gd name="T59" fmla="*/ 50 h 320"/>
                  <a:gd name="T60" fmla="*/ 503 w 503"/>
                  <a:gd name="T61" fmla="*/ 38 h 320"/>
                  <a:gd name="T62" fmla="*/ 503 w 503"/>
                  <a:gd name="T63" fmla="*/ 37 h 320"/>
                  <a:gd name="T64" fmla="*/ 466 w 503"/>
                  <a:gd name="T6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3" h="320">
                    <a:moveTo>
                      <a:pt x="466" y="0"/>
                    </a:moveTo>
                    <a:cubicBezTo>
                      <a:pt x="438" y="0"/>
                      <a:pt x="438" y="0"/>
                      <a:pt x="438" y="0"/>
                    </a:cubicBezTo>
                    <a:cubicBezTo>
                      <a:pt x="395" y="0"/>
                      <a:pt x="395" y="0"/>
                      <a:pt x="395" y="0"/>
                    </a:cubicBezTo>
                    <a:cubicBezTo>
                      <a:pt x="383" y="0"/>
                      <a:pt x="383" y="0"/>
                      <a:pt x="383" y="0"/>
                    </a:cubicBezTo>
                    <a:cubicBezTo>
                      <a:pt x="367" y="46"/>
                      <a:pt x="367" y="46"/>
                      <a:pt x="367" y="46"/>
                    </a:cubicBezTo>
                    <a:cubicBezTo>
                      <a:pt x="366" y="47"/>
                      <a:pt x="366" y="47"/>
                      <a:pt x="366" y="47"/>
                    </a:cubicBezTo>
                    <a:cubicBezTo>
                      <a:pt x="365" y="51"/>
                      <a:pt x="365" y="51"/>
                      <a:pt x="365" y="51"/>
                    </a:cubicBezTo>
                    <a:cubicBezTo>
                      <a:pt x="363" y="51"/>
                      <a:pt x="363" y="51"/>
                      <a:pt x="363" y="51"/>
                    </a:cubicBezTo>
                    <a:cubicBezTo>
                      <a:pt x="362" y="51"/>
                      <a:pt x="362" y="51"/>
                      <a:pt x="362" y="51"/>
                    </a:cubicBezTo>
                    <a:cubicBezTo>
                      <a:pt x="353" y="51"/>
                      <a:pt x="353" y="51"/>
                      <a:pt x="353" y="51"/>
                    </a:cubicBezTo>
                    <a:cubicBezTo>
                      <a:pt x="353" y="51"/>
                      <a:pt x="353" y="51"/>
                      <a:pt x="353" y="51"/>
                    </a:cubicBezTo>
                    <a:cubicBezTo>
                      <a:pt x="65" y="51"/>
                      <a:pt x="65" y="51"/>
                      <a:pt x="65" y="51"/>
                    </a:cubicBezTo>
                    <a:cubicBezTo>
                      <a:pt x="57" y="51"/>
                      <a:pt x="57" y="51"/>
                      <a:pt x="57" y="51"/>
                    </a:cubicBezTo>
                    <a:cubicBezTo>
                      <a:pt x="50" y="51"/>
                      <a:pt x="50" y="51"/>
                      <a:pt x="50" y="51"/>
                    </a:cubicBezTo>
                    <a:cubicBezTo>
                      <a:pt x="14" y="51"/>
                      <a:pt x="14" y="51"/>
                      <a:pt x="14" y="51"/>
                    </a:cubicBezTo>
                    <a:cubicBezTo>
                      <a:pt x="9" y="51"/>
                      <a:pt x="5" y="53"/>
                      <a:pt x="3" y="56"/>
                    </a:cubicBezTo>
                    <a:cubicBezTo>
                      <a:pt x="0" y="60"/>
                      <a:pt x="0" y="64"/>
                      <a:pt x="1" y="68"/>
                    </a:cubicBezTo>
                    <a:cubicBezTo>
                      <a:pt x="55" y="226"/>
                      <a:pt x="55" y="226"/>
                      <a:pt x="55" y="226"/>
                    </a:cubicBezTo>
                    <a:cubicBezTo>
                      <a:pt x="58" y="237"/>
                      <a:pt x="68" y="244"/>
                      <a:pt x="79" y="244"/>
                    </a:cubicBezTo>
                    <a:cubicBezTo>
                      <a:pt x="296" y="244"/>
                      <a:pt x="296" y="244"/>
                      <a:pt x="296" y="244"/>
                    </a:cubicBezTo>
                    <a:cubicBezTo>
                      <a:pt x="285" y="274"/>
                      <a:pt x="285" y="274"/>
                      <a:pt x="285" y="274"/>
                    </a:cubicBezTo>
                    <a:cubicBezTo>
                      <a:pt x="43" y="274"/>
                      <a:pt x="43" y="274"/>
                      <a:pt x="43" y="274"/>
                    </a:cubicBezTo>
                    <a:cubicBezTo>
                      <a:pt x="37" y="274"/>
                      <a:pt x="32" y="279"/>
                      <a:pt x="32" y="286"/>
                    </a:cubicBezTo>
                    <a:cubicBezTo>
                      <a:pt x="32" y="309"/>
                      <a:pt x="32" y="309"/>
                      <a:pt x="32" y="309"/>
                    </a:cubicBezTo>
                    <a:cubicBezTo>
                      <a:pt x="32" y="315"/>
                      <a:pt x="37" y="320"/>
                      <a:pt x="43" y="320"/>
                    </a:cubicBezTo>
                    <a:cubicBezTo>
                      <a:pt x="269" y="320"/>
                      <a:pt x="269" y="320"/>
                      <a:pt x="269" y="320"/>
                    </a:cubicBezTo>
                    <a:cubicBezTo>
                      <a:pt x="311" y="320"/>
                      <a:pt x="311" y="320"/>
                      <a:pt x="311" y="320"/>
                    </a:cubicBezTo>
                    <a:cubicBezTo>
                      <a:pt x="323" y="320"/>
                      <a:pt x="323" y="320"/>
                      <a:pt x="323" y="320"/>
                    </a:cubicBezTo>
                    <a:cubicBezTo>
                      <a:pt x="420" y="50"/>
                      <a:pt x="420" y="50"/>
                      <a:pt x="420" y="50"/>
                    </a:cubicBezTo>
                    <a:cubicBezTo>
                      <a:pt x="492" y="50"/>
                      <a:pt x="492" y="50"/>
                      <a:pt x="492" y="50"/>
                    </a:cubicBezTo>
                    <a:cubicBezTo>
                      <a:pt x="498" y="50"/>
                      <a:pt x="503" y="45"/>
                      <a:pt x="503" y="38"/>
                    </a:cubicBezTo>
                    <a:cubicBezTo>
                      <a:pt x="503" y="37"/>
                      <a:pt x="503" y="37"/>
                      <a:pt x="503" y="37"/>
                    </a:cubicBezTo>
                    <a:cubicBezTo>
                      <a:pt x="503" y="17"/>
                      <a:pt x="487" y="0"/>
                      <a:pt x="4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48">
                <a:extLst>
                  <a:ext uri="{FF2B5EF4-FFF2-40B4-BE49-F238E27FC236}">
                    <a16:creationId xmlns:a16="http://schemas.microsoft.com/office/drawing/2014/main" id="{4A224DA4-4306-45A5-B4EA-A319591F14D1}"/>
                  </a:ext>
                </a:extLst>
              </p:cNvPr>
              <p:cNvSpPr>
                <a:spLocks noChangeArrowheads="1"/>
              </p:cNvSpPr>
              <p:nvPr/>
            </p:nvSpPr>
            <p:spPr bwMode="auto">
              <a:xfrm>
                <a:off x="8205788" y="1552575"/>
                <a:ext cx="130175" cy="1285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49">
                <a:extLst>
                  <a:ext uri="{FF2B5EF4-FFF2-40B4-BE49-F238E27FC236}">
                    <a16:creationId xmlns:a16="http://schemas.microsoft.com/office/drawing/2014/main" id="{6FC5E94F-2855-4238-AEDC-A3122D2F1200}"/>
                  </a:ext>
                </a:extLst>
              </p:cNvPr>
              <p:cNvSpPr>
                <a:spLocks noChangeArrowheads="1"/>
              </p:cNvSpPr>
              <p:nvPr/>
            </p:nvSpPr>
            <p:spPr bwMode="auto">
              <a:xfrm>
                <a:off x="7769225" y="1552575"/>
                <a:ext cx="127000" cy="1285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Freeform 28">
              <a:extLst>
                <a:ext uri="{FF2B5EF4-FFF2-40B4-BE49-F238E27FC236}">
                  <a16:creationId xmlns:a16="http://schemas.microsoft.com/office/drawing/2014/main" id="{C55BD496-5F81-49D6-A418-D4D8CAA8B092}"/>
                </a:ext>
              </a:extLst>
            </p:cNvPr>
            <p:cNvSpPr>
              <a:spLocks noEditPoints="1"/>
            </p:cNvSpPr>
            <p:nvPr/>
          </p:nvSpPr>
          <p:spPr bwMode="auto">
            <a:xfrm>
              <a:off x="1987409" y="3370080"/>
              <a:ext cx="1012825" cy="960438"/>
            </a:xfrm>
            <a:custGeom>
              <a:avLst/>
              <a:gdLst>
                <a:gd name="T0" fmla="*/ 240 w 430"/>
                <a:gd name="T1" fmla="*/ 307 h 408"/>
                <a:gd name="T2" fmla="*/ 39 w 430"/>
                <a:gd name="T3" fmla="*/ 273 h 408"/>
                <a:gd name="T4" fmla="*/ 347 w 430"/>
                <a:gd name="T5" fmla="*/ 96 h 408"/>
                <a:gd name="T6" fmla="*/ 323 w 430"/>
                <a:gd name="T7" fmla="*/ 101 h 408"/>
                <a:gd name="T8" fmla="*/ 283 w 430"/>
                <a:gd name="T9" fmla="*/ 89 h 408"/>
                <a:gd name="T10" fmla="*/ 316 w 430"/>
                <a:gd name="T11" fmla="*/ 91 h 408"/>
                <a:gd name="T12" fmla="*/ 315 w 430"/>
                <a:gd name="T13" fmla="*/ 82 h 408"/>
                <a:gd name="T14" fmla="*/ 280 w 430"/>
                <a:gd name="T15" fmla="*/ 79 h 408"/>
                <a:gd name="T16" fmla="*/ 253 w 430"/>
                <a:gd name="T17" fmla="*/ 63 h 408"/>
                <a:gd name="T18" fmla="*/ 262 w 430"/>
                <a:gd name="T19" fmla="*/ 48 h 408"/>
                <a:gd name="T20" fmla="*/ 286 w 430"/>
                <a:gd name="T21" fmla="*/ 45 h 408"/>
                <a:gd name="T22" fmla="*/ 299 w 430"/>
                <a:gd name="T23" fmla="*/ 61 h 408"/>
                <a:gd name="T24" fmla="*/ 274 w 430"/>
                <a:gd name="T25" fmla="*/ 57 h 408"/>
                <a:gd name="T26" fmla="*/ 294 w 430"/>
                <a:gd name="T27" fmla="*/ 66 h 408"/>
                <a:gd name="T28" fmla="*/ 334 w 430"/>
                <a:gd name="T29" fmla="*/ 71 h 408"/>
                <a:gd name="T30" fmla="*/ 342 w 430"/>
                <a:gd name="T31" fmla="*/ 93 h 408"/>
                <a:gd name="T32" fmla="*/ 180 w 430"/>
                <a:gd name="T33" fmla="*/ 175 h 408"/>
                <a:gd name="T34" fmla="*/ 149 w 430"/>
                <a:gd name="T35" fmla="*/ 177 h 408"/>
                <a:gd name="T36" fmla="*/ 131 w 430"/>
                <a:gd name="T37" fmla="*/ 157 h 408"/>
                <a:gd name="T38" fmla="*/ 164 w 430"/>
                <a:gd name="T39" fmla="*/ 165 h 408"/>
                <a:gd name="T40" fmla="*/ 148 w 430"/>
                <a:gd name="T41" fmla="*/ 152 h 408"/>
                <a:gd name="T42" fmla="*/ 101 w 430"/>
                <a:gd name="T43" fmla="*/ 147 h 408"/>
                <a:gd name="T44" fmla="*/ 95 w 430"/>
                <a:gd name="T45" fmla="*/ 126 h 408"/>
                <a:gd name="T46" fmla="*/ 108 w 430"/>
                <a:gd name="T47" fmla="*/ 114 h 408"/>
                <a:gd name="T48" fmla="*/ 136 w 430"/>
                <a:gd name="T49" fmla="*/ 119 h 408"/>
                <a:gd name="T50" fmla="*/ 130 w 430"/>
                <a:gd name="T51" fmla="*/ 137 h 408"/>
                <a:gd name="T52" fmla="*/ 113 w 430"/>
                <a:gd name="T53" fmla="*/ 132 h 408"/>
                <a:gd name="T54" fmla="*/ 153 w 430"/>
                <a:gd name="T55" fmla="*/ 139 h 408"/>
                <a:gd name="T56" fmla="*/ 186 w 430"/>
                <a:gd name="T57" fmla="*/ 150 h 408"/>
                <a:gd name="T58" fmla="*/ 319 w 430"/>
                <a:gd name="T59" fmla="*/ 271 h 408"/>
                <a:gd name="T60" fmla="*/ 320 w 430"/>
                <a:gd name="T61" fmla="*/ 253 h 408"/>
                <a:gd name="T62" fmla="*/ 241 w 430"/>
                <a:gd name="T63" fmla="*/ 236 h 408"/>
                <a:gd name="T64" fmla="*/ 39 w 430"/>
                <a:gd name="T65" fmla="*/ 202 h 408"/>
                <a:gd name="T66" fmla="*/ 321 w 430"/>
                <a:gd name="T67" fmla="*/ 199 h 408"/>
                <a:gd name="T68" fmla="*/ 398 w 430"/>
                <a:gd name="T69" fmla="*/ 165 h 408"/>
                <a:gd name="T70" fmla="*/ 398 w 430"/>
                <a:gd name="T71" fmla="*/ 94 h 408"/>
                <a:gd name="T72" fmla="*/ 322 w 430"/>
                <a:gd name="T73" fmla="*/ 128 h 408"/>
                <a:gd name="T74" fmla="*/ 278 w 430"/>
                <a:gd name="T75" fmla="*/ 2 h 408"/>
                <a:gd name="T76" fmla="*/ 430 w 430"/>
                <a:gd name="T77" fmla="*/ 85 h 408"/>
                <a:gd name="T78" fmla="*/ 430 w 430"/>
                <a:gd name="T79" fmla="*/ 155 h 408"/>
                <a:gd name="T80" fmla="*/ 430 w 430"/>
                <a:gd name="T81" fmla="*/ 227 h 408"/>
                <a:gd name="T82" fmla="*/ 2 w 430"/>
                <a:gd name="T83" fmla="*/ 321 h 408"/>
                <a:gd name="T84" fmla="*/ 2 w 430"/>
                <a:gd name="T85" fmla="*/ 250 h 408"/>
                <a:gd name="T86" fmla="*/ 2 w 430"/>
                <a:gd name="T87" fmla="*/ 179 h 408"/>
                <a:gd name="T88" fmla="*/ 107 w 430"/>
                <a:gd name="T89" fmla="*/ 74 h 408"/>
                <a:gd name="T90" fmla="*/ 132 w 430"/>
                <a:gd name="T91" fmla="*/ 91 h 408"/>
                <a:gd name="T92" fmla="*/ 242 w 430"/>
                <a:gd name="T93" fmla="*/ 16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0" h="408">
                  <a:moveTo>
                    <a:pt x="30" y="277"/>
                  </a:moveTo>
                  <a:cubicBezTo>
                    <a:pt x="142" y="352"/>
                    <a:pt x="142" y="352"/>
                    <a:pt x="142" y="352"/>
                  </a:cubicBezTo>
                  <a:cubicBezTo>
                    <a:pt x="240" y="307"/>
                    <a:pt x="240" y="307"/>
                    <a:pt x="240" y="307"/>
                  </a:cubicBezTo>
                  <a:cubicBezTo>
                    <a:pt x="241" y="290"/>
                    <a:pt x="241" y="290"/>
                    <a:pt x="241" y="290"/>
                  </a:cubicBezTo>
                  <a:cubicBezTo>
                    <a:pt x="140" y="337"/>
                    <a:pt x="140" y="337"/>
                    <a:pt x="140" y="337"/>
                  </a:cubicBezTo>
                  <a:cubicBezTo>
                    <a:pt x="39" y="273"/>
                    <a:pt x="39" y="273"/>
                    <a:pt x="39" y="273"/>
                  </a:cubicBezTo>
                  <a:cubicBezTo>
                    <a:pt x="30" y="277"/>
                    <a:pt x="30" y="277"/>
                    <a:pt x="30" y="277"/>
                  </a:cubicBezTo>
                  <a:close/>
                  <a:moveTo>
                    <a:pt x="342" y="93"/>
                  </a:moveTo>
                  <a:cubicBezTo>
                    <a:pt x="344" y="94"/>
                    <a:pt x="346" y="95"/>
                    <a:pt x="347" y="96"/>
                  </a:cubicBezTo>
                  <a:cubicBezTo>
                    <a:pt x="344" y="98"/>
                    <a:pt x="341" y="99"/>
                    <a:pt x="338" y="101"/>
                  </a:cubicBezTo>
                  <a:cubicBezTo>
                    <a:pt x="335" y="102"/>
                    <a:pt x="331" y="103"/>
                    <a:pt x="328" y="105"/>
                  </a:cubicBezTo>
                  <a:cubicBezTo>
                    <a:pt x="327" y="104"/>
                    <a:pt x="325" y="103"/>
                    <a:pt x="323" y="101"/>
                  </a:cubicBezTo>
                  <a:cubicBezTo>
                    <a:pt x="318" y="103"/>
                    <a:pt x="313" y="103"/>
                    <a:pt x="309" y="103"/>
                  </a:cubicBezTo>
                  <a:cubicBezTo>
                    <a:pt x="305" y="103"/>
                    <a:pt x="301" y="101"/>
                    <a:pt x="298" y="99"/>
                  </a:cubicBezTo>
                  <a:cubicBezTo>
                    <a:pt x="293" y="96"/>
                    <a:pt x="288" y="92"/>
                    <a:pt x="283" y="89"/>
                  </a:cubicBezTo>
                  <a:cubicBezTo>
                    <a:pt x="286" y="87"/>
                    <a:pt x="289" y="86"/>
                    <a:pt x="292" y="84"/>
                  </a:cubicBezTo>
                  <a:cubicBezTo>
                    <a:pt x="295" y="83"/>
                    <a:pt x="298" y="82"/>
                    <a:pt x="301" y="80"/>
                  </a:cubicBezTo>
                  <a:cubicBezTo>
                    <a:pt x="306" y="84"/>
                    <a:pt x="311" y="87"/>
                    <a:pt x="316" y="91"/>
                  </a:cubicBezTo>
                  <a:cubicBezTo>
                    <a:pt x="318" y="92"/>
                    <a:pt x="320" y="92"/>
                    <a:pt x="323" y="91"/>
                  </a:cubicBezTo>
                  <a:cubicBezTo>
                    <a:pt x="325" y="90"/>
                    <a:pt x="325" y="89"/>
                    <a:pt x="324" y="88"/>
                  </a:cubicBezTo>
                  <a:cubicBezTo>
                    <a:pt x="321" y="86"/>
                    <a:pt x="318" y="84"/>
                    <a:pt x="315" y="82"/>
                  </a:cubicBezTo>
                  <a:cubicBezTo>
                    <a:pt x="314" y="81"/>
                    <a:pt x="311" y="80"/>
                    <a:pt x="308" y="80"/>
                  </a:cubicBezTo>
                  <a:cubicBezTo>
                    <a:pt x="306" y="80"/>
                    <a:pt x="303" y="79"/>
                    <a:pt x="298" y="79"/>
                  </a:cubicBezTo>
                  <a:cubicBezTo>
                    <a:pt x="293" y="79"/>
                    <a:pt x="287" y="79"/>
                    <a:pt x="280" y="79"/>
                  </a:cubicBezTo>
                  <a:cubicBezTo>
                    <a:pt x="272" y="78"/>
                    <a:pt x="267" y="77"/>
                    <a:pt x="264" y="75"/>
                  </a:cubicBezTo>
                  <a:cubicBezTo>
                    <a:pt x="262" y="73"/>
                    <a:pt x="259" y="71"/>
                    <a:pt x="257" y="70"/>
                  </a:cubicBezTo>
                  <a:cubicBezTo>
                    <a:pt x="254" y="67"/>
                    <a:pt x="252" y="65"/>
                    <a:pt x="253" y="63"/>
                  </a:cubicBezTo>
                  <a:cubicBezTo>
                    <a:pt x="253" y="60"/>
                    <a:pt x="254" y="58"/>
                    <a:pt x="258" y="55"/>
                  </a:cubicBezTo>
                  <a:cubicBezTo>
                    <a:pt x="256" y="54"/>
                    <a:pt x="255" y="53"/>
                    <a:pt x="254" y="52"/>
                  </a:cubicBezTo>
                  <a:cubicBezTo>
                    <a:pt x="256" y="51"/>
                    <a:pt x="259" y="50"/>
                    <a:pt x="262" y="48"/>
                  </a:cubicBezTo>
                  <a:cubicBezTo>
                    <a:pt x="265" y="47"/>
                    <a:pt x="267" y="45"/>
                    <a:pt x="270" y="44"/>
                  </a:cubicBezTo>
                  <a:cubicBezTo>
                    <a:pt x="272" y="45"/>
                    <a:pt x="273" y="46"/>
                    <a:pt x="274" y="47"/>
                  </a:cubicBezTo>
                  <a:cubicBezTo>
                    <a:pt x="279" y="45"/>
                    <a:pt x="283" y="45"/>
                    <a:pt x="286" y="45"/>
                  </a:cubicBezTo>
                  <a:cubicBezTo>
                    <a:pt x="290" y="45"/>
                    <a:pt x="294" y="47"/>
                    <a:pt x="296" y="48"/>
                  </a:cubicBezTo>
                  <a:cubicBezTo>
                    <a:pt x="300" y="51"/>
                    <a:pt x="304" y="54"/>
                    <a:pt x="308" y="56"/>
                  </a:cubicBezTo>
                  <a:cubicBezTo>
                    <a:pt x="305" y="58"/>
                    <a:pt x="302" y="59"/>
                    <a:pt x="299" y="61"/>
                  </a:cubicBezTo>
                  <a:cubicBezTo>
                    <a:pt x="296" y="62"/>
                    <a:pt x="293" y="64"/>
                    <a:pt x="290" y="65"/>
                  </a:cubicBezTo>
                  <a:cubicBezTo>
                    <a:pt x="286" y="62"/>
                    <a:pt x="282" y="59"/>
                    <a:pt x="278" y="57"/>
                  </a:cubicBezTo>
                  <a:cubicBezTo>
                    <a:pt x="277" y="56"/>
                    <a:pt x="276" y="56"/>
                    <a:pt x="274" y="57"/>
                  </a:cubicBezTo>
                  <a:cubicBezTo>
                    <a:pt x="272" y="58"/>
                    <a:pt x="272" y="59"/>
                    <a:pt x="274" y="61"/>
                  </a:cubicBezTo>
                  <a:cubicBezTo>
                    <a:pt x="276" y="62"/>
                    <a:pt x="278" y="63"/>
                    <a:pt x="279" y="64"/>
                  </a:cubicBezTo>
                  <a:cubicBezTo>
                    <a:pt x="281" y="65"/>
                    <a:pt x="286" y="66"/>
                    <a:pt x="294" y="66"/>
                  </a:cubicBezTo>
                  <a:cubicBezTo>
                    <a:pt x="302" y="67"/>
                    <a:pt x="308" y="67"/>
                    <a:pt x="313" y="67"/>
                  </a:cubicBezTo>
                  <a:cubicBezTo>
                    <a:pt x="318" y="67"/>
                    <a:pt x="321" y="67"/>
                    <a:pt x="323" y="68"/>
                  </a:cubicBezTo>
                  <a:cubicBezTo>
                    <a:pt x="327" y="68"/>
                    <a:pt x="331" y="69"/>
                    <a:pt x="334" y="71"/>
                  </a:cubicBezTo>
                  <a:cubicBezTo>
                    <a:pt x="337" y="73"/>
                    <a:pt x="340" y="75"/>
                    <a:pt x="343" y="77"/>
                  </a:cubicBezTo>
                  <a:cubicBezTo>
                    <a:pt x="347" y="80"/>
                    <a:pt x="349" y="83"/>
                    <a:pt x="349" y="85"/>
                  </a:cubicBezTo>
                  <a:cubicBezTo>
                    <a:pt x="349" y="88"/>
                    <a:pt x="347" y="91"/>
                    <a:pt x="342" y="93"/>
                  </a:cubicBezTo>
                  <a:close/>
                  <a:moveTo>
                    <a:pt x="185" y="167"/>
                  </a:moveTo>
                  <a:cubicBezTo>
                    <a:pt x="187" y="168"/>
                    <a:pt x="188" y="169"/>
                    <a:pt x="190" y="170"/>
                  </a:cubicBezTo>
                  <a:cubicBezTo>
                    <a:pt x="187" y="172"/>
                    <a:pt x="183" y="173"/>
                    <a:pt x="180" y="175"/>
                  </a:cubicBezTo>
                  <a:cubicBezTo>
                    <a:pt x="177" y="176"/>
                    <a:pt x="173" y="178"/>
                    <a:pt x="170" y="179"/>
                  </a:cubicBezTo>
                  <a:cubicBezTo>
                    <a:pt x="168" y="178"/>
                    <a:pt x="167" y="177"/>
                    <a:pt x="165" y="176"/>
                  </a:cubicBezTo>
                  <a:cubicBezTo>
                    <a:pt x="159" y="177"/>
                    <a:pt x="154" y="178"/>
                    <a:pt x="149" y="177"/>
                  </a:cubicBezTo>
                  <a:cubicBezTo>
                    <a:pt x="145" y="177"/>
                    <a:pt x="141" y="176"/>
                    <a:pt x="138" y="173"/>
                  </a:cubicBezTo>
                  <a:cubicBezTo>
                    <a:pt x="133" y="169"/>
                    <a:pt x="127" y="166"/>
                    <a:pt x="122" y="162"/>
                  </a:cubicBezTo>
                  <a:cubicBezTo>
                    <a:pt x="125" y="160"/>
                    <a:pt x="128" y="159"/>
                    <a:pt x="131" y="157"/>
                  </a:cubicBezTo>
                  <a:cubicBezTo>
                    <a:pt x="134" y="156"/>
                    <a:pt x="137" y="154"/>
                    <a:pt x="141" y="153"/>
                  </a:cubicBezTo>
                  <a:cubicBezTo>
                    <a:pt x="146" y="157"/>
                    <a:pt x="152" y="161"/>
                    <a:pt x="157" y="165"/>
                  </a:cubicBezTo>
                  <a:cubicBezTo>
                    <a:pt x="159" y="166"/>
                    <a:pt x="161" y="166"/>
                    <a:pt x="164" y="165"/>
                  </a:cubicBezTo>
                  <a:cubicBezTo>
                    <a:pt x="166" y="163"/>
                    <a:pt x="167" y="162"/>
                    <a:pt x="165" y="161"/>
                  </a:cubicBezTo>
                  <a:cubicBezTo>
                    <a:pt x="162" y="159"/>
                    <a:pt x="159" y="157"/>
                    <a:pt x="156" y="155"/>
                  </a:cubicBezTo>
                  <a:cubicBezTo>
                    <a:pt x="154" y="154"/>
                    <a:pt x="152" y="153"/>
                    <a:pt x="148" y="152"/>
                  </a:cubicBezTo>
                  <a:cubicBezTo>
                    <a:pt x="146" y="152"/>
                    <a:pt x="143" y="152"/>
                    <a:pt x="138" y="152"/>
                  </a:cubicBezTo>
                  <a:cubicBezTo>
                    <a:pt x="133" y="152"/>
                    <a:pt x="126" y="152"/>
                    <a:pt x="118" y="151"/>
                  </a:cubicBezTo>
                  <a:cubicBezTo>
                    <a:pt x="110" y="151"/>
                    <a:pt x="105" y="149"/>
                    <a:pt x="101" y="147"/>
                  </a:cubicBezTo>
                  <a:cubicBezTo>
                    <a:pt x="99" y="145"/>
                    <a:pt x="96" y="143"/>
                    <a:pt x="94" y="142"/>
                  </a:cubicBezTo>
                  <a:cubicBezTo>
                    <a:pt x="91" y="139"/>
                    <a:pt x="89" y="137"/>
                    <a:pt x="89" y="134"/>
                  </a:cubicBezTo>
                  <a:cubicBezTo>
                    <a:pt x="89" y="132"/>
                    <a:pt x="91" y="129"/>
                    <a:pt x="95" y="126"/>
                  </a:cubicBezTo>
                  <a:cubicBezTo>
                    <a:pt x="93" y="125"/>
                    <a:pt x="92" y="124"/>
                    <a:pt x="90" y="123"/>
                  </a:cubicBezTo>
                  <a:cubicBezTo>
                    <a:pt x="93" y="122"/>
                    <a:pt x="96" y="120"/>
                    <a:pt x="99" y="119"/>
                  </a:cubicBezTo>
                  <a:cubicBezTo>
                    <a:pt x="102" y="117"/>
                    <a:pt x="105" y="116"/>
                    <a:pt x="108" y="114"/>
                  </a:cubicBezTo>
                  <a:cubicBezTo>
                    <a:pt x="109" y="115"/>
                    <a:pt x="111" y="116"/>
                    <a:pt x="113" y="117"/>
                  </a:cubicBezTo>
                  <a:cubicBezTo>
                    <a:pt x="117" y="116"/>
                    <a:pt x="121" y="115"/>
                    <a:pt x="125" y="115"/>
                  </a:cubicBezTo>
                  <a:cubicBezTo>
                    <a:pt x="129" y="116"/>
                    <a:pt x="133" y="117"/>
                    <a:pt x="136" y="119"/>
                  </a:cubicBezTo>
                  <a:cubicBezTo>
                    <a:pt x="140" y="122"/>
                    <a:pt x="144" y="125"/>
                    <a:pt x="148" y="127"/>
                  </a:cubicBezTo>
                  <a:cubicBezTo>
                    <a:pt x="145" y="129"/>
                    <a:pt x="142" y="130"/>
                    <a:pt x="139" y="132"/>
                  </a:cubicBezTo>
                  <a:cubicBezTo>
                    <a:pt x="136" y="134"/>
                    <a:pt x="133" y="135"/>
                    <a:pt x="130" y="137"/>
                  </a:cubicBezTo>
                  <a:cubicBezTo>
                    <a:pt x="125" y="134"/>
                    <a:pt x="121" y="131"/>
                    <a:pt x="117" y="128"/>
                  </a:cubicBezTo>
                  <a:cubicBezTo>
                    <a:pt x="115" y="127"/>
                    <a:pt x="114" y="127"/>
                    <a:pt x="112" y="128"/>
                  </a:cubicBezTo>
                  <a:cubicBezTo>
                    <a:pt x="110" y="129"/>
                    <a:pt x="110" y="131"/>
                    <a:pt x="113" y="132"/>
                  </a:cubicBezTo>
                  <a:cubicBezTo>
                    <a:pt x="114" y="133"/>
                    <a:pt x="116" y="134"/>
                    <a:pt x="117" y="135"/>
                  </a:cubicBezTo>
                  <a:cubicBezTo>
                    <a:pt x="120" y="137"/>
                    <a:pt x="125" y="138"/>
                    <a:pt x="133" y="138"/>
                  </a:cubicBezTo>
                  <a:cubicBezTo>
                    <a:pt x="141" y="138"/>
                    <a:pt x="148" y="138"/>
                    <a:pt x="153" y="139"/>
                  </a:cubicBezTo>
                  <a:cubicBezTo>
                    <a:pt x="159" y="139"/>
                    <a:pt x="162" y="139"/>
                    <a:pt x="165" y="139"/>
                  </a:cubicBezTo>
                  <a:cubicBezTo>
                    <a:pt x="169" y="140"/>
                    <a:pt x="173" y="141"/>
                    <a:pt x="176" y="143"/>
                  </a:cubicBezTo>
                  <a:cubicBezTo>
                    <a:pt x="179" y="146"/>
                    <a:pt x="182" y="148"/>
                    <a:pt x="186" y="150"/>
                  </a:cubicBezTo>
                  <a:cubicBezTo>
                    <a:pt x="190" y="153"/>
                    <a:pt x="192" y="155"/>
                    <a:pt x="192" y="158"/>
                  </a:cubicBezTo>
                  <a:cubicBezTo>
                    <a:pt x="192" y="161"/>
                    <a:pt x="189" y="164"/>
                    <a:pt x="185" y="167"/>
                  </a:cubicBezTo>
                  <a:close/>
                  <a:moveTo>
                    <a:pt x="319" y="271"/>
                  </a:moveTo>
                  <a:cubicBezTo>
                    <a:pt x="398" y="236"/>
                    <a:pt x="398" y="236"/>
                    <a:pt x="398" y="236"/>
                  </a:cubicBezTo>
                  <a:cubicBezTo>
                    <a:pt x="379" y="225"/>
                    <a:pt x="379" y="225"/>
                    <a:pt x="379" y="225"/>
                  </a:cubicBezTo>
                  <a:cubicBezTo>
                    <a:pt x="320" y="253"/>
                    <a:pt x="320" y="253"/>
                    <a:pt x="320" y="253"/>
                  </a:cubicBezTo>
                  <a:cubicBezTo>
                    <a:pt x="319" y="271"/>
                    <a:pt x="319" y="271"/>
                    <a:pt x="319" y="271"/>
                  </a:cubicBezTo>
                  <a:close/>
                  <a:moveTo>
                    <a:pt x="241" y="219"/>
                  </a:moveTo>
                  <a:cubicBezTo>
                    <a:pt x="241" y="236"/>
                    <a:pt x="241" y="236"/>
                    <a:pt x="241" y="236"/>
                  </a:cubicBezTo>
                  <a:cubicBezTo>
                    <a:pt x="142" y="281"/>
                    <a:pt x="142" y="281"/>
                    <a:pt x="142" y="281"/>
                  </a:cubicBezTo>
                  <a:cubicBezTo>
                    <a:pt x="30" y="206"/>
                    <a:pt x="30" y="206"/>
                    <a:pt x="30" y="206"/>
                  </a:cubicBezTo>
                  <a:cubicBezTo>
                    <a:pt x="39" y="202"/>
                    <a:pt x="39" y="202"/>
                    <a:pt x="39" y="202"/>
                  </a:cubicBezTo>
                  <a:cubicBezTo>
                    <a:pt x="140" y="266"/>
                    <a:pt x="140" y="266"/>
                    <a:pt x="140" y="266"/>
                  </a:cubicBezTo>
                  <a:cubicBezTo>
                    <a:pt x="241" y="219"/>
                    <a:pt x="241" y="219"/>
                    <a:pt x="241" y="219"/>
                  </a:cubicBezTo>
                  <a:close/>
                  <a:moveTo>
                    <a:pt x="321" y="199"/>
                  </a:moveTo>
                  <a:cubicBezTo>
                    <a:pt x="321" y="182"/>
                    <a:pt x="321" y="182"/>
                    <a:pt x="321" y="182"/>
                  </a:cubicBezTo>
                  <a:cubicBezTo>
                    <a:pt x="380" y="154"/>
                    <a:pt x="380" y="154"/>
                    <a:pt x="380" y="154"/>
                  </a:cubicBezTo>
                  <a:cubicBezTo>
                    <a:pt x="398" y="165"/>
                    <a:pt x="398" y="165"/>
                    <a:pt x="398" y="165"/>
                  </a:cubicBezTo>
                  <a:cubicBezTo>
                    <a:pt x="321" y="199"/>
                    <a:pt x="321" y="199"/>
                    <a:pt x="321" y="199"/>
                  </a:cubicBezTo>
                  <a:close/>
                  <a:moveTo>
                    <a:pt x="322" y="128"/>
                  </a:moveTo>
                  <a:cubicBezTo>
                    <a:pt x="398" y="94"/>
                    <a:pt x="398" y="94"/>
                    <a:pt x="398" y="94"/>
                  </a:cubicBezTo>
                  <a:cubicBezTo>
                    <a:pt x="282" y="27"/>
                    <a:pt x="282" y="27"/>
                    <a:pt x="282" y="27"/>
                  </a:cubicBezTo>
                  <a:cubicBezTo>
                    <a:pt x="206" y="60"/>
                    <a:pt x="206" y="60"/>
                    <a:pt x="206" y="60"/>
                  </a:cubicBezTo>
                  <a:cubicBezTo>
                    <a:pt x="322" y="128"/>
                    <a:pt x="322" y="128"/>
                    <a:pt x="322" y="128"/>
                  </a:cubicBezTo>
                  <a:cubicBezTo>
                    <a:pt x="322" y="128"/>
                    <a:pt x="322" y="128"/>
                    <a:pt x="322" y="128"/>
                  </a:cubicBezTo>
                  <a:close/>
                  <a:moveTo>
                    <a:pt x="180" y="44"/>
                  </a:moveTo>
                  <a:cubicBezTo>
                    <a:pt x="278" y="2"/>
                    <a:pt x="278" y="2"/>
                    <a:pt x="278" y="2"/>
                  </a:cubicBezTo>
                  <a:cubicBezTo>
                    <a:pt x="284" y="0"/>
                    <a:pt x="284" y="0"/>
                    <a:pt x="284" y="0"/>
                  </a:cubicBezTo>
                  <a:cubicBezTo>
                    <a:pt x="289" y="3"/>
                    <a:pt x="289" y="3"/>
                    <a:pt x="289" y="3"/>
                  </a:cubicBezTo>
                  <a:cubicBezTo>
                    <a:pt x="430" y="85"/>
                    <a:pt x="430" y="85"/>
                    <a:pt x="430" y="85"/>
                  </a:cubicBezTo>
                  <a:cubicBezTo>
                    <a:pt x="429" y="131"/>
                    <a:pt x="429" y="131"/>
                    <a:pt x="429" y="131"/>
                  </a:cubicBezTo>
                  <a:cubicBezTo>
                    <a:pt x="407" y="142"/>
                    <a:pt x="407" y="142"/>
                    <a:pt x="407" y="142"/>
                  </a:cubicBezTo>
                  <a:cubicBezTo>
                    <a:pt x="430" y="155"/>
                    <a:pt x="430" y="155"/>
                    <a:pt x="430" y="155"/>
                  </a:cubicBezTo>
                  <a:cubicBezTo>
                    <a:pt x="429" y="202"/>
                    <a:pt x="429" y="202"/>
                    <a:pt x="429" y="202"/>
                  </a:cubicBezTo>
                  <a:cubicBezTo>
                    <a:pt x="406" y="213"/>
                    <a:pt x="406" y="213"/>
                    <a:pt x="406" y="213"/>
                  </a:cubicBezTo>
                  <a:cubicBezTo>
                    <a:pt x="430" y="227"/>
                    <a:pt x="430" y="227"/>
                    <a:pt x="430" y="227"/>
                  </a:cubicBezTo>
                  <a:cubicBezTo>
                    <a:pt x="429" y="273"/>
                    <a:pt x="429" y="273"/>
                    <a:pt x="429" y="273"/>
                  </a:cubicBezTo>
                  <a:cubicBezTo>
                    <a:pt x="140" y="408"/>
                    <a:pt x="140" y="408"/>
                    <a:pt x="140" y="408"/>
                  </a:cubicBezTo>
                  <a:cubicBezTo>
                    <a:pt x="2" y="321"/>
                    <a:pt x="2" y="321"/>
                    <a:pt x="2" y="321"/>
                  </a:cubicBezTo>
                  <a:cubicBezTo>
                    <a:pt x="0" y="264"/>
                    <a:pt x="0" y="264"/>
                    <a:pt x="0" y="264"/>
                  </a:cubicBezTo>
                  <a:cubicBezTo>
                    <a:pt x="14" y="258"/>
                    <a:pt x="14" y="258"/>
                    <a:pt x="14" y="258"/>
                  </a:cubicBezTo>
                  <a:cubicBezTo>
                    <a:pt x="2" y="250"/>
                    <a:pt x="2" y="250"/>
                    <a:pt x="2" y="250"/>
                  </a:cubicBezTo>
                  <a:cubicBezTo>
                    <a:pt x="0" y="192"/>
                    <a:pt x="0" y="192"/>
                    <a:pt x="0" y="192"/>
                  </a:cubicBezTo>
                  <a:cubicBezTo>
                    <a:pt x="14" y="186"/>
                    <a:pt x="14" y="186"/>
                    <a:pt x="14" y="186"/>
                  </a:cubicBezTo>
                  <a:cubicBezTo>
                    <a:pt x="2" y="179"/>
                    <a:pt x="2" y="179"/>
                    <a:pt x="2" y="179"/>
                  </a:cubicBezTo>
                  <a:cubicBezTo>
                    <a:pt x="0" y="122"/>
                    <a:pt x="0" y="122"/>
                    <a:pt x="0" y="122"/>
                  </a:cubicBezTo>
                  <a:cubicBezTo>
                    <a:pt x="108" y="75"/>
                    <a:pt x="108" y="75"/>
                    <a:pt x="108" y="75"/>
                  </a:cubicBezTo>
                  <a:cubicBezTo>
                    <a:pt x="107" y="74"/>
                    <a:pt x="107" y="74"/>
                    <a:pt x="107" y="74"/>
                  </a:cubicBezTo>
                  <a:cubicBezTo>
                    <a:pt x="178" y="44"/>
                    <a:pt x="178" y="44"/>
                    <a:pt x="178" y="44"/>
                  </a:cubicBezTo>
                  <a:cubicBezTo>
                    <a:pt x="180" y="44"/>
                    <a:pt x="180" y="44"/>
                    <a:pt x="180" y="44"/>
                  </a:cubicBezTo>
                  <a:close/>
                  <a:moveTo>
                    <a:pt x="132" y="91"/>
                  </a:moveTo>
                  <a:cubicBezTo>
                    <a:pt x="30" y="135"/>
                    <a:pt x="30" y="135"/>
                    <a:pt x="30" y="135"/>
                  </a:cubicBezTo>
                  <a:cubicBezTo>
                    <a:pt x="142" y="210"/>
                    <a:pt x="142" y="210"/>
                    <a:pt x="142" y="210"/>
                  </a:cubicBezTo>
                  <a:cubicBezTo>
                    <a:pt x="242" y="164"/>
                    <a:pt x="242" y="164"/>
                    <a:pt x="242" y="164"/>
                  </a:cubicBezTo>
                  <a:lnTo>
                    <a:pt x="132" y="91"/>
                  </a:lnTo>
                  <a:close/>
                </a:path>
              </a:pathLst>
            </a:custGeom>
            <a:solidFill>
              <a:srgbClr val="6CC24A"/>
            </a:solidFill>
            <a:ln>
              <a:noFill/>
            </a:ln>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501216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F7B49E-BB64-4A2D-8FD3-48B5422CAAF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Phase 1 Timeline</a:t>
            </a:r>
          </a:p>
        </p:txBody>
      </p:sp>
      <p:pic>
        <p:nvPicPr>
          <p:cNvPr id="6" name="Picture 5">
            <a:extLst>
              <a:ext uri="{FF2B5EF4-FFF2-40B4-BE49-F238E27FC236}">
                <a16:creationId xmlns:a16="http://schemas.microsoft.com/office/drawing/2014/main" id="{91471220-C6D6-4993-97B9-DF5642ADF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781" y="1593908"/>
            <a:ext cx="9770437" cy="5173020"/>
          </a:xfrm>
          <a:prstGeom prst="rect">
            <a:avLst/>
          </a:prstGeom>
        </p:spPr>
      </p:pic>
    </p:spTree>
    <p:extLst>
      <p:ext uri="{BB962C8B-B14F-4D97-AF65-F5344CB8AC3E}">
        <p14:creationId xmlns:p14="http://schemas.microsoft.com/office/powerpoint/2010/main" val="890118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F66F2-B9F4-4DCF-9D42-75C4CB2BE39B}"/>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Redefined efforts &amp; Focus areas</a:t>
            </a:r>
          </a:p>
        </p:txBody>
      </p:sp>
      <p:sp>
        <p:nvSpPr>
          <p:cNvPr id="39" name="Date Placeholder 3">
            <a:extLst>
              <a:ext uri="{FF2B5EF4-FFF2-40B4-BE49-F238E27FC236}">
                <a16:creationId xmlns:a16="http://schemas.microsoft.com/office/drawing/2014/main" id="{CA15BB9B-BC0D-44EC-90C6-8A770BA1AC4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March 25, 2021</a:t>
            </a:r>
          </a:p>
        </p:txBody>
      </p:sp>
      <p:sp>
        <p:nvSpPr>
          <p:cNvPr id="5" name="Footer Placeholder 4">
            <a:extLst>
              <a:ext uri="{FF2B5EF4-FFF2-40B4-BE49-F238E27FC236}">
                <a16:creationId xmlns:a16="http://schemas.microsoft.com/office/drawing/2014/main" id="{2E5668E4-9526-4835-A167-3DE16CE3FC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Luma Project</a:t>
            </a:r>
          </a:p>
        </p:txBody>
      </p:sp>
      <p:sp>
        <p:nvSpPr>
          <p:cNvPr id="3" name="Rectangle: Rounded Corners 2">
            <a:extLst>
              <a:ext uri="{FF2B5EF4-FFF2-40B4-BE49-F238E27FC236}">
                <a16:creationId xmlns:a16="http://schemas.microsoft.com/office/drawing/2014/main" id="{0B5AE5FF-9BBB-4E53-B808-08918DD7C567}"/>
              </a:ext>
            </a:extLst>
          </p:cNvPr>
          <p:cNvSpPr/>
          <p:nvPr/>
        </p:nvSpPr>
        <p:spPr>
          <a:xfrm>
            <a:off x="6039811" y="2553426"/>
            <a:ext cx="2776372" cy="28375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latin typeface="Arial" panose="020B0604020202020204" pitchFamily="34" charset="0"/>
                <a:cs typeface="Arial" panose="020B0604020202020204" pitchFamily="34" charset="0"/>
              </a:rPr>
              <a:t>Agency-specific system setup and configurations based on workbook completion.</a:t>
            </a:r>
          </a:p>
          <a:p>
            <a:endParaRPr lang="en-US" sz="1600" dirty="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400" dirty="0">
                <a:latin typeface="Arial" panose="020B0604020202020204" pitchFamily="34" charset="0"/>
                <a:cs typeface="Arial" panose="020B0604020202020204" pitchFamily="34" charset="0"/>
              </a:rPr>
              <a:t>Projects &amp; Grants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30FC5A5F-F494-4889-AA86-46270AB02F21}"/>
              </a:ext>
            </a:extLst>
          </p:cNvPr>
          <p:cNvSpPr/>
          <p:nvPr/>
        </p:nvSpPr>
        <p:spPr>
          <a:xfrm>
            <a:off x="3141341" y="2523654"/>
            <a:ext cx="2776372" cy="286731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sz="1600" dirty="0">
                <a:latin typeface="Arial" panose="020B0604020202020204" pitchFamily="34" charset="0"/>
                <a:cs typeface="Arial" panose="020B0604020202020204" pitchFamily="34" charset="0"/>
              </a:rPr>
              <a:t>Interfaces development and testing.</a:t>
            </a:r>
          </a:p>
          <a:p>
            <a:endParaRPr lang="en-US"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The goal is to have all interfaces and conversions working in the system before SIT3</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Finish all the necessary crosswalks</a:t>
            </a:r>
          </a:p>
        </p:txBody>
      </p:sp>
      <p:sp>
        <p:nvSpPr>
          <p:cNvPr id="11" name="Rectangle: Rounded Corners 10">
            <a:extLst>
              <a:ext uri="{FF2B5EF4-FFF2-40B4-BE49-F238E27FC236}">
                <a16:creationId xmlns:a16="http://schemas.microsoft.com/office/drawing/2014/main" id="{D231EA15-308D-45D7-B868-8121048DAA96}"/>
              </a:ext>
            </a:extLst>
          </p:cNvPr>
          <p:cNvSpPr/>
          <p:nvPr/>
        </p:nvSpPr>
        <p:spPr>
          <a:xfrm>
            <a:off x="225621" y="2523654"/>
            <a:ext cx="2776372" cy="286731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600" dirty="0">
                <a:latin typeface="Arial" panose="020B0604020202020204" pitchFamily="34" charset="0"/>
                <a:cs typeface="Arial" panose="020B0604020202020204" pitchFamily="34" charset="0"/>
              </a:rPr>
              <a:t>Resolution of functionality disparities with current State of Idaho business processes.</a:t>
            </a:r>
          </a:p>
          <a:p>
            <a:endParaRPr lang="en-US" sz="1600" dirty="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400" dirty="0">
                <a:latin typeface="Arial" panose="020B0604020202020204" pitchFamily="34" charset="0"/>
                <a:cs typeface="Arial" panose="020B0604020202020204" pitchFamily="34" charset="0"/>
              </a:rPr>
              <a:t>Cash Management / Cash Edit - Idaho requirement and design documents ready for Infor.</a:t>
            </a:r>
          </a:p>
          <a:p>
            <a:endParaRPr lang="en-US" sz="1600" dirty="0">
              <a:latin typeface="Arial" panose="020B0604020202020204" pitchFamily="34" charset="0"/>
              <a:cs typeface="Arial" panose="020B0604020202020204" pitchFamily="34" charset="0"/>
            </a:endParaRPr>
          </a:p>
          <a:p>
            <a:endParaRPr lang="en-US" dirty="0"/>
          </a:p>
          <a:p>
            <a:endParaRPr lang="en-US" dirty="0"/>
          </a:p>
        </p:txBody>
      </p:sp>
      <p:sp>
        <p:nvSpPr>
          <p:cNvPr id="4" name="Arrow: Right 3">
            <a:extLst>
              <a:ext uri="{FF2B5EF4-FFF2-40B4-BE49-F238E27FC236}">
                <a16:creationId xmlns:a16="http://schemas.microsoft.com/office/drawing/2014/main" id="{46799F78-033E-4C5A-89F4-7AE6C148633E}"/>
              </a:ext>
            </a:extLst>
          </p:cNvPr>
          <p:cNvSpPr/>
          <p:nvPr/>
        </p:nvSpPr>
        <p:spPr>
          <a:xfrm>
            <a:off x="8938281" y="3663157"/>
            <a:ext cx="1003177" cy="4732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B02A6FF-004E-44FE-94E9-0BF8C44BBF2E}"/>
              </a:ext>
            </a:extLst>
          </p:cNvPr>
          <p:cNvSpPr txBox="1"/>
          <p:nvPr/>
        </p:nvSpPr>
        <p:spPr>
          <a:xfrm>
            <a:off x="10056627" y="3645716"/>
            <a:ext cx="212541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July 9</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2021</a:t>
            </a:r>
          </a:p>
        </p:txBody>
      </p:sp>
    </p:spTree>
    <p:extLst>
      <p:ext uri="{BB962C8B-B14F-4D97-AF65-F5344CB8AC3E}">
        <p14:creationId xmlns:p14="http://schemas.microsoft.com/office/powerpoint/2010/main" val="3225030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A31C507-4292-4EA5-A32B-D875ABE3D6FE}"/>
              </a:ext>
            </a:extLst>
          </p:cNvPr>
          <p:cNvGrpSpPr/>
          <p:nvPr/>
        </p:nvGrpSpPr>
        <p:grpSpPr>
          <a:xfrm>
            <a:off x="5303702" y="2283969"/>
            <a:ext cx="6492240" cy="1302921"/>
            <a:chOff x="4783749" y="2363681"/>
            <a:chExt cx="6492240" cy="1302921"/>
          </a:xfrm>
        </p:grpSpPr>
        <p:sp>
          <p:nvSpPr>
            <p:cNvPr id="3" name="Content Placeholder 2">
              <a:extLst>
                <a:ext uri="{FF2B5EF4-FFF2-40B4-BE49-F238E27FC236}">
                  <a16:creationId xmlns:a16="http://schemas.microsoft.com/office/drawing/2014/main" id="{6C44A643-FF5C-4613-B0F7-F0F6147C39F6}"/>
                </a:ext>
              </a:extLst>
            </p:cNvPr>
            <p:cNvSpPr txBox="1">
              <a:spLocks/>
            </p:cNvSpPr>
            <p:nvPr/>
          </p:nvSpPr>
          <p:spPr>
            <a:xfrm>
              <a:off x="4783749" y="2363681"/>
              <a:ext cx="6492240" cy="10848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3600" dirty="0">
                  <a:solidFill>
                    <a:srgbClr val="092F57"/>
                  </a:solidFill>
                  <a:latin typeface="Arial" panose="020B0604020202020204" pitchFamily="34" charset="0"/>
                  <a:cs typeface="Arial" panose="020B0604020202020204" pitchFamily="34" charset="0"/>
                </a:rPr>
                <a:t>Luma Webpage </a:t>
              </a:r>
            </a:p>
            <a:p>
              <a:pPr marL="0" indent="0" algn="ctr">
                <a:lnSpc>
                  <a:spcPct val="100000"/>
                </a:lnSpc>
                <a:buNone/>
              </a:pPr>
              <a:r>
                <a:rPr lang="en-US" sz="3600" dirty="0">
                  <a:solidFill>
                    <a:srgbClr val="092F57"/>
                  </a:solidFill>
                  <a:latin typeface="Arial" panose="020B0604020202020204" pitchFamily="34" charset="0"/>
                  <a:cs typeface="Arial" panose="020B0604020202020204" pitchFamily="34" charset="0"/>
                </a:rPr>
                <a:t>Resources</a:t>
              </a:r>
            </a:p>
          </p:txBody>
        </p:sp>
        <p:cxnSp>
          <p:nvCxnSpPr>
            <p:cNvPr id="4" name="Straight Connector 3">
              <a:extLst>
                <a:ext uri="{FF2B5EF4-FFF2-40B4-BE49-F238E27FC236}">
                  <a16:creationId xmlns:a16="http://schemas.microsoft.com/office/drawing/2014/main" id="{D60C49F0-C6FD-4407-978D-953A6D6106EA}"/>
                </a:ext>
              </a:extLst>
            </p:cNvPr>
            <p:cNvCxnSpPr>
              <a:cxnSpLocks/>
            </p:cNvCxnSpPr>
            <p:nvPr/>
          </p:nvCxnSpPr>
          <p:spPr>
            <a:xfrm>
              <a:off x="5039019" y="366660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087CC073-408D-47CF-A4B4-43BF0C4114E2}"/>
              </a:ext>
            </a:extLst>
          </p:cNvPr>
          <p:cNvGrpSpPr/>
          <p:nvPr/>
        </p:nvGrpSpPr>
        <p:grpSpPr>
          <a:xfrm>
            <a:off x="1069583" y="2183581"/>
            <a:ext cx="2638351" cy="1587867"/>
            <a:chOff x="977304" y="1999023"/>
            <a:chExt cx="2638351" cy="1587867"/>
          </a:xfrm>
        </p:grpSpPr>
        <p:sp>
          <p:nvSpPr>
            <p:cNvPr id="9" name="Freeform 91">
              <a:extLst>
                <a:ext uri="{FF2B5EF4-FFF2-40B4-BE49-F238E27FC236}">
                  <a16:creationId xmlns:a16="http://schemas.microsoft.com/office/drawing/2014/main" id="{8853DB4E-0507-4620-9DB2-89184161E721}"/>
                </a:ext>
              </a:extLst>
            </p:cNvPr>
            <p:cNvSpPr>
              <a:spLocks noEditPoints="1"/>
            </p:cNvSpPr>
            <p:nvPr/>
          </p:nvSpPr>
          <p:spPr bwMode="auto">
            <a:xfrm>
              <a:off x="2139193" y="2236506"/>
              <a:ext cx="1275126" cy="825475"/>
            </a:xfrm>
            <a:custGeom>
              <a:avLst/>
              <a:gdLst>
                <a:gd name="T0" fmla="*/ 517 w 560"/>
                <a:gd name="T1" fmla="*/ 0 h 464"/>
                <a:gd name="T2" fmla="*/ 43 w 560"/>
                <a:gd name="T3" fmla="*/ 0 h 464"/>
                <a:gd name="T4" fmla="*/ 0 w 560"/>
                <a:gd name="T5" fmla="*/ 43 h 464"/>
                <a:gd name="T6" fmla="*/ 0 w 560"/>
                <a:gd name="T7" fmla="*/ 421 h 464"/>
                <a:gd name="T8" fmla="*/ 43 w 560"/>
                <a:gd name="T9" fmla="*/ 464 h 464"/>
                <a:gd name="T10" fmla="*/ 517 w 560"/>
                <a:gd name="T11" fmla="*/ 464 h 464"/>
                <a:gd name="T12" fmla="*/ 560 w 560"/>
                <a:gd name="T13" fmla="*/ 421 h 464"/>
                <a:gd name="T14" fmla="*/ 560 w 560"/>
                <a:gd name="T15" fmla="*/ 43 h 464"/>
                <a:gd name="T16" fmla="*/ 517 w 560"/>
                <a:gd name="T17" fmla="*/ 0 h 464"/>
                <a:gd name="T18" fmla="*/ 495 w 560"/>
                <a:gd name="T19" fmla="*/ 28 h 464"/>
                <a:gd name="T20" fmla="*/ 518 w 560"/>
                <a:gd name="T21" fmla="*/ 50 h 464"/>
                <a:gd name="T22" fmla="*/ 495 w 560"/>
                <a:gd name="T23" fmla="*/ 73 h 464"/>
                <a:gd name="T24" fmla="*/ 472 w 560"/>
                <a:gd name="T25" fmla="*/ 50 h 464"/>
                <a:gd name="T26" fmla="*/ 495 w 560"/>
                <a:gd name="T27" fmla="*/ 28 h 464"/>
                <a:gd name="T28" fmla="*/ 377 w 560"/>
                <a:gd name="T29" fmla="*/ 57 h 464"/>
                <a:gd name="T30" fmla="*/ 382 w 560"/>
                <a:gd name="T31" fmla="*/ 52 h 464"/>
                <a:gd name="T32" fmla="*/ 428 w 560"/>
                <a:gd name="T33" fmla="*/ 52 h 464"/>
                <a:gd name="T34" fmla="*/ 433 w 560"/>
                <a:gd name="T35" fmla="*/ 57 h 464"/>
                <a:gd name="T36" fmla="*/ 433 w 560"/>
                <a:gd name="T37" fmla="*/ 68 h 464"/>
                <a:gd name="T38" fmla="*/ 428 w 560"/>
                <a:gd name="T39" fmla="*/ 73 h 464"/>
                <a:gd name="T40" fmla="*/ 382 w 560"/>
                <a:gd name="T41" fmla="*/ 73 h 464"/>
                <a:gd name="T42" fmla="*/ 377 w 560"/>
                <a:gd name="T43" fmla="*/ 68 h 464"/>
                <a:gd name="T44" fmla="*/ 377 w 560"/>
                <a:gd name="T45" fmla="*/ 57 h 464"/>
                <a:gd name="T46" fmla="*/ 537 w 560"/>
                <a:gd name="T47" fmla="*/ 421 h 464"/>
                <a:gd name="T48" fmla="*/ 517 w 560"/>
                <a:gd name="T49" fmla="*/ 441 h 464"/>
                <a:gd name="T50" fmla="*/ 43 w 560"/>
                <a:gd name="T51" fmla="*/ 441 h 464"/>
                <a:gd name="T52" fmla="*/ 23 w 560"/>
                <a:gd name="T53" fmla="*/ 421 h 464"/>
                <a:gd name="T54" fmla="*/ 23 w 560"/>
                <a:gd name="T55" fmla="*/ 125 h 464"/>
                <a:gd name="T56" fmla="*/ 43 w 560"/>
                <a:gd name="T57" fmla="*/ 105 h 464"/>
                <a:gd name="T58" fmla="*/ 517 w 560"/>
                <a:gd name="T59" fmla="*/ 105 h 464"/>
                <a:gd name="T60" fmla="*/ 537 w 560"/>
                <a:gd name="T61" fmla="*/ 125 h 464"/>
                <a:gd name="T62" fmla="*/ 537 w 560"/>
                <a:gd name="T63" fmla="*/ 421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0" h="464">
                  <a:moveTo>
                    <a:pt x="517" y="0"/>
                  </a:moveTo>
                  <a:cubicBezTo>
                    <a:pt x="43" y="0"/>
                    <a:pt x="43" y="0"/>
                    <a:pt x="43" y="0"/>
                  </a:cubicBezTo>
                  <a:cubicBezTo>
                    <a:pt x="19" y="0"/>
                    <a:pt x="0" y="19"/>
                    <a:pt x="0" y="43"/>
                  </a:cubicBezTo>
                  <a:cubicBezTo>
                    <a:pt x="0" y="421"/>
                    <a:pt x="0" y="421"/>
                    <a:pt x="0" y="421"/>
                  </a:cubicBezTo>
                  <a:cubicBezTo>
                    <a:pt x="0" y="445"/>
                    <a:pt x="19" y="464"/>
                    <a:pt x="43" y="464"/>
                  </a:cubicBezTo>
                  <a:cubicBezTo>
                    <a:pt x="517" y="464"/>
                    <a:pt x="517" y="464"/>
                    <a:pt x="517" y="464"/>
                  </a:cubicBezTo>
                  <a:cubicBezTo>
                    <a:pt x="541" y="464"/>
                    <a:pt x="560" y="445"/>
                    <a:pt x="560" y="421"/>
                  </a:cubicBezTo>
                  <a:cubicBezTo>
                    <a:pt x="560" y="43"/>
                    <a:pt x="560" y="43"/>
                    <a:pt x="560" y="43"/>
                  </a:cubicBezTo>
                  <a:cubicBezTo>
                    <a:pt x="560" y="19"/>
                    <a:pt x="541" y="0"/>
                    <a:pt x="517" y="0"/>
                  </a:cubicBezTo>
                  <a:close/>
                  <a:moveTo>
                    <a:pt x="495" y="28"/>
                  </a:moveTo>
                  <a:cubicBezTo>
                    <a:pt x="508" y="28"/>
                    <a:pt x="518" y="38"/>
                    <a:pt x="518" y="50"/>
                  </a:cubicBezTo>
                  <a:cubicBezTo>
                    <a:pt x="518" y="63"/>
                    <a:pt x="508" y="73"/>
                    <a:pt x="495" y="73"/>
                  </a:cubicBezTo>
                  <a:cubicBezTo>
                    <a:pt x="482" y="73"/>
                    <a:pt x="472" y="63"/>
                    <a:pt x="472" y="50"/>
                  </a:cubicBezTo>
                  <a:cubicBezTo>
                    <a:pt x="472" y="38"/>
                    <a:pt x="482" y="28"/>
                    <a:pt x="495" y="28"/>
                  </a:cubicBezTo>
                  <a:close/>
                  <a:moveTo>
                    <a:pt x="377" y="57"/>
                  </a:moveTo>
                  <a:cubicBezTo>
                    <a:pt x="377" y="55"/>
                    <a:pt x="379" y="52"/>
                    <a:pt x="382" y="52"/>
                  </a:cubicBezTo>
                  <a:cubicBezTo>
                    <a:pt x="428" y="52"/>
                    <a:pt x="428" y="52"/>
                    <a:pt x="428" y="52"/>
                  </a:cubicBezTo>
                  <a:cubicBezTo>
                    <a:pt x="431" y="52"/>
                    <a:pt x="433" y="55"/>
                    <a:pt x="433" y="57"/>
                  </a:cubicBezTo>
                  <a:cubicBezTo>
                    <a:pt x="433" y="68"/>
                    <a:pt x="433" y="68"/>
                    <a:pt x="433" y="68"/>
                  </a:cubicBezTo>
                  <a:cubicBezTo>
                    <a:pt x="433" y="71"/>
                    <a:pt x="431" y="73"/>
                    <a:pt x="428" y="73"/>
                  </a:cubicBezTo>
                  <a:cubicBezTo>
                    <a:pt x="382" y="73"/>
                    <a:pt x="382" y="73"/>
                    <a:pt x="382" y="73"/>
                  </a:cubicBezTo>
                  <a:cubicBezTo>
                    <a:pt x="379" y="73"/>
                    <a:pt x="377" y="71"/>
                    <a:pt x="377" y="68"/>
                  </a:cubicBezTo>
                  <a:lnTo>
                    <a:pt x="377" y="57"/>
                  </a:lnTo>
                  <a:close/>
                  <a:moveTo>
                    <a:pt x="537" y="421"/>
                  </a:moveTo>
                  <a:cubicBezTo>
                    <a:pt x="537" y="432"/>
                    <a:pt x="528" y="441"/>
                    <a:pt x="517" y="441"/>
                  </a:cubicBezTo>
                  <a:cubicBezTo>
                    <a:pt x="43" y="441"/>
                    <a:pt x="43" y="441"/>
                    <a:pt x="43" y="441"/>
                  </a:cubicBezTo>
                  <a:cubicBezTo>
                    <a:pt x="32" y="441"/>
                    <a:pt x="23" y="432"/>
                    <a:pt x="23" y="421"/>
                  </a:cubicBezTo>
                  <a:cubicBezTo>
                    <a:pt x="23" y="125"/>
                    <a:pt x="23" y="125"/>
                    <a:pt x="23" y="125"/>
                  </a:cubicBezTo>
                  <a:cubicBezTo>
                    <a:pt x="23" y="114"/>
                    <a:pt x="32" y="105"/>
                    <a:pt x="43" y="105"/>
                  </a:cubicBezTo>
                  <a:cubicBezTo>
                    <a:pt x="517" y="105"/>
                    <a:pt x="517" y="105"/>
                    <a:pt x="517" y="105"/>
                  </a:cubicBezTo>
                  <a:cubicBezTo>
                    <a:pt x="528" y="105"/>
                    <a:pt x="537" y="114"/>
                    <a:pt x="537" y="125"/>
                  </a:cubicBezTo>
                  <a:lnTo>
                    <a:pt x="537" y="421"/>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5" name="Group 4">
              <a:extLst>
                <a:ext uri="{FF2B5EF4-FFF2-40B4-BE49-F238E27FC236}">
                  <a16:creationId xmlns:a16="http://schemas.microsoft.com/office/drawing/2014/main" id="{455DD4D1-0891-4AE8-8ABE-DCB1FF36A369}"/>
                </a:ext>
              </a:extLst>
            </p:cNvPr>
            <p:cNvGrpSpPr/>
            <p:nvPr/>
          </p:nvGrpSpPr>
          <p:grpSpPr>
            <a:xfrm>
              <a:off x="977304" y="1999023"/>
              <a:ext cx="2638351" cy="1587867"/>
              <a:chOff x="398463" y="2420938"/>
              <a:chExt cx="1208087" cy="727076"/>
            </a:xfrm>
          </p:grpSpPr>
          <p:sp>
            <p:nvSpPr>
              <p:cNvPr id="6" name="Freeform 73">
                <a:extLst>
                  <a:ext uri="{FF2B5EF4-FFF2-40B4-BE49-F238E27FC236}">
                    <a16:creationId xmlns:a16="http://schemas.microsoft.com/office/drawing/2014/main" id="{F9ADB324-DDA7-4A47-868F-F3CDD46CEE0C}"/>
                  </a:ext>
                </a:extLst>
              </p:cNvPr>
              <p:cNvSpPr>
                <a:spLocks/>
              </p:cNvSpPr>
              <p:nvPr/>
            </p:nvSpPr>
            <p:spPr bwMode="auto">
              <a:xfrm>
                <a:off x="860425" y="2435226"/>
                <a:ext cx="746125" cy="579438"/>
              </a:xfrm>
              <a:custGeom>
                <a:avLst/>
                <a:gdLst>
                  <a:gd name="T0" fmla="*/ 281 w 310"/>
                  <a:gd name="T1" fmla="*/ 0 h 240"/>
                  <a:gd name="T2" fmla="*/ 2 w 310"/>
                  <a:gd name="T3" fmla="*/ 0 h 240"/>
                  <a:gd name="T4" fmla="*/ 0 w 310"/>
                  <a:gd name="T5" fmla="*/ 0 h 240"/>
                  <a:gd name="T6" fmla="*/ 21 w 310"/>
                  <a:gd name="T7" fmla="*/ 23 h 240"/>
                  <a:gd name="T8" fmla="*/ 281 w 310"/>
                  <a:gd name="T9" fmla="*/ 23 h 240"/>
                  <a:gd name="T10" fmla="*/ 286 w 310"/>
                  <a:gd name="T11" fmla="*/ 28 h 240"/>
                  <a:gd name="T12" fmla="*/ 286 w 310"/>
                  <a:gd name="T13" fmla="*/ 212 h 240"/>
                  <a:gd name="T14" fmla="*/ 281 w 310"/>
                  <a:gd name="T15" fmla="*/ 217 h 240"/>
                  <a:gd name="T16" fmla="*/ 98 w 310"/>
                  <a:gd name="T17" fmla="*/ 217 h 240"/>
                  <a:gd name="T18" fmla="*/ 103 w 310"/>
                  <a:gd name="T19" fmla="*/ 240 h 240"/>
                  <a:gd name="T20" fmla="*/ 281 w 310"/>
                  <a:gd name="T21" fmla="*/ 240 h 240"/>
                  <a:gd name="T22" fmla="*/ 310 w 310"/>
                  <a:gd name="T23" fmla="*/ 212 h 240"/>
                  <a:gd name="T24" fmla="*/ 310 w 310"/>
                  <a:gd name="T25" fmla="*/ 28 h 240"/>
                  <a:gd name="T26" fmla="*/ 281 w 310"/>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0" h="240">
                    <a:moveTo>
                      <a:pt x="281" y="0"/>
                    </a:moveTo>
                    <a:cubicBezTo>
                      <a:pt x="2" y="0"/>
                      <a:pt x="2" y="0"/>
                      <a:pt x="2" y="0"/>
                    </a:cubicBezTo>
                    <a:cubicBezTo>
                      <a:pt x="1" y="0"/>
                      <a:pt x="1" y="0"/>
                      <a:pt x="0" y="0"/>
                    </a:cubicBezTo>
                    <a:cubicBezTo>
                      <a:pt x="11" y="6"/>
                      <a:pt x="14" y="14"/>
                      <a:pt x="21" y="23"/>
                    </a:cubicBezTo>
                    <a:cubicBezTo>
                      <a:pt x="281" y="23"/>
                      <a:pt x="281" y="23"/>
                      <a:pt x="281" y="23"/>
                    </a:cubicBezTo>
                    <a:cubicBezTo>
                      <a:pt x="284" y="23"/>
                      <a:pt x="286" y="25"/>
                      <a:pt x="286" y="28"/>
                    </a:cubicBezTo>
                    <a:cubicBezTo>
                      <a:pt x="286" y="212"/>
                      <a:pt x="286" y="212"/>
                      <a:pt x="286" y="212"/>
                    </a:cubicBezTo>
                    <a:cubicBezTo>
                      <a:pt x="286" y="214"/>
                      <a:pt x="284" y="217"/>
                      <a:pt x="281" y="217"/>
                    </a:cubicBezTo>
                    <a:cubicBezTo>
                      <a:pt x="98" y="217"/>
                      <a:pt x="98" y="217"/>
                      <a:pt x="98" y="217"/>
                    </a:cubicBezTo>
                    <a:cubicBezTo>
                      <a:pt x="103" y="240"/>
                      <a:pt x="103" y="240"/>
                      <a:pt x="103" y="240"/>
                    </a:cubicBezTo>
                    <a:cubicBezTo>
                      <a:pt x="281" y="240"/>
                      <a:pt x="281" y="240"/>
                      <a:pt x="281" y="240"/>
                    </a:cubicBezTo>
                    <a:cubicBezTo>
                      <a:pt x="297" y="240"/>
                      <a:pt x="310" y="227"/>
                      <a:pt x="310" y="212"/>
                    </a:cubicBezTo>
                    <a:cubicBezTo>
                      <a:pt x="310" y="28"/>
                      <a:pt x="310" y="28"/>
                      <a:pt x="310" y="28"/>
                    </a:cubicBezTo>
                    <a:cubicBezTo>
                      <a:pt x="310" y="12"/>
                      <a:pt x="297" y="0"/>
                      <a:pt x="281"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4">
                <a:extLst>
                  <a:ext uri="{FF2B5EF4-FFF2-40B4-BE49-F238E27FC236}">
                    <a16:creationId xmlns:a16="http://schemas.microsoft.com/office/drawing/2014/main" id="{31FC62E6-B64A-4F3A-B43B-4414D077305D}"/>
                  </a:ext>
                </a:extLst>
              </p:cNvPr>
              <p:cNvSpPr>
                <a:spLocks/>
              </p:cNvSpPr>
              <p:nvPr/>
            </p:nvSpPr>
            <p:spPr bwMode="auto">
              <a:xfrm>
                <a:off x="1120775" y="3060701"/>
                <a:ext cx="333375" cy="87313"/>
              </a:xfrm>
              <a:custGeom>
                <a:avLst/>
                <a:gdLst>
                  <a:gd name="T0" fmla="*/ 125 w 139"/>
                  <a:gd name="T1" fmla="*/ 17 h 36"/>
                  <a:gd name="T2" fmla="*/ 83 w 139"/>
                  <a:gd name="T3" fmla="*/ 17 h 36"/>
                  <a:gd name="T4" fmla="*/ 83 w 139"/>
                  <a:gd name="T5" fmla="*/ 0 h 36"/>
                  <a:gd name="T6" fmla="*/ 12 w 139"/>
                  <a:gd name="T7" fmla="*/ 0 h 36"/>
                  <a:gd name="T8" fmla="*/ 12 w 139"/>
                  <a:gd name="T9" fmla="*/ 17 h 36"/>
                  <a:gd name="T10" fmla="*/ 3 w 139"/>
                  <a:gd name="T11" fmla="*/ 17 h 36"/>
                  <a:gd name="T12" fmla="*/ 3 w 139"/>
                  <a:gd name="T13" fmla="*/ 20 h 36"/>
                  <a:gd name="T14" fmla="*/ 0 w 139"/>
                  <a:gd name="T15" fmla="*/ 36 h 36"/>
                  <a:gd name="T16" fmla="*/ 139 w 139"/>
                  <a:gd name="T17" fmla="*/ 36 h 36"/>
                  <a:gd name="T18" fmla="*/ 139 w 139"/>
                  <a:gd name="T19" fmla="*/ 32 h 36"/>
                  <a:gd name="T20" fmla="*/ 125 w 139"/>
                  <a:gd name="T21"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36">
                    <a:moveTo>
                      <a:pt x="125" y="17"/>
                    </a:moveTo>
                    <a:cubicBezTo>
                      <a:pt x="83" y="17"/>
                      <a:pt x="83" y="17"/>
                      <a:pt x="83" y="17"/>
                    </a:cubicBezTo>
                    <a:cubicBezTo>
                      <a:pt x="83" y="0"/>
                      <a:pt x="83" y="0"/>
                      <a:pt x="83" y="0"/>
                    </a:cubicBezTo>
                    <a:cubicBezTo>
                      <a:pt x="12" y="0"/>
                      <a:pt x="12" y="0"/>
                      <a:pt x="12" y="0"/>
                    </a:cubicBezTo>
                    <a:cubicBezTo>
                      <a:pt x="12" y="17"/>
                      <a:pt x="12" y="17"/>
                      <a:pt x="12" y="17"/>
                    </a:cubicBezTo>
                    <a:cubicBezTo>
                      <a:pt x="3" y="17"/>
                      <a:pt x="3" y="17"/>
                      <a:pt x="3" y="17"/>
                    </a:cubicBezTo>
                    <a:cubicBezTo>
                      <a:pt x="3" y="20"/>
                      <a:pt x="3" y="20"/>
                      <a:pt x="3" y="20"/>
                    </a:cubicBezTo>
                    <a:cubicBezTo>
                      <a:pt x="3" y="26"/>
                      <a:pt x="2" y="31"/>
                      <a:pt x="0" y="36"/>
                    </a:cubicBezTo>
                    <a:cubicBezTo>
                      <a:pt x="139" y="36"/>
                      <a:pt x="139" y="36"/>
                      <a:pt x="139" y="36"/>
                    </a:cubicBezTo>
                    <a:cubicBezTo>
                      <a:pt x="139" y="32"/>
                      <a:pt x="139" y="32"/>
                      <a:pt x="139" y="32"/>
                    </a:cubicBezTo>
                    <a:cubicBezTo>
                      <a:pt x="139" y="24"/>
                      <a:pt x="133" y="17"/>
                      <a:pt x="125" y="1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6">
                <a:extLst>
                  <a:ext uri="{FF2B5EF4-FFF2-40B4-BE49-F238E27FC236}">
                    <a16:creationId xmlns:a16="http://schemas.microsoft.com/office/drawing/2014/main" id="{58EE7D7B-B987-440B-9D94-C5246FED0EE5}"/>
                  </a:ext>
                </a:extLst>
              </p:cNvPr>
              <p:cNvSpPr>
                <a:spLocks/>
              </p:cNvSpPr>
              <p:nvPr/>
            </p:nvSpPr>
            <p:spPr bwMode="auto">
              <a:xfrm>
                <a:off x="398463" y="2420938"/>
                <a:ext cx="690563" cy="727075"/>
              </a:xfrm>
              <a:custGeom>
                <a:avLst/>
                <a:gdLst>
                  <a:gd name="T0" fmla="*/ 94 w 287"/>
                  <a:gd name="T1" fmla="*/ 163 h 301"/>
                  <a:gd name="T2" fmla="*/ 28 w 287"/>
                  <a:gd name="T3" fmla="*/ 191 h 301"/>
                  <a:gd name="T4" fmla="*/ 0 w 287"/>
                  <a:gd name="T5" fmla="*/ 295 h 301"/>
                  <a:gd name="T6" fmla="*/ 0 w 287"/>
                  <a:gd name="T7" fmla="*/ 301 h 301"/>
                  <a:gd name="T8" fmla="*/ 287 w 287"/>
                  <a:gd name="T9" fmla="*/ 301 h 301"/>
                  <a:gd name="T10" fmla="*/ 287 w 287"/>
                  <a:gd name="T11" fmla="*/ 295 h 301"/>
                  <a:gd name="T12" fmla="*/ 259 w 287"/>
                  <a:gd name="T13" fmla="*/ 191 h 301"/>
                  <a:gd name="T14" fmla="*/ 194 w 287"/>
                  <a:gd name="T15" fmla="*/ 163 h 301"/>
                  <a:gd name="T16" fmla="*/ 175 w 287"/>
                  <a:gd name="T17" fmla="*/ 146 h 301"/>
                  <a:gd name="T18" fmla="*/ 194 w 287"/>
                  <a:gd name="T19" fmla="*/ 113 h 301"/>
                  <a:gd name="T20" fmla="*/ 198 w 287"/>
                  <a:gd name="T21" fmla="*/ 111 h 301"/>
                  <a:gd name="T22" fmla="*/ 204 w 287"/>
                  <a:gd name="T23" fmla="*/ 70 h 301"/>
                  <a:gd name="T24" fmla="*/ 201 w 287"/>
                  <a:gd name="T25" fmla="*/ 68 h 301"/>
                  <a:gd name="T26" fmla="*/ 196 w 287"/>
                  <a:gd name="T27" fmla="*/ 27 h 301"/>
                  <a:gd name="T28" fmla="*/ 147 w 287"/>
                  <a:gd name="T29" fmla="*/ 0 h 301"/>
                  <a:gd name="T30" fmla="*/ 140 w 287"/>
                  <a:gd name="T31" fmla="*/ 0 h 301"/>
                  <a:gd name="T32" fmla="*/ 91 w 287"/>
                  <a:gd name="T33" fmla="*/ 27 h 301"/>
                  <a:gd name="T34" fmla="*/ 86 w 287"/>
                  <a:gd name="T35" fmla="*/ 68 h 301"/>
                  <a:gd name="T36" fmla="*/ 83 w 287"/>
                  <a:gd name="T37" fmla="*/ 70 h 301"/>
                  <a:gd name="T38" fmla="*/ 90 w 287"/>
                  <a:gd name="T39" fmla="*/ 111 h 301"/>
                  <a:gd name="T40" fmla="*/ 94 w 287"/>
                  <a:gd name="T41" fmla="*/ 113 h 301"/>
                  <a:gd name="T42" fmla="*/ 112 w 287"/>
                  <a:gd name="T43" fmla="*/ 146 h 301"/>
                  <a:gd name="T44" fmla="*/ 94 w 287"/>
                  <a:gd name="T45" fmla="*/ 16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7" h="301">
                    <a:moveTo>
                      <a:pt x="94" y="163"/>
                    </a:moveTo>
                    <a:cubicBezTo>
                      <a:pt x="28" y="191"/>
                      <a:pt x="28" y="191"/>
                      <a:pt x="28" y="191"/>
                    </a:cubicBezTo>
                    <a:cubicBezTo>
                      <a:pt x="2" y="201"/>
                      <a:pt x="0" y="271"/>
                      <a:pt x="0" y="295"/>
                    </a:cubicBezTo>
                    <a:cubicBezTo>
                      <a:pt x="0" y="301"/>
                      <a:pt x="0" y="301"/>
                      <a:pt x="0" y="301"/>
                    </a:cubicBezTo>
                    <a:cubicBezTo>
                      <a:pt x="287" y="301"/>
                      <a:pt x="287" y="301"/>
                      <a:pt x="287" y="301"/>
                    </a:cubicBezTo>
                    <a:cubicBezTo>
                      <a:pt x="287" y="295"/>
                      <a:pt x="287" y="295"/>
                      <a:pt x="287" y="295"/>
                    </a:cubicBezTo>
                    <a:cubicBezTo>
                      <a:pt x="287" y="271"/>
                      <a:pt x="285" y="201"/>
                      <a:pt x="259" y="191"/>
                    </a:cubicBezTo>
                    <a:cubicBezTo>
                      <a:pt x="194" y="163"/>
                      <a:pt x="194" y="163"/>
                      <a:pt x="194" y="163"/>
                    </a:cubicBezTo>
                    <a:cubicBezTo>
                      <a:pt x="184" y="159"/>
                      <a:pt x="177" y="152"/>
                      <a:pt x="175" y="146"/>
                    </a:cubicBezTo>
                    <a:cubicBezTo>
                      <a:pt x="184" y="136"/>
                      <a:pt x="191" y="124"/>
                      <a:pt x="194" y="113"/>
                    </a:cubicBezTo>
                    <a:cubicBezTo>
                      <a:pt x="198" y="111"/>
                      <a:pt x="198" y="111"/>
                      <a:pt x="198" y="111"/>
                    </a:cubicBezTo>
                    <a:cubicBezTo>
                      <a:pt x="203" y="96"/>
                      <a:pt x="205" y="83"/>
                      <a:pt x="204" y="70"/>
                    </a:cubicBezTo>
                    <a:cubicBezTo>
                      <a:pt x="201" y="68"/>
                      <a:pt x="201" y="68"/>
                      <a:pt x="201" y="68"/>
                    </a:cubicBezTo>
                    <a:cubicBezTo>
                      <a:pt x="202" y="57"/>
                      <a:pt x="202" y="37"/>
                      <a:pt x="196" y="27"/>
                    </a:cubicBezTo>
                    <a:cubicBezTo>
                      <a:pt x="188" y="11"/>
                      <a:pt x="165" y="0"/>
                      <a:pt x="147" y="0"/>
                    </a:cubicBezTo>
                    <a:cubicBezTo>
                      <a:pt x="140" y="0"/>
                      <a:pt x="140" y="0"/>
                      <a:pt x="140" y="0"/>
                    </a:cubicBezTo>
                    <a:cubicBezTo>
                      <a:pt x="122" y="0"/>
                      <a:pt x="100" y="11"/>
                      <a:pt x="91" y="27"/>
                    </a:cubicBezTo>
                    <a:cubicBezTo>
                      <a:pt x="86" y="37"/>
                      <a:pt x="85" y="57"/>
                      <a:pt x="86" y="68"/>
                    </a:cubicBezTo>
                    <a:cubicBezTo>
                      <a:pt x="83" y="70"/>
                      <a:pt x="83" y="70"/>
                      <a:pt x="83" y="70"/>
                    </a:cubicBezTo>
                    <a:cubicBezTo>
                      <a:pt x="82" y="83"/>
                      <a:pt x="84" y="96"/>
                      <a:pt x="90" y="111"/>
                    </a:cubicBezTo>
                    <a:cubicBezTo>
                      <a:pt x="94" y="113"/>
                      <a:pt x="94" y="113"/>
                      <a:pt x="94" y="113"/>
                    </a:cubicBezTo>
                    <a:cubicBezTo>
                      <a:pt x="97" y="124"/>
                      <a:pt x="104" y="136"/>
                      <a:pt x="112" y="146"/>
                    </a:cubicBezTo>
                    <a:cubicBezTo>
                      <a:pt x="110" y="152"/>
                      <a:pt x="103" y="159"/>
                      <a:pt x="94" y="16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994770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23FC86-4C2F-4941-844C-F6DF3873FDE8}"/>
              </a:ext>
            </a:extLst>
          </p:cNvPr>
          <p:cNvGrpSpPr/>
          <p:nvPr/>
        </p:nvGrpSpPr>
        <p:grpSpPr>
          <a:xfrm>
            <a:off x="5303702" y="2824705"/>
            <a:ext cx="6492240" cy="1084807"/>
            <a:chOff x="4783749" y="2904417"/>
            <a:chExt cx="6492240" cy="1084807"/>
          </a:xfrm>
        </p:grpSpPr>
        <p:sp>
          <p:nvSpPr>
            <p:cNvPr id="3" name="Content Placeholder 2">
              <a:extLst>
                <a:ext uri="{FF2B5EF4-FFF2-40B4-BE49-F238E27FC236}">
                  <a16:creationId xmlns:a16="http://schemas.microsoft.com/office/drawing/2014/main" id="{6E4800CE-6266-401D-9576-4259AFF7EE6C}"/>
                </a:ext>
              </a:extLst>
            </p:cNvPr>
            <p:cNvSpPr txBox="1">
              <a:spLocks/>
            </p:cNvSpPr>
            <p:nvPr/>
          </p:nvSpPr>
          <p:spPr>
            <a:xfrm>
              <a:off x="4783749" y="2904417"/>
              <a:ext cx="6492240" cy="1084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rgbClr val="092F57"/>
                  </a:solidFill>
                  <a:latin typeface="Arial" panose="020B0604020202020204" pitchFamily="34" charset="0"/>
                  <a:cs typeface="Arial" panose="020B0604020202020204" pitchFamily="34" charset="0"/>
                </a:rPr>
                <a:t>On-going</a:t>
              </a:r>
              <a:r>
                <a:rPr lang="en-US" sz="4500" dirty="0">
                  <a:solidFill>
                    <a:srgbClr val="092F57"/>
                  </a:solidFill>
                  <a:latin typeface="Arial" panose="020B0604020202020204" pitchFamily="34" charset="0"/>
                  <a:cs typeface="Arial" panose="020B0604020202020204" pitchFamily="34" charset="0"/>
                </a:rPr>
                <a:t> </a:t>
              </a:r>
              <a:r>
                <a:rPr lang="en-US" sz="3600" dirty="0">
                  <a:solidFill>
                    <a:srgbClr val="092F57"/>
                  </a:solidFill>
                  <a:latin typeface="Arial" panose="020B0604020202020204" pitchFamily="34" charset="0"/>
                  <a:cs typeface="Arial" panose="020B0604020202020204" pitchFamily="34" charset="0"/>
                </a:rPr>
                <a:t>Activities</a:t>
              </a:r>
              <a:endParaRPr lang="en-US" sz="4500" dirty="0">
                <a:solidFill>
                  <a:srgbClr val="092F57"/>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765FD94D-60B4-4A64-953E-76B38C7B1B72}"/>
                </a:ext>
              </a:extLst>
            </p:cNvPr>
            <p:cNvCxnSpPr>
              <a:cxnSpLocks/>
            </p:cNvCxnSpPr>
            <p:nvPr/>
          </p:nvCxnSpPr>
          <p:spPr>
            <a:xfrm>
              <a:off x="5039019" y="366660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8E9A4913-2D8C-4E21-A96E-0974B01A27C5}"/>
              </a:ext>
            </a:extLst>
          </p:cNvPr>
          <p:cNvGrpSpPr/>
          <p:nvPr/>
        </p:nvGrpSpPr>
        <p:grpSpPr>
          <a:xfrm>
            <a:off x="1248771" y="2015184"/>
            <a:ext cx="1936555" cy="1976602"/>
            <a:chOff x="5720289" y="1301751"/>
            <a:chExt cx="1074738" cy="1096963"/>
          </a:xfrm>
          <a:solidFill>
            <a:schemeClr val="bg1"/>
          </a:solidFill>
        </p:grpSpPr>
        <p:grpSp>
          <p:nvGrpSpPr>
            <p:cNvPr id="6" name="Group 5">
              <a:extLst>
                <a:ext uri="{FF2B5EF4-FFF2-40B4-BE49-F238E27FC236}">
                  <a16:creationId xmlns:a16="http://schemas.microsoft.com/office/drawing/2014/main" id="{18824C7A-31AF-490E-B355-5B825228A7AD}"/>
                </a:ext>
              </a:extLst>
            </p:cNvPr>
            <p:cNvGrpSpPr/>
            <p:nvPr/>
          </p:nvGrpSpPr>
          <p:grpSpPr>
            <a:xfrm>
              <a:off x="5986989" y="1301751"/>
              <a:ext cx="808038" cy="1096963"/>
              <a:chOff x="5991225" y="615950"/>
              <a:chExt cx="808038" cy="1096963"/>
            </a:xfrm>
            <a:grpFill/>
          </p:grpSpPr>
          <p:sp>
            <p:nvSpPr>
              <p:cNvPr id="14" name="Freeform 19">
                <a:extLst>
                  <a:ext uri="{FF2B5EF4-FFF2-40B4-BE49-F238E27FC236}">
                    <a16:creationId xmlns:a16="http://schemas.microsoft.com/office/drawing/2014/main" id="{33FAEB05-5D6E-4316-9CB7-A41170471ED1}"/>
                  </a:ext>
                </a:extLst>
              </p:cNvPr>
              <p:cNvSpPr>
                <a:spLocks noEditPoints="1"/>
              </p:cNvSpPr>
              <p:nvPr/>
            </p:nvSpPr>
            <p:spPr bwMode="auto">
              <a:xfrm>
                <a:off x="5991225" y="690563"/>
                <a:ext cx="808038" cy="1022350"/>
              </a:xfrm>
              <a:custGeom>
                <a:avLst/>
                <a:gdLst>
                  <a:gd name="T0" fmla="*/ 124 w 139"/>
                  <a:gd name="T1" fmla="*/ 0 h 176"/>
                  <a:gd name="T2" fmla="*/ 87 w 139"/>
                  <a:gd name="T3" fmla="*/ 0 h 176"/>
                  <a:gd name="T4" fmla="*/ 88 w 139"/>
                  <a:gd name="T5" fmla="*/ 6 h 176"/>
                  <a:gd name="T6" fmla="*/ 91 w 139"/>
                  <a:gd name="T7" fmla="*/ 10 h 176"/>
                  <a:gd name="T8" fmla="*/ 103 w 139"/>
                  <a:gd name="T9" fmla="*/ 13 h 176"/>
                  <a:gd name="T10" fmla="*/ 104 w 139"/>
                  <a:gd name="T11" fmla="*/ 13 h 176"/>
                  <a:gd name="T12" fmla="*/ 106 w 139"/>
                  <a:gd name="T13" fmla="*/ 13 h 176"/>
                  <a:gd name="T14" fmla="*/ 122 w 139"/>
                  <a:gd name="T15" fmla="*/ 13 h 176"/>
                  <a:gd name="T16" fmla="*/ 122 w 139"/>
                  <a:gd name="T17" fmla="*/ 131 h 176"/>
                  <a:gd name="T18" fmla="*/ 104 w 139"/>
                  <a:gd name="T19" fmla="*/ 131 h 176"/>
                  <a:gd name="T20" fmla="*/ 90 w 139"/>
                  <a:gd name="T21" fmla="*/ 146 h 176"/>
                  <a:gd name="T22" fmla="*/ 90 w 139"/>
                  <a:gd name="T23" fmla="*/ 163 h 176"/>
                  <a:gd name="T24" fmla="*/ 14 w 139"/>
                  <a:gd name="T25" fmla="*/ 163 h 176"/>
                  <a:gd name="T26" fmla="*/ 14 w 139"/>
                  <a:gd name="T27" fmla="*/ 13 h 176"/>
                  <a:gd name="T28" fmla="*/ 33 w 139"/>
                  <a:gd name="T29" fmla="*/ 13 h 176"/>
                  <a:gd name="T30" fmla="*/ 35 w 139"/>
                  <a:gd name="T31" fmla="*/ 13 h 176"/>
                  <a:gd name="T32" fmla="*/ 36 w 139"/>
                  <a:gd name="T33" fmla="*/ 13 h 176"/>
                  <a:gd name="T34" fmla="*/ 36 w 139"/>
                  <a:gd name="T35" fmla="*/ 13 h 176"/>
                  <a:gd name="T36" fmla="*/ 45 w 139"/>
                  <a:gd name="T37" fmla="*/ 11 h 176"/>
                  <a:gd name="T38" fmla="*/ 51 w 139"/>
                  <a:gd name="T39" fmla="*/ 6 h 176"/>
                  <a:gd name="T40" fmla="*/ 52 w 139"/>
                  <a:gd name="T41" fmla="*/ 0 h 176"/>
                  <a:gd name="T42" fmla="*/ 14 w 139"/>
                  <a:gd name="T43" fmla="*/ 0 h 176"/>
                  <a:gd name="T44" fmla="*/ 0 w 139"/>
                  <a:gd name="T45" fmla="*/ 16 h 176"/>
                  <a:gd name="T46" fmla="*/ 0 w 139"/>
                  <a:gd name="T47" fmla="*/ 161 h 176"/>
                  <a:gd name="T48" fmla="*/ 14 w 139"/>
                  <a:gd name="T49" fmla="*/ 176 h 176"/>
                  <a:gd name="T50" fmla="*/ 124 w 139"/>
                  <a:gd name="T51" fmla="*/ 176 h 176"/>
                  <a:gd name="T52" fmla="*/ 139 w 139"/>
                  <a:gd name="T53" fmla="*/ 161 h 176"/>
                  <a:gd name="T54" fmla="*/ 139 w 139"/>
                  <a:gd name="T55" fmla="*/ 16 h 176"/>
                  <a:gd name="T56" fmla="*/ 124 w 139"/>
                  <a:gd name="T57" fmla="*/ 0 h 176"/>
                  <a:gd name="T58" fmla="*/ 97 w 139"/>
                  <a:gd name="T59" fmla="*/ 166 h 176"/>
                  <a:gd name="T60" fmla="*/ 97 w 139"/>
                  <a:gd name="T61" fmla="*/ 147 h 176"/>
                  <a:gd name="T62" fmla="*/ 105 w 139"/>
                  <a:gd name="T63" fmla="*/ 138 h 176"/>
                  <a:gd name="T64" fmla="*/ 125 w 139"/>
                  <a:gd name="T65" fmla="*/ 138 h 176"/>
                  <a:gd name="T66" fmla="*/ 97 w 139"/>
                  <a:gd name="T67" fmla="*/ 1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76">
                    <a:moveTo>
                      <a:pt x="124" y="0"/>
                    </a:moveTo>
                    <a:cubicBezTo>
                      <a:pt x="87" y="0"/>
                      <a:pt x="87" y="0"/>
                      <a:pt x="87" y="0"/>
                    </a:cubicBezTo>
                    <a:cubicBezTo>
                      <a:pt x="87" y="3"/>
                      <a:pt x="88" y="5"/>
                      <a:pt x="88" y="6"/>
                    </a:cubicBezTo>
                    <a:cubicBezTo>
                      <a:pt x="89" y="8"/>
                      <a:pt x="90" y="9"/>
                      <a:pt x="91" y="10"/>
                    </a:cubicBezTo>
                    <a:cubicBezTo>
                      <a:pt x="94" y="12"/>
                      <a:pt x="98" y="13"/>
                      <a:pt x="103" y="13"/>
                    </a:cubicBezTo>
                    <a:cubicBezTo>
                      <a:pt x="104" y="13"/>
                      <a:pt x="104" y="13"/>
                      <a:pt x="104" y="13"/>
                    </a:cubicBezTo>
                    <a:cubicBezTo>
                      <a:pt x="105" y="13"/>
                      <a:pt x="105" y="13"/>
                      <a:pt x="106" y="13"/>
                    </a:cubicBezTo>
                    <a:cubicBezTo>
                      <a:pt x="122" y="13"/>
                      <a:pt x="122" y="13"/>
                      <a:pt x="122" y="13"/>
                    </a:cubicBezTo>
                    <a:cubicBezTo>
                      <a:pt x="122" y="131"/>
                      <a:pt x="122" y="131"/>
                      <a:pt x="122" y="131"/>
                    </a:cubicBezTo>
                    <a:cubicBezTo>
                      <a:pt x="104" y="131"/>
                      <a:pt x="104" y="131"/>
                      <a:pt x="104" y="131"/>
                    </a:cubicBezTo>
                    <a:cubicBezTo>
                      <a:pt x="97" y="131"/>
                      <a:pt x="90" y="138"/>
                      <a:pt x="90" y="146"/>
                    </a:cubicBezTo>
                    <a:cubicBezTo>
                      <a:pt x="90" y="163"/>
                      <a:pt x="90" y="163"/>
                      <a:pt x="90" y="163"/>
                    </a:cubicBezTo>
                    <a:cubicBezTo>
                      <a:pt x="14" y="163"/>
                      <a:pt x="14" y="163"/>
                      <a:pt x="14" y="163"/>
                    </a:cubicBezTo>
                    <a:cubicBezTo>
                      <a:pt x="14" y="13"/>
                      <a:pt x="14" y="13"/>
                      <a:pt x="14" y="13"/>
                    </a:cubicBezTo>
                    <a:cubicBezTo>
                      <a:pt x="33" y="13"/>
                      <a:pt x="33" y="13"/>
                      <a:pt x="33" y="13"/>
                    </a:cubicBezTo>
                    <a:cubicBezTo>
                      <a:pt x="34" y="13"/>
                      <a:pt x="34" y="13"/>
                      <a:pt x="35" y="13"/>
                    </a:cubicBezTo>
                    <a:cubicBezTo>
                      <a:pt x="36" y="13"/>
                      <a:pt x="36" y="13"/>
                      <a:pt x="36" y="13"/>
                    </a:cubicBezTo>
                    <a:cubicBezTo>
                      <a:pt x="36" y="13"/>
                      <a:pt x="36" y="13"/>
                      <a:pt x="36" y="13"/>
                    </a:cubicBezTo>
                    <a:cubicBezTo>
                      <a:pt x="40" y="13"/>
                      <a:pt x="43" y="12"/>
                      <a:pt x="45" y="11"/>
                    </a:cubicBezTo>
                    <a:cubicBezTo>
                      <a:pt x="48" y="10"/>
                      <a:pt x="49" y="8"/>
                      <a:pt x="51" y="6"/>
                    </a:cubicBezTo>
                    <a:cubicBezTo>
                      <a:pt x="51" y="5"/>
                      <a:pt x="52" y="3"/>
                      <a:pt x="52" y="0"/>
                    </a:cubicBezTo>
                    <a:cubicBezTo>
                      <a:pt x="14" y="0"/>
                      <a:pt x="14" y="0"/>
                      <a:pt x="14" y="0"/>
                    </a:cubicBezTo>
                    <a:cubicBezTo>
                      <a:pt x="6" y="0"/>
                      <a:pt x="0" y="8"/>
                      <a:pt x="0" y="16"/>
                    </a:cubicBezTo>
                    <a:cubicBezTo>
                      <a:pt x="0" y="16"/>
                      <a:pt x="0" y="31"/>
                      <a:pt x="0" y="161"/>
                    </a:cubicBezTo>
                    <a:cubicBezTo>
                      <a:pt x="0" y="169"/>
                      <a:pt x="6" y="176"/>
                      <a:pt x="14" y="176"/>
                    </a:cubicBezTo>
                    <a:cubicBezTo>
                      <a:pt x="124" y="176"/>
                      <a:pt x="124" y="176"/>
                      <a:pt x="124" y="176"/>
                    </a:cubicBezTo>
                    <a:cubicBezTo>
                      <a:pt x="132" y="176"/>
                      <a:pt x="139" y="169"/>
                      <a:pt x="139" y="161"/>
                    </a:cubicBezTo>
                    <a:cubicBezTo>
                      <a:pt x="139" y="31"/>
                      <a:pt x="139" y="16"/>
                      <a:pt x="139" y="16"/>
                    </a:cubicBezTo>
                    <a:cubicBezTo>
                      <a:pt x="139" y="8"/>
                      <a:pt x="132" y="0"/>
                      <a:pt x="124" y="0"/>
                    </a:cubicBezTo>
                    <a:close/>
                    <a:moveTo>
                      <a:pt x="97" y="166"/>
                    </a:moveTo>
                    <a:cubicBezTo>
                      <a:pt x="97" y="147"/>
                      <a:pt x="97" y="147"/>
                      <a:pt x="97" y="147"/>
                    </a:cubicBezTo>
                    <a:cubicBezTo>
                      <a:pt x="97" y="142"/>
                      <a:pt x="100" y="138"/>
                      <a:pt x="105" y="138"/>
                    </a:cubicBezTo>
                    <a:cubicBezTo>
                      <a:pt x="125" y="138"/>
                      <a:pt x="125" y="138"/>
                      <a:pt x="125" y="138"/>
                    </a:cubicBezTo>
                    <a:lnTo>
                      <a:pt x="97"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0">
                <a:extLst>
                  <a:ext uri="{FF2B5EF4-FFF2-40B4-BE49-F238E27FC236}">
                    <a16:creationId xmlns:a16="http://schemas.microsoft.com/office/drawing/2014/main" id="{D0C677F4-4A07-4B83-887D-24B320E3FD1F}"/>
                  </a:ext>
                </a:extLst>
              </p:cNvPr>
              <p:cNvSpPr>
                <a:spLocks noEditPoints="1"/>
              </p:cNvSpPr>
              <p:nvPr/>
            </p:nvSpPr>
            <p:spPr bwMode="auto">
              <a:xfrm>
                <a:off x="6130925" y="615950"/>
                <a:ext cx="528638" cy="260350"/>
              </a:xfrm>
              <a:custGeom>
                <a:avLst/>
                <a:gdLst>
                  <a:gd name="T0" fmla="*/ 12 w 91"/>
                  <a:gd name="T1" fmla="*/ 32 h 45"/>
                  <a:gd name="T2" fmla="*/ 33 w 91"/>
                  <a:gd name="T3" fmla="*/ 12 h 45"/>
                  <a:gd name="T4" fmla="*/ 33 w 91"/>
                  <a:gd name="T5" fmla="*/ 12 h 45"/>
                  <a:gd name="T6" fmla="*/ 33 w 91"/>
                  <a:gd name="T7" fmla="*/ 12 h 45"/>
                  <a:gd name="T8" fmla="*/ 45 w 91"/>
                  <a:gd name="T9" fmla="*/ 0 h 45"/>
                  <a:gd name="T10" fmla="*/ 46 w 91"/>
                  <a:gd name="T11" fmla="*/ 0 h 45"/>
                  <a:gd name="T12" fmla="*/ 58 w 91"/>
                  <a:gd name="T13" fmla="*/ 12 h 45"/>
                  <a:gd name="T14" fmla="*/ 58 w 91"/>
                  <a:gd name="T15" fmla="*/ 12 h 45"/>
                  <a:gd name="T16" fmla="*/ 58 w 91"/>
                  <a:gd name="T17" fmla="*/ 12 h 45"/>
                  <a:gd name="T18" fmla="*/ 79 w 91"/>
                  <a:gd name="T19" fmla="*/ 32 h 45"/>
                  <a:gd name="T20" fmla="*/ 80 w 91"/>
                  <a:gd name="T21" fmla="*/ 32 h 45"/>
                  <a:gd name="T22" fmla="*/ 91 w 91"/>
                  <a:gd name="T23" fmla="*/ 45 h 45"/>
                  <a:gd name="T24" fmla="*/ 0 w 91"/>
                  <a:gd name="T25" fmla="*/ 45 h 45"/>
                  <a:gd name="T26" fmla="*/ 11 w 91"/>
                  <a:gd name="T27" fmla="*/ 32 h 45"/>
                  <a:gd name="T28" fmla="*/ 12 w 91"/>
                  <a:gd name="T29" fmla="*/ 32 h 45"/>
                  <a:gd name="T30" fmla="*/ 46 w 91"/>
                  <a:gd name="T31" fmla="*/ 6 h 45"/>
                  <a:gd name="T32" fmla="*/ 40 w 91"/>
                  <a:gd name="T33" fmla="*/ 11 h 45"/>
                  <a:gd name="T34" fmla="*/ 46 w 91"/>
                  <a:gd name="T35" fmla="*/ 16 h 45"/>
                  <a:gd name="T36" fmla="*/ 51 w 91"/>
                  <a:gd name="T37" fmla="*/ 11 h 45"/>
                  <a:gd name="T38" fmla="*/ 46 w 91"/>
                  <a:gd name="T39"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45">
                    <a:moveTo>
                      <a:pt x="12" y="32"/>
                    </a:moveTo>
                    <a:cubicBezTo>
                      <a:pt x="24" y="31"/>
                      <a:pt x="33" y="27"/>
                      <a:pt x="33" y="12"/>
                    </a:cubicBezTo>
                    <a:cubicBezTo>
                      <a:pt x="33" y="12"/>
                      <a:pt x="33" y="12"/>
                      <a:pt x="33" y="12"/>
                    </a:cubicBezTo>
                    <a:cubicBezTo>
                      <a:pt x="33" y="12"/>
                      <a:pt x="33" y="12"/>
                      <a:pt x="33" y="12"/>
                    </a:cubicBezTo>
                    <a:cubicBezTo>
                      <a:pt x="33" y="3"/>
                      <a:pt x="39" y="0"/>
                      <a:pt x="45" y="0"/>
                    </a:cubicBezTo>
                    <a:cubicBezTo>
                      <a:pt x="46" y="0"/>
                      <a:pt x="46" y="0"/>
                      <a:pt x="46" y="0"/>
                    </a:cubicBezTo>
                    <a:cubicBezTo>
                      <a:pt x="52" y="0"/>
                      <a:pt x="58" y="3"/>
                      <a:pt x="58" y="12"/>
                    </a:cubicBezTo>
                    <a:cubicBezTo>
                      <a:pt x="58" y="12"/>
                      <a:pt x="58" y="12"/>
                      <a:pt x="58" y="12"/>
                    </a:cubicBezTo>
                    <a:cubicBezTo>
                      <a:pt x="58" y="12"/>
                      <a:pt x="58" y="12"/>
                      <a:pt x="58" y="12"/>
                    </a:cubicBezTo>
                    <a:cubicBezTo>
                      <a:pt x="58" y="27"/>
                      <a:pt x="67" y="31"/>
                      <a:pt x="79" y="32"/>
                    </a:cubicBezTo>
                    <a:cubicBezTo>
                      <a:pt x="80" y="32"/>
                      <a:pt x="80" y="32"/>
                      <a:pt x="80" y="32"/>
                    </a:cubicBezTo>
                    <a:cubicBezTo>
                      <a:pt x="87" y="32"/>
                      <a:pt x="91" y="39"/>
                      <a:pt x="91" y="45"/>
                    </a:cubicBezTo>
                    <a:cubicBezTo>
                      <a:pt x="0" y="45"/>
                      <a:pt x="0" y="45"/>
                      <a:pt x="0" y="45"/>
                    </a:cubicBezTo>
                    <a:cubicBezTo>
                      <a:pt x="0" y="39"/>
                      <a:pt x="4" y="32"/>
                      <a:pt x="11" y="32"/>
                    </a:cubicBezTo>
                    <a:lnTo>
                      <a:pt x="12" y="32"/>
                    </a:lnTo>
                    <a:close/>
                    <a:moveTo>
                      <a:pt x="46" y="6"/>
                    </a:moveTo>
                    <a:cubicBezTo>
                      <a:pt x="43" y="6"/>
                      <a:pt x="40" y="8"/>
                      <a:pt x="40" y="11"/>
                    </a:cubicBezTo>
                    <a:cubicBezTo>
                      <a:pt x="40" y="13"/>
                      <a:pt x="43" y="16"/>
                      <a:pt x="46" y="16"/>
                    </a:cubicBezTo>
                    <a:cubicBezTo>
                      <a:pt x="48" y="16"/>
                      <a:pt x="51" y="13"/>
                      <a:pt x="51" y="11"/>
                    </a:cubicBezTo>
                    <a:cubicBezTo>
                      <a:pt x="51" y="8"/>
                      <a:pt x="48" y="6"/>
                      <a:pt x="4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21">
                <a:extLst>
                  <a:ext uri="{FF2B5EF4-FFF2-40B4-BE49-F238E27FC236}">
                    <a16:creationId xmlns:a16="http://schemas.microsoft.com/office/drawing/2014/main" id="{E099C190-E0D5-441A-84A9-5D8FF75D63C1}"/>
                  </a:ext>
                </a:extLst>
              </p:cNvPr>
              <p:cNvSpPr>
                <a:spLocks noChangeArrowheads="1"/>
              </p:cNvSpPr>
              <p:nvPr/>
            </p:nvSpPr>
            <p:spPr bwMode="auto">
              <a:xfrm>
                <a:off x="6357938" y="957263"/>
                <a:ext cx="2667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22">
                <a:extLst>
                  <a:ext uri="{FF2B5EF4-FFF2-40B4-BE49-F238E27FC236}">
                    <a16:creationId xmlns:a16="http://schemas.microsoft.com/office/drawing/2014/main" id="{46D36038-EFAF-4E71-B482-F1D93AF3ECAC}"/>
                  </a:ext>
                </a:extLst>
              </p:cNvPr>
              <p:cNvSpPr>
                <a:spLocks noChangeArrowheads="1"/>
              </p:cNvSpPr>
              <p:nvPr/>
            </p:nvSpPr>
            <p:spPr bwMode="auto">
              <a:xfrm>
                <a:off x="6357938" y="998538"/>
                <a:ext cx="2667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23">
                <a:extLst>
                  <a:ext uri="{FF2B5EF4-FFF2-40B4-BE49-F238E27FC236}">
                    <a16:creationId xmlns:a16="http://schemas.microsoft.com/office/drawing/2014/main" id="{4E735A41-AFDF-4E57-9066-9E879994D8E9}"/>
                  </a:ext>
                </a:extLst>
              </p:cNvPr>
              <p:cNvSpPr>
                <a:spLocks noChangeArrowheads="1"/>
              </p:cNvSpPr>
              <p:nvPr/>
            </p:nvSpPr>
            <p:spPr bwMode="auto">
              <a:xfrm>
                <a:off x="6357938" y="1044575"/>
                <a:ext cx="2667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25">
                <a:extLst>
                  <a:ext uri="{FF2B5EF4-FFF2-40B4-BE49-F238E27FC236}">
                    <a16:creationId xmlns:a16="http://schemas.microsoft.com/office/drawing/2014/main" id="{1EB60293-52A5-4C96-B08C-44CCE28F1A16}"/>
                  </a:ext>
                </a:extLst>
              </p:cNvPr>
              <p:cNvSpPr>
                <a:spLocks noChangeArrowheads="1"/>
              </p:cNvSpPr>
              <p:nvPr/>
            </p:nvSpPr>
            <p:spPr bwMode="auto">
              <a:xfrm>
                <a:off x="6357938" y="1149350"/>
                <a:ext cx="2667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26">
                <a:extLst>
                  <a:ext uri="{FF2B5EF4-FFF2-40B4-BE49-F238E27FC236}">
                    <a16:creationId xmlns:a16="http://schemas.microsoft.com/office/drawing/2014/main" id="{1B33B705-F34C-4E75-A0AE-52F506554264}"/>
                  </a:ext>
                </a:extLst>
              </p:cNvPr>
              <p:cNvSpPr>
                <a:spLocks noChangeArrowheads="1"/>
              </p:cNvSpPr>
              <p:nvPr/>
            </p:nvSpPr>
            <p:spPr bwMode="auto">
              <a:xfrm>
                <a:off x="6357938" y="1190625"/>
                <a:ext cx="26670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7">
                <a:extLst>
                  <a:ext uri="{FF2B5EF4-FFF2-40B4-BE49-F238E27FC236}">
                    <a16:creationId xmlns:a16="http://schemas.microsoft.com/office/drawing/2014/main" id="{17EB9D30-0531-440F-8D75-580A21B588A7}"/>
                  </a:ext>
                </a:extLst>
              </p:cNvPr>
              <p:cNvSpPr>
                <a:spLocks noChangeArrowheads="1"/>
              </p:cNvSpPr>
              <p:nvPr/>
            </p:nvSpPr>
            <p:spPr bwMode="auto">
              <a:xfrm>
                <a:off x="6357938" y="1230313"/>
                <a:ext cx="2667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9">
                <a:extLst>
                  <a:ext uri="{FF2B5EF4-FFF2-40B4-BE49-F238E27FC236}">
                    <a16:creationId xmlns:a16="http://schemas.microsoft.com/office/drawing/2014/main" id="{FDB57187-3A21-4171-88A8-A4AFD6C03EF3}"/>
                  </a:ext>
                </a:extLst>
              </p:cNvPr>
              <p:cNvSpPr>
                <a:spLocks noChangeArrowheads="1"/>
              </p:cNvSpPr>
              <p:nvPr/>
            </p:nvSpPr>
            <p:spPr bwMode="auto">
              <a:xfrm>
                <a:off x="6357938" y="1335088"/>
                <a:ext cx="2667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30">
                <a:extLst>
                  <a:ext uri="{FF2B5EF4-FFF2-40B4-BE49-F238E27FC236}">
                    <a16:creationId xmlns:a16="http://schemas.microsoft.com/office/drawing/2014/main" id="{3789C865-1C55-4EAA-BB23-2798CC581A1C}"/>
                  </a:ext>
                </a:extLst>
              </p:cNvPr>
              <p:cNvSpPr>
                <a:spLocks noChangeArrowheads="1"/>
              </p:cNvSpPr>
              <p:nvPr/>
            </p:nvSpPr>
            <p:spPr bwMode="auto">
              <a:xfrm>
                <a:off x="6357938" y="1376363"/>
                <a:ext cx="26670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31">
                <a:extLst>
                  <a:ext uri="{FF2B5EF4-FFF2-40B4-BE49-F238E27FC236}">
                    <a16:creationId xmlns:a16="http://schemas.microsoft.com/office/drawing/2014/main" id="{52919605-15A8-4040-B9A3-01C611DEB268}"/>
                  </a:ext>
                </a:extLst>
              </p:cNvPr>
              <p:cNvSpPr>
                <a:spLocks noChangeArrowheads="1"/>
              </p:cNvSpPr>
              <p:nvPr/>
            </p:nvSpPr>
            <p:spPr bwMode="auto">
              <a:xfrm>
                <a:off x="6357938" y="1422400"/>
                <a:ext cx="26670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64197C44-6B37-4792-9D20-54F23C9912F3}"/>
                </a:ext>
              </a:extLst>
            </p:cNvPr>
            <p:cNvGrpSpPr/>
            <p:nvPr/>
          </p:nvGrpSpPr>
          <p:grpSpPr>
            <a:xfrm flipH="1">
              <a:off x="5720289" y="1306513"/>
              <a:ext cx="422748" cy="423863"/>
              <a:chOff x="823913" y="744538"/>
              <a:chExt cx="601663" cy="603250"/>
            </a:xfrm>
            <a:grpFill/>
          </p:grpSpPr>
          <p:sp>
            <p:nvSpPr>
              <p:cNvPr id="11" name="Freeform 7">
                <a:extLst>
                  <a:ext uri="{FF2B5EF4-FFF2-40B4-BE49-F238E27FC236}">
                    <a16:creationId xmlns:a16="http://schemas.microsoft.com/office/drawing/2014/main" id="{D4A393F6-735C-4210-84E4-35D05A9F9C86}"/>
                  </a:ext>
                </a:extLst>
              </p:cNvPr>
              <p:cNvSpPr>
                <a:spLocks/>
              </p:cNvSpPr>
              <p:nvPr/>
            </p:nvSpPr>
            <p:spPr bwMode="auto">
              <a:xfrm>
                <a:off x="1265238" y="744538"/>
                <a:ext cx="160338" cy="158750"/>
              </a:xfrm>
              <a:custGeom>
                <a:avLst/>
                <a:gdLst>
                  <a:gd name="T0" fmla="*/ 57 w 61"/>
                  <a:gd name="T1" fmla="*/ 25 h 61"/>
                  <a:gd name="T2" fmla="*/ 36 w 61"/>
                  <a:gd name="T3" fmla="*/ 5 h 61"/>
                  <a:gd name="T4" fmla="*/ 26 w 61"/>
                  <a:gd name="T5" fmla="*/ 0 h 61"/>
                  <a:gd name="T6" fmla="*/ 15 w 61"/>
                  <a:gd name="T7" fmla="*/ 5 h 61"/>
                  <a:gd name="T8" fmla="*/ 15 w 61"/>
                  <a:gd name="T9" fmla="*/ 5 h 61"/>
                  <a:gd name="T10" fmla="*/ 0 w 61"/>
                  <a:gd name="T11" fmla="*/ 19 h 61"/>
                  <a:gd name="T12" fmla="*/ 42 w 61"/>
                  <a:gd name="T13" fmla="*/ 61 h 61"/>
                  <a:gd name="T14" fmla="*/ 57 w 61"/>
                  <a:gd name="T15" fmla="*/ 47 h 61"/>
                  <a:gd name="T16" fmla="*/ 57 w 61"/>
                  <a:gd name="T17" fmla="*/ 47 h 61"/>
                  <a:gd name="T18" fmla="*/ 61 w 61"/>
                  <a:gd name="T19" fmla="*/ 36 h 61"/>
                  <a:gd name="T20" fmla="*/ 57 w 61"/>
                  <a:gd name="T21"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57" y="25"/>
                    </a:moveTo>
                    <a:cubicBezTo>
                      <a:pt x="36" y="5"/>
                      <a:pt x="36" y="5"/>
                      <a:pt x="36" y="5"/>
                    </a:cubicBezTo>
                    <a:cubicBezTo>
                      <a:pt x="33" y="2"/>
                      <a:pt x="29" y="0"/>
                      <a:pt x="26" y="0"/>
                    </a:cubicBezTo>
                    <a:cubicBezTo>
                      <a:pt x="22" y="0"/>
                      <a:pt x="18" y="2"/>
                      <a:pt x="15" y="5"/>
                    </a:cubicBezTo>
                    <a:cubicBezTo>
                      <a:pt x="15" y="5"/>
                      <a:pt x="15" y="5"/>
                      <a:pt x="15" y="5"/>
                    </a:cubicBezTo>
                    <a:cubicBezTo>
                      <a:pt x="0" y="19"/>
                      <a:pt x="0" y="19"/>
                      <a:pt x="0" y="19"/>
                    </a:cubicBezTo>
                    <a:cubicBezTo>
                      <a:pt x="42" y="61"/>
                      <a:pt x="42" y="61"/>
                      <a:pt x="42" y="61"/>
                    </a:cubicBezTo>
                    <a:cubicBezTo>
                      <a:pt x="57" y="47"/>
                      <a:pt x="57" y="47"/>
                      <a:pt x="57" y="47"/>
                    </a:cubicBezTo>
                    <a:cubicBezTo>
                      <a:pt x="57" y="47"/>
                      <a:pt x="57" y="47"/>
                      <a:pt x="57" y="47"/>
                    </a:cubicBezTo>
                    <a:cubicBezTo>
                      <a:pt x="60" y="44"/>
                      <a:pt x="61" y="40"/>
                      <a:pt x="61" y="36"/>
                    </a:cubicBezTo>
                    <a:cubicBezTo>
                      <a:pt x="61" y="32"/>
                      <a:pt x="60" y="28"/>
                      <a:pt x="57" y="25"/>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CC744709-A054-460C-9108-8A82D13FC381}"/>
                  </a:ext>
                </a:extLst>
              </p:cNvPr>
              <p:cNvSpPr>
                <a:spLocks/>
              </p:cNvSpPr>
              <p:nvPr/>
            </p:nvSpPr>
            <p:spPr bwMode="auto">
              <a:xfrm>
                <a:off x="823913" y="1228725"/>
                <a:ext cx="120650" cy="119063"/>
              </a:xfrm>
              <a:custGeom>
                <a:avLst/>
                <a:gdLst>
                  <a:gd name="T0" fmla="*/ 69 w 76"/>
                  <a:gd name="T1" fmla="*/ 75 h 75"/>
                  <a:gd name="T2" fmla="*/ 76 w 76"/>
                  <a:gd name="T3" fmla="*/ 69 h 75"/>
                  <a:gd name="T4" fmla="*/ 5 w 76"/>
                  <a:gd name="T5" fmla="*/ 0 h 75"/>
                  <a:gd name="T6" fmla="*/ 0 w 76"/>
                  <a:gd name="T7" fmla="*/ 4 h 75"/>
                  <a:gd name="T8" fmla="*/ 0 w 76"/>
                  <a:gd name="T9" fmla="*/ 75 h 75"/>
                  <a:gd name="T10" fmla="*/ 69 w 76"/>
                  <a:gd name="T11" fmla="*/ 75 h 75"/>
                </a:gdLst>
                <a:ahLst/>
                <a:cxnLst>
                  <a:cxn ang="0">
                    <a:pos x="T0" y="T1"/>
                  </a:cxn>
                  <a:cxn ang="0">
                    <a:pos x="T2" y="T3"/>
                  </a:cxn>
                  <a:cxn ang="0">
                    <a:pos x="T4" y="T5"/>
                  </a:cxn>
                  <a:cxn ang="0">
                    <a:pos x="T6" y="T7"/>
                  </a:cxn>
                  <a:cxn ang="0">
                    <a:pos x="T8" y="T9"/>
                  </a:cxn>
                  <a:cxn ang="0">
                    <a:pos x="T10" y="T11"/>
                  </a:cxn>
                </a:cxnLst>
                <a:rect l="0" t="0" r="r" b="b"/>
                <a:pathLst>
                  <a:path w="76" h="75">
                    <a:moveTo>
                      <a:pt x="69" y="75"/>
                    </a:moveTo>
                    <a:lnTo>
                      <a:pt x="76" y="69"/>
                    </a:lnTo>
                    <a:lnTo>
                      <a:pt x="5" y="0"/>
                    </a:lnTo>
                    <a:lnTo>
                      <a:pt x="0" y="4"/>
                    </a:lnTo>
                    <a:lnTo>
                      <a:pt x="0" y="75"/>
                    </a:lnTo>
                    <a:lnTo>
                      <a:pt x="69" y="75"/>
                    </a:ln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a:extLst>
                  <a:ext uri="{FF2B5EF4-FFF2-40B4-BE49-F238E27FC236}">
                    <a16:creationId xmlns:a16="http://schemas.microsoft.com/office/drawing/2014/main" id="{2755ABEF-D0CE-4DB9-A57E-0154C263E227}"/>
                  </a:ext>
                </a:extLst>
              </p:cNvPr>
              <p:cNvSpPr>
                <a:spLocks/>
              </p:cNvSpPr>
              <p:nvPr/>
            </p:nvSpPr>
            <p:spPr bwMode="auto">
              <a:xfrm>
                <a:off x="866775" y="825500"/>
                <a:ext cx="477838" cy="481013"/>
              </a:xfrm>
              <a:custGeom>
                <a:avLst/>
                <a:gdLst>
                  <a:gd name="T0" fmla="*/ 0 w 301"/>
                  <a:gd name="T1" fmla="*/ 234 h 303"/>
                  <a:gd name="T2" fmla="*/ 69 w 301"/>
                  <a:gd name="T3" fmla="*/ 303 h 303"/>
                  <a:gd name="T4" fmla="*/ 301 w 301"/>
                  <a:gd name="T5" fmla="*/ 71 h 303"/>
                  <a:gd name="T6" fmla="*/ 231 w 301"/>
                  <a:gd name="T7" fmla="*/ 0 h 303"/>
                  <a:gd name="T8" fmla="*/ 0 w 301"/>
                  <a:gd name="T9" fmla="*/ 234 h 303"/>
                </a:gdLst>
                <a:ahLst/>
                <a:cxnLst>
                  <a:cxn ang="0">
                    <a:pos x="T0" y="T1"/>
                  </a:cxn>
                  <a:cxn ang="0">
                    <a:pos x="T2" y="T3"/>
                  </a:cxn>
                  <a:cxn ang="0">
                    <a:pos x="T4" y="T5"/>
                  </a:cxn>
                  <a:cxn ang="0">
                    <a:pos x="T6" y="T7"/>
                  </a:cxn>
                  <a:cxn ang="0">
                    <a:pos x="T8" y="T9"/>
                  </a:cxn>
                </a:cxnLst>
                <a:rect l="0" t="0" r="r" b="b"/>
                <a:pathLst>
                  <a:path w="301" h="303">
                    <a:moveTo>
                      <a:pt x="0" y="234"/>
                    </a:moveTo>
                    <a:lnTo>
                      <a:pt x="69" y="303"/>
                    </a:lnTo>
                    <a:lnTo>
                      <a:pt x="301" y="71"/>
                    </a:lnTo>
                    <a:lnTo>
                      <a:pt x="231" y="0"/>
                    </a:lnTo>
                    <a:lnTo>
                      <a:pt x="0" y="234"/>
                    </a:ln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 name="Rectangle 7">
              <a:extLst>
                <a:ext uri="{FF2B5EF4-FFF2-40B4-BE49-F238E27FC236}">
                  <a16:creationId xmlns:a16="http://schemas.microsoft.com/office/drawing/2014/main" id="{381C4B72-229C-4CB1-885D-1817885BC6CD}"/>
                </a:ext>
              </a:extLst>
            </p:cNvPr>
            <p:cNvSpPr/>
            <p:nvPr/>
          </p:nvSpPr>
          <p:spPr>
            <a:xfrm>
              <a:off x="6184189" y="1649414"/>
              <a:ext cx="112889" cy="101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D04511-63C0-4A79-9B90-1386415E7217}"/>
                </a:ext>
              </a:extLst>
            </p:cNvPr>
            <p:cNvSpPr/>
            <p:nvPr/>
          </p:nvSpPr>
          <p:spPr>
            <a:xfrm>
              <a:off x="6187014" y="1836738"/>
              <a:ext cx="112889" cy="101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FDC3847-6D6D-4444-BC14-AD09E68E5100}"/>
                </a:ext>
              </a:extLst>
            </p:cNvPr>
            <p:cNvSpPr/>
            <p:nvPr/>
          </p:nvSpPr>
          <p:spPr>
            <a:xfrm>
              <a:off x="6184189" y="2020714"/>
              <a:ext cx="112889" cy="101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50069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60644-0F68-4109-9608-DDFB8AD8D76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On-going Activities</a:t>
            </a:r>
          </a:p>
        </p:txBody>
      </p:sp>
      <p:graphicFrame>
        <p:nvGraphicFramePr>
          <p:cNvPr id="5" name="Table 4">
            <a:extLst>
              <a:ext uri="{FF2B5EF4-FFF2-40B4-BE49-F238E27FC236}">
                <a16:creationId xmlns:a16="http://schemas.microsoft.com/office/drawing/2014/main" id="{A3CB55A2-CA7C-43F5-8AEA-4AB39A112C50}"/>
              </a:ext>
            </a:extLst>
          </p:cNvPr>
          <p:cNvGraphicFramePr>
            <a:graphicFrameLocks noGrp="1"/>
          </p:cNvGraphicFramePr>
          <p:nvPr>
            <p:extLst>
              <p:ext uri="{D42A27DB-BD31-4B8C-83A1-F6EECF244321}">
                <p14:modId xmlns:p14="http://schemas.microsoft.com/office/powerpoint/2010/main" val="2231270820"/>
              </p:ext>
            </p:extLst>
          </p:nvPr>
        </p:nvGraphicFramePr>
        <p:xfrm>
          <a:off x="1448695" y="2096009"/>
          <a:ext cx="5113517" cy="3786667"/>
        </p:xfrm>
        <a:graphic>
          <a:graphicData uri="http://schemas.openxmlformats.org/drawingml/2006/table">
            <a:tbl>
              <a:tblPr firstRow="1" bandRow="1">
                <a:tableStyleId>{8A107856-5554-42FB-B03E-39F5DBC370BA}</a:tableStyleId>
              </a:tblPr>
              <a:tblGrid>
                <a:gridCol w="5113517">
                  <a:extLst>
                    <a:ext uri="{9D8B030D-6E8A-4147-A177-3AD203B41FA5}">
                      <a16:colId xmlns:a16="http://schemas.microsoft.com/office/drawing/2014/main" val="2217434214"/>
                    </a:ext>
                  </a:extLst>
                </a:gridCol>
              </a:tblGrid>
              <a:tr h="439648">
                <a:tc>
                  <a:txBody>
                    <a:bodyPr/>
                    <a:lstStyle/>
                    <a:p>
                      <a:pPr algn="ctr"/>
                      <a:r>
                        <a:rPr lang="en-US" b="1" dirty="0">
                          <a:solidFill>
                            <a:schemeClr val="tx1"/>
                          </a:solidFill>
                          <a:latin typeface="Arial" panose="020B0604020202020204" pitchFamily="34" charset="0"/>
                          <a:cs typeface="Arial" panose="020B0604020202020204" pitchFamily="34" charset="0"/>
                        </a:rPr>
                        <a:t>Luma Project 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81C"/>
                    </a:solidFill>
                  </a:tcPr>
                </a:tc>
                <a:extLst>
                  <a:ext uri="{0D108BD9-81ED-4DB2-BD59-A6C34878D82A}">
                    <a16:rowId xmlns:a16="http://schemas.microsoft.com/office/drawing/2014/main" val="177099290"/>
                  </a:ext>
                </a:extLst>
              </a:tr>
              <a:tr h="460964">
                <a:tc>
                  <a:txBody>
                    <a:bodyPr/>
                    <a:lstStyle/>
                    <a:p>
                      <a:pPr algn="ctr"/>
                      <a:r>
                        <a:rPr lang="en-US" b="1" dirty="0">
                          <a:latin typeface="Arial" panose="020B0604020202020204" pitchFamily="34" charset="0"/>
                          <a:cs typeface="Arial" panose="020B0604020202020204" pitchFamily="34" charset="0"/>
                        </a:rPr>
                        <a:t>Projects &amp; Grants Workbooks</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54520200"/>
                  </a:ext>
                </a:extLst>
              </a:tr>
              <a:tr h="460964">
                <a:tc>
                  <a:txBody>
                    <a:bodyPr/>
                    <a:lstStyle/>
                    <a:p>
                      <a:pPr algn="ctr"/>
                      <a:r>
                        <a:rPr lang="en-US" b="1" dirty="0">
                          <a:highlight>
                            <a:srgbClr val="FFFF00"/>
                          </a:highlight>
                          <a:latin typeface="Arial" panose="020B0604020202020204" pitchFamily="34" charset="0"/>
                          <a:cs typeface="Arial" panose="020B0604020202020204" pitchFamily="34" charset="0"/>
                        </a:rPr>
                        <a:t>COA Default Workbook</a:t>
                      </a:r>
                    </a:p>
                  </a:txBody>
                  <a:tcPr anchor="ctr"/>
                </a:tc>
                <a:extLst>
                  <a:ext uri="{0D108BD9-81ED-4DB2-BD59-A6C34878D82A}">
                    <a16:rowId xmlns:a16="http://schemas.microsoft.com/office/drawing/2014/main" val="237687013"/>
                  </a:ext>
                </a:extLst>
              </a:tr>
              <a:tr h="460964">
                <a:tc>
                  <a:txBody>
                    <a:bodyPr/>
                    <a:lstStyle/>
                    <a:p>
                      <a:pPr algn="ctr"/>
                      <a:r>
                        <a:rPr lang="en-US" b="1" dirty="0">
                          <a:highlight>
                            <a:srgbClr val="FFFF00"/>
                          </a:highlight>
                          <a:latin typeface="Arial" panose="020B0604020202020204" pitchFamily="34" charset="0"/>
                          <a:cs typeface="Arial" panose="020B0604020202020204" pitchFamily="34" charset="0"/>
                        </a:rPr>
                        <a:t>Payroll Crosswalk Workbook</a:t>
                      </a:r>
                    </a:p>
                  </a:txBody>
                  <a:tcPr anchor="ctr"/>
                </a:tc>
                <a:extLst>
                  <a:ext uri="{0D108BD9-81ED-4DB2-BD59-A6C34878D82A}">
                    <a16:rowId xmlns:a16="http://schemas.microsoft.com/office/drawing/2014/main" val="2006517491"/>
                  </a:ext>
                </a:extLst>
              </a:tr>
              <a:tr h="441349">
                <a:tc>
                  <a:txBody>
                    <a:bodyPr/>
                    <a:lstStyle/>
                    <a:p>
                      <a:pPr algn="ctr"/>
                      <a:r>
                        <a:rPr lang="en-US" b="1" dirty="0">
                          <a:highlight>
                            <a:srgbClr val="FFFF00"/>
                          </a:highlight>
                          <a:latin typeface="Arial" panose="020B0604020202020204" pitchFamily="34" charset="0"/>
                          <a:cs typeface="Arial" panose="020B0604020202020204" pitchFamily="34" charset="0"/>
                        </a:rPr>
                        <a:t>Agency Leases Workbook</a:t>
                      </a:r>
                      <a:endParaRPr lang="EN-US" b="1" dirty="0">
                        <a:highlight>
                          <a:srgbClr val="FFFF00"/>
                        </a:highligh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48888172"/>
                  </a:ext>
                </a:extLst>
              </a:tr>
              <a:tr h="441349">
                <a:tc>
                  <a:txBody>
                    <a:bodyPr/>
                    <a:lstStyle/>
                    <a:p>
                      <a:pPr algn="ctr"/>
                      <a:r>
                        <a:rPr lang="en-US" b="1" dirty="0">
                          <a:highlight>
                            <a:srgbClr val="FFFF00"/>
                          </a:highlight>
                          <a:latin typeface="Arial" panose="020B0604020202020204" pitchFamily="34" charset="0"/>
                          <a:cs typeface="Arial" panose="020B0604020202020204" pitchFamily="34" charset="0"/>
                        </a:rPr>
                        <a:t>MHC Workbook</a:t>
                      </a:r>
                      <a:endParaRPr lang="EN-US" b="1" dirty="0">
                        <a:highlight>
                          <a:srgbClr val="FFFF00"/>
                        </a:highligh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50279347"/>
                  </a:ext>
                </a:extLst>
              </a:tr>
              <a:tr h="441349">
                <a:tc>
                  <a:txBody>
                    <a:bodyPr/>
                    <a:lstStyle/>
                    <a:p>
                      <a:pPr algn="ctr"/>
                      <a:r>
                        <a:rPr lang="en-US" b="1" dirty="0">
                          <a:highlight>
                            <a:srgbClr val="FFFF00"/>
                          </a:highlight>
                          <a:latin typeface="Arial" panose="020B0604020202020204" pitchFamily="34" charset="0"/>
                          <a:cs typeface="Arial" panose="020B0604020202020204" pitchFamily="34" charset="0"/>
                        </a:rPr>
                        <a:t>Asset Clean-up &amp; Certification</a:t>
                      </a:r>
                      <a:endParaRPr lang="EN-US" b="1" dirty="0">
                        <a:highlight>
                          <a:srgbClr val="FFFF00"/>
                        </a:highligh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02605827"/>
                  </a:ext>
                </a:extLst>
              </a:tr>
              <a:tr h="421733">
                <a:tc>
                  <a:txBody>
                    <a:bodyPr/>
                    <a:lstStyle/>
                    <a:p>
                      <a:pPr algn="ctr"/>
                      <a:r>
                        <a:rPr lang="en-US" b="1" dirty="0">
                          <a:solidFill>
                            <a:srgbClr val="FF0000"/>
                          </a:solidFill>
                          <a:latin typeface="Arial" panose="020B0604020202020204" pitchFamily="34" charset="0"/>
                          <a:cs typeface="Arial" panose="020B0604020202020204" pitchFamily="34" charset="0"/>
                        </a:rPr>
                        <a:t>Workforce Transition Manager </a:t>
                      </a:r>
                    </a:p>
                    <a:p>
                      <a:pPr algn="ctr"/>
                      <a:r>
                        <a:rPr lang="en-US" b="1" dirty="0">
                          <a:solidFill>
                            <a:srgbClr val="FF0000"/>
                          </a:solidFill>
                          <a:latin typeface="Arial" panose="020B0604020202020204" pitchFamily="34" charset="0"/>
                          <a:cs typeface="Arial" panose="020B0604020202020204" pitchFamily="34" charset="0"/>
                        </a:rPr>
                        <a:t>Nomination Workbook – Due 5/7</a:t>
                      </a:r>
                    </a:p>
                  </a:txBody>
                  <a:tcPr anchor="ctr"/>
                </a:tc>
                <a:extLst>
                  <a:ext uri="{0D108BD9-81ED-4DB2-BD59-A6C34878D82A}">
                    <a16:rowId xmlns:a16="http://schemas.microsoft.com/office/drawing/2014/main" val="2697895934"/>
                  </a:ext>
                </a:extLst>
              </a:tr>
            </a:tbl>
          </a:graphicData>
        </a:graphic>
      </p:graphicFrame>
      <p:sp>
        <p:nvSpPr>
          <p:cNvPr id="6" name="Freeform 28">
            <a:extLst>
              <a:ext uri="{FF2B5EF4-FFF2-40B4-BE49-F238E27FC236}">
                <a16:creationId xmlns:a16="http://schemas.microsoft.com/office/drawing/2014/main" id="{E7154C00-BBD5-4BB7-8888-910453D31400}"/>
              </a:ext>
            </a:extLst>
          </p:cNvPr>
          <p:cNvSpPr>
            <a:spLocks noEditPoints="1"/>
          </p:cNvSpPr>
          <p:nvPr/>
        </p:nvSpPr>
        <p:spPr bwMode="auto">
          <a:xfrm>
            <a:off x="2295568" y="2606153"/>
            <a:ext cx="3229622" cy="2500685"/>
          </a:xfrm>
          <a:custGeom>
            <a:avLst/>
            <a:gdLst>
              <a:gd name="T0" fmla="*/ 286 w 298"/>
              <a:gd name="T1" fmla="*/ 219 h 258"/>
              <a:gd name="T2" fmla="*/ 172 w 298"/>
              <a:gd name="T3" fmla="*/ 21 h 258"/>
              <a:gd name="T4" fmla="*/ 127 w 298"/>
              <a:gd name="T5" fmla="*/ 21 h 258"/>
              <a:gd name="T6" fmla="*/ 12 w 298"/>
              <a:gd name="T7" fmla="*/ 219 h 258"/>
              <a:gd name="T8" fmla="*/ 35 w 298"/>
              <a:gd name="T9" fmla="*/ 258 h 258"/>
              <a:gd name="T10" fmla="*/ 263 w 298"/>
              <a:gd name="T11" fmla="*/ 258 h 258"/>
              <a:gd name="T12" fmla="*/ 286 w 298"/>
              <a:gd name="T13" fmla="*/ 219 h 258"/>
              <a:gd name="T14" fmla="*/ 148 w 298"/>
              <a:gd name="T15" fmla="*/ 217 h 258"/>
              <a:gd name="T16" fmla="*/ 132 w 298"/>
              <a:gd name="T17" fmla="*/ 201 h 258"/>
              <a:gd name="T18" fmla="*/ 149 w 298"/>
              <a:gd name="T19" fmla="*/ 185 h 258"/>
              <a:gd name="T20" fmla="*/ 166 w 298"/>
              <a:gd name="T21" fmla="*/ 202 h 258"/>
              <a:gd name="T22" fmla="*/ 148 w 298"/>
              <a:gd name="T23" fmla="*/ 217 h 258"/>
              <a:gd name="T24" fmla="*/ 152 w 298"/>
              <a:gd name="T25" fmla="*/ 175 h 258"/>
              <a:gd name="T26" fmla="*/ 150 w 298"/>
              <a:gd name="T27" fmla="*/ 177 h 258"/>
              <a:gd name="T28" fmla="*/ 146 w 298"/>
              <a:gd name="T29" fmla="*/ 177 h 258"/>
              <a:gd name="T30" fmla="*/ 144 w 298"/>
              <a:gd name="T31" fmla="*/ 174 h 258"/>
              <a:gd name="T32" fmla="*/ 132 w 298"/>
              <a:gd name="T33" fmla="*/ 88 h 258"/>
              <a:gd name="T34" fmla="*/ 149 w 298"/>
              <a:gd name="T35" fmla="*/ 67 h 258"/>
              <a:gd name="T36" fmla="*/ 166 w 298"/>
              <a:gd name="T37" fmla="*/ 84 h 258"/>
              <a:gd name="T38" fmla="*/ 152 w 298"/>
              <a:gd name="T39" fmla="*/ 17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8" h="258">
                <a:moveTo>
                  <a:pt x="286" y="219"/>
                </a:moveTo>
                <a:cubicBezTo>
                  <a:pt x="172" y="21"/>
                  <a:pt x="172" y="21"/>
                  <a:pt x="172" y="21"/>
                </a:cubicBezTo>
                <a:cubicBezTo>
                  <a:pt x="159" y="0"/>
                  <a:pt x="139" y="0"/>
                  <a:pt x="127" y="21"/>
                </a:cubicBezTo>
                <a:cubicBezTo>
                  <a:pt x="12" y="219"/>
                  <a:pt x="12" y="219"/>
                  <a:pt x="12" y="219"/>
                </a:cubicBezTo>
                <a:cubicBezTo>
                  <a:pt x="0" y="241"/>
                  <a:pt x="10" y="258"/>
                  <a:pt x="35" y="258"/>
                </a:cubicBezTo>
                <a:cubicBezTo>
                  <a:pt x="263" y="258"/>
                  <a:pt x="263" y="258"/>
                  <a:pt x="263" y="258"/>
                </a:cubicBezTo>
                <a:cubicBezTo>
                  <a:pt x="288" y="258"/>
                  <a:pt x="298" y="241"/>
                  <a:pt x="286" y="219"/>
                </a:cubicBezTo>
                <a:close/>
                <a:moveTo>
                  <a:pt x="148" y="217"/>
                </a:moveTo>
                <a:cubicBezTo>
                  <a:pt x="140" y="217"/>
                  <a:pt x="132" y="211"/>
                  <a:pt x="132" y="201"/>
                </a:cubicBezTo>
                <a:cubicBezTo>
                  <a:pt x="132" y="195"/>
                  <a:pt x="137" y="185"/>
                  <a:pt x="149" y="185"/>
                </a:cubicBezTo>
                <a:cubicBezTo>
                  <a:pt x="160" y="185"/>
                  <a:pt x="166" y="193"/>
                  <a:pt x="166" y="202"/>
                </a:cubicBezTo>
                <a:cubicBezTo>
                  <a:pt x="166" y="211"/>
                  <a:pt x="160" y="217"/>
                  <a:pt x="148" y="217"/>
                </a:cubicBezTo>
                <a:close/>
                <a:moveTo>
                  <a:pt x="152" y="175"/>
                </a:moveTo>
                <a:cubicBezTo>
                  <a:pt x="152" y="176"/>
                  <a:pt x="152" y="177"/>
                  <a:pt x="150" y="177"/>
                </a:cubicBezTo>
                <a:cubicBezTo>
                  <a:pt x="146" y="177"/>
                  <a:pt x="146" y="177"/>
                  <a:pt x="146" y="177"/>
                </a:cubicBezTo>
                <a:cubicBezTo>
                  <a:pt x="145" y="177"/>
                  <a:pt x="144" y="176"/>
                  <a:pt x="144" y="174"/>
                </a:cubicBezTo>
                <a:cubicBezTo>
                  <a:pt x="143" y="152"/>
                  <a:pt x="132" y="97"/>
                  <a:pt x="132" y="88"/>
                </a:cubicBezTo>
                <a:cubicBezTo>
                  <a:pt x="132" y="76"/>
                  <a:pt x="136" y="67"/>
                  <a:pt x="149" y="67"/>
                </a:cubicBezTo>
                <a:cubicBezTo>
                  <a:pt x="161" y="67"/>
                  <a:pt x="166" y="73"/>
                  <a:pt x="166" y="84"/>
                </a:cubicBezTo>
                <a:cubicBezTo>
                  <a:pt x="166" y="97"/>
                  <a:pt x="153" y="153"/>
                  <a:pt x="152" y="175"/>
                </a:cubicBezTo>
                <a:close/>
              </a:path>
            </a:pathLst>
          </a:custGeom>
          <a:solidFill>
            <a:srgbClr val="E14504">
              <a:alpha val="23000"/>
            </a:srgbClr>
          </a:solidFill>
          <a:ln>
            <a:noFill/>
          </a:ln>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panose="020F0502020204030204"/>
            </a:endParaRPr>
          </a:p>
        </p:txBody>
      </p:sp>
      <p:sp>
        <p:nvSpPr>
          <p:cNvPr id="2" name="TextBox 1">
            <a:extLst>
              <a:ext uri="{FF2B5EF4-FFF2-40B4-BE49-F238E27FC236}">
                <a16:creationId xmlns:a16="http://schemas.microsoft.com/office/drawing/2014/main" id="{10F61C16-9633-47AA-806E-E81B96889812}"/>
              </a:ext>
            </a:extLst>
          </p:cNvPr>
          <p:cNvSpPr txBox="1"/>
          <p:nvPr/>
        </p:nvSpPr>
        <p:spPr>
          <a:xfrm>
            <a:off x="7099452" y="2892642"/>
            <a:ext cx="3643853" cy="1754326"/>
          </a:xfrm>
          <a:prstGeom prst="rect">
            <a:avLst/>
          </a:prstGeom>
          <a:noFill/>
        </p:spPr>
        <p:txBody>
          <a:bodyPr wrap="square" rtlCol="0">
            <a:spAutoFit/>
          </a:bodyPr>
          <a:lstStyle/>
          <a:p>
            <a:r>
              <a:rPr lang="en-US" b="1" u="sng" dirty="0">
                <a:solidFill>
                  <a:srgbClr val="092F57"/>
                </a:solidFill>
                <a:latin typeface="Arial" panose="020B0604020202020204" pitchFamily="34" charset="0"/>
                <a:cs typeface="Arial" panose="020B0604020202020204" pitchFamily="34" charset="0"/>
              </a:rPr>
              <a:t>*All highlighted activities are past due and need to be completed as soon as possible. </a:t>
            </a:r>
          </a:p>
          <a:p>
            <a:endParaRPr lang="en-US" b="1" dirty="0">
              <a:solidFill>
                <a:srgbClr val="092F57"/>
              </a:solidFill>
              <a:latin typeface="Arial" panose="020B0604020202020204" pitchFamily="34" charset="0"/>
              <a:cs typeface="Arial" panose="020B0604020202020204" pitchFamily="34" charset="0"/>
            </a:endParaRPr>
          </a:p>
          <a:p>
            <a:r>
              <a:rPr lang="en-US" b="1" dirty="0">
                <a:solidFill>
                  <a:srgbClr val="092F57"/>
                </a:solidFill>
                <a:latin typeface="Arial" panose="020B0604020202020204" pitchFamily="34" charset="0"/>
                <a:cs typeface="Arial" panose="020B0604020202020204" pitchFamily="34" charset="0"/>
              </a:rPr>
              <a:t>Some are very close and only have a few left to be completed!</a:t>
            </a:r>
          </a:p>
        </p:txBody>
      </p:sp>
    </p:spTree>
    <p:extLst>
      <p:ext uri="{BB962C8B-B14F-4D97-AF65-F5344CB8AC3E}">
        <p14:creationId xmlns:p14="http://schemas.microsoft.com/office/powerpoint/2010/main" val="301466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DBB14DA-4C24-408B-B958-44C6D03C9285}"/>
              </a:ext>
            </a:extLst>
          </p:cNvPr>
          <p:cNvGrpSpPr/>
          <p:nvPr/>
        </p:nvGrpSpPr>
        <p:grpSpPr>
          <a:xfrm>
            <a:off x="5303702" y="2502083"/>
            <a:ext cx="6492240" cy="1084807"/>
            <a:chOff x="4783749" y="2581795"/>
            <a:chExt cx="6492240" cy="1084807"/>
          </a:xfrm>
        </p:grpSpPr>
        <p:sp>
          <p:nvSpPr>
            <p:cNvPr id="3" name="Content Placeholder 2">
              <a:extLst>
                <a:ext uri="{FF2B5EF4-FFF2-40B4-BE49-F238E27FC236}">
                  <a16:creationId xmlns:a16="http://schemas.microsoft.com/office/drawing/2014/main" id="{CEF8FF0E-C71B-4776-8BC5-0F90F99AE1C8}"/>
                </a:ext>
              </a:extLst>
            </p:cNvPr>
            <p:cNvSpPr txBox="1">
              <a:spLocks/>
            </p:cNvSpPr>
            <p:nvPr/>
          </p:nvSpPr>
          <p:spPr>
            <a:xfrm>
              <a:off x="4783749" y="2581795"/>
              <a:ext cx="6492240" cy="1084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500" dirty="0">
                  <a:solidFill>
                    <a:srgbClr val="092F57"/>
                  </a:solidFill>
                  <a:latin typeface="Arial" panose="020B0604020202020204" pitchFamily="34" charset="0"/>
                  <a:cs typeface="Arial" panose="020B0604020202020204" pitchFamily="34" charset="0"/>
                </a:rPr>
                <a:t>Upcoming Activities</a:t>
              </a:r>
            </a:p>
          </p:txBody>
        </p:sp>
        <p:cxnSp>
          <p:nvCxnSpPr>
            <p:cNvPr id="4" name="Straight Connector 3">
              <a:extLst>
                <a:ext uri="{FF2B5EF4-FFF2-40B4-BE49-F238E27FC236}">
                  <a16:creationId xmlns:a16="http://schemas.microsoft.com/office/drawing/2014/main" id="{22E68AA1-3246-4E77-ADB1-1086FE9B9C82}"/>
                </a:ext>
              </a:extLst>
            </p:cNvPr>
            <p:cNvCxnSpPr>
              <a:cxnSpLocks/>
            </p:cNvCxnSpPr>
            <p:nvPr/>
          </p:nvCxnSpPr>
          <p:spPr>
            <a:xfrm>
              <a:off x="5039019" y="366660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C5AA92F8-22FA-4125-B6CD-8CF310CA2473}"/>
              </a:ext>
            </a:extLst>
          </p:cNvPr>
          <p:cNvGrpSpPr/>
          <p:nvPr/>
        </p:nvGrpSpPr>
        <p:grpSpPr>
          <a:xfrm>
            <a:off x="1095687" y="1957974"/>
            <a:ext cx="2582741" cy="2542844"/>
            <a:chOff x="1676743" y="2999304"/>
            <a:chExt cx="1772513" cy="1745132"/>
          </a:xfrm>
        </p:grpSpPr>
        <p:grpSp>
          <p:nvGrpSpPr>
            <p:cNvPr id="6" name="Group 5">
              <a:extLst>
                <a:ext uri="{FF2B5EF4-FFF2-40B4-BE49-F238E27FC236}">
                  <a16:creationId xmlns:a16="http://schemas.microsoft.com/office/drawing/2014/main" id="{CDF441C1-DC60-4725-AE06-EF03592DD197}"/>
                </a:ext>
              </a:extLst>
            </p:cNvPr>
            <p:cNvGrpSpPr/>
            <p:nvPr/>
          </p:nvGrpSpPr>
          <p:grpSpPr>
            <a:xfrm>
              <a:off x="1676743" y="2999304"/>
              <a:ext cx="1506295" cy="1510815"/>
              <a:chOff x="2708275" y="1679575"/>
              <a:chExt cx="528638" cy="530225"/>
            </a:xfrm>
            <a:solidFill>
              <a:srgbClr val="092F57"/>
            </a:solidFill>
          </p:grpSpPr>
          <p:sp>
            <p:nvSpPr>
              <p:cNvPr id="9" name="Freeform 47">
                <a:extLst>
                  <a:ext uri="{FF2B5EF4-FFF2-40B4-BE49-F238E27FC236}">
                    <a16:creationId xmlns:a16="http://schemas.microsoft.com/office/drawing/2014/main" id="{6B62C757-A7F4-4DAB-BC20-323F1AF53A55}"/>
                  </a:ext>
                </a:extLst>
              </p:cNvPr>
              <p:cNvSpPr>
                <a:spLocks noEditPoints="1"/>
              </p:cNvSpPr>
              <p:nvPr/>
            </p:nvSpPr>
            <p:spPr bwMode="auto">
              <a:xfrm>
                <a:off x="2708275" y="1679575"/>
                <a:ext cx="528638" cy="530225"/>
              </a:xfrm>
              <a:custGeom>
                <a:avLst/>
                <a:gdLst>
                  <a:gd name="T0" fmla="*/ 0 w 240"/>
                  <a:gd name="T1" fmla="*/ 29 h 241"/>
                  <a:gd name="T2" fmla="*/ 211 w 240"/>
                  <a:gd name="T3" fmla="*/ 241 h 241"/>
                  <a:gd name="T4" fmla="*/ 211 w 240"/>
                  <a:gd name="T5" fmla="*/ 0 h 241"/>
                  <a:gd name="T6" fmla="*/ 230 w 240"/>
                  <a:gd name="T7" fmla="*/ 29 h 241"/>
                  <a:gd name="T8" fmla="*/ 193 w 240"/>
                  <a:gd name="T9" fmla="*/ 65 h 241"/>
                  <a:gd name="T10" fmla="*/ 149 w 240"/>
                  <a:gd name="T11" fmla="*/ 65 h 241"/>
                  <a:gd name="T12" fmla="*/ 139 w 240"/>
                  <a:gd name="T13" fmla="*/ 65 h 241"/>
                  <a:gd name="T14" fmla="*/ 95 w 240"/>
                  <a:gd name="T15" fmla="*/ 65 h 241"/>
                  <a:gd name="T16" fmla="*/ 56 w 240"/>
                  <a:gd name="T17" fmla="*/ 65 h 241"/>
                  <a:gd name="T18" fmla="*/ 9 w 240"/>
                  <a:gd name="T19" fmla="*/ 65 h 241"/>
                  <a:gd name="T20" fmla="*/ 105 w 240"/>
                  <a:gd name="T21" fmla="*/ 147 h 241"/>
                  <a:gd name="T22" fmla="*/ 139 w 240"/>
                  <a:gd name="T23" fmla="*/ 147 h 241"/>
                  <a:gd name="T24" fmla="*/ 139 w 240"/>
                  <a:gd name="T25" fmla="*/ 190 h 241"/>
                  <a:gd name="T26" fmla="*/ 139 w 240"/>
                  <a:gd name="T27" fmla="*/ 157 h 241"/>
                  <a:gd name="T28" fmla="*/ 56 w 240"/>
                  <a:gd name="T29" fmla="*/ 118 h 241"/>
                  <a:gd name="T30" fmla="*/ 149 w 240"/>
                  <a:gd name="T31" fmla="*/ 118 h 241"/>
                  <a:gd name="T32" fmla="*/ 149 w 240"/>
                  <a:gd name="T33" fmla="*/ 147 h 241"/>
                  <a:gd name="T34" fmla="*/ 149 w 240"/>
                  <a:gd name="T35" fmla="*/ 75 h 241"/>
                  <a:gd name="T36" fmla="*/ 149 w 240"/>
                  <a:gd name="T37" fmla="*/ 109 h 241"/>
                  <a:gd name="T38" fmla="*/ 105 w 240"/>
                  <a:gd name="T39" fmla="*/ 75 h 241"/>
                  <a:gd name="T40" fmla="*/ 95 w 240"/>
                  <a:gd name="T41" fmla="*/ 109 h 241"/>
                  <a:gd name="T42" fmla="*/ 95 w 240"/>
                  <a:gd name="T43" fmla="*/ 75 h 241"/>
                  <a:gd name="T44" fmla="*/ 9 w 240"/>
                  <a:gd name="T45" fmla="*/ 109 h 241"/>
                  <a:gd name="T46" fmla="*/ 47 w 240"/>
                  <a:gd name="T47" fmla="*/ 109 h 241"/>
                  <a:gd name="T48" fmla="*/ 9 w 240"/>
                  <a:gd name="T49" fmla="*/ 147 h 241"/>
                  <a:gd name="T50" fmla="*/ 47 w 240"/>
                  <a:gd name="T51" fmla="*/ 157 h 241"/>
                  <a:gd name="T52" fmla="*/ 9 w 240"/>
                  <a:gd name="T53" fmla="*/ 157 h 241"/>
                  <a:gd name="T54" fmla="*/ 95 w 240"/>
                  <a:gd name="T55" fmla="*/ 157 h 241"/>
                  <a:gd name="T56" fmla="*/ 56 w 240"/>
                  <a:gd name="T57" fmla="*/ 157 h 241"/>
                  <a:gd name="T58" fmla="*/ 56 w 240"/>
                  <a:gd name="T59" fmla="*/ 231 h 241"/>
                  <a:gd name="T60" fmla="*/ 105 w 240"/>
                  <a:gd name="T61" fmla="*/ 199 h 241"/>
                  <a:gd name="T62" fmla="*/ 105 w 240"/>
                  <a:gd name="T63" fmla="*/ 231 h 241"/>
                  <a:gd name="T64" fmla="*/ 183 w 240"/>
                  <a:gd name="T65" fmla="*/ 199 h 241"/>
                  <a:gd name="T66" fmla="*/ 149 w 240"/>
                  <a:gd name="T67" fmla="*/ 199 h 241"/>
                  <a:gd name="T68" fmla="*/ 183 w 240"/>
                  <a:gd name="T69" fmla="*/ 157 h 241"/>
                  <a:gd name="T70" fmla="*/ 193 w 240"/>
                  <a:gd name="T71" fmla="*/ 157 h 241"/>
                  <a:gd name="T72" fmla="*/ 193 w 240"/>
                  <a:gd name="T73" fmla="*/ 190 h 241"/>
                  <a:gd name="T74" fmla="*/ 193 w 240"/>
                  <a:gd name="T75" fmla="*/ 118 h 241"/>
                  <a:gd name="T76" fmla="*/ 193 w 240"/>
                  <a:gd name="T77" fmla="*/ 147 h 241"/>
                  <a:gd name="T78" fmla="*/ 230 w 240"/>
                  <a:gd name="T79" fmla="*/ 75 h 241"/>
                  <a:gd name="T80" fmla="*/ 9 w 240"/>
                  <a:gd name="T81" fmla="*/ 212 h 241"/>
                  <a:gd name="T82" fmla="*/ 47 w 240"/>
                  <a:gd name="T83" fmla="*/ 231 h 241"/>
                  <a:gd name="T84" fmla="*/ 211 w 240"/>
                  <a:gd name="T85" fmla="*/ 231 h 241"/>
                  <a:gd name="T86" fmla="*/ 230 w 240"/>
                  <a:gd name="T87" fmla="*/ 19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 h="241">
                    <a:moveTo>
                      <a:pt x="211" y="0"/>
                    </a:moveTo>
                    <a:cubicBezTo>
                      <a:pt x="28" y="0"/>
                      <a:pt x="28" y="0"/>
                      <a:pt x="28" y="0"/>
                    </a:cubicBezTo>
                    <a:cubicBezTo>
                      <a:pt x="13" y="0"/>
                      <a:pt x="0" y="13"/>
                      <a:pt x="0" y="29"/>
                    </a:cubicBezTo>
                    <a:cubicBezTo>
                      <a:pt x="0" y="212"/>
                      <a:pt x="0" y="212"/>
                      <a:pt x="0" y="212"/>
                    </a:cubicBezTo>
                    <a:cubicBezTo>
                      <a:pt x="0" y="228"/>
                      <a:pt x="13" y="241"/>
                      <a:pt x="28" y="241"/>
                    </a:cubicBezTo>
                    <a:cubicBezTo>
                      <a:pt x="211" y="241"/>
                      <a:pt x="211" y="241"/>
                      <a:pt x="211" y="241"/>
                    </a:cubicBezTo>
                    <a:cubicBezTo>
                      <a:pt x="227" y="241"/>
                      <a:pt x="240" y="228"/>
                      <a:pt x="240" y="212"/>
                    </a:cubicBezTo>
                    <a:cubicBezTo>
                      <a:pt x="240" y="29"/>
                      <a:pt x="240" y="29"/>
                      <a:pt x="240" y="29"/>
                    </a:cubicBezTo>
                    <a:cubicBezTo>
                      <a:pt x="240" y="13"/>
                      <a:pt x="227" y="0"/>
                      <a:pt x="211" y="0"/>
                    </a:cubicBezTo>
                    <a:close/>
                    <a:moveTo>
                      <a:pt x="28" y="10"/>
                    </a:moveTo>
                    <a:cubicBezTo>
                      <a:pt x="211" y="10"/>
                      <a:pt x="211" y="10"/>
                      <a:pt x="211" y="10"/>
                    </a:cubicBezTo>
                    <a:cubicBezTo>
                      <a:pt x="222" y="10"/>
                      <a:pt x="230" y="19"/>
                      <a:pt x="230" y="29"/>
                    </a:cubicBezTo>
                    <a:cubicBezTo>
                      <a:pt x="230" y="65"/>
                      <a:pt x="230" y="65"/>
                      <a:pt x="230" y="65"/>
                    </a:cubicBezTo>
                    <a:cubicBezTo>
                      <a:pt x="193" y="65"/>
                      <a:pt x="193" y="65"/>
                      <a:pt x="193" y="65"/>
                    </a:cubicBezTo>
                    <a:cubicBezTo>
                      <a:pt x="193" y="65"/>
                      <a:pt x="193" y="65"/>
                      <a:pt x="193" y="65"/>
                    </a:cubicBezTo>
                    <a:cubicBezTo>
                      <a:pt x="183" y="65"/>
                      <a:pt x="183" y="65"/>
                      <a:pt x="183" y="65"/>
                    </a:cubicBezTo>
                    <a:cubicBezTo>
                      <a:pt x="183" y="65"/>
                      <a:pt x="183" y="65"/>
                      <a:pt x="183" y="65"/>
                    </a:cubicBezTo>
                    <a:cubicBezTo>
                      <a:pt x="149" y="65"/>
                      <a:pt x="149" y="65"/>
                      <a:pt x="149" y="65"/>
                    </a:cubicBezTo>
                    <a:cubicBezTo>
                      <a:pt x="149" y="65"/>
                      <a:pt x="149" y="65"/>
                      <a:pt x="149" y="65"/>
                    </a:cubicBezTo>
                    <a:cubicBezTo>
                      <a:pt x="139" y="65"/>
                      <a:pt x="139" y="65"/>
                      <a:pt x="139" y="65"/>
                    </a:cubicBezTo>
                    <a:cubicBezTo>
                      <a:pt x="139" y="65"/>
                      <a:pt x="139" y="65"/>
                      <a:pt x="139" y="65"/>
                    </a:cubicBezTo>
                    <a:cubicBezTo>
                      <a:pt x="105" y="65"/>
                      <a:pt x="105" y="65"/>
                      <a:pt x="105" y="65"/>
                    </a:cubicBezTo>
                    <a:cubicBezTo>
                      <a:pt x="105" y="65"/>
                      <a:pt x="105" y="65"/>
                      <a:pt x="105" y="65"/>
                    </a:cubicBezTo>
                    <a:cubicBezTo>
                      <a:pt x="95" y="65"/>
                      <a:pt x="95" y="65"/>
                      <a:pt x="95" y="65"/>
                    </a:cubicBezTo>
                    <a:cubicBezTo>
                      <a:pt x="95" y="65"/>
                      <a:pt x="95" y="65"/>
                      <a:pt x="95" y="65"/>
                    </a:cubicBezTo>
                    <a:cubicBezTo>
                      <a:pt x="56" y="65"/>
                      <a:pt x="56" y="65"/>
                      <a:pt x="56" y="65"/>
                    </a:cubicBezTo>
                    <a:cubicBezTo>
                      <a:pt x="56" y="65"/>
                      <a:pt x="56" y="65"/>
                      <a:pt x="56" y="65"/>
                    </a:cubicBezTo>
                    <a:cubicBezTo>
                      <a:pt x="47" y="65"/>
                      <a:pt x="47" y="65"/>
                      <a:pt x="47" y="65"/>
                    </a:cubicBezTo>
                    <a:cubicBezTo>
                      <a:pt x="47" y="65"/>
                      <a:pt x="47" y="65"/>
                      <a:pt x="47" y="65"/>
                    </a:cubicBezTo>
                    <a:cubicBezTo>
                      <a:pt x="9" y="65"/>
                      <a:pt x="9" y="65"/>
                      <a:pt x="9" y="65"/>
                    </a:cubicBezTo>
                    <a:cubicBezTo>
                      <a:pt x="9" y="29"/>
                      <a:pt x="9" y="29"/>
                      <a:pt x="9" y="29"/>
                    </a:cubicBezTo>
                    <a:cubicBezTo>
                      <a:pt x="9" y="19"/>
                      <a:pt x="18" y="10"/>
                      <a:pt x="28" y="10"/>
                    </a:cubicBezTo>
                    <a:close/>
                    <a:moveTo>
                      <a:pt x="105" y="147"/>
                    </a:moveTo>
                    <a:cubicBezTo>
                      <a:pt x="105" y="118"/>
                      <a:pt x="105" y="118"/>
                      <a:pt x="105" y="118"/>
                    </a:cubicBezTo>
                    <a:cubicBezTo>
                      <a:pt x="139" y="118"/>
                      <a:pt x="139" y="118"/>
                      <a:pt x="139" y="118"/>
                    </a:cubicBezTo>
                    <a:cubicBezTo>
                      <a:pt x="139" y="147"/>
                      <a:pt x="139" y="147"/>
                      <a:pt x="139" y="147"/>
                    </a:cubicBezTo>
                    <a:lnTo>
                      <a:pt x="105" y="147"/>
                    </a:lnTo>
                    <a:close/>
                    <a:moveTo>
                      <a:pt x="139" y="157"/>
                    </a:moveTo>
                    <a:cubicBezTo>
                      <a:pt x="139" y="190"/>
                      <a:pt x="139" y="190"/>
                      <a:pt x="139" y="190"/>
                    </a:cubicBezTo>
                    <a:cubicBezTo>
                      <a:pt x="105" y="190"/>
                      <a:pt x="105" y="190"/>
                      <a:pt x="105" y="190"/>
                    </a:cubicBezTo>
                    <a:cubicBezTo>
                      <a:pt x="105" y="157"/>
                      <a:pt x="105" y="157"/>
                      <a:pt x="105" y="157"/>
                    </a:cubicBezTo>
                    <a:lnTo>
                      <a:pt x="139" y="157"/>
                    </a:lnTo>
                    <a:close/>
                    <a:moveTo>
                      <a:pt x="95" y="147"/>
                    </a:moveTo>
                    <a:cubicBezTo>
                      <a:pt x="56" y="147"/>
                      <a:pt x="56" y="147"/>
                      <a:pt x="56" y="147"/>
                    </a:cubicBezTo>
                    <a:cubicBezTo>
                      <a:pt x="56" y="118"/>
                      <a:pt x="56" y="118"/>
                      <a:pt x="56" y="118"/>
                    </a:cubicBezTo>
                    <a:cubicBezTo>
                      <a:pt x="95" y="118"/>
                      <a:pt x="95" y="118"/>
                      <a:pt x="95" y="118"/>
                    </a:cubicBezTo>
                    <a:lnTo>
                      <a:pt x="95" y="147"/>
                    </a:lnTo>
                    <a:close/>
                    <a:moveTo>
                      <a:pt x="149" y="118"/>
                    </a:moveTo>
                    <a:cubicBezTo>
                      <a:pt x="183" y="118"/>
                      <a:pt x="183" y="118"/>
                      <a:pt x="183" y="118"/>
                    </a:cubicBezTo>
                    <a:cubicBezTo>
                      <a:pt x="183" y="147"/>
                      <a:pt x="183" y="147"/>
                      <a:pt x="183" y="147"/>
                    </a:cubicBezTo>
                    <a:cubicBezTo>
                      <a:pt x="149" y="147"/>
                      <a:pt x="149" y="147"/>
                      <a:pt x="149" y="147"/>
                    </a:cubicBezTo>
                    <a:lnTo>
                      <a:pt x="149" y="118"/>
                    </a:lnTo>
                    <a:close/>
                    <a:moveTo>
                      <a:pt x="149" y="109"/>
                    </a:moveTo>
                    <a:cubicBezTo>
                      <a:pt x="149" y="75"/>
                      <a:pt x="149" y="75"/>
                      <a:pt x="149" y="75"/>
                    </a:cubicBezTo>
                    <a:cubicBezTo>
                      <a:pt x="183" y="75"/>
                      <a:pt x="183" y="75"/>
                      <a:pt x="183" y="75"/>
                    </a:cubicBezTo>
                    <a:cubicBezTo>
                      <a:pt x="183" y="109"/>
                      <a:pt x="183" y="109"/>
                      <a:pt x="183" y="109"/>
                    </a:cubicBezTo>
                    <a:lnTo>
                      <a:pt x="149" y="109"/>
                    </a:lnTo>
                    <a:close/>
                    <a:moveTo>
                      <a:pt x="139" y="109"/>
                    </a:moveTo>
                    <a:cubicBezTo>
                      <a:pt x="105" y="109"/>
                      <a:pt x="105" y="109"/>
                      <a:pt x="105" y="109"/>
                    </a:cubicBezTo>
                    <a:cubicBezTo>
                      <a:pt x="105" y="75"/>
                      <a:pt x="105" y="75"/>
                      <a:pt x="105" y="75"/>
                    </a:cubicBezTo>
                    <a:cubicBezTo>
                      <a:pt x="139" y="75"/>
                      <a:pt x="139" y="75"/>
                      <a:pt x="139" y="75"/>
                    </a:cubicBezTo>
                    <a:lnTo>
                      <a:pt x="139" y="109"/>
                    </a:lnTo>
                    <a:close/>
                    <a:moveTo>
                      <a:pt x="95" y="109"/>
                    </a:moveTo>
                    <a:cubicBezTo>
                      <a:pt x="56" y="109"/>
                      <a:pt x="56" y="109"/>
                      <a:pt x="56" y="109"/>
                    </a:cubicBezTo>
                    <a:cubicBezTo>
                      <a:pt x="56" y="75"/>
                      <a:pt x="56" y="75"/>
                      <a:pt x="56" y="75"/>
                    </a:cubicBezTo>
                    <a:cubicBezTo>
                      <a:pt x="95" y="75"/>
                      <a:pt x="95" y="75"/>
                      <a:pt x="95" y="75"/>
                    </a:cubicBezTo>
                    <a:lnTo>
                      <a:pt x="95" y="109"/>
                    </a:lnTo>
                    <a:close/>
                    <a:moveTo>
                      <a:pt x="47" y="109"/>
                    </a:moveTo>
                    <a:cubicBezTo>
                      <a:pt x="9" y="109"/>
                      <a:pt x="9" y="109"/>
                      <a:pt x="9" y="109"/>
                    </a:cubicBezTo>
                    <a:cubicBezTo>
                      <a:pt x="9" y="75"/>
                      <a:pt x="9" y="75"/>
                      <a:pt x="9" y="75"/>
                    </a:cubicBezTo>
                    <a:cubicBezTo>
                      <a:pt x="47" y="75"/>
                      <a:pt x="47" y="75"/>
                      <a:pt x="47" y="75"/>
                    </a:cubicBezTo>
                    <a:lnTo>
                      <a:pt x="47" y="109"/>
                    </a:lnTo>
                    <a:close/>
                    <a:moveTo>
                      <a:pt x="47" y="118"/>
                    </a:moveTo>
                    <a:cubicBezTo>
                      <a:pt x="47" y="147"/>
                      <a:pt x="47" y="147"/>
                      <a:pt x="47" y="147"/>
                    </a:cubicBezTo>
                    <a:cubicBezTo>
                      <a:pt x="9" y="147"/>
                      <a:pt x="9" y="147"/>
                      <a:pt x="9" y="147"/>
                    </a:cubicBezTo>
                    <a:cubicBezTo>
                      <a:pt x="9" y="118"/>
                      <a:pt x="9" y="118"/>
                      <a:pt x="9" y="118"/>
                    </a:cubicBezTo>
                    <a:lnTo>
                      <a:pt x="47" y="118"/>
                    </a:lnTo>
                    <a:close/>
                    <a:moveTo>
                      <a:pt x="47" y="157"/>
                    </a:moveTo>
                    <a:cubicBezTo>
                      <a:pt x="47" y="190"/>
                      <a:pt x="47" y="190"/>
                      <a:pt x="47" y="190"/>
                    </a:cubicBezTo>
                    <a:cubicBezTo>
                      <a:pt x="9" y="190"/>
                      <a:pt x="9" y="190"/>
                      <a:pt x="9" y="190"/>
                    </a:cubicBezTo>
                    <a:cubicBezTo>
                      <a:pt x="9" y="157"/>
                      <a:pt x="9" y="157"/>
                      <a:pt x="9" y="157"/>
                    </a:cubicBezTo>
                    <a:lnTo>
                      <a:pt x="47" y="157"/>
                    </a:lnTo>
                    <a:close/>
                    <a:moveTo>
                      <a:pt x="56" y="157"/>
                    </a:moveTo>
                    <a:cubicBezTo>
                      <a:pt x="95" y="157"/>
                      <a:pt x="95" y="157"/>
                      <a:pt x="95" y="157"/>
                    </a:cubicBezTo>
                    <a:cubicBezTo>
                      <a:pt x="95" y="190"/>
                      <a:pt x="95" y="190"/>
                      <a:pt x="95" y="190"/>
                    </a:cubicBezTo>
                    <a:cubicBezTo>
                      <a:pt x="56" y="190"/>
                      <a:pt x="56" y="190"/>
                      <a:pt x="56" y="190"/>
                    </a:cubicBezTo>
                    <a:lnTo>
                      <a:pt x="56" y="157"/>
                    </a:lnTo>
                    <a:close/>
                    <a:moveTo>
                      <a:pt x="95" y="199"/>
                    </a:moveTo>
                    <a:cubicBezTo>
                      <a:pt x="95" y="231"/>
                      <a:pt x="95" y="231"/>
                      <a:pt x="95" y="231"/>
                    </a:cubicBezTo>
                    <a:cubicBezTo>
                      <a:pt x="56" y="231"/>
                      <a:pt x="56" y="231"/>
                      <a:pt x="56" y="231"/>
                    </a:cubicBezTo>
                    <a:cubicBezTo>
                      <a:pt x="56" y="199"/>
                      <a:pt x="56" y="199"/>
                      <a:pt x="56" y="199"/>
                    </a:cubicBezTo>
                    <a:lnTo>
                      <a:pt x="95" y="199"/>
                    </a:lnTo>
                    <a:close/>
                    <a:moveTo>
                      <a:pt x="105" y="199"/>
                    </a:moveTo>
                    <a:cubicBezTo>
                      <a:pt x="139" y="199"/>
                      <a:pt x="139" y="199"/>
                      <a:pt x="139" y="199"/>
                    </a:cubicBezTo>
                    <a:cubicBezTo>
                      <a:pt x="139" y="231"/>
                      <a:pt x="139" y="231"/>
                      <a:pt x="139" y="231"/>
                    </a:cubicBezTo>
                    <a:cubicBezTo>
                      <a:pt x="105" y="231"/>
                      <a:pt x="105" y="231"/>
                      <a:pt x="105" y="231"/>
                    </a:cubicBezTo>
                    <a:lnTo>
                      <a:pt x="105" y="199"/>
                    </a:lnTo>
                    <a:close/>
                    <a:moveTo>
                      <a:pt x="149" y="199"/>
                    </a:moveTo>
                    <a:cubicBezTo>
                      <a:pt x="183" y="199"/>
                      <a:pt x="183" y="199"/>
                      <a:pt x="183" y="199"/>
                    </a:cubicBezTo>
                    <a:cubicBezTo>
                      <a:pt x="183" y="231"/>
                      <a:pt x="183" y="231"/>
                      <a:pt x="183" y="231"/>
                    </a:cubicBezTo>
                    <a:cubicBezTo>
                      <a:pt x="149" y="231"/>
                      <a:pt x="149" y="231"/>
                      <a:pt x="149" y="231"/>
                    </a:cubicBezTo>
                    <a:lnTo>
                      <a:pt x="149" y="199"/>
                    </a:lnTo>
                    <a:close/>
                    <a:moveTo>
                      <a:pt x="149" y="190"/>
                    </a:moveTo>
                    <a:cubicBezTo>
                      <a:pt x="149" y="157"/>
                      <a:pt x="149" y="157"/>
                      <a:pt x="149" y="157"/>
                    </a:cubicBezTo>
                    <a:cubicBezTo>
                      <a:pt x="183" y="157"/>
                      <a:pt x="183" y="157"/>
                      <a:pt x="183" y="157"/>
                    </a:cubicBezTo>
                    <a:cubicBezTo>
                      <a:pt x="183" y="190"/>
                      <a:pt x="183" y="190"/>
                      <a:pt x="183" y="190"/>
                    </a:cubicBezTo>
                    <a:lnTo>
                      <a:pt x="149" y="190"/>
                    </a:lnTo>
                    <a:close/>
                    <a:moveTo>
                      <a:pt x="193" y="157"/>
                    </a:moveTo>
                    <a:cubicBezTo>
                      <a:pt x="230" y="157"/>
                      <a:pt x="230" y="157"/>
                      <a:pt x="230" y="157"/>
                    </a:cubicBezTo>
                    <a:cubicBezTo>
                      <a:pt x="230" y="190"/>
                      <a:pt x="230" y="190"/>
                      <a:pt x="230" y="190"/>
                    </a:cubicBezTo>
                    <a:cubicBezTo>
                      <a:pt x="193" y="190"/>
                      <a:pt x="193" y="190"/>
                      <a:pt x="193" y="190"/>
                    </a:cubicBezTo>
                    <a:lnTo>
                      <a:pt x="193" y="157"/>
                    </a:lnTo>
                    <a:close/>
                    <a:moveTo>
                      <a:pt x="193" y="147"/>
                    </a:moveTo>
                    <a:cubicBezTo>
                      <a:pt x="193" y="118"/>
                      <a:pt x="193" y="118"/>
                      <a:pt x="193" y="118"/>
                    </a:cubicBezTo>
                    <a:cubicBezTo>
                      <a:pt x="230" y="118"/>
                      <a:pt x="230" y="118"/>
                      <a:pt x="230" y="118"/>
                    </a:cubicBezTo>
                    <a:cubicBezTo>
                      <a:pt x="230" y="147"/>
                      <a:pt x="230" y="147"/>
                      <a:pt x="230" y="147"/>
                    </a:cubicBezTo>
                    <a:lnTo>
                      <a:pt x="193" y="147"/>
                    </a:lnTo>
                    <a:close/>
                    <a:moveTo>
                      <a:pt x="193" y="109"/>
                    </a:moveTo>
                    <a:cubicBezTo>
                      <a:pt x="193" y="75"/>
                      <a:pt x="193" y="75"/>
                      <a:pt x="193" y="75"/>
                    </a:cubicBezTo>
                    <a:cubicBezTo>
                      <a:pt x="230" y="75"/>
                      <a:pt x="230" y="75"/>
                      <a:pt x="230" y="75"/>
                    </a:cubicBezTo>
                    <a:cubicBezTo>
                      <a:pt x="230" y="109"/>
                      <a:pt x="230" y="109"/>
                      <a:pt x="230" y="109"/>
                    </a:cubicBezTo>
                    <a:lnTo>
                      <a:pt x="193" y="109"/>
                    </a:lnTo>
                    <a:close/>
                    <a:moveTo>
                      <a:pt x="9" y="212"/>
                    </a:moveTo>
                    <a:cubicBezTo>
                      <a:pt x="9" y="199"/>
                      <a:pt x="9" y="199"/>
                      <a:pt x="9" y="199"/>
                    </a:cubicBezTo>
                    <a:cubicBezTo>
                      <a:pt x="47" y="199"/>
                      <a:pt x="47" y="199"/>
                      <a:pt x="47" y="199"/>
                    </a:cubicBezTo>
                    <a:cubicBezTo>
                      <a:pt x="47" y="231"/>
                      <a:pt x="47" y="231"/>
                      <a:pt x="47" y="231"/>
                    </a:cubicBezTo>
                    <a:cubicBezTo>
                      <a:pt x="28" y="231"/>
                      <a:pt x="28" y="231"/>
                      <a:pt x="28" y="231"/>
                    </a:cubicBezTo>
                    <a:cubicBezTo>
                      <a:pt x="18" y="231"/>
                      <a:pt x="9" y="223"/>
                      <a:pt x="9" y="212"/>
                    </a:cubicBezTo>
                    <a:close/>
                    <a:moveTo>
                      <a:pt x="211" y="231"/>
                    </a:moveTo>
                    <a:cubicBezTo>
                      <a:pt x="193" y="231"/>
                      <a:pt x="193" y="231"/>
                      <a:pt x="193" y="231"/>
                    </a:cubicBezTo>
                    <a:cubicBezTo>
                      <a:pt x="193" y="199"/>
                      <a:pt x="193" y="199"/>
                      <a:pt x="193" y="199"/>
                    </a:cubicBezTo>
                    <a:cubicBezTo>
                      <a:pt x="230" y="199"/>
                      <a:pt x="230" y="199"/>
                      <a:pt x="230" y="199"/>
                    </a:cubicBezTo>
                    <a:cubicBezTo>
                      <a:pt x="230" y="212"/>
                      <a:pt x="230" y="212"/>
                      <a:pt x="230" y="212"/>
                    </a:cubicBezTo>
                    <a:cubicBezTo>
                      <a:pt x="230" y="223"/>
                      <a:pt x="222" y="231"/>
                      <a:pt x="211" y="231"/>
                    </a:cubicBezTo>
                    <a:close/>
                  </a:path>
                </a:pathLst>
              </a:custGeom>
              <a:solidFill>
                <a:schemeClr val="bg1"/>
              </a:solidFill>
              <a:ln>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10" name="Freeform 48">
                <a:extLst>
                  <a:ext uri="{FF2B5EF4-FFF2-40B4-BE49-F238E27FC236}">
                    <a16:creationId xmlns:a16="http://schemas.microsoft.com/office/drawing/2014/main" id="{1F2036D5-9C73-49E2-9307-3DC7360E8D9C}"/>
                  </a:ext>
                </a:extLst>
              </p:cNvPr>
              <p:cNvSpPr>
                <a:spLocks noEditPoints="1"/>
              </p:cNvSpPr>
              <p:nvPr/>
            </p:nvSpPr>
            <p:spPr bwMode="auto">
              <a:xfrm>
                <a:off x="2824163" y="1731963"/>
                <a:ext cx="57150" cy="60325"/>
              </a:xfrm>
              <a:custGeom>
                <a:avLst/>
                <a:gdLst>
                  <a:gd name="T0" fmla="*/ 13 w 26"/>
                  <a:gd name="T1" fmla="*/ 27 h 27"/>
                  <a:gd name="T2" fmla="*/ 26 w 26"/>
                  <a:gd name="T3" fmla="*/ 13 h 27"/>
                  <a:gd name="T4" fmla="*/ 13 w 26"/>
                  <a:gd name="T5" fmla="*/ 0 h 27"/>
                  <a:gd name="T6" fmla="*/ 0 w 26"/>
                  <a:gd name="T7" fmla="*/ 13 h 27"/>
                  <a:gd name="T8" fmla="*/ 13 w 26"/>
                  <a:gd name="T9" fmla="*/ 27 h 27"/>
                  <a:gd name="T10" fmla="*/ 13 w 26"/>
                  <a:gd name="T11" fmla="*/ 10 h 27"/>
                  <a:gd name="T12" fmla="*/ 17 w 26"/>
                  <a:gd name="T13" fmla="*/ 13 h 27"/>
                  <a:gd name="T14" fmla="*/ 13 w 26"/>
                  <a:gd name="T15" fmla="*/ 17 h 27"/>
                  <a:gd name="T16" fmla="*/ 9 w 26"/>
                  <a:gd name="T17" fmla="*/ 13 h 27"/>
                  <a:gd name="T18" fmla="*/ 13 w 26"/>
                  <a:gd name="T1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27"/>
                    </a:moveTo>
                    <a:cubicBezTo>
                      <a:pt x="20" y="27"/>
                      <a:pt x="26" y="21"/>
                      <a:pt x="26" y="13"/>
                    </a:cubicBezTo>
                    <a:cubicBezTo>
                      <a:pt x="26" y="6"/>
                      <a:pt x="20" y="0"/>
                      <a:pt x="13" y="0"/>
                    </a:cubicBezTo>
                    <a:cubicBezTo>
                      <a:pt x="6" y="0"/>
                      <a:pt x="0" y="6"/>
                      <a:pt x="0" y="13"/>
                    </a:cubicBezTo>
                    <a:cubicBezTo>
                      <a:pt x="0" y="21"/>
                      <a:pt x="6" y="27"/>
                      <a:pt x="13" y="27"/>
                    </a:cubicBezTo>
                    <a:close/>
                    <a:moveTo>
                      <a:pt x="13" y="10"/>
                    </a:moveTo>
                    <a:cubicBezTo>
                      <a:pt x="15" y="10"/>
                      <a:pt x="17" y="11"/>
                      <a:pt x="17" y="13"/>
                    </a:cubicBezTo>
                    <a:cubicBezTo>
                      <a:pt x="17" y="15"/>
                      <a:pt x="15" y="17"/>
                      <a:pt x="13" y="17"/>
                    </a:cubicBezTo>
                    <a:cubicBezTo>
                      <a:pt x="11" y="17"/>
                      <a:pt x="9" y="15"/>
                      <a:pt x="9" y="13"/>
                    </a:cubicBezTo>
                    <a:cubicBezTo>
                      <a:pt x="9" y="11"/>
                      <a:pt x="11" y="10"/>
                      <a:pt x="13" y="10"/>
                    </a:cubicBez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11" name="Freeform 49">
                <a:extLst>
                  <a:ext uri="{FF2B5EF4-FFF2-40B4-BE49-F238E27FC236}">
                    <a16:creationId xmlns:a16="http://schemas.microsoft.com/office/drawing/2014/main" id="{7A84650F-E098-4AA2-B0F4-1109FDAC4C44}"/>
                  </a:ext>
                </a:extLst>
              </p:cNvPr>
              <p:cNvSpPr>
                <a:spLocks noEditPoints="1"/>
              </p:cNvSpPr>
              <p:nvPr/>
            </p:nvSpPr>
            <p:spPr bwMode="auto">
              <a:xfrm>
                <a:off x="3062288" y="1731963"/>
                <a:ext cx="57150" cy="60325"/>
              </a:xfrm>
              <a:custGeom>
                <a:avLst/>
                <a:gdLst>
                  <a:gd name="T0" fmla="*/ 13 w 26"/>
                  <a:gd name="T1" fmla="*/ 27 h 27"/>
                  <a:gd name="T2" fmla="*/ 26 w 26"/>
                  <a:gd name="T3" fmla="*/ 13 h 27"/>
                  <a:gd name="T4" fmla="*/ 13 w 26"/>
                  <a:gd name="T5" fmla="*/ 0 h 27"/>
                  <a:gd name="T6" fmla="*/ 0 w 26"/>
                  <a:gd name="T7" fmla="*/ 13 h 27"/>
                  <a:gd name="T8" fmla="*/ 13 w 26"/>
                  <a:gd name="T9" fmla="*/ 27 h 27"/>
                  <a:gd name="T10" fmla="*/ 13 w 26"/>
                  <a:gd name="T11" fmla="*/ 10 h 27"/>
                  <a:gd name="T12" fmla="*/ 17 w 26"/>
                  <a:gd name="T13" fmla="*/ 13 h 27"/>
                  <a:gd name="T14" fmla="*/ 13 w 26"/>
                  <a:gd name="T15" fmla="*/ 17 h 27"/>
                  <a:gd name="T16" fmla="*/ 9 w 26"/>
                  <a:gd name="T17" fmla="*/ 13 h 27"/>
                  <a:gd name="T18" fmla="*/ 13 w 26"/>
                  <a:gd name="T1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27"/>
                    </a:moveTo>
                    <a:cubicBezTo>
                      <a:pt x="20" y="27"/>
                      <a:pt x="26" y="21"/>
                      <a:pt x="26" y="13"/>
                    </a:cubicBezTo>
                    <a:cubicBezTo>
                      <a:pt x="26" y="6"/>
                      <a:pt x="20" y="0"/>
                      <a:pt x="13" y="0"/>
                    </a:cubicBezTo>
                    <a:cubicBezTo>
                      <a:pt x="6" y="0"/>
                      <a:pt x="0" y="6"/>
                      <a:pt x="0" y="13"/>
                    </a:cubicBezTo>
                    <a:cubicBezTo>
                      <a:pt x="0" y="21"/>
                      <a:pt x="6" y="27"/>
                      <a:pt x="13" y="27"/>
                    </a:cubicBezTo>
                    <a:close/>
                    <a:moveTo>
                      <a:pt x="13" y="10"/>
                    </a:moveTo>
                    <a:cubicBezTo>
                      <a:pt x="15" y="10"/>
                      <a:pt x="17" y="11"/>
                      <a:pt x="17" y="13"/>
                    </a:cubicBezTo>
                    <a:cubicBezTo>
                      <a:pt x="17" y="15"/>
                      <a:pt x="15" y="17"/>
                      <a:pt x="13" y="17"/>
                    </a:cubicBezTo>
                    <a:cubicBezTo>
                      <a:pt x="11" y="17"/>
                      <a:pt x="9" y="15"/>
                      <a:pt x="9" y="13"/>
                    </a:cubicBezTo>
                    <a:cubicBezTo>
                      <a:pt x="9" y="11"/>
                      <a:pt x="11" y="10"/>
                      <a:pt x="13" y="10"/>
                    </a:cubicBez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grpSp>
        <p:sp>
          <p:nvSpPr>
            <p:cNvPr id="7" name="Oval 6">
              <a:extLst>
                <a:ext uri="{FF2B5EF4-FFF2-40B4-BE49-F238E27FC236}">
                  <a16:creationId xmlns:a16="http://schemas.microsoft.com/office/drawing/2014/main" id="{7D68877C-FDC7-466A-9444-8D1EC2B4F829}"/>
                </a:ext>
              </a:extLst>
            </p:cNvPr>
            <p:cNvSpPr/>
            <p:nvPr/>
          </p:nvSpPr>
          <p:spPr>
            <a:xfrm>
              <a:off x="2534856" y="3756104"/>
              <a:ext cx="914400" cy="988332"/>
            </a:xfrm>
            <a:prstGeom prst="ellipse">
              <a:avLst/>
            </a:prstGeom>
            <a:solidFill>
              <a:schemeClr val="bg1"/>
            </a:solidFill>
            <a:ln w="38100">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115">
              <a:extLst>
                <a:ext uri="{FF2B5EF4-FFF2-40B4-BE49-F238E27FC236}">
                  <a16:creationId xmlns:a16="http://schemas.microsoft.com/office/drawing/2014/main" id="{E8A4CE07-914D-4A42-B542-E9A31D9C474E}"/>
                </a:ext>
              </a:extLst>
            </p:cNvPr>
            <p:cNvSpPr>
              <a:spLocks/>
            </p:cNvSpPr>
            <p:nvPr/>
          </p:nvSpPr>
          <p:spPr bwMode="auto">
            <a:xfrm>
              <a:off x="2973362" y="3910551"/>
              <a:ext cx="293409" cy="369600"/>
            </a:xfrm>
            <a:custGeom>
              <a:avLst/>
              <a:gdLst>
                <a:gd name="T0" fmla="*/ 65 w 70"/>
                <a:gd name="T1" fmla="*/ 86 h 95"/>
                <a:gd name="T2" fmla="*/ 10 w 70"/>
                <a:gd name="T3" fmla="*/ 86 h 95"/>
                <a:gd name="T4" fmla="*/ 10 w 70"/>
                <a:gd name="T5" fmla="*/ 5 h 95"/>
                <a:gd name="T6" fmla="*/ 5 w 70"/>
                <a:gd name="T7" fmla="*/ 0 h 95"/>
                <a:gd name="T8" fmla="*/ 0 w 70"/>
                <a:gd name="T9" fmla="*/ 5 h 95"/>
                <a:gd name="T10" fmla="*/ 0 w 70"/>
                <a:gd name="T11" fmla="*/ 91 h 95"/>
                <a:gd name="T12" fmla="*/ 5 w 70"/>
                <a:gd name="T13" fmla="*/ 95 h 95"/>
                <a:gd name="T14" fmla="*/ 65 w 70"/>
                <a:gd name="T15" fmla="*/ 95 h 95"/>
                <a:gd name="T16" fmla="*/ 70 w 70"/>
                <a:gd name="T17" fmla="*/ 91 h 95"/>
                <a:gd name="T18" fmla="*/ 65 w 70"/>
                <a:gd name="T19"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5">
                  <a:moveTo>
                    <a:pt x="65" y="86"/>
                  </a:moveTo>
                  <a:cubicBezTo>
                    <a:pt x="10" y="86"/>
                    <a:pt x="10" y="86"/>
                    <a:pt x="10" y="86"/>
                  </a:cubicBezTo>
                  <a:cubicBezTo>
                    <a:pt x="10" y="5"/>
                    <a:pt x="10" y="5"/>
                    <a:pt x="10" y="5"/>
                  </a:cubicBezTo>
                  <a:cubicBezTo>
                    <a:pt x="10" y="2"/>
                    <a:pt x="7" y="0"/>
                    <a:pt x="5" y="0"/>
                  </a:cubicBezTo>
                  <a:cubicBezTo>
                    <a:pt x="2" y="0"/>
                    <a:pt x="0" y="2"/>
                    <a:pt x="0" y="5"/>
                  </a:cubicBezTo>
                  <a:cubicBezTo>
                    <a:pt x="0" y="91"/>
                    <a:pt x="0" y="91"/>
                    <a:pt x="0" y="91"/>
                  </a:cubicBezTo>
                  <a:cubicBezTo>
                    <a:pt x="0" y="93"/>
                    <a:pt x="2" y="95"/>
                    <a:pt x="5" y="95"/>
                  </a:cubicBezTo>
                  <a:cubicBezTo>
                    <a:pt x="65" y="95"/>
                    <a:pt x="65" y="95"/>
                    <a:pt x="65" y="95"/>
                  </a:cubicBezTo>
                  <a:cubicBezTo>
                    <a:pt x="68" y="95"/>
                    <a:pt x="70" y="93"/>
                    <a:pt x="70" y="91"/>
                  </a:cubicBezTo>
                  <a:cubicBezTo>
                    <a:pt x="70" y="88"/>
                    <a:pt x="68" y="86"/>
                    <a:pt x="65" y="86"/>
                  </a:cubicBezTo>
                  <a:close/>
                </a:path>
              </a:pathLst>
            </a:custGeom>
            <a:solidFill>
              <a:srgbClr val="FFB8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grpSp>
    </p:spTree>
    <p:extLst>
      <p:ext uri="{BB962C8B-B14F-4D97-AF65-F5344CB8AC3E}">
        <p14:creationId xmlns:p14="http://schemas.microsoft.com/office/powerpoint/2010/main" val="1510725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136AB-D016-47FC-8175-39A3CB75FB5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Upcoming Activities</a:t>
            </a:r>
          </a:p>
        </p:txBody>
      </p:sp>
      <p:sp>
        <p:nvSpPr>
          <p:cNvPr id="5" name="TextBox 4">
            <a:extLst>
              <a:ext uri="{FF2B5EF4-FFF2-40B4-BE49-F238E27FC236}">
                <a16:creationId xmlns:a16="http://schemas.microsoft.com/office/drawing/2014/main" id="{FB44A71A-0B96-439D-A5B2-37F25844C07F}"/>
              </a:ext>
            </a:extLst>
          </p:cNvPr>
          <p:cNvSpPr txBox="1"/>
          <p:nvPr/>
        </p:nvSpPr>
        <p:spPr>
          <a:xfrm>
            <a:off x="1404889" y="1927973"/>
            <a:ext cx="6936853" cy="4093428"/>
          </a:xfrm>
          <a:prstGeom prst="rect">
            <a:avLst/>
          </a:prstGeom>
          <a:noFill/>
        </p:spPr>
        <p:txBody>
          <a:bodyPr wrap="square" rtlCol="0">
            <a:spAutoFit/>
          </a:bodyPr>
          <a:lstStyle/>
          <a:p>
            <a:pPr marL="342900" indent="-342900">
              <a:buClr>
                <a:srgbClr val="FFB81C"/>
              </a:buClr>
              <a:buSzPct val="130000"/>
              <a:buFont typeface="Arial" panose="020B0604020202020204" pitchFamily="34" charset="0"/>
              <a:buChar char="•"/>
            </a:pPr>
            <a:r>
              <a:rPr lang="en-US" sz="2000" dirty="0">
                <a:solidFill>
                  <a:srgbClr val="092F57"/>
                </a:solidFill>
                <a:latin typeface="Arial" panose="020B0604020202020204" pitchFamily="34" charset="0"/>
                <a:cs typeface="Arial" panose="020B0604020202020204" pitchFamily="34" charset="0"/>
              </a:rPr>
              <a:t>Workforce Transition – Manager’s Awareness Sessions</a:t>
            </a:r>
          </a:p>
          <a:p>
            <a:pPr marL="800100" lvl="1" indent="-342900">
              <a:buClr>
                <a:srgbClr val="FFB81C"/>
              </a:buClr>
              <a:buFont typeface="Wingdings" panose="05000000000000000000" pitchFamily="2" charset="2"/>
              <a:buChar char="§"/>
            </a:pPr>
            <a:r>
              <a:rPr lang="en-US" sz="2000" dirty="0">
                <a:solidFill>
                  <a:srgbClr val="092F57"/>
                </a:solidFill>
                <a:latin typeface="Arial" panose="020B0604020202020204" pitchFamily="34" charset="0"/>
                <a:cs typeface="Arial" panose="020B0604020202020204" pitchFamily="34" charset="0"/>
              </a:rPr>
              <a:t>Planned for June </a:t>
            </a:r>
            <a:r>
              <a:rPr lang="en-US" sz="2000">
                <a:solidFill>
                  <a:srgbClr val="092F57"/>
                </a:solidFill>
                <a:latin typeface="Arial" panose="020B0604020202020204" pitchFamily="34" charset="0"/>
                <a:cs typeface="Arial" panose="020B0604020202020204" pitchFamily="34" charset="0"/>
              </a:rPr>
              <a:t>(Finance and </a:t>
            </a:r>
            <a:r>
              <a:rPr lang="en-US" sz="2000" dirty="0">
                <a:solidFill>
                  <a:srgbClr val="092F57"/>
                </a:solidFill>
                <a:latin typeface="Arial" panose="020B0604020202020204" pitchFamily="34" charset="0"/>
                <a:cs typeface="Arial" panose="020B0604020202020204" pitchFamily="34" charset="0"/>
              </a:rPr>
              <a:t>Procurement).</a:t>
            </a:r>
          </a:p>
          <a:p>
            <a:pPr>
              <a:buClr>
                <a:srgbClr val="FFB81C"/>
              </a:buClr>
            </a:pPr>
            <a:endParaRPr lang="en-US" sz="2000" dirty="0">
              <a:solidFill>
                <a:srgbClr val="092F57"/>
              </a:solidFill>
              <a:highlight>
                <a:srgbClr val="FFFF00"/>
              </a:highlight>
              <a:latin typeface="Arial" panose="020B0604020202020204" pitchFamily="34" charset="0"/>
              <a:cs typeface="Arial" panose="020B0604020202020204" pitchFamily="34" charset="0"/>
            </a:endParaRPr>
          </a:p>
          <a:p>
            <a:pPr marL="342900" indent="-342900">
              <a:buClr>
                <a:srgbClr val="FFB81C"/>
              </a:buClr>
              <a:buSzPct val="130000"/>
              <a:buFont typeface="Arial" panose="020B0604020202020204" pitchFamily="34" charset="0"/>
              <a:buChar char="•"/>
            </a:pPr>
            <a:r>
              <a:rPr lang="en-US" sz="2000" dirty="0">
                <a:solidFill>
                  <a:srgbClr val="092F57"/>
                </a:solidFill>
                <a:latin typeface="Arial" panose="020B0604020202020204" pitchFamily="34" charset="0"/>
                <a:cs typeface="Arial" panose="020B0604020202020204" pitchFamily="34" charset="0"/>
              </a:rPr>
              <a:t>Workforce Transition – Role Mapping Activity</a:t>
            </a:r>
          </a:p>
          <a:p>
            <a:pPr marL="800100" lvl="1" indent="-342900">
              <a:buClr>
                <a:srgbClr val="FFB81C"/>
              </a:buClr>
              <a:buSzPct val="100000"/>
              <a:buFont typeface="Wingdings" panose="05000000000000000000" pitchFamily="2" charset="2"/>
              <a:buChar char="§"/>
            </a:pPr>
            <a:r>
              <a:rPr lang="en-US" sz="2000" dirty="0">
                <a:solidFill>
                  <a:srgbClr val="092F57"/>
                </a:solidFill>
                <a:latin typeface="Arial" panose="020B0604020202020204" pitchFamily="34" charset="0"/>
                <a:cs typeface="Arial" panose="020B0604020202020204" pitchFamily="34" charset="0"/>
              </a:rPr>
              <a:t>Anticipated in June 2021. </a:t>
            </a:r>
          </a:p>
          <a:p>
            <a:pPr>
              <a:buClr>
                <a:srgbClr val="FFB81C"/>
              </a:buClr>
            </a:pPr>
            <a:endParaRPr lang="en-US" sz="2000" dirty="0">
              <a:solidFill>
                <a:srgbClr val="092F57"/>
              </a:solidFill>
              <a:latin typeface="Arial" panose="020B0604020202020204" pitchFamily="34" charset="0"/>
              <a:cs typeface="Arial" panose="020B0604020202020204" pitchFamily="34" charset="0"/>
            </a:endParaRPr>
          </a:p>
          <a:p>
            <a:pPr marL="342900" indent="-342900">
              <a:buClr>
                <a:srgbClr val="FFB81C"/>
              </a:buClr>
              <a:buSzPct val="130000"/>
              <a:buFont typeface="Arial" panose="020B0604020202020204" pitchFamily="34" charset="0"/>
              <a:buChar char="•"/>
            </a:pPr>
            <a:r>
              <a:rPr lang="en-US" sz="2000" dirty="0">
                <a:solidFill>
                  <a:srgbClr val="092F57"/>
                </a:solidFill>
                <a:latin typeface="Arial" panose="020B0604020202020204" pitchFamily="34" charset="0"/>
                <a:cs typeface="Arial" panose="020B0604020202020204" pitchFamily="34" charset="0"/>
              </a:rPr>
              <a:t>Agency Approval Workflow Workbooks</a:t>
            </a:r>
          </a:p>
          <a:p>
            <a:pPr marL="800100" lvl="1" indent="-342900">
              <a:buClr>
                <a:srgbClr val="FFB81C"/>
              </a:buClr>
              <a:buFont typeface="Wingdings" panose="05000000000000000000" pitchFamily="2" charset="2"/>
              <a:buChar char="§"/>
            </a:pPr>
            <a:r>
              <a:rPr lang="en-US" sz="2000" dirty="0">
                <a:solidFill>
                  <a:srgbClr val="092F57"/>
                </a:solidFill>
                <a:latin typeface="Arial" panose="020B0604020202020204" pitchFamily="34" charset="0"/>
                <a:cs typeface="Arial" panose="020B0604020202020204" pitchFamily="34" charset="0"/>
              </a:rPr>
              <a:t>On the horizon. </a:t>
            </a:r>
          </a:p>
          <a:p>
            <a:pPr marL="342900" indent="-342900">
              <a:buClr>
                <a:srgbClr val="FFB81C"/>
              </a:buClr>
              <a:buFont typeface="Arial" panose="020B0604020202020204" pitchFamily="34" charset="0"/>
              <a:buChar char="•"/>
            </a:pPr>
            <a:endParaRPr lang="en-US" sz="2000" dirty="0">
              <a:solidFill>
                <a:srgbClr val="092F57"/>
              </a:solidFill>
              <a:latin typeface="Arial" panose="020B0604020202020204" pitchFamily="34" charset="0"/>
              <a:cs typeface="Arial" panose="020B0604020202020204" pitchFamily="34" charset="0"/>
            </a:endParaRPr>
          </a:p>
          <a:p>
            <a:pPr marL="342900" indent="-342900">
              <a:buClr>
                <a:srgbClr val="FFB81C"/>
              </a:buClr>
              <a:buSzPct val="130000"/>
              <a:buFont typeface="Arial" panose="020B0604020202020204" pitchFamily="34" charset="0"/>
              <a:buChar char="•"/>
            </a:pPr>
            <a:r>
              <a:rPr lang="en-US" sz="2000" dirty="0">
                <a:solidFill>
                  <a:srgbClr val="092F57"/>
                </a:solidFill>
                <a:latin typeface="Arial" panose="020B0604020202020204" pitchFamily="34" charset="0"/>
                <a:cs typeface="Arial" panose="020B0604020202020204" pitchFamily="34" charset="0"/>
              </a:rPr>
              <a:t>Luma Budget Module Launch</a:t>
            </a:r>
          </a:p>
          <a:p>
            <a:pPr marL="800100" lvl="1" indent="-342900">
              <a:buClr>
                <a:srgbClr val="FFB81C"/>
              </a:buClr>
              <a:buFont typeface="Wingdings" panose="05000000000000000000" pitchFamily="2" charset="2"/>
              <a:buChar char="§"/>
            </a:pPr>
            <a:r>
              <a:rPr lang="en-US" sz="2000" dirty="0">
                <a:solidFill>
                  <a:srgbClr val="092F57"/>
                </a:solidFill>
                <a:latin typeface="Arial" panose="020B0604020202020204" pitchFamily="34" charset="0"/>
                <a:cs typeface="Arial" panose="020B0604020202020204" pitchFamily="34" charset="0"/>
              </a:rPr>
              <a:t>May 17</a:t>
            </a:r>
            <a:r>
              <a:rPr lang="en-US" sz="2000" baseline="30000" dirty="0">
                <a:solidFill>
                  <a:srgbClr val="092F57"/>
                </a:solidFill>
                <a:latin typeface="Arial" panose="020B0604020202020204" pitchFamily="34" charset="0"/>
                <a:cs typeface="Arial" panose="020B0604020202020204" pitchFamily="34" charset="0"/>
              </a:rPr>
              <a:t>th</a:t>
            </a:r>
            <a:r>
              <a:rPr lang="en-US" sz="2000" dirty="0">
                <a:solidFill>
                  <a:srgbClr val="092F57"/>
                </a:solidFill>
                <a:latin typeface="Arial" panose="020B0604020202020204" pitchFamily="34" charset="0"/>
                <a:cs typeface="Arial" panose="020B0604020202020204" pitchFamily="34" charset="0"/>
              </a:rPr>
              <a:t>, 2021</a:t>
            </a:r>
          </a:p>
          <a:p>
            <a:pPr>
              <a:buClr>
                <a:srgbClr val="FFB81C"/>
              </a:buClr>
            </a:pPr>
            <a:endParaRPr lang="en-US" sz="2000" dirty="0">
              <a:solidFill>
                <a:srgbClr val="092F57"/>
              </a:solidFill>
              <a:highlight>
                <a:srgbClr val="FFFF00"/>
              </a:highlight>
              <a:latin typeface="Arial" panose="020B0604020202020204" pitchFamily="34" charset="0"/>
              <a:cs typeface="Arial" panose="020B0604020202020204" pitchFamily="34" charset="0"/>
            </a:endParaRPr>
          </a:p>
          <a:p>
            <a:pPr marL="342900" indent="-342900">
              <a:buClr>
                <a:srgbClr val="FFB81C"/>
              </a:buClr>
              <a:buFont typeface="Arial" panose="020B0604020202020204" pitchFamily="34" charset="0"/>
              <a:buChar char="•"/>
            </a:pPr>
            <a:endParaRPr lang="en-US" sz="2000" dirty="0">
              <a:solidFill>
                <a:srgbClr val="092F57"/>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1695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AA748-8361-4359-BEBE-1E41457CCCFA}"/>
              </a:ext>
            </a:extLst>
          </p:cNvPr>
          <p:cNvSpPr txBox="1">
            <a:spLocks/>
          </p:cNvSpPr>
          <p:nvPr/>
        </p:nvSpPr>
        <p:spPr>
          <a:xfrm>
            <a:off x="5501228" y="2474586"/>
            <a:ext cx="6226278" cy="8172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92F57"/>
                </a:solidFill>
                <a:latin typeface="Arial" panose="020B0604020202020204" pitchFamily="34" charset="0"/>
                <a:cs typeface="Arial" panose="020B0604020202020204" pitchFamily="34" charset="0"/>
              </a:rPr>
              <a:t>Engagement Opportunities</a:t>
            </a:r>
          </a:p>
        </p:txBody>
      </p:sp>
      <p:cxnSp>
        <p:nvCxnSpPr>
          <p:cNvPr id="3" name="Straight Connector 2">
            <a:extLst>
              <a:ext uri="{FF2B5EF4-FFF2-40B4-BE49-F238E27FC236}">
                <a16:creationId xmlns:a16="http://schemas.microsoft.com/office/drawing/2014/main" id="{85218220-8827-4B4D-A622-BE2FE44F6D58}"/>
              </a:ext>
            </a:extLst>
          </p:cNvPr>
          <p:cNvCxnSpPr/>
          <p:nvPr/>
        </p:nvCxnSpPr>
        <p:spPr>
          <a:xfrm>
            <a:off x="5579203" y="3870063"/>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sp>
        <p:nvSpPr>
          <p:cNvPr id="4" name="Freeform 146">
            <a:extLst>
              <a:ext uri="{FF2B5EF4-FFF2-40B4-BE49-F238E27FC236}">
                <a16:creationId xmlns:a16="http://schemas.microsoft.com/office/drawing/2014/main" id="{A2F27246-5F14-4284-A590-ACC789A67B02}"/>
              </a:ext>
            </a:extLst>
          </p:cNvPr>
          <p:cNvSpPr>
            <a:spLocks noEditPoints="1"/>
          </p:cNvSpPr>
          <p:nvPr/>
        </p:nvSpPr>
        <p:spPr bwMode="auto">
          <a:xfrm>
            <a:off x="1344233" y="2474586"/>
            <a:ext cx="2044919" cy="1579840"/>
          </a:xfrm>
          <a:custGeom>
            <a:avLst/>
            <a:gdLst>
              <a:gd name="T0" fmla="*/ 13 w 412"/>
              <a:gd name="T1" fmla="*/ 0 h 355"/>
              <a:gd name="T2" fmla="*/ 399 w 412"/>
              <a:gd name="T3" fmla="*/ 0 h 355"/>
              <a:gd name="T4" fmla="*/ 399 w 412"/>
              <a:gd name="T5" fmla="*/ 212 h 355"/>
              <a:gd name="T6" fmla="*/ 376 w 412"/>
              <a:gd name="T7" fmla="*/ 212 h 355"/>
              <a:gd name="T8" fmla="*/ 368 w 412"/>
              <a:gd name="T9" fmla="*/ 177 h 355"/>
              <a:gd name="T10" fmla="*/ 314 w 412"/>
              <a:gd name="T11" fmla="*/ 160 h 355"/>
              <a:gd name="T12" fmla="*/ 287 w 412"/>
              <a:gd name="T13" fmla="*/ 129 h 355"/>
              <a:gd name="T14" fmla="*/ 216 w 412"/>
              <a:gd name="T15" fmla="*/ 135 h 355"/>
              <a:gd name="T16" fmla="*/ 202 w 412"/>
              <a:gd name="T17" fmla="*/ 128 h 355"/>
              <a:gd name="T18" fmla="*/ 148 w 412"/>
              <a:gd name="T19" fmla="*/ 127 h 355"/>
              <a:gd name="T20" fmla="*/ 135 w 412"/>
              <a:gd name="T21" fmla="*/ 125 h 355"/>
              <a:gd name="T22" fmla="*/ 87 w 412"/>
              <a:gd name="T23" fmla="*/ 110 h 355"/>
              <a:gd name="T24" fmla="*/ 78 w 412"/>
              <a:gd name="T25" fmla="*/ 132 h 355"/>
              <a:gd name="T26" fmla="*/ 124 w 412"/>
              <a:gd name="T27" fmla="*/ 149 h 355"/>
              <a:gd name="T28" fmla="*/ 137 w 412"/>
              <a:gd name="T29" fmla="*/ 152 h 355"/>
              <a:gd name="T30" fmla="*/ 158 w 412"/>
              <a:gd name="T31" fmla="*/ 156 h 355"/>
              <a:gd name="T32" fmla="*/ 172 w 412"/>
              <a:gd name="T33" fmla="*/ 172 h 355"/>
              <a:gd name="T34" fmla="*/ 168 w 412"/>
              <a:gd name="T35" fmla="*/ 177 h 355"/>
              <a:gd name="T36" fmla="*/ 160 w 412"/>
              <a:gd name="T37" fmla="*/ 212 h 355"/>
              <a:gd name="T38" fmla="*/ 127 w 412"/>
              <a:gd name="T39" fmla="*/ 212 h 355"/>
              <a:gd name="T40" fmla="*/ 119 w 412"/>
              <a:gd name="T41" fmla="*/ 177 h 355"/>
              <a:gd name="T42" fmla="*/ 44 w 412"/>
              <a:gd name="T43" fmla="*/ 177 h 355"/>
              <a:gd name="T44" fmla="*/ 36 w 412"/>
              <a:gd name="T45" fmla="*/ 212 h 355"/>
              <a:gd name="T46" fmla="*/ 13 w 412"/>
              <a:gd name="T47" fmla="*/ 212 h 355"/>
              <a:gd name="T48" fmla="*/ 13 w 412"/>
              <a:gd name="T49" fmla="*/ 0 h 355"/>
              <a:gd name="T50" fmla="*/ 46 w 412"/>
              <a:gd name="T51" fmla="*/ 252 h 355"/>
              <a:gd name="T52" fmla="*/ 117 w 412"/>
              <a:gd name="T53" fmla="*/ 252 h 355"/>
              <a:gd name="T54" fmla="*/ 144 w 412"/>
              <a:gd name="T55" fmla="*/ 278 h 355"/>
              <a:gd name="T56" fmla="*/ 170 w 412"/>
              <a:gd name="T57" fmla="*/ 252 h 355"/>
              <a:gd name="T58" fmla="*/ 242 w 412"/>
              <a:gd name="T59" fmla="*/ 252 h 355"/>
              <a:gd name="T60" fmla="*/ 268 w 412"/>
              <a:gd name="T61" fmla="*/ 278 h 355"/>
              <a:gd name="T62" fmla="*/ 295 w 412"/>
              <a:gd name="T63" fmla="*/ 252 h 355"/>
              <a:gd name="T64" fmla="*/ 366 w 412"/>
              <a:gd name="T65" fmla="*/ 252 h 355"/>
              <a:gd name="T66" fmla="*/ 410 w 412"/>
              <a:gd name="T67" fmla="*/ 327 h 355"/>
              <a:gd name="T68" fmla="*/ 268 w 412"/>
              <a:gd name="T69" fmla="*/ 342 h 355"/>
              <a:gd name="T70" fmla="*/ 144 w 412"/>
              <a:gd name="T71" fmla="*/ 342 h 355"/>
              <a:gd name="T72" fmla="*/ 2 w 412"/>
              <a:gd name="T73" fmla="*/ 327 h 355"/>
              <a:gd name="T74" fmla="*/ 46 w 412"/>
              <a:gd name="T75" fmla="*/ 252 h 355"/>
              <a:gd name="T76" fmla="*/ 346 w 412"/>
              <a:gd name="T77" fmla="*/ 254 h 355"/>
              <a:gd name="T78" fmla="*/ 360 w 412"/>
              <a:gd name="T79" fmla="*/ 182 h 355"/>
              <a:gd name="T80" fmla="*/ 302 w 412"/>
              <a:gd name="T81" fmla="*/ 182 h 355"/>
              <a:gd name="T82" fmla="*/ 315 w 412"/>
              <a:gd name="T83" fmla="*/ 254 h 355"/>
              <a:gd name="T84" fmla="*/ 346 w 412"/>
              <a:gd name="T85" fmla="*/ 254 h 355"/>
              <a:gd name="T86" fmla="*/ 221 w 412"/>
              <a:gd name="T87" fmla="*/ 254 h 355"/>
              <a:gd name="T88" fmla="*/ 235 w 412"/>
              <a:gd name="T89" fmla="*/ 182 h 355"/>
              <a:gd name="T90" fmla="*/ 177 w 412"/>
              <a:gd name="T91" fmla="*/ 182 h 355"/>
              <a:gd name="T92" fmla="*/ 191 w 412"/>
              <a:gd name="T93" fmla="*/ 254 h 355"/>
              <a:gd name="T94" fmla="*/ 221 w 412"/>
              <a:gd name="T95" fmla="*/ 254 h 355"/>
              <a:gd name="T96" fmla="*/ 97 w 412"/>
              <a:gd name="T97" fmla="*/ 254 h 355"/>
              <a:gd name="T98" fmla="*/ 110 w 412"/>
              <a:gd name="T99" fmla="*/ 182 h 355"/>
              <a:gd name="T100" fmla="*/ 52 w 412"/>
              <a:gd name="T101" fmla="*/ 182 h 355"/>
              <a:gd name="T102" fmla="*/ 66 w 412"/>
              <a:gd name="T103" fmla="*/ 254 h 355"/>
              <a:gd name="T104" fmla="*/ 97 w 412"/>
              <a:gd name="T105" fmla="*/ 254 h 355"/>
              <a:gd name="T106" fmla="*/ 267 w 412"/>
              <a:gd name="T107" fmla="*/ 125 h 355"/>
              <a:gd name="T108" fmla="*/ 276 w 412"/>
              <a:gd name="T109" fmla="*/ 59 h 355"/>
              <a:gd name="T110" fmla="*/ 220 w 412"/>
              <a:gd name="T111" fmla="*/ 59 h 355"/>
              <a:gd name="T112" fmla="*/ 229 w 412"/>
              <a:gd name="T113" fmla="*/ 125 h 355"/>
              <a:gd name="T114" fmla="*/ 267 w 412"/>
              <a:gd name="T115" fmla="*/ 12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355">
                <a:moveTo>
                  <a:pt x="13" y="0"/>
                </a:moveTo>
                <a:cubicBezTo>
                  <a:pt x="399" y="0"/>
                  <a:pt x="399" y="0"/>
                  <a:pt x="399" y="0"/>
                </a:cubicBezTo>
                <a:cubicBezTo>
                  <a:pt x="399" y="212"/>
                  <a:pt x="399" y="212"/>
                  <a:pt x="399" y="212"/>
                </a:cubicBezTo>
                <a:cubicBezTo>
                  <a:pt x="376" y="212"/>
                  <a:pt x="376" y="212"/>
                  <a:pt x="376" y="212"/>
                </a:cubicBezTo>
                <a:cubicBezTo>
                  <a:pt x="377" y="200"/>
                  <a:pt x="375" y="188"/>
                  <a:pt x="368" y="177"/>
                </a:cubicBezTo>
                <a:cubicBezTo>
                  <a:pt x="357" y="159"/>
                  <a:pt x="333" y="153"/>
                  <a:pt x="314" y="160"/>
                </a:cubicBezTo>
                <a:cubicBezTo>
                  <a:pt x="309" y="147"/>
                  <a:pt x="300" y="135"/>
                  <a:pt x="287" y="129"/>
                </a:cubicBezTo>
                <a:cubicBezTo>
                  <a:pt x="267" y="152"/>
                  <a:pt x="238" y="154"/>
                  <a:pt x="216" y="135"/>
                </a:cubicBezTo>
                <a:cubicBezTo>
                  <a:pt x="210" y="130"/>
                  <a:pt x="209" y="129"/>
                  <a:pt x="202" y="128"/>
                </a:cubicBezTo>
                <a:cubicBezTo>
                  <a:pt x="148" y="127"/>
                  <a:pt x="148" y="127"/>
                  <a:pt x="148" y="127"/>
                </a:cubicBezTo>
                <a:cubicBezTo>
                  <a:pt x="144" y="127"/>
                  <a:pt x="139" y="126"/>
                  <a:pt x="135" y="125"/>
                </a:cubicBezTo>
                <a:cubicBezTo>
                  <a:pt x="87" y="110"/>
                  <a:pt x="87" y="110"/>
                  <a:pt x="87" y="110"/>
                </a:cubicBezTo>
                <a:cubicBezTo>
                  <a:pt x="72" y="104"/>
                  <a:pt x="65" y="127"/>
                  <a:pt x="78" y="132"/>
                </a:cubicBezTo>
                <a:cubicBezTo>
                  <a:pt x="124" y="149"/>
                  <a:pt x="124" y="149"/>
                  <a:pt x="124" y="149"/>
                </a:cubicBezTo>
                <a:cubicBezTo>
                  <a:pt x="130" y="151"/>
                  <a:pt x="130" y="151"/>
                  <a:pt x="137" y="152"/>
                </a:cubicBezTo>
                <a:cubicBezTo>
                  <a:pt x="158" y="156"/>
                  <a:pt x="158" y="156"/>
                  <a:pt x="158" y="156"/>
                </a:cubicBezTo>
                <a:cubicBezTo>
                  <a:pt x="170" y="158"/>
                  <a:pt x="172" y="163"/>
                  <a:pt x="172" y="172"/>
                </a:cubicBezTo>
                <a:cubicBezTo>
                  <a:pt x="171" y="174"/>
                  <a:pt x="170" y="175"/>
                  <a:pt x="168" y="177"/>
                </a:cubicBezTo>
                <a:cubicBezTo>
                  <a:pt x="162" y="188"/>
                  <a:pt x="160" y="200"/>
                  <a:pt x="160" y="212"/>
                </a:cubicBezTo>
                <a:cubicBezTo>
                  <a:pt x="127" y="212"/>
                  <a:pt x="127" y="212"/>
                  <a:pt x="127" y="212"/>
                </a:cubicBezTo>
                <a:cubicBezTo>
                  <a:pt x="128" y="200"/>
                  <a:pt x="125" y="188"/>
                  <a:pt x="119" y="177"/>
                </a:cubicBezTo>
                <a:cubicBezTo>
                  <a:pt x="103" y="151"/>
                  <a:pt x="60" y="151"/>
                  <a:pt x="44" y="177"/>
                </a:cubicBezTo>
                <a:cubicBezTo>
                  <a:pt x="37" y="188"/>
                  <a:pt x="35" y="200"/>
                  <a:pt x="36" y="212"/>
                </a:cubicBezTo>
                <a:cubicBezTo>
                  <a:pt x="13" y="212"/>
                  <a:pt x="13" y="212"/>
                  <a:pt x="13" y="212"/>
                </a:cubicBezTo>
                <a:lnTo>
                  <a:pt x="13" y="0"/>
                </a:lnTo>
                <a:close/>
                <a:moveTo>
                  <a:pt x="46" y="252"/>
                </a:moveTo>
                <a:cubicBezTo>
                  <a:pt x="66" y="276"/>
                  <a:pt x="96" y="276"/>
                  <a:pt x="117" y="252"/>
                </a:cubicBezTo>
                <a:cubicBezTo>
                  <a:pt x="128" y="257"/>
                  <a:pt x="137" y="267"/>
                  <a:pt x="144" y="278"/>
                </a:cubicBezTo>
                <a:cubicBezTo>
                  <a:pt x="151" y="267"/>
                  <a:pt x="160" y="257"/>
                  <a:pt x="170" y="252"/>
                </a:cubicBezTo>
                <a:cubicBezTo>
                  <a:pt x="191" y="276"/>
                  <a:pt x="221" y="276"/>
                  <a:pt x="242" y="252"/>
                </a:cubicBezTo>
                <a:cubicBezTo>
                  <a:pt x="252" y="257"/>
                  <a:pt x="261" y="267"/>
                  <a:pt x="268" y="278"/>
                </a:cubicBezTo>
                <a:cubicBezTo>
                  <a:pt x="275" y="267"/>
                  <a:pt x="284" y="257"/>
                  <a:pt x="295" y="252"/>
                </a:cubicBezTo>
                <a:cubicBezTo>
                  <a:pt x="316" y="276"/>
                  <a:pt x="346" y="276"/>
                  <a:pt x="366" y="252"/>
                </a:cubicBezTo>
                <a:cubicBezTo>
                  <a:pt x="393" y="264"/>
                  <a:pt x="408" y="306"/>
                  <a:pt x="410" y="327"/>
                </a:cubicBezTo>
                <a:cubicBezTo>
                  <a:pt x="412" y="351"/>
                  <a:pt x="310" y="355"/>
                  <a:pt x="268" y="342"/>
                </a:cubicBezTo>
                <a:cubicBezTo>
                  <a:pt x="238" y="352"/>
                  <a:pt x="174" y="352"/>
                  <a:pt x="144" y="342"/>
                </a:cubicBezTo>
                <a:cubicBezTo>
                  <a:pt x="102" y="355"/>
                  <a:pt x="0" y="351"/>
                  <a:pt x="2" y="327"/>
                </a:cubicBezTo>
                <a:cubicBezTo>
                  <a:pt x="4" y="306"/>
                  <a:pt x="20" y="264"/>
                  <a:pt x="46" y="252"/>
                </a:cubicBezTo>
                <a:close/>
                <a:moveTo>
                  <a:pt x="346" y="254"/>
                </a:moveTo>
                <a:cubicBezTo>
                  <a:pt x="362" y="241"/>
                  <a:pt x="375" y="208"/>
                  <a:pt x="360" y="182"/>
                </a:cubicBezTo>
                <a:cubicBezTo>
                  <a:pt x="347" y="161"/>
                  <a:pt x="314" y="161"/>
                  <a:pt x="302" y="182"/>
                </a:cubicBezTo>
                <a:cubicBezTo>
                  <a:pt x="286" y="208"/>
                  <a:pt x="300" y="241"/>
                  <a:pt x="315" y="254"/>
                </a:cubicBezTo>
                <a:cubicBezTo>
                  <a:pt x="322" y="259"/>
                  <a:pt x="339" y="259"/>
                  <a:pt x="346" y="254"/>
                </a:cubicBezTo>
                <a:close/>
                <a:moveTo>
                  <a:pt x="221" y="254"/>
                </a:moveTo>
                <a:cubicBezTo>
                  <a:pt x="237" y="241"/>
                  <a:pt x="251" y="208"/>
                  <a:pt x="235" y="182"/>
                </a:cubicBezTo>
                <a:cubicBezTo>
                  <a:pt x="223" y="161"/>
                  <a:pt x="189" y="161"/>
                  <a:pt x="177" y="182"/>
                </a:cubicBezTo>
                <a:cubicBezTo>
                  <a:pt x="161" y="208"/>
                  <a:pt x="175" y="241"/>
                  <a:pt x="191" y="254"/>
                </a:cubicBezTo>
                <a:cubicBezTo>
                  <a:pt x="198" y="259"/>
                  <a:pt x="214" y="259"/>
                  <a:pt x="221" y="254"/>
                </a:cubicBezTo>
                <a:close/>
                <a:moveTo>
                  <a:pt x="97" y="254"/>
                </a:moveTo>
                <a:cubicBezTo>
                  <a:pt x="112" y="241"/>
                  <a:pt x="126" y="208"/>
                  <a:pt x="110" y="182"/>
                </a:cubicBezTo>
                <a:cubicBezTo>
                  <a:pt x="98" y="161"/>
                  <a:pt x="65" y="161"/>
                  <a:pt x="52" y="182"/>
                </a:cubicBezTo>
                <a:cubicBezTo>
                  <a:pt x="37" y="208"/>
                  <a:pt x="50" y="241"/>
                  <a:pt x="66" y="254"/>
                </a:cubicBezTo>
                <a:cubicBezTo>
                  <a:pt x="73" y="259"/>
                  <a:pt x="90" y="259"/>
                  <a:pt x="97" y="254"/>
                </a:cubicBezTo>
                <a:close/>
                <a:moveTo>
                  <a:pt x="267" y="125"/>
                </a:moveTo>
                <a:cubicBezTo>
                  <a:pt x="280" y="111"/>
                  <a:pt x="290" y="82"/>
                  <a:pt x="276" y="59"/>
                </a:cubicBezTo>
                <a:cubicBezTo>
                  <a:pt x="264" y="39"/>
                  <a:pt x="232" y="39"/>
                  <a:pt x="220" y="59"/>
                </a:cubicBezTo>
                <a:cubicBezTo>
                  <a:pt x="206" y="82"/>
                  <a:pt x="216" y="111"/>
                  <a:pt x="229" y="125"/>
                </a:cubicBezTo>
                <a:cubicBezTo>
                  <a:pt x="239" y="136"/>
                  <a:pt x="257" y="136"/>
                  <a:pt x="267" y="125"/>
                </a:cubicBez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55495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4C98511-0278-4982-B0B6-37A96358BCE3}"/>
              </a:ext>
            </a:extLst>
          </p:cNvPr>
          <p:cNvGraphicFramePr>
            <a:graphicFrameLocks noGrp="1"/>
          </p:cNvGraphicFramePr>
          <p:nvPr>
            <p:extLst>
              <p:ext uri="{D42A27DB-BD31-4B8C-83A1-F6EECF244321}">
                <p14:modId xmlns:p14="http://schemas.microsoft.com/office/powerpoint/2010/main" val="572779859"/>
              </p:ext>
            </p:extLst>
          </p:nvPr>
        </p:nvGraphicFramePr>
        <p:xfrm>
          <a:off x="1294040" y="3959782"/>
          <a:ext cx="9053725" cy="1578696"/>
        </p:xfrm>
        <a:graphic>
          <a:graphicData uri="http://schemas.openxmlformats.org/drawingml/2006/table">
            <a:tbl>
              <a:tblPr firstRow="1" bandRow="1">
                <a:tableStyleId>{21E4AEA4-8DFA-4A89-87EB-49C32662AFE0}</a:tableStyleId>
              </a:tblPr>
              <a:tblGrid>
                <a:gridCol w="4516451">
                  <a:extLst>
                    <a:ext uri="{9D8B030D-6E8A-4147-A177-3AD203B41FA5}">
                      <a16:colId xmlns:a16="http://schemas.microsoft.com/office/drawing/2014/main" val="2786905575"/>
                    </a:ext>
                  </a:extLst>
                </a:gridCol>
                <a:gridCol w="4537274">
                  <a:extLst>
                    <a:ext uri="{9D8B030D-6E8A-4147-A177-3AD203B41FA5}">
                      <a16:colId xmlns:a16="http://schemas.microsoft.com/office/drawing/2014/main" val="1031165784"/>
                    </a:ext>
                  </a:extLst>
                </a:gridCol>
              </a:tblGrid>
              <a:tr h="526232">
                <a:tc>
                  <a:txBody>
                    <a:bodyPr/>
                    <a:lstStyle/>
                    <a:p>
                      <a:r>
                        <a:rPr lang="en-US" dirty="0">
                          <a:latin typeface="Arial" panose="020B0604020202020204" pitchFamily="34" charset="0"/>
                          <a:cs typeface="Arial" panose="020B0604020202020204" pitchFamily="34" charset="0"/>
                        </a:rPr>
                        <a:t>Upcoming Statewide Showcases  </a:t>
                      </a:r>
                    </a:p>
                  </a:txBody>
                  <a:tcPr anchor="ctr">
                    <a:solidFill>
                      <a:srgbClr val="092F57"/>
                    </a:solidFill>
                  </a:tcPr>
                </a:tc>
                <a:tc>
                  <a:txBody>
                    <a:bodyPr/>
                    <a:lstStyle/>
                    <a:p>
                      <a:r>
                        <a:rPr lang="en-US" dirty="0">
                          <a:latin typeface="Arial" panose="020B0604020202020204" pitchFamily="34" charset="0"/>
                          <a:cs typeface="Arial" panose="020B0604020202020204" pitchFamily="34" charset="0"/>
                        </a:rPr>
                        <a:t>Engagement Topics</a:t>
                      </a:r>
                    </a:p>
                  </a:txBody>
                  <a:tcPr anchor="ctr">
                    <a:solidFill>
                      <a:srgbClr val="092F57"/>
                    </a:solidFill>
                  </a:tcPr>
                </a:tc>
                <a:extLst>
                  <a:ext uri="{0D108BD9-81ED-4DB2-BD59-A6C34878D82A}">
                    <a16:rowId xmlns:a16="http://schemas.microsoft.com/office/drawing/2014/main" val="1557540212"/>
                  </a:ext>
                </a:extLst>
              </a:tr>
              <a:tr h="526232">
                <a:tc>
                  <a:txBody>
                    <a:bodyPr/>
                    <a:lstStyle/>
                    <a:p>
                      <a:r>
                        <a:rPr lang="en-US" sz="1600" dirty="0">
                          <a:solidFill>
                            <a:srgbClr val="092F57"/>
                          </a:solidFill>
                          <a:latin typeface="Arial" panose="020B0604020202020204" pitchFamily="34" charset="0"/>
                          <a:cs typeface="Arial" panose="020B0604020202020204" pitchFamily="34" charset="0"/>
                        </a:rPr>
                        <a:t>May 11</a:t>
                      </a:r>
                      <a:r>
                        <a:rPr lang="en-US" sz="1600" baseline="30000" dirty="0">
                          <a:solidFill>
                            <a:srgbClr val="092F57"/>
                          </a:solidFill>
                          <a:latin typeface="Arial" panose="020B0604020202020204" pitchFamily="34" charset="0"/>
                          <a:cs typeface="Arial" panose="020B0604020202020204" pitchFamily="34" charset="0"/>
                        </a:rPr>
                        <a:t>th</a:t>
                      </a:r>
                      <a:r>
                        <a:rPr lang="en-US" sz="1600" dirty="0">
                          <a:solidFill>
                            <a:srgbClr val="092F57"/>
                          </a:solidFill>
                          <a:latin typeface="Arial" panose="020B0604020202020204" pitchFamily="34" charset="0"/>
                          <a:cs typeface="Arial" panose="020B0604020202020204" pitchFamily="34" charset="0"/>
                        </a:rPr>
                        <a:t> &amp; 13</a:t>
                      </a:r>
                      <a:r>
                        <a:rPr lang="en-US" sz="1600" baseline="30000" dirty="0">
                          <a:solidFill>
                            <a:srgbClr val="092F57"/>
                          </a:solidFill>
                          <a:latin typeface="Arial" panose="020B0604020202020204" pitchFamily="34" charset="0"/>
                          <a:cs typeface="Arial" panose="020B0604020202020204" pitchFamily="34" charset="0"/>
                        </a:rPr>
                        <a:t>th</a:t>
                      </a:r>
                      <a:r>
                        <a:rPr lang="en-US" sz="1600" dirty="0">
                          <a:solidFill>
                            <a:srgbClr val="092F57"/>
                          </a:solidFill>
                          <a:latin typeface="Arial" panose="020B0604020202020204" pitchFamily="34" charset="0"/>
                          <a:cs typeface="Arial" panose="020B0604020202020204" pitchFamily="34" charset="0"/>
                        </a:rPr>
                        <a:t> </a:t>
                      </a:r>
                    </a:p>
                  </a:txBody>
                  <a:tcPr anchor="ctr">
                    <a:solidFill>
                      <a:schemeClr val="bg1">
                        <a:lumMod val="95000"/>
                      </a:schemeClr>
                    </a:solidFill>
                  </a:tcPr>
                </a:tc>
                <a:tc>
                  <a:txBody>
                    <a:bodyPr/>
                    <a:lstStyle/>
                    <a:p>
                      <a:r>
                        <a:rPr lang="en-US" sz="1600" dirty="0">
                          <a:solidFill>
                            <a:srgbClr val="092F57"/>
                          </a:solidFill>
                          <a:latin typeface="Arial" panose="020B0604020202020204" pitchFamily="34" charset="0"/>
                          <a:cs typeface="Arial" panose="020B0604020202020204" pitchFamily="34" charset="0"/>
                        </a:rPr>
                        <a:t>Expense Management</a:t>
                      </a:r>
                    </a:p>
                  </a:txBody>
                  <a:tcPr anchor="ctr">
                    <a:solidFill>
                      <a:schemeClr val="bg1">
                        <a:lumMod val="95000"/>
                      </a:schemeClr>
                    </a:solidFill>
                  </a:tcPr>
                </a:tc>
                <a:extLst>
                  <a:ext uri="{0D108BD9-81ED-4DB2-BD59-A6C34878D82A}">
                    <a16:rowId xmlns:a16="http://schemas.microsoft.com/office/drawing/2014/main" val="1123040849"/>
                  </a:ext>
                </a:extLst>
              </a:tr>
              <a:tr h="526232">
                <a:tc>
                  <a:txBody>
                    <a:bodyPr/>
                    <a:lstStyle/>
                    <a:p>
                      <a:r>
                        <a:rPr lang="en-US" sz="1600" dirty="0">
                          <a:solidFill>
                            <a:srgbClr val="092F57"/>
                          </a:solidFill>
                          <a:latin typeface="Arial" panose="020B0604020202020204" pitchFamily="34" charset="0"/>
                          <a:cs typeface="Arial" panose="020B0604020202020204" pitchFamily="34" charset="0"/>
                        </a:rPr>
                        <a:t>June 15</a:t>
                      </a:r>
                      <a:r>
                        <a:rPr lang="en-US" sz="1600" baseline="30000" dirty="0">
                          <a:solidFill>
                            <a:srgbClr val="092F57"/>
                          </a:solidFill>
                          <a:latin typeface="Arial" panose="020B0604020202020204" pitchFamily="34" charset="0"/>
                          <a:cs typeface="Arial" panose="020B0604020202020204" pitchFamily="34" charset="0"/>
                        </a:rPr>
                        <a:t>th</a:t>
                      </a:r>
                      <a:r>
                        <a:rPr lang="en-US" sz="1600" dirty="0">
                          <a:solidFill>
                            <a:srgbClr val="092F57"/>
                          </a:solidFill>
                          <a:latin typeface="Arial" panose="020B0604020202020204" pitchFamily="34" charset="0"/>
                          <a:cs typeface="Arial" panose="020B0604020202020204" pitchFamily="34" charset="0"/>
                        </a:rPr>
                        <a:t> &amp; 17</a:t>
                      </a:r>
                      <a:r>
                        <a:rPr lang="en-US" sz="1600" baseline="30000" dirty="0">
                          <a:solidFill>
                            <a:srgbClr val="092F57"/>
                          </a:solidFill>
                          <a:latin typeface="Arial" panose="020B0604020202020204" pitchFamily="34" charset="0"/>
                          <a:cs typeface="Arial" panose="020B0604020202020204" pitchFamily="34" charset="0"/>
                        </a:rPr>
                        <a:t>th</a:t>
                      </a:r>
                      <a:r>
                        <a:rPr lang="en-US" sz="1600" dirty="0">
                          <a:solidFill>
                            <a:srgbClr val="092F57"/>
                          </a:solidFill>
                          <a:latin typeface="Arial" panose="020B0604020202020204" pitchFamily="34" charset="0"/>
                          <a:cs typeface="Arial" panose="020B0604020202020204" pitchFamily="34" charset="0"/>
                        </a:rPr>
                        <a:t> </a:t>
                      </a:r>
                    </a:p>
                  </a:txBody>
                  <a:tcPr anchor="ctr">
                    <a:solidFill>
                      <a:schemeClr val="bg1">
                        <a:lumMod val="85000"/>
                      </a:schemeClr>
                    </a:solidFill>
                  </a:tcPr>
                </a:tc>
                <a:tc>
                  <a:txBody>
                    <a:bodyPr/>
                    <a:lstStyle/>
                    <a:p>
                      <a:r>
                        <a:rPr lang="en-US" sz="1600" dirty="0">
                          <a:solidFill>
                            <a:srgbClr val="092F57"/>
                          </a:solidFill>
                          <a:latin typeface="Arial" panose="020B0604020202020204" pitchFamily="34" charset="0"/>
                          <a:cs typeface="Arial" panose="020B0604020202020204" pitchFamily="34" charset="0"/>
                        </a:rPr>
                        <a:t>TBD</a:t>
                      </a:r>
                    </a:p>
                  </a:txBody>
                  <a:tcPr anchor="ctr">
                    <a:solidFill>
                      <a:schemeClr val="bg1">
                        <a:lumMod val="85000"/>
                      </a:schemeClr>
                    </a:solidFill>
                  </a:tcPr>
                </a:tc>
                <a:extLst>
                  <a:ext uri="{0D108BD9-81ED-4DB2-BD59-A6C34878D82A}">
                    <a16:rowId xmlns:a16="http://schemas.microsoft.com/office/drawing/2014/main" val="2829805036"/>
                  </a:ext>
                </a:extLst>
              </a:tr>
            </a:tbl>
          </a:graphicData>
        </a:graphic>
      </p:graphicFrame>
      <p:grpSp>
        <p:nvGrpSpPr>
          <p:cNvPr id="2" name="Group 1">
            <a:extLst>
              <a:ext uri="{FF2B5EF4-FFF2-40B4-BE49-F238E27FC236}">
                <a16:creationId xmlns:a16="http://schemas.microsoft.com/office/drawing/2014/main" id="{1407E1F4-C71D-4705-9662-74CC33497AF7}"/>
              </a:ext>
            </a:extLst>
          </p:cNvPr>
          <p:cNvGrpSpPr/>
          <p:nvPr/>
        </p:nvGrpSpPr>
        <p:grpSpPr>
          <a:xfrm>
            <a:off x="1017847" y="2105560"/>
            <a:ext cx="10392297" cy="1323440"/>
            <a:chOff x="1017847" y="1977931"/>
            <a:chExt cx="10392297" cy="1323440"/>
          </a:xfrm>
        </p:grpSpPr>
        <p:sp>
          <p:nvSpPr>
            <p:cNvPr id="3" name="TextBox 2">
              <a:extLst>
                <a:ext uri="{FF2B5EF4-FFF2-40B4-BE49-F238E27FC236}">
                  <a16:creationId xmlns:a16="http://schemas.microsoft.com/office/drawing/2014/main" id="{5537B3A5-5EB9-498E-9D93-0DEB6BAC701D}"/>
                </a:ext>
              </a:extLst>
            </p:cNvPr>
            <p:cNvSpPr txBox="1"/>
            <p:nvPr/>
          </p:nvSpPr>
          <p:spPr>
            <a:xfrm>
              <a:off x="1178490" y="1977932"/>
              <a:ext cx="10231654"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An opportunity for an overview of Luma topics and demonstrations of modules. Each statewide showcase will be done twice a month from 1:00 – 2:00 PM. The link to RSVP for these </a:t>
              </a:r>
              <a:r>
                <a:rPr lang="en-US" sz="1600" dirty="0">
                  <a:solidFill>
                    <a:srgbClr val="092F57"/>
                  </a:solidFill>
                  <a:latin typeface="Arial" panose="020B0604020202020204" pitchFamily="34" charset="0"/>
                  <a:cs typeface="Arial" panose="020B0604020202020204" pitchFamily="34" charset="0"/>
                </a:rPr>
                <a:t>showcase</a:t>
              </a:r>
              <a:r>
                <a:rPr kumimoji="0" lang="en-US" sz="16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s will be sent to agency change liaisons from distribution within the agencies as well as in upcoming newsletters. Each statewide engagement/showcase will be recorded. The materials from the meeting will be sent out to agency change liaisons for distribution. </a:t>
              </a:r>
            </a:p>
          </p:txBody>
        </p:sp>
        <p:cxnSp>
          <p:nvCxnSpPr>
            <p:cNvPr id="5" name="Straight Connector 4">
              <a:extLst>
                <a:ext uri="{FF2B5EF4-FFF2-40B4-BE49-F238E27FC236}">
                  <a16:creationId xmlns:a16="http://schemas.microsoft.com/office/drawing/2014/main" id="{93D95E3A-B3CC-46B8-9A5E-9C0B580F140D}"/>
                </a:ext>
              </a:extLst>
            </p:cNvPr>
            <p:cNvCxnSpPr>
              <a:cxnSpLocks/>
            </p:cNvCxnSpPr>
            <p:nvPr/>
          </p:nvCxnSpPr>
          <p:spPr>
            <a:xfrm>
              <a:off x="1017847" y="1977931"/>
              <a:ext cx="0" cy="1323439"/>
            </a:xfrm>
            <a:prstGeom prst="line">
              <a:avLst/>
            </a:prstGeom>
            <a:ln w="38100">
              <a:solidFill>
                <a:srgbClr val="E14504"/>
              </a:solidFill>
            </a:ln>
          </p:spPr>
          <p:style>
            <a:lnRef idx="1">
              <a:schemeClr val="accent2"/>
            </a:lnRef>
            <a:fillRef idx="0">
              <a:schemeClr val="accent2"/>
            </a:fillRef>
            <a:effectRef idx="0">
              <a:schemeClr val="accent2"/>
            </a:effectRef>
            <a:fontRef idx="minor">
              <a:schemeClr val="tx1"/>
            </a:fontRef>
          </p:style>
        </p:cxnSp>
      </p:grpSp>
      <p:sp>
        <p:nvSpPr>
          <p:cNvPr id="6" name="Title 5">
            <a:extLst>
              <a:ext uri="{FF2B5EF4-FFF2-40B4-BE49-F238E27FC236}">
                <a16:creationId xmlns:a16="http://schemas.microsoft.com/office/drawing/2014/main" id="{5A962F24-6865-44DA-B0D6-4C3ABD315EB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Statewide Showcases</a:t>
            </a:r>
          </a:p>
        </p:txBody>
      </p:sp>
    </p:spTree>
    <p:extLst>
      <p:ext uri="{BB962C8B-B14F-4D97-AF65-F5344CB8AC3E}">
        <p14:creationId xmlns:p14="http://schemas.microsoft.com/office/powerpoint/2010/main" val="3741639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A81AFEF-D88D-4853-8579-411099F22827}"/>
              </a:ext>
            </a:extLst>
          </p:cNvPr>
          <p:cNvGrpSpPr/>
          <p:nvPr/>
        </p:nvGrpSpPr>
        <p:grpSpPr>
          <a:xfrm>
            <a:off x="0" y="0"/>
            <a:ext cx="4850780" cy="6337301"/>
            <a:chOff x="0" y="0"/>
            <a:chExt cx="4850780" cy="6337301"/>
          </a:xfrm>
        </p:grpSpPr>
        <p:pic>
          <p:nvPicPr>
            <p:cNvPr id="2" name="Picture 1">
              <a:extLst>
                <a:ext uri="{FF2B5EF4-FFF2-40B4-BE49-F238E27FC236}">
                  <a16:creationId xmlns:a16="http://schemas.microsoft.com/office/drawing/2014/main" id="{B76DB9A8-E3BF-4836-84C4-818AC39EF4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155" t="15260" b="26998"/>
            <a:stretch/>
          </p:blipFill>
          <p:spPr>
            <a:xfrm>
              <a:off x="0" y="1"/>
              <a:ext cx="4850780" cy="6337300"/>
            </a:xfrm>
            <a:prstGeom prst="rect">
              <a:avLst/>
            </a:prstGeom>
          </p:spPr>
        </p:pic>
        <p:sp>
          <p:nvSpPr>
            <p:cNvPr id="3" name="Rectangle 2">
              <a:extLst>
                <a:ext uri="{FF2B5EF4-FFF2-40B4-BE49-F238E27FC236}">
                  <a16:creationId xmlns:a16="http://schemas.microsoft.com/office/drawing/2014/main" id="{C7739D29-AC37-46BB-8D4F-5884D0842756}"/>
                </a:ext>
              </a:extLst>
            </p:cNvPr>
            <p:cNvSpPr/>
            <p:nvPr/>
          </p:nvSpPr>
          <p:spPr>
            <a:xfrm>
              <a:off x="1" y="0"/>
              <a:ext cx="4850779" cy="6337301"/>
            </a:xfrm>
            <a:prstGeom prst="rect">
              <a:avLst/>
            </a:prstGeom>
            <a:gradFill flip="none" rotWithShape="1">
              <a:gsLst>
                <a:gs pos="43000">
                  <a:srgbClr val="092F57">
                    <a:alpha val="81000"/>
                  </a:srgb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2A7212C1-E25E-4CB2-B791-89A3BA092208}"/>
              </a:ext>
            </a:extLst>
          </p:cNvPr>
          <p:cNvSpPr txBox="1"/>
          <p:nvPr/>
        </p:nvSpPr>
        <p:spPr>
          <a:xfrm>
            <a:off x="1078725" y="2799315"/>
            <a:ext cx="2693330" cy="738664"/>
          </a:xfrm>
          <a:prstGeom prst="rect">
            <a:avLst/>
          </a:prstGeom>
          <a:noFill/>
        </p:spPr>
        <p:txBody>
          <a:bodyPr wrap="square" rtlCol="0">
            <a:spAutoFit/>
          </a:bodyPr>
          <a:lstStyle/>
          <a:p>
            <a:r>
              <a:rPr lang="en-US" sz="4200" b="1" dirty="0">
                <a:solidFill>
                  <a:schemeClr val="bg1"/>
                </a:solidFill>
                <a:latin typeface="Arial" panose="020B0604020202020204" pitchFamily="34" charset="0"/>
                <a:cs typeface="Arial" panose="020B0604020202020204" pitchFamily="34" charset="0"/>
              </a:rPr>
              <a:t>AGENDA</a:t>
            </a:r>
          </a:p>
        </p:txBody>
      </p:sp>
      <p:sp>
        <p:nvSpPr>
          <p:cNvPr id="5" name="TextBox 4">
            <a:extLst>
              <a:ext uri="{FF2B5EF4-FFF2-40B4-BE49-F238E27FC236}">
                <a16:creationId xmlns:a16="http://schemas.microsoft.com/office/drawing/2014/main" id="{0D98AFF5-910B-4929-9DCD-366D214D294C}"/>
              </a:ext>
            </a:extLst>
          </p:cNvPr>
          <p:cNvSpPr txBox="1"/>
          <p:nvPr/>
        </p:nvSpPr>
        <p:spPr>
          <a:xfrm>
            <a:off x="5821404" y="605435"/>
            <a:ext cx="5291871" cy="4611519"/>
          </a:xfrm>
          <a:prstGeom prst="rect">
            <a:avLst/>
          </a:prstGeom>
          <a:noFill/>
        </p:spPr>
        <p:txBody>
          <a:bodyPr wrap="square" rtlCol="0" anchor="t">
            <a:spAutoFit/>
          </a:bodyPr>
          <a:lstStyle/>
          <a:p>
            <a:pPr>
              <a:lnSpc>
                <a:spcPct val="150000"/>
              </a:lnSpc>
              <a:buClr>
                <a:srgbClr val="FFB81C"/>
              </a:buClr>
            </a:pPr>
            <a:endParaRPr lang="en-US" dirty="0">
              <a:solidFill>
                <a:srgbClr val="092F57"/>
              </a:solidFill>
              <a:latin typeface="Arial" panose="020B0604020202020204" pitchFamily="34" charset="0"/>
              <a:cs typeface="Arial" panose="020B0604020202020204" pitchFamily="34" charset="0"/>
            </a:endParaRP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OCM Team Update</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Luma Budget Module Training and Launch</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Luma Finance &amp; Procurement Modules Update</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Luma Webpage Resources</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Ongoing Activities</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Upcoming Activities </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Engagement Opportunities </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Know Do Share Report (K.D.S.R.)</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Resources</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Q&amp;A</a:t>
            </a:r>
          </a:p>
        </p:txBody>
      </p:sp>
    </p:spTree>
    <p:extLst>
      <p:ext uri="{BB962C8B-B14F-4D97-AF65-F5344CB8AC3E}">
        <p14:creationId xmlns:p14="http://schemas.microsoft.com/office/powerpoint/2010/main" val="156478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249"/>
                                          </p:stCondLst>
                                        </p:cTn>
                                        <p:tgtEl>
                                          <p:spTgt spid="5">
                                            <p:txEl>
                                              <p:pRg st="1" end="1"/>
                                            </p:txEl>
                                          </p:spTgt>
                                        </p:tgtEl>
                                        <p:attrNameLst>
                                          <p:attrName>style.visibility</p:attrName>
                                        </p:attrNameLst>
                                      </p:cBhvr>
                                      <p:to>
                                        <p:strVal val="visible"/>
                                      </p:to>
                                    </p:set>
                                  </p:childTnLst>
                                </p:cTn>
                              </p:par>
                            </p:childTnLst>
                          </p:cTn>
                        </p:par>
                        <p:par>
                          <p:cTn id="15" fill="hold">
                            <p:stCondLst>
                              <p:cond delay="1250"/>
                            </p:stCondLst>
                            <p:childTnLst>
                              <p:par>
                                <p:cTn id="16" presetID="1" presetClass="entr" presetSubtype="0" fill="hold" grpId="0" nodeType="afterEffect">
                                  <p:stCondLst>
                                    <p:cond delay="0"/>
                                  </p:stCondLst>
                                  <p:childTnLst>
                                    <p:set>
                                      <p:cBhvr>
                                        <p:cTn id="17" dur="1" fill="hold">
                                          <p:stCondLst>
                                            <p:cond delay="249"/>
                                          </p:stCondLst>
                                        </p:cTn>
                                        <p:tgtEl>
                                          <p:spTgt spid="5">
                                            <p:txEl>
                                              <p:pRg st="2" end="2"/>
                                            </p:txEl>
                                          </p:spTgt>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249"/>
                                          </p:stCondLst>
                                        </p:cTn>
                                        <p:tgtEl>
                                          <p:spTgt spid="5">
                                            <p:txEl>
                                              <p:pRg st="3" end="3"/>
                                            </p:txEl>
                                          </p:spTgt>
                                        </p:tgtEl>
                                        <p:attrNameLst>
                                          <p:attrName>style.visibility</p:attrName>
                                        </p:attrNameLst>
                                      </p:cBhvr>
                                      <p:to>
                                        <p:strVal val="visible"/>
                                      </p:to>
                                    </p:set>
                                  </p:childTnLst>
                                </p:cTn>
                              </p:par>
                            </p:childTnLst>
                          </p:cTn>
                        </p:par>
                        <p:par>
                          <p:cTn id="21" fill="hold">
                            <p:stCondLst>
                              <p:cond delay="1750"/>
                            </p:stCondLst>
                            <p:childTnLst>
                              <p:par>
                                <p:cTn id="22" presetID="1" presetClass="entr" presetSubtype="0" fill="hold" grpId="0" nodeType="afterEffect">
                                  <p:stCondLst>
                                    <p:cond delay="0"/>
                                  </p:stCondLst>
                                  <p:childTnLst>
                                    <p:set>
                                      <p:cBhvr>
                                        <p:cTn id="23" dur="1" fill="hold">
                                          <p:stCondLst>
                                            <p:cond delay="249"/>
                                          </p:stCondLst>
                                        </p:cTn>
                                        <p:tgtEl>
                                          <p:spTgt spid="5">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249"/>
                                          </p:stCondLst>
                                        </p:cTn>
                                        <p:tgtEl>
                                          <p:spTgt spid="5">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249"/>
                                          </p:stCondLst>
                                        </p:cTn>
                                        <p:tgtEl>
                                          <p:spTgt spid="5">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249"/>
                                          </p:stCondLst>
                                        </p:cTn>
                                        <p:tgtEl>
                                          <p:spTgt spid="5">
                                            <p:txEl>
                                              <p:pRg st="7" end="7"/>
                                            </p:txEl>
                                          </p:spTgt>
                                        </p:tgtEl>
                                        <p:attrNameLst>
                                          <p:attrName>style.visibility</p:attrName>
                                        </p:attrNameLst>
                                      </p:cBhvr>
                                      <p:to>
                                        <p:strVal val="visible"/>
                                      </p:to>
                                    </p:set>
                                  </p:childTnLst>
                                </p:cTn>
                              </p:par>
                            </p:childTnLst>
                          </p:cTn>
                        </p:par>
                        <p:par>
                          <p:cTn id="36" fill="hold">
                            <p:stCondLst>
                              <p:cond delay="250"/>
                            </p:stCondLst>
                            <p:childTnLst>
                              <p:par>
                                <p:cTn id="37" presetID="1" presetClass="entr" presetSubtype="0" fill="hold" grpId="0" nodeType="afterEffect">
                                  <p:stCondLst>
                                    <p:cond delay="0"/>
                                  </p:stCondLst>
                                  <p:childTnLst>
                                    <p:set>
                                      <p:cBhvr>
                                        <p:cTn id="38" dur="1" fill="hold">
                                          <p:stCondLst>
                                            <p:cond delay="249"/>
                                          </p:stCondLst>
                                        </p:cTn>
                                        <p:tgtEl>
                                          <p:spTgt spid="5">
                                            <p:txEl>
                                              <p:pRg st="8" end="8"/>
                                            </p:txEl>
                                          </p:spTgt>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249"/>
                                          </p:stCondLst>
                                        </p:cTn>
                                        <p:tgtEl>
                                          <p:spTgt spid="5">
                                            <p:txEl>
                                              <p:pRg st="9" end="9"/>
                                            </p:txEl>
                                          </p:spTgt>
                                        </p:tgtEl>
                                        <p:attrNameLst>
                                          <p:attrName>style.visibility</p:attrName>
                                        </p:attrNameLst>
                                      </p:cBhvr>
                                      <p:to>
                                        <p:strVal val="visible"/>
                                      </p:to>
                                    </p:set>
                                  </p:childTnLst>
                                </p:cTn>
                              </p:par>
                            </p:childTnLst>
                          </p:cTn>
                        </p:par>
                        <p:par>
                          <p:cTn id="42" fill="hold">
                            <p:stCondLst>
                              <p:cond delay="750"/>
                            </p:stCondLst>
                            <p:childTnLst>
                              <p:par>
                                <p:cTn id="43" presetID="1" presetClass="entr" presetSubtype="0" fill="hold" grpId="0" nodeType="afterEffect">
                                  <p:stCondLst>
                                    <p:cond delay="0"/>
                                  </p:stCondLst>
                                  <p:childTnLst>
                                    <p:set>
                                      <p:cBhvr>
                                        <p:cTn id="44" dur="1" fill="hold">
                                          <p:stCondLst>
                                            <p:cond delay="249"/>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9D1720-B0F2-4D83-8FEE-5DE418E931FA}"/>
              </a:ext>
            </a:extLst>
          </p:cNvPr>
          <p:cNvSpPr txBox="1"/>
          <p:nvPr/>
        </p:nvSpPr>
        <p:spPr>
          <a:xfrm>
            <a:off x="7057396" y="2566732"/>
            <a:ext cx="3132051" cy="784830"/>
          </a:xfrm>
          <a:prstGeom prst="rect">
            <a:avLst/>
          </a:prstGeom>
          <a:noFill/>
        </p:spPr>
        <p:txBody>
          <a:bodyPr wrap="square" rtlCol="0" anchor="t">
            <a:spAutoFit/>
          </a:bodyPr>
          <a:lstStyle/>
          <a:p>
            <a:pPr algn="ctr"/>
            <a:r>
              <a:rPr lang="EN-US" sz="4500" dirty="0">
                <a:solidFill>
                  <a:srgbClr val="092F57"/>
                </a:solidFill>
                <a:latin typeface="Arial" panose="020B0604020202020204" pitchFamily="34" charset="0"/>
                <a:cs typeface="Arial" panose="020B0604020202020204" pitchFamily="34" charset="0"/>
              </a:rPr>
              <a:t>K</a:t>
            </a:r>
            <a:r>
              <a:rPr lang="en-US" sz="4500" dirty="0">
                <a:solidFill>
                  <a:srgbClr val="092F57"/>
                </a:solidFill>
                <a:latin typeface="Arial" panose="020B0604020202020204" pitchFamily="34" charset="0"/>
                <a:cs typeface="Arial" panose="020B0604020202020204" pitchFamily="34" charset="0"/>
              </a:rPr>
              <a:t>.</a:t>
            </a:r>
            <a:r>
              <a:rPr lang="EN-US" sz="4500" dirty="0">
                <a:solidFill>
                  <a:srgbClr val="092F57"/>
                </a:solidFill>
                <a:latin typeface="Arial" panose="020B0604020202020204" pitchFamily="34" charset="0"/>
                <a:cs typeface="Arial" panose="020B0604020202020204" pitchFamily="34" charset="0"/>
              </a:rPr>
              <a:t>D</a:t>
            </a:r>
            <a:r>
              <a:rPr lang="en-US" sz="4500" dirty="0">
                <a:solidFill>
                  <a:srgbClr val="092F57"/>
                </a:solidFill>
                <a:latin typeface="Arial" panose="020B0604020202020204" pitchFamily="34" charset="0"/>
                <a:cs typeface="Arial" panose="020B0604020202020204" pitchFamily="34" charset="0"/>
              </a:rPr>
              <a:t>.</a:t>
            </a:r>
            <a:r>
              <a:rPr lang="EN-US" sz="4500" dirty="0">
                <a:solidFill>
                  <a:srgbClr val="092F57"/>
                </a:solidFill>
                <a:latin typeface="Arial" panose="020B0604020202020204" pitchFamily="34" charset="0"/>
                <a:cs typeface="Arial" panose="020B0604020202020204" pitchFamily="34" charset="0"/>
              </a:rPr>
              <a:t>S</a:t>
            </a:r>
            <a:r>
              <a:rPr lang="en-US" sz="4500" dirty="0">
                <a:solidFill>
                  <a:srgbClr val="092F57"/>
                </a:solidFill>
                <a:latin typeface="Arial" panose="020B0604020202020204" pitchFamily="34" charset="0"/>
                <a:cs typeface="Arial" panose="020B0604020202020204" pitchFamily="34" charset="0"/>
              </a:rPr>
              <a:t>.</a:t>
            </a:r>
            <a:r>
              <a:rPr lang="EN-US" sz="4500" dirty="0">
                <a:solidFill>
                  <a:srgbClr val="092F57"/>
                </a:solidFill>
                <a:latin typeface="Arial" panose="020B0604020202020204" pitchFamily="34" charset="0"/>
                <a:cs typeface="Arial" panose="020B0604020202020204" pitchFamily="34" charset="0"/>
              </a:rPr>
              <a:t>R</a:t>
            </a:r>
            <a:r>
              <a:rPr lang="en-US" sz="4500" dirty="0">
                <a:solidFill>
                  <a:srgbClr val="092F57"/>
                </a:solidFill>
                <a:latin typeface="Arial" panose="020B0604020202020204" pitchFamily="34" charset="0"/>
                <a:cs typeface="Arial" panose="020B0604020202020204" pitchFamily="34" charset="0"/>
              </a:rPr>
              <a:t>.</a:t>
            </a:r>
          </a:p>
        </p:txBody>
      </p:sp>
      <p:cxnSp>
        <p:nvCxnSpPr>
          <p:cNvPr id="4" name="Straight Connector 3">
            <a:extLst>
              <a:ext uri="{FF2B5EF4-FFF2-40B4-BE49-F238E27FC236}">
                <a16:creationId xmlns:a16="http://schemas.microsoft.com/office/drawing/2014/main" id="{04DB3BCB-BF52-4779-82AF-7F9131004331}"/>
              </a:ext>
            </a:extLst>
          </p:cNvPr>
          <p:cNvCxnSpPr>
            <a:cxnSpLocks/>
          </p:cNvCxnSpPr>
          <p:nvPr/>
        </p:nvCxnSpPr>
        <p:spPr>
          <a:xfrm>
            <a:off x="5885632" y="3429000"/>
            <a:ext cx="547558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6C1C39E-4CED-40FE-B279-AFC628A4C721}"/>
              </a:ext>
            </a:extLst>
          </p:cNvPr>
          <p:cNvCxnSpPr/>
          <p:nvPr/>
        </p:nvCxnSpPr>
        <p:spPr>
          <a:xfrm>
            <a:off x="2344366" y="2042809"/>
            <a:ext cx="0" cy="2363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AEC8B3D-60B9-435F-B283-329518542D16}"/>
              </a:ext>
            </a:extLst>
          </p:cNvPr>
          <p:cNvCxnSpPr>
            <a:cxnSpLocks/>
          </p:cNvCxnSpPr>
          <p:nvPr/>
        </p:nvCxnSpPr>
        <p:spPr>
          <a:xfrm rot="16200000" flipH="1" flipV="1">
            <a:off x="2428672" y="2039568"/>
            <a:ext cx="0" cy="2363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descr="Lightbulb">
            <a:extLst>
              <a:ext uri="{FF2B5EF4-FFF2-40B4-BE49-F238E27FC236}">
                <a16:creationId xmlns:a16="http://schemas.microsoft.com/office/drawing/2014/main" id="{0A5427AA-1EDD-40A1-90B7-D0D398154D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3870" y="2115038"/>
            <a:ext cx="903388" cy="903388"/>
          </a:xfrm>
          <a:prstGeom prst="rect">
            <a:avLst/>
          </a:prstGeom>
        </p:spPr>
      </p:pic>
      <p:pic>
        <p:nvPicPr>
          <p:cNvPr id="10" name="Graphic 9" descr="Run">
            <a:extLst>
              <a:ext uri="{FF2B5EF4-FFF2-40B4-BE49-F238E27FC236}">
                <a16:creationId xmlns:a16="http://schemas.microsoft.com/office/drawing/2014/main" id="{15CFFEB9-AEEA-4FA7-9ECD-92F2D74375E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08390" y="2281953"/>
            <a:ext cx="736473" cy="736473"/>
          </a:xfrm>
          <a:prstGeom prst="rect">
            <a:avLst/>
          </a:prstGeom>
        </p:spPr>
      </p:pic>
      <p:pic>
        <p:nvPicPr>
          <p:cNvPr id="12" name="Graphic 11" descr="Speech">
            <a:extLst>
              <a:ext uri="{FF2B5EF4-FFF2-40B4-BE49-F238E27FC236}">
                <a16:creationId xmlns:a16="http://schemas.microsoft.com/office/drawing/2014/main" id="{6AAC8D48-4F4D-4E5F-98C9-A4E84BEB9B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3695" y="3351562"/>
            <a:ext cx="743738" cy="743738"/>
          </a:xfrm>
          <a:prstGeom prst="rect">
            <a:avLst/>
          </a:prstGeom>
        </p:spPr>
      </p:pic>
      <p:pic>
        <p:nvPicPr>
          <p:cNvPr id="13" name="Graphic 12" descr="Paper">
            <a:extLst>
              <a:ext uri="{FF2B5EF4-FFF2-40B4-BE49-F238E27FC236}">
                <a16:creationId xmlns:a16="http://schemas.microsoft.com/office/drawing/2014/main" id="{9FEA93CF-3B72-4F7E-9FF0-8A8099C23E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08390" y="3338829"/>
            <a:ext cx="756471" cy="756471"/>
          </a:xfrm>
          <a:prstGeom prst="rect">
            <a:avLst/>
          </a:prstGeom>
        </p:spPr>
      </p:pic>
    </p:spTree>
    <p:extLst>
      <p:ext uri="{BB962C8B-B14F-4D97-AF65-F5344CB8AC3E}">
        <p14:creationId xmlns:p14="http://schemas.microsoft.com/office/powerpoint/2010/main" val="3697590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439C1F-7DE0-43EB-9466-7E2DEC6A38A4}"/>
              </a:ext>
            </a:extLst>
          </p:cNvPr>
          <p:cNvSpPr txBox="1"/>
          <p:nvPr/>
        </p:nvSpPr>
        <p:spPr>
          <a:xfrm>
            <a:off x="6582004" y="1483583"/>
            <a:ext cx="2407945" cy="600164"/>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Please share this information or engagement opportunities with your Agency </a:t>
            </a:r>
          </a:p>
        </p:txBody>
      </p:sp>
      <p:pic>
        <p:nvPicPr>
          <p:cNvPr id="3" name="Picture 2">
            <a:extLst>
              <a:ext uri="{FF2B5EF4-FFF2-40B4-BE49-F238E27FC236}">
                <a16:creationId xmlns:a16="http://schemas.microsoft.com/office/drawing/2014/main" id="{4319AF6A-FC3C-41AF-B1AF-22F9063D63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62" y="125576"/>
            <a:ext cx="1897681" cy="551940"/>
          </a:xfrm>
          <a:prstGeom prst="rect">
            <a:avLst/>
          </a:prstGeom>
        </p:spPr>
      </p:pic>
      <p:sp>
        <p:nvSpPr>
          <p:cNvPr id="4" name="Rectangle 3">
            <a:extLst>
              <a:ext uri="{FF2B5EF4-FFF2-40B4-BE49-F238E27FC236}">
                <a16:creationId xmlns:a16="http://schemas.microsoft.com/office/drawing/2014/main" id="{DB2FEC5C-A229-4685-86AE-89510B29BDEA}"/>
              </a:ext>
            </a:extLst>
          </p:cNvPr>
          <p:cNvSpPr/>
          <p:nvPr/>
        </p:nvSpPr>
        <p:spPr>
          <a:xfrm>
            <a:off x="2310063" y="0"/>
            <a:ext cx="9881937" cy="713677"/>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Arial" panose="020B0604020202020204" pitchFamily="34" charset="0"/>
                <a:cs typeface="Arial" panose="020B0604020202020204" pitchFamily="34" charset="0"/>
              </a:rPr>
              <a:t>Preparing Agencies for Success Before and After Infor </a:t>
            </a:r>
            <a:r>
              <a:rPr lang="en-US" sz="2000" b="1" dirty="0" err="1">
                <a:latin typeface="Arial" panose="020B0604020202020204" pitchFamily="34" charset="0"/>
                <a:cs typeface="Arial" panose="020B0604020202020204" pitchFamily="34" charset="0"/>
              </a:rPr>
              <a:t>CloudSuite</a:t>
            </a:r>
            <a:r>
              <a:rPr lang="en-US" sz="2000" b="1" dirty="0">
                <a:latin typeface="Arial" panose="020B0604020202020204" pitchFamily="34" charset="0"/>
                <a:cs typeface="Arial" panose="020B0604020202020204" pitchFamily="34" charset="0"/>
              </a:rPr>
              <a:t> Go-Live</a:t>
            </a:r>
          </a:p>
        </p:txBody>
      </p:sp>
      <p:pic>
        <p:nvPicPr>
          <p:cNvPr id="5" name="Graphic 4" descr="Lightbulb">
            <a:extLst>
              <a:ext uri="{FF2B5EF4-FFF2-40B4-BE49-F238E27FC236}">
                <a16:creationId xmlns:a16="http://schemas.microsoft.com/office/drawing/2014/main" id="{D0E3BA02-6D09-44B2-A9F1-711305117D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561" y="875229"/>
            <a:ext cx="478711" cy="478711"/>
          </a:xfrm>
          <a:prstGeom prst="rect">
            <a:avLst/>
          </a:prstGeom>
        </p:spPr>
      </p:pic>
      <p:sp>
        <p:nvSpPr>
          <p:cNvPr id="6" name="Rectangle 5">
            <a:extLst>
              <a:ext uri="{FF2B5EF4-FFF2-40B4-BE49-F238E27FC236}">
                <a16:creationId xmlns:a16="http://schemas.microsoft.com/office/drawing/2014/main" id="{FF59CD9C-BB17-4C35-8B92-F776A5B23AB4}"/>
              </a:ext>
            </a:extLst>
          </p:cNvPr>
          <p:cNvSpPr/>
          <p:nvPr/>
        </p:nvSpPr>
        <p:spPr>
          <a:xfrm>
            <a:off x="649940" y="933147"/>
            <a:ext cx="2222132" cy="371540"/>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KNOW</a:t>
            </a:r>
          </a:p>
        </p:txBody>
      </p:sp>
      <p:sp>
        <p:nvSpPr>
          <p:cNvPr id="7" name="Rectangle 6">
            <a:extLst>
              <a:ext uri="{FF2B5EF4-FFF2-40B4-BE49-F238E27FC236}">
                <a16:creationId xmlns:a16="http://schemas.microsoft.com/office/drawing/2014/main" id="{2B72A879-1C9F-43A2-B123-6909580AD653}"/>
              </a:ext>
            </a:extLst>
          </p:cNvPr>
          <p:cNvSpPr/>
          <p:nvPr/>
        </p:nvSpPr>
        <p:spPr>
          <a:xfrm>
            <a:off x="3594130" y="950579"/>
            <a:ext cx="2234187" cy="371540"/>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DO</a:t>
            </a:r>
          </a:p>
        </p:txBody>
      </p:sp>
      <p:sp>
        <p:nvSpPr>
          <p:cNvPr id="8" name="Rectangle 7">
            <a:extLst>
              <a:ext uri="{FF2B5EF4-FFF2-40B4-BE49-F238E27FC236}">
                <a16:creationId xmlns:a16="http://schemas.microsoft.com/office/drawing/2014/main" id="{7D4F22AB-EE50-44F4-941E-8E1BC29DF158}"/>
              </a:ext>
            </a:extLst>
          </p:cNvPr>
          <p:cNvSpPr/>
          <p:nvPr/>
        </p:nvSpPr>
        <p:spPr>
          <a:xfrm>
            <a:off x="6576003" y="950579"/>
            <a:ext cx="2234188" cy="366606"/>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SHARE</a:t>
            </a:r>
          </a:p>
        </p:txBody>
      </p:sp>
      <p:sp>
        <p:nvSpPr>
          <p:cNvPr id="9" name="Rectangle 8">
            <a:extLst>
              <a:ext uri="{FF2B5EF4-FFF2-40B4-BE49-F238E27FC236}">
                <a16:creationId xmlns:a16="http://schemas.microsoft.com/office/drawing/2014/main" id="{D35AEF19-0E38-43BF-9A40-64A00657A713}"/>
              </a:ext>
            </a:extLst>
          </p:cNvPr>
          <p:cNvSpPr/>
          <p:nvPr/>
        </p:nvSpPr>
        <p:spPr>
          <a:xfrm>
            <a:off x="9510838" y="935614"/>
            <a:ext cx="2234188" cy="366606"/>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REPORT</a:t>
            </a:r>
          </a:p>
        </p:txBody>
      </p:sp>
      <p:sp>
        <p:nvSpPr>
          <p:cNvPr id="10" name="TextBox 9">
            <a:extLst>
              <a:ext uri="{FF2B5EF4-FFF2-40B4-BE49-F238E27FC236}">
                <a16:creationId xmlns:a16="http://schemas.microsoft.com/office/drawing/2014/main" id="{EFCA569F-EC9C-4182-8933-16EF66DC5A73}"/>
              </a:ext>
            </a:extLst>
          </p:cNvPr>
          <p:cNvSpPr txBox="1"/>
          <p:nvPr/>
        </p:nvSpPr>
        <p:spPr>
          <a:xfrm>
            <a:off x="566838" y="1506125"/>
            <a:ext cx="2407945" cy="430887"/>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Read Luma Project news and updates in this column.</a:t>
            </a:r>
          </a:p>
        </p:txBody>
      </p:sp>
      <p:sp>
        <p:nvSpPr>
          <p:cNvPr id="11" name="TextBox 10">
            <a:extLst>
              <a:ext uri="{FF2B5EF4-FFF2-40B4-BE49-F238E27FC236}">
                <a16:creationId xmlns:a16="http://schemas.microsoft.com/office/drawing/2014/main" id="{18A4EB57-20F9-4E32-8241-1EEA7739EEC1}"/>
              </a:ext>
            </a:extLst>
          </p:cNvPr>
          <p:cNvSpPr txBox="1"/>
          <p:nvPr/>
        </p:nvSpPr>
        <p:spPr>
          <a:xfrm>
            <a:off x="3512218" y="1486824"/>
            <a:ext cx="2407945" cy="769441"/>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Meet with employees and leadership in your agency to discuss these messages or action items.</a:t>
            </a:r>
          </a:p>
        </p:txBody>
      </p:sp>
      <p:sp>
        <p:nvSpPr>
          <p:cNvPr id="12" name="TextBox 11">
            <a:extLst>
              <a:ext uri="{FF2B5EF4-FFF2-40B4-BE49-F238E27FC236}">
                <a16:creationId xmlns:a16="http://schemas.microsoft.com/office/drawing/2014/main" id="{58DF5548-0191-46F2-BE5F-17AC61ABF68A}"/>
              </a:ext>
            </a:extLst>
          </p:cNvPr>
          <p:cNvSpPr txBox="1"/>
          <p:nvPr/>
        </p:nvSpPr>
        <p:spPr>
          <a:xfrm>
            <a:off x="3339362" y="2247902"/>
            <a:ext cx="3029290" cy="3708708"/>
          </a:xfrm>
          <a:prstGeom prst="rect">
            <a:avLst/>
          </a:prstGeom>
          <a:noFill/>
        </p:spPr>
        <p:txBody>
          <a:bodyPr wrap="square" lIns="91440" rIns="0" rtlCol="0">
            <a:spAutoFit/>
          </a:bodyPr>
          <a:lstStyle/>
          <a:p>
            <a:pPr fontAlgn="ctr"/>
            <a:r>
              <a:rPr lang="en-US" sz="1200" b="1" dirty="0">
                <a:solidFill>
                  <a:srgbClr val="092F57"/>
                </a:solidFill>
                <a:latin typeface="Arial" panose="020B0604020202020204" pitchFamily="34" charset="0"/>
                <a:cs typeface="Arial" panose="020B0604020202020204" pitchFamily="34" charset="0"/>
              </a:rPr>
              <a:t>Projects &amp; Grants Workbooks</a:t>
            </a:r>
          </a:p>
          <a:p>
            <a:pPr fontAlgn="ctr"/>
            <a:endParaRPr lang="en-US" sz="1200" b="1" dirty="0">
              <a:solidFill>
                <a:srgbClr val="092F57"/>
              </a:solidFill>
              <a:latin typeface="Arial" panose="020B0604020202020204" pitchFamily="34" charset="0"/>
              <a:cs typeface="Arial" panose="020B0604020202020204" pitchFamily="34" charset="0"/>
            </a:endParaRPr>
          </a:p>
          <a:p>
            <a:pPr fontAlgn="ctr"/>
            <a:r>
              <a:rPr lang="en-US" sz="1200" b="1" dirty="0">
                <a:solidFill>
                  <a:srgbClr val="092F57"/>
                </a:solidFill>
                <a:latin typeface="Arial" panose="020B0604020202020204" pitchFamily="34" charset="0"/>
                <a:cs typeface="Arial" panose="020B0604020202020204" pitchFamily="34" charset="0"/>
              </a:rPr>
              <a:t>COA Default &amp; Payroll Crosswalk </a:t>
            </a:r>
          </a:p>
          <a:p>
            <a:pPr fontAlgn="ctr"/>
            <a:r>
              <a:rPr lang="en-US" sz="1200" b="1" dirty="0">
                <a:solidFill>
                  <a:srgbClr val="092F57"/>
                </a:solidFill>
                <a:latin typeface="Arial" panose="020B0604020202020204" pitchFamily="34" charset="0"/>
                <a:cs typeface="Arial" panose="020B0604020202020204" pitchFamily="34" charset="0"/>
              </a:rPr>
              <a:t>Workbooks</a:t>
            </a:r>
          </a:p>
          <a:p>
            <a:pPr fontAlgn="ctr"/>
            <a:endParaRPr lang="en-US" sz="1200" b="1" dirty="0">
              <a:solidFill>
                <a:srgbClr val="092F57"/>
              </a:solidFill>
              <a:latin typeface="Arial" panose="020B0604020202020204" pitchFamily="34" charset="0"/>
              <a:cs typeface="Arial" panose="020B0604020202020204" pitchFamily="34" charset="0"/>
            </a:endParaRPr>
          </a:p>
          <a:p>
            <a:pPr fontAlgn="ctr"/>
            <a:r>
              <a:rPr lang="en-US" sz="1200" b="1" dirty="0">
                <a:solidFill>
                  <a:srgbClr val="092F57"/>
                </a:solidFill>
                <a:latin typeface="Arial" panose="020B0604020202020204" pitchFamily="34" charset="0"/>
                <a:cs typeface="Arial" panose="020B0604020202020204" pitchFamily="34" charset="0"/>
              </a:rPr>
              <a:t>Agency Leases Workbook</a:t>
            </a:r>
          </a:p>
          <a:p>
            <a:pPr fontAlgn="ctr"/>
            <a:endParaRPr lang="en-US" sz="1200" b="1" dirty="0">
              <a:solidFill>
                <a:srgbClr val="092F57"/>
              </a:solidFill>
              <a:latin typeface="Arial" panose="020B0604020202020204" pitchFamily="34" charset="0"/>
              <a:cs typeface="Arial" panose="020B0604020202020204" pitchFamily="34" charset="0"/>
            </a:endParaRPr>
          </a:p>
          <a:p>
            <a:pPr fontAlgn="ctr"/>
            <a:r>
              <a:rPr lang="en-US" sz="1200" b="1" dirty="0">
                <a:solidFill>
                  <a:srgbClr val="092F57"/>
                </a:solidFill>
                <a:latin typeface="Arial" panose="020B0604020202020204" pitchFamily="34" charset="0"/>
                <a:cs typeface="Arial" panose="020B0604020202020204" pitchFamily="34" charset="0"/>
              </a:rPr>
              <a:t>MHC Workbook</a:t>
            </a:r>
          </a:p>
          <a:p>
            <a:pPr fontAlgn="ctr"/>
            <a:endParaRPr lang="en-US" sz="1200" b="1" dirty="0">
              <a:solidFill>
                <a:srgbClr val="092F57"/>
              </a:solidFill>
              <a:latin typeface="Arial" panose="020B0604020202020204" pitchFamily="34" charset="0"/>
              <a:cs typeface="Arial" panose="020B0604020202020204" pitchFamily="34" charset="0"/>
            </a:endParaRPr>
          </a:p>
          <a:p>
            <a:pPr fontAlgn="ctr"/>
            <a:r>
              <a:rPr lang="en-US" sz="1200" b="1" dirty="0">
                <a:solidFill>
                  <a:srgbClr val="092F57"/>
                </a:solidFill>
                <a:latin typeface="Arial" panose="020B0604020202020204" pitchFamily="34" charset="0"/>
                <a:cs typeface="Arial" panose="020B0604020202020204" pitchFamily="34" charset="0"/>
              </a:rPr>
              <a:t>Asset Clean-up &amp; Certification</a:t>
            </a:r>
          </a:p>
          <a:p>
            <a:pPr fontAlgn="ctr"/>
            <a:endParaRPr lang="en-US" sz="1200" b="1" dirty="0">
              <a:solidFill>
                <a:srgbClr val="092F57"/>
              </a:solidFill>
              <a:latin typeface="Arial" panose="020B0604020202020204" pitchFamily="34" charset="0"/>
              <a:cs typeface="Arial" panose="020B0604020202020204" pitchFamily="34" charset="0"/>
            </a:endParaRPr>
          </a:p>
          <a:p>
            <a:pPr fontAlgn="ctr"/>
            <a:r>
              <a:rPr lang="en-US" sz="1200" b="1" dirty="0">
                <a:solidFill>
                  <a:srgbClr val="092F57"/>
                </a:solidFill>
                <a:latin typeface="Arial" panose="020B0604020202020204" pitchFamily="34" charset="0"/>
                <a:cs typeface="Arial" panose="020B0604020202020204" pitchFamily="34" charset="0"/>
              </a:rPr>
              <a:t>P-card Clean-up</a:t>
            </a:r>
          </a:p>
          <a:p>
            <a:pPr fontAlgn="ctr"/>
            <a:endParaRPr lang="en-US" sz="1200" b="1" dirty="0">
              <a:solidFill>
                <a:srgbClr val="092F57"/>
              </a:solidFill>
              <a:latin typeface="Arial" panose="020B0604020202020204" pitchFamily="34" charset="0"/>
              <a:cs typeface="Arial" panose="020B0604020202020204" pitchFamily="34" charset="0"/>
            </a:endParaRPr>
          </a:p>
          <a:p>
            <a:pPr fontAlgn="ctr"/>
            <a:r>
              <a:rPr lang="en-US" sz="1200" b="1" dirty="0">
                <a:solidFill>
                  <a:srgbClr val="092F57"/>
                </a:solidFill>
                <a:latin typeface="Arial" panose="020B0604020202020204" pitchFamily="34" charset="0"/>
                <a:cs typeface="Arial" panose="020B0604020202020204" pitchFamily="34" charset="0"/>
              </a:rPr>
              <a:t>Workforce Transition Manager </a:t>
            </a:r>
          </a:p>
          <a:p>
            <a:pPr fontAlgn="ctr"/>
            <a:r>
              <a:rPr lang="en-US" sz="1200" b="1" dirty="0">
                <a:solidFill>
                  <a:srgbClr val="092F57"/>
                </a:solidFill>
                <a:latin typeface="Arial" panose="020B0604020202020204" pitchFamily="34" charset="0"/>
                <a:cs typeface="Arial" panose="020B0604020202020204" pitchFamily="34" charset="0"/>
              </a:rPr>
              <a:t>Nomination Workbook</a:t>
            </a:r>
          </a:p>
          <a:p>
            <a:pPr fontAlgn="ctr"/>
            <a:endParaRPr lang="en-US" sz="1200" b="1" dirty="0">
              <a:solidFill>
                <a:srgbClr val="092F57"/>
              </a:solidFill>
              <a:latin typeface="Arial" panose="020B0604020202020204" pitchFamily="34" charset="0"/>
              <a:cs typeface="Arial" panose="020B0604020202020204" pitchFamily="34" charset="0"/>
            </a:endParaRPr>
          </a:p>
          <a:p>
            <a:pPr fontAlgn="ctr"/>
            <a:r>
              <a:rPr lang="en-US" sz="1200" b="1" dirty="0">
                <a:solidFill>
                  <a:srgbClr val="092F57"/>
                </a:solidFill>
                <a:latin typeface="Arial" panose="020B0604020202020204" pitchFamily="34" charset="0"/>
                <a:cs typeface="Arial" panose="020B0604020202020204" pitchFamily="34" charset="0"/>
              </a:rPr>
              <a:t>Agency Approval Workflow Workbook</a:t>
            </a:r>
          </a:p>
          <a:p>
            <a:pPr>
              <a:spcBef>
                <a:spcPts val="409"/>
              </a:spcBef>
              <a:spcAft>
                <a:spcPts val="409"/>
              </a:spcAft>
            </a:pPr>
            <a:endParaRPr lang="en-US" sz="1050" b="1" dirty="0">
              <a:solidFill>
                <a:srgbClr val="092F57"/>
              </a:solidFill>
              <a:latin typeface="Arial" panose="020B0604020202020204" pitchFamily="34" charset="0"/>
              <a:cs typeface="Arial" panose="020B0604020202020204" pitchFamily="34" charset="0"/>
            </a:endParaRPr>
          </a:p>
          <a:p>
            <a:pPr>
              <a:spcBef>
                <a:spcPts val="409"/>
              </a:spcBef>
              <a:spcAft>
                <a:spcPts val="409"/>
              </a:spcAft>
            </a:pPr>
            <a:endParaRPr lang="en-US" sz="1050" b="1" dirty="0">
              <a:solidFill>
                <a:srgbClr val="092F57"/>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810D87A-BA26-492E-A473-C67B033B2D98}"/>
              </a:ext>
            </a:extLst>
          </p:cNvPr>
          <p:cNvSpPr txBox="1"/>
          <p:nvPr/>
        </p:nvSpPr>
        <p:spPr>
          <a:xfrm>
            <a:off x="6649346" y="2022613"/>
            <a:ext cx="2407945" cy="4873129"/>
          </a:xfrm>
          <a:prstGeom prst="rect">
            <a:avLst/>
          </a:prstGeom>
          <a:noFill/>
        </p:spPr>
        <p:txBody>
          <a:bodyPr wrap="square" rtlCol="0">
            <a:spAutoFit/>
          </a:bodyPr>
          <a:lstStyle/>
          <a:p>
            <a:pPr>
              <a:spcBef>
                <a:spcPts val="409"/>
              </a:spcBef>
              <a:spcAft>
                <a:spcPts val="409"/>
              </a:spcAft>
            </a:pPr>
            <a:r>
              <a:rPr lang="en-US" sz="1000" b="1" dirty="0">
                <a:solidFill>
                  <a:srgbClr val="092F57"/>
                </a:solidFill>
                <a:latin typeface="Arial" panose="020B0604020202020204" pitchFamily="34" charset="0"/>
                <a:cs typeface="Arial" panose="020B0604020202020204" pitchFamily="34" charset="0"/>
              </a:rPr>
              <a:t>Newsletter: </a:t>
            </a:r>
            <a:r>
              <a:rPr lang="en-US" sz="1000" dirty="0">
                <a:solidFill>
                  <a:srgbClr val="092F57"/>
                </a:solidFill>
                <a:latin typeface="Arial" panose="020B0604020202020204" pitchFamily="34" charset="0"/>
                <a:cs typeface="Arial" panose="020B0604020202020204" pitchFamily="34" charset="0"/>
              </a:rPr>
              <a:t>Please share the monthly newsletter with your colleagues!</a:t>
            </a:r>
          </a:p>
          <a:p>
            <a:pPr>
              <a:spcBef>
                <a:spcPts val="409"/>
              </a:spcBef>
              <a:spcAft>
                <a:spcPts val="409"/>
              </a:spcAft>
            </a:pPr>
            <a:endParaRPr lang="en-US" sz="1000" dirty="0">
              <a:solidFill>
                <a:srgbClr val="092F57"/>
              </a:solidFill>
              <a:latin typeface="Arial" panose="020B0604020202020204" pitchFamily="34" charset="0"/>
              <a:cs typeface="Arial" panose="020B0604020202020204" pitchFamily="34" charset="0"/>
            </a:endParaRPr>
          </a:p>
          <a:p>
            <a:pPr>
              <a:spcBef>
                <a:spcPts val="409"/>
              </a:spcBef>
              <a:spcAft>
                <a:spcPts val="409"/>
              </a:spcAft>
            </a:pPr>
            <a:endParaRPr lang="en-US" sz="1000" b="1" dirty="0">
              <a:solidFill>
                <a:srgbClr val="092F57"/>
              </a:solidFill>
              <a:latin typeface="Arial" panose="020B0604020202020204" pitchFamily="34" charset="0"/>
              <a:cs typeface="Arial" panose="020B0604020202020204" pitchFamily="34" charset="0"/>
            </a:endParaRPr>
          </a:p>
          <a:p>
            <a:pPr>
              <a:spcBef>
                <a:spcPts val="409"/>
              </a:spcBef>
              <a:spcAft>
                <a:spcPts val="409"/>
              </a:spcAft>
            </a:pPr>
            <a:r>
              <a:rPr lang="en-US" sz="1000" b="1" dirty="0">
                <a:solidFill>
                  <a:srgbClr val="092F57"/>
                </a:solidFill>
                <a:latin typeface="Arial" panose="020B0604020202020204" pitchFamily="34" charset="0"/>
                <a:cs typeface="Arial" panose="020B0604020202020204" pitchFamily="34" charset="0"/>
              </a:rPr>
              <a:t>Welcome to Luma:  </a:t>
            </a:r>
            <a:r>
              <a:rPr lang="en-US" sz="1000" dirty="0">
                <a:solidFill>
                  <a:srgbClr val="092F57"/>
                </a:solidFill>
                <a:latin typeface="Arial" panose="020B0604020202020204" pitchFamily="34" charset="0"/>
                <a:cs typeface="Arial" panose="020B0604020202020204" pitchFamily="34" charset="0"/>
              </a:rPr>
              <a:t>Please distribute the Welcome to Luma infographics to your agency staff. Find them here:</a:t>
            </a:r>
          </a:p>
          <a:p>
            <a:pPr>
              <a:spcBef>
                <a:spcPts val="409"/>
              </a:spcBef>
              <a:spcAft>
                <a:spcPts val="409"/>
              </a:spcAft>
            </a:pPr>
            <a:endParaRPr lang="en-US" sz="1000" dirty="0">
              <a:solidFill>
                <a:srgbClr val="092F57"/>
              </a:solidFill>
              <a:latin typeface="Arial" panose="020B0604020202020204" pitchFamily="34" charset="0"/>
              <a:cs typeface="Arial" panose="020B0604020202020204" pitchFamily="34" charset="0"/>
            </a:endParaRPr>
          </a:p>
          <a:p>
            <a:pPr>
              <a:spcBef>
                <a:spcPts val="409"/>
              </a:spcBef>
              <a:spcAft>
                <a:spcPts val="409"/>
              </a:spcAft>
            </a:pPr>
            <a:endParaRPr lang="en-US" sz="1000" dirty="0">
              <a:solidFill>
                <a:srgbClr val="092F57"/>
              </a:solidFill>
              <a:latin typeface="Arial" panose="020B0604020202020204" pitchFamily="34" charset="0"/>
              <a:cs typeface="Arial" panose="020B0604020202020204" pitchFamily="34" charset="0"/>
            </a:endParaRPr>
          </a:p>
          <a:p>
            <a:pPr>
              <a:spcBef>
                <a:spcPts val="409"/>
              </a:spcBef>
              <a:spcAft>
                <a:spcPts val="409"/>
              </a:spcAft>
            </a:pPr>
            <a:r>
              <a:rPr lang="en-US" sz="1000" b="1" dirty="0">
                <a:solidFill>
                  <a:srgbClr val="092F57"/>
                </a:solidFill>
                <a:latin typeface="Arial" panose="020B0604020202020204" pitchFamily="34" charset="0"/>
                <a:cs typeface="Arial" panose="020B0604020202020204" pitchFamily="34" charset="0"/>
              </a:rPr>
              <a:t>Luma YouTube Channel:</a:t>
            </a:r>
          </a:p>
          <a:p>
            <a:pPr>
              <a:spcBef>
                <a:spcPts val="409"/>
              </a:spcBef>
              <a:spcAft>
                <a:spcPts val="409"/>
              </a:spcAft>
            </a:pPr>
            <a:r>
              <a:rPr lang="en-US" sz="1000" dirty="0">
                <a:solidFill>
                  <a:srgbClr val="092F57"/>
                </a:solidFill>
                <a:latin typeface="Arial" panose="020B0604020202020204" pitchFamily="34" charset="0"/>
                <a:cs typeface="Arial" panose="020B0604020202020204" pitchFamily="34" charset="0"/>
              </a:rPr>
              <a:t>Can’t make it to a Luma meeting? Don’t worry! Check out the Luma YouTube Channel! </a:t>
            </a:r>
          </a:p>
          <a:p>
            <a:pPr>
              <a:spcBef>
                <a:spcPts val="409"/>
              </a:spcBef>
              <a:spcAft>
                <a:spcPts val="409"/>
              </a:spcAft>
            </a:pPr>
            <a:endParaRPr lang="en-US" sz="1000" dirty="0">
              <a:solidFill>
                <a:srgbClr val="092F57"/>
              </a:solidFill>
              <a:latin typeface="Arial" panose="020B0604020202020204" pitchFamily="34" charset="0"/>
              <a:cs typeface="Arial" panose="020B0604020202020204" pitchFamily="34" charset="0"/>
            </a:endParaRPr>
          </a:p>
          <a:p>
            <a:pPr>
              <a:spcBef>
                <a:spcPts val="409"/>
              </a:spcBef>
              <a:spcAft>
                <a:spcPts val="409"/>
              </a:spcAft>
            </a:pPr>
            <a:endParaRPr lang="en-US" sz="1000" dirty="0">
              <a:solidFill>
                <a:srgbClr val="092F57"/>
              </a:solidFill>
              <a:latin typeface="Arial" panose="020B0604020202020204" pitchFamily="34" charset="0"/>
              <a:cs typeface="Arial" panose="020B0604020202020204" pitchFamily="34" charset="0"/>
            </a:endParaRPr>
          </a:p>
          <a:p>
            <a:pPr>
              <a:spcBef>
                <a:spcPts val="409"/>
              </a:spcBef>
              <a:spcAft>
                <a:spcPts val="409"/>
              </a:spcAft>
            </a:pPr>
            <a:r>
              <a:rPr lang="en-US" sz="1000" b="1" dirty="0">
                <a:solidFill>
                  <a:srgbClr val="092F57"/>
                </a:solidFill>
                <a:latin typeface="Arial" panose="020B0604020202020204" pitchFamily="34" charset="0"/>
                <a:cs typeface="Arial" panose="020B0604020202020204" pitchFamily="34" charset="0"/>
              </a:rPr>
              <a:t>Luma Webpage:</a:t>
            </a:r>
          </a:p>
          <a:p>
            <a:pPr>
              <a:spcBef>
                <a:spcPts val="409"/>
              </a:spcBef>
              <a:spcAft>
                <a:spcPts val="409"/>
              </a:spcAft>
            </a:pPr>
            <a:r>
              <a:rPr lang="en-US" sz="1100" dirty="0">
                <a:latin typeface="Arial" panose="020B0604020202020204" pitchFamily="34" charset="0"/>
                <a:cs typeface="Arial" panose="020B0604020202020204" pitchFamily="34" charset="0"/>
              </a:rPr>
              <a:t> </a:t>
            </a:r>
          </a:p>
          <a:p>
            <a:pPr>
              <a:spcBef>
                <a:spcPts val="600"/>
              </a:spcBef>
            </a:pPr>
            <a:endParaRPr lang="en-US" sz="1600" dirty="0">
              <a:latin typeface="Arial" panose="020B0604020202020204" pitchFamily="34" charset="0"/>
              <a:cs typeface="Arial" panose="020B0604020202020204" pitchFamily="34" charset="0"/>
            </a:endParaRPr>
          </a:p>
          <a:p>
            <a:pPr>
              <a:spcBef>
                <a:spcPts val="600"/>
              </a:spcBef>
            </a:pPr>
            <a:endParaRPr lang="en-US" sz="1600" dirty="0">
              <a:latin typeface="Arial" panose="020B0604020202020204" pitchFamily="34" charset="0"/>
              <a:cs typeface="Arial" panose="020B0604020202020204" pitchFamily="34" charset="0"/>
            </a:endParaRPr>
          </a:p>
          <a:p>
            <a:pPr>
              <a:spcBef>
                <a:spcPts val="600"/>
              </a:spcBef>
            </a:pPr>
            <a:endParaRPr lang="en-US"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02ED3F8-81C3-46FD-8778-D15772BE8DF9}"/>
              </a:ext>
            </a:extLst>
          </p:cNvPr>
          <p:cNvSpPr txBox="1"/>
          <p:nvPr/>
        </p:nvSpPr>
        <p:spPr>
          <a:xfrm>
            <a:off x="9510838" y="1478461"/>
            <a:ext cx="2534966" cy="769441"/>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Report feedback to the project team or complete action items the Luma project team is requesting from your agency.</a:t>
            </a:r>
          </a:p>
        </p:txBody>
      </p:sp>
      <p:sp>
        <p:nvSpPr>
          <p:cNvPr id="15" name="TextBox 14">
            <a:extLst>
              <a:ext uri="{FF2B5EF4-FFF2-40B4-BE49-F238E27FC236}">
                <a16:creationId xmlns:a16="http://schemas.microsoft.com/office/drawing/2014/main" id="{CCD3EDAE-5FAE-4629-A52E-D658791A760C}"/>
              </a:ext>
            </a:extLst>
          </p:cNvPr>
          <p:cNvSpPr txBox="1"/>
          <p:nvPr/>
        </p:nvSpPr>
        <p:spPr>
          <a:xfrm>
            <a:off x="9510838" y="2291922"/>
            <a:ext cx="2407945" cy="3162404"/>
          </a:xfrm>
          <a:prstGeom prst="rect">
            <a:avLst/>
          </a:prstGeom>
          <a:noFill/>
        </p:spPr>
        <p:txBody>
          <a:bodyPr wrap="square" rtlCol="0">
            <a:spAutoFit/>
          </a:bodyPr>
          <a:lstStyle/>
          <a:p>
            <a:endParaRPr lang="en-US" sz="1050"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Workforce Transition Plan – Manager’s Awareness Sessions: </a:t>
            </a:r>
            <a:r>
              <a:rPr lang="en-US" sz="1050" dirty="0">
                <a:solidFill>
                  <a:srgbClr val="092F57"/>
                </a:solidFill>
                <a:latin typeface="Arial" panose="020B0604020202020204" pitchFamily="34" charset="0"/>
                <a:cs typeface="Arial" panose="020B0604020202020204" pitchFamily="34" charset="0"/>
              </a:rPr>
              <a:t>We are looking for directors, managers, or other department supervisors who supervise teams to have a minimum of one person from each workstream below join us for the Manager’s Awareness Sessions : </a:t>
            </a:r>
          </a:p>
          <a:p>
            <a:pPr marL="171450" indent="-171450">
              <a:buFont typeface="Arial" panose="020B0604020202020204" pitchFamily="34" charset="0"/>
              <a:buChar char="•"/>
            </a:pPr>
            <a:r>
              <a:rPr lang="en-US" sz="1050" dirty="0">
                <a:solidFill>
                  <a:srgbClr val="092F57"/>
                </a:solidFill>
                <a:latin typeface="Arial" panose="020B0604020202020204" pitchFamily="34" charset="0"/>
                <a:cs typeface="Arial" panose="020B0604020202020204" pitchFamily="34" charset="0"/>
              </a:rPr>
              <a:t>Finance</a:t>
            </a:r>
          </a:p>
          <a:p>
            <a:pPr marL="171450" indent="-171450">
              <a:buFont typeface="Arial" panose="020B0604020202020204" pitchFamily="34" charset="0"/>
              <a:buChar char="•"/>
            </a:pPr>
            <a:r>
              <a:rPr lang="en-US" sz="1050" dirty="0">
                <a:solidFill>
                  <a:srgbClr val="092F57"/>
                </a:solidFill>
                <a:latin typeface="Arial" panose="020B0604020202020204" pitchFamily="34" charset="0"/>
                <a:cs typeface="Arial" panose="020B0604020202020204" pitchFamily="34" charset="0"/>
              </a:rPr>
              <a:t>Procurement</a:t>
            </a:r>
          </a:p>
          <a:p>
            <a:endParaRPr lang="en-US" sz="1050"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Internal Meetings: </a:t>
            </a:r>
            <a:r>
              <a:rPr lang="en-US" sz="1050" dirty="0">
                <a:solidFill>
                  <a:srgbClr val="092F57"/>
                </a:solidFill>
                <a:latin typeface="Arial" panose="020B0604020202020204" pitchFamily="34" charset="0"/>
                <a:cs typeface="Arial" panose="020B0604020202020204" pitchFamily="34" charset="0"/>
              </a:rPr>
              <a:t>Please let us know if you have an upcoming internal meetings that we can present to your staff! We want every state employee to know about the Luma, the changes coming, and exciting benefits of a modern system.</a:t>
            </a:r>
          </a:p>
        </p:txBody>
      </p:sp>
      <p:sp>
        <p:nvSpPr>
          <p:cNvPr id="17" name="Rectangle: Rounded Corners 16">
            <a:hlinkClick r:id="rId6"/>
            <a:extLst>
              <a:ext uri="{FF2B5EF4-FFF2-40B4-BE49-F238E27FC236}">
                <a16:creationId xmlns:a16="http://schemas.microsoft.com/office/drawing/2014/main" id="{349A1A58-ABB5-4562-990E-83ABECB35A2E}"/>
              </a:ext>
            </a:extLst>
          </p:cNvPr>
          <p:cNvSpPr/>
          <p:nvPr/>
        </p:nvSpPr>
        <p:spPr>
          <a:xfrm>
            <a:off x="7003228" y="2399704"/>
            <a:ext cx="1377814" cy="406098"/>
          </a:xfrm>
          <a:prstGeom prst="round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Luma Newsletter #24</a:t>
            </a:r>
            <a:endParaRPr lang="en-US" sz="1200" u="sng" dirty="0">
              <a:solidFill>
                <a:schemeClr val="bg1"/>
              </a:solidFill>
              <a:latin typeface="Arial" panose="020B0604020202020204" pitchFamily="34" charset="0"/>
              <a:cs typeface="Arial" panose="020B0604020202020204" pitchFamily="34" charset="0"/>
            </a:endParaRPr>
          </a:p>
        </p:txBody>
      </p:sp>
      <p:sp>
        <p:nvSpPr>
          <p:cNvPr id="18" name="Rectangle: Rounded Corners 17">
            <a:hlinkClick r:id="rId8"/>
            <a:extLst>
              <a:ext uri="{FF2B5EF4-FFF2-40B4-BE49-F238E27FC236}">
                <a16:creationId xmlns:a16="http://schemas.microsoft.com/office/drawing/2014/main" id="{D500D566-2B8D-41F1-8F66-CFE4E450BB7E}"/>
              </a:ext>
            </a:extLst>
          </p:cNvPr>
          <p:cNvSpPr/>
          <p:nvPr/>
        </p:nvSpPr>
        <p:spPr>
          <a:xfrm>
            <a:off x="7084193" y="3478051"/>
            <a:ext cx="1215883" cy="329016"/>
          </a:xfrm>
          <a:prstGeom prst="round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Arial" panose="020B0604020202020204" pitchFamily="34" charset="0"/>
                <a:cs typeface="Arial" panose="020B0604020202020204" pitchFamily="34" charset="0"/>
              </a:rPr>
              <a:t>Infographics</a:t>
            </a:r>
            <a:endParaRPr lang="en-US" sz="1600" u="sng"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EE6544E-36A8-4EF9-859D-33A01A5A1839}"/>
              </a:ext>
            </a:extLst>
          </p:cNvPr>
          <p:cNvSpPr txBox="1"/>
          <p:nvPr/>
        </p:nvSpPr>
        <p:spPr>
          <a:xfrm>
            <a:off x="4249482" y="6026969"/>
            <a:ext cx="3693035" cy="307777"/>
          </a:xfrm>
          <a:prstGeom prst="rect">
            <a:avLst/>
          </a:prstGeom>
          <a:noFill/>
        </p:spPr>
        <p:txBody>
          <a:bodyPr wrap="square" rtlCol="0">
            <a:spAutoFit/>
          </a:bodyPr>
          <a:lstStyle/>
          <a:p>
            <a:pPr algn="ctr"/>
            <a:r>
              <a:rPr lang="en-US" sz="1400" dirty="0">
                <a:solidFill>
                  <a:srgbClr val="092F57"/>
                </a:solidFill>
                <a:latin typeface="Arial" panose="020B0604020202020204" pitchFamily="34" charset="0"/>
                <a:cs typeface="Arial" panose="020B0604020202020204" pitchFamily="34" charset="0"/>
              </a:rPr>
              <a:t>May 5</a:t>
            </a:r>
            <a:r>
              <a:rPr lang="en-US" sz="1400" baseline="30000" dirty="0">
                <a:solidFill>
                  <a:srgbClr val="092F57"/>
                </a:solidFill>
                <a:latin typeface="Arial" panose="020B0604020202020204" pitchFamily="34" charset="0"/>
                <a:cs typeface="Arial" panose="020B0604020202020204" pitchFamily="34" charset="0"/>
              </a:rPr>
              <a:t>th</a:t>
            </a:r>
            <a:r>
              <a:rPr lang="en-US" sz="1400" dirty="0">
                <a:solidFill>
                  <a:srgbClr val="092F57"/>
                </a:solidFill>
                <a:latin typeface="Arial" panose="020B0604020202020204" pitchFamily="34" charset="0"/>
                <a:cs typeface="Arial" panose="020B0604020202020204" pitchFamily="34" charset="0"/>
              </a:rPr>
              <a:t>, 2021 </a:t>
            </a:r>
          </a:p>
        </p:txBody>
      </p:sp>
      <p:sp>
        <p:nvSpPr>
          <p:cNvPr id="21" name="Rectangle 20">
            <a:extLst>
              <a:ext uri="{FF2B5EF4-FFF2-40B4-BE49-F238E27FC236}">
                <a16:creationId xmlns:a16="http://schemas.microsoft.com/office/drawing/2014/main" id="{DEB76601-D936-4853-BC6F-F9E2BDE66944}"/>
              </a:ext>
            </a:extLst>
          </p:cNvPr>
          <p:cNvSpPr/>
          <p:nvPr/>
        </p:nvSpPr>
        <p:spPr>
          <a:xfrm>
            <a:off x="108996" y="863990"/>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E5BFB317-650C-4FC4-AC47-1BD5AE55FFFE}"/>
              </a:ext>
            </a:extLst>
          </p:cNvPr>
          <p:cNvGrpSpPr/>
          <p:nvPr/>
        </p:nvGrpSpPr>
        <p:grpSpPr>
          <a:xfrm>
            <a:off x="8989949" y="875229"/>
            <a:ext cx="457842" cy="501191"/>
            <a:chOff x="2209192" y="6123420"/>
            <a:chExt cx="457842" cy="501191"/>
          </a:xfrm>
        </p:grpSpPr>
        <p:pic>
          <p:nvPicPr>
            <p:cNvPr id="23" name="Graphic 22" descr="Paper">
              <a:extLst>
                <a:ext uri="{FF2B5EF4-FFF2-40B4-BE49-F238E27FC236}">
                  <a16:creationId xmlns:a16="http://schemas.microsoft.com/office/drawing/2014/main" id="{FAE2C8B3-1079-49C4-9BAB-3854A992031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09192" y="6155264"/>
              <a:ext cx="457842" cy="457842"/>
            </a:xfrm>
            <a:prstGeom prst="rect">
              <a:avLst/>
            </a:prstGeom>
          </p:spPr>
        </p:pic>
        <p:sp>
          <p:nvSpPr>
            <p:cNvPr id="24" name="Rectangle 23">
              <a:extLst>
                <a:ext uri="{FF2B5EF4-FFF2-40B4-BE49-F238E27FC236}">
                  <a16:creationId xmlns:a16="http://schemas.microsoft.com/office/drawing/2014/main" id="{EFFA8137-CF38-4F8B-A8B9-A4E774630A88}"/>
                </a:ext>
              </a:extLst>
            </p:cNvPr>
            <p:cNvSpPr/>
            <p:nvPr/>
          </p:nvSpPr>
          <p:spPr>
            <a:xfrm>
              <a:off x="2209192" y="6123420"/>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5134EA02-A0C7-44FB-B258-D612A73A9796}"/>
              </a:ext>
            </a:extLst>
          </p:cNvPr>
          <p:cNvGrpSpPr/>
          <p:nvPr/>
        </p:nvGrpSpPr>
        <p:grpSpPr>
          <a:xfrm>
            <a:off x="6045124" y="857802"/>
            <a:ext cx="457842" cy="501191"/>
            <a:chOff x="1980271" y="5396036"/>
            <a:chExt cx="457842" cy="501191"/>
          </a:xfrm>
        </p:grpSpPr>
        <p:pic>
          <p:nvPicPr>
            <p:cNvPr id="26" name="Graphic 25" descr="Speech">
              <a:extLst>
                <a:ext uri="{FF2B5EF4-FFF2-40B4-BE49-F238E27FC236}">
                  <a16:creationId xmlns:a16="http://schemas.microsoft.com/office/drawing/2014/main" id="{ECDCF044-A2B2-49AA-9B0A-17E9E7AB2A3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91202" y="5455633"/>
              <a:ext cx="435981" cy="435981"/>
            </a:xfrm>
            <a:prstGeom prst="rect">
              <a:avLst/>
            </a:prstGeom>
          </p:spPr>
        </p:pic>
        <p:sp>
          <p:nvSpPr>
            <p:cNvPr id="27" name="Rectangle 26">
              <a:extLst>
                <a:ext uri="{FF2B5EF4-FFF2-40B4-BE49-F238E27FC236}">
                  <a16:creationId xmlns:a16="http://schemas.microsoft.com/office/drawing/2014/main" id="{38D2E834-53BD-410F-BCD1-E2E786CA1D62}"/>
                </a:ext>
              </a:extLst>
            </p:cNvPr>
            <p:cNvSpPr/>
            <p:nvPr/>
          </p:nvSpPr>
          <p:spPr>
            <a:xfrm>
              <a:off x="1980271" y="5396036"/>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AAB49347-0185-49CB-9D9D-C5725223AED0}"/>
              </a:ext>
            </a:extLst>
          </p:cNvPr>
          <p:cNvGrpSpPr/>
          <p:nvPr/>
        </p:nvGrpSpPr>
        <p:grpSpPr>
          <a:xfrm>
            <a:off x="3054376" y="883286"/>
            <a:ext cx="457842" cy="501191"/>
            <a:chOff x="914369" y="5423662"/>
            <a:chExt cx="457842" cy="501191"/>
          </a:xfrm>
        </p:grpSpPr>
        <p:pic>
          <p:nvPicPr>
            <p:cNvPr id="29" name="Graphic 28" descr="Run">
              <a:extLst>
                <a:ext uri="{FF2B5EF4-FFF2-40B4-BE49-F238E27FC236}">
                  <a16:creationId xmlns:a16="http://schemas.microsoft.com/office/drawing/2014/main" id="{D6CD4E10-991D-4F06-B9F0-6BB4157CA03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6082" y="5477049"/>
              <a:ext cx="394416" cy="394416"/>
            </a:xfrm>
            <a:prstGeom prst="rect">
              <a:avLst/>
            </a:prstGeom>
          </p:spPr>
        </p:pic>
        <p:sp>
          <p:nvSpPr>
            <p:cNvPr id="30" name="Rectangle 29">
              <a:extLst>
                <a:ext uri="{FF2B5EF4-FFF2-40B4-BE49-F238E27FC236}">
                  <a16:creationId xmlns:a16="http://schemas.microsoft.com/office/drawing/2014/main" id="{10A4C29D-742C-456B-9630-C73D7FAD67F4}"/>
                </a:ext>
              </a:extLst>
            </p:cNvPr>
            <p:cNvSpPr/>
            <p:nvPr/>
          </p:nvSpPr>
          <p:spPr>
            <a:xfrm>
              <a:off x="914369" y="5423662"/>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1" name="Rectangle: Rounded Corners 30">
            <a:hlinkClick r:id="rId8"/>
            <a:extLst>
              <a:ext uri="{FF2B5EF4-FFF2-40B4-BE49-F238E27FC236}">
                <a16:creationId xmlns:a16="http://schemas.microsoft.com/office/drawing/2014/main" id="{99F453F0-0F01-4AF2-ACFF-7810FCD40480}"/>
              </a:ext>
            </a:extLst>
          </p:cNvPr>
          <p:cNvSpPr/>
          <p:nvPr/>
        </p:nvSpPr>
        <p:spPr>
          <a:xfrm>
            <a:off x="6939964" y="4774253"/>
            <a:ext cx="1504339" cy="486153"/>
          </a:xfrm>
          <a:prstGeom prst="round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Luma YouTube Channel</a:t>
            </a:r>
            <a:endParaRPr lang="en-US" sz="1200"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92BD662E-104A-492C-ABAC-811D0493EFA8}"/>
              </a:ext>
            </a:extLst>
          </p:cNvPr>
          <p:cNvSpPr txBox="1"/>
          <p:nvPr/>
        </p:nvSpPr>
        <p:spPr>
          <a:xfrm>
            <a:off x="485898" y="3188181"/>
            <a:ext cx="2298583" cy="738664"/>
          </a:xfrm>
          <a:prstGeom prst="rect">
            <a:avLst/>
          </a:prstGeom>
          <a:noFill/>
        </p:spPr>
        <p:txBody>
          <a:bodyPr wrap="square" rtlCol="0">
            <a:spAutoFit/>
          </a:bodyPr>
          <a:lstStyle/>
          <a:p>
            <a:r>
              <a:rPr lang="en-US" sz="1050" b="1" dirty="0">
                <a:solidFill>
                  <a:srgbClr val="092F57"/>
                </a:solidFill>
                <a:latin typeface="Arial" panose="020B0604020202020204" pitchFamily="34" charset="0"/>
                <a:cs typeface="Arial" panose="020B0604020202020204" pitchFamily="34" charset="0"/>
              </a:rPr>
              <a:t>Statewide Showcase:</a:t>
            </a:r>
          </a:p>
          <a:p>
            <a:r>
              <a:rPr lang="en-US" sz="1050" dirty="0">
                <a:solidFill>
                  <a:srgbClr val="092F57"/>
                </a:solidFill>
                <a:latin typeface="Arial" panose="020B0604020202020204" pitchFamily="34" charset="0"/>
                <a:cs typeface="Arial" panose="020B0604020202020204" pitchFamily="34" charset="0"/>
              </a:rPr>
              <a:t>This month’s showcase will provide a live demonstration of Luma Expense Management. </a:t>
            </a:r>
          </a:p>
        </p:txBody>
      </p:sp>
      <p:sp>
        <p:nvSpPr>
          <p:cNvPr id="34" name="TextBox 33">
            <a:extLst>
              <a:ext uri="{FF2B5EF4-FFF2-40B4-BE49-F238E27FC236}">
                <a16:creationId xmlns:a16="http://schemas.microsoft.com/office/drawing/2014/main" id="{F40CD7BF-C71D-4A76-AC9C-C4B6579D1AA2}"/>
              </a:ext>
            </a:extLst>
          </p:cNvPr>
          <p:cNvSpPr txBox="1"/>
          <p:nvPr/>
        </p:nvSpPr>
        <p:spPr>
          <a:xfrm>
            <a:off x="485899" y="2377487"/>
            <a:ext cx="2298583" cy="738664"/>
          </a:xfrm>
          <a:prstGeom prst="rect">
            <a:avLst/>
          </a:prstGeom>
          <a:noFill/>
        </p:spPr>
        <p:txBody>
          <a:bodyPr wrap="square" rtlCol="0">
            <a:spAutoFit/>
          </a:bodyPr>
          <a:lstStyle/>
          <a:p>
            <a:r>
              <a:rPr lang="en-US" sz="1050" b="1" dirty="0">
                <a:solidFill>
                  <a:srgbClr val="092F57"/>
                </a:solidFill>
                <a:latin typeface="Arial" panose="020B0604020202020204" pitchFamily="34" charset="0"/>
                <a:cs typeface="Arial" panose="020B0604020202020204" pitchFamily="34" charset="0"/>
              </a:rPr>
              <a:t>Luma Budget Module Launch: </a:t>
            </a:r>
            <a:r>
              <a:rPr lang="en-US" sz="1050" dirty="0">
                <a:solidFill>
                  <a:srgbClr val="092F57"/>
                </a:solidFill>
                <a:latin typeface="Arial" panose="020B0604020202020204" pitchFamily="34" charset="0"/>
                <a:cs typeface="Arial" panose="020B0604020202020204" pitchFamily="34" charset="0"/>
              </a:rPr>
              <a:t>The Luma Budget Module is launching as expected on May 17</a:t>
            </a:r>
            <a:r>
              <a:rPr lang="en-US" sz="1050" baseline="30000" dirty="0">
                <a:solidFill>
                  <a:srgbClr val="092F57"/>
                </a:solidFill>
                <a:latin typeface="Arial" panose="020B0604020202020204" pitchFamily="34" charset="0"/>
                <a:cs typeface="Arial" panose="020B0604020202020204" pitchFamily="34" charset="0"/>
              </a:rPr>
              <a:t>th</a:t>
            </a:r>
            <a:r>
              <a:rPr lang="en-US" sz="1050" dirty="0">
                <a:solidFill>
                  <a:srgbClr val="092F57"/>
                </a:solidFill>
                <a:latin typeface="Arial" panose="020B0604020202020204" pitchFamily="34" charset="0"/>
                <a:cs typeface="Arial" panose="020B0604020202020204" pitchFamily="34" charset="0"/>
              </a:rPr>
              <a:t>, 2021.  </a:t>
            </a:r>
          </a:p>
        </p:txBody>
      </p:sp>
      <p:sp>
        <p:nvSpPr>
          <p:cNvPr id="33" name="TextBox 32">
            <a:extLst>
              <a:ext uri="{FF2B5EF4-FFF2-40B4-BE49-F238E27FC236}">
                <a16:creationId xmlns:a16="http://schemas.microsoft.com/office/drawing/2014/main" id="{71DFB115-890A-40D1-8DBC-D2FCBB7FF7B3}"/>
              </a:ext>
            </a:extLst>
          </p:cNvPr>
          <p:cNvSpPr txBox="1"/>
          <p:nvPr/>
        </p:nvSpPr>
        <p:spPr>
          <a:xfrm>
            <a:off x="485900" y="1911459"/>
            <a:ext cx="2572773" cy="415498"/>
          </a:xfrm>
          <a:prstGeom prst="rect">
            <a:avLst/>
          </a:prstGeom>
          <a:noFill/>
        </p:spPr>
        <p:txBody>
          <a:bodyPr wrap="square" rtlCol="0">
            <a:spAutoFit/>
          </a:bodyPr>
          <a:lstStyle/>
          <a:p>
            <a:r>
              <a:rPr lang="en-US" sz="1050" b="1" dirty="0">
                <a:solidFill>
                  <a:srgbClr val="092F57"/>
                </a:solidFill>
                <a:latin typeface="Arial" panose="020B0604020202020204" pitchFamily="34" charset="0"/>
                <a:cs typeface="Arial" panose="020B0604020202020204" pitchFamily="34" charset="0"/>
              </a:rPr>
              <a:t>Luma Finance &amp; Procurement Modules Update:</a:t>
            </a:r>
            <a:endParaRPr lang="en-US" sz="1050" dirty="0">
              <a:latin typeface="Arial" panose="020B0604020202020204" pitchFamily="34" charset="0"/>
              <a:cs typeface="Arial" panose="020B0604020202020204" pitchFamily="34" charset="0"/>
            </a:endParaRPr>
          </a:p>
        </p:txBody>
      </p:sp>
      <p:sp>
        <p:nvSpPr>
          <p:cNvPr id="36" name="Rectangle: Rounded Corners 35">
            <a:hlinkClick r:id="rId8"/>
            <a:extLst>
              <a:ext uri="{FF2B5EF4-FFF2-40B4-BE49-F238E27FC236}">
                <a16:creationId xmlns:a16="http://schemas.microsoft.com/office/drawing/2014/main" id="{A04DDB52-3662-497E-B1A2-F85886086149}"/>
              </a:ext>
            </a:extLst>
          </p:cNvPr>
          <p:cNvSpPr/>
          <p:nvPr/>
        </p:nvSpPr>
        <p:spPr>
          <a:xfrm>
            <a:off x="6941937" y="5654400"/>
            <a:ext cx="1504339" cy="416828"/>
          </a:xfrm>
          <a:prstGeom prst="round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Luma Webpage</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1680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EC4B-0B29-4414-8686-0379FDDA0FA9}"/>
              </a:ext>
            </a:extLst>
          </p:cNvPr>
          <p:cNvSpPr txBox="1">
            <a:spLocks/>
          </p:cNvSpPr>
          <p:nvPr/>
        </p:nvSpPr>
        <p:spPr>
          <a:xfrm>
            <a:off x="7179232" y="2147756"/>
            <a:ext cx="2865747" cy="1185421"/>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92F57"/>
                </a:solidFill>
                <a:latin typeface="Arial" panose="020B0604020202020204" pitchFamily="34" charset="0"/>
                <a:ea typeface="+mj-ea"/>
                <a:cs typeface="Arial" panose="020B0604020202020204" pitchFamily="34" charset="0"/>
              </a:defRPr>
            </a:lvl1pPr>
          </a:lstStyle>
          <a:p>
            <a:r>
              <a:rPr lang="en-US" dirty="0"/>
              <a:t>Resources</a:t>
            </a:r>
          </a:p>
        </p:txBody>
      </p:sp>
      <p:cxnSp>
        <p:nvCxnSpPr>
          <p:cNvPr id="3" name="Straight Connector 2">
            <a:extLst>
              <a:ext uri="{FF2B5EF4-FFF2-40B4-BE49-F238E27FC236}">
                <a16:creationId xmlns:a16="http://schemas.microsoft.com/office/drawing/2014/main" id="{4EA7B3D8-B065-4076-9822-1E456DA86857}"/>
              </a:ext>
            </a:extLst>
          </p:cNvPr>
          <p:cNvCxnSpPr/>
          <p:nvPr/>
        </p:nvCxnSpPr>
        <p:spPr>
          <a:xfrm>
            <a:off x="5621256" y="2948009"/>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BC0ABA7-F456-458F-A8D4-4D5601F4353A}"/>
              </a:ext>
            </a:extLst>
          </p:cNvPr>
          <p:cNvSpPr txBox="1"/>
          <p:nvPr/>
        </p:nvSpPr>
        <p:spPr>
          <a:xfrm>
            <a:off x="5621256" y="2480201"/>
            <a:ext cx="6260864" cy="2646878"/>
          </a:xfrm>
          <a:prstGeom prst="rect">
            <a:avLst/>
          </a:prstGeom>
          <a:noFill/>
        </p:spPr>
        <p:txBody>
          <a:bodyPr wrap="square" rtlCol="0">
            <a:spAutoFit/>
          </a:bodyPr>
          <a:lstStyle/>
          <a:p>
            <a:endParaRPr lang="en-US" sz="16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t>
            </a:r>
            <a:endParaRPr lang="en-US" dirty="0"/>
          </a:p>
          <a:p>
            <a:r>
              <a:rPr lang="en-US" sz="1400" dirty="0">
                <a:latin typeface="Arial" panose="020B0604020202020204" pitchFamily="34" charset="0"/>
                <a:cs typeface="Arial" panose="020B0604020202020204" pitchFamily="34" charset="0"/>
              </a:rPr>
              <a:t>Luma Newsletter:</a:t>
            </a:r>
          </a:p>
          <a:p>
            <a:r>
              <a:rPr lang="en-US" sz="1400" dirty="0">
                <a:latin typeface="Arial" panose="020B0604020202020204" pitchFamily="34" charset="0"/>
                <a:cs typeface="Arial" panose="020B0604020202020204" pitchFamily="34" charset="0"/>
                <a:hlinkClick r:id="rId2"/>
              </a:rPr>
              <a:t>https://mailchi.mp/0f598f6296ee/luma-system-testing-update</a:t>
            </a:r>
            <a:r>
              <a:rPr lang="en-US" sz="1400" dirty="0">
                <a:latin typeface="Arial" panose="020B0604020202020204" pitchFamily="34" charset="0"/>
                <a:cs typeface="Arial" panose="020B0604020202020204" pitchFamily="34" charset="0"/>
              </a:rPr>
              <a:t> </a:t>
            </a:r>
          </a:p>
          <a:p>
            <a:endParaRPr lang="en-US" dirty="0"/>
          </a:p>
          <a:p>
            <a:r>
              <a:rPr lang="en-US" sz="1400" dirty="0">
                <a:latin typeface="Arial" panose="020B0604020202020204" pitchFamily="34" charset="0"/>
                <a:cs typeface="Arial" panose="020B0604020202020204" pitchFamily="34" charset="0"/>
              </a:rPr>
              <a:t>Welcome to Luma Series:</a:t>
            </a:r>
          </a:p>
          <a:p>
            <a:r>
              <a:rPr lang="en-US" sz="1400" dirty="0">
                <a:latin typeface="Arial" panose="020B0604020202020204" pitchFamily="34" charset="0"/>
                <a:cs typeface="Arial" panose="020B0604020202020204" pitchFamily="34" charset="0"/>
                <a:hlinkClick r:id="rId3"/>
              </a:rPr>
              <a:t>https://www.sco.idaho.gov/LivePages/luma_-welcome-to-luma-series.aspx</a:t>
            </a:r>
            <a:endParaRPr lang="en-US" sz="1400" dirty="0">
              <a:latin typeface="Arial" panose="020B0604020202020204" pitchFamily="34" charset="0"/>
              <a:cs typeface="Arial" panose="020B0604020202020204" pitchFamily="34" charset="0"/>
            </a:endParaRPr>
          </a:p>
          <a:p>
            <a:endParaRPr lang="en-US" sz="1600" dirty="0"/>
          </a:p>
          <a:p>
            <a:endParaRPr lang="en-US" dirty="0"/>
          </a:p>
        </p:txBody>
      </p:sp>
      <p:grpSp>
        <p:nvGrpSpPr>
          <p:cNvPr id="5" name="Group 4">
            <a:extLst>
              <a:ext uri="{FF2B5EF4-FFF2-40B4-BE49-F238E27FC236}">
                <a16:creationId xmlns:a16="http://schemas.microsoft.com/office/drawing/2014/main" id="{CE408EC0-BA37-4D74-8665-18937A8C4D96}"/>
              </a:ext>
            </a:extLst>
          </p:cNvPr>
          <p:cNvGrpSpPr/>
          <p:nvPr/>
        </p:nvGrpSpPr>
        <p:grpSpPr>
          <a:xfrm>
            <a:off x="711335" y="2542799"/>
            <a:ext cx="3296804" cy="1731305"/>
            <a:chOff x="5781675" y="2324100"/>
            <a:chExt cx="1206500" cy="657226"/>
          </a:xfrm>
          <a:solidFill>
            <a:schemeClr val="bg1"/>
          </a:solidFill>
        </p:grpSpPr>
        <p:sp>
          <p:nvSpPr>
            <p:cNvPr id="6" name="Freeform 61">
              <a:extLst>
                <a:ext uri="{FF2B5EF4-FFF2-40B4-BE49-F238E27FC236}">
                  <a16:creationId xmlns:a16="http://schemas.microsoft.com/office/drawing/2014/main" id="{5D2368D5-EC7E-4130-ACFA-2CA3665C13EE}"/>
                </a:ext>
              </a:extLst>
            </p:cNvPr>
            <p:cNvSpPr>
              <a:spLocks noEditPoints="1"/>
            </p:cNvSpPr>
            <p:nvPr/>
          </p:nvSpPr>
          <p:spPr bwMode="auto">
            <a:xfrm>
              <a:off x="5937250" y="2624138"/>
              <a:ext cx="939800" cy="357188"/>
            </a:xfrm>
            <a:custGeom>
              <a:avLst/>
              <a:gdLst>
                <a:gd name="T0" fmla="*/ 0 w 386"/>
                <a:gd name="T1" fmla="*/ 0 h 146"/>
                <a:gd name="T2" fmla="*/ 0 w 386"/>
                <a:gd name="T3" fmla="*/ 30 h 146"/>
                <a:gd name="T4" fmla="*/ 176 w 386"/>
                <a:gd name="T5" fmla="*/ 30 h 146"/>
                <a:gd name="T6" fmla="*/ 176 w 386"/>
                <a:gd name="T7" fmla="*/ 16 h 146"/>
                <a:gd name="T8" fmla="*/ 179 w 386"/>
                <a:gd name="T9" fmla="*/ 13 h 146"/>
                <a:gd name="T10" fmla="*/ 205 w 386"/>
                <a:gd name="T11" fmla="*/ 13 h 146"/>
                <a:gd name="T12" fmla="*/ 207 w 386"/>
                <a:gd name="T13" fmla="*/ 16 h 146"/>
                <a:gd name="T14" fmla="*/ 207 w 386"/>
                <a:gd name="T15" fmla="*/ 30 h 146"/>
                <a:gd name="T16" fmla="*/ 386 w 386"/>
                <a:gd name="T17" fmla="*/ 30 h 146"/>
                <a:gd name="T18" fmla="*/ 386 w 386"/>
                <a:gd name="T19" fmla="*/ 0 h 146"/>
                <a:gd name="T20" fmla="*/ 0 w 386"/>
                <a:gd name="T21" fmla="*/ 0 h 146"/>
                <a:gd name="T22" fmla="*/ 181 w 386"/>
                <a:gd name="T23" fmla="*/ 18 h 146"/>
                <a:gd name="T24" fmla="*/ 181 w 386"/>
                <a:gd name="T25" fmla="*/ 51 h 146"/>
                <a:gd name="T26" fmla="*/ 192 w 386"/>
                <a:gd name="T27" fmla="*/ 65 h 146"/>
                <a:gd name="T28" fmla="*/ 203 w 386"/>
                <a:gd name="T29" fmla="*/ 51 h 146"/>
                <a:gd name="T30" fmla="*/ 203 w 386"/>
                <a:gd name="T31" fmla="*/ 18 h 146"/>
                <a:gd name="T32" fmla="*/ 181 w 386"/>
                <a:gd name="T33" fmla="*/ 18 h 146"/>
                <a:gd name="T34" fmla="*/ 0 w 386"/>
                <a:gd name="T35" fmla="*/ 36 h 146"/>
                <a:gd name="T36" fmla="*/ 0 w 386"/>
                <a:gd name="T37" fmla="*/ 146 h 146"/>
                <a:gd name="T38" fmla="*/ 386 w 386"/>
                <a:gd name="T39" fmla="*/ 146 h 146"/>
                <a:gd name="T40" fmla="*/ 386 w 386"/>
                <a:gd name="T41" fmla="*/ 36 h 146"/>
                <a:gd name="T42" fmla="*/ 207 w 386"/>
                <a:gd name="T43" fmla="*/ 36 h 146"/>
                <a:gd name="T44" fmla="*/ 207 w 386"/>
                <a:gd name="T45" fmla="*/ 51 h 146"/>
                <a:gd name="T46" fmla="*/ 192 w 386"/>
                <a:gd name="T47" fmla="*/ 70 h 146"/>
                <a:gd name="T48" fmla="*/ 176 w 386"/>
                <a:gd name="T49" fmla="*/ 51 h 146"/>
                <a:gd name="T50" fmla="*/ 176 w 386"/>
                <a:gd name="T51" fmla="*/ 36 h 146"/>
                <a:gd name="T52" fmla="*/ 0 w 386"/>
                <a:gd name="T53" fmla="*/ 36 h 146"/>
                <a:gd name="T54" fmla="*/ 192 w 386"/>
                <a:gd name="T55" fmla="*/ 38 h 146"/>
                <a:gd name="T56" fmla="*/ 194 w 386"/>
                <a:gd name="T57" fmla="*/ 39 h 146"/>
                <a:gd name="T58" fmla="*/ 195 w 386"/>
                <a:gd name="T59" fmla="*/ 41 h 146"/>
                <a:gd name="T60" fmla="*/ 195 w 386"/>
                <a:gd name="T61" fmla="*/ 56 h 146"/>
                <a:gd name="T62" fmla="*/ 193 w 386"/>
                <a:gd name="T63" fmla="*/ 58 h 146"/>
                <a:gd name="T64" fmla="*/ 190 w 386"/>
                <a:gd name="T65" fmla="*/ 58 h 146"/>
                <a:gd name="T66" fmla="*/ 189 w 386"/>
                <a:gd name="T67" fmla="*/ 56 h 146"/>
                <a:gd name="T68" fmla="*/ 189 w 386"/>
                <a:gd name="T69" fmla="*/ 41 h 146"/>
                <a:gd name="T70" fmla="*/ 192 w 386"/>
                <a:gd name="T71" fmla="*/ 38 h 146"/>
                <a:gd name="T72" fmla="*/ 17 w 386"/>
                <a:gd name="T73" fmla="*/ 93 h 146"/>
                <a:gd name="T74" fmla="*/ 367 w 386"/>
                <a:gd name="T75" fmla="*/ 93 h 146"/>
                <a:gd name="T76" fmla="*/ 370 w 386"/>
                <a:gd name="T77" fmla="*/ 96 h 146"/>
                <a:gd name="T78" fmla="*/ 370 w 386"/>
                <a:gd name="T79" fmla="*/ 128 h 146"/>
                <a:gd name="T80" fmla="*/ 367 w 386"/>
                <a:gd name="T81" fmla="*/ 131 h 146"/>
                <a:gd name="T82" fmla="*/ 17 w 386"/>
                <a:gd name="T83" fmla="*/ 131 h 146"/>
                <a:gd name="T84" fmla="*/ 14 w 386"/>
                <a:gd name="T85" fmla="*/ 128 h 146"/>
                <a:gd name="T86" fmla="*/ 14 w 386"/>
                <a:gd name="T87" fmla="*/ 96 h 146"/>
                <a:gd name="T88" fmla="*/ 17 w 386"/>
                <a:gd name="T89" fmla="*/ 93 h 146"/>
                <a:gd name="T90" fmla="*/ 20 w 386"/>
                <a:gd name="T91" fmla="*/ 99 h 146"/>
                <a:gd name="T92" fmla="*/ 20 w 386"/>
                <a:gd name="T93" fmla="*/ 126 h 146"/>
                <a:gd name="T94" fmla="*/ 364 w 386"/>
                <a:gd name="T95" fmla="*/ 126 h 146"/>
                <a:gd name="T96" fmla="*/ 364 w 386"/>
                <a:gd name="T97" fmla="*/ 99 h 146"/>
                <a:gd name="T98" fmla="*/ 20 w 386"/>
                <a:gd name="T99" fmla="*/ 9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 h="146">
                  <a:moveTo>
                    <a:pt x="0" y="0"/>
                  </a:moveTo>
                  <a:cubicBezTo>
                    <a:pt x="0" y="30"/>
                    <a:pt x="0" y="30"/>
                    <a:pt x="0" y="30"/>
                  </a:cubicBezTo>
                  <a:cubicBezTo>
                    <a:pt x="176" y="30"/>
                    <a:pt x="176" y="30"/>
                    <a:pt x="176" y="30"/>
                  </a:cubicBezTo>
                  <a:cubicBezTo>
                    <a:pt x="176" y="16"/>
                    <a:pt x="176" y="16"/>
                    <a:pt x="176" y="16"/>
                  </a:cubicBezTo>
                  <a:cubicBezTo>
                    <a:pt x="176" y="14"/>
                    <a:pt x="177" y="13"/>
                    <a:pt x="179" y="13"/>
                  </a:cubicBezTo>
                  <a:cubicBezTo>
                    <a:pt x="205" y="13"/>
                    <a:pt x="205" y="13"/>
                    <a:pt x="205" y="13"/>
                  </a:cubicBezTo>
                  <a:cubicBezTo>
                    <a:pt x="206" y="13"/>
                    <a:pt x="207" y="14"/>
                    <a:pt x="207" y="16"/>
                  </a:cubicBezTo>
                  <a:cubicBezTo>
                    <a:pt x="207" y="30"/>
                    <a:pt x="207" y="30"/>
                    <a:pt x="207" y="30"/>
                  </a:cubicBezTo>
                  <a:cubicBezTo>
                    <a:pt x="386" y="30"/>
                    <a:pt x="386" y="30"/>
                    <a:pt x="386" y="30"/>
                  </a:cubicBezTo>
                  <a:cubicBezTo>
                    <a:pt x="386" y="0"/>
                    <a:pt x="386" y="0"/>
                    <a:pt x="386" y="0"/>
                  </a:cubicBezTo>
                  <a:lnTo>
                    <a:pt x="0" y="0"/>
                  </a:lnTo>
                  <a:close/>
                  <a:moveTo>
                    <a:pt x="181" y="18"/>
                  </a:moveTo>
                  <a:cubicBezTo>
                    <a:pt x="181" y="51"/>
                    <a:pt x="181" y="51"/>
                    <a:pt x="181" y="51"/>
                  </a:cubicBezTo>
                  <a:cubicBezTo>
                    <a:pt x="181" y="59"/>
                    <a:pt x="186" y="65"/>
                    <a:pt x="192" y="65"/>
                  </a:cubicBezTo>
                  <a:cubicBezTo>
                    <a:pt x="198" y="65"/>
                    <a:pt x="203" y="59"/>
                    <a:pt x="203" y="51"/>
                  </a:cubicBezTo>
                  <a:cubicBezTo>
                    <a:pt x="203" y="18"/>
                    <a:pt x="203" y="18"/>
                    <a:pt x="203" y="18"/>
                  </a:cubicBezTo>
                  <a:lnTo>
                    <a:pt x="181" y="18"/>
                  </a:lnTo>
                  <a:close/>
                  <a:moveTo>
                    <a:pt x="0" y="36"/>
                  </a:moveTo>
                  <a:cubicBezTo>
                    <a:pt x="0" y="146"/>
                    <a:pt x="0" y="146"/>
                    <a:pt x="0" y="146"/>
                  </a:cubicBezTo>
                  <a:cubicBezTo>
                    <a:pt x="386" y="146"/>
                    <a:pt x="386" y="146"/>
                    <a:pt x="386" y="146"/>
                  </a:cubicBezTo>
                  <a:cubicBezTo>
                    <a:pt x="386" y="36"/>
                    <a:pt x="386" y="36"/>
                    <a:pt x="386" y="36"/>
                  </a:cubicBezTo>
                  <a:cubicBezTo>
                    <a:pt x="207" y="36"/>
                    <a:pt x="207" y="36"/>
                    <a:pt x="207" y="36"/>
                  </a:cubicBezTo>
                  <a:cubicBezTo>
                    <a:pt x="207" y="51"/>
                    <a:pt x="207" y="51"/>
                    <a:pt x="207" y="51"/>
                  </a:cubicBezTo>
                  <a:cubicBezTo>
                    <a:pt x="207" y="61"/>
                    <a:pt x="201" y="70"/>
                    <a:pt x="192" y="70"/>
                  </a:cubicBezTo>
                  <a:cubicBezTo>
                    <a:pt x="183" y="70"/>
                    <a:pt x="176" y="61"/>
                    <a:pt x="176" y="51"/>
                  </a:cubicBezTo>
                  <a:cubicBezTo>
                    <a:pt x="176" y="36"/>
                    <a:pt x="176" y="36"/>
                    <a:pt x="176" y="36"/>
                  </a:cubicBezTo>
                  <a:lnTo>
                    <a:pt x="0" y="36"/>
                  </a:lnTo>
                  <a:close/>
                  <a:moveTo>
                    <a:pt x="192" y="38"/>
                  </a:moveTo>
                  <a:cubicBezTo>
                    <a:pt x="193" y="38"/>
                    <a:pt x="193" y="38"/>
                    <a:pt x="194" y="39"/>
                  </a:cubicBezTo>
                  <a:cubicBezTo>
                    <a:pt x="194" y="39"/>
                    <a:pt x="195" y="40"/>
                    <a:pt x="195" y="41"/>
                  </a:cubicBezTo>
                  <a:cubicBezTo>
                    <a:pt x="195" y="56"/>
                    <a:pt x="195" y="56"/>
                    <a:pt x="195" y="56"/>
                  </a:cubicBezTo>
                  <a:cubicBezTo>
                    <a:pt x="195" y="57"/>
                    <a:pt x="194" y="58"/>
                    <a:pt x="193" y="58"/>
                  </a:cubicBezTo>
                  <a:cubicBezTo>
                    <a:pt x="192" y="59"/>
                    <a:pt x="191" y="59"/>
                    <a:pt x="190" y="58"/>
                  </a:cubicBezTo>
                  <a:cubicBezTo>
                    <a:pt x="189" y="58"/>
                    <a:pt x="189" y="57"/>
                    <a:pt x="189" y="56"/>
                  </a:cubicBezTo>
                  <a:cubicBezTo>
                    <a:pt x="189" y="41"/>
                    <a:pt x="189" y="41"/>
                    <a:pt x="189" y="41"/>
                  </a:cubicBezTo>
                  <a:cubicBezTo>
                    <a:pt x="189" y="39"/>
                    <a:pt x="190" y="38"/>
                    <a:pt x="192" y="38"/>
                  </a:cubicBezTo>
                  <a:close/>
                  <a:moveTo>
                    <a:pt x="17" y="93"/>
                  </a:moveTo>
                  <a:cubicBezTo>
                    <a:pt x="367" y="93"/>
                    <a:pt x="367" y="93"/>
                    <a:pt x="367" y="93"/>
                  </a:cubicBezTo>
                  <a:cubicBezTo>
                    <a:pt x="369" y="93"/>
                    <a:pt x="370" y="94"/>
                    <a:pt x="370" y="96"/>
                  </a:cubicBezTo>
                  <a:cubicBezTo>
                    <a:pt x="370" y="128"/>
                    <a:pt x="370" y="128"/>
                    <a:pt x="370" y="128"/>
                  </a:cubicBezTo>
                  <a:cubicBezTo>
                    <a:pt x="370" y="130"/>
                    <a:pt x="369" y="131"/>
                    <a:pt x="367" y="131"/>
                  </a:cubicBezTo>
                  <a:cubicBezTo>
                    <a:pt x="17" y="131"/>
                    <a:pt x="17" y="131"/>
                    <a:pt x="17" y="131"/>
                  </a:cubicBezTo>
                  <a:cubicBezTo>
                    <a:pt x="15" y="131"/>
                    <a:pt x="14" y="130"/>
                    <a:pt x="14" y="128"/>
                  </a:cubicBezTo>
                  <a:cubicBezTo>
                    <a:pt x="14" y="96"/>
                    <a:pt x="14" y="96"/>
                    <a:pt x="14" y="96"/>
                  </a:cubicBezTo>
                  <a:cubicBezTo>
                    <a:pt x="14" y="94"/>
                    <a:pt x="15" y="93"/>
                    <a:pt x="17" y="93"/>
                  </a:cubicBezTo>
                  <a:close/>
                  <a:moveTo>
                    <a:pt x="20" y="99"/>
                  </a:moveTo>
                  <a:cubicBezTo>
                    <a:pt x="20" y="126"/>
                    <a:pt x="20" y="126"/>
                    <a:pt x="20" y="126"/>
                  </a:cubicBezTo>
                  <a:cubicBezTo>
                    <a:pt x="364" y="126"/>
                    <a:pt x="364" y="126"/>
                    <a:pt x="364" y="126"/>
                  </a:cubicBezTo>
                  <a:cubicBezTo>
                    <a:pt x="364" y="99"/>
                    <a:pt x="364" y="99"/>
                    <a:pt x="364" y="99"/>
                  </a:cubicBezTo>
                  <a:lnTo>
                    <a:pt x="20"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2">
              <a:extLst>
                <a:ext uri="{FF2B5EF4-FFF2-40B4-BE49-F238E27FC236}">
                  <a16:creationId xmlns:a16="http://schemas.microsoft.com/office/drawing/2014/main" id="{368D41FD-4E75-4AC7-A4D0-FF00A2E1C2DD}"/>
                </a:ext>
              </a:extLst>
            </p:cNvPr>
            <p:cNvSpPr>
              <a:spLocks/>
            </p:cNvSpPr>
            <p:nvPr/>
          </p:nvSpPr>
          <p:spPr bwMode="auto">
            <a:xfrm>
              <a:off x="5781675" y="2324100"/>
              <a:ext cx="319087" cy="284163"/>
            </a:xfrm>
            <a:custGeom>
              <a:avLst/>
              <a:gdLst>
                <a:gd name="T0" fmla="*/ 99 w 131"/>
                <a:gd name="T1" fmla="*/ 0 h 116"/>
                <a:gd name="T2" fmla="*/ 77 w 131"/>
                <a:gd name="T3" fmla="*/ 13 h 116"/>
                <a:gd name="T4" fmla="*/ 83 w 131"/>
                <a:gd name="T5" fmla="*/ 23 h 116"/>
                <a:gd name="T6" fmla="*/ 65 w 131"/>
                <a:gd name="T7" fmla="*/ 17 h 116"/>
                <a:gd name="T8" fmla="*/ 36 w 131"/>
                <a:gd name="T9" fmla="*/ 43 h 116"/>
                <a:gd name="T10" fmla="*/ 0 w 131"/>
                <a:gd name="T11" fmla="*/ 90 h 116"/>
                <a:gd name="T12" fmla="*/ 43 w 131"/>
                <a:gd name="T13" fmla="*/ 55 h 116"/>
                <a:gd name="T14" fmla="*/ 57 w 131"/>
                <a:gd name="T15" fmla="*/ 64 h 116"/>
                <a:gd name="T16" fmla="*/ 70 w 131"/>
                <a:gd name="T17" fmla="*/ 60 h 116"/>
                <a:gd name="T18" fmla="*/ 70 w 131"/>
                <a:gd name="T19" fmla="*/ 61 h 116"/>
                <a:gd name="T20" fmla="*/ 79 w 131"/>
                <a:gd name="T21" fmla="*/ 77 h 116"/>
                <a:gd name="T22" fmla="*/ 74 w 131"/>
                <a:gd name="T23" fmla="*/ 80 h 116"/>
                <a:gd name="T24" fmla="*/ 96 w 131"/>
                <a:gd name="T25" fmla="*/ 116 h 116"/>
                <a:gd name="T26" fmla="*/ 131 w 131"/>
                <a:gd name="T27" fmla="*/ 116 h 116"/>
                <a:gd name="T28" fmla="*/ 101 w 131"/>
                <a:gd name="T29" fmla="*/ 64 h 116"/>
                <a:gd name="T30" fmla="*/ 96 w 131"/>
                <a:gd name="T31" fmla="*/ 67 h 116"/>
                <a:gd name="T32" fmla="*/ 88 w 131"/>
                <a:gd name="T33" fmla="*/ 53 h 116"/>
                <a:gd name="T34" fmla="*/ 92 w 131"/>
                <a:gd name="T35" fmla="*/ 37 h 116"/>
                <a:gd name="T36" fmla="*/ 97 w 131"/>
                <a:gd name="T37" fmla="*/ 47 h 116"/>
                <a:gd name="T38" fmla="*/ 119 w 131"/>
                <a:gd name="T39" fmla="*/ 34 h 116"/>
                <a:gd name="T40" fmla="*/ 99 w 131"/>
                <a:gd name="T4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116">
                  <a:moveTo>
                    <a:pt x="99" y="0"/>
                  </a:moveTo>
                  <a:cubicBezTo>
                    <a:pt x="77" y="13"/>
                    <a:pt x="77" y="13"/>
                    <a:pt x="77" y="13"/>
                  </a:cubicBezTo>
                  <a:cubicBezTo>
                    <a:pt x="83" y="23"/>
                    <a:pt x="83" y="23"/>
                    <a:pt x="83" y="23"/>
                  </a:cubicBezTo>
                  <a:cubicBezTo>
                    <a:pt x="65" y="17"/>
                    <a:pt x="65" y="17"/>
                    <a:pt x="65" y="17"/>
                  </a:cubicBezTo>
                  <a:cubicBezTo>
                    <a:pt x="36" y="43"/>
                    <a:pt x="36" y="43"/>
                    <a:pt x="36" y="43"/>
                  </a:cubicBezTo>
                  <a:cubicBezTo>
                    <a:pt x="36" y="43"/>
                    <a:pt x="14" y="68"/>
                    <a:pt x="0" y="90"/>
                  </a:cubicBezTo>
                  <a:cubicBezTo>
                    <a:pt x="0" y="90"/>
                    <a:pt x="33" y="56"/>
                    <a:pt x="43" y="55"/>
                  </a:cubicBezTo>
                  <a:cubicBezTo>
                    <a:pt x="43" y="55"/>
                    <a:pt x="47" y="52"/>
                    <a:pt x="57" y="64"/>
                  </a:cubicBezTo>
                  <a:cubicBezTo>
                    <a:pt x="70" y="60"/>
                    <a:pt x="70" y="60"/>
                    <a:pt x="70" y="60"/>
                  </a:cubicBezTo>
                  <a:cubicBezTo>
                    <a:pt x="70" y="61"/>
                    <a:pt x="70" y="61"/>
                    <a:pt x="70" y="61"/>
                  </a:cubicBezTo>
                  <a:cubicBezTo>
                    <a:pt x="79" y="77"/>
                    <a:pt x="79" y="77"/>
                    <a:pt x="79" y="77"/>
                  </a:cubicBezTo>
                  <a:cubicBezTo>
                    <a:pt x="74" y="80"/>
                    <a:pt x="74" y="80"/>
                    <a:pt x="74" y="80"/>
                  </a:cubicBezTo>
                  <a:cubicBezTo>
                    <a:pt x="96" y="116"/>
                    <a:pt x="96" y="116"/>
                    <a:pt x="96" y="116"/>
                  </a:cubicBezTo>
                  <a:cubicBezTo>
                    <a:pt x="131" y="116"/>
                    <a:pt x="131" y="116"/>
                    <a:pt x="131" y="116"/>
                  </a:cubicBezTo>
                  <a:cubicBezTo>
                    <a:pt x="101" y="64"/>
                    <a:pt x="101" y="64"/>
                    <a:pt x="101" y="64"/>
                  </a:cubicBezTo>
                  <a:cubicBezTo>
                    <a:pt x="96" y="67"/>
                    <a:pt x="96" y="67"/>
                    <a:pt x="96" y="67"/>
                  </a:cubicBezTo>
                  <a:cubicBezTo>
                    <a:pt x="88" y="53"/>
                    <a:pt x="88" y="53"/>
                    <a:pt x="88" y="53"/>
                  </a:cubicBezTo>
                  <a:cubicBezTo>
                    <a:pt x="92" y="37"/>
                    <a:pt x="92" y="37"/>
                    <a:pt x="92" y="37"/>
                  </a:cubicBezTo>
                  <a:cubicBezTo>
                    <a:pt x="97" y="47"/>
                    <a:pt x="97" y="47"/>
                    <a:pt x="97" y="47"/>
                  </a:cubicBezTo>
                  <a:cubicBezTo>
                    <a:pt x="119" y="34"/>
                    <a:pt x="119" y="34"/>
                    <a:pt x="119" y="34"/>
                  </a:cubicBezTo>
                  <a:lnTo>
                    <a:pt x="99" y="0"/>
                  </a:ln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3">
              <a:extLst>
                <a:ext uri="{FF2B5EF4-FFF2-40B4-BE49-F238E27FC236}">
                  <a16:creationId xmlns:a16="http://schemas.microsoft.com/office/drawing/2014/main" id="{C7DD4F86-1E69-4563-B854-300AD8AE195D}"/>
                </a:ext>
              </a:extLst>
            </p:cNvPr>
            <p:cNvSpPr>
              <a:spLocks/>
            </p:cNvSpPr>
            <p:nvPr/>
          </p:nvSpPr>
          <p:spPr bwMode="auto">
            <a:xfrm>
              <a:off x="6146800" y="2446338"/>
              <a:ext cx="163512" cy="158750"/>
            </a:xfrm>
            <a:custGeom>
              <a:avLst/>
              <a:gdLst>
                <a:gd name="T0" fmla="*/ 42 w 67"/>
                <a:gd name="T1" fmla="*/ 0 h 65"/>
                <a:gd name="T2" fmla="*/ 23 w 67"/>
                <a:gd name="T3" fmla="*/ 9 h 65"/>
                <a:gd name="T4" fmla="*/ 22 w 67"/>
                <a:gd name="T5" fmla="*/ 35 h 65"/>
                <a:gd name="T6" fmla="*/ 0 w 67"/>
                <a:gd name="T7" fmla="*/ 65 h 65"/>
                <a:gd name="T8" fmla="*/ 22 w 67"/>
                <a:gd name="T9" fmla="*/ 65 h 65"/>
                <a:gd name="T10" fmla="*/ 36 w 67"/>
                <a:gd name="T11" fmla="*/ 46 h 65"/>
                <a:gd name="T12" fmla="*/ 61 w 67"/>
                <a:gd name="T13" fmla="*/ 37 h 65"/>
                <a:gd name="T14" fmla="*/ 62 w 67"/>
                <a:gd name="T15" fmla="*/ 11 h 65"/>
                <a:gd name="T16" fmla="*/ 48 w 67"/>
                <a:gd name="T17" fmla="*/ 30 h 65"/>
                <a:gd name="T18" fmla="*/ 34 w 67"/>
                <a:gd name="T19" fmla="*/ 19 h 65"/>
                <a:gd name="T20" fmla="*/ 48 w 67"/>
                <a:gd name="T21" fmla="*/ 1 h 65"/>
                <a:gd name="T22" fmla="*/ 42 w 67"/>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5">
                  <a:moveTo>
                    <a:pt x="42" y="0"/>
                  </a:moveTo>
                  <a:cubicBezTo>
                    <a:pt x="35" y="0"/>
                    <a:pt x="28" y="3"/>
                    <a:pt x="23" y="9"/>
                  </a:cubicBezTo>
                  <a:cubicBezTo>
                    <a:pt x="18" y="17"/>
                    <a:pt x="17" y="27"/>
                    <a:pt x="22" y="35"/>
                  </a:cubicBezTo>
                  <a:cubicBezTo>
                    <a:pt x="0" y="65"/>
                    <a:pt x="0" y="65"/>
                    <a:pt x="0" y="65"/>
                  </a:cubicBezTo>
                  <a:cubicBezTo>
                    <a:pt x="22" y="65"/>
                    <a:pt x="22" y="65"/>
                    <a:pt x="22" y="65"/>
                  </a:cubicBezTo>
                  <a:cubicBezTo>
                    <a:pt x="36" y="46"/>
                    <a:pt x="36" y="46"/>
                    <a:pt x="36" y="46"/>
                  </a:cubicBezTo>
                  <a:cubicBezTo>
                    <a:pt x="45" y="48"/>
                    <a:pt x="55" y="45"/>
                    <a:pt x="61" y="37"/>
                  </a:cubicBezTo>
                  <a:cubicBezTo>
                    <a:pt x="66" y="29"/>
                    <a:pt x="67" y="19"/>
                    <a:pt x="62" y="11"/>
                  </a:cubicBezTo>
                  <a:cubicBezTo>
                    <a:pt x="48" y="30"/>
                    <a:pt x="48" y="30"/>
                    <a:pt x="48" y="30"/>
                  </a:cubicBezTo>
                  <a:cubicBezTo>
                    <a:pt x="34" y="19"/>
                    <a:pt x="34" y="19"/>
                    <a:pt x="34" y="19"/>
                  </a:cubicBezTo>
                  <a:cubicBezTo>
                    <a:pt x="48" y="1"/>
                    <a:pt x="48" y="1"/>
                    <a:pt x="48" y="1"/>
                  </a:cubicBezTo>
                  <a:cubicBezTo>
                    <a:pt x="46" y="0"/>
                    <a:pt x="44"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4">
              <a:extLst>
                <a:ext uri="{FF2B5EF4-FFF2-40B4-BE49-F238E27FC236}">
                  <a16:creationId xmlns:a16="http://schemas.microsoft.com/office/drawing/2014/main" id="{2CE0E8D2-4894-4ADD-8D3A-BFECA899A7B3}"/>
                </a:ext>
              </a:extLst>
            </p:cNvPr>
            <p:cNvSpPr>
              <a:spLocks noEditPoints="1"/>
            </p:cNvSpPr>
            <p:nvPr/>
          </p:nvSpPr>
          <p:spPr bwMode="auto">
            <a:xfrm>
              <a:off x="6348413" y="2463800"/>
              <a:ext cx="66675" cy="144463"/>
            </a:xfrm>
            <a:custGeom>
              <a:avLst/>
              <a:gdLst>
                <a:gd name="T0" fmla="*/ 3 w 27"/>
                <a:gd name="T1" fmla="*/ 0 h 59"/>
                <a:gd name="T2" fmla="*/ 2 w 27"/>
                <a:gd name="T3" fmla="*/ 1 h 59"/>
                <a:gd name="T4" fmla="*/ 4 w 27"/>
                <a:gd name="T5" fmla="*/ 10 h 59"/>
                <a:gd name="T6" fmla="*/ 3 w 27"/>
                <a:gd name="T7" fmla="*/ 17 h 59"/>
                <a:gd name="T8" fmla="*/ 2 w 27"/>
                <a:gd name="T9" fmla="*/ 19 h 59"/>
                <a:gd name="T10" fmla="*/ 0 w 27"/>
                <a:gd name="T11" fmla="*/ 19 h 59"/>
                <a:gd name="T12" fmla="*/ 11 w 27"/>
                <a:gd name="T13" fmla="*/ 59 h 59"/>
                <a:gd name="T14" fmla="*/ 27 w 27"/>
                <a:gd name="T15" fmla="*/ 59 h 59"/>
                <a:gd name="T16" fmla="*/ 15 w 27"/>
                <a:gd name="T17" fmla="*/ 15 h 59"/>
                <a:gd name="T18" fmla="*/ 14 w 27"/>
                <a:gd name="T19" fmla="*/ 15 h 59"/>
                <a:gd name="T20" fmla="*/ 12 w 27"/>
                <a:gd name="T21" fmla="*/ 15 h 59"/>
                <a:gd name="T22" fmla="*/ 7 w 27"/>
                <a:gd name="T23" fmla="*/ 9 h 59"/>
                <a:gd name="T24" fmla="*/ 5 w 27"/>
                <a:gd name="T25" fmla="*/ 1 h 59"/>
                <a:gd name="T26" fmla="*/ 3 w 27"/>
                <a:gd name="T27" fmla="*/ 0 h 59"/>
                <a:gd name="T28" fmla="*/ 7 w 27"/>
                <a:gd name="T29" fmla="*/ 4 h 59"/>
                <a:gd name="T30" fmla="*/ 9 w 27"/>
                <a:gd name="T31" fmla="*/ 8 h 59"/>
                <a:gd name="T32" fmla="*/ 13 w 27"/>
                <a:gd name="T33" fmla="*/ 13 h 59"/>
                <a:gd name="T34" fmla="*/ 14 w 27"/>
                <a:gd name="T35" fmla="*/ 14 h 59"/>
                <a:gd name="T36" fmla="*/ 14 w 27"/>
                <a:gd name="T37" fmla="*/ 14 h 59"/>
                <a:gd name="T38" fmla="*/ 14 w 27"/>
                <a:gd name="T39" fmla="*/ 13 h 59"/>
                <a:gd name="T40" fmla="*/ 7 w 27"/>
                <a:gd name="T41" fmla="*/ 4 h 59"/>
                <a:gd name="T42" fmla="*/ 2 w 27"/>
                <a:gd name="T43" fmla="*/ 4 h 59"/>
                <a:gd name="T44" fmla="*/ 0 w 27"/>
                <a:gd name="T45" fmla="*/ 17 h 59"/>
                <a:gd name="T46" fmla="*/ 1 w 27"/>
                <a:gd name="T47" fmla="*/ 17 h 59"/>
                <a:gd name="T48" fmla="*/ 1 w 27"/>
                <a:gd name="T49" fmla="*/ 17 h 59"/>
                <a:gd name="T50" fmla="*/ 2 w 27"/>
                <a:gd name="T51" fmla="*/ 16 h 59"/>
                <a:gd name="T52" fmla="*/ 3 w 27"/>
                <a:gd name="T53" fmla="*/ 10 h 59"/>
                <a:gd name="T54" fmla="*/ 2 w 27"/>
                <a:gd name="T55"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 h="59">
                  <a:moveTo>
                    <a:pt x="3" y="0"/>
                  </a:moveTo>
                  <a:cubicBezTo>
                    <a:pt x="3" y="0"/>
                    <a:pt x="3" y="0"/>
                    <a:pt x="2" y="1"/>
                  </a:cubicBezTo>
                  <a:cubicBezTo>
                    <a:pt x="3" y="4"/>
                    <a:pt x="4" y="8"/>
                    <a:pt x="4" y="10"/>
                  </a:cubicBezTo>
                  <a:cubicBezTo>
                    <a:pt x="5" y="13"/>
                    <a:pt x="4" y="16"/>
                    <a:pt x="3" y="17"/>
                  </a:cubicBezTo>
                  <a:cubicBezTo>
                    <a:pt x="3" y="18"/>
                    <a:pt x="2" y="18"/>
                    <a:pt x="2" y="19"/>
                  </a:cubicBezTo>
                  <a:cubicBezTo>
                    <a:pt x="1" y="19"/>
                    <a:pt x="1" y="19"/>
                    <a:pt x="0" y="19"/>
                  </a:cubicBezTo>
                  <a:cubicBezTo>
                    <a:pt x="11" y="59"/>
                    <a:pt x="11" y="59"/>
                    <a:pt x="11" y="59"/>
                  </a:cubicBezTo>
                  <a:cubicBezTo>
                    <a:pt x="27" y="59"/>
                    <a:pt x="27" y="59"/>
                    <a:pt x="27" y="59"/>
                  </a:cubicBezTo>
                  <a:cubicBezTo>
                    <a:pt x="15" y="15"/>
                    <a:pt x="15" y="15"/>
                    <a:pt x="15" y="15"/>
                  </a:cubicBezTo>
                  <a:cubicBezTo>
                    <a:pt x="15" y="15"/>
                    <a:pt x="14" y="15"/>
                    <a:pt x="14" y="15"/>
                  </a:cubicBezTo>
                  <a:cubicBezTo>
                    <a:pt x="13" y="15"/>
                    <a:pt x="13" y="15"/>
                    <a:pt x="12" y="15"/>
                  </a:cubicBezTo>
                  <a:cubicBezTo>
                    <a:pt x="10" y="14"/>
                    <a:pt x="9" y="12"/>
                    <a:pt x="7" y="9"/>
                  </a:cubicBezTo>
                  <a:cubicBezTo>
                    <a:pt x="6" y="7"/>
                    <a:pt x="5" y="4"/>
                    <a:pt x="5" y="1"/>
                  </a:cubicBezTo>
                  <a:cubicBezTo>
                    <a:pt x="4" y="0"/>
                    <a:pt x="3" y="0"/>
                    <a:pt x="3" y="0"/>
                  </a:cubicBezTo>
                  <a:close/>
                  <a:moveTo>
                    <a:pt x="7" y="4"/>
                  </a:moveTo>
                  <a:cubicBezTo>
                    <a:pt x="8" y="6"/>
                    <a:pt x="8" y="7"/>
                    <a:pt x="9" y="8"/>
                  </a:cubicBezTo>
                  <a:cubicBezTo>
                    <a:pt x="10" y="11"/>
                    <a:pt x="12" y="13"/>
                    <a:pt x="13" y="13"/>
                  </a:cubicBezTo>
                  <a:cubicBezTo>
                    <a:pt x="13" y="14"/>
                    <a:pt x="14" y="14"/>
                    <a:pt x="14" y="14"/>
                  </a:cubicBezTo>
                  <a:cubicBezTo>
                    <a:pt x="14" y="14"/>
                    <a:pt x="14" y="14"/>
                    <a:pt x="14" y="14"/>
                  </a:cubicBezTo>
                  <a:cubicBezTo>
                    <a:pt x="14" y="14"/>
                    <a:pt x="14" y="13"/>
                    <a:pt x="14" y="13"/>
                  </a:cubicBezTo>
                  <a:cubicBezTo>
                    <a:pt x="14" y="12"/>
                    <a:pt x="10" y="8"/>
                    <a:pt x="7" y="4"/>
                  </a:cubicBezTo>
                  <a:close/>
                  <a:moveTo>
                    <a:pt x="2" y="4"/>
                  </a:moveTo>
                  <a:cubicBezTo>
                    <a:pt x="1" y="9"/>
                    <a:pt x="0" y="16"/>
                    <a:pt x="0" y="17"/>
                  </a:cubicBezTo>
                  <a:cubicBezTo>
                    <a:pt x="0" y="17"/>
                    <a:pt x="0" y="17"/>
                    <a:pt x="1" y="17"/>
                  </a:cubicBezTo>
                  <a:cubicBezTo>
                    <a:pt x="1" y="17"/>
                    <a:pt x="1" y="17"/>
                    <a:pt x="1" y="17"/>
                  </a:cubicBezTo>
                  <a:cubicBezTo>
                    <a:pt x="1" y="17"/>
                    <a:pt x="1" y="17"/>
                    <a:pt x="2" y="16"/>
                  </a:cubicBezTo>
                  <a:cubicBezTo>
                    <a:pt x="2" y="15"/>
                    <a:pt x="3" y="13"/>
                    <a:pt x="3" y="10"/>
                  </a:cubicBezTo>
                  <a:cubicBezTo>
                    <a:pt x="2" y="9"/>
                    <a:pt x="2" y="7"/>
                    <a:pt x="2" y="4"/>
                  </a:cubicBez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5">
              <a:extLst>
                <a:ext uri="{FF2B5EF4-FFF2-40B4-BE49-F238E27FC236}">
                  <a16:creationId xmlns:a16="http://schemas.microsoft.com/office/drawing/2014/main" id="{57E323F1-FF58-41CD-8B44-2329E2951D26}"/>
                </a:ext>
              </a:extLst>
            </p:cNvPr>
            <p:cNvSpPr>
              <a:spLocks/>
            </p:cNvSpPr>
            <p:nvPr/>
          </p:nvSpPr>
          <p:spPr bwMode="auto">
            <a:xfrm>
              <a:off x="6489700" y="2349500"/>
              <a:ext cx="195262" cy="258763"/>
            </a:xfrm>
            <a:custGeom>
              <a:avLst/>
              <a:gdLst>
                <a:gd name="T0" fmla="*/ 60 w 80"/>
                <a:gd name="T1" fmla="*/ 0 h 106"/>
                <a:gd name="T2" fmla="*/ 44 w 80"/>
                <a:gd name="T3" fmla="*/ 9 h 106"/>
                <a:gd name="T4" fmla="*/ 14 w 80"/>
                <a:gd name="T5" fmla="*/ 60 h 106"/>
                <a:gd name="T6" fmla="*/ 9 w 80"/>
                <a:gd name="T7" fmla="*/ 57 h 106"/>
                <a:gd name="T8" fmla="*/ 0 w 80"/>
                <a:gd name="T9" fmla="*/ 72 h 106"/>
                <a:gd name="T10" fmla="*/ 15 w 80"/>
                <a:gd name="T11" fmla="*/ 80 h 106"/>
                <a:gd name="T12" fmla="*/ 0 w 80"/>
                <a:gd name="T13" fmla="*/ 106 h 106"/>
                <a:gd name="T14" fmla="*/ 15 w 80"/>
                <a:gd name="T15" fmla="*/ 106 h 106"/>
                <a:gd name="T16" fmla="*/ 26 w 80"/>
                <a:gd name="T17" fmla="*/ 87 h 106"/>
                <a:gd name="T18" fmla="*/ 43 w 80"/>
                <a:gd name="T19" fmla="*/ 96 h 106"/>
                <a:gd name="T20" fmla="*/ 51 w 80"/>
                <a:gd name="T21" fmla="*/ 82 h 106"/>
                <a:gd name="T22" fmla="*/ 45 w 80"/>
                <a:gd name="T23" fmla="*/ 78 h 106"/>
                <a:gd name="T24" fmla="*/ 75 w 80"/>
                <a:gd name="T25" fmla="*/ 27 h 106"/>
                <a:gd name="T26" fmla="*/ 69 w 80"/>
                <a:gd name="T27" fmla="*/ 2 h 106"/>
                <a:gd name="T28" fmla="*/ 60 w 80"/>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6">
                  <a:moveTo>
                    <a:pt x="60" y="0"/>
                  </a:moveTo>
                  <a:cubicBezTo>
                    <a:pt x="54" y="0"/>
                    <a:pt x="47" y="3"/>
                    <a:pt x="44" y="9"/>
                  </a:cubicBezTo>
                  <a:cubicBezTo>
                    <a:pt x="14" y="60"/>
                    <a:pt x="14" y="60"/>
                    <a:pt x="14" y="60"/>
                  </a:cubicBezTo>
                  <a:cubicBezTo>
                    <a:pt x="9" y="57"/>
                    <a:pt x="9" y="57"/>
                    <a:pt x="9" y="57"/>
                  </a:cubicBezTo>
                  <a:cubicBezTo>
                    <a:pt x="0" y="72"/>
                    <a:pt x="0" y="72"/>
                    <a:pt x="0" y="72"/>
                  </a:cubicBezTo>
                  <a:cubicBezTo>
                    <a:pt x="15" y="80"/>
                    <a:pt x="15" y="80"/>
                    <a:pt x="15" y="80"/>
                  </a:cubicBezTo>
                  <a:cubicBezTo>
                    <a:pt x="0" y="106"/>
                    <a:pt x="0" y="106"/>
                    <a:pt x="0" y="106"/>
                  </a:cubicBezTo>
                  <a:cubicBezTo>
                    <a:pt x="15" y="106"/>
                    <a:pt x="15" y="106"/>
                    <a:pt x="15" y="106"/>
                  </a:cubicBezTo>
                  <a:cubicBezTo>
                    <a:pt x="26" y="87"/>
                    <a:pt x="26" y="87"/>
                    <a:pt x="26" y="87"/>
                  </a:cubicBezTo>
                  <a:cubicBezTo>
                    <a:pt x="43" y="96"/>
                    <a:pt x="43" y="96"/>
                    <a:pt x="43" y="96"/>
                  </a:cubicBezTo>
                  <a:cubicBezTo>
                    <a:pt x="51" y="82"/>
                    <a:pt x="51" y="82"/>
                    <a:pt x="51" y="82"/>
                  </a:cubicBezTo>
                  <a:cubicBezTo>
                    <a:pt x="45" y="78"/>
                    <a:pt x="45" y="78"/>
                    <a:pt x="45" y="78"/>
                  </a:cubicBezTo>
                  <a:cubicBezTo>
                    <a:pt x="48" y="74"/>
                    <a:pt x="75" y="28"/>
                    <a:pt x="75" y="27"/>
                  </a:cubicBezTo>
                  <a:cubicBezTo>
                    <a:pt x="80" y="18"/>
                    <a:pt x="77" y="7"/>
                    <a:pt x="69" y="2"/>
                  </a:cubicBezTo>
                  <a:cubicBezTo>
                    <a:pt x="66" y="1"/>
                    <a:pt x="63"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6">
              <a:extLst>
                <a:ext uri="{FF2B5EF4-FFF2-40B4-BE49-F238E27FC236}">
                  <a16:creationId xmlns:a16="http://schemas.microsoft.com/office/drawing/2014/main" id="{03B819E0-39E6-4968-9F82-70C2FC464FEE}"/>
                </a:ext>
              </a:extLst>
            </p:cNvPr>
            <p:cNvSpPr>
              <a:spLocks/>
            </p:cNvSpPr>
            <p:nvPr/>
          </p:nvSpPr>
          <p:spPr bwMode="auto">
            <a:xfrm>
              <a:off x="6645275" y="2359025"/>
              <a:ext cx="260350" cy="249238"/>
            </a:xfrm>
            <a:custGeom>
              <a:avLst/>
              <a:gdLst>
                <a:gd name="T0" fmla="*/ 158 w 164"/>
                <a:gd name="T1" fmla="*/ 0 h 157"/>
                <a:gd name="T2" fmla="*/ 0 w 164"/>
                <a:gd name="T3" fmla="*/ 157 h 157"/>
                <a:gd name="T4" fmla="*/ 16 w 164"/>
                <a:gd name="T5" fmla="*/ 157 h 157"/>
                <a:gd name="T6" fmla="*/ 164 w 164"/>
                <a:gd name="T7" fmla="*/ 8 h 157"/>
                <a:gd name="T8" fmla="*/ 158 w 164"/>
                <a:gd name="T9" fmla="*/ 0 h 157"/>
              </a:gdLst>
              <a:ahLst/>
              <a:cxnLst>
                <a:cxn ang="0">
                  <a:pos x="T0" y="T1"/>
                </a:cxn>
                <a:cxn ang="0">
                  <a:pos x="T2" y="T3"/>
                </a:cxn>
                <a:cxn ang="0">
                  <a:pos x="T4" y="T5"/>
                </a:cxn>
                <a:cxn ang="0">
                  <a:pos x="T6" y="T7"/>
                </a:cxn>
                <a:cxn ang="0">
                  <a:pos x="T8" y="T9"/>
                </a:cxn>
              </a:cxnLst>
              <a:rect l="0" t="0" r="r" b="b"/>
              <a:pathLst>
                <a:path w="164" h="157">
                  <a:moveTo>
                    <a:pt x="158" y="0"/>
                  </a:moveTo>
                  <a:lnTo>
                    <a:pt x="0" y="157"/>
                  </a:lnTo>
                  <a:lnTo>
                    <a:pt x="16" y="157"/>
                  </a:lnTo>
                  <a:lnTo>
                    <a:pt x="164" y="8"/>
                  </a:lnTo>
                  <a:lnTo>
                    <a:pt x="158" y="0"/>
                  </a:lnTo>
                  <a:close/>
                </a:path>
              </a:pathLst>
            </a:custGeom>
            <a:solidFill>
              <a:srgbClr val="E145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7">
              <a:extLst>
                <a:ext uri="{FF2B5EF4-FFF2-40B4-BE49-F238E27FC236}">
                  <a16:creationId xmlns:a16="http://schemas.microsoft.com/office/drawing/2014/main" id="{92FD8EDD-8A5C-4F40-8A82-0D4FA5D3E351}"/>
                </a:ext>
              </a:extLst>
            </p:cNvPr>
            <p:cNvSpPr>
              <a:spLocks/>
            </p:cNvSpPr>
            <p:nvPr/>
          </p:nvSpPr>
          <p:spPr bwMode="auto">
            <a:xfrm>
              <a:off x="6807200" y="2439988"/>
              <a:ext cx="180975" cy="168275"/>
            </a:xfrm>
            <a:custGeom>
              <a:avLst/>
              <a:gdLst>
                <a:gd name="T0" fmla="*/ 107 w 114"/>
                <a:gd name="T1" fmla="*/ 0 h 106"/>
                <a:gd name="T2" fmla="*/ 0 w 114"/>
                <a:gd name="T3" fmla="*/ 106 h 106"/>
                <a:gd name="T4" fmla="*/ 15 w 114"/>
                <a:gd name="T5" fmla="*/ 106 h 106"/>
                <a:gd name="T6" fmla="*/ 114 w 114"/>
                <a:gd name="T7" fmla="*/ 7 h 106"/>
                <a:gd name="T8" fmla="*/ 107 w 114"/>
                <a:gd name="T9" fmla="*/ 0 h 106"/>
              </a:gdLst>
              <a:ahLst/>
              <a:cxnLst>
                <a:cxn ang="0">
                  <a:pos x="T0" y="T1"/>
                </a:cxn>
                <a:cxn ang="0">
                  <a:pos x="T2" y="T3"/>
                </a:cxn>
                <a:cxn ang="0">
                  <a:pos x="T4" y="T5"/>
                </a:cxn>
                <a:cxn ang="0">
                  <a:pos x="T6" y="T7"/>
                </a:cxn>
                <a:cxn ang="0">
                  <a:pos x="T8" y="T9"/>
                </a:cxn>
              </a:cxnLst>
              <a:rect l="0" t="0" r="r" b="b"/>
              <a:pathLst>
                <a:path w="114" h="106">
                  <a:moveTo>
                    <a:pt x="107" y="0"/>
                  </a:moveTo>
                  <a:lnTo>
                    <a:pt x="0" y="106"/>
                  </a:lnTo>
                  <a:lnTo>
                    <a:pt x="15" y="106"/>
                  </a:lnTo>
                  <a:lnTo>
                    <a:pt x="114" y="7"/>
                  </a:lnTo>
                  <a:lnTo>
                    <a:pt x="107" y="0"/>
                  </a:lnTo>
                  <a:close/>
                </a:path>
              </a:pathLst>
            </a:custGeom>
            <a:solidFill>
              <a:srgbClr val="E145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8">
              <a:extLst>
                <a:ext uri="{FF2B5EF4-FFF2-40B4-BE49-F238E27FC236}">
                  <a16:creationId xmlns:a16="http://schemas.microsoft.com/office/drawing/2014/main" id="{17FDEA6E-E19E-41C8-A005-47B7069509C1}"/>
                </a:ext>
              </a:extLst>
            </p:cNvPr>
            <p:cNvSpPr>
              <a:spLocks/>
            </p:cNvSpPr>
            <p:nvPr/>
          </p:nvSpPr>
          <p:spPr bwMode="auto">
            <a:xfrm>
              <a:off x="6680200" y="2376488"/>
              <a:ext cx="288925" cy="231775"/>
            </a:xfrm>
            <a:custGeom>
              <a:avLst/>
              <a:gdLst>
                <a:gd name="T0" fmla="*/ 147 w 182"/>
                <a:gd name="T1" fmla="*/ 0 h 146"/>
                <a:gd name="T2" fmla="*/ 0 w 182"/>
                <a:gd name="T3" fmla="*/ 146 h 146"/>
                <a:gd name="T4" fmla="*/ 73 w 182"/>
                <a:gd name="T5" fmla="*/ 146 h 146"/>
                <a:gd name="T6" fmla="*/ 182 w 182"/>
                <a:gd name="T7" fmla="*/ 37 h 146"/>
                <a:gd name="T8" fmla="*/ 147 w 182"/>
                <a:gd name="T9" fmla="*/ 0 h 146"/>
              </a:gdLst>
              <a:ahLst/>
              <a:cxnLst>
                <a:cxn ang="0">
                  <a:pos x="T0" y="T1"/>
                </a:cxn>
                <a:cxn ang="0">
                  <a:pos x="T2" y="T3"/>
                </a:cxn>
                <a:cxn ang="0">
                  <a:pos x="T4" y="T5"/>
                </a:cxn>
                <a:cxn ang="0">
                  <a:pos x="T6" y="T7"/>
                </a:cxn>
                <a:cxn ang="0">
                  <a:pos x="T8" y="T9"/>
                </a:cxn>
              </a:cxnLst>
              <a:rect l="0" t="0" r="r" b="b"/>
              <a:pathLst>
                <a:path w="182" h="146">
                  <a:moveTo>
                    <a:pt x="147" y="0"/>
                  </a:moveTo>
                  <a:lnTo>
                    <a:pt x="0" y="146"/>
                  </a:lnTo>
                  <a:lnTo>
                    <a:pt x="73" y="146"/>
                  </a:lnTo>
                  <a:lnTo>
                    <a:pt x="182" y="37"/>
                  </a:lnTo>
                  <a:lnTo>
                    <a:pt x="147" y="0"/>
                  </a:lnTo>
                  <a:close/>
                </a:path>
              </a:pathLst>
            </a:custGeom>
            <a:solidFill>
              <a:srgbClr val="E145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3237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5F01891-17FC-4C35-B39B-B24F30E454BA}"/>
              </a:ext>
            </a:extLst>
          </p:cNvPr>
          <p:cNvSpPr txBox="1">
            <a:spLocks/>
          </p:cNvSpPr>
          <p:nvPr/>
        </p:nvSpPr>
        <p:spPr>
          <a:xfrm>
            <a:off x="5304034" y="2474017"/>
            <a:ext cx="6492240" cy="3063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500" dirty="0">
                <a:solidFill>
                  <a:srgbClr val="092F57"/>
                </a:solidFill>
              </a:rPr>
              <a:t>Questions</a:t>
            </a:r>
          </a:p>
        </p:txBody>
      </p:sp>
      <p:cxnSp>
        <p:nvCxnSpPr>
          <p:cNvPr id="3" name="Straight Connector 2">
            <a:extLst>
              <a:ext uri="{FF2B5EF4-FFF2-40B4-BE49-F238E27FC236}">
                <a16:creationId xmlns:a16="http://schemas.microsoft.com/office/drawing/2014/main" id="{F404CDBB-F841-49C5-9434-2985C7A15CF3}"/>
              </a:ext>
            </a:extLst>
          </p:cNvPr>
          <p:cNvCxnSpPr/>
          <p:nvPr/>
        </p:nvCxnSpPr>
        <p:spPr>
          <a:xfrm>
            <a:off x="5570734" y="3243637"/>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8AFD049-2CA5-4B34-BDC5-6E15CC5BFE58}"/>
              </a:ext>
            </a:extLst>
          </p:cNvPr>
          <p:cNvGrpSpPr/>
          <p:nvPr/>
        </p:nvGrpSpPr>
        <p:grpSpPr>
          <a:xfrm>
            <a:off x="1430892" y="2018088"/>
            <a:ext cx="2057399" cy="2057395"/>
            <a:chOff x="2314575" y="2084388"/>
            <a:chExt cx="958851" cy="958849"/>
          </a:xfrm>
          <a:solidFill>
            <a:schemeClr val="bg1"/>
          </a:solidFill>
        </p:grpSpPr>
        <p:sp>
          <p:nvSpPr>
            <p:cNvPr id="5" name="Freeform 43">
              <a:extLst>
                <a:ext uri="{FF2B5EF4-FFF2-40B4-BE49-F238E27FC236}">
                  <a16:creationId xmlns:a16="http://schemas.microsoft.com/office/drawing/2014/main" id="{D47F7617-6166-45FB-8D0E-41794C7C6547}"/>
                </a:ext>
              </a:extLst>
            </p:cNvPr>
            <p:cNvSpPr>
              <a:spLocks noEditPoints="1"/>
            </p:cNvSpPr>
            <p:nvPr/>
          </p:nvSpPr>
          <p:spPr bwMode="auto">
            <a:xfrm>
              <a:off x="2314575" y="2084388"/>
              <a:ext cx="958851" cy="958849"/>
            </a:xfrm>
            <a:custGeom>
              <a:avLst/>
              <a:gdLst>
                <a:gd name="T0" fmla="*/ 340 w 355"/>
                <a:gd name="T1" fmla="*/ 283 h 355"/>
                <a:gd name="T2" fmla="*/ 263 w 355"/>
                <a:gd name="T3" fmla="*/ 207 h 355"/>
                <a:gd name="T4" fmla="*/ 280 w 355"/>
                <a:gd name="T5" fmla="*/ 140 h 355"/>
                <a:gd name="T6" fmla="*/ 239 w 355"/>
                <a:gd name="T7" fmla="*/ 41 h 355"/>
                <a:gd name="T8" fmla="*/ 140 w 355"/>
                <a:gd name="T9" fmla="*/ 0 h 355"/>
                <a:gd name="T10" fmla="*/ 1 w 355"/>
                <a:gd name="T11" fmla="*/ 140 h 355"/>
                <a:gd name="T12" fmla="*/ 41 w 355"/>
                <a:gd name="T13" fmla="*/ 239 h 355"/>
                <a:gd name="T14" fmla="*/ 140 w 355"/>
                <a:gd name="T15" fmla="*/ 280 h 355"/>
                <a:gd name="T16" fmla="*/ 207 w 355"/>
                <a:gd name="T17" fmla="*/ 263 h 355"/>
                <a:gd name="T18" fmla="*/ 284 w 355"/>
                <a:gd name="T19" fmla="*/ 339 h 355"/>
                <a:gd name="T20" fmla="*/ 340 w 355"/>
                <a:gd name="T21" fmla="*/ 339 h 355"/>
                <a:gd name="T22" fmla="*/ 340 w 355"/>
                <a:gd name="T23" fmla="*/ 283 h 355"/>
                <a:gd name="T24" fmla="*/ 140 w 355"/>
                <a:gd name="T25" fmla="*/ 240 h 355"/>
                <a:gd name="T26" fmla="*/ 70 w 355"/>
                <a:gd name="T27" fmla="*/ 211 h 355"/>
                <a:gd name="T28" fmla="*/ 41 w 355"/>
                <a:gd name="T29" fmla="*/ 140 h 355"/>
                <a:gd name="T30" fmla="*/ 140 w 355"/>
                <a:gd name="T31" fmla="*/ 40 h 355"/>
                <a:gd name="T32" fmla="*/ 240 w 355"/>
                <a:gd name="T33" fmla="*/ 140 h 355"/>
                <a:gd name="T34" fmla="*/ 140 w 355"/>
                <a:gd name="T35"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355">
                  <a:moveTo>
                    <a:pt x="340" y="283"/>
                  </a:moveTo>
                  <a:cubicBezTo>
                    <a:pt x="263" y="207"/>
                    <a:pt x="263" y="207"/>
                    <a:pt x="263" y="207"/>
                  </a:cubicBezTo>
                  <a:cubicBezTo>
                    <a:pt x="274" y="187"/>
                    <a:pt x="280" y="164"/>
                    <a:pt x="280" y="140"/>
                  </a:cubicBezTo>
                  <a:cubicBezTo>
                    <a:pt x="280" y="103"/>
                    <a:pt x="266" y="68"/>
                    <a:pt x="239" y="41"/>
                  </a:cubicBezTo>
                  <a:cubicBezTo>
                    <a:pt x="213" y="15"/>
                    <a:pt x="178" y="0"/>
                    <a:pt x="140" y="0"/>
                  </a:cubicBezTo>
                  <a:cubicBezTo>
                    <a:pt x="63" y="0"/>
                    <a:pt x="1" y="63"/>
                    <a:pt x="1" y="140"/>
                  </a:cubicBezTo>
                  <a:cubicBezTo>
                    <a:pt x="0" y="177"/>
                    <a:pt x="15" y="213"/>
                    <a:pt x="41" y="239"/>
                  </a:cubicBezTo>
                  <a:cubicBezTo>
                    <a:pt x="68" y="265"/>
                    <a:pt x="103" y="280"/>
                    <a:pt x="140" y="280"/>
                  </a:cubicBezTo>
                  <a:cubicBezTo>
                    <a:pt x="165" y="280"/>
                    <a:pt x="187" y="274"/>
                    <a:pt x="207" y="263"/>
                  </a:cubicBezTo>
                  <a:cubicBezTo>
                    <a:pt x="284" y="339"/>
                    <a:pt x="284" y="339"/>
                    <a:pt x="284" y="339"/>
                  </a:cubicBezTo>
                  <a:cubicBezTo>
                    <a:pt x="299" y="355"/>
                    <a:pt x="324" y="355"/>
                    <a:pt x="340" y="339"/>
                  </a:cubicBezTo>
                  <a:cubicBezTo>
                    <a:pt x="355" y="324"/>
                    <a:pt x="355" y="299"/>
                    <a:pt x="340" y="283"/>
                  </a:cubicBezTo>
                  <a:close/>
                  <a:moveTo>
                    <a:pt x="140" y="240"/>
                  </a:moveTo>
                  <a:cubicBezTo>
                    <a:pt x="114" y="240"/>
                    <a:pt x="89" y="229"/>
                    <a:pt x="70" y="211"/>
                  </a:cubicBezTo>
                  <a:cubicBezTo>
                    <a:pt x="51" y="192"/>
                    <a:pt x="41" y="167"/>
                    <a:pt x="41" y="140"/>
                  </a:cubicBezTo>
                  <a:cubicBezTo>
                    <a:pt x="41" y="85"/>
                    <a:pt x="85" y="40"/>
                    <a:pt x="140" y="40"/>
                  </a:cubicBezTo>
                  <a:cubicBezTo>
                    <a:pt x="195" y="40"/>
                    <a:pt x="240" y="85"/>
                    <a:pt x="240" y="140"/>
                  </a:cubicBezTo>
                  <a:cubicBezTo>
                    <a:pt x="240" y="195"/>
                    <a:pt x="195" y="240"/>
                    <a:pt x="140"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44">
              <a:extLst>
                <a:ext uri="{FF2B5EF4-FFF2-40B4-BE49-F238E27FC236}">
                  <a16:creationId xmlns:a16="http://schemas.microsoft.com/office/drawing/2014/main" id="{8AB0C84C-A08C-44F8-BE28-0671CA3719C7}"/>
                </a:ext>
              </a:extLst>
            </p:cNvPr>
            <p:cNvSpPr>
              <a:spLocks noEditPoints="1"/>
            </p:cNvSpPr>
            <p:nvPr/>
          </p:nvSpPr>
          <p:spPr bwMode="auto">
            <a:xfrm>
              <a:off x="2552700" y="2273300"/>
              <a:ext cx="280988" cy="377825"/>
            </a:xfrm>
            <a:custGeom>
              <a:avLst/>
              <a:gdLst>
                <a:gd name="T0" fmla="*/ 67 w 104"/>
                <a:gd name="T1" fmla="*/ 97 h 140"/>
                <a:gd name="T2" fmla="*/ 31 w 104"/>
                <a:gd name="T3" fmla="*/ 97 h 140"/>
                <a:gd name="T4" fmla="*/ 31 w 104"/>
                <a:gd name="T5" fmla="*/ 93 h 140"/>
                <a:gd name="T6" fmla="*/ 33 w 104"/>
                <a:gd name="T7" fmla="*/ 78 h 140"/>
                <a:gd name="T8" fmla="*/ 40 w 104"/>
                <a:gd name="T9" fmla="*/ 68 h 140"/>
                <a:gd name="T10" fmla="*/ 58 w 104"/>
                <a:gd name="T11" fmla="*/ 52 h 140"/>
                <a:gd name="T12" fmla="*/ 65 w 104"/>
                <a:gd name="T13" fmla="*/ 40 h 140"/>
                <a:gd name="T14" fmla="*/ 62 w 104"/>
                <a:gd name="T15" fmla="*/ 32 h 140"/>
                <a:gd name="T16" fmla="*/ 53 w 104"/>
                <a:gd name="T17" fmla="*/ 29 h 140"/>
                <a:gd name="T18" fmla="*/ 42 w 104"/>
                <a:gd name="T19" fmla="*/ 34 h 140"/>
                <a:gd name="T20" fmla="*/ 37 w 104"/>
                <a:gd name="T21" fmla="*/ 49 h 140"/>
                <a:gd name="T22" fmla="*/ 0 w 104"/>
                <a:gd name="T23" fmla="*/ 45 h 140"/>
                <a:gd name="T24" fmla="*/ 15 w 104"/>
                <a:gd name="T25" fmla="*/ 13 h 140"/>
                <a:gd name="T26" fmla="*/ 54 w 104"/>
                <a:gd name="T27" fmla="*/ 0 h 140"/>
                <a:gd name="T28" fmla="*/ 87 w 104"/>
                <a:gd name="T29" fmla="*/ 9 h 140"/>
                <a:gd name="T30" fmla="*/ 104 w 104"/>
                <a:gd name="T31" fmla="*/ 40 h 140"/>
                <a:gd name="T32" fmla="*/ 99 w 104"/>
                <a:gd name="T33" fmla="*/ 55 h 140"/>
                <a:gd name="T34" fmla="*/ 81 w 104"/>
                <a:gd name="T35" fmla="*/ 73 h 140"/>
                <a:gd name="T36" fmla="*/ 69 w 104"/>
                <a:gd name="T37" fmla="*/ 85 h 140"/>
                <a:gd name="T38" fmla="*/ 67 w 104"/>
                <a:gd name="T39" fmla="*/ 97 h 140"/>
                <a:gd name="T40" fmla="*/ 30 w 104"/>
                <a:gd name="T41" fmla="*/ 106 h 140"/>
                <a:gd name="T42" fmla="*/ 68 w 104"/>
                <a:gd name="T43" fmla="*/ 106 h 140"/>
                <a:gd name="T44" fmla="*/ 68 w 104"/>
                <a:gd name="T45" fmla="*/ 140 h 140"/>
                <a:gd name="T46" fmla="*/ 30 w 104"/>
                <a:gd name="T47" fmla="*/ 140 h 140"/>
                <a:gd name="T48" fmla="*/ 30 w 104"/>
                <a:gd name="T49" fmla="*/ 10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40">
                  <a:moveTo>
                    <a:pt x="67" y="97"/>
                  </a:moveTo>
                  <a:cubicBezTo>
                    <a:pt x="31" y="97"/>
                    <a:pt x="31" y="97"/>
                    <a:pt x="31" y="97"/>
                  </a:cubicBezTo>
                  <a:cubicBezTo>
                    <a:pt x="31" y="93"/>
                    <a:pt x="31" y="93"/>
                    <a:pt x="31" y="93"/>
                  </a:cubicBezTo>
                  <a:cubicBezTo>
                    <a:pt x="31" y="87"/>
                    <a:pt x="32" y="82"/>
                    <a:pt x="33" y="78"/>
                  </a:cubicBezTo>
                  <a:cubicBezTo>
                    <a:pt x="35" y="75"/>
                    <a:pt x="37" y="71"/>
                    <a:pt x="40" y="68"/>
                  </a:cubicBezTo>
                  <a:cubicBezTo>
                    <a:pt x="42" y="65"/>
                    <a:pt x="48" y="60"/>
                    <a:pt x="58" y="52"/>
                  </a:cubicBezTo>
                  <a:cubicBezTo>
                    <a:pt x="63" y="48"/>
                    <a:pt x="65" y="44"/>
                    <a:pt x="65" y="40"/>
                  </a:cubicBezTo>
                  <a:cubicBezTo>
                    <a:pt x="65" y="37"/>
                    <a:pt x="64" y="34"/>
                    <a:pt x="62" y="32"/>
                  </a:cubicBezTo>
                  <a:cubicBezTo>
                    <a:pt x="60" y="30"/>
                    <a:pt x="57" y="29"/>
                    <a:pt x="53" y="29"/>
                  </a:cubicBezTo>
                  <a:cubicBezTo>
                    <a:pt x="49" y="29"/>
                    <a:pt x="45" y="31"/>
                    <a:pt x="42" y="34"/>
                  </a:cubicBezTo>
                  <a:cubicBezTo>
                    <a:pt x="39" y="37"/>
                    <a:pt x="37" y="42"/>
                    <a:pt x="37" y="49"/>
                  </a:cubicBezTo>
                  <a:cubicBezTo>
                    <a:pt x="0" y="45"/>
                    <a:pt x="0" y="45"/>
                    <a:pt x="0" y="45"/>
                  </a:cubicBezTo>
                  <a:cubicBezTo>
                    <a:pt x="2" y="31"/>
                    <a:pt x="6" y="21"/>
                    <a:pt x="15" y="13"/>
                  </a:cubicBezTo>
                  <a:cubicBezTo>
                    <a:pt x="23" y="4"/>
                    <a:pt x="36" y="0"/>
                    <a:pt x="54" y="0"/>
                  </a:cubicBezTo>
                  <a:cubicBezTo>
                    <a:pt x="67" y="0"/>
                    <a:pt x="78" y="3"/>
                    <a:pt x="87" y="9"/>
                  </a:cubicBezTo>
                  <a:cubicBezTo>
                    <a:pt x="98" y="16"/>
                    <a:pt x="104" y="27"/>
                    <a:pt x="104" y="40"/>
                  </a:cubicBezTo>
                  <a:cubicBezTo>
                    <a:pt x="104" y="45"/>
                    <a:pt x="102" y="50"/>
                    <a:pt x="99" y="55"/>
                  </a:cubicBezTo>
                  <a:cubicBezTo>
                    <a:pt x="96" y="60"/>
                    <a:pt x="90" y="66"/>
                    <a:pt x="81" y="73"/>
                  </a:cubicBezTo>
                  <a:cubicBezTo>
                    <a:pt x="75" y="78"/>
                    <a:pt x="71" y="82"/>
                    <a:pt x="69" y="85"/>
                  </a:cubicBezTo>
                  <a:cubicBezTo>
                    <a:pt x="68" y="88"/>
                    <a:pt x="67" y="92"/>
                    <a:pt x="67" y="97"/>
                  </a:cubicBezTo>
                  <a:close/>
                  <a:moveTo>
                    <a:pt x="30" y="106"/>
                  </a:moveTo>
                  <a:cubicBezTo>
                    <a:pt x="68" y="106"/>
                    <a:pt x="68" y="106"/>
                    <a:pt x="68" y="106"/>
                  </a:cubicBezTo>
                  <a:cubicBezTo>
                    <a:pt x="68" y="140"/>
                    <a:pt x="68" y="140"/>
                    <a:pt x="68" y="140"/>
                  </a:cubicBezTo>
                  <a:cubicBezTo>
                    <a:pt x="30" y="140"/>
                    <a:pt x="30" y="140"/>
                    <a:pt x="30" y="140"/>
                  </a:cubicBezTo>
                  <a:lnTo>
                    <a:pt x="30" y="106"/>
                  </a:ln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78297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53B16AE-45DE-48FB-8B92-5C2759689096}"/>
              </a:ext>
            </a:extLst>
          </p:cNvPr>
          <p:cNvSpPr txBox="1">
            <a:spLocks/>
          </p:cNvSpPr>
          <p:nvPr/>
        </p:nvSpPr>
        <p:spPr>
          <a:xfrm>
            <a:off x="5355657" y="1807755"/>
            <a:ext cx="6492240" cy="7696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500" dirty="0">
                <a:solidFill>
                  <a:srgbClr val="092F57"/>
                </a:solidFill>
              </a:rPr>
              <a:t>Thank You for Coming!</a:t>
            </a:r>
          </a:p>
        </p:txBody>
      </p:sp>
      <p:cxnSp>
        <p:nvCxnSpPr>
          <p:cNvPr id="3" name="Straight Connector 2">
            <a:extLst>
              <a:ext uri="{FF2B5EF4-FFF2-40B4-BE49-F238E27FC236}">
                <a16:creationId xmlns:a16="http://schemas.microsoft.com/office/drawing/2014/main" id="{D4ED6B7D-4D73-4CA1-B194-3AE246359ACF}"/>
              </a:ext>
            </a:extLst>
          </p:cNvPr>
          <p:cNvCxnSpPr/>
          <p:nvPr/>
        </p:nvCxnSpPr>
        <p:spPr>
          <a:xfrm>
            <a:off x="5610927" y="260179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7717E01-FDF0-4792-9542-FD2E7B63FB72}"/>
              </a:ext>
            </a:extLst>
          </p:cNvPr>
          <p:cNvGrpSpPr/>
          <p:nvPr/>
        </p:nvGrpSpPr>
        <p:grpSpPr>
          <a:xfrm>
            <a:off x="1636958" y="2347038"/>
            <a:ext cx="1765166" cy="1925763"/>
            <a:chOff x="3584575" y="5884863"/>
            <a:chExt cx="635000" cy="731837"/>
          </a:xfrm>
          <a:solidFill>
            <a:schemeClr val="bg1"/>
          </a:solidFill>
        </p:grpSpPr>
        <p:sp>
          <p:nvSpPr>
            <p:cNvPr id="5" name="Freeform 135">
              <a:extLst>
                <a:ext uri="{FF2B5EF4-FFF2-40B4-BE49-F238E27FC236}">
                  <a16:creationId xmlns:a16="http://schemas.microsoft.com/office/drawing/2014/main" id="{8C9CE1BA-6527-47F4-8378-83BC3C2B3997}"/>
                </a:ext>
              </a:extLst>
            </p:cNvPr>
            <p:cNvSpPr>
              <a:spLocks noEditPoints="1"/>
            </p:cNvSpPr>
            <p:nvPr/>
          </p:nvSpPr>
          <p:spPr bwMode="auto">
            <a:xfrm>
              <a:off x="3584575" y="5884863"/>
              <a:ext cx="635000" cy="731837"/>
            </a:xfrm>
            <a:custGeom>
              <a:avLst/>
              <a:gdLst>
                <a:gd name="T0" fmla="*/ 206 w 211"/>
                <a:gd name="T1" fmla="*/ 0 h 243"/>
                <a:gd name="T2" fmla="*/ 4 w 211"/>
                <a:gd name="T3" fmla="*/ 0 h 243"/>
                <a:gd name="T4" fmla="*/ 0 w 211"/>
                <a:gd name="T5" fmla="*/ 5 h 243"/>
                <a:gd name="T6" fmla="*/ 0 w 211"/>
                <a:gd name="T7" fmla="*/ 238 h 243"/>
                <a:gd name="T8" fmla="*/ 4 w 211"/>
                <a:gd name="T9" fmla="*/ 243 h 243"/>
                <a:gd name="T10" fmla="*/ 173 w 211"/>
                <a:gd name="T11" fmla="*/ 243 h 243"/>
                <a:gd name="T12" fmla="*/ 178 w 211"/>
                <a:gd name="T13" fmla="*/ 238 h 243"/>
                <a:gd name="T14" fmla="*/ 178 w 211"/>
                <a:gd name="T15" fmla="*/ 69 h 243"/>
                <a:gd name="T16" fmla="*/ 206 w 211"/>
                <a:gd name="T17" fmla="*/ 69 h 243"/>
                <a:gd name="T18" fmla="*/ 211 w 211"/>
                <a:gd name="T19" fmla="*/ 64 h 243"/>
                <a:gd name="T20" fmla="*/ 211 w 211"/>
                <a:gd name="T21" fmla="*/ 5 h 243"/>
                <a:gd name="T22" fmla="*/ 206 w 211"/>
                <a:gd name="T23" fmla="*/ 0 h 243"/>
                <a:gd name="T24" fmla="*/ 201 w 211"/>
                <a:gd name="T25" fmla="*/ 59 h 243"/>
                <a:gd name="T26" fmla="*/ 173 w 211"/>
                <a:gd name="T27" fmla="*/ 59 h 243"/>
                <a:gd name="T28" fmla="*/ 168 w 211"/>
                <a:gd name="T29" fmla="*/ 64 h 243"/>
                <a:gd name="T30" fmla="*/ 168 w 211"/>
                <a:gd name="T31" fmla="*/ 234 h 243"/>
                <a:gd name="T32" fmla="*/ 9 w 211"/>
                <a:gd name="T33" fmla="*/ 234 h 243"/>
                <a:gd name="T34" fmla="*/ 9 w 211"/>
                <a:gd name="T35" fmla="*/ 10 h 243"/>
                <a:gd name="T36" fmla="*/ 201 w 211"/>
                <a:gd name="T37" fmla="*/ 10 h 243"/>
                <a:gd name="T38" fmla="*/ 201 w 211"/>
                <a:gd name="T39" fmla="*/ 5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43">
                  <a:moveTo>
                    <a:pt x="206" y="0"/>
                  </a:moveTo>
                  <a:cubicBezTo>
                    <a:pt x="4" y="0"/>
                    <a:pt x="4" y="0"/>
                    <a:pt x="4" y="0"/>
                  </a:cubicBezTo>
                  <a:cubicBezTo>
                    <a:pt x="2" y="0"/>
                    <a:pt x="0" y="3"/>
                    <a:pt x="0" y="5"/>
                  </a:cubicBezTo>
                  <a:cubicBezTo>
                    <a:pt x="0" y="238"/>
                    <a:pt x="0" y="238"/>
                    <a:pt x="0" y="238"/>
                  </a:cubicBezTo>
                  <a:cubicBezTo>
                    <a:pt x="0" y="241"/>
                    <a:pt x="2" y="243"/>
                    <a:pt x="4" y="243"/>
                  </a:cubicBezTo>
                  <a:cubicBezTo>
                    <a:pt x="173" y="243"/>
                    <a:pt x="173" y="243"/>
                    <a:pt x="173" y="243"/>
                  </a:cubicBezTo>
                  <a:cubicBezTo>
                    <a:pt x="176" y="243"/>
                    <a:pt x="178" y="241"/>
                    <a:pt x="178" y="238"/>
                  </a:cubicBezTo>
                  <a:cubicBezTo>
                    <a:pt x="178" y="69"/>
                    <a:pt x="178" y="69"/>
                    <a:pt x="178" y="69"/>
                  </a:cubicBezTo>
                  <a:cubicBezTo>
                    <a:pt x="206" y="69"/>
                    <a:pt x="206" y="69"/>
                    <a:pt x="206" y="69"/>
                  </a:cubicBezTo>
                  <a:cubicBezTo>
                    <a:pt x="209" y="69"/>
                    <a:pt x="211" y="66"/>
                    <a:pt x="211" y="64"/>
                  </a:cubicBezTo>
                  <a:cubicBezTo>
                    <a:pt x="211" y="5"/>
                    <a:pt x="211" y="5"/>
                    <a:pt x="211" y="5"/>
                  </a:cubicBezTo>
                  <a:cubicBezTo>
                    <a:pt x="211" y="3"/>
                    <a:pt x="209" y="0"/>
                    <a:pt x="206" y="0"/>
                  </a:cubicBezTo>
                  <a:close/>
                  <a:moveTo>
                    <a:pt x="201" y="59"/>
                  </a:moveTo>
                  <a:cubicBezTo>
                    <a:pt x="173" y="59"/>
                    <a:pt x="173" y="59"/>
                    <a:pt x="173" y="59"/>
                  </a:cubicBezTo>
                  <a:cubicBezTo>
                    <a:pt x="170" y="59"/>
                    <a:pt x="168" y="61"/>
                    <a:pt x="168" y="64"/>
                  </a:cubicBezTo>
                  <a:cubicBezTo>
                    <a:pt x="168" y="234"/>
                    <a:pt x="168" y="234"/>
                    <a:pt x="168" y="234"/>
                  </a:cubicBezTo>
                  <a:cubicBezTo>
                    <a:pt x="9" y="234"/>
                    <a:pt x="9" y="234"/>
                    <a:pt x="9" y="234"/>
                  </a:cubicBezTo>
                  <a:cubicBezTo>
                    <a:pt x="9" y="10"/>
                    <a:pt x="9" y="10"/>
                    <a:pt x="9" y="10"/>
                  </a:cubicBezTo>
                  <a:cubicBezTo>
                    <a:pt x="201" y="10"/>
                    <a:pt x="201" y="10"/>
                    <a:pt x="201" y="10"/>
                  </a:cubicBezTo>
                  <a:lnTo>
                    <a:pt x="201"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6" name="Freeform 136">
              <a:extLst>
                <a:ext uri="{FF2B5EF4-FFF2-40B4-BE49-F238E27FC236}">
                  <a16:creationId xmlns:a16="http://schemas.microsoft.com/office/drawing/2014/main" id="{D2CDC1ED-028E-4B4E-A56E-950CEE61D90D}"/>
                </a:ext>
              </a:extLst>
            </p:cNvPr>
            <p:cNvSpPr>
              <a:spLocks/>
            </p:cNvSpPr>
            <p:nvPr/>
          </p:nvSpPr>
          <p:spPr bwMode="auto">
            <a:xfrm>
              <a:off x="3683000" y="6469063"/>
              <a:ext cx="338138" cy="30162"/>
            </a:xfrm>
            <a:custGeom>
              <a:avLst/>
              <a:gdLst>
                <a:gd name="T0" fmla="*/ 5 w 112"/>
                <a:gd name="T1" fmla="*/ 10 h 10"/>
                <a:gd name="T2" fmla="*/ 107 w 112"/>
                <a:gd name="T3" fmla="*/ 10 h 10"/>
                <a:gd name="T4" fmla="*/ 112 w 112"/>
                <a:gd name="T5" fmla="*/ 5 h 10"/>
                <a:gd name="T6" fmla="*/ 107 w 112"/>
                <a:gd name="T7" fmla="*/ 0 h 10"/>
                <a:gd name="T8" fmla="*/ 5 w 112"/>
                <a:gd name="T9" fmla="*/ 0 h 10"/>
                <a:gd name="T10" fmla="*/ 0 w 112"/>
                <a:gd name="T11" fmla="*/ 5 h 10"/>
                <a:gd name="T12" fmla="*/ 5 w 11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5" y="10"/>
                  </a:moveTo>
                  <a:cubicBezTo>
                    <a:pt x="107" y="10"/>
                    <a:pt x="107" y="10"/>
                    <a:pt x="107" y="10"/>
                  </a:cubicBezTo>
                  <a:cubicBezTo>
                    <a:pt x="109" y="10"/>
                    <a:pt x="112" y="8"/>
                    <a:pt x="112" y="5"/>
                  </a:cubicBezTo>
                  <a:cubicBezTo>
                    <a:pt x="112" y="2"/>
                    <a:pt x="109" y="0"/>
                    <a:pt x="107" y="0"/>
                  </a:cubicBezTo>
                  <a:cubicBezTo>
                    <a:pt x="5" y="0"/>
                    <a:pt x="5" y="0"/>
                    <a:pt x="5" y="0"/>
                  </a:cubicBezTo>
                  <a:cubicBezTo>
                    <a:pt x="2" y="0"/>
                    <a:pt x="0" y="2"/>
                    <a:pt x="0" y="5"/>
                  </a:cubicBezTo>
                  <a:cubicBezTo>
                    <a:pt x="0" y="8"/>
                    <a:pt x="2" y="10"/>
                    <a:pt x="5" y="10"/>
                  </a:cubicBezTo>
                  <a:close/>
                </a:path>
              </a:pathLst>
            </a:custGeom>
            <a:solidFill>
              <a:srgbClr val="6CC2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7" name="Freeform 137">
              <a:extLst>
                <a:ext uri="{FF2B5EF4-FFF2-40B4-BE49-F238E27FC236}">
                  <a16:creationId xmlns:a16="http://schemas.microsoft.com/office/drawing/2014/main" id="{AD99F6B8-C8AF-46BE-8E24-8C3A7D023A82}"/>
                </a:ext>
              </a:extLst>
            </p:cNvPr>
            <p:cNvSpPr>
              <a:spLocks/>
            </p:cNvSpPr>
            <p:nvPr/>
          </p:nvSpPr>
          <p:spPr bwMode="auto">
            <a:xfrm>
              <a:off x="3683000" y="6378575"/>
              <a:ext cx="338138" cy="30162"/>
            </a:xfrm>
            <a:custGeom>
              <a:avLst/>
              <a:gdLst>
                <a:gd name="T0" fmla="*/ 5 w 112"/>
                <a:gd name="T1" fmla="*/ 10 h 10"/>
                <a:gd name="T2" fmla="*/ 107 w 112"/>
                <a:gd name="T3" fmla="*/ 10 h 10"/>
                <a:gd name="T4" fmla="*/ 112 w 112"/>
                <a:gd name="T5" fmla="*/ 5 h 10"/>
                <a:gd name="T6" fmla="*/ 107 w 112"/>
                <a:gd name="T7" fmla="*/ 0 h 10"/>
                <a:gd name="T8" fmla="*/ 5 w 112"/>
                <a:gd name="T9" fmla="*/ 0 h 10"/>
                <a:gd name="T10" fmla="*/ 0 w 112"/>
                <a:gd name="T11" fmla="*/ 5 h 10"/>
                <a:gd name="T12" fmla="*/ 5 w 11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5" y="10"/>
                  </a:moveTo>
                  <a:cubicBezTo>
                    <a:pt x="107" y="10"/>
                    <a:pt x="107" y="10"/>
                    <a:pt x="107" y="10"/>
                  </a:cubicBezTo>
                  <a:cubicBezTo>
                    <a:pt x="109" y="10"/>
                    <a:pt x="112" y="8"/>
                    <a:pt x="112" y="5"/>
                  </a:cubicBezTo>
                  <a:cubicBezTo>
                    <a:pt x="112" y="2"/>
                    <a:pt x="109" y="0"/>
                    <a:pt x="107" y="0"/>
                  </a:cubicBezTo>
                  <a:cubicBezTo>
                    <a:pt x="5" y="0"/>
                    <a:pt x="5" y="0"/>
                    <a:pt x="5" y="0"/>
                  </a:cubicBezTo>
                  <a:cubicBezTo>
                    <a:pt x="2" y="0"/>
                    <a:pt x="0" y="2"/>
                    <a:pt x="0" y="5"/>
                  </a:cubicBezTo>
                  <a:cubicBezTo>
                    <a:pt x="0" y="8"/>
                    <a:pt x="2" y="10"/>
                    <a:pt x="5" y="10"/>
                  </a:cubicBezTo>
                  <a:close/>
                </a:path>
              </a:pathLst>
            </a:custGeom>
            <a:solidFill>
              <a:srgbClr val="E14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8" name="Freeform 138">
              <a:extLst>
                <a:ext uri="{FF2B5EF4-FFF2-40B4-BE49-F238E27FC236}">
                  <a16:creationId xmlns:a16="http://schemas.microsoft.com/office/drawing/2014/main" id="{0785012A-E227-4578-9F16-308C247D866D}"/>
                </a:ext>
              </a:extLst>
            </p:cNvPr>
            <p:cNvSpPr>
              <a:spLocks/>
            </p:cNvSpPr>
            <p:nvPr/>
          </p:nvSpPr>
          <p:spPr bwMode="auto">
            <a:xfrm>
              <a:off x="4146550" y="6156325"/>
              <a:ext cx="73025" cy="192087"/>
            </a:xfrm>
            <a:custGeom>
              <a:avLst/>
              <a:gdLst>
                <a:gd name="T0" fmla="*/ 19 w 24"/>
                <a:gd name="T1" fmla="*/ 0 h 64"/>
                <a:gd name="T2" fmla="*/ 5 w 24"/>
                <a:gd name="T3" fmla="*/ 0 h 64"/>
                <a:gd name="T4" fmla="*/ 0 w 24"/>
                <a:gd name="T5" fmla="*/ 5 h 64"/>
                <a:gd name="T6" fmla="*/ 5 w 24"/>
                <a:gd name="T7" fmla="*/ 10 h 64"/>
                <a:gd name="T8" fmla="*/ 14 w 24"/>
                <a:gd name="T9" fmla="*/ 10 h 64"/>
                <a:gd name="T10" fmla="*/ 14 w 24"/>
                <a:gd name="T11" fmla="*/ 54 h 64"/>
                <a:gd name="T12" fmla="*/ 5 w 24"/>
                <a:gd name="T13" fmla="*/ 54 h 64"/>
                <a:gd name="T14" fmla="*/ 0 w 24"/>
                <a:gd name="T15" fmla="*/ 59 h 64"/>
                <a:gd name="T16" fmla="*/ 5 w 24"/>
                <a:gd name="T17" fmla="*/ 64 h 64"/>
                <a:gd name="T18" fmla="*/ 19 w 24"/>
                <a:gd name="T19" fmla="*/ 64 h 64"/>
                <a:gd name="T20" fmla="*/ 24 w 24"/>
                <a:gd name="T21" fmla="*/ 59 h 64"/>
                <a:gd name="T22" fmla="*/ 24 w 24"/>
                <a:gd name="T23" fmla="*/ 5 h 64"/>
                <a:gd name="T24" fmla="*/ 19 w 24"/>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64">
                  <a:moveTo>
                    <a:pt x="19" y="0"/>
                  </a:moveTo>
                  <a:cubicBezTo>
                    <a:pt x="5" y="0"/>
                    <a:pt x="5" y="0"/>
                    <a:pt x="5" y="0"/>
                  </a:cubicBezTo>
                  <a:cubicBezTo>
                    <a:pt x="2" y="0"/>
                    <a:pt x="0" y="2"/>
                    <a:pt x="0" y="5"/>
                  </a:cubicBezTo>
                  <a:cubicBezTo>
                    <a:pt x="0" y="7"/>
                    <a:pt x="2" y="10"/>
                    <a:pt x="5" y="10"/>
                  </a:cubicBezTo>
                  <a:cubicBezTo>
                    <a:pt x="14" y="10"/>
                    <a:pt x="14" y="10"/>
                    <a:pt x="14" y="10"/>
                  </a:cubicBezTo>
                  <a:cubicBezTo>
                    <a:pt x="14" y="54"/>
                    <a:pt x="14" y="54"/>
                    <a:pt x="14" y="54"/>
                  </a:cubicBezTo>
                  <a:cubicBezTo>
                    <a:pt x="5" y="54"/>
                    <a:pt x="5" y="54"/>
                    <a:pt x="5" y="54"/>
                  </a:cubicBezTo>
                  <a:cubicBezTo>
                    <a:pt x="2" y="54"/>
                    <a:pt x="0" y="56"/>
                    <a:pt x="0" y="59"/>
                  </a:cubicBezTo>
                  <a:cubicBezTo>
                    <a:pt x="0" y="62"/>
                    <a:pt x="2" y="64"/>
                    <a:pt x="5" y="64"/>
                  </a:cubicBezTo>
                  <a:cubicBezTo>
                    <a:pt x="19" y="64"/>
                    <a:pt x="19" y="64"/>
                    <a:pt x="19" y="64"/>
                  </a:cubicBezTo>
                  <a:cubicBezTo>
                    <a:pt x="22" y="64"/>
                    <a:pt x="24" y="62"/>
                    <a:pt x="24" y="59"/>
                  </a:cubicBezTo>
                  <a:cubicBezTo>
                    <a:pt x="24" y="5"/>
                    <a:pt x="24" y="5"/>
                    <a:pt x="24" y="5"/>
                  </a:cubicBezTo>
                  <a:cubicBezTo>
                    <a:pt x="24" y="2"/>
                    <a:pt x="22" y="0"/>
                    <a:pt x="1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9" name="Freeform 139">
              <a:extLst>
                <a:ext uri="{FF2B5EF4-FFF2-40B4-BE49-F238E27FC236}">
                  <a16:creationId xmlns:a16="http://schemas.microsoft.com/office/drawing/2014/main" id="{3C3AD556-D622-4300-AF29-45C0C5B3EED4}"/>
                </a:ext>
              </a:extLst>
            </p:cNvPr>
            <p:cNvSpPr>
              <a:spLocks/>
            </p:cNvSpPr>
            <p:nvPr/>
          </p:nvSpPr>
          <p:spPr bwMode="auto">
            <a:xfrm>
              <a:off x="4146550" y="6411913"/>
              <a:ext cx="73025" cy="204787"/>
            </a:xfrm>
            <a:custGeom>
              <a:avLst/>
              <a:gdLst>
                <a:gd name="T0" fmla="*/ 19 w 24"/>
                <a:gd name="T1" fmla="*/ 0 h 68"/>
                <a:gd name="T2" fmla="*/ 5 w 24"/>
                <a:gd name="T3" fmla="*/ 0 h 68"/>
                <a:gd name="T4" fmla="*/ 0 w 24"/>
                <a:gd name="T5" fmla="*/ 5 h 68"/>
                <a:gd name="T6" fmla="*/ 5 w 24"/>
                <a:gd name="T7" fmla="*/ 10 h 68"/>
                <a:gd name="T8" fmla="*/ 14 w 24"/>
                <a:gd name="T9" fmla="*/ 10 h 68"/>
                <a:gd name="T10" fmla="*/ 14 w 24"/>
                <a:gd name="T11" fmla="*/ 59 h 68"/>
                <a:gd name="T12" fmla="*/ 5 w 24"/>
                <a:gd name="T13" fmla="*/ 59 h 68"/>
                <a:gd name="T14" fmla="*/ 0 w 24"/>
                <a:gd name="T15" fmla="*/ 63 h 68"/>
                <a:gd name="T16" fmla="*/ 5 w 24"/>
                <a:gd name="T17" fmla="*/ 68 h 68"/>
                <a:gd name="T18" fmla="*/ 19 w 24"/>
                <a:gd name="T19" fmla="*/ 68 h 68"/>
                <a:gd name="T20" fmla="*/ 24 w 24"/>
                <a:gd name="T21" fmla="*/ 63 h 68"/>
                <a:gd name="T22" fmla="*/ 24 w 24"/>
                <a:gd name="T23" fmla="*/ 5 h 68"/>
                <a:gd name="T24" fmla="*/ 19 w 24"/>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68">
                  <a:moveTo>
                    <a:pt x="19" y="0"/>
                  </a:moveTo>
                  <a:cubicBezTo>
                    <a:pt x="5" y="0"/>
                    <a:pt x="5" y="0"/>
                    <a:pt x="5" y="0"/>
                  </a:cubicBezTo>
                  <a:cubicBezTo>
                    <a:pt x="2" y="0"/>
                    <a:pt x="0" y="3"/>
                    <a:pt x="0" y="5"/>
                  </a:cubicBezTo>
                  <a:cubicBezTo>
                    <a:pt x="0" y="8"/>
                    <a:pt x="2" y="10"/>
                    <a:pt x="5" y="10"/>
                  </a:cubicBezTo>
                  <a:cubicBezTo>
                    <a:pt x="14" y="10"/>
                    <a:pt x="14" y="10"/>
                    <a:pt x="14" y="10"/>
                  </a:cubicBezTo>
                  <a:cubicBezTo>
                    <a:pt x="14" y="59"/>
                    <a:pt x="14" y="59"/>
                    <a:pt x="14" y="59"/>
                  </a:cubicBezTo>
                  <a:cubicBezTo>
                    <a:pt x="5" y="59"/>
                    <a:pt x="5" y="59"/>
                    <a:pt x="5" y="59"/>
                  </a:cubicBezTo>
                  <a:cubicBezTo>
                    <a:pt x="2" y="59"/>
                    <a:pt x="0" y="61"/>
                    <a:pt x="0" y="63"/>
                  </a:cubicBezTo>
                  <a:cubicBezTo>
                    <a:pt x="0" y="66"/>
                    <a:pt x="2" y="68"/>
                    <a:pt x="5" y="68"/>
                  </a:cubicBezTo>
                  <a:cubicBezTo>
                    <a:pt x="19" y="68"/>
                    <a:pt x="19" y="68"/>
                    <a:pt x="19" y="68"/>
                  </a:cubicBezTo>
                  <a:cubicBezTo>
                    <a:pt x="22" y="68"/>
                    <a:pt x="24" y="66"/>
                    <a:pt x="24" y="63"/>
                  </a:cubicBezTo>
                  <a:cubicBezTo>
                    <a:pt x="24" y="5"/>
                    <a:pt x="24" y="5"/>
                    <a:pt x="24" y="5"/>
                  </a:cubicBezTo>
                  <a:cubicBezTo>
                    <a:pt x="24" y="3"/>
                    <a:pt x="22" y="0"/>
                    <a:pt x="1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10" name="Freeform 140">
              <a:extLst>
                <a:ext uri="{FF2B5EF4-FFF2-40B4-BE49-F238E27FC236}">
                  <a16:creationId xmlns:a16="http://schemas.microsoft.com/office/drawing/2014/main" id="{55592FE4-433D-4201-A0F8-310187B62E2C}"/>
                </a:ext>
              </a:extLst>
            </p:cNvPr>
            <p:cNvSpPr>
              <a:spLocks noEditPoints="1"/>
            </p:cNvSpPr>
            <p:nvPr/>
          </p:nvSpPr>
          <p:spPr bwMode="auto">
            <a:xfrm>
              <a:off x="3689350" y="5978525"/>
              <a:ext cx="328613" cy="328612"/>
            </a:xfrm>
            <a:custGeom>
              <a:avLst/>
              <a:gdLst>
                <a:gd name="T0" fmla="*/ 9 w 109"/>
                <a:gd name="T1" fmla="*/ 109 h 109"/>
                <a:gd name="T2" fmla="*/ 100 w 109"/>
                <a:gd name="T3" fmla="*/ 109 h 109"/>
                <a:gd name="T4" fmla="*/ 109 w 109"/>
                <a:gd name="T5" fmla="*/ 100 h 109"/>
                <a:gd name="T6" fmla="*/ 109 w 109"/>
                <a:gd name="T7" fmla="*/ 88 h 109"/>
                <a:gd name="T8" fmla="*/ 103 w 109"/>
                <a:gd name="T9" fmla="*/ 80 h 109"/>
                <a:gd name="T10" fmla="*/ 71 w 109"/>
                <a:gd name="T11" fmla="*/ 65 h 109"/>
                <a:gd name="T12" fmla="*/ 71 w 109"/>
                <a:gd name="T13" fmla="*/ 63 h 109"/>
                <a:gd name="T14" fmla="*/ 78 w 109"/>
                <a:gd name="T15" fmla="*/ 50 h 109"/>
                <a:gd name="T16" fmla="*/ 82 w 109"/>
                <a:gd name="T17" fmla="*/ 41 h 109"/>
                <a:gd name="T18" fmla="*/ 80 w 109"/>
                <a:gd name="T19" fmla="*/ 34 h 109"/>
                <a:gd name="T20" fmla="*/ 80 w 109"/>
                <a:gd name="T21" fmla="*/ 25 h 109"/>
                <a:gd name="T22" fmla="*/ 54 w 109"/>
                <a:gd name="T23" fmla="*/ 0 h 109"/>
                <a:gd name="T24" fmla="*/ 28 w 109"/>
                <a:gd name="T25" fmla="*/ 25 h 109"/>
                <a:gd name="T26" fmla="*/ 28 w 109"/>
                <a:gd name="T27" fmla="*/ 34 h 109"/>
                <a:gd name="T28" fmla="*/ 27 w 109"/>
                <a:gd name="T29" fmla="*/ 41 h 109"/>
                <a:gd name="T30" fmla="*/ 31 w 109"/>
                <a:gd name="T31" fmla="*/ 50 h 109"/>
                <a:gd name="T32" fmla="*/ 37 w 109"/>
                <a:gd name="T33" fmla="*/ 63 h 109"/>
                <a:gd name="T34" fmla="*/ 37 w 109"/>
                <a:gd name="T35" fmla="*/ 65 h 109"/>
                <a:gd name="T36" fmla="*/ 6 w 109"/>
                <a:gd name="T37" fmla="*/ 80 h 109"/>
                <a:gd name="T38" fmla="*/ 0 w 109"/>
                <a:gd name="T39" fmla="*/ 88 h 109"/>
                <a:gd name="T40" fmla="*/ 0 w 109"/>
                <a:gd name="T41" fmla="*/ 100 h 109"/>
                <a:gd name="T42" fmla="*/ 9 w 109"/>
                <a:gd name="T43" fmla="*/ 109 h 109"/>
                <a:gd name="T44" fmla="*/ 10 w 109"/>
                <a:gd name="T45" fmla="*/ 89 h 109"/>
                <a:gd name="T46" fmla="*/ 47 w 109"/>
                <a:gd name="T47" fmla="*/ 68 h 109"/>
                <a:gd name="T48" fmla="*/ 47 w 109"/>
                <a:gd name="T49" fmla="*/ 66 h 109"/>
                <a:gd name="T50" fmla="*/ 47 w 109"/>
                <a:gd name="T51" fmla="*/ 61 h 109"/>
                <a:gd name="T52" fmla="*/ 46 w 109"/>
                <a:gd name="T53" fmla="*/ 58 h 109"/>
                <a:gd name="T54" fmla="*/ 40 w 109"/>
                <a:gd name="T55" fmla="*/ 46 h 109"/>
                <a:gd name="T56" fmla="*/ 38 w 109"/>
                <a:gd name="T57" fmla="*/ 44 h 109"/>
                <a:gd name="T58" fmla="*/ 36 w 109"/>
                <a:gd name="T59" fmla="*/ 41 h 109"/>
                <a:gd name="T60" fmla="*/ 37 w 109"/>
                <a:gd name="T61" fmla="*/ 39 h 109"/>
                <a:gd name="T62" fmla="*/ 38 w 109"/>
                <a:gd name="T63" fmla="*/ 36 h 109"/>
                <a:gd name="T64" fmla="*/ 38 w 109"/>
                <a:gd name="T65" fmla="*/ 25 h 109"/>
                <a:gd name="T66" fmla="*/ 54 w 109"/>
                <a:gd name="T67" fmla="*/ 10 h 109"/>
                <a:gd name="T68" fmla="*/ 71 w 109"/>
                <a:gd name="T69" fmla="*/ 25 h 109"/>
                <a:gd name="T70" fmla="*/ 71 w 109"/>
                <a:gd name="T71" fmla="*/ 36 h 109"/>
                <a:gd name="T72" fmla="*/ 72 w 109"/>
                <a:gd name="T73" fmla="*/ 39 h 109"/>
                <a:gd name="T74" fmla="*/ 72 w 109"/>
                <a:gd name="T75" fmla="*/ 41 h 109"/>
                <a:gd name="T76" fmla="*/ 71 w 109"/>
                <a:gd name="T77" fmla="*/ 44 h 109"/>
                <a:gd name="T78" fmla="*/ 69 w 109"/>
                <a:gd name="T79" fmla="*/ 46 h 109"/>
                <a:gd name="T80" fmla="*/ 63 w 109"/>
                <a:gd name="T81" fmla="*/ 58 h 109"/>
                <a:gd name="T82" fmla="*/ 62 w 109"/>
                <a:gd name="T83" fmla="*/ 61 h 109"/>
                <a:gd name="T84" fmla="*/ 62 w 109"/>
                <a:gd name="T85" fmla="*/ 66 h 109"/>
                <a:gd name="T86" fmla="*/ 62 w 109"/>
                <a:gd name="T87" fmla="*/ 68 h 109"/>
                <a:gd name="T88" fmla="*/ 99 w 109"/>
                <a:gd name="T89" fmla="*/ 89 h 109"/>
                <a:gd name="T90" fmla="*/ 99 w 109"/>
                <a:gd name="T91" fmla="*/ 99 h 109"/>
                <a:gd name="T92" fmla="*/ 10 w 109"/>
                <a:gd name="T93" fmla="*/ 99 h 109"/>
                <a:gd name="T94" fmla="*/ 10 w 109"/>
                <a:gd name="T95"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 h="109">
                  <a:moveTo>
                    <a:pt x="9" y="109"/>
                  </a:moveTo>
                  <a:cubicBezTo>
                    <a:pt x="100" y="109"/>
                    <a:pt x="100" y="109"/>
                    <a:pt x="100" y="109"/>
                  </a:cubicBezTo>
                  <a:cubicBezTo>
                    <a:pt x="105" y="109"/>
                    <a:pt x="109" y="105"/>
                    <a:pt x="109" y="100"/>
                  </a:cubicBezTo>
                  <a:cubicBezTo>
                    <a:pt x="109" y="88"/>
                    <a:pt x="109" y="88"/>
                    <a:pt x="109" y="88"/>
                  </a:cubicBezTo>
                  <a:cubicBezTo>
                    <a:pt x="109" y="84"/>
                    <a:pt x="106" y="81"/>
                    <a:pt x="103" y="80"/>
                  </a:cubicBezTo>
                  <a:cubicBezTo>
                    <a:pt x="78" y="70"/>
                    <a:pt x="72" y="66"/>
                    <a:pt x="71" y="65"/>
                  </a:cubicBezTo>
                  <a:cubicBezTo>
                    <a:pt x="71" y="63"/>
                    <a:pt x="71" y="63"/>
                    <a:pt x="71" y="63"/>
                  </a:cubicBezTo>
                  <a:cubicBezTo>
                    <a:pt x="74" y="60"/>
                    <a:pt x="77" y="55"/>
                    <a:pt x="78" y="50"/>
                  </a:cubicBezTo>
                  <a:cubicBezTo>
                    <a:pt x="81" y="48"/>
                    <a:pt x="82" y="45"/>
                    <a:pt x="82" y="41"/>
                  </a:cubicBezTo>
                  <a:cubicBezTo>
                    <a:pt x="82" y="39"/>
                    <a:pt x="82" y="36"/>
                    <a:pt x="80" y="34"/>
                  </a:cubicBezTo>
                  <a:cubicBezTo>
                    <a:pt x="80" y="25"/>
                    <a:pt x="80" y="25"/>
                    <a:pt x="80" y="25"/>
                  </a:cubicBezTo>
                  <a:cubicBezTo>
                    <a:pt x="80" y="10"/>
                    <a:pt x="71" y="0"/>
                    <a:pt x="54" y="0"/>
                  </a:cubicBezTo>
                  <a:cubicBezTo>
                    <a:pt x="38" y="0"/>
                    <a:pt x="28" y="10"/>
                    <a:pt x="28" y="25"/>
                  </a:cubicBezTo>
                  <a:cubicBezTo>
                    <a:pt x="28" y="34"/>
                    <a:pt x="28" y="34"/>
                    <a:pt x="28" y="34"/>
                  </a:cubicBezTo>
                  <a:cubicBezTo>
                    <a:pt x="27" y="36"/>
                    <a:pt x="27" y="39"/>
                    <a:pt x="27" y="41"/>
                  </a:cubicBezTo>
                  <a:cubicBezTo>
                    <a:pt x="27" y="45"/>
                    <a:pt x="28" y="48"/>
                    <a:pt x="31" y="50"/>
                  </a:cubicBezTo>
                  <a:cubicBezTo>
                    <a:pt x="32" y="55"/>
                    <a:pt x="34" y="60"/>
                    <a:pt x="37" y="63"/>
                  </a:cubicBezTo>
                  <a:cubicBezTo>
                    <a:pt x="37" y="65"/>
                    <a:pt x="37" y="65"/>
                    <a:pt x="37" y="65"/>
                  </a:cubicBezTo>
                  <a:cubicBezTo>
                    <a:pt x="36" y="66"/>
                    <a:pt x="30" y="71"/>
                    <a:pt x="6" y="80"/>
                  </a:cubicBezTo>
                  <a:cubicBezTo>
                    <a:pt x="2" y="81"/>
                    <a:pt x="0" y="84"/>
                    <a:pt x="0" y="88"/>
                  </a:cubicBezTo>
                  <a:cubicBezTo>
                    <a:pt x="0" y="100"/>
                    <a:pt x="0" y="100"/>
                    <a:pt x="0" y="100"/>
                  </a:cubicBezTo>
                  <a:cubicBezTo>
                    <a:pt x="0" y="105"/>
                    <a:pt x="4" y="109"/>
                    <a:pt x="9" y="109"/>
                  </a:cubicBezTo>
                  <a:close/>
                  <a:moveTo>
                    <a:pt x="10" y="89"/>
                  </a:moveTo>
                  <a:cubicBezTo>
                    <a:pt x="42" y="76"/>
                    <a:pt x="46" y="72"/>
                    <a:pt x="47" y="68"/>
                  </a:cubicBezTo>
                  <a:cubicBezTo>
                    <a:pt x="47" y="67"/>
                    <a:pt x="47" y="67"/>
                    <a:pt x="47" y="66"/>
                  </a:cubicBezTo>
                  <a:cubicBezTo>
                    <a:pt x="47" y="61"/>
                    <a:pt x="47" y="61"/>
                    <a:pt x="47" y="61"/>
                  </a:cubicBezTo>
                  <a:cubicBezTo>
                    <a:pt x="47" y="60"/>
                    <a:pt x="47" y="59"/>
                    <a:pt x="46" y="58"/>
                  </a:cubicBezTo>
                  <a:cubicBezTo>
                    <a:pt x="43" y="55"/>
                    <a:pt x="41" y="51"/>
                    <a:pt x="40" y="46"/>
                  </a:cubicBezTo>
                  <a:cubicBezTo>
                    <a:pt x="39" y="45"/>
                    <a:pt x="39" y="44"/>
                    <a:pt x="38" y="44"/>
                  </a:cubicBezTo>
                  <a:cubicBezTo>
                    <a:pt x="37" y="43"/>
                    <a:pt x="36" y="42"/>
                    <a:pt x="36" y="41"/>
                  </a:cubicBezTo>
                  <a:cubicBezTo>
                    <a:pt x="36" y="40"/>
                    <a:pt x="37" y="39"/>
                    <a:pt x="37" y="39"/>
                  </a:cubicBezTo>
                  <a:cubicBezTo>
                    <a:pt x="38" y="38"/>
                    <a:pt x="38" y="37"/>
                    <a:pt x="38" y="36"/>
                  </a:cubicBezTo>
                  <a:cubicBezTo>
                    <a:pt x="38" y="25"/>
                    <a:pt x="38" y="25"/>
                    <a:pt x="38" y="25"/>
                  </a:cubicBezTo>
                  <a:cubicBezTo>
                    <a:pt x="38" y="15"/>
                    <a:pt x="44" y="10"/>
                    <a:pt x="54" y="10"/>
                  </a:cubicBezTo>
                  <a:cubicBezTo>
                    <a:pt x="65" y="10"/>
                    <a:pt x="71" y="15"/>
                    <a:pt x="71" y="25"/>
                  </a:cubicBezTo>
                  <a:cubicBezTo>
                    <a:pt x="71" y="36"/>
                    <a:pt x="71" y="36"/>
                    <a:pt x="71" y="36"/>
                  </a:cubicBezTo>
                  <a:cubicBezTo>
                    <a:pt x="71" y="37"/>
                    <a:pt x="71" y="38"/>
                    <a:pt x="72" y="39"/>
                  </a:cubicBezTo>
                  <a:cubicBezTo>
                    <a:pt x="72" y="39"/>
                    <a:pt x="72" y="40"/>
                    <a:pt x="72" y="41"/>
                  </a:cubicBezTo>
                  <a:cubicBezTo>
                    <a:pt x="72" y="42"/>
                    <a:pt x="72" y="43"/>
                    <a:pt x="71" y="44"/>
                  </a:cubicBezTo>
                  <a:cubicBezTo>
                    <a:pt x="70" y="44"/>
                    <a:pt x="69" y="45"/>
                    <a:pt x="69" y="46"/>
                  </a:cubicBezTo>
                  <a:cubicBezTo>
                    <a:pt x="68" y="51"/>
                    <a:pt x="66" y="55"/>
                    <a:pt x="63" y="58"/>
                  </a:cubicBezTo>
                  <a:cubicBezTo>
                    <a:pt x="62" y="59"/>
                    <a:pt x="62" y="60"/>
                    <a:pt x="62" y="61"/>
                  </a:cubicBezTo>
                  <a:cubicBezTo>
                    <a:pt x="62" y="66"/>
                    <a:pt x="62" y="66"/>
                    <a:pt x="62" y="66"/>
                  </a:cubicBezTo>
                  <a:cubicBezTo>
                    <a:pt x="62" y="67"/>
                    <a:pt x="62" y="67"/>
                    <a:pt x="62" y="68"/>
                  </a:cubicBezTo>
                  <a:cubicBezTo>
                    <a:pt x="63" y="72"/>
                    <a:pt x="67" y="76"/>
                    <a:pt x="99" y="89"/>
                  </a:cubicBezTo>
                  <a:cubicBezTo>
                    <a:pt x="99" y="99"/>
                    <a:pt x="99" y="99"/>
                    <a:pt x="99" y="99"/>
                  </a:cubicBezTo>
                  <a:cubicBezTo>
                    <a:pt x="10" y="99"/>
                    <a:pt x="10" y="99"/>
                    <a:pt x="10" y="99"/>
                  </a:cubicBezTo>
                  <a:lnTo>
                    <a:pt x="10" y="89"/>
                  </a:ln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grpSp>
      <p:grpSp>
        <p:nvGrpSpPr>
          <p:cNvPr id="11" name="Group 10">
            <a:extLst>
              <a:ext uri="{FF2B5EF4-FFF2-40B4-BE49-F238E27FC236}">
                <a16:creationId xmlns:a16="http://schemas.microsoft.com/office/drawing/2014/main" id="{58BD8004-4C76-4F21-B839-D494885EB5FC}"/>
              </a:ext>
            </a:extLst>
          </p:cNvPr>
          <p:cNvGrpSpPr/>
          <p:nvPr/>
        </p:nvGrpSpPr>
        <p:grpSpPr>
          <a:xfrm>
            <a:off x="5528732" y="2848254"/>
            <a:ext cx="6445342" cy="3378376"/>
            <a:chOff x="5230781" y="2450985"/>
            <a:chExt cx="6445342" cy="3378376"/>
          </a:xfrm>
        </p:grpSpPr>
        <p:sp>
          <p:nvSpPr>
            <p:cNvPr id="12" name="TextBox 11">
              <a:extLst>
                <a:ext uri="{FF2B5EF4-FFF2-40B4-BE49-F238E27FC236}">
                  <a16:creationId xmlns:a16="http://schemas.microsoft.com/office/drawing/2014/main" id="{2DEFA294-E08D-4BCD-9800-39D411712226}"/>
                </a:ext>
              </a:extLst>
            </p:cNvPr>
            <p:cNvSpPr txBox="1"/>
            <p:nvPr/>
          </p:nvSpPr>
          <p:spPr>
            <a:xfrm>
              <a:off x="6505798" y="2450985"/>
              <a:ext cx="3149425"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Sheena Coles</a:t>
              </a:r>
            </a:p>
            <a:p>
              <a:pPr algn="ctr"/>
              <a:r>
                <a:rPr lang="en-US" dirty="0">
                  <a:latin typeface="Arial" panose="020B0604020202020204" pitchFamily="34" charset="0"/>
                  <a:cs typeface="Arial" panose="020B0604020202020204" pitchFamily="34" charset="0"/>
                  <a:hlinkClick r:id="rId2"/>
                </a:rPr>
                <a:t>SColes@sco.Idaho.gov</a:t>
              </a:r>
              <a:r>
                <a:rPr lang="en-US" dirty="0">
                  <a:latin typeface="Arial" panose="020B0604020202020204" pitchFamily="34" charset="0"/>
                  <a:cs typeface="Arial" panose="020B0604020202020204" pitchFamily="34" charset="0"/>
                </a:rPr>
                <a:t> </a:t>
              </a:r>
            </a:p>
            <a:p>
              <a:pPr algn="ctr"/>
              <a:r>
                <a:rPr lang="en-US" dirty="0">
                  <a:latin typeface="Arial" panose="020B0604020202020204" pitchFamily="34" charset="0"/>
                  <a:cs typeface="Arial" panose="020B0604020202020204" pitchFamily="34" charset="0"/>
                </a:rPr>
                <a:t>208-334-3100 </a:t>
              </a:r>
            </a:p>
          </p:txBody>
        </p:sp>
        <p:sp>
          <p:nvSpPr>
            <p:cNvPr id="13" name="TextBox 12">
              <a:extLst>
                <a:ext uri="{FF2B5EF4-FFF2-40B4-BE49-F238E27FC236}">
                  <a16:creationId xmlns:a16="http://schemas.microsoft.com/office/drawing/2014/main" id="{7CEAEF9C-A3BD-4D5D-8D9B-1BB7CCF0BB7B}"/>
                </a:ext>
              </a:extLst>
            </p:cNvPr>
            <p:cNvSpPr txBox="1"/>
            <p:nvPr/>
          </p:nvSpPr>
          <p:spPr>
            <a:xfrm>
              <a:off x="6546600" y="5183030"/>
              <a:ext cx="3067819"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Luma</a:t>
              </a:r>
            </a:p>
            <a:p>
              <a:pPr algn="ctr"/>
              <a:r>
                <a:rPr lang="en-US" u="sng" dirty="0">
                  <a:latin typeface="Arial" panose="020B0604020202020204" pitchFamily="34" charset="0"/>
                  <a:cs typeface="Arial" panose="020B0604020202020204" pitchFamily="34" charset="0"/>
                  <a:hlinkClick r:id="rId3"/>
                </a:rPr>
                <a:t>luma@sco.idaho.gov</a:t>
              </a: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C35CA58-D131-47E2-8C51-DDD16D4C714B}"/>
                </a:ext>
              </a:extLst>
            </p:cNvPr>
            <p:cNvSpPr txBox="1"/>
            <p:nvPr/>
          </p:nvSpPr>
          <p:spPr>
            <a:xfrm>
              <a:off x="8608304" y="3466015"/>
              <a:ext cx="3067819"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Danielle Blackmer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4"/>
                </a:rPr>
                <a:t>dblackmer@sco.Idaho.gov</a:t>
              </a:r>
              <a:r>
                <a:rPr lang="en-US" dirty="0">
                  <a:latin typeface="Arial" panose="020B0604020202020204" pitchFamily="34" charset="0"/>
                  <a:cs typeface="Arial" panose="020B0604020202020204" pitchFamily="34" charset="0"/>
                </a:rPr>
                <a:t> </a:t>
              </a:r>
            </a:p>
            <a:p>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061E0E1-0884-4DA3-8EBE-1A5E0EE049B9}"/>
                </a:ext>
              </a:extLst>
            </p:cNvPr>
            <p:cNvSpPr txBox="1"/>
            <p:nvPr/>
          </p:nvSpPr>
          <p:spPr>
            <a:xfrm>
              <a:off x="5230781" y="4389345"/>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Chris Lehosit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5"/>
                </a:rPr>
                <a:t>clehosit@sco.Idaho.gov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508BAA8-7CCE-49D2-9AC4-7B3DCCB6CBE5}"/>
                </a:ext>
              </a:extLst>
            </p:cNvPr>
            <p:cNvSpPr txBox="1"/>
            <p:nvPr/>
          </p:nvSpPr>
          <p:spPr>
            <a:xfrm>
              <a:off x="8608304" y="4389345"/>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Tina Fuller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6"/>
                </a:rPr>
                <a:t>tfuller@sco.Idaho.gov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E3A08B0-7D5E-4A06-9C67-3EBFC40E1E06}"/>
                </a:ext>
              </a:extLst>
            </p:cNvPr>
            <p:cNvSpPr txBox="1"/>
            <p:nvPr/>
          </p:nvSpPr>
          <p:spPr>
            <a:xfrm>
              <a:off x="5230781" y="3466015"/>
              <a:ext cx="282591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Alex Doench </a:t>
              </a:r>
            </a:p>
            <a:p>
              <a:r>
                <a:rPr lang="en-US" dirty="0">
                  <a:latin typeface="Arial" panose="020B0604020202020204" pitchFamily="34" charset="0"/>
                  <a:cs typeface="Arial" panose="020B0604020202020204" pitchFamily="34" charset="0"/>
                  <a:hlinkClick r:id="rId7"/>
                </a:rPr>
                <a:t>adoench@sco.Idaho.gov</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208-332-8841</a:t>
              </a:r>
            </a:p>
          </p:txBody>
        </p:sp>
      </p:grpSp>
    </p:spTree>
    <p:extLst>
      <p:ext uri="{BB962C8B-B14F-4D97-AF65-F5344CB8AC3E}">
        <p14:creationId xmlns:p14="http://schemas.microsoft.com/office/powerpoint/2010/main" val="396692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11E590-A13E-4682-877F-84A2109289F7}"/>
              </a:ext>
            </a:extLst>
          </p:cNvPr>
          <p:cNvGrpSpPr/>
          <p:nvPr/>
        </p:nvGrpSpPr>
        <p:grpSpPr>
          <a:xfrm>
            <a:off x="4179760" y="2166173"/>
            <a:ext cx="8992221" cy="1502536"/>
            <a:chOff x="3659807" y="2245885"/>
            <a:chExt cx="8992221" cy="1502536"/>
          </a:xfrm>
        </p:grpSpPr>
        <p:sp>
          <p:nvSpPr>
            <p:cNvPr id="4" name="Content Placeholder 2">
              <a:extLst>
                <a:ext uri="{FF2B5EF4-FFF2-40B4-BE49-F238E27FC236}">
                  <a16:creationId xmlns:a16="http://schemas.microsoft.com/office/drawing/2014/main" id="{D7DE847D-93AD-4FBC-AB87-1CFCA5701A34}"/>
                </a:ext>
              </a:extLst>
            </p:cNvPr>
            <p:cNvSpPr txBox="1">
              <a:spLocks/>
            </p:cNvSpPr>
            <p:nvPr/>
          </p:nvSpPr>
          <p:spPr>
            <a:xfrm>
              <a:off x="3659807" y="2245885"/>
              <a:ext cx="8992221" cy="15025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3600" dirty="0">
                  <a:solidFill>
                    <a:srgbClr val="092F57"/>
                  </a:solidFill>
                  <a:latin typeface="Arial" panose="020B0604020202020204" pitchFamily="34" charset="0"/>
                  <a:cs typeface="Arial" panose="020B0604020202020204" pitchFamily="34" charset="0"/>
                </a:rPr>
                <a:t>OCM Team </a:t>
              </a:r>
            </a:p>
            <a:p>
              <a:pPr marL="0" indent="0" algn="ctr">
                <a:lnSpc>
                  <a:spcPct val="100000"/>
                </a:lnSpc>
                <a:buNone/>
              </a:pPr>
              <a:r>
                <a:rPr lang="en-US" sz="3600" dirty="0">
                  <a:solidFill>
                    <a:srgbClr val="092F57"/>
                  </a:solidFill>
                  <a:latin typeface="Arial" panose="020B0604020202020204" pitchFamily="34" charset="0"/>
                  <a:cs typeface="Arial" panose="020B0604020202020204" pitchFamily="34" charset="0"/>
                </a:rPr>
                <a:t>Update</a:t>
              </a:r>
            </a:p>
          </p:txBody>
        </p:sp>
        <p:cxnSp>
          <p:nvCxnSpPr>
            <p:cNvPr id="5" name="Straight Connector 4">
              <a:extLst>
                <a:ext uri="{FF2B5EF4-FFF2-40B4-BE49-F238E27FC236}">
                  <a16:creationId xmlns:a16="http://schemas.microsoft.com/office/drawing/2014/main" id="{08417D0A-2BB1-4340-B931-700C45C03B13}"/>
                </a:ext>
              </a:extLst>
            </p:cNvPr>
            <p:cNvCxnSpPr>
              <a:cxnSpLocks/>
            </p:cNvCxnSpPr>
            <p:nvPr/>
          </p:nvCxnSpPr>
          <p:spPr>
            <a:xfrm>
              <a:off x="5039019" y="366660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sp>
        <p:nvSpPr>
          <p:cNvPr id="6" name="Freeform 59">
            <a:extLst>
              <a:ext uri="{FF2B5EF4-FFF2-40B4-BE49-F238E27FC236}">
                <a16:creationId xmlns:a16="http://schemas.microsoft.com/office/drawing/2014/main" id="{98C0077E-AD30-4AA9-B92E-F5BFD885DF01}"/>
              </a:ext>
            </a:extLst>
          </p:cNvPr>
          <p:cNvSpPr>
            <a:spLocks noEditPoints="1"/>
          </p:cNvSpPr>
          <p:nvPr/>
        </p:nvSpPr>
        <p:spPr bwMode="auto">
          <a:xfrm>
            <a:off x="1536409" y="2455957"/>
            <a:ext cx="2062468" cy="1502536"/>
          </a:xfrm>
          <a:custGeom>
            <a:avLst/>
            <a:gdLst>
              <a:gd name="T0" fmla="*/ 15 w 278"/>
              <a:gd name="T1" fmla="*/ 0 h 168"/>
              <a:gd name="T2" fmla="*/ 0 w 278"/>
              <a:gd name="T3" fmla="*/ 15 h 168"/>
              <a:gd name="T4" fmla="*/ 0 w 278"/>
              <a:gd name="T5" fmla="*/ 153 h 168"/>
              <a:gd name="T6" fmla="*/ 15 w 278"/>
              <a:gd name="T7" fmla="*/ 168 h 168"/>
              <a:gd name="T8" fmla="*/ 263 w 278"/>
              <a:gd name="T9" fmla="*/ 168 h 168"/>
              <a:gd name="T10" fmla="*/ 278 w 278"/>
              <a:gd name="T11" fmla="*/ 153 h 168"/>
              <a:gd name="T12" fmla="*/ 278 w 278"/>
              <a:gd name="T13" fmla="*/ 15 h 168"/>
              <a:gd name="T14" fmla="*/ 262 w 278"/>
              <a:gd name="T15" fmla="*/ 0 h 168"/>
              <a:gd name="T16" fmla="*/ 15 w 278"/>
              <a:gd name="T17" fmla="*/ 0 h 168"/>
              <a:gd name="T18" fmla="*/ 264 w 278"/>
              <a:gd name="T19" fmla="*/ 13 h 168"/>
              <a:gd name="T20" fmla="*/ 264 w 278"/>
              <a:gd name="T21" fmla="*/ 154 h 168"/>
              <a:gd name="T22" fmla="*/ 14 w 278"/>
              <a:gd name="T23" fmla="*/ 154 h 168"/>
              <a:gd name="T24" fmla="*/ 14 w 278"/>
              <a:gd name="T25" fmla="*/ 13 h 168"/>
              <a:gd name="T26" fmla="*/ 264 w 278"/>
              <a:gd name="T27" fmla="*/ 13 h 168"/>
              <a:gd name="T28" fmla="*/ 115 w 278"/>
              <a:gd name="T29" fmla="*/ 88 h 168"/>
              <a:gd name="T30" fmla="*/ 149 w 278"/>
              <a:gd name="T31" fmla="*/ 133 h 168"/>
              <a:gd name="T32" fmla="*/ 148 w 278"/>
              <a:gd name="T33" fmla="*/ 134 h 168"/>
              <a:gd name="T34" fmla="*/ 129 w 278"/>
              <a:gd name="T35" fmla="*/ 134 h 168"/>
              <a:gd name="T36" fmla="*/ 128 w 278"/>
              <a:gd name="T37" fmla="*/ 133 h 168"/>
              <a:gd name="T38" fmla="*/ 128 w 278"/>
              <a:gd name="T39" fmla="*/ 125 h 168"/>
              <a:gd name="T40" fmla="*/ 118 w 278"/>
              <a:gd name="T41" fmla="*/ 125 h 168"/>
              <a:gd name="T42" fmla="*/ 118 w 278"/>
              <a:gd name="T43" fmla="*/ 133 h 168"/>
              <a:gd name="T44" fmla="*/ 118 w 278"/>
              <a:gd name="T45" fmla="*/ 134 h 168"/>
              <a:gd name="T46" fmla="*/ 61 w 278"/>
              <a:gd name="T47" fmla="*/ 134 h 168"/>
              <a:gd name="T48" fmla="*/ 61 w 278"/>
              <a:gd name="T49" fmla="*/ 133 h 168"/>
              <a:gd name="T50" fmla="*/ 61 w 278"/>
              <a:gd name="T51" fmla="*/ 125 h 168"/>
              <a:gd name="T52" fmla="*/ 50 w 278"/>
              <a:gd name="T53" fmla="*/ 125 h 168"/>
              <a:gd name="T54" fmla="*/ 50 w 278"/>
              <a:gd name="T55" fmla="*/ 133 h 168"/>
              <a:gd name="T56" fmla="*/ 50 w 278"/>
              <a:gd name="T57" fmla="*/ 134 h 168"/>
              <a:gd name="T58" fmla="*/ 31 w 278"/>
              <a:gd name="T59" fmla="*/ 134 h 168"/>
              <a:gd name="T60" fmla="*/ 30 w 278"/>
              <a:gd name="T61" fmla="*/ 133 h 168"/>
              <a:gd name="T62" fmla="*/ 63 w 278"/>
              <a:gd name="T63" fmla="*/ 88 h 168"/>
              <a:gd name="T64" fmla="*/ 89 w 278"/>
              <a:gd name="T65" fmla="*/ 104 h 168"/>
              <a:gd name="T66" fmla="*/ 115 w 278"/>
              <a:gd name="T67" fmla="*/ 88 h 168"/>
              <a:gd name="T68" fmla="*/ 89 w 278"/>
              <a:gd name="T69" fmla="*/ 47 h 168"/>
              <a:gd name="T70" fmla="*/ 111 w 278"/>
              <a:gd name="T71" fmla="*/ 69 h 168"/>
              <a:gd name="T72" fmla="*/ 89 w 278"/>
              <a:gd name="T73" fmla="*/ 91 h 168"/>
              <a:gd name="T74" fmla="*/ 67 w 278"/>
              <a:gd name="T75" fmla="*/ 69 h 168"/>
              <a:gd name="T76" fmla="*/ 89 w 278"/>
              <a:gd name="T77" fmla="*/ 47 h 168"/>
              <a:gd name="T78" fmla="*/ 163 w 278"/>
              <a:gd name="T79" fmla="*/ 71 h 168"/>
              <a:gd name="T80" fmla="*/ 159 w 278"/>
              <a:gd name="T81" fmla="*/ 67 h 168"/>
              <a:gd name="T82" fmla="*/ 163 w 278"/>
              <a:gd name="T83" fmla="*/ 63 h 168"/>
              <a:gd name="T84" fmla="*/ 245 w 278"/>
              <a:gd name="T85" fmla="*/ 63 h 168"/>
              <a:gd name="T86" fmla="*/ 249 w 278"/>
              <a:gd name="T87" fmla="*/ 67 h 168"/>
              <a:gd name="T88" fmla="*/ 245 w 278"/>
              <a:gd name="T89" fmla="*/ 71 h 168"/>
              <a:gd name="T90" fmla="*/ 163 w 278"/>
              <a:gd name="T91" fmla="*/ 71 h 168"/>
              <a:gd name="T92" fmla="*/ 163 w 278"/>
              <a:gd name="T93" fmla="*/ 94 h 168"/>
              <a:gd name="T94" fmla="*/ 159 w 278"/>
              <a:gd name="T95" fmla="*/ 90 h 168"/>
              <a:gd name="T96" fmla="*/ 163 w 278"/>
              <a:gd name="T97" fmla="*/ 86 h 168"/>
              <a:gd name="T98" fmla="*/ 245 w 278"/>
              <a:gd name="T99" fmla="*/ 86 h 168"/>
              <a:gd name="T100" fmla="*/ 249 w 278"/>
              <a:gd name="T101" fmla="*/ 90 h 168"/>
              <a:gd name="T102" fmla="*/ 245 w 278"/>
              <a:gd name="T103" fmla="*/ 94 h 168"/>
              <a:gd name="T104" fmla="*/ 163 w 278"/>
              <a:gd name="T105" fmla="*/ 94 h 168"/>
              <a:gd name="T106" fmla="*/ 163 w 278"/>
              <a:gd name="T107" fmla="*/ 117 h 168"/>
              <a:gd name="T108" fmla="*/ 159 w 278"/>
              <a:gd name="T109" fmla="*/ 114 h 168"/>
              <a:gd name="T110" fmla="*/ 163 w 278"/>
              <a:gd name="T111" fmla="*/ 110 h 168"/>
              <a:gd name="T112" fmla="*/ 245 w 278"/>
              <a:gd name="T113" fmla="*/ 110 h 168"/>
              <a:gd name="T114" fmla="*/ 249 w 278"/>
              <a:gd name="T115" fmla="*/ 114 h 168"/>
              <a:gd name="T116" fmla="*/ 245 w 278"/>
              <a:gd name="T117" fmla="*/ 117 h 168"/>
              <a:gd name="T118" fmla="*/ 163 w 278"/>
              <a:gd name="T119" fmla="*/ 11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 h="168">
                <a:moveTo>
                  <a:pt x="15" y="0"/>
                </a:moveTo>
                <a:cubicBezTo>
                  <a:pt x="7" y="0"/>
                  <a:pt x="0" y="7"/>
                  <a:pt x="0" y="15"/>
                </a:cubicBezTo>
                <a:cubicBezTo>
                  <a:pt x="0" y="153"/>
                  <a:pt x="0" y="153"/>
                  <a:pt x="0" y="153"/>
                </a:cubicBezTo>
                <a:cubicBezTo>
                  <a:pt x="0" y="161"/>
                  <a:pt x="7" y="168"/>
                  <a:pt x="15" y="168"/>
                </a:cubicBezTo>
                <a:cubicBezTo>
                  <a:pt x="263" y="168"/>
                  <a:pt x="263" y="168"/>
                  <a:pt x="263" y="168"/>
                </a:cubicBezTo>
                <a:cubicBezTo>
                  <a:pt x="271" y="168"/>
                  <a:pt x="278" y="161"/>
                  <a:pt x="278" y="153"/>
                </a:cubicBezTo>
                <a:cubicBezTo>
                  <a:pt x="278" y="15"/>
                  <a:pt x="278" y="15"/>
                  <a:pt x="278" y="15"/>
                </a:cubicBezTo>
                <a:cubicBezTo>
                  <a:pt x="278" y="7"/>
                  <a:pt x="271" y="0"/>
                  <a:pt x="262" y="0"/>
                </a:cubicBezTo>
                <a:lnTo>
                  <a:pt x="15" y="0"/>
                </a:lnTo>
                <a:close/>
                <a:moveTo>
                  <a:pt x="264" y="13"/>
                </a:moveTo>
                <a:cubicBezTo>
                  <a:pt x="264" y="154"/>
                  <a:pt x="264" y="154"/>
                  <a:pt x="264" y="154"/>
                </a:cubicBezTo>
                <a:cubicBezTo>
                  <a:pt x="14" y="154"/>
                  <a:pt x="14" y="154"/>
                  <a:pt x="14" y="154"/>
                </a:cubicBezTo>
                <a:cubicBezTo>
                  <a:pt x="14" y="13"/>
                  <a:pt x="14" y="13"/>
                  <a:pt x="14" y="13"/>
                </a:cubicBezTo>
                <a:lnTo>
                  <a:pt x="264" y="13"/>
                </a:lnTo>
                <a:close/>
                <a:moveTo>
                  <a:pt x="115" y="88"/>
                </a:moveTo>
                <a:cubicBezTo>
                  <a:pt x="135" y="96"/>
                  <a:pt x="149" y="112"/>
                  <a:pt x="149" y="133"/>
                </a:cubicBezTo>
                <a:cubicBezTo>
                  <a:pt x="149" y="133"/>
                  <a:pt x="148" y="134"/>
                  <a:pt x="148" y="134"/>
                </a:cubicBezTo>
                <a:cubicBezTo>
                  <a:pt x="129" y="134"/>
                  <a:pt x="129" y="134"/>
                  <a:pt x="129" y="134"/>
                </a:cubicBezTo>
                <a:cubicBezTo>
                  <a:pt x="129" y="134"/>
                  <a:pt x="128" y="133"/>
                  <a:pt x="128" y="133"/>
                </a:cubicBezTo>
                <a:cubicBezTo>
                  <a:pt x="128" y="130"/>
                  <a:pt x="128" y="128"/>
                  <a:pt x="128" y="125"/>
                </a:cubicBezTo>
                <a:cubicBezTo>
                  <a:pt x="128" y="119"/>
                  <a:pt x="118" y="119"/>
                  <a:pt x="118" y="125"/>
                </a:cubicBezTo>
                <a:cubicBezTo>
                  <a:pt x="118" y="128"/>
                  <a:pt x="118" y="130"/>
                  <a:pt x="118" y="133"/>
                </a:cubicBezTo>
                <a:cubicBezTo>
                  <a:pt x="118" y="133"/>
                  <a:pt x="118" y="134"/>
                  <a:pt x="118" y="134"/>
                </a:cubicBezTo>
                <a:cubicBezTo>
                  <a:pt x="61" y="134"/>
                  <a:pt x="61" y="134"/>
                  <a:pt x="61" y="134"/>
                </a:cubicBezTo>
                <a:cubicBezTo>
                  <a:pt x="61" y="134"/>
                  <a:pt x="61" y="133"/>
                  <a:pt x="61" y="133"/>
                </a:cubicBezTo>
                <a:cubicBezTo>
                  <a:pt x="61" y="130"/>
                  <a:pt x="61" y="128"/>
                  <a:pt x="61" y="125"/>
                </a:cubicBezTo>
                <a:cubicBezTo>
                  <a:pt x="61" y="119"/>
                  <a:pt x="50" y="119"/>
                  <a:pt x="50" y="125"/>
                </a:cubicBezTo>
                <a:cubicBezTo>
                  <a:pt x="50" y="128"/>
                  <a:pt x="50" y="130"/>
                  <a:pt x="50" y="133"/>
                </a:cubicBezTo>
                <a:cubicBezTo>
                  <a:pt x="50" y="133"/>
                  <a:pt x="50" y="134"/>
                  <a:pt x="50" y="134"/>
                </a:cubicBezTo>
                <a:cubicBezTo>
                  <a:pt x="31" y="134"/>
                  <a:pt x="31" y="134"/>
                  <a:pt x="31" y="134"/>
                </a:cubicBezTo>
                <a:cubicBezTo>
                  <a:pt x="30" y="134"/>
                  <a:pt x="30" y="133"/>
                  <a:pt x="30" y="133"/>
                </a:cubicBezTo>
                <a:cubicBezTo>
                  <a:pt x="30" y="113"/>
                  <a:pt x="44" y="96"/>
                  <a:pt x="63" y="88"/>
                </a:cubicBezTo>
                <a:cubicBezTo>
                  <a:pt x="69" y="97"/>
                  <a:pt x="78" y="104"/>
                  <a:pt x="89" y="104"/>
                </a:cubicBezTo>
                <a:cubicBezTo>
                  <a:pt x="101" y="104"/>
                  <a:pt x="110" y="97"/>
                  <a:pt x="115" y="88"/>
                </a:cubicBezTo>
                <a:close/>
                <a:moveTo>
                  <a:pt x="89" y="47"/>
                </a:moveTo>
                <a:cubicBezTo>
                  <a:pt x="102" y="47"/>
                  <a:pt x="111" y="57"/>
                  <a:pt x="111" y="69"/>
                </a:cubicBezTo>
                <a:cubicBezTo>
                  <a:pt x="111" y="80"/>
                  <a:pt x="102" y="91"/>
                  <a:pt x="89" y="91"/>
                </a:cubicBezTo>
                <a:cubicBezTo>
                  <a:pt x="77" y="91"/>
                  <a:pt x="67" y="80"/>
                  <a:pt x="67" y="69"/>
                </a:cubicBezTo>
                <a:cubicBezTo>
                  <a:pt x="67" y="57"/>
                  <a:pt x="77" y="47"/>
                  <a:pt x="89" y="47"/>
                </a:cubicBezTo>
                <a:close/>
                <a:moveTo>
                  <a:pt x="163" y="71"/>
                </a:moveTo>
                <a:cubicBezTo>
                  <a:pt x="161" y="71"/>
                  <a:pt x="159" y="69"/>
                  <a:pt x="159" y="67"/>
                </a:cubicBezTo>
                <a:cubicBezTo>
                  <a:pt x="159" y="65"/>
                  <a:pt x="161" y="63"/>
                  <a:pt x="163" y="63"/>
                </a:cubicBezTo>
                <a:cubicBezTo>
                  <a:pt x="245" y="63"/>
                  <a:pt x="245" y="63"/>
                  <a:pt x="245" y="63"/>
                </a:cubicBezTo>
                <a:cubicBezTo>
                  <a:pt x="247" y="63"/>
                  <a:pt x="249" y="65"/>
                  <a:pt x="249" y="67"/>
                </a:cubicBezTo>
                <a:cubicBezTo>
                  <a:pt x="249" y="69"/>
                  <a:pt x="247" y="71"/>
                  <a:pt x="245" y="71"/>
                </a:cubicBezTo>
                <a:cubicBezTo>
                  <a:pt x="163" y="71"/>
                  <a:pt x="163" y="71"/>
                  <a:pt x="163" y="71"/>
                </a:cubicBezTo>
                <a:close/>
                <a:moveTo>
                  <a:pt x="163" y="94"/>
                </a:moveTo>
                <a:cubicBezTo>
                  <a:pt x="161" y="94"/>
                  <a:pt x="159" y="92"/>
                  <a:pt x="159" y="90"/>
                </a:cubicBezTo>
                <a:cubicBezTo>
                  <a:pt x="159" y="88"/>
                  <a:pt x="161" y="86"/>
                  <a:pt x="163" y="86"/>
                </a:cubicBezTo>
                <a:cubicBezTo>
                  <a:pt x="245" y="86"/>
                  <a:pt x="245" y="86"/>
                  <a:pt x="245" y="86"/>
                </a:cubicBezTo>
                <a:cubicBezTo>
                  <a:pt x="247" y="86"/>
                  <a:pt x="249" y="88"/>
                  <a:pt x="249" y="90"/>
                </a:cubicBezTo>
                <a:cubicBezTo>
                  <a:pt x="249" y="92"/>
                  <a:pt x="247" y="94"/>
                  <a:pt x="245" y="94"/>
                </a:cubicBezTo>
                <a:cubicBezTo>
                  <a:pt x="163" y="94"/>
                  <a:pt x="163" y="94"/>
                  <a:pt x="163" y="94"/>
                </a:cubicBezTo>
                <a:close/>
                <a:moveTo>
                  <a:pt x="163" y="117"/>
                </a:moveTo>
                <a:cubicBezTo>
                  <a:pt x="161" y="117"/>
                  <a:pt x="159" y="116"/>
                  <a:pt x="159" y="114"/>
                </a:cubicBezTo>
                <a:cubicBezTo>
                  <a:pt x="159" y="111"/>
                  <a:pt x="161" y="110"/>
                  <a:pt x="163" y="110"/>
                </a:cubicBezTo>
                <a:cubicBezTo>
                  <a:pt x="245" y="110"/>
                  <a:pt x="245" y="110"/>
                  <a:pt x="245" y="110"/>
                </a:cubicBezTo>
                <a:cubicBezTo>
                  <a:pt x="247" y="110"/>
                  <a:pt x="249" y="111"/>
                  <a:pt x="249" y="114"/>
                </a:cubicBezTo>
                <a:cubicBezTo>
                  <a:pt x="249" y="116"/>
                  <a:pt x="247" y="117"/>
                  <a:pt x="245" y="117"/>
                </a:cubicBezTo>
                <a:lnTo>
                  <a:pt x="163" y="11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74ECB5EE-98B6-4F22-AA24-AE167238EDCE}"/>
              </a:ext>
            </a:extLst>
          </p:cNvPr>
          <p:cNvSpPr txBox="1"/>
          <p:nvPr/>
        </p:nvSpPr>
        <p:spPr>
          <a:xfrm>
            <a:off x="6305724" y="3859003"/>
            <a:ext cx="5444672" cy="369332"/>
          </a:xfrm>
          <a:prstGeom prst="rect">
            <a:avLst/>
          </a:prstGeom>
          <a:noFill/>
        </p:spPr>
        <p:txBody>
          <a:bodyPr wrap="square" rtlCol="0">
            <a:spAutoFit/>
          </a:bodyPr>
          <a:lstStyle/>
          <a:p>
            <a:r>
              <a:rPr lang="en-US" dirty="0"/>
              <a:t>Welcome our New Agency Advocate Elijah Stearns!</a:t>
            </a:r>
          </a:p>
        </p:txBody>
      </p:sp>
    </p:spTree>
    <p:extLst>
      <p:ext uri="{BB962C8B-B14F-4D97-AF65-F5344CB8AC3E}">
        <p14:creationId xmlns:p14="http://schemas.microsoft.com/office/powerpoint/2010/main" val="98228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6966F44-C812-46E0-A0B2-DE4DBC12D595}"/>
              </a:ext>
            </a:extLst>
          </p:cNvPr>
          <p:cNvGrpSpPr/>
          <p:nvPr/>
        </p:nvGrpSpPr>
        <p:grpSpPr>
          <a:xfrm>
            <a:off x="986959" y="2324346"/>
            <a:ext cx="1619882" cy="1502536"/>
            <a:chOff x="454025" y="2228850"/>
            <a:chExt cx="1008063" cy="935038"/>
          </a:xfrm>
          <a:solidFill>
            <a:srgbClr val="FFB81C"/>
          </a:solidFill>
        </p:grpSpPr>
        <p:sp>
          <p:nvSpPr>
            <p:cNvPr id="17" name="Freeform 42">
              <a:extLst>
                <a:ext uri="{FF2B5EF4-FFF2-40B4-BE49-F238E27FC236}">
                  <a16:creationId xmlns:a16="http://schemas.microsoft.com/office/drawing/2014/main" id="{174A82C1-42C1-4FE3-916C-E870AE85002B}"/>
                </a:ext>
              </a:extLst>
            </p:cNvPr>
            <p:cNvSpPr>
              <a:spLocks/>
            </p:cNvSpPr>
            <p:nvPr/>
          </p:nvSpPr>
          <p:spPr bwMode="auto">
            <a:xfrm>
              <a:off x="857250" y="2447925"/>
              <a:ext cx="485775" cy="22225"/>
            </a:xfrm>
            <a:custGeom>
              <a:avLst/>
              <a:gdLst>
                <a:gd name="T0" fmla="*/ 4 w 176"/>
                <a:gd name="T1" fmla="*/ 0 h 8"/>
                <a:gd name="T2" fmla="*/ 0 w 176"/>
                <a:gd name="T3" fmla="*/ 4 h 8"/>
                <a:gd name="T4" fmla="*/ 4 w 176"/>
                <a:gd name="T5" fmla="*/ 8 h 8"/>
                <a:gd name="T6" fmla="*/ 172 w 176"/>
                <a:gd name="T7" fmla="*/ 8 h 8"/>
                <a:gd name="T8" fmla="*/ 176 w 176"/>
                <a:gd name="T9" fmla="*/ 4 h 8"/>
                <a:gd name="T10" fmla="*/ 172 w 176"/>
                <a:gd name="T11" fmla="*/ 0 h 8"/>
                <a:gd name="T12" fmla="*/ 4 w 17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6" h="8">
                  <a:moveTo>
                    <a:pt x="4" y="0"/>
                  </a:moveTo>
                  <a:cubicBezTo>
                    <a:pt x="2" y="0"/>
                    <a:pt x="0" y="2"/>
                    <a:pt x="0" y="4"/>
                  </a:cubicBezTo>
                  <a:cubicBezTo>
                    <a:pt x="0" y="6"/>
                    <a:pt x="2" y="8"/>
                    <a:pt x="4" y="8"/>
                  </a:cubicBezTo>
                  <a:cubicBezTo>
                    <a:pt x="172" y="8"/>
                    <a:pt x="172" y="8"/>
                    <a:pt x="172" y="8"/>
                  </a:cubicBezTo>
                  <a:cubicBezTo>
                    <a:pt x="174" y="8"/>
                    <a:pt x="176" y="6"/>
                    <a:pt x="176" y="4"/>
                  </a:cubicBezTo>
                  <a:cubicBezTo>
                    <a:pt x="176" y="2"/>
                    <a:pt x="174" y="0"/>
                    <a:pt x="172" y="0"/>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3">
              <a:extLst>
                <a:ext uri="{FF2B5EF4-FFF2-40B4-BE49-F238E27FC236}">
                  <a16:creationId xmlns:a16="http://schemas.microsoft.com/office/drawing/2014/main" id="{202E4C1F-1A36-4FDE-AF8E-61CFCF34858D}"/>
                </a:ext>
              </a:extLst>
            </p:cNvPr>
            <p:cNvSpPr>
              <a:spLocks/>
            </p:cNvSpPr>
            <p:nvPr/>
          </p:nvSpPr>
          <p:spPr bwMode="auto">
            <a:xfrm>
              <a:off x="857250" y="2508250"/>
              <a:ext cx="485775" cy="25400"/>
            </a:xfrm>
            <a:custGeom>
              <a:avLst/>
              <a:gdLst>
                <a:gd name="T0" fmla="*/ 4 w 176"/>
                <a:gd name="T1" fmla="*/ 0 h 9"/>
                <a:gd name="T2" fmla="*/ 0 w 176"/>
                <a:gd name="T3" fmla="*/ 4 h 9"/>
                <a:gd name="T4" fmla="*/ 4 w 176"/>
                <a:gd name="T5" fmla="*/ 9 h 9"/>
                <a:gd name="T6" fmla="*/ 172 w 176"/>
                <a:gd name="T7" fmla="*/ 9 h 9"/>
                <a:gd name="T8" fmla="*/ 176 w 176"/>
                <a:gd name="T9" fmla="*/ 4 h 9"/>
                <a:gd name="T10" fmla="*/ 172 w 176"/>
                <a:gd name="T11" fmla="*/ 0 h 9"/>
                <a:gd name="T12" fmla="*/ 4 w 17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76" h="9">
                  <a:moveTo>
                    <a:pt x="4" y="0"/>
                  </a:moveTo>
                  <a:cubicBezTo>
                    <a:pt x="2" y="0"/>
                    <a:pt x="0" y="2"/>
                    <a:pt x="0" y="4"/>
                  </a:cubicBezTo>
                  <a:cubicBezTo>
                    <a:pt x="0" y="7"/>
                    <a:pt x="2" y="9"/>
                    <a:pt x="4" y="9"/>
                  </a:cubicBezTo>
                  <a:cubicBezTo>
                    <a:pt x="172" y="9"/>
                    <a:pt x="172" y="9"/>
                    <a:pt x="172" y="9"/>
                  </a:cubicBezTo>
                  <a:cubicBezTo>
                    <a:pt x="174" y="9"/>
                    <a:pt x="176" y="7"/>
                    <a:pt x="176" y="4"/>
                  </a:cubicBezTo>
                  <a:cubicBezTo>
                    <a:pt x="176" y="2"/>
                    <a:pt x="174" y="0"/>
                    <a:pt x="172" y="0"/>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4">
              <a:extLst>
                <a:ext uri="{FF2B5EF4-FFF2-40B4-BE49-F238E27FC236}">
                  <a16:creationId xmlns:a16="http://schemas.microsoft.com/office/drawing/2014/main" id="{F681FFC9-80E9-4440-BCEA-23D2B988FC9B}"/>
                </a:ext>
              </a:extLst>
            </p:cNvPr>
            <p:cNvSpPr>
              <a:spLocks/>
            </p:cNvSpPr>
            <p:nvPr/>
          </p:nvSpPr>
          <p:spPr bwMode="auto">
            <a:xfrm>
              <a:off x="738188" y="2228850"/>
              <a:ext cx="723900" cy="935038"/>
            </a:xfrm>
            <a:custGeom>
              <a:avLst/>
              <a:gdLst>
                <a:gd name="T0" fmla="*/ 232 w 262"/>
                <a:gd name="T1" fmla="*/ 0 h 338"/>
                <a:gd name="T2" fmla="*/ 30 w 262"/>
                <a:gd name="T3" fmla="*/ 0 h 338"/>
                <a:gd name="T4" fmla="*/ 0 w 262"/>
                <a:gd name="T5" fmla="*/ 29 h 338"/>
                <a:gd name="T6" fmla="*/ 0 w 262"/>
                <a:gd name="T7" fmla="*/ 119 h 338"/>
                <a:gd name="T8" fmla="*/ 7 w 262"/>
                <a:gd name="T9" fmla="*/ 119 h 338"/>
                <a:gd name="T10" fmla="*/ 14 w 262"/>
                <a:gd name="T11" fmla="*/ 119 h 338"/>
                <a:gd name="T12" fmla="*/ 14 w 262"/>
                <a:gd name="T13" fmla="*/ 29 h 338"/>
                <a:gd name="T14" fmla="*/ 30 w 262"/>
                <a:gd name="T15" fmla="*/ 14 h 338"/>
                <a:gd name="T16" fmla="*/ 232 w 262"/>
                <a:gd name="T17" fmla="*/ 14 h 338"/>
                <a:gd name="T18" fmla="*/ 248 w 262"/>
                <a:gd name="T19" fmla="*/ 29 h 338"/>
                <a:gd name="T20" fmla="*/ 248 w 262"/>
                <a:gd name="T21" fmla="*/ 308 h 338"/>
                <a:gd name="T22" fmla="*/ 232 w 262"/>
                <a:gd name="T23" fmla="*/ 324 h 338"/>
                <a:gd name="T24" fmla="*/ 93 w 262"/>
                <a:gd name="T25" fmla="*/ 324 h 338"/>
                <a:gd name="T26" fmla="*/ 76 w 262"/>
                <a:gd name="T27" fmla="*/ 338 h 338"/>
                <a:gd name="T28" fmla="*/ 232 w 262"/>
                <a:gd name="T29" fmla="*/ 338 h 338"/>
                <a:gd name="T30" fmla="*/ 262 w 262"/>
                <a:gd name="T31" fmla="*/ 308 h 338"/>
                <a:gd name="T32" fmla="*/ 262 w 262"/>
                <a:gd name="T33" fmla="*/ 29 h 338"/>
                <a:gd name="T34" fmla="*/ 232 w 262"/>
                <a:gd name="T35"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2" h="338">
                  <a:moveTo>
                    <a:pt x="232" y="0"/>
                  </a:moveTo>
                  <a:cubicBezTo>
                    <a:pt x="30" y="0"/>
                    <a:pt x="30" y="0"/>
                    <a:pt x="30" y="0"/>
                  </a:cubicBezTo>
                  <a:cubicBezTo>
                    <a:pt x="13" y="0"/>
                    <a:pt x="0" y="13"/>
                    <a:pt x="0" y="29"/>
                  </a:cubicBezTo>
                  <a:cubicBezTo>
                    <a:pt x="0" y="119"/>
                    <a:pt x="0" y="119"/>
                    <a:pt x="0" y="119"/>
                  </a:cubicBezTo>
                  <a:cubicBezTo>
                    <a:pt x="2" y="119"/>
                    <a:pt x="5" y="119"/>
                    <a:pt x="7" y="119"/>
                  </a:cubicBezTo>
                  <a:cubicBezTo>
                    <a:pt x="9" y="119"/>
                    <a:pt x="12" y="119"/>
                    <a:pt x="14" y="119"/>
                  </a:cubicBezTo>
                  <a:cubicBezTo>
                    <a:pt x="14" y="29"/>
                    <a:pt x="14" y="29"/>
                    <a:pt x="14" y="29"/>
                  </a:cubicBezTo>
                  <a:cubicBezTo>
                    <a:pt x="14" y="21"/>
                    <a:pt x="21" y="14"/>
                    <a:pt x="30" y="14"/>
                  </a:cubicBezTo>
                  <a:cubicBezTo>
                    <a:pt x="232" y="14"/>
                    <a:pt x="232" y="14"/>
                    <a:pt x="232" y="14"/>
                  </a:cubicBezTo>
                  <a:cubicBezTo>
                    <a:pt x="241" y="14"/>
                    <a:pt x="248" y="21"/>
                    <a:pt x="248" y="29"/>
                  </a:cubicBezTo>
                  <a:cubicBezTo>
                    <a:pt x="248" y="308"/>
                    <a:pt x="248" y="308"/>
                    <a:pt x="248" y="308"/>
                  </a:cubicBezTo>
                  <a:cubicBezTo>
                    <a:pt x="248" y="317"/>
                    <a:pt x="241" y="324"/>
                    <a:pt x="232" y="324"/>
                  </a:cubicBezTo>
                  <a:cubicBezTo>
                    <a:pt x="93" y="324"/>
                    <a:pt x="93" y="324"/>
                    <a:pt x="93" y="324"/>
                  </a:cubicBezTo>
                  <a:cubicBezTo>
                    <a:pt x="88" y="329"/>
                    <a:pt x="82" y="334"/>
                    <a:pt x="76" y="338"/>
                  </a:cubicBezTo>
                  <a:cubicBezTo>
                    <a:pt x="232" y="338"/>
                    <a:pt x="232" y="338"/>
                    <a:pt x="232" y="338"/>
                  </a:cubicBezTo>
                  <a:cubicBezTo>
                    <a:pt x="249" y="338"/>
                    <a:pt x="262" y="325"/>
                    <a:pt x="262" y="308"/>
                  </a:cubicBezTo>
                  <a:cubicBezTo>
                    <a:pt x="262" y="29"/>
                    <a:pt x="262" y="29"/>
                    <a:pt x="262" y="29"/>
                  </a:cubicBezTo>
                  <a:cubicBezTo>
                    <a:pt x="262" y="13"/>
                    <a:pt x="249" y="0"/>
                    <a:pt x="2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5">
              <a:extLst>
                <a:ext uri="{FF2B5EF4-FFF2-40B4-BE49-F238E27FC236}">
                  <a16:creationId xmlns:a16="http://schemas.microsoft.com/office/drawing/2014/main" id="{8C604A45-76D5-462E-978E-4B508954C2F8}"/>
                </a:ext>
              </a:extLst>
            </p:cNvPr>
            <p:cNvSpPr>
              <a:spLocks noEditPoints="1"/>
            </p:cNvSpPr>
            <p:nvPr/>
          </p:nvSpPr>
          <p:spPr bwMode="auto">
            <a:xfrm>
              <a:off x="454025" y="2571750"/>
              <a:ext cx="493713" cy="563563"/>
            </a:xfrm>
            <a:custGeom>
              <a:avLst/>
              <a:gdLst>
                <a:gd name="T0" fmla="*/ 47 w 179"/>
                <a:gd name="T1" fmla="*/ 37 h 204"/>
                <a:gd name="T2" fmla="*/ 54 w 179"/>
                <a:gd name="T3" fmla="*/ 34 h 204"/>
                <a:gd name="T4" fmla="*/ 54 w 179"/>
                <a:gd name="T5" fmla="*/ 34 h 204"/>
                <a:gd name="T6" fmla="*/ 89 w 179"/>
                <a:gd name="T7" fmla="*/ 11 h 204"/>
                <a:gd name="T8" fmla="*/ 127 w 179"/>
                <a:gd name="T9" fmla="*/ 36 h 204"/>
                <a:gd name="T10" fmla="*/ 132 w 179"/>
                <a:gd name="T11" fmla="*/ 40 h 204"/>
                <a:gd name="T12" fmla="*/ 134 w 179"/>
                <a:gd name="T13" fmla="*/ 39 h 204"/>
                <a:gd name="T14" fmla="*/ 138 w 179"/>
                <a:gd name="T15" fmla="*/ 32 h 204"/>
                <a:gd name="T16" fmla="*/ 89 w 179"/>
                <a:gd name="T17" fmla="*/ 0 h 204"/>
                <a:gd name="T18" fmla="*/ 44 w 179"/>
                <a:gd name="T19" fmla="*/ 30 h 204"/>
                <a:gd name="T20" fmla="*/ 47 w 179"/>
                <a:gd name="T21" fmla="*/ 37 h 204"/>
                <a:gd name="T22" fmla="*/ 43 w 179"/>
                <a:gd name="T23" fmla="*/ 84 h 204"/>
                <a:gd name="T24" fmla="*/ 47 w 179"/>
                <a:gd name="T25" fmla="*/ 82 h 204"/>
                <a:gd name="T26" fmla="*/ 89 w 179"/>
                <a:gd name="T27" fmla="*/ 113 h 204"/>
                <a:gd name="T28" fmla="*/ 123 w 179"/>
                <a:gd name="T29" fmla="*/ 97 h 204"/>
                <a:gd name="T30" fmla="*/ 109 w 179"/>
                <a:gd name="T31" fmla="*/ 97 h 204"/>
                <a:gd name="T32" fmla="*/ 104 w 179"/>
                <a:gd name="T33" fmla="*/ 99 h 204"/>
                <a:gd name="T34" fmla="*/ 96 w 179"/>
                <a:gd name="T35" fmla="*/ 99 h 204"/>
                <a:gd name="T36" fmla="*/ 87 w 179"/>
                <a:gd name="T37" fmla="*/ 91 h 204"/>
                <a:gd name="T38" fmla="*/ 96 w 179"/>
                <a:gd name="T39" fmla="*/ 82 h 204"/>
                <a:gd name="T40" fmla="*/ 104 w 179"/>
                <a:gd name="T41" fmla="*/ 82 h 204"/>
                <a:gd name="T42" fmla="*/ 110 w 179"/>
                <a:gd name="T43" fmla="*/ 86 h 204"/>
                <a:gd name="T44" fmla="*/ 130 w 179"/>
                <a:gd name="T45" fmla="*/ 86 h 204"/>
                <a:gd name="T46" fmla="*/ 132 w 179"/>
                <a:gd name="T47" fmla="*/ 81 h 204"/>
                <a:gd name="T48" fmla="*/ 138 w 179"/>
                <a:gd name="T49" fmla="*/ 84 h 204"/>
                <a:gd name="T50" fmla="*/ 147 w 179"/>
                <a:gd name="T51" fmla="*/ 75 h 204"/>
                <a:gd name="T52" fmla="*/ 147 w 179"/>
                <a:gd name="T53" fmla="*/ 51 h 204"/>
                <a:gd name="T54" fmla="*/ 138 w 179"/>
                <a:gd name="T55" fmla="*/ 42 h 204"/>
                <a:gd name="T56" fmla="*/ 131 w 179"/>
                <a:gd name="T57" fmla="*/ 48 h 204"/>
                <a:gd name="T58" fmla="*/ 89 w 179"/>
                <a:gd name="T59" fmla="*/ 22 h 204"/>
                <a:gd name="T60" fmla="*/ 49 w 179"/>
                <a:gd name="T61" fmla="*/ 46 h 204"/>
                <a:gd name="T62" fmla="*/ 43 w 179"/>
                <a:gd name="T63" fmla="*/ 42 h 204"/>
                <a:gd name="T64" fmla="*/ 34 w 179"/>
                <a:gd name="T65" fmla="*/ 51 h 204"/>
                <a:gd name="T66" fmla="*/ 34 w 179"/>
                <a:gd name="T67" fmla="*/ 75 h 204"/>
                <a:gd name="T68" fmla="*/ 43 w 179"/>
                <a:gd name="T69" fmla="*/ 84 h 204"/>
                <a:gd name="T70" fmla="*/ 179 w 179"/>
                <a:gd name="T71" fmla="*/ 204 h 204"/>
                <a:gd name="T72" fmla="*/ 125 w 179"/>
                <a:gd name="T73" fmla="*/ 109 h 204"/>
                <a:gd name="T74" fmla="*/ 89 w 179"/>
                <a:gd name="T75" fmla="*/ 123 h 204"/>
                <a:gd name="T76" fmla="*/ 53 w 179"/>
                <a:gd name="T77" fmla="*/ 109 h 204"/>
                <a:gd name="T78" fmla="*/ 0 w 179"/>
                <a:gd name="T79" fmla="*/ 204 h 204"/>
                <a:gd name="T80" fmla="*/ 38 w 179"/>
                <a:gd name="T81" fmla="*/ 204 h 204"/>
                <a:gd name="T82" fmla="*/ 38 w 179"/>
                <a:gd name="T83" fmla="*/ 188 h 204"/>
                <a:gd name="T84" fmla="*/ 43 w 179"/>
                <a:gd name="T85" fmla="*/ 182 h 204"/>
                <a:gd name="T86" fmla="*/ 49 w 179"/>
                <a:gd name="T87" fmla="*/ 188 h 204"/>
                <a:gd name="T88" fmla="*/ 49 w 179"/>
                <a:gd name="T89" fmla="*/ 204 h 204"/>
                <a:gd name="T90" fmla="*/ 125 w 179"/>
                <a:gd name="T91" fmla="*/ 204 h 204"/>
                <a:gd name="T92" fmla="*/ 125 w 179"/>
                <a:gd name="T93" fmla="*/ 188 h 204"/>
                <a:gd name="T94" fmla="*/ 131 w 179"/>
                <a:gd name="T95" fmla="*/ 182 h 204"/>
                <a:gd name="T96" fmla="*/ 137 w 179"/>
                <a:gd name="T97" fmla="*/ 188 h 204"/>
                <a:gd name="T98" fmla="*/ 137 w 179"/>
                <a:gd name="T99" fmla="*/ 204 h 204"/>
                <a:gd name="T100" fmla="*/ 179 w 179"/>
                <a:gd name="T10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9" h="204">
                  <a:moveTo>
                    <a:pt x="47" y="37"/>
                  </a:moveTo>
                  <a:cubicBezTo>
                    <a:pt x="50" y="38"/>
                    <a:pt x="53" y="37"/>
                    <a:pt x="54" y="34"/>
                  </a:cubicBezTo>
                  <a:cubicBezTo>
                    <a:pt x="54" y="34"/>
                    <a:pt x="54" y="34"/>
                    <a:pt x="54" y="34"/>
                  </a:cubicBezTo>
                  <a:cubicBezTo>
                    <a:pt x="60" y="19"/>
                    <a:pt x="74" y="11"/>
                    <a:pt x="89" y="11"/>
                  </a:cubicBezTo>
                  <a:cubicBezTo>
                    <a:pt x="105" y="11"/>
                    <a:pt x="121" y="19"/>
                    <a:pt x="127" y="36"/>
                  </a:cubicBezTo>
                  <a:cubicBezTo>
                    <a:pt x="128" y="38"/>
                    <a:pt x="130" y="40"/>
                    <a:pt x="132" y="40"/>
                  </a:cubicBezTo>
                  <a:cubicBezTo>
                    <a:pt x="133" y="40"/>
                    <a:pt x="134" y="39"/>
                    <a:pt x="134" y="39"/>
                  </a:cubicBezTo>
                  <a:cubicBezTo>
                    <a:pt x="137" y="38"/>
                    <a:pt x="139" y="35"/>
                    <a:pt x="138" y="32"/>
                  </a:cubicBezTo>
                  <a:cubicBezTo>
                    <a:pt x="129" y="11"/>
                    <a:pt x="109" y="0"/>
                    <a:pt x="89" y="0"/>
                  </a:cubicBezTo>
                  <a:cubicBezTo>
                    <a:pt x="71" y="0"/>
                    <a:pt x="52" y="10"/>
                    <a:pt x="44" y="30"/>
                  </a:cubicBezTo>
                  <a:cubicBezTo>
                    <a:pt x="43" y="32"/>
                    <a:pt x="44" y="36"/>
                    <a:pt x="47" y="37"/>
                  </a:cubicBezTo>
                  <a:close/>
                  <a:moveTo>
                    <a:pt x="43" y="84"/>
                  </a:moveTo>
                  <a:cubicBezTo>
                    <a:pt x="44" y="84"/>
                    <a:pt x="46" y="83"/>
                    <a:pt x="47" y="82"/>
                  </a:cubicBezTo>
                  <a:cubicBezTo>
                    <a:pt x="53" y="100"/>
                    <a:pt x="70" y="113"/>
                    <a:pt x="89" y="113"/>
                  </a:cubicBezTo>
                  <a:cubicBezTo>
                    <a:pt x="103" y="113"/>
                    <a:pt x="115" y="107"/>
                    <a:pt x="123" y="97"/>
                  </a:cubicBezTo>
                  <a:cubicBezTo>
                    <a:pt x="109" y="97"/>
                    <a:pt x="109" y="97"/>
                    <a:pt x="109" y="97"/>
                  </a:cubicBezTo>
                  <a:cubicBezTo>
                    <a:pt x="108" y="98"/>
                    <a:pt x="106" y="99"/>
                    <a:pt x="104" y="99"/>
                  </a:cubicBezTo>
                  <a:cubicBezTo>
                    <a:pt x="96" y="99"/>
                    <a:pt x="96" y="99"/>
                    <a:pt x="96" y="99"/>
                  </a:cubicBezTo>
                  <a:cubicBezTo>
                    <a:pt x="91" y="99"/>
                    <a:pt x="87" y="95"/>
                    <a:pt x="87" y="91"/>
                  </a:cubicBezTo>
                  <a:cubicBezTo>
                    <a:pt x="87" y="86"/>
                    <a:pt x="91" y="82"/>
                    <a:pt x="96" y="82"/>
                  </a:cubicBezTo>
                  <a:cubicBezTo>
                    <a:pt x="104" y="82"/>
                    <a:pt x="104" y="82"/>
                    <a:pt x="104" y="82"/>
                  </a:cubicBezTo>
                  <a:cubicBezTo>
                    <a:pt x="106" y="82"/>
                    <a:pt x="109" y="84"/>
                    <a:pt x="110" y="86"/>
                  </a:cubicBezTo>
                  <a:cubicBezTo>
                    <a:pt x="130" y="86"/>
                    <a:pt x="130" y="86"/>
                    <a:pt x="130" y="86"/>
                  </a:cubicBezTo>
                  <a:cubicBezTo>
                    <a:pt x="131" y="84"/>
                    <a:pt x="132" y="83"/>
                    <a:pt x="132" y="81"/>
                  </a:cubicBezTo>
                  <a:cubicBezTo>
                    <a:pt x="134" y="83"/>
                    <a:pt x="136" y="84"/>
                    <a:pt x="138" y="84"/>
                  </a:cubicBezTo>
                  <a:cubicBezTo>
                    <a:pt x="143" y="84"/>
                    <a:pt x="147" y="80"/>
                    <a:pt x="147" y="75"/>
                  </a:cubicBezTo>
                  <a:cubicBezTo>
                    <a:pt x="147" y="51"/>
                    <a:pt x="147" y="51"/>
                    <a:pt x="147" y="51"/>
                  </a:cubicBezTo>
                  <a:cubicBezTo>
                    <a:pt x="147" y="46"/>
                    <a:pt x="143" y="42"/>
                    <a:pt x="138" y="42"/>
                  </a:cubicBezTo>
                  <a:cubicBezTo>
                    <a:pt x="135" y="42"/>
                    <a:pt x="132" y="45"/>
                    <a:pt x="131" y="48"/>
                  </a:cubicBezTo>
                  <a:cubicBezTo>
                    <a:pt x="123" y="33"/>
                    <a:pt x="108" y="22"/>
                    <a:pt x="89" y="22"/>
                  </a:cubicBezTo>
                  <a:cubicBezTo>
                    <a:pt x="72" y="22"/>
                    <a:pt x="57" y="32"/>
                    <a:pt x="49" y="46"/>
                  </a:cubicBezTo>
                  <a:cubicBezTo>
                    <a:pt x="48" y="44"/>
                    <a:pt x="45" y="42"/>
                    <a:pt x="43" y="42"/>
                  </a:cubicBezTo>
                  <a:cubicBezTo>
                    <a:pt x="38" y="42"/>
                    <a:pt x="34" y="46"/>
                    <a:pt x="34" y="51"/>
                  </a:cubicBezTo>
                  <a:cubicBezTo>
                    <a:pt x="34" y="75"/>
                    <a:pt x="34" y="75"/>
                    <a:pt x="34" y="75"/>
                  </a:cubicBezTo>
                  <a:cubicBezTo>
                    <a:pt x="34" y="80"/>
                    <a:pt x="38" y="84"/>
                    <a:pt x="43" y="84"/>
                  </a:cubicBezTo>
                  <a:close/>
                  <a:moveTo>
                    <a:pt x="179" y="204"/>
                  </a:moveTo>
                  <a:cubicBezTo>
                    <a:pt x="178" y="162"/>
                    <a:pt x="156" y="126"/>
                    <a:pt x="125" y="109"/>
                  </a:cubicBezTo>
                  <a:cubicBezTo>
                    <a:pt x="116" y="118"/>
                    <a:pt x="103" y="123"/>
                    <a:pt x="89" y="123"/>
                  </a:cubicBezTo>
                  <a:cubicBezTo>
                    <a:pt x="76" y="123"/>
                    <a:pt x="63" y="118"/>
                    <a:pt x="53" y="109"/>
                  </a:cubicBezTo>
                  <a:cubicBezTo>
                    <a:pt x="22" y="126"/>
                    <a:pt x="1" y="162"/>
                    <a:pt x="0" y="204"/>
                  </a:cubicBezTo>
                  <a:cubicBezTo>
                    <a:pt x="38" y="204"/>
                    <a:pt x="38" y="204"/>
                    <a:pt x="38" y="204"/>
                  </a:cubicBezTo>
                  <a:cubicBezTo>
                    <a:pt x="38" y="188"/>
                    <a:pt x="38" y="188"/>
                    <a:pt x="38" y="188"/>
                  </a:cubicBezTo>
                  <a:cubicBezTo>
                    <a:pt x="38" y="184"/>
                    <a:pt x="40" y="182"/>
                    <a:pt x="43" y="182"/>
                  </a:cubicBezTo>
                  <a:cubicBezTo>
                    <a:pt x="46" y="182"/>
                    <a:pt x="49" y="184"/>
                    <a:pt x="49" y="188"/>
                  </a:cubicBezTo>
                  <a:cubicBezTo>
                    <a:pt x="49" y="204"/>
                    <a:pt x="49" y="204"/>
                    <a:pt x="49" y="204"/>
                  </a:cubicBezTo>
                  <a:cubicBezTo>
                    <a:pt x="125" y="204"/>
                    <a:pt x="125" y="204"/>
                    <a:pt x="125" y="204"/>
                  </a:cubicBezTo>
                  <a:cubicBezTo>
                    <a:pt x="125" y="188"/>
                    <a:pt x="125" y="188"/>
                    <a:pt x="125" y="188"/>
                  </a:cubicBezTo>
                  <a:cubicBezTo>
                    <a:pt x="125" y="184"/>
                    <a:pt x="128" y="182"/>
                    <a:pt x="131" y="182"/>
                  </a:cubicBezTo>
                  <a:cubicBezTo>
                    <a:pt x="134" y="182"/>
                    <a:pt x="137" y="184"/>
                    <a:pt x="137" y="188"/>
                  </a:cubicBezTo>
                  <a:cubicBezTo>
                    <a:pt x="137" y="204"/>
                    <a:pt x="137" y="204"/>
                    <a:pt x="137" y="204"/>
                  </a:cubicBezTo>
                  <a:lnTo>
                    <a:pt x="179"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6">
              <a:extLst>
                <a:ext uri="{FF2B5EF4-FFF2-40B4-BE49-F238E27FC236}">
                  <a16:creationId xmlns:a16="http://schemas.microsoft.com/office/drawing/2014/main" id="{6DA99E59-DB2D-4861-B01E-2BEFED81D883}"/>
                </a:ext>
              </a:extLst>
            </p:cNvPr>
            <p:cNvSpPr>
              <a:spLocks/>
            </p:cNvSpPr>
            <p:nvPr/>
          </p:nvSpPr>
          <p:spPr bwMode="auto">
            <a:xfrm>
              <a:off x="857250" y="2571750"/>
              <a:ext cx="485775" cy="22225"/>
            </a:xfrm>
            <a:custGeom>
              <a:avLst/>
              <a:gdLst>
                <a:gd name="T0" fmla="*/ 4 w 176"/>
                <a:gd name="T1" fmla="*/ 0 h 8"/>
                <a:gd name="T2" fmla="*/ 0 w 176"/>
                <a:gd name="T3" fmla="*/ 4 h 8"/>
                <a:gd name="T4" fmla="*/ 4 w 176"/>
                <a:gd name="T5" fmla="*/ 8 h 8"/>
                <a:gd name="T6" fmla="*/ 172 w 176"/>
                <a:gd name="T7" fmla="*/ 8 h 8"/>
                <a:gd name="T8" fmla="*/ 176 w 176"/>
                <a:gd name="T9" fmla="*/ 4 h 8"/>
                <a:gd name="T10" fmla="*/ 172 w 176"/>
                <a:gd name="T11" fmla="*/ 0 h 8"/>
                <a:gd name="T12" fmla="*/ 4 w 17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6" h="8">
                  <a:moveTo>
                    <a:pt x="4" y="0"/>
                  </a:moveTo>
                  <a:cubicBezTo>
                    <a:pt x="2" y="0"/>
                    <a:pt x="0" y="2"/>
                    <a:pt x="0" y="4"/>
                  </a:cubicBezTo>
                  <a:cubicBezTo>
                    <a:pt x="0" y="6"/>
                    <a:pt x="2" y="8"/>
                    <a:pt x="4" y="8"/>
                  </a:cubicBezTo>
                  <a:cubicBezTo>
                    <a:pt x="172" y="8"/>
                    <a:pt x="172" y="8"/>
                    <a:pt x="172" y="8"/>
                  </a:cubicBezTo>
                  <a:cubicBezTo>
                    <a:pt x="174" y="8"/>
                    <a:pt x="176" y="6"/>
                    <a:pt x="176" y="4"/>
                  </a:cubicBezTo>
                  <a:cubicBezTo>
                    <a:pt x="176" y="2"/>
                    <a:pt x="174" y="0"/>
                    <a:pt x="172" y="0"/>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F2FB810A-3CA7-45B8-A416-5F9D25E9075D}"/>
              </a:ext>
            </a:extLst>
          </p:cNvPr>
          <p:cNvGrpSpPr/>
          <p:nvPr/>
        </p:nvGrpSpPr>
        <p:grpSpPr>
          <a:xfrm>
            <a:off x="4188638" y="1935353"/>
            <a:ext cx="8992221" cy="1651537"/>
            <a:chOff x="3668685" y="2015065"/>
            <a:chExt cx="8992221" cy="1651537"/>
          </a:xfrm>
        </p:grpSpPr>
        <p:sp>
          <p:nvSpPr>
            <p:cNvPr id="2" name="Content Placeholder 2">
              <a:extLst>
                <a:ext uri="{FF2B5EF4-FFF2-40B4-BE49-F238E27FC236}">
                  <a16:creationId xmlns:a16="http://schemas.microsoft.com/office/drawing/2014/main" id="{A8C34D27-B7B8-491A-B14D-4E145367E52E}"/>
                </a:ext>
              </a:extLst>
            </p:cNvPr>
            <p:cNvSpPr txBox="1">
              <a:spLocks/>
            </p:cNvSpPr>
            <p:nvPr/>
          </p:nvSpPr>
          <p:spPr>
            <a:xfrm>
              <a:off x="3668685" y="2015065"/>
              <a:ext cx="8992221" cy="15025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3600" dirty="0">
                  <a:solidFill>
                    <a:srgbClr val="092F57"/>
                  </a:solidFill>
                  <a:latin typeface="Arial" panose="020B0604020202020204" pitchFamily="34" charset="0"/>
                  <a:cs typeface="Arial" panose="020B0604020202020204" pitchFamily="34" charset="0"/>
                </a:rPr>
                <a:t>Luma Budget Module </a:t>
              </a:r>
            </a:p>
            <a:p>
              <a:pPr marL="0" indent="0" algn="ctr">
                <a:lnSpc>
                  <a:spcPct val="120000"/>
                </a:lnSpc>
                <a:buNone/>
              </a:pPr>
              <a:r>
                <a:rPr lang="en-US" sz="3600" dirty="0">
                  <a:solidFill>
                    <a:srgbClr val="092F57"/>
                  </a:solidFill>
                  <a:latin typeface="Arial" panose="020B0604020202020204" pitchFamily="34" charset="0"/>
                  <a:cs typeface="Arial" panose="020B0604020202020204" pitchFamily="34" charset="0"/>
                </a:rPr>
                <a:t>Training &amp; Launch</a:t>
              </a:r>
            </a:p>
          </p:txBody>
        </p:sp>
        <p:cxnSp>
          <p:nvCxnSpPr>
            <p:cNvPr id="3" name="Straight Connector 2">
              <a:extLst>
                <a:ext uri="{FF2B5EF4-FFF2-40B4-BE49-F238E27FC236}">
                  <a16:creationId xmlns:a16="http://schemas.microsoft.com/office/drawing/2014/main" id="{EFDEEA8B-EAA9-4744-B583-CA49DD4A6287}"/>
                </a:ext>
              </a:extLst>
            </p:cNvPr>
            <p:cNvCxnSpPr>
              <a:cxnSpLocks/>
            </p:cNvCxnSpPr>
            <p:nvPr/>
          </p:nvCxnSpPr>
          <p:spPr>
            <a:xfrm>
              <a:off x="5039019" y="366660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C1ED43CA-5362-4E43-89AA-41F50AA6CCC7}"/>
              </a:ext>
            </a:extLst>
          </p:cNvPr>
          <p:cNvGrpSpPr/>
          <p:nvPr/>
        </p:nvGrpSpPr>
        <p:grpSpPr>
          <a:xfrm>
            <a:off x="1977431" y="3075615"/>
            <a:ext cx="780604" cy="905604"/>
            <a:chOff x="1573213" y="4331980"/>
            <a:chExt cx="1187572" cy="1297407"/>
          </a:xfrm>
        </p:grpSpPr>
        <p:sp>
          <p:nvSpPr>
            <p:cNvPr id="5" name="Rectangle 4">
              <a:extLst>
                <a:ext uri="{FF2B5EF4-FFF2-40B4-BE49-F238E27FC236}">
                  <a16:creationId xmlns:a16="http://schemas.microsoft.com/office/drawing/2014/main" id="{F5E68DFD-1C27-47A3-BE13-BF9D9ECF844B}"/>
                </a:ext>
              </a:extLst>
            </p:cNvPr>
            <p:cNvSpPr/>
            <p:nvPr/>
          </p:nvSpPr>
          <p:spPr>
            <a:xfrm>
              <a:off x="1634911" y="4377897"/>
              <a:ext cx="1055535" cy="1161257"/>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0119015-4CB0-42B0-B90C-F1966F13D155}"/>
                </a:ext>
              </a:extLst>
            </p:cNvPr>
            <p:cNvGrpSpPr/>
            <p:nvPr/>
          </p:nvGrpSpPr>
          <p:grpSpPr>
            <a:xfrm>
              <a:off x="1573213" y="4331980"/>
              <a:ext cx="1187572" cy="1297407"/>
              <a:chOff x="2373313" y="3654425"/>
              <a:chExt cx="823912" cy="900113"/>
            </a:xfrm>
            <a:solidFill>
              <a:schemeClr val="bg1"/>
            </a:solidFill>
          </p:grpSpPr>
          <p:sp>
            <p:nvSpPr>
              <p:cNvPr id="7" name="Freeform 80">
                <a:extLst>
                  <a:ext uri="{FF2B5EF4-FFF2-40B4-BE49-F238E27FC236}">
                    <a16:creationId xmlns:a16="http://schemas.microsoft.com/office/drawing/2014/main" id="{510B168A-F002-45D3-937A-F4E451164FFD}"/>
                  </a:ext>
                </a:extLst>
              </p:cNvPr>
              <p:cNvSpPr>
                <a:spLocks/>
              </p:cNvSpPr>
              <p:nvPr/>
            </p:nvSpPr>
            <p:spPr bwMode="auto">
              <a:xfrm>
                <a:off x="2489200" y="3778250"/>
                <a:ext cx="592137" cy="146050"/>
              </a:xfrm>
              <a:custGeom>
                <a:avLst/>
                <a:gdLst>
                  <a:gd name="T0" fmla="*/ 154 w 158"/>
                  <a:gd name="T1" fmla="*/ 39 h 39"/>
                  <a:gd name="T2" fmla="*/ 5 w 158"/>
                  <a:gd name="T3" fmla="*/ 39 h 39"/>
                  <a:gd name="T4" fmla="*/ 0 w 158"/>
                  <a:gd name="T5" fmla="*/ 35 h 39"/>
                  <a:gd name="T6" fmla="*/ 0 w 158"/>
                  <a:gd name="T7" fmla="*/ 4 h 39"/>
                  <a:gd name="T8" fmla="*/ 5 w 158"/>
                  <a:gd name="T9" fmla="*/ 0 h 39"/>
                  <a:gd name="T10" fmla="*/ 154 w 158"/>
                  <a:gd name="T11" fmla="*/ 0 h 39"/>
                  <a:gd name="T12" fmla="*/ 158 w 158"/>
                  <a:gd name="T13" fmla="*/ 4 h 39"/>
                  <a:gd name="T14" fmla="*/ 158 w 158"/>
                  <a:gd name="T15" fmla="*/ 35 h 39"/>
                  <a:gd name="T16" fmla="*/ 154 w 158"/>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39">
                    <a:moveTo>
                      <a:pt x="154" y="39"/>
                    </a:moveTo>
                    <a:cubicBezTo>
                      <a:pt x="5" y="39"/>
                      <a:pt x="5" y="39"/>
                      <a:pt x="5" y="39"/>
                    </a:cubicBezTo>
                    <a:cubicBezTo>
                      <a:pt x="2" y="39"/>
                      <a:pt x="0" y="37"/>
                      <a:pt x="0" y="35"/>
                    </a:cubicBezTo>
                    <a:cubicBezTo>
                      <a:pt x="0" y="4"/>
                      <a:pt x="0" y="4"/>
                      <a:pt x="0" y="4"/>
                    </a:cubicBezTo>
                    <a:cubicBezTo>
                      <a:pt x="0" y="2"/>
                      <a:pt x="2" y="0"/>
                      <a:pt x="5" y="0"/>
                    </a:cubicBezTo>
                    <a:cubicBezTo>
                      <a:pt x="154" y="0"/>
                      <a:pt x="154" y="0"/>
                      <a:pt x="154" y="0"/>
                    </a:cubicBezTo>
                    <a:cubicBezTo>
                      <a:pt x="156" y="0"/>
                      <a:pt x="158" y="2"/>
                      <a:pt x="158" y="4"/>
                    </a:cubicBezTo>
                    <a:cubicBezTo>
                      <a:pt x="158" y="35"/>
                      <a:pt x="158" y="35"/>
                      <a:pt x="158" y="35"/>
                    </a:cubicBezTo>
                    <a:cubicBezTo>
                      <a:pt x="158" y="37"/>
                      <a:pt x="156" y="39"/>
                      <a:pt x="1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1">
                <a:extLst>
                  <a:ext uri="{FF2B5EF4-FFF2-40B4-BE49-F238E27FC236}">
                    <a16:creationId xmlns:a16="http://schemas.microsoft.com/office/drawing/2014/main" id="{5F0D95F0-4182-4F4D-B92B-89CFFCA8E8CF}"/>
                  </a:ext>
                </a:extLst>
              </p:cNvPr>
              <p:cNvSpPr>
                <a:spLocks noEditPoints="1"/>
              </p:cNvSpPr>
              <p:nvPr/>
            </p:nvSpPr>
            <p:spPr bwMode="auto">
              <a:xfrm>
                <a:off x="2373313" y="3654425"/>
                <a:ext cx="823912" cy="900113"/>
              </a:xfrm>
              <a:custGeom>
                <a:avLst/>
                <a:gdLst>
                  <a:gd name="T0" fmla="*/ 194 w 220"/>
                  <a:gd name="T1" fmla="*/ 0 h 240"/>
                  <a:gd name="T2" fmla="*/ 26 w 220"/>
                  <a:gd name="T3" fmla="*/ 0 h 240"/>
                  <a:gd name="T4" fmla="*/ 0 w 220"/>
                  <a:gd name="T5" fmla="*/ 26 h 240"/>
                  <a:gd name="T6" fmla="*/ 0 w 220"/>
                  <a:gd name="T7" fmla="*/ 214 h 240"/>
                  <a:gd name="T8" fmla="*/ 26 w 220"/>
                  <a:gd name="T9" fmla="*/ 240 h 240"/>
                  <a:gd name="T10" fmla="*/ 194 w 220"/>
                  <a:gd name="T11" fmla="*/ 240 h 240"/>
                  <a:gd name="T12" fmla="*/ 220 w 220"/>
                  <a:gd name="T13" fmla="*/ 214 h 240"/>
                  <a:gd name="T14" fmla="*/ 220 w 220"/>
                  <a:gd name="T15" fmla="*/ 26 h 240"/>
                  <a:gd name="T16" fmla="*/ 194 w 220"/>
                  <a:gd name="T17" fmla="*/ 0 h 240"/>
                  <a:gd name="T18" fmla="*/ 54 w 220"/>
                  <a:gd name="T19" fmla="*/ 211 h 240"/>
                  <a:gd name="T20" fmla="*/ 32 w 220"/>
                  <a:gd name="T21" fmla="*/ 189 h 240"/>
                  <a:gd name="T22" fmla="*/ 54 w 220"/>
                  <a:gd name="T23" fmla="*/ 167 h 240"/>
                  <a:gd name="T24" fmla="*/ 76 w 220"/>
                  <a:gd name="T25" fmla="*/ 189 h 240"/>
                  <a:gd name="T26" fmla="*/ 54 w 220"/>
                  <a:gd name="T27" fmla="*/ 211 h 240"/>
                  <a:gd name="T28" fmla="*/ 54 w 220"/>
                  <a:gd name="T29" fmla="*/ 150 h 240"/>
                  <a:gd name="T30" fmla="*/ 32 w 220"/>
                  <a:gd name="T31" fmla="*/ 129 h 240"/>
                  <a:gd name="T32" fmla="*/ 54 w 220"/>
                  <a:gd name="T33" fmla="*/ 107 h 240"/>
                  <a:gd name="T34" fmla="*/ 76 w 220"/>
                  <a:gd name="T35" fmla="*/ 129 h 240"/>
                  <a:gd name="T36" fmla="*/ 54 w 220"/>
                  <a:gd name="T37" fmla="*/ 150 h 240"/>
                  <a:gd name="T38" fmla="*/ 110 w 220"/>
                  <a:gd name="T39" fmla="*/ 211 h 240"/>
                  <a:gd name="T40" fmla="*/ 88 w 220"/>
                  <a:gd name="T41" fmla="*/ 189 h 240"/>
                  <a:gd name="T42" fmla="*/ 110 w 220"/>
                  <a:gd name="T43" fmla="*/ 167 h 240"/>
                  <a:gd name="T44" fmla="*/ 132 w 220"/>
                  <a:gd name="T45" fmla="*/ 189 h 240"/>
                  <a:gd name="T46" fmla="*/ 110 w 220"/>
                  <a:gd name="T47" fmla="*/ 211 h 240"/>
                  <a:gd name="T48" fmla="*/ 88 w 220"/>
                  <a:gd name="T49" fmla="*/ 129 h 240"/>
                  <a:gd name="T50" fmla="*/ 110 w 220"/>
                  <a:gd name="T51" fmla="*/ 107 h 240"/>
                  <a:gd name="T52" fmla="*/ 132 w 220"/>
                  <a:gd name="T53" fmla="*/ 129 h 240"/>
                  <a:gd name="T54" fmla="*/ 110 w 220"/>
                  <a:gd name="T55" fmla="*/ 150 h 240"/>
                  <a:gd name="T56" fmla="*/ 88 w 220"/>
                  <a:gd name="T57" fmla="*/ 129 h 240"/>
                  <a:gd name="T58" fmla="*/ 167 w 220"/>
                  <a:gd name="T59" fmla="*/ 211 h 240"/>
                  <a:gd name="T60" fmla="*/ 145 w 220"/>
                  <a:gd name="T61" fmla="*/ 189 h 240"/>
                  <a:gd name="T62" fmla="*/ 167 w 220"/>
                  <a:gd name="T63" fmla="*/ 167 h 240"/>
                  <a:gd name="T64" fmla="*/ 188 w 220"/>
                  <a:gd name="T65" fmla="*/ 189 h 240"/>
                  <a:gd name="T66" fmla="*/ 167 w 220"/>
                  <a:gd name="T67" fmla="*/ 211 h 240"/>
                  <a:gd name="T68" fmla="*/ 145 w 220"/>
                  <a:gd name="T69" fmla="*/ 129 h 240"/>
                  <a:gd name="T70" fmla="*/ 167 w 220"/>
                  <a:gd name="T71" fmla="*/ 107 h 240"/>
                  <a:gd name="T72" fmla="*/ 188 w 220"/>
                  <a:gd name="T73" fmla="*/ 129 h 240"/>
                  <a:gd name="T74" fmla="*/ 167 w 220"/>
                  <a:gd name="T75" fmla="*/ 150 h 240"/>
                  <a:gd name="T76" fmla="*/ 145 w 220"/>
                  <a:gd name="T77" fmla="*/ 129 h 240"/>
                  <a:gd name="T78" fmla="*/ 198 w 220"/>
                  <a:gd name="T79" fmla="*/ 68 h 240"/>
                  <a:gd name="T80" fmla="*/ 185 w 220"/>
                  <a:gd name="T81" fmla="*/ 81 h 240"/>
                  <a:gd name="T82" fmla="*/ 36 w 220"/>
                  <a:gd name="T83" fmla="*/ 81 h 240"/>
                  <a:gd name="T84" fmla="*/ 23 w 220"/>
                  <a:gd name="T85" fmla="*/ 68 h 240"/>
                  <a:gd name="T86" fmla="*/ 23 w 220"/>
                  <a:gd name="T87" fmla="*/ 37 h 240"/>
                  <a:gd name="T88" fmla="*/ 36 w 220"/>
                  <a:gd name="T89" fmla="*/ 24 h 240"/>
                  <a:gd name="T90" fmla="*/ 185 w 220"/>
                  <a:gd name="T91" fmla="*/ 24 h 240"/>
                  <a:gd name="T92" fmla="*/ 198 w 220"/>
                  <a:gd name="T93" fmla="*/ 37 h 240"/>
                  <a:gd name="T94" fmla="*/ 198 w 220"/>
                  <a:gd name="T95" fmla="*/ 6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0" h="240">
                    <a:moveTo>
                      <a:pt x="194" y="0"/>
                    </a:moveTo>
                    <a:cubicBezTo>
                      <a:pt x="26" y="0"/>
                      <a:pt x="26" y="0"/>
                      <a:pt x="26" y="0"/>
                    </a:cubicBezTo>
                    <a:cubicBezTo>
                      <a:pt x="12" y="0"/>
                      <a:pt x="0" y="11"/>
                      <a:pt x="0" y="26"/>
                    </a:cubicBezTo>
                    <a:cubicBezTo>
                      <a:pt x="0" y="214"/>
                      <a:pt x="0" y="214"/>
                      <a:pt x="0" y="214"/>
                    </a:cubicBezTo>
                    <a:cubicBezTo>
                      <a:pt x="0" y="228"/>
                      <a:pt x="12" y="240"/>
                      <a:pt x="26" y="240"/>
                    </a:cubicBezTo>
                    <a:cubicBezTo>
                      <a:pt x="194" y="240"/>
                      <a:pt x="194" y="240"/>
                      <a:pt x="194" y="240"/>
                    </a:cubicBezTo>
                    <a:cubicBezTo>
                      <a:pt x="208" y="240"/>
                      <a:pt x="220" y="228"/>
                      <a:pt x="220" y="214"/>
                    </a:cubicBezTo>
                    <a:cubicBezTo>
                      <a:pt x="220" y="26"/>
                      <a:pt x="220" y="26"/>
                      <a:pt x="220" y="26"/>
                    </a:cubicBezTo>
                    <a:cubicBezTo>
                      <a:pt x="220" y="11"/>
                      <a:pt x="208" y="0"/>
                      <a:pt x="194" y="0"/>
                    </a:cubicBezTo>
                    <a:close/>
                    <a:moveTo>
                      <a:pt x="54" y="211"/>
                    </a:moveTo>
                    <a:cubicBezTo>
                      <a:pt x="42" y="211"/>
                      <a:pt x="32" y="201"/>
                      <a:pt x="32" y="189"/>
                    </a:cubicBezTo>
                    <a:cubicBezTo>
                      <a:pt x="32" y="177"/>
                      <a:pt x="42" y="167"/>
                      <a:pt x="54" y="167"/>
                    </a:cubicBezTo>
                    <a:cubicBezTo>
                      <a:pt x="66" y="167"/>
                      <a:pt x="76" y="177"/>
                      <a:pt x="76" y="189"/>
                    </a:cubicBezTo>
                    <a:cubicBezTo>
                      <a:pt x="76" y="201"/>
                      <a:pt x="66" y="211"/>
                      <a:pt x="54" y="211"/>
                    </a:cubicBezTo>
                    <a:close/>
                    <a:moveTo>
                      <a:pt x="54" y="150"/>
                    </a:moveTo>
                    <a:cubicBezTo>
                      <a:pt x="42" y="150"/>
                      <a:pt x="32" y="141"/>
                      <a:pt x="32" y="129"/>
                    </a:cubicBezTo>
                    <a:cubicBezTo>
                      <a:pt x="32" y="117"/>
                      <a:pt x="42" y="107"/>
                      <a:pt x="54" y="107"/>
                    </a:cubicBezTo>
                    <a:cubicBezTo>
                      <a:pt x="66" y="107"/>
                      <a:pt x="76" y="117"/>
                      <a:pt x="76" y="129"/>
                    </a:cubicBezTo>
                    <a:cubicBezTo>
                      <a:pt x="76" y="141"/>
                      <a:pt x="66" y="150"/>
                      <a:pt x="54" y="150"/>
                    </a:cubicBezTo>
                    <a:close/>
                    <a:moveTo>
                      <a:pt x="110" y="211"/>
                    </a:moveTo>
                    <a:cubicBezTo>
                      <a:pt x="98" y="211"/>
                      <a:pt x="88" y="201"/>
                      <a:pt x="88" y="189"/>
                    </a:cubicBezTo>
                    <a:cubicBezTo>
                      <a:pt x="88" y="177"/>
                      <a:pt x="98" y="167"/>
                      <a:pt x="110" y="167"/>
                    </a:cubicBezTo>
                    <a:cubicBezTo>
                      <a:pt x="122" y="167"/>
                      <a:pt x="132" y="177"/>
                      <a:pt x="132" y="189"/>
                    </a:cubicBezTo>
                    <a:cubicBezTo>
                      <a:pt x="132" y="201"/>
                      <a:pt x="122" y="211"/>
                      <a:pt x="110" y="211"/>
                    </a:cubicBezTo>
                    <a:close/>
                    <a:moveTo>
                      <a:pt x="88" y="129"/>
                    </a:moveTo>
                    <a:cubicBezTo>
                      <a:pt x="88" y="117"/>
                      <a:pt x="98" y="107"/>
                      <a:pt x="110" y="107"/>
                    </a:cubicBezTo>
                    <a:cubicBezTo>
                      <a:pt x="122" y="107"/>
                      <a:pt x="132" y="117"/>
                      <a:pt x="132" y="129"/>
                    </a:cubicBezTo>
                    <a:cubicBezTo>
                      <a:pt x="132" y="141"/>
                      <a:pt x="122" y="150"/>
                      <a:pt x="110" y="150"/>
                    </a:cubicBezTo>
                    <a:cubicBezTo>
                      <a:pt x="98" y="150"/>
                      <a:pt x="88" y="141"/>
                      <a:pt x="88" y="129"/>
                    </a:cubicBezTo>
                    <a:close/>
                    <a:moveTo>
                      <a:pt x="167" y="211"/>
                    </a:moveTo>
                    <a:cubicBezTo>
                      <a:pt x="155" y="211"/>
                      <a:pt x="145" y="201"/>
                      <a:pt x="145" y="189"/>
                    </a:cubicBezTo>
                    <a:cubicBezTo>
                      <a:pt x="145" y="177"/>
                      <a:pt x="155" y="167"/>
                      <a:pt x="167" y="167"/>
                    </a:cubicBezTo>
                    <a:cubicBezTo>
                      <a:pt x="179" y="167"/>
                      <a:pt x="188" y="177"/>
                      <a:pt x="188" y="189"/>
                    </a:cubicBezTo>
                    <a:cubicBezTo>
                      <a:pt x="188" y="201"/>
                      <a:pt x="179" y="211"/>
                      <a:pt x="167" y="211"/>
                    </a:cubicBezTo>
                    <a:close/>
                    <a:moveTo>
                      <a:pt x="145" y="129"/>
                    </a:moveTo>
                    <a:cubicBezTo>
                      <a:pt x="145" y="117"/>
                      <a:pt x="155" y="107"/>
                      <a:pt x="167" y="107"/>
                    </a:cubicBezTo>
                    <a:cubicBezTo>
                      <a:pt x="179" y="107"/>
                      <a:pt x="188" y="117"/>
                      <a:pt x="188" y="129"/>
                    </a:cubicBezTo>
                    <a:cubicBezTo>
                      <a:pt x="188" y="141"/>
                      <a:pt x="179" y="150"/>
                      <a:pt x="167" y="150"/>
                    </a:cubicBezTo>
                    <a:cubicBezTo>
                      <a:pt x="155" y="150"/>
                      <a:pt x="145" y="141"/>
                      <a:pt x="145" y="129"/>
                    </a:cubicBezTo>
                    <a:close/>
                    <a:moveTo>
                      <a:pt x="198" y="68"/>
                    </a:moveTo>
                    <a:cubicBezTo>
                      <a:pt x="198" y="75"/>
                      <a:pt x="192" y="81"/>
                      <a:pt x="185" y="81"/>
                    </a:cubicBezTo>
                    <a:cubicBezTo>
                      <a:pt x="36" y="81"/>
                      <a:pt x="36" y="81"/>
                      <a:pt x="36" y="81"/>
                    </a:cubicBezTo>
                    <a:cubicBezTo>
                      <a:pt x="29" y="81"/>
                      <a:pt x="23" y="75"/>
                      <a:pt x="23" y="68"/>
                    </a:cubicBezTo>
                    <a:cubicBezTo>
                      <a:pt x="23" y="37"/>
                      <a:pt x="23" y="37"/>
                      <a:pt x="23" y="37"/>
                    </a:cubicBezTo>
                    <a:cubicBezTo>
                      <a:pt x="23" y="30"/>
                      <a:pt x="29" y="24"/>
                      <a:pt x="36" y="24"/>
                    </a:cubicBezTo>
                    <a:cubicBezTo>
                      <a:pt x="185" y="24"/>
                      <a:pt x="185" y="24"/>
                      <a:pt x="185" y="24"/>
                    </a:cubicBezTo>
                    <a:cubicBezTo>
                      <a:pt x="192" y="24"/>
                      <a:pt x="198" y="30"/>
                      <a:pt x="198" y="37"/>
                    </a:cubicBezTo>
                    <a:lnTo>
                      <a:pt x="19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2">
                <a:extLst>
                  <a:ext uri="{FF2B5EF4-FFF2-40B4-BE49-F238E27FC236}">
                    <a16:creationId xmlns:a16="http://schemas.microsoft.com/office/drawing/2014/main" id="{118DF465-1F3B-4E9C-9C75-0303856A17DD}"/>
                  </a:ext>
                </a:extLst>
              </p:cNvPr>
              <p:cNvSpPr>
                <a:spLocks/>
              </p:cNvSpPr>
              <p:nvPr/>
            </p:nvSpPr>
            <p:spPr bwMode="auto">
              <a:xfrm>
                <a:off x="2516188" y="4078288"/>
                <a:ext cx="115887" cy="115888"/>
              </a:xfrm>
              <a:custGeom>
                <a:avLst/>
                <a:gdLst>
                  <a:gd name="T0" fmla="*/ 28 w 31"/>
                  <a:gd name="T1" fmla="*/ 12 h 31"/>
                  <a:gd name="T2" fmla="*/ 19 w 31"/>
                  <a:gd name="T3" fmla="*/ 12 h 31"/>
                  <a:gd name="T4" fmla="*/ 19 w 31"/>
                  <a:gd name="T5" fmla="*/ 4 h 31"/>
                  <a:gd name="T6" fmla="*/ 16 w 31"/>
                  <a:gd name="T7" fmla="*/ 0 h 31"/>
                  <a:gd name="T8" fmla="*/ 12 w 31"/>
                  <a:gd name="T9" fmla="*/ 4 h 31"/>
                  <a:gd name="T10" fmla="*/ 12 w 31"/>
                  <a:gd name="T11" fmla="*/ 12 h 31"/>
                  <a:gd name="T12" fmla="*/ 4 w 31"/>
                  <a:gd name="T13" fmla="*/ 12 h 31"/>
                  <a:gd name="T14" fmla="*/ 0 w 31"/>
                  <a:gd name="T15" fmla="*/ 16 h 31"/>
                  <a:gd name="T16" fmla="*/ 4 w 31"/>
                  <a:gd name="T17" fmla="*/ 19 h 31"/>
                  <a:gd name="T18" fmla="*/ 12 w 31"/>
                  <a:gd name="T19" fmla="*/ 19 h 31"/>
                  <a:gd name="T20" fmla="*/ 12 w 31"/>
                  <a:gd name="T21" fmla="*/ 28 h 31"/>
                  <a:gd name="T22" fmla="*/ 16 w 31"/>
                  <a:gd name="T23" fmla="*/ 31 h 31"/>
                  <a:gd name="T24" fmla="*/ 19 w 31"/>
                  <a:gd name="T25" fmla="*/ 28 h 31"/>
                  <a:gd name="T26" fmla="*/ 19 w 31"/>
                  <a:gd name="T27" fmla="*/ 19 h 31"/>
                  <a:gd name="T28" fmla="*/ 28 w 31"/>
                  <a:gd name="T29" fmla="*/ 19 h 31"/>
                  <a:gd name="T30" fmla="*/ 31 w 31"/>
                  <a:gd name="T31" fmla="*/ 16 h 31"/>
                  <a:gd name="T32" fmla="*/ 28 w 31"/>
                  <a:gd name="T33"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1">
                    <a:moveTo>
                      <a:pt x="28" y="12"/>
                    </a:moveTo>
                    <a:cubicBezTo>
                      <a:pt x="19" y="12"/>
                      <a:pt x="19" y="12"/>
                      <a:pt x="19" y="12"/>
                    </a:cubicBezTo>
                    <a:cubicBezTo>
                      <a:pt x="19" y="4"/>
                      <a:pt x="19" y="4"/>
                      <a:pt x="19" y="4"/>
                    </a:cubicBezTo>
                    <a:cubicBezTo>
                      <a:pt x="19" y="2"/>
                      <a:pt x="18" y="0"/>
                      <a:pt x="16" y="0"/>
                    </a:cubicBezTo>
                    <a:cubicBezTo>
                      <a:pt x="14" y="0"/>
                      <a:pt x="12" y="2"/>
                      <a:pt x="12" y="4"/>
                    </a:cubicBezTo>
                    <a:cubicBezTo>
                      <a:pt x="12" y="12"/>
                      <a:pt x="12" y="12"/>
                      <a:pt x="12" y="12"/>
                    </a:cubicBezTo>
                    <a:cubicBezTo>
                      <a:pt x="4" y="12"/>
                      <a:pt x="4" y="12"/>
                      <a:pt x="4" y="12"/>
                    </a:cubicBezTo>
                    <a:cubicBezTo>
                      <a:pt x="2" y="12"/>
                      <a:pt x="0" y="14"/>
                      <a:pt x="0" y="16"/>
                    </a:cubicBezTo>
                    <a:cubicBezTo>
                      <a:pt x="0" y="18"/>
                      <a:pt x="2" y="19"/>
                      <a:pt x="4" y="19"/>
                    </a:cubicBezTo>
                    <a:cubicBezTo>
                      <a:pt x="12" y="19"/>
                      <a:pt x="12" y="19"/>
                      <a:pt x="12" y="19"/>
                    </a:cubicBezTo>
                    <a:cubicBezTo>
                      <a:pt x="12" y="28"/>
                      <a:pt x="12" y="28"/>
                      <a:pt x="12" y="28"/>
                    </a:cubicBezTo>
                    <a:cubicBezTo>
                      <a:pt x="12" y="30"/>
                      <a:pt x="14" y="31"/>
                      <a:pt x="16" y="31"/>
                    </a:cubicBezTo>
                    <a:cubicBezTo>
                      <a:pt x="18" y="31"/>
                      <a:pt x="19" y="30"/>
                      <a:pt x="19" y="28"/>
                    </a:cubicBezTo>
                    <a:cubicBezTo>
                      <a:pt x="19" y="19"/>
                      <a:pt x="19" y="19"/>
                      <a:pt x="19" y="19"/>
                    </a:cubicBezTo>
                    <a:cubicBezTo>
                      <a:pt x="28" y="19"/>
                      <a:pt x="28" y="19"/>
                      <a:pt x="28" y="19"/>
                    </a:cubicBezTo>
                    <a:cubicBezTo>
                      <a:pt x="30" y="19"/>
                      <a:pt x="31" y="18"/>
                      <a:pt x="31" y="16"/>
                    </a:cubicBezTo>
                    <a:cubicBezTo>
                      <a:pt x="31" y="14"/>
                      <a:pt x="30" y="12"/>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3">
                <a:extLst>
                  <a:ext uri="{FF2B5EF4-FFF2-40B4-BE49-F238E27FC236}">
                    <a16:creationId xmlns:a16="http://schemas.microsoft.com/office/drawing/2014/main" id="{D79864FC-61FD-4F50-9E08-2A0A2550C61A}"/>
                  </a:ext>
                </a:extLst>
              </p:cNvPr>
              <p:cNvSpPr>
                <a:spLocks/>
              </p:cNvSpPr>
              <p:nvPr/>
            </p:nvSpPr>
            <p:spPr bwMode="auto">
              <a:xfrm>
                <a:off x="2728913" y="4122738"/>
                <a:ext cx="115887" cy="25400"/>
              </a:xfrm>
              <a:custGeom>
                <a:avLst/>
                <a:gdLst>
                  <a:gd name="T0" fmla="*/ 3 w 31"/>
                  <a:gd name="T1" fmla="*/ 7 h 7"/>
                  <a:gd name="T2" fmla="*/ 27 w 31"/>
                  <a:gd name="T3" fmla="*/ 7 h 7"/>
                  <a:gd name="T4" fmla="*/ 31 w 31"/>
                  <a:gd name="T5" fmla="*/ 4 h 7"/>
                  <a:gd name="T6" fmla="*/ 27 w 31"/>
                  <a:gd name="T7" fmla="*/ 0 h 7"/>
                  <a:gd name="T8" fmla="*/ 3 w 31"/>
                  <a:gd name="T9" fmla="*/ 0 h 7"/>
                  <a:gd name="T10" fmla="*/ 0 w 31"/>
                  <a:gd name="T11" fmla="*/ 4 h 7"/>
                  <a:gd name="T12" fmla="*/ 3 w 31"/>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31" h="7">
                    <a:moveTo>
                      <a:pt x="3" y="7"/>
                    </a:moveTo>
                    <a:cubicBezTo>
                      <a:pt x="27" y="7"/>
                      <a:pt x="27" y="7"/>
                      <a:pt x="27" y="7"/>
                    </a:cubicBezTo>
                    <a:cubicBezTo>
                      <a:pt x="29" y="7"/>
                      <a:pt x="31" y="6"/>
                      <a:pt x="31" y="4"/>
                    </a:cubicBezTo>
                    <a:cubicBezTo>
                      <a:pt x="31" y="2"/>
                      <a:pt x="29" y="0"/>
                      <a:pt x="27" y="0"/>
                    </a:cubicBezTo>
                    <a:cubicBezTo>
                      <a:pt x="3" y="0"/>
                      <a:pt x="3" y="0"/>
                      <a:pt x="3" y="0"/>
                    </a:cubicBezTo>
                    <a:cubicBezTo>
                      <a:pt x="1" y="0"/>
                      <a:pt x="0" y="2"/>
                      <a:pt x="0" y="4"/>
                    </a:cubicBezTo>
                    <a:cubicBezTo>
                      <a:pt x="0" y="6"/>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4">
                <a:extLst>
                  <a:ext uri="{FF2B5EF4-FFF2-40B4-BE49-F238E27FC236}">
                    <a16:creationId xmlns:a16="http://schemas.microsoft.com/office/drawing/2014/main" id="{3CE4F507-6017-412A-96CD-73934A860F8C}"/>
                  </a:ext>
                </a:extLst>
              </p:cNvPr>
              <p:cNvSpPr>
                <a:spLocks/>
              </p:cNvSpPr>
              <p:nvPr/>
            </p:nvSpPr>
            <p:spPr bwMode="auto">
              <a:xfrm>
                <a:off x="2527300" y="4318000"/>
                <a:ext cx="93662" cy="88900"/>
              </a:xfrm>
              <a:custGeom>
                <a:avLst/>
                <a:gdLst>
                  <a:gd name="T0" fmla="*/ 24 w 25"/>
                  <a:gd name="T1" fmla="*/ 1 h 24"/>
                  <a:gd name="T2" fmla="*/ 19 w 25"/>
                  <a:gd name="T3" fmla="*/ 1 h 24"/>
                  <a:gd name="T4" fmla="*/ 13 w 25"/>
                  <a:gd name="T5" fmla="*/ 7 h 24"/>
                  <a:gd name="T6" fmla="*/ 7 w 25"/>
                  <a:gd name="T7" fmla="*/ 1 h 24"/>
                  <a:gd name="T8" fmla="*/ 2 w 25"/>
                  <a:gd name="T9" fmla="*/ 1 h 24"/>
                  <a:gd name="T10" fmla="*/ 2 w 25"/>
                  <a:gd name="T11" fmla="*/ 6 h 24"/>
                  <a:gd name="T12" fmla="*/ 8 w 25"/>
                  <a:gd name="T13" fmla="*/ 12 h 24"/>
                  <a:gd name="T14" fmla="*/ 2 w 25"/>
                  <a:gd name="T15" fmla="*/ 18 h 24"/>
                  <a:gd name="T16" fmla="*/ 2 w 25"/>
                  <a:gd name="T17" fmla="*/ 23 h 24"/>
                  <a:gd name="T18" fmla="*/ 4 w 25"/>
                  <a:gd name="T19" fmla="*/ 24 h 24"/>
                  <a:gd name="T20" fmla="*/ 7 w 25"/>
                  <a:gd name="T21" fmla="*/ 23 h 24"/>
                  <a:gd name="T22" fmla="*/ 13 w 25"/>
                  <a:gd name="T23" fmla="*/ 17 h 24"/>
                  <a:gd name="T24" fmla="*/ 19 w 25"/>
                  <a:gd name="T25" fmla="*/ 23 h 24"/>
                  <a:gd name="T26" fmla="*/ 21 w 25"/>
                  <a:gd name="T27" fmla="*/ 24 h 24"/>
                  <a:gd name="T28" fmla="*/ 24 w 25"/>
                  <a:gd name="T29" fmla="*/ 23 h 24"/>
                  <a:gd name="T30" fmla="*/ 24 w 25"/>
                  <a:gd name="T31" fmla="*/ 18 h 24"/>
                  <a:gd name="T32" fmla="*/ 18 w 25"/>
                  <a:gd name="T33" fmla="*/ 12 h 24"/>
                  <a:gd name="T34" fmla="*/ 24 w 25"/>
                  <a:gd name="T35" fmla="*/ 6 h 24"/>
                  <a:gd name="T36" fmla="*/ 24 w 25"/>
                  <a:gd name="T3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4">
                    <a:moveTo>
                      <a:pt x="24" y="1"/>
                    </a:moveTo>
                    <a:cubicBezTo>
                      <a:pt x="22" y="0"/>
                      <a:pt x="20" y="0"/>
                      <a:pt x="19" y="1"/>
                    </a:cubicBezTo>
                    <a:cubicBezTo>
                      <a:pt x="13" y="7"/>
                      <a:pt x="13" y="7"/>
                      <a:pt x="13" y="7"/>
                    </a:cubicBezTo>
                    <a:cubicBezTo>
                      <a:pt x="7" y="1"/>
                      <a:pt x="7" y="1"/>
                      <a:pt x="7" y="1"/>
                    </a:cubicBezTo>
                    <a:cubicBezTo>
                      <a:pt x="6" y="0"/>
                      <a:pt x="3" y="0"/>
                      <a:pt x="2" y="1"/>
                    </a:cubicBezTo>
                    <a:cubicBezTo>
                      <a:pt x="0" y="2"/>
                      <a:pt x="0" y="5"/>
                      <a:pt x="2" y="6"/>
                    </a:cubicBezTo>
                    <a:cubicBezTo>
                      <a:pt x="8" y="12"/>
                      <a:pt x="8" y="12"/>
                      <a:pt x="8" y="12"/>
                    </a:cubicBezTo>
                    <a:cubicBezTo>
                      <a:pt x="2" y="18"/>
                      <a:pt x="2" y="18"/>
                      <a:pt x="2" y="18"/>
                    </a:cubicBezTo>
                    <a:cubicBezTo>
                      <a:pt x="0" y="19"/>
                      <a:pt x="0" y="22"/>
                      <a:pt x="2" y="23"/>
                    </a:cubicBezTo>
                    <a:cubicBezTo>
                      <a:pt x="2" y="24"/>
                      <a:pt x="3" y="24"/>
                      <a:pt x="4" y="24"/>
                    </a:cubicBezTo>
                    <a:cubicBezTo>
                      <a:pt x="5" y="24"/>
                      <a:pt x="6" y="24"/>
                      <a:pt x="7" y="23"/>
                    </a:cubicBezTo>
                    <a:cubicBezTo>
                      <a:pt x="13" y="17"/>
                      <a:pt x="13" y="17"/>
                      <a:pt x="13" y="17"/>
                    </a:cubicBezTo>
                    <a:cubicBezTo>
                      <a:pt x="19" y="23"/>
                      <a:pt x="19" y="23"/>
                      <a:pt x="19" y="23"/>
                    </a:cubicBezTo>
                    <a:cubicBezTo>
                      <a:pt x="19" y="24"/>
                      <a:pt x="20" y="24"/>
                      <a:pt x="21" y="24"/>
                    </a:cubicBezTo>
                    <a:cubicBezTo>
                      <a:pt x="22" y="24"/>
                      <a:pt x="23" y="24"/>
                      <a:pt x="24" y="23"/>
                    </a:cubicBezTo>
                    <a:cubicBezTo>
                      <a:pt x="25" y="22"/>
                      <a:pt x="25" y="19"/>
                      <a:pt x="24" y="18"/>
                    </a:cubicBezTo>
                    <a:cubicBezTo>
                      <a:pt x="18" y="12"/>
                      <a:pt x="18" y="12"/>
                      <a:pt x="18" y="12"/>
                    </a:cubicBezTo>
                    <a:cubicBezTo>
                      <a:pt x="24" y="6"/>
                      <a:pt x="24" y="6"/>
                      <a:pt x="24" y="6"/>
                    </a:cubicBezTo>
                    <a:cubicBezTo>
                      <a:pt x="25" y="5"/>
                      <a:pt x="25" y="2"/>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5">
                <a:extLst>
                  <a:ext uri="{FF2B5EF4-FFF2-40B4-BE49-F238E27FC236}">
                    <a16:creationId xmlns:a16="http://schemas.microsoft.com/office/drawing/2014/main" id="{D0BE006A-D430-44FF-AB9F-8B9CE951B108}"/>
                  </a:ext>
                </a:extLst>
              </p:cNvPr>
              <p:cNvSpPr>
                <a:spLocks noEditPoints="1"/>
              </p:cNvSpPr>
              <p:nvPr/>
            </p:nvSpPr>
            <p:spPr bwMode="auto">
              <a:xfrm>
                <a:off x="2728913" y="4302125"/>
                <a:ext cx="115887" cy="120650"/>
              </a:xfrm>
              <a:custGeom>
                <a:avLst/>
                <a:gdLst>
                  <a:gd name="T0" fmla="*/ 31 w 31"/>
                  <a:gd name="T1" fmla="*/ 16 h 32"/>
                  <a:gd name="T2" fmla="*/ 27 w 31"/>
                  <a:gd name="T3" fmla="*/ 20 h 32"/>
                  <a:gd name="T4" fmla="*/ 3 w 31"/>
                  <a:gd name="T5" fmla="*/ 20 h 32"/>
                  <a:gd name="T6" fmla="*/ 0 w 31"/>
                  <a:gd name="T7" fmla="*/ 16 h 32"/>
                  <a:gd name="T8" fmla="*/ 3 w 31"/>
                  <a:gd name="T9" fmla="*/ 12 h 32"/>
                  <a:gd name="T10" fmla="*/ 27 w 31"/>
                  <a:gd name="T11" fmla="*/ 12 h 32"/>
                  <a:gd name="T12" fmla="*/ 31 w 31"/>
                  <a:gd name="T13" fmla="*/ 16 h 32"/>
                  <a:gd name="T14" fmla="*/ 15 w 31"/>
                  <a:gd name="T15" fmla="*/ 22 h 32"/>
                  <a:gd name="T16" fmla="*/ 11 w 31"/>
                  <a:gd name="T17" fmla="*/ 27 h 32"/>
                  <a:gd name="T18" fmla="*/ 15 w 31"/>
                  <a:gd name="T19" fmla="*/ 32 h 32"/>
                  <a:gd name="T20" fmla="*/ 20 w 31"/>
                  <a:gd name="T21" fmla="*/ 27 h 32"/>
                  <a:gd name="T22" fmla="*/ 15 w 31"/>
                  <a:gd name="T23" fmla="*/ 22 h 32"/>
                  <a:gd name="T24" fmla="*/ 15 w 31"/>
                  <a:gd name="T25" fmla="*/ 9 h 32"/>
                  <a:gd name="T26" fmla="*/ 20 w 31"/>
                  <a:gd name="T27" fmla="*/ 5 h 32"/>
                  <a:gd name="T28" fmla="*/ 15 w 31"/>
                  <a:gd name="T29" fmla="*/ 0 h 32"/>
                  <a:gd name="T30" fmla="*/ 11 w 31"/>
                  <a:gd name="T31" fmla="*/ 5 h 32"/>
                  <a:gd name="T32" fmla="*/ 15 w 31"/>
                  <a:gd name="T3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31" y="16"/>
                    </a:moveTo>
                    <a:cubicBezTo>
                      <a:pt x="31" y="18"/>
                      <a:pt x="29" y="20"/>
                      <a:pt x="27" y="20"/>
                    </a:cubicBezTo>
                    <a:cubicBezTo>
                      <a:pt x="3" y="20"/>
                      <a:pt x="3" y="20"/>
                      <a:pt x="3" y="20"/>
                    </a:cubicBezTo>
                    <a:cubicBezTo>
                      <a:pt x="1" y="20"/>
                      <a:pt x="0" y="18"/>
                      <a:pt x="0" y="16"/>
                    </a:cubicBezTo>
                    <a:cubicBezTo>
                      <a:pt x="0" y="14"/>
                      <a:pt x="1" y="12"/>
                      <a:pt x="3" y="12"/>
                    </a:cubicBezTo>
                    <a:cubicBezTo>
                      <a:pt x="27" y="12"/>
                      <a:pt x="27" y="12"/>
                      <a:pt x="27" y="12"/>
                    </a:cubicBezTo>
                    <a:cubicBezTo>
                      <a:pt x="29" y="12"/>
                      <a:pt x="31" y="14"/>
                      <a:pt x="31" y="16"/>
                    </a:cubicBezTo>
                    <a:close/>
                    <a:moveTo>
                      <a:pt x="15" y="22"/>
                    </a:moveTo>
                    <a:cubicBezTo>
                      <a:pt x="13" y="22"/>
                      <a:pt x="11" y="24"/>
                      <a:pt x="11" y="27"/>
                    </a:cubicBezTo>
                    <a:cubicBezTo>
                      <a:pt x="11" y="30"/>
                      <a:pt x="13" y="32"/>
                      <a:pt x="15" y="32"/>
                    </a:cubicBezTo>
                    <a:cubicBezTo>
                      <a:pt x="18" y="32"/>
                      <a:pt x="20" y="30"/>
                      <a:pt x="20" y="27"/>
                    </a:cubicBezTo>
                    <a:cubicBezTo>
                      <a:pt x="20" y="24"/>
                      <a:pt x="18" y="22"/>
                      <a:pt x="15" y="22"/>
                    </a:cubicBezTo>
                    <a:close/>
                    <a:moveTo>
                      <a:pt x="15" y="9"/>
                    </a:moveTo>
                    <a:cubicBezTo>
                      <a:pt x="18" y="9"/>
                      <a:pt x="20" y="7"/>
                      <a:pt x="20" y="5"/>
                    </a:cubicBezTo>
                    <a:cubicBezTo>
                      <a:pt x="20" y="2"/>
                      <a:pt x="18" y="0"/>
                      <a:pt x="15" y="0"/>
                    </a:cubicBezTo>
                    <a:cubicBezTo>
                      <a:pt x="13" y="0"/>
                      <a:pt x="11" y="2"/>
                      <a:pt x="11" y="5"/>
                    </a:cubicBezTo>
                    <a:cubicBezTo>
                      <a:pt x="11" y="7"/>
                      <a:pt x="13" y="9"/>
                      <a:pt x="1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6">
                <a:extLst>
                  <a:ext uri="{FF2B5EF4-FFF2-40B4-BE49-F238E27FC236}">
                    <a16:creationId xmlns:a16="http://schemas.microsoft.com/office/drawing/2014/main" id="{69B15F19-53B5-49F4-8F2E-6B968906A3B7}"/>
                  </a:ext>
                </a:extLst>
              </p:cNvPr>
              <p:cNvSpPr>
                <a:spLocks noEditPoints="1"/>
              </p:cNvSpPr>
              <p:nvPr/>
            </p:nvSpPr>
            <p:spPr bwMode="auto">
              <a:xfrm>
                <a:off x="2951163" y="4329113"/>
                <a:ext cx="93662" cy="71438"/>
              </a:xfrm>
              <a:custGeom>
                <a:avLst/>
                <a:gdLst>
                  <a:gd name="T0" fmla="*/ 25 w 25"/>
                  <a:gd name="T1" fmla="*/ 15 h 19"/>
                  <a:gd name="T2" fmla="*/ 22 w 25"/>
                  <a:gd name="T3" fmla="*/ 19 h 19"/>
                  <a:gd name="T4" fmla="*/ 3 w 25"/>
                  <a:gd name="T5" fmla="*/ 19 h 19"/>
                  <a:gd name="T6" fmla="*/ 0 w 25"/>
                  <a:gd name="T7" fmla="*/ 15 h 19"/>
                  <a:gd name="T8" fmla="*/ 3 w 25"/>
                  <a:gd name="T9" fmla="*/ 12 h 19"/>
                  <a:gd name="T10" fmla="*/ 22 w 25"/>
                  <a:gd name="T11" fmla="*/ 12 h 19"/>
                  <a:gd name="T12" fmla="*/ 25 w 25"/>
                  <a:gd name="T13" fmla="*/ 15 h 19"/>
                  <a:gd name="T14" fmla="*/ 22 w 25"/>
                  <a:gd name="T15" fmla="*/ 0 h 19"/>
                  <a:gd name="T16" fmla="*/ 3 w 25"/>
                  <a:gd name="T17" fmla="*/ 0 h 19"/>
                  <a:gd name="T18" fmla="*/ 0 w 25"/>
                  <a:gd name="T19" fmla="*/ 3 h 19"/>
                  <a:gd name="T20" fmla="*/ 3 w 25"/>
                  <a:gd name="T21" fmla="*/ 7 h 19"/>
                  <a:gd name="T22" fmla="*/ 22 w 25"/>
                  <a:gd name="T23" fmla="*/ 7 h 19"/>
                  <a:gd name="T24" fmla="*/ 25 w 25"/>
                  <a:gd name="T25" fmla="*/ 3 h 19"/>
                  <a:gd name="T26" fmla="*/ 22 w 2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9">
                    <a:moveTo>
                      <a:pt x="25" y="15"/>
                    </a:moveTo>
                    <a:cubicBezTo>
                      <a:pt x="25" y="17"/>
                      <a:pt x="24" y="19"/>
                      <a:pt x="22" y="19"/>
                    </a:cubicBezTo>
                    <a:cubicBezTo>
                      <a:pt x="3" y="19"/>
                      <a:pt x="3" y="19"/>
                      <a:pt x="3" y="19"/>
                    </a:cubicBezTo>
                    <a:cubicBezTo>
                      <a:pt x="1" y="19"/>
                      <a:pt x="0" y="17"/>
                      <a:pt x="0" y="15"/>
                    </a:cubicBezTo>
                    <a:cubicBezTo>
                      <a:pt x="0" y="13"/>
                      <a:pt x="1" y="12"/>
                      <a:pt x="3" y="12"/>
                    </a:cubicBezTo>
                    <a:cubicBezTo>
                      <a:pt x="22" y="12"/>
                      <a:pt x="22" y="12"/>
                      <a:pt x="22" y="12"/>
                    </a:cubicBezTo>
                    <a:cubicBezTo>
                      <a:pt x="24" y="12"/>
                      <a:pt x="25" y="13"/>
                      <a:pt x="25" y="15"/>
                    </a:cubicBezTo>
                    <a:close/>
                    <a:moveTo>
                      <a:pt x="22" y="0"/>
                    </a:moveTo>
                    <a:cubicBezTo>
                      <a:pt x="3" y="0"/>
                      <a:pt x="3" y="0"/>
                      <a:pt x="3" y="0"/>
                    </a:cubicBezTo>
                    <a:cubicBezTo>
                      <a:pt x="1" y="0"/>
                      <a:pt x="0" y="1"/>
                      <a:pt x="0" y="3"/>
                    </a:cubicBezTo>
                    <a:cubicBezTo>
                      <a:pt x="0" y="5"/>
                      <a:pt x="1" y="7"/>
                      <a:pt x="3" y="7"/>
                    </a:cubicBezTo>
                    <a:cubicBezTo>
                      <a:pt x="22" y="7"/>
                      <a:pt x="22" y="7"/>
                      <a:pt x="22" y="7"/>
                    </a:cubicBezTo>
                    <a:cubicBezTo>
                      <a:pt x="24" y="7"/>
                      <a:pt x="25" y="5"/>
                      <a:pt x="25" y="3"/>
                    </a:cubicBezTo>
                    <a:cubicBezTo>
                      <a:pt x="25" y="1"/>
                      <a:pt x="2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7">
                <a:extLst>
                  <a:ext uri="{FF2B5EF4-FFF2-40B4-BE49-F238E27FC236}">
                    <a16:creationId xmlns:a16="http://schemas.microsoft.com/office/drawing/2014/main" id="{C734E32E-F58C-4877-B586-F2A4B5CD1446}"/>
                  </a:ext>
                </a:extLst>
              </p:cNvPr>
              <p:cNvSpPr>
                <a:spLocks/>
              </p:cNvSpPr>
              <p:nvPr/>
            </p:nvSpPr>
            <p:spPr bwMode="auto">
              <a:xfrm>
                <a:off x="2946400" y="4084638"/>
                <a:ext cx="93662" cy="101600"/>
              </a:xfrm>
              <a:custGeom>
                <a:avLst/>
                <a:gdLst>
                  <a:gd name="T0" fmla="*/ 14 w 25"/>
                  <a:gd name="T1" fmla="*/ 27 h 27"/>
                  <a:gd name="T2" fmla="*/ 24 w 25"/>
                  <a:gd name="T3" fmla="*/ 23 h 27"/>
                  <a:gd name="T4" fmla="*/ 23 w 25"/>
                  <a:gd name="T5" fmla="*/ 18 h 27"/>
                  <a:gd name="T6" fmla="*/ 18 w 25"/>
                  <a:gd name="T7" fmla="*/ 18 h 27"/>
                  <a:gd name="T8" fmla="*/ 14 w 25"/>
                  <a:gd name="T9" fmla="*/ 20 h 27"/>
                  <a:gd name="T10" fmla="*/ 7 w 25"/>
                  <a:gd name="T11" fmla="*/ 14 h 27"/>
                  <a:gd name="T12" fmla="*/ 14 w 25"/>
                  <a:gd name="T13" fmla="*/ 7 h 27"/>
                  <a:gd name="T14" fmla="*/ 18 w 25"/>
                  <a:gd name="T15" fmla="*/ 9 h 27"/>
                  <a:gd name="T16" fmla="*/ 23 w 25"/>
                  <a:gd name="T17" fmla="*/ 9 h 27"/>
                  <a:gd name="T18" fmla="*/ 24 w 25"/>
                  <a:gd name="T19" fmla="*/ 4 h 27"/>
                  <a:gd name="T20" fmla="*/ 24 w 25"/>
                  <a:gd name="T21" fmla="*/ 4 h 27"/>
                  <a:gd name="T22" fmla="*/ 14 w 25"/>
                  <a:gd name="T23" fmla="*/ 0 h 27"/>
                  <a:gd name="T24" fmla="*/ 0 w 25"/>
                  <a:gd name="T25" fmla="*/ 14 h 27"/>
                  <a:gd name="T26" fmla="*/ 14 w 25"/>
                  <a:gd name="T2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7">
                    <a:moveTo>
                      <a:pt x="14" y="27"/>
                    </a:moveTo>
                    <a:cubicBezTo>
                      <a:pt x="18" y="27"/>
                      <a:pt x="21" y="26"/>
                      <a:pt x="24" y="23"/>
                    </a:cubicBezTo>
                    <a:cubicBezTo>
                      <a:pt x="25" y="22"/>
                      <a:pt x="25" y="20"/>
                      <a:pt x="23" y="18"/>
                    </a:cubicBezTo>
                    <a:cubicBezTo>
                      <a:pt x="22" y="17"/>
                      <a:pt x="20" y="17"/>
                      <a:pt x="18" y="18"/>
                    </a:cubicBezTo>
                    <a:cubicBezTo>
                      <a:pt x="17" y="20"/>
                      <a:pt x="16" y="20"/>
                      <a:pt x="14" y="20"/>
                    </a:cubicBezTo>
                    <a:cubicBezTo>
                      <a:pt x="10" y="20"/>
                      <a:pt x="7" y="17"/>
                      <a:pt x="7" y="14"/>
                    </a:cubicBezTo>
                    <a:cubicBezTo>
                      <a:pt x="7" y="10"/>
                      <a:pt x="10" y="7"/>
                      <a:pt x="14" y="7"/>
                    </a:cubicBezTo>
                    <a:cubicBezTo>
                      <a:pt x="16" y="7"/>
                      <a:pt x="17" y="8"/>
                      <a:pt x="18" y="9"/>
                    </a:cubicBezTo>
                    <a:cubicBezTo>
                      <a:pt x="20" y="10"/>
                      <a:pt x="22" y="10"/>
                      <a:pt x="23" y="9"/>
                    </a:cubicBezTo>
                    <a:cubicBezTo>
                      <a:pt x="25" y="8"/>
                      <a:pt x="25" y="5"/>
                      <a:pt x="24" y="4"/>
                    </a:cubicBezTo>
                    <a:cubicBezTo>
                      <a:pt x="24" y="4"/>
                      <a:pt x="24" y="4"/>
                      <a:pt x="24" y="4"/>
                    </a:cubicBezTo>
                    <a:cubicBezTo>
                      <a:pt x="21" y="1"/>
                      <a:pt x="18" y="0"/>
                      <a:pt x="14" y="0"/>
                    </a:cubicBezTo>
                    <a:cubicBezTo>
                      <a:pt x="6" y="0"/>
                      <a:pt x="0" y="6"/>
                      <a:pt x="0" y="14"/>
                    </a:cubicBezTo>
                    <a:cubicBezTo>
                      <a:pt x="0" y="21"/>
                      <a:pt x="6" y="27"/>
                      <a:pt x="1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51041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214E-CF26-4E09-AAEF-1771B934381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Luma Budget Module Training Timeline</a:t>
            </a:r>
          </a:p>
        </p:txBody>
      </p:sp>
      <p:sp>
        <p:nvSpPr>
          <p:cNvPr id="3" name="TextBox 2">
            <a:extLst>
              <a:ext uri="{FF2B5EF4-FFF2-40B4-BE49-F238E27FC236}">
                <a16:creationId xmlns:a16="http://schemas.microsoft.com/office/drawing/2014/main" id="{B9205046-C123-4639-9176-7B023E0601DB}"/>
              </a:ext>
            </a:extLst>
          </p:cNvPr>
          <p:cNvSpPr txBox="1"/>
          <p:nvPr/>
        </p:nvSpPr>
        <p:spPr>
          <a:xfrm>
            <a:off x="987344" y="2010452"/>
            <a:ext cx="9950950" cy="4247317"/>
          </a:xfrm>
          <a:prstGeom prst="rect">
            <a:avLst/>
          </a:prstGeom>
          <a:noFill/>
        </p:spPr>
        <p:txBody>
          <a:bodyPr wrap="square" rtlCol="0">
            <a:spAutoFit/>
          </a:bodyPr>
          <a:lstStyle/>
          <a:p>
            <a:pPr marL="285750" indent="-285750">
              <a:buClr>
                <a:srgbClr val="FFB71B"/>
              </a:buClr>
              <a:buSzPct val="130000"/>
              <a:buFont typeface="Arial" panose="020B0604020202020204" pitchFamily="34" charset="0"/>
              <a:buChar char="•"/>
            </a:pPr>
            <a:r>
              <a:rPr lang="en-US" dirty="0">
                <a:solidFill>
                  <a:srgbClr val="092F57"/>
                </a:solidFill>
                <a:latin typeface="Arial" panose="020B0604020202020204"/>
              </a:rPr>
              <a:t>Training April 12-May 7</a:t>
            </a:r>
            <a:r>
              <a:rPr lang="en-US" baseline="30000" dirty="0">
                <a:solidFill>
                  <a:srgbClr val="092F57"/>
                </a:solidFill>
                <a:latin typeface="Arial" panose="020B0604020202020204"/>
              </a:rPr>
              <a:t>th</a:t>
            </a:r>
            <a:r>
              <a:rPr lang="en-US" dirty="0">
                <a:solidFill>
                  <a:srgbClr val="092F57"/>
                </a:solidFill>
                <a:latin typeface="Arial" panose="020B0604020202020204"/>
              </a:rPr>
              <a:t> – Virtual Instructor Led Training (Budget Analysts/Budget Officer)</a:t>
            </a:r>
          </a:p>
          <a:p>
            <a:pPr marL="742950" lvl="1" indent="-285750">
              <a:buClr>
                <a:srgbClr val="FFB71B"/>
              </a:buClr>
              <a:buSzPct val="100000"/>
              <a:buFont typeface="Wingdings" panose="05000000000000000000" pitchFamily="2" charset="2"/>
              <a:buChar char="§"/>
            </a:pPr>
            <a:r>
              <a:rPr lang="en-US" dirty="0">
                <a:solidFill>
                  <a:srgbClr val="092F57"/>
                </a:solidFill>
                <a:latin typeface="Arial" panose="020B0604020202020204"/>
              </a:rPr>
              <a:t>During this time anyone can be in the Luma Budget System entering their FY ‘22 data and testing the system.</a:t>
            </a:r>
          </a:p>
          <a:p>
            <a:pPr marL="742950" lvl="1" indent="-285750">
              <a:buClr>
                <a:srgbClr val="FFB71B"/>
              </a:buClr>
              <a:buSzPct val="100000"/>
              <a:buFont typeface="Wingdings" panose="05000000000000000000" pitchFamily="2" charset="2"/>
              <a:buChar char="§"/>
            </a:pPr>
            <a:r>
              <a:rPr lang="en-US" dirty="0">
                <a:solidFill>
                  <a:srgbClr val="092F57"/>
                </a:solidFill>
                <a:latin typeface="Arial" panose="020B0604020202020204"/>
              </a:rPr>
              <a:t>Please verify the provided crosswalks (B11 &amp; B12) information is uploaded correctly. If not please let the Budget Team know.</a:t>
            </a:r>
          </a:p>
          <a:p>
            <a:pPr marL="742950" lvl="1" indent="-285750">
              <a:buClr>
                <a:srgbClr val="FFB71B"/>
              </a:buClr>
              <a:buSzPct val="130000"/>
              <a:buFont typeface="Arial" panose="020B0604020202020204" pitchFamily="34" charset="0"/>
              <a:buChar char="•"/>
            </a:pPr>
            <a:endParaRPr lang="en-US" dirty="0">
              <a:solidFill>
                <a:srgbClr val="092F57"/>
              </a:solidFill>
              <a:latin typeface="Arial" panose="020B0604020202020204"/>
            </a:endParaRPr>
          </a:p>
          <a:p>
            <a:pPr marL="285750" indent="-285750">
              <a:buClr>
                <a:srgbClr val="FFB71B"/>
              </a:buClr>
              <a:buSzPct val="130000"/>
              <a:buFont typeface="Arial" panose="020B0604020202020204" pitchFamily="34" charset="0"/>
              <a:buChar char="•"/>
            </a:pPr>
            <a:r>
              <a:rPr lang="en-US" dirty="0">
                <a:solidFill>
                  <a:srgbClr val="092F57"/>
                </a:solidFill>
                <a:latin typeface="Arial" panose="020B0604020202020204"/>
              </a:rPr>
              <a:t>Web Based Training – May 2021</a:t>
            </a:r>
          </a:p>
          <a:p>
            <a:pPr marL="742950" lvl="1" indent="-285750">
              <a:buClr>
                <a:srgbClr val="FFB71B"/>
              </a:buClr>
              <a:buSzPct val="100000"/>
              <a:buFont typeface="Wingdings" panose="05000000000000000000" pitchFamily="2" charset="2"/>
              <a:buChar char="§"/>
            </a:pPr>
            <a:r>
              <a:rPr lang="en-US" dirty="0">
                <a:solidFill>
                  <a:srgbClr val="092F57"/>
                </a:solidFill>
                <a:latin typeface="Arial" panose="020B0604020202020204"/>
              </a:rPr>
              <a:t>This training is for everyone participating in the budget process that are not in the stages Budget Analysts or Budget Controller for your agency.   </a:t>
            </a:r>
          </a:p>
          <a:p>
            <a:pPr marL="742950" lvl="1" indent="-285750">
              <a:buClr>
                <a:srgbClr val="FFB71B"/>
              </a:buClr>
              <a:buSzPct val="130000"/>
              <a:buFont typeface="Arial" panose="020B0604020202020204" pitchFamily="34" charset="0"/>
              <a:buChar char="•"/>
            </a:pPr>
            <a:endParaRPr lang="en-US" dirty="0">
              <a:solidFill>
                <a:srgbClr val="092F57"/>
              </a:solidFill>
              <a:latin typeface="Arial" panose="020B0604020202020204"/>
            </a:endParaRPr>
          </a:p>
          <a:p>
            <a:pPr marL="285750" indent="-285750">
              <a:buClr>
                <a:srgbClr val="FFB71B"/>
              </a:buClr>
              <a:buSzPct val="130000"/>
              <a:buFont typeface="Arial" panose="020B0604020202020204" pitchFamily="34" charset="0"/>
              <a:buChar char="•"/>
            </a:pPr>
            <a:r>
              <a:rPr lang="en-US" dirty="0">
                <a:solidFill>
                  <a:srgbClr val="092F57"/>
                </a:solidFill>
                <a:latin typeface="Arial" panose="020B0604020202020204"/>
              </a:rPr>
              <a:t>May 7</a:t>
            </a:r>
            <a:r>
              <a:rPr lang="en-US" baseline="30000" dirty="0">
                <a:solidFill>
                  <a:srgbClr val="092F57"/>
                </a:solidFill>
                <a:latin typeface="Arial" panose="020B0604020202020204"/>
              </a:rPr>
              <a:t>th</a:t>
            </a:r>
            <a:r>
              <a:rPr lang="en-US" dirty="0">
                <a:solidFill>
                  <a:srgbClr val="092F57"/>
                </a:solidFill>
                <a:latin typeface="Arial" panose="020B0604020202020204"/>
              </a:rPr>
              <a:t> – May 17</a:t>
            </a:r>
            <a:r>
              <a:rPr lang="en-US" baseline="30000" dirty="0">
                <a:solidFill>
                  <a:srgbClr val="092F57"/>
                </a:solidFill>
                <a:latin typeface="Arial" panose="020B0604020202020204"/>
              </a:rPr>
              <a:t>th</a:t>
            </a:r>
            <a:endParaRPr lang="en-US" dirty="0">
              <a:solidFill>
                <a:srgbClr val="092F57"/>
              </a:solidFill>
              <a:latin typeface="Arial" panose="020B0604020202020204"/>
            </a:endParaRPr>
          </a:p>
          <a:p>
            <a:pPr marL="742950" lvl="1" indent="-285750">
              <a:buClr>
                <a:srgbClr val="FFB71B"/>
              </a:buClr>
              <a:buSzPct val="100000"/>
              <a:buFont typeface="Wingdings" panose="05000000000000000000" pitchFamily="2" charset="2"/>
              <a:buChar char="§"/>
            </a:pPr>
            <a:r>
              <a:rPr lang="en-US" dirty="0">
                <a:solidFill>
                  <a:srgbClr val="092F57"/>
                </a:solidFill>
                <a:latin typeface="Arial" panose="020B0604020202020204"/>
              </a:rPr>
              <a:t>Luma Budget System will be “cleaned of all training data” in preparation for the launch.</a:t>
            </a:r>
          </a:p>
          <a:p>
            <a:pPr marL="742950" lvl="1" indent="-285750">
              <a:buClr>
                <a:srgbClr val="FFB71B"/>
              </a:buClr>
              <a:buSzPct val="130000"/>
              <a:buFont typeface="Arial" panose="020B0604020202020204" pitchFamily="34" charset="0"/>
              <a:buChar char="•"/>
            </a:pPr>
            <a:endParaRPr lang="en-US" dirty="0">
              <a:solidFill>
                <a:srgbClr val="092F57"/>
              </a:solidFill>
              <a:latin typeface="Arial" panose="020B0604020202020204"/>
            </a:endParaRPr>
          </a:p>
          <a:p>
            <a:pPr marL="285750" indent="-285750">
              <a:buClr>
                <a:srgbClr val="FFB71B"/>
              </a:buClr>
              <a:buSzPct val="130000"/>
              <a:buFont typeface="Arial" panose="020B0604020202020204" pitchFamily="34" charset="0"/>
              <a:buChar char="•"/>
            </a:pPr>
            <a:r>
              <a:rPr lang="en-US" dirty="0">
                <a:solidFill>
                  <a:srgbClr val="092F57"/>
                </a:solidFill>
                <a:latin typeface="Arial" panose="020B0604020202020204"/>
              </a:rPr>
              <a:t>May 17</a:t>
            </a:r>
            <a:r>
              <a:rPr lang="en-US" baseline="30000" dirty="0">
                <a:solidFill>
                  <a:srgbClr val="092F57"/>
                </a:solidFill>
                <a:latin typeface="Arial" panose="020B0604020202020204"/>
              </a:rPr>
              <a:t>th</a:t>
            </a:r>
            <a:r>
              <a:rPr lang="en-US" dirty="0">
                <a:solidFill>
                  <a:srgbClr val="092F57"/>
                </a:solidFill>
                <a:latin typeface="Arial" panose="020B0604020202020204"/>
              </a:rPr>
              <a:t> </a:t>
            </a:r>
          </a:p>
          <a:p>
            <a:pPr marL="742950" lvl="1" indent="-285750">
              <a:buClr>
                <a:srgbClr val="FFB71B"/>
              </a:buClr>
              <a:buSzPct val="100000"/>
              <a:buFont typeface="Wingdings" panose="05000000000000000000" pitchFamily="2" charset="2"/>
              <a:buChar char="§"/>
            </a:pPr>
            <a:r>
              <a:rPr lang="en-US" dirty="0">
                <a:solidFill>
                  <a:srgbClr val="092F57"/>
                </a:solidFill>
                <a:latin typeface="Arial" panose="020B0604020202020204"/>
              </a:rPr>
              <a:t>Launch of Luma Budget System</a:t>
            </a:r>
          </a:p>
        </p:txBody>
      </p:sp>
    </p:spTree>
    <p:extLst>
      <p:ext uri="{BB962C8B-B14F-4D97-AF65-F5344CB8AC3E}">
        <p14:creationId xmlns:p14="http://schemas.microsoft.com/office/powerpoint/2010/main" val="288090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CF34-FA13-4467-9DAA-42C9E6634B3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Luma Budget Module SRA Training</a:t>
            </a:r>
          </a:p>
        </p:txBody>
      </p:sp>
      <p:cxnSp>
        <p:nvCxnSpPr>
          <p:cNvPr id="4" name="Straight Connector 3">
            <a:extLst>
              <a:ext uri="{FF2B5EF4-FFF2-40B4-BE49-F238E27FC236}">
                <a16:creationId xmlns:a16="http://schemas.microsoft.com/office/drawing/2014/main" id="{77147B0F-0937-4EBD-BDB4-0A432A1A4D26}"/>
              </a:ext>
            </a:extLst>
          </p:cNvPr>
          <p:cNvCxnSpPr>
            <a:cxnSpLocks/>
          </p:cNvCxnSpPr>
          <p:nvPr/>
        </p:nvCxnSpPr>
        <p:spPr>
          <a:xfrm>
            <a:off x="1190229" y="1709028"/>
            <a:ext cx="0" cy="988332"/>
          </a:xfrm>
          <a:prstGeom prst="line">
            <a:avLst/>
          </a:prstGeom>
          <a:ln w="28575">
            <a:solidFill>
              <a:srgbClr val="E1450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5C720A9-2C95-493C-ACBC-45C2B2854C15}"/>
              </a:ext>
            </a:extLst>
          </p:cNvPr>
          <p:cNvSpPr txBox="1"/>
          <p:nvPr/>
        </p:nvSpPr>
        <p:spPr>
          <a:xfrm>
            <a:off x="1367164" y="1664585"/>
            <a:ext cx="10164929" cy="1077218"/>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What is an SRA? </a:t>
            </a:r>
          </a:p>
          <a:p>
            <a:endParaRPr lang="en-US" sz="1600" b="1"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SRA stands for Security Request Administrator. A Security Request Administrator is the individual at an agency that submits a security form for Agency personnel to gain security access into various statewide systems. </a:t>
            </a:r>
          </a:p>
        </p:txBody>
      </p:sp>
      <p:sp>
        <p:nvSpPr>
          <p:cNvPr id="6" name="TextBox 5">
            <a:extLst>
              <a:ext uri="{FF2B5EF4-FFF2-40B4-BE49-F238E27FC236}">
                <a16:creationId xmlns:a16="http://schemas.microsoft.com/office/drawing/2014/main" id="{2A804A88-127D-4A3A-BE2F-1702E8A6CDD5}"/>
              </a:ext>
            </a:extLst>
          </p:cNvPr>
          <p:cNvSpPr txBox="1"/>
          <p:nvPr/>
        </p:nvSpPr>
        <p:spPr>
          <a:xfrm>
            <a:off x="1012054" y="3013501"/>
            <a:ext cx="10377992" cy="830997"/>
          </a:xfrm>
          <a:prstGeom prst="rect">
            <a:avLst/>
          </a:prstGeom>
          <a:noFill/>
        </p:spPr>
        <p:txBody>
          <a:bodyPr wrap="square" rtlCol="0">
            <a:spAutoFit/>
          </a:bodyPr>
          <a:lstStyle/>
          <a:p>
            <a:r>
              <a:rPr lang="en-US" sz="1600" dirty="0">
                <a:solidFill>
                  <a:srgbClr val="092F57"/>
                </a:solidFill>
                <a:latin typeface="Arial" panose="020B0604020202020204" pitchFamily="34" charset="0"/>
                <a:cs typeface="Arial" panose="020B0604020202020204" pitchFamily="34" charset="0"/>
              </a:rPr>
              <a:t>Agency budget personnel will need proper security access for the Luma Budget system which is why a tab has been added to the security request form titled “Luma”. Please see the below timeline for the Luma security request form:</a:t>
            </a:r>
          </a:p>
        </p:txBody>
      </p:sp>
      <p:sp>
        <p:nvSpPr>
          <p:cNvPr id="7" name="Rectangle 6">
            <a:extLst>
              <a:ext uri="{FF2B5EF4-FFF2-40B4-BE49-F238E27FC236}">
                <a16:creationId xmlns:a16="http://schemas.microsoft.com/office/drawing/2014/main" id="{43B8E172-7E9E-410F-A15E-DE0B89C21ECD}"/>
              </a:ext>
            </a:extLst>
          </p:cNvPr>
          <p:cNvSpPr/>
          <p:nvPr/>
        </p:nvSpPr>
        <p:spPr>
          <a:xfrm>
            <a:off x="1012054" y="3991910"/>
            <a:ext cx="10520039" cy="2585323"/>
          </a:xfrm>
          <a:prstGeom prst="rect">
            <a:avLst/>
          </a:prstGeom>
        </p:spPr>
        <p:txBody>
          <a:bodyPr wrap="square">
            <a:spAutoFit/>
          </a:bodyPr>
          <a:lstStyle/>
          <a:p>
            <a:pPr>
              <a:buClr>
                <a:srgbClr val="FFB81C"/>
              </a:buClr>
            </a:pPr>
            <a:r>
              <a:rPr lang="en-US" u="sng" dirty="0">
                <a:solidFill>
                  <a:srgbClr val="092F57"/>
                </a:solidFill>
                <a:latin typeface="Calibri" panose="020F0502020204030204" pitchFamily="34" charset="0"/>
                <a:ea typeface="Calibri" panose="020F0502020204030204" pitchFamily="34" charset="0"/>
              </a:rPr>
              <a:t>Week of April 26</a:t>
            </a:r>
            <a:r>
              <a:rPr lang="en-US" u="sng" baseline="30000" dirty="0">
                <a:solidFill>
                  <a:srgbClr val="092F57"/>
                </a:solidFill>
                <a:latin typeface="Calibri" panose="020F0502020204030204" pitchFamily="34" charset="0"/>
                <a:ea typeface="Calibri" panose="020F0502020204030204" pitchFamily="34" charset="0"/>
              </a:rPr>
              <a:t>th</a:t>
            </a:r>
            <a:r>
              <a:rPr lang="en-US" u="sng" dirty="0">
                <a:solidFill>
                  <a:srgbClr val="092F57"/>
                </a:solidFill>
                <a:latin typeface="Calibri" panose="020F0502020204030204" pitchFamily="34" charset="0"/>
                <a:ea typeface="Calibri" panose="020F0502020204030204" pitchFamily="34" charset="0"/>
              </a:rPr>
              <a:t> – May 7</a:t>
            </a:r>
            <a:r>
              <a:rPr lang="en-US" u="sng" baseline="30000" dirty="0">
                <a:solidFill>
                  <a:srgbClr val="092F57"/>
                </a:solidFill>
                <a:latin typeface="Calibri" panose="020F0502020204030204" pitchFamily="34" charset="0"/>
                <a:ea typeface="Calibri" panose="020F0502020204030204" pitchFamily="34" charset="0"/>
              </a:rPr>
              <a:t>th</a:t>
            </a:r>
          </a:p>
          <a:p>
            <a:pPr>
              <a:buClr>
                <a:srgbClr val="FFB81C"/>
              </a:buClr>
            </a:pPr>
            <a:endParaRPr lang="en-US" u="sng" dirty="0">
              <a:solidFill>
                <a:srgbClr val="092F57"/>
              </a:solidFill>
              <a:latin typeface="Calibri" panose="020F0502020204030204" pitchFamily="34" charset="0"/>
              <a:ea typeface="Calibri" panose="020F0502020204030204" pitchFamily="34" charset="0"/>
            </a:endParaRPr>
          </a:p>
          <a:p>
            <a:pPr marL="342900" marR="0" lvl="0" indent="-342900">
              <a:spcBef>
                <a:spcPts val="0"/>
              </a:spcBef>
              <a:spcAft>
                <a:spcPts val="0"/>
              </a:spcAft>
              <a:buClr>
                <a:srgbClr val="FFB81C"/>
              </a:buClr>
              <a:buFont typeface="Arial" panose="020B0604020202020204" pitchFamily="34" charset="0"/>
              <a:buChar char="•"/>
            </a:pPr>
            <a:r>
              <a:rPr lang="en-US" dirty="0">
                <a:solidFill>
                  <a:srgbClr val="092F57"/>
                </a:solidFill>
                <a:latin typeface="Calibri" panose="020F0502020204030204" pitchFamily="34" charset="0"/>
                <a:ea typeface="Times New Roman" panose="02020603050405020304" pitchFamily="18" charset="0"/>
              </a:rPr>
              <a:t>Please complete the security forms for Luma Budget.  </a:t>
            </a:r>
            <a:endParaRPr lang="en-US" dirty="0">
              <a:solidFill>
                <a:srgbClr val="092F57"/>
              </a:solidFill>
              <a:latin typeface="Calibri" panose="020F0502020204030204" pitchFamily="34" charset="0"/>
              <a:ea typeface="Calibri" panose="020F0502020204030204" pitchFamily="34" charset="0"/>
            </a:endParaRPr>
          </a:p>
          <a:p>
            <a:pPr marL="342900" marR="0" lvl="0" indent="-342900">
              <a:spcBef>
                <a:spcPts val="0"/>
              </a:spcBef>
              <a:spcAft>
                <a:spcPts val="0"/>
              </a:spcAft>
              <a:buClr>
                <a:srgbClr val="FFB81C"/>
              </a:buClr>
              <a:buFont typeface="Arial" panose="020B0604020202020204" pitchFamily="34" charset="0"/>
              <a:buChar char="•"/>
            </a:pPr>
            <a:r>
              <a:rPr lang="en-US" dirty="0">
                <a:solidFill>
                  <a:srgbClr val="092F57"/>
                </a:solidFill>
                <a:latin typeface="Calibri" panose="020F0502020204030204" pitchFamily="34" charset="0"/>
                <a:ea typeface="Times New Roman" panose="02020603050405020304" pitchFamily="18" charset="0"/>
              </a:rPr>
              <a:t>Agency Directors will also need to approve the security forms as part of submission back to the Computer Service Center.</a:t>
            </a:r>
          </a:p>
          <a:p>
            <a:pPr marL="342900" indent="-342900">
              <a:buClr>
                <a:srgbClr val="FFB81C"/>
              </a:buClr>
              <a:buFont typeface="Arial" panose="020B0604020202020204" pitchFamily="34" charset="0"/>
              <a:buChar char="•"/>
            </a:pPr>
            <a:r>
              <a:rPr lang="en-US" b="1" dirty="0">
                <a:solidFill>
                  <a:srgbClr val="092F57"/>
                </a:solidFill>
                <a:latin typeface="Calibri" panose="020F0502020204030204" pitchFamily="34" charset="0"/>
                <a:ea typeface="Calibri" panose="020F0502020204030204" pitchFamily="34" charset="0"/>
              </a:rPr>
              <a:t>Please have access for your budget personnel entered on the SCO Security form </a:t>
            </a:r>
            <a:r>
              <a:rPr lang="en-US" b="1" u="sng" dirty="0">
                <a:solidFill>
                  <a:srgbClr val="092F57"/>
                </a:solidFill>
                <a:latin typeface="Calibri" panose="020F0502020204030204" pitchFamily="34" charset="0"/>
                <a:ea typeface="Calibri" panose="020F0502020204030204" pitchFamily="34" charset="0"/>
              </a:rPr>
              <a:t>no later than May 7th.</a:t>
            </a:r>
            <a:r>
              <a:rPr lang="en-US" b="1" dirty="0">
                <a:solidFill>
                  <a:srgbClr val="092F57"/>
                </a:solidFill>
                <a:latin typeface="Calibri" panose="020F0502020204030204" pitchFamily="34" charset="0"/>
                <a:ea typeface="Calibri" panose="020F0502020204030204" pitchFamily="34" charset="0"/>
              </a:rPr>
              <a:t> If it is not completed, </a:t>
            </a:r>
            <a:r>
              <a:rPr lang="en-US" b="1" u="sng" dirty="0">
                <a:solidFill>
                  <a:srgbClr val="092F57"/>
                </a:solidFill>
                <a:latin typeface="Calibri" panose="020F0502020204030204" pitchFamily="34" charset="0"/>
                <a:ea typeface="Calibri" panose="020F0502020204030204" pitchFamily="34" charset="0"/>
              </a:rPr>
              <a:t>any users without the appropriate security documentation at this time will have their access frozen until their agency submits the necessary documentation</a:t>
            </a:r>
            <a:r>
              <a:rPr lang="en-US" b="1" dirty="0">
                <a:solidFill>
                  <a:srgbClr val="092F57"/>
                </a:solidFill>
                <a:latin typeface="Calibri" panose="020F0502020204030204" pitchFamily="34" charset="0"/>
                <a:ea typeface="Calibri" panose="020F0502020204030204" pitchFamily="34" charset="0"/>
              </a:rPr>
              <a:t>.</a:t>
            </a:r>
            <a:endParaRPr lang="en-US" dirty="0">
              <a:solidFill>
                <a:srgbClr val="092F57"/>
              </a:solidFill>
              <a:latin typeface="Calibri" panose="020F0502020204030204" pitchFamily="34" charset="0"/>
              <a:ea typeface="Calibri" panose="020F0502020204030204" pitchFamily="34" charset="0"/>
            </a:endParaRPr>
          </a:p>
          <a:p>
            <a:pPr marL="342900" marR="0" lvl="0" indent="-342900">
              <a:spcBef>
                <a:spcPts val="0"/>
              </a:spcBef>
              <a:spcAft>
                <a:spcPts val="0"/>
              </a:spcAft>
              <a:buClr>
                <a:srgbClr val="FFB81C"/>
              </a:buClr>
              <a:buFont typeface="Arial" panose="020B0604020202020204" pitchFamily="34" charset="0"/>
              <a:buChar char="•"/>
            </a:pP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6983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1C7E-EFFF-43D8-9414-FF8C37AA64EF}"/>
              </a:ext>
            </a:extLst>
          </p:cNvPr>
          <p:cNvSpPr>
            <a:spLocks noGrp="1"/>
          </p:cNvSpPr>
          <p:nvPr>
            <p:ph type="title"/>
          </p:nvPr>
        </p:nvSpPr>
        <p:spPr/>
        <p:txBody>
          <a:bodyPr/>
          <a:lstStyle/>
          <a:p>
            <a:r>
              <a:rPr lang="en-US" dirty="0">
                <a:solidFill>
                  <a:prstClr val="white"/>
                </a:solidFill>
                <a:latin typeface="Arial" panose="020B0604020202020204" pitchFamily="34" charset="0"/>
                <a:cs typeface="Arial" panose="020B0604020202020204" pitchFamily="34" charset="0"/>
              </a:rPr>
              <a:t>Luma Budget Module Training Timeline</a:t>
            </a:r>
            <a:endParaRPr lang="en-US" dirty="0"/>
          </a:p>
        </p:txBody>
      </p:sp>
      <p:sp>
        <p:nvSpPr>
          <p:cNvPr id="3" name="TextBox 2">
            <a:extLst>
              <a:ext uri="{FF2B5EF4-FFF2-40B4-BE49-F238E27FC236}">
                <a16:creationId xmlns:a16="http://schemas.microsoft.com/office/drawing/2014/main" id="{67E015D5-1114-4153-8B16-6E1B69A953A2}"/>
              </a:ext>
            </a:extLst>
          </p:cNvPr>
          <p:cNvSpPr txBox="1"/>
          <p:nvPr/>
        </p:nvSpPr>
        <p:spPr>
          <a:xfrm>
            <a:off x="1361406" y="2136338"/>
            <a:ext cx="6720396" cy="2369880"/>
          </a:xfrm>
          <a:prstGeom prst="rect">
            <a:avLst/>
          </a:prstGeom>
          <a:noFill/>
        </p:spPr>
        <p:txBody>
          <a:bodyPr wrap="square" rtlCol="0">
            <a:spAutoFit/>
          </a:bodyPr>
          <a:lstStyle/>
          <a:p>
            <a:pPr>
              <a:buClr>
                <a:srgbClr val="FFB71B"/>
              </a:buClr>
              <a:buSzPct val="130000"/>
            </a:pPr>
            <a:r>
              <a:rPr lang="en-US" sz="2000" b="1" dirty="0">
                <a:solidFill>
                  <a:srgbClr val="092F57"/>
                </a:solidFill>
                <a:latin typeface="Arial" panose="020B0604020202020204"/>
              </a:rPr>
              <a:t>Post Launch Timeline:</a:t>
            </a:r>
          </a:p>
          <a:p>
            <a:pPr>
              <a:buClr>
                <a:srgbClr val="FFB71B"/>
              </a:buClr>
              <a:buSzPct val="130000"/>
            </a:pPr>
            <a:endParaRPr lang="en-US" sz="2000" b="1" dirty="0">
              <a:solidFill>
                <a:srgbClr val="092F57"/>
              </a:solidFill>
              <a:latin typeface="Arial" panose="020B0604020202020204"/>
            </a:endParaRPr>
          </a:p>
          <a:p>
            <a:pPr marL="285750" indent="-285750">
              <a:buClr>
                <a:srgbClr val="FFB71B"/>
              </a:buClr>
              <a:buSzPct val="130000"/>
              <a:buFont typeface="Arial" panose="020B0604020202020204" pitchFamily="34" charset="0"/>
              <a:buChar char="•"/>
            </a:pPr>
            <a:endParaRPr lang="en-US" dirty="0">
              <a:solidFill>
                <a:srgbClr val="092F57"/>
              </a:solidFill>
              <a:latin typeface="Arial" panose="020B0604020202020204"/>
            </a:endParaRPr>
          </a:p>
          <a:p>
            <a:pPr marL="285750" indent="-285750">
              <a:buClr>
                <a:srgbClr val="FFB71B"/>
              </a:buClr>
              <a:buSzPct val="130000"/>
              <a:buFont typeface="Arial" panose="020B0604020202020204" pitchFamily="34" charset="0"/>
              <a:buChar char="•"/>
            </a:pPr>
            <a:r>
              <a:rPr lang="en-US" dirty="0">
                <a:solidFill>
                  <a:srgbClr val="092F57"/>
                </a:solidFill>
                <a:latin typeface="Arial" panose="020B0604020202020204"/>
              </a:rPr>
              <a:t>Q&amp;A with the Luma Budget team – June 2021</a:t>
            </a:r>
          </a:p>
          <a:p>
            <a:pPr lvl="1">
              <a:buClr>
                <a:srgbClr val="FFB71B"/>
              </a:buClr>
              <a:buSzPct val="130000"/>
            </a:pPr>
            <a:endParaRPr lang="en-US" dirty="0">
              <a:solidFill>
                <a:srgbClr val="092F57"/>
              </a:solidFill>
              <a:latin typeface="Arial" panose="020B0604020202020204"/>
            </a:endParaRPr>
          </a:p>
          <a:p>
            <a:pPr marL="285750" indent="-285750">
              <a:buClr>
                <a:srgbClr val="FFB71B"/>
              </a:buClr>
              <a:buSzPct val="130000"/>
              <a:buFont typeface="Arial" panose="020B0604020202020204" pitchFamily="34" charset="0"/>
              <a:buChar char="•"/>
            </a:pPr>
            <a:r>
              <a:rPr lang="en-US" dirty="0">
                <a:solidFill>
                  <a:srgbClr val="092F57"/>
                </a:solidFill>
                <a:latin typeface="Arial" panose="020B0604020202020204"/>
              </a:rPr>
              <a:t>September 2021</a:t>
            </a:r>
          </a:p>
          <a:p>
            <a:pPr marL="742950" lvl="1" indent="-285750">
              <a:buClr>
                <a:srgbClr val="FFB71B"/>
              </a:buClr>
              <a:buFont typeface="Wingdings" panose="05000000000000000000" pitchFamily="2" charset="2"/>
              <a:buChar char="§"/>
            </a:pPr>
            <a:r>
              <a:rPr lang="en-US" dirty="0">
                <a:solidFill>
                  <a:srgbClr val="092F57"/>
                </a:solidFill>
                <a:latin typeface="Arial" panose="020B0604020202020204"/>
              </a:rPr>
              <a:t>Budget Submission via Luma Budget</a:t>
            </a:r>
          </a:p>
          <a:p>
            <a:pPr marL="742950" lvl="1" indent="-285750">
              <a:buClr>
                <a:srgbClr val="FFB71B"/>
              </a:buClr>
              <a:buFont typeface="Arial" panose="020B0604020202020204" pitchFamily="34" charset="0"/>
              <a:buChar char="•"/>
            </a:pPr>
            <a:endParaRPr lang="en-US" dirty="0">
              <a:solidFill>
                <a:srgbClr val="092F57"/>
              </a:solidFill>
              <a:latin typeface="Arial" panose="020B0604020202020204"/>
            </a:endParaRPr>
          </a:p>
        </p:txBody>
      </p:sp>
    </p:spTree>
    <p:extLst>
      <p:ext uri="{BB962C8B-B14F-4D97-AF65-F5344CB8AC3E}">
        <p14:creationId xmlns:p14="http://schemas.microsoft.com/office/powerpoint/2010/main" val="350499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DC20F-CE9F-469C-8131-80B7D9DBF31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Luma budget module training resources </a:t>
            </a:r>
          </a:p>
        </p:txBody>
      </p:sp>
      <p:sp>
        <p:nvSpPr>
          <p:cNvPr id="3" name="TextBox 2">
            <a:extLst>
              <a:ext uri="{FF2B5EF4-FFF2-40B4-BE49-F238E27FC236}">
                <a16:creationId xmlns:a16="http://schemas.microsoft.com/office/drawing/2014/main" id="{861C6F29-E78C-4607-90EA-4FC95E479469}"/>
              </a:ext>
            </a:extLst>
          </p:cNvPr>
          <p:cNvSpPr txBox="1"/>
          <p:nvPr/>
        </p:nvSpPr>
        <p:spPr>
          <a:xfrm>
            <a:off x="1415699" y="2517386"/>
            <a:ext cx="9350005" cy="2862322"/>
          </a:xfrm>
          <a:prstGeom prst="rect">
            <a:avLst/>
          </a:prstGeom>
          <a:noFill/>
        </p:spPr>
        <p:txBody>
          <a:bodyPr wrap="square" rtlCol="0">
            <a:spAutoFit/>
          </a:bodyPr>
          <a:lstStyle/>
          <a:p>
            <a:pPr marL="285750" indent="-285750">
              <a:buClr>
                <a:srgbClr val="FFB71B"/>
              </a:buClr>
              <a:buSzPct val="130000"/>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Luma Budget Troubleshooting Guide (Living Document)</a:t>
            </a:r>
          </a:p>
          <a:p>
            <a:pPr marL="285750" indent="-285750">
              <a:buClr>
                <a:srgbClr val="FFB71B"/>
              </a:buClr>
              <a:buSzPct val="130000"/>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Luma Budget Reference Guide</a:t>
            </a:r>
          </a:p>
          <a:p>
            <a:pPr marL="285750" indent="-285750">
              <a:buClr>
                <a:srgbClr val="FFB71B"/>
              </a:buClr>
              <a:buSzPct val="130000"/>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Budget Forms PowerPoint, Video and Quick Reference Guide</a:t>
            </a:r>
          </a:p>
          <a:p>
            <a:pPr marL="285750" indent="-285750">
              <a:buClr>
                <a:srgbClr val="FFB71B"/>
              </a:buClr>
              <a:buSzPct val="130000"/>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Luma Budget End Users Training Manual (Forth Coming)</a:t>
            </a:r>
          </a:p>
          <a:p>
            <a:pPr marL="285750" indent="-285750">
              <a:buClr>
                <a:srgbClr val="FFB71B"/>
              </a:buClr>
              <a:buSzPct val="130000"/>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Stages Agency T-Shirt Reference</a:t>
            </a:r>
          </a:p>
          <a:p>
            <a:pPr marL="285750" indent="-285750">
              <a:buClr>
                <a:srgbClr val="FFB71B"/>
              </a:buClr>
              <a:buSzPct val="130000"/>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Luma Budget Accounts with STARS Summary Accounts (Living Document)</a:t>
            </a:r>
          </a:p>
          <a:p>
            <a:pPr marL="285750" indent="-285750">
              <a:buClr>
                <a:srgbClr val="FFB71B"/>
              </a:buClr>
              <a:buSzPct val="130000"/>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Fund Appropriation Agency Crosswalk (Living Document)</a:t>
            </a:r>
          </a:p>
          <a:p>
            <a:pPr marL="285750" indent="-285750">
              <a:buClr>
                <a:srgbClr val="FFB71B"/>
              </a:buClr>
              <a:buSzPct val="130000"/>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Budget Forms DU Crosswalk</a:t>
            </a:r>
          </a:p>
          <a:p>
            <a:pPr marL="285750" indent="-285750">
              <a:buClr>
                <a:srgbClr val="FFB71B"/>
              </a:buClr>
              <a:buSzPct val="130000"/>
              <a:buFont typeface="Arial" panose="020B0604020202020204" pitchFamily="34" charset="0"/>
              <a:buChar char="•"/>
            </a:pPr>
            <a:r>
              <a:rPr lang="en-US" dirty="0" err="1">
                <a:solidFill>
                  <a:srgbClr val="092F57"/>
                </a:solidFill>
                <a:latin typeface="Arial" panose="020B0604020202020204" pitchFamily="34" charset="0"/>
                <a:cs typeface="Arial" panose="020B0604020202020204" pitchFamily="34" charset="0"/>
              </a:rPr>
              <a:t>Birst</a:t>
            </a:r>
            <a:r>
              <a:rPr lang="en-US" dirty="0">
                <a:solidFill>
                  <a:srgbClr val="092F57"/>
                </a:solidFill>
                <a:latin typeface="Arial" panose="020B0604020202020204" pitchFamily="34" charset="0"/>
                <a:cs typeface="Arial" panose="020B0604020202020204" pitchFamily="34" charset="0"/>
              </a:rPr>
              <a:t> Reporting (May have more training on this in the future.)</a:t>
            </a:r>
          </a:p>
          <a:p>
            <a:pPr marL="285750" indent="-285750">
              <a:buClr>
                <a:srgbClr val="FFB71B"/>
              </a:buClr>
              <a:buFont typeface="Arial" panose="020B0604020202020204" pitchFamily="34" charset="0"/>
              <a:buChar char="•"/>
            </a:pPr>
            <a:endParaRPr lang="en-US" dirty="0">
              <a:solidFill>
                <a:srgbClr val="092F57"/>
              </a:solidFill>
            </a:endParaRPr>
          </a:p>
        </p:txBody>
      </p:sp>
    </p:spTree>
    <p:extLst>
      <p:ext uri="{BB962C8B-B14F-4D97-AF65-F5344CB8AC3E}">
        <p14:creationId xmlns:p14="http://schemas.microsoft.com/office/powerpoint/2010/main" val="167329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B849-D9B6-4825-8A8A-07BC515EDC0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Questions about the Luma Budget Module</a:t>
            </a:r>
          </a:p>
        </p:txBody>
      </p:sp>
      <p:sp>
        <p:nvSpPr>
          <p:cNvPr id="3" name="Rectangle 2">
            <a:extLst>
              <a:ext uri="{FF2B5EF4-FFF2-40B4-BE49-F238E27FC236}">
                <a16:creationId xmlns:a16="http://schemas.microsoft.com/office/drawing/2014/main" id="{79C5450B-6F5C-431C-88DA-0126D361ACDA}"/>
              </a:ext>
            </a:extLst>
          </p:cNvPr>
          <p:cNvSpPr/>
          <p:nvPr/>
        </p:nvSpPr>
        <p:spPr>
          <a:xfrm>
            <a:off x="1764317" y="2927700"/>
            <a:ext cx="8652769" cy="1477328"/>
          </a:xfrm>
          <a:prstGeom prst="rect">
            <a:avLst/>
          </a:prstGeom>
        </p:spPr>
        <p:txBody>
          <a:bodyPr wrap="square">
            <a:spAutoFit/>
          </a:bodyPr>
          <a:lstStyle/>
          <a:p>
            <a:pPr marL="285750" indent="-285750">
              <a:buClr>
                <a:srgbClr val="FFB71B"/>
              </a:buClr>
              <a:buSzPct val="130000"/>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Should you have questions about the Luma Budget system please contact the Budget team at </a:t>
            </a:r>
            <a:r>
              <a:rPr lang="en-US"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Lumabudget@sco.Idaho.gov</a:t>
            </a:r>
            <a:r>
              <a:rPr lang="en-US" dirty="0">
                <a:solidFill>
                  <a:srgbClr val="0070C0"/>
                </a:solidFill>
                <a:latin typeface="Arial" panose="020B0604020202020204" pitchFamily="34" charset="0"/>
                <a:cs typeface="Arial" panose="020B0604020202020204" pitchFamily="34" charset="0"/>
              </a:rPr>
              <a:t> </a:t>
            </a:r>
          </a:p>
          <a:p>
            <a:pPr marL="285750" indent="-285750">
              <a:buClr>
                <a:srgbClr val="FFB71B"/>
              </a:buClr>
              <a:buSzPct val="130000"/>
              <a:buFont typeface="Arial" panose="020B0604020202020204" pitchFamily="34" charset="0"/>
              <a:buChar char="•"/>
            </a:pPr>
            <a:endParaRPr lang="en-US" dirty="0">
              <a:solidFill>
                <a:srgbClr val="092F57"/>
              </a:solidFill>
              <a:latin typeface="Arial" panose="020B0604020202020204" pitchFamily="34" charset="0"/>
              <a:cs typeface="Arial" panose="020B0604020202020204" pitchFamily="34" charset="0"/>
            </a:endParaRPr>
          </a:p>
          <a:p>
            <a:pPr marL="285750" indent="-285750">
              <a:buClr>
                <a:srgbClr val="FFB71B"/>
              </a:buClr>
              <a:buSzPct val="130000"/>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For questions regarding Luma Budget training, please contact the Luma Training team at </a:t>
            </a:r>
            <a:r>
              <a:rPr lang="en-US"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LumaTraining@sco.Idaho.gov</a:t>
            </a:r>
            <a:r>
              <a:rPr lang="en-US" dirty="0">
                <a:solidFill>
                  <a:srgbClr val="0070C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8945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nd">
  <a:themeElements>
    <a:clrScheme name="Custom 70">
      <a:dk1>
        <a:sysClr val="windowText" lastClr="000000"/>
      </a:dk1>
      <a:lt1>
        <a:sysClr val="window" lastClr="FFFFFF"/>
      </a:lt1>
      <a:dk2>
        <a:srgbClr val="092F57"/>
      </a:dk2>
      <a:lt2>
        <a:srgbClr val="A7A8AA"/>
      </a:lt2>
      <a:accent1>
        <a:srgbClr val="092F57"/>
      </a:accent1>
      <a:accent2>
        <a:srgbClr val="FFB81C"/>
      </a:accent2>
      <a:accent3>
        <a:srgbClr val="A7A8AA"/>
      </a:accent3>
      <a:accent4>
        <a:srgbClr val="E14504"/>
      </a:accent4>
      <a:accent5>
        <a:srgbClr val="6CC24A"/>
      </a:accent5>
      <a:accent6>
        <a:srgbClr val="092F57"/>
      </a:accent6>
      <a:hlink>
        <a:srgbClr val="E14504"/>
      </a:hlink>
      <a:folHlink>
        <a:srgbClr val="FFB81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562674304CBB4BB1B28CDCCE389339" ma:contentTypeVersion="2" ma:contentTypeDescription="Create a new document." ma:contentTypeScope="" ma:versionID="fb0c83083da30f4411dbaa06c34cbca6">
  <xsd:schema xmlns:xsd="http://www.w3.org/2001/XMLSchema" xmlns:xs="http://www.w3.org/2001/XMLSchema" xmlns:p="http://schemas.microsoft.com/office/2006/metadata/properties" xmlns:ns2="38ac8d9b-57a9-43ab-aeed-655448db72ff" targetNamespace="http://schemas.microsoft.com/office/2006/metadata/properties" ma:root="true" ma:fieldsID="fe90c2b1bc3dd7533e065299e1a04cef" ns2:_="">
    <xsd:import namespace="38ac8d9b-57a9-43ab-aeed-655448db72ff"/>
    <xsd:element name="properties">
      <xsd:complexType>
        <xsd:sequence>
          <xsd:element name="documentManagement">
            <xsd:complexType>
              <xsd:all>
                <xsd:element ref="ns2:Meeting_x0020_Type" minOccurs="0"/>
                <xsd:element ref="ns2:Meeting_x0020_Date" minOccurs="0"/>
                <xsd:element ref="ns2:Agency" minOccurs="0"/>
                <xsd:element ref="ns2:Item_x0020_No_x002e_" minOccurs="0"/>
                <xsd:element ref="ns2:Statu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c8d9b-57a9-43ab-aeed-655448db72ff" elementFormDefault="qualified">
    <xsd:import namespace="http://schemas.microsoft.com/office/2006/documentManagement/types"/>
    <xsd:import namespace="http://schemas.microsoft.com/office/infopath/2007/PartnerControls"/>
    <xsd:element name="Meeting_x0020_Type" ma:index="8" nillable="true" ma:displayName="Meeting Type" ma:format="Dropdown" ma:internalName="Meeting_x0020_Type">
      <xsd:simpleType>
        <xsd:restriction base="dms:Choice">
          <xsd:enumeration value="Subcommittee Meeting"/>
          <xsd:enumeration value="Regular Meeting"/>
          <xsd:enumeration value="Special Meeting"/>
          <xsd:enumeration value="Agenda Items"/>
        </xsd:restriction>
      </xsd:simpleType>
    </xsd:element>
    <xsd:element name="Meeting_x0020_Date" ma:index="9" nillable="true" ma:displayName="Meeting Date" ma:internalName="Meeting_x0020_Date">
      <xsd:simpleType>
        <xsd:restriction base="dms:Text">
          <xsd:maxLength value="255"/>
        </xsd:restriction>
      </xsd:simpleType>
    </xsd:element>
    <xsd:element name="Agency" ma:index="10" nillable="true" ma:displayName="Agency" ma:format="Dropdown" ma:internalName="Agency">
      <xsd:simpleType>
        <xsd:restriction base="dms:Choice">
          <xsd:enumeration value="Meeting Type"/>
        </xsd:restriction>
      </xsd:simpleType>
    </xsd:element>
    <xsd:element name="Item_x0020_No_x002e_" ma:index="11" nillable="true" ma:displayName="Item No." ma:format="Dropdown" ma:internalName="Item_x0020_No_x002e_">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Withdrawn"/>
        </xsd:restriction>
      </xsd:simpleType>
    </xsd:element>
    <xsd:element name="Status" ma:index="12" nillable="true" ma:displayName="Status" ma:default="Stage In Progress" ma:format="Dropdown" ma:internalName="Status">
      <xsd:simpleType>
        <xsd:restriction base="dms:Choice">
          <xsd:enumeration value="Stage In Progress"/>
          <xsd:enumeration value="Waiting For Approval"/>
          <xsd:enumeration value="Approved"/>
        </xsd:restriction>
      </xsd:simpleType>
    </xsd:element>
    <xsd:element name="Category" ma:index="13"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gency xmlns="38ac8d9b-57a9-43ab-aeed-655448db72ff" xsi:nil="true"/>
    <Meeting_x0020_Type xmlns="38ac8d9b-57a9-43ab-aeed-655448db72ff" xsi:nil="true"/>
    <Item_x0020_No_x002e_ xmlns="38ac8d9b-57a9-43ab-aeed-655448db72ff" xsi:nil="true"/>
    <Meeting_x0020_Date xmlns="38ac8d9b-57a9-43ab-aeed-655448db72ff" xsi:nil="true"/>
    <Category xmlns="38ac8d9b-57a9-43ab-aeed-655448db72ff" xsi:nil="true"/>
    <Status xmlns="38ac8d9b-57a9-43ab-aeed-655448db72ff">Stage In Progress</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647384-2447-4350-AE3C-C8B5D79C7CC4}"/>
</file>

<file path=customXml/itemProps2.xml><?xml version="1.0" encoding="utf-8"?>
<ds:datastoreItem xmlns:ds="http://schemas.openxmlformats.org/officeDocument/2006/customXml" ds:itemID="{801D1312-8D98-4AF0-B823-8922B5C1FDF2}">
  <ds:schemaRef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 ds:uri="http://schemas.openxmlformats.org/package/2006/metadata/core-properties"/>
    <ds:schemaRef ds:uri="a7353359-a9a2-4451-bf56-51babc3bcafa"/>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42345FB-68B7-4A3C-88B1-C9E237187D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5433</TotalTime>
  <Words>1783</Words>
  <Application>Microsoft Office PowerPoint</Application>
  <PresentationFormat>Widescreen</PresentationFormat>
  <Paragraphs>233</Paragraphs>
  <Slides>24</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Calibri</vt:lpstr>
      <vt:lpstr>Calibri Light</vt:lpstr>
      <vt:lpstr>Gill Sans MT</vt:lpstr>
      <vt:lpstr>Times New Roman</vt:lpstr>
      <vt:lpstr>Wingdings</vt:lpstr>
      <vt:lpstr>Wingdings 2</vt:lpstr>
      <vt:lpstr>Office Theme</vt:lpstr>
      <vt:lpstr>Custom Design</vt:lpstr>
      <vt:lpstr>Dividend</vt:lpstr>
      <vt:lpstr>PowerPoint Presentation</vt:lpstr>
      <vt:lpstr>PowerPoint Presentation</vt:lpstr>
      <vt:lpstr>PowerPoint Presentation</vt:lpstr>
      <vt:lpstr>PowerPoint Presentation</vt:lpstr>
      <vt:lpstr>Luma Budget Module Training Timeline</vt:lpstr>
      <vt:lpstr>Luma Budget Module SRA Training</vt:lpstr>
      <vt:lpstr>Luma Budget Module Training Timeline</vt:lpstr>
      <vt:lpstr>Luma budget module training resources </vt:lpstr>
      <vt:lpstr>Questions about the Luma Budget Module</vt:lpstr>
      <vt:lpstr>PowerPoint Presentation</vt:lpstr>
      <vt:lpstr>Phase 1 Timeline</vt:lpstr>
      <vt:lpstr>Redefined efforts &amp; Focus areas</vt:lpstr>
      <vt:lpstr>PowerPoint Presentation</vt:lpstr>
      <vt:lpstr>PowerPoint Presentation</vt:lpstr>
      <vt:lpstr>On-going Activities</vt:lpstr>
      <vt:lpstr>PowerPoint Presentation</vt:lpstr>
      <vt:lpstr>Upcoming Activities</vt:lpstr>
      <vt:lpstr>PowerPoint Presentation</vt:lpstr>
      <vt:lpstr>Statewide Showcases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Smith</dc:creator>
  <cp:lastModifiedBy>Alex Doench</cp:lastModifiedBy>
  <cp:revision>116</cp:revision>
  <dcterms:created xsi:type="dcterms:W3CDTF">2019-10-30T16:03:15Z</dcterms:created>
  <dcterms:modified xsi:type="dcterms:W3CDTF">2021-05-06T14:47:35Z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0x01010078562674304CBB4BB1B28CDCCE389339</vt:lpwstr>
  </property>
</Properties>
</file>