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6" r:id="rId5"/>
    <p:sldMasterId id="2147483668" r:id="rId6"/>
  </p:sldMasterIdLst>
  <p:notesMasterIdLst>
    <p:notesMasterId r:id="rId31"/>
  </p:notesMasterIdLst>
  <p:handoutMasterIdLst>
    <p:handoutMasterId r:id="rId32"/>
  </p:handoutMasterIdLst>
  <p:sldIdLst>
    <p:sldId id="256" r:id="rId7"/>
    <p:sldId id="257" r:id="rId8"/>
    <p:sldId id="267" r:id="rId9"/>
    <p:sldId id="258" r:id="rId10"/>
    <p:sldId id="12484" r:id="rId11"/>
    <p:sldId id="12485" r:id="rId12"/>
    <p:sldId id="12486" r:id="rId13"/>
    <p:sldId id="268" r:id="rId14"/>
    <p:sldId id="263" r:id="rId15"/>
    <p:sldId id="262" r:id="rId16"/>
    <p:sldId id="277" r:id="rId17"/>
    <p:sldId id="275" r:id="rId18"/>
    <p:sldId id="264" r:id="rId19"/>
    <p:sldId id="265" r:id="rId20"/>
    <p:sldId id="270" r:id="rId21"/>
    <p:sldId id="271" r:id="rId22"/>
    <p:sldId id="12483" r:id="rId23"/>
    <p:sldId id="273" r:id="rId24"/>
    <p:sldId id="276" r:id="rId25"/>
    <p:sldId id="280" r:id="rId26"/>
    <p:sldId id="259" r:id="rId27"/>
    <p:sldId id="261" r:id="rId28"/>
    <p:sldId id="269" r:id="rId29"/>
    <p:sldId id="26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2F57"/>
    <a:srgbClr val="FFB81C"/>
    <a:srgbClr val="6CC24A"/>
    <a:srgbClr val="E145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78"/>
      </p:cViewPr>
      <p:guideLst/>
    </p:cSldViewPr>
  </p:slideViewPr>
  <p:notesTextViewPr>
    <p:cViewPr>
      <p:scale>
        <a:sx n="1" d="1"/>
        <a:sy n="1" d="1"/>
      </p:scale>
      <p:origin x="0" y="-702"/>
    </p:cViewPr>
  </p:notesTextViewPr>
  <p:notesViewPr>
    <p:cSldViewPr snapToGrid="0">
      <p:cViewPr varScale="1">
        <p:scale>
          <a:sx n="67" d="100"/>
          <a:sy n="67" d="100"/>
        </p:scale>
        <p:origin x="348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5AA0A4-BA81-48D9-BC62-C33AB83C7ECE}"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US"/>
        </a:p>
      </dgm:t>
    </dgm:pt>
    <dgm:pt modelId="{13E93716-9814-4569-85B5-67E9570A2719}">
      <dgm:prSet phldrT="[Text]"/>
      <dgm:spPr>
        <a:solidFill>
          <a:srgbClr val="092F57"/>
        </a:solidFill>
      </dgm:spPr>
      <dgm:t>
        <a:bodyPr/>
        <a:lstStyle/>
        <a:p>
          <a:r>
            <a:rPr lang="EN-US" dirty="0">
              <a:latin typeface="Arial" panose="020B0604020202020204" pitchFamily="34" charset="0"/>
              <a:cs typeface="Arial" panose="020B0604020202020204" pitchFamily="34" charset="0"/>
            </a:rPr>
            <a:t>When do our </a:t>
          </a:r>
          <a:r>
            <a:rPr lang="EN-US" dirty="0" err="1">
              <a:latin typeface="Arial" panose="020B0604020202020204" pitchFamily="34" charset="0"/>
              <a:cs typeface="Arial" panose="020B0604020202020204" pitchFamily="34" charset="0"/>
            </a:rPr>
            <a:t>Luma</a:t>
          </a:r>
          <a:r>
            <a:rPr lang="EN-US" dirty="0">
              <a:latin typeface="Arial" panose="020B0604020202020204" pitchFamily="34" charset="0"/>
              <a:cs typeface="Arial" panose="020B0604020202020204" pitchFamily="34" charset="0"/>
            </a:rPr>
            <a:t> Activity Submissions need to be updated with Production level data?</a:t>
          </a:r>
        </a:p>
      </dgm:t>
    </dgm:pt>
    <dgm:pt modelId="{11D9C65E-7E51-4100-B0FF-02C722ACAEFB}" type="parTrans" cxnId="{D7755E8D-D1F4-4B1C-A204-30921FAB5612}">
      <dgm:prSet/>
      <dgm:spPr/>
      <dgm:t>
        <a:bodyPr/>
        <a:lstStyle/>
        <a:p>
          <a:endParaRPr lang="en-US"/>
        </a:p>
      </dgm:t>
    </dgm:pt>
    <dgm:pt modelId="{53E532AC-7E9F-459B-B1F8-C9F868DE44D6}" type="sibTrans" cxnId="{D7755E8D-D1F4-4B1C-A204-30921FAB5612}">
      <dgm:prSet/>
      <dgm:spPr/>
      <dgm:t>
        <a:bodyPr/>
        <a:lstStyle/>
        <a:p>
          <a:endParaRPr lang="en-US"/>
        </a:p>
      </dgm:t>
    </dgm:pt>
    <dgm:pt modelId="{1452C73A-A21B-4EEA-93FB-A98E5132BE45}">
      <dgm:prSet phldrT="[Text]" custT="1"/>
      <dgm:spPr>
        <a:solidFill>
          <a:srgbClr val="092F57">
            <a:alpha val="59000"/>
          </a:srgbClr>
        </a:solidFill>
        <a:ln>
          <a:noFill/>
        </a:ln>
      </dgm:spPr>
      <dgm:t>
        <a:bodyPr anchor="ctr"/>
        <a:lstStyle/>
        <a:p>
          <a:r>
            <a:rPr lang="EN-US" sz="2000" dirty="0">
              <a:solidFill>
                <a:schemeClr val="bg1"/>
              </a:solidFill>
              <a:latin typeface="Arial" panose="020B0604020202020204" pitchFamily="34" charset="0"/>
              <a:cs typeface="Arial" panose="020B0604020202020204" pitchFamily="34" charset="0"/>
            </a:rPr>
            <a:t>Please refer to the Freeze Date slide for "drop dead" dates!</a:t>
          </a:r>
        </a:p>
      </dgm:t>
    </dgm:pt>
    <dgm:pt modelId="{26C564C0-9A57-48EA-A293-545DC613D17C}" type="parTrans" cxnId="{A93C820B-20C4-4E8E-B101-E20D85552E81}">
      <dgm:prSet/>
      <dgm:spPr/>
      <dgm:t>
        <a:bodyPr/>
        <a:lstStyle/>
        <a:p>
          <a:endParaRPr lang="en-US"/>
        </a:p>
      </dgm:t>
    </dgm:pt>
    <dgm:pt modelId="{941F040D-3A3E-4384-AC7A-B8A628DB2814}" type="sibTrans" cxnId="{A93C820B-20C4-4E8E-B101-E20D85552E81}">
      <dgm:prSet/>
      <dgm:spPr/>
      <dgm:t>
        <a:bodyPr/>
        <a:lstStyle/>
        <a:p>
          <a:endParaRPr lang="en-US"/>
        </a:p>
      </dgm:t>
    </dgm:pt>
    <dgm:pt modelId="{20044F24-E16E-42D5-BF19-42BC745EDF12}">
      <dgm:prSet phldrT="[Text]"/>
      <dgm:spPr/>
      <dgm:t>
        <a:bodyPr/>
        <a:lstStyle/>
        <a:p>
          <a:r>
            <a:rPr lang="EN-US" dirty="0">
              <a:latin typeface="Arial" panose="020B0604020202020204" pitchFamily="34" charset="0"/>
              <a:cs typeface="Arial" panose="020B0604020202020204" pitchFamily="34" charset="0"/>
            </a:rPr>
            <a:t>When does the first round of </a:t>
          </a:r>
          <a:r>
            <a:rPr lang="EN-US" dirty="0" err="1">
              <a:latin typeface="Arial" panose="020B0604020202020204" pitchFamily="34" charset="0"/>
              <a:cs typeface="Arial" panose="020B0604020202020204" pitchFamily="34" charset="0"/>
            </a:rPr>
            <a:t>Luma</a:t>
          </a:r>
          <a:r>
            <a:rPr lang="EN-US" dirty="0">
              <a:latin typeface="Arial" panose="020B0604020202020204" pitchFamily="34" charset="0"/>
              <a:cs typeface="Arial" panose="020B0604020202020204" pitchFamily="34" charset="0"/>
            </a:rPr>
            <a:t> training start?</a:t>
          </a:r>
        </a:p>
      </dgm:t>
    </dgm:pt>
    <dgm:pt modelId="{58EE3CF7-B16D-4E2E-A76A-8F8F0D3362E4}" type="parTrans" cxnId="{84A39F70-A657-4D4C-9AF2-00A1133A11CA}">
      <dgm:prSet/>
      <dgm:spPr/>
      <dgm:t>
        <a:bodyPr/>
        <a:lstStyle/>
        <a:p>
          <a:endParaRPr lang="en-US"/>
        </a:p>
      </dgm:t>
    </dgm:pt>
    <dgm:pt modelId="{02E7C7A6-87F2-4A3C-B259-E1BBFC0AC683}" type="sibTrans" cxnId="{84A39F70-A657-4D4C-9AF2-00A1133A11CA}">
      <dgm:prSet/>
      <dgm:spPr/>
      <dgm:t>
        <a:bodyPr/>
        <a:lstStyle/>
        <a:p>
          <a:endParaRPr lang="en-US"/>
        </a:p>
      </dgm:t>
    </dgm:pt>
    <dgm:pt modelId="{64364012-81B7-41FC-B0A2-181A506AA81F}">
      <dgm:prSet phldrT="[Text]"/>
      <dgm:spPr/>
      <dgm:t>
        <a:bodyPr/>
        <a:lstStyle/>
        <a:p>
          <a:r>
            <a:rPr lang="EN-US" dirty="0">
              <a:latin typeface="Arial" panose="020B0604020202020204" pitchFamily="34" charset="0"/>
              <a:cs typeface="Arial" panose="020B0604020202020204" pitchFamily="34" charset="0"/>
            </a:rPr>
            <a:t>How do I get my State ID?</a:t>
          </a:r>
        </a:p>
      </dgm:t>
    </dgm:pt>
    <dgm:pt modelId="{F85A378F-BF10-4BED-B158-D24723FE6E09}" type="parTrans" cxnId="{F657366A-C76F-42E2-90DB-F57CE8FD14EE}">
      <dgm:prSet/>
      <dgm:spPr/>
      <dgm:t>
        <a:bodyPr/>
        <a:lstStyle/>
        <a:p>
          <a:endParaRPr lang="en-US"/>
        </a:p>
      </dgm:t>
    </dgm:pt>
    <dgm:pt modelId="{99222D77-F0DE-4056-B7DB-023F69EDC4B1}" type="sibTrans" cxnId="{F657366A-C76F-42E2-90DB-F57CE8FD14EE}">
      <dgm:prSet/>
      <dgm:spPr/>
      <dgm:t>
        <a:bodyPr/>
        <a:lstStyle/>
        <a:p>
          <a:endParaRPr lang="en-US"/>
        </a:p>
      </dgm:t>
    </dgm:pt>
    <dgm:pt modelId="{75C4288E-1503-409E-8499-972A8B9B2C9C}">
      <dgm:prSet phldrT="[Text]" custT="1"/>
      <dgm:spPr>
        <a:solidFill>
          <a:schemeClr val="accent4">
            <a:alpha val="66000"/>
          </a:schemeClr>
        </a:solidFill>
      </dgm:spPr>
      <dgm:t>
        <a:bodyPr anchor="ctr"/>
        <a:lstStyle/>
        <a:p>
          <a:r>
            <a:rPr lang="en-US" sz="2000" dirty="0">
              <a:solidFill>
                <a:schemeClr val="bg1"/>
              </a:solidFill>
              <a:latin typeface="Arial" panose="020B0604020202020204" pitchFamily="34" charset="0"/>
              <a:cs typeface="Arial" panose="020B0604020202020204" pitchFamily="34" charset="0"/>
            </a:rPr>
            <a:t>We</a:t>
          </a:r>
          <a:r>
            <a:rPr lang="EN-US" sz="2000" dirty="0">
              <a:solidFill>
                <a:schemeClr val="bg1"/>
              </a:solidFill>
              <a:latin typeface="Arial" panose="020B0604020202020204" pitchFamily="34" charset="0"/>
              <a:cs typeface="Arial" panose="020B0604020202020204" pitchFamily="34" charset="0"/>
            </a:rPr>
            <a:t> include step-by-step instructions following this meeting to assist you in getting your State ID.</a:t>
          </a:r>
        </a:p>
      </dgm:t>
    </dgm:pt>
    <dgm:pt modelId="{5FC20E9D-27E1-41D5-8C0C-8457E6DFF81B}" type="parTrans" cxnId="{BCD1CA39-7736-42F7-A616-ACAD9D4EA636}">
      <dgm:prSet/>
      <dgm:spPr/>
      <dgm:t>
        <a:bodyPr/>
        <a:lstStyle/>
        <a:p>
          <a:endParaRPr lang="en-US"/>
        </a:p>
      </dgm:t>
    </dgm:pt>
    <dgm:pt modelId="{141C376B-B39A-40DA-9DFC-AA62F26981B2}" type="sibTrans" cxnId="{BCD1CA39-7736-42F7-A616-ACAD9D4EA636}">
      <dgm:prSet/>
      <dgm:spPr/>
      <dgm:t>
        <a:bodyPr/>
        <a:lstStyle/>
        <a:p>
          <a:endParaRPr lang="en-US"/>
        </a:p>
      </dgm:t>
    </dgm:pt>
    <dgm:pt modelId="{75E13058-1C34-4252-BA45-B4EE1197A438}">
      <dgm:prSet phldrT="[Text]" custT="1"/>
      <dgm:spPr>
        <a:solidFill>
          <a:schemeClr val="bg1">
            <a:lumMod val="75000"/>
            <a:alpha val="90000"/>
          </a:schemeClr>
        </a:solidFill>
      </dgm:spPr>
      <dgm:t>
        <a:bodyPr anchor="ctr"/>
        <a:lstStyle/>
        <a:p>
          <a:r>
            <a:rPr lang="EN-US" sz="2000" dirty="0">
              <a:solidFill>
                <a:schemeClr val="bg1"/>
              </a:solidFill>
              <a:latin typeface="Arial" panose="020B0604020202020204" pitchFamily="34" charset="0"/>
              <a:cs typeface="Arial" panose="020B0604020202020204" pitchFamily="34" charset="0"/>
            </a:rPr>
            <a:t>Budget training starts April 5th!</a:t>
          </a:r>
        </a:p>
      </dgm:t>
    </dgm:pt>
    <dgm:pt modelId="{D5E97439-BF05-4B48-9D25-6A2ED2CBD22E}" type="parTrans" cxnId="{F3845775-212C-48E0-B167-9065094D90D5}">
      <dgm:prSet/>
      <dgm:spPr/>
      <dgm:t>
        <a:bodyPr/>
        <a:lstStyle/>
        <a:p>
          <a:endParaRPr lang="en-US"/>
        </a:p>
      </dgm:t>
    </dgm:pt>
    <dgm:pt modelId="{2286003A-58F0-409E-B0DA-B73941346985}" type="sibTrans" cxnId="{F3845775-212C-48E0-B167-9065094D90D5}">
      <dgm:prSet/>
      <dgm:spPr/>
      <dgm:t>
        <a:bodyPr/>
        <a:lstStyle/>
        <a:p>
          <a:endParaRPr lang="en-US"/>
        </a:p>
      </dgm:t>
    </dgm:pt>
    <dgm:pt modelId="{F7BFE587-AC9C-44B1-9986-203E4797C81F}" type="pres">
      <dgm:prSet presAssocID="{745AA0A4-BA81-48D9-BC62-C33AB83C7ECE}" presName="Name0" presStyleCnt="0">
        <dgm:presLayoutVars>
          <dgm:dir/>
          <dgm:animLvl val="lvl"/>
          <dgm:resizeHandles/>
        </dgm:presLayoutVars>
      </dgm:prSet>
      <dgm:spPr/>
    </dgm:pt>
    <dgm:pt modelId="{481C53C1-FCC5-49A7-B539-9D27BE31B9F6}" type="pres">
      <dgm:prSet presAssocID="{13E93716-9814-4569-85B5-67E9570A2719}" presName="linNode" presStyleCnt="0"/>
      <dgm:spPr/>
    </dgm:pt>
    <dgm:pt modelId="{1C1A8B54-4248-4954-9ABA-14555D1F1BC9}" type="pres">
      <dgm:prSet presAssocID="{13E93716-9814-4569-85B5-67E9570A2719}" presName="parentShp" presStyleLbl="node1" presStyleIdx="0" presStyleCnt="3">
        <dgm:presLayoutVars>
          <dgm:bulletEnabled val="1"/>
        </dgm:presLayoutVars>
      </dgm:prSet>
      <dgm:spPr/>
    </dgm:pt>
    <dgm:pt modelId="{21D5FDF3-777E-4759-B331-07AC20B0021F}" type="pres">
      <dgm:prSet presAssocID="{13E93716-9814-4569-85B5-67E9570A2719}" presName="childShp" presStyleLbl="bgAccFollowNode1" presStyleIdx="0" presStyleCnt="3">
        <dgm:presLayoutVars>
          <dgm:bulletEnabled val="1"/>
        </dgm:presLayoutVars>
      </dgm:prSet>
      <dgm:spPr/>
    </dgm:pt>
    <dgm:pt modelId="{5398C3E0-DEB7-410A-B4DA-3921FC84D587}" type="pres">
      <dgm:prSet presAssocID="{53E532AC-7E9F-459B-B1F8-C9F868DE44D6}" presName="spacing" presStyleCnt="0"/>
      <dgm:spPr/>
    </dgm:pt>
    <dgm:pt modelId="{5F7C73E4-36F9-4F50-81E5-FC62AD0C869A}" type="pres">
      <dgm:prSet presAssocID="{20044F24-E16E-42D5-BF19-42BC745EDF12}" presName="linNode" presStyleCnt="0"/>
      <dgm:spPr/>
    </dgm:pt>
    <dgm:pt modelId="{196E747B-9358-44EB-9B2E-1E7B34314619}" type="pres">
      <dgm:prSet presAssocID="{20044F24-E16E-42D5-BF19-42BC745EDF12}" presName="parentShp" presStyleLbl="node1" presStyleIdx="1" presStyleCnt="3">
        <dgm:presLayoutVars>
          <dgm:bulletEnabled val="1"/>
        </dgm:presLayoutVars>
      </dgm:prSet>
      <dgm:spPr/>
    </dgm:pt>
    <dgm:pt modelId="{2D5150A4-42DB-4D7D-AA11-B9464F392C0C}" type="pres">
      <dgm:prSet presAssocID="{20044F24-E16E-42D5-BF19-42BC745EDF12}" presName="childShp" presStyleLbl="bgAccFollowNode1" presStyleIdx="1" presStyleCnt="3">
        <dgm:presLayoutVars>
          <dgm:bulletEnabled val="1"/>
        </dgm:presLayoutVars>
      </dgm:prSet>
      <dgm:spPr/>
    </dgm:pt>
    <dgm:pt modelId="{FE70CCB8-5153-4747-967E-719E23D90725}" type="pres">
      <dgm:prSet presAssocID="{02E7C7A6-87F2-4A3C-B259-E1BBFC0AC683}" presName="spacing" presStyleCnt="0"/>
      <dgm:spPr/>
    </dgm:pt>
    <dgm:pt modelId="{EB370965-1255-41AF-AFE0-7F5B423D2DEE}" type="pres">
      <dgm:prSet presAssocID="{64364012-81B7-41FC-B0A2-181A506AA81F}" presName="linNode" presStyleCnt="0"/>
      <dgm:spPr/>
    </dgm:pt>
    <dgm:pt modelId="{D510DC51-2AB2-4D2B-AF9B-4C563575BE99}" type="pres">
      <dgm:prSet presAssocID="{64364012-81B7-41FC-B0A2-181A506AA81F}" presName="parentShp" presStyleLbl="node1" presStyleIdx="2" presStyleCnt="3">
        <dgm:presLayoutVars>
          <dgm:bulletEnabled val="1"/>
        </dgm:presLayoutVars>
      </dgm:prSet>
      <dgm:spPr/>
    </dgm:pt>
    <dgm:pt modelId="{A6D5A106-0CCB-44E6-ACDA-BA9992AB8B46}" type="pres">
      <dgm:prSet presAssocID="{64364012-81B7-41FC-B0A2-181A506AA81F}" presName="childShp" presStyleLbl="bgAccFollowNode1" presStyleIdx="2" presStyleCnt="3">
        <dgm:presLayoutVars>
          <dgm:bulletEnabled val="1"/>
        </dgm:presLayoutVars>
      </dgm:prSet>
      <dgm:spPr/>
    </dgm:pt>
  </dgm:ptLst>
  <dgm:cxnLst>
    <dgm:cxn modelId="{A93C820B-20C4-4E8E-B101-E20D85552E81}" srcId="{13E93716-9814-4569-85B5-67E9570A2719}" destId="{1452C73A-A21B-4EEA-93FB-A98E5132BE45}" srcOrd="0" destOrd="0" parTransId="{26C564C0-9A57-48EA-A293-545DC613D17C}" sibTransId="{941F040D-3A3E-4384-AC7A-B8A628DB2814}"/>
    <dgm:cxn modelId="{9526B319-3370-4C48-A860-79647898343C}" type="presOf" srcId="{75C4288E-1503-409E-8499-972A8B9B2C9C}" destId="{A6D5A106-0CCB-44E6-ACDA-BA9992AB8B46}" srcOrd="0" destOrd="0" presId="urn:microsoft.com/office/officeart/2005/8/layout/vList6"/>
    <dgm:cxn modelId="{BCD1CA39-7736-42F7-A616-ACAD9D4EA636}" srcId="{64364012-81B7-41FC-B0A2-181A506AA81F}" destId="{75C4288E-1503-409E-8499-972A8B9B2C9C}" srcOrd="0" destOrd="0" parTransId="{5FC20E9D-27E1-41D5-8C0C-8457E6DFF81B}" sibTransId="{141C376B-B39A-40DA-9DFC-AA62F26981B2}"/>
    <dgm:cxn modelId="{40710C69-0957-47C0-B11D-5D8A1C02E169}" type="presOf" srcId="{75E13058-1C34-4252-BA45-B4EE1197A438}" destId="{2D5150A4-42DB-4D7D-AA11-B9464F392C0C}" srcOrd="0" destOrd="0" presId="urn:microsoft.com/office/officeart/2005/8/layout/vList6"/>
    <dgm:cxn modelId="{F657366A-C76F-42E2-90DB-F57CE8FD14EE}" srcId="{745AA0A4-BA81-48D9-BC62-C33AB83C7ECE}" destId="{64364012-81B7-41FC-B0A2-181A506AA81F}" srcOrd="2" destOrd="0" parTransId="{F85A378F-BF10-4BED-B158-D24723FE6E09}" sibTransId="{99222D77-F0DE-4056-B7DB-023F69EDC4B1}"/>
    <dgm:cxn modelId="{84A39F70-A657-4D4C-9AF2-00A1133A11CA}" srcId="{745AA0A4-BA81-48D9-BC62-C33AB83C7ECE}" destId="{20044F24-E16E-42D5-BF19-42BC745EDF12}" srcOrd="1" destOrd="0" parTransId="{58EE3CF7-B16D-4E2E-A76A-8F8F0D3362E4}" sibTransId="{02E7C7A6-87F2-4A3C-B259-E1BBFC0AC683}"/>
    <dgm:cxn modelId="{F3845775-212C-48E0-B167-9065094D90D5}" srcId="{20044F24-E16E-42D5-BF19-42BC745EDF12}" destId="{75E13058-1C34-4252-BA45-B4EE1197A438}" srcOrd="0" destOrd="0" parTransId="{D5E97439-BF05-4B48-9D25-6A2ED2CBD22E}" sibTransId="{2286003A-58F0-409E-B0DA-B73941346985}"/>
    <dgm:cxn modelId="{89680E59-EFB8-479C-BDE3-4B91C69F831C}" type="presOf" srcId="{13E93716-9814-4569-85B5-67E9570A2719}" destId="{1C1A8B54-4248-4954-9ABA-14555D1F1BC9}" srcOrd="0" destOrd="0" presId="urn:microsoft.com/office/officeart/2005/8/layout/vList6"/>
    <dgm:cxn modelId="{2840195A-2873-41A8-A255-83615D220D28}" type="presOf" srcId="{64364012-81B7-41FC-B0A2-181A506AA81F}" destId="{D510DC51-2AB2-4D2B-AF9B-4C563575BE99}" srcOrd="0" destOrd="0" presId="urn:microsoft.com/office/officeart/2005/8/layout/vList6"/>
    <dgm:cxn modelId="{D7755E8D-D1F4-4B1C-A204-30921FAB5612}" srcId="{745AA0A4-BA81-48D9-BC62-C33AB83C7ECE}" destId="{13E93716-9814-4569-85B5-67E9570A2719}" srcOrd="0" destOrd="0" parTransId="{11D9C65E-7E51-4100-B0FF-02C722ACAEFB}" sibTransId="{53E532AC-7E9F-459B-B1F8-C9F868DE44D6}"/>
    <dgm:cxn modelId="{BF634EAD-B342-476F-95BF-886E26B31F3E}" type="presOf" srcId="{745AA0A4-BA81-48D9-BC62-C33AB83C7ECE}" destId="{F7BFE587-AC9C-44B1-9986-203E4797C81F}" srcOrd="0" destOrd="0" presId="urn:microsoft.com/office/officeart/2005/8/layout/vList6"/>
    <dgm:cxn modelId="{E2D650DE-DD57-43FF-9954-E919FA2D24A6}" type="presOf" srcId="{1452C73A-A21B-4EEA-93FB-A98E5132BE45}" destId="{21D5FDF3-777E-4759-B331-07AC20B0021F}" srcOrd="0" destOrd="0" presId="urn:microsoft.com/office/officeart/2005/8/layout/vList6"/>
    <dgm:cxn modelId="{F7115CF5-94F6-4439-BFB9-82E14DCEB2EA}" type="presOf" srcId="{20044F24-E16E-42D5-BF19-42BC745EDF12}" destId="{196E747B-9358-44EB-9B2E-1E7B34314619}" srcOrd="0" destOrd="0" presId="urn:microsoft.com/office/officeart/2005/8/layout/vList6"/>
    <dgm:cxn modelId="{344C5852-2197-4D53-851E-7425478A0151}" type="presParOf" srcId="{F7BFE587-AC9C-44B1-9986-203E4797C81F}" destId="{481C53C1-FCC5-49A7-B539-9D27BE31B9F6}" srcOrd="0" destOrd="0" presId="urn:microsoft.com/office/officeart/2005/8/layout/vList6"/>
    <dgm:cxn modelId="{E30D45CB-EBF3-4BBD-B7F3-4E00E3326D1C}" type="presParOf" srcId="{481C53C1-FCC5-49A7-B539-9D27BE31B9F6}" destId="{1C1A8B54-4248-4954-9ABA-14555D1F1BC9}" srcOrd="0" destOrd="0" presId="urn:microsoft.com/office/officeart/2005/8/layout/vList6"/>
    <dgm:cxn modelId="{6E09CF2D-B224-4DB4-A1B0-612F7BCC4968}" type="presParOf" srcId="{481C53C1-FCC5-49A7-B539-9D27BE31B9F6}" destId="{21D5FDF3-777E-4759-B331-07AC20B0021F}" srcOrd="1" destOrd="0" presId="urn:microsoft.com/office/officeart/2005/8/layout/vList6"/>
    <dgm:cxn modelId="{19CAC440-A85D-40FC-AE30-32494A786237}" type="presParOf" srcId="{F7BFE587-AC9C-44B1-9986-203E4797C81F}" destId="{5398C3E0-DEB7-410A-B4DA-3921FC84D587}" srcOrd="1" destOrd="0" presId="urn:microsoft.com/office/officeart/2005/8/layout/vList6"/>
    <dgm:cxn modelId="{BE86CB3B-E9B1-42A2-9D30-0454BC816E3C}" type="presParOf" srcId="{F7BFE587-AC9C-44B1-9986-203E4797C81F}" destId="{5F7C73E4-36F9-4F50-81E5-FC62AD0C869A}" srcOrd="2" destOrd="0" presId="urn:microsoft.com/office/officeart/2005/8/layout/vList6"/>
    <dgm:cxn modelId="{3E74DBA1-5372-46A9-B38D-4D53B5B98D23}" type="presParOf" srcId="{5F7C73E4-36F9-4F50-81E5-FC62AD0C869A}" destId="{196E747B-9358-44EB-9B2E-1E7B34314619}" srcOrd="0" destOrd="0" presId="urn:microsoft.com/office/officeart/2005/8/layout/vList6"/>
    <dgm:cxn modelId="{3BD1458A-B3FC-40B5-AD47-B57DF81E2120}" type="presParOf" srcId="{5F7C73E4-36F9-4F50-81E5-FC62AD0C869A}" destId="{2D5150A4-42DB-4D7D-AA11-B9464F392C0C}" srcOrd="1" destOrd="0" presId="urn:microsoft.com/office/officeart/2005/8/layout/vList6"/>
    <dgm:cxn modelId="{232D1B7B-AB6A-4320-BDA5-2944C93FC435}" type="presParOf" srcId="{F7BFE587-AC9C-44B1-9986-203E4797C81F}" destId="{FE70CCB8-5153-4747-967E-719E23D90725}" srcOrd="3" destOrd="0" presId="urn:microsoft.com/office/officeart/2005/8/layout/vList6"/>
    <dgm:cxn modelId="{9C577C3A-0FCD-4295-88F7-C8C3E299EFEB}" type="presParOf" srcId="{F7BFE587-AC9C-44B1-9986-203E4797C81F}" destId="{EB370965-1255-41AF-AFE0-7F5B423D2DEE}" srcOrd="4" destOrd="0" presId="urn:microsoft.com/office/officeart/2005/8/layout/vList6"/>
    <dgm:cxn modelId="{FA0FC1CF-2F3A-4E46-A729-2FCDDF9E33C3}" type="presParOf" srcId="{EB370965-1255-41AF-AFE0-7F5B423D2DEE}" destId="{D510DC51-2AB2-4D2B-AF9B-4C563575BE99}" srcOrd="0" destOrd="0" presId="urn:microsoft.com/office/officeart/2005/8/layout/vList6"/>
    <dgm:cxn modelId="{9CFB7EE6-FF84-400C-A6FB-0F0C24E6711C}" type="presParOf" srcId="{EB370965-1255-41AF-AFE0-7F5B423D2DEE}" destId="{A6D5A106-0CCB-44E6-ACDA-BA9992AB8B4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5FDF3-777E-4759-B331-07AC20B0021F}">
      <dsp:nvSpPr>
        <dsp:cNvPr id="0" name=""/>
        <dsp:cNvSpPr/>
      </dsp:nvSpPr>
      <dsp:spPr>
        <a:xfrm>
          <a:off x="4328851" y="0"/>
          <a:ext cx="6493276" cy="1259513"/>
        </a:xfrm>
        <a:prstGeom prst="rightArrow">
          <a:avLst>
            <a:gd name="adj1" fmla="val 75000"/>
            <a:gd name="adj2" fmla="val 50000"/>
          </a:avLst>
        </a:prstGeom>
        <a:solidFill>
          <a:srgbClr val="092F57">
            <a:alpha val="59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chemeClr val="bg1"/>
              </a:solidFill>
              <a:latin typeface="Arial" panose="020B0604020202020204" pitchFamily="34" charset="0"/>
              <a:cs typeface="Arial" panose="020B0604020202020204" pitchFamily="34" charset="0"/>
            </a:rPr>
            <a:t>Please refer to the Freeze Date slide for "drop dead" dates!</a:t>
          </a:r>
        </a:p>
      </dsp:txBody>
      <dsp:txXfrm>
        <a:off x="4328851" y="157439"/>
        <a:ext cx="6020959" cy="944635"/>
      </dsp:txXfrm>
    </dsp:sp>
    <dsp:sp modelId="{1C1A8B54-4248-4954-9ABA-14555D1F1BC9}">
      <dsp:nvSpPr>
        <dsp:cNvPr id="0" name=""/>
        <dsp:cNvSpPr/>
      </dsp:nvSpPr>
      <dsp:spPr>
        <a:xfrm>
          <a:off x="0" y="0"/>
          <a:ext cx="4328851" cy="1259513"/>
        </a:xfrm>
        <a:prstGeom prst="roundRect">
          <a:avLst/>
        </a:prstGeom>
        <a:solidFill>
          <a:srgbClr val="092F5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When do our </a:t>
          </a:r>
          <a:r>
            <a:rPr lang="EN-US" sz="2100" kern="1200" dirty="0" err="1">
              <a:latin typeface="Arial" panose="020B0604020202020204" pitchFamily="34" charset="0"/>
              <a:cs typeface="Arial" panose="020B0604020202020204" pitchFamily="34" charset="0"/>
            </a:rPr>
            <a:t>Luma</a:t>
          </a:r>
          <a:r>
            <a:rPr lang="EN-US" sz="2100" kern="1200" dirty="0">
              <a:latin typeface="Arial" panose="020B0604020202020204" pitchFamily="34" charset="0"/>
              <a:cs typeface="Arial" panose="020B0604020202020204" pitchFamily="34" charset="0"/>
            </a:rPr>
            <a:t> Activity Submissions need to be updated with Production level data?</a:t>
          </a:r>
        </a:p>
      </dsp:txBody>
      <dsp:txXfrm>
        <a:off x="61484" y="61484"/>
        <a:ext cx="4205883" cy="1136545"/>
      </dsp:txXfrm>
    </dsp:sp>
    <dsp:sp modelId="{2D5150A4-42DB-4D7D-AA11-B9464F392C0C}">
      <dsp:nvSpPr>
        <dsp:cNvPr id="0" name=""/>
        <dsp:cNvSpPr/>
      </dsp:nvSpPr>
      <dsp:spPr>
        <a:xfrm>
          <a:off x="4328851" y="1385464"/>
          <a:ext cx="6493276" cy="1259513"/>
        </a:xfrm>
        <a:prstGeom prst="rightArrow">
          <a:avLst>
            <a:gd name="adj1" fmla="val 75000"/>
            <a:gd name="adj2" fmla="val 50000"/>
          </a:avLst>
        </a:prstGeom>
        <a:solidFill>
          <a:schemeClr val="bg1">
            <a:lumMod val="75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chemeClr val="bg1"/>
              </a:solidFill>
              <a:latin typeface="Arial" panose="020B0604020202020204" pitchFamily="34" charset="0"/>
              <a:cs typeface="Arial" panose="020B0604020202020204" pitchFamily="34" charset="0"/>
            </a:rPr>
            <a:t>Budget training starts April 5th!</a:t>
          </a:r>
        </a:p>
      </dsp:txBody>
      <dsp:txXfrm>
        <a:off x="4328851" y="1542903"/>
        <a:ext cx="6020959" cy="944635"/>
      </dsp:txXfrm>
    </dsp:sp>
    <dsp:sp modelId="{196E747B-9358-44EB-9B2E-1E7B34314619}">
      <dsp:nvSpPr>
        <dsp:cNvPr id="0" name=""/>
        <dsp:cNvSpPr/>
      </dsp:nvSpPr>
      <dsp:spPr>
        <a:xfrm>
          <a:off x="0" y="1385464"/>
          <a:ext cx="4328851" cy="125951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When does the first round of </a:t>
          </a:r>
          <a:r>
            <a:rPr lang="EN-US" sz="2100" kern="1200" dirty="0" err="1">
              <a:latin typeface="Arial" panose="020B0604020202020204" pitchFamily="34" charset="0"/>
              <a:cs typeface="Arial" panose="020B0604020202020204" pitchFamily="34" charset="0"/>
            </a:rPr>
            <a:t>Luma</a:t>
          </a:r>
          <a:r>
            <a:rPr lang="EN-US" sz="2100" kern="1200" dirty="0">
              <a:latin typeface="Arial" panose="020B0604020202020204" pitchFamily="34" charset="0"/>
              <a:cs typeface="Arial" panose="020B0604020202020204" pitchFamily="34" charset="0"/>
            </a:rPr>
            <a:t> training start?</a:t>
          </a:r>
        </a:p>
      </dsp:txBody>
      <dsp:txXfrm>
        <a:off x="61484" y="1446948"/>
        <a:ext cx="4205883" cy="1136545"/>
      </dsp:txXfrm>
    </dsp:sp>
    <dsp:sp modelId="{A6D5A106-0CCB-44E6-ACDA-BA9992AB8B46}">
      <dsp:nvSpPr>
        <dsp:cNvPr id="0" name=""/>
        <dsp:cNvSpPr/>
      </dsp:nvSpPr>
      <dsp:spPr>
        <a:xfrm>
          <a:off x="4328851" y="2770929"/>
          <a:ext cx="6493276" cy="1259513"/>
        </a:xfrm>
        <a:prstGeom prst="rightArrow">
          <a:avLst>
            <a:gd name="adj1" fmla="val 75000"/>
            <a:gd name="adj2" fmla="val 50000"/>
          </a:avLst>
        </a:prstGeom>
        <a:solidFill>
          <a:schemeClr val="accent4">
            <a:alpha val="6600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chemeClr val="bg1"/>
              </a:solidFill>
              <a:latin typeface="Arial" panose="020B0604020202020204" pitchFamily="34" charset="0"/>
              <a:cs typeface="Arial" panose="020B0604020202020204" pitchFamily="34" charset="0"/>
            </a:rPr>
            <a:t>We</a:t>
          </a:r>
          <a:r>
            <a:rPr lang="EN-US" sz="2000" kern="1200" dirty="0">
              <a:solidFill>
                <a:schemeClr val="bg1"/>
              </a:solidFill>
              <a:latin typeface="Arial" panose="020B0604020202020204" pitchFamily="34" charset="0"/>
              <a:cs typeface="Arial" panose="020B0604020202020204" pitchFamily="34" charset="0"/>
            </a:rPr>
            <a:t> include step-by-step instructions following this meeting to assist you in getting your State ID.</a:t>
          </a:r>
        </a:p>
      </dsp:txBody>
      <dsp:txXfrm>
        <a:off x="4328851" y="2928368"/>
        <a:ext cx="6020959" cy="944635"/>
      </dsp:txXfrm>
    </dsp:sp>
    <dsp:sp modelId="{D510DC51-2AB2-4D2B-AF9B-4C563575BE99}">
      <dsp:nvSpPr>
        <dsp:cNvPr id="0" name=""/>
        <dsp:cNvSpPr/>
      </dsp:nvSpPr>
      <dsp:spPr>
        <a:xfrm>
          <a:off x="0" y="2770929"/>
          <a:ext cx="4328851" cy="125951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How do I get my State ID?</a:t>
          </a:r>
        </a:p>
      </dsp:txBody>
      <dsp:txXfrm>
        <a:off x="61484" y="2832413"/>
        <a:ext cx="4205883" cy="113654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61ACCC-D81E-48CE-A769-EFAA3F323A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F0129EB-09A3-41D9-B9EC-058113F546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8ED622-8C3F-4F7C-A915-8DA4DBC61E36}" type="datetimeFigureOut">
              <a:rPr lang="en-US" smtClean="0"/>
              <a:t>3/3/2021</a:t>
            </a:fld>
            <a:endParaRPr lang="en-US"/>
          </a:p>
        </p:txBody>
      </p:sp>
      <p:sp>
        <p:nvSpPr>
          <p:cNvPr id="4" name="Footer Placeholder 3">
            <a:extLst>
              <a:ext uri="{FF2B5EF4-FFF2-40B4-BE49-F238E27FC236}">
                <a16:creationId xmlns:a16="http://schemas.microsoft.com/office/drawing/2014/main" id="{0D5932B1-79AC-4FA4-94B3-47AD85709F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C014AC9-E21D-4FF1-91BA-D40D037CA3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52AD46-3D39-4EE2-AA0D-AA309B8728F1}" type="slidenum">
              <a:rPr lang="en-US" smtClean="0"/>
              <a:t>‹#›</a:t>
            </a:fld>
            <a:endParaRPr lang="en-US"/>
          </a:p>
        </p:txBody>
      </p:sp>
    </p:spTree>
    <p:extLst>
      <p:ext uri="{BB962C8B-B14F-4D97-AF65-F5344CB8AC3E}">
        <p14:creationId xmlns:p14="http://schemas.microsoft.com/office/powerpoint/2010/main" val="3667849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09FE7E-AB06-492F-8E8B-54EB5A5AB959}" type="datetimeFigureOut">
              <a:rPr lang="en-US"/>
              <a:t>3/3/2021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0A64D-9269-4E22-A82A-EB0CC43C8A49}" type="slidenum">
              <a:rPr lang="en-US"/>
              <a:t>‹#›</a:t>
            </a:fld>
            <a:endParaRPr lang="en-US"/>
          </a:p>
        </p:txBody>
      </p:sp>
    </p:spTree>
    <p:extLst>
      <p:ext uri="{BB962C8B-B14F-4D97-AF65-F5344CB8AC3E}">
        <p14:creationId xmlns:p14="http://schemas.microsoft.com/office/powerpoint/2010/main" val="3083136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Spotlight:Heath</a:t>
            </a:r>
          </a:p>
          <a:p>
            <a:r>
              <a:rPr lang="EN-US" dirty="0"/>
              <a:t>Timeline: Alex</a:t>
            </a:r>
          </a:p>
          <a:p>
            <a:r>
              <a:rPr lang="EN-US" dirty="0"/>
              <a:t>SIT2: Sheena</a:t>
            </a:r>
          </a:p>
          <a:p>
            <a:r>
              <a:rPr lang="EN-US" dirty="0"/>
              <a:t>UAT: Sheena</a:t>
            </a:r>
          </a:p>
          <a:p>
            <a:r>
              <a:rPr lang="EN-US" dirty="0"/>
              <a:t>Coming your way: Chris</a:t>
            </a:r>
          </a:p>
          <a:p>
            <a:r>
              <a:rPr lang="EN-US" dirty="0"/>
              <a:t>Showcase: Tina</a:t>
            </a:r>
          </a:p>
          <a:p>
            <a:r>
              <a:rPr lang="EN-US" dirty="0"/>
              <a:t>FAQ: Tina</a:t>
            </a:r>
          </a:p>
          <a:p>
            <a:r>
              <a:rPr lang="EN-US" dirty="0"/>
              <a:t>Glossary: Alex</a:t>
            </a:r>
          </a:p>
          <a:p>
            <a:r>
              <a:rPr lang="EN-US" dirty="0"/>
              <a:t>KDSR: Danielle</a:t>
            </a:r>
          </a:p>
          <a:p>
            <a:r>
              <a:rPr lang="EN-US" dirty="0"/>
              <a:t>Reminders: Danielle</a:t>
            </a:r>
          </a:p>
        </p:txBody>
      </p:sp>
      <p:sp>
        <p:nvSpPr>
          <p:cNvPr id="4" name="Slide Number Placeholder 3"/>
          <p:cNvSpPr>
            <a:spLocks noGrp="1"/>
          </p:cNvSpPr>
          <p:nvPr>
            <p:ph type="sldNum" sz="quarter" idx="10"/>
          </p:nvPr>
        </p:nvSpPr>
        <p:spPr/>
        <p:txBody>
          <a:bodyPr/>
          <a:lstStyle/>
          <a:p>
            <a:fld id="{CE60A64D-9269-4E22-A82A-EB0CC43C8A49}" type="slidenum">
              <a:rPr lang="en-US"/>
              <a:t>2</a:t>
            </a:fld>
            <a:endParaRPr lang="en-US"/>
          </a:p>
        </p:txBody>
      </p:sp>
    </p:spTree>
    <p:extLst>
      <p:ext uri="{BB962C8B-B14F-4D97-AF65-F5344CB8AC3E}">
        <p14:creationId xmlns:p14="http://schemas.microsoft.com/office/powerpoint/2010/main" val="191728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Luma Showcases are intended to provide an opportunity for anyone and everyone to get some exposure to the Luma system. The Luma Showcases are intended to be intended for a higher level and less technical in nature so that any State Employee could benefit from attending and getting the information. Hopefully you will be able to help us get the work out so that anyone interested in the topic for the month will know they are happening and how to get signed up to </a:t>
            </a:r>
            <a:r>
              <a:rPr lang="en-US" sz="1200" b="0" i="0" kern="1200" dirty="0" err="1">
                <a:solidFill>
                  <a:schemeClr val="tx1"/>
                </a:solidFill>
                <a:effectLst/>
                <a:latin typeface="+mn-lt"/>
                <a:ea typeface="+mn-ea"/>
                <a:cs typeface="+mn-cs"/>
              </a:rPr>
              <a:t>attend!This</a:t>
            </a:r>
            <a:r>
              <a:rPr lang="en-US" sz="1200" b="0" i="0" kern="1200" dirty="0">
                <a:solidFill>
                  <a:schemeClr val="tx1"/>
                </a:solidFill>
                <a:effectLst/>
                <a:latin typeface="+mn-lt"/>
                <a:ea typeface="+mn-ea"/>
                <a:cs typeface="+mn-cs"/>
              </a:rPr>
              <a:t> month the Procurement Team will show off some of the procurement or purchasing related functionality in Luma. The procurement module includes things like requisitions, a really exciting punch out system that is almost like a Amazon- </a:t>
            </a:r>
            <a:r>
              <a:rPr lang="en-US" sz="1200" b="0" i="0" kern="1200" dirty="0" err="1">
                <a:solidFill>
                  <a:schemeClr val="tx1"/>
                </a:solidFill>
                <a:effectLst/>
                <a:latin typeface="+mn-lt"/>
                <a:ea typeface="+mn-ea"/>
                <a:cs typeface="+mn-cs"/>
              </a:rPr>
              <a:t>ish</a:t>
            </a:r>
            <a:r>
              <a:rPr lang="en-US" sz="1200" b="0" i="0" kern="1200" dirty="0">
                <a:solidFill>
                  <a:schemeClr val="tx1"/>
                </a:solidFill>
                <a:effectLst/>
                <a:latin typeface="+mn-lt"/>
                <a:ea typeface="+mn-ea"/>
                <a:cs typeface="+mn-cs"/>
              </a:rPr>
              <a:t> tool that State Employees can use to purchase or order or request things like office supplies. It won’t be a free for all ordering system, but it will make a purchasing and requesting items state employees need pretty slick. Agencies will have the ability to set up how this will work – who will be able to use it, the approval process and the like to fit their needs. We might also hear about strategic sourcing, contract management, the supplier portal and inventory </a:t>
            </a:r>
            <a:r>
              <a:rPr lang="en-US" sz="1200" b="0" i="0" kern="1200" dirty="0" err="1">
                <a:solidFill>
                  <a:schemeClr val="tx1"/>
                </a:solidFill>
                <a:effectLst/>
                <a:latin typeface="+mn-lt"/>
                <a:ea typeface="+mn-ea"/>
                <a:cs typeface="+mn-cs"/>
              </a:rPr>
              <a:t>control.In</a:t>
            </a:r>
            <a:r>
              <a:rPr lang="en-US" sz="1200" b="0" i="0" kern="1200" dirty="0">
                <a:solidFill>
                  <a:schemeClr val="tx1"/>
                </a:solidFill>
                <a:effectLst/>
                <a:latin typeface="+mn-lt"/>
                <a:ea typeface="+mn-ea"/>
                <a:cs typeface="+mn-cs"/>
              </a:rPr>
              <a:t> April there are two topics that we are hoping there will be a lot of interest in. The Reports Team will be showing some of the reports and reporting capabilities in the Luma System. We will also hear from the Luma Team members working on the plan for when the rubber hits the road and share some of the plans and activities that will be taking place to help us make the cut over on July first turning the lights off on STARs and the lights on in </a:t>
            </a:r>
            <a:r>
              <a:rPr lang="en-US" sz="1200" b="0" i="0" kern="1200" dirty="0" err="1">
                <a:solidFill>
                  <a:schemeClr val="tx1"/>
                </a:solidFill>
                <a:effectLst/>
                <a:latin typeface="+mn-lt"/>
                <a:ea typeface="+mn-ea"/>
                <a:cs typeface="+mn-cs"/>
              </a:rPr>
              <a:t>Luma!In</a:t>
            </a:r>
            <a:r>
              <a:rPr lang="en-US" sz="1200" b="0" i="0" kern="1200" dirty="0">
                <a:solidFill>
                  <a:schemeClr val="tx1"/>
                </a:solidFill>
                <a:effectLst/>
                <a:latin typeface="+mn-lt"/>
                <a:ea typeface="+mn-ea"/>
                <a:cs typeface="+mn-cs"/>
              </a:rPr>
              <a:t> May the Expense Management Team will be sharing some or showing off some of the exciting tools, and features related to the XM Module in Luma. XM is the Luma module that will handle things like P-Cards, and Employee Travel – planning, reimbursements, approval processing – all that fun </a:t>
            </a:r>
            <a:r>
              <a:rPr lang="en-US" sz="1200" b="0" i="0" kern="1200" dirty="0" err="1">
                <a:solidFill>
                  <a:schemeClr val="tx1"/>
                </a:solidFill>
                <a:effectLst/>
                <a:latin typeface="+mn-lt"/>
                <a:ea typeface="+mn-ea"/>
                <a:cs typeface="+mn-cs"/>
              </a:rPr>
              <a:t>stuff!Lots</a:t>
            </a:r>
            <a:r>
              <a:rPr lang="en-US" sz="1200" b="0" i="0" kern="1200" dirty="0">
                <a:solidFill>
                  <a:schemeClr val="tx1"/>
                </a:solidFill>
                <a:effectLst/>
                <a:latin typeface="+mn-lt"/>
                <a:ea typeface="+mn-ea"/>
                <a:cs typeface="+mn-cs"/>
              </a:rPr>
              <a:t> of fun and exciting things on the horizon – please </a:t>
            </a:r>
            <a:r>
              <a:rPr lang="en-US" sz="1200" b="0" i="0" kern="1200" dirty="0" err="1">
                <a:solidFill>
                  <a:schemeClr val="tx1"/>
                </a:solidFill>
                <a:effectLst/>
                <a:latin typeface="+mn-lt"/>
                <a:ea typeface="+mn-ea"/>
                <a:cs typeface="+mn-cs"/>
              </a:rPr>
              <a:t>please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please</a:t>
            </a:r>
            <a:r>
              <a:rPr lang="en-US" sz="1200" b="0" i="0" kern="1200">
                <a:solidFill>
                  <a:schemeClr val="tx1"/>
                </a:solidFill>
                <a:effectLst/>
                <a:latin typeface="+mn-lt"/>
                <a:ea typeface="+mn-ea"/>
                <a:cs typeface="+mn-cs"/>
              </a:rPr>
              <a:t> help us get the word out and get as many people as possible on!</a:t>
            </a:r>
            <a:endParaRPr lang="en-US" dirty="0"/>
          </a:p>
        </p:txBody>
      </p:sp>
      <p:sp>
        <p:nvSpPr>
          <p:cNvPr id="4" name="Slide Number Placeholder 3"/>
          <p:cNvSpPr>
            <a:spLocks noGrp="1"/>
          </p:cNvSpPr>
          <p:nvPr>
            <p:ph type="sldNum" sz="quarter" idx="10"/>
          </p:nvPr>
        </p:nvSpPr>
        <p:spPr/>
        <p:txBody>
          <a:bodyPr/>
          <a:lstStyle/>
          <a:p>
            <a:fld id="{CE60A64D-9269-4E22-A82A-EB0CC43C8A49}" type="slidenum">
              <a:rPr lang="en-US"/>
              <a:t>14</a:t>
            </a:fld>
            <a:endParaRPr lang="en-US"/>
          </a:p>
        </p:txBody>
      </p:sp>
    </p:spTree>
    <p:extLst>
      <p:ext uri="{BB962C8B-B14F-4D97-AF65-F5344CB8AC3E}">
        <p14:creationId xmlns:p14="http://schemas.microsoft.com/office/powerpoint/2010/main" val="2737948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Tina</a:t>
            </a:r>
          </a:p>
        </p:txBody>
      </p:sp>
      <p:sp>
        <p:nvSpPr>
          <p:cNvPr id="4" name="Slide Number Placeholder 3"/>
          <p:cNvSpPr>
            <a:spLocks noGrp="1"/>
          </p:cNvSpPr>
          <p:nvPr>
            <p:ph type="sldNum" sz="quarter" idx="10"/>
          </p:nvPr>
        </p:nvSpPr>
        <p:spPr/>
        <p:txBody>
          <a:bodyPr/>
          <a:lstStyle/>
          <a:p>
            <a:fld id="{CE60A64D-9269-4E22-A82A-EB0CC43C8A49}" type="slidenum">
              <a:rPr lang="en-US"/>
              <a:t>15</a:t>
            </a:fld>
            <a:endParaRPr lang="en-US"/>
          </a:p>
        </p:txBody>
      </p:sp>
    </p:spTree>
    <p:extLst>
      <p:ext uri="{BB962C8B-B14F-4D97-AF65-F5344CB8AC3E}">
        <p14:creationId xmlns:p14="http://schemas.microsoft.com/office/powerpoint/2010/main" val="3830335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Tina</a:t>
            </a:r>
          </a:p>
          <a:p>
            <a:r>
              <a:rPr lang="EN-US" dirty="0"/>
              <a:t>"No joke, April 1st"</a:t>
            </a:r>
          </a:p>
        </p:txBody>
      </p:sp>
      <p:sp>
        <p:nvSpPr>
          <p:cNvPr id="4" name="Slide Number Placeholder 3"/>
          <p:cNvSpPr>
            <a:spLocks noGrp="1"/>
          </p:cNvSpPr>
          <p:nvPr>
            <p:ph type="sldNum" sz="quarter" idx="10"/>
          </p:nvPr>
        </p:nvSpPr>
        <p:spPr/>
        <p:txBody>
          <a:bodyPr/>
          <a:lstStyle/>
          <a:p>
            <a:fld id="{CE60A64D-9269-4E22-A82A-EB0CC43C8A49}" type="slidenum">
              <a:rPr lang="en-US"/>
              <a:t>16</a:t>
            </a:fld>
            <a:endParaRPr lang="en-US"/>
          </a:p>
        </p:txBody>
      </p:sp>
    </p:spTree>
    <p:extLst>
      <p:ext uri="{BB962C8B-B14F-4D97-AF65-F5344CB8AC3E}">
        <p14:creationId xmlns:p14="http://schemas.microsoft.com/office/powerpoint/2010/main" val="2189218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Luma Glossary has not been made available quite yet but we wanted to provide our liaisons a sneak peek as it has been a work in progress and is nearing completion. I’ll hand it over to Alex in a second for an unveiling, but I want to point out the structure of the document. Similar to some of the Chart of Account efforts in which we all used the term to “cross walking” referring to getting data from current applications into Luma, you’ll see this same approach in which a term that is used in current applications will be “cross walked” or mapped side-by-side to the new Luma term. Once this tool is finalized we will send this out to you, we’ll also uploaded this in the Change Liaison dashboard, we’ll attach it in future communications, you’ll also be seeing more and more of this as we transition into statewide training. I foresee this tool being of great value even after go-live as we’re getting more and more fluid in Luma. </a:t>
            </a:r>
            <a:r>
              <a:rPr lang="en-US"/>
              <a:t>So with that, I will hand it over to Alex for a quick look…</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CA730C-BBE1-4AD5-9493-100D163184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963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Danielle</a:t>
            </a:r>
          </a:p>
        </p:txBody>
      </p:sp>
      <p:sp>
        <p:nvSpPr>
          <p:cNvPr id="4" name="Slide Number Placeholder 3"/>
          <p:cNvSpPr>
            <a:spLocks noGrp="1"/>
          </p:cNvSpPr>
          <p:nvPr>
            <p:ph type="sldNum" sz="quarter" idx="10"/>
          </p:nvPr>
        </p:nvSpPr>
        <p:spPr/>
        <p:txBody>
          <a:bodyPr/>
          <a:lstStyle/>
          <a:p>
            <a:fld id="{CE60A64D-9269-4E22-A82A-EB0CC43C8A49}" type="slidenum">
              <a:rPr lang="en-US"/>
              <a:t>18</a:t>
            </a:fld>
            <a:endParaRPr lang="en-US"/>
          </a:p>
        </p:txBody>
      </p:sp>
    </p:spTree>
    <p:extLst>
      <p:ext uri="{BB962C8B-B14F-4D97-AF65-F5344CB8AC3E}">
        <p14:creationId xmlns:p14="http://schemas.microsoft.com/office/powerpoint/2010/main" val="3996156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Danielle</a:t>
            </a:r>
          </a:p>
        </p:txBody>
      </p:sp>
      <p:sp>
        <p:nvSpPr>
          <p:cNvPr id="4" name="Slide Number Placeholder 3"/>
          <p:cNvSpPr>
            <a:spLocks noGrp="1"/>
          </p:cNvSpPr>
          <p:nvPr>
            <p:ph type="sldNum" sz="quarter" idx="10"/>
          </p:nvPr>
        </p:nvSpPr>
        <p:spPr/>
        <p:txBody>
          <a:bodyPr/>
          <a:lstStyle/>
          <a:p>
            <a:fld id="{CE60A64D-9269-4E22-A82A-EB0CC43C8A49}" type="slidenum">
              <a:rPr lang="en-US"/>
              <a:t>19</a:t>
            </a:fld>
            <a:endParaRPr lang="en-US"/>
          </a:p>
        </p:txBody>
      </p:sp>
    </p:spTree>
    <p:extLst>
      <p:ext uri="{BB962C8B-B14F-4D97-AF65-F5344CB8AC3E}">
        <p14:creationId xmlns:p14="http://schemas.microsoft.com/office/powerpoint/2010/main" val="2596604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Danielle</a:t>
            </a:r>
          </a:p>
        </p:txBody>
      </p:sp>
      <p:sp>
        <p:nvSpPr>
          <p:cNvPr id="4" name="Slide Number Placeholder 3"/>
          <p:cNvSpPr>
            <a:spLocks noGrp="1"/>
          </p:cNvSpPr>
          <p:nvPr>
            <p:ph type="sldNum" sz="quarter" idx="10"/>
          </p:nvPr>
        </p:nvSpPr>
        <p:spPr/>
        <p:txBody>
          <a:bodyPr/>
          <a:lstStyle/>
          <a:p>
            <a:fld id="{CE60A64D-9269-4E22-A82A-EB0CC43C8A49}" type="slidenum">
              <a:rPr lang="en-US"/>
              <a:t>20</a:t>
            </a:fld>
            <a:endParaRPr lang="en-US"/>
          </a:p>
        </p:txBody>
      </p:sp>
    </p:spTree>
    <p:extLst>
      <p:ext uri="{BB962C8B-B14F-4D97-AF65-F5344CB8AC3E}">
        <p14:creationId xmlns:p14="http://schemas.microsoft.com/office/powerpoint/2010/main" val="1933949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Danielle</a:t>
            </a:r>
          </a:p>
        </p:txBody>
      </p:sp>
      <p:sp>
        <p:nvSpPr>
          <p:cNvPr id="4" name="Slide Number Placeholder 3"/>
          <p:cNvSpPr>
            <a:spLocks noGrp="1"/>
          </p:cNvSpPr>
          <p:nvPr>
            <p:ph type="sldNum" sz="quarter" idx="10"/>
          </p:nvPr>
        </p:nvSpPr>
        <p:spPr/>
        <p:txBody>
          <a:bodyPr/>
          <a:lstStyle/>
          <a:p>
            <a:fld id="{CE60A64D-9269-4E22-A82A-EB0CC43C8A49}" type="slidenum">
              <a:rPr lang="en-US"/>
              <a:t>21</a:t>
            </a:fld>
            <a:endParaRPr lang="en-US"/>
          </a:p>
        </p:txBody>
      </p:sp>
    </p:spTree>
    <p:extLst>
      <p:ext uri="{BB962C8B-B14F-4D97-AF65-F5344CB8AC3E}">
        <p14:creationId xmlns:p14="http://schemas.microsoft.com/office/powerpoint/2010/main" val="2353033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t>
            </a:r>
          </a:p>
        </p:txBody>
      </p:sp>
      <p:sp>
        <p:nvSpPr>
          <p:cNvPr id="4" name="Slide Number Placeholder 3"/>
          <p:cNvSpPr>
            <a:spLocks noGrp="1"/>
          </p:cNvSpPr>
          <p:nvPr>
            <p:ph type="sldNum" sz="quarter" idx="10"/>
          </p:nvPr>
        </p:nvSpPr>
        <p:spPr/>
        <p:txBody>
          <a:bodyPr/>
          <a:lstStyle/>
          <a:p>
            <a:fld id="{CE60A64D-9269-4E22-A82A-EB0CC43C8A49}" type="slidenum">
              <a:rPr lang="en-US"/>
              <a:t>3</a:t>
            </a:fld>
            <a:endParaRPr lang="en-US"/>
          </a:p>
        </p:txBody>
      </p:sp>
    </p:spTree>
    <p:extLst>
      <p:ext uri="{BB962C8B-B14F-4D97-AF65-F5344CB8AC3E}">
        <p14:creationId xmlns:p14="http://schemas.microsoft.com/office/powerpoint/2010/main" val="826566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t>
            </a:r>
          </a:p>
        </p:txBody>
      </p:sp>
      <p:sp>
        <p:nvSpPr>
          <p:cNvPr id="4" name="Slide Number Placeholder 3"/>
          <p:cNvSpPr>
            <a:spLocks noGrp="1"/>
          </p:cNvSpPr>
          <p:nvPr>
            <p:ph type="sldNum" sz="quarter" idx="10"/>
          </p:nvPr>
        </p:nvSpPr>
        <p:spPr/>
        <p:txBody>
          <a:bodyPr/>
          <a:lstStyle/>
          <a:p>
            <a:fld id="{CE60A64D-9269-4E22-A82A-EB0CC43C8A49}" type="slidenum">
              <a:rPr lang="en-US"/>
              <a:t>4</a:t>
            </a:fld>
            <a:endParaRPr lang="en-US"/>
          </a:p>
        </p:txBody>
      </p:sp>
    </p:spTree>
    <p:extLst>
      <p:ext uri="{BB962C8B-B14F-4D97-AF65-F5344CB8AC3E}">
        <p14:creationId xmlns:p14="http://schemas.microsoft.com/office/powerpoint/2010/main" val="1313532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10"/>
          </p:nvPr>
        </p:nvSpPr>
        <p:spPr/>
        <p:txBody>
          <a:bodyPr/>
          <a:lstStyle/>
          <a:p>
            <a:fld id="{CE60A64D-9269-4E22-A82A-EB0CC43C8A49}" type="slidenum">
              <a:rPr lang="en-US"/>
              <a:t>8</a:t>
            </a:fld>
            <a:endParaRPr lang="en-US"/>
          </a:p>
        </p:txBody>
      </p:sp>
    </p:spTree>
    <p:extLst>
      <p:ext uri="{BB962C8B-B14F-4D97-AF65-F5344CB8AC3E}">
        <p14:creationId xmlns:p14="http://schemas.microsoft.com/office/powerpoint/2010/main" val="2654158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10"/>
          </p:nvPr>
        </p:nvSpPr>
        <p:spPr/>
        <p:txBody>
          <a:bodyPr/>
          <a:lstStyle/>
          <a:p>
            <a:fld id="{CE60A64D-9269-4E22-A82A-EB0CC43C8A49}" type="slidenum">
              <a:rPr lang="en-US"/>
              <a:t>9</a:t>
            </a:fld>
            <a:endParaRPr lang="en-US"/>
          </a:p>
        </p:txBody>
      </p:sp>
    </p:spTree>
    <p:extLst>
      <p:ext uri="{BB962C8B-B14F-4D97-AF65-F5344CB8AC3E}">
        <p14:creationId xmlns:p14="http://schemas.microsoft.com/office/powerpoint/2010/main" val="208614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10"/>
          </p:nvPr>
        </p:nvSpPr>
        <p:spPr/>
        <p:txBody>
          <a:bodyPr/>
          <a:lstStyle/>
          <a:p>
            <a:fld id="{CE60A64D-9269-4E22-A82A-EB0CC43C8A49}" type="slidenum">
              <a:rPr lang="en-US"/>
              <a:t>10</a:t>
            </a:fld>
            <a:endParaRPr lang="en-US"/>
          </a:p>
        </p:txBody>
      </p:sp>
    </p:spTree>
    <p:extLst>
      <p:ext uri="{BB962C8B-B14F-4D97-AF65-F5344CB8AC3E}">
        <p14:creationId xmlns:p14="http://schemas.microsoft.com/office/powerpoint/2010/main" val="3680964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10"/>
          </p:nvPr>
        </p:nvSpPr>
        <p:spPr/>
        <p:txBody>
          <a:bodyPr/>
          <a:lstStyle/>
          <a:p>
            <a:fld id="{CE60A64D-9269-4E22-A82A-EB0CC43C8A49}" type="slidenum">
              <a:rPr lang="en-US"/>
              <a:t>11</a:t>
            </a:fld>
            <a:endParaRPr lang="en-US"/>
          </a:p>
        </p:txBody>
      </p:sp>
    </p:spTree>
    <p:extLst>
      <p:ext uri="{BB962C8B-B14F-4D97-AF65-F5344CB8AC3E}">
        <p14:creationId xmlns:p14="http://schemas.microsoft.com/office/powerpoint/2010/main" val="1143005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10"/>
          </p:nvPr>
        </p:nvSpPr>
        <p:spPr/>
        <p:txBody>
          <a:bodyPr/>
          <a:lstStyle/>
          <a:p>
            <a:fld id="{CE60A64D-9269-4E22-A82A-EB0CC43C8A49}" type="slidenum">
              <a:rPr lang="en-US"/>
              <a:t>12</a:t>
            </a:fld>
            <a:endParaRPr lang="en-US"/>
          </a:p>
        </p:txBody>
      </p:sp>
    </p:spTree>
    <p:extLst>
      <p:ext uri="{BB962C8B-B14F-4D97-AF65-F5344CB8AC3E}">
        <p14:creationId xmlns:p14="http://schemas.microsoft.com/office/powerpoint/2010/main" val="4021098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Tina</a:t>
            </a:r>
          </a:p>
        </p:txBody>
      </p:sp>
      <p:sp>
        <p:nvSpPr>
          <p:cNvPr id="4" name="Slide Number Placeholder 3"/>
          <p:cNvSpPr>
            <a:spLocks noGrp="1"/>
          </p:cNvSpPr>
          <p:nvPr>
            <p:ph type="sldNum" sz="quarter" idx="10"/>
          </p:nvPr>
        </p:nvSpPr>
        <p:spPr/>
        <p:txBody>
          <a:bodyPr/>
          <a:lstStyle/>
          <a:p>
            <a:fld id="{CE60A64D-9269-4E22-A82A-EB0CC43C8A49}" type="slidenum">
              <a:rPr lang="en-US"/>
              <a:t>13</a:t>
            </a:fld>
            <a:endParaRPr lang="en-US"/>
          </a:p>
        </p:txBody>
      </p:sp>
    </p:spTree>
    <p:extLst>
      <p:ext uri="{BB962C8B-B14F-4D97-AF65-F5344CB8AC3E}">
        <p14:creationId xmlns:p14="http://schemas.microsoft.com/office/powerpoint/2010/main" val="1564022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512BCB-F087-4D87-B489-AD8943C946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538" b="56700"/>
          <a:stretch/>
        </p:blipFill>
        <p:spPr>
          <a:xfrm>
            <a:off x="-10686" y="4546208"/>
            <a:ext cx="12192001" cy="1629624"/>
          </a:xfrm>
          <a:prstGeom prst="rect">
            <a:avLst/>
          </a:prstGeom>
        </p:spPr>
      </p:pic>
      <p:pic>
        <p:nvPicPr>
          <p:cNvPr id="9" name="Picture 8">
            <a:extLst>
              <a:ext uri="{FF2B5EF4-FFF2-40B4-BE49-F238E27FC236}">
                <a16:creationId xmlns:a16="http://schemas.microsoft.com/office/drawing/2014/main" id="{398CE205-460D-4CDA-9E02-0A33CABE4397}"/>
              </a:ext>
            </a:extLst>
          </p:cNvPr>
          <p:cNvPicPr>
            <a:picLocks noChangeAspect="1"/>
          </p:cNvPicPr>
          <p:nvPr userDrawn="1"/>
        </p:nvPicPr>
        <p:blipFill rotWithShape="1">
          <a:blip r:embed="rId3"/>
          <a:srcRect l="77385" t="15682" r="2464" b="57878"/>
          <a:stretch/>
        </p:blipFill>
        <p:spPr>
          <a:xfrm>
            <a:off x="5655899" y="5132653"/>
            <a:ext cx="289932" cy="325615"/>
          </a:xfrm>
          <a:prstGeom prst="rect">
            <a:avLst/>
          </a:prstGeom>
        </p:spPr>
      </p:pic>
      <p:pic>
        <p:nvPicPr>
          <p:cNvPr id="10" name="Picture 9">
            <a:extLst>
              <a:ext uri="{FF2B5EF4-FFF2-40B4-BE49-F238E27FC236}">
                <a16:creationId xmlns:a16="http://schemas.microsoft.com/office/drawing/2014/main" id="{93D11AA2-979D-4181-AAF1-DA5FA3A7103B}"/>
              </a:ext>
            </a:extLst>
          </p:cNvPr>
          <p:cNvPicPr>
            <a:picLocks noChangeAspect="1"/>
          </p:cNvPicPr>
          <p:nvPr userDrawn="1"/>
        </p:nvPicPr>
        <p:blipFill rotWithShape="1">
          <a:blip r:embed="rId4"/>
          <a:srcRect l="76951" t="44956" r="5068" b="34501"/>
          <a:stretch/>
        </p:blipFill>
        <p:spPr>
          <a:xfrm>
            <a:off x="5655899" y="5495293"/>
            <a:ext cx="258708" cy="254247"/>
          </a:xfrm>
          <a:prstGeom prst="rect">
            <a:avLst/>
          </a:prstGeom>
        </p:spPr>
      </p:pic>
      <p:pic>
        <p:nvPicPr>
          <p:cNvPr id="11" name="Picture 10">
            <a:extLst>
              <a:ext uri="{FF2B5EF4-FFF2-40B4-BE49-F238E27FC236}">
                <a16:creationId xmlns:a16="http://schemas.microsoft.com/office/drawing/2014/main" id="{4D33D91B-8350-4076-B6B5-F86C2E646F2A}"/>
              </a:ext>
            </a:extLst>
          </p:cNvPr>
          <p:cNvPicPr>
            <a:picLocks noChangeAspect="1"/>
          </p:cNvPicPr>
          <p:nvPr userDrawn="1"/>
        </p:nvPicPr>
        <p:blipFill rotWithShape="1">
          <a:blip r:embed="rId4"/>
          <a:srcRect l="65481" t="64779" r="17778" b="15758"/>
          <a:stretch/>
        </p:blipFill>
        <p:spPr>
          <a:xfrm>
            <a:off x="5489338" y="5736750"/>
            <a:ext cx="240867" cy="240866"/>
          </a:xfrm>
          <a:prstGeom prst="rect">
            <a:avLst/>
          </a:prstGeom>
        </p:spPr>
      </p:pic>
      <p:pic>
        <p:nvPicPr>
          <p:cNvPr id="12" name="Picture 11">
            <a:extLst>
              <a:ext uri="{FF2B5EF4-FFF2-40B4-BE49-F238E27FC236}">
                <a16:creationId xmlns:a16="http://schemas.microsoft.com/office/drawing/2014/main" id="{6A46EC00-B6BA-4A0C-93C4-BBA19494597D}"/>
              </a:ext>
            </a:extLst>
          </p:cNvPr>
          <p:cNvPicPr>
            <a:picLocks noChangeAspect="1"/>
          </p:cNvPicPr>
          <p:nvPr userDrawn="1"/>
        </p:nvPicPr>
        <p:blipFill rotWithShape="1">
          <a:blip r:embed="rId4"/>
          <a:srcRect l="48760" t="74102" r="34809" b="7877"/>
          <a:stretch/>
        </p:blipFill>
        <p:spPr>
          <a:xfrm>
            <a:off x="5249735" y="5858748"/>
            <a:ext cx="236406" cy="223025"/>
          </a:xfrm>
          <a:prstGeom prst="rect">
            <a:avLst/>
          </a:prstGeom>
        </p:spPr>
      </p:pic>
      <p:pic>
        <p:nvPicPr>
          <p:cNvPr id="13" name="Picture 12">
            <a:extLst>
              <a:ext uri="{FF2B5EF4-FFF2-40B4-BE49-F238E27FC236}">
                <a16:creationId xmlns:a16="http://schemas.microsoft.com/office/drawing/2014/main" id="{C4E5EBBF-0FF9-4D17-8509-05BAED195D6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41300" t="37659" r="56919" b="59008"/>
          <a:stretch/>
        </p:blipFill>
        <p:spPr>
          <a:xfrm>
            <a:off x="5036167" y="5843790"/>
            <a:ext cx="217130" cy="228600"/>
          </a:xfrm>
          <a:prstGeom prst="rect">
            <a:avLst/>
          </a:prstGeom>
        </p:spPr>
      </p:pic>
      <p:pic>
        <p:nvPicPr>
          <p:cNvPr id="14" name="Picture 13">
            <a:extLst>
              <a:ext uri="{FF2B5EF4-FFF2-40B4-BE49-F238E27FC236}">
                <a16:creationId xmlns:a16="http://schemas.microsoft.com/office/drawing/2014/main" id="{5FD8604F-7810-4835-83E1-6DEF10D27800}"/>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9801" t="36788" r="58590" b="60440"/>
          <a:stretch/>
        </p:blipFill>
        <p:spPr>
          <a:xfrm>
            <a:off x="4852215" y="5782948"/>
            <a:ext cx="196112" cy="190124"/>
          </a:xfrm>
          <a:prstGeom prst="rect">
            <a:avLst/>
          </a:prstGeom>
        </p:spPr>
      </p:pic>
      <p:pic>
        <p:nvPicPr>
          <p:cNvPr id="15" name="Picture 14">
            <a:extLst>
              <a:ext uri="{FF2B5EF4-FFF2-40B4-BE49-F238E27FC236}">
                <a16:creationId xmlns:a16="http://schemas.microsoft.com/office/drawing/2014/main" id="{F26A13C4-709A-42D1-BEC2-EBA78837730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8146" t="32561" r="60406" b="65019"/>
          <a:stretch/>
        </p:blipFill>
        <p:spPr>
          <a:xfrm>
            <a:off x="4650256" y="5495721"/>
            <a:ext cx="176525" cy="165933"/>
          </a:xfrm>
          <a:prstGeom prst="rect">
            <a:avLst/>
          </a:prstGeom>
        </p:spPr>
      </p:pic>
      <p:pic>
        <p:nvPicPr>
          <p:cNvPr id="16" name="Picture 15">
            <a:extLst>
              <a:ext uri="{FF2B5EF4-FFF2-40B4-BE49-F238E27FC236}">
                <a16:creationId xmlns:a16="http://schemas.microsoft.com/office/drawing/2014/main" id="{C047AB66-AB65-4BAC-A378-20A7C8A995A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8827" t="34854" r="59902" b="62687"/>
          <a:stretch/>
        </p:blipFill>
        <p:spPr>
          <a:xfrm>
            <a:off x="4731684" y="5648902"/>
            <a:ext cx="154879" cy="168700"/>
          </a:xfrm>
          <a:prstGeom prst="rect">
            <a:avLst/>
          </a:prstGeom>
        </p:spPr>
      </p:pic>
      <p:pic>
        <p:nvPicPr>
          <p:cNvPr id="17" name="Picture 16">
            <a:extLst>
              <a:ext uri="{FF2B5EF4-FFF2-40B4-BE49-F238E27FC236}">
                <a16:creationId xmlns:a16="http://schemas.microsoft.com/office/drawing/2014/main" id="{4C9F0716-7FC0-4F6B-8AA8-A321E4286A64}"/>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8047" t="30252" r="60665" b="67456"/>
          <a:stretch/>
        </p:blipFill>
        <p:spPr>
          <a:xfrm>
            <a:off x="4640054" y="5330649"/>
            <a:ext cx="157163" cy="157162"/>
          </a:xfrm>
          <a:prstGeom prst="rect">
            <a:avLst/>
          </a:prstGeom>
        </p:spPr>
      </p:pic>
      <p:pic>
        <p:nvPicPr>
          <p:cNvPr id="18" name="Picture 17">
            <a:extLst>
              <a:ext uri="{FF2B5EF4-FFF2-40B4-BE49-F238E27FC236}">
                <a16:creationId xmlns:a16="http://schemas.microsoft.com/office/drawing/2014/main" id="{18498F74-0F92-46A3-83CF-1AE7791D9AD5}"/>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8038" t="28022" r="60751" b="69895"/>
          <a:stretch/>
        </p:blipFill>
        <p:spPr>
          <a:xfrm>
            <a:off x="4637249" y="5180804"/>
            <a:ext cx="147638" cy="142875"/>
          </a:xfrm>
          <a:prstGeom prst="rect">
            <a:avLst/>
          </a:prstGeom>
        </p:spPr>
      </p:pic>
      <p:sp>
        <p:nvSpPr>
          <p:cNvPr id="23" name="Rectangle 22">
            <a:extLst>
              <a:ext uri="{FF2B5EF4-FFF2-40B4-BE49-F238E27FC236}">
                <a16:creationId xmlns:a16="http://schemas.microsoft.com/office/drawing/2014/main" id="{81738565-E77A-4B74-B954-7FFAB4AF3461}"/>
              </a:ext>
            </a:extLst>
          </p:cNvPr>
          <p:cNvSpPr/>
          <p:nvPr userDrawn="1"/>
        </p:nvSpPr>
        <p:spPr>
          <a:xfrm>
            <a:off x="-2140" y="6340923"/>
            <a:ext cx="12192000" cy="93995"/>
          </a:xfrm>
          <a:prstGeom prst="rect">
            <a:avLst/>
          </a:prstGeom>
          <a:solidFill>
            <a:srgbClr val="FFB81C"/>
          </a:solidFill>
          <a:ln>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9DFA440-937D-4DAF-8003-F4C53E534504}"/>
              </a:ext>
            </a:extLst>
          </p:cNvPr>
          <p:cNvSpPr/>
          <p:nvPr userDrawn="1"/>
        </p:nvSpPr>
        <p:spPr>
          <a:xfrm>
            <a:off x="0" y="6407781"/>
            <a:ext cx="12192000" cy="444415"/>
          </a:xfrm>
          <a:prstGeom prst="rect">
            <a:avLst/>
          </a:prstGeom>
          <a:solidFill>
            <a:srgbClr val="092F57"/>
          </a:solidFill>
          <a:ln>
            <a:solidFill>
              <a:srgbClr val="092F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491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50"/>
                                        <p:tgtEl>
                                          <p:spTgt spid="18"/>
                                        </p:tgtEl>
                                      </p:cBhvr>
                                    </p:animEffect>
                                  </p:childTnLst>
                                </p:cTn>
                              </p:par>
                            </p:childTnLst>
                          </p:cTn>
                        </p:par>
                        <p:par>
                          <p:cTn id="11" fill="hold">
                            <p:stCondLst>
                              <p:cond delay="1000"/>
                            </p:stCondLst>
                            <p:childTnLst>
                              <p:par>
                                <p:cTn id="12" presetID="26" presetClass="emph" presetSubtype="0" fill="hold" nodeType="afterEffect">
                                  <p:stCondLst>
                                    <p:cond delay="0"/>
                                  </p:stCondLst>
                                  <p:childTnLst>
                                    <p:animEffect transition="out" filter="fade">
                                      <p:cBhvr>
                                        <p:cTn id="13" dur="250" tmFilter="0, 0; .2, .5; .8, .5; 1, 0"/>
                                        <p:tgtEl>
                                          <p:spTgt spid="18"/>
                                        </p:tgtEl>
                                      </p:cBhvr>
                                    </p:animEffect>
                                    <p:animScale>
                                      <p:cBhvr>
                                        <p:cTn id="14" dur="125" autoRev="1" fill="hold"/>
                                        <p:tgtEl>
                                          <p:spTgt spid="18"/>
                                        </p:tgtEl>
                                      </p:cBhvr>
                                      <p:by x="105000" y="105000"/>
                                    </p:animScale>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250"/>
                                        <p:tgtEl>
                                          <p:spTgt spid="17"/>
                                        </p:tgtEl>
                                      </p:cBhvr>
                                    </p:animEffect>
                                  </p:childTnLst>
                                </p:cTn>
                              </p:par>
                            </p:childTnLst>
                          </p:cTn>
                        </p:par>
                        <p:par>
                          <p:cTn id="18" fill="hold">
                            <p:stCondLst>
                              <p:cond delay="1250"/>
                            </p:stCondLst>
                            <p:childTnLst>
                              <p:par>
                                <p:cTn id="19" presetID="26" presetClass="emph" presetSubtype="0" fill="hold" nodeType="afterEffect">
                                  <p:stCondLst>
                                    <p:cond delay="0"/>
                                  </p:stCondLst>
                                  <p:childTnLst>
                                    <p:animEffect transition="out" filter="fade">
                                      <p:cBhvr>
                                        <p:cTn id="20" dur="250" tmFilter="0, 0; .2, .5; .8, .5; 1, 0"/>
                                        <p:tgtEl>
                                          <p:spTgt spid="17"/>
                                        </p:tgtEl>
                                      </p:cBhvr>
                                    </p:animEffect>
                                    <p:animScale>
                                      <p:cBhvr>
                                        <p:cTn id="21" dur="125" autoRev="1" fill="hold"/>
                                        <p:tgtEl>
                                          <p:spTgt spid="17"/>
                                        </p:tgtEl>
                                      </p:cBhvr>
                                      <p:by x="105000" y="105000"/>
                                    </p:animScale>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50"/>
                                        <p:tgtEl>
                                          <p:spTgt spid="15"/>
                                        </p:tgtEl>
                                      </p:cBhvr>
                                    </p:animEffect>
                                  </p:childTnLst>
                                </p:cTn>
                              </p:par>
                            </p:childTnLst>
                          </p:cTn>
                        </p:par>
                        <p:par>
                          <p:cTn id="25" fill="hold">
                            <p:stCondLst>
                              <p:cond delay="1500"/>
                            </p:stCondLst>
                            <p:childTnLst>
                              <p:par>
                                <p:cTn id="26" presetID="26" presetClass="emph" presetSubtype="0" fill="hold" nodeType="afterEffect">
                                  <p:stCondLst>
                                    <p:cond delay="0"/>
                                  </p:stCondLst>
                                  <p:childTnLst>
                                    <p:animEffect transition="out" filter="fade">
                                      <p:cBhvr>
                                        <p:cTn id="27" dur="250" tmFilter="0, 0; .2, .5; .8, .5; 1, 0"/>
                                        <p:tgtEl>
                                          <p:spTgt spid="15"/>
                                        </p:tgtEl>
                                      </p:cBhvr>
                                    </p:animEffect>
                                    <p:animScale>
                                      <p:cBhvr>
                                        <p:cTn id="28" dur="125" autoRev="1" fill="hold"/>
                                        <p:tgtEl>
                                          <p:spTgt spid="15"/>
                                        </p:tgtEl>
                                      </p:cBhvr>
                                      <p:by x="105000" y="105000"/>
                                    </p:animScale>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50"/>
                                        <p:tgtEl>
                                          <p:spTgt spid="16"/>
                                        </p:tgtEl>
                                      </p:cBhvr>
                                    </p:animEffect>
                                  </p:childTnLst>
                                </p:cTn>
                              </p:par>
                            </p:childTnLst>
                          </p:cTn>
                        </p:par>
                        <p:par>
                          <p:cTn id="32" fill="hold">
                            <p:stCondLst>
                              <p:cond delay="1750"/>
                            </p:stCondLst>
                            <p:childTnLst>
                              <p:par>
                                <p:cTn id="33" presetID="26" presetClass="emph" presetSubtype="0" fill="hold" nodeType="afterEffect">
                                  <p:stCondLst>
                                    <p:cond delay="0"/>
                                  </p:stCondLst>
                                  <p:childTnLst>
                                    <p:animEffect transition="out" filter="fade">
                                      <p:cBhvr>
                                        <p:cTn id="34" dur="250" tmFilter="0, 0; .2, .5; .8, .5; 1, 0"/>
                                        <p:tgtEl>
                                          <p:spTgt spid="16"/>
                                        </p:tgtEl>
                                      </p:cBhvr>
                                    </p:animEffect>
                                    <p:animScale>
                                      <p:cBhvr>
                                        <p:cTn id="35" dur="125" autoRev="1" fill="hold"/>
                                        <p:tgtEl>
                                          <p:spTgt spid="16"/>
                                        </p:tgtEl>
                                      </p:cBhvr>
                                      <p:by x="105000" y="105000"/>
                                    </p:animScale>
                                  </p:childTnLst>
                                </p:cTn>
                              </p:par>
                              <p:par>
                                <p:cTn id="36" presetID="10"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250"/>
                                        <p:tgtEl>
                                          <p:spTgt spid="14"/>
                                        </p:tgtEl>
                                      </p:cBhvr>
                                    </p:animEffect>
                                  </p:childTnLst>
                                </p:cTn>
                              </p:par>
                            </p:childTnLst>
                          </p:cTn>
                        </p:par>
                        <p:par>
                          <p:cTn id="39" fill="hold">
                            <p:stCondLst>
                              <p:cond delay="2000"/>
                            </p:stCondLst>
                            <p:childTnLst>
                              <p:par>
                                <p:cTn id="40" presetID="26" presetClass="emph" presetSubtype="0" fill="hold" nodeType="afterEffect">
                                  <p:stCondLst>
                                    <p:cond delay="0"/>
                                  </p:stCondLst>
                                  <p:childTnLst>
                                    <p:animEffect transition="out" filter="fade">
                                      <p:cBhvr>
                                        <p:cTn id="41" dur="250" tmFilter="0, 0; .2, .5; .8, .5; 1, 0"/>
                                        <p:tgtEl>
                                          <p:spTgt spid="14"/>
                                        </p:tgtEl>
                                      </p:cBhvr>
                                    </p:animEffect>
                                    <p:animScale>
                                      <p:cBhvr>
                                        <p:cTn id="42" dur="125" autoRev="1" fill="hold"/>
                                        <p:tgtEl>
                                          <p:spTgt spid="14"/>
                                        </p:tgtEl>
                                      </p:cBhvr>
                                      <p:by x="105000" y="105000"/>
                                    </p:animScale>
                                  </p:childTnLst>
                                </p:cTn>
                              </p:par>
                              <p:par>
                                <p:cTn id="43" presetID="10"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250"/>
                                        <p:tgtEl>
                                          <p:spTgt spid="13"/>
                                        </p:tgtEl>
                                      </p:cBhvr>
                                    </p:animEffect>
                                  </p:childTnLst>
                                </p:cTn>
                              </p:par>
                            </p:childTnLst>
                          </p:cTn>
                        </p:par>
                        <p:par>
                          <p:cTn id="46" fill="hold">
                            <p:stCondLst>
                              <p:cond delay="2250"/>
                            </p:stCondLst>
                            <p:childTnLst>
                              <p:par>
                                <p:cTn id="47" presetID="26" presetClass="emph" presetSubtype="0" fill="hold" nodeType="afterEffect">
                                  <p:stCondLst>
                                    <p:cond delay="0"/>
                                  </p:stCondLst>
                                  <p:childTnLst>
                                    <p:animEffect transition="out" filter="fade">
                                      <p:cBhvr>
                                        <p:cTn id="48" dur="250" tmFilter="0, 0; .2, .5; .8, .5; 1, 0"/>
                                        <p:tgtEl>
                                          <p:spTgt spid="13"/>
                                        </p:tgtEl>
                                      </p:cBhvr>
                                    </p:animEffect>
                                    <p:animScale>
                                      <p:cBhvr>
                                        <p:cTn id="49" dur="125" autoRev="1" fill="hold"/>
                                        <p:tgtEl>
                                          <p:spTgt spid="13"/>
                                        </p:tgtEl>
                                      </p:cBhvr>
                                      <p:by x="105000" y="105000"/>
                                    </p:animScale>
                                  </p:childTnLst>
                                </p:cTn>
                              </p:par>
                              <p:par>
                                <p:cTn id="50" presetID="10"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50"/>
                                        <p:tgtEl>
                                          <p:spTgt spid="12"/>
                                        </p:tgtEl>
                                      </p:cBhvr>
                                    </p:animEffect>
                                  </p:childTnLst>
                                </p:cTn>
                              </p:par>
                            </p:childTnLst>
                          </p:cTn>
                        </p:par>
                        <p:par>
                          <p:cTn id="53" fill="hold">
                            <p:stCondLst>
                              <p:cond delay="2500"/>
                            </p:stCondLst>
                            <p:childTnLst>
                              <p:par>
                                <p:cTn id="54" presetID="26" presetClass="emph" presetSubtype="0" fill="hold" nodeType="afterEffect">
                                  <p:stCondLst>
                                    <p:cond delay="0"/>
                                  </p:stCondLst>
                                  <p:childTnLst>
                                    <p:animEffect transition="out" filter="fade">
                                      <p:cBhvr>
                                        <p:cTn id="55" dur="250" tmFilter="0, 0; .2, .5; .8, .5; 1, 0"/>
                                        <p:tgtEl>
                                          <p:spTgt spid="12"/>
                                        </p:tgtEl>
                                      </p:cBhvr>
                                    </p:animEffect>
                                    <p:animScale>
                                      <p:cBhvr>
                                        <p:cTn id="56" dur="125" autoRev="1" fill="hold"/>
                                        <p:tgtEl>
                                          <p:spTgt spid="12"/>
                                        </p:tgtEl>
                                      </p:cBhvr>
                                      <p:by x="105000" y="105000"/>
                                    </p:animScale>
                                  </p:childTnLst>
                                </p:cTn>
                              </p:par>
                              <p:par>
                                <p:cTn id="57" presetID="10"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250"/>
                                        <p:tgtEl>
                                          <p:spTgt spid="11"/>
                                        </p:tgtEl>
                                      </p:cBhvr>
                                    </p:animEffect>
                                  </p:childTnLst>
                                </p:cTn>
                              </p:par>
                            </p:childTnLst>
                          </p:cTn>
                        </p:par>
                        <p:par>
                          <p:cTn id="60" fill="hold">
                            <p:stCondLst>
                              <p:cond delay="2750"/>
                            </p:stCondLst>
                            <p:childTnLst>
                              <p:par>
                                <p:cTn id="61" presetID="26" presetClass="emph" presetSubtype="0" fill="hold" nodeType="afterEffect">
                                  <p:stCondLst>
                                    <p:cond delay="0"/>
                                  </p:stCondLst>
                                  <p:childTnLst>
                                    <p:animEffect transition="out" filter="fade">
                                      <p:cBhvr>
                                        <p:cTn id="62" dur="250" tmFilter="0, 0; .2, .5; .8, .5; 1, 0"/>
                                        <p:tgtEl>
                                          <p:spTgt spid="11"/>
                                        </p:tgtEl>
                                      </p:cBhvr>
                                    </p:animEffect>
                                    <p:animScale>
                                      <p:cBhvr>
                                        <p:cTn id="63" dur="125" autoRev="1" fill="hold"/>
                                        <p:tgtEl>
                                          <p:spTgt spid="11"/>
                                        </p:tgtEl>
                                      </p:cBhvr>
                                      <p:by x="105000" y="105000"/>
                                    </p:animScale>
                                  </p:childTnLst>
                                </p:cTn>
                              </p:par>
                              <p:par>
                                <p:cTn id="64" presetID="10" presetClass="entr" presetSubtype="0"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250"/>
                                        <p:tgtEl>
                                          <p:spTgt spid="10"/>
                                        </p:tgtEl>
                                      </p:cBhvr>
                                    </p:animEffect>
                                  </p:childTnLst>
                                </p:cTn>
                              </p:par>
                            </p:childTnLst>
                          </p:cTn>
                        </p:par>
                        <p:par>
                          <p:cTn id="67" fill="hold">
                            <p:stCondLst>
                              <p:cond delay="3000"/>
                            </p:stCondLst>
                            <p:childTnLst>
                              <p:par>
                                <p:cTn id="68" presetID="26" presetClass="emph" presetSubtype="0" fill="hold" nodeType="afterEffect">
                                  <p:stCondLst>
                                    <p:cond delay="0"/>
                                  </p:stCondLst>
                                  <p:childTnLst>
                                    <p:animEffect transition="out" filter="fade">
                                      <p:cBhvr>
                                        <p:cTn id="69" dur="250" tmFilter="0, 0; .2, .5; .8, .5; 1, 0"/>
                                        <p:tgtEl>
                                          <p:spTgt spid="10"/>
                                        </p:tgtEl>
                                      </p:cBhvr>
                                    </p:animEffect>
                                    <p:animScale>
                                      <p:cBhvr>
                                        <p:cTn id="70" dur="125" autoRev="1" fill="hold"/>
                                        <p:tgtEl>
                                          <p:spTgt spid="10"/>
                                        </p:tgtEl>
                                      </p:cBhvr>
                                      <p:by x="105000" y="105000"/>
                                    </p:animScale>
                                  </p:childTnLst>
                                </p:cTn>
                              </p:par>
                              <p:par>
                                <p:cTn id="71" presetID="10" presetClass="entr" presetSubtype="0" fill="hold" nodeType="with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250"/>
                                        <p:tgtEl>
                                          <p:spTgt spid="9"/>
                                        </p:tgtEl>
                                      </p:cBhvr>
                                    </p:animEffect>
                                  </p:childTnLst>
                                </p:cTn>
                              </p:par>
                            </p:childTnLst>
                          </p:cTn>
                        </p:par>
                        <p:par>
                          <p:cTn id="74" fill="hold">
                            <p:stCondLst>
                              <p:cond delay="3250"/>
                            </p:stCondLst>
                            <p:childTnLst>
                              <p:par>
                                <p:cTn id="75" presetID="26" presetClass="emph" presetSubtype="0" fill="hold" nodeType="afterEffect">
                                  <p:stCondLst>
                                    <p:cond delay="0"/>
                                  </p:stCondLst>
                                  <p:childTnLst>
                                    <p:animEffect transition="out" filter="fade">
                                      <p:cBhvr>
                                        <p:cTn id="76" dur="250" tmFilter="0, 0; .2, .5; .8, .5; 1, 0"/>
                                        <p:tgtEl>
                                          <p:spTgt spid="9"/>
                                        </p:tgtEl>
                                      </p:cBhvr>
                                    </p:animEffect>
                                    <p:animScale>
                                      <p:cBhvr>
                                        <p:cTn id="77" dur="12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52A89-8D22-4887-9744-2F020F50C4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99F274-32D0-47E1-A257-04FCBC727F1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754C454-4367-4D6B-A533-32CAF5A42063}"/>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3/3/2021</a:t>
            </a:fld>
            <a:endParaRPr lang="en-US"/>
          </a:p>
        </p:txBody>
      </p:sp>
      <p:sp>
        <p:nvSpPr>
          <p:cNvPr id="5" name="Footer Placeholder 4">
            <a:extLst>
              <a:ext uri="{FF2B5EF4-FFF2-40B4-BE49-F238E27FC236}">
                <a16:creationId xmlns:a16="http://schemas.microsoft.com/office/drawing/2014/main" id="{741C7FAB-8197-4E36-9D61-EFB247F873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3F3932-C4F6-4273-9532-2D5FBE781DC9}"/>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3511041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2AC72-9C38-48D5-91FF-2903FA2F6C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D91B28A-CEC3-405B-B0D0-856BA250445F}"/>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656180-2139-4FC1-A51F-71CD47D522E4}"/>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424FC8-20D0-4230-96C8-5986BCE93EE6}"/>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3/3/2021</a:t>
            </a:fld>
            <a:endParaRPr lang="en-US"/>
          </a:p>
        </p:txBody>
      </p:sp>
      <p:sp>
        <p:nvSpPr>
          <p:cNvPr id="6" name="Footer Placeholder 5">
            <a:extLst>
              <a:ext uri="{FF2B5EF4-FFF2-40B4-BE49-F238E27FC236}">
                <a16:creationId xmlns:a16="http://schemas.microsoft.com/office/drawing/2014/main" id="{1A2D2061-CF6E-43A9-B7D5-CD118AB389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F95C4D-E507-4C47-9BCF-94F0DFA2B48E}"/>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862732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807A0-13E7-4820-9552-4DAC5D508FF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2F8B9F8-B3B9-44CA-ABA7-10C5050528A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1A4B122-01BC-42EE-9B5A-D93FB6056F78}"/>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49B4D3-8E18-46CF-9A48-37C62F1651F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39BF4E-FF0E-4748-A293-C7B04A8CBEA2}"/>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8B61C0-761C-46EC-B798-41C674A871FD}"/>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3/3/2021</a:t>
            </a:fld>
            <a:endParaRPr lang="en-US"/>
          </a:p>
        </p:txBody>
      </p:sp>
      <p:sp>
        <p:nvSpPr>
          <p:cNvPr id="8" name="Footer Placeholder 7">
            <a:extLst>
              <a:ext uri="{FF2B5EF4-FFF2-40B4-BE49-F238E27FC236}">
                <a16:creationId xmlns:a16="http://schemas.microsoft.com/office/drawing/2014/main" id="{6214F536-FC6B-4B9C-8997-57F43818B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ACBD3DC-1B75-4D7E-AE78-51AAFC2A1CD8}"/>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2436865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7A355-9168-4605-A098-1FC4C634A18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15333BC-5CE8-4A36-99BE-78C5BFAED637}"/>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3/3/2021</a:t>
            </a:fld>
            <a:endParaRPr lang="en-US"/>
          </a:p>
        </p:txBody>
      </p:sp>
      <p:sp>
        <p:nvSpPr>
          <p:cNvPr id="4" name="Footer Placeholder 3">
            <a:extLst>
              <a:ext uri="{FF2B5EF4-FFF2-40B4-BE49-F238E27FC236}">
                <a16:creationId xmlns:a16="http://schemas.microsoft.com/office/drawing/2014/main" id="{0C5DC99B-816C-4F2B-AA1C-D8333A4854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4CF7467-F470-4807-8787-A17ED5044BE5}"/>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681626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917875-15AF-43A2-AB59-3134461AE603}"/>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3/3/2021</a:t>
            </a:fld>
            <a:endParaRPr lang="en-US"/>
          </a:p>
        </p:txBody>
      </p:sp>
      <p:sp>
        <p:nvSpPr>
          <p:cNvPr id="3" name="Footer Placeholder 2">
            <a:extLst>
              <a:ext uri="{FF2B5EF4-FFF2-40B4-BE49-F238E27FC236}">
                <a16:creationId xmlns:a16="http://schemas.microsoft.com/office/drawing/2014/main" id="{117CB7B5-7B94-41C3-B496-CC5BC863F9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0C213D8-2D88-4181-9560-890385168F67}"/>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1951155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1EBF7-752B-4F40-B6A4-B113AFD803F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F071A4-915B-4692-BBE9-FA18957AE40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0350ED-C235-4E7E-AECD-BA5A074C67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8601A3-0DA9-4F7E-ACD3-E49ED0F903FC}"/>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3/3/2021</a:t>
            </a:fld>
            <a:endParaRPr lang="en-US"/>
          </a:p>
        </p:txBody>
      </p:sp>
      <p:sp>
        <p:nvSpPr>
          <p:cNvPr id="6" name="Footer Placeholder 5">
            <a:extLst>
              <a:ext uri="{FF2B5EF4-FFF2-40B4-BE49-F238E27FC236}">
                <a16:creationId xmlns:a16="http://schemas.microsoft.com/office/drawing/2014/main" id="{1E4B2F19-79AD-4A58-A28D-FC28F1CB9A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EDF5977-0E78-4B39-83A3-0B64A75BDE96}"/>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97243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AA2B8-AFB2-4A6D-9709-88BC15840A5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649840-7926-4112-8E5F-A69915FA31B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16CA13-F3E5-4213-A958-1E86B16B354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1C6ABE-78B2-446E-BC01-0B54236EEB6B}"/>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3/3/2021</a:t>
            </a:fld>
            <a:endParaRPr lang="en-US"/>
          </a:p>
        </p:txBody>
      </p:sp>
      <p:sp>
        <p:nvSpPr>
          <p:cNvPr id="6" name="Footer Placeholder 5">
            <a:extLst>
              <a:ext uri="{FF2B5EF4-FFF2-40B4-BE49-F238E27FC236}">
                <a16:creationId xmlns:a16="http://schemas.microsoft.com/office/drawing/2014/main" id="{FD15504D-8764-4B59-96F4-0261092751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94A7FFA-56E7-4691-A328-183143FEE51F}"/>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571926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484C4-A48D-4152-9259-2729822FE6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A30B0D-AD8B-4A94-9A8B-24383365D8C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9C964D-02D9-4D17-9D53-6B252374152C}"/>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3/3/2021</a:t>
            </a:fld>
            <a:endParaRPr lang="en-US"/>
          </a:p>
        </p:txBody>
      </p:sp>
      <p:sp>
        <p:nvSpPr>
          <p:cNvPr id="5" name="Footer Placeholder 4">
            <a:extLst>
              <a:ext uri="{FF2B5EF4-FFF2-40B4-BE49-F238E27FC236}">
                <a16:creationId xmlns:a16="http://schemas.microsoft.com/office/drawing/2014/main" id="{B8B7A6F1-ECE9-4AA7-B24A-4FDA8497D7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745892F-FFE5-411D-97D9-D6218A7041FB}"/>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1873941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8A408E-3910-44EE-BC9E-DFC302F4E8F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4F2547-793B-431F-8D9C-A5A4E1909E8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C430F9-0D13-4D89-8AF7-3E0F9F997B5D}"/>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3/3/2021</a:t>
            </a:fld>
            <a:endParaRPr lang="en-US"/>
          </a:p>
        </p:txBody>
      </p:sp>
      <p:sp>
        <p:nvSpPr>
          <p:cNvPr id="5" name="Footer Placeholder 4">
            <a:extLst>
              <a:ext uri="{FF2B5EF4-FFF2-40B4-BE49-F238E27FC236}">
                <a16:creationId xmlns:a16="http://schemas.microsoft.com/office/drawing/2014/main" id="{A6C36167-933A-46F8-8EE2-17F4E67E1A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F56BB41-0104-489F-9ADD-2BDCD01C8F53}"/>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846623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097280" y="6459785"/>
            <a:ext cx="2472271" cy="365125"/>
          </a:xfrm>
          <a:prstGeom prst="rect">
            <a:avLst/>
          </a:prstGeom>
        </p:spPr>
        <p:txBody>
          <a:bodyPr/>
          <a:lstStyle/>
          <a:p>
            <a:fld id="{7DF602C7-C6A7-47CA-AEFE-69E1C3325B8C}" type="datetime1">
              <a:rPr lang="en-US" smtClean="0"/>
              <a:pPr/>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lvl1pPr>
              <a:defRPr/>
            </a:lvl1pPr>
          </a:lstStyle>
          <a:p>
            <a:fld id="{09FD40A8-2577-496C-A5EF-B6C05378566F}" type="slidenum">
              <a:rPr lang="en-US" smtClean="0"/>
              <a:pPr/>
              <a:t>‹#›</a:t>
            </a:fld>
            <a:endParaRPr lang="en-US" dirty="0"/>
          </a:p>
        </p:txBody>
      </p:sp>
      <p:cxnSp>
        <p:nvCxnSpPr>
          <p:cNvPr id="8" name="Straight Connector 7">
            <a:extLst>
              <a:ext uri="{FF2B5EF4-FFF2-40B4-BE49-F238E27FC236}">
                <a16:creationId xmlns:a16="http://schemas.microsoft.com/office/drawing/2014/main" id="{6D859427-50B9-4F79-B1F8-C5AE417624E4}"/>
              </a:ext>
            </a:extLst>
          </p:cNvPr>
          <p:cNvCxnSpPr>
            <a:cxnSpLocks/>
          </p:cNvCxnSpPr>
          <p:nvPr userDrawn="1"/>
        </p:nvCxnSpPr>
        <p:spPr>
          <a:xfrm>
            <a:off x="814111" y="1080328"/>
            <a:ext cx="10563778" cy="0"/>
          </a:xfrm>
          <a:prstGeom prst="line">
            <a:avLst/>
          </a:prstGeom>
          <a:ln w="28575">
            <a:solidFill>
              <a:srgbClr val="092F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0260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33ADA-05A7-435C-92E8-5F81AFD723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1FAC05-3AB5-4232-99FE-578F1BEDBE8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9565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85" y="286604"/>
            <a:ext cx="11500338" cy="513496"/>
          </a:xfrm>
        </p:spPr>
        <p:txBody>
          <a:bodyPr anchor="t">
            <a:normAutofit/>
          </a:bodyPr>
          <a:lstStyle>
            <a:lvl1pPr marL="0">
              <a:defRPr sz="3200"/>
            </a:lvl1pPr>
          </a:lstStyle>
          <a:p>
            <a:r>
              <a:rPr lang="en-US" dirty="0"/>
              <a:t>Click to edit Master title style</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89981B7A-DCA7-4E46-A2A0-9BC053CA059F}" type="datetimeFigureOut">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F355FADB-B64F-4E85-8D31-602ABE641014}" type="slidenum">
              <a:rPr lang="en-US" smtClean="0"/>
              <a:t>‹#›</a:t>
            </a:fld>
            <a:endParaRPr lang="en-US" dirty="0"/>
          </a:p>
        </p:txBody>
      </p:sp>
      <p:cxnSp>
        <p:nvCxnSpPr>
          <p:cNvPr id="8" name="Straight Connector 7">
            <a:extLst>
              <a:ext uri="{FF2B5EF4-FFF2-40B4-BE49-F238E27FC236}">
                <a16:creationId xmlns:a16="http://schemas.microsoft.com/office/drawing/2014/main" id="{6D859427-50B9-4F79-B1F8-C5AE417624E4}"/>
              </a:ext>
            </a:extLst>
          </p:cNvPr>
          <p:cNvCxnSpPr/>
          <p:nvPr userDrawn="1"/>
        </p:nvCxnSpPr>
        <p:spPr>
          <a:xfrm>
            <a:off x="1097280" y="1404792"/>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1F4335FF-5F4A-4EE9-AF44-F491ECEA3049}"/>
              </a:ext>
            </a:extLst>
          </p:cNvPr>
          <p:cNvSpPr>
            <a:spLocks noGrp="1"/>
          </p:cNvSpPr>
          <p:nvPr>
            <p:ph type="body" sz="quarter" idx="13"/>
          </p:nvPr>
        </p:nvSpPr>
        <p:spPr>
          <a:xfrm>
            <a:off x="360362" y="800100"/>
            <a:ext cx="11500337" cy="604689"/>
          </a:xfrm>
        </p:spPr>
        <p:txBody>
          <a:bodyPr/>
          <a:lstStyle/>
          <a:p>
            <a:pPr lvl="0"/>
            <a:r>
              <a:rPr lang="en-US" dirty="0"/>
              <a:t>Edit Master text styles</a:t>
            </a:r>
          </a:p>
          <a:p>
            <a:pPr lvl="1"/>
            <a:endParaRPr lang="en-US" dirty="0"/>
          </a:p>
        </p:txBody>
      </p:sp>
    </p:spTree>
    <p:extLst>
      <p:ext uri="{BB962C8B-B14F-4D97-AF65-F5344CB8AC3E}">
        <p14:creationId xmlns:p14="http://schemas.microsoft.com/office/powerpoint/2010/main" val="4035058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85" y="286604"/>
            <a:ext cx="11500338" cy="513496"/>
          </a:xfrm>
        </p:spPr>
        <p:txBody>
          <a:bodyPr anchor="t">
            <a:normAutofit/>
          </a:bodyPr>
          <a:lstStyle>
            <a:lvl1pPr marL="0">
              <a:defRPr sz="3200"/>
            </a:lvl1pPr>
          </a:lstStyle>
          <a:p>
            <a:r>
              <a:rPr lang="en-US" dirty="0"/>
              <a:t>Click to edit Master title style</a:t>
            </a:r>
          </a:p>
        </p:txBody>
      </p:sp>
      <p:sp>
        <p:nvSpPr>
          <p:cNvPr id="3" name="Content Placeholder 2"/>
          <p:cNvSpPr>
            <a:spLocks noGrp="1"/>
          </p:cNvSpPr>
          <p:nvPr>
            <p:ph idx="1"/>
          </p:nvPr>
        </p:nvSpPr>
        <p:spPr>
          <a:xfrm>
            <a:off x="360485" y="1572768"/>
            <a:ext cx="11500338" cy="4626864"/>
          </a:xfrm>
        </p:spPr>
        <p:txBody>
          <a:bodyPr/>
          <a:lstStyle>
            <a:lvl1pPr>
              <a:defRPr sz="1800"/>
            </a:lvl1pPr>
            <a:lvl2pPr>
              <a:defRPr sz="16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89981B7A-DCA7-4E46-A2A0-9BC053CA059F}" type="datetimeFigureOut">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F355FADB-B64F-4E85-8D31-602ABE641014}" type="slidenum">
              <a:rPr lang="en-US" smtClean="0"/>
              <a:t>‹#›</a:t>
            </a:fld>
            <a:endParaRPr lang="en-US" dirty="0"/>
          </a:p>
        </p:txBody>
      </p:sp>
      <p:sp>
        <p:nvSpPr>
          <p:cNvPr id="11" name="Text Placeholder 12">
            <a:extLst>
              <a:ext uri="{FF2B5EF4-FFF2-40B4-BE49-F238E27FC236}">
                <a16:creationId xmlns:a16="http://schemas.microsoft.com/office/drawing/2014/main" id="{41DF5986-130A-48DD-9B12-B6403C2C2256}"/>
              </a:ext>
            </a:extLst>
          </p:cNvPr>
          <p:cNvSpPr>
            <a:spLocks noGrp="1"/>
          </p:cNvSpPr>
          <p:nvPr>
            <p:ph type="body" sz="quarter" idx="13"/>
          </p:nvPr>
        </p:nvSpPr>
        <p:spPr>
          <a:xfrm>
            <a:off x="360362" y="800100"/>
            <a:ext cx="11500337" cy="604689"/>
          </a:xfrm>
        </p:spPr>
        <p:txBody>
          <a:bodyPr/>
          <a:lstStyle/>
          <a:p>
            <a:pPr lvl="0"/>
            <a:r>
              <a:rPr lang="en-US" dirty="0"/>
              <a:t>Edit Master text styles</a:t>
            </a:r>
          </a:p>
          <a:p>
            <a:pPr lvl="1"/>
            <a:endParaRPr lang="en-US" dirty="0"/>
          </a:p>
        </p:txBody>
      </p:sp>
    </p:spTree>
    <p:extLst>
      <p:ext uri="{BB962C8B-B14F-4D97-AF65-F5344CB8AC3E}">
        <p14:creationId xmlns:p14="http://schemas.microsoft.com/office/powerpoint/2010/main" val="1012091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85" y="286604"/>
            <a:ext cx="11500338" cy="513496"/>
          </a:xfrm>
        </p:spPr>
        <p:txBody>
          <a:bodyPr anchor="t">
            <a:normAutofit/>
          </a:bodyPr>
          <a:lstStyle>
            <a:lvl1pPr marL="0">
              <a:defRPr sz="3200">
                <a:solidFill>
                  <a:schemeClr val="accent2"/>
                </a:solidFill>
              </a:defRPr>
            </a:lvl1pPr>
          </a:lstStyle>
          <a:p>
            <a:r>
              <a:rPr lang="en-US" dirty="0"/>
              <a:t>Click to edit Master title style</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89981B7A-DCA7-4E46-A2A0-9BC053CA059F}" type="datetimeFigureOut">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F355FADB-B64F-4E85-8D31-602ABE641014}" type="slidenum">
              <a:rPr lang="en-US" smtClean="0"/>
              <a:t>‹#›</a:t>
            </a:fld>
            <a:endParaRPr lang="en-US" dirty="0"/>
          </a:p>
        </p:txBody>
      </p:sp>
      <p:sp>
        <p:nvSpPr>
          <p:cNvPr id="11" name="Text Placeholder 12">
            <a:extLst>
              <a:ext uri="{FF2B5EF4-FFF2-40B4-BE49-F238E27FC236}">
                <a16:creationId xmlns:a16="http://schemas.microsoft.com/office/drawing/2014/main" id="{41DF5986-130A-48DD-9B12-B6403C2C2256}"/>
              </a:ext>
            </a:extLst>
          </p:cNvPr>
          <p:cNvSpPr>
            <a:spLocks noGrp="1"/>
          </p:cNvSpPr>
          <p:nvPr>
            <p:ph type="body" sz="quarter" idx="13"/>
          </p:nvPr>
        </p:nvSpPr>
        <p:spPr>
          <a:xfrm>
            <a:off x="360362" y="800100"/>
            <a:ext cx="11500337" cy="604689"/>
          </a:xfrm>
        </p:spPr>
        <p:txBody>
          <a:bodyPr/>
          <a:lstStyle>
            <a:lvl1pPr>
              <a:defRPr>
                <a:solidFill>
                  <a:schemeClr val="accent2"/>
                </a:solidFill>
              </a:defRPr>
            </a:lvl1pPr>
          </a:lstStyle>
          <a:p>
            <a:pPr lvl="0"/>
            <a:r>
              <a:rPr lang="en-US" dirty="0"/>
              <a:t>Edit Master text styles</a:t>
            </a:r>
          </a:p>
          <a:p>
            <a:pPr lvl="1"/>
            <a:endParaRPr lang="en-US" dirty="0"/>
          </a:p>
        </p:txBody>
      </p:sp>
    </p:spTree>
    <p:extLst>
      <p:ext uri="{BB962C8B-B14F-4D97-AF65-F5344CB8AC3E}">
        <p14:creationId xmlns:p14="http://schemas.microsoft.com/office/powerpoint/2010/main" val="786866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89981B7A-DCA7-4E46-A2A0-9BC053CA059F}" type="datetimeFigureOut">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31720" y="6459785"/>
            <a:ext cx="1312025" cy="365125"/>
          </a:xfrm>
          <a:prstGeom prst="rect">
            <a:avLst/>
          </a:prstGeom>
        </p:spPr>
        <p:txBody>
          <a:bodyPr/>
          <a:lstStyle/>
          <a:p>
            <a:fld id="{F355FADB-B64F-4E85-8D31-602ABE641014}"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849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nchor="t">
            <a:normAutofit/>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89981B7A-DCA7-4E46-A2A0-9BC053CA059F}" type="datetimeFigureOut">
              <a:rPr lang="en-US" smtClean="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1366032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nchor="t">
            <a:normAutofit/>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89981B7A-DCA7-4E46-A2A0-9BC053CA059F}" type="datetimeFigureOut">
              <a:rPr lang="en-US" smtClean="0"/>
              <a:t>3/3/2021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34224461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89981B7A-DCA7-4E46-A2A0-9BC053CA059F}" type="datetimeFigureOut">
              <a:rPr lang="en-US" smtClean="0"/>
              <a:t>3/3/2021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9900458" y="6459785"/>
            <a:ext cx="1312025" cy="365125"/>
          </a:xfrm>
          <a:prstGeom prst="rect">
            <a:avLst/>
          </a:prstGeom>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5704574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89981B7A-DCA7-4E46-A2A0-9BC053CA059F}" type="datetimeFigureOut">
              <a:rPr lang="en-US" smtClean="0"/>
              <a:t>3/3/2021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F355FADB-B64F-4E85-8D31-602ABE641014}" type="slidenum">
              <a:rPr lang="en-US" smtClean="0"/>
              <a:t>‹#›</a:t>
            </a:fld>
            <a:endParaRPr lang="en-US" dirty="0"/>
          </a:p>
        </p:txBody>
      </p:sp>
      <p:pic>
        <p:nvPicPr>
          <p:cNvPr id="10" name="Picture 9">
            <a:extLst>
              <a:ext uri="{FF2B5EF4-FFF2-40B4-BE49-F238E27FC236}">
                <a16:creationId xmlns:a16="http://schemas.microsoft.com/office/drawing/2014/main" id="{423EFF99-8F70-48D7-9FA5-56BC3119B0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5340" y="5976982"/>
            <a:ext cx="1301319" cy="1301319"/>
          </a:xfrm>
          <a:prstGeom prst="rect">
            <a:avLst/>
          </a:prstGeom>
        </p:spPr>
      </p:pic>
    </p:spTree>
    <p:extLst>
      <p:ext uri="{BB962C8B-B14F-4D97-AF65-F5344CB8AC3E}">
        <p14:creationId xmlns:p14="http://schemas.microsoft.com/office/powerpoint/2010/main" val="38088820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Section Sli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lvl1pPr marL="0" indent="0">
              <a:buNone/>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89981B7A-DCA7-4E46-A2A0-9BC053CA059F}" type="datetimeFigureOut">
              <a:rPr lang="en-US" smtClean="0"/>
              <a:t>3/3/2021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lvl1pPr>
              <a:defRPr>
                <a:solidFill>
                  <a:schemeClr val="tx2"/>
                </a:solidFill>
              </a:defRPr>
            </a:lvl1pPr>
          </a:lstStyle>
          <a:p>
            <a:fld id="{F355FADB-B64F-4E85-8D31-602ABE641014}" type="slidenum">
              <a:rPr lang="en-US" smtClean="0"/>
              <a:t>‹#›</a:t>
            </a:fld>
            <a:endParaRPr lang="en-US" dirty="0"/>
          </a:p>
        </p:txBody>
      </p:sp>
    </p:spTree>
    <p:extLst>
      <p:ext uri="{BB962C8B-B14F-4D97-AF65-F5344CB8AC3E}">
        <p14:creationId xmlns:p14="http://schemas.microsoft.com/office/powerpoint/2010/main" val="3983515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Tag line &amp; 1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noChangeArrowheads="1"/>
          </p:cNvSpPr>
          <p:nvPr>
            <p:ph idx="1"/>
          </p:nvPr>
        </p:nvSpPr>
        <p:spPr bwMode="black">
          <a:xfrm>
            <a:off x="785285" y="1720854"/>
            <a:ext cx="10797116" cy="1697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sz="1800"/>
            </a:lvl1pPr>
            <a:lvl2pPr>
              <a:defRPr sz="1600"/>
            </a:lvl2pPr>
            <a:lvl3pPr>
              <a:defRPr sz="1400"/>
            </a:lvl3pPr>
            <a:lvl4pPr>
              <a:defRPr sz="1200"/>
            </a:lvl4pPr>
            <a:lvl5pPr>
              <a:defRPr sz="1100"/>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Text Placeholder 9"/>
          <p:cNvSpPr>
            <a:spLocks noGrp="1"/>
          </p:cNvSpPr>
          <p:nvPr>
            <p:ph type="body" sz="quarter" idx="11"/>
          </p:nvPr>
        </p:nvSpPr>
        <p:spPr>
          <a:xfrm>
            <a:off x="785285" y="1061887"/>
            <a:ext cx="10797116" cy="464231"/>
          </a:xfrm>
        </p:spPr>
        <p:txBody>
          <a:bodyPr>
            <a:normAutofit/>
          </a:bodyPr>
          <a:lstStyle>
            <a:lvl1pPr>
              <a:lnSpc>
                <a:spcPct val="100000"/>
              </a:lnSpc>
              <a:spcBef>
                <a:spcPts val="0"/>
              </a:spcBef>
              <a:defRPr sz="2000"/>
            </a:lvl1pPr>
          </a:lstStyle>
          <a:p>
            <a:pPr lvl="0"/>
            <a:r>
              <a:rPr lang="en-US" dirty="0"/>
              <a:t>Click to edit Master text styles</a:t>
            </a:r>
          </a:p>
        </p:txBody>
      </p:sp>
    </p:spTree>
    <p:extLst>
      <p:ext uri="{BB962C8B-B14F-4D97-AF65-F5344CB8AC3E}">
        <p14:creationId xmlns:p14="http://schemas.microsoft.com/office/powerpoint/2010/main" val="37984010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61E0E-BAA0-49A7-ACB6-2B6879FF9C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FB5FBF-DD91-46CF-BA92-173D98DB47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27366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40737794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50347947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34704885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515" y="1272037"/>
            <a:ext cx="11062971"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8934593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1883376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0250207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6267027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35487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71495215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6033" y="442914"/>
            <a:ext cx="11336867" cy="409575"/>
          </a:xfrm>
        </p:spPr>
        <p:txBody>
          <a:bodyPr/>
          <a:lstStyle/>
          <a:p>
            <a:r>
              <a:rPr lang="en-US"/>
              <a:t>Click to edit Master title style</a:t>
            </a:r>
          </a:p>
        </p:txBody>
      </p:sp>
      <p:sp>
        <p:nvSpPr>
          <p:cNvPr id="3" name="Text Placeholder 2"/>
          <p:cNvSpPr>
            <a:spLocks noGrp="1"/>
          </p:cNvSpPr>
          <p:nvPr>
            <p:ph type="body" sz="half" idx="1"/>
          </p:nvPr>
        </p:nvSpPr>
        <p:spPr>
          <a:xfrm>
            <a:off x="436034" y="928689"/>
            <a:ext cx="5566833" cy="1527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6068" y="928689"/>
            <a:ext cx="5566833" cy="1527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1263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87FE5-5568-4A14-8D26-CD9D7168A7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71626B-928A-478D-BEA9-0762F5195FC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D78883-62FF-4860-ABBD-D3A0A4AA1F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06969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36032" y="1690689"/>
            <a:ext cx="11324167"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29444004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36032" y="1690689"/>
            <a:ext cx="11324167"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34292084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36032" y="1690689"/>
            <a:ext cx="11324167"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19042175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36032" y="1690689"/>
            <a:ext cx="11324167"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35735386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36032" y="1690689"/>
            <a:ext cx="11324167"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23202122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89981B7A-DCA7-4E46-A2A0-9BC053CA059F}" type="datetimeFigureOut">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13805766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33ADA-05A7-435C-92E8-5F81AFD72372}"/>
              </a:ext>
            </a:extLst>
          </p:cNvPr>
          <p:cNvSpPr>
            <a:spLocks noGrp="1"/>
          </p:cNvSpPr>
          <p:nvPr>
            <p:ph type="title"/>
          </p:nvPr>
        </p:nvSpPr>
        <p:spPr/>
        <p:txBody>
          <a:bodyPr/>
          <a:lstStyle>
            <a:lvl1pPr>
              <a:defRPr/>
            </a:lvl1pPr>
          </a:lstStyle>
          <a:p>
            <a:endParaRPr lang="en-US" dirty="0"/>
          </a:p>
        </p:txBody>
      </p:sp>
      <p:sp>
        <p:nvSpPr>
          <p:cNvPr id="3" name="Content Placeholder 2">
            <a:extLst>
              <a:ext uri="{FF2B5EF4-FFF2-40B4-BE49-F238E27FC236}">
                <a16:creationId xmlns:a16="http://schemas.microsoft.com/office/drawing/2014/main" id="{B61FAC05-3AB5-4232-99FE-578F1BEDBE8F}"/>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41678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B8EE4-D329-4DF2-A622-24ED62DAE914}"/>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612790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2BD94-466A-4BA4-BAE6-A150567B47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4F3FF7-1A9A-4F76-A2CF-6DD251DA26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E5E7619-8583-4673-B72A-3BE3EB3E674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A8A72A-9F25-4700-A44E-E2A87BDC16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B0A7D5E-F949-493A-B413-F4D904CF8E8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5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6D88B-C590-4B4C-B718-ED93DA51F22E}"/>
              </a:ext>
            </a:extLst>
          </p:cNvPr>
          <p:cNvSpPr>
            <a:spLocks noGrp="1"/>
          </p:cNvSpPr>
          <p:nvPr>
            <p:ph type="title"/>
          </p:nvPr>
        </p:nvSpPr>
        <p:spPr>
          <a:xfrm>
            <a:off x="838200" y="365126"/>
            <a:ext cx="10515600" cy="742912"/>
          </a:xfrm>
        </p:spPr>
        <p:txBody>
          <a:bodyPr>
            <a:normAutofit/>
          </a:bodyPr>
          <a:lstStyle>
            <a:lvl1pPr>
              <a:defRPr sz="4000"/>
            </a:lvl1pPr>
          </a:lstStyle>
          <a:p>
            <a:r>
              <a:rPr lang="en-US" dirty="0"/>
              <a:t>Click to edit Master title style</a:t>
            </a:r>
          </a:p>
        </p:txBody>
      </p:sp>
      <p:cxnSp>
        <p:nvCxnSpPr>
          <p:cNvPr id="4" name="Straight Connector 3">
            <a:extLst>
              <a:ext uri="{FF2B5EF4-FFF2-40B4-BE49-F238E27FC236}">
                <a16:creationId xmlns:a16="http://schemas.microsoft.com/office/drawing/2014/main" id="{6B9E05F9-6FEC-4405-B5F3-88A01C0BDA55}"/>
              </a:ext>
            </a:extLst>
          </p:cNvPr>
          <p:cNvCxnSpPr>
            <a:cxnSpLocks/>
          </p:cNvCxnSpPr>
          <p:nvPr userDrawn="1"/>
        </p:nvCxnSpPr>
        <p:spPr>
          <a:xfrm>
            <a:off x="838200" y="1108038"/>
            <a:ext cx="10515600" cy="0"/>
          </a:xfrm>
          <a:prstGeom prst="line">
            <a:avLst/>
          </a:prstGeom>
          <a:ln w="28575">
            <a:solidFill>
              <a:srgbClr val="092F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75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077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0C04A-3DC3-486C-B3AA-3DD22D5571D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A7671C-0045-4237-8224-96514BE87F7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AA61F5-AB02-46C9-AB93-B1CD7D3B213F}"/>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3/3/2021</a:t>
            </a:fld>
            <a:endParaRPr lang="en-US"/>
          </a:p>
        </p:txBody>
      </p:sp>
      <p:sp>
        <p:nvSpPr>
          <p:cNvPr id="5" name="Footer Placeholder 4">
            <a:extLst>
              <a:ext uri="{FF2B5EF4-FFF2-40B4-BE49-F238E27FC236}">
                <a16:creationId xmlns:a16="http://schemas.microsoft.com/office/drawing/2014/main" id="{DC7A666B-5AF7-4822-9169-97DFFB8F79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CC09E4-E802-4942-AAFA-734012D7437D}"/>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2652050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70D1F-0A94-42F6-80FC-8862F462A20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88F7186-035D-49BF-BAF1-A77844EAB915}"/>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1D1C59-4AE7-4156-85D6-EB199502B9BA}"/>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3/3/2021</a:t>
            </a:fld>
            <a:endParaRPr lang="en-US"/>
          </a:p>
        </p:txBody>
      </p:sp>
      <p:sp>
        <p:nvSpPr>
          <p:cNvPr id="5" name="Footer Placeholder 4">
            <a:extLst>
              <a:ext uri="{FF2B5EF4-FFF2-40B4-BE49-F238E27FC236}">
                <a16:creationId xmlns:a16="http://schemas.microsoft.com/office/drawing/2014/main" id="{9F727BB4-E106-418B-A873-61DE746985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4E60E1-EFA5-4D79-A58C-5F661E098ADF}"/>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3651886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image" Target="../media/image1.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12089D-2D54-4A5B-B3E6-8FBF8493AE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0197693-1369-41A3-9423-9ED48683F1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09E58DD-C903-4FC4-A5B6-82235288C166}"/>
              </a:ext>
            </a:extLst>
          </p:cNvPr>
          <p:cNvSpPr/>
          <p:nvPr userDrawn="1"/>
        </p:nvSpPr>
        <p:spPr>
          <a:xfrm>
            <a:off x="-2140" y="6340923"/>
            <a:ext cx="12192000" cy="93995"/>
          </a:xfrm>
          <a:prstGeom prst="rect">
            <a:avLst/>
          </a:prstGeom>
          <a:solidFill>
            <a:srgbClr val="FFB81C"/>
          </a:solidFill>
          <a:ln>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F1C23F6-5D31-44A5-92E0-74E7678142B2}"/>
              </a:ext>
            </a:extLst>
          </p:cNvPr>
          <p:cNvSpPr/>
          <p:nvPr userDrawn="1"/>
        </p:nvSpPr>
        <p:spPr>
          <a:xfrm>
            <a:off x="0" y="6407781"/>
            <a:ext cx="12192000" cy="444415"/>
          </a:xfrm>
          <a:prstGeom prst="rect">
            <a:avLst/>
          </a:prstGeom>
          <a:solidFill>
            <a:srgbClr val="092F57"/>
          </a:solidFill>
          <a:ln>
            <a:solidFill>
              <a:srgbClr val="092F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94EE0A9-EF9D-4719-A487-2E7BC88920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716524" y="6262871"/>
            <a:ext cx="758952" cy="758952"/>
          </a:xfrm>
          <a:prstGeom prst="rect">
            <a:avLst/>
          </a:prstGeom>
        </p:spPr>
      </p:pic>
    </p:spTree>
    <p:extLst>
      <p:ext uri="{BB962C8B-B14F-4D97-AF65-F5344CB8AC3E}">
        <p14:creationId xmlns:p14="http://schemas.microsoft.com/office/powerpoint/2010/main" val="608050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rgbClr val="092F5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E1450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92F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92F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92F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92F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EFEF332-1C65-4F7C-885C-FD7E646062BF}"/>
              </a:ext>
            </a:extLst>
          </p:cNvPr>
          <p:cNvSpPr/>
          <p:nvPr userDrawn="1"/>
        </p:nvSpPr>
        <p:spPr>
          <a:xfrm>
            <a:off x="152400" y="0"/>
            <a:ext cx="4916245" cy="6858000"/>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A0420CF-83D5-41B2-A093-0291B91DDB83}"/>
              </a:ext>
            </a:extLst>
          </p:cNvPr>
          <p:cNvSpPr/>
          <p:nvPr userDrawn="1"/>
        </p:nvSpPr>
        <p:spPr>
          <a:xfrm>
            <a:off x="0" y="0"/>
            <a:ext cx="4916245" cy="6858000"/>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681367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userDrawn="1"/>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64074" y="7093268"/>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pic>
        <p:nvPicPr>
          <p:cNvPr id="11" name="Picture 10">
            <a:extLst>
              <a:ext uri="{FF2B5EF4-FFF2-40B4-BE49-F238E27FC236}">
                <a16:creationId xmlns:a16="http://schemas.microsoft.com/office/drawing/2014/main" id="{7CAA470E-F075-49A9-8553-979EE8F58363}"/>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5716524" y="6262871"/>
            <a:ext cx="758952" cy="758952"/>
          </a:xfrm>
          <a:prstGeom prst="rect">
            <a:avLst/>
          </a:prstGeom>
        </p:spPr>
      </p:pic>
    </p:spTree>
    <p:extLst>
      <p:ext uri="{BB962C8B-B14F-4D97-AF65-F5344CB8AC3E}">
        <p14:creationId xmlns:p14="http://schemas.microsoft.com/office/powerpoint/2010/main" val="148138218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6" r:id="rId28"/>
    <p:sldLayoutId id="2147483697" r:id="rId29"/>
  </p:sldLayoutIdLst>
  <p:txStyles>
    <p:titleStyle>
      <a:lvl1pPr algn="l" defTabSz="914400" rtl="0" eaLnBrk="1" latinLnBrk="0" hangingPunct="1">
        <a:lnSpc>
          <a:spcPct val="85000"/>
        </a:lnSpc>
        <a:spcBef>
          <a:spcPct val="0"/>
        </a:spcBef>
        <a:buNone/>
        <a:defRPr sz="4800" kern="1200" spc="-50" baseline="0">
          <a:solidFill>
            <a:schemeClr val="accent2"/>
          </a:solidFill>
          <a:latin typeface="Arial" panose="020B0604020202020204" pitchFamily="34" charset="0"/>
          <a:ea typeface="+mj-ea"/>
          <a:cs typeface="Arial" panose="020B060402020202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accent2"/>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hyperlink" Target="https://www.sco.idaho.gov/LivePages/luma_-welcome-to-luma-series.aspx" TargetMode="External"/><Relationship Id="rId13" Type="http://schemas.openxmlformats.org/officeDocument/2006/relationships/image" Target="../media/image18.png"/><Relationship Id="rId3" Type="http://schemas.openxmlformats.org/officeDocument/2006/relationships/image" Target="../media/image24.jpeg"/><Relationship Id="rId7" Type="http://schemas.openxmlformats.org/officeDocument/2006/relationships/hyperlink" Target="https://mailchi.mp/7a6534e5c316/luma-budget-module-overview-of-upcoming-training" TargetMode="External"/><Relationship Id="rId12" Type="http://schemas.openxmlformats.org/officeDocument/2006/relationships/image" Target="../media/image21.svg"/><Relationship Id="rId17" Type="http://schemas.openxmlformats.org/officeDocument/2006/relationships/hyperlink" Target="https://app.smartsheet.com/b/form/8cc2a90b887d4771b5e25c10989ce91a" TargetMode="External"/><Relationship Id="rId2" Type="http://schemas.openxmlformats.org/officeDocument/2006/relationships/notesSlide" Target="../notesSlides/notesSlide17.xml"/><Relationship Id="rId16" Type="http://schemas.openxmlformats.org/officeDocument/2006/relationships/hyperlink" Target="https://app.smartsheet.com/b/form/3ba8bc6a20e840948b46ff959e9a104f" TargetMode="External"/><Relationship Id="rId1" Type="http://schemas.openxmlformats.org/officeDocument/2006/relationships/slideLayout" Target="../slideLayouts/slideLayout7.xml"/><Relationship Id="rId6" Type="http://schemas.openxmlformats.org/officeDocument/2006/relationships/hyperlink" Target="https://mailchi.mp/c77b25c8776a/system-integration-testing-sit-cycle-1-recap" TargetMode="External"/><Relationship Id="rId11" Type="http://schemas.openxmlformats.org/officeDocument/2006/relationships/image" Target="../media/image20.png"/><Relationship Id="rId5" Type="http://schemas.openxmlformats.org/officeDocument/2006/relationships/image" Target="../media/image17.svg"/><Relationship Id="rId15" Type="http://schemas.openxmlformats.org/officeDocument/2006/relationships/hyperlink" Target="https://www.youtube.com/channel/UC-RYKZWsYPEKRYD7GQJrkOg/videos" TargetMode="External"/><Relationship Id="rId10" Type="http://schemas.openxmlformats.org/officeDocument/2006/relationships/image" Target="../media/image23.svg"/><Relationship Id="rId4" Type="http://schemas.openxmlformats.org/officeDocument/2006/relationships/image" Target="../media/image16.png"/><Relationship Id="rId9" Type="http://schemas.openxmlformats.org/officeDocument/2006/relationships/image" Target="../media/image22.png"/><Relationship Id="rId14" Type="http://schemas.openxmlformats.org/officeDocument/2006/relationships/image" Target="../media/image19.svg"/></Relationships>
</file>

<file path=ppt/slides/_rels/slide22.xml.rels><?xml version="1.0" encoding="UTF-8" standalone="yes"?>
<Relationships xmlns="http://schemas.openxmlformats.org/package/2006/relationships"><Relationship Id="rId3" Type="http://schemas.openxmlformats.org/officeDocument/2006/relationships/hyperlink" Target="https://mailchi.mp/7a6534e5c316/luma-budget-module-overview-of-upcoming-training" TargetMode="External"/><Relationship Id="rId2" Type="http://schemas.openxmlformats.org/officeDocument/2006/relationships/hyperlink" Target="https://app.smartsheet.com/b/form/8cc2a90b887d4771b5e25c10989ce91a" TargetMode="External"/><Relationship Id="rId1" Type="http://schemas.openxmlformats.org/officeDocument/2006/relationships/slideLayout" Target="../slideLayouts/slideLayout14.xml"/><Relationship Id="rId4" Type="http://schemas.openxmlformats.org/officeDocument/2006/relationships/hyperlink" Target="https://www.sco.idaho.gov/LivePages/luma_-welcome-to-luma-series.aspx"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mailto:adoench@sco.Idaho.gov" TargetMode="External"/><Relationship Id="rId3" Type="http://schemas.openxmlformats.org/officeDocument/2006/relationships/hyperlink" Target="mailto:luma@sco.idaho.gov" TargetMode="External"/><Relationship Id="rId7" Type="http://schemas.openxmlformats.org/officeDocument/2006/relationships/hyperlink" Target="mailto:tfuller@sco.Idaho.gov" TargetMode="External"/><Relationship Id="rId2" Type="http://schemas.openxmlformats.org/officeDocument/2006/relationships/hyperlink" Target="mailto:scoles@sco.Idaho.gov" TargetMode="External"/><Relationship Id="rId1" Type="http://schemas.openxmlformats.org/officeDocument/2006/relationships/slideLayout" Target="../slideLayouts/slideLayout14.xml"/><Relationship Id="rId6" Type="http://schemas.openxmlformats.org/officeDocument/2006/relationships/hyperlink" Target="mailto:clehosit@sco.Idaho.gov" TargetMode="External"/><Relationship Id="rId5" Type="http://schemas.openxmlformats.org/officeDocument/2006/relationships/hyperlink" Target="mailto:dblackmer@sco.Idaho.gov" TargetMode="External"/><Relationship Id="rId4" Type="http://schemas.openxmlformats.org/officeDocument/2006/relationships/hyperlink" Target="mailto:hribordy@sco.Idaho.gov"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6F05CA-A3E3-4244-9047-A042A6D36E9B}"/>
              </a:ext>
            </a:extLst>
          </p:cNvPr>
          <p:cNvSpPr txBox="1"/>
          <p:nvPr/>
        </p:nvSpPr>
        <p:spPr>
          <a:xfrm>
            <a:off x="1120872" y="1390728"/>
            <a:ext cx="9950253" cy="1169551"/>
          </a:xfrm>
          <a:prstGeom prst="rect">
            <a:avLst/>
          </a:prstGeom>
          <a:noFill/>
        </p:spPr>
        <p:txBody>
          <a:bodyPr wrap="square" rtlCol="0">
            <a:spAutoFit/>
          </a:bodyPr>
          <a:lstStyle/>
          <a:p>
            <a:pPr algn="ctr"/>
            <a:r>
              <a:rPr lang="en-US" sz="7000" dirty="0">
                <a:solidFill>
                  <a:srgbClr val="092F57"/>
                </a:solidFill>
                <a:latin typeface="Arial" panose="020B0604020202020204" pitchFamily="34" charset="0"/>
                <a:cs typeface="Arial" panose="020B0604020202020204" pitchFamily="34" charset="0"/>
              </a:rPr>
              <a:t>Change Liaison Meeting</a:t>
            </a:r>
          </a:p>
        </p:txBody>
      </p:sp>
      <p:sp>
        <p:nvSpPr>
          <p:cNvPr id="5" name="TextBox 4">
            <a:extLst>
              <a:ext uri="{FF2B5EF4-FFF2-40B4-BE49-F238E27FC236}">
                <a16:creationId xmlns:a16="http://schemas.microsoft.com/office/drawing/2014/main" id="{190C1FFC-9FAD-4F8C-82A9-7EC83171ED2F}"/>
              </a:ext>
            </a:extLst>
          </p:cNvPr>
          <p:cNvSpPr txBox="1"/>
          <p:nvPr/>
        </p:nvSpPr>
        <p:spPr>
          <a:xfrm>
            <a:off x="1925399" y="3346741"/>
            <a:ext cx="8341200" cy="461665"/>
          </a:xfrm>
          <a:prstGeom prst="rect">
            <a:avLst/>
          </a:prstGeom>
          <a:noFill/>
        </p:spPr>
        <p:txBody>
          <a:bodyPr wrap="square" rtlCol="0">
            <a:spAutoFit/>
          </a:bodyPr>
          <a:lstStyle/>
          <a:p>
            <a:pPr algn="ctr"/>
            <a:r>
              <a:rPr lang="en-US" sz="2400" dirty="0">
                <a:solidFill>
                  <a:srgbClr val="092F57"/>
                </a:solidFill>
                <a:latin typeface="Arial" panose="020B0604020202020204" pitchFamily="34" charset="0"/>
                <a:cs typeface="Arial" panose="020B0604020202020204" pitchFamily="34" charset="0"/>
              </a:rPr>
              <a:t>March 3</a:t>
            </a:r>
            <a:r>
              <a:rPr lang="en-US" sz="2400" baseline="30000" dirty="0">
                <a:solidFill>
                  <a:srgbClr val="092F57"/>
                </a:solidFill>
                <a:latin typeface="Arial" panose="020B0604020202020204" pitchFamily="34" charset="0"/>
                <a:cs typeface="Arial" panose="020B0604020202020204" pitchFamily="34" charset="0"/>
              </a:rPr>
              <a:t>rd</a:t>
            </a:r>
            <a:r>
              <a:rPr lang="en-US" sz="2400" dirty="0">
                <a:solidFill>
                  <a:srgbClr val="092F57"/>
                </a:solidFill>
                <a:latin typeface="Arial" panose="020B0604020202020204" pitchFamily="34" charset="0"/>
                <a:cs typeface="Arial" panose="020B0604020202020204" pitchFamily="34" charset="0"/>
              </a:rPr>
              <a:t>, 2021</a:t>
            </a:r>
            <a:endParaRPr lang="en-US" sz="2000" dirty="0">
              <a:solidFill>
                <a:srgbClr val="092F57"/>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C78BDC82-A243-4860-B5C9-2FA3E45735A4}"/>
              </a:ext>
            </a:extLst>
          </p:cNvPr>
          <p:cNvCxnSpPr/>
          <p:nvPr/>
        </p:nvCxnSpPr>
        <p:spPr>
          <a:xfrm>
            <a:off x="3277353" y="2943366"/>
            <a:ext cx="5797118"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6736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92120-8307-4A11-A7E1-F688762BF514}"/>
              </a:ext>
            </a:extLst>
          </p:cNvPr>
          <p:cNvSpPr>
            <a:spLocks noGrp="1"/>
          </p:cNvSpPr>
          <p:nvPr>
            <p:ph type="title"/>
          </p:nvPr>
        </p:nvSpPr>
        <p:spPr/>
        <p:txBody>
          <a:bodyPr/>
          <a:lstStyle/>
          <a:p>
            <a:r>
              <a:rPr lang="en-US" dirty="0"/>
              <a:t>Duo – Multi Factor Authentication</a:t>
            </a:r>
          </a:p>
        </p:txBody>
      </p:sp>
      <p:pic>
        <p:nvPicPr>
          <p:cNvPr id="3" name="Picture 2" descr="Student rollout of multi-factor authentication begins Monday Sept 9 -  UW–⁠Madison Information Technology">
            <a:extLst>
              <a:ext uri="{FF2B5EF4-FFF2-40B4-BE49-F238E27FC236}">
                <a16:creationId xmlns:a16="http://schemas.microsoft.com/office/drawing/2014/main" id="{15150190-D215-467B-81FF-E58DB96DA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584" y="1408719"/>
            <a:ext cx="4230507" cy="18830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252C542-3A4F-4960-B633-CBE6B90E100D}"/>
              </a:ext>
            </a:extLst>
          </p:cNvPr>
          <p:cNvSpPr/>
          <p:nvPr/>
        </p:nvSpPr>
        <p:spPr>
          <a:xfrm>
            <a:off x="333983" y="2817435"/>
            <a:ext cx="5677711" cy="2954655"/>
          </a:xfrm>
          <a:prstGeom prst="rect">
            <a:avLst/>
          </a:prstGeom>
        </p:spPr>
        <p:txBody>
          <a:bodyPr wrap="square">
            <a:spAutoFit/>
          </a:bodyPr>
          <a:lstStyle/>
          <a:p>
            <a:endParaRPr lang="en-US" sz="2000" dirty="0">
              <a:solidFill>
                <a:srgbClr val="000000"/>
              </a:solidFill>
              <a:latin typeface="Arial Rounded MT Bold" panose="020F0704030504030204" pitchFamily="34" charset="0"/>
            </a:endParaRPr>
          </a:p>
          <a:p>
            <a:pPr algn="ctr"/>
            <a:endParaRPr lang="en-US" sz="2000" dirty="0">
              <a:latin typeface="Arial Rounded MT Bold" panose="020F0704030504030204" pitchFamily="34" charset="0"/>
            </a:endParaRPr>
          </a:p>
          <a:p>
            <a:pPr algn="ctr"/>
            <a:r>
              <a:rPr lang="en-US" dirty="0">
                <a:solidFill>
                  <a:srgbClr val="0F3154"/>
                </a:solidFill>
                <a:latin typeface="Arial Rounded MT Bold" panose="020F0704030504030204" pitchFamily="34" charset="0"/>
              </a:rPr>
              <a:t>Cisco DUO Mobile </a:t>
            </a:r>
          </a:p>
          <a:p>
            <a:pPr algn="ctr"/>
            <a:r>
              <a:rPr lang="en-US" dirty="0">
                <a:solidFill>
                  <a:srgbClr val="0F3154"/>
                </a:solidFill>
                <a:latin typeface="Arial" panose="020B0604020202020204" pitchFamily="34" charset="0"/>
              </a:rPr>
              <a:t>With the integration of Cisco DUO Mobile into the SCO Enterprise Dashboard sign-in, state employees will now have an additional factor of authentication beyond their State ID and password to access Luma applications. This form of authentication requires you to perform an action on something you posses such as a personal or office phone. </a:t>
            </a:r>
            <a:endParaRPr lang="en-US" dirty="0"/>
          </a:p>
        </p:txBody>
      </p:sp>
      <p:sp>
        <p:nvSpPr>
          <p:cNvPr id="6" name="Rectangle 5">
            <a:extLst>
              <a:ext uri="{FF2B5EF4-FFF2-40B4-BE49-F238E27FC236}">
                <a16:creationId xmlns:a16="http://schemas.microsoft.com/office/drawing/2014/main" id="{FA28BECF-5AEA-4269-9005-CFB4F8401BDC}"/>
              </a:ext>
            </a:extLst>
          </p:cNvPr>
          <p:cNvSpPr/>
          <p:nvPr/>
        </p:nvSpPr>
        <p:spPr>
          <a:xfrm>
            <a:off x="6903911" y="1905429"/>
            <a:ext cx="4539573" cy="3385542"/>
          </a:xfrm>
          <a:prstGeom prst="rect">
            <a:avLst/>
          </a:prstGeom>
        </p:spPr>
        <p:txBody>
          <a:bodyPr wrap="square">
            <a:spAutoFit/>
          </a:bodyPr>
          <a:lstStyle/>
          <a:p>
            <a:r>
              <a:rPr lang="en-US" sz="2000" dirty="0">
                <a:solidFill>
                  <a:srgbClr val="0F3154"/>
                </a:solidFill>
                <a:latin typeface="Arial Rounded MT Bold" panose="020F0704030504030204" pitchFamily="34" charset="0"/>
              </a:rPr>
              <a:t>Who: </a:t>
            </a:r>
          </a:p>
          <a:p>
            <a:r>
              <a:rPr lang="en-US" sz="1400" dirty="0">
                <a:solidFill>
                  <a:srgbClr val="0F3154"/>
                </a:solidFill>
                <a:latin typeface="Arial" panose="020B0604020202020204" pitchFamily="34" charset="0"/>
              </a:rPr>
              <a:t>All state employees can benefit from the statewide contract for </a:t>
            </a:r>
            <a:r>
              <a:rPr lang="en-US" sz="1400" dirty="0" err="1">
                <a:solidFill>
                  <a:srgbClr val="0F3154"/>
                </a:solidFill>
                <a:latin typeface="Arial" panose="020B0604020202020204" pitchFamily="34" charset="0"/>
              </a:rPr>
              <a:t>Mutli</a:t>
            </a:r>
            <a:r>
              <a:rPr lang="en-US" sz="1400" dirty="0">
                <a:solidFill>
                  <a:srgbClr val="0F3154"/>
                </a:solidFill>
                <a:latin typeface="Arial" panose="020B0604020202020204" pitchFamily="34" charset="0"/>
              </a:rPr>
              <a:t>-Factor Authentication. </a:t>
            </a:r>
          </a:p>
          <a:p>
            <a:endParaRPr lang="en-US" sz="1400" dirty="0">
              <a:solidFill>
                <a:srgbClr val="0F3154"/>
              </a:solidFill>
              <a:latin typeface="Arial" panose="020B0604020202020204" pitchFamily="34" charset="0"/>
            </a:endParaRPr>
          </a:p>
          <a:p>
            <a:r>
              <a:rPr lang="en-US" sz="2000" dirty="0">
                <a:solidFill>
                  <a:srgbClr val="0F3154"/>
                </a:solidFill>
                <a:latin typeface="Arial Rounded MT Bold" panose="020F0704030504030204" pitchFamily="34" charset="0"/>
              </a:rPr>
              <a:t>What: </a:t>
            </a:r>
          </a:p>
          <a:p>
            <a:r>
              <a:rPr lang="en-US" sz="1400" dirty="0">
                <a:solidFill>
                  <a:srgbClr val="0F3154"/>
                </a:solidFill>
                <a:latin typeface="Arial" panose="020B0604020202020204" pitchFamily="34" charset="0"/>
              </a:rPr>
              <a:t>The Luma Project identified various MFA contracts as an area for improvement from both a cost savings and security prospective. </a:t>
            </a:r>
          </a:p>
          <a:p>
            <a:r>
              <a:rPr lang="en-US" sz="1400" dirty="0">
                <a:solidFill>
                  <a:srgbClr val="0F3154"/>
                </a:solidFill>
                <a:latin typeface="Arial" panose="020B0604020202020204" pitchFamily="34" charset="0"/>
              </a:rPr>
              <a:t>Cisco DUO Mobile will be utilized as the statewide MFA tool on a statewide contract. </a:t>
            </a:r>
          </a:p>
          <a:p>
            <a:endParaRPr lang="en-US" sz="1400" dirty="0">
              <a:solidFill>
                <a:srgbClr val="0F3154"/>
              </a:solidFill>
              <a:latin typeface="Arial" panose="020B0604020202020204" pitchFamily="34" charset="0"/>
            </a:endParaRPr>
          </a:p>
          <a:p>
            <a:r>
              <a:rPr lang="en-US" sz="2000" dirty="0">
                <a:solidFill>
                  <a:srgbClr val="0F3154"/>
                </a:solidFill>
                <a:latin typeface="Arial Rounded MT Bold" panose="020F0704030504030204" pitchFamily="34" charset="0"/>
              </a:rPr>
              <a:t>When: </a:t>
            </a:r>
          </a:p>
          <a:p>
            <a:r>
              <a:rPr lang="en-US" sz="1400" dirty="0">
                <a:solidFill>
                  <a:srgbClr val="0F3154"/>
                </a:solidFill>
                <a:latin typeface="Arial" panose="020B0604020202020204" pitchFamily="34" charset="0"/>
              </a:rPr>
              <a:t>The DUO enrollment period will follow a phased approach spanning throughout Spring 2021. </a:t>
            </a:r>
          </a:p>
        </p:txBody>
      </p:sp>
      <p:cxnSp>
        <p:nvCxnSpPr>
          <p:cNvPr id="8" name="Straight Connector 7">
            <a:extLst>
              <a:ext uri="{FF2B5EF4-FFF2-40B4-BE49-F238E27FC236}">
                <a16:creationId xmlns:a16="http://schemas.microsoft.com/office/drawing/2014/main" id="{73D298DC-AAF2-4597-B979-F2B81B77FEB4}"/>
              </a:ext>
            </a:extLst>
          </p:cNvPr>
          <p:cNvCxnSpPr/>
          <p:nvPr/>
        </p:nvCxnSpPr>
        <p:spPr>
          <a:xfrm>
            <a:off x="6180308" y="1408719"/>
            <a:ext cx="0" cy="4700251"/>
          </a:xfrm>
          <a:prstGeom prst="line">
            <a:avLst/>
          </a:prstGeom>
          <a:ln w="28575">
            <a:solidFill>
              <a:srgbClr val="092F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568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0088C-E4C0-4824-8F1B-57A47ABF575A}"/>
              </a:ext>
            </a:extLst>
          </p:cNvPr>
          <p:cNvSpPr>
            <a:spLocks noGrp="1"/>
          </p:cNvSpPr>
          <p:nvPr>
            <p:ph type="title"/>
          </p:nvPr>
        </p:nvSpPr>
        <p:spPr/>
        <p:txBody>
          <a:bodyPr/>
          <a:lstStyle/>
          <a:p>
            <a:r>
              <a:rPr lang="en-US" dirty="0"/>
              <a:t>Budget Staging &amp; Workflow Workbook</a:t>
            </a:r>
          </a:p>
        </p:txBody>
      </p:sp>
      <p:grpSp>
        <p:nvGrpSpPr>
          <p:cNvPr id="49" name="Group 48">
            <a:extLst>
              <a:ext uri="{FF2B5EF4-FFF2-40B4-BE49-F238E27FC236}">
                <a16:creationId xmlns:a16="http://schemas.microsoft.com/office/drawing/2014/main" id="{CE727AD0-59DC-4F86-AA18-39DFBAE56B08}"/>
              </a:ext>
            </a:extLst>
          </p:cNvPr>
          <p:cNvGrpSpPr/>
          <p:nvPr/>
        </p:nvGrpSpPr>
        <p:grpSpPr>
          <a:xfrm>
            <a:off x="1669367" y="2062262"/>
            <a:ext cx="3213918" cy="2980445"/>
            <a:chOff x="6990398" y="998698"/>
            <a:chExt cx="4287202" cy="4287202"/>
          </a:xfrm>
        </p:grpSpPr>
        <p:pic>
          <p:nvPicPr>
            <p:cNvPr id="50" name="Picture 4" descr="Clothing, fashion, men, shirt, t-shirt icon - Download on Iconfinder">
              <a:extLst>
                <a:ext uri="{FF2B5EF4-FFF2-40B4-BE49-F238E27FC236}">
                  <a16:creationId xmlns:a16="http://schemas.microsoft.com/office/drawing/2014/main" id="{885A81B0-D2C7-40F2-9E1B-A61B747100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0398" y="998698"/>
              <a:ext cx="4287202" cy="428720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a:extLst>
                <a:ext uri="{FF2B5EF4-FFF2-40B4-BE49-F238E27FC236}">
                  <a16:creationId xmlns:a16="http://schemas.microsoft.com/office/drawing/2014/main" id="{8F788583-EADD-4EC1-BA49-FB46B10A17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5449" y="2116181"/>
              <a:ext cx="1697231" cy="812758"/>
            </a:xfrm>
            <a:prstGeom prst="rect">
              <a:avLst/>
            </a:prstGeom>
          </p:spPr>
        </p:pic>
      </p:grpSp>
      <p:sp>
        <p:nvSpPr>
          <p:cNvPr id="52" name="TextBox 51">
            <a:extLst>
              <a:ext uri="{FF2B5EF4-FFF2-40B4-BE49-F238E27FC236}">
                <a16:creationId xmlns:a16="http://schemas.microsoft.com/office/drawing/2014/main" id="{1FB1063D-ED95-4816-A4AB-853CBFA4FA43}"/>
              </a:ext>
            </a:extLst>
          </p:cNvPr>
          <p:cNvSpPr txBox="1"/>
          <p:nvPr/>
        </p:nvSpPr>
        <p:spPr>
          <a:xfrm>
            <a:off x="5963054" y="1972997"/>
            <a:ext cx="4834647" cy="2862322"/>
          </a:xfrm>
          <a:prstGeom prst="rect">
            <a:avLst/>
          </a:prstGeom>
          <a:noFill/>
        </p:spPr>
        <p:txBody>
          <a:bodyPr wrap="square" rtlCol="0">
            <a:spAutoFit/>
          </a:bodyPr>
          <a:lstStyle/>
          <a:p>
            <a:pPr marL="285750" indent="-285750">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The first of two Budget Staging and Workflow launches was held yesterday, and the second is tomorrow from 2-3pm.</a:t>
            </a:r>
          </a:p>
          <a:p>
            <a:pPr>
              <a:buClr>
                <a:srgbClr val="FFB81C"/>
              </a:buClr>
            </a:pPr>
            <a:r>
              <a:rPr lang="en-US" dirty="0">
                <a:solidFill>
                  <a:srgbClr val="092F57"/>
                </a:solidFill>
                <a:latin typeface="Arial" panose="020B0604020202020204" pitchFamily="34" charset="0"/>
                <a:cs typeface="Arial" panose="020B0604020202020204" pitchFamily="34" charset="0"/>
              </a:rPr>
              <a:t> </a:t>
            </a:r>
          </a:p>
          <a:p>
            <a:pPr marL="285750" indent="-285750">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These meetings provide a walkthrough of staging and how to choose the right T-shirt for your agency.</a:t>
            </a:r>
          </a:p>
          <a:p>
            <a:pPr>
              <a:buClr>
                <a:srgbClr val="FFB81C"/>
              </a:buClr>
            </a:pPr>
            <a:endParaRPr lang="en-US" dirty="0">
              <a:solidFill>
                <a:srgbClr val="092F57"/>
              </a:solidFill>
              <a:latin typeface="Arial" panose="020B0604020202020204" pitchFamily="34" charset="0"/>
              <a:cs typeface="Arial" panose="020B0604020202020204" pitchFamily="34" charset="0"/>
            </a:endParaRPr>
          </a:p>
          <a:p>
            <a:pPr marL="285750" indent="-285750">
              <a:buClr>
                <a:srgbClr val="FFC000"/>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The workbook is due by </a:t>
            </a:r>
            <a:r>
              <a:rPr lang="en-US" b="1" u="sng" dirty="0">
                <a:solidFill>
                  <a:srgbClr val="092F57"/>
                </a:solidFill>
                <a:latin typeface="Arial" panose="020B0604020202020204" pitchFamily="34" charset="0"/>
                <a:cs typeface="Arial" panose="020B0604020202020204" pitchFamily="34" charset="0"/>
              </a:rPr>
              <a:t>COB on Tuesday, March 16</a:t>
            </a:r>
            <a:r>
              <a:rPr lang="en-US" b="1" u="sng" baseline="30000" dirty="0">
                <a:solidFill>
                  <a:srgbClr val="092F57"/>
                </a:solidFill>
                <a:latin typeface="Arial" panose="020B0604020202020204" pitchFamily="34" charset="0"/>
                <a:cs typeface="Arial" panose="020B0604020202020204" pitchFamily="34" charset="0"/>
              </a:rPr>
              <a:t>th</a:t>
            </a:r>
            <a:r>
              <a:rPr lang="en-US" b="1" u="sng" dirty="0">
                <a:solidFill>
                  <a:srgbClr val="092F57"/>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32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BCC8B-4F50-4CE2-95F6-5587FB0F4EB8}"/>
              </a:ext>
            </a:extLst>
          </p:cNvPr>
          <p:cNvSpPr>
            <a:spLocks noGrp="1"/>
          </p:cNvSpPr>
          <p:nvPr>
            <p:ph type="title"/>
          </p:nvPr>
        </p:nvSpPr>
        <p:spPr/>
        <p:txBody>
          <a:bodyPr/>
          <a:lstStyle/>
          <a:p>
            <a:r>
              <a:rPr lang="en-US" dirty="0"/>
              <a:t>Agency Interfaces &amp; Conversions</a:t>
            </a:r>
          </a:p>
        </p:txBody>
      </p:sp>
      <p:sp>
        <p:nvSpPr>
          <p:cNvPr id="3" name="TextBox 2">
            <a:extLst>
              <a:ext uri="{FF2B5EF4-FFF2-40B4-BE49-F238E27FC236}">
                <a16:creationId xmlns:a16="http://schemas.microsoft.com/office/drawing/2014/main" id="{5BCB6002-AE06-4023-8BAA-82A12E46498F}"/>
              </a:ext>
            </a:extLst>
          </p:cNvPr>
          <p:cNvSpPr txBox="1"/>
          <p:nvPr/>
        </p:nvSpPr>
        <p:spPr>
          <a:xfrm>
            <a:off x="838200" y="1417924"/>
            <a:ext cx="6711892" cy="4555093"/>
          </a:xfrm>
          <a:prstGeom prst="rect">
            <a:avLst/>
          </a:prstGeom>
          <a:noFill/>
        </p:spPr>
        <p:txBody>
          <a:bodyPr wrap="square" rtlCol="0" anchor="t">
            <a:spAutoFit/>
          </a:bodyPr>
          <a:lstStyle/>
          <a:p>
            <a:pPr marL="285750" indent="-285750">
              <a:buClr>
                <a:srgbClr val="FFB81C"/>
              </a:buClr>
              <a:buFont typeface="Wingdings" panose="05000000000000000000" pitchFamily="2" charset="2"/>
              <a:buChar char="§"/>
            </a:pPr>
            <a:r>
              <a:rPr lang="EN-US" sz="1600" dirty="0">
                <a:solidFill>
                  <a:srgbClr val="092F57"/>
                </a:solidFill>
                <a:latin typeface="Arial" panose="020B0604020202020204" pitchFamily="34" charset="0"/>
                <a:cs typeface="Arial" panose="020B0604020202020204" pitchFamily="34" charset="0"/>
              </a:rPr>
              <a:t>Thank you for participating in the Interface file development iterative process! Please continue to work with the Luma Tech</a:t>
            </a:r>
            <a:r>
              <a:rPr lang="en-US" sz="1600" dirty="0">
                <a:solidFill>
                  <a:srgbClr val="092F57"/>
                </a:solidFill>
                <a:latin typeface="Arial" panose="020B0604020202020204" pitchFamily="34" charset="0"/>
                <a:cs typeface="Arial" panose="020B0604020202020204" pitchFamily="34" charset="0"/>
              </a:rPr>
              <a:t>nical</a:t>
            </a:r>
            <a:r>
              <a:rPr lang="EN-US" sz="1600" dirty="0">
                <a:solidFill>
                  <a:srgbClr val="092F57"/>
                </a:solidFill>
                <a:latin typeface="Arial" panose="020B0604020202020204" pitchFamily="34" charset="0"/>
                <a:cs typeface="Arial" panose="020B0604020202020204" pitchFamily="34" charset="0"/>
              </a:rPr>
              <a:t> Team on getting your Interface files ready for Go-Live! </a:t>
            </a:r>
          </a:p>
          <a:p>
            <a:pPr marL="285750" indent="-285750">
              <a:buClr>
                <a:srgbClr val="FFB81C"/>
              </a:buClr>
              <a:buFont typeface="Arial" panose="020B0604020202020204" pitchFamily="34" charset="0"/>
              <a:buChar char="•"/>
            </a:pPr>
            <a:endParaRPr lang="en-US" sz="1600" dirty="0">
              <a:solidFill>
                <a:srgbClr val="092F57"/>
              </a:solidFill>
              <a:latin typeface="Arial" panose="020B0604020202020204" pitchFamily="34" charset="0"/>
              <a:cs typeface="Arial" panose="020B0604020202020204" pitchFamily="34" charset="0"/>
            </a:endParaRPr>
          </a:p>
          <a:p>
            <a:pPr marL="285750" indent="-285750">
              <a:buClr>
                <a:srgbClr val="FFB81C"/>
              </a:buClr>
              <a:buFont typeface="Wingdings" panose="05000000000000000000" pitchFamily="2" charset="2"/>
              <a:buChar char="§"/>
            </a:pPr>
            <a:r>
              <a:rPr lang="EN-US" sz="1600" dirty="0">
                <a:solidFill>
                  <a:srgbClr val="092F57"/>
                </a:solidFill>
                <a:latin typeface="Arial" panose="020B0604020202020204" pitchFamily="34" charset="0"/>
                <a:cs typeface="Arial" panose="020B0604020202020204" pitchFamily="34" charset="0"/>
              </a:rPr>
              <a:t>Once we have the new files and our Functional Teams have reviewed them, the </a:t>
            </a:r>
            <a:r>
              <a:rPr lang="EN-US" sz="1600" dirty="0" err="1">
                <a:solidFill>
                  <a:srgbClr val="092F57"/>
                </a:solidFill>
                <a:latin typeface="Arial" panose="020B0604020202020204" pitchFamily="34" charset="0"/>
                <a:cs typeface="Arial" panose="020B0604020202020204" pitchFamily="34" charset="0"/>
              </a:rPr>
              <a:t>Luma</a:t>
            </a:r>
            <a:r>
              <a:rPr lang="EN-US" sz="1600" dirty="0">
                <a:solidFill>
                  <a:srgbClr val="092F57"/>
                </a:solidFill>
                <a:latin typeface="Arial" panose="020B0604020202020204" pitchFamily="34" charset="0"/>
                <a:cs typeface="Arial" panose="020B0604020202020204" pitchFamily="34" charset="0"/>
              </a:rPr>
              <a:t> team will set up a personalized testing session to validate that your Interface files work correctly! This is a great op</a:t>
            </a:r>
            <a:r>
              <a:rPr lang="en-US" sz="1600" dirty="0">
                <a:solidFill>
                  <a:srgbClr val="092F57"/>
                </a:solidFill>
                <a:latin typeface="Arial" panose="020B0604020202020204" pitchFamily="34" charset="0"/>
                <a:cs typeface="Arial" panose="020B0604020202020204" pitchFamily="34" charset="0"/>
              </a:rPr>
              <a:t>portunity to ensure that your interface works properly </a:t>
            </a:r>
            <a:r>
              <a:rPr lang="EN-US" sz="1600" dirty="0">
                <a:solidFill>
                  <a:srgbClr val="092F57"/>
                </a:solidFill>
                <a:latin typeface="Arial" panose="020B0604020202020204" pitchFamily="34" charset="0"/>
                <a:cs typeface="Arial" panose="020B0604020202020204" pitchFamily="34" charset="0"/>
              </a:rPr>
              <a:t>and </a:t>
            </a:r>
            <a:r>
              <a:rPr lang="en-US" sz="1600" dirty="0">
                <a:solidFill>
                  <a:srgbClr val="092F57"/>
                </a:solidFill>
                <a:latin typeface="Arial" panose="020B0604020202020204" pitchFamily="34" charset="0"/>
                <a:cs typeface="Arial" panose="020B0604020202020204" pitchFamily="34" charset="0"/>
              </a:rPr>
              <a:t>to </a:t>
            </a:r>
            <a:r>
              <a:rPr lang="EN-US" sz="1600" dirty="0">
                <a:solidFill>
                  <a:srgbClr val="092F57"/>
                </a:solidFill>
                <a:latin typeface="Arial" panose="020B0604020202020204" pitchFamily="34" charset="0"/>
                <a:cs typeface="Arial" panose="020B0604020202020204" pitchFamily="34" charset="0"/>
              </a:rPr>
              <a:t>continue working on </a:t>
            </a:r>
            <a:r>
              <a:rPr lang="en-US" sz="1600" dirty="0">
                <a:solidFill>
                  <a:srgbClr val="092F57"/>
                </a:solidFill>
                <a:latin typeface="Arial" panose="020B0604020202020204" pitchFamily="34" charset="0"/>
                <a:cs typeface="Arial" panose="020B0604020202020204" pitchFamily="34" charset="0"/>
              </a:rPr>
              <a:t>finalizing</a:t>
            </a:r>
            <a:r>
              <a:rPr lang="EN-US" sz="1600" dirty="0">
                <a:solidFill>
                  <a:srgbClr val="092F57"/>
                </a:solidFill>
                <a:latin typeface="Arial" panose="020B0604020202020204" pitchFamily="34" charset="0"/>
                <a:cs typeface="Arial" panose="020B0604020202020204" pitchFamily="34" charset="0"/>
              </a:rPr>
              <a:t> your files.</a:t>
            </a:r>
          </a:p>
          <a:p>
            <a:pPr>
              <a:buClr>
                <a:srgbClr val="FFB81C"/>
              </a:buClr>
            </a:pPr>
            <a:endParaRPr lang="en-US" sz="1600" dirty="0">
              <a:solidFill>
                <a:srgbClr val="092F57"/>
              </a:solidFill>
              <a:latin typeface="Arial" panose="020B0604020202020204" pitchFamily="34" charset="0"/>
              <a:cs typeface="Arial" panose="020B0604020202020204" pitchFamily="34" charset="0"/>
            </a:endParaRPr>
          </a:p>
          <a:p>
            <a:pPr marL="285750" indent="-285750">
              <a:buClr>
                <a:srgbClr val="FFB81C"/>
              </a:buClr>
              <a:buFont typeface="Wingdings" panose="05000000000000000000" pitchFamily="2" charset="2"/>
              <a:buChar char="§"/>
            </a:pPr>
            <a:r>
              <a:rPr lang="EN-US" sz="1600" b="1" dirty="0">
                <a:solidFill>
                  <a:srgbClr val="092F57"/>
                </a:solidFill>
                <a:latin typeface="Arial" panose="020B0604020202020204" pitchFamily="34" charset="0"/>
                <a:cs typeface="Arial" panose="020B0604020202020204" pitchFamily="34" charset="0"/>
              </a:rPr>
              <a:t>Please be on the look out for technical validation sign-off sheets as your testing sessions are completed.</a:t>
            </a:r>
          </a:p>
          <a:p>
            <a:pPr>
              <a:buClr>
                <a:srgbClr val="FFB81C"/>
              </a:buClr>
            </a:pPr>
            <a:endParaRPr lang="en-US" sz="1600" dirty="0">
              <a:solidFill>
                <a:srgbClr val="092F57"/>
              </a:solidFill>
              <a:latin typeface="Arial" panose="020B0604020202020204" pitchFamily="34" charset="0"/>
              <a:cs typeface="Arial" panose="020B0604020202020204" pitchFamily="34" charset="0"/>
            </a:endParaRPr>
          </a:p>
          <a:p>
            <a:pPr marL="285750" indent="-285750">
              <a:buClr>
                <a:srgbClr val="FFB81C"/>
              </a:buClr>
              <a:buFont typeface="Wingdings" panose="05000000000000000000" pitchFamily="2" charset="2"/>
              <a:buChar char="§"/>
            </a:pPr>
            <a:r>
              <a:rPr lang="EN-US" sz="1600" dirty="0">
                <a:solidFill>
                  <a:srgbClr val="092F57"/>
                </a:solidFill>
                <a:latin typeface="Arial" panose="020B0604020202020204" pitchFamily="34" charset="0"/>
                <a:cs typeface="Arial" panose="020B0604020202020204" pitchFamily="34" charset="0"/>
              </a:rPr>
              <a:t>Also, please touch base with the technical personnel at your agency and develop a plan for setting up Interface Automation prior to Production. We recommend having that set up during UAT so you have a</a:t>
            </a:r>
            <a:r>
              <a:rPr lang="en-US" sz="1600" dirty="0">
                <a:solidFill>
                  <a:srgbClr val="092F57"/>
                </a:solidFill>
                <a:latin typeface="Arial" panose="020B0604020202020204" pitchFamily="34" charset="0"/>
                <a:cs typeface="Arial" panose="020B0604020202020204" pitchFamily="34" charset="0"/>
              </a:rPr>
              <a:t>mple opportunity </a:t>
            </a:r>
            <a:r>
              <a:rPr lang="EN-US" sz="1600" dirty="0">
                <a:solidFill>
                  <a:srgbClr val="092F57"/>
                </a:solidFill>
                <a:latin typeface="Arial" panose="020B0604020202020204" pitchFamily="34" charset="0"/>
                <a:cs typeface="Arial" panose="020B0604020202020204" pitchFamily="34" charset="0"/>
              </a:rPr>
              <a:t>to test it. </a:t>
            </a:r>
          </a:p>
          <a:p>
            <a:endParaRPr lang="en-US" dirty="0"/>
          </a:p>
        </p:txBody>
      </p:sp>
      <p:sp>
        <p:nvSpPr>
          <p:cNvPr id="9" name="Freeform 214">
            <a:extLst>
              <a:ext uri="{FF2B5EF4-FFF2-40B4-BE49-F238E27FC236}">
                <a16:creationId xmlns:a16="http://schemas.microsoft.com/office/drawing/2014/main" id="{38F3BB05-CE19-4C3B-A8F0-07B5BBEDA365}"/>
              </a:ext>
            </a:extLst>
          </p:cNvPr>
          <p:cNvSpPr>
            <a:spLocks noEditPoints="1"/>
          </p:cNvSpPr>
          <p:nvPr/>
        </p:nvSpPr>
        <p:spPr bwMode="auto">
          <a:xfrm>
            <a:off x="8291939" y="2151631"/>
            <a:ext cx="2356863" cy="1952195"/>
          </a:xfrm>
          <a:custGeom>
            <a:avLst/>
            <a:gdLst>
              <a:gd name="T0" fmla="*/ 248 w 448"/>
              <a:gd name="T1" fmla="*/ 70 h 473"/>
              <a:gd name="T2" fmla="*/ 404 w 448"/>
              <a:gd name="T3" fmla="*/ 0 h 473"/>
              <a:gd name="T4" fmla="*/ 440 w 448"/>
              <a:gd name="T5" fmla="*/ 100 h 473"/>
              <a:gd name="T6" fmla="*/ 260 w 448"/>
              <a:gd name="T7" fmla="*/ 159 h 473"/>
              <a:gd name="T8" fmla="*/ 248 w 448"/>
              <a:gd name="T9" fmla="*/ 70 h 473"/>
              <a:gd name="T10" fmla="*/ 136 w 448"/>
              <a:gd name="T11" fmla="*/ 246 h 473"/>
              <a:gd name="T12" fmla="*/ 152 w 448"/>
              <a:gd name="T13" fmla="*/ 246 h 473"/>
              <a:gd name="T14" fmla="*/ 152 w 448"/>
              <a:gd name="T15" fmla="*/ 165 h 473"/>
              <a:gd name="T16" fmla="*/ 243 w 448"/>
              <a:gd name="T17" fmla="*/ 109 h 473"/>
              <a:gd name="T18" fmla="*/ 245 w 448"/>
              <a:gd name="T19" fmla="*/ 121 h 473"/>
              <a:gd name="T20" fmla="*/ 167 w 448"/>
              <a:gd name="T21" fmla="*/ 166 h 473"/>
              <a:gd name="T22" fmla="*/ 169 w 448"/>
              <a:gd name="T23" fmla="*/ 229 h 473"/>
              <a:gd name="T24" fmla="*/ 170 w 448"/>
              <a:gd name="T25" fmla="*/ 272 h 473"/>
              <a:gd name="T26" fmla="*/ 80 w 448"/>
              <a:gd name="T27" fmla="*/ 272 h 473"/>
              <a:gd name="T28" fmla="*/ 55 w 448"/>
              <a:gd name="T29" fmla="*/ 289 h 473"/>
              <a:gd name="T30" fmla="*/ 0 w 448"/>
              <a:gd name="T31" fmla="*/ 432 h 473"/>
              <a:gd name="T32" fmla="*/ 0 w 448"/>
              <a:gd name="T33" fmla="*/ 220 h 473"/>
              <a:gd name="T34" fmla="*/ 9 w 448"/>
              <a:gd name="T35" fmla="*/ 211 h 473"/>
              <a:gd name="T36" fmla="*/ 110 w 448"/>
              <a:gd name="T37" fmla="*/ 211 h 473"/>
              <a:gd name="T38" fmla="*/ 120 w 448"/>
              <a:gd name="T39" fmla="*/ 220 h 473"/>
              <a:gd name="T40" fmla="*/ 126 w 448"/>
              <a:gd name="T41" fmla="*/ 239 h 473"/>
              <a:gd name="T42" fmla="*/ 136 w 448"/>
              <a:gd name="T43" fmla="*/ 246 h 473"/>
              <a:gd name="T44" fmla="*/ 295 w 448"/>
              <a:gd name="T45" fmla="*/ 238 h 473"/>
              <a:gd name="T46" fmla="*/ 424 w 448"/>
              <a:gd name="T47" fmla="*/ 207 h 473"/>
              <a:gd name="T48" fmla="*/ 397 w 448"/>
              <a:gd name="T49" fmla="*/ 119 h 473"/>
              <a:gd name="T50" fmla="*/ 414 w 448"/>
              <a:gd name="T51" fmla="*/ 115 h 473"/>
              <a:gd name="T52" fmla="*/ 448 w 448"/>
              <a:gd name="T53" fmla="*/ 217 h 473"/>
              <a:gd name="T54" fmla="*/ 309 w 448"/>
              <a:gd name="T55" fmla="*/ 246 h 473"/>
              <a:gd name="T56" fmla="*/ 313 w 448"/>
              <a:gd name="T57" fmla="*/ 246 h 473"/>
              <a:gd name="T58" fmla="*/ 322 w 448"/>
              <a:gd name="T59" fmla="*/ 256 h 473"/>
              <a:gd name="T60" fmla="*/ 322 w 448"/>
              <a:gd name="T61" fmla="*/ 272 h 473"/>
              <a:gd name="T62" fmla="*/ 211 w 448"/>
              <a:gd name="T63" fmla="*/ 272 h 473"/>
              <a:gd name="T64" fmla="*/ 295 w 448"/>
              <a:gd name="T65" fmla="*/ 238 h 473"/>
              <a:gd name="T66" fmla="*/ 258 w 448"/>
              <a:gd name="T67" fmla="*/ 240 h 473"/>
              <a:gd name="T68" fmla="*/ 251 w 448"/>
              <a:gd name="T69" fmla="*/ 188 h 473"/>
              <a:gd name="T70" fmla="*/ 266 w 448"/>
              <a:gd name="T71" fmla="*/ 181 h 473"/>
              <a:gd name="T72" fmla="*/ 275 w 448"/>
              <a:gd name="T73" fmla="*/ 233 h 473"/>
              <a:gd name="T74" fmla="*/ 258 w 448"/>
              <a:gd name="T75" fmla="*/ 240 h 473"/>
              <a:gd name="T76" fmla="*/ 226 w 448"/>
              <a:gd name="T77" fmla="*/ 253 h 473"/>
              <a:gd name="T78" fmla="*/ 216 w 448"/>
              <a:gd name="T79" fmla="*/ 147 h 473"/>
              <a:gd name="T80" fmla="*/ 231 w 448"/>
              <a:gd name="T81" fmla="*/ 139 h 473"/>
              <a:gd name="T82" fmla="*/ 243 w 448"/>
              <a:gd name="T83" fmla="*/ 246 h 473"/>
              <a:gd name="T84" fmla="*/ 226 w 448"/>
              <a:gd name="T85" fmla="*/ 253 h 473"/>
              <a:gd name="T86" fmla="*/ 195 w 448"/>
              <a:gd name="T87" fmla="*/ 268 h 473"/>
              <a:gd name="T88" fmla="*/ 189 w 448"/>
              <a:gd name="T89" fmla="*/ 163 h 473"/>
              <a:gd name="T90" fmla="*/ 203 w 448"/>
              <a:gd name="T91" fmla="*/ 154 h 473"/>
              <a:gd name="T92" fmla="*/ 212 w 448"/>
              <a:gd name="T93" fmla="*/ 260 h 473"/>
              <a:gd name="T94" fmla="*/ 195 w 448"/>
              <a:gd name="T95" fmla="*/ 268 h 473"/>
              <a:gd name="T96" fmla="*/ 80 w 448"/>
              <a:gd name="T97" fmla="*/ 287 h 473"/>
              <a:gd name="T98" fmla="*/ 386 w 448"/>
              <a:gd name="T99" fmla="*/ 287 h 473"/>
              <a:gd name="T100" fmla="*/ 391 w 448"/>
              <a:gd name="T101" fmla="*/ 295 h 473"/>
              <a:gd name="T102" fmla="*/ 325 w 448"/>
              <a:gd name="T103" fmla="*/ 465 h 473"/>
              <a:gd name="T104" fmla="*/ 315 w 448"/>
              <a:gd name="T105" fmla="*/ 473 h 473"/>
              <a:gd name="T106" fmla="*/ 8 w 448"/>
              <a:gd name="T107" fmla="*/ 473 h 473"/>
              <a:gd name="T108" fmla="*/ 3 w 448"/>
              <a:gd name="T109" fmla="*/ 465 h 473"/>
              <a:gd name="T110" fmla="*/ 69 w 448"/>
              <a:gd name="T111" fmla="*/ 295 h 473"/>
              <a:gd name="T112" fmla="*/ 80 w 448"/>
              <a:gd name="T113" fmla="*/ 287 h 473"/>
              <a:gd name="T114" fmla="*/ 260 w 448"/>
              <a:gd name="T115" fmla="*/ 75 h 473"/>
              <a:gd name="T116" fmla="*/ 270 w 448"/>
              <a:gd name="T117" fmla="*/ 141 h 473"/>
              <a:gd name="T118" fmla="*/ 344 w 448"/>
              <a:gd name="T119" fmla="*/ 110 h 473"/>
              <a:gd name="T120" fmla="*/ 424 w 448"/>
              <a:gd name="T121" fmla="*/ 91 h 473"/>
              <a:gd name="T122" fmla="*/ 397 w 448"/>
              <a:gd name="T123" fmla="*/ 13 h 473"/>
              <a:gd name="T124" fmla="*/ 260 w 448"/>
              <a:gd name="T125" fmla="*/ 7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8" h="473">
                <a:moveTo>
                  <a:pt x="248" y="70"/>
                </a:moveTo>
                <a:cubicBezTo>
                  <a:pt x="293" y="31"/>
                  <a:pt x="346" y="9"/>
                  <a:pt x="404" y="0"/>
                </a:cubicBezTo>
                <a:cubicBezTo>
                  <a:pt x="440" y="100"/>
                  <a:pt x="440" y="100"/>
                  <a:pt x="440" y="100"/>
                </a:cubicBezTo>
                <a:cubicBezTo>
                  <a:pt x="368" y="112"/>
                  <a:pt x="324" y="126"/>
                  <a:pt x="260" y="159"/>
                </a:cubicBezTo>
                <a:cubicBezTo>
                  <a:pt x="248" y="70"/>
                  <a:pt x="248" y="70"/>
                  <a:pt x="248" y="70"/>
                </a:cubicBezTo>
                <a:close/>
                <a:moveTo>
                  <a:pt x="136" y="246"/>
                </a:moveTo>
                <a:cubicBezTo>
                  <a:pt x="152" y="246"/>
                  <a:pt x="152" y="246"/>
                  <a:pt x="152" y="246"/>
                </a:cubicBezTo>
                <a:cubicBezTo>
                  <a:pt x="152" y="219"/>
                  <a:pt x="152" y="192"/>
                  <a:pt x="152" y="165"/>
                </a:cubicBezTo>
                <a:cubicBezTo>
                  <a:pt x="182" y="144"/>
                  <a:pt x="212" y="125"/>
                  <a:pt x="243" y="109"/>
                </a:cubicBezTo>
                <a:cubicBezTo>
                  <a:pt x="245" y="121"/>
                  <a:pt x="245" y="121"/>
                  <a:pt x="245" y="121"/>
                </a:cubicBezTo>
                <a:cubicBezTo>
                  <a:pt x="219" y="134"/>
                  <a:pt x="193" y="150"/>
                  <a:pt x="167" y="166"/>
                </a:cubicBezTo>
                <a:cubicBezTo>
                  <a:pt x="168" y="187"/>
                  <a:pt x="168" y="208"/>
                  <a:pt x="169" y="229"/>
                </a:cubicBezTo>
                <a:cubicBezTo>
                  <a:pt x="169" y="243"/>
                  <a:pt x="169" y="258"/>
                  <a:pt x="170" y="272"/>
                </a:cubicBezTo>
                <a:cubicBezTo>
                  <a:pt x="80" y="272"/>
                  <a:pt x="80" y="272"/>
                  <a:pt x="80" y="272"/>
                </a:cubicBezTo>
                <a:cubicBezTo>
                  <a:pt x="69" y="272"/>
                  <a:pt x="59" y="279"/>
                  <a:pt x="55" y="289"/>
                </a:cubicBezTo>
                <a:cubicBezTo>
                  <a:pt x="0" y="432"/>
                  <a:pt x="0" y="432"/>
                  <a:pt x="0" y="432"/>
                </a:cubicBezTo>
                <a:cubicBezTo>
                  <a:pt x="0" y="220"/>
                  <a:pt x="0" y="220"/>
                  <a:pt x="0" y="220"/>
                </a:cubicBezTo>
                <a:cubicBezTo>
                  <a:pt x="0" y="215"/>
                  <a:pt x="4" y="211"/>
                  <a:pt x="9" y="211"/>
                </a:cubicBezTo>
                <a:cubicBezTo>
                  <a:pt x="110" y="211"/>
                  <a:pt x="110" y="211"/>
                  <a:pt x="110" y="211"/>
                </a:cubicBezTo>
                <a:cubicBezTo>
                  <a:pt x="115" y="211"/>
                  <a:pt x="118" y="215"/>
                  <a:pt x="120" y="220"/>
                </a:cubicBezTo>
                <a:cubicBezTo>
                  <a:pt x="126" y="239"/>
                  <a:pt x="126" y="239"/>
                  <a:pt x="126" y="239"/>
                </a:cubicBezTo>
                <a:cubicBezTo>
                  <a:pt x="128" y="244"/>
                  <a:pt x="131" y="246"/>
                  <a:pt x="136" y="246"/>
                </a:cubicBezTo>
                <a:close/>
                <a:moveTo>
                  <a:pt x="295" y="238"/>
                </a:moveTo>
                <a:cubicBezTo>
                  <a:pt x="337" y="224"/>
                  <a:pt x="380" y="215"/>
                  <a:pt x="424" y="207"/>
                </a:cubicBezTo>
                <a:cubicBezTo>
                  <a:pt x="415" y="177"/>
                  <a:pt x="406" y="148"/>
                  <a:pt x="397" y="119"/>
                </a:cubicBezTo>
                <a:cubicBezTo>
                  <a:pt x="402" y="117"/>
                  <a:pt x="408" y="116"/>
                  <a:pt x="414" y="115"/>
                </a:cubicBezTo>
                <a:cubicBezTo>
                  <a:pt x="425" y="149"/>
                  <a:pt x="437" y="183"/>
                  <a:pt x="448" y="217"/>
                </a:cubicBezTo>
                <a:cubicBezTo>
                  <a:pt x="401" y="224"/>
                  <a:pt x="354" y="233"/>
                  <a:pt x="309" y="246"/>
                </a:cubicBezTo>
                <a:cubicBezTo>
                  <a:pt x="313" y="246"/>
                  <a:pt x="313" y="246"/>
                  <a:pt x="313" y="246"/>
                </a:cubicBezTo>
                <a:cubicBezTo>
                  <a:pt x="318" y="246"/>
                  <a:pt x="322" y="250"/>
                  <a:pt x="322" y="256"/>
                </a:cubicBezTo>
                <a:cubicBezTo>
                  <a:pt x="322" y="272"/>
                  <a:pt x="322" y="272"/>
                  <a:pt x="322" y="272"/>
                </a:cubicBezTo>
                <a:cubicBezTo>
                  <a:pt x="211" y="272"/>
                  <a:pt x="211" y="272"/>
                  <a:pt x="211" y="272"/>
                </a:cubicBezTo>
                <a:cubicBezTo>
                  <a:pt x="239" y="259"/>
                  <a:pt x="266" y="247"/>
                  <a:pt x="295" y="238"/>
                </a:cubicBezTo>
                <a:close/>
                <a:moveTo>
                  <a:pt x="258" y="240"/>
                </a:moveTo>
                <a:cubicBezTo>
                  <a:pt x="255" y="223"/>
                  <a:pt x="253" y="205"/>
                  <a:pt x="251" y="188"/>
                </a:cubicBezTo>
                <a:cubicBezTo>
                  <a:pt x="256" y="186"/>
                  <a:pt x="261" y="184"/>
                  <a:pt x="266" y="181"/>
                </a:cubicBezTo>
                <a:cubicBezTo>
                  <a:pt x="269" y="199"/>
                  <a:pt x="272" y="216"/>
                  <a:pt x="275" y="233"/>
                </a:cubicBezTo>
                <a:cubicBezTo>
                  <a:pt x="269" y="236"/>
                  <a:pt x="263" y="238"/>
                  <a:pt x="258" y="240"/>
                </a:cubicBezTo>
                <a:close/>
                <a:moveTo>
                  <a:pt x="226" y="253"/>
                </a:moveTo>
                <a:cubicBezTo>
                  <a:pt x="223" y="218"/>
                  <a:pt x="219" y="182"/>
                  <a:pt x="216" y="147"/>
                </a:cubicBezTo>
                <a:cubicBezTo>
                  <a:pt x="221" y="144"/>
                  <a:pt x="226" y="142"/>
                  <a:pt x="231" y="139"/>
                </a:cubicBezTo>
                <a:cubicBezTo>
                  <a:pt x="235" y="175"/>
                  <a:pt x="239" y="210"/>
                  <a:pt x="243" y="246"/>
                </a:cubicBezTo>
                <a:cubicBezTo>
                  <a:pt x="238" y="248"/>
                  <a:pt x="232" y="251"/>
                  <a:pt x="226" y="253"/>
                </a:cubicBezTo>
                <a:close/>
                <a:moveTo>
                  <a:pt x="195" y="268"/>
                </a:moveTo>
                <a:cubicBezTo>
                  <a:pt x="193" y="233"/>
                  <a:pt x="191" y="198"/>
                  <a:pt x="189" y="163"/>
                </a:cubicBezTo>
                <a:cubicBezTo>
                  <a:pt x="194" y="160"/>
                  <a:pt x="199" y="157"/>
                  <a:pt x="203" y="154"/>
                </a:cubicBezTo>
                <a:cubicBezTo>
                  <a:pt x="206" y="189"/>
                  <a:pt x="209" y="225"/>
                  <a:pt x="212" y="260"/>
                </a:cubicBezTo>
                <a:cubicBezTo>
                  <a:pt x="206" y="263"/>
                  <a:pt x="201" y="265"/>
                  <a:pt x="195" y="268"/>
                </a:cubicBezTo>
                <a:close/>
                <a:moveTo>
                  <a:pt x="80" y="287"/>
                </a:moveTo>
                <a:cubicBezTo>
                  <a:pt x="386" y="287"/>
                  <a:pt x="386" y="287"/>
                  <a:pt x="386" y="287"/>
                </a:cubicBezTo>
                <a:cubicBezTo>
                  <a:pt x="391" y="287"/>
                  <a:pt x="393" y="290"/>
                  <a:pt x="391" y="295"/>
                </a:cubicBezTo>
                <a:cubicBezTo>
                  <a:pt x="325" y="465"/>
                  <a:pt x="325" y="465"/>
                  <a:pt x="325" y="465"/>
                </a:cubicBezTo>
                <a:cubicBezTo>
                  <a:pt x="324" y="469"/>
                  <a:pt x="319" y="473"/>
                  <a:pt x="315" y="473"/>
                </a:cubicBezTo>
                <a:cubicBezTo>
                  <a:pt x="8" y="473"/>
                  <a:pt x="8" y="473"/>
                  <a:pt x="8" y="473"/>
                </a:cubicBezTo>
                <a:cubicBezTo>
                  <a:pt x="4" y="473"/>
                  <a:pt x="2" y="469"/>
                  <a:pt x="3" y="465"/>
                </a:cubicBezTo>
                <a:cubicBezTo>
                  <a:pt x="69" y="295"/>
                  <a:pt x="69" y="295"/>
                  <a:pt x="69" y="295"/>
                </a:cubicBezTo>
                <a:cubicBezTo>
                  <a:pt x="71" y="290"/>
                  <a:pt x="75" y="287"/>
                  <a:pt x="80" y="287"/>
                </a:cubicBezTo>
                <a:close/>
                <a:moveTo>
                  <a:pt x="260" y="75"/>
                </a:moveTo>
                <a:cubicBezTo>
                  <a:pt x="270" y="141"/>
                  <a:pt x="270" y="141"/>
                  <a:pt x="270" y="141"/>
                </a:cubicBezTo>
                <a:cubicBezTo>
                  <a:pt x="294" y="129"/>
                  <a:pt x="318" y="118"/>
                  <a:pt x="344" y="110"/>
                </a:cubicBezTo>
                <a:cubicBezTo>
                  <a:pt x="370" y="102"/>
                  <a:pt x="397" y="96"/>
                  <a:pt x="424" y="91"/>
                </a:cubicBezTo>
                <a:cubicBezTo>
                  <a:pt x="397" y="13"/>
                  <a:pt x="397" y="13"/>
                  <a:pt x="397" y="13"/>
                </a:cubicBezTo>
                <a:cubicBezTo>
                  <a:pt x="346" y="23"/>
                  <a:pt x="300" y="42"/>
                  <a:pt x="260" y="75"/>
                </a:cubicBezTo>
                <a:close/>
              </a:path>
            </a:pathLst>
          </a:custGeom>
          <a:solidFill>
            <a:srgbClr val="FFB81C"/>
          </a:solidFill>
          <a:ln>
            <a:noFill/>
          </a:ln>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57635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AA748-8361-4359-BEBE-1E41457CCCFA}"/>
              </a:ext>
            </a:extLst>
          </p:cNvPr>
          <p:cNvSpPr txBox="1">
            <a:spLocks/>
          </p:cNvSpPr>
          <p:nvPr/>
        </p:nvSpPr>
        <p:spPr>
          <a:xfrm>
            <a:off x="5501228" y="2474586"/>
            <a:ext cx="6226278" cy="8172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092F57"/>
                </a:solidFill>
                <a:latin typeface="Arial" panose="020B0604020202020204" pitchFamily="34" charset="0"/>
                <a:cs typeface="Arial" panose="020B0604020202020204" pitchFamily="34" charset="0"/>
              </a:rPr>
              <a:t>Luma </a:t>
            </a:r>
            <a:br>
              <a:rPr lang="en-US" sz="4000" dirty="0">
                <a:solidFill>
                  <a:srgbClr val="092F57"/>
                </a:solidFill>
                <a:latin typeface="Arial" panose="020B0604020202020204" pitchFamily="34" charset="0"/>
                <a:cs typeface="Arial" panose="020B0604020202020204" pitchFamily="34" charset="0"/>
              </a:rPr>
            </a:br>
            <a:r>
              <a:rPr lang="en-US" sz="4000" dirty="0">
                <a:solidFill>
                  <a:srgbClr val="092F57"/>
                </a:solidFill>
                <a:latin typeface="Arial" panose="020B0604020202020204" pitchFamily="34" charset="0"/>
                <a:cs typeface="Arial" panose="020B0604020202020204" pitchFamily="34" charset="0"/>
              </a:rPr>
              <a:t>Showcases</a:t>
            </a:r>
          </a:p>
        </p:txBody>
      </p:sp>
      <p:cxnSp>
        <p:nvCxnSpPr>
          <p:cNvPr id="3" name="Straight Connector 2">
            <a:extLst>
              <a:ext uri="{FF2B5EF4-FFF2-40B4-BE49-F238E27FC236}">
                <a16:creationId xmlns:a16="http://schemas.microsoft.com/office/drawing/2014/main" id="{85218220-8827-4B4D-A622-BE2FE44F6D58}"/>
              </a:ext>
            </a:extLst>
          </p:cNvPr>
          <p:cNvCxnSpPr/>
          <p:nvPr/>
        </p:nvCxnSpPr>
        <p:spPr>
          <a:xfrm>
            <a:off x="5579203" y="3870063"/>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0F367FF-8255-4B04-9A23-50CE2B6168AE}"/>
              </a:ext>
            </a:extLst>
          </p:cNvPr>
          <p:cNvGrpSpPr/>
          <p:nvPr/>
        </p:nvGrpSpPr>
        <p:grpSpPr>
          <a:xfrm>
            <a:off x="1309175" y="2006024"/>
            <a:ext cx="2268460" cy="2265003"/>
            <a:chOff x="495522" y="1730030"/>
            <a:chExt cx="2725594" cy="2659090"/>
          </a:xfrm>
        </p:grpSpPr>
        <p:grpSp>
          <p:nvGrpSpPr>
            <p:cNvPr id="5" name="Group 4">
              <a:extLst>
                <a:ext uri="{FF2B5EF4-FFF2-40B4-BE49-F238E27FC236}">
                  <a16:creationId xmlns:a16="http://schemas.microsoft.com/office/drawing/2014/main" id="{681B7FD3-0B46-45D3-826B-3CD7D31BE7E8}"/>
                </a:ext>
              </a:extLst>
            </p:cNvPr>
            <p:cNvGrpSpPr/>
            <p:nvPr/>
          </p:nvGrpSpPr>
          <p:grpSpPr>
            <a:xfrm>
              <a:off x="1944759" y="2394727"/>
              <a:ext cx="1276357" cy="1994393"/>
              <a:chOff x="2754313" y="703263"/>
              <a:chExt cx="598487" cy="919163"/>
            </a:xfrm>
          </p:grpSpPr>
          <p:sp>
            <p:nvSpPr>
              <p:cNvPr id="9" name="Freeform 10">
                <a:extLst>
                  <a:ext uri="{FF2B5EF4-FFF2-40B4-BE49-F238E27FC236}">
                    <a16:creationId xmlns:a16="http://schemas.microsoft.com/office/drawing/2014/main" id="{C4EBAAB6-E263-4194-81DE-BFF6BF6AEFD5}"/>
                  </a:ext>
                </a:extLst>
              </p:cNvPr>
              <p:cNvSpPr>
                <a:spLocks/>
              </p:cNvSpPr>
              <p:nvPr/>
            </p:nvSpPr>
            <p:spPr bwMode="auto">
              <a:xfrm>
                <a:off x="2976563" y="889000"/>
                <a:ext cx="20637" cy="68263"/>
              </a:xfrm>
              <a:custGeom>
                <a:avLst/>
                <a:gdLst>
                  <a:gd name="T0" fmla="*/ 2 w 7"/>
                  <a:gd name="T1" fmla="*/ 24 h 24"/>
                  <a:gd name="T2" fmla="*/ 5 w 7"/>
                  <a:gd name="T3" fmla="*/ 24 h 24"/>
                  <a:gd name="T4" fmla="*/ 7 w 7"/>
                  <a:gd name="T5" fmla="*/ 21 h 24"/>
                  <a:gd name="T6" fmla="*/ 7 w 7"/>
                  <a:gd name="T7" fmla="*/ 1 h 24"/>
                  <a:gd name="T8" fmla="*/ 7 w 7"/>
                  <a:gd name="T9" fmla="*/ 0 h 24"/>
                  <a:gd name="T10" fmla="*/ 2 w 7"/>
                  <a:gd name="T11" fmla="*/ 4 h 24"/>
                  <a:gd name="T12" fmla="*/ 0 w 7"/>
                  <a:gd name="T13" fmla="*/ 3 h 24"/>
                  <a:gd name="T14" fmla="*/ 0 w 7"/>
                  <a:gd name="T15" fmla="*/ 21 h 24"/>
                  <a:gd name="T16" fmla="*/ 2 w 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4">
                    <a:moveTo>
                      <a:pt x="2" y="24"/>
                    </a:moveTo>
                    <a:cubicBezTo>
                      <a:pt x="5" y="24"/>
                      <a:pt x="5" y="24"/>
                      <a:pt x="5" y="24"/>
                    </a:cubicBezTo>
                    <a:cubicBezTo>
                      <a:pt x="6" y="24"/>
                      <a:pt x="7" y="23"/>
                      <a:pt x="7" y="21"/>
                    </a:cubicBezTo>
                    <a:cubicBezTo>
                      <a:pt x="7" y="1"/>
                      <a:pt x="7" y="1"/>
                      <a:pt x="7" y="1"/>
                    </a:cubicBezTo>
                    <a:cubicBezTo>
                      <a:pt x="7" y="1"/>
                      <a:pt x="7" y="0"/>
                      <a:pt x="7" y="0"/>
                    </a:cubicBezTo>
                    <a:cubicBezTo>
                      <a:pt x="4" y="2"/>
                      <a:pt x="2" y="4"/>
                      <a:pt x="2" y="4"/>
                    </a:cubicBezTo>
                    <a:cubicBezTo>
                      <a:pt x="1" y="4"/>
                      <a:pt x="0" y="4"/>
                      <a:pt x="0" y="3"/>
                    </a:cubicBezTo>
                    <a:cubicBezTo>
                      <a:pt x="0" y="21"/>
                      <a:pt x="0" y="21"/>
                      <a:pt x="0" y="21"/>
                    </a:cubicBezTo>
                    <a:cubicBezTo>
                      <a:pt x="0" y="23"/>
                      <a:pt x="1" y="24"/>
                      <a:pt x="2"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1">
                <a:extLst>
                  <a:ext uri="{FF2B5EF4-FFF2-40B4-BE49-F238E27FC236}">
                    <a16:creationId xmlns:a16="http://schemas.microsoft.com/office/drawing/2014/main" id="{A53233B1-1CB7-4933-879E-C289A70F129D}"/>
                  </a:ext>
                </a:extLst>
              </p:cNvPr>
              <p:cNvSpPr>
                <a:spLocks/>
              </p:cNvSpPr>
              <p:nvPr/>
            </p:nvSpPr>
            <p:spPr bwMode="auto">
              <a:xfrm>
                <a:off x="2954338" y="779463"/>
                <a:ext cx="260350" cy="212725"/>
              </a:xfrm>
              <a:custGeom>
                <a:avLst/>
                <a:gdLst>
                  <a:gd name="T0" fmla="*/ 2 w 91"/>
                  <a:gd name="T1" fmla="*/ 74 h 74"/>
                  <a:gd name="T2" fmla="*/ 90 w 91"/>
                  <a:gd name="T3" fmla="*/ 74 h 74"/>
                  <a:gd name="T4" fmla="*/ 91 w 91"/>
                  <a:gd name="T5" fmla="*/ 72 h 74"/>
                  <a:gd name="T6" fmla="*/ 90 w 91"/>
                  <a:gd name="T7" fmla="*/ 69 h 74"/>
                  <a:gd name="T8" fmla="*/ 5 w 91"/>
                  <a:gd name="T9" fmla="*/ 69 h 74"/>
                  <a:gd name="T10" fmla="*/ 4 w 91"/>
                  <a:gd name="T11" fmla="*/ 67 h 74"/>
                  <a:gd name="T12" fmla="*/ 4 w 91"/>
                  <a:gd name="T13" fmla="*/ 2 h 74"/>
                  <a:gd name="T14" fmla="*/ 2 w 91"/>
                  <a:gd name="T15" fmla="*/ 0 h 74"/>
                  <a:gd name="T16" fmla="*/ 0 w 91"/>
                  <a:gd name="T17" fmla="*/ 2 h 74"/>
                  <a:gd name="T18" fmla="*/ 0 w 91"/>
                  <a:gd name="T19" fmla="*/ 72 h 74"/>
                  <a:gd name="T20" fmla="*/ 2 w 91"/>
                  <a:gd name="T2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74">
                    <a:moveTo>
                      <a:pt x="2" y="74"/>
                    </a:moveTo>
                    <a:cubicBezTo>
                      <a:pt x="90" y="74"/>
                      <a:pt x="90" y="74"/>
                      <a:pt x="90" y="74"/>
                    </a:cubicBezTo>
                    <a:cubicBezTo>
                      <a:pt x="91" y="74"/>
                      <a:pt x="91" y="73"/>
                      <a:pt x="91" y="72"/>
                    </a:cubicBezTo>
                    <a:cubicBezTo>
                      <a:pt x="91" y="70"/>
                      <a:pt x="91" y="69"/>
                      <a:pt x="90" y="69"/>
                    </a:cubicBezTo>
                    <a:cubicBezTo>
                      <a:pt x="5" y="69"/>
                      <a:pt x="5" y="69"/>
                      <a:pt x="5" y="69"/>
                    </a:cubicBezTo>
                    <a:cubicBezTo>
                      <a:pt x="4" y="69"/>
                      <a:pt x="4" y="68"/>
                      <a:pt x="4" y="67"/>
                    </a:cubicBezTo>
                    <a:cubicBezTo>
                      <a:pt x="4" y="2"/>
                      <a:pt x="4" y="2"/>
                      <a:pt x="4" y="2"/>
                    </a:cubicBezTo>
                    <a:cubicBezTo>
                      <a:pt x="4" y="1"/>
                      <a:pt x="3" y="0"/>
                      <a:pt x="2" y="0"/>
                    </a:cubicBezTo>
                    <a:cubicBezTo>
                      <a:pt x="1" y="0"/>
                      <a:pt x="0" y="1"/>
                      <a:pt x="0" y="2"/>
                    </a:cubicBezTo>
                    <a:cubicBezTo>
                      <a:pt x="0" y="72"/>
                      <a:pt x="0" y="72"/>
                      <a:pt x="0" y="72"/>
                    </a:cubicBezTo>
                    <a:cubicBezTo>
                      <a:pt x="0" y="73"/>
                      <a:pt x="1" y="74"/>
                      <a:pt x="2" y="74"/>
                    </a:cubicBezTo>
                    <a:close/>
                  </a:path>
                </a:pathLst>
              </a:custGeom>
              <a:solidFill>
                <a:srgbClr val="6CC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2">
                <a:extLst>
                  <a:ext uri="{FF2B5EF4-FFF2-40B4-BE49-F238E27FC236}">
                    <a16:creationId xmlns:a16="http://schemas.microsoft.com/office/drawing/2014/main" id="{3FCC6FE6-86D2-401F-B078-E2DFB181F5F6}"/>
                  </a:ext>
                </a:extLst>
              </p:cNvPr>
              <p:cNvSpPr>
                <a:spLocks/>
              </p:cNvSpPr>
              <p:nvPr/>
            </p:nvSpPr>
            <p:spPr bwMode="auto">
              <a:xfrm>
                <a:off x="2779713" y="703263"/>
                <a:ext cx="573087" cy="919163"/>
              </a:xfrm>
              <a:custGeom>
                <a:avLst/>
                <a:gdLst>
                  <a:gd name="T0" fmla="*/ 199 w 200"/>
                  <a:gd name="T1" fmla="*/ 310 h 321"/>
                  <a:gd name="T2" fmla="*/ 155 w 200"/>
                  <a:gd name="T3" fmla="*/ 190 h 321"/>
                  <a:gd name="T4" fmla="*/ 172 w 200"/>
                  <a:gd name="T5" fmla="*/ 190 h 321"/>
                  <a:gd name="T6" fmla="*/ 185 w 200"/>
                  <a:gd name="T7" fmla="*/ 177 h 321"/>
                  <a:gd name="T8" fmla="*/ 185 w 200"/>
                  <a:gd name="T9" fmla="*/ 14 h 321"/>
                  <a:gd name="T10" fmla="*/ 172 w 200"/>
                  <a:gd name="T11" fmla="*/ 0 h 321"/>
                  <a:gd name="T12" fmla="*/ 0 w 200"/>
                  <a:gd name="T13" fmla="*/ 0 h 321"/>
                  <a:gd name="T14" fmla="*/ 8 w 200"/>
                  <a:gd name="T15" fmla="*/ 14 h 321"/>
                  <a:gd name="T16" fmla="*/ 172 w 200"/>
                  <a:gd name="T17" fmla="*/ 14 h 321"/>
                  <a:gd name="T18" fmla="*/ 172 w 200"/>
                  <a:gd name="T19" fmla="*/ 177 h 321"/>
                  <a:gd name="T20" fmla="*/ 57 w 200"/>
                  <a:gd name="T21" fmla="*/ 177 h 321"/>
                  <a:gd name="T22" fmla="*/ 57 w 200"/>
                  <a:gd name="T23" fmla="*/ 185 h 321"/>
                  <a:gd name="T24" fmla="*/ 57 w 200"/>
                  <a:gd name="T25" fmla="*/ 190 h 321"/>
                  <a:gd name="T26" fmla="*/ 58 w 200"/>
                  <a:gd name="T27" fmla="*/ 190 h 321"/>
                  <a:gd name="T28" fmla="*/ 58 w 200"/>
                  <a:gd name="T29" fmla="*/ 264 h 321"/>
                  <a:gd name="T30" fmla="*/ 64 w 200"/>
                  <a:gd name="T31" fmla="*/ 267 h 321"/>
                  <a:gd name="T32" fmla="*/ 69 w 200"/>
                  <a:gd name="T33" fmla="*/ 267 h 321"/>
                  <a:gd name="T34" fmla="*/ 76 w 200"/>
                  <a:gd name="T35" fmla="*/ 264 h 321"/>
                  <a:gd name="T36" fmla="*/ 76 w 200"/>
                  <a:gd name="T37" fmla="*/ 190 h 321"/>
                  <a:gd name="T38" fmla="*/ 136 w 200"/>
                  <a:gd name="T39" fmla="*/ 190 h 321"/>
                  <a:gd name="T40" fmla="*/ 182 w 200"/>
                  <a:gd name="T41" fmla="*/ 316 h 321"/>
                  <a:gd name="T42" fmla="*/ 191 w 200"/>
                  <a:gd name="T43" fmla="*/ 320 h 321"/>
                  <a:gd name="T44" fmla="*/ 195 w 200"/>
                  <a:gd name="T45" fmla="*/ 318 h 321"/>
                  <a:gd name="T46" fmla="*/ 199 w 200"/>
                  <a:gd name="T47" fmla="*/ 31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 h="321">
                    <a:moveTo>
                      <a:pt x="199" y="310"/>
                    </a:moveTo>
                    <a:cubicBezTo>
                      <a:pt x="155" y="190"/>
                      <a:pt x="155" y="190"/>
                      <a:pt x="155" y="190"/>
                    </a:cubicBezTo>
                    <a:cubicBezTo>
                      <a:pt x="172" y="190"/>
                      <a:pt x="172" y="190"/>
                      <a:pt x="172" y="190"/>
                    </a:cubicBezTo>
                    <a:cubicBezTo>
                      <a:pt x="179" y="190"/>
                      <a:pt x="185" y="184"/>
                      <a:pt x="185" y="177"/>
                    </a:cubicBezTo>
                    <a:cubicBezTo>
                      <a:pt x="185" y="14"/>
                      <a:pt x="185" y="14"/>
                      <a:pt x="185" y="14"/>
                    </a:cubicBezTo>
                    <a:cubicBezTo>
                      <a:pt x="185" y="6"/>
                      <a:pt x="179" y="0"/>
                      <a:pt x="172" y="0"/>
                    </a:cubicBezTo>
                    <a:cubicBezTo>
                      <a:pt x="0" y="0"/>
                      <a:pt x="0" y="0"/>
                      <a:pt x="0" y="0"/>
                    </a:cubicBezTo>
                    <a:cubicBezTo>
                      <a:pt x="3" y="4"/>
                      <a:pt x="6" y="9"/>
                      <a:pt x="8" y="14"/>
                    </a:cubicBezTo>
                    <a:cubicBezTo>
                      <a:pt x="172" y="14"/>
                      <a:pt x="172" y="14"/>
                      <a:pt x="172" y="14"/>
                    </a:cubicBezTo>
                    <a:cubicBezTo>
                      <a:pt x="172" y="177"/>
                      <a:pt x="172" y="177"/>
                      <a:pt x="172" y="177"/>
                    </a:cubicBezTo>
                    <a:cubicBezTo>
                      <a:pt x="57" y="177"/>
                      <a:pt x="57" y="177"/>
                      <a:pt x="57" y="177"/>
                    </a:cubicBezTo>
                    <a:cubicBezTo>
                      <a:pt x="57" y="185"/>
                      <a:pt x="57" y="185"/>
                      <a:pt x="57" y="185"/>
                    </a:cubicBezTo>
                    <a:cubicBezTo>
                      <a:pt x="57" y="187"/>
                      <a:pt x="57" y="188"/>
                      <a:pt x="57" y="190"/>
                    </a:cubicBezTo>
                    <a:cubicBezTo>
                      <a:pt x="58" y="190"/>
                      <a:pt x="58" y="190"/>
                      <a:pt x="58" y="190"/>
                    </a:cubicBezTo>
                    <a:cubicBezTo>
                      <a:pt x="58" y="264"/>
                      <a:pt x="58" y="264"/>
                      <a:pt x="58" y="264"/>
                    </a:cubicBezTo>
                    <a:cubicBezTo>
                      <a:pt x="58" y="266"/>
                      <a:pt x="61" y="267"/>
                      <a:pt x="64" y="267"/>
                    </a:cubicBezTo>
                    <a:cubicBezTo>
                      <a:pt x="69" y="267"/>
                      <a:pt x="69" y="267"/>
                      <a:pt x="69" y="267"/>
                    </a:cubicBezTo>
                    <a:cubicBezTo>
                      <a:pt x="73" y="267"/>
                      <a:pt x="76" y="266"/>
                      <a:pt x="76" y="264"/>
                    </a:cubicBezTo>
                    <a:cubicBezTo>
                      <a:pt x="76" y="190"/>
                      <a:pt x="76" y="190"/>
                      <a:pt x="76" y="190"/>
                    </a:cubicBezTo>
                    <a:cubicBezTo>
                      <a:pt x="136" y="190"/>
                      <a:pt x="136" y="190"/>
                      <a:pt x="136" y="190"/>
                    </a:cubicBezTo>
                    <a:cubicBezTo>
                      <a:pt x="182" y="316"/>
                      <a:pt x="182" y="316"/>
                      <a:pt x="182" y="316"/>
                    </a:cubicBezTo>
                    <a:cubicBezTo>
                      <a:pt x="183" y="319"/>
                      <a:pt x="187" y="321"/>
                      <a:pt x="191" y="320"/>
                    </a:cubicBezTo>
                    <a:cubicBezTo>
                      <a:pt x="195" y="318"/>
                      <a:pt x="195" y="318"/>
                      <a:pt x="195" y="318"/>
                    </a:cubicBezTo>
                    <a:cubicBezTo>
                      <a:pt x="198" y="317"/>
                      <a:pt x="200" y="313"/>
                      <a:pt x="199" y="31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3">
                <a:extLst>
                  <a:ext uri="{FF2B5EF4-FFF2-40B4-BE49-F238E27FC236}">
                    <a16:creationId xmlns:a16="http://schemas.microsoft.com/office/drawing/2014/main" id="{54C76A18-7387-4354-BA0E-E4269FE3D78B}"/>
                  </a:ext>
                </a:extLst>
              </p:cNvPr>
              <p:cNvSpPr>
                <a:spLocks/>
              </p:cNvSpPr>
              <p:nvPr/>
            </p:nvSpPr>
            <p:spPr bwMode="auto">
              <a:xfrm>
                <a:off x="2825750" y="857250"/>
                <a:ext cx="71437" cy="34925"/>
              </a:xfrm>
              <a:custGeom>
                <a:avLst/>
                <a:gdLst>
                  <a:gd name="T0" fmla="*/ 19 w 25"/>
                  <a:gd name="T1" fmla="*/ 12 h 12"/>
                  <a:gd name="T2" fmla="*/ 25 w 25"/>
                  <a:gd name="T3" fmla="*/ 6 h 12"/>
                  <a:gd name="T4" fmla="*/ 19 w 25"/>
                  <a:gd name="T5" fmla="*/ 0 h 12"/>
                  <a:gd name="T6" fmla="*/ 1 w 25"/>
                  <a:gd name="T7" fmla="*/ 0 h 12"/>
                  <a:gd name="T8" fmla="*/ 0 w 25"/>
                  <a:gd name="T9" fmla="*/ 12 h 12"/>
                  <a:gd name="T10" fmla="*/ 19 w 25"/>
                  <a:gd name="T11" fmla="*/ 12 h 12"/>
                </a:gdLst>
                <a:ahLst/>
                <a:cxnLst>
                  <a:cxn ang="0">
                    <a:pos x="T0" y="T1"/>
                  </a:cxn>
                  <a:cxn ang="0">
                    <a:pos x="T2" y="T3"/>
                  </a:cxn>
                  <a:cxn ang="0">
                    <a:pos x="T4" y="T5"/>
                  </a:cxn>
                  <a:cxn ang="0">
                    <a:pos x="T6" y="T7"/>
                  </a:cxn>
                  <a:cxn ang="0">
                    <a:pos x="T8" y="T9"/>
                  </a:cxn>
                  <a:cxn ang="0">
                    <a:pos x="T10" y="T11"/>
                  </a:cxn>
                </a:cxnLst>
                <a:rect l="0" t="0" r="r" b="b"/>
                <a:pathLst>
                  <a:path w="25" h="12">
                    <a:moveTo>
                      <a:pt x="19" y="12"/>
                    </a:moveTo>
                    <a:cubicBezTo>
                      <a:pt x="23" y="12"/>
                      <a:pt x="25" y="9"/>
                      <a:pt x="25" y="6"/>
                    </a:cubicBezTo>
                    <a:cubicBezTo>
                      <a:pt x="25" y="2"/>
                      <a:pt x="23" y="0"/>
                      <a:pt x="19" y="0"/>
                    </a:cubicBezTo>
                    <a:cubicBezTo>
                      <a:pt x="1" y="0"/>
                      <a:pt x="1" y="0"/>
                      <a:pt x="1" y="0"/>
                    </a:cubicBezTo>
                    <a:cubicBezTo>
                      <a:pt x="1" y="4"/>
                      <a:pt x="1" y="8"/>
                      <a:pt x="0" y="12"/>
                    </a:cubicBezTo>
                    <a:lnTo>
                      <a:pt x="19" y="12"/>
                    </a:lnTo>
                    <a:close/>
                  </a:path>
                </a:pathLst>
              </a:custGeom>
              <a:solidFill>
                <a:srgbClr val="E34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4">
                <a:extLst>
                  <a:ext uri="{FF2B5EF4-FFF2-40B4-BE49-F238E27FC236}">
                    <a16:creationId xmlns:a16="http://schemas.microsoft.com/office/drawing/2014/main" id="{632343D0-4FB1-43F1-9677-799A6AE41985}"/>
                  </a:ext>
                </a:extLst>
              </p:cNvPr>
              <p:cNvSpPr>
                <a:spLocks/>
              </p:cNvSpPr>
              <p:nvPr/>
            </p:nvSpPr>
            <p:spPr bwMode="auto">
              <a:xfrm>
                <a:off x="2803525" y="923925"/>
                <a:ext cx="93662" cy="33338"/>
              </a:xfrm>
              <a:custGeom>
                <a:avLst/>
                <a:gdLst>
                  <a:gd name="T0" fmla="*/ 27 w 33"/>
                  <a:gd name="T1" fmla="*/ 12 h 12"/>
                  <a:gd name="T2" fmla="*/ 33 w 33"/>
                  <a:gd name="T3" fmla="*/ 6 h 12"/>
                  <a:gd name="T4" fmla="*/ 27 w 33"/>
                  <a:gd name="T5" fmla="*/ 0 h 12"/>
                  <a:gd name="T6" fmla="*/ 5 w 33"/>
                  <a:gd name="T7" fmla="*/ 0 h 12"/>
                  <a:gd name="T8" fmla="*/ 0 w 33"/>
                  <a:gd name="T9" fmla="*/ 12 h 12"/>
                  <a:gd name="T10" fmla="*/ 27 w 33"/>
                  <a:gd name="T11" fmla="*/ 12 h 12"/>
                </a:gdLst>
                <a:ahLst/>
                <a:cxnLst>
                  <a:cxn ang="0">
                    <a:pos x="T0" y="T1"/>
                  </a:cxn>
                  <a:cxn ang="0">
                    <a:pos x="T2" y="T3"/>
                  </a:cxn>
                  <a:cxn ang="0">
                    <a:pos x="T4" y="T5"/>
                  </a:cxn>
                  <a:cxn ang="0">
                    <a:pos x="T6" y="T7"/>
                  </a:cxn>
                  <a:cxn ang="0">
                    <a:pos x="T8" y="T9"/>
                  </a:cxn>
                  <a:cxn ang="0">
                    <a:pos x="T10" y="T11"/>
                  </a:cxn>
                </a:cxnLst>
                <a:rect l="0" t="0" r="r" b="b"/>
                <a:pathLst>
                  <a:path w="33" h="12">
                    <a:moveTo>
                      <a:pt x="27" y="12"/>
                    </a:moveTo>
                    <a:cubicBezTo>
                      <a:pt x="31" y="12"/>
                      <a:pt x="33" y="10"/>
                      <a:pt x="33" y="6"/>
                    </a:cubicBezTo>
                    <a:cubicBezTo>
                      <a:pt x="33" y="3"/>
                      <a:pt x="31" y="0"/>
                      <a:pt x="27" y="0"/>
                    </a:cubicBezTo>
                    <a:cubicBezTo>
                      <a:pt x="5" y="0"/>
                      <a:pt x="5" y="0"/>
                      <a:pt x="5" y="0"/>
                    </a:cubicBezTo>
                    <a:cubicBezTo>
                      <a:pt x="4" y="4"/>
                      <a:pt x="2" y="8"/>
                      <a:pt x="0" y="12"/>
                    </a:cubicBezTo>
                    <a:lnTo>
                      <a:pt x="27" y="12"/>
                    </a:lnTo>
                    <a:close/>
                  </a:path>
                </a:pathLst>
              </a:custGeom>
              <a:solidFill>
                <a:srgbClr val="E34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5">
                <a:extLst>
                  <a:ext uri="{FF2B5EF4-FFF2-40B4-BE49-F238E27FC236}">
                    <a16:creationId xmlns:a16="http://schemas.microsoft.com/office/drawing/2014/main" id="{6152B3E7-5A5A-40E4-B2CF-F06DEB7A0795}"/>
                  </a:ext>
                </a:extLst>
              </p:cNvPr>
              <p:cNvSpPr>
                <a:spLocks/>
              </p:cNvSpPr>
              <p:nvPr/>
            </p:nvSpPr>
            <p:spPr bwMode="auto">
              <a:xfrm>
                <a:off x="3194050" y="803275"/>
                <a:ext cx="20637" cy="153988"/>
              </a:xfrm>
              <a:custGeom>
                <a:avLst/>
                <a:gdLst>
                  <a:gd name="T0" fmla="*/ 6 w 7"/>
                  <a:gd name="T1" fmla="*/ 0 h 54"/>
                  <a:gd name="T2" fmla="*/ 2 w 7"/>
                  <a:gd name="T3" fmla="*/ 5 h 54"/>
                  <a:gd name="T4" fmla="*/ 0 w 7"/>
                  <a:gd name="T5" fmla="*/ 6 h 54"/>
                  <a:gd name="T6" fmla="*/ 0 w 7"/>
                  <a:gd name="T7" fmla="*/ 49 h 54"/>
                  <a:gd name="T8" fmla="*/ 2 w 7"/>
                  <a:gd name="T9" fmla="*/ 54 h 54"/>
                  <a:gd name="T10" fmla="*/ 5 w 7"/>
                  <a:gd name="T11" fmla="*/ 54 h 54"/>
                  <a:gd name="T12" fmla="*/ 7 w 7"/>
                  <a:gd name="T13" fmla="*/ 49 h 54"/>
                  <a:gd name="T14" fmla="*/ 7 w 7"/>
                  <a:gd name="T15" fmla="*/ 5 h 54"/>
                  <a:gd name="T16" fmla="*/ 6 w 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4">
                    <a:moveTo>
                      <a:pt x="6" y="0"/>
                    </a:moveTo>
                    <a:cubicBezTo>
                      <a:pt x="2" y="5"/>
                      <a:pt x="2" y="5"/>
                      <a:pt x="2" y="5"/>
                    </a:cubicBezTo>
                    <a:cubicBezTo>
                      <a:pt x="1" y="6"/>
                      <a:pt x="1" y="6"/>
                      <a:pt x="0" y="6"/>
                    </a:cubicBezTo>
                    <a:cubicBezTo>
                      <a:pt x="0" y="49"/>
                      <a:pt x="0" y="49"/>
                      <a:pt x="0" y="49"/>
                    </a:cubicBezTo>
                    <a:cubicBezTo>
                      <a:pt x="0" y="51"/>
                      <a:pt x="1" y="54"/>
                      <a:pt x="2" y="54"/>
                    </a:cubicBezTo>
                    <a:cubicBezTo>
                      <a:pt x="5" y="54"/>
                      <a:pt x="5" y="54"/>
                      <a:pt x="5" y="54"/>
                    </a:cubicBezTo>
                    <a:cubicBezTo>
                      <a:pt x="6" y="54"/>
                      <a:pt x="7" y="51"/>
                      <a:pt x="7" y="49"/>
                    </a:cubicBezTo>
                    <a:cubicBezTo>
                      <a:pt x="7" y="5"/>
                      <a:pt x="7" y="5"/>
                      <a:pt x="7" y="5"/>
                    </a:cubicBezTo>
                    <a:cubicBezTo>
                      <a:pt x="7" y="2"/>
                      <a:pt x="7" y="0"/>
                      <a:pt x="6" y="0"/>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6">
                <a:extLst>
                  <a:ext uri="{FF2B5EF4-FFF2-40B4-BE49-F238E27FC236}">
                    <a16:creationId xmlns:a16="http://schemas.microsoft.com/office/drawing/2014/main" id="{8A1AC990-454F-464F-8530-AB4152F708AB}"/>
                  </a:ext>
                </a:extLst>
              </p:cNvPr>
              <p:cNvSpPr>
                <a:spLocks/>
              </p:cNvSpPr>
              <p:nvPr/>
            </p:nvSpPr>
            <p:spPr bwMode="auto">
              <a:xfrm>
                <a:off x="2819400" y="788988"/>
                <a:ext cx="77787" cy="33338"/>
              </a:xfrm>
              <a:custGeom>
                <a:avLst/>
                <a:gdLst>
                  <a:gd name="T0" fmla="*/ 3 w 27"/>
                  <a:gd name="T1" fmla="*/ 12 h 12"/>
                  <a:gd name="T2" fmla="*/ 21 w 27"/>
                  <a:gd name="T3" fmla="*/ 12 h 12"/>
                  <a:gd name="T4" fmla="*/ 27 w 27"/>
                  <a:gd name="T5" fmla="*/ 6 h 12"/>
                  <a:gd name="T6" fmla="*/ 21 w 27"/>
                  <a:gd name="T7" fmla="*/ 0 h 12"/>
                  <a:gd name="T8" fmla="*/ 0 w 27"/>
                  <a:gd name="T9" fmla="*/ 0 h 12"/>
                  <a:gd name="T10" fmla="*/ 1 w 27"/>
                  <a:gd name="T11" fmla="*/ 2 h 12"/>
                  <a:gd name="T12" fmla="*/ 3 w 2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7" h="12">
                    <a:moveTo>
                      <a:pt x="3" y="12"/>
                    </a:moveTo>
                    <a:cubicBezTo>
                      <a:pt x="21" y="12"/>
                      <a:pt x="21" y="12"/>
                      <a:pt x="21" y="12"/>
                    </a:cubicBezTo>
                    <a:cubicBezTo>
                      <a:pt x="25" y="12"/>
                      <a:pt x="27" y="9"/>
                      <a:pt x="27" y="6"/>
                    </a:cubicBezTo>
                    <a:cubicBezTo>
                      <a:pt x="27" y="3"/>
                      <a:pt x="25" y="0"/>
                      <a:pt x="21" y="0"/>
                    </a:cubicBezTo>
                    <a:cubicBezTo>
                      <a:pt x="0" y="0"/>
                      <a:pt x="0" y="0"/>
                      <a:pt x="0" y="0"/>
                    </a:cubicBezTo>
                    <a:cubicBezTo>
                      <a:pt x="1" y="1"/>
                      <a:pt x="1" y="1"/>
                      <a:pt x="1" y="2"/>
                    </a:cubicBezTo>
                    <a:cubicBezTo>
                      <a:pt x="2" y="5"/>
                      <a:pt x="2" y="9"/>
                      <a:pt x="3" y="12"/>
                    </a:cubicBezTo>
                  </a:path>
                </a:pathLst>
              </a:custGeom>
              <a:solidFill>
                <a:srgbClr val="E34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7">
                <a:extLst>
                  <a:ext uri="{FF2B5EF4-FFF2-40B4-BE49-F238E27FC236}">
                    <a16:creationId xmlns:a16="http://schemas.microsoft.com/office/drawing/2014/main" id="{5E210A4A-470D-4086-A6B4-AF46CD18CC61}"/>
                  </a:ext>
                </a:extLst>
              </p:cNvPr>
              <p:cNvSpPr>
                <a:spLocks/>
              </p:cNvSpPr>
              <p:nvPr/>
            </p:nvSpPr>
            <p:spPr bwMode="auto">
              <a:xfrm>
                <a:off x="2976563" y="774700"/>
                <a:ext cx="241300" cy="117475"/>
              </a:xfrm>
              <a:custGeom>
                <a:avLst/>
                <a:gdLst>
                  <a:gd name="T0" fmla="*/ 0 w 84"/>
                  <a:gd name="T1" fmla="*/ 40 h 41"/>
                  <a:gd name="T2" fmla="*/ 2 w 84"/>
                  <a:gd name="T3" fmla="*/ 40 h 41"/>
                  <a:gd name="T4" fmla="*/ 33 w 84"/>
                  <a:gd name="T5" fmla="*/ 18 h 41"/>
                  <a:gd name="T6" fmla="*/ 34 w 84"/>
                  <a:gd name="T7" fmla="*/ 19 h 41"/>
                  <a:gd name="T8" fmla="*/ 39 w 84"/>
                  <a:gd name="T9" fmla="*/ 33 h 41"/>
                  <a:gd name="T10" fmla="*/ 41 w 84"/>
                  <a:gd name="T11" fmla="*/ 33 h 41"/>
                  <a:gd name="T12" fmla="*/ 77 w 84"/>
                  <a:gd name="T13" fmla="*/ 7 h 41"/>
                  <a:gd name="T14" fmla="*/ 75 w 84"/>
                  <a:gd name="T15" fmla="*/ 10 h 41"/>
                  <a:gd name="T16" fmla="*/ 75 w 84"/>
                  <a:gd name="T17" fmla="*/ 12 h 41"/>
                  <a:gd name="T18" fmla="*/ 76 w 84"/>
                  <a:gd name="T19" fmla="*/ 12 h 41"/>
                  <a:gd name="T20" fmla="*/ 77 w 84"/>
                  <a:gd name="T21" fmla="*/ 12 h 41"/>
                  <a:gd name="T22" fmla="*/ 83 w 84"/>
                  <a:gd name="T23" fmla="*/ 3 h 41"/>
                  <a:gd name="T24" fmla="*/ 83 w 84"/>
                  <a:gd name="T25" fmla="*/ 1 h 41"/>
                  <a:gd name="T26" fmla="*/ 82 w 84"/>
                  <a:gd name="T27" fmla="*/ 0 h 41"/>
                  <a:gd name="T28" fmla="*/ 73 w 84"/>
                  <a:gd name="T29" fmla="*/ 2 h 41"/>
                  <a:gd name="T30" fmla="*/ 72 w 84"/>
                  <a:gd name="T31" fmla="*/ 4 h 41"/>
                  <a:gd name="T32" fmla="*/ 72 w 84"/>
                  <a:gd name="T33" fmla="*/ 4 h 41"/>
                  <a:gd name="T34" fmla="*/ 73 w 84"/>
                  <a:gd name="T35" fmla="*/ 5 h 41"/>
                  <a:gd name="T36" fmla="*/ 76 w 84"/>
                  <a:gd name="T37" fmla="*/ 5 h 41"/>
                  <a:gd name="T38" fmla="*/ 42 w 84"/>
                  <a:gd name="T39" fmla="*/ 29 h 41"/>
                  <a:gd name="T40" fmla="*/ 40 w 84"/>
                  <a:gd name="T41" fmla="*/ 29 h 41"/>
                  <a:gd name="T42" fmla="*/ 36 w 84"/>
                  <a:gd name="T43" fmla="*/ 17 h 41"/>
                  <a:gd name="T44" fmla="*/ 35 w 84"/>
                  <a:gd name="T45" fmla="*/ 14 h 41"/>
                  <a:gd name="T46" fmla="*/ 34 w 84"/>
                  <a:gd name="T47" fmla="*/ 14 h 41"/>
                  <a:gd name="T48" fmla="*/ 0 w 84"/>
                  <a:gd name="T49" fmla="*/ 38 h 41"/>
                  <a:gd name="T50" fmla="*/ 0 w 84"/>
                  <a:gd name="T51" fmla="*/ 39 h 41"/>
                  <a:gd name="T52" fmla="*/ 0 w 84"/>
                  <a:gd name="T5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41">
                    <a:moveTo>
                      <a:pt x="0" y="40"/>
                    </a:moveTo>
                    <a:cubicBezTo>
                      <a:pt x="0" y="40"/>
                      <a:pt x="1" y="41"/>
                      <a:pt x="2" y="40"/>
                    </a:cubicBezTo>
                    <a:cubicBezTo>
                      <a:pt x="33" y="18"/>
                      <a:pt x="33" y="18"/>
                      <a:pt x="33" y="18"/>
                    </a:cubicBezTo>
                    <a:cubicBezTo>
                      <a:pt x="33" y="18"/>
                      <a:pt x="34" y="18"/>
                      <a:pt x="34" y="19"/>
                    </a:cubicBezTo>
                    <a:cubicBezTo>
                      <a:pt x="39" y="33"/>
                      <a:pt x="39" y="33"/>
                      <a:pt x="39" y="33"/>
                    </a:cubicBezTo>
                    <a:cubicBezTo>
                      <a:pt x="40" y="33"/>
                      <a:pt x="40" y="34"/>
                      <a:pt x="41" y="33"/>
                    </a:cubicBezTo>
                    <a:cubicBezTo>
                      <a:pt x="77" y="7"/>
                      <a:pt x="77" y="7"/>
                      <a:pt x="77" y="7"/>
                    </a:cubicBezTo>
                    <a:cubicBezTo>
                      <a:pt x="75" y="10"/>
                      <a:pt x="75" y="10"/>
                      <a:pt x="75" y="10"/>
                    </a:cubicBezTo>
                    <a:cubicBezTo>
                      <a:pt x="75" y="11"/>
                      <a:pt x="75" y="12"/>
                      <a:pt x="75" y="12"/>
                    </a:cubicBezTo>
                    <a:cubicBezTo>
                      <a:pt x="76" y="12"/>
                      <a:pt x="76" y="12"/>
                      <a:pt x="76" y="12"/>
                    </a:cubicBezTo>
                    <a:cubicBezTo>
                      <a:pt x="76" y="13"/>
                      <a:pt x="77" y="13"/>
                      <a:pt x="77" y="12"/>
                    </a:cubicBezTo>
                    <a:cubicBezTo>
                      <a:pt x="83" y="3"/>
                      <a:pt x="83" y="3"/>
                      <a:pt x="83" y="3"/>
                    </a:cubicBezTo>
                    <a:cubicBezTo>
                      <a:pt x="84" y="2"/>
                      <a:pt x="84" y="2"/>
                      <a:pt x="83" y="1"/>
                    </a:cubicBezTo>
                    <a:cubicBezTo>
                      <a:pt x="83" y="1"/>
                      <a:pt x="83" y="0"/>
                      <a:pt x="82" y="0"/>
                    </a:cubicBezTo>
                    <a:cubicBezTo>
                      <a:pt x="73" y="2"/>
                      <a:pt x="73" y="2"/>
                      <a:pt x="73" y="2"/>
                    </a:cubicBezTo>
                    <a:cubicBezTo>
                      <a:pt x="73" y="2"/>
                      <a:pt x="72" y="3"/>
                      <a:pt x="72" y="4"/>
                    </a:cubicBezTo>
                    <a:cubicBezTo>
                      <a:pt x="72" y="4"/>
                      <a:pt x="72" y="4"/>
                      <a:pt x="72" y="4"/>
                    </a:cubicBezTo>
                    <a:cubicBezTo>
                      <a:pt x="72" y="5"/>
                      <a:pt x="73" y="5"/>
                      <a:pt x="73" y="5"/>
                    </a:cubicBezTo>
                    <a:cubicBezTo>
                      <a:pt x="76" y="5"/>
                      <a:pt x="76" y="5"/>
                      <a:pt x="76" y="5"/>
                    </a:cubicBezTo>
                    <a:cubicBezTo>
                      <a:pt x="42" y="29"/>
                      <a:pt x="42" y="29"/>
                      <a:pt x="42" y="29"/>
                    </a:cubicBezTo>
                    <a:cubicBezTo>
                      <a:pt x="41" y="29"/>
                      <a:pt x="41" y="29"/>
                      <a:pt x="40" y="29"/>
                    </a:cubicBezTo>
                    <a:cubicBezTo>
                      <a:pt x="36" y="17"/>
                      <a:pt x="36" y="17"/>
                      <a:pt x="36" y="17"/>
                    </a:cubicBezTo>
                    <a:cubicBezTo>
                      <a:pt x="36" y="16"/>
                      <a:pt x="35" y="15"/>
                      <a:pt x="35" y="14"/>
                    </a:cubicBezTo>
                    <a:cubicBezTo>
                      <a:pt x="35" y="14"/>
                      <a:pt x="34" y="14"/>
                      <a:pt x="34" y="14"/>
                    </a:cubicBezTo>
                    <a:cubicBezTo>
                      <a:pt x="0" y="38"/>
                      <a:pt x="0" y="38"/>
                      <a:pt x="0" y="38"/>
                    </a:cubicBezTo>
                    <a:cubicBezTo>
                      <a:pt x="0" y="38"/>
                      <a:pt x="0" y="39"/>
                      <a:pt x="0" y="39"/>
                    </a:cubicBezTo>
                    <a:lnTo>
                      <a:pt x="0" y="40"/>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8">
                <a:extLst>
                  <a:ext uri="{FF2B5EF4-FFF2-40B4-BE49-F238E27FC236}">
                    <a16:creationId xmlns:a16="http://schemas.microsoft.com/office/drawing/2014/main" id="{A912B760-258C-49D9-A156-2326F4839129}"/>
                  </a:ext>
                </a:extLst>
              </p:cNvPr>
              <p:cNvSpPr>
                <a:spLocks/>
              </p:cNvSpPr>
              <p:nvPr/>
            </p:nvSpPr>
            <p:spPr bwMode="auto">
              <a:xfrm>
                <a:off x="2965450" y="1060450"/>
                <a:ext cx="255587" cy="34925"/>
              </a:xfrm>
              <a:custGeom>
                <a:avLst/>
                <a:gdLst>
                  <a:gd name="T0" fmla="*/ 80 w 89"/>
                  <a:gd name="T1" fmla="*/ 0 h 12"/>
                  <a:gd name="T2" fmla="*/ 9 w 89"/>
                  <a:gd name="T3" fmla="*/ 0 h 12"/>
                  <a:gd name="T4" fmla="*/ 0 w 89"/>
                  <a:gd name="T5" fmla="*/ 6 h 12"/>
                  <a:gd name="T6" fmla="*/ 9 w 89"/>
                  <a:gd name="T7" fmla="*/ 12 h 12"/>
                  <a:gd name="T8" fmla="*/ 80 w 89"/>
                  <a:gd name="T9" fmla="*/ 12 h 12"/>
                  <a:gd name="T10" fmla="*/ 89 w 89"/>
                  <a:gd name="T11" fmla="*/ 6 h 12"/>
                  <a:gd name="T12" fmla="*/ 80 w 8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89" h="12">
                    <a:moveTo>
                      <a:pt x="80" y="0"/>
                    </a:moveTo>
                    <a:cubicBezTo>
                      <a:pt x="9" y="0"/>
                      <a:pt x="9" y="0"/>
                      <a:pt x="9" y="0"/>
                    </a:cubicBezTo>
                    <a:cubicBezTo>
                      <a:pt x="4" y="0"/>
                      <a:pt x="0" y="2"/>
                      <a:pt x="0" y="6"/>
                    </a:cubicBezTo>
                    <a:cubicBezTo>
                      <a:pt x="0" y="9"/>
                      <a:pt x="4" y="12"/>
                      <a:pt x="9" y="12"/>
                    </a:cubicBezTo>
                    <a:cubicBezTo>
                      <a:pt x="80" y="12"/>
                      <a:pt x="80" y="12"/>
                      <a:pt x="80" y="12"/>
                    </a:cubicBezTo>
                    <a:cubicBezTo>
                      <a:pt x="85" y="12"/>
                      <a:pt x="89" y="9"/>
                      <a:pt x="89" y="6"/>
                    </a:cubicBezTo>
                    <a:cubicBezTo>
                      <a:pt x="89" y="2"/>
                      <a:pt x="85" y="0"/>
                      <a:pt x="80" y="0"/>
                    </a:cubicBezTo>
                    <a:close/>
                  </a:path>
                </a:pathLst>
              </a:custGeom>
              <a:solidFill>
                <a:srgbClr val="E34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9">
                <a:extLst>
                  <a:ext uri="{FF2B5EF4-FFF2-40B4-BE49-F238E27FC236}">
                    <a16:creationId xmlns:a16="http://schemas.microsoft.com/office/drawing/2014/main" id="{286B8659-9B08-4A9B-B7A6-7EC2D710FA83}"/>
                  </a:ext>
                </a:extLst>
              </p:cNvPr>
              <p:cNvSpPr>
                <a:spLocks/>
              </p:cNvSpPr>
              <p:nvPr/>
            </p:nvSpPr>
            <p:spPr bwMode="auto">
              <a:xfrm>
                <a:off x="2965450" y="1127125"/>
                <a:ext cx="255587" cy="33338"/>
              </a:xfrm>
              <a:custGeom>
                <a:avLst/>
                <a:gdLst>
                  <a:gd name="T0" fmla="*/ 80 w 89"/>
                  <a:gd name="T1" fmla="*/ 0 h 12"/>
                  <a:gd name="T2" fmla="*/ 9 w 89"/>
                  <a:gd name="T3" fmla="*/ 0 h 12"/>
                  <a:gd name="T4" fmla="*/ 0 w 89"/>
                  <a:gd name="T5" fmla="*/ 6 h 12"/>
                  <a:gd name="T6" fmla="*/ 9 w 89"/>
                  <a:gd name="T7" fmla="*/ 12 h 12"/>
                  <a:gd name="T8" fmla="*/ 80 w 89"/>
                  <a:gd name="T9" fmla="*/ 12 h 12"/>
                  <a:gd name="T10" fmla="*/ 89 w 89"/>
                  <a:gd name="T11" fmla="*/ 6 h 12"/>
                  <a:gd name="T12" fmla="*/ 80 w 8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89" h="12">
                    <a:moveTo>
                      <a:pt x="80" y="0"/>
                    </a:moveTo>
                    <a:cubicBezTo>
                      <a:pt x="9" y="0"/>
                      <a:pt x="9" y="0"/>
                      <a:pt x="9" y="0"/>
                    </a:cubicBezTo>
                    <a:cubicBezTo>
                      <a:pt x="4" y="0"/>
                      <a:pt x="0" y="3"/>
                      <a:pt x="0" y="6"/>
                    </a:cubicBezTo>
                    <a:cubicBezTo>
                      <a:pt x="0" y="10"/>
                      <a:pt x="4" y="12"/>
                      <a:pt x="9" y="12"/>
                    </a:cubicBezTo>
                    <a:cubicBezTo>
                      <a:pt x="80" y="12"/>
                      <a:pt x="80" y="12"/>
                      <a:pt x="80" y="12"/>
                    </a:cubicBezTo>
                    <a:cubicBezTo>
                      <a:pt x="85" y="12"/>
                      <a:pt x="89" y="10"/>
                      <a:pt x="89" y="6"/>
                    </a:cubicBezTo>
                    <a:cubicBezTo>
                      <a:pt x="89" y="3"/>
                      <a:pt x="85" y="0"/>
                      <a:pt x="80" y="0"/>
                    </a:cubicBezTo>
                    <a:close/>
                  </a:path>
                </a:pathLst>
              </a:custGeom>
              <a:solidFill>
                <a:srgbClr val="E34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0">
                <a:extLst>
                  <a:ext uri="{FF2B5EF4-FFF2-40B4-BE49-F238E27FC236}">
                    <a16:creationId xmlns:a16="http://schemas.microsoft.com/office/drawing/2014/main" id="{29CA5823-7780-487F-AD6D-ED6303BB1078}"/>
                  </a:ext>
                </a:extLst>
              </p:cNvPr>
              <p:cNvSpPr>
                <a:spLocks/>
              </p:cNvSpPr>
              <p:nvPr/>
            </p:nvSpPr>
            <p:spPr bwMode="auto">
              <a:xfrm>
                <a:off x="3049588" y="836613"/>
                <a:ext cx="22225" cy="120650"/>
              </a:xfrm>
              <a:custGeom>
                <a:avLst/>
                <a:gdLst>
                  <a:gd name="T0" fmla="*/ 0 w 8"/>
                  <a:gd name="T1" fmla="*/ 38 h 42"/>
                  <a:gd name="T2" fmla="*/ 3 w 8"/>
                  <a:gd name="T3" fmla="*/ 42 h 42"/>
                  <a:gd name="T4" fmla="*/ 5 w 8"/>
                  <a:gd name="T5" fmla="*/ 42 h 42"/>
                  <a:gd name="T6" fmla="*/ 8 w 8"/>
                  <a:gd name="T7" fmla="*/ 38 h 42"/>
                  <a:gd name="T8" fmla="*/ 8 w 8"/>
                  <a:gd name="T9" fmla="*/ 2 h 42"/>
                  <a:gd name="T10" fmla="*/ 7 w 8"/>
                  <a:gd name="T11" fmla="*/ 0 h 42"/>
                  <a:gd name="T12" fmla="*/ 0 w 8"/>
                  <a:gd name="T13" fmla="*/ 5 h 42"/>
                  <a:gd name="T14" fmla="*/ 0 w 8"/>
                  <a:gd name="T15" fmla="*/ 38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42">
                    <a:moveTo>
                      <a:pt x="0" y="38"/>
                    </a:moveTo>
                    <a:cubicBezTo>
                      <a:pt x="0" y="40"/>
                      <a:pt x="1" y="42"/>
                      <a:pt x="3" y="42"/>
                    </a:cubicBezTo>
                    <a:cubicBezTo>
                      <a:pt x="5" y="42"/>
                      <a:pt x="5" y="42"/>
                      <a:pt x="5" y="42"/>
                    </a:cubicBezTo>
                    <a:cubicBezTo>
                      <a:pt x="7" y="42"/>
                      <a:pt x="8" y="40"/>
                      <a:pt x="8" y="38"/>
                    </a:cubicBezTo>
                    <a:cubicBezTo>
                      <a:pt x="8" y="2"/>
                      <a:pt x="8" y="2"/>
                      <a:pt x="8" y="2"/>
                    </a:cubicBezTo>
                    <a:cubicBezTo>
                      <a:pt x="8" y="2"/>
                      <a:pt x="7" y="1"/>
                      <a:pt x="7" y="0"/>
                    </a:cubicBezTo>
                    <a:cubicBezTo>
                      <a:pt x="6" y="1"/>
                      <a:pt x="3" y="3"/>
                      <a:pt x="0" y="5"/>
                    </a:cubicBezTo>
                    <a:lnTo>
                      <a:pt x="0" y="38"/>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BF346ABF-38F4-429D-923A-5E15F9D474F0}"/>
                  </a:ext>
                </a:extLst>
              </p:cNvPr>
              <p:cNvSpPr>
                <a:spLocks/>
              </p:cNvSpPr>
              <p:nvPr/>
            </p:nvSpPr>
            <p:spPr bwMode="auto">
              <a:xfrm>
                <a:off x="2754313" y="992188"/>
                <a:ext cx="142875" cy="33338"/>
              </a:xfrm>
              <a:custGeom>
                <a:avLst/>
                <a:gdLst>
                  <a:gd name="T0" fmla="*/ 0 w 50"/>
                  <a:gd name="T1" fmla="*/ 12 h 12"/>
                  <a:gd name="T2" fmla="*/ 44 w 50"/>
                  <a:gd name="T3" fmla="*/ 12 h 12"/>
                  <a:gd name="T4" fmla="*/ 50 w 50"/>
                  <a:gd name="T5" fmla="*/ 6 h 12"/>
                  <a:gd name="T6" fmla="*/ 44 w 50"/>
                  <a:gd name="T7" fmla="*/ 0 h 12"/>
                  <a:gd name="T8" fmla="*/ 10 w 50"/>
                  <a:gd name="T9" fmla="*/ 0 h 12"/>
                  <a:gd name="T10" fmla="*/ 0 w 50"/>
                  <a:gd name="T11" fmla="*/ 12 h 12"/>
                </a:gdLst>
                <a:ahLst/>
                <a:cxnLst>
                  <a:cxn ang="0">
                    <a:pos x="T0" y="T1"/>
                  </a:cxn>
                  <a:cxn ang="0">
                    <a:pos x="T2" y="T3"/>
                  </a:cxn>
                  <a:cxn ang="0">
                    <a:pos x="T4" y="T5"/>
                  </a:cxn>
                  <a:cxn ang="0">
                    <a:pos x="T6" y="T7"/>
                  </a:cxn>
                  <a:cxn ang="0">
                    <a:pos x="T8" y="T9"/>
                  </a:cxn>
                  <a:cxn ang="0">
                    <a:pos x="T10" y="T11"/>
                  </a:cxn>
                </a:cxnLst>
                <a:rect l="0" t="0" r="r" b="b"/>
                <a:pathLst>
                  <a:path w="50" h="12">
                    <a:moveTo>
                      <a:pt x="0" y="12"/>
                    </a:moveTo>
                    <a:cubicBezTo>
                      <a:pt x="44" y="12"/>
                      <a:pt x="44" y="12"/>
                      <a:pt x="44" y="12"/>
                    </a:cubicBezTo>
                    <a:cubicBezTo>
                      <a:pt x="48" y="12"/>
                      <a:pt x="50" y="9"/>
                      <a:pt x="50" y="6"/>
                    </a:cubicBezTo>
                    <a:cubicBezTo>
                      <a:pt x="50" y="3"/>
                      <a:pt x="48" y="0"/>
                      <a:pt x="44" y="0"/>
                    </a:cubicBezTo>
                    <a:cubicBezTo>
                      <a:pt x="10" y="0"/>
                      <a:pt x="10" y="0"/>
                      <a:pt x="10" y="0"/>
                    </a:cubicBezTo>
                    <a:cubicBezTo>
                      <a:pt x="7" y="4"/>
                      <a:pt x="3" y="8"/>
                      <a:pt x="0" y="12"/>
                    </a:cubicBezTo>
                    <a:close/>
                  </a:path>
                </a:pathLst>
              </a:custGeom>
              <a:solidFill>
                <a:srgbClr val="E34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2">
                <a:extLst>
                  <a:ext uri="{FF2B5EF4-FFF2-40B4-BE49-F238E27FC236}">
                    <a16:creationId xmlns:a16="http://schemas.microsoft.com/office/drawing/2014/main" id="{9AF5FCFA-C44C-422F-AA60-DC9E3693C383}"/>
                  </a:ext>
                </a:extLst>
              </p:cNvPr>
              <p:cNvSpPr>
                <a:spLocks/>
              </p:cNvSpPr>
              <p:nvPr/>
            </p:nvSpPr>
            <p:spPr bwMode="auto">
              <a:xfrm>
                <a:off x="3086100" y="871538"/>
                <a:ext cx="20637" cy="85725"/>
              </a:xfrm>
              <a:custGeom>
                <a:avLst/>
                <a:gdLst>
                  <a:gd name="T0" fmla="*/ 0 w 7"/>
                  <a:gd name="T1" fmla="*/ 1 h 30"/>
                  <a:gd name="T2" fmla="*/ 0 w 7"/>
                  <a:gd name="T3" fmla="*/ 0 h 30"/>
                  <a:gd name="T4" fmla="*/ 0 w 7"/>
                  <a:gd name="T5" fmla="*/ 0 h 30"/>
                  <a:gd name="T6" fmla="*/ 0 w 7"/>
                  <a:gd name="T7" fmla="*/ 27 h 30"/>
                  <a:gd name="T8" fmla="*/ 2 w 7"/>
                  <a:gd name="T9" fmla="*/ 30 h 30"/>
                  <a:gd name="T10" fmla="*/ 5 w 7"/>
                  <a:gd name="T11" fmla="*/ 30 h 30"/>
                  <a:gd name="T12" fmla="*/ 7 w 7"/>
                  <a:gd name="T13" fmla="*/ 27 h 30"/>
                  <a:gd name="T14" fmla="*/ 7 w 7"/>
                  <a:gd name="T15" fmla="*/ 0 h 30"/>
                  <a:gd name="T16" fmla="*/ 7 w 7"/>
                  <a:gd name="T17" fmla="*/ 0 h 30"/>
                  <a:gd name="T18" fmla="*/ 3 w 7"/>
                  <a:gd name="T19" fmla="*/ 3 h 30"/>
                  <a:gd name="T20" fmla="*/ 0 w 7"/>
                  <a:gd name="T21"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0">
                    <a:moveTo>
                      <a:pt x="0" y="1"/>
                    </a:moveTo>
                    <a:cubicBezTo>
                      <a:pt x="0" y="1"/>
                      <a:pt x="0" y="1"/>
                      <a:pt x="0" y="0"/>
                    </a:cubicBezTo>
                    <a:cubicBezTo>
                      <a:pt x="0" y="0"/>
                      <a:pt x="0" y="0"/>
                      <a:pt x="0" y="0"/>
                    </a:cubicBezTo>
                    <a:cubicBezTo>
                      <a:pt x="0" y="27"/>
                      <a:pt x="0" y="27"/>
                      <a:pt x="0" y="27"/>
                    </a:cubicBezTo>
                    <a:cubicBezTo>
                      <a:pt x="0" y="28"/>
                      <a:pt x="1" y="30"/>
                      <a:pt x="2" y="30"/>
                    </a:cubicBezTo>
                    <a:cubicBezTo>
                      <a:pt x="5" y="30"/>
                      <a:pt x="5" y="30"/>
                      <a:pt x="5" y="30"/>
                    </a:cubicBezTo>
                    <a:cubicBezTo>
                      <a:pt x="6" y="30"/>
                      <a:pt x="7" y="28"/>
                      <a:pt x="7" y="27"/>
                    </a:cubicBezTo>
                    <a:cubicBezTo>
                      <a:pt x="7" y="0"/>
                      <a:pt x="7" y="0"/>
                      <a:pt x="7" y="0"/>
                    </a:cubicBezTo>
                    <a:cubicBezTo>
                      <a:pt x="7" y="0"/>
                      <a:pt x="7" y="0"/>
                      <a:pt x="7" y="0"/>
                    </a:cubicBezTo>
                    <a:cubicBezTo>
                      <a:pt x="5" y="1"/>
                      <a:pt x="3" y="3"/>
                      <a:pt x="3" y="3"/>
                    </a:cubicBezTo>
                    <a:cubicBezTo>
                      <a:pt x="2" y="3"/>
                      <a:pt x="1" y="3"/>
                      <a:pt x="0" y="1"/>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3">
                <a:extLst>
                  <a:ext uri="{FF2B5EF4-FFF2-40B4-BE49-F238E27FC236}">
                    <a16:creationId xmlns:a16="http://schemas.microsoft.com/office/drawing/2014/main" id="{F4B276F6-BB7F-430C-9C24-1681405F54B2}"/>
                  </a:ext>
                </a:extLst>
              </p:cNvPr>
              <p:cNvSpPr>
                <a:spLocks/>
              </p:cNvSpPr>
              <p:nvPr/>
            </p:nvSpPr>
            <p:spPr bwMode="auto">
              <a:xfrm>
                <a:off x="3011488" y="863600"/>
                <a:ext cx="23812" cy="93663"/>
              </a:xfrm>
              <a:custGeom>
                <a:avLst/>
                <a:gdLst>
                  <a:gd name="T0" fmla="*/ 0 w 8"/>
                  <a:gd name="T1" fmla="*/ 30 h 33"/>
                  <a:gd name="T2" fmla="*/ 3 w 8"/>
                  <a:gd name="T3" fmla="*/ 33 h 33"/>
                  <a:gd name="T4" fmla="*/ 6 w 8"/>
                  <a:gd name="T5" fmla="*/ 33 h 33"/>
                  <a:gd name="T6" fmla="*/ 8 w 8"/>
                  <a:gd name="T7" fmla="*/ 30 h 33"/>
                  <a:gd name="T8" fmla="*/ 8 w 8"/>
                  <a:gd name="T9" fmla="*/ 2 h 33"/>
                  <a:gd name="T10" fmla="*/ 8 w 8"/>
                  <a:gd name="T11" fmla="*/ 0 h 33"/>
                  <a:gd name="T12" fmla="*/ 0 w 8"/>
                  <a:gd name="T13" fmla="*/ 5 h 33"/>
                  <a:gd name="T14" fmla="*/ 0 w 8"/>
                  <a:gd name="T15" fmla="*/ 3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3">
                    <a:moveTo>
                      <a:pt x="0" y="30"/>
                    </a:moveTo>
                    <a:cubicBezTo>
                      <a:pt x="0" y="31"/>
                      <a:pt x="2" y="33"/>
                      <a:pt x="3" y="33"/>
                    </a:cubicBezTo>
                    <a:cubicBezTo>
                      <a:pt x="6" y="33"/>
                      <a:pt x="6" y="33"/>
                      <a:pt x="6" y="33"/>
                    </a:cubicBezTo>
                    <a:cubicBezTo>
                      <a:pt x="7" y="33"/>
                      <a:pt x="8" y="31"/>
                      <a:pt x="8" y="30"/>
                    </a:cubicBezTo>
                    <a:cubicBezTo>
                      <a:pt x="8" y="2"/>
                      <a:pt x="8" y="2"/>
                      <a:pt x="8" y="2"/>
                    </a:cubicBezTo>
                    <a:cubicBezTo>
                      <a:pt x="8" y="1"/>
                      <a:pt x="8" y="1"/>
                      <a:pt x="8" y="0"/>
                    </a:cubicBezTo>
                    <a:cubicBezTo>
                      <a:pt x="5" y="2"/>
                      <a:pt x="3" y="4"/>
                      <a:pt x="0" y="5"/>
                    </a:cubicBezTo>
                    <a:lnTo>
                      <a:pt x="0" y="30"/>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4">
                <a:extLst>
                  <a:ext uri="{FF2B5EF4-FFF2-40B4-BE49-F238E27FC236}">
                    <a16:creationId xmlns:a16="http://schemas.microsoft.com/office/drawing/2014/main" id="{0A9E6EFC-CC9D-444A-BFF8-9910C7FFD05B}"/>
                  </a:ext>
                </a:extLst>
              </p:cNvPr>
              <p:cNvSpPr>
                <a:spLocks/>
              </p:cNvSpPr>
              <p:nvPr/>
            </p:nvSpPr>
            <p:spPr bwMode="auto">
              <a:xfrm>
                <a:off x="3157538" y="820738"/>
                <a:ext cx="22225" cy="136525"/>
              </a:xfrm>
              <a:custGeom>
                <a:avLst/>
                <a:gdLst>
                  <a:gd name="T0" fmla="*/ 0 w 8"/>
                  <a:gd name="T1" fmla="*/ 43 h 48"/>
                  <a:gd name="T2" fmla="*/ 3 w 8"/>
                  <a:gd name="T3" fmla="*/ 48 h 48"/>
                  <a:gd name="T4" fmla="*/ 5 w 8"/>
                  <a:gd name="T5" fmla="*/ 48 h 48"/>
                  <a:gd name="T6" fmla="*/ 8 w 8"/>
                  <a:gd name="T7" fmla="*/ 43 h 48"/>
                  <a:gd name="T8" fmla="*/ 8 w 8"/>
                  <a:gd name="T9" fmla="*/ 3 h 48"/>
                  <a:gd name="T10" fmla="*/ 7 w 8"/>
                  <a:gd name="T11" fmla="*/ 0 h 48"/>
                  <a:gd name="T12" fmla="*/ 0 w 8"/>
                  <a:gd name="T13" fmla="*/ 5 h 48"/>
                  <a:gd name="T14" fmla="*/ 0 w 8"/>
                  <a:gd name="T15" fmla="*/ 43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48">
                    <a:moveTo>
                      <a:pt x="0" y="43"/>
                    </a:moveTo>
                    <a:cubicBezTo>
                      <a:pt x="0" y="46"/>
                      <a:pt x="1" y="48"/>
                      <a:pt x="3" y="48"/>
                    </a:cubicBezTo>
                    <a:cubicBezTo>
                      <a:pt x="5" y="48"/>
                      <a:pt x="5" y="48"/>
                      <a:pt x="5" y="48"/>
                    </a:cubicBezTo>
                    <a:cubicBezTo>
                      <a:pt x="7" y="48"/>
                      <a:pt x="8" y="46"/>
                      <a:pt x="8" y="43"/>
                    </a:cubicBezTo>
                    <a:cubicBezTo>
                      <a:pt x="8" y="3"/>
                      <a:pt x="8" y="3"/>
                      <a:pt x="8" y="3"/>
                    </a:cubicBezTo>
                    <a:cubicBezTo>
                      <a:pt x="8" y="2"/>
                      <a:pt x="8" y="1"/>
                      <a:pt x="7" y="0"/>
                    </a:cubicBezTo>
                    <a:cubicBezTo>
                      <a:pt x="5" y="1"/>
                      <a:pt x="3" y="3"/>
                      <a:pt x="0" y="5"/>
                    </a:cubicBezTo>
                    <a:lnTo>
                      <a:pt x="0" y="43"/>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5">
                <a:extLst>
                  <a:ext uri="{FF2B5EF4-FFF2-40B4-BE49-F238E27FC236}">
                    <a16:creationId xmlns:a16="http://schemas.microsoft.com/office/drawing/2014/main" id="{78FD275F-3222-488D-BA9C-8C58917D843B}"/>
                  </a:ext>
                </a:extLst>
              </p:cNvPr>
              <p:cNvSpPr>
                <a:spLocks/>
              </p:cNvSpPr>
              <p:nvPr/>
            </p:nvSpPr>
            <p:spPr bwMode="auto">
              <a:xfrm>
                <a:off x="3122613" y="846138"/>
                <a:ext cx="20637" cy="111125"/>
              </a:xfrm>
              <a:custGeom>
                <a:avLst/>
                <a:gdLst>
                  <a:gd name="T0" fmla="*/ 0 w 7"/>
                  <a:gd name="T1" fmla="*/ 35 h 39"/>
                  <a:gd name="T2" fmla="*/ 2 w 7"/>
                  <a:gd name="T3" fmla="*/ 39 h 39"/>
                  <a:gd name="T4" fmla="*/ 5 w 7"/>
                  <a:gd name="T5" fmla="*/ 39 h 39"/>
                  <a:gd name="T6" fmla="*/ 7 w 7"/>
                  <a:gd name="T7" fmla="*/ 35 h 39"/>
                  <a:gd name="T8" fmla="*/ 7 w 7"/>
                  <a:gd name="T9" fmla="*/ 2 h 39"/>
                  <a:gd name="T10" fmla="*/ 7 w 7"/>
                  <a:gd name="T11" fmla="*/ 0 h 39"/>
                  <a:gd name="T12" fmla="*/ 0 w 7"/>
                  <a:gd name="T13" fmla="*/ 5 h 39"/>
                  <a:gd name="T14" fmla="*/ 0 w 7"/>
                  <a:gd name="T15" fmla="*/ 35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9">
                    <a:moveTo>
                      <a:pt x="0" y="35"/>
                    </a:moveTo>
                    <a:cubicBezTo>
                      <a:pt x="0" y="37"/>
                      <a:pt x="1" y="39"/>
                      <a:pt x="2" y="39"/>
                    </a:cubicBezTo>
                    <a:cubicBezTo>
                      <a:pt x="5" y="39"/>
                      <a:pt x="5" y="39"/>
                      <a:pt x="5" y="39"/>
                    </a:cubicBezTo>
                    <a:cubicBezTo>
                      <a:pt x="6" y="39"/>
                      <a:pt x="7" y="37"/>
                      <a:pt x="7" y="35"/>
                    </a:cubicBezTo>
                    <a:cubicBezTo>
                      <a:pt x="7" y="2"/>
                      <a:pt x="7" y="2"/>
                      <a:pt x="7" y="2"/>
                    </a:cubicBezTo>
                    <a:cubicBezTo>
                      <a:pt x="7" y="1"/>
                      <a:pt x="7" y="1"/>
                      <a:pt x="7" y="0"/>
                    </a:cubicBezTo>
                    <a:cubicBezTo>
                      <a:pt x="4" y="2"/>
                      <a:pt x="2" y="3"/>
                      <a:pt x="0" y="5"/>
                    </a:cubicBezTo>
                    <a:lnTo>
                      <a:pt x="0" y="35"/>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 name="Group 5">
              <a:extLst>
                <a:ext uri="{FF2B5EF4-FFF2-40B4-BE49-F238E27FC236}">
                  <a16:creationId xmlns:a16="http://schemas.microsoft.com/office/drawing/2014/main" id="{ECAC4C28-99C4-41B1-B773-4689978A1E2D}"/>
                </a:ext>
              </a:extLst>
            </p:cNvPr>
            <p:cNvGrpSpPr/>
            <p:nvPr/>
          </p:nvGrpSpPr>
          <p:grpSpPr>
            <a:xfrm>
              <a:off x="495522" y="1730030"/>
              <a:ext cx="1674362" cy="2431647"/>
              <a:chOff x="1430579" y="2704736"/>
              <a:chExt cx="382588" cy="555626"/>
            </a:xfrm>
            <a:solidFill>
              <a:schemeClr val="bg1"/>
            </a:solidFill>
          </p:grpSpPr>
          <p:sp>
            <p:nvSpPr>
              <p:cNvPr id="7" name="Freeform 12">
                <a:extLst>
                  <a:ext uri="{FF2B5EF4-FFF2-40B4-BE49-F238E27FC236}">
                    <a16:creationId xmlns:a16="http://schemas.microsoft.com/office/drawing/2014/main" id="{8FB901CF-035C-4E2A-81A1-17CE3AC6C47D}"/>
                  </a:ext>
                </a:extLst>
              </p:cNvPr>
              <p:cNvSpPr>
                <a:spLocks/>
              </p:cNvSpPr>
              <p:nvPr/>
            </p:nvSpPr>
            <p:spPr bwMode="auto">
              <a:xfrm>
                <a:off x="1430579" y="3114312"/>
                <a:ext cx="382588" cy="146050"/>
              </a:xfrm>
              <a:custGeom>
                <a:avLst/>
                <a:gdLst>
                  <a:gd name="T0" fmla="*/ 134 w 176"/>
                  <a:gd name="T1" fmla="*/ 2 h 67"/>
                  <a:gd name="T2" fmla="*/ 129 w 176"/>
                  <a:gd name="T3" fmla="*/ 0 h 67"/>
                  <a:gd name="T4" fmla="*/ 88 w 176"/>
                  <a:gd name="T5" fmla="*/ 46 h 67"/>
                  <a:gd name="T6" fmla="*/ 48 w 176"/>
                  <a:gd name="T7" fmla="*/ 0 h 67"/>
                  <a:gd name="T8" fmla="*/ 43 w 176"/>
                  <a:gd name="T9" fmla="*/ 2 h 67"/>
                  <a:gd name="T10" fmla="*/ 0 w 176"/>
                  <a:gd name="T11" fmla="*/ 67 h 67"/>
                  <a:gd name="T12" fmla="*/ 176 w 176"/>
                  <a:gd name="T13" fmla="*/ 67 h 67"/>
                  <a:gd name="T14" fmla="*/ 134 w 176"/>
                  <a:gd name="T15" fmla="*/ 2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67">
                    <a:moveTo>
                      <a:pt x="134" y="2"/>
                    </a:moveTo>
                    <a:cubicBezTo>
                      <a:pt x="129" y="0"/>
                      <a:pt x="129" y="0"/>
                      <a:pt x="129" y="0"/>
                    </a:cubicBezTo>
                    <a:cubicBezTo>
                      <a:pt x="88" y="46"/>
                      <a:pt x="88" y="46"/>
                      <a:pt x="88" y="46"/>
                    </a:cubicBezTo>
                    <a:cubicBezTo>
                      <a:pt x="48" y="0"/>
                      <a:pt x="48" y="0"/>
                      <a:pt x="48" y="0"/>
                    </a:cubicBezTo>
                    <a:cubicBezTo>
                      <a:pt x="43" y="2"/>
                      <a:pt x="43" y="2"/>
                      <a:pt x="43" y="2"/>
                    </a:cubicBezTo>
                    <a:cubicBezTo>
                      <a:pt x="17" y="14"/>
                      <a:pt x="0" y="39"/>
                      <a:pt x="0" y="67"/>
                    </a:cubicBezTo>
                    <a:cubicBezTo>
                      <a:pt x="176" y="67"/>
                      <a:pt x="176" y="67"/>
                      <a:pt x="176" y="67"/>
                    </a:cubicBezTo>
                    <a:cubicBezTo>
                      <a:pt x="176" y="39"/>
                      <a:pt x="160" y="14"/>
                      <a:pt x="13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3">
                <a:extLst>
                  <a:ext uri="{FF2B5EF4-FFF2-40B4-BE49-F238E27FC236}">
                    <a16:creationId xmlns:a16="http://schemas.microsoft.com/office/drawing/2014/main" id="{0FF65BEE-A000-46F1-AD30-FC2C468B14B8}"/>
                  </a:ext>
                </a:extLst>
              </p:cNvPr>
              <p:cNvSpPr>
                <a:spLocks noEditPoints="1"/>
              </p:cNvSpPr>
              <p:nvPr/>
            </p:nvSpPr>
            <p:spPr bwMode="auto">
              <a:xfrm>
                <a:off x="1476617" y="2704736"/>
                <a:ext cx="296863" cy="374650"/>
              </a:xfrm>
              <a:custGeom>
                <a:avLst/>
                <a:gdLst>
                  <a:gd name="T0" fmla="*/ 109 w 137"/>
                  <a:gd name="T1" fmla="*/ 50 h 173"/>
                  <a:gd name="T2" fmla="*/ 111 w 137"/>
                  <a:gd name="T3" fmla="*/ 37 h 173"/>
                  <a:gd name="T4" fmla="*/ 65 w 137"/>
                  <a:gd name="T5" fmla="*/ 1 h 173"/>
                  <a:gd name="T6" fmla="*/ 25 w 137"/>
                  <a:gd name="T7" fmla="*/ 42 h 173"/>
                  <a:gd name="T8" fmla="*/ 26 w 137"/>
                  <a:gd name="T9" fmla="*/ 51 h 173"/>
                  <a:gd name="T10" fmla="*/ 0 w 137"/>
                  <a:gd name="T11" fmla="*/ 105 h 173"/>
                  <a:gd name="T12" fmla="*/ 51 w 137"/>
                  <a:gd name="T13" fmla="*/ 170 h 173"/>
                  <a:gd name="T14" fmla="*/ 68 w 137"/>
                  <a:gd name="T15" fmla="*/ 173 h 173"/>
                  <a:gd name="T16" fmla="*/ 86 w 137"/>
                  <a:gd name="T17" fmla="*/ 170 h 173"/>
                  <a:gd name="T18" fmla="*/ 137 w 137"/>
                  <a:gd name="T19" fmla="*/ 105 h 173"/>
                  <a:gd name="T20" fmla="*/ 109 w 137"/>
                  <a:gd name="T21" fmla="*/ 50 h 173"/>
                  <a:gd name="T22" fmla="*/ 49 w 137"/>
                  <a:gd name="T23" fmla="*/ 77 h 173"/>
                  <a:gd name="T24" fmla="*/ 77 w 137"/>
                  <a:gd name="T25" fmla="*/ 101 h 173"/>
                  <a:gd name="T26" fmla="*/ 114 w 137"/>
                  <a:gd name="T27" fmla="*/ 131 h 173"/>
                  <a:gd name="T28" fmla="*/ 68 w 137"/>
                  <a:gd name="T29" fmla="*/ 157 h 173"/>
                  <a:gd name="T30" fmla="*/ 17 w 137"/>
                  <a:gd name="T31" fmla="*/ 118 h 173"/>
                  <a:gd name="T32" fmla="*/ 49 w 137"/>
                  <a:gd name="T33" fmla="*/ 7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73">
                    <a:moveTo>
                      <a:pt x="109" y="50"/>
                    </a:moveTo>
                    <a:cubicBezTo>
                      <a:pt x="110" y="46"/>
                      <a:pt x="111" y="41"/>
                      <a:pt x="111" y="37"/>
                    </a:cubicBezTo>
                    <a:cubicBezTo>
                      <a:pt x="110" y="16"/>
                      <a:pt x="89" y="0"/>
                      <a:pt x="65" y="1"/>
                    </a:cubicBezTo>
                    <a:cubicBezTo>
                      <a:pt x="42" y="2"/>
                      <a:pt x="23" y="21"/>
                      <a:pt x="25" y="42"/>
                    </a:cubicBezTo>
                    <a:cubicBezTo>
                      <a:pt x="25" y="45"/>
                      <a:pt x="25" y="48"/>
                      <a:pt x="26" y="51"/>
                    </a:cubicBezTo>
                    <a:cubicBezTo>
                      <a:pt x="10" y="63"/>
                      <a:pt x="0" y="83"/>
                      <a:pt x="0" y="105"/>
                    </a:cubicBezTo>
                    <a:cubicBezTo>
                      <a:pt x="0" y="136"/>
                      <a:pt x="21" y="162"/>
                      <a:pt x="51" y="170"/>
                    </a:cubicBezTo>
                    <a:cubicBezTo>
                      <a:pt x="56" y="172"/>
                      <a:pt x="62" y="173"/>
                      <a:pt x="68" y="173"/>
                    </a:cubicBezTo>
                    <a:cubicBezTo>
                      <a:pt x="75" y="173"/>
                      <a:pt x="81" y="172"/>
                      <a:pt x="86" y="170"/>
                    </a:cubicBezTo>
                    <a:cubicBezTo>
                      <a:pt x="115" y="162"/>
                      <a:pt x="137" y="136"/>
                      <a:pt x="137" y="105"/>
                    </a:cubicBezTo>
                    <a:cubicBezTo>
                      <a:pt x="137" y="82"/>
                      <a:pt x="126" y="62"/>
                      <a:pt x="109" y="50"/>
                    </a:cubicBezTo>
                    <a:close/>
                    <a:moveTo>
                      <a:pt x="49" y="77"/>
                    </a:moveTo>
                    <a:cubicBezTo>
                      <a:pt x="49" y="77"/>
                      <a:pt x="53" y="100"/>
                      <a:pt x="77" y="101"/>
                    </a:cubicBezTo>
                    <a:cubicBezTo>
                      <a:pt x="105" y="102"/>
                      <a:pt x="116" y="114"/>
                      <a:pt x="114" y="131"/>
                    </a:cubicBezTo>
                    <a:cubicBezTo>
                      <a:pt x="105" y="146"/>
                      <a:pt x="88" y="157"/>
                      <a:pt x="68" y="157"/>
                    </a:cubicBezTo>
                    <a:cubicBezTo>
                      <a:pt x="44" y="157"/>
                      <a:pt x="23" y="140"/>
                      <a:pt x="17" y="118"/>
                    </a:cubicBezTo>
                    <a:cubicBezTo>
                      <a:pt x="20" y="97"/>
                      <a:pt x="32" y="84"/>
                      <a:pt x="49"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455495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37B3A5-5EB9-498E-9D93-0DEB6BAC701D}"/>
              </a:ext>
            </a:extLst>
          </p:cNvPr>
          <p:cNvSpPr txBox="1"/>
          <p:nvPr/>
        </p:nvSpPr>
        <p:spPr>
          <a:xfrm>
            <a:off x="1183367" y="1608889"/>
            <a:ext cx="10231654"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An opportunity for an overview of Luma topics and demonstrations of modules. Each statewide showcase will be done twice a month from 1:00 – 2:00 PM. The link to RSVP for these </a:t>
            </a:r>
            <a:r>
              <a:rPr lang="en-US" sz="1600" dirty="0">
                <a:solidFill>
                  <a:srgbClr val="092F57"/>
                </a:solidFill>
                <a:latin typeface="Arial" panose="020B0604020202020204" pitchFamily="34" charset="0"/>
                <a:cs typeface="Arial" panose="020B0604020202020204" pitchFamily="34" charset="0"/>
              </a:rPr>
              <a:t>showcase</a:t>
            </a:r>
            <a:r>
              <a:rPr kumimoji="0" lang="en-US" sz="16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s will be sent to agency change liaisons from distribution within the agencies as well as in upcoming newsletters. Each statewide engagement/showcase will be recorded. The materials from the meeting will be sent out to agency change liaisons for distribution. </a:t>
            </a:r>
          </a:p>
        </p:txBody>
      </p:sp>
      <p:graphicFrame>
        <p:nvGraphicFramePr>
          <p:cNvPr id="4" name="Table 3">
            <a:extLst>
              <a:ext uri="{FF2B5EF4-FFF2-40B4-BE49-F238E27FC236}">
                <a16:creationId xmlns:a16="http://schemas.microsoft.com/office/drawing/2014/main" id="{84C98511-0278-4982-B0B6-37A96358BCE3}"/>
              </a:ext>
            </a:extLst>
          </p:cNvPr>
          <p:cNvGraphicFramePr>
            <a:graphicFrameLocks noGrp="1"/>
          </p:cNvGraphicFramePr>
          <p:nvPr>
            <p:extLst>
              <p:ext uri="{D42A27DB-BD31-4B8C-83A1-F6EECF244321}">
                <p14:modId xmlns:p14="http://schemas.microsoft.com/office/powerpoint/2010/main" val="4269888362"/>
              </p:ext>
            </p:extLst>
          </p:nvPr>
        </p:nvGraphicFramePr>
        <p:xfrm>
          <a:off x="246043" y="3213745"/>
          <a:ext cx="11699914" cy="2104928"/>
        </p:xfrm>
        <a:graphic>
          <a:graphicData uri="http://schemas.openxmlformats.org/drawingml/2006/table">
            <a:tbl>
              <a:tblPr firstRow="1" bandRow="1">
                <a:tableStyleId>{21E4AEA4-8DFA-4A89-87EB-49C32662AFE0}</a:tableStyleId>
              </a:tblPr>
              <a:tblGrid>
                <a:gridCol w="4944463">
                  <a:extLst>
                    <a:ext uri="{9D8B030D-6E8A-4147-A177-3AD203B41FA5}">
                      <a16:colId xmlns:a16="http://schemas.microsoft.com/office/drawing/2014/main" val="2786905575"/>
                    </a:ext>
                  </a:extLst>
                </a:gridCol>
                <a:gridCol w="6755451">
                  <a:extLst>
                    <a:ext uri="{9D8B030D-6E8A-4147-A177-3AD203B41FA5}">
                      <a16:colId xmlns:a16="http://schemas.microsoft.com/office/drawing/2014/main" val="1031165784"/>
                    </a:ext>
                  </a:extLst>
                </a:gridCol>
              </a:tblGrid>
              <a:tr h="526232">
                <a:tc>
                  <a:txBody>
                    <a:bodyPr/>
                    <a:lstStyle/>
                    <a:p>
                      <a:r>
                        <a:rPr lang="en-US" dirty="0"/>
                        <a:t>Upcoming Statewide Engagements  </a:t>
                      </a:r>
                    </a:p>
                  </a:txBody>
                  <a:tcPr>
                    <a:solidFill>
                      <a:srgbClr val="092F57"/>
                    </a:solidFill>
                  </a:tcPr>
                </a:tc>
                <a:tc>
                  <a:txBody>
                    <a:bodyPr/>
                    <a:lstStyle/>
                    <a:p>
                      <a:r>
                        <a:rPr lang="en-US" dirty="0"/>
                        <a:t>Engagement Topics</a:t>
                      </a:r>
                    </a:p>
                  </a:txBody>
                  <a:tcPr>
                    <a:solidFill>
                      <a:srgbClr val="092F57"/>
                    </a:solidFill>
                  </a:tcPr>
                </a:tc>
                <a:extLst>
                  <a:ext uri="{0D108BD9-81ED-4DB2-BD59-A6C34878D82A}">
                    <a16:rowId xmlns:a16="http://schemas.microsoft.com/office/drawing/2014/main" val="1557540212"/>
                  </a:ext>
                </a:extLst>
              </a:tr>
              <a:tr h="526232">
                <a:tc>
                  <a:txBody>
                    <a:bodyPr/>
                    <a:lstStyle/>
                    <a:p>
                      <a:r>
                        <a:rPr lang="en-US" sz="1600" dirty="0">
                          <a:solidFill>
                            <a:srgbClr val="092F57"/>
                          </a:solidFill>
                          <a:latin typeface="Arial" panose="020B0604020202020204" pitchFamily="34" charset="0"/>
                          <a:cs typeface="Arial" panose="020B0604020202020204" pitchFamily="34" charset="0"/>
                        </a:rPr>
                        <a:t>March 16</a:t>
                      </a:r>
                      <a:r>
                        <a:rPr lang="en-US" sz="1600" baseline="30000" dirty="0">
                          <a:solidFill>
                            <a:srgbClr val="092F57"/>
                          </a:solidFill>
                          <a:latin typeface="Arial" panose="020B0604020202020204" pitchFamily="34" charset="0"/>
                          <a:cs typeface="Arial" panose="020B0604020202020204" pitchFamily="34" charset="0"/>
                        </a:rPr>
                        <a:t>th</a:t>
                      </a:r>
                      <a:r>
                        <a:rPr lang="en-US" sz="1600" dirty="0">
                          <a:solidFill>
                            <a:srgbClr val="092F57"/>
                          </a:solidFill>
                          <a:latin typeface="Arial" panose="020B0604020202020204" pitchFamily="34" charset="0"/>
                          <a:cs typeface="Arial" panose="020B0604020202020204" pitchFamily="34" charset="0"/>
                        </a:rPr>
                        <a:t> &amp; 18</a:t>
                      </a:r>
                      <a:r>
                        <a:rPr lang="en-US" sz="1600" baseline="30000" dirty="0">
                          <a:solidFill>
                            <a:srgbClr val="092F57"/>
                          </a:solidFill>
                          <a:latin typeface="Arial" panose="020B0604020202020204" pitchFamily="34" charset="0"/>
                          <a:cs typeface="Arial" panose="020B0604020202020204" pitchFamily="34" charset="0"/>
                        </a:rPr>
                        <a:t>th</a:t>
                      </a:r>
                      <a:endParaRPr lang="en-US" sz="1600" dirty="0">
                        <a:solidFill>
                          <a:srgbClr val="092F57"/>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r>
                        <a:rPr lang="en-US" sz="1600" dirty="0">
                          <a:solidFill>
                            <a:srgbClr val="092F57"/>
                          </a:solidFill>
                          <a:latin typeface="Arial" panose="020B0604020202020204" pitchFamily="34" charset="0"/>
                          <a:cs typeface="Arial" panose="020B0604020202020204" pitchFamily="34" charset="0"/>
                        </a:rPr>
                        <a:t>Procurement</a:t>
                      </a:r>
                    </a:p>
                  </a:txBody>
                  <a:tcPr>
                    <a:solidFill>
                      <a:schemeClr val="bg1">
                        <a:lumMod val="95000"/>
                      </a:schemeClr>
                    </a:solidFill>
                  </a:tcPr>
                </a:tc>
                <a:extLst>
                  <a:ext uri="{0D108BD9-81ED-4DB2-BD59-A6C34878D82A}">
                    <a16:rowId xmlns:a16="http://schemas.microsoft.com/office/drawing/2014/main" val="3796490049"/>
                  </a:ext>
                </a:extLst>
              </a:tr>
              <a:tr h="526232">
                <a:tc>
                  <a:txBody>
                    <a:bodyPr/>
                    <a:lstStyle/>
                    <a:p>
                      <a:r>
                        <a:rPr lang="en-US" sz="1600" dirty="0">
                          <a:solidFill>
                            <a:srgbClr val="092F57"/>
                          </a:solidFill>
                          <a:latin typeface="Arial" panose="020B0604020202020204" pitchFamily="34" charset="0"/>
                          <a:cs typeface="Arial" panose="020B0604020202020204" pitchFamily="34" charset="0"/>
                        </a:rPr>
                        <a:t>April 13</a:t>
                      </a:r>
                      <a:r>
                        <a:rPr lang="en-US" sz="1600" baseline="30000" dirty="0">
                          <a:solidFill>
                            <a:srgbClr val="092F57"/>
                          </a:solidFill>
                          <a:latin typeface="Arial" panose="020B0604020202020204" pitchFamily="34" charset="0"/>
                          <a:cs typeface="Arial" panose="020B0604020202020204" pitchFamily="34" charset="0"/>
                        </a:rPr>
                        <a:t>th</a:t>
                      </a:r>
                      <a:r>
                        <a:rPr lang="en-US" sz="1600" dirty="0">
                          <a:solidFill>
                            <a:srgbClr val="092F57"/>
                          </a:solidFill>
                          <a:latin typeface="Arial" panose="020B0604020202020204" pitchFamily="34" charset="0"/>
                          <a:cs typeface="Arial" panose="020B0604020202020204" pitchFamily="34" charset="0"/>
                        </a:rPr>
                        <a:t> &amp; 15</a:t>
                      </a:r>
                      <a:r>
                        <a:rPr lang="en-US" sz="1600" baseline="30000" dirty="0">
                          <a:solidFill>
                            <a:srgbClr val="092F57"/>
                          </a:solidFill>
                          <a:latin typeface="Arial" panose="020B0604020202020204" pitchFamily="34" charset="0"/>
                          <a:cs typeface="Arial" panose="020B0604020202020204" pitchFamily="34" charset="0"/>
                        </a:rPr>
                        <a:t>th</a:t>
                      </a:r>
                      <a:r>
                        <a:rPr lang="en-US" sz="1600" dirty="0">
                          <a:solidFill>
                            <a:srgbClr val="092F57"/>
                          </a:solidFill>
                          <a:latin typeface="Arial" panose="020B0604020202020204" pitchFamily="34" charset="0"/>
                          <a:cs typeface="Arial" panose="020B0604020202020204" pitchFamily="34" charset="0"/>
                        </a:rPr>
                        <a:t> </a:t>
                      </a:r>
                    </a:p>
                  </a:txBody>
                  <a:tcPr>
                    <a:solidFill>
                      <a:schemeClr val="bg1">
                        <a:lumMod val="95000"/>
                      </a:schemeClr>
                    </a:solidFill>
                  </a:tcPr>
                </a:tc>
                <a:tc>
                  <a:txBody>
                    <a:bodyPr/>
                    <a:lstStyle/>
                    <a:p>
                      <a:r>
                        <a:rPr lang="en-US" sz="1600" dirty="0">
                          <a:solidFill>
                            <a:srgbClr val="092F57"/>
                          </a:solidFill>
                          <a:latin typeface="Arial" panose="020B0604020202020204" pitchFamily="34" charset="0"/>
                          <a:cs typeface="Arial" panose="020B0604020202020204" pitchFamily="34" charset="0"/>
                        </a:rPr>
                        <a:t>Reporting &amp; Cutover Plan</a:t>
                      </a:r>
                    </a:p>
                  </a:txBody>
                  <a:tcPr>
                    <a:solidFill>
                      <a:schemeClr val="bg1">
                        <a:lumMod val="95000"/>
                      </a:schemeClr>
                    </a:solidFill>
                  </a:tcPr>
                </a:tc>
                <a:extLst>
                  <a:ext uri="{0D108BD9-81ED-4DB2-BD59-A6C34878D82A}">
                    <a16:rowId xmlns:a16="http://schemas.microsoft.com/office/drawing/2014/main" val="2171428128"/>
                  </a:ext>
                </a:extLst>
              </a:tr>
              <a:tr h="526232">
                <a:tc>
                  <a:txBody>
                    <a:bodyPr/>
                    <a:lstStyle/>
                    <a:p>
                      <a:r>
                        <a:rPr lang="en-US" sz="1600" dirty="0">
                          <a:solidFill>
                            <a:srgbClr val="092F57"/>
                          </a:solidFill>
                          <a:latin typeface="Arial" panose="020B0604020202020204" pitchFamily="34" charset="0"/>
                          <a:cs typeface="Arial" panose="020B0604020202020204" pitchFamily="34" charset="0"/>
                        </a:rPr>
                        <a:t>May 11</a:t>
                      </a:r>
                      <a:r>
                        <a:rPr lang="en-US" sz="1600" baseline="30000" dirty="0">
                          <a:solidFill>
                            <a:srgbClr val="092F57"/>
                          </a:solidFill>
                          <a:latin typeface="Arial" panose="020B0604020202020204" pitchFamily="34" charset="0"/>
                          <a:cs typeface="Arial" panose="020B0604020202020204" pitchFamily="34" charset="0"/>
                        </a:rPr>
                        <a:t>th</a:t>
                      </a:r>
                      <a:r>
                        <a:rPr lang="en-US" sz="1600" dirty="0">
                          <a:solidFill>
                            <a:srgbClr val="092F57"/>
                          </a:solidFill>
                          <a:latin typeface="Arial" panose="020B0604020202020204" pitchFamily="34" charset="0"/>
                          <a:cs typeface="Arial" panose="020B0604020202020204" pitchFamily="34" charset="0"/>
                        </a:rPr>
                        <a:t> &amp; 13</a:t>
                      </a:r>
                      <a:r>
                        <a:rPr lang="en-US" sz="1600" baseline="30000" dirty="0">
                          <a:solidFill>
                            <a:srgbClr val="092F57"/>
                          </a:solidFill>
                          <a:latin typeface="Arial" panose="020B0604020202020204" pitchFamily="34" charset="0"/>
                          <a:cs typeface="Arial" panose="020B0604020202020204" pitchFamily="34" charset="0"/>
                        </a:rPr>
                        <a:t>th</a:t>
                      </a:r>
                      <a:r>
                        <a:rPr lang="en-US" sz="1600" dirty="0">
                          <a:solidFill>
                            <a:srgbClr val="092F57"/>
                          </a:solidFill>
                          <a:latin typeface="Arial" panose="020B0604020202020204" pitchFamily="34" charset="0"/>
                          <a:cs typeface="Arial" panose="020B0604020202020204" pitchFamily="34" charset="0"/>
                        </a:rPr>
                        <a:t> </a:t>
                      </a:r>
                    </a:p>
                  </a:txBody>
                  <a:tcPr>
                    <a:solidFill>
                      <a:schemeClr val="bg1">
                        <a:lumMod val="95000"/>
                      </a:schemeClr>
                    </a:solidFill>
                  </a:tcPr>
                </a:tc>
                <a:tc>
                  <a:txBody>
                    <a:bodyPr/>
                    <a:lstStyle/>
                    <a:p>
                      <a:r>
                        <a:rPr lang="en-US" sz="1600" dirty="0">
                          <a:solidFill>
                            <a:srgbClr val="092F57"/>
                          </a:solidFill>
                          <a:latin typeface="Arial" panose="020B0604020202020204" pitchFamily="34" charset="0"/>
                          <a:cs typeface="Arial" panose="020B0604020202020204" pitchFamily="34" charset="0"/>
                        </a:rPr>
                        <a:t>Expense Management</a:t>
                      </a:r>
                    </a:p>
                  </a:txBody>
                  <a:tcPr>
                    <a:solidFill>
                      <a:schemeClr val="bg1">
                        <a:lumMod val="95000"/>
                      </a:schemeClr>
                    </a:solidFill>
                  </a:tcPr>
                </a:tc>
                <a:extLst>
                  <a:ext uri="{0D108BD9-81ED-4DB2-BD59-A6C34878D82A}">
                    <a16:rowId xmlns:a16="http://schemas.microsoft.com/office/drawing/2014/main" val="1123040849"/>
                  </a:ext>
                </a:extLst>
              </a:tr>
            </a:tbl>
          </a:graphicData>
        </a:graphic>
      </p:graphicFrame>
      <p:cxnSp>
        <p:nvCxnSpPr>
          <p:cNvPr id="5" name="Straight Connector 4">
            <a:extLst>
              <a:ext uri="{FF2B5EF4-FFF2-40B4-BE49-F238E27FC236}">
                <a16:creationId xmlns:a16="http://schemas.microsoft.com/office/drawing/2014/main" id="{93D95E3A-B3CC-46B8-9A5E-9C0B580F140D}"/>
              </a:ext>
            </a:extLst>
          </p:cNvPr>
          <p:cNvCxnSpPr>
            <a:cxnSpLocks/>
          </p:cNvCxnSpPr>
          <p:nvPr/>
        </p:nvCxnSpPr>
        <p:spPr>
          <a:xfrm>
            <a:off x="983123" y="1608889"/>
            <a:ext cx="0" cy="1323439"/>
          </a:xfrm>
          <a:prstGeom prst="line">
            <a:avLst/>
          </a:prstGeom>
          <a:ln w="38100">
            <a:solidFill>
              <a:srgbClr val="E14504"/>
            </a:solidFill>
          </a:ln>
        </p:spPr>
        <p:style>
          <a:lnRef idx="1">
            <a:schemeClr val="accent2"/>
          </a:lnRef>
          <a:fillRef idx="0">
            <a:schemeClr val="accent2"/>
          </a:fillRef>
          <a:effectRef idx="0">
            <a:schemeClr val="accent2"/>
          </a:effectRef>
          <a:fontRef idx="minor">
            <a:schemeClr val="tx1"/>
          </a:fontRef>
        </p:style>
      </p:cxnSp>
      <p:sp>
        <p:nvSpPr>
          <p:cNvPr id="6" name="Title 5">
            <a:extLst>
              <a:ext uri="{FF2B5EF4-FFF2-40B4-BE49-F238E27FC236}">
                <a16:creationId xmlns:a16="http://schemas.microsoft.com/office/drawing/2014/main" id="{5A962F24-6865-44DA-B0D6-4C3ABD315EBF}"/>
              </a:ext>
            </a:extLst>
          </p:cNvPr>
          <p:cNvSpPr>
            <a:spLocks noGrp="1"/>
          </p:cNvSpPr>
          <p:nvPr>
            <p:ph type="title"/>
          </p:nvPr>
        </p:nvSpPr>
        <p:spPr/>
        <p:txBody>
          <a:bodyPr/>
          <a:lstStyle/>
          <a:p>
            <a:r>
              <a:rPr lang="en-US" dirty="0"/>
              <a:t>Statewide Showcases</a:t>
            </a:r>
          </a:p>
        </p:txBody>
      </p:sp>
    </p:spTree>
    <p:extLst>
      <p:ext uri="{BB962C8B-B14F-4D97-AF65-F5344CB8AC3E}">
        <p14:creationId xmlns:p14="http://schemas.microsoft.com/office/powerpoint/2010/main" val="3741639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A49064-29AD-4120-BA38-EA34F4236A4C}"/>
              </a:ext>
            </a:extLst>
          </p:cNvPr>
          <p:cNvSpPr txBox="1">
            <a:spLocks/>
          </p:cNvSpPr>
          <p:nvPr/>
        </p:nvSpPr>
        <p:spPr>
          <a:xfrm>
            <a:off x="5190636" y="2579303"/>
            <a:ext cx="6758834" cy="8172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092F57"/>
                </a:solidFill>
                <a:latin typeface="Arial" panose="020B0604020202020204" pitchFamily="34" charset="0"/>
                <a:cs typeface="Arial" panose="020B0604020202020204" pitchFamily="34" charset="0"/>
              </a:rPr>
              <a:t>Luma Frequently Asked Questions</a:t>
            </a:r>
          </a:p>
        </p:txBody>
      </p:sp>
      <p:cxnSp>
        <p:nvCxnSpPr>
          <p:cNvPr id="4" name="Straight Connector 3">
            <a:extLst>
              <a:ext uri="{FF2B5EF4-FFF2-40B4-BE49-F238E27FC236}">
                <a16:creationId xmlns:a16="http://schemas.microsoft.com/office/drawing/2014/main" id="{9DD557CE-ECA6-4F63-9559-55230B438F3C}"/>
              </a:ext>
            </a:extLst>
          </p:cNvPr>
          <p:cNvCxnSpPr/>
          <p:nvPr/>
        </p:nvCxnSpPr>
        <p:spPr>
          <a:xfrm>
            <a:off x="5579203" y="3870063"/>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BE9DB6AB-C60B-404D-ACB2-48C4459401E8}"/>
              </a:ext>
            </a:extLst>
          </p:cNvPr>
          <p:cNvGrpSpPr/>
          <p:nvPr/>
        </p:nvGrpSpPr>
        <p:grpSpPr>
          <a:xfrm>
            <a:off x="1158949" y="2499649"/>
            <a:ext cx="1794441" cy="1625779"/>
            <a:chOff x="1242544" y="2499648"/>
            <a:chExt cx="1710846" cy="1521920"/>
          </a:xfrm>
          <a:solidFill>
            <a:schemeClr val="bg1"/>
          </a:solidFill>
        </p:grpSpPr>
        <p:grpSp>
          <p:nvGrpSpPr>
            <p:cNvPr id="5" name="Group 4">
              <a:extLst>
                <a:ext uri="{FF2B5EF4-FFF2-40B4-BE49-F238E27FC236}">
                  <a16:creationId xmlns:a16="http://schemas.microsoft.com/office/drawing/2014/main" id="{75CA5BA3-36DB-4220-98F6-C0D062D59D14}"/>
                </a:ext>
              </a:extLst>
            </p:cNvPr>
            <p:cNvGrpSpPr/>
            <p:nvPr/>
          </p:nvGrpSpPr>
          <p:grpSpPr>
            <a:xfrm>
              <a:off x="1445288" y="2499648"/>
              <a:ext cx="1508102" cy="1521920"/>
              <a:chOff x="640282" y="4243388"/>
              <a:chExt cx="611928" cy="617535"/>
            </a:xfrm>
            <a:grpFill/>
          </p:grpSpPr>
          <p:sp>
            <p:nvSpPr>
              <p:cNvPr id="6" name="Oval 157">
                <a:extLst>
                  <a:ext uri="{FF2B5EF4-FFF2-40B4-BE49-F238E27FC236}">
                    <a16:creationId xmlns:a16="http://schemas.microsoft.com/office/drawing/2014/main" id="{A59B85DD-3354-4B84-BEEC-9408D896B064}"/>
                  </a:ext>
                </a:extLst>
              </p:cNvPr>
              <p:cNvSpPr>
                <a:spLocks noChangeArrowheads="1"/>
              </p:cNvSpPr>
              <p:nvPr/>
            </p:nvSpPr>
            <p:spPr bwMode="auto">
              <a:xfrm>
                <a:off x="856922" y="4243388"/>
                <a:ext cx="263525" cy="2635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158">
                <a:extLst>
                  <a:ext uri="{FF2B5EF4-FFF2-40B4-BE49-F238E27FC236}">
                    <a16:creationId xmlns:a16="http://schemas.microsoft.com/office/drawing/2014/main" id="{8B63E718-359F-48EA-B0D5-3C6CB9E71020}"/>
                  </a:ext>
                </a:extLst>
              </p:cNvPr>
              <p:cNvSpPr>
                <a:spLocks noEditPoints="1"/>
              </p:cNvSpPr>
              <p:nvPr/>
            </p:nvSpPr>
            <p:spPr bwMode="auto">
              <a:xfrm>
                <a:off x="640282" y="4522788"/>
                <a:ext cx="611928" cy="338135"/>
              </a:xfrm>
              <a:custGeom>
                <a:avLst/>
                <a:gdLst>
                  <a:gd name="T0" fmla="*/ 35 w 230"/>
                  <a:gd name="T1" fmla="*/ 64 h 131"/>
                  <a:gd name="T2" fmla="*/ 51 w 230"/>
                  <a:gd name="T3" fmla="*/ 69 h 131"/>
                  <a:gd name="T4" fmla="*/ 52 w 230"/>
                  <a:gd name="T5" fmla="*/ 69 h 131"/>
                  <a:gd name="T6" fmla="*/ 73 w 230"/>
                  <a:gd name="T7" fmla="*/ 64 h 131"/>
                  <a:gd name="T8" fmla="*/ 73 w 230"/>
                  <a:gd name="T9" fmla="*/ 100 h 131"/>
                  <a:gd name="T10" fmla="*/ 75 w 230"/>
                  <a:gd name="T11" fmla="*/ 131 h 131"/>
                  <a:gd name="T12" fmla="*/ 180 w 230"/>
                  <a:gd name="T13" fmla="*/ 131 h 131"/>
                  <a:gd name="T14" fmla="*/ 181 w 230"/>
                  <a:gd name="T15" fmla="*/ 112 h 131"/>
                  <a:gd name="T16" fmla="*/ 186 w 230"/>
                  <a:gd name="T17" fmla="*/ 115 h 131"/>
                  <a:gd name="T18" fmla="*/ 206 w 230"/>
                  <a:gd name="T19" fmla="*/ 109 h 131"/>
                  <a:gd name="T20" fmla="*/ 227 w 230"/>
                  <a:gd name="T21" fmla="*/ 66 h 131"/>
                  <a:gd name="T22" fmla="*/ 221 w 230"/>
                  <a:gd name="T23" fmla="*/ 47 h 131"/>
                  <a:gd name="T24" fmla="*/ 220 w 230"/>
                  <a:gd name="T25" fmla="*/ 46 h 131"/>
                  <a:gd name="T26" fmla="*/ 207 w 230"/>
                  <a:gd name="T27" fmla="*/ 39 h 131"/>
                  <a:gd name="T28" fmla="*/ 195 w 230"/>
                  <a:gd name="T29" fmla="*/ 32 h 131"/>
                  <a:gd name="T30" fmla="*/ 171 w 230"/>
                  <a:gd name="T31" fmla="*/ 20 h 131"/>
                  <a:gd name="T32" fmla="*/ 167 w 230"/>
                  <a:gd name="T33" fmla="*/ 28 h 131"/>
                  <a:gd name="T34" fmla="*/ 144 w 230"/>
                  <a:gd name="T35" fmla="*/ 72 h 131"/>
                  <a:gd name="T36" fmla="*/ 134 w 230"/>
                  <a:gd name="T37" fmla="*/ 38 h 131"/>
                  <a:gd name="T38" fmla="*/ 134 w 230"/>
                  <a:gd name="T39" fmla="*/ 33 h 131"/>
                  <a:gd name="T40" fmla="*/ 137 w 230"/>
                  <a:gd name="T41" fmla="*/ 25 h 131"/>
                  <a:gd name="T42" fmla="*/ 140 w 230"/>
                  <a:gd name="T43" fmla="*/ 25 h 131"/>
                  <a:gd name="T44" fmla="*/ 144 w 230"/>
                  <a:gd name="T45" fmla="*/ 28 h 131"/>
                  <a:gd name="T46" fmla="*/ 145 w 230"/>
                  <a:gd name="T47" fmla="*/ 29 h 131"/>
                  <a:gd name="T48" fmla="*/ 147 w 230"/>
                  <a:gd name="T49" fmla="*/ 26 h 131"/>
                  <a:gd name="T50" fmla="*/ 147 w 230"/>
                  <a:gd name="T51" fmla="*/ 25 h 131"/>
                  <a:gd name="T52" fmla="*/ 145 w 230"/>
                  <a:gd name="T53" fmla="*/ 15 h 131"/>
                  <a:gd name="T54" fmla="*/ 144 w 230"/>
                  <a:gd name="T55" fmla="*/ 10 h 131"/>
                  <a:gd name="T56" fmla="*/ 139 w 230"/>
                  <a:gd name="T57" fmla="*/ 10 h 131"/>
                  <a:gd name="T58" fmla="*/ 132 w 230"/>
                  <a:gd name="T59" fmla="*/ 14 h 131"/>
                  <a:gd name="T60" fmla="*/ 124 w 230"/>
                  <a:gd name="T61" fmla="*/ 14 h 131"/>
                  <a:gd name="T62" fmla="*/ 117 w 230"/>
                  <a:gd name="T63" fmla="*/ 9 h 131"/>
                  <a:gd name="T64" fmla="*/ 112 w 230"/>
                  <a:gd name="T65" fmla="*/ 10 h 131"/>
                  <a:gd name="T66" fmla="*/ 111 w 230"/>
                  <a:gd name="T67" fmla="*/ 15 h 131"/>
                  <a:gd name="T68" fmla="*/ 110 w 230"/>
                  <a:gd name="T69" fmla="*/ 17 h 131"/>
                  <a:gd name="T70" fmla="*/ 108 w 230"/>
                  <a:gd name="T71" fmla="*/ 26 h 131"/>
                  <a:gd name="T72" fmla="*/ 112 w 230"/>
                  <a:gd name="T73" fmla="*/ 28 h 131"/>
                  <a:gd name="T74" fmla="*/ 115 w 230"/>
                  <a:gd name="T75" fmla="*/ 25 h 131"/>
                  <a:gd name="T76" fmla="*/ 119 w 230"/>
                  <a:gd name="T77" fmla="*/ 25 h 131"/>
                  <a:gd name="T78" fmla="*/ 122 w 230"/>
                  <a:gd name="T79" fmla="*/ 33 h 131"/>
                  <a:gd name="T80" fmla="*/ 122 w 230"/>
                  <a:gd name="T81" fmla="*/ 38 h 131"/>
                  <a:gd name="T82" fmla="*/ 111 w 230"/>
                  <a:gd name="T83" fmla="*/ 71 h 131"/>
                  <a:gd name="T84" fmla="*/ 83 w 230"/>
                  <a:gd name="T85" fmla="*/ 31 h 131"/>
                  <a:gd name="T86" fmla="*/ 79 w 230"/>
                  <a:gd name="T87" fmla="*/ 24 h 131"/>
                  <a:gd name="T88" fmla="*/ 69 w 230"/>
                  <a:gd name="T89" fmla="*/ 28 h 131"/>
                  <a:gd name="T90" fmla="*/ 52 w 230"/>
                  <a:gd name="T91" fmla="*/ 36 h 131"/>
                  <a:gd name="T92" fmla="*/ 26 w 230"/>
                  <a:gd name="T93" fmla="*/ 6 h 131"/>
                  <a:gd name="T94" fmla="*/ 8 w 230"/>
                  <a:gd name="T95" fmla="*/ 4 h 131"/>
                  <a:gd name="T96" fmla="*/ 5 w 230"/>
                  <a:gd name="T97" fmla="*/ 22 h 131"/>
                  <a:gd name="T98" fmla="*/ 35 w 230"/>
                  <a:gd name="T99" fmla="*/ 64 h 131"/>
                  <a:gd name="T100" fmla="*/ 182 w 230"/>
                  <a:gd name="T101" fmla="*/ 90 h 131"/>
                  <a:gd name="T102" fmla="*/ 182 w 230"/>
                  <a:gd name="T103" fmla="*/ 64 h 131"/>
                  <a:gd name="T104" fmla="*/ 192 w 230"/>
                  <a:gd name="T105" fmla="*/ 68 h 131"/>
                  <a:gd name="T106" fmla="*/ 182 w 230"/>
                  <a:gd name="T107" fmla="*/ 9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0" h="131">
                    <a:moveTo>
                      <a:pt x="35" y="64"/>
                    </a:moveTo>
                    <a:cubicBezTo>
                      <a:pt x="39" y="69"/>
                      <a:pt x="45" y="71"/>
                      <a:pt x="51" y="69"/>
                    </a:cubicBezTo>
                    <a:cubicBezTo>
                      <a:pt x="52" y="69"/>
                      <a:pt x="52" y="69"/>
                      <a:pt x="52" y="69"/>
                    </a:cubicBezTo>
                    <a:cubicBezTo>
                      <a:pt x="59" y="67"/>
                      <a:pt x="66" y="66"/>
                      <a:pt x="73" y="64"/>
                    </a:cubicBezTo>
                    <a:cubicBezTo>
                      <a:pt x="73" y="100"/>
                      <a:pt x="73" y="100"/>
                      <a:pt x="73" y="100"/>
                    </a:cubicBezTo>
                    <a:cubicBezTo>
                      <a:pt x="73" y="110"/>
                      <a:pt x="74" y="121"/>
                      <a:pt x="75" y="131"/>
                    </a:cubicBezTo>
                    <a:cubicBezTo>
                      <a:pt x="180" y="131"/>
                      <a:pt x="180" y="131"/>
                      <a:pt x="180" y="131"/>
                    </a:cubicBezTo>
                    <a:cubicBezTo>
                      <a:pt x="181" y="125"/>
                      <a:pt x="181" y="118"/>
                      <a:pt x="181" y="112"/>
                    </a:cubicBezTo>
                    <a:cubicBezTo>
                      <a:pt x="183" y="113"/>
                      <a:pt x="184" y="114"/>
                      <a:pt x="186" y="115"/>
                    </a:cubicBezTo>
                    <a:cubicBezTo>
                      <a:pt x="193" y="119"/>
                      <a:pt x="202" y="116"/>
                      <a:pt x="206" y="109"/>
                    </a:cubicBezTo>
                    <a:cubicBezTo>
                      <a:pt x="227" y="66"/>
                      <a:pt x="227" y="66"/>
                      <a:pt x="227" y="66"/>
                    </a:cubicBezTo>
                    <a:cubicBezTo>
                      <a:pt x="230" y="59"/>
                      <a:pt x="228" y="51"/>
                      <a:pt x="221" y="47"/>
                    </a:cubicBezTo>
                    <a:cubicBezTo>
                      <a:pt x="220" y="46"/>
                      <a:pt x="220" y="46"/>
                      <a:pt x="220" y="46"/>
                    </a:cubicBezTo>
                    <a:cubicBezTo>
                      <a:pt x="216" y="43"/>
                      <a:pt x="211" y="41"/>
                      <a:pt x="207" y="39"/>
                    </a:cubicBezTo>
                    <a:cubicBezTo>
                      <a:pt x="195" y="32"/>
                      <a:pt x="195" y="32"/>
                      <a:pt x="195" y="32"/>
                    </a:cubicBezTo>
                    <a:cubicBezTo>
                      <a:pt x="187" y="28"/>
                      <a:pt x="179" y="24"/>
                      <a:pt x="171" y="20"/>
                    </a:cubicBezTo>
                    <a:cubicBezTo>
                      <a:pt x="167" y="28"/>
                      <a:pt x="167" y="28"/>
                      <a:pt x="167" y="28"/>
                    </a:cubicBezTo>
                    <a:cubicBezTo>
                      <a:pt x="144" y="72"/>
                      <a:pt x="144" y="72"/>
                      <a:pt x="144" y="72"/>
                    </a:cubicBezTo>
                    <a:cubicBezTo>
                      <a:pt x="134" y="38"/>
                      <a:pt x="134" y="38"/>
                      <a:pt x="134" y="38"/>
                    </a:cubicBezTo>
                    <a:cubicBezTo>
                      <a:pt x="133" y="37"/>
                      <a:pt x="133" y="35"/>
                      <a:pt x="134" y="33"/>
                    </a:cubicBezTo>
                    <a:cubicBezTo>
                      <a:pt x="137" y="25"/>
                      <a:pt x="137" y="25"/>
                      <a:pt x="137" y="25"/>
                    </a:cubicBezTo>
                    <a:cubicBezTo>
                      <a:pt x="138" y="24"/>
                      <a:pt x="139" y="24"/>
                      <a:pt x="140" y="25"/>
                    </a:cubicBezTo>
                    <a:cubicBezTo>
                      <a:pt x="144" y="28"/>
                      <a:pt x="144" y="28"/>
                      <a:pt x="144" y="28"/>
                    </a:cubicBezTo>
                    <a:cubicBezTo>
                      <a:pt x="144" y="28"/>
                      <a:pt x="145" y="28"/>
                      <a:pt x="145" y="29"/>
                    </a:cubicBezTo>
                    <a:cubicBezTo>
                      <a:pt x="146" y="29"/>
                      <a:pt x="147" y="28"/>
                      <a:pt x="147" y="26"/>
                    </a:cubicBezTo>
                    <a:cubicBezTo>
                      <a:pt x="147" y="25"/>
                      <a:pt x="147" y="25"/>
                      <a:pt x="147" y="25"/>
                    </a:cubicBezTo>
                    <a:cubicBezTo>
                      <a:pt x="145" y="15"/>
                      <a:pt x="145" y="15"/>
                      <a:pt x="145" y="15"/>
                    </a:cubicBezTo>
                    <a:cubicBezTo>
                      <a:pt x="144" y="10"/>
                      <a:pt x="144" y="10"/>
                      <a:pt x="144" y="10"/>
                    </a:cubicBezTo>
                    <a:cubicBezTo>
                      <a:pt x="143" y="8"/>
                      <a:pt x="140" y="8"/>
                      <a:pt x="139" y="10"/>
                    </a:cubicBezTo>
                    <a:cubicBezTo>
                      <a:pt x="137" y="12"/>
                      <a:pt x="134" y="13"/>
                      <a:pt x="132" y="14"/>
                    </a:cubicBezTo>
                    <a:cubicBezTo>
                      <a:pt x="129" y="15"/>
                      <a:pt x="126" y="15"/>
                      <a:pt x="124" y="14"/>
                    </a:cubicBezTo>
                    <a:cubicBezTo>
                      <a:pt x="121" y="13"/>
                      <a:pt x="119" y="12"/>
                      <a:pt x="117" y="9"/>
                    </a:cubicBezTo>
                    <a:cubicBezTo>
                      <a:pt x="115" y="8"/>
                      <a:pt x="112" y="8"/>
                      <a:pt x="112" y="10"/>
                    </a:cubicBezTo>
                    <a:cubicBezTo>
                      <a:pt x="111" y="15"/>
                      <a:pt x="111" y="15"/>
                      <a:pt x="111" y="15"/>
                    </a:cubicBezTo>
                    <a:cubicBezTo>
                      <a:pt x="110" y="17"/>
                      <a:pt x="110" y="17"/>
                      <a:pt x="110" y="17"/>
                    </a:cubicBezTo>
                    <a:cubicBezTo>
                      <a:pt x="108" y="26"/>
                      <a:pt x="108" y="26"/>
                      <a:pt x="108" y="26"/>
                    </a:cubicBezTo>
                    <a:cubicBezTo>
                      <a:pt x="108" y="28"/>
                      <a:pt x="110" y="29"/>
                      <a:pt x="112" y="28"/>
                    </a:cubicBezTo>
                    <a:cubicBezTo>
                      <a:pt x="115" y="25"/>
                      <a:pt x="115" y="25"/>
                      <a:pt x="115" y="25"/>
                    </a:cubicBezTo>
                    <a:cubicBezTo>
                      <a:pt x="116" y="24"/>
                      <a:pt x="118" y="24"/>
                      <a:pt x="119" y="25"/>
                    </a:cubicBezTo>
                    <a:cubicBezTo>
                      <a:pt x="122" y="33"/>
                      <a:pt x="122" y="33"/>
                      <a:pt x="122" y="33"/>
                    </a:cubicBezTo>
                    <a:cubicBezTo>
                      <a:pt x="123" y="35"/>
                      <a:pt x="123" y="37"/>
                      <a:pt x="122" y="38"/>
                    </a:cubicBezTo>
                    <a:cubicBezTo>
                      <a:pt x="111" y="71"/>
                      <a:pt x="111" y="71"/>
                      <a:pt x="111" y="71"/>
                    </a:cubicBezTo>
                    <a:cubicBezTo>
                      <a:pt x="111" y="71"/>
                      <a:pt x="88" y="40"/>
                      <a:pt x="83" y="31"/>
                    </a:cubicBezTo>
                    <a:cubicBezTo>
                      <a:pt x="82" y="29"/>
                      <a:pt x="81" y="26"/>
                      <a:pt x="79" y="24"/>
                    </a:cubicBezTo>
                    <a:cubicBezTo>
                      <a:pt x="69" y="28"/>
                      <a:pt x="69" y="28"/>
                      <a:pt x="69" y="28"/>
                    </a:cubicBezTo>
                    <a:cubicBezTo>
                      <a:pt x="63" y="31"/>
                      <a:pt x="58" y="33"/>
                      <a:pt x="52" y="36"/>
                    </a:cubicBezTo>
                    <a:cubicBezTo>
                      <a:pt x="26" y="6"/>
                      <a:pt x="26" y="6"/>
                      <a:pt x="26" y="6"/>
                    </a:cubicBezTo>
                    <a:cubicBezTo>
                      <a:pt x="21" y="0"/>
                      <a:pt x="13" y="0"/>
                      <a:pt x="8" y="4"/>
                    </a:cubicBezTo>
                    <a:cubicBezTo>
                      <a:pt x="2" y="8"/>
                      <a:pt x="0" y="16"/>
                      <a:pt x="5" y="22"/>
                    </a:cubicBezTo>
                    <a:lnTo>
                      <a:pt x="35" y="64"/>
                    </a:lnTo>
                    <a:close/>
                    <a:moveTo>
                      <a:pt x="182" y="90"/>
                    </a:moveTo>
                    <a:cubicBezTo>
                      <a:pt x="182" y="64"/>
                      <a:pt x="182" y="64"/>
                      <a:pt x="182" y="64"/>
                    </a:cubicBezTo>
                    <a:cubicBezTo>
                      <a:pt x="192" y="68"/>
                      <a:pt x="192" y="68"/>
                      <a:pt x="192" y="68"/>
                    </a:cubicBezTo>
                    <a:lnTo>
                      <a:pt x="182"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9" name="Graphic 8" descr="Raised hand">
              <a:extLst>
                <a:ext uri="{FF2B5EF4-FFF2-40B4-BE49-F238E27FC236}">
                  <a16:creationId xmlns:a16="http://schemas.microsoft.com/office/drawing/2014/main" id="{AC373E0E-1B8B-4227-8611-DFBC5DAB89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886881">
              <a:off x="1242544" y="2854779"/>
              <a:ext cx="487384" cy="487384"/>
            </a:xfrm>
            <a:prstGeom prst="rect">
              <a:avLst/>
            </a:prstGeom>
          </p:spPr>
        </p:pic>
      </p:grpSp>
    </p:spTree>
    <p:extLst>
      <p:ext uri="{BB962C8B-B14F-4D97-AF65-F5344CB8AC3E}">
        <p14:creationId xmlns:p14="http://schemas.microsoft.com/office/powerpoint/2010/main" val="277884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9C525-6AD7-4DA6-8BF3-9075F0595B41}"/>
              </a:ext>
            </a:extLst>
          </p:cNvPr>
          <p:cNvSpPr>
            <a:spLocks noGrp="1"/>
          </p:cNvSpPr>
          <p:nvPr>
            <p:ph type="title"/>
          </p:nvPr>
        </p:nvSpPr>
        <p:spPr/>
        <p:txBody>
          <a:bodyPr/>
          <a:lstStyle/>
          <a:p>
            <a:r>
              <a:rPr lang="en-US" dirty="0"/>
              <a:t>Luma Frequently Asked Questions</a:t>
            </a:r>
          </a:p>
        </p:txBody>
      </p:sp>
      <p:graphicFrame>
        <p:nvGraphicFramePr>
          <p:cNvPr id="3" name="Diagram 2"/>
          <p:cNvGraphicFramePr/>
          <p:nvPr>
            <p:extLst>
              <p:ext uri="{D42A27DB-BD31-4B8C-83A1-F6EECF244321}">
                <p14:modId xmlns:p14="http://schemas.microsoft.com/office/powerpoint/2010/main" val="283574608"/>
              </p:ext>
            </p:extLst>
          </p:nvPr>
        </p:nvGraphicFramePr>
        <p:xfrm>
          <a:off x="752475" y="1531938"/>
          <a:ext cx="10822128" cy="4030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6807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81ABC08-E592-4FC2-ACFA-E3BE7F107A83}"/>
              </a:ext>
            </a:extLst>
          </p:cNvPr>
          <p:cNvSpPr txBox="1"/>
          <p:nvPr/>
        </p:nvSpPr>
        <p:spPr>
          <a:xfrm>
            <a:off x="5743501" y="1060992"/>
            <a:ext cx="4831734" cy="216982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Introduction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of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Luma Glossary</a:t>
            </a:r>
          </a:p>
        </p:txBody>
      </p:sp>
      <p:cxnSp>
        <p:nvCxnSpPr>
          <p:cNvPr id="7" name="Straight Connector 6">
            <a:extLst>
              <a:ext uri="{FF2B5EF4-FFF2-40B4-BE49-F238E27FC236}">
                <a16:creationId xmlns:a16="http://schemas.microsoft.com/office/drawing/2014/main" id="{0B788565-4748-4BB4-B7A8-446AB3EA0AAB}"/>
              </a:ext>
            </a:extLst>
          </p:cNvPr>
          <p:cNvCxnSpPr/>
          <p:nvPr/>
        </p:nvCxnSpPr>
        <p:spPr>
          <a:xfrm>
            <a:off x="5168518" y="3307911"/>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Freeform 6">
            <a:extLst>
              <a:ext uri="{FF2B5EF4-FFF2-40B4-BE49-F238E27FC236}">
                <a16:creationId xmlns:a16="http://schemas.microsoft.com/office/drawing/2014/main" id="{B0F96EC2-015F-48D5-A0A5-7C65F389C6B4}"/>
              </a:ext>
            </a:extLst>
          </p:cNvPr>
          <p:cNvSpPr>
            <a:spLocks noEditPoints="1"/>
          </p:cNvSpPr>
          <p:nvPr/>
        </p:nvSpPr>
        <p:spPr bwMode="auto">
          <a:xfrm>
            <a:off x="867135" y="2498264"/>
            <a:ext cx="2319731" cy="1465105"/>
          </a:xfrm>
          <a:custGeom>
            <a:avLst/>
            <a:gdLst>
              <a:gd name="T0" fmla="*/ 455 w 484"/>
              <a:gd name="T1" fmla="*/ 37 h 282"/>
              <a:gd name="T2" fmla="*/ 448 w 484"/>
              <a:gd name="T3" fmla="*/ 17 h 282"/>
              <a:gd name="T4" fmla="*/ 427 w 484"/>
              <a:gd name="T5" fmla="*/ 7 h 282"/>
              <a:gd name="T6" fmla="*/ 408 w 484"/>
              <a:gd name="T7" fmla="*/ 0 h 282"/>
              <a:gd name="T8" fmla="*/ 77 w 484"/>
              <a:gd name="T9" fmla="*/ 0 h 282"/>
              <a:gd name="T10" fmla="*/ 57 w 484"/>
              <a:gd name="T11" fmla="*/ 7 h 282"/>
              <a:gd name="T12" fmla="*/ 36 w 484"/>
              <a:gd name="T13" fmla="*/ 17 h 282"/>
              <a:gd name="T14" fmla="*/ 29 w 484"/>
              <a:gd name="T15" fmla="*/ 37 h 282"/>
              <a:gd name="T16" fmla="*/ 0 w 484"/>
              <a:gd name="T17" fmla="*/ 45 h 282"/>
              <a:gd name="T18" fmla="*/ 9 w 484"/>
              <a:gd name="T19" fmla="*/ 264 h 282"/>
              <a:gd name="T20" fmla="*/ 242 w 484"/>
              <a:gd name="T21" fmla="*/ 282 h 282"/>
              <a:gd name="T22" fmla="*/ 476 w 484"/>
              <a:gd name="T23" fmla="*/ 264 h 282"/>
              <a:gd name="T24" fmla="*/ 484 w 484"/>
              <a:gd name="T25" fmla="*/ 45 h 282"/>
              <a:gd name="T26" fmla="*/ 17 w 484"/>
              <a:gd name="T27" fmla="*/ 250 h 282"/>
              <a:gd name="T28" fmla="*/ 29 w 484"/>
              <a:gd name="T29" fmla="*/ 51 h 282"/>
              <a:gd name="T30" fmla="*/ 37 w 484"/>
              <a:gd name="T31" fmla="*/ 243 h 282"/>
              <a:gd name="T32" fmla="*/ 195 w 484"/>
              <a:gd name="T33" fmla="*/ 255 h 282"/>
              <a:gd name="T34" fmla="*/ 45 w 484"/>
              <a:gd name="T35" fmla="*/ 230 h 282"/>
              <a:gd name="T36" fmla="*/ 57 w 484"/>
              <a:gd name="T37" fmla="*/ 30 h 282"/>
              <a:gd name="T38" fmla="*/ 65 w 484"/>
              <a:gd name="T39" fmla="*/ 220 h 282"/>
              <a:gd name="T40" fmla="*/ 45 w 484"/>
              <a:gd name="T41" fmla="*/ 230 h 282"/>
              <a:gd name="T42" fmla="*/ 73 w 484"/>
              <a:gd name="T43" fmla="*/ 207 h 282"/>
              <a:gd name="T44" fmla="*/ 77 w 484"/>
              <a:gd name="T45" fmla="*/ 13 h 282"/>
              <a:gd name="T46" fmla="*/ 234 w 484"/>
              <a:gd name="T47" fmla="*/ 100 h 282"/>
              <a:gd name="T48" fmla="*/ 250 w 484"/>
              <a:gd name="T49" fmla="*/ 100 h 282"/>
              <a:gd name="T50" fmla="*/ 408 w 484"/>
              <a:gd name="T51" fmla="*/ 13 h 282"/>
              <a:gd name="T52" fmla="*/ 411 w 484"/>
              <a:gd name="T53" fmla="*/ 207 h 282"/>
              <a:gd name="T54" fmla="*/ 250 w 484"/>
              <a:gd name="T55" fmla="*/ 100 h 282"/>
              <a:gd name="T56" fmla="*/ 419 w 484"/>
              <a:gd name="T57" fmla="*/ 220 h 282"/>
              <a:gd name="T58" fmla="*/ 427 w 484"/>
              <a:gd name="T59" fmla="*/ 30 h 282"/>
              <a:gd name="T60" fmla="*/ 439 w 484"/>
              <a:gd name="T61" fmla="*/ 230 h 282"/>
              <a:gd name="T62" fmla="*/ 467 w 484"/>
              <a:gd name="T63" fmla="*/ 250 h 282"/>
              <a:gd name="T64" fmla="*/ 443 w 484"/>
              <a:gd name="T65" fmla="*/ 243 h 282"/>
              <a:gd name="T66" fmla="*/ 455 w 484"/>
              <a:gd name="T67" fmla="*/ 236 h 282"/>
              <a:gd name="T68" fmla="*/ 467 w 484"/>
              <a:gd name="T69" fmla="*/ 5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4" h="282">
                <a:moveTo>
                  <a:pt x="476" y="38"/>
                </a:moveTo>
                <a:cubicBezTo>
                  <a:pt x="476" y="38"/>
                  <a:pt x="468" y="37"/>
                  <a:pt x="455" y="37"/>
                </a:cubicBezTo>
                <a:cubicBezTo>
                  <a:pt x="455" y="24"/>
                  <a:pt x="455" y="24"/>
                  <a:pt x="455" y="24"/>
                </a:cubicBezTo>
                <a:cubicBezTo>
                  <a:pt x="455" y="20"/>
                  <a:pt x="452" y="17"/>
                  <a:pt x="448" y="17"/>
                </a:cubicBezTo>
                <a:cubicBezTo>
                  <a:pt x="447" y="17"/>
                  <a:pt x="440" y="17"/>
                  <a:pt x="427" y="16"/>
                </a:cubicBezTo>
                <a:cubicBezTo>
                  <a:pt x="427" y="7"/>
                  <a:pt x="427" y="7"/>
                  <a:pt x="427" y="7"/>
                </a:cubicBezTo>
                <a:cubicBezTo>
                  <a:pt x="427" y="3"/>
                  <a:pt x="424" y="0"/>
                  <a:pt x="419" y="0"/>
                </a:cubicBezTo>
                <a:cubicBezTo>
                  <a:pt x="419" y="0"/>
                  <a:pt x="415" y="0"/>
                  <a:pt x="408" y="0"/>
                </a:cubicBezTo>
                <a:cubicBezTo>
                  <a:pt x="372" y="0"/>
                  <a:pt x="288" y="4"/>
                  <a:pt x="242" y="40"/>
                </a:cubicBezTo>
                <a:cubicBezTo>
                  <a:pt x="196" y="4"/>
                  <a:pt x="112" y="0"/>
                  <a:pt x="77" y="0"/>
                </a:cubicBezTo>
                <a:cubicBezTo>
                  <a:pt x="69" y="0"/>
                  <a:pt x="65" y="0"/>
                  <a:pt x="65" y="0"/>
                </a:cubicBezTo>
                <a:cubicBezTo>
                  <a:pt x="60" y="0"/>
                  <a:pt x="57" y="3"/>
                  <a:pt x="57" y="7"/>
                </a:cubicBezTo>
                <a:cubicBezTo>
                  <a:pt x="57" y="16"/>
                  <a:pt x="57" y="16"/>
                  <a:pt x="57" y="16"/>
                </a:cubicBezTo>
                <a:cubicBezTo>
                  <a:pt x="44" y="17"/>
                  <a:pt x="37" y="17"/>
                  <a:pt x="36" y="17"/>
                </a:cubicBezTo>
                <a:cubicBezTo>
                  <a:pt x="32" y="17"/>
                  <a:pt x="29" y="20"/>
                  <a:pt x="29" y="24"/>
                </a:cubicBezTo>
                <a:cubicBezTo>
                  <a:pt x="29" y="37"/>
                  <a:pt x="29" y="37"/>
                  <a:pt x="29" y="37"/>
                </a:cubicBezTo>
                <a:cubicBezTo>
                  <a:pt x="16" y="37"/>
                  <a:pt x="9" y="38"/>
                  <a:pt x="8" y="38"/>
                </a:cubicBezTo>
                <a:cubicBezTo>
                  <a:pt x="4" y="38"/>
                  <a:pt x="0" y="41"/>
                  <a:pt x="0" y="45"/>
                </a:cubicBezTo>
                <a:cubicBezTo>
                  <a:pt x="0" y="257"/>
                  <a:pt x="0" y="257"/>
                  <a:pt x="0" y="257"/>
                </a:cubicBezTo>
                <a:cubicBezTo>
                  <a:pt x="0" y="261"/>
                  <a:pt x="4" y="264"/>
                  <a:pt x="9" y="264"/>
                </a:cubicBezTo>
                <a:cubicBezTo>
                  <a:pt x="42" y="264"/>
                  <a:pt x="136" y="266"/>
                  <a:pt x="204" y="269"/>
                </a:cubicBezTo>
                <a:cubicBezTo>
                  <a:pt x="206" y="276"/>
                  <a:pt x="222" y="282"/>
                  <a:pt x="242" y="282"/>
                </a:cubicBezTo>
                <a:cubicBezTo>
                  <a:pt x="262" y="282"/>
                  <a:pt x="278" y="276"/>
                  <a:pt x="280" y="269"/>
                </a:cubicBezTo>
                <a:cubicBezTo>
                  <a:pt x="348" y="266"/>
                  <a:pt x="443" y="264"/>
                  <a:pt x="476" y="264"/>
                </a:cubicBezTo>
                <a:cubicBezTo>
                  <a:pt x="480" y="264"/>
                  <a:pt x="484" y="261"/>
                  <a:pt x="484" y="257"/>
                </a:cubicBezTo>
                <a:cubicBezTo>
                  <a:pt x="484" y="45"/>
                  <a:pt x="484" y="45"/>
                  <a:pt x="484" y="45"/>
                </a:cubicBezTo>
                <a:cubicBezTo>
                  <a:pt x="484" y="41"/>
                  <a:pt x="480" y="38"/>
                  <a:pt x="476" y="38"/>
                </a:cubicBezTo>
                <a:close/>
                <a:moveTo>
                  <a:pt x="17" y="250"/>
                </a:moveTo>
                <a:cubicBezTo>
                  <a:pt x="17" y="51"/>
                  <a:pt x="17" y="51"/>
                  <a:pt x="17" y="51"/>
                </a:cubicBezTo>
                <a:cubicBezTo>
                  <a:pt x="20" y="51"/>
                  <a:pt x="24" y="51"/>
                  <a:pt x="29" y="51"/>
                </a:cubicBezTo>
                <a:cubicBezTo>
                  <a:pt x="29" y="236"/>
                  <a:pt x="29" y="236"/>
                  <a:pt x="29" y="236"/>
                </a:cubicBezTo>
                <a:cubicBezTo>
                  <a:pt x="29" y="240"/>
                  <a:pt x="32" y="243"/>
                  <a:pt x="37" y="243"/>
                </a:cubicBezTo>
                <a:cubicBezTo>
                  <a:pt x="41" y="243"/>
                  <a:pt x="41" y="243"/>
                  <a:pt x="41" y="243"/>
                </a:cubicBezTo>
                <a:cubicBezTo>
                  <a:pt x="108" y="243"/>
                  <a:pt x="160" y="247"/>
                  <a:pt x="195" y="255"/>
                </a:cubicBezTo>
                <a:cubicBezTo>
                  <a:pt x="133" y="252"/>
                  <a:pt x="54" y="251"/>
                  <a:pt x="17" y="250"/>
                </a:cubicBezTo>
                <a:close/>
                <a:moveTo>
                  <a:pt x="45" y="230"/>
                </a:moveTo>
                <a:cubicBezTo>
                  <a:pt x="45" y="30"/>
                  <a:pt x="45" y="30"/>
                  <a:pt x="45" y="30"/>
                </a:cubicBezTo>
                <a:cubicBezTo>
                  <a:pt x="48" y="30"/>
                  <a:pt x="52" y="30"/>
                  <a:pt x="57" y="30"/>
                </a:cubicBezTo>
                <a:cubicBezTo>
                  <a:pt x="57" y="213"/>
                  <a:pt x="57" y="213"/>
                  <a:pt x="57" y="213"/>
                </a:cubicBezTo>
                <a:cubicBezTo>
                  <a:pt x="57" y="217"/>
                  <a:pt x="61" y="220"/>
                  <a:pt x="65" y="220"/>
                </a:cubicBezTo>
                <a:cubicBezTo>
                  <a:pt x="108" y="220"/>
                  <a:pt x="187" y="228"/>
                  <a:pt x="230" y="251"/>
                </a:cubicBezTo>
                <a:cubicBezTo>
                  <a:pt x="178" y="230"/>
                  <a:pt x="83" y="230"/>
                  <a:pt x="45" y="230"/>
                </a:cubicBezTo>
                <a:close/>
                <a:moveTo>
                  <a:pt x="233" y="237"/>
                </a:moveTo>
                <a:cubicBezTo>
                  <a:pt x="185" y="214"/>
                  <a:pt x="108" y="207"/>
                  <a:pt x="73" y="207"/>
                </a:cubicBezTo>
                <a:cubicBezTo>
                  <a:pt x="73" y="13"/>
                  <a:pt x="73" y="13"/>
                  <a:pt x="73" y="13"/>
                </a:cubicBezTo>
                <a:cubicBezTo>
                  <a:pt x="74" y="13"/>
                  <a:pt x="75" y="13"/>
                  <a:pt x="77" y="13"/>
                </a:cubicBezTo>
                <a:cubicBezTo>
                  <a:pt x="103" y="13"/>
                  <a:pt x="192" y="16"/>
                  <a:pt x="234" y="52"/>
                </a:cubicBezTo>
                <a:cubicBezTo>
                  <a:pt x="234" y="100"/>
                  <a:pt x="234" y="100"/>
                  <a:pt x="234" y="100"/>
                </a:cubicBezTo>
                <a:lnTo>
                  <a:pt x="233" y="237"/>
                </a:lnTo>
                <a:close/>
                <a:moveTo>
                  <a:pt x="250" y="100"/>
                </a:moveTo>
                <a:cubicBezTo>
                  <a:pt x="251" y="52"/>
                  <a:pt x="251" y="52"/>
                  <a:pt x="251" y="52"/>
                </a:cubicBezTo>
                <a:cubicBezTo>
                  <a:pt x="293" y="16"/>
                  <a:pt x="381" y="13"/>
                  <a:pt x="408" y="13"/>
                </a:cubicBezTo>
                <a:cubicBezTo>
                  <a:pt x="409" y="13"/>
                  <a:pt x="410" y="13"/>
                  <a:pt x="411" y="13"/>
                </a:cubicBezTo>
                <a:cubicBezTo>
                  <a:pt x="411" y="207"/>
                  <a:pt x="411" y="207"/>
                  <a:pt x="411" y="207"/>
                </a:cubicBezTo>
                <a:cubicBezTo>
                  <a:pt x="376" y="207"/>
                  <a:pt x="299" y="214"/>
                  <a:pt x="251" y="237"/>
                </a:cubicBezTo>
                <a:lnTo>
                  <a:pt x="250" y="100"/>
                </a:lnTo>
                <a:close/>
                <a:moveTo>
                  <a:pt x="254" y="251"/>
                </a:moveTo>
                <a:cubicBezTo>
                  <a:pt x="298" y="228"/>
                  <a:pt x="377" y="220"/>
                  <a:pt x="419" y="220"/>
                </a:cubicBezTo>
                <a:cubicBezTo>
                  <a:pt x="423" y="220"/>
                  <a:pt x="427" y="217"/>
                  <a:pt x="427" y="213"/>
                </a:cubicBezTo>
                <a:cubicBezTo>
                  <a:pt x="427" y="30"/>
                  <a:pt x="427" y="30"/>
                  <a:pt x="427" y="30"/>
                </a:cubicBezTo>
                <a:cubicBezTo>
                  <a:pt x="432" y="30"/>
                  <a:pt x="436" y="30"/>
                  <a:pt x="439" y="30"/>
                </a:cubicBezTo>
                <a:cubicBezTo>
                  <a:pt x="439" y="230"/>
                  <a:pt x="439" y="230"/>
                  <a:pt x="439" y="230"/>
                </a:cubicBezTo>
                <a:cubicBezTo>
                  <a:pt x="401" y="230"/>
                  <a:pt x="306" y="230"/>
                  <a:pt x="254" y="251"/>
                </a:cubicBezTo>
                <a:close/>
                <a:moveTo>
                  <a:pt x="467" y="250"/>
                </a:moveTo>
                <a:cubicBezTo>
                  <a:pt x="431" y="251"/>
                  <a:pt x="351" y="252"/>
                  <a:pt x="289" y="255"/>
                </a:cubicBezTo>
                <a:cubicBezTo>
                  <a:pt x="324" y="247"/>
                  <a:pt x="376" y="243"/>
                  <a:pt x="443" y="243"/>
                </a:cubicBezTo>
                <a:cubicBezTo>
                  <a:pt x="447" y="243"/>
                  <a:pt x="447" y="243"/>
                  <a:pt x="447" y="243"/>
                </a:cubicBezTo>
                <a:cubicBezTo>
                  <a:pt x="452" y="243"/>
                  <a:pt x="455" y="240"/>
                  <a:pt x="455" y="236"/>
                </a:cubicBezTo>
                <a:cubicBezTo>
                  <a:pt x="455" y="51"/>
                  <a:pt x="455" y="51"/>
                  <a:pt x="455" y="51"/>
                </a:cubicBezTo>
                <a:cubicBezTo>
                  <a:pt x="460" y="51"/>
                  <a:pt x="464" y="51"/>
                  <a:pt x="467" y="51"/>
                </a:cubicBezTo>
                <a:lnTo>
                  <a:pt x="467" y="25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2F57"/>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660CB39-6F8A-44E5-8438-72058816AC64}"/>
              </a:ext>
            </a:extLst>
          </p:cNvPr>
          <p:cNvPicPr>
            <a:picLocks noChangeAspect="1"/>
          </p:cNvPicPr>
          <p:nvPr/>
        </p:nvPicPr>
        <p:blipFill>
          <a:blip r:embed="rId3"/>
          <a:stretch>
            <a:fillRect/>
          </a:stretch>
        </p:blipFill>
        <p:spPr>
          <a:xfrm>
            <a:off x="6582038" y="3783333"/>
            <a:ext cx="3154660" cy="2444259"/>
          </a:xfrm>
          <a:prstGeom prst="rect">
            <a:avLst/>
          </a:prstGeom>
        </p:spPr>
      </p:pic>
    </p:spTree>
    <p:extLst>
      <p:ext uri="{BB962C8B-B14F-4D97-AF65-F5344CB8AC3E}">
        <p14:creationId xmlns:p14="http://schemas.microsoft.com/office/powerpoint/2010/main" val="3083918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9D1720-B0F2-4D83-8FEE-5DE418E931FA}"/>
              </a:ext>
            </a:extLst>
          </p:cNvPr>
          <p:cNvSpPr txBox="1"/>
          <p:nvPr/>
        </p:nvSpPr>
        <p:spPr>
          <a:xfrm>
            <a:off x="7174051" y="2566732"/>
            <a:ext cx="3132051" cy="784830"/>
          </a:xfrm>
          <a:prstGeom prst="rect">
            <a:avLst/>
          </a:prstGeom>
          <a:noFill/>
        </p:spPr>
        <p:txBody>
          <a:bodyPr wrap="square" rtlCol="0">
            <a:spAutoFit/>
          </a:bodyPr>
          <a:lstStyle/>
          <a:p>
            <a:r>
              <a:rPr lang="en-US" sz="4500" dirty="0">
                <a:latin typeface="Arial" panose="020B0604020202020204" pitchFamily="34" charset="0"/>
                <a:cs typeface="Arial" panose="020B0604020202020204" pitchFamily="34" charset="0"/>
              </a:rPr>
              <a:t>Reminders</a:t>
            </a:r>
          </a:p>
        </p:txBody>
      </p:sp>
      <p:cxnSp>
        <p:nvCxnSpPr>
          <p:cNvPr id="4" name="Straight Connector 3">
            <a:extLst>
              <a:ext uri="{FF2B5EF4-FFF2-40B4-BE49-F238E27FC236}">
                <a16:creationId xmlns:a16="http://schemas.microsoft.com/office/drawing/2014/main" id="{04DB3BCB-BF52-4779-82AF-7F9131004331}"/>
              </a:ext>
            </a:extLst>
          </p:cNvPr>
          <p:cNvCxnSpPr>
            <a:cxnSpLocks/>
          </p:cNvCxnSpPr>
          <p:nvPr/>
        </p:nvCxnSpPr>
        <p:spPr>
          <a:xfrm>
            <a:off x="5885632" y="3429000"/>
            <a:ext cx="547558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sp>
        <p:nvSpPr>
          <p:cNvPr id="5" name="Freeform 28">
            <a:extLst>
              <a:ext uri="{FF2B5EF4-FFF2-40B4-BE49-F238E27FC236}">
                <a16:creationId xmlns:a16="http://schemas.microsoft.com/office/drawing/2014/main" id="{6C45515E-B96F-4F39-AFBD-8DF3E01036FE}"/>
              </a:ext>
            </a:extLst>
          </p:cNvPr>
          <p:cNvSpPr>
            <a:spLocks noEditPoints="1"/>
          </p:cNvSpPr>
          <p:nvPr/>
        </p:nvSpPr>
        <p:spPr bwMode="auto">
          <a:xfrm>
            <a:off x="1352170" y="2143189"/>
            <a:ext cx="2099755" cy="1913583"/>
          </a:xfrm>
          <a:custGeom>
            <a:avLst/>
            <a:gdLst>
              <a:gd name="T0" fmla="*/ 286 w 298"/>
              <a:gd name="T1" fmla="*/ 219 h 258"/>
              <a:gd name="T2" fmla="*/ 172 w 298"/>
              <a:gd name="T3" fmla="*/ 21 h 258"/>
              <a:gd name="T4" fmla="*/ 127 w 298"/>
              <a:gd name="T5" fmla="*/ 21 h 258"/>
              <a:gd name="T6" fmla="*/ 12 w 298"/>
              <a:gd name="T7" fmla="*/ 219 h 258"/>
              <a:gd name="T8" fmla="*/ 35 w 298"/>
              <a:gd name="T9" fmla="*/ 258 h 258"/>
              <a:gd name="T10" fmla="*/ 263 w 298"/>
              <a:gd name="T11" fmla="*/ 258 h 258"/>
              <a:gd name="T12" fmla="*/ 286 w 298"/>
              <a:gd name="T13" fmla="*/ 219 h 258"/>
              <a:gd name="T14" fmla="*/ 148 w 298"/>
              <a:gd name="T15" fmla="*/ 217 h 258"/>
              <a:gd name="T16" fmla="*/ 132 w 298"/>
              <a:gd name="T17" fmla="*/ 201 h 258"/>
              <a:gd name="T18" fmla="*/ 149 w 298"/>
              <a:gd name="T19" fmla="*/ 185 h 258"/>
              <a:gd name="T20" fmla="*/ 166 w 298"/>
              <a:gd name="T21" fmla="*/ 202 h 258"/>
              <a:gd name="T22" fmla="*/ 148 w 298"/>
              <a:gd name="T23" fmla="*/ 217 h 258"/>
              <a:gd name="T24" fmla="*/ 152 w 298"/>
              <a:gd name="T25" fmla="*/ 175 h 258"/>
              <a:gd name="T26" fmla="*/ 150 w 298"/>
              <a:gd name="T27" fmla="*/ 177 h 258"/>
              <a:gd name="T28" fmla="*/ 146 w 298"/>
              <a:gd name="T29" fmla="*/ 177 h 258"/>
              <a:gd name="T30" fmla="*/ 144 w 298"/>
              <a:gd name="T31" fmla="*/ 174 h 258"/>
              <a:gd name="T32" fmla="*/ 132 w 298"/>
              <a:gd name="T33" fmla="*/ 88 h 258"/>
              <a:gd name="T34" fmla="*/ 149 w 298"/>
              <a:gd name="T35" fmla="*/ 67 h 258"/>
              <a:gd name="T36" fmla="*/ 166 w 298"/>
              <a:gd name="T37" fmla="*/ 84 h 258"/>
              <a:gd name="T38" fmla="*/ 152 w 298"/>
              <a:gd name="T39" fmla="*/ 17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8" h="258">
                <a:moveTo>
                  <a:pt x="286" y="219"/>
                </a:moveTo>
                <a:cubicBezTo>
                  <a:pt x="172" y="21"/>
                  <a:pt x="172" y="21"/>
                  <a:pt x="172" y="21"/>
                </a:cubicBezTo>
                <a:cubicBezTo>
                  <a:pt x="159" y="0"/>
                  <a:pt x="139" y="0"/>
                  <a:pt x="127" y="21"/>
                </a:cubicBezTo>
                <a:cubicBezTo>
                  <a:pt x="12" y="219"/>
                  <a:pt x="12" y="219"/>
                  <a:pt x="12" y="219"/>
                </a:cubicBezTo>
                <a:cubicBezTo>
                  <a:pt x="0" y="241"/>
                  <a:pt x="10" y="258"/>
                  <a:pt x="35" y="258"/>
                </a:cubicBezTo>
                <a:cubicBezTo>
                  <a:pt x="263" y="258"/>
                  <a:pt x="263" y="258"/>
                  <a:pt x="263" y="258"/>
                </a:cubicBezTo>
                <a:cubicBezTo>
                  <a:pt x="288" y="258"/>
                  <a:pt x="298" y="241"/>
                  <a:pt x="286" y="219"/>
                </a:cubicBezTo>
                <a:close/>
                <a:moveTo>
                  <a:pt x="148" y="217"/>
                </a:moveTo>
                <a:cubicBezTo>
                  <a:pt x="140" y="217"/>
                  <a:pt x="132" y="211"/>
                  <a:pt x="132" y="201"/>
                </a:cubicBezTo>
                <a:cubicBezTo>
                  <a:pt x="132" y="195"/>
                  <a:pt x="137" y="185"/>
                  <a:pt x="149" y="185"/>
                </a:cubicBezTo>
                <a:cubicBezTo>
                  <a:pt x="160" y="185"/>
                  <a:pt x="166" y="193"/>
                  <a:pt x="166" y="202"/>
                </a:cubicBezTo>
                <a:cubicBezTo>
                  <a:pt x="166" y="211"/>
                  <a:pt x="160" y="217"/>
                  <a:pt x="148" y="217"/>
                </a:cubicBezTo>
                <a:close/>
                <a:moveTo>
                  <a:pt x="152" y="175"/>
                </a:moveTo>
                <a:cubicBezTo>
                  <a:pt x="152" y="176"/>
                  <a:pt x="152" y="177"/>
                  <a:pt x="150" y="177"/>
                </a:cubicBezTo>
                <a:cubicBezTo>
                  <a:pt x="146" y="177"/>
                  <a:pt x="146" y="177"/>
                  <a:pt x="146" y="177"/>
                </a:cubicBezTo>
                <a:cubicBezTo>
                  <a:pt x="145" y="177"/>
                  <a:pt x="144" y="176"/>
                  <a:pt x="144" y="174"/>
                </a:cubicBezTo>
                <a:cubicBezTo>
                  <a:pt x="143" y="152"/>
                  <a:pt x="132" y="97"/>
                  <a:pt x="132" y="88"/>
                </a:cubicBezTo>
                <a:cubicBezTo>
                  <a:pt x="132" y="76"/>
                  <a:pt x="136" y="67"/>
                  <a:pt x="149" y="67"/>
                </a:cubicBezTo>
                <a:cubicBezTo>
                  <a:pt x="161" y="67"/>
                  <a:pt x="166" y="73"/>
                  <a:pt x="166" y="84"/>
                </a:cubicBezTo>
                <a:cubicBezTo>
                  <a:pt x="166" y="97"/>
                  <a:pt x="153" y="153"/>
                  <a:pt x="152" y="175"/>
                </a:cubicBezTo>
                <a:close/>
              </a:path>
            </a:pathLst>
          </a:custGeom>
          <a:solidFill>
            <a:srgbClr val="E14504"/>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75549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260644-0F68-4109-9608-DDFB8AD8D76B}"/>
              </a:ext>
            </a:extLst>
          </p:cNvPr>
          <p:cNvSpPr>
            <a:spLocks noGrp="1"/>
          </p:cNvSpPr>
          <p:nvPr>
            <p:ph type="title"/>
          </p:nvPr>
        </p:nvSpPr>
        <p:spPr/>
        <p:txBody>
          <a:bodyPr/>
          <a:lstStyle/>
          <a:p>
            <a:r>
              <a:rPr lang="en-US" dirty="0"/>
              <a:t>Reminders</a:t>
            </a:r>
          </a:p>
        </p:txBody>
      </p:sp>
      <p:graphicFrame>
        <p:nvGraphicFramePr>
          <p:cNvPr id="5" name="Table 4">
            <a:extLst>
              <a:ext uri="{FF2B5EF4-FFF2-40B4-BE49-F238E27FC236}">
                <a16:creationId xmlns:a16="http://schemas.microsoft.com/office/drawing/2014/main" id="{A3CB55A2-CA7C-43F5-8AEA-4AB39A112C50}"/>
              </a:ext>
            </a:extLst>
          </p:cNvPr>
          <p:cNvGraphicFramePr>
            <a:graphicFrameLocks noGrp="1"/>
          </p:cNvGraphicFramePr>
          <p:nvPr>
            <p:extLst>
              <p:ext uri="{D42A27DB-BD31-4B8C-83A1-F6EECF244321}">
                <p14:modId xmlns:p14="http://schemas.microsoft.com/office/powerpoint/2010/main" val="2039161727"/>
              </p:ext>
            </p:extLst>
          </p:nvPr>
        </p:nvGraphicFramePr>
        <p:xfrm>
          <a:off x="2449902" y="2114550"/>
          <a:ext cx="7282878" cy="3520817"/>
        </p:xfrm>
        <a:graphic>
          <a:graphicData uri="http://schemas.openxmlformats.org/drawingml/2006/table">
            <a:tbl>
              <a:tblPr firstRow="1" bandRow="1">
                <a:tableStyleId>{00A15C55-8517-42AA-B614-E9B94910E393}</a:tableStyleId>
              </a:tblPr>
              <a:tblGrid>
                <a:gridCol w="4238827">
                  <a:extLst>
                    <a:ext uri="{9D8B030D-6E8A-4147-A177-3AD203B41FA5}">
                      <a16:colId xmlns:a16="http://schemas.microsoft.com/office/drawing/2014/main" val="2217434214"/>
                    </a:ext>
                  </a:extLst>
                </a:gridCol>
                <a:gridCol w="3044051">
                  <a:extLst>
                    <a:ext uri="{9D8B030D-6E8A-4147-A177-3AD203B41FA5}">
                      <a16:colId xmlns:a16="http://schemas.microsoft.com/office/drawing/2014/main" val="1414402064"/>
                    </a:ext>
                  </a:extLst>
                </a:gridCol>
              </a:tblGrid>
              <a:tr h="461193">
                <a:tc>
                  <a:txBody>
                    <a:bodyPr/>
                    <a:lstStyle/>
                    <a:p>
                      <a:r>
                        <a:rPr lang="en-US" dirty="0"/>
                        <a:t>Name of Request</a:t>
                      </a:r>
                      <a:endParaRPr lang="en-US" dirty="0">
                        <a:solidFill>
                          <a:srgbClr val="092F57"/>
                        </a:solidFill>
                      </a:endParaRPr>
                    </a:p>
                  </a:txBody>
                  <a:tcPr/>
                </a:tc>
                <a:tc>
                  <a:txBody>
                    <a:bodyPr/>
                    <a:lstStyle/>
                    <a:p>
                      <a:r>
                        <a:rPr lang="en-US" dirty="0"/>
                        <a:t>Due Date</a:t>
                      </a:r>
                      <a:endParaRPr lang="en-US" dirty="0">
                        <a:solidFill>
                          <a:srgbClr val="092F57"/>
                        </a:solidFill>
                      </a:endParaRPr>
                    </a:p>
                  </a:txBody>
                  <a:tcPr/>
                </a:tc>
                <a:extLst>
                  <a:ext uri="{0D108BD9-81ED-4DB2-BD59-A6C34878D82A}">
                    <a16:rowId xmlns:a16="http://schemas.microsoft.com/office/drawing/2014/main" val="3030952370"/>
                  </a:ext>
                </a:extLst>
              </a:tr>
              <a:tr h="472442">
                <a:tc>
                  <a:txBody>
                    <a:bodyPr/>
                    <a:lstStyle/>
                    <a:p>
                      <a:r>
                        <a:rPr lang="en-US" dirty="0"/>
                        <a:t>Office Depot Procurement Punchout</a:t>
                      </a:r>
                    </a:p>
                  </a:txBody>
                  <a:tcPr/>
                </a:tc>
                <a:tc>
                  <a:txBody>
                    <a:bodyPr/>
                    <a:lstStyle/>
                    <a:p>
                      <a:r>
                        <a:rPr lang="en-US" dirty="0"/>
                        <a:t>February 26</a:t>
                      </a:r>
                      <a:r>
                        <a:rPr lang="en-US" baseline="30000" dirty="0"/>
                        <a:t>th</a:t>
                      </a:r>
                      <a:r>
                        <a:rPr lang="en-US" dirty="0"/>
                        <a:t>, 2021</a:t>
                      </a:r>
                    </a:p>
                  </a:txBody>
                  <a:tcPr/>
                </a:tc>
                <a:extLst>
                  <a:ext uri="{0D108BD9-81ED-4DB2-BD59-A6C34878D82A}">
                    <a16:rowId xmlns:a16="http://schemas.microsoft.com/office/drawing/2014/main" val="2312224162"/>
                  </a:ext>
                </a:extLst>
              </a:tr>
              <a:tr h="787404">
                <a:tc>
                  <a:txBody>
                    <a:bodyPr/>
                    <a:lstStyle/>
                    <a:p>
                      <a:r>
                        <a:rPr lang="en-US" dirty="0"/>
                        <a:t>COA Default &amp; Payroll Crosswalk Workbooks for Cohorts 5-7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March 1</a:t>
                      </a:r>
                      <a:r>
                        <a:rPr lang="en-US" baseline="30000" dirty="0"/>
                        <a:t>st</a:t>
                      </a:r>
                      <a:r>
                        <a:rPr lang="en-US" dirty="0"/>
                        <a:t>, 2021</a:t>
                      </a:r>
                    </a:p>
                    <a:p>
                      <a:endParaRPr lang="en-US" dirty="0"/>
                    </a:p>
                  </a:txBody>
                  <a:tcPr/>
                </a:tc>
                <a:extLst>
                  <a:ext uri="{0D108BD9-81ED-4DB2-BD59-A6C34878D82A}">
                    <a16:rowId xmlns:a16="http://schemas.microsoft.com/office/drawing/2014/main" val="330298120"/>
                  </a:ext>
                </a:extLst>
              </a:tr>
              <a:tr h="461193">
                <a:tc>
                  <a:txBody>
                    <a:bodyPr/>
                    <a:lstStyle/>
                    <a:p>
                      <a:r>
                        <a:rPr lang="en-US" dirty="0"/>
                        <a:t>Projects &amp; Grants Workbooks</a:t>
                      </a:r>
                    </a:p>
                  </a:txBody>
                  <a:tcPr/>
                </a:tc>
                <a:tc>
                  <a:txBody>
                    <a:bodyPr/>
                    <a:lstStyle/>
                    <a:p>
                      <a:r>
                        <a:rPr lang="en-US" dirty="0"/>
                        <a:t>March 9</a:t>
                      </a:r>
                      <a:r>
                        <a:rPr lang="en-US" baseline="30000" dirty="0"/>
                        <a:t>th</a:t>
                      </a:r>
                      <a:r>
                        <a:rPr lang="en-US" dirty="0"/>
                        <a:t>, 2021</a:t>
                      </a:r>
                    </a:p>
                  </a:txBody>
                  <a:tcPr/>
                </a:tc>
                <a:extLst>
                  <a:ext uri="{0D108BD9-81ED-4DB2-BD59-A6C34878D82A}">
                    <a16:rowId xmlns:a16="http://schemas.microsoft.com/office/drawing/2014/main" val="1354520200"/>
                  </a:ext>
                </a:extLst>
              </a:tr>
              <a:tr h="438696">
                <a:tc>
                  <a:txBody>
                    <a:bodyPr/>
                    <a:lstStyle/>
                    <a:p>
                      <a:r>
                        <a:rPr lang="EN-US" dirty="0"/>
                        <a:t>Budget B11 &amp; B12 </a:t>
                      </a:r>
                      <a:r>
                        <a:rPr lang="en-US" dirty="0"/>
                        <a:t>Crosswalk </a:t>
                      </a:r>
                      <a:r>
                        <a:rPr lang="EN-US" dirty="0"/>
                        <a:t>Workbook</a:t>
                      </a:r>
                    </a:p>
                  </a:txBody>
                  <a:tcPr/>
                </a:tc>
                <a:tc>
                  <a:txBody>
                    <a:bodyPr/>
                    <a:lstStyle/>
                    <a:p>
                      <a:r>
                        <a:rPr lang="EN-US"/>
                        <a:t>March 12</a:t>
                      </a:r>
                      <a:r>
                        <a:rPr lang="EN-US" baseline="30000"/>
                        <a:t>th</a:t>
                      </a:r>
                      <a:r>
                        <a:rPr lang="EN-US"/>
                        <a:t>, </a:t>
                      </a:r>
                      <a:r>
                        <a:rPr lang="EN-US" dirty="0"/>
                        <a:t>2021</a:t>
                      </a:r>
                    </a:p>
                  </a:txBody>
                  <a:tcPr/>
                </a:tc>
                <a:extLst>
                  <a:ext uri="{0D108BD9-81ED-4DB2-BD59-A6C34878D82A}">
                    <a16:rowId xmlns:a16="http://schemas.microsoft.com/office/drawing/2014/main" val="3848888172"/>
                  </a:ext>
                </a:extLst>
              </a:tr>
              <a:tr h="438696">
                <a:tc>
                  <a:txBody>
                    <a:bodyPr/>
                    <a:lstStyle/>
                    <a:p>
                      <a:r>
                        <a:rPr lang="en-US" dirty="0"/>
                        <a:t>Budget Staging and Workflow Workbook</a:t>
                      </a:r>
                      <a:endParaRPr lang="EN-US" dirty="0"/>
                    </a:p>
                  </a:txBody>
                  <a:tcPr/>
                </a:tc>
                <a:tc>
                  <a:txBody>
                    <a:bodyPr/>
                    <a:lstStyle/>
                    <a:p>
                      <a:r>
                        <a:rPr lang="en-US" dirty="0"/>
                        <a:t>March 16</a:t>
                      </a:r>
                      <a:r>
                        <a:rPr lang="en-US" baseline="30000" dirty="0"/>
                        <a:t>th</a:t>
                      </a:r>
                      <a:r>
                        <a:rPr lang="en-US" dirty="0"/>
                        <a:t>, 2021</a:t>
                      </a:r>
                      <a:endParaRPr lang="EN-US" dirty="0"/>
                    </a:p>
                  </a:txBody>
                  <a:tcPr/>
                </a:tc>
                <a:extLst>
                  <a:ext uri="{0D108BD9-81ED-4DB2-BD59-A6C34878D82A}">
                    <a16:rowId xmlns:a16="http://schemas.microsoft.com/office/drawing/2014/main" val="875310227"/>
                  </a:ext>
                </a:extLst>
              </a:tr>
              <a:tr h="461193">
                <a:tc>
                  <a:txBody>
                    <a:bodyPr/>
                    <a:lstStyle/>
                    <a:p>
                      <a:r>
                        <a:rPr lang="en-US" dirty="0"/>
                        <a:t>Agency Leases Workbook for Cohorts 5-7</a:t>
                      </a:r>
                    </a:p>
                  </a:txBody>
                  <a:tcPr/>
                </a:tc>
                <a:tc>
                  <a:txBody>
                    <a:bodyPr/>
                    <a:lstStyle/>
                    <a:p>
                      <a:r>
                        <a:rPr lang="EN-US" dirty="0"/>
                        <a:t>March 19</a:t>
                      </a:r>
                      <a:r>
                        <a:rPr lang="EN-US" baseline="30000" dirty="0"/>
                        <a:t>th</a:t>
                      </a:r>
                      <a:r>
                        <a:rPr lang="EN-US" dirty="0"/>
                        <a:t>, 2021</a:t>
                      </a:r>
                    </a:p>
                  </a:txBody>
                  <a:tcPr/>
                </a:tc>
                <a:extLst>
                  <a:ext uri="{0D108BD9-81ED-4DB2-BD59-A6C34878D82A}">
                    <a16:rowId xmlns:a16="http://schemas.microsoft.com/office/drawing/2014/main" val="2999202571"/>
                  </a:ext>
                </a:extLst>
              </a:tr>
            </a:tbl>
          </a:graphicData>
        </a:graphic>
      </p:graphicFrame>
      <p:sp>
        <p:nvSpPr>
          <p:cNvPr id="6" name="Freeform 28">
            <a:extLst>
              <a:ext uri="{FF2B5EF4-FFF2-40B4-BE49-F238E27FC236}">
                <a16:creationId xmlns:a16="http://schemas.microsoft.com/office/drawing/2014/main" id="{C6DF2772-0AED-48FC-A589-133A4C874E22}"/>
              </a:ext>
            </a:extLst>
          </p:cNvPr>
          <p:cNvSpPr>
            <a:spLocks noEditPoints="1"/>
          </p:cNvSpPr>
          <p:nvPr/>
        </p:nvSpPr>
        <p:spPr bwMode="auto">
          <a:xfrm>
            <a:off x="5156894" y="2985269"/>
            <a:ext cx="1868893" cy="1779378"/>
          </a:xfrm>
          <a:custGeom>
            <a:avLst/>
            <a:gdLst>
              <a:gd name="T0" fmla="*/ 286 w 298"/>
              <a:gd name="T1" fmla="*/ 219 h 258"/>
              <a:gd name="T2" fmla="*/ 172 w 298"/>
              <a:gd name="T3" fmla="*/ 21 h 258"/>
              <a:gd name="T4" fmla="*/ 127 w 298"/>
              <a:gd name="T5" fmla="*/ 21 h 258"/>
              <a:gd name="T6" fmla="*/ 12 w 298"/>
              <a:gd name="T7" fmla="*/ 219 h 258"/>
              <a:gd name="T8" fmla="*/ 35 w 298"/>
              <a:gd name="T9" fmla="*/ 258 h 258"/>
              <a:gd name="T10" fmla="*/ 263 w 298"/>
              <a:gd name="T11" fmla="*/ 258 h 258"/>
              <a:gd name="T12" fmla="*/ 286 w 298"/>
              <a:gd name="T13" fmla="*/ 219 h 258"/>
              <a:gd name="T14" fmla="*/ 148 w 298"/>
              <a:gd name="T15" fmla="*/ 217 h 258"/>
              <a:gd name="T16" fmla="*/ 132 w 298"/>
              <a:gd name="T17" fmla="*/ 201 h 258"/>
              <a:gd name="T18" fmla="*/ 149 w 298"/>
              <a:gd name="T19" fmla="*/ 185 h 258"/>
              <a:gd name="T20" fmla="*/ 166 w 298"/>
              <a:gd name="T21" fmla="*/ 202 h 258"/>
              <a:gd name="T22" fmla="*/ 148 w 298"/>
              <a:gd name="T23" fmla="*/ 217 h 258"/>
              <a:gd name="T24" fmla="*/ 152 w 298"/>
              <a:gd name="T25" fmla="*/ 175 h 258"/>
              <a:gd name="T26" fmla="*/ 150 w 298"/>
              <a:gd name="T27" fmla="*/ 177 h 258"/>
              <a:gd name="T28" fmla="*/ 146 w 298"/>
              <a:gd name="T29" fmla="*/ 177 h 258"/>
              <a:gd name="T30" fmla="*/ 144 w 298"/>
              <a:gd name="T31" fmla="*/ 174 h 258"/>
              <a:gd name="T32" fmla="*/ 132 w 298"/>
              <a:gd name="T33" fmla="*/ 88 h 258"/>
              <a:gd name="T34" fmla="*/ 149 w 298"/>
              <a:gd name="T35" fmla="*/ 67 h 258"/>
              <a:gd name="T36" fmla="*/ 166 w 298"/>
              <a:gd name="T37" fmla="*/ 84 h 258"/>
              <a:gd name="T38" fmla="*/ 152 w 298"/>
              <a:gd name="T39" fmla="*/ 17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8" h="258">
                <a:moveTo>
                  <a:pt x="286" y="219"/>
                </a:moveTo>
                <a:cubicBezTo>
                  <a:pt x="172" y="21"/>
                  <a:pt x="172" y="21"/>
                  <a:pt x="172" y="21"/>
                </a:cubicBezTo>
                <a:cubicBezTo>
                  <a:pt x="159" y="0"/>
                  <a:pt x="139" y="0"/>
                  <a:pt x="127" y="21"/>
                </a:cubicBezTo>
                <a:cubicBezTo>
                  <a:pt x="12" y="219"/>
                  <a:pt x="12" y="219"/>
                  <a:pt x="12" y="219"/>
                </a:cubicBezTo>
                <a:cubicBezTo>
                  <a:pt x="0" y="241"/>
                  <a:pt x="10" y="258"/>
                  <a:pt x="35" y="258"/>
                </a:cubicBezTo>
                <a:cubicBezTo>
                  <a:pt x="263" y="258"/>
                  <a:pt x="263" y="258"/>
                  <a:pt x="263" y="258"/>
                </a:cubicBezTo>
                <a:cubicBezTo>
                  <a:pt x="288" y="258"/>
                  <a:pt x="298" y="241"/>
                  <a:pt x="286" y="219"/>
                </a:cubicBezTo>
                <a:close/>
                <a:moveTo>
                  <a:pt x="148" y="217"/>
                </a:moveTo>
                <a:cubicBezTo>
                  <a:pt x="140" y="217"/>
                  <a:pt x="132" y="211"/>
                  <a:pt x="132" y="201"/>
                </a:cubicBezTo>
                <a:cubicBezTo>
                  <a:pt x="132" y="195"/>
                  <a:pt x="137" y="185"/>
                  <a:pt x="149" y="185"/>
                </a:cubicBezTo>
                <a:cubicBezTo>
                  <a:pt x="160" y="185"/>
                  <a:pt x="166" y="193"/>
                  <a:pt x="166" y="202"/>
                </a:cubicBezTo>
                <a:cubicBezTo>
                  <a:pt x="166" y="211"/>
                  <a:pt x="160" y="217"/>
                  <a:pt x="148" y="217"/>
                </a:cubicBezTo>
                <a:close/>
                <a:moveTo>
                  <a:pt x="152" y="175"/>
                </a:moveTo>
                <a:cubicBezTo>
                  <a:pt x="152" y="176"/>
                  <a:pt x="152" y="177"/>
                  <a:pt x="150" y="177"/>
                </a:cubicBezTo>
                <a:cubicBezTo>
                  <a:pt x="146" y="177"/>
                  <a:pt x="146" y="177"/>
                  <a:pt x="146" y="177"/>
                </a:cubicBezTo>
                <a:cubicBezTo>
                  <a:pt x="145" y="177"/>
                  <a:pt x="144" y="176"/>
                  <a:pt x="144" y="174"/>
                </a:cubicBezTo>
                <a:cubicBezTo>
                  <a:pt x="143" y="152"/>
                  <a:pt x="132" y="97"/>
                  <a:pt x="132" y="88"/>
                </a:cubicBezTo>
                <a:cubicBezTo>
                  <a:pt x="132" y="76"/>
                  <a:pt x="136" y="67"/>
                  <a:pt x="149" y="67"/>
                </a:cubicBezTo>
                <a:cubicBezTo>
                  <a:pt x="161" y="67"/>
                  <a:pt x="166" y="73"/>
                  <a:pt x="166" y="84"/>
                </a:cubicBezTo>
                <a:cubicBezTo>
                  <a:pt x="166" y="97"/>
                  <a:pt x="153" y="153"/>
                  <a:pt x="152" y="175"/>
                </a:cubicBezTo>
                <a:close/>
              </a:path>
            </a:pathLst>
          </a:custGeom>
          <a:solidFill>
            <a:srgbClr val="E14504">
              <a:alpha val="15000"/>
            </a:srgb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1466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6DB9A8-E3BF-4836-84C4-818AC39EF4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3155" t="15260" b="26998"/>
          <a:stretch/>
        </p:blipFill>
        <p:spPr>
          <a:xfrm>
            <a:off x="0" y="1"/>
            <a:ext cx="4850780" cy="6337300"/>
          </a:xfrm>
          <a:prstGeom prst="rect">
            <a:avLst/>
          </a:prstGeom>
        </p:spPr>
      </p:pic>
      <p:sp>
        <p:nvSpPr>
          <p:cNvPr id="3" name="Rectangle 2">
            <a:extLst>
              <a:ext uri="{FF2B5EF4-FFF2-40B4-BE49-F238E27FC236}">
                <a16:creationId xmlns:a16="http://schemas.microsoft.com/office/drawing/2014/main" id="{C7739D29-AC37-46BB-8D4F-5884D0842756}"/>
              </a:ext>
            </a:extLst>
          </p:cNvPr>
          <p:cNvSpPr/>
          <p:nvPr/>
        </p:nvSpPr>
        <p:spPr>
          <a:xfrm>
            <a:off x="1" y="0"/>
            <a:ext cx="4850779" cy="6337301"/>
          </a:xfrm>
          <a:prstGeom prst="rect">
            <a:avLst/>
          </a:prstGeom>
          <a:gradFill flip="none" rotWithShape="1">
            <a:gsLst>
              <a:gs pos="43000">
                <a:srgbClr val="092F57">
                  <a:alpha val="81000"/>
                </a:srgbClr>
              </a:gs>
              <a:gs pos="100000">
                <a:srgbClr val="FFB81C">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A7212C1-E25E-4CB2-B791-89A3BA092208}"/>
              </a:ext>
            </a:extLst>
          </p:cNvPr>
          <p:cNvSpPr txBox="1"/>
          <p:nvPr/>
        </p:nvSpPr>
        <p:spPr>
          <a:xfrm>
            <a:off x="1078724" y="2799316"/>
            <a:ext cx="2693330" cy="738664"/>
          </a:xfrm>
          <a:prstGeom prst="rect">
            <a:avLst/>
          </a:prstGeom>
          <a:noFill/>
        </p:spPr>
        <p:txBody>
          <a:bodyPr wrap="square" rtlCol="0">
            <a:spAutoFit/>
          </a:bodyPr>
          <a:lstStyle/>
          <a:p>
            <a:r>
              <a:rPr lang="en-US" sz="4200" b="1" dirty="0">
                <a:solidFill>
                  <a:schemeClr val="bg1"/>
                </a:solidFill>
                <a:latin typeface="Arial" panose="020B0604020202020204" pitchFamily="34" charset="0"/>
                <a:cs typeface="Arial" panose="020B0604020202020204" pitchFamily="34" charset="0"/>
              </a:rPr>
              <a:t>AGENDA</a:t>
            </a:r>
          </a:p>
        </p:txBody>
      </p:sp>
      <p:sp>
        <p:nvSpPr>
          <p:cNvPr id="5" name="TextBox 4">
            <a:extLst>
              <a:ext uri="{FF2B5EF4-FFF2-40B4-BE49-F238E27FC236}">
                <a16:creationId xmlns:a16="http://schemas.microsoft.com/office/drawing/2014/main" id="{0D98AFF5-910B-4929-9DCD-366D214D294C}"/>
              </a:ext>
            </a:extLst>
          </p:cNvPr>
          <p:cNvSpPr txBox="1"/>
          <p:nvPr/>
        </p:nvSpPr>
        <p:spPr>
          <a:xfrm>
            <a:off x="5788894" y="1070638"/>
            <a:ext cx="5876693" cy="4196020"/>
          </a:xfrm>
          <a:prstGeom prst="rect">
            <a:avLst/>
          </a:prstGeom>
          <a:noFill/>
        </p:spPr>
        <p:txBody>
          <a:bodyPr wrap="square" rtlCol="0" anchor="t">
            <a:spAutoFit/>
          </a:bodyPr>
          <a:lstStyle/>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Project Timeline Update </a:t>
            </a:r>
            <a:endParaRPr lang="en-US" dirty="0">
              <a:solidFill>
                <a:srgbClr val="092F57"/>
              </a:solidFill>
              <a:latin typeface="Arial" panose="020B0604020202020204" pitchFamily="34" charset="0"/>
              <a:cs typeface="Arial" panose="020B0604020202020204" pitchFamily="34" charset="0"/>
            </a:endParaRP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Testing Update </a:t>
            </a:r>
            <a:endParaRPr lang="EN-US" dirty="0">
              <a:solidFill>
                <a:srgbClr val="092F57"/>
              </a:solidFill>
              <a:latin typeface="Arial" panose="020B0604020202020204" pitchFamily="34" charset="0"/>
              <a:cs typeface="Arial" panose="020B0604020202020204" pitchFamily="34" charset="0"/>
            </a:endParaRP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What’s Coming Your Way? </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Showcases</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Frequently Asked Questions about Luma</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Luma Glossary</a:t>
            </a:r>
            <a:endParaRPr lang="en-US" dirty="0">
              <a:solidFill>
                <a:srgbClr val="092F57"/>
              </a:solidFill>
              <a:latin typeface="Arial" panose="020B0604020202020204" pitchFamily="34" charset="0"/>
              <a:cs typeface="Arial" panose="020B0604020202020204" pitchFamily="34" charset="0"/>
            </a:endParaRP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Reminders</a:t>
            </a:r>
            <a:endParaRPr lang="EN-US" dirty="0">
              <a:solidFill>
                <a:srgbClr val="092F57"/>
              </a:solidFill>
              <a:latin typeface="Arial" panose="020B0604020202020204" pitchFamily="34" charset="0"/>
              <a:cs typeface="Arial" panose="020B0604020202020204" pitchFamily="34" charset="0"/>
            </a:endParaRP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Know Do Share Report (K.D.S.R.)</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Resources</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Q&amp;A</a:t>
            </a:r>
          </a:p>
        </p:txBody>
      </p:sp>
    </p:spTree>
    <p:extLst>
      <p:ext uri="{BB962C8B-B14F-4D97-AF65-F5344CB8AC3E}">
        <p14:creationId xmlns:p14="http://schemas.microsoft.com/office/powerpoint/2010/main" val="1564782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9D1720-B0F2-4D83-8FEE-5DE418E931FA}"/>
              </a:ext>
            </a:extLst>
          </p:cNvPr>
          <p:cNvSpPr txBox="1"/>
          <p:nvPr/>
        </p:nvSpPr>
        <p:spPr>
          <a:xfrm>
            <a:off x="7174051" y="2566732"/>
            <a:ext cx="3132051" cy="784830"/>
          </a:xfrm>
          <a:prstGeom prst="rect">
            <a:avLst/>
          </a:prstGeom>
          <a:noFill/>
        </p:spPr>
        <p:txBody>
          <a:bodyPr wrap="square" rtlCol="0" anchor="t">
            <a:spAutoFit/>
          </a:bodyPr>
          <a:lstStyle/>
          <a:p>
            <a:pPr algn="ctr"/>
            <a:r>
              <a:rPr lang="EN-US" sz="4500" dirty="0">
                <a:latin typeface="Arial" panose="020B0604020202020204" pitchFamily="34" charset="0"/>
                <a:cs typeface="Arial" panose="020B0604020202020204" pitchFamily="34" charset="0"/>
              </a:rPr>
              <a:t>KDSR</a:t>
            </a:r>
            <a:endParaRPr lang="en-US" sz="4500" dirty="0">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04DB3BCB-BF52-4779-82AF-7F9131004331}"/>
              </a:ext>
            </a:extLst>
          </p:cNvPr>
          <p:cNvCxnSpPr>
            <a:cxnSpLocks/>
          </p:cNvCxnSpPr>
          <p:nvPr/>
        </p:nvCxnSpPr>
        <p:spPr>
          <a:xfrm>
            <a:off x="5885632" y="3429000"/>
            <a:ext cx="547558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6C1C39E-4CED-40FE-B279-AFC628A4C721}"/>
              </a:ext>
            </a:extLst>
          </p:cNvPr>
          <p:cNvCxnSpPr/>
          <p:nvPr/>
        </p:nvCxnSpPr>
        <p:spPr>
          <a:xfrm>
            <a:off x="2344366" y="2042809"/>
            <a:ext cx="0" cy="23638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AEC8B3D-60B9-435F-B283-329518542D16}"/>
              </a:ext>
            </a:extLst>
          </p:cNvPr>
          <p:cNvCxnSpPr>
            <a:cxnSpLocks/>
          </p:cNvCxnSpPr>
          <p:nvPr/>
        </p:nvCxnSpPr>
        <p:spPr>
          <a:xfrm rot="16200000" flipH="1" flipV="1">
            <a:off x="2428672" y="2039568"/>
            <a:ext cx="0" cy="23638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phic 7" descr="Lightbulb">
            <a:extLst>
              <a:ext uri="{FF2B5EF4-FFF2-40B4-BE49-F238E27FC236}">
                <a16:creationId xmlns:a16="http://schemas.microsoft.com/office/drawing/2014/main" id="{0A5427AA-1EDD-40A1-90B7-D0D398154D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43870" y="2115038"/>
            <a:ext cx="903388" cy="903388"/>
          </a:xfrm>
          <a:prstGeom prst="rect">
            <a:avLst/>
          </a:prstGeom>
        </p:spPr>
      </p:pic>
      <p:pic>
        <p:nvPicPr>
          <p:cNvPr id="10" name="Graphic 9" descr="Run">
            <a:extLst>
              <a:ext uri="{FF2B5EF4-FFF2-40B4-BE49-F238E27FC236}">
                <a16:creationId xmlns:a16="http://schemas.microsoft.com/office/drawing/2014/main" id="{15CFFEB9-AEEA-4FA7-9ECD-92F2D74375E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08390" y="2281953"/>
            <a:ext cx="736473" cy="736473"/>
          </a:xfrm>
          <a:prstGeom prst="rect">
            <a:avLst/>
          </a:prstGeom>
        </p:spPr>
      </p:pic>
      <p:pic>
        <p:nvPicPr>
          <p:cNvPr id="12" name="Graphic 11" descr="Speech">
            <a:extLst>
              <a:ext uri="{FF2B5EF4-FFF2-40B4-BE49-F238E27FC236}">
                <a16:creationId xmlns:a16="http://schemas.microsoft.com/office/drawing/2014/main" id="{6AAC8D48-4F4D-4E5F-98C9-A4E84BEB9B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23695" y="3351562"/>
            <a:ext cx="743738" cy="743738"/>
          </a:xfrm>
          <a:prstGeom prst="rect">
            <a:avLst/>
          </a:prstGeom>
        </p:spPr>
      </p:pic>
      <p:pic>
        <p:nvPicPr>
          <p:cNvPr id="13" name="Graphic 12" descr="Paper">
            <a:extLst>
              <a:ext uri="{FF2B5EF4-FFF2-40B4-BE49-F238E27FC236}">
                <a16:creationId xmlns:a16="http://schemas.microsoft.com/office/drawing/2014/main" id="{9FEA93CF-3B72-4F7E-9FF0-8A8099C23E5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08390" y="3338829"/>
            <a:ext cx="756471" cy="756471"/>
          </a:xfrm>
          <a:prstGeom prst="rect">
            <a:avLst/>
          </a:prstGeom>
        </p:spPr>
      </p:pic>
    </p:spTree>
    <p:extLst>
      <p:ext uri="{BB962C8B-B14F-4D97-AF65-F5344CB8AC3E}">
        <p14:creationId xmlns:p14="http://schemas.microsoft.com/office/powerpoint/2010/main" val="3697590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439C1F-7DE0-43EB-9466-7E2DEC6A38A4}"/>
              </a:ext>
            </a:extLst>
          </p:cNvPr>
          <p:cNvSpPr txBox="1"/>
          <p:nvPr/>
        </p:nvSpPr>
        <p:spPr>
          <a:xfrm>
            <a:off x="6582004" y="1483583"/>
            <a:ext cx="2407945" cy="600164"/>
          </a:xfrm>
          <a:prstGeom prst="rect">
            <a:avLst/>
          </a:prstGeom>
          <a:noFill/>
        </p:spPr>
        <p:txBody>
          <a:bodyPr wrap="square" rtlCol="0">
            <a:spAutoFit/>
          </a:bodyPr>
          <a:lstStyle/>
          <a:p>
            <a:r>
              <a:rPr lang="en-US" sz="1100" b="1" dirty="0">
                <a:solidFill>
                  <a:srgbClr val="E14504"/>
                </a:solidFill>
                <a:latin typeface="Arial" panose="020B0604020202020204" pitchFamily="34" charset="0"/>
                <a:cs typeface="Arial" panose="020B0604020202020204" pitchFamily="34" charset="0"/>
              </a:rPr>
              <a:t>Please share this information or engagement opportunities with your Agency </a:t>
            </a:r>
          </a:p>
        </p:txBody>
      </p:sp>
      <p:pic>
        <p:nvPicPr>
          <p:cNvPr id="3" name="Picture 2">
            <a:extLst>
              <a:ext uri="{FF2B5EF4-FFF2-40B4-BE49-F238E27FC236}">
                <a16:creationId xmlns:a16="http://schemas.microsoft.com/office/drawing/2014/main" id="{4319AF6A-FC3C-41AF-B1AF-22F9063D63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162" y="125576"/>
            <a:ext cx="1897681" cy="551940"/>
          </a:xfrm>
          <a:prstGeom prst="rect">
            <a:avLst/>
          </a:prstGeom>
        </p:spPr>
      </p:pic>
      <p:sp>
        <p:nvSpPr>
          <p:cNvPr id="4" name="Rectangle 3">
            <a:extLst>
              <a:ext uri="{FF2B5EF4-FFF2-40B4-BE49-F238E27FC236}">
                <a16:creationId xmlns:a16="http://schemas.microsoft.com/office/drawing/2014/main" id="{DB2FEC5C-A229-4685-86AE-89510B29BDEA}"/>
              </a:ext>
            </a:extLst>
          </p:cNvPr>
          <p:cNvSpPr/>
          <p:nvPr/>
        </p:nvSpPr>
        <p:spPr>
          <a:xfrm>
            <a:off x="2310063" y="0"/>
            <a:ext cx="9881937" cy="713677"/>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latin typeface="Arial" panose="020B0604020202020204" pitchFamily="34" charset="0"/>
                <a:cs typeface="Arial" panose="020B0604020202020204" pitchFamily="34" charset="0"/>
              </a:rPr>
              <a:t>Preparing Agencies for Success Before and After Infor </a:t>
            </a:r>
            <a:r>
              <a:rPr lang="en-US" sz="2000" b="1" dirty="0" err="1">
                <a:latin typeface="Arial" panose="020B0604020202020204" pitchFamily="34" charset="0"/>
                <a:cs typeface="Arial" panose="020B0604020202020204" pitchFamily="34" charset="0"/>
              </a:rPr>
              <a:t>CloudSuite</a:t>
            </a:r>
            <a:r>
              <a:rPr lang="en-US" sz="2000" b="1" dirty="0">
                <a:latin typeface="Arial" panose="020B0604020202020204" pitchFamily="34" charset="0"/>
                <a:cs typeface="Arial" panose="020B0604020202020204" pitchFamily="34" charset="0"/>
              </a:rPr>
              <a:t> Go-Live</a:t>
            </a:r>
          </a:p>
        </p:txBody>
      </p:sp>
      <p:pic>
        <p:nvPicPr>
          <p:cNvPr id="5" name="Graphic 4" descr="Lightbulb">
            <a:extLst>
              <a:ext uri="{FF2B5EF4-FFF2-40B4-BE49-F238E27FC236}">
                <a16:creationId xmlns:a16="http://schemas.microsoft.com/office/drawing/2014/main" id="{D0E3BA02-6D09-44B2-A9F1-711305117D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561" y="875229"/>
            <a:ext cx="478711" cy="478711"/>
          </a:xfrm>
          <a:prstGeom prst="rect">
            <a:avLst/>
          </a:prstGeom>
        </p:spPr>
      </p:pic>
      <p:sp>
        <p:nvSpPr>
          <p:cNvPr id="6" name="Rectangle 5">
            <a:extLst>
              <a:ext uri="{FF2B5EF4-FFF2-40B4-BE49-F238E27FC236}">
                <a16:creationId xmlns:a16="http://schemas.microsoft.com/office/drawing/2014/main" id="{FF59CD9C-BB17-4C35-8B92-F776A5B23AB4}"/>
              </a:ext>
            </a:extLst>
          </p:cNvPr>
          <p:cNvSpPr/>
          <p:nvPr/>
        </p:nvSpPr>
        <p:spPr>
          <a:xfrm>
            <a:off x="649940" y="933147"/>
            <a:ext cx="2222132" cy="371540"/>
          </a:xfrm>
          <a:prstGeom prst="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KNOW</a:t>
            </a:r>
          </a:p>
        </p:txBody>
      </p:sp>
      <p:sp>
        <p:nvSpPr>
          <p:cNvPr id="7" name="Rectangle 6">
            <a:extLst>
              <a:ext uri="{FF2B5EF4-FFF2-40B4-BE49-F238E27FC236}">
                <a16:creationId xmlns:a16="http://schemas.microsoft.com/office/drawing/2014/main" id="{2B72A879-1C9F-43A2-B123-6909580AD653}"/>
              </a:ext>
            </a:extLst>
          </p:cNvPr>
          <p:cNvSpPr/>
          <p:nvPr/>
        </p:nvSpPr>
        <p:spPr>
          <a:xfrm>
            <a:off x="3594130" y="950579"/>
            <a:ext cx="2234187" cy="371540"/>
          </a:xfrm>
          <a:prstGeom prst="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DO</a:t>
            </a:r>
          </a:p>
        </p:txBody>
      </p:sp>
      <p:sp>
        <p:nvSpPr>
          <p:cNvPr id="8" name="Rectangle 7">
            <a:extLst>
              <a:ext uri="{FF2B5EF4-FFF2-40B4-BE49-F238E27FC236}">
                <a16:creationId xmlns:a16="http://schemas.microsoft.com/office/drawing/2014/main" id="{7D4F22AB-EE50-44F4-941E-8E1BC29DF158}"/>
              </a:ext>
            </a:extLst>
          </p:cNvPr>
          <p:cNvSpPr/>
          <p:nvPr/>
        </p:nvSpPr>
        <p:spPr>
          <a:xfrm>
            <a:off x="6576003" y="950579"/>
            <a:ext cx="2234188" cy="366606"/>
          </a:xfrm>
          <a:prstGeom prst="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SHARE</a:t>
            </a:r>
          </a:p>
        </p:txBody>
      </p:sp>
      <p:sp>
        <p:nvSpPr>
          <p:cNvPr id="9" name="Rectangle 8">
            <a:extLst>
              <a:ext uri="{FF2B5EF4-FFF2-40B4-BE49-F238E27FC236}">
                <a16:creationId xmlns:a16="http://schemas.microsoft.com/office/drawing/2014/main" id="{D35AEF19-0E38-43BF-9A40-64A00657A713}"/>
              </a:ext>
            </a:extLst>
          </p:cNvPr>
          <p:cNvSpPr/>
          <p:nvPr/>
        </p:nvSpPr>
        <p:spPr>
          <a:xfrm>
            <a:off x="9510838" y="935614"/>
            <a:ext cx="2234188" cy="366606"/>
          </a:xfrm>
          <a:prstGeom prst="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REPORT</a:t>
            </a:r>
          </a:p>
        </p:txBody>
      </p:sp>
      <p:sp>
        <p:nvSpPr>
          <p:cNvPr id="10" name="TextBox 9">
            <a:extLst>
              <a:ext uri="{FF2B5EF4-FFF2-40B4-BE49-F238E27FC236}">
                <a16:creationId xmlns:a16="http://schemas.microsoft.com/office/drawing/2014/main" id="{EFCA569F-EC9C-4182-8933-16EF66DC5A73}"/>
              </a:ext>
            </a:extLst>
          </p:cNvPr>
          <p:cNvSpPr txBox="1"/>
          <p:nvPr/>
        </p:nvSpPr>
        <p:spPr>
          <a:xfrm>
            <a:off x="410052" y="1522481"/>
            <a:ext cx="2407945" cy="430887"/>
          </a:xfrm>
          <a:prstGeom prst="rect">
            <a:avLst/>
          </a:prstGeom>
          <a:noFill/>
        </p:spPr>
        <p:txBody>
          <a:bodyPr wrap="square" rtlCol="0">
            <a:spAutoFit/>
          </a:bodyPr>
          <a:lstStyle/>
          <a:p>
            <a:r>
              <a:rPr lang="en-US" sz="1100" b="1" dirty="0">
                <a:solidFill>
                  <a:srgbClr val="E14504"/>
                </a:solidFill>
                <a:latin typeface="Arial" panose="020B0604020202020204" pitchFamily="34" charset="0"/>
                <a:cs typeface="Arial" panose="020B0604020202020204" pitchFamily="34" charset="0"/>
              </a:rPr>
              <a:t>Read Luma Project news and updates in this column.</a:t>
            </a:r>
          </a:p>
        </p:txBody>
      </p:sp>
      <p:sp>
        <p:nvSpPr>
          <p:cNvPr id="11" name="TextBox 10">
            <a:extLst>
              <a:ext uri="{FF2B5EF4-FFF2-40B4-BE49-F238E27FC236}">
                <a16:creationId xmlns:a16="http://schemas.microsoft.com/office/drawing/2014/main" id="{18A4EB57-20F9-4E32-8241-1EEA7739EEC1}"/>
              </a:ext>
            </a:extLst>
          </p:cNvPr>
          <p:cNvSpPr txBox="1"/>
          <p:nvPr/>
        </p:nvSpPr>
        <p:spPr>
          <a:xfrm>
            <a:off x="3224286" y="1522481"/>
            <a:ext cx="2407945" cy="769441"/>
          </a:xfrm>
          <a:prstGeom prst="rect">
            <a:avLst/>
          </a:prstGeom>
          <a:noFill/>
        </p:spPr>
        <p:txBody>
          <a:bodyPr wrap="square" rtlCol="0">
            <a:spAutoFit/>
          </a:bodyPr>
          <a:lstStyle/>
          <a:p>
            <a:r>
              <a:rPr lang="en-US" sz="1100" b="1" dirty="0">
                <a:solidFill>
                  <a:srgbClr val="E14504"/>
                </a:solidFill>
                <a:latin typeface="Arial" panose="020B0604020202020204" pitchFamily="34" charset="0"/>
                <a:cs typeface="Arial" panose="020B0604020202020204" pitchFamily="34" charset="0"/>
              </a:rPr>
              <a:t>Meet with employees and leadership in your agency to discuss these messages or action items.</a:t>
            </a:r>
          </a:p>
        </p:txBody>
      </p:sp>
      <p:sp>
        <p:nvSpPr>
          <p:cNvPr id="12" name="TextBox 11">
            <a:extLst>
              <a:ext uri="{FF2B5EF4-FFF2-40B4-BE49-F238E27FC236}">
                <a16:creationId xmlns:a16="http://schemas.microsoft.com/office/drawing/2014/main" id="{58DF5548-0191-46F2-BE5F-17AC61ABF68A}"/>
              </a:ext>
            </a:extLst>
          </p:cNvPr>
          <p:cNvSpPr txBox="1"/>
          <p:nvPr/>
        </p:nvSpPr>
        <p:spPr>
          <a:xfrm>
            <a:off x="3224286" y="2263125"/>
            <a:ext cx="2928181" cy="2603277"/>
          </a:xfrm>
          <a:prstGeom prst="rect">
            <a:avLst/>
          </a:prstGeom>
          <a:noFill/>
        </p:spPr>
        <p:txBody>
          <a:bodyPr wrap="square" lIns="91440" rIns="0" rtlCol="0">
            <a:spAutoFit/>
          </a:bodyPr>
          <a:lstStyle/>
          <a:p>
            <a:pPr>
              <a:spcBef>
                <a:spcPts val="409"/>
              </a:spcBef>
              <a:spcAft>
                <a:spcPts val="409"/>
              </a:spcAft>
            </a:pPr>
            <a:r>
              <a:rPr lang="en-US" sz="1050" b="1" dirty="0">
                <a:solidFill>
                  <a:srgbClr val="092F57"/>
                </a:solidFill>
                <a:latin typeface="Arial" panose="020B0604020202020204" pitchFamily="34" charset="0"/>
                <a:cs typeface="Arial" panose="020B0604020202020204" pitchFamily="34" charset="0"/>
              </a:rPr>
              <a:t>Luma Common Reports Submissions &amp; Sign offs: </a:t>
            </a:r>
            <a:r>
              <a:rPr lang="en-US" sz="1050" dirty="0">
                <a:solidFill>
                  <a:srgbClr val="092F57"/>
                </a:solidFill>
                <a:latin typeface="Arial" panose="020B0604020202020204" pitchFamily="34" charset="0"/>
                <a:cs typeface="Arial" panose="020B0604020202020204" pitchFamily="34" charset="0"/>
              </a:rPr>
              <a:t>Following the Reports Analysis Workbook Submission, the Luma Reports Team is sending out Sign-off forms. </a:t>
            </a:r>
            <a:endParaRPr lang="en-US" sz="1050" b="1" dirty="0">
              <a:solidFill>
                <a:srgbClr val="092F57"/>
              </a:solidFill>
              <a:latin typeface="Arial" panose="020B0604020202020204" pitchFamily="34" charset="0"/>
              <a:cs typeface="Arial" panose="020B0604020202020204" pitchFamily="34" charset="0"/>
            </a:endParaRPr>
          </a:p>
          <a:p>
            <a:pPr>
              <a:spcBef>
                <a:spcPts val="409"/>
              </a:spcBef>
              <a:spcAft>
                <a:spcPts val="409"/>
              </a:spcAft>
            </a:pPr>
            <a:r>
              <a:rPr lang="en-US" sz="1050" b="1" dirty="0">
                <a:solidFill>
                  <a:srgbClr val="092F57"/>
                </a:solidFill>
                <a:latin typeface="Arial" panose="020B0604020202020204" pitchFamily="34" charset="0"/>
                <a:cs typeface="Arial" panose="020B0604020202020204" pitchFamily="34" charset="0"/>
              </a:rPr>
              <a:t>Chart of Accounts Default Workbooks &amp; Payroll Crosswalk Workbooks: </a:t>
            </a:r>
            <a:r>
              <a:rPr lang="en-US" sz="1050" dirty="0">
                <a:solidFill>
                  <a:srgbClr val="092F57"/>
                </a:solidFill>
                <a:latin typeface="Arial" panose="020B0604020202020204" pitchFamily="34" charset="0"/>
                <a:cs typeface="Arial" panose="020B0604020202020204" pitchFamily="34" charset="0"/>
              </a:rPr>
              <a:t>Workbooks was due March 1</a:t>
            </a:r>
            <a:r>
              <a:rPr lang="en-US" sz="1050" baseline="30000" dirty="0">
                <a:solidFill>
                  <a:srgbClr val="092F57"/>
                </a:solidFill>
                <a:latin typeface="Arial" panose="020B0604020202020204" pitchFamily="34" charset="0"/>
                <a:cs typeface="Arial" panose="020B0604020202020204" pitchFamily="34" charset="0"/>
              </a:rPr>
              <a:t>st</a:t>
            </a:r>
            <a:r>
              <a:rPr lang="en-US" sz="1050" dirty="0">
                <a:solidFill>
                  <a:srgbClr val="092F57"/>
                </a:solidFill>
                <a:latin typeface="Arial" panose="020B0604020202020204" pitchFamily="34" charset="0"/>
                <a:cs typeface="Arial" panose="020B0604020202020204" pitchFamily="34" charset="0"/>
              </a:rPr>
              <a:t> for any Cohort 5-7 agencies. </a:t>
            </a:r>
            <a:endParaRPr lang="en-US" sz="1050" b="1" dirty="0">
              <a:solidFill>
                <a:srgbClr val="092F57"/>
              </a:solidFill>
              <a:latin typeface="Arial" panose="020B0604020202020204" pitchFamily="34" charset="0"/>
              <a:cs typeface="Arial" panose="020B0604020202020204" pitchFamily="34" charset="0"/>
            </a:endParaRPr>
          </a:p>
          <a:p>
            <a:pPr>
              <a:spcBef>
                <a:spcPts val="409"/>
              </a:spcBef>
              <a:spcAft>
                <a:spcPts val="409"/>
              </a:spcAft>
            </a:pPr>
            <a:r>
              <a:rPr lang="en-US" sz="1050" b="1" dirty="0">
                <a:solidFill>
                  <a:srgbClr val="092F57"/>
                </a:solidFill>
                <a:latin typeface="Arial" panose="020B0604020202020204" pitchFamily="34" charset="0"/>
                <a:cs typeface="Arial" panose="020B0604020202020204" pitchFamily="34" charset="0"/>
              </a:rPr>
              <a:t>Budget B11 &amp; B12 Crosswalk workbook</a:t>
            </a:r>
            <a:r>
              <a:rPr lang="en-US" sz="1050" dirty="0">
                <a:solidFill>
                  <a:srgbClr val="092F57"/>
                </a:solidFill>
                <a:latin typeface="Arial" panose="020B0604020202020204" pitchFamily="34" charset="0"/>
                <a:cs typeface="Arial" panose="020B0604020202020204" pitchFamily="34" charset="0"/>
              </a:rPr>
              <a:t>: Workbooks are due by March 12</a:t>
            </a:r>
            <a:r>
              <a:rPr lang="en-US" sz="1050" baseline="30000" dirty="0">
                <a:solidFill>
                  <a:srgbClr val="092F57"/>
                </a:solidFill>
                <a:latin typeface="Arial" panose="020B0604020202020204" pitchFamily="34" charset="0"/>
                <a:cs typeface="Arial" panose="020B0604020202020204" pitchFamily="34" charset="0"/>
              </a:rPr>
              <a:t>th</a:t>
            </a:r>
            <a:r>
              <a:rPr lang="en-US" sz="1050" dirty="0">
                <a:solidFill>
                  <a:srgbClr val="092F57"/>
                </a:solidFill>
                <a:latin typeface="Arial" panose="020B0604020202020204" pitchFamily="34" charset="0"/>
                <a:cs typeface="Arial" panose="020B0604020202020204" pitchFamily="34" charset="0"/>
              </a:rPr>
              <a:t>.</a:t>
            </a:r>
          </a:p>
          <a:p>
            <a:pPr>
              <a:spcBef>
                <a:spcPts val="409"/>
              </a:spcBef>
              <a:spcAft>
                <a:spcPts val="409"/>
              </a:spcAft>
            </a:pPr>
            <a:r>
              <a:rPr lang="en-US" sz="1050" b="1" dirty="0">
                <a:solidFill>
                  <a:srgbClr val="092F57"/>
                </a:solidFill>
                <a:latin typeface="Arial" panose="020B0604020202020204" pitchFamily="34" charset="0"/>
                <a:cs typeface="Arial" panose="020B0604020202020204" pitchFamily="34" charset="0"/>
              </a:rPr>
              <a:t>Budget Staging and Workflow Workbook: </a:t>
            </a:r>
            <a:r>
              <a:rPr lang="en-US" sz="1050" dirty="0">
                <a:solidFill>
                  <a:srgbClr val="092F57"/>
                </a:solidFill>
                <a:latin typeface="Arial" panose="020B0604020202020204" pitchFamily="34" charset="0"/>
                <a:cs typeface="Arial" panose="020B0604020202020204" pitchFamily="34" charset="0"/>
              </a:rPr>
              <a:t>Workbooks are due by March 16</a:t>
            </a:r>
            <a:r>
              <a:rPr lang="en-US" sz="1050" baseline="30000" dirty="0">
                <a:solidFill>
                  <a:srgbClr val="092F57"/>
                </a:solidFill>
                <a:latin typeface="Arial" panose="020B0604020202020204" pitchFamily="34" charset="0"/>
                <a:cs typeface="Arial" panose="020B0604020202020204" pitchFamily="34" charset="0"/>
              </a:rPr>
              <a:t>th</a:t>
            </a:r>
            <a:endParaRPr lang="en-US" sz="1050" dirty="0">
              <a:solidFill>
                <a:srgbClr val="092F57"/>
              </a:solidFill>
              <a:latin typeface="Arial" panose="020B0604020202020204" pitchFamily="34" charset="0"/>
              <a:cs typeface="Arial" panose="020B0604020202020204" pitchFamily="34" charset="0"/>
            </a:endParaRPr>
          </a:p>
          <a:p>
            <a:pPr>
              <a:spcBef>
                <a:spcPts val="409"/>
              </a:spcBef>
              <a:spcAft>
                <a:spcPts val="409"/>
              </a:spcAft>
            </a:pPr>
            <a:r>
              <a:rPr lang="en-US" sz="1050" b="1" dirty="0">
                <a:solidFill>
                  <a:srgbClr val="092F57"/>
                </a:solidFill>
                <a:latin typeface="Arial" panose="020B0604020202020204" pitchFamily="34" charset="0"/>
                <a:cs typeface="Arial" panose="020B0604020202020204" pitchFamily="34" charset="0"/>
              </a:rPr>
              <a:t>Agency Lease Workbook: </a:t>
            </a:r>
            <a:r>
              <a:rPr lang="en-US" sz="1050" dirty="0">
                <a:solidFill>
                  <a:srgbClr val="092F57"/>
                </a:solidFill>
                <a:latin typeface="Arial" panose="020B0604020202020204" pitchFamily="34" charset="0"/>
                <a:cs typeface="Arial" panose="020B0604020202020204" pitchFamily="34" charset="0"/>
              </a:rPr>
              <a:t>Workbooks are due March 19</a:t>
            </a:r>
            <a:r>
              <a:rPr lang="en-US" sz="1050" baseline="30000" dirty="0">
                <a:solidFill>
                  <a:srgbClr val="092F57"/>
                </a:solidFill>
                <a:latin typeface="Arial" panose="020B0604020202020204" pitchFamily="34" charset="0"/>
                <a:cs typeface="Arial" panose="020B0604020202020204" pitchFamily="34" charset="0"/>
              </a:rPr>
              <a:t>th</a:t>
            </a:r>
            <a:r>
              <a:rPr lang="en-US" sz="1050" dirty="0">
                <a:solidFill>
                  <a:srgbClr val="092F57"/>
                </a:solidFill>
                <a:latin typeface="Arial" panose="020B0604020202020204" pitchFamily="34" charset="0"/>
                <a:cs typeface="Arial" panose="020B0604020202020204" pitchFamily="34" charset="0"/>
              </a:rPr>
              <a:t> for Cohort 5-7 agencies</a:t>
            </a:r>
          </a:p>
        </p:txBody>
      </p:sp>
      <p:sp>
        <p:nvSpPr>
          <p:cNvPr id="13" name="TextBox 12">
            <a:extLst>
              <a:ext uri="{FF2B5EF4-FFF2-40B4-BE49-F238E27FC236}">
                <a16:creationId xmlns:a16="http://schemas.microsoft.com/office/drawing/2014/main" id="{0810D87A-BA26-492E-A473-C67B033B2D98}"/>
              </a:ext>
            </a:extLst>
          </p:cNvPr>
          <p:cNvSpPr txBox="1"/>
          <p:nvPr/>
        </p:nvSpPr>
        <p:spPr>
          <a:xfrm>
            <a:off x="6627680" y="2072354"/>
            <a:ext cx="2407945" cy="4478149"/>
          </a:xfrm>
          <a:prstGeom prst="rect">
            <a:avLst/>
          </a:prstGeom>
          <a:noFill/>
        </p:spPr>
        <p:txBody>
          <a:bodyPr wrap="square" rtlCol="0">
            <a:spAutoFit/>
          </a:bodyPr>
          <a:lstStyle/>
          <a:p>
            <a:pPr>
              <a:spcBef>
                <a:spcPts val="409"/>
              </a:spcBef>
              <a:spcAft>
                <a:spcPts val="409"/>
              </a:spcAft>
            </a:pPr>
            <a:r>
              <a:rPr lang="en-US" sz="1000" b="1" dirty="0">
                <a:solidFill>
                  <a:srgbClr val="092F57"/>
                </a:solidFill>
                <a:latin typeface="Arial" panose="020B0604020202020204" pitchFamily="34" charset="0"/>
                <a:cs typeface="Arial" panose="020B0604020202020204" pitchFamily="34" charset="0"/>
              </a:rPr>
              <a:t>Newsletter: </a:t>
            </a:r>
            <a:r>
              <a:rPr lang="en-US" sz="1000" dirty="0">
                <a:solidFill>
                  <a:srgbClr val="092F57"/>
                </a:solidFill>
                <a:latin typeface="Arial" panose="020B0604020202020204" pitchFamily="34" charset="0"/>
                <a:cs typeface="Arial" panose="020B0604020202020204" pitchFamily="34" charset="0"/>
              </a:rPr>
              <a:t>Please share the monthly newsletter with your colleagues!</a:t>
            </a:r>
          </a:p>
          <a:p>
            <a:pPr>
              <a:spcBef>
                <a:spcPts val="409"/>
              </a:spcBef>
              <a:spcAft>
                <a:spcPts val="409"/>
              </a:spcAft>
            </a:pPr>
            <a:endParaRPr lang="en-US" sz="1000" dirty="0">
              <a:solidFill>
                <a:srgbClr val="092F57"/>
              </a:solidFill>
              <a:latin typeface="Arial" panose="020B0604020202020204" pitchFamily="34" charset="0"/>
              <a:cs typeface="Arial" panose="020B0604020202020204" pitchFamily="34" charset="0"/>
            </a:endParaRPr>
          </a:p>
          <a:p>
            <a:pPr>
              <a:spcBef>
                <a:spcPts val="409"/>
              </a:spcBef>
              <a:spcAft>
                <a:spcPts val="409"/>
              </a:spcAft>
            </a:pPr>
            <a:endParaRPr lang="en-US" sz="1000" b="1" dirty="0">
              <a:solidFill>
                <a:srgbClr val="092F57"/>
              </a:solidFill>
              <a:latin typeface="Arial" panose="020B0604020202020204" pitchFamily="34" charset="0"/>
              <a:cs typeface="Arial" panose="020B0604020202020204" pitchFamily="34" charset="0"/>
            </a:endParaRPr>
          </a:p>
          <a:p>
            <a:pPr>
              <a:spcBef>
                <a:spcPts val="409"/>
              </a:spcBef>
              <a:spcAft>
                <a:spcPts val="409"/>
              </a:spcAft>
            </a:pPr>
            <a:endParaRPr lang="en-US" sz="100" b="1" dirty="0">
              <a:solidFill>
                <a:srgbClr val="092F57"/>
              </a:solidFill>
              <a:latin typeface="Arial" panose="020B0604020202020204" pitchFamily="34" charset="0"/>
              <a:cs typeface="Arial" panose="020B0604020202020204" pitchFamily="34" charset="0"/>
            </a:endParaRPr>
          </a:p>
          <a:p>
            <a:pPr>
              <a:spcBef>
                <a:spcPts val="409"/>
              </a:spcBef>
              <a:spcAft>
                <a:spcPts val="409"/>
              </a:spcAft>
            </a:pPr>
            <a:r>
              <a:rPr lang="en-US" sz="1000" b="1" dirty="0">
                <a:solidFill>
                  <a:srgbClr val="092F57"/>
                </a:solidFill>
                <a:latin typeface="Arial" panose="020B0604020202020204" pitchFamily="34" charset="0"/>
                <a:cs typeface="Arial" panose="020B0604020202020204" pitchFamily="34" charset="0"/>
              </a:rPr>
              <a:t>Welcome to Luma:  </a:t>
            </a:r>
            <a:r>
              <a:rPr lang="en-US" sz="1000" dirty="0">
                <a:solidFill>
                  <a:srgbClr val="092F57"/>
                </a:solidFill>
                <a:latin typeface="Arial" panose="020B0604020202020204" pitchFamily="34" charset="0"/>
                <a:cs typeface="Arial" panose="020B0604020202020204" pitchFamily="34" charset="0"/>
              </a:rPr>
              <a:t>Please distribute the Welcome to Luma infographics to your agency staff. Find them here:</a:t>
            </a:r>
          </a:p>
          <a:p>
            <a:pPr>
              <a:spcBef>
                <a:spcPts val="409"/>
              </a:spcBef>
              <a:spcAft>
                <a:spcPts val="409"/>
              </a:spcAft>
            </a:pPr>
            <a:endParaRPr lang="en-US" sz="1000" dirty="0">
              <a:solidFill>
                <a:srgbClr val="092F57"/>
              </a:solidFill>
              <a:latin typeface="Arial" panose="020B0604020202020204" pitchFamily="34" charset="0"/>
              <a:cs typeface="Arial" panose="020B0604020202020204" pitchFamily="34" charset="0"/>
            </a:endParaRPr>
          </a:p>
          <a:p>
            <a:pPr>
              <a:spcBef>
                <a:spcPts val="409"/>
              </a:spcBef>
              <a:spcAft>
                <a:spcPts val="409"/>
              </a:spcAft>
            </a:pPr>
            <a:endParaRPr lang="en-US" sz="1000" dirty="0">
              <a:solidFill>
                <a:srgbClr val="092F57"/>
              </a:solidFill>
              <a:latin typeface="Arial" panose="020B0604020202020204" pitchFamily="34" charset="0"/>
              <a:cs typeface="Arial" panose="020B0604020202020204" pitchFamily="34" charset="0"/>
            </a:endParaRPr>
          </a:p>
          <a:p>
            <a:pPr>
              <a:spcBef>
                <a:spcPts val="409"/>
              </a:spcBef>
              <a:spcAft>
                <a:spcPts val="409"/>
              </a:spcAft>
            </a:pPr>
            <a:endParaRPr lang="en-US" sz="100" dirty="0">
              <a:solidFill>
                <a:srgbClr val="092F57"/>
              </a:solidFill>
              <a:latin typeface="Arial" panose="020B0604020202020204" pitchFamily="34" charset="0"/>
              <a:cs typeface="Arial" panose="020B0604020202020204" pitchFamily="34" charset="0"/>
            </a:endParaRPr>
          </a:p>
          <a:p>
            <a:pPr>
              <a:spcBef>
                <a:spcPts val="409"/>
              </a:spcBef>
              <a:spcAft>
                <a:spcPts val="409"/>
              </a:spcAft>
            </a:pPr>
            <a:r>
              <a:rPr lang="en-US" sz="1000" b="1" dirty="0">
                <a:solidFill>
                  <a:srgbClr val="092F57"/>
                </a:solidFill>
                <a:latin typeface="Arial" panose="020B0604020202020204" pitchFamily="34" charset="0"/>
                <a:cs typeface="Arial" panose="020B0604020202020204" pitchFamily="34" charset="0"/>
              </a:rPr>
              <a:t>Luma YouTube Channel:</a:t>
            </a:r>
          </a:p>
          <a:p>
            <a:pPr>
              <a:spcBef>
                <a:spcPts val="409"/>
              </a:spcBef>
              <a:spcAft>
                <a:spcPts val="409"/>
              </a:spcAft>
            </a:pPr>
            <a:r>
              <a:rPr lang="en-US" sz="1000" dirty="0">
                <a:solidFill>
                  <a:srgbClr val="092F57"/>
                </a:solidFill>
                <a:latin typeface="Arial" panose="020B0604020202020204" pitchFamily="34" charset="0"/>
                <a:cs typeface="Arial" panose="020B0604020202020204" pitchFamily="34" charset="0"/>
              </a:rPr>
              <a:t>Can’t make it to a Luma meeting? Don’t worry! Check out the Luma YouTube Channel!</a:t>
            </a:r>
          </a:p>
          <a:p>
            <a:pPr>
              <a:spcBef>
                <a:spcPts val="409"/>
              </a:spcBef>
              <a:spcAft>
                <a:spcPts val="409"/>
              </a:spcAft>
            </a:pPr>
            <a:r>
              <a:rPr lang="en-US" sz="1100" dirty="0">
                <a:latin typeface="Arial" panose="020B0604020202020204" pitchFamily="34" charset="0"/>
                <a:cs typeface="Arial" panose="020B0604020202020204" pitchFamily="34" charset="0"/>
              </a:rPr>
              <a:t> </a:t>
            </a:r>
          </a:p>
          <a:p>
            <a:pPr>
              <a:spcBef>
                <a:spcPts val="600"/>
              </a:spcBef>
            </a:pPr>
            <a:endParaRPr lang="en-US" sz="1600" dirty="0">
              <a:latin typeface="Arial" panose="020B0604020202020204" pitchFamily="34" charset="0"/>
              <a:cs typeface="Arial" panose="020B0604020202020204" pitchFamily="34" charset="0"/>
            </a:endParaRPr>
          </a:p>
          <a:p>
            <a:pPr>
              <a:spcBef>
                <a:spcPts val="600"/>
              </a:spcBef>
            </a:pPr>
            <a:endParaRPr lang="en-US" sz="1600" dirty="0">
              <a:latin typeface="Arial" panose="020B0604020202020204" pitchFamily="34" charset="0"/>
              <a:cs typeface="Arial" panose="020B0604020202020204" pitchFamily="34" charset="0"/>
            </a:endParaRPr>
          </a:p>
          <a:p>
            <a:pPr>
              <a:spcBef>
                <a:spcPts val="600"/>
              </a:spcBef>
            </a:pPr>
            <a:endParaRPr lang="en-US" sz="16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02ED3F8-81C3-46FD-8778-D15772BE8DF9}"/>
              </a:ext>
            </a:extLst>
          </p:cNvPr>
          <p:cNvSpPr txBox="1"/>
          <p:nvPr/>
        </p:nvSpPr>
        <p:spPr>
          <a:xfrm>
            <a:off x="9510838" y="1478461"/>
            <a:ext cx="2534966" cy="769441"/>
          </a:xfrm>
          <a:prstGeom prst="rect">
            <a:avLst/>
          </a:prstGeom>
          <a:noFill/>
        </p:spPr>
        <p:txBody>
          <a:bodyPr wrap="square" rtlCol="0">
            <a:spAutoFit/>
          </a:bodyPr>
          <a:lstStyle/>
          <a:p>
            <a:r>
              <a:rPr lang="en-US" sz="1100" b="1" dirty="0">
                <a:solidFill>
                  <a:srgbClr val="E14504"/>
                </a:solidFill>
                <a:latin typeface="Arial" panose="020B0604020202020204" pitchFamily="34" charset="0"/>
                <a:cs typeface="Arial" panose="020B0604020202020204" pitchFamily="34" charset="0"/>
              </a:rPr>
              <a:t>Report feedback to the project team or complete action items the Luma project team is requesting from your agency.</a:t>
            </a:r>
          </a:p>
        </p:txBody>
      </p:sp>
      <p:sp>
        <p:nvSpPr>
          <p:cNvPr id="15" name="TextBox 14">
            <a:extLst>
              <a:ext uri="{FF2B5EF4-FFF2-40B4-BE49-F238E27FC236}">
                <a16:creationId xmlns:a16="http://schemas.microsoft.com/office/drawing/2014/main" id="{CCD3EDAE-5FAE-4629-A52E-D658791A760C}"/>
              </a:ext>
            </a:extLst>
          </p:cNvPr>
          <p:cNvSpPr txBox="1"/>
          <p:nvPr/>
        </p:nvSpPr>
        <p:spPr>
          <a:xfrm>
            <a:off x="9510838" y="2291922"/>
            <a:ext cx="2534966" cy="2677656"/>
          </a:xfrm>
          <a:prstGeom prst="rect">
            <a:avLst/>
          </a:prstGeom>
          <a:noFill/>
        </p:spPr>
        <p:txBody>
          <a:bodyPr wrap="square" rtlCol="0">
            <a:spAutoFit/>
          </a:bodyPr>
          <a:lstStyle/>
          <a:p>
            <a:endParaRPr lang="en-US" sz="1050" dirty="0">
              <a:solidFill>
                <a:srgbClr val="092F57"/>
              </a:solidFill>
              <a:latin typeface="Arial" panose="020B0604020202020204" pitchFamily="34" charset="0"/>
              <a:cs typeface="Arial" panose="020B0604020202020204" pitchFamily="34" charset="0"/>
            </a:endParaRPr>
          </a:p>
          <a:p>
            <a:r>
              <a:rPr lang="en-US" sz="1050" b="1" dirty="0">
                <a:solidFill>
                  <a:srgbClr val="092F57"/>
                </a:solidFill>
                <a:latin typeface="Arial" panose="020B0604020202020204" pitchFamily="34" charset="0"/>
                <a:cs typeface="Arial" panose="020B0604020202020204" pitchFamily="34" charset="0"/>
              </a:rPr>
              <a:t>Communications Manager: </a:t>
            </a:r>
            <a:r>
              <a:rPr lang="en-US" sz="1050" dirty="0">
                <a:solidFill>
                  <a:srgbClr val="092F57"/>
                </a:solidFill>
                <a:latin typeface="Arial" panose="020B0604020202020204" pitchFamily="34" charset="0"/>
                <a:cs typeface="Arial" panose="020B0604020202020204" pitchFamily="34" charset="0"/>
              </a:rPr>
              <a:t>As we get closer to go-live we want to ensure we are getting messages out to every state employee. To this end, please send contact information for any communications personnel within your agency. </a:t>
            </a:r>
          </a:p>
          <a:p>
            <a:endParaRPr lang="en-US" sz="1050" dirty="0">
              <a:solidFill>
                <a:srgbClr val="092F57"/>
              </a:solidFill>
              <a:latin typeface="Arial" panose="020B0604020202020204" pitchFamily="34" charset="0"/>
              <a:cs typeface="Arial" panose="020B0604020202020204" pitchFamily="34" charset="0"/>
            </a:endParaRPr>
          </a:p>
          <a:p>
            <a:r>
              <a:rPr lang="en-US" sz="1050" b="1" dirty="0">
                <a:solidFill>
                  <a:srgbClr val="092F57"/>
                </a:solidFill>
                <a:latin typeface="Arial" panose="020B0604020202020204" pitchFamily="34" charset="0"/>
                <a:cs typeface="Arial" panose="020B0604020202020204" pitchFamily="34" charset="0"/>
              </a:rPr>
              <a:t>Internal Meetings: </a:t>
            </a:r>
            <a:r>
              <a:rPr lang="en-US" sz="1050" dirty="0">
                <a:solidFill>
                  <a:srgbClr val="092F57"/>
                </a:solidFill>
                <a:latin typeface="Arial" panose="020B0604020202020204" pitchFamily="34" charset="0"/>
                <a:cs typeface="Arial" panose="020B0604020202020204" pitchFamily="34" charset="0"/>
              </a:rPr>
              <a:t>Please let us know if you have an upcoming internal meetings that we can present to your staff! We want every state employee to know about the Luma, the changes coming, and exciting benefits of a modern system.</a:t>
            </a:r>
          </a:p>
        </p:txBody>
      </p:sp>
      <p:sp>
        <p:nvSpPr>
          <p:cNvPr id="17" name="Rectangle: Rounded Corners 16">
            <a:hlinkClick r:id="rId6"/>
            <a:extLst>
              <a:ext uri="{FF2B5EF4-FFF2-40B4-BE49-F238E27FC236}">
                <a16:creationId xmlns:a16="http://schemas.microsoft.com/office/drawing/2014/main" id="{349A1A58-ABB5-4562-990E-83ABECB35A2E}"/>
              </a:ext>
            </a:extLst>
          </p:cNvPr>
          <p:cNvSpPr/>
          <p:nvPr/>
        </p:nvSpPr>
        <p:spPr>
          <a:xfrm>
            <a:off x="6798039" y="2500262"/>
            <a:ext cx="1975874" cy="483772"/>
          </a:xfrm>
          <a:prstGeom prst="round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sng" dirty="0">
                <a:solidFill>
                  <a:schemeClr val="bg1"/>
                </a:solidFill>
                <a:latin typeface="Arial" panose="020B0604020202020204" pitchFamily="34" charset="0"/>
                <a:cs typeface="Arial" panose="020B0604020202020204" pitchFamily="34" charset="0"/>
              </a:rPr>
              <a:t>Luma </a:t>
            </a:r>
            <a:r>
              <a:rPr lang="en-US" sz="1400" u="sng"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Newsletter #23</a:t>
            </a:r>
            <a:endParaRPr lang="en-US" sz="1400" u="sng" dirty="0">
              <a:solidFill>
                <a:schemeClr val="bg1"/>
              </a:solidFill>
              <a:latin typeface="Arial" panose="020B0604020202020204" pitchFamily="34" charset="0"/>
              <a:cs typeface="Arial" panose="020B0604020202020204" pitchFamily="34" charset="0"/>
            </a:endParaRPr>
          </a:p>
        </p:txBody>
      </p:sp>
      <p:sp>
        <p:nvSpPr>
          <p:cNvPr id="18" name="Rectangle: Rounded Corners 17">
            <a:hlinkClick r:id="rId8"/>
            <a:extLst>
              <a:ext uri="{FF2B5EF4-FFF2-40B4-BE49-F238E27FC236}">
                <a16:creationId xmlns:a16="http://schemas.microsoft.com/office/drawing/2014/main" id="{D500D566-2B8D-41F1-8F66-CFE4E450BB7E}"/>
              </a:ext>
            </a:extLst>
          </p:cNvPr>
          <p:cNvSpPr/>
          <p:nvPr/>
        </p:nvSpPr>
        <p:spPr>
          <a:xfrm>
            <a:off x="6798038" y="3715953"/>
            <a:ext cx="1975873" cy="483772"/>
          </a:xfrm>
          <a:prstGeom prst="round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sng" dirty="0">
                <a:latin typeface="Arial" panose="020B0604020202020204" pitchFamily="34" charset="0"/>
                <a:cs typeface="Arial" panose="020B0604020202020204" pitchFamily="34" charset="0"/>
              </a:rPr>
              <a:t>Infographics</a:t>
            </a:r>
            <a:endParaRPr lang="en-US" sz="1600" u="sng"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EE6544E-36A8-4EF9-859D-33A01A5A1839}"/>
              </a:ext>
            </a:extLst>
          </p:cNvPr>
          <p:cNvSpPr txBox="1"/>
          <p:nvPr/>
        </p:nvSpPr>
        <p:spPr>
          <a:xfrm>
            <a:off x="4320886" y="5897254"/>
            <a:ext cx="3693035" cy="338554"/>
          </a:xfrm>
          <a:prstGeom prst="rect">
            <a:avLst/>
          </a:prstGeom>
          <a:noFill/>
        </p:spPr>
        <p:txBody>
          <a:bodyPr wrap="square" rtlCol="0">
            <a:spAutoFit/>
          </a:bodyPr>
          <a:lstStyle/>
          <a:p>
            <a:pPr algn="ctr"/>
            <a:r>
              <a:rPr lang="en-US" sz="1600" dirty="0">
                <a:solidFill>
                  <a:srgbClr val="092F57"/>
                </a:solidFill>
                <a:latin typeface="Arial" panose="020B0604020202020204" pitchFamily="34" charset="0"/>
                <a:cs typeface="Arial" panose="020B0604020202020204" pitchFamily="34" charset="0"/>
              </a:rPr>
              <a:t>March 3</a:t>
            </a:r>
            <a:r>
              <a:rPr lang="en-US" sz="1600" baseline="30000" dirty="0">
                <a:solidFill>
                  <a:srgbClr val="092F57"/>
                </a:solidFill>
                <a:latin typeface="Arial" panose="020B0604020202020204" pitchFamily="34" charset="0"/>
                <a:cs typeface="Arial" panose="020B0604020202020204" pitchFamily="34" charset="0"/>
              </a:rPr>
              <a:t>rd</a:t>
            </a:r>
            <a:r>
              <a:rPr lang="en-US" sz="1600" dirty="0">
                <a:solidFill>
                  <a:srgbClr val="092F57"/>
                </a:solidFill>
                <a:latin typeface="Arial" panose="020B0604020202020204" pitchFamily="34" charset="0"/>
                <a:cs typeface="Arial" panose="020B0604020202020204" pitchFamily="34" charset="0"/>
              </a:rPr>
              <a:t>, 2021 </a:t>
            </a:r>
          </a:p>
        </p:txBody>
      </p:sp>
      <p:sp>
        <p:nvSpPr>
          <p:cNvPr id="20" name="TextBox 19">
            <a:extLst>
              <a:ext uri="{FF2B5EF4-FFF2-40B4-BE49-F238E27FC236}">
                <a16:creationId xmlns:a16="http://schemas.microsoft.com/office/drawing/2014/main" id="{DF32A6B5-AB7A-460C-B118-398AF2F1497D}"/>
              </a:ext>
            </a:extLst>
          </p:cNvPr>
          <p:cNvSpPr txBox="1"/>
          <p:nvPr/>
        </p:nvSpPr>
        <p:spPr>
          <a:xfrm>
            <a:off x="690450" y="4939151"/>
            <a:ext cx="457842" cy="369332"/>
          </a:xfrm>
          <a:prstGeom prst="rect">
            <a:avLst/>
          </a:prstGeom>
          <a:noFill/>
        </p:spPr>
        <p:txBody>
          <a:bodyPr wrap="square" rtlCol="0">
            <a:spAutoFit/>
          </a:bodyPr>
          <a:lstStyle/>
          <a:p>
            <a:endParaRPr lang="en-US"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DEB76601-D936-4853-BC6F-F9E2BDE66944}"/>
              </a:ext>
            </a:extLst>
          </p:cNvPr>
          <p:cNvSpPr/>
          <p:nvPr/>
        </p:nvSpPr>
        <p:spPr>
          <a:xfrm>
            <a:off x="108996" y="863990"/>
            <a:ext cx="457842" cy="501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E5BFB317-650C-4FC4-AC47-1BD5AE55FFFE}"/>
              </a:ext>
            </a:extLst>
          </p:cNvPr>
          <p:cNvGrpSpPr/>
          <p:nvPr/>
        </p:nvGrpSpPr>
        <p:grpSpPr>
          <a:xfrm>
            <a:off x="8989949" y="875229"/>
            <a:ext cx="457842" cy="501191"/>
            <a:chOff x="2209192" y="6123420"/>
            <a:chExt cx="457842" cy="501191"/>
          </a:xfrm>
        </p:grpSpPr>
        <p:pic>
          <p:nvPicPr>
            <p:cNvPr id="23" name="Graphic 22" descr="Paper">
              <a:extLst>
                <a:ext uri="{FF2B5EF4-FFF2-40B4-BE49-F238E27FC236}">
                  <a16:creationId xmlns:a16="http://schemas.microsoft.com/office/drawing/2014/main" id="{FAE2C8B3-1079-49C4-9BAB-3854A992031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09192" y="6155264"/>
              <a:ext cx="457842" cy="457842"/>
            </a:xfrm>
            <a:prstGeom prst="rect">
              <a:avLst/>
            </a:prstGeom>
          </p:spPr>
        </p:pic>
        <p:sp>
          <p:nvSpPr>
            <p:cNvPr id="24" name="Rectangle 23">
              <a:extLst>
                <a:ext uri="{FF2B5EF4-FFF2-40B4-BE49-F238E27FC236}">
                  <a16:creationId xmlns:a16="http://schemas.microsoft.com/office/drawing/2014/main" id="{EFFA8137-CF38-4F8B-A8B9-A4E774630A88}"/>
                </a:ext>
              </a:extLst>
            </p:cNvPr>
            <p:cNvSpPr/>
            <p:nvPr/>
          </p:nvSpPr>
          <p:spPr>
            <a:xfrm>
              <a:off x="2209192" y="6123420"/>
              <a:ext cx="457842" cy="501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5134EA02-A0C7-44FB-B258-D612A73A9796}"/>
              </a:ext>
            </a:extLst>
          </p:cNvPr>
          <p:cNvGrpSpPr/>
          <p:nvPr/>
        </p:nvGrpSpPr>
        <p:grpSpPr>
          <a:xfrm>
            <a:off x="6045124" y="857802"/>
            <a:ext cx="457842" cy="501191"/>
            <a:chOff x="1980271" y="5396036"/>
            <a:chExt cx="457842" cy="501191"/>
          </a:xfrm>
        </p:grpSpPr>
        <p:pic>
          <p:nvPicPr>
            <p:cNvPr id="26" name="Graphic 25" descr="Speech">
              <a:extLst>
                <a:ext uri="{FF2B5EF4-FFF2-40B4-BE49-F238E27FC236}">
                  <a16:creationId xmlns:a16="http://schemas.microsoft.com/office/drawing/2014/main" id="{ECDCF044-A2B2-49AA-9B0A-17E9E7AB2A3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991202" y="5455633"/>
              <a:ext cx="435981" cy="435981"/>
            </a:xfrm>
            <a:prstGeom prst="rect">
              <a:avLst/>
            </a:prstGeom>
          </p:spPr>
        </p:pic>
        <p:sp>
          <p:nvSpPr>
            <p:cNvPr id="27" name="Rectangle 26">
              <a:extLst>
                <a:ext uri="{FF2B5EF4-FFF2-40B4-BE49-F238E27FC236}">
                  <a16:creationId xmlns:a16="http://schemas.microsoft.com/office/drawing/2014/main" id="{38D2E834-53BD-410F-BCD1-E2E786CA1D62}"/>
                </a:ext>
              </a:extLst>
            </p:cNvPr>
            <p:cNvSpPr/>
            <p:nvPr/>
          </p:nvSpPr>
          <p:spPr>
            <a:xfrm>
              <a:off x="1980271" y="5396036"/>
              <a:ext cx="457842" cy="501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AAB49347-0185-49CB-9D9D-C5725223AED0}"/>
              </a:ext>
            </a:extLst>
          </p:cNvPr>
          <p:cNvGrpSpPr/>
          <p:nvPr/>
        </p:nvGrpSpPr>
        <p:grpSpPr>
          <a:xfrm>
            <a:off x="3054376" y="883286"/>
            <a:ext cx="457842" cy="501191"/>
            <a:chOff x="914369" y="5423662"/>
            <a:chExt cx="457842" cy="501191"/>
          </a:xfrm>
        </p:grpSpPr>
        <p:pic>
          <p:nvPicPr>
            <p:cNvPr id="29" name="Graphic 28" descr="Run">
              <a:extLst>
                <a:ext uri="{FF2B5EF4-FFF2-40B4-BE49-F238E27FC236}">
                  <a16:creationId xmlns:a16="http://schemas.microsoft.com/office/drawing/2014/main" id="{D6CD4E10-991D-4F06-B9F0-6BB4157CA032}"/>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46082" y="5477049"/>
              <a:ext cx="394416" cy="394416"/>
            </a:xfrm>
            <a:prstGeom prst="rect">
              <a:avLst/>
            </a:prstGeom>
          </p:spPr>
        </p:pic>
        <p:sp>
          <p:nvSpPr>
            <p:cNvPr id="30" name="Rectangle 29">
              <a:extLst>
                <a:ext uri="{FF2B5EF4-FFF2-40B4-BE49-F238E27FC236}">
                  <a16:creationId xmlns:a16="http://schemas.microsoft.com/office/drawing/2014/main" id="{10A4C29D-742C-456B-9630-C73D7FAD67F4}"/>
                </a:ext>
              </a:extLst>
            </p:cNvPr>
            <p:cNvSpPr/>
            <p:nvPr/>
          </p:nvSpPr>
          <p:spPr>
            <a:xfrm>
              <a:off x="914369" y="5423662"/>
              <a:ext cx="457842" cy="501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31" name="Rectangle: Rounded Corners 30">
            <a:hlinkClick r:id="rId8"/>
            <a:extLst>
              <a:ext uri="{FF2B5EF4-FFF2-40B4-BE49-F238E27FC236}">
                <a16:creationId xmlns:a16="http://schemas.microsoft.com/office/drawing/2014/main" id="{99F453F0-0F01-4AF2-ACFF-7810FCD40480}"/>
              </a:ext>
            </a:extLst>
          </p:cNvPr>
          <p:cNvSpPr/>
          <p:nvPr/>
        </p:nvSpPr>
        <p:spPr>
          <a:xfrm>
            <a:off x="6798038" y="5175285"/>
            <a:ext cx="1975873" cy="507366"/>
          </a:xfrm>
          <a:prstGeom prst="round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Luma YouTube Channel</a:t>
            </a:r>
            <a:endParaRPr lang="en-US" sz="1400" dirty="0">
              <a:solidFill>
                <a:schemeClr val="bg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92BD662E-104A-492C-ABAC-811D0493EFA8}"/>
              </a:ext>
            </a:extLst>
          </p:cNvPr>
          <p:cNvSpPr txBox="1"/>
          <p:nvPr/>
        </p:nvSpPr>
        <p:spPr>
          <a:xfrm>
            <a:off x="404814" y="1969254"/>
            <a:ext cx="2298583" cy="900246"/>
          </a:xfrm>
          <a:prstGeom prst="rect">
            <a:avLst/>
          </a:prstGeom>
          <a:noFill/>
        </p:spPr>
        <p:txBody>
          <a:bodyPr wrap="square" rtlCol="0">
            <a:spAutoFit/>
          </a:bodyPr>
          <a:lstStyle/>
          <a:p>
            <a:r>
              <a:rPr lang="en-US" sz="1050" b="1" dirty="0">
                <a:solidFill>
                  <a:srgbClr val="092F57"/>
                </a:solidFill>
                <a:latin typeface="Arial" panose="020B0604020202020204" pitchFamily="34" charset="0"/>
                <a:cs typeface="Arial" panose="020B0604020202020204" pitchFamily="34" charset="0"/>
              </a:rPr>
              <a:t>Statewide Showcase:</a:t>
            </a:r>
          </a:p>
          <a:p>
            <a:r>
              <a:rPr lang="en-US" sz="1050" dirty="0">
                <a:solidFill>
                  <a:srgbClr val="092F57"/>
                </a:solidFill>
                <a:latin typeface="Arial" panose="020B0604020202020204" pitchFamily="34" charset="0"/>
                <a:cs typeface="Arial" panose="020B0604020202020204" pitchFamily="34" charset="0"/>
              </a:rPr>
              <a:t>Join us for the upcoming March Showcase to learn about some exciting aspects of Expense Management in Luma</a:t>
            </a:r>
          </a:p>
        </p:txBody>
      </p:sp>
      <p:sp>
        <p:nvSpPr>
          <p:cNvPr id="33" name="Rectangle: Rounded Corners 32">
            <a:hlinkClick r:id="rId16"/>
            <a:extLst>
              <a:ext uri="{FF2B5EF4-FFF2-40B4-BE49-F238E27FC236}">
                <a16:creationId xmlns:a16="http://schemas.microsoft.com/office/drawing/2014/main" id="{89969D8E-4CF3-457B-BE73-8D128ADCB3F0}"/>
              </a:ext>
            </a:extLst>
          </p:cNvPr>
          <p:cNvSpPr/>
          <p:nvPr/>
        </p:nvSpPr>
        <p:spPr>
          <a:xfrm>
            <a:off x="599917" y="2970977"/>
            <a:ext cx="1591175" cy="369332"/>
          </a:xfrm>
          <a:prstGeom prst="round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sng" dirty="0">
                <a:solidFill>
                  <a:schemeClr val="bg1"/>
                </a:solidFill>
                <a:latin typeface="Arial" panose="020B0604020202020204" pitchFamily="34" charset="0"/>
                <a:cs typeface="Arial" panose="020B0604020202020204" pitchFamily="34" charset="0"/>
                <a:hlinkClick r:id="rId17">
                  <a:extLst>
                    <a:ext uri="{A12FA001-AC4F-418D-AE19-62706E023703}">
                      <ahyp:hlinkClr xmlns:ahyp="http://schemas.microsoft.com/office/drawing/2018/hyperlinkcolor" val="tx"/>
                    </a:ext>
                  </a:extLst>
                </a:hlinkClick>
              </a:rPr>
              <a:t>RSVP HERE</a:t>
            </a:r>
            <a:endParaRPr lang="en-US" sz="1400" u="sng" dirty="0">
              <a:solidFill>
                <a:schemeClr val="bg1"/>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F40CD7BF-C71D-4A76-AC9C-C4B6579D1AA2}"/>
              </a:ext>
            </a:extLst>
          </p:cNvPr>
          <p:cNvSpPr txBox="1"/>
          <p:nvPr/>
        </p:nvSpPr>
        <p:spPr>
          <a:xfrm>
            <a:off x="382954" y="3473300"/>
            <a:ext cx="2298583" cy="577081"/>
          </a:xfrm>
          <a:prstGeom prst="rect">
            <a:avLst/>
          </a:prstGeom>
          <a:noFill/>
        </p:spPr>
        <p:txBody>
          <a:bodyPr wrap="square" rtlCol="0">
            <a:spAutoFit/>
          </a:bodyPr>
          <a:lstStyle/>
          <a:p>
            <a:r>
              <a:rPr lang="en-US" sz="1050" b="1" dirty="0">
                <a:solidFill>
                  <a:srgbClr val="092F57"/>
                </a:solidFill>
                <a:latin typeface="Arial" panose="020B0604020202020204" pitchFamily="34" charset="0"/>
                <a:cs typeface="Arial" panose="020B0604020202020204" pitchFamily="34" charset="0"/>
              </a:rPr>
              <a:t>Luma Budget Module Training: </a:t>
            </a:r>
            <a:r>
              <a:rPr lang="en-US" sz="1050" dirty="0">
                <a:solidFill>
                  <a:srgbClr val="092F57"/>
                </a:solidFill>
                <a:latin typeface="Arial" panose="020B0604020202020204" pitchFamily="34" charset="0"/>
                <a:cs typeface="Arial" panose="020B0604020202020204" pitchFamily="34" charset="0"/>
              </a:rPr>
              <a:t>Training for the Luma Budget Module will begin April 5</a:t>
            </a:r>
            <a:r>
              <a:rPr lang="en-US" sz="1050" baseline="30000" dirty="0">
                <a:solidFill>
                  <a:srgbClr val="092F57"/>
                </a:solidFill>
                <a:latin typeface="Arial" panose="020B0604020202020204" pitchFamily="34" charset="0"/>
                <a:cs typeface="Arial" panose="020B0604020202020204" pitchFamily="34" charset="0"/>
              </a:rPr>
              <a:t>th</a:t>
            </a:r>
            <a:r>
              <a:rPr lang="en-US" sz="1050" dirty="0">
                <a:solidFill>
                  <a:srgbClr val="092F57"/>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91680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4EC4B-0B29-4414-8686-0379FDDA0FA9}"/>
              </a:ext>
            </a:extLst>
          </p:cNvPr>
          <p:cNvSpPr txBox="1">
            <a:spLocks/>
          </p:cNvSpPr>
          <p:nvPr/>
        </p:nvSpPr>
        <p:spPr>
          <a:xfrm>
            <a:off x="7179232" y="2147756"/>
            <a:ext cx="2865747" cy="1185421"/>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92F57"/>
                </a:solidFill>
                <a:latin typeface="Arial" panose="020B0604020202020204" pitchFamily="34" charset="0"/>
                <a:ea typeface="+mj-ea"/>
                <a:cs typeface="Arial" panose="020B0604020202020204" pitchFamily="34" charset="0"/>
              </a:defRPr>
            </a:lvl1pPr>
          </a:lstStyle>
          <a:p>
            <a:r>
              <a:rPr lang="en-US" dirty="0"/>
              <a:t>Resources</a:t>
            </a:r>
          </a:p>
        </p:txBody>
      </p:sp>
      <p:cxnSp>
        <p:nvCxnSpPr>
          <p:cNvPr id="3" name="Straight Connector 2">
            <a:extLst>
              <a:ext uri="{FF2B5EF4-FFF2-40B4-BE49-F238E27FC236}">
                <a16:creationId xmlns:a16="http://schemas.microsoft.com/office/drawing/2014/main" id="{4EA7B3D8-B065-4076-9822-1E456DA86857}"/>
              </a:ext>
            </a:extLst>
          </p:cNvPr>
          <p:cNvCxnSpPr/>
          <p:nvPr/>
        </p:nvCxnSpPr>
        <p:spPr>
          <a:xfrm>
            <a:off x="5621256" y="2948009"/>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BC0ABA7-F456-458F-A8D4-4D5601F4353A}"/>
              </a:ext>
            </a:extLst>
          </p:cNvPr>
          <p:cNvSpPr txBox="1"/>
          <p:nvPr/>
        </p:nvSpPr>
        <p:spPr>
          <a:xfrm>
            <a:off x="5621256" y="2735221"/>
            <a:ext cx="6324693" cy="3077766"/>
          </a:xfrm>
          <a:prstGeom prst="rect">
            <a:avLst/>
          </a:prstGeom>
          <a:noFill/>
        </p:spPr>
        <p:txBody>
          <a:bodyPr wrap="square" rtlCol="0">
            <a:spAutoFit/>
          </a:bodyPr>
          <a:lstStyle/>
          <a:p>
            <a:endParaRPr lang="en-US" sz="16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March Showcase RSVP:</a:t>
            </a:r>
            <a:r>
              <a:rPr lang="en-US" sz="1400" dirty="0"/>
              <a:t> </a:t>
            </a:r>
            <a:r>
              <a:rPr lang="en-US" sz="1400" dirty="0">
                <a:latin typeface="Arial" panose="020B0604020202020204" pitchFamily="34" charset="0"/>
                <a:cs typeface="Arial" panose="020B0604020202020204" pitchFamily="34" charset="0"/>
                <a:hlinkClick r:id="rId2"/>
              </a:rPr>
              <a:t>https://app.smartsheet.com/b/form/8cc2a90b887d4771b5e25c10989ce91a</a:t>
            </a:r>
            <a:r>
              <a:rPr lang="en-US" sz="1400" dirty="0">
                <a:latin typeface="Arial" panose="020B0604020202020204" pitchFamily="34" charset="0"/>
                <a:cs typeface="Arial" panose="020B0604020202020204" pitchFamily="34" charset="0"/>
              </a:rPr>
              <a:t> </a:t>
            </a:r>
          </a:p>
          <a:p>
            <a:r>
              <a:rPr lang="en-US" sz="1400" dirty="0">
                <a:latin typeface="Arial" panose="020B0604020202020204" pitchFamily="34" charset="0"/>
                <a:cs typeface="Arial" panose="020B0604020202020204" pitchFamily="34" charset="0"/>
              </a:rPr>
              <a:t> </a:t>
            </a:r>
            <a:endParaRPr lang="en-US" dirty="0"/>
          </a:p>
          <a:p>
            <a:r>
              <a:rPr lang="en-US" sz="1400" dirty="0">
                <a:latin typeface="Arial" panose="020B0604020202020204" pitchFamily="34" charset="0"/>
                <a:cs typeface="Arial" panose="020B0604020202020204" pitchFamily="34" charset="0"/>
              </a:rPr>
              <a:t>Luma Newsletter: </a:t>
            </a:r>
            <a:r>
              <a:rPr lang="en-US" sz="1400" dirty="0">
                <a:latin typeface="Arial" panose="020B0604020202020204" pitchFamily="34" charset="0"/>
                <a:cs typeface="Arial" panose="020B0604020202020204" pitchFamily="34" charset="0"/>
                <a:hlinkClick r:id="rId3"/>
              </a:rPr>
              <a:t>Luma Budget Module: Overview of Upcoming Training (mailchi.mp)</a:t>
            </a:r>
            <a:r>
              <a:rPr lang="en-US" sz="1400" dirty="0">
                <a:latin typeface="Arial" panose="020B0604020202020204" pitchFamily="34" charset="0"/>
                <a:cs typeface="Arial" panose="020B0604020202020204" pitchFamily="34" charset="0"/>
              </a:rPr>
              <a:t> </a:t>
            </a:r>
          </a:p>
          <a:p>
            <a:endParaRPr lang="en-US" dirty="0"/>
          </a:p>
          <a:p>
            <a:r>
              <a:rPr lang="en-US" sz="1400" dirty="0">
                <a:latin typeface="Arial" panose="020B0604020202020204" pitchFamily="34" charset="0"/>
                <a:cs typeface="Arial" panose="020B0604020202020204" pitchFamily="34" charset="0"/>
              </a:rPr>
              <a:t>Welcome to Luma Series:</a:t>
            </a:r>
          </a:p>
          <a:p>
            <a:r>
              <a:rPr lang="en-US" sz="1400" dirty="0">
                <a:latin typeface="Arial" panose="020B0604020202020204" pitchFamily="34" charset="0"/>
                <a:cs typeface="Arial" panose="020B0604020202020204" pitchFamily="34" charset="0"/>
                <a:hlinkClick r:id="rId4"/>
              </a:rPr>
              <a:t>https://www.sco.idaho.gov/LivePages/luma_-welcome-to-luma-series.aspx</a:t>
            </a:r>
            <a:endParaRPr lang="en-US" sz="1400" dirty="0">
              <a:latin typeface="Arial" panose="020B0604020202020204" pitchFamily="34" charset="0"/>
              <a:cs typeface="Arial" panose="020B0604020202020204" pitchFamily="34" charset="0"/>
            </a:endParaRPr>
          </a:p>
          <a:p>
            <a:endParaRPr lang="en-US" sz="1600" dirty="0"/>
          </a:p>
          <a:p>
            <a:endParaRPr lang="en-US" dirty="0"/>
          </a:p>
        </p:txBody>
      </p:sp>
      <p:grpSp>
        <p:nvGrpSpPr>
          <p:cNvPr id="5" name="Group 4">
            <a:extLst>
              <a:ext uri="{FF2B5EF4-FFF2-40B4-BE49-F238E27FC236}">
                <a16:creationId xmlns:a16="http://schemas.microsoft.com/office/drawing/2014/main" id="{CE408EC0-BA37-4D74-8665-18937A8C4D96}"/>
              </a:ext>
            </a:extLst>
          </p:cNvPr>
          <p:cNvGrpSpPr/>
          <p:nvPr/>
        </p:nvGrpSpPr>
        <p:grpSpPr>
          <a:xfrm>
            <a:off x="711335" y="2542799"/>
            <a:ext cx="3296804" cy="1731305"/>
            <a:chOff x="5781675" y="2324100"/>
            <a:chExt cx="1206500" cy="657226"/>
          </a:xfrm>
          <a:solidFill>
            <a:schemeClr val="bg1"/>
          </a:solidFill>
        </p:grpSpPr>
        <p:sp>
          <p:nvSpPr>
            <p:cNvPr id="6" name="Freeform 61">
              <a:extLst>
                <a:ext uri="{FF2B5EF4-FFF2-40B4-BE49-F238E27FC236}">
                  <a16:creationId xmlns:a16="http://schemas.microsoft.com/office/drawing/2014/main" id="{5D2368D5-EC7E-4130-ACFA-2CA3665C13EE}"/>
                </a:ext>
              </a:extLst>
            </p:cNvPr>
            <p:cNvSpPr>
              <a:spLocks noEditPoints="1"/>
            </p:cNvSpPr>
            <p:nvPr/>
          </p:nvSpPr>
          <p:spPr bwMode="auto">
            <a:xfrm>
              <a:off x="5937250" y="2624138"/>
              <a:ext cx="939800" cy="357188"/>
            </a:xfrm>
            <a:custGeom>
              <a:avLst/>
              <a:gdLst>
                <a:gd name="T0" fmla="*/ 0 w 386"/>
                <a:gd name="T1" fmla="*/ 0 h 146"/>
                <a:gd name="T2" fmla="*/ 0 w 386"/>
                <a:gd name="T3" fmla="*/ 30 h 146"/>
                <a:gd name="T4" fmla="*/ 176 w 386"/>
                <a:gd name="T5" fmla="*/ 30 h 146"/>
                <a:gd name="T6" fmla="*/ 176 w 386"/>
                <a:gd name="T7" fmla="*/ 16 h 146"/>
                <a:gd name="T8" fmla="*/ 179 w 386"/>
                <a:gd name="T9" fmla="*/ 13 h 146"/>
                <a:gd name="T10" fmla="*/ 205 w 386"/>
                <a:gd name="T11" fmla="*/ 13 h 146"/>
                <a:gd name="T12" fmla="*/ 207 w 386"/>
                <a:gd name="T13" fmla="*/ 16 h 146"/>
                <a:gd name="T14" fmla="*/ 207 w 386"/>
                <a:gd name="T15" fmla="*/ 30 h 146"/>
                <a:gd name="T16" fmla="*/ 386 w 386"/>
                <a:gd name="T17" fmla="*/ 30 h 146"/>
                <a:gd name="T18" fmla="*/ 386 w 386"/>
                <a:gd name="T19" fmla="*/ 0 h 146"/>
                <a:gd name="T20" fmla="*/ 0 w 386"/>
                <a:gd name="T21" fmla="*/ 0 h 146"/>
                <a:gd name="T22" fmla="*/ 181 w 386"/>
                <a:gd name="T23" fmla="*/ 18 h 146"/>
                <a:gd name="T24" fmla="*/ 181 w 386"/>
                <a:gd name="T25" fmla="*/ 51 h 146"/>
                <a:gd name="T26" fmla="*/ 192 w 386"/>
                <a:gd name="T27" fmla="*/ 65 h 146"/>
                <a:gd name="T28" fmla="*/ 203 w 386"/>
                <a:gd name="T29" fmla="*/ 51 h 146"/>
                <a:gd name="T30" fmla="*/ 203 w 386"/>
                <a:gd name="T31" fmla="*/ 18 h 146"/>
                <a:gd name="T32" fmla="*/ 181 w 386"/>
                <a:gd name="T33" fmla="*/ 18 h 146"/>
                <a:gd name="T34" fmla="*/ 0 w 386"/>
                <a:gd name="T35" fmla="*/ 36 h 146"/>
                <a:gd name="T36" fmla="*/ 0 w 386"/>
                <a:gd name="T37" fmla="*/ 146 h 146"/>
                <a:gd name="T38" fmla="*/ 386 w 386"/>
                <a:gd name="T39" fmla="*/ 146 h 146"/>
                <a:gd name="T40" fmla="*/ 386 w 386"/>
                <a:gd name="T41" fmla="*/ 36 h 146"/>
                <a:gd name="T42" fmla="*/ 207 w 386"/>
                <a:gd name="T43" fmla="*/ 36 h 146"/>
                <a:gd name="T44" fmla="*/ 207 w 386"/>
                <a:gd name="T45" fmla="*/ 51 h 146"/>
                <a:gd name="T46" fmla="*/ 192 w 386"/>
                <a:gd name="T47" fmla="*/ 70 h 146"/>
                <a:gd name="T48" fmla="*/ 176 w 386"/>
                <a:gd name="T49" fmla="*/ 51 h 146"/>
                <a:gd name="T50" fmla="*/ 176 w 386"/>
                <a:gd name="T51" fmla="*/ 36 h 146"/>
                <a:gd name="T52" fmla="*/ 0 w 386"/>
                <a:gd name="T53" fmla="*/ 36 h 146"/>
                <a:gd name="T54" fmla="*/ 192 w 386"/>
                <a:gd name="T55" fmla="*/ 38 h 146"/>
                <a:gd name="T56" fmla="*/ 194 w 386"/>
                <a:gd name="T57" fmla="*/ 39 h 146"/>
                <a:gd name="T58" fmla="*/ 195 w 386"/>
                <a:gd name="T59" fmla="*/ 41 h 146"/>
                <a:gd name="T60" fmla="*/ 195 w 386"/>
                <a:gd name="T61" fmla="*/ 56 h 146"/>
                <a:gd name="T62" fmla="*/ 193 w 386"/>
                <a:gd name="T63" fmla="*/ 58 h 146"/>
                <a:gd name="T64" fmla="*/ 190 w 386"/>
                <a:gd name="T65" fmla="*/ 58 h 146"/>
                <a:gd name="T66" fmla="*/ 189 w 386"/>
                <a:gd name="T67" fmla="*/ 56 h 146"/>
                <a:gd name="T68" fmla="*/ 189 w 386"/>
                <a:gd name="T69" fmla="*/ 41 h 146"/>
                <a:gd name="T70" fmla="*/ 192 w 386"/>
                <a:gd name="T71" fmla="*/ 38 h 146"/>
                <a:gd name="T72" fmla="*/ 17 w 386"/>
                <a:gd name="T73" fmla="*/ 93 h 146"/>
                <a:gd name="T74" fmla="*/ 367 w 386"/>
                <a:gd name="T75" fmla="*/ 93 h 146"/>
                <a:gd name="T76" fmla="*/ 370 w 386"/>
                <a:gd name="T77" fmla="*/ 96 h 146"/>
                <a:gd name="T78" fmla="*/ 370 w 386"/>
                <a:gd name="T79" fmla="*/ 128 h 146"/>
                <a:gd name="T80" fmla="*/ 367 w 386"/>
                <a:gd name="T81" fmla="*/ 131 h 146"/>
                <a:gd name="T82" fmla="*/ 17 w 386"/>
                <a:gd name="T83" fmla="*/ 131 h 146"/>
                <a:gd name="T84" fmla="*/ 14 w 386"/>
                <a:gd name="T85" fmla="*/ 128 h 146"/>
                <a:gd name="T86" fmla="*/ 14 w 386"/>
                <a:gd name="T87" fmla="*/ 96 h 146"/>
                <a:gd name="T88" fmla="*/ 17 w 386"/>
                <a:gd name="T89" fmla="*/ 93 h 146"/>
                <a:gd name="T90" fmla="*/ 20 w 386"/>
                <a:gd name="T91" fmla="*/ 99 h 146"/>
                <a:gd name="T92" fmla="*/ 20 w 386"/>
                <a:gd name="T93" fmla="*/ 126 h 146"/>
                <a:gd name="T94" fmla="*/ 364 w 386"/>
                <a:gd name="T95" fmla="*/ 126 h 146"/>
                <a:gd name="T96" fmla="*/ 364 w 386"/>
                <a:gd name="T97" fmla="*/ 99 h 146"/>
                <a:gd name="T98" fmla="*/ 20 w 386"/>
                <a:gd name="T99" fmla="*/ 9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 h="146">
                  <a:moveTo>
                    <a:pt x="0" y="0"/>
                  </a:moveTo>
                  <a:cubicBezTo>
                    <a:pt x="0" y="30"/>
                    <a:pt x="0" y="30"/>
                    <a:pt x="0" y="30"/>
                  </a:cubicBezTo>
                  <a:cubicBezTo>
                    <a:pt x="176" y="30"/>
                    <a:pt x="176" y="30"/>
                    <a:pt x="176" y="30"/>
                  </a:cubicBezTo>
                  <a:cubicBezTo>
                    <a:pt x="176" y="16"/>
                    <a:pt x="176" y="16"/>
                    <a:pt x="176" y="16"/>
                  </a:cubicBezTo>
                  <a:cubicBezTo>
                    <a:pt x="176" y="14"/>
                    <a:pt x="177" y="13"/>
                    <a:pt x="179" y="13"/>
                  </a:cubicBezTo>
                  <a:cubicBezTo>
                    <a:pt x="205" y="13"/>
                    <a:pt x="205" y="13"/>
                    <a:pt x="205" y="13"/>
                  </a:cubicBezTo>
                  <a:cubicBezTo>
                    <a:pt x="206" y="13"/>
                    <a:pt x="207" y="14"/>
                    <a:pt x="207" y="16"/>
                  </a:cubicBezTo>
                  <a:cubicBezTo>
                    <a:pt x="207" y="30"/>
                    <a:pt x="207" y="30"/>
                    <a:pt x="207" y="30"/>
                  </a:cubicBezTo>
                  <a:cubicBezTo>
                    <a:pt x="386" y="30"/>
                    <a:pt x="386" y="30"/>
                    <a:pt x="386" y="30"/>
                  </a:cubicBezTo>
                  <a:cubicBezTo>
                    <a:pt x="386" y="0"/>
                    <a:pt x="386" y="0"/>
                    <a:pt x="386" y="0"/>
                  </a:cubicBezTo>
                  <a:lnTo>
                    <a:pt x="0" y="0"/>
                  </a:lnTo>
                  <a:close/>
                  <a:moveTo>
                    <a:pt x="181" y="18"/>
                  </a:moveTo>
                  <a:cubicBezTo>
                    <a:pt x="181" y="51"/>
                    <a:pt x="181" y="51"/>
                    <a:pt x="181" y="51"/>
                  </a:cubicBezTo>
                  <a:cubicBezTo>
                    <a:pt x="181" y="59"/>
                    <a:pt x="186" y="65"/>
                    <a:pt x="192" y="65"/>
                  </a:cubicBezTo>
                  <a:cubicBezTo>
                    <a:pt x="198" y="65"/>
                    <a:pt x="203" y="59"/>
                    <a:pt x="203" y="51"/>
                  </a:cubicBezTo>
                  <a:cubicBezTo>
                    <a:pt x="203" y="18"/>
                    <a:pt x="203" y="18"/>
                    <a:pt x="203" y="18"/>
                  </a:cubicBezTo>
                  <a:lnTo>
                    <a:pt x="181" y="18"/>
                  </a:lnTo>
                  <a:close/>
                  <a:moveTo>
                    <a:pt x="0" y="36"/>
                  </a:moveTo>
                  <a:cubicBezTo>
                    <a:pt x="0" y="146"/>
                    <a:pt x="0" y="146"/>
                    <a:pt x="0" y="146"/>
                  </a:cubicBezTo>
                  <a:cubicBezTo>
                    <a:pt x="386" y="146"/>
                    <a:pt x="386" y="146"/>
                    <a:pt x="386" y="146"/>
                  </a:cubicBezTo>
                  <a:cubicBezTo>
                    <a:pt x="386" y="36"/>
                    <a:pt x="386" y="36"/>
                    <a:pt x="386" y="36"/>
                  </a:cubicBezTo>
                  <a:cubicBezTo>
                    <a:pt x="207" y="36"/>
                    <a:pt x="207" y="36"/>
                    <a:pt x="207" y="36"/>
                  </a:cubicBezTo>
                  <a:cubicBezTo>
                    <a:pt x="207" y="51"/>
                    <a:pt x="207" y="51"/>
                    <a:pt x="207" y="51"/>
                  </a:cubicBezTo>
                  <a:cubicBezTo>
                    <a:pt x="207" y="61"/>
                    <a:pt x="201" y="70"/>
                    <a:pt x="192" y="70"/>
                  </a:cubicBezTo>
                  <a:cubicBezTo>
                    <a:pt x="183" y="70"/>
                    <a:pt x="176" y="61"/>
                    <a:pt x="176" y="51"/>
                  </a:cubicBezTo>
                  <a:cubicBezTo>
                    <a:pt x="176" y="36"/>
                    <a:pt x="176" y="36"/>
                    <a:pt x="176" y="36"/>
                  </a:cubicBezTo>
                  <a:lnTo>
                    <a:pt x="0" y="36"/>
                  </a:lnTo>
                  <a:close/>
                  <a:moveTo>
                    <a:pt x="192" y="38"/>
                  </a:moveTo>
                  <a:cubicBezTo>
                    <a:pt x="193" y="38"/>
                    <a:pt x="193" y="38"/>
                    <a:pt x="194" y="39"/>
                  </a:cubicBezTo>
                  <a:cubicBezTo>
                    <a:pt x="194" y="39"/>
                    <a:pt x="195" y="40"/>
                    <a:pt x="195" y="41"/>
                  </a:cubicBezTo>
                  <a:cubicBezTo>
                    <a:pt x="195" y="56"/>
                    <a:pt x="195" y="56"/>
                    <a:pt x="195" y="56"/>
                  </a:cubicBezTo>
                  <a:cubicBezTo>
                    <a:pt x="195" y="57"/>
                    <a:pt x="194" y="58"/>
                    <a:pt x="193" y="58"/>
                  </a:cubicBezTo>
                  <a:cubicBezTo>
                    <a:pt x="192" y="59"/>
                    <a:pt x="191" y="59"/>
                    <a:pt x="190" y="58"/>
                  </a:cubicBezTo>
                  <a:cubicBezTo>
                    <a:pt x="189" y="58"/>
                    <a:pt x="189" y="57"/>
                    <a:pt x="189" y="56"/>
                  </a:cubicBezTo>
                  <a:cubicBezTo>
                    <a:pt x="189" y="41"/>
                    <a:pt x="189" y="41"/>
                    <a:pt x="189" y="41"/>
                  </a:cubicBezTo>
                  <a:cubicBezTo>
                    <a:pt x="189" y="39"/>
                    <a:pt x="190" y="38"/>
                    <a:pt x="192" y="38"/>
                  </a:cubicBezTo>
                  <a:close/>
                  <a:moveTo>
                    <a:pt x="17" y="93"/>
                  </a:moveTo>
                  <a:cubicBezTo>
                    <a:pt x="367" y="93"/>
                    <a:pt x="367" y="93"/>
                    <a:pt x="367" y="93"/>
                  </a:cubicBezTo>
                  <a:cubicBezTo>
                    <a:pt x="369" y="93"/>
                    <a:pt x="370" y="94"/>
                    <a:pt x="370" y="96"/>
                  </a:cubicBezTo>
                  <a:cubicBezTo>
                    <a:pt x="370" y="128"/>
                    <a:pt x="370" y="128"/>
                    <a:pt x="370" y="128"/>
                  </a:cubicBezTo>
                  <a:cubicBezTo>
                    <a:pt x="370" y="130"/>
                    <a:pt x="369" y="131"/>
                    <a:pt x="367" y="131"/>
                  </a:cubicBezTo>
                  <a:cubicBezTo>
                    <a:pt x="17" y="131"/>
                    <a:pt x="17" y="131"/>
                    <a:pt x="17" y="131"/>
                  </a:cubicBezTo>
                  <a:cubicBezTo>
                    <a:pt x="15" y="131"/>
                    <a:pt x="14" y="130"/>
                    <a:pt x="14" y="128"/>
                  </a:cubicBezTo>
                  <a:cubicBezTo>
                    <a:pt x="14" y="96"/>
                    <a:pt x="14" y="96"/>
                    <a:pt x="14" y="96"/>
                  </a:cubicBezTo>
                  <a:cubicBezTo>
                    <a:pt x="14" y="94"/>
                    <a:pt x="15" y="93"/>
                    <a:pt x="17" y="93"/>
                  </a:cubicBezTo>
                  <a:close/>
                  <a:moveTo>
                    <a:pt x="20" y="99"/>
                  </a:moveTo>
                  <a:cubicBezTo>
                    <a:pt x="20" y="126"/>
                    <a:pt x="20" y="126"/>
                    <a:pt x="20" y="126"/>
                  </a:cubicBezTo>
                  <a:cubicBezTo>
                    <a:pt x="364" y="126"/>
                    <a:pt x="364" y="126"/>
                    <a:pt x="364" y="126"/>
                  </a:cubicBezTo>
                  <a:cubicBezTo>
                    <a:pt x="364" y="99"/>
                    <a:pt x="364" y="99"/>
                    <a:pt x="364" y="99"/>
                  </a:cubicBezTo>
                  <a:lnTo>
                    <a:pt x="20"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2">
              <a:extLst>
                <a:ext uri="{FF2B5EF4-FFF2-40B4-BE49-F238E27FC236}">
                  <a16:creationId xmlns:a16="http://schemas.microsoft.com/office/drawing/2014/main" id="{368D41FD-4E75-4AC7-A4D0-FF00A2E1C2DD}"/>
                </a:ext>
              </a:extLst>
            </p:cNvPr>
            <p:cNvSpPr>
              <a:spLocks/>
            </p:cNvSpPr>
            <p:nvPr/>
          </p:nvSpPr>
          <p:spPr bwMode="auto">
            <a:xfrm>
              <a:off x="5781675" y="2324100"/>
              <a:ext cx="319087" cy="284163"/>
            </a:xfrm>
            <a:custGeom>
              <a:avLst/>
              <a:gdLst>
                <a:gd name="T0" fmla="*/ 99 w 131"/>
                <a:gd name="T1" fmla="*/ 0 h 116"/>
                <a:gd name="T2" fmla="*/ 77 w 131"/>
                <a:gd name="T3" fmla="*/ 13 h 116"/>
                <a:gd name="T4" fmla="*/ 83 w 131"/>
                <a:gd name="T5" fmla="*/ 23 h 116"/>
                <a:gd name="T6" fmla="*/ 65 w 131"/>
                <a:gd name="T7" fmla="*/ 17 h 116"/>
                <a:gd name="T8" fmla="*/ 36 w 131"/>
                <a:gd name="T9" fmla="*/ 43 h 116"/>
                <a:gd name="T10" fmla="*/ 0 w 131"/>
                <a:gd name="T11" fmla="*/ 90 h 116"/>
                <a:gd name="T12" fmla="*/ 43 w 131"/>
                <a:gd name="T13" fmla="*/ 55 h 116"/>
                <a:gd name="T14" fmla="*/ 57 w 131"/>
                <a:gd name="T15" fmla="*/ 64 h 116"/>
                <a:gd name="T16" fmla="*/ 70 w 131"/>
                <a:gd name="T17" fmla="*/ 60 h 116"/>
                <a:gd name="T18" fmla="*/ 70 w 131"/>
                <a:gd name="T19" fmla="*/ 61 h 116"/>
                <a:gd name="T20" fmla="*/ 79 w 131"/>
                <a:gd name="T21" fmla="*/ 77 h 116"/>
                <a:gd name="T22" fmla="*/ 74 w 131"/>
                <a:gd name="T23" fmla="*/ 80 h 116"/>
                <a:gd name="T24" fmla="*/ 96 w 131"/>
                <a:gd name="T25" fmla="*/ 116 h 116"/>
                <a:gd name="T26" fmla="*/ 131 w 131"/>
                <a:gd name="T27" fmla="*/ 116 h 116"/>
                <a:gd name="T28" fmla="*/ 101 w 131"/>
                <a:gd name="T29" fmla="*/ 64 h 116"/>
                <a:gd name="T30" fmla="*/ 96 w 131"/>
                <a:gd name="T31" fmla="*/ 67 h 116"/>
                <a:gd name="T32" fmla="*/ 88 w 131"/>
                <a:gd name="T33" fmla="*/ 53 h 116"/>
                <a:gd name="T34" fmla="*/ 92 w 131"/>
                <a:gd name="T35" fmla="*/ 37 h 116"/>
                <a:gd name="T36" fmla="*/ 97 w 131"/>
                <a:gd name="T37" fmla="*/ 47 h 116"/>
                <a:gd name="T38" fmla="*/ 119 w 131"/>
                <a:gd name="T39" fmla="*/ 34 h 116"/>
                <a:gd name="T40" fmla="*/ 99 w 131"/>
                <a:gd name="T4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116">
                  <a:moveTo>
                    <a:pt x="99" y="0"/>
                  </a:moveTo>
                  <a:cubicBezTo>
                    <a:pt x="77" y="13"/>
                    <a:pt x="77" y="13"/>
                    <a:pt x="77" y="13"/>
                  </a:cubicBezTo>
                  <a:cubicBezTo>
                    <a:pt x="83" y="23"/>
                    <a:pt x="83" y="23"/>
                    <a:pt x="83" y="23"/>
                  </a:cubicBezTo>
                  <a:cubicBezTo>
                    <a:pt x="65" y="17"/>
                    <a:pt x="65" y="17"/>
                    <a:pt x="65" y="17"/>
                  </a:cubicBezTo>
                  <a:cubicBezTo>
                    <a:pt x="36" y="43"/>
                    <a:pt x="36" y="43"/>
                    <a:pt x="36" y="43"/>
                  </a:cubicBezTo>
                  <a:cubicBezTo>
                    <a:pt x="36" y="43"/>
                    <a:pt x="14" y="68"/>
                    <a:pt x="0" y="90"/>
                  </a:cubicBezTo>
                  <a:cubicBezTo>
                    <a:pt x="0" y="90"/>
                    <a:pt x="33" y="56"/>
                    <a:pt x="43" y="55"/>
                  </a:cubicBezTo>
                  <a:cubicBezTo>
                    <a:pt x="43" y="55"/>
                    <a:pt x="47" y="52"/>
                    <a:pt x="57" y="64"/>
                  </a:cubicBezTo>
                  <a:cubicBezTo>
                    <a:pt x="70" y="60"/>
                    <a:pt x="70" y="60"/>
                    <a:pt x="70" y="60"/>
                  </a:cubicBezTo>
                  <a:cubicBezTo>
                    <a:pt x="70" y="61"/>
                    <a:pt x="70" y="61"/>
                    <a:pt x="70" y="61"/>
                  </a:cubicBezTo>
                  <a:cubicBezTo>
                    <a:pt x="79" y="77"/>
                    <a:pt x="79" y="77"/>
                    <a:pt x="79" y="77"/>
                  </a:cubicBezTo>
                  <a:cubicBezTo>
                    <a:pt x="74" y="80"/>
                    <a:pt x="74" y="80"/>
                    <a:pt x="74" y="80"/>
                  </a:cubicBezTo>
                  <a:cubicBezTo>
                    <a:pt x="96" y="116"/>
                    <a:pt x="96" y="116"/>
                    <a:pt x="96" y="116"/>
                  </a:cubicBezTo>
                  <a:cubicBezTo>
                    <a:pt x="131" y="116"/>
                    <a:pt x="131" y="116"/>
                    <a:pt x="131" y="116"/>
                  </a:cubicBezTo>
                  <a:cubicBezTo>
                    <a:pt x="101" y="64"/>
                    <a:pt x="101" y="64"/>
                    <a:pt x="101" y="64"/>
                  </a:cubicBezTo>
                  <a:cubicBezTo>
                    <a:pt x="96" y="67"/>
                    <a:pt x="96" y="67"/>
                    <a:pt x="96" y="67"/>
                  </a:cubicBezTo>
                  <a:cubicBezTo>
                    <a:pt x="88" y="53"/>
                    <a:pt x="88" y="53"/>
                    <a:pt x="88" y="53"/>
                  </a:cubicBezTo>
                  <a:cubicBezTo>
                    <a:pt x="92" y="37"/>
                    <a:pt x="92" y="37"/>
                    <a:pt x="92" y="37"/>
                  </a:cubicBezTo>
                  <a:cubicBezTo>
                    <a:pt x="97" y="47"/>
                    <a:pt x="97" y="47"/>
                    <a:pt x="97" y="47"/>
                  </a:cubicBezTo>
                  <a:cubicBezTo>
                    <a:pt x="119" y="34"/>
                    <a:pt x="119" y="34"/>
                    <a:pt x="119" y="34"/>
                  </a:cubicBezTo>
                  <a:lnTo>
                    <a:pt x="99" y="0"/>
                  </a:ln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3">
              <a:extLst>
                <a:ext uri="{FF2B5EF4-FFF2-40B4-BE49-F238E27FC236}">
                  <a16:creationId xmlns:a16="http://schemas.microsoft.com/office/drawing/2014/main" id="{C7DD4F86-1E69-4563-B854-300AD8AE195D}"/>
                </a:ext>
              </a:extLst>
            </p:cNvPr>
            <p:cNvSpPr>
              <a:spLocks/>
            </p:cNvSpPr>
            <p:nvPr/>
          </p:nvSpPr>
          <p:spPr bwMode="auto">
            <a:xfrm>
              <a:off x="6146800" y="2446338"/>
              <a:ext cx="163512" cy="158750"/>
            </a:xfrm>
            <a:custGeom>
              <a:avLst/>
              <a:gdLst>
                <a:gd name="T0" fmla="*/ 42 w 67"/>
                <a:gd name="T1" fmla="*/ 0 h 65"/>
                <a:gd name="T2" fmla="*/ 23 w 67"/>
                <a:gd name="T3" fmla="*/ 9 h 65"/>
                <a:gd name="T4" fmla="*/ 22 w 67"/>
                <a:gd name="T5" fmla="*/ 35 h 65"/>
                <a:gd name="T6" fmla="*/ 0 w 67"/>
                <a:gd name="T7" fmla="*/ 65 h 65"/>
                <a:gd name="T8" fmla="*/ 22 w 67"/>
                <a:gd name="T9" fmla="*/ 65 h 65"/>
                <a:gd name="T10" fmla="*/ 36 w 67"/>
                <a:gd name="T11" fmla="*/ 46 h 65"/>
                <a:gd name="T12" fmla="*/ 61 w 67"/>
                <a:gd name="T13" fmla="*/ 37 h 65"/>
                <a:gd name="T14" fmla="*/ 62 w 67"/>
                <a:gd name="T15" fmla="*/ 11 h 65"/>
                <a:gd name="T16" fmla="*/ 48 w 67"/>
                <a:gd name="T17" fmla="*/ 30 h 65"/>
                <a:gd name="T18" fmla="*/ 34 w 67"/>
                <a:gd name="T19" fmla="*/ 19 h 65"/>
                <a:gd name="T20" fmla="*/ 48 w 67"/>
                <a:gd name="T21" fmla="*/ 1 h 65"/>
                <a:gd name="T22" fmla="*/ 42 w 67"/>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5">
                  <a:moveTo>
                    <a:pt x="42" y="0"/>
                  </a:moveTo>
                  <a:cubicBezTo>
                    <a:pt x="35" y="0"/>
                    <a:pt x="28" y="3"/>
                    <a:pt x="23" y="9"/>
                  </a:cubicBezTo>
                  <a:cubicBezTo>
                    <a:pt x="18" y="17"/>
                    <a:pt x="17" y="27"/>
                    <a:pt x="22" y="35"/>
                  </a:cubicBezTo>
                  <a:cubicBezTo>
                    <a:pt x="0" y="65"/>
                    <a:pt x="0" y="65"/>
                    <a:pt x="0" y="65"/>
                  </a:cubicBezTo>
                  <a:cubicBezTo>
                    <a:pt x="22" y="65"/>
                    <a:pt x="22" y="65"/>
                    <a:pt x="22" y="65"/>
                  </a:cubicBezTo>
                  <a:cubicBezTo>
                    <a:pt x="36" y="46"/>
                    <a:pt x="36" y="46"/>
                    <a:pt x="36" y="46"/>
                  </a:cubicBezTo>
                  <a:cubicBezTo>
                    <a:pt x="45" y="48"/>
                    <a:pt x="55" y="45"/>
                    <a:pt x="61" y="37"/>
                  </a:cubicBezTo>
                  <a:cubicBezTo>
                    <a:pt x="66" y="29"/>
                    <a:pt x="67" y="19"/>
                    <a:pt x="62" y="11"/>
                  </a:cubicBezTo>
                  <a:cubicBezTo>
                    <a:pt x="48" y="30"/>
                    <a:pt x="48" y="30"/>
                    <a:pt x="48" y="30"/>
                  </a:cubicBezTo>
                  <a:cubicBezTo>
                    <a:pt x="34" y="19"/>
                    <a:pt x="34" y="19"/>
                    <a:pt x="34" y="19"/>
                  </a:cubicBezTo>
                  <a:cubicBezTo>
                    <a:pt x="48" y="1"/>
                    <a:pt x="48" y="1"/>
                    <a:pt x="48" y="1"/>
                  </a:cubicBezTo>
                  <a:cubicBezTo>
                    <a:pt x="46" y="0"/>
                    <a:pt x="44" y="0"/>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4">
              <a:extLst>
                <a:ext uri="{FF2B5EF4-FFF2-40B4-BE49-F238E27FC236}">
                  <a16:creationId xmlns:a16="http://schemas.microsoft.com/office/drawing/2014/main" id="{2CE0E8D2-4894-4ADD-8D3A-BFECA899A7B3}"/>
                </a:ext>
              </a:extLst>
            </p:cNvPr>
            <p:cNvSpPr>
              <a:spLocks noEditPoints="1"/>
            </p:cNvSpPr>
            <p:nvPr/>
          </p:nvSpPr>
          <p:spPr bwMode="auto">
            <a:xfrm>
              <a:off x="6348413" y="2463800"/>
              <a:ext cx="66675" cy="144463"/>
            </a:xfrm>
            <a:custGeom>
              <a:avLst/>
              <a:gdLst>
                <a:gd name="T0" fmla="*/ 3 w 27"/>
                <a:gd name="T1" fmla="*/ 0 h 59"/>
                <a:gd name="T2" fmla="*/ 2 w 27"/>
                <a:gd name="T3" fmla="*/ 1 h 59"/>
                <a:gd name="T4" fmla="*/ 4 w 27"/>
                <a:gd name="T5" fmla="*/ 10 h 59"/>
                <a:gd name="T6" fmla="*/ 3 w 27"/>
                <a:gd name="T7" fmla="*/ 17 h 59"/>
                <a:gd name="T8" fmla="*/ 2 w 27"/>
                <a:gd name="T9" fmla="*/ 19 h 59"/>
                <a:gd name="T10" fmla="*/ 0 w 27"/>
                <a:gd name="T11" fmla="*/ 19 h 59"/>
                <a:gd name="T12" fmla="*/ 11 w 27"/>
                <a:gd name="T13" fmla="*/ 59 h 59"/>
                <a:gd name="T14" fmla="*/ 27 w 27"/>
                <a:gd name="T15" fmla="*/ 59 h 59"/>
                <a:gd name="T16" fmla="*/ 15 w 27"/>
                <a:gd name="T17" fmla="*/ 15 h 59"/>
                <a:gd name="T18" fmla="*/ 14 w 27"/>
                <a:gd name="T19" fmla="*/ 15 h 59"/>
                <a:gd name="T20" fmla="*/ 12 w 27"/>
                <a:gd name="T21" fmla="*/ 15 h 59"/>
                <a:gd name="T22" fmla="*/ 7 w 27"/>
                <a:gd name="T23" fmla="*/ 9 h 59"/>
                <a:gd name="T24" fmla="*/ 5 w 27"/>
                <a:gd name="T25" fmla="*/ 1 h 59"/>
                <a:gd name="T26" fmla="*/ 3 w 27"/>
                <a:gd name="T27" fmla="*/ 0 h 59"/>
                <a:gd name="T28" fmla="*/ 7 w 27"/>
                <a:gd name="T29" fmla="*/ 4 h 59"/>
                <a:gd name="T30" fmla="*/ 9 w 27"/>
                <a:gd name="T31" fmla="*/ 8 h 59"/>
                <a:gd name="T32" fmla="*/ 13 w 27"/>
                <a:gd name="T33" fmla="*/ 13 h 59"/>
                <a:gd name="T34" fmla="*/ 14 w 27"/>
                <a:gd name="T35" fmla="*/ 14 h 59"/>
                <a:gd name="T36" fmla="*/ 14 w 27"/>
                <a:gd name="T37" fmla="*/ 14 h 59"/>
                <a:gd name="T38" fmla="*/ 14 w 27"/>
                <a:gd name="T39" fmla="*/ 13 h 59"/>
                <a:gd name="T40" fmla="*/ 7 w 27"/>
                <a:gd name="T41" fmla="*/ 4 h 59"/>
                <a:gd name="T42" fmla="*/ 2 w 27"/>
                <a:gd name="T43" fmla="*/ 4 h 59"/>
                <a:gd name="T44" fmla="*/ 0 w 27"/>
                <a:gd name="T45" fmla="*/ 17 h 59"/>
                <a:gd name="T46" fmla="*/ 1 w 27"/>
                <a:gd name="T47" fmla="*/ 17 h 59"/>
                <a:gd name="T48" fmla="*/ 1 w 27"/>
                <a:gd name="T49" fmla="*/ 17 h 59"/>
                <a:gd name="T50" fmla="*/ 2 w 27"/>
                <a:gd name="T51" fmla="*/ 16 h 59"/>
                <a:gd name="T52" fmla="*/ 3 w 27"/>
                <a:gd name="T53" fmla="*/ 10 h 59"/>
                <a:gd name="T54" fmla="*/ 2 w 27"/>
                <a:gd name="T55"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 h="59">
                  <a:moveTo>
                    <a:pt x="3" y="0"/>
                  </a:moveTo>
                  <a:cubicBezTo>
                    <a:pt x="3" y="0"/>
                    <a:pt x="3" y="0"/>
                    <a:pt x="2" y="1"/>
                  </a:cubicBezTo>
                  <a:cubicBezTo>
                    <a:pt x="3" y="4"/>
                    <a:pt x="4" y="8"/>
                    <a:pt x="4" y="10"/>
                  </a:cubicBezTo>
                  <a:cubicBezTo>
                    <a:pt x="5" y="13"/>
                    <a:pt x="4" y="16"/>
                    <a:pt x="3" y="17"/>
                  </a:cubicBezTo>
                  <a:cubicBezTo>
                    <a:pt x="3" y="18"/>
                    <a:pt x="2" y="18"/>
                    <a:pt x="2" y="19"/>
                  </a:cubicBezTo>
                  <a:cubicBezTo>
                    <a:pt x="1" y="19"/>
                    <a:pt x="1" y="19"/>
                    <a:pt x="0" y="19"/>
                  </a:cubicBezTo>
                  <a:cubicBezTo>
                    <a:pt x="11" y="59"/>
                    <a:pt x="11" y="59"/>
                    <a:pt x="11" y="59"/>
                  </a:cubicBezTo>
                  <a:cubicBezTo>
                    <a:pt x="27" y="59"/>
                    <a:pt x="27" y="59"/>
                    <a:pt x="27" y="59"/>
                  </a:cubicBezTo>
                  <a:cubicBezTo>
                    <a:pt x="15" y="15"/>
                    <a:pt x="15" y="15"/>
                    <a:pt x="15" y="15"/>
                  </a:cubicBezTo>
                  <a:cubicBezTo>
                    <a:pt x="15" y="15"/>
                    <a:pt x="14" y="15"/>
                    <a:pt x="14" y="15"/>
                  </a:cubicBezTo>
                  <a:cubicBezTo>
                    <a:pt x="13" y="15"/>
                    <a:pt x="13" y="15"/>
                    <a:pt x="12" y="15"/>
                  </a:cubicBezTo>
                  <a:cubicBezTo>
                    <a:pt x="10" y="14"/>
                    <a:pt x="9" y="12"/>
                    <a:pt x="7" y="9"/>
                  </a:cubicBezTo>
                  <a:cubicBezTo>
                    <a:pt x="6" y="7"/>
                    <a:pt x="5" y="4"/>
                    <a:pt x="5" y="1"/>
                  </a:cubicBezTo>
                  <a:cubicBezTo>
                    <a:pt x="4" y="0"/>
                    <a:pt x="3" y="0"/>
                    <a:pt x="3" y="0"/>
                  </a:cubicBezTo>
                  <a:close/>
                  <a:moveTo>
                    <a:pt x="7" y="4"/>
                  </a:moveTo>
                  <a:cubicBezTo>
                    <a:pt x="8" y="6"/>
                    <a:pt x="8" y="7"/>
                    <a:pt x="9" y="8"/>
                  </a:cubicBezTo>
                  <a:cubicBezTo>
                    <a:pt x="10" y="11"/>
                    <a:pt x="12" y="13"/>
                    <a:pt x="13" y="13"/>
                  </a:cubicBezTo>
                  <a:cubicBezTo>
                    <a:pt x="13" y="14"/>
                    <a:pt x="14" y="14"/>
                    <a:pt x="14" y="14"/>
                  </a:cubicBezTo>
                  <a:cubicBezTo>
                    <a:pt x="14" y="14"/>
                    <a:pt x="14" y="14"/>
                    <a:pt x="14" y="14"/>
                  </a:cubicBezTo>
                  <a:cubicBezTo>
                    <a:pt x="14" y="14"/>
                    <a:pt x="14" y="13"/>
                    <a:pt x="14" y="13"/>
                  </a:cubicBezTo>
                  <a:cubicBezTo>
                    <a:pt x="14" y="12"/>
                    <a:pt x="10" y="8"/>
                    <a:pt x="7" y="4"/>
                  </a:cubicBezTo>
                  <a:close/>
                  <a:moveTo>
                    <a:pt x="2" y="4"/>
                  </a:moveTo>
                  <a:cubicBezTo>
                    <a:pt x="1" y="9"/>
                    <a:pt x="0" y="16"/>
                    <a:pt x="0" y="17"/>
                  </a:cubicBezTo>
                  <a:cubicBezTo>
                    <a:pt x="0" y="17"/>
                    <a:pt x="0" y="17"/>
                    <a:pt x="1" y="17"/>
                  </a:cubicBezTo>
                  <a:cubicBezTo>
                    <a:pt x="1" y="17"/>
                    <a:pt x="1" y="17"/>
                    <a:pt x="1" y="17"/>
                  </a:cubicBezTo>
                  <a:cubicBezTo>
                    <a:pt x="1" y="17"/>
                    <a:pt x="1" y="17"/>
                    <a:pt x="2" y="16"/>
                  </a:cubicBezTo>
                  <a:cubicBezTo>
                    <a:pt x="2" y="15"/>
                    <a:pt x="3" y="13"/>
                    <a:pt x="3" y="10"/>
                  </a:cubicBezTo>
                  <a:cubicBezTo>
                    <a:pt x="2" y="9"/>
                    <a:pt x="2" y="7"/>
                    <a:pt x="2" y="4"/>
                  </a:cubicBezTo>
                  <a:close/>
                </a:path>
              </a:pathLst>
            </a:custGeom>
            <a:solidFill>
              <a:srgbClr val="6CC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5">
              <a:extLst>
                <a:ext uri="{FF2B5EF4-FFF2-40B4-BE49-F238E27FC236}">
                  <a16:creationId xmlns:a16="http://schemas.microsoft.com/office/drawing/2014/main" id="{57E323F1-FF58-41CD-8B44-2329E2951D26}"/>
                </a:ext>
              </a:extLst>
            </p:cNvPr>
            <p:cNvSpPr>
              <a:spLocks/>
            </p:cNvSpPr>
            <p:nvPr/>
          </p:nvSpPr>
          <p:spPr bwMode="auto">
            <a:xfrm>
              <a:off x="6489700" y="2349500"/>
              <a:ext cx="195262" cy="258763"/>
            </a:xfrm>
            <a:custGeom>
              <a:avLst/>
              <a:gdLst>
                <a:gd name="T0" fmla="*/ 60 w 80"/>
                <a:gd name="T1" fmla="*/ 0 h 106"/>
                <a:gd name="T2" fmla="*/ 44 w 80"/>
                <a:gd name="T3" fmla="*/ 9 h 106"/>
                <a:gd name="T4" fmla="*/ 14 w 80"/>
                <a:gd name="T5" fmla="*/ 60 h 106"/>
                <a:gd name="T6" fmla="*/ 9 w 80"/>
                <a:gd name="T7" fmla="*/ 57 h 106"/>
                <a:gd name="T8" fmla="*/ 0 w 80"/>
                <a:gd name="T9" fmla="*/ 72 h 106"/>
                <a:gd name="T10" fmla="*/ 15 w 80"/>
                <a:gd name="T11" fmla="*/ 80 h 106"/>
                <a:gd name="T12" fmla="*/ 0 w 80"/>
                <a:gd name="T13" fmla="*/ 106 h 106"/>
                <a:gd name="T14" fmla="*/ 15 w 80"/>
                <a:gd name="T15" fmla="*/ 106 h 106"/>
                <a:gd name="T16" fmla="*/ 26 w 80"/>
                <a:gd name="T17" fmla="*/ 87 h 106"/>
                <a:gd name="T18" fmla="*/ 43 w 80"/>
                <a:gd name="T19" fmla="*/ 96 h 106"/>
                <a:gd name="T20" fmla="*/ 51 w 80"/>
                <a:gd name="T21" fmla="*/ 82 h 106"/>
                <a:gd name="T22" fmla="*/ 45 w 80"/>
                <a:gd name="T23" fmla="*/ 78 h 106"/>
                <a:gd name="T24" fmla="*/ 75 w 80"/>
                <a:gd name="T25" fmla="*/ 27 h 106"/>
                <a:gd name="T26" fmla="*/ 69 w 80"/>
                <a:gd name="T27" fmla="*/ 2 h 106"/>
                <a:gd name="T28" fmla="*/ 60 w 80"/>
                <a:gd name="T2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6">
                  <a:moveTo>
                    <a:pt x="60" y="0"/>
                  </a:moveTo>
                  <a:cubicBezTo>
                    <a:pt x="54" y="0"/>
                    <a:pt x="47" y="3"/>
                    <a:pt x="44" y="9"/>
                  </a:cubicBezTo>
                  <a:cubicBezTo>
                    <a:pt x="14" y="60"/>
                    <a:pt x="14" y="60"/>
                    <a:pt x="14" y="60"/>
                  </a:cubicBezTo>
                  <a:cubicBezTo>
                    <a:pt x="9" y="57"/>
                    <a:pt x="9" y="57"/>
                    <a:pt x="9" y="57"/>
                  </a:cubicBezTo>
                  <a:cubicBezTo>
                    <a:pt x="0" y="72"/>
                    <a:pt x="0" y="72"/>
                    <a:pt x="0" y="72"/>
                  </a:cubicBezTo>
                  <a:cubicBezTo>
                    <a:pt x="15" y="80"/>
                    <a:pt x="15" y="80"/>
                    <a:pt x="15" y="80"/>
                  </a:cubicBezTo>
                  <a:cubicBezTo>
                    <a:pt x="0" y="106"/>
                    <a:pt x="0" y="106"/>
                    <a:pt x="0" y="106"/>
                  </a:cubicBezTo>
                  <a:cubicBezTo>
                    <a:pt x="15" y="106"/>
                    <a:pt x="15" y="106"/>
                    <a:pt x="15" y="106"/>
                  </a:cubicBezTo>
                  <a:cubicBezTo>
                    <a:pt x="26" y="87"/>
                    <a:pt x="26" y="87"/>
                    <a:pt x="26" y="87"/>
                  </a:cubicBezTo>
                  <a:cubicBezTo>
                    <a:pt x="43" y="96"/>
                    <a:pt x="43" y="96"/>
                    <a:pt x="43" y="96"/>
                  </a:cubicBezTo>
                  <a:cubicBezTo>
                    <a:pt x="51" y="82"/>
                    <a:pt x="51" y="82"/>
                    <a:pt x="51" y="82"/>
                  </a:cubicBezTo>
                  <a:cubicBezTo>
                    <a:pt x="45" y="78"/>
                    <a:pt x="45" y="78"/>
                    <a:pt x="45" y="78"/>
                  </a:cubicBezTo>
                  <a:cubicBezTo>
                    <a:pt x="48" y="74"/>
                    <a:pt x="75" y="28"/>
                    <a:pt x="75" y="27"/>
                  </a:cubicBezTo>
                  <a:cubicBezTo>
                    <a:pt x="80" y="18"/>
                    <a:pt x="77" y="7"/>
                    <a:pt x="69" y="2"/>
                  </a:cubicBezTo>
                  <a:cubicBezTo>
                    <a:pt x="66" y="1"/>
                    <a:pt x="63" y="0"/>
                    <a:pt x="6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6">
              <a:extLst>
                <a:ext uri="{FF2B5EF4-FFF2-40B4-BE49-F238E27FC236}">
                  <a16:creationId xmlns:a16="http://schemas.microsoft.com/office/drawing/2014/main" id="{03B819E0-39E6-4968-9F82-70C2FC464FEE}"/>
                </a:ext>
              </a:extLst>
            </p:cNvPr>
            <p:cNvSpPr>
              <a:spLocks/>
            </p:cNvSpPr>
            <p:nvPr/>
          </p:nvSpPr>
          <p:spPr bwMode="auto">
            <a:xfrm>
              <a:off x="6645275" y="2359025"/>
              <a:ext cx="260350" cy="249238"/>
            </a:xfrm>
            <a:custGeom>
              <a:avLst/>
              <a:gdLst>
                <a:gd name="T0" fmla="*/ 158 w 164"/>
                <a:gd name="T1" fmla="*/ 0 h 157"/>
                <a:gd name="T2" fmla="*/ 0 w 164"/>
                <a:gd name="T3" fmla="*/ 157 h 157"/>
                <a:gd name="T4" fmla="*/ 16 w 164"/>
                <a:gd name="T5" fmla="*/ 157 h 157"/>
                <a:gd name="T6" fmla="*/ 164 w 164"/>
                <a:gd name="T7" fmla="*/ 8 h 157"/>
                <a:gd name="T8" fmla="*/ 158 w 164"/>
                <a:gd name="T9" fmla="*/ 0 h 157"/>
              </a:gdLst>
              <a:ahLst/>
              <a:cxnLst>
                <a:cxn ang="0">
                  <a:pos x="T0" y="T1"/>
                </a:cxn>
                <a:cxn ang="0">
                  <a:pos x="T2" y="T3"/>
                </a:cxn>
                <a:cxn ang="0">
                  <a:pos x="T4" y="T5"/>
                </a:cxn>
                <a:cxn ang="0">
                  <a:pos x="T6" y="T7"/>
                </a:cxn>
                <a:cxn ang="0">
                  <a:pos x="T8" y="T9"/>
                </a:cxn>
              </a:cxnLst>
              <a:rect l="0" t="0" r="r" b="b"/>
              <a:pathLst>
                <a:path w="164" h="157">
                  <a:moveTo>
                    <a:pt x="158" y="0"/>
                  </a:moveTo>
                  <a:lnTo>
                    <a:pt x="0" y="157"/>
                  </a:lnTo>
                  <a:lnTo>
                    <a:pt x="16" y="157"/>
                  </a:lnTo>
                  <a:lnTo>
                    <a:pt x="164" y="8"/>
                  </a:lnTo>
                  <a:lnTo>
                    <a:pt x="158" y="0"/>
                  </a:lnTo>
                  <a:close/>
                </a:path>
              </a:pathLst>
            </a:custGeom>
            <a:solidFill>
              <a:srgbClr val="E145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7">
              <a:extLst>
                <a:ext uri="{FF2B5EF4-FFF2-40B4-BE49-F238E27FC236}">
                  <a16:creationId xmlns:a16="http://schemas.microsoft.com/office/drawing/2014/main" id="{92FD8EDD-8A5C-4F40-8A82-0D4FA5D3E351}"/>
                </a:ext>
              </a:extLst>
            </p:cNvPr>
            <p:cNvSpPr>
              <a:spLocks/>
            </p:cNvSpPr>
            <p:nvPr/>
          </p:nvSpPr>
          <p:spPr bwMode="auto">
            <a:xfrm>
              <a:off x="6807200" y="2439988"/>
              <a:ext cx="180975" cy="168275"/>
            </a:xfrm>
            <a:custGeom>
              <a:avLst/>
              <a:gdLst>
                <a:gd name="T0" fmla="*/ 107 w 114"/>
                <a:gd name="T1" fmla="*/ 0 h 106"/>
                <a:gd name="T2" fmla="*/ 0 w 114"/>
                <a:gd name="T3" fmla="*/ 106 h 106"/>
                <a:gd name="T4" fmla="*/ 15 w 114"/>
                <a:gd name="T5" fmla="*/ 106 h 106"/>
                <a:gd name="T6" fmla="*/ 114 w 114"/>
                <a:gd name="T7" fmla="*/ 7 h 106"/>
                <a:gd name="T8" fmla="*/ 107 w 114"/>
                <a:gd name="T9" fmla="*/ 0 h 106"/>
              </a:gdLst>
              <a:ahLst/>
              <a:cxnLst>
                <a:cxn ang="0">
                  <a:pos x="T0" y="T1"/>
                </a:cxn>
                <a:cxn ang="0">
                  <a:pos x="T2" y="T3"/>
                </a:cxn>
                <a:cxn ang="0">
                  <a:pos x="T4" y="T5"/>
                </a:cxn>
                <a:cxn ang="0">
                  <a:pos x="T6" y="T7"/>
                </a:cxn>
                <a:cxn ang="0">
                  <a:pos x="T8" y="T9"/>
                </a:cxn>
              </a:cxnLst>
              <a:rect l="0" t="0" r="r" b="b"/>
              <a:pathLst>
                <a:path w="114" h="106">
                  <a:moveTo>
                    <a:pt x="107" y="0"/>
                  </a:moveTo>
                  <a:lnTo>
                    <a:pt x="0" y="106"/>
                  </a:lnTo>
                  <a:lnTo>
                    <a:pt x="15" y="106"/>
                  </a:lnTo>
                  <a:lnTo>
                    <a:pt x="114" y="7"/>
                  </a:lnTo>
                  <a:lnTo>
                    <a:pt x="107" y="0"/>
                  </a:lnTo>
                  <a:close/>
                </a:path>
              </a:pathLst>
            </a:custGeom>
            <a:solidFill>
              <a:srgbClr val="E145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8">
              <a:extLst>
                <a:ext uri="{FF2B5EF4-FFF2-40B4-BE49-F238E27FC236}">
                  <a16:creationId xmlns:a16="http://schemas.microsoft.com/office/drawing/2014/main" id="{17FDEA6E-E19E-41C8-A005-47B7069509C1}"/>
                </a:ext>
              </a:extLst>
            </p:cNvPr>
            <p:cNvSpPr>
              <a:spLocks/>
            </p:cNvSpPr>
            <p:nvPr/>
          </p:nvSpPr>
          <p:spPr bwMode="auto">
            <a:xfrm>
              <a:off x="6680200" y="2376488"/>
              <a:ext cx="288925" cy="231775"/>
            </a:xfrm>
            <a:custGeom>
              <a:avLst/>
              <a:gdLst>
                <a:gd name="T0" fmla="*/ 147 w 182"/>
                <a:gd name="T1" fmla="*/ 0 h 146"/>
                <a:gd name="T2" fmla="*/ 0 w 182"/>
                <a:gd name="T3" fmla="*/ 146 h 146"/>
                <a:gd name="T4" fmla="*/ 73 w 182"/>
                <a:gd name="T5" fmla="*/ 146 h 146"/>
                <a:gd name="T6" fmla="*/ 182 w 182"/>
                <a:gd name="T7" fmla="*/ 37 h 146"/>
                <a:gd name="T8" fmla="*/ 147 w 182"/>
                <a:gd name="T9" fmla="*/ 0 h 146"/>
              </a:gdLst>
              <a:ahLst/>
              <a:cxnLst>
                <a:cxn ang="0">
                  <a:pos x="T0" y="T1"/>
                </a:cxn>
                <a:cxn ang="0">
                  <a:pos x="T2" y="T3"/>
                </a:cxn>
                <a:cxn ang="0">
                  <a:pos x="T4" y="T5"/>
                </a:cxn>
                <a:cxn ang="0">
                  <a:pos x="T6" y="T7"/>
                </a:cxn>
                <a:cxn ang="0">
                  <a:pos x="T8" y="T9"/>
                </a:cxn>
              </a:cxnLst>
              <a:rect l="0" t="0" r="r" b="b"/>
              <a:pathLst>
                <a:path w="182" h="146">
                  <a:moveTo>
                    <a:pt x="147" y="0"/>
                  </a:moveTo>
                  <a:lnTo>
                    <a:pt x="0" y="146"/>
                  </a:lnTo>
                  <a:lnTo>
                    <a:pt x="73" y="146"/>
                  </a:lnTo>
                  <a:lnTo>
                    <a:pt x="182" y="37"/>
                  </a:lnTo>
                  <a:lnTo>
                    <a:pt x="147" y="0"/>
                  </a:lnTo>
                  <a:close/>
                </a:path>
              </a:pathLst>
            </a:custGeom>
            <a:solidFill>
              <a:srgbClr val="E145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3237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53B16AE-45DE-48FB-8B92-5C2759689096}"/>
              </a:ext>
            </a:extLst>
          </p:cNvPr>
          <p:cNvSpPr txBox="1">
            <a:spLocks/>
          </p:cNvSpPr>
          <p:nvPr/>
        </p:nvSpPr>
        <p:spPr>
          <a:xfrm>
            <a:off x="5355657" y="1807755"/>
            <a:ext cx="6492240" cy="7696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500" dirty="0">
                <a:solidFill>
                  <a:srgbClr val="092F57"/>
                </a:solidFill>
              </a:rPr>
              <a:t>Thank You for Coming!</a:t>
            </a:r>
          </a:p>
        </p:txBody>
      </p:sp>
      <p:cxnSp>
        <p:nvCxnSpPr>
          <p:cNvPr id="3" name="Straight Connector 2">
            <a:extLst>
              <a:ext uri="{FF2B5EF4-FFF2-40B4-BE49-F238E27FC236}">
                <a16:creationId xmlns:a16="http://schemas.microsoft.com/office/drawing/2014/main" id="{D4ED6B7D-4D73-4CA1-B194-3AE246359ACF}"/>
              </a:ext>
            </a:extLst>
          </p:cNvPr>
          <p:cNvCxnSpPr/>
          <p:nvPr/>
        </p:nvCxnSpPr>
        <p:spPr>
          <a:xfrm>
            <a:off x="5610927" y="2601792"/>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C7717E01-FDF0-4792-9542-FD2E7B63FB72}"/>
              </a:ext>
            </a:extLst>
          </p:cNvPr>
          <p:cNvGrpSpPr/>
          <p:nvPr/>
        </p:nvGrpSpPr>
        <p:grpSpPr>
          <a:xfrm>
            <a:off x="1636958" y="2347038"/>
            <a:ext cx="1765166" cy="1925763"/>
            <a:chOff x="3584575" y="5884863"/>
            <a:chExt cx="635000" cy="731837"/>
          </a:xfrm>
          <a:solidFill>
            <a:schemeClr val="bg1"/>
          </a:solidFill>
        </p:grpSpPr>
        <p:sp>
          <p:nvSpPr>
            <p:cNvPr id="5" name="Freeform 135">
              <a:extLst>
                <a:ext uri="{FF2B5EF4-FFF2-40B4-BE49-F238E27FC236}">
                  <a16:creationId xmlns:a16="http://schemas.microsoft.com/office/drawing/2014/main" id="{8C9CE1BA-6527-47F4-8378-83BC3C2B3997}"/>
                </a:ext>
              </a:extLst>
            </p:cNvPr>
            <p:cNvSpPr>
              <a:spLocks noEditPoints="1"/>
            </p:cNvSpPr>
            <p:nvPr/>
          </p:nvSpPr>
          <p:spPr bwMode="auto">
            <a:xfrm>
              <a:off x="3584575" y="5884863"/>
              <a:ext cx="635000" cy="731837"/>
            </a:xfrm>
            <a:custGeom>
              <a:avLst/>
              <a:gdLst>
                <a:gd name="T0" fmla="*/ 206 w 211"/>
                <a:gd name="T1" fmla="*/ 0 h 243"/>
                <a:gd name="T2" fmla="*/ 4 w 211"/>
                <a:gd name="T3" fmla="*/ 0 h 243"/>
                <a:gd name="T4" fmla="*/ 0 w 211"/>
                <a:gd name="T5" fmla="*/ 5 h 243"/>
                <a:gd name="T6" fmla="*/ 0 w 211"/>
                <a:gd name="T7" fmla="*/ 238 h 243"/>
                <a:gd name="T8" fmla="*/ 4 w 211"/>
                <a:gd name="T9" fmla="*/ 243 h 243"/>
                <a:gd name="T10" fmla="*/ 173 w 211"/>
                <a:gd name="T11" fmla="*/ 243 h 243"/>
                <a:gd name="T12" fmla="*/ 178 w 211"/>
                <a:gd name="T13" fmla="*/ 238 h 243"/>
                <a:gd name="T14" fmla="*/ 178 w 211"/>
                <a:gd name="T15" fmla="*/ 69 h 243"/>
                <a:gd name="T16" fmla="*/ 206 w 211"/>
                <a:gd name="T17" fmla="*/ 69 h 243"/>
                <a:gd name="T18" fmla="*/ 211 w 211"/>
                <a:gd name="T19" fmla="*/ 64 h 243"/>
                <a:gd name="T20" fmla="*/ 211 w 211"/>
                <a:gd name="T21" fmla="*/ 5 h 243"/>
                <a:gd name="T22" fmla="*/ 206 w 211"/>
                <a:gd name="T23" fmla="*/ 0 h 243"/>
                <a:gd name="T24" fmla="*/ 201 w 211"/>
                <a:gd name="T25" fmla="*/ 59 h 243"/>
                <a:gd name="T26" fmla="*/ 173 w 211"/>
                <a:gd name="T27" fmla="*/ 59 h 243"/>
                <a:gd name="T28" fmla="*/ 168 w 211"/>
                <a:gd name="T29" fmla="*/ 64 h 243"/>
                <a:gd name="T30" fmla="*/ 168 w 211"/>
                <a:gd name="T31" fmla="*/ 234 h 243"/>
                <a:gd name="T32" fmla="*/ 9 w 211"/>
                <a:gd name="T33" fmla="*/ 234 h 243"/>
                <a:gd name="T34" fmla="*/ 9 w 211"/>
                <a:gd name="T35" fmla="*/ 10 h 243"/>
                <a:gd name="T36" fmla="*/ 201 w 211"/>
                <a:gd name="T37" fmla="*/ 10 h 243"/>
                <a:gd name="T38" fmla="*/ 201 w 211"/>
                <a:gd name="T39" fmla="*/ 5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1" h="243">
                  <a:moveTo>
                    <a:pt x="206" y="0"/>
                  </a:moveTo>
                  <a:cubicBezTo>
                    <a:pt x="4" y="0"/>
                    <a:pt x="4" y="0"/>
                    <a:pt x="4" y="0"/>
                  </a:cubicBezTo>
                  <a:cubicBezTo>
                    <a:pt x="2" y="0"/>
                    <a:pt x="0" y="3"/>
                    <a:pt x="0" y="5"/>
                  </a:cubicBezTo>
                  <a:cubicBezTo>
                    <a:pt x="0" y="238"/>
                    <a:pt x="0" y="238"/>
                    <a:pt x="0" y="238"/>
                  </a:cubicBezTo>
                  <a:cubicBezTo>
                    <a:pt x="0" y="241"/>
                    <a:pt x="2" y="243"/>
                    <a:pt x="4" y="243"/>
                  </a:cubicBezTo>
                  <a:cubicBezTo>
                    <a:pt x="173" y="243"/>
                    <a:pt x="173" y="243"/>
                    <a:pt x="173" y="243"/>
                  </a:cubicBezTo>
                  <a:cubicBezTo>
                    <a:pt x="176" y="243"/>
                    <a:pt x="178" y="241"/>
                    <a:pt x="178" y="238"/>
                  </a:cubicBezTo>
                  <a:cubicBezTo>
                    <a:pt x="178" y="69"/>
                    <a:pt x="178" y="69"/>
                    <a:pt x="178" y="69"/>
                  </a:cubicBezTo>
                  <a:cubicBezTo>
                    <a:pt x="206" y="69"/>
                    <a:pt x="206" y="69"/>
                    <a:pt x="206" y="69"/>
                  </a:cubicBezTo>
                  <a:cubicBezTo>
                    <a:pt x="209" y="69"/>
                    <a:pt x="211" y="66"/>
                    <a:pt x="211" y="64"/>
                  </a:cubicBezTo>
                  <a:cubicBezTo>
                    <a:pt x="211" y="5"/>
                    <a:pt x="211" y="5"/>
                    <a:pt x="211" y="5"/>
                  </a:cubicBezTo>
                  <a:cubicBezTo>
                    <a:pt x="211" y="3"/>
                    <a:pt x="209" y="0"/>
                    <a:pt x="206" y="0"/>
                  </a:cubicBezTo>
                  <a:close/>
                  <a:moveTo>
                    <a:pt x="201" y="59"/>
                  </a:moveTo>
                  <a:cubicBezTo>
                    <a:pt x="173" y="59"/>
                    <a:pt x="173" y="59"/>
                    <a:pt x="173" y="59"/>
                  </a:cubicBezTo>
                  <a:cubicBezTo>
                    <a:pt x="170" y="59"/>
                    <a:pt x="168" y="61"/>
                    <a:pt x="168" y="64"/>
                  </a:cubicBezTo>
                  <a:cubicBezTo>
                    <a:pt x="168" y="234"/>
                    <a:pt x="168" y="234"/>
                    <a:pt x="168" y="234"/>
                  </a:cubicBezTo>
                  <a:cubicBezTo>
                    <a:pt x="9" y="234"/>
                    <a:pt x="9" y="234"/>
                    <a:pt x="9" y="234"/>
                  </a:cubicBezTo>
                  <a:cubicBezTo>
                    <a:pt x="9" y="10"/>
                    <a:pt x="9" y="10"/>
                    <a:pt x="9" y="10"/>
                  </a:cubicBezTo>
                  <a:cubicBezTo>
                    <a:pt x="201" y="10"/>
                    <a:pt x="201" y="10"/>
                    <a:pt x="201" y="10"/>
                  </a:cubicBezTo>
                  <a:lnTo>
                    <a:pt x="201" y="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6" name="Freeform 136">
              <a:extLst>
                <a:ext uri="{FF2B5EF4-FFF2-40B4-BE49-F238E27FC236}">
                  <a16:creationId xmlns:a16="http://schemas.microsoft.com/office/drawing/2014/main" id="{D2CDC1ED-028E-4B4E-A56E-950CEE61D90D}"/>
                </a:ext>
              </a:extLst>
            </p:cNvPr>
            <p:cNvSpPr>
              <a:spLocks/>
            </p:cNvSpPr>
            <p:nvPr/>
          </p:nvSpPr>
          <p:spPr bwMode="auto">
            <a:xfrm>
              <a:off x="3683000" y="6469063"/>
              <a:ext cx="338138" cy="30162"/>
            </a:xfrm>
            <a:custGeom>
              <a:avLst/>
              <a:gdLst>
                <a:gd name="T0" fmla="*/ 5 w 112"/>
                <a:gd name="T1" fmla="*/ 10 h 10"/>
                <a:gd name="T2" fmla="*/ 107 w 112"/>
                <a:gd name="T3" fmla="*/ 10 h 10"/>
                <a:gd name="T4" fmla="*/ 112 w 112"/>
                <a:gd name="T5" fmla="*/ 5 h 10"/>
                <a:gd name="T6" fmla="*/ 107 w 112"/>
                <a:gd name="T7" fmla="*/ 0 h 10"/>
                <a:gd name="T8" fmla="*/ 5 w 112"/>
                <a:gd name="T9" fmla="*/ 0 h 10"/>
                <a:gd name="T10" fmla="*/ 0 w 112"/>
                <a:gd name="T11" fmla="*/ 5 h 10"/>
                <a:gd name="T12" fmla="*/ 5 w 11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5" y="10"/>
                  </a:moveTo>
                  <a:cubicBezTo>
                    <a:pt x="107" y="10"/>
                    <a:pt x="107" y="10"/>
                    <a:pt x="107" y="10"/>
                  </a:cubicBezTo>
                  <a:cubicBezTo>
                    <a:pt x="109" y="10"/>
                    <a:pt x="112" y="8"/>
                    <a:pt x="112" y="5"/>
                  </a:cubicBezTo>
                  <a:cubicBezTo>
                    <a:pt x="112" y="2"/>
                    <a:pt x="109" y="0"/>
                    <a:pt x="107" y="0"/>
                  </a:cubicBezTo>
                  <a:cubicBezTo>
                    <a:pt x="5" y="0"/>
                    <a:pt x="5" y="0"/>
                    <a:pt x="5" y="0"/>
                  </a:cubicBezTo>
                  <a:cubicBezTo>
                    <a:pt x="2" y="0"/>
                    <a:pt x="0" y="2"/>
                    <a:pt x="0" y="5"/>
                  </a:cubicBezTo>
                  <a:cubicBezTo>
                    <a:pt x="0" y="8"/>
                    <a:pt x="2" y="10"/>
                    <a:pt x="5" y="10"/>
                  </a:cubicBezTo>
                  <a:close/>
                </a:path>
              </a:pathLst>
            </a:custGeom>
            <a:solidFill>
              <a:srgbClr val="6CC2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7" name="Freeform 137">
              <a:extLst>
                <a:ext uri="{FF2B5EF4-FFF2-40B4-BE49-F238E27FC236}">
                  <a16:creationId xmlns:a16="http://schemas.microsoft.com/office/drawing/2014/main" id="{AD99F6B8-C8AF-46BE-8E24-8C3A7D023A82}"/>
                </a:ext>
              </a:extLst>
            </p:cNvPr>
            <p:cNvSpPr>
              <a:spLocks/>
            </p:cNvSpPr>
            <p:nvPr/>
          </p:nvSpPr>
          <p:spPr bwMode="auto">
            <a:xfrm>
              <a:off x="3683000" y="6378575"/>
              <a:ext cx="338138" cy="30162"/>
            </a:xfrm>
            <a:custGeom>
              <a:avLst/>
              <a:gdLst>
                <a:gd name="T0" fmla="*/ 5 w 112"/>
                <a:gd name="T1" fmla="*/ 10 h 10"/>
                <a:gd name="T2" fmla="*/ 107 w 112"/>
                <a:gd name="T3" fmla="*/ 10 h 10"/>
                <a:gd name="T4" fmla="*/ 112 w 112"/>
                <a:gd name="T5" fmla="*/ 5 h 10"/>
                <a:gd name="T6" fmla="*/ 107 w 112"/>
                <a:gd name="T7" fmla="*/ 0 h 10"/>
                <a:gd name="T8" fmla="*/ 5 w 112"/>
                <a:gd name="T9" fmla="*/ 0 h 10"/>
                <a:gd name="T10" fmla="*/ 0 w 112"/>
                <a:gd name="T11" fmla="*/ 5 h 10"/>
                <a:gd name="T12" fmla="*/ 5 w 11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5" y="10"/>
                  </a:moveTo>
                  <a:cubicBezTo>
                    <a:pt x="107" y="10"/>
                    <a:pt x="107" y="10"/>
                    <a:pt x="107" y="10"/>
                  </a:cubicBezTo>
                  <a:cubicBezTo>
                    <a:pt x="109" y="10"/>
                    <a:pt x="112" y="8"/>
                    <a:pt x="112" y="5"/>
                  </a:cubicBezTo>
                  <a:cubicBezTo>
                    <a:pt x="112" y="2"/>
                    <a:pt x="109" y="0"/>
                    <a:pt x="107" y="0"/>
                  </a:cubicBezTo>
                  <a:cubicBezTo>
                    <a:pt x="5" y="0"/>
                    <a:pt x="5" y="0"/>
                    <a:pt x="5" y="0"/>
                  </a:cubicBezTo>
                  <a:cubicBezTo>
                    <a:pt x="2" y="0"/>
                    <a:pt x="0" y="2"/>
                    <a:pt x="0" y="5"/>
                  </a:cubicBezTo>
                  <a:cubicBezTo>
                    <a:pt x="0" y="8"/>
                    <a:pt x="2" y="10"/>
                    <a:pt x="5" y="10"/>
                  </a:cubicBezTo>
                  <a:close/>
                </a:path>
              </a:pathLst>
            </a:custGeom>
            <a:solidFill>
              <a:srgbClr val="E145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8" name="Freeform 138">
              <a:extLst>
                <a:ext uri="{FF2B5EF4-FFF2-40B4-BE49-F238E27FC236}">
                  <a16:creationId xmlns:a16="http://schemas.microsoft.com/office/drawing/2014/main" id="{0785012A-E227-4578-9F16-308C247D866D}"/>
                </a:ext>
              </a:extLst>
            </p:cNvPr>
            <p:cNvSpPr>
              <a:spLocks/>
            </p:cNvSpPr>
            <p:nvPr/>
          </p:nvSpPr>
          <p:spPr bwMode="auto">
            <a:xfrm>
              <a:off x="4146550" y="6156325"/>
              <a:ext cx="73025" cy="192087"/>
            </a:xfrm>
            <a:custGeom>
              <a:avLst/>
              <a:gdLst>
                <a:gd name="T0" fmla="*/ 19 w 24"/>
                <a:gd name="T1" fmla="*/ 0 h 64"/>
                <a:gd name="T2" fmla="*/ 5 w 24"/>
                <a:gd name="T3" fmla="*/ 0 h 64"/>
                <a:gd name="T4" fmla="*/ 0 w 24"/>
                <a:gd name="T5" fmla="*/ 5 h 64"/>
                <a:gd name="T6" fmla="*/ 5 w 24"/>
                <a:gd name="T7" fmla="*/ 10 h 64"/>
                <a:gd name="T8" fmla="*/ 14 w 24"/>
                <a:gd name="T9" fmla="*/ 10 h 64"/>
                <a:gd name="T10" fmla="*/ 14 w 24"/>
                <a:gd name="T11" fmla="*/ 54 h 64"/>
                <a:gd name="T12" fmla="*/ 5 w 24"/>
                <a:gd name="T13" fmla="*/ 54 h 64"/>
                <a:gd name="T14" fmla="*/ 0 w 24"/>
                <a:gd name="T15" fmla="*/ 59 h 64"/>
                <a:gd name="T16" fmla="*/ 5 w 24"/>
                <a:gd name="T17" fmla="*/ 64 h 64"/>
                <a:gd name="T18" fmla="*/ 19 w 24"/>
                <a:gd name="T19" fmla="*/ 64 h 64"/>
                <a:gd name="T20" fmla="*/ 24 w 24"/>
                <a:gd name="T21" fmla="*/ 59 h 64"/>
                <a:gd name="T22" fmla="*/ 24 w 24"/>
                <a:gd name="T23" fmla="*/ 5 h 64"/>
                <a:gd name="T24" fmla="*/ 19 w 24"/>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64">
                  <a:moveTo>
                    <a:pt x="19" y="0"/>
                  </a:moveTo>
                  <a:cubicBezTo>
                    <a:pt x="5" y="0"/>
                    <a:pt x="5" y="0"/>
                    <a:pt x="5" y="0"/>
                  </a:cubicBezTo>
                  <a:cubicBezTo>
                    <a:pt x="2" y="0"/>
                    <a:pt x="0" y="2"/>
                    <a:pt x="0" y="5"/>
                  </a:cubicBezTo>
                  <a:cubicBezTo>
                    <a:pt x="0" y="7"/>
                    <a:pt x="2" y="10"/>
                    <a:pt x="5" y="10"/>
                  </a:cubicBezTo>
                  <a:cubicBezTo>
                    <a:pt x="14" y="10"/>
                    <a:pt x="14" y="10"/>
                    <a:pt x="14" y="10"/>
                  </a:cubicBezTo>
                  <a:cubicBezTo>
                    <a:pt x="14" y="54"/>
                    <a:pt x="14" y="54"/>
                    <a:pt x="14" y="54"/>
                  </a:cubicBezTo>
                  <a:cubicBezTo>
                    <a:pt x="5" y="54"/>
                    <a:pt x="5" y="54"/>
                    <a:pt x="5" y="54"/>
                  </a:cubicBezTo>
                  <a:cubicBezTo>
                    <a:pt x="2" y="54"/>
                    <a:pt x="0" y="56"/>
                    <a:pt x="0" y="59"/>
                  </a:cubicBezTo>
                  <a:cubicBezTo>
                    <a:pt x="0" y="62"/>
                    <a:pt x="2" y="64"/>
                    <a:pt x="5" y="64"/>
                  </a:cubicBezTo>
                  <a:cubicBezTo>
                    <a:pt x="19" y="64"/>
                    <a:pt x="19" y="64"/>
                    <a:pt x="19" y="64"/>
                  </a:cubicBezTo>
                  <a:cubicBezTo>
                    <a:pt x="22" y="64"/>
                    <a:pt x="24" y="62"/>
                    <a:pt x="24" y="59"/>
                  </a:cubicBezTo>
                  <a:cubicBezTo>
                    <a:pt x="24" y="5"/>
                    <a:pt x="24" y="5"/>
                    <a:pt x="24" y="5"/>
                  </a:cubicBezTo>
                  <a:cubicBezTo>
                    <a:pt x="24" y="2"/>
                    <a:pt x="22" y="0"/>
                    <a:pt x="1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9" name="Freeform 139">
              <a:extLst>
                <a:ext uri="{FF2B5EF4-FFF2-40B4-BE49-F238E27FC236}">
                  <a16:creationId xmlns:a16="http://schemas.microsoft.com/office/drawing/2014/main" id="{3C3AD556-D622-4300-AF29-45C0C5B3EED4}"/>
                </a:ext>
              </a:extLst>
            </p:cNvPr>
            <p:cNvSpPr>
              <a:spLocks/>
            </p:cNvSpPr>
            <p:nvPr/>
          </p:nvSpPr>
          <p:spPr bwMode="auto">
            <a:xfrm>
              <a:off x="4146550" y="6411913"/>
              <a:ext cx="73025" cy="204787"/>
            </a:xfrm>
            <a:custGeom>
              <a:avLst/>
              <a:gdLst>
                <a:gd name="T0" fmla="*/ 19 w 24"/>
                <a:gd name="T1" fmla="*/ 0 h 68"/>
                <a:gd name="T2" fmla="*/ 5 w 24"/>
                <a:gd name="T3" fmla="*/ 0 h 68"/>
                <a:gd name="T4" fmla="*/ 0 w 24"/>
                <a:gd name="T5" fmla="*/ 5 h 68"/>
                <a:gd name="T6" fmla="*/ 5 w 24"/>
                <a:gd name="T7" fmla="*/ 10 h 68"/>
                <a:gd name="T8" fmla="*/ 14 w 24"/>
                <a:gd name="T9" fmla="*/ 10 h 68"/>
                <a:gd name="T10" fmla="*/ 14 w 24"/>
                <a:gd name="T11" fmla="*/ 59 h 68"/>
                <a:gd name="T12" fmla="*/ 5 w 24"/>
                <a:gd name="T13" fmla="*/ 59 h 68"/>
                <a:gd name="T14" fmla="*/ 0 w 24"/>
                <a:gd name="T15" fmla="*/ 63 h 68"/>
                <a:gd name="T16" fmla="*/ 5 w 24"/>
                <a:gd name="T17" fmla="*/ 68 h 68"/>
                <a:gd name="T18" fmla="*/ 19 w 24"/>
                <a:gd name="T19" fmla="*/ 68 h 68"/>
                <a:gd name="T20" fmla="*/ 24 w 24"/>
                <a:gd name="T21" fmla="*/ 63 h 68"/>
                <a:gd name="T22" fmla="*/ 24 w 24"/>
                <a:gd name="T23" fmla="*/ 5 h 68"/>
                <a:gd name="T24" fmla="*/ 19 w 24"/>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68">
                  <a:moveTo>
                    <a:pt x="19" y="0"/>
                  </a:moveTo>
                  <a:cubicBezTo>
                    <a:pt x="5" y="0"/>
                    <a:pt x="5" y="0"/>
                    <a:pt x="5" y="0"/>
                  </a:cubicBezTo>
                  <a:cubicBezTo>
                    <a:pt x="2" y="0"/>
                    <a:pt x="0" y="3"/>
                    <a:pt x="0" y="5"/>
                  </a:cubicBezTo>
                  <a:cubicBezTo>
                    <a:pt x="0" y="8"/>
                    <a:pt x="2" y="10"/>
                    <a:pt x="5" y="10"/>
                  </a:cubicBezTo>
                  <a:cubicBezTo>
                    <a:pt x="14" y="10"/>
                    <a:pt x="14" y="10"/>
                    <a:pt x="14" y="10"/>
                  </a:cubicBezTo>
                  <a:cubicBezTo>
                    <a:pt x="14" y="59"/>
                    <a:pt x="14" y="59"/>
                    <a:pt x="14" y="59"/>
                  </a:cubicBezTo>
                  <a:cubicBezTo>
                    <a:pt x="5" y="59"/>
                    <a:pt x="5" y="59"/>
                    <a:pt x="5" y="59"/>
                  </a:cubicBezTo>
                  <a:cubicBezTo>
                    <a:pt x="2" y="59"/>
                    <a:pt x="0" y="61"/>
                    <a:pt x="0" y="63"/>
                  </a:cubicBezTo>
                  <a:cubicBezTo>
                    <a:pt x="0" y="66"/>
                    <a:pt x="2" y="68"/>
                    <a:pt x="5" y="68"/>
                  </a:cubicBezTo>
                  <a:cubicBezTo>
                    <a:pt x="19" y="68"/>
                    <a:pt x="19" y="68"/>
                    <a:pt x="19" y="68"/>
                  </a:cubicBezTo>
                  <a:cubicBezTo>
                    <a:pt x="22" y="68"/>
                    <a:pt x="24" y="66"/>
                    <a:pt x="24" y="63"/>
                  </a:cubicBezTo>
                  <a:cubicBezTo>
                    <a:pt x="24" y="5"/>
                    <a:pt x="24" y="5"/>
                    <a:pt x="24" y="5"/>
                  </a:cubicBezTo>
                  <a:cubicBezTo>
                    <a:pt x="24" y="3"/>
                    <a:pt x="22" y="0"/>
                    <a:pt x="1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10" name="Freeform 140">
              <a:extLst>
                <a:ext uri="{FF2B5EF4-FFF2-40B4-BE49-F238E27FC236}">
                  <a16:creationId xmlns:a16="http://schemas.microsoft.com/office/drawing/2014/main" id="{55592FE4-433D-4201-A0F8-310187B62E2C}"/>
                </a:ext>
              </a:extLst>
            </p:cNvPr>
            <p:cNvSpPr>
              <a:spLocks noEditPoints="1"/>
            </p:cNvSpPr>
            <p:nvPr/>
          </p:nvSpPr>
          <p:spPr bwMode="auto">
            <a:xfrm>
              <a:off x="3689350" y="5978525"/>
              <a:ext cx="328613" cy="328612"/>
            </a:xfrm>
            <a:custGeom>
              <a:avLst/>
              <a:gdLst>
                <a:gd name="T0" fmla="*/ 9 w 109"/>
                <a:gd name="T1" fmla="*/ 109 h 109"/>
                <a:gd name="T2" fmla="*/ 100 w 109"/>
                <a:gd name="T3" fmla="*/ 109 h 109"/>
                <a:gd name="T4" fmla="*/ 109 w 109"/>
                <a:gd name="T5" fmla="*/ 100 h 109"/>
                <a:gd name="T6" fmla="*/ 109 w 109"/>
                <a:gd name="T7" fmla="*/ 88 h 109"/>
                <a:gd name="T8" fmla="*/ 103 w 109"/>
                <a:gd name="T9" fmla="*/ 80 h 109"/>
                <a:gd name="T10" fmla="*/ 71 w 109"/>
                <a:gd name="T11" fmla="*/ 65 h 109"/>
                <a:gd name="T12" fmla="*/ 71 w 109"/>
                <a:gd name="T13" fmla="*/ 63 h 109"/>
                <a:gd name="T14" fmla="*/ 78 w 109"/>
                <a:gd name="T15" fmla="*/ 50 h 109"/>
                <a:gd name="T16" fmla="*/ 82 w 109"/>
                <a:gd name="T17" fmla="*/ 41 h 109"/>
                <a:gd name="T18" fmla="*/ 80 w 109"/>
                <a:gd name="T19" fmla="*/ 34 h 109"/>
                <a:gd name="T20" fmla="*/ 80 w 109"/>
                <a:gd name="T21" fmla="*/ 25 h 109"/>
                <a:gd name="T22" fmla="*/ 54 w 109"/>
                <a:gd name="T23" fmla="*/ 0 h 109"/>
                <a:gd name="T24" fmla="*/ 28 w 109"/>
                <a:gd name="T25" fmla="*/ 25 h 109"/>
                <a:gd name="T26" fmla="*/ 28 w 109"/>
                <a:gd name="T27" fmla="*/ 34 h 109"/>
                <a:gd name="T28" fmla="*/ 27 w 109"/>
                <a:gd name="T29" fmla="*/ 41 h 109"/>
                <a:gd name="T30" fmla="*/ 31 w 109"/>
                <a:gd name="T31" fmla="*/ 50 h 109"/>
                <a:gd name="T32" fmla="*/ 37 w 109"/>
                <a:gd name="T33" fmla="*/ 63 h 109"/>
                <a:gd name="T34" fmla="*/ 37 w 109"/>
                <a:gd name="T35" fmla="*/ 65 h 109"/>
                <a:gd name="T36" fmla="*/ 6 w 109"/>
                <a:gd name="T37" fmla="*/ 80 h 109"/>
                <a:gd name="T38" fmla="*/ 0 w 109"/>
                <a:gd name="T39" fmla="*/ 88 h 109"/>
                <a:gd name="T40" fmla="*/ 0 w 109"/>
                <a:gd name="T41" fmla="*/ 100 h 109"/>
                <a:gd name="T42" fmla="*/ 9 w 109"/>
                <a:gd name="T43" fmla="*/ 109 h 109"/>
                <a:gd name="T44" fmla="*/ 10 w 109"/>
                <a:gd name="T45" fmla="*/ 89 h 109"/>
                <a:gd name="T46" fmla="*/ 47 w 109"/>
                <a:gd name="T47" fmla="*/ 68 h 109"/>
                <a:gd name="T48" fmla="*/ 47 w 109"/>
                <a:gd name="T49" fmla="*/ 66 h 109"/>
                <a:gd name="T50" fmla="*/ 47 w 109"/>
                <a:gd name="T51" fmla="*/ 61 h 109"/>
                <a:gd name="T52" fmla="*/ 46 w 109"/>
                <a:gd name="T53" fmla="*/ 58 h 109"/>
                <a:gd name="T54" fmla="*/ 40 w 109"/>
                <a:gd name="T55" fmla="*/ 46 h 109"/>
                <a:gd name="T56" fmla="*/ 38 w 109"/>
                <a:gd name="T57" fmla="*/ 44 h 109"/>
                <a:gd name="T58" fmla="*/ 36 w 109"/>
                <a:gd name="T59" fmla="*/ 41 h 109"/>
                <a:gd name="T60" fmla="*/ 37 w 109"/>
                <a:gd name="T61" fmla="*/ 39 h 109"/>
                <a:gd name="T62" fmla="*/ 38 w 109"/>
                <a:gd name="T63" fmla="*/ 36 h 109"/>
                <a:gd name="T64" fmla="*/ 38 w 109"/>
                <a:gd name="T65" fmla="*/ 25 h 109"/>
                <a:gd name="T66" fmla="*/ 54 w 109"/>
                <a:gd name="T67" fmla="*/ 10 h 109"/>
                <a:gd name="T68" fmla="*/ 71 w 109"/>
                <a:gd name="T69" fmla="*/ 25 h 109"/>
                <a:gd name="T70" fmla="*/ 71 w 109"/>
                <a:gd name="T71" fmla="*/ 36 h 109"/>
                <a:gd name="T72" fmla="*/ 72 w 109"/>
                <a:gd name="T73" fmla="*/ 39 h 109"/>
                <a:gd name="T74" fmla="*/ 72 w 109"/>
                <a:gd name="T75" fmla="*/ 41 h 109"/>
                <a:gd name="T76" fmla="*/ 71 w 109"/>
                <a:gd name="T77" fmla="*/ 44 h 109"/>
                <a:gd name="T78" fmla="*/ 69 w 109"/>
                <a:gd name="T79" fmla="*/ 46 h 109"/>
                <a:gd name="T80" fmla="*/ 63 w 109"/>
                <a:gd name="T81" fmla="*/ 58 h 109"/>
                <a:gd name="T82" fmla="*/ 62 w 109"/>
                <a:gd name="T83" fmla="*/ 61 h 109"/>
                <a:gd name="T84" fmla="*/ 62 w 109"/>
                <a:gd name="T85" fmla="*/ 66 h 109"/>
                <a:gd name="T86" fmla="*/ 62 w 109"/>
                <a:gd name="T87" fmla="*/ 68 h 109"/>
                <a:gd name="T88" fmla="*/ 99 w 109"/>
                <a:gd name="T89" fmla="*/ 89 h 109"/>
                <a:gd name="T90" fmla="*/ 99 w 109"/>
                <a:gd name="T91" fmla="*/ 99 h 109"/>
                <a:gd name="T92" fmla="*/ 10 w 109"/>
                <a:gd name="T93" fmla="*/ 99 h 109"/>
                <a:gd name="T94" fmla="*/ 10 w 109"/>
                <a:gd name="T95" fmla="*/ 8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9" h="109">
                  <a:moveTo>
                    <a:pt x="9" y="109"/>
                  </a:moveTo>
                  <a:cubicBezTo>
                    <a:pt x="100" y="109"/>
                    <a:pt x="100" y="109"/>
                    <a:pt x="100" y="109"/>
                  </a:cubicBezTo>
                  <a:cubicBezTo>
                    <a:pt x="105" y="109"/>
                    <a:pt x="109" y="105"/>
                    <a:pt x="109" y="100"/>
                  </a:cubicBezTo>
                  <a:cubicBezTo>
                    <a:pt x="109" y="88"/>
                    <a:pt x="109" y="88"/>
                    <a:pt x="109" y="88"/>
                  </a:cubicBezTo>
                  <a:cubicBezTo>
                    <a:pt x="109" y="84"/>
                    <a:pt x="106" y="81"/>
                    <a:pt x="103" y="80"/>
                  </a:cubicBezTo>
                  <a:cubicBezTo>
                    <a:pt x="78" y="70"/>
                    <a:pt x="72" y="66"/>
                    <a:pt x="71" y="65"/>
                  </a:cubicBezTo>
                  <a:cubicBezTo>
                    <a:pt x="71" y="63"/>
                    <a:pt x="71" y="63"/>
                    <a:pt x="71" y="63"/>
                  </a:cubicBezTo>
                  <a:cubicBezTo>
                    <a:pt x="74" y="60"/>
                    <a:pt x="77" y="55"/>
                    <a:pt x="78" y="50"/>
                  </a:cubicBezTo>
                  <a:cubicBezTo>
                    <a:pt x="81" y="48"/>
                    <a:pt x="82" y="45"/>
                    <a:pt x="82" y="41"/>
                  </a:cubicBezTo>
                  <a:cubicBezTo>
                    <a:pt x="82" y="39"/>
                    <a:pt x="82" y="36"/>
                    <a:pt x="80" y="34"/>
                  </a:cubicBezTo>
                  <a:cubicBezTo>
                    <a:pt x="80" y="25"/>
                    <a:pt x="80" y="25"/>
                    <a:pt x="80" y="25"/>
                  </a:cubicBezTo>
                  <a:cubicBezTo>
                    <a:pt x="80" y="10"/>
                    <a:pt x="71" y="0"/>
                    <a:pt x="54" y="0"/>
                  </a:cubicBezTo>
                  <a:cubicBezTo>
                    <a:pt x="38" y="0"/>
                    <a:pt x="28" y="10"/>
                    <a:pt x="28" y="25"/>
                  </a:cubicBezTo>
                  <a:cubicBezTo>
                    <a:pt x="28" y="34"/>
                    <a:pt x="28" y="34"/>
                    <a:pt x="28" y="34"/>
                  </a:cubicBezTo>
                  <a:cubicBezTo>
                    <a:pt x="27" y="36"/>
                    <a:pt x="27" y="39"/>
                    <a:pt x="27" y="41"/>
                  </a:cubicBezTo>
                  <a:cubicBezTo>
                    <a:pt x="27" y="45"/>
                    <a:pt x="28" y="48"/>
                    <a:pt x="31" y="50"/>
                  </a:cubicBezTo>
                  <a:cubicBezTo>
                    <a:pt x="32" y="55"/>
                    <a:pt x="34" y="60"/>
                    <a:pt x="37" y="63"/>
                  </a:cubicBezTo>
                  <a:cubicBezTo>
                    <a:pt x="37" y="65"/>
                    <a:pt x="37" y="65"/>
                    <a:pt x="37" y="65"/>
                  </a:cubicBezTo>
                  <a:cubicBezTo>
                    <a:pt x="36" y="66"/>
                    <a:pt x="30" y="71"/>
                    <a:pt x="6" y="80"/>
                  </a:cubicBezTo>
                  <a:cubicBezTo>
                    <a:pt x="2" y="81"/>
                    <a:pt x="0" y="84"/>
                    <a:pt x="0" y="88"/>
                  </a:cubicBezTo>
                  <a:cubicBezTo>
                    <a:pt x="0" y="100"/>
                    <a:pt x="0" y="100"/>
                    <a:pt x="0" y="100"/>
                  </a:cubicBezTo>
                  <a:cubicBezTo>
                    <a:pt x="0" y="105"/>
                    <a:pt x="4" y="109"/>
                    <a:pt x="9" y="109"/>
                  </a:cubicBezTo>
                  <a:close/>
                  <a:moveTo>
                    <a:pt x="10" y="89"/>
                  </a:moveTo>
                  <a:cubicBezTo>
                    <a:pt x="42" y="76"/>
                    <a:pt x="46" y="72"/>
                    <a:pt x="47" y="68"/>
                  </a:cubicBezTo>
                  <a:cubicBezTo>
                    <a:pt x="47" y="67"/>
                    <a:pt x="47" y="67"/>
                    <a:pt x="47" y="66"/>
                  </a:cubicBezTo>
                  <a:cubicBezTo>
                    <a:pt x="47" y="61"/>
                    <a:pt x="47" y="61"/>
                    <a:pt x="47" y="61"/>
                  </a:cubicBezTo>
                  <a:cubicBezTo>
                    <a:pt x="47" y="60"/>
                    <a:pt x="47" y="59"/>
                    <a:pt x="46" y="58"/>
                  </a:cubicBezTo>
                  <a:cubicBezTo>
                    <a:pt x="43" y="55"/>
                    <a:pt x="41" y="51"/>
                    <a:pt x="40" y="46"/>
                  </a:cubicBezTo>
                  <a:cubicBezTo>
                    <a:pt x="39" y="45"/>
                    <a:pt x="39" y="44"/>
                    <a:pt x="38" y="44"/>
                  </a:cubicBezTo>
                  <a:cubicBezTo>
                    <a:pt x="37" y="43"/>
                    <a:pt x="36" y="42"/>
                    <a:pt x="36" y="41"/>
                  </a:cubicBezTo>
                  <a:cubicBezTo>
                    <a:pt x="36" y="40"/>
                    <a:pt x="37" y="39"/>
                    <a:pt x="37" y="39"/>
                  </a:cubicBezTo>
                  <a:cubicBezTo>
                    <a:pt x="38" y="38"/>
                    <a:pt x="38" y="37"/>
                    <a:pt x="38" y="36"/>
                  </a:cubicBezTo>
                  <a:cubicBezTo>
                    <a:pt x="38" y="25"/>
                    <a:pt x="38" y="25"/>
                    <a:pt x="38" y="25"/>
                  </a:cubicBezTo>
                  <a:cubicBezTo>
                    <a:pt x="38" y="15"/>
                    <a:pt x="44" y="10"/>
                    <a:pt x="54" y="10"/>
                  </a:cubicBezTo>
                  <a:cubicBezTo>
                    <a:pt x="65" y="10"/>
                    <a:pt x="71" y="15"/>
                    <a:pt x="71" y="25"/>
                  </a:cubicBezTo>
                  <a:cubicBezTo>
                    <a:pt x="71" y="36"/>
                    <a:pt x="71" y="36"/>
                    <a:pt x="71" y="36"/>
                  </a:cubicBezTo>
                  <a:cubicBezTo>
                    <a:pt x="71" y="37"/>
                    <a:pt x="71" y="38"/>
                    <a:pt x="72" y="39"/>
                  </a:cubicBezTo>
                  <a:cubicBezTo>
                    <a:pt x="72" y="39"/>
                    <a:pt x="72" y="40"/>
                    <a:pt x="72" y="41"/>
                  </a:cubicBezTo>
                  <a:cubicBezTo>
                    <a:pt x="72" y="42"/>
                    <a:pt x="72" y="43"/>
                    <a:pt x="71" y="44"/>
                  </a:cubicBezTo>
                  <a:cubicBezTo>
                    <a:pt x="70" y="44"/>
                    <a:pt x="69" y="45"/>
                    <a:pt x="69" y="46"/>
                  </a:cubicBezTo>
                  <a:cubicBezTo>
                    <a:pt x="68" y="51"/>
                    <a:pt x="66" y="55"/>
                    <a:pt x="63" y="58"/>
                  </a:cubicBezTo>
                  <a:cubicBezTo>
                    <a:pt x="62" y="59"/>
                    <a:pt x="62" y="60"/>
                    <a:pt x="62" y="61"/>
                  </a:cubicBezTo>
                  <a:cubicBezTo>
                    <a:pt x="62" y="66"/>
                    <a:pt x="62" y="66"/>
                    <a:pt x="62" y="66"/>
                  </a:cubicBezTo>
                  <a:cubicBezTo>
                    <a:pt x="62" y="67"/>
                    <a:pt x="62" y="67"/>
                    <a:pt x="62" y="68"/>
                  </a:cubicBezTo>
                  <a:cubicBezTo>
                    <a:pt x="63" y="72"/>
                    <a:pt x="67" y="76"/>
                    <a:pt x="99" y="89"/>
                  </a:cubicBezTo>
                  <a:cubicBezTo>
                    <a:pt x="99" y="99"/>
                    <a:pt x="99" y="99"/>
                    <a:pt x="99" y="99"/>
                  </a:cubicBezTo>
                  <a:cubicBezTo>
                    <a:pt x="10" y="99"/>
                    <a:pt x="10" y="99"/>
                    <a:pt x="10" y="99"/>
                  </a:cubicBezTo>
                  <a:lnTo>
                    <a:pt x="10" y="89"/>
                  </a:ln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grpSp>
      <p:grpSp>
        <p:nvGrpSpPr>
          <p:cNvPr id="11" name="Group 10">
            <a:extLst>
              <a:ext uri="{FF2B5EF4-FFF2-40B4-BE49-F238E27FC236}">
                <a16:creationId xmlns:a16="http://schemas.microsoft.com/office/drawing/2014/main" id="{58BD8004-4C76-4F21-B839-D494885EB5FC}"/>
              </a:ext>
            </a:extLst>
          </p:cNvPr>
          <p:cNvGrpSpPr/>
          <p:nvPr/>
        </p:nvGrpSpPr>
        <p:grpSpPr>
          <a:xfrm>
            <a:off x="5496086" y="2848255"/>
            <a:ext cx="6477988" cy="3074999"/>
            <a:chOff x="5198135" y="2450986"/>
            <a:chExt cx="6477988" cy="3074999"/>
          </a:xfrm>
        </p:grpSpPr>
        <p:sp>
          <p:nvSpPr>
            <p:cNvPr id="12" name="TextBox 11">
              <a:extLst>
                <a:ext uri="{FF2B5EF4-FFF2-40B4-BE49-F238E27FC236}">
                  <a16:creationId xmlns:a16="http://schemas.microsoft.com/office/drawing/2014/main" id="{2DEFA294-E08D-4BCD-9800-39D411712226}"/>
                </a:ext>
              </a:extLst>
            </p:cNvPr>
            <p:cNvSpPr txBox="1"/>
            <p:nvPr/>
          </p:nvSpPr>
          <p:spPr>
            <a:xfrm>
              <a:off x="5230781" y="2455082"/>
              <a:ext cx="3149425"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Sheena Coles</a:t>
              </a:r>
            </a:p>
            <a:p>
              <a:r>
                <a:rPr lang="en-US" dirty="0">
                  <a:latin typeface="Arial" panose="020B0604020202020204" pitchFamily="34" charset="0"/>
                  <a:cs typeface="Arial" panose="020B0604020202020204" pitchFamily="34" charset="0"/>
                  <a:hlinkClick r:id="rId2"/>
                </a:rPr>
                <a:t>SColes@sco.Idaho.gov</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208-334-3100 </a:t>
              </a:r>
            </a:p>
          </p:txBody>
        </p:sp>
        <p:sp>
          <p:nvSpPr>
            <p:cNvPr id="13" name="TextBox 12">
              <a:extLst>
                <a:ext uri="{FF2B5EF4-FFF2-40B4-BE49-F238E27FC236}">
                  <a16:creationId xmlns:a16="http://schemas.microsoft.com/office/drawing/2014/main" id="{7CEAEF9C-A3BD-4D5D-8D9B-1BB7CCF0BB7B}"/>
                </a:ext>
              </a:extLst>
            </p:cNvPr>
            <p:cNvSpPr txBox="1"/>
            <p:nvPr/>
          </p:nvSpPr>
          <p:spPr>
            <a:xfrm>
              <a:off x="6687723" y="5156653"/>
              <a:ext cx="306781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Luma: </a:t>
              </a:r>
              <a:r>
                <a:rPr lang="en-US" u="sng" dirty="0">
                  <a:latin typeface="Arial" panose="020B0604020202020204" pitchFamily="34" charset="0"/>
                  <a:cs typeface="Arial" panose="020B0604020202020204" pitchFamily="34" charset="0"/>
                  <a:hlinkClick r:id="rId3"/>
                </a:rPr>
                <a:t>luma@sco.idaho.gov</a:t>
              </a:r>
              <a:endParaRPr lang="en-US"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C9AA2AF-6697-448C-B1C9-6EAA663DE603}"/>
                </a:ext>
              </a:extLst>
            </p:cNvPr>
            <p:cNvSpPr txBox="1"/>
            <p:nvPr/>
          </p:nvSpPr>
          <p:spPr>
            <a:xfrm>
              <a:off x="5230782" y="4260052"/>
              <a:ext cx="284973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Heath Ribordy</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4"/>
                </a:rPr>
                <a:t>hribordy@sco.Idaho.gov</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C35CA58-D131-47E2-8C51-DDD16D4C714B}"/>
                </a:ext>
              </a:extLst>
            </p:cNvPr>
            <p:cNvSpPr txBox="1"/>
            <p:nvPr/>
          </p:nvSpPr>
          <p:spPr>
            <a:xfrm>
              <a:off x="8608304" y="3466015"/>
              <a:ext cx="3067819"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Danielle Blackmer</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5"/>
                </a:rPr>
                <a:t>dblackmer@sco.Idaho.gov</a:t>
              </a:r>
              <a:r>
                <a:rPr lang="en-US" dirty="0">
                  <a:latin typeface="Arial" panose="020B0604020202020204" pitchFamily="34" charset="0"/>
                  <a:cs typeface="Arial" panose="020B0604020202020204" pitchFamily="34" charset="0"/>
                </a:rPr>
                <a:t> </a:t>
              </a:r>
            </a:p>
            <a:p>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061E0E1-0884-4DA3-8EBE-1A5E0EE049B9}"/>
                </a:ext>
              </a:extLst>
            </p:cNvPr>
            <p:cNvSpPr txBox="1"/>
            <p:nvPr/>
          </p:nvSpPr>
          <p:spPr>
            <a:xfrm>
              <a:off x="5198135" y="3466015"/>
              <a:ext cx="284973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Chris Lehosit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6"/>
                </a:rPr>
                <a:t>clehosit@sco.Idaho.gov</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F508BAA8-7CCE-49D2-9AC4-7B3DCCB6CBE5}"/>
                </a:ext>
              </a:extLst>
            </p:cNvPr>
            <p:cNvSpPr txBox="1"/>
            <p:nvPr/>
          </p:nvSpPr>
          <p:spPr>
            <a:xfrm>
              <a:off x="8630467" y="4260052"/>
              <a:ext cx="284973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Tina Fuller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7"/>
                </a:rPr>
                <a:t>tfuller@sco.Idaho.gov</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7E3A08B0-7D5E-4A06-9C67-3EBFC40E1E06}"/>
                </a:ext>
              </a:extLst>
            </p:cNvPr>
            <p:cNvSpPr txBox="1"/>
            <p:nvPr/>
          </p:nvSpPr>
          <p:spPr>
            <a:xfrm>
              <a:off x="8608304" y="2450986"/>
              <a:ext cx="282591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Alex Doench </a:t>
              </a:r>
            </a:p>
            <a:p>
              <a:r>
                <a:rPr lang="en-US" dirty="0">
                  <a:latin typeface="Arial" panose="020B0604020202020204" pitchFamily="34" charset="0"/>
                  <a:cs typeface="Arial" panose="020B0604020202020204" pitchFamily="34" charset="0"/>
                  <a:hlinkClick r:id="rId8"/>
                </a:rPr>
                <a:t>adoench@sco.Idaho.gov</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208-332-8841</a:t>
              </a:r>
            </a:p>
          </p:txBody>
        </p:sp>
      </p:grpSp>
    </p:spTree>
    <p:extLst>
      <p:ext uri="{BB962C8B-B14F-4D97-AF65-F5344CB8AC3E}">
        <p14:creationId xmlns:p14="http://schemas.microsoft.com/office/powerpoint/2010/main" val="3966926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5F01891-17FC-4C35-B39B-B24F30E454BA}"/>
              </a:ext>
            </a:extLst>
          </p:cNvPr>
          <p:cNvSpPr txBox="1">
            <a:spLocks/>
          </p:cNvSpPr>
          <p:nvPr/>
        </p:nvSpPr>
        <p:spPr>
          <a:xfrm>
            <a:off x="5304034" y="2474017"/>
            <a:ext cx="6492240" cy="30632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500" dirty="0">
                <a:solidFill>
                  <a:srgbClr val="092F57"/>
                </a:solidFill>
              </a:rPr>
              <a:t>Questions</a:t>
            </a:r>
          </a:p>
        </p:txBody>
      </p:sp>
      <p:cxnSp>
        <p:nvCxnSpPr>
          <p:cNvPr id="3" name="Straight Connector 2">
            <a:extLst>
              <a:ext uri="{FF2B5EF4-FFF2-40B4-BE49-F238E27FC236}">
                <a16:creationId xmlns:a16="http://schemas.microsoft.com/office/drawing/2014/main" id="{F404CDBB-F841-49C5-9434-2985C7A15CF3}"/>
              </a:ext>
            </a:extLst>
          </p:cNvPr>
          <p:cNvCxnSpPr/>
          <p:nvPr/>
        </p:nvCxnSpPr>
        <p:spPr>
          <a:xfrm>
            <a:off x="5570734" y="3243637"/>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B8AFD049-2CA5-4B34-BDC5-6E15CC5BFE58}"/>
              </a:ext>
            </a:extLst>
          </p:cNvPr>
          <p:cNvGrpSpPr/>
          <p:nvPr/>
        </p:nvGrpSpPr>
        <p:grpSpPr>
          <a:xfrm>
            <a:off x="1430892" y="2018088"/>
            <a:ext cx="2057399" cy="2057395"/>
            <a:chOff x="2314575" y="2084388"/>
            <a:chExt cx="958851" cy="958849"/>
          </a:xfrm>
          <a:solidFill>
            <a:schemeClr val="bg1"/>
          </a:solidFill>
        </p:grpSpPr>
        <p:sp>
          <p:nvSpPr>
            <p:cNvPr id="5" name="Freeform 43">
              <a:extLst>
                <a:ext uri="{FF2B5EF4-FFF2-40B4-BE49-F238E27FC236}">
                  <a16:creationId xmlns:a16="http://schemas.microsoft.com/office/drawing/2014/main" id="{D47F7617-6166-45FB-8D0E-41794C7C6547}"/>
                </a:ext>
              </a:extLst>
            </p:cNvPr>
            <p:cNvSpPr>
              <a:spLocks noEditPoints="1"/>
            </p:cNvSpPr>
            <p:nvPr/>
          </p:nvSpPr>
          <p:spPr bwMode="auto">
            <a:xfrm>
              <a:off x="2314575" y="2084388"/>
              <a:ext cx="958851" cy="958849"/>
            </a:xfrm>
            <a:custGeom>
              <a:avLst/>
              <a:gdLst>
                <a:gd name="T0" fmla="*/ 340 w 355"/>
                <a:gd name="T1" fmla="*/ 283 h 355"/>
                <a:gd name="T2" fmla="*/ 263 w 355"/>
                <a:gd name="T3" fmla="*/ 207 h 355"/>
                <a:gd name="T4" fmla="*/ 280 w 355"/>
                <a:gd name="T5" fmla="*/ 140 h 355"/>
                <a:gd name="T6" fmla="*/ 239 w 355"/>
                <a:gd name="T7" fmla="*/ 41 h 355"/>
                <a:gd name="T8" fmla="*/ 140 w 355"/>
                <a:gd name="T9" fmla="*/ 0 h 355"/>
                <a:gd name="T10" fmla="*/ 1 w 355"/>
                <a:gd name="T11" fmla="*/ 140 h 355"/>
                <a:gd name="T12" fmla="*/ 41 w 355"/>
                <a:gd name="T13" fmla="*/ 239 h 355"/>
                <a:gd name="T14" fmla="*/ 140 w 355"/>
                <a:gd name="T15" fmla="*/ 280 h 355"/>
                <a:gd name="T16" fmla="*/ 207 w 355"/>
                <a:gd name="T17" fmla="*/ 263 h 355"/>
                <a:gd name="T18" fmla="*/ 284 w 355"/>
                <a:gd name="T19" fmla="*/ 339 h 355"/>
                <a:gd name="T20" fmla="*/ 340 w 355"/>
                <a:gd name="T21" fmla="*/ 339 h 355"/>
                <a:gd name="T22" fmla="*/ 340 w 355"/>
                <a:gd name="T23" fmla="*/ 283 h 355"/>
                <a:gd name="T24" fmla="*/ 140 w 355"/>
                <a:gd name="T25" fmla="*/ 240 h 355"/>
                <a:gd name="T26" fmla="*/ 70 w 355"/>
                <a:gd name="T27" fmla="*/ 211 h 355"/>
                <a:gd name="T28" fmla="*/ 41 w 355"/>
                <a:gd name="T29" fmla="*/ 140 h 355"/>
                <a:gd name="T30" fmla="*/ 140 w 355"/>
                <a:gd name="T31" fmla="*/ 40 h 355"/>
                <a:gd name="T32" fmla="*/ 240 w 355"/>
                <a:gd name="T33" fmla="*/ 140 h 355"/>
                <a:gd name="T34" fmla="*/ 140 w 355"/>
                <a:gd name="T35" fmla="*/ 2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355">
                  <a:moveTo>
                    <a:pt x="340" y="283"/>
                  </a:moveTo>
                  <a:cubicBezTo>
                    <a:pt x="263" y="207"/>
                    <a:pt x="263" y="207"/>
                    <a:pt x="263" y="207"/>
                  </a:cubicBezTo>
                  <a:cubicBezTo>
                    <a:pt x="274" y="187"/>
                    <a:pt x="280" y="164"/>
                    <a:pt x="280" y="140"/>
                  </a:cubicBezTo>
                  <a:cubicBezTo>
                    <a:pt x="280" y="103"/>
                    <a:pt x="266" y="68"/>
                    <a:pt x="239" y="41"/>
                  </a:cubicBezTo>
                  <a:cubicBezTo>
                    <a:pt x="213" y="15"/>
                    <a:pt x="178" y="0"/>
                    <a:pt x="140" y="0"/>
                  </a:cubicBezTo>
                  <a:cubicBezTo>
                    <a:pt x="63" y="0"/>
                    <a:pt x="1" y="63"/>
                    <a:pt x="1" y="140"/>
                  </a:cubicBezTo>
                  <a:cubicBezTo>
                    <a:pt x="0" y="177"/>
                    <a:pt x="15" y="213"/>
                    <a:pt x="41" y="239"/>
                  </a:cubicBezTo>
                  <a:cubicBezTo>
                    <a:pt x="68" y="265"/>
                    <a:pt x="103" y="280"/>
                    <a:pt x="140" y="280"/>
                  </a:cubicBezTo>
                  <a:cubicBezTo>
                    <a:pt x="165" y="280"/>
                    <a:pt x="187" y="274"/>
                    <a:pt x="207" y="263"/>
                  </a:cubicBezTo>
                  <a:cubicBezTo>
                    <a:pt x="284" y="339"/>
                    <a:pt x="284" y="339"/>
                    <a:pt x="284" y="339"/>
                  </a:cubicBezTo>
                  <a:cubicBezTo>
                    <a:pt x="299" y="355"/>
                    <a:pt x="324" y="355"/>
                    <a:pt x="340" y="339"/>
                  </a:cubicBezTo>
                  <a:cubicBezTo>
                    <a:pt x="355" y="324"/>
                    <a:pt x="355" y="299"/>
                    <a:pt x="340" y="283"/>
                  </a:cubicBezTo>
                  <a:close/>
                  <a:moveTo>
                    <a:pt x="140" y="240"/>
                  </a:moveTo>
                  <a:cubicBezTo>
                    <a:pt x="114" y="240"/>
                    <a:pt x="89" y="229"/>
                    <a:pt x="70" y="211"/>
                  </a:cubicBezTo>
                  <a:cubicBezTo>
                    <a:pt x="51" y="192"/>
                    <a:pt x="41" y="167"/>
                    <a:pt x="41" y="140"/>
                  </a:cubicBezTo>
                  <a:cubicBezTo>
                    <a:pt x="41" y="85"/>
                    <a:pt x="85" y="40"/>
                    <a:pt x="140" y="40"/>
                  </a:cubicBezTo>
                  <a:cubicBezTo>
                    <a:pt x="195" y="40"/>
                    <a:pt x="240" y="85"/>
                    <a:pt x="240" y="140"/>
                  </a:cubicBezTo>
                  <a:cubicBezTo>
                    <a:pt x="240" y="195"/>
                    <a:pt x="195" y="240"/>
                    <a:pt x="140"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44">
              <a:extLst>
                <a:ext uri="{FF2B5EF4-FFF2-40B4-BE49-F238E27FC236}">
                  <a16:creationId xmlns:a16="http://schemas.microsoft.com/office/drawing/2014/main" id="{8AB0C84C-A08C-44F8-BE28-0671CA3719C7}"/>
                </a:ext>
              </a:extLst>
            </p:cNvPr>
            <p:cNvSpPr>
              <a:spLocks noEditPoints="1"/>
            </p:cNvSpPr>
            <p:nvPr/>
          </p:nvSpPr>
          <p:spPr bwMode="auto">
            <a:xfrm>
              <a:off x="2552700" y="2273300"/>
              <a:ext cx="280988" cy="377825"/>
            </a:xfrm>
            <a:custGeom>
              <a:avLst/>
              <a:gdLst>
                <a:gd name="T0" fmla="*/ 67 w 104"/>
                <a:gd name="T1" fmla="*/ 97 h 140"/>
                <a:gd name="T2" fmla="*/ 31 w 104"/>
                <a:gd name="T3" fmla="*/ 97 h 140"/>
                <a:gd name="T4" fmla="*/ 31 w 104"/>
                <a:gd name="T5" fmla="*/ 93 h 140"/>
                <a:gd name="T6" fmla="*/ 33 w 104"/>
                <a:gd name="T7" fmla="*/ 78 h 140"/>
                <a:gd name="T8" fmla="*/ 40 w 104"/>
                <a:gd name="T9" fmla="*/ 68 h 140"/>
                <a:gd name="T10" fmla="*/ 58 w 104"/>
                <a:gd name="T11" fmla="*/ 52 h 140"/>
                <a:gd name="T12" fmla="*/ 65 w 104"/>
                <a:gd name="T13" fmla="*/ 40 h 140"/>
                <a:gd name="T14" fmla="*/ 62 w 104"/>
                <a:gd name="T15" fmla="*/ 32 h 140"/>
                <a:gd name="T16" fmla="*/ 53 w 104"/>
                <a:gd name="T17" fmla="*/ 29 h 140"/>
                <a:gd name="T18" fmla="*/ 42 w 104"/>
                <a:gd name="T19" fmla="*/ 34 h 140"/>
                <a:gd name="T20" fmla="*/ 37 w 104"/>
                <a:gd name="T21" fmla="*/ 49 h 140"/>
                <a:gd name="T22" fmla="*/ 0 w 104"/>
                <a:gd name="T23" fmla="*/ 45 h 140"/>
                <a:gd name="T24" fmla="*/ 15 w 104"/>
                <a:gd name="T25" fmla="*/ 13 h 140"/>
                <a:gd name="T26" fmla="*/ 54 w 104"/>
                <a:gd name="T27" fmla="*/ 0 h 140"/>
                <a:gd name="T28" fmla="*/ 87 w 104"/>
                <a:gd name="T29" fmla="*/ 9 h 140"/>
                <a:gd name="T30" fmla="*/ 104 w 104"/>
                <a:gd name="T31" fmla="*/ 40 h 140"/>
                <a:gd name="T32" fmla="*/ 99 w 104"/>
                <a:gd name="T33" fmla="*/ 55 h 140"/>
                <a:gd name="T34" fmla="*/ 81 w 104"/>
                <a:gd name="T35" fmla="*/ 73 h 140"/>
                <a:gd name="T36" fmla="*/ 69 w 104"/>
                <a:gd name="T37" fmla="*/ 85 h 140"/>
                <a:gd name="T38" fmla="*/ 67 w 104"/>
                <a:gd name="T39" fmla="*/ 97 h 140"/>
                <a:gd name="T40" fmla="*/ 30 w 104"/>
                <a:gd name="T41" fmla="*/ 106 h 140"/>
                <a:gd name="T42" fmla="*/ 68 w 104"/>
                <a:gd name="T43" fmla="*/ 106 h 140"/>
                <a:gd name="T44" fmla="*/ 68 w 104"/>
                <a:gd name="T45" fmla="*/ 140 h 140"/>
                <a:gd name="T46" fmla="*/ 30 w 104"/>
                <a:gd name="T47" fmla="*/ 140 h 140"/>
                <a:gd name="T48" fmla="*/ 30 w 104"/>
                <a:gd name="T49" fmla="*/ 10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40">
                  <a:moveTo>
                    <a:pt x="67" y="97"/>
                  </a:moveTo>
                  <a:cubicBezTo>
                    <a:pt x="31" y="97"/>
                    <a:pt x="31" y="97"/>
                    <a:pt x="31" y="97"/>
                  </a:cubicBezTo>
                  <a:cubicBezTo>
                    <a:pt x="31" y="93"/>
                    <a:pt x="31" y="93"/>
                    <a:pt x="31" y="93"/>
                  </a:cubicBezTo>
                  <a:cubicBezTo>
                    <a:pt x="31" y="87"/>
                    <a:pt x="32" y="82"/>
                    <a:pt x="33" y="78"/>
                  </a:cubicBezTo>
                  <a:cubicBezTo>
                    <a:pt x="35" y="75"/>
                    <a:pt x="37" y="71"/>
                    <a:pt x="40" y="68"/>
                  </a:cubicBezTo>
                  <a:cubicBezTo>
                    <a:pt x="42" y="65"/>
                    <a:pt x="48" y="60"/>
                    <a:pt x="58" y="52"/>
                  </a:cubicBezTo>
                  <a:cubicBezTo>
                    <a:pt x="63" y="48"/>
                    <a:pt x="65" y="44"/>
                    <a:pt x="65" y="40"/>
                  </a:cubicBezTo>
                  <a:cubicBezTo>
                    <a:pt x="65" y="37"/>
                    <a:pt x="64" y="34"/>
                    <a:pt x="62" y="32"/>
                  </a:cubicBezTo>
                  <a:cubicBezTo>
                    <a:pt x="60" y="30"/>
                    <a:pt x="57" y="29"/>
                    <a:pt x="53" y="29"/>
                  </a:cubicBezTo>
                  <a:cubicBezTo>
                    <a:pt x="49" y="29"/>
                    <a:pt x="45" y="31"/>
                    <a:pt x="42" y="34"/>
                  </a:cubicBezTo>
                  <a:cubicBezTo>
                    <a:pt x="39" y="37"/>
                    <a:pt x="37" y="42"/>
                    <a:pt x="37" y="49"/>
                  </a:cubicBezTo>
                  <a:cubicBezTo>
                    <a:pt x="0" y="45"/>
                    <a:pt x="0" y="45"/>
                    <a:pt x="0" y="45"/>
                  </a:cubicBezTo>
                  <a:cubicBezTo>
                    <a:pt x="2" y="31"/>
                    <a:pt x="6" y="21"/>
                    <a:pt x="15" y="13"/>
                  </a:cubicBezTo>
                  <a:cubicBezTo>
                    <a:pt x="23" y="4"/>
                    <a:pt x="36" y="0"/>
                    <a:pt x="54" y="0"/>
                  </a:cubicBezTo>
                  <a:cubicBezTo>
                    <a:pt x="67" y="0"/>
                    <a:pt x="78" y="3"/>
                    <a:pt x="87" y="9"/>
                  </a:cubicBezTo>
                  <a:cubicBezTo>
                    <a:pt x="98" y="16"/>
                    <a:pt x="104" y="27"/>
                    <a:pt x="104" y="40"/>
                  </a:cubicBezTo>
                  <a:cubicBezTo>
                    <a:pt x="104" y="45"/>
                    <a:pt x="102" y="50"/>
                    <a:pt x="99" y="55"/>
                  </a:cubicBezTo>
                  <a:cubicBezTo>
                    <a:pt x="96" y="60"/>
                    <a:pt x="90" y="66"/>
                    <a:pt x="81" y="73"/>
                  </a:cubicBezTo>
                  <a:cubicBezTo>
                    <a:pt x="75" y="78"/>
                    <a:pt x="71" y="82"/>
                    <a:pt x="69" y="85"/>
                  </a:cubicBezTo>
                  <a:cubicBezTo>
                    <a:pt x="68" y="88"/>
                    <a:pt x="67" y="92"/>
                    <a:pt x="67" y="97"/>
                  </a:cubicBezTo>
                  <a:close/>
                  <a:moveTo>
                    <a:pt x="30" y="106"/>
                  </a:moveTo>
                  <a:cubicBezTo>
                    <a:pt x="68" y="106"/>
                    <a:pt x="68" y="106"/>
                    <a:pt x="68" y="106"/>
                  </a:cubicBezTo>
                  <a:cubicBezTo>
                    <a:pt x="68" y="140"/>
                    <a:pt x="68" y="140"/>
                    <a:pt x="68" y="140"/>
                  </a:cubicBezTo>
                  <a:cubicBezTo>
                    <a:pt x="30" y="140"/>
                    <a:pt x="30" y="140"/>
                    <a:pt x="30" y="140"/>
                  </a:cubicBezTo>
                  <a:lnTo>
                    <a:pt x="30" y="106"/>
                  </a:lnTo>
                  <a:close/>
                </a:path>
              </a:pathLst>
            </a:custGeom>
            <a:solidFill>
              <a:srgbClr val="6CC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678297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2FB810A-3CA7-45B8-A416-5F9D25E9075D}"/>
              </a:ext>
            </a:extLst>
          </p:cNvPr>
          <p:cNvGrpSpPr/>
          <p:nvPr/>
        </p:nvGrpSpPr>
        <p:grpSpPr>
          <a:xfrm>
            <a:off x="5364662" y="2502083"/>
            <a:ext cx="6492240" cy="1084807"/>
            <a:chOff x="4783749" y="2581795"/>
            <a:chExt cx="6492240" cy="1084807"/>
          </a:xfrm>
        </p:grpSpPr>
        <p:sp>
          <p:nvSpPr>
            <p:cNvPr id="2" name="Content Placeholder 2">
              <a:extLst>
                <a:ext uri="{FF2B5EF4-FFF2-40B4-BE49-F238E27FC236}">
                  <a16:creationId xmlns:a16="http://schemas.microsoft.com/office/drawing/2014/main" id="{A8C34D27-B7B8-491A-B14D-4E145367E52E}"/>
                </a:ext>
              </a:extLst>
            </p:cNvPr>
            <p:cNvSpPr txBox="1">
              <a:spLocks/>
            </p:cNvSpPr>
            <p:nvPr/>
          </p:nvSpPr>
          <p:spPr>
            <a:xfrm>
              <a:off x="4783749" y="2581795"/>
              <a:ext cx="6492240" cy="1084807"/>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500" dirty="0">
                  <a:solidFill>
                    <a:srgbClr val="092F57"/>
                  </a:solidFill>
                  <a:latin typeface="Arial" panose="020B0604020202020204" pitchFamily="34" charset="0"/>
                  <a:cs typeface="Arial" panose="020B0604020202020204" pitchFamily="34" charset="0"/>
                </a:rPr>
                <a:t>Project Timeline</a:t>
              </a:r>
            </a:p>
            <a:p>
              <a:pPr marL="0" indent="0" algn="ctr">
                <a:buNone/>
              </a:pPr>
              <a:r>
                <a:rPr lang="en-US" sz="4500" dirty="0">
                  <a:solidFill>
                    <a:srgbClr val="092F57"/>
                  </a:solidFill>
                  <a:latin typeface="Arial" panose="020B0604020202020204" pitchFamily="34" charset="0"/>
                  <a:cs typeface="Arial" panose="020B0604020202020204" pitchFamily="34" charset="0"/>
                </a:rPr>
                <a:t>Update</a:t>
              </a:r>
            </a:p>
          </p:txBody>
        </p:sp>
        <p:cxnSp>
          <p:nvCxnSpPr>
            <p:cNvPr id="3" name="Straight Connector 2">
              <a:extLst>
                <a:ext uri="{FF2B5EF4-FFF2-40B4-BE49-F238E27FC236}">
                  <a16:creationId xmlns:a16="http://schemas.microsoft.com/office/drawing/2014/main" id="{EFDEEA8B-EAA9-4744-B583-CA49DD4A6287}"/>
                </a:ext>
              </a:extLst>
            </p:cNvPr>
            <p:cNvCxnSpPr>
              <a:cxnSpLocks/>
            </p:cNvCxnSpPr>
            <p:nvPr/>
          </p:nvCxnSpPr>
          <p:spPr>
            <a:xfrm>
              <a:off x="5039019" y="3666602"/>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1504B63B-4BA4-4873-96A3-99DC51DC7441}"/>
              </a:ext>
            </a:extLst>
          </p:cNvPr>
          <p:cNvGrpSpPr/>
          <p:nvPr/>
        </p:nvGrpSpPr>
        <p:grpSpPr>
          <a:xfrm>
            <a:off x="1623102" y="2406028"/>
            <a:ext cx="1671280" cy="2045943"/>
            <a:chOff x="1171281" y="2406028"/>
            <a:chExt cx="1671280" cy="2045943"/>
          </a:xfrm>
        </p:grpSpPr>
        <p:cxnSp>
          <p:nvCxnSpPr>
            <p:cNvPr id="5" name="Straight Connector 4">
              <a:extLst>
                <a:ext uri="{FF2B5EF4-FFF2-40B4-BE49-F238E27FC236}">
                  <a16:creationId xmlns:a16="http://schemas.microsoft.com/office/drawing/2014/main" id="{19552ED4-6A1A-4131-A42A-02720BBDC13C}"/>
                </a:ext>
              </a:extLst>
            </p:cNvPr>
            <p:cNvCxnSpPr>
              <a:cxnSpLocks/>
            </p:cNvCxnSpPr>
            <p:nvPr/>
          </p:nvCxnSpPr>
          <p:spPr>
            <a:xfrm>
              <a:off x="1493520" y="2997724"/>
              <a:ext cx="97677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lowchart: Connector 5">
              <a:extLst>
                <a:ext uri="{FF2B5EF4-FFF2-40B4-BE49-F238E27FC236}">
                  <a16:creationId xmlns:a16="http://schemas.microsoft.com/office/drawing/2014/main" id="{E40865EE-2134-48BF-886E-C067E29399F2}"/>
                </a:ext>
              </a:extLst>
            </p:cNvPr>
            <p:cNvSpPr/>
            <p:nvPr/>
          </p:nvSpPr>
          <p:spPr>
            <a:xfrm>
              <a:off x="1446721" y="2955261"/>
              <a:ext cx="93599" cy="93526"/>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54">
              <a:extLst>
                <a:ext uri="{FF2B5EF4-FFF2-40B4-BE49-F238E27FC236}">
                  <a16:creationId xmlns:a16="http://schemas.microsoft.com/office/drawing/2014/main" id="{74ED8648-08E4-4857-B1ED-A04318A01E91}"/>
                </a:ext>
              </a:extLst>
            </p:cNvPr>
            <p:cNvSpPr>
              <a:spLocks noEditPoints="1"/>
            </p:cNvSpPr>
            <p:nvPr/>
          </p:nvSpPr>
          <p:spPr bwMode="auto">
            <a:xfrm>
              <a:off x="1171281" y="2406028"/>
              <a:ext cx="1671280" cy="2045943"/>
            </a:xfrm>
            <a:custGeom>
              <a:avLst/>
              <a:gdLst>
                <a:gd name="T0" fmla="*/ 413 w 415"/>
                <a:gd name="T1" fmla="*/ 480 h 498"/>
                <a:gd name="T2" fmla="*/ 345 w 415"/>
                <a:gd name="T3" fmla="*/ 294 h 498"/>
                <a:gd name="T4" fmla="*/ 371 w 415"/>
                <a:gd name="T5" fmla="*/ 294 h 498"/>
                <a:gd name="T6" fmla="*/ 391 w 415"/>
                <a:gd name="T7" fmla="*/ 274 h 498"/>
                <a:gd name="T8" fmla="*/ 391 w 415"/>
                <a:gd name="T9" fmla="*/ 20 h 498"/>
                <a:gd name="T10" fmla="*/ 371 w 415"/>
                <a:gd name="T11" fmla="*/ 0 h 498"/>
                <a:gd name="T12" fmla="*/ 311 w 415"/>
                <a:gd name="T13" fmla="*/ 0 h 498"/>
                <a:gd name="T14" fmla="*/ 103 w 415"/>
                <a:gd name="T15" fmla="*/ 0 h 498"/>
                <a:gd name="T16" fmla="*/ 44 w 415"/>
                <a:gd name="T17" fmla="*/ 0 h 498"/>
                <a:gd name="T18" fmla="*/ 23 w 415"/>
                <a:gd name="T19" fmla="*/ 20 h 498"/>
                <a:gd name="T20" fmla="*/ 23 w 415"/>
                <a:gd name="T21" fmla="*/ 274 h 498"/>
                <a:gd name="T22" fmla="*/ 44 w 415"/>
                <a:gd name="T23" fmla="*/ 294 h 498"/>
                <a:gd name="T24" fmla="*/ 70 w 415"/>
                <a:gd name="T25" fmla="*/ 294 h 498"/>
                <a:gd name="T26" fmla="*/ 2 w 415"/>
                <a:gd name="T27" fmla="*/ 480 h 498"/>
                <a:gd name="T28" fmla="*/ 8 w 415"/>
                <a:gd name="T29" fmla="*/ 493 h 498"/>
                <a:gd name="T30" fmla="*/ 15 w 415"/>
                <a:gd name="T31" fmla="*/ 496 h 498"/>
                <a:gd name="T32" fmla="*/ 28 w 415"/>
                <a:gd name="T33" fmla="*/ 490 h 498"/>
                <a:gd name="T34" fmla="*/ 99 w 415"/>
                <a:gd name="T35" fmla="*/ 294 h 498"/>
                <a:gd name="T36" fmla="*/ 192 w 415"/>
                <a:gd name="T37" fmla="*/ 294 h 498"/>
                <a:gd name="T38" fmla="*/ 193 w 415"/>
                <a:gd name="T39" fmla="*/ 294 h 498"/>
                <a:gd name="T40" fmla="*/ 193 w 415"/>
                <a:gd name="T41" fmla="*/ 409 h 498"/>
                <a:gd name="T42" fmla="*/ 203 w 415"/>
                <a:gd name="T43" fmla="*/ 415 h 498"/>
                <a:gd name="T44" fmla="*/ 204 w 415"/>
                <a:gd name="T45" fmla="*/ 415 h 498"/>
                <a:gd name="T46" fmla="*/ 211 w 415"/>
                <a:gd name="T47" fmla="*/ 415 h 498"/>
                <a:gd name="T48" fmla="*/ 211 w 415"/>
                <a:gd name="T49" fmla="*/ 415 h 498"/>
                <a:gd name="T50" fmla="*/ 221 w 415"/>
                <a:gd name="T51" fmla="*/ 409 h 498"/>
                <a:gd name="T52" fmla="*/ 221 w 415"/>
                <a:gd name="T53" fmla="*/ 294 h 498"/>
                <a:gd name="T54" fmla="*/ 223 w 415"/>
                <a:gd name="T55" fmla="*/ 294 h 498"/>
                <a:gd name="T56" fmla="*/ 315 w 415"/>
                <a:gd name="T57" fmla="*/ 294 h 498"/>
                <a:gd name="T58" fmla="*/ 387 w 415"/>
                <a:gd name="T59" fmla="*/ 490 h 498"/>
                <a:gd name="T60" fmla="*/ 400 w 415"/>
                <a:gd name="T61" fmla="*/ 496 h 498"/>
                <a:gd name="T62" fmla="*/ 406 w 415"/>
                <a:gd name="T63" fmla="*/ 493 h 498"/>
                <a:gd name="T64" fmla="*/ 413 w 415"/>
                <a:gd name="T65" fmla="*/ 480 h 498"/>
                <a:gd name="T66" fmla="*/ 222 w 415"/>
                <a:gd name="T67" fmla="*/ 274 h 498"/>
                <a:gd name="T68" fmla="*/ 192 w 415"/>
                <a:gd name="T69" fmla="*/ 274 h 498"/>
                <a:gd name="T70" fmla="*/ 44 w 415"/>
                <a:gd name="T71" fmla="*/ 274 h 498"/>
                <a:gd name="T72" fmla="*/ 44 w 415"/>
                <a:gd name="T73" fmla="*/ 20 h 498"/>
                <a:gd name="T74" fmla="*/ 116 w 415"/>
                <a:gd name="T75" fmla="*/ 20 h 498"/>
                <a:gd name="T76" fmla="*/ 298 w 415"/>
                <a:gd name="T77" fmla="*/ 20 h 498"/>
                <a:gd name="T78" fmla="*/ 371 w 415"/>
                <a:gd name="T79" fmla="*/ 20 h 498"/>
                <a:gd name="T80" fmla="*/ 371 w 415"/>
                <a:gd name="T81" fmla="*/ 274 h 498"/>
                <a:gd name="T82" fmla="*/ 222 w 415"/>
                <a:gd name="T83" fmla="*/ 27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5" h="498">
                  <a:moveTo>
                    <a:pt x="413" y="480"/>
                  </a:moveTo>
                  <a:cubicBezTo>
                    <a:pt x="345" y="294"/>
                    <a:pt x="345" y="294"/>
                    <a:pt x="345" y="294"/>
                  </a:cubicBezTo>
                  <a:cubicBezTo>
                    <a:pt x="371" y="294"/>
                    <a:pt x="371" y="294"/>
                    <a:pt x="371" y="294"/>
                  </a:cubicBezTo>
                  <a:cubicBezTo>
                    <a:pt x="382" y="294"/>
                    <a:pt x="391" y="285"/>
                    <a:pt x="391" y="274"/>
                  </a:cubicBezTo>
                  <a:cubicBezTo>
                    <a:pt x="391" y="20"/>
                    <a:pt x="391" y="20"/>
                    <a:pt x="391" y="20"/>
                  </a:cubicBezTo>
                  <a:cubicBezTo>
                    <a:pt x="391" y="9"/>
                    <a:pt x="382" y="0"/>
                    <a:pt x="371" y="0"/>
                  </a:cubicBezTo>
                  <a:cubicBezTo>
                    <a:pt x="311" y="0"/>
                    <a:pt x="311" y="0"/>
                    <a:pt x="311" y="0"/>
                  </a:cubicBezTo>
                  <a:cubicBezTo>
                    <a:pt x="103" y="0"/>
                    <a:pt x="103" y="0"/>
                    <a:pt x="103" y="0"/>
                  </a:cubicBezTo>
                  <a:cubicBezTo>
                    <a:pt x="44" y="0"/>
                    <a:pt x="44" y="0"/>
                    <a:pt x="44" y="0"/>
                  </a:cubicBezTo>
                  <a:cubicBezTo>
                    <a:pt x="32" y="0"/>
                    <a:pt x="23" y="9"/>
                    <a:pt x="23" y="20"/>
                  </a:cubicBezTo>
                  <a:cubicBezTo>
                    <a:pt x="23" y="274"/>
                    <a:pt x="23" y="274"/>
                    <a:pt x="23" y="274"/>
                  </a:cubicBezTo>
                  <a:cubicBezTo>
                    <a:pt x="23" y="285"/>
                    <a:pt x="32" y="294"/>
                    <a:pt x="44" y="294"/>
                  </a:cubicBezTo>
                  <a:cubicBezTo>
                    <a:pt x="70" y="294"/>
                    <a:pt x="70" y="294"/>
                    <a:pt x="70" y="294"/>
                  </a:cubicBezTo>
                  <a:cubicBezTo>
                    <a:pt x="2" y="480"/>
                    <a:pt x="2" y="480"/>
                    <a:pt x="2" y="480"/>
                  </a:cubicBezTo>
                  <a:cubicBezTo>
                    <a:pt x="0" y="486"/>
                    <a:pt x="3" y="492"/>
                    <a:pt x="8" y="493"/>
                  </a:cubicBezTo>
                  <a:cubicBezTo>
                    <a:pt x="15" y="496"/>
                    <a:pt x="15" y="496"/>
                    <a:pt x="15" y="496"/>
                  </a:cubicBezTo>
                  <a:cubicBezTo>
                    <a:pt x="20" y="498"/>
                    <a:pt x="26" y="495"/>
                    <a:pt x="28" y="490"/>
                  </a:cubicBezTo>
                  <a:cubicBezTo>
                    <a:pt x="99" y="294"/>
                    <a:pt x="99" y="294"/>
                    <a:pt x="99" y="294"/>
                  </a:cubicBezTo>
                  <a:cubicBezTo>
                    <a:pt x="192" y="294"/>
                    <a:pt x="192" y="294"/>
                    <a:pt x="192" y="294"/>
                  </a:cubicBezTo>
                  <a:cubicBezTo>
                    <a:pt x="193" y="294"/>
                    <a:pt x="193" y="294"/>
                    <a:pt x="193" y="294"/>
                  </a:cubicBezTo>
                  <a:cubicBezTo>
                    <a:pt x="193" y="409"/>
                    <a:pt x="193" y="409"/>
                    <a:pt x="193" y="409"/>
                  </a:cubicBezTo>
                  <a:cubicBezTo>
                    <a:pt x="193" y="412"/>
                    <a:pt x="198" y="415"/>
                    <a:pt x="203" y="415"/>
                  </a:cubicBezTo>
                  <a:cubicBezTo>
                    <a:pt x="204" y="415"/>
                    <a:pt x="204" y="415"/>
                    <a:pt x="204" y="415"/>
                  </a:cubicBezTo>
                  <a:cubicBezTo>
                    <a:pt x="211" y="415"/>
                    <a:pt x="211" y="415"/>
                    <a:pt x="211" y="415"/>
                  </a:cubicBezTo>
                  <a:cubicBezTo>
                    <a:pt x="211" y="415"/>
                    <a:pt x="211" y="415"/>
                    <a:pt x="211" y="415"/>
                  </a:cubicBezTo>
                  <a:cubicBezTo>
                    <a:pt x="217" y="415"/>
                    <a:pt x="221" y="412"/>
                    <a:pt x="221" y="409"/>
                  </a:cubicBezTo>
                  <a:cubicBezTo>
                    <a:pt x="221" y="294"/>
                    <a:pt x="221" y="294"/>
                    <a:pt x="221" y="294"/>
                  </a:cubicBezTo>
                  <a:cubicBezTo>
                    <a:pt x="223" y="294"/>
                    <a:pt x="223" y="294"/>
                    <a:pt x="223" y="294"/>
                  </a:cubicBezTo>
                  <a:cubicBezTo>
                    <a:pt x="315" y="294"/>
                    <a:pt x="315" y="294"/>
                    <a:pt x="315" y="294"/>
                  </a:cubicBezTo>
                  <a:cubicBezTo>
                    <a:pt x="387" y="490"/>
                    <a:pt x="387" y="490"/>
                    <a:pt x="387" y="490"/>
                  </a:cubicBezTo>
                  <a:cubicBezTo>
                    <a:pt x="389" y="495"/>
                    <a:pt x="395" y="498"/>
                    <a:pt x="400" y="496"/>
                  </a:cubicBezTo>
                  <a:cubicBezTo>
                    <a:pt x="406" y="493"/>
                    <a:pt x="406" y="493"/>
                    <a:pt x="406" y="493"/>
                  </a:cubicBezTo>
                  <a:cubicBezTo>
                    <a:pt x="412" y="492"/>
                    <a:pt x="415" y="486"/>
                    <a:pt x="413" y="480"/>
                  </a:cubicBezTo>
                  <a:close/>
                  <a:moveTo>
                    <a:pt x="222" y="274"/>
                  </a:moveTo>
                  <a:cubicBezTo>
                    <a:pt x="192" y="274"/>
                    <a:pt x="192" y="274"/>
                    <a:pt x="192" y="274"/>
                  </a:cubicBezTo>
                  <a:cubicBezTo>
                    <a:pt x="44" y="274"/>
                    <a:pt x="44" y="274"/>
                    <a:pt x="44" y="274"/>
                  </a:cubicBezTo>
                  <a:cubicBezTo>
                    <a:pt x="44" y="20"/>
                    <a:pt x="44" y="20"/>
                    <a:pt x="44" y="20"/>
                  </a:cubicBezTo>
                  <a:cubicBezTo>
                    <a:pt x="116" y="20"/>
                    <a:pt x="116" y="20"/>
                    <a:pt x="116" y="20"/>
                  </a:cubicBezTo>
                  <a:cubicBezTo>
                    <a:pt x="298" y="20"/>
                    <a:pt x="298" y="20"/>
                    <a:pt x="298" y="20"/>
                  </a:cubicBezTo>
                  <a:cubicBezTo>
                    <a:pt x="371" y="20"/>
                    <a:pt x="371" y="20"/>
                    <a:pt x="371" y="20"/>
                  </a:cubicBezTo>
                  <a:cubicBezTo>
                    <a:pt x="371" y="274"/>
                    <a:pt x="371" y="274"/>
                    <a:pt x="371" y="274"/>
                  </a:cubicBezTo>
                  <a:lnTo>
                    <a:pt x="222" y="274"/>
                  </a:lnTo>
                  <a:close/>
                </a:path>
              </a:pathLst>
            </a:custGeom>
            <a:solidFill>
              <a:srgbClr val="E34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lowchart: Connector 7">
              <a:extLst>
                <a:ext uri="{FF2B5EF4-FFF2-40B4-BE49-F238E27FC236}">
                  <a16:creationId xmlns:a16="http://schemas.microsoft.com/office/drawing/2014/main" id="{D6914C5B-B8DF-4C79-B5C4-FAD74A85032A}"/>
                </a:ext>
              </a:extLst>
            </p:cNvPr>
            <p:cNvSpPr/>
            <p:nvPr/>
          </p:nvSpPr>
          <p:spPr>
            <a:xfrm>
              <a:off x="2423495" y="2950961"/>
              <a:ext cx="93599" cy="93526"/>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F91C992-B33C-4DC1-BD76-91C838FD142D}"/>
                </a:ext>
              </a:extLst>
            </p:cNvPr>
            <p:cNvCxnSpPr>
              <a:cxnSpLocks/>
            </p:cNvCxnSpPr>
            <p:nvPr/>
          </p:nvCxnSpPr>
          <p:spPr>
            <a:xfrm>
              <a:off x="1742970" y="2997724"/>
              <a:ext cx="0" cy="2529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DD86696-6BA0-4107-8F86-A2F42C68824E}"/>
                </a:ext>
              </a:extLst>
            </p:cNvPr>
            <p:cNvCxnSpPr>
              <a:cxnSpLocks/>
            </p:cNvCxnSpPr>
            <p:nvPr/>
          </p:nvCxnSpPr>
          <p:spPr>
            <a:xfrm>
              <a:off x="1650274" y="2744771"/>
              <a:ext cx="0" cy="2529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FB2741E-AA14-450E-81DB-DA06CA272A10}"/>
                </a:ext>
              </a:extLst>
            </p:cNvPr>
            <p:cNvCxnSpPr>
              <a:cxnSpLocks/>
            </p:cNvCxnSpPr>
            <p:nvPr/>
          </p:nvCxnSpPr>
          <p:spPr>
            <a:xfrm>
              <a:off x="1887514" y="2744770"/>
              <a:ext cx="0" cy="2529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259E352-2458-463D-85FA-739BD77CEDFC}"/>
                </a:ext>
              </a:extLst>
            </p:cNvPr>
            <p:cNvCxnSpPr>
              <a:cxnSpLocks/>
            </p:cNvCxnSpPr>
            <p:nvPr/>
          </p:nvCxnSpPr>
          <p:spPr>
            <a:xfrm>
              <a:off x="2077622" y="2997723"/>
              <a:ext cx="0" cy="2529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3CCCF9-7DF9-428E-A0BA-1D4E2F179019}"/>
                </a:ext>
              </a:extLst>
            </p:cNvPr>
            <p:cNvCxnSpPr>
              <a:cxnSpLocks/>
            </p:cNvCxnSpPr>
            <p:nvPr/>
          </p:nvCxnSpPr>
          <p:spPr>
            <a:xfrm>
              <a:off x="2337665" y="2997723"/>
              <a:ext cx="0" cy="2529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3BD50F4-F4E6-4BE3-8472-BB34172F13A4}"/>
                </a:ext>
              </a:extLst>
            </p:cNvPr>
            <p:cNvCxnSpPr>
              <a:cxnSpLocks/>
            </p:cNvCxnSpPr>
            <p:nvPr/>
          </p:nvCxnSpPr>
          <p:spPr>
            <a:xfrm>
              <a:off x="2187602" y="2736521"/>
              <a:ext cx="0" cy="2529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0414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17B595-475E-4E08-8E4A-2A179E083737}"/>
              </a:ext>
            </a:extLst>
          </p:cNvPr>
          <p:cNvSpPr/>
          <p:nvPr/>
        </p:nvSpPr>
        <p:spPr>
          <a:xfrm>
            <a:off x="216254" y="834795"/>
            <a:ext cx="11636875" cy="572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2">
            <a:extLst>
              <a:ext uri="{FF2B5EF4-FFF2-40B4-BE49-F238E27FC236}">
                <a16:creationId xmlns:a16="http://schemas.microsoft.com/office/drawing/2014/main" id="{1E104B33-E499-41AF-8AAB-9502DE0F1DA5}"/>
              </a:ext>
            </a:extLst>
          </p:cNvPr>
          <p:cNvSpPr txBox="1">
            <a:spLocks/>
          </p:cNvSpPr>
          <p:nvPr/>
        </p:nvSpPr>
        <p:spPr bwMode="auto">
          <a:xfrm>
            <a:off x="522154" y="1216923"/>
            <a:ext cx="11636875" cy="442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defTabSz="457200" rtl="0" eaLnBrk="0" fontAlgn="base" hangingPunct="0">
              <a:spcBef>
                <a:spcPct val="0"/>
              </a:spcBef>
              <a:spcAft>
                <a:spcPct val="0"/>
              </a:spcAft>
              <a:defRPr sz="2300" b="1" kern="1200" baseline="0">
                <a:solidFill>
                  <a:schemeClr val="tx2"/>
                </a:solidFill>
                <a:latin typeface="Arial Bold"/>
                <a:ea typeface="ヒラギノ角ゴ Pro W3" pitchFamily="124" charset="-128"/>
                <a:cs typeface="Arial Bold"/>
              </a:defRPr>
            </a:lvl1pPr>
            <a:lvl2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2pPr>
            <a:lvl3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3pPr>
            <a:lvl4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4pPr>
            <a:lvl5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5pPr>
            <a:lvl6pPr marL="4572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6pPr>
            <a:lvl7pPr marL="9144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7pPr>
            <a:lvl8pPr marL="13716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8pPr>
            <a:lvl9pPr marL="18288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9pPr>
          </a:lstStyle>
          <a:p>
            <a:endParaRPr lang="en-US" altLang="ja-JP" sz="1467" b="0" dirty="0">
              <a:solidFill>
                <a:schemeClr val="tx1"/>
              </a:solidFill>
              <a:latin typeface="Lucida Sans" panose="020B0602040502020204" pitchFamily="34" charset="0"/>
              <a:cs typeface="Lucida Sans" panose="020B0602040502020204" pitchFamily="34" charset="0"/>
            </a:endParaRPr>
          </a:p>
        </p:txBody>
      </p:sp>
      <p:graphicFrame>
        <p:nvGraphicFramePr>
          <p:cNvPr id="4" name="Table 3">
            <a:extLst>
              <a:ext uri="{FF2B5EF4-FFF2-40B4-BE49-F238E27FC236}">
                <a16:creationId xmlns:a16="http://schemas.microsoft.com/office/drawing/2014/main" id="{566339E2-884A-47A3-A94E-58A708077B42}"/>
              </a:ext>
            </a:extLst>
          </p:cNvPr>
          <p:cNvGraphicFramePr>
            <a:graphicFrameLocks noGrp="1"/>
          </p:cNvGraphicFramePr>
          <p:nvPr>
            <p:extLst>
              <p:ext uri="{D42A27DB-BD31-4B8C-83A1-F6EECF244321}">
                <p14:modId xmlns:p14="http://schemas.microsoft.com/office/powerpoint/2010/main" val="3721984188"/>
              </p:ext>
            </p:extLst>
          </p:nvPr>
        </p:nvGraphicFramePr>
        <p:xfrm>
          <a:off x="36040" y="1161016"/>
          <a:ext cx="12084594" cy="4756274"/>
        </p:xfrm>
        <a:graphic>
          <a:graphicData uri="http://schemas.openxmlformats.org/drawingml/2006/table">
            <a:tbl>
              <a:tblPr firstRow="1" bandRow="1"/>
              <a:tblGrid>
                <a:gridCol w="228600">
                  <a:extLst>
                    <a:ext uri="{9D8B030D-6E8A-4147-A177-3AD203B41FA5}">
                      <a16:colId xmlns:a16="http://schemas.microsoft.com/office/drawing/2014/main" val="2889556829"/>
                    </a:ext>
                  </a:extLst>
                </a:gridCol>
                <a:gridCol w="290208">
                  <a:extLst>
                    <a:ext uri="{9D8B030D-6E8A-4147-A177-3AD203B41FA5}">
                      <a16:colId xmlns:a16="http://schemas.microsoft.com/office/drawing/2014/main" val="3051355316"/>
                    </a:ext>
                  </a:extLst>
                </a:gridCol>
                <a:gridCol w="259404">
                  <a:extLst>
                    <a:ext uri="{9D8B030D-6E8A-4147-A177-3AD203B41FA5}">
                      <a16:colId xmlns:a16="http://schemas.microsoft.com/office/drawing/2014/main" val="1669576942"/>
                    </a:ext>
                  </a:extLst>
                </a:gridCol>
                <a:gridCol w="259404">
                  <a:extLst>
                    <a:ext uri="{9D8B030D-6E8A-4147-A177-3AD203B41FA5}">
                      <a16:colId xmlns:a16="http://schemas.microsoft.com/office/drawing/2014/main" val="1134006340"/>
                    </a:ext>
                  </a:extLst>
                </a:gridCol>
                <a:gridCol w="259404">
                  <a:extLst>
                    <a:ext uri="{9D8B030D-6E8A-4147-A177-3AD203B41FA5}">
                      <a16:colId xmlns:a16="http://schemas.microsoft.com/office/drawing/2014/main" val="1762622251"/>
                    </a:ext>
                  </a:extLst>
                </a:gridCol>
                <a:gridCol w="259404">
                  <a:extLst>
                    <a:ext uri="{9D8B030D-6E8A-4147-A177-3AD203B41FA5}">
                      <a16:colId xmlns:a16="http://schemas.microsoft.com/office/drawing/2014/main" val="431517693"/>
                    </a:ext>
                  </a:extLst>
                </a:gridCol>
                <a:gridCol w="259404">
                  <a:extLst>
                    <a:ext uri="{9D8B030D-6E8A-4147-A177-3AD203B41FA5}">
                      <a16:colId xmlns:a16="http://schemas.microsoft.com/office/drawing/2014/main" val="3109203086"/>
                    </a:ext>
                  </a:extLst>
                </a:gridCol>
                <a:gridCol w="259404">
                  <a:extLst>
                    <a:ext uri="{9D8B030D-6E8A-4147-A177-3AD203B41FA5}">
                      <a16:colId xmlns:a16="http://schemas.microsoft.com/office/drawing/2014/main" val="2022433513"/>
                    </a:ext>
                  </a:extLst>
                </a:gridCol>
                <a:gridCol w="259404">
                  <a:extLst>
                    <a:ext uri="{9D8B030D-6E8A-4147-A177-3AD203B41FA5}">
                      <a16:colId xmlns:a16="http://schemas.microsoft.com/office/drawing/2014/main" val="2701685071"/>
                    </a:ext>
                  </a:extLst>
                </a:gridCol>
                <a:gridCol w="259404">
                  <a:extLst>
                    <a:ext uri="{9D8B030D-6E8A-4147-A177-3AD203B41FA5}">
                      <a16:colId xmlns:a16="http://schemas.microsoft.com/office/drawing/2014/main" val="1690183239"/>
                    </a:ext>
                  </a:extLst>
                </a:gridCol>
                <a:gridCol w="259404">
                  <a:extLst>
                    <a:ext uri="{9D8B030D-6E8A-4147-A177-3AD203B41FA5}">
                      <a16:colId xmlns:a16="http://schemas.microsoft.com/office/drawing/2014/main" val="421050148"/>
                    </a:ext>
                  </a:extLst>
                </a:gridCol>
                <a:gridCol w="259404">
                  <a:extLst>
                    <a:ext uri="{9D8B030D-6E8A-4147-A177-3AD203B41FA5}">
                      <a16:colId xmlns:a16="http://schemas.microsoft.com/office/drawing/2014/main" val="1695785347"/>
                    </a:ext>
                  </a:extLst>
                </a:gridCol>
                <a:gridCol w="259404">
                  <a:extLst>
                    <a:ext uri="{9D8B030D-6E8A-4147-A177-3AD203B41FA5}">
                      <a16:colId xmlns:a16="http://schemas.microsoft.com/office/drawing/2014/main" val="2902119876"/>
                    </a:ext>
                  </a:extLst>
                </a:gridCol>
                <a:gridCol w="196448">
                  <a:extLst>
                    <a:ext uri="{9D8B030D-6E8A-4147-A177-3AD203B41FA5}">
                      <a16:colId xmlns:a16="http://schemas.microsoft.com/office/drawing/2014/main" val="3693854998"/>
                    </a:ext>
                  </a:extLst>
                </a:gridCol>
                <a:gridCol w="322360">
                  <a:extLst>
                    <a:ext uri="{9D8B030D-6E8A-4147-A177-3AD203B41FA5}">
                      <a16:colId xmlns:a16="http://schemas.microsoft.com/office/drawing/2014/main" val="4166636124"/>
                    </a:ext>
                  </a:extLst>
                </a:gridCol>
                <a:gridCol w="259404">
                  <a:extLst>
                    <a:ext uri="{9D8B030D-6E8A-4147-A177-3AD203B41FA5}">
                      <a16:colId xmlns:a16="http://schemas.microsoft.com/office/drawing/2014/main" val="3994730882"/>
                    </a:ext>
                  </a:extLst>
                </a:gridCol>
                <a:gridCol w="259404">
                  <a:extLst>
                    <a:ext uri="{9D8B030D-6E8A-4147-A177-3AD203B41FA5}">
                      <a16:colId xmlns:a16="http://schemas.microsoft.com/office/drawing/2014/main" val="4012124492"/>
                    </a:ext>
                  </a:extLst>
                </a:gridCol>
                <a:gridCol w="215295">
                  <a:extLst>
                    <a:ext uri="{9D8B030D-6E8A-4147-A177-3AD203B41FA5}">
                      <a16:colId xmlns:a16="http://schemas.microsoft.com/office/drawing/2014/main" val="4068193439"/>
                    </a:ext>
                  </a:extLst>
                </a:gridCol>
                <a:gridCol w="196119">
                  <a:extLst>
                    <a:ext uri="{9D8B030D-6E8A-4147-A177-3AD203B41FA5}">
                      <a16:colId xmlns:a16="http://schemas.microsoft.com/office/drawing/2014/main" val="380504888"/>
                    </a:ext>
                  </a:extLst>
                </a:gridCol>
                <a:gridCol w="259404">
                  <a:extLst>
                    <a:ext uri="{9D8B030D-6E8A-4147-A177-3AD203B41FA5}">
                      <a16:colId xmlns:a16="http://schemas.microsoft.com/office/drawing/2014/main" val="2319174930"/>
                    </a:ext>
                  </a:extLst>
                </a:gridCol>
                <a:gridCol w="259404">
                  <a:extLst>
                    <a:ext uri="{9D8B030D-6E8A-4147-A177-3AD203B41FA5}">
                      <a16:colId xmlns:a16="http://schemas.microsoft.com/office/drawing/2014/main" val="1202977070"/>
                    </a:ext>
                  </a:extLst>
                </a:gridCol>
                <a:gridCol w="259404">
                  <a:extLst>
                    <a:ext uri="{9D8B030D-6E8A-4147-A177-3AD203B41FA5}">
                      <a16:colId xmlns:a16="http://schemas.microsoft.com/office/drawing/2014/main" val="2564279360"/>
                    </a:ext>
                  </a:extLst>
                </a:gridCol>
                <a:gridCol w="259404">
                  <a:extLst>
                    <a:ext uri="{9D8B030D-6E8A-4147-A177-3AD203B41FA5}">
                      <a16:colId xmlns:a16="http://schemas.microsoft.com/office/drawing/2014/main" val="3721763537"/>
                    </a:ext>
                  </a:extLst>
                </a:gridCol>
                <a:gridCol w="259404">
                  <a:extLst>
                    <a:ext uri="{9D8B030D-6E8A-4147-A177-3AD203B41FA5}">
                      <a16:colId xmlns:a16="http://schemas.microsoft.com/office/drawing/2014/main" val="2784559044"/>
                    </a:ext>
                  </a:extLst>
                </a:gridCol>
                <a:gridCol w="259404">
                  <a:extLst>
                    <a:ext uri="{9D8B030D-6E8A-4147-A177-3AD203B41FA5}">
                      <a16:colId xmlns:a16="http://schemas.microsoft.com/office/drawing/2014/main" val="90367337"/>
                    </a:ext>
                  </a:extLst>
                </a:gridCol>
                <a:gridCol w="259404">
                  <a:extLst>
                    <a:ext uri="{9D8B030D-6E8A-4147-A177-3AD203B41FA5}">
                      <a16:colId xmlns:a16="http://schemas.microsoft.com/office/drawing/2014/main" val="4189758370"/>
                    </a:ext>
                  </a:extLst>
                </a:gridCol>
                <a:gridCol w="259404">
                  <a:extLst>
                    <a:ext uri="{9D8B030D-6E8A-4147-A177-3AD203B41FA5}">
                      <a16:colId xmlns:a16="http://schemas.microsoft.com/office/drawing/2014/main" val="709587184"/>
                    </a:ext>
                  </a:extLst>
                </a:gridCol>
                <a:gridCol w="259404">
                  <a:extLst>
                    <a:ext uri="{9D8B030D-6E8A-4147-A177-3AD203B41FA5}">
                      <a16:colId xmlns:a16="http://schemas.microsoft.com/office/drawing/2014/main" val="717801023"/>
                    </a:ext>
                  </a:extLst>
                </a:gridCol>
                <a:gridCol w="259404">
                  <a:extLst>
                    <a:ext uri="{9D8B030D-6E8A-4147-A177-3AD203B41FA5}">
                      <a16:colId xmlns:a16="http://schemas.microsoft.com/office/drawing/2014/main" val="1325793142"/>
                    </a:ext>
                  </a:extLst>
                </a:gridCol>
                <a:gridCol w="259404">
                  <a:extLst>
                    <a:ext uri="{9D8B030D-6E8A-4147-A177-3AD203B41FA5}">
                      <a16:colId xmlns:a16="http://schemas.microsoft.com/office/drawing/2014/main" val="3713763269"/>
                    </a:ext>
                  </a:extLst>
                </a:gridCol>
                <a:gridCol w="259404">
                  <a:extLst>
                    <a:ext uri="{9D8B030D-6E8A-4147-A177-3AD203B41FA5}">
                      <a16:colId xmlns:a16="http://schemas.microsoft.com/office/drawing/2014/main" val="712037288"/>
                    </a:ext>
                  </a:extLst>
                </a:gridCol>
                <a:gridCol w="259404">
                  <a:extLst>
                    <a:ext uri="{9D8B030D-6E8A-4147-A177-3AD203B41FA5}">
                      <a16:colId xmlns:a16="http://schemas.microsoft.com/office/drawing/2014/main" val="1409311844"/>
                    </a:ext>
                  </a:extLst>
                </a:gridCol>
                <a:gridCol w="259404">
                  <a:extLst>
                    <a:ext uri="{9D8B030D-6E8A-4147-A177-3AD203B41FA5}">
                      <a16:colId xmlns:a16="http://schemas.microsoft.com/office/drawing/2014/main" val="1694415533"/>
                    </a:ext>
                  </a:extLst>
                </a:gridCol>
                <a:gridCol w="259404">
                  <a:extLst>
                    <a:ext uri="{9D8B030D-6E8A-4147-A177-3AD203B41FA5}">
                      <a16:colId xmlns:a16="http://schemas.microsoft.com/office/drawing/2014/main" val="2087577534"/>
                    </a:ext>
                  </a:extLst>
                </a:gridCol>
                <a:gridCol w="259404">
                  <a:extLst>
                    <a:ext uri="{9D8B030D-6E8A-4147-A177-3AD203B41FA5}">
                      <a16:colId xmlns:a16="http://schemas.microsoft.com/office/drawing/2014/main" val="3393792748"/>
                    </a:ext>
                  </a:extLst>
                </a:gridCol>
                <a:gridCol w="259404">
                  <a:extLst>
                    <a:ext uri="{9D8B030D-6E8A-4147-A177-3AD203B41FA5}">
                      <a16:colId xmlns:a16="http://schemas.microsoft.com/office/drawing/2014/main" val="3919084950"/>
                    </a:ext>
                  </a:extLst>
                </a:gridCol>
                <a:gridCol w="259404">
                  <a:extLst>
                    <a:ext uri="{9D8B030D-6E8A-4147-A177-3AD203B41FA5}">
                      <a16:colId xmlns:a16="http://schemas.microsoft.com/office/drawing/2014/main" val="2063741902"/>
                    </a:ext>
                  </a:extLst>
                </a:gridCol>
                <a:gridCol w="259404">
                  <a:extLst>
                    <a:ext uri="{9D8B030D-6E8A-4147-A177-3AD203B41FA5}">
                      <a16:colId xmlns:a16="http://schemas.microsoft.com/office/drawing/2014/main" val="2893059035"/>
                    </a:ext>
                  </a:extLst>
                </a:gridCol>
                <a:gridCol w="259404">
                  <a:extLst>
                    <a:ext uri="{9D8B030D-6E8A-4147-A177-3AD203B41FA5}">
                      <a16:colId xmlns:a16="http://schemas.microsoft.com/office/drawing/2014/main" val="2994222386"/>
                    </a:ext>
                  </a:extLst>
                </a:gridCol>
                <a:gridCol w="259404">
                  <a:extLst>
                    <a:ext uri="{9D8B030D-6E8A-4147-A177-3AD203B41FA5}">
                      <a16:colId xmlns:a16="http://schemas.microsoft.com/office/drawing/2014/main" val="362535062"/>
                    </a:ext>
                  </a:extLst>
                </a:gridCol>
                <a:gridCol w="259404">
                  <a:extLst>
                    <a:ext uri="{9D8B030D-6E8A-4147-A177-3AD203B41FA5}">
                      <a16:colId xmlns:a16="http://schemas.microsoft.com/office/drawing/2014/main" val="1906731167"/>
                    </a:ext>
                  </a:extLst>
                </a:gridCol>
                <a:gridCol w="259404">
                  <a:extLst>
                    <a:ext uri="{9D8B030D-6E8A-4147-A177-3AD203B41FA5}">
                      <a16:colId xmlns:a16="http://schemas.microsoft.com/office/drawing/2014/main" val="1405646101"/>
                    </a:ext>
                  </a:extLst>
                </a:gridCol>
                <a:gridCol w="259404">
                  <a:extLst>
                    <a:ext uri="{9D8B030D-6E8A-4147-A177-3AD203B41FA5}">
                      <a16:colId xmlns:a16="http://schemas.microsoft.com/office/drawing/2014/main" val="3875745779"/>
                    </a:ext>
                  </a:extLst>
                </a:gridCol>
                <a:gridCol w="259404">
                  <a:extLst>
                    <a:ext uri="{9D8B030D-6E8A-4147-A177-3AD203B41FA5}">
                      <a16:colId xmlns:a16="http://schemas.microsoft.com/office/drawing/2014/main" val="3080658574"/>
                    </a:ext>
                  </a:extLst>
                </a:gridCol>
                <a:gridCol w="259404">
                  <a:extLst>
                    <a:ext uri="{9D8B030D-6E8A-4147-A177-3AD203B41FA5}">
                      <a16:colId xmlns:a16="http://schemas.microsoft.com/office/drawing/2014/main" val="800037535"/>
                    </a:ext>
                  </a:extLst>
                </a:gridCol>
                <a:gridCol w="259404">
                  <a:extLst>
                    <a:ext uri="{9D8B030D-6E8A-4147-A177-3AD203B41FA5}">
                      <a16:colId xmlns:a16="http://schemas.microsoft.com/office/drawing/2014/main" val="3509770343"/>
                    </a:ext>
                  </a:extLst>
                </a:gridCol>
                <a:gridCol w="259404">
                  <a:extLst>
                    <a:ext uri="{9D8B030D-6E8A-4147-A177-3AD203B41FA5}">
                      <a16:colId xmlns:a16="http://schemas.microsoft.com/office/drawing/2014/main" val="3148473681"/>
                    </a:ext>
                  </a:extLst>
                </a:gridCol>
              </a:tblGrid>
              <a:tr h="228808">
                <a:tc gridSpan="5">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2019</a:t>
                      </a:r>
                    </a:p>
                  </a:txBody>
                  <a:tcPr marL="45720" marR="45720">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800" spc="150" baseline="0" dirty="0">
                        <a:latin typeface="Arial" panose="020B0604020202020204" pitchFamily="34" charset="0"/>
                        <a:cs typeface="Arial" panose="020B0604020202020204" pitchFamily="34" charset="0"/>
                      </a:endParaRPr>
                    </a:p>
                  </a:txBody>
                  <a:tcPr marL="45720" marR="4572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gridSpan="12">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2020</a:t>
                      </a:r>
                    </a:p>
                  </a:txBody>
                  <a:tcPr marL="45720" marR="45720">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gridSpan="12">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2021</a:t>
                      </a:r>
                    </a:p>
                  </a:txBody>
                  <a:tcPr marL="45720" marR="45720">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B w="9525" cap="flat" cmpd="sng" algn="ctr">
                      <a:solidFill>
                        <a:schemeClr val="bg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2022</a:t>
                      </a:r>
                    </a:p>
                  </a:txBody>
                  <a:tcPr marL="45720" marR="45720">
                    <a:lnL w="12700" cap="flat" cmpd="sng" algn="ctr">
                      <a:solidFill>
                        <a:sysClr val="window" lastClr="FFFFFF">
                          <a:lumMod val="95000"/>
                        </a:sysClr>
                      </a:solidFill>
                      <a:prstDash val="solid"/>
                      <a:round/>
                      <a:headEnd type="none" w="med" len="med"/>
                      <a:tailEnd type="none" w="med" len="med"/>
                    </a:lnL>
                    <a:lnR w="12700" cmpd="sng">
                      <a:solidFill>
                        <a:sysClr val="window" lastClr="FFFFFF"/>
                      </a:solidFill>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2023</a:t>
                      </a:r>
                    </a:p>
                  </a:txBody>
                  <a:tcPr marL="45720" marR="45720">
                    <a:lnL w="12700" cmpd="sng">
                      <a:solidFill>
                        <a:sysClr val="window" lastClr="FFFFFF"/>
                      </a:solidFill>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23153721"/>
                  </a:ext>
                </a:extLst>
              </a:tr>
              <a:tr h="9806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ap="flat" cmpd="sng" algn="ctr">
                      <a:solidFill>
                        <a:sysClr val="window" lastClr="FFFFFF">
                          <a:lumMod val="95000"/>
                        </a:sysClr>
                      </a:solidFill>
                      <a:prstDash val="solid"/>
                      <a:round/>
                      <a:headEnd type="none" w="med" len="med"/>
                      <a:tailEnd type="none" w="med" len="med"/>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7</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ap="flat" cmpd="sng" algn="ctr">
                      <a:solidFill>
                        <a:sysClr val="window" lastClr="FFFFFF">
                          <a:lumMod val="95000"/>
                        </a:sysClr>
                      </a:solidFill>
                      <a:prstDash val="solid"/>
                      <a:round/>
                      <a:headEnd type="none" w="med" len="med"/>
                      <a:tailEnd type="none" w="med" len="med"/>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7</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ap="flat" cmpd="sng" algn="ctr">
                      <a:solidFill>
                        <a:sysClr val="window" lastClr="FFFFFF">
                          <a:lumMod val="95000"/>
                        </a:sysClr>
                      </a:solidFill>
                      <a:prstDash val="solid"/>
                      <a:round/>
                      <a:headEnd type="none" w="med" len="med"/>
                      <a:tailEnd type="none" w="med" len="med"/>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mpd="sng">
                      <a:solidFill>
                        <a:sysClr val="window" lastClr="FFFFFF"/>
                      </a:solidFill>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7</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mpd="sng">
                      <a:solidFill>
                        <a:sysClr val="window" lastClr="FFFFFF"/>
                      </a:solidFill>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extLst>
                  <a:ext uri="{0D108BD9-81ED-4DB2-BD59-A6C34878D82A}">
                    <a16:rowId xmlns:a16="http://schemas.microsoft.com/office/drawing/2014/main" val="333460032"/>
                  </a:ext>
                </a:extLst>
              </a:tr>
              <a:tr h="70801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88124280"/>
                  </a:ext>
                </a:extLst>
              </a:tr>
              <a:tr h="363656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3016061"/>
                  </a:ext>
                </a:extLst>
              </a:tr>
            </a:tbl>
          </a:graphicData>
        </a:graphic>
      </p:graphicFrame>
      <p:sp>
        <p:nvSpPr>
          <p:cNvPr id="5" name="TextBox 4">
            <a:extLst>
              <a:ext uri="{FF2B5EF4-FFF2-40B4-BE49-F238E27FC236}">
                <a16:creationId xmlns:a16="http://schemas.microsoft.com/office/drawing/2014/main" id="{529AD21C-442C-4F36-81EE-054545285460}"/>
              </a:ext>
            </a:extLst>
          </p:cNvPr>
          <p:cNvSpPr txBox="1"/>
          <p:nvPr/>
        </p:nvSpPr>
        <p:spPr>
          <a:xfrm>
            <a:off x="430018" y="906420"/>
            <a:ext cx="4920809" cy="230832"/>
          </a:xfrm>
          <a:prstGeom prst="rect">
            <a:avLst/>
          </a:prstGeom>
          <a:noFill/>
        </p:spPr>
        <p:txBody>
          <a:bodyPr wrap="square" lIns="0" tIns="0" rIns="0" bIns="0" rtlCol="0">
            <a:spAutoFit/>
          </a:bodyPr>
          <a:lstStyle/>
          <a:p>
            <a:pPr defTabSz="914400">
              <a:spcBef>
                <a:spcPts val="831"/>
              </a:spcBef>
              <a:buSzPct val="100000"/>
            </a:pPr>
            <a:r>
              <a:rPr lang="en-US" sz="1500" b="1" dirty="0">
                <a:solidFill>
                  <a:srgbClr val="86BC25"/>
                </a:solidFill>
                <a:latin typeface="Arial" panose="020B0604020202020204" pitchFamily="34" charset="0"/>
                <a:cs typeface="Arial" panose="020B0604020202020204" pitchFamily="34" charset="0"/>
              </a:rPr>
              <a:t>Luma Phase 1 – Budget, Finance, &amp; Procurement</a:t>
            </a:r>
          </a:p>
        </p:txBody>
      </p:sp>
      <p:sp>
        <p:nvSpPr>
          <p:cNvPr id="6" name="TextBox 5">
            <a:extLst>
              <a:ext uri="{FF2B5EF4-FFF2-40B4-BE49-F238E27FC236}">
                <a16:creationId xmlns:a16="http://schemas.microsoft.com/office/drawing/2014/main" id="{92200D1D-AA43-4483-82EE-FAE9332AFB9A}"/>
              </a:ext>
            </a:extLst>
          </p:cNvPr>
          <p:cNvSpPr txBox="1"/>
          <p:nvPr/>
        </p:nvSpPr>
        <p:spPr>
          <a:xfrm>
            <a:off x="5968874" y="906420"/>
            <a:ext cx="5386699" cy="230832"/>
          </a:xfrm>
          <a:prstGeom prst="rect">
            <a:avLst/>
          </a:prstGeom>
          <a:noFill/>
        </p:spPr>
        <p:txBody>
          <a:bodyPr wrap="square" lIns="0" tIns="0" rIns="0" bIns="0" rtlCol="0">
            <a:spAutoFit/>
          </a:bodyPr>
          <a:lstStyle/>
          <a:p>
            <a:pPr defTabSz="914400">
              <a:spcBef>
                <a:spcPts val="831"/>
              </a:spcBef>
              <a:buSzPct val="100000"/>
            </a:pPr>
            <a:r>
              <a:rPr lang="en-US" sz="1500" b="1" dirty="0">
                <a:solidFill>
                  <a:srgbClr val="0070C0"/>
                </a:solidFill>
                <a:latin typeface="Arial" panose="020B0604020202020204" pitchFamily="34" charset="0"/>
                <a:cs typeface="Arial" panose="020B0604020202020204" pitchFamily="34" charset="0"/>
              </a:rPr>
              <a:t>Luma Phase 2 – Human Capital Management &amp; Payroll</a:t>
            </a:r>
          </a:p>
        </p:txBody>
      </p:sp>
      <p:grpSp>
        <p:nvGrpSpPr>
          <p:cNvPr id="7" name="Group 6">
            <a:extLst>
              <a:ext uri="{FF2B5EF4-FFF2-40B4-BE49-F238E27FC236}">
                <a16:creationId xmlns:a16="http://schemas.microsoft.com/office/drawing/2014/main" id="{B4B2F463-5C4C-4DFB-BDFE-E1D8D4D50CCA}"/>
              </a:ext>
            </a:extLst>
          </p:cNvPr>
          <p:cNvGrpSpPr/>
          <p:nvPr/>
        </p:nvGrpSpPr>
        <p:grpSpPr>
          <a:xfrm>
            <a:off x="318400" y="2612762"/>
            <a:ext cx="6419442" cy="3203343"/>
            <a:chOff x="318400" y="2612762"/>
            <a:chExt cx="6419442" cy="3203343"/>
          </a:xfrm>
        </p:grpSpPr>
        <p:cxnSp>
          <p:nvCxnSpPr>
            <p:cNvPr id="8" name="Straight Connector 7">
              <a:extLst>
                <a:ext uri="{FF2B5EF4-FFF2-40B4-BE49-F238E27FC236}">
                  <a16:creationId xmlns:a16="http://schemas.microsoft.com/office/drawing/2014/main" id="{800F42E3-2E2F-4C8D-B3CC-E99ABE5E3061}"/>
                </a:ext>
              </a:extLst>
            </p:cNvPr>
            <p:cNvCxnSpPr>
              <a:cxnSpLocks/>
            </p:cNvCxnSpPr>
            <p:nvPr/>
          </p:nvCxnSpPr>
          <p:spPr>
            <a:xfrm>
              <a:off x="4183880" y="4455819"/>
              <a:ext cx="774551" cy="0"/>
            </a:xfrm>
            <a:prstGeom prst="line">
              <a:avLst/>
            </a:prstGeom>
            <a:noFill/>
            <a:ln w="19050" cap="flat" cmpd="sng" algn="ctr">
              <a:solidFill>
                <a:srgbClr val="86BC25">
                  <a:lumMod val="75000"/>
                </a:srgbClr>
              </a:solidFill>
              <a:prstDash val="solid"/>
              <a:headEnd type="oval" w="sm" len="sm"/>
              <a:tailEnd type="oval" w="sm" len="sm"/>
            </a:ln>
            <a:effectLst/>
          </p:spPr>
        </p:cxnSp>
        <p:sp>
          <p:nvSpPr>
            <p:cNvPr id="9" name="TextBox 8">
              <a:extLst>
                <a:ext uri="{FF2B5EF4-FFF2-40B4-BE49-F238E27FC236}">
                  <a16:creationId xmlns:a16="http://schemas.microsoft.com/office/drawing/2014/main" id="{4452B2EF-3909-419F-99EF-86B27C76C5F2}"/>
                </a:ext>
              </a:extLst>
            </p:cNvPr>
            <p:cNvSpPr txBox="1"/>
            <p:nvPr/>
          </p:nvSpPr>
          <p:spPr>
            <a:xfrm>
              <a:off x="5186095" y="5278479"/>
              <a:ext cx="710111"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Training </a:t>
              </a:r>
            </a:p>
          </p:txBody>
        </p:sp>
        <p:grpSp>
          <p:nvGrpSpPr>
            <p:cNvPr id="10" name="Group 9">
              <a:extLst>
                <a:ext uri="{FF2B5EF4-FFF2-40B4-BE49-F238E27FC236}">
                  <a16:creationId xmlns:a16="http://schemas.microsoft.com/office/drawing/2014/main" id="{CD3B59D9-F347-403B-8984-4A465D20D595}"/>
                </a:ext>
              </a:extLst>
            </p:cNvPr>
            <p:cNvGrpSpPr/>
            <p:nvPr/>
          </p:nvGrpSpPr>
          <p:grpSpPr>
            <a:xfrm>
              <a:off x="318400" y="2612762"/>
              <a:ext cx="6419442" cy="3203343"/>
              <a:chOff x="318400" y="2612762"/>
              <a:chExt cx="6419442" cy="3203343"/>
            </a:xfrm>
          </p:grpSpPr>
          <p:sp>
            <p:nvSpPr>
              <p:cNvPr id="11" name="TextBox 10">
                <a:extLst>
                  <a:ext uri="{FF2B5EF4-FFF2-40B4-BE49-F238E27FC236}">
                    <a16:creationId xmlns:a16="http://schemas.microsoft.com/office/drawing/2014/main" id="{4B30F4B4-35A4-4EC2-9776-6B64628FBE41}"/>
                  </a:ext>
                </a:extLst>
              </p:cNvPr>
              <p:cNvSpPr txBox="1"/>
              <p:nvPr/>
            </p:nvSpPr>
            <p:spPr>
              <a:xfrm>
                <a:off x="480068" y="2612762"/>
                <a:ext cx="2031743" cy="184666"/>
              </a:xfrm>
              <a:prstGeom prst="rect">
                <a:avLst/>
              </a:prstGeom>
              <a:noFill/>
            </p:spPr>
            <p:txBody>
              <a:bodyPr wrap="square" lIns="0" tIns="0" rIns="0" bIns="0" rtlCol="0">
                <a:spAutoFit/>
              </a:bodyPr>
              <a:lstStyle/>
              <a:p>
                <a:pPr defTabSz="820487">
                  <a:defRPr/>
                </a:pPr>
                <a:r>
                  <a:rPr lang="en-US" sz="1200" kern="0" dirty="0">
                    <a:solidFill>
                      <a:srgbClr val="86BC25"/>
                    </a:solidFill>
                    <a:latin typeface="Arial" panose="020B0604020202020204" pitchFamily="34" charset="0"/>
                    <a:ea typeface="Open Sans" panose="020B0606030504020204" pitchFamily="34" charset="0"/>
                    <a:cs typeface="Arial" panose="020B0604020202020204" pitchFamily="34" charset="0"/>
                  </a:rPr>
                  <a:t> Luma Phase 1 Kick-off</a:t>
                </a:r>
              </a:p>
            </p:txBody>
          </p:sp>
          <p:sp>
            <p:nvSpPr>
              <p:cNvPr id="12" name="Isosceles Triangle 104">
                <a:extLst>
                  <a:ext uri="{FF2B5EF4-FFF2-40B4-BE49-F238E27FC236}">
                    <a16:creationId xmlns:a16="http://schemas.microsoft.com/office/drawing/2014/main" id="{865EAAFA-BEC1-4F19-AF3F-75EE37421360}"/>
                  </a:ext>
                </a:extLst>
              </p:cNvPr>
              <p:cNvSpPr/>
              <p:nvPr/>
            </p:nvSpPr>
            <p:spPr>
              <a:xfrm>
                <a:off x="318400" y="2618275"/>
                <a:ext cx="178895" cy="182880"/>
              </a:xfrm>
              <a:prstGeom prst="diamond">
                <a:avLst/>
              </a:prstGeom>
              <a:solidFill>
                <a:srgbClr val="86BC25"/>
              </a:solidFill>
              <a:ln w="3175" cap="flat" cmpd="sng" algn="ctr">
                <a:solidFill>
                  <a:sysClr val="window" lastClr="FFFFFF"/>
                </a:solidFill>
                <a:prstDash val="solid"/>
              </a:ln>
              <a:effectLst/>
            </p:spPr>
            <p:txBody>
              <a:bodyPr lIns="82048" tIns="41025" rIns="82048" bIns="41025" rtlCol="0" anchor="ctr"/>
              <a:lstStyle/>
              <a:p>
                <a:pPr marL="0" marR="0" lvl="0" indent="0" algn="ctr" defTabSz="820487" eaLnBrk="1" fontAlgn="auto" latinLnBrk="0" hangingPunct="1">
                  <a:lnSpc>
                    <a:spcPct val="100000"/>
                  </a:lnSpc>
                  <a:spcBef>
                    <a:spcPts val="0"/>
                  </a:spcBef>
                  <a:spcAft>
                    <a:spcPts val="0"/>
                  </a:spcAft>
                  <a:buClrTx/>
                  <a:buSzTx/>
                  <a:buFontTx/>
                  <a:buNone/>
                  <a:tabLst/>
                  <a:defRPr/>
                </a:pPr>
                <a:endParaRPr kumimoji="0" lang="en-US" sz="900" b="0"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6C89D8E2-D203-4D37-A626-3DCC03E94BE5}"/>
                  </a:ext>
                </a:extLst>
              </p:cNvPr>
              <p:cNvCxnSpPr>
                <a:cxnSpLocks/>
              </p:cNvCxnSpPr>
              <p:nvPr/>
            </p:nvCxnSpPr>
            <p:spPr>
              <a:xfrm>
                <a:off x="818207" y="3378915"/>
                <a:ext cx="510229" cy="0"/>
              </a:xfrm>
              <a:prstGeom prst="line">
                <a:avLst/>
              </a:prstGeom>
              <a:noFill/>
              <a:ln w="19050" cap="flat" cmpd="sng" algn="ctr">
                <a:solidFill>
                  <a:srgbClr val="86BC25"/>
                </a:solidFill>
                <a:prstDash val="solid"/>
                <a:headEnd type="oval" w="sm" len="sm"/>
                <a:tailEnd type="oval" w="sm" len="sm"/>
              </a:ln>
              <a:effectLst/>
            </p:spPr>
          </p:cxnSp>
          <p:sp>
            <p:nvSpPr>
              <p:cNvPr id="14" name="TextBox 13">
                <a:extLst>
                  <a:ext uri="{FF2B5EF4-FFF2-40B4-BE49-F238E27FC236}">
                    <a16:creationId xmlns:a16="http://schemas.microsoft.com/office/drawing/2014/main" id="{5360DC23-C690-418F-90F2-9B4902EDFC5E}"/>
                  </a:ext>
                </a:extLst>
              </p:cNvPr>
              <p:cNvSpPr txBox="1"/>
              <p:nvPr/>
            </p:nvSpPr>
            <p:spPr>
              <a:xfrm>
                <a:off x="804634" y="3021450"/>
                <a:ext cx="834348" cy="338554"/>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Discovery &amp; Preparation</a:t>
                </a:r>
              </a:p>
            </p:txBody>
          </p:sp>
          <p:cxnSp>
            <p:nvCxnSpPr>
              <p:cNvPr id="15" name="Straight Connector 14">
                <a:extLst>
                  <a:ext uri="{FF2B5EF4-FFF2-40B4-BE49-F238E27FC236}">
                    <a16:creationId xmlns:a16="http://schemas.microsoft.com/office/drawing/2014/main" id="{FF166A7E-FEE9-42B4-9DC9-EE1A5DF4557C}"/>
                  </a:ext>
                </a:extLst>
              </p:cNvPr>
              <p:cNvCxnSpPr>
                <a:cxnSpLocks/>
              </p:cNvCxnSpPr>
              <p:nvPr/>
            </p:nvCxnSpPr>
            <p:spPr>
              <a:xfrm>
                <a:off x="818207" y="3646657"/>
                <a:ext cx="2066030" cy="0"/>
              </a:xfrm>
              <a:prstGeom prst="line">
                <a:avLst/>
              </a:prstGeom>
              <a:noFill/>
              <a:ln w="19050" cap="flat" cmpd="sng" algn="ctr">
                <a:solidFill>
                  <a:srgbClr val="86BC25"/>
                </a:solidFill>
                <a:prstDash val="solid"/>
                <a:headEnd type="oval" w="sm" len="sm"/>
                <a:tailEnd type="oval" w="sm" len="sm"/>
              </a:ln>
              <a:effectLst/>
            </p:spPr>
          </p:cxnSp>
          <p:sp>
            <p:nvSpPr>
              <p:cNvPr id="16" name="TextBox 15">
                <a:extLst>
                  <a:ext uri="{FF2B5EF4-FFF2-40B4-BE49-F238E27FC236}">
                    <a16:creationId xmlns:a16="http://schemas.microsoft.com/office/drawing/2014/main" id="{DD0CA4FD-23B0-48D8-A113-CD575B29C51B}"/>
                  </a:ext>
                </a:extLst>
              </p:cNvPr>
              <p:cNvSpPr txBox="1"/>
              <p:nvPr/>
            </p:nvSpPr>
            <p:spPr>
              <a:xfrm>
                <a:off x="809268" y="3462707"/>
                <a:ext cx="1333223" cy="169277"/>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Enterprise Design</a:t>
                </a:r>
              </a:p>
            </p:txBody>
          </p:sp>
          <p:cxnSp>
            <p:nvCxnSpPr>
              <p:cNvPr id="17" name="Straight Connector 16">
                <a:extLst>
                  <a:ext uri="{FF2B5EF4-FFF2-40B4-BE49-F238E27FC236}">
                    <a16:creationId xmlns:a16="http://schemas.microsoft.com/office/drawing/2014/main" id="{15B6CBF6-4AB7-4102-8D97-668D53FE3369}"/>
                  </a:ext>
                </a:extLst>
              </p:cNvPr>
              <p:cNvCxnSpPr>
                <a:cxnSpLocks/>
              </p:cNvCxnSpPr>
              <p:nvPr/>
            </p:nvCxnSpPr>
            <p:spPr>
              <a:xfrm>
                <a:off x="1716479" y="3385739"/>
                <a:ext cx="795332" cy="0"/>
              </a:xfrm>
              <a:prstGeom prst="line">
                <a:avLst/>
              </a:prstGeom>
              <a:noFill/>
              <a:ln w="19050" cap="flat" cmpd="sng" algn="ctr">
                <a:solidFill>
                  <a:srgbClr val="86BC25"/>
                </a:solidFill>
                <a:prstDash val="solid"/>
                <a:headEnd type="oval" w="sm" len="sm"/>
                <a:tailEnd type="oval" w="sm" len="sm"/>
              </a:ln>
              <a:effectLst/>
            </p:spPr>
          </p:cxnSp>
          <p:sp>
            <p:nvSpPr>
              <p:cNvPr id="18" name="TextBox 17">
                <a:extLst>
                  <a:ext uri="{FF2B5EF4-FFF2-40B4-BE49-F238E27FC236}">
                    <a16:creationId xmlns:a16="http://schemas.microsoft.com/office/drawing/2014/main" id="{AD4750E9-F8A5-445B-954D-6241A3674494}"/>
                  </a:ext>
                </a:extLst>
              </p:cNvPr>
              <p:cNvSpPr txBox="1"/>
              <p:nvPr/>
            </p:nvSpPr>
            <p:spPr>
              <a:xfrm>
                <a:off x="1736057" y="3022782"/>
                <a:ext cx="896637" cy="338554"/>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Project Team Training</a:t>
                </a:r>
              </a:p>
            </p:txBody>
          </p:sp>
          <p:cxnSp>
            <p:nvCxnSpPr>
              <p:cNvPr id="19" name="Straight Connector 18">
                <a:extLst>
                  <a:ext uri="{FF2B5EF4-FFF2-40B4-BE49-F238E27FC236}">
                    <a16:creationId xmlns:a16="http://schemas.microsoft.com/office/drawing/2014/main" id="{79266435-F80A-4397-883E-44E6E684A3BA}"/>
                  </a:ext>
                </a:extLst>
              </p:cNvPr>
              <p:cNvCxnSpPr>
                <a:cxnSpLocks/>
              </p:cNvCxnSpPr>
              <p:nvPr/>
            </p:nvCxnSpPr>
            <p:spPr>
              <a:xfrm>
                <a:off x="2884237" y="4169363"/>
                <a:ext cx="278952"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0" name="Straight Connector 19">
                <a:extLst>
                  <a:ext uri="{FF2B5EF4-FFF2-40B4-BE49-F238E27FC236}">
                    <a16:creationId xmlns:a16="http://schemas.microsoft.com/office/drawing/2014/main" id="{817A2993-3FAF-4F21-806C-A3C02FE4AF26}"/>
                  </a:ext>
                </a:extLst>
              </p:cNvPr>
              <p:cNvCxnSpPr>
                <a:cxnSpLocks/>
              </p:cNvCxnSpPr>
              <p:nvPr/>
            </p:nvCxnSpPr>
            <p:spPr>
              <a:xfrm>
                <a:off x="3163187" y="4169363"/>
                <a:ext cx="241714"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1" name="Straight Connector 20">
                <a:extLst>
                  <a:ext uri="{FF2B5EF4-FFF2-40B4-BE49-F238E27FC236}">
                    <a16:creationId xmlns:a16="http://schemas.microsoft.com/office/drawing/2014/main" id="{95650784-7799-47BA-8BE2-583CC9BEFDF7}"/>
                  </a:ext>
                </a:extLst>
              </p:cNvPr>
              <p:cNvCxnSpPr>
                <a:cxnSpLocks/>
              </p:cNvCxnSpPr>
              <p:nvPr/>
            </p:nvCxnSpPr>
            <p:spPr>
              <a:xfrm>
                <a:off x="2614241" y="4169363"/>
                <a:ext cx="269996"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2" name="Straight Connector 21">
                <a:extLst>
                  <a:ext uri="{FF2B5EF4-FFF2-40B4-BE49-F238E27FC236}">
                    <a16:creationId xmlns:a16="http://schemas.microsoft.com/office/drawing/2014/main" id="{B508F08A-51C4-4366-961C-96F53DB0BDB4}"/>
                  </a:ext>
                </a:extLst>
              </p:cNvPr>
              <p:cNvCxnSpPr>
                <a:cxnSpLocks/>
              </p:cNvCxnSpPr>
              <p:nvPr/>
            </p:nvCxnSpPr>
            <p:spPr>
              <a:xfrm>
                <a:off x="4966773" y="4731776"/>
                <a:ext cx="615499"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3" name="Straight Connector 22">
                <a:extLst>
                  <a:ext uri="{FF2B5EF4-FFF2-40B4-BE49-F238E27FC236}">
                    <a16:creationId xmlns:a16="http://schemas.microsoft.com/office/drawing/2014/main" id="{875A246A-90CE-40C0-BEFF-76A61E0C019A}"/>
                  </a:ext>
                </a:extLst>
              </p:cNvPr>
              <p:cNvCxnSpPr>
                <a:cxnSpLocks/>
              </p:cNvCxnSpPr>
              <p:nvPr/>
            </p:nvCxnSpPr>
            <p:spPr>
              <a:xfrm>
                <a:off x="3923835" y="5153152"/>
                <a:ext cx="918022" cy="0"/>
              </a:xfrm>
              <a:prstGeom prst="line">
                <a:avLst/>
              </a:prstGeom>
              <a:noFill/>
              <a:ln w="19050" cap="flat" cmpd="sng" algn="ctr">
                <a:solidFill>
                  <a:srgbClr val="86BC25">
                    <a:lumMod val="75000"/>
                  </a:srgbClr>
                </a:solidFill>
                <a:prstDash val="solid"/>
                <a:headEnd type="oval" w="sm" len="sm"/>
                <a:tailEnd type="oval" w="sm" len="sm"/>
              </a:ln>
              <a:effectLst/>
            </p:spPr>
          </p:cxnSp>
          <p:sp>
            <p:nvSpPr>
              <p:cNvPr id="24" name="TextBox 23">
                <a:extLst>
                  <a:ext uri="{FF2B5EF4-FFF2-40B4-BE49-F238E27FC236}">
                    <a16:creationId xmlns:a16="http://schemas.microsoft.com/office/drawing/2014/main" id="{36AA2033-4F4F-4BB4-AC8F-5E93FA560885}"/>
                  </a:ext>
                </a:extLst>
              </p:cNvPr>
              <p:cNvSpPr txBox="1"/>
              <p:nvPr/>
            </p:nvSpPr>
            <p:spPr>
              <a:xfrm>
                <a:off x="3898893" y="4947046"/>
                <a:ext cx="1386351"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Design Updates</a:t>
                </a:r>
              </a:p>
            </p:txBody>
          </p:sp>
          <p:sp>
            <p:nvSpPr>
              <p:cNvPr id="25" name="TextBox 24">
                <a:extLst>
                  <a:ext uri="{FF2B5EF4-FFF2-40B4-BE49-F238E27FC236}">
                    <a16:creationId xmlns:a16="http://schemas.microsoft.com/office/drawing/2014/main" id="{EB8E4C1A-6004-4F87-B74C-E37B8EAC3A80}"/>
                  </a:ext>
                </a:extLst>
              </p:cNvPr>
              <p:cNvSpPr txBox="1"/>
              <p:nvPr/>
            </p:nvSpPr>
            <p:spPr>
              <a:xfrm>
                <a:off x="4902581" y="4500931"/>
                <a:ext cx="1584144"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User Acceptance Testing</a:t>
                </a:r>
              </a:p>
            </p:txBody>
          </p:sp>
          <p:sp>
            <p:nvSpPr>
              <p:cNvPr id="26" name="TextBox 25">
                <a:extLst>
                  <a:ext uri="{FF2B5EF4-FFF2-40B4-BE49-F238E27FC236}">
                    <a16:creationId xmlns:a16="http://schemas.microsoft.com/office/drawing/2014/main" id="{FBE5D86B-B6E5-4CC0-A68D-9331E48B647E}"/>
                  </a:ext>
                </a:extLst>
              </p:cNvPr>
              <p:cNvSpPr txBox="1"/>
              <p:nvPr/>
            </p:nvSpPr>
            <p:spPr>
              <a:xfrm>
                <a:off x="5968874" y="5706792"/>
                <a:ext cx="768968" cy="109069"/>
              </a:xfrm>
              <a:prstGeom prst="rect">
                <a:avLst/>
              </a:prstGeom>
              <a:noFill/>
            </p:spPr>
            <p:txBody>
              <a:bodyPr wrap="square" lIns="0" tIns="0" rIns="0" bIns="0" rtlCol="0">
                <a:spAutoFit/>
              </a:bodyPr>
              <a:lstStyle/>
              <a:p>
                <a:pPr defTabSz="820487">
                  <a:lnSpc>
                    <a:spcPts val="760"/>
                  </a:lnSpc>
                  <a:defRPr/>
                </a:pPr>
                <a:r>
                  <a:rPr lang="en-US" sz="1100" b="1" i="1" kern="0" dirty="0">
                    <a:solidFill>
                      <a:srgbClr val="86BC25">
                        <a:lumMod val="50000"/>
                      </a:srgbClr>
                    </a:solidFill>
                    <a:latin typeface="Arial" panose="020B0604020202020204" pitchFamily="34" charset="0"/>
                    <a:ea typeface="Open Sans" panose="020B0606030504020204" pitchFamily="34" charset="0"/>
                    <a:cs typeface="Arial" panose="020B0604020202020204" pitchFamily="34" charset="0"/>
                  </a:rPr>
                  <a:t>Go-Live</a:t>
                </a:r>
              </a:p>
            </p:txBody>
          </p:sp>
          <p:sp>
            <p:nvSpPr>
              <p:cNvPr id="27" name="Diamond 26">
                <a:extLst>
                  <a:ext uri="{FF2B5EF4-FFF2-40B4-BE49-F238E27FC236}">
                    <a16:creationId xmlns:a16="http://schemas.microsoft.com/office/drawing/2014/main" id="{0482094D-8EE4-4DEB-87B8-5B59AFD2AD76}"/>
                  </a:ext>
                </a:extLst>
              </p:cNvPr>
              <p:cNvSpPr/>
              <p:nvPr/>
            </p:nvSpPr>
            <p:spPr bwMode="gray">
              <a:xfrm>
                <a:off x="5814723" y="5678945"/>
                <a:ext cx="134171" cy="137160"/>
              </a:xfrm>
              <a:prstGeom prst="diamond">
                <a:avLst/>
              </a:prstGeom>
              <a:solidFill>
                <a:srgbClr val="86BC25">
                  <a:lumMod val="50000"/>
                </a:srgbClr>
              </a:solidFill>
              <a:ln w="19050" algn="ctr">
                <a:no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200" b="1" i="0" u="none" strike="noStrike" kern="0" cap="none" spc="0" normalizeH="0" baseline="0" noProof="0" dirty="0">
                  <a:ln>
                    <a:noFill/>
                  </a:ln>
                  <a:solidFill>
                    <a:prstClr val="white"/>
                  </a:solidFill>
                  <a:effectLst/>
                  <a:uLnTx/>
                  <a:uFillTx/>
                  <a:latin typeface="Verdana"/>
                </a:endParaRPr>
              </a:p>
            </p:txBody>
          </p:sp>
          <p:sp>
            <p:nvSpPr>
              <p:cNvPr id="28" name="TextBox 27">
                <a:extLst>
                  <a:ext uri="{FF2B5EF4-FFF2-40B4-BE49-F238E27FC236}">
                    <a16:creationId xmlns:a16="http://schemas.microsoft.com/office/drawing/2014/main" id="{E342FF35-09F2-4010-BBCF-F0BE3DC6E706}"/>
                  </a:ext>
                </a:extLst>
              </p:cNvPr>
              <p:cNvSpPr txBox="1"/>
              <p:nvPr/>
            </p:nvSpPr>
            <p:spPr>
              <a:xfrm>
                <a:off x="3768296" y="5642282"/>
                <a:ext cx="1511963" cy="169277"/>
              </a:xfrm>
              <a:prstGeom prst="rect">
                <a:avLst/>
              </a:prstGeom>
              <a:noFill/>
            </p:spPr>
            <p:txBody>
              <a:bodyPr wrap="square" lIns="0" tIns="0" rIns="0" bIns="0" rtlCol="0">
                <a:spAutoFit/>
              </a:bodyPr>
              <a:lstStyle/>
              <a:p>
                <a:pPr algn="r" defTabSz="820487">
                  <a:defRPr/>
                </a:pPr>
                <a:r>
                  <a:rPr lang="en-US" sz="1100" b="1" i="1" kern="0" dirty="0">
                    <a:solidFill>
                      <a:srgbClr val="86BC25">
                        <a:lumMod val="50000"/>
                      </a:srgbClr>
                    </a:solidFill>
                    <a:latin typeface="Arial" panose="020B0604020202020204" pitchFamily="34" charset="0"/>
                    <a:ea typeface="Open Sans" panose="020B0606030504020204" pitchFamily="34" charset="0"/>
                    <a:cs typeface="Arial" panose="020B0604020202020204" pitchFamily="34" charset="0"/>
                  </a:rPr>
                  <a:t>Budget Go-Live</a:t>
                </a:r>
              </a:p>
            </p:txBody>
          </p:sp>
          <p:sp>
            <p:nvSpPr>
              <p:cNvPr id="29" name="Diamond 28">
                <a:extLst>
                  <a:ext uri="{FF2B5EF4-FFF2-40B4-BE49-F238E27FC236}">
                    <a16:creationId xmlns:a16="http://schemas.microsoft.com/office/drawing/2014/main" id="{9CEC5B4C-05FD-4C60-B388-2B0B31722E64}"/>
                  </a:ext>
                </a:extLst>
              </p:cNvPr>
              <p:cNvSpPr/>
              <p:nvPr/>
            </p:nvSpPr>
            <p:spPr bwMode="gray">
              <a:xfrm>
                <a:off x="5304117" y="5672391"/>
                <a:ext cx="134171" cy="137160"/>
              </a:xfrm>
              <a:prstGeom prst="diamond">
                <a:avLst/>
              </a:prstGeom>
              <a:solidFill>
                <a:srgbClr val="86BC25">
                  <a:lumMod val="50000"/>
                </a:srgbClr>
              </a:solidFill>
              <a:ln w="19050" algn="ctr">
                <a:no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200" b="1" i="0" u="none" strike="noStrike" kern="0" cap="none" spc="0" normalizeH="0" baseline="0" noProof="0" dirty="0">
                  <a:ln>
                    <a:noFill/>
                  </a:ln>
                  <a:solidFill>
                    <a:prstClr val="white"/>
                  </a:solidFill>
                  <a:effectLst/>
                  <a:uLnTx/>
                  <a:uFillTx/>
                  <a:latin typeface="Verdana"/>
                </a:endParaRPr>
              </a:p>
            </p:txBody>
          </p:sp>
          <p:sp>
            <p:nvSpPr>
              <p:cNvPr id="30" name="TextBox 29">
                <a:extLst>
                  <a:ext uri="{FF2B5EF4-FFF2-40B4-BE49-F238E27FC236}">
                    <a16:creationId xmlns:a16="http://schemas.microsoft.com/office/drawing/2014/main" id="{6A05FA3E-C3A1-4223-8E76-6C192236DF16}"/>
                  </a:ext>
                </a:extLst>
              </p:cNvPr>
              <p:cNvSpPr txBox="1"/>
              <p:nvPr/>
            </p:nvSpPr>
            <p:spPr>
              <a:xfrm>
                <a:off x="2418330" y="3966904"/>
                <a:ext cx="959153" cy="169277"/>
              </a:xfrm>
              <a:prstGeom prst="rect">
                <a:avLst/>
              </a:prstGeom>
              <a:noFill/>
            </p:spPr>
            <p:txBody>
              <a:bodyPr wrap="square" lIns="0" tIns="0" rIns="0" bIns="0" rtlCol="0">
                <a:spAutoFit/>
              </a:bodyPr>
              <a:lstStyle/>
              <a:p>
                <a:pPr algn="ctr" defTabSz="820487">
                  <a:defRPr/>
                </a:pPr>
                <a:r>
                  <a:rPr lang="en-US" sz="1100" kern="0" dirty="0">
                    <a:solidFill>
                      <a:srgbClr val="86BC25">
                        <a:lumMod val="75000"/>
                      </a:srgbClr>
                    </a:solidFill>
                    <a:latin typeface="Arial" panose="020B0604020202020204" pitchFamily="34" charset="0"/>
                    <a:cs typeface="Arial" panose="020B0604020202020204" pitchFamily="34" charset="0"/>
                  </a:rPr>
                  <a:t>Sprint 1-3</a:t>
                </a:r>
              </a:p>
            </p:txBody>
          </p:sp>
          <p:cxnSp>
            <p:nvCxnSpPr>
              <p:cNvPr id="31" name="Straight Connector 30">
                <a:extLst>
                  <a:ext uri="{FF2B5EF4-FFF2-40B4-BE49-F238E27FC236}">
                    <a16:creationId xmlns:a16="http://schemas.microsoft.com/office/drawing/2014/main" id="{62D6C886-E411-4884-AEC3-3D2077282E7D}"/>
                  </a:ext>
                </a:extLst>
              </p:cNvPr>
              <p:cNvCxnSpPr>
                <a:cxnSpLocks/>
              </p:cNvCxnSpPr>
              <p:nvPr/>
            </p:nvCxnSpPr>
            <p:spPr>
              <a:xfrm>
                <a:off x="818207" y="3895056"/>
                <a:ext cx="1551396" cy="0"/>
              </a:xfrm>
              <a:prstGeom prst="line">
                <a:avLst/>
              </a:prstGeom>
              <a:noFill/>
              <a:ln w="19050" cap="flat" cmpd="sng" algn="ctr">
                <a:solidFill>
                  <a:srgbClr val="86BC25"/>
                </a:solidFill>
                <a:prstDash val="solid"/>
                <a:headEnd type="oval" w="sm" len="sm"/>
                <a:tailEnd type="oval" w="sm" len="sm"/>
              </a:ln>
              <a:effectLst/>
            </p:spPr>
          </p:cxnSp>
          <p:sp>
            <p:nvSpPr>
              <p:cNvPr id="32" name="TextBox 31">
                <a:extLst>
                  <a:ext uri="{FF2B5EF4-FFF2-40B4-BE49-F238E27FC236}">
                    <a16:creationId xmlns:a16="http://schemas.microsoft.com/office/drawing/2014/main" id="{DF4A35A4-8630-4F0F-8987-16640D2688D4}"/>
                  </a:ext>
                </a:extLst>
              </p:cNvPr>
              <p:cNvSpPr txBox="1"/>
              <p:nvPr/>
            </p:nvSpPr>
            <p:spPr>
              <a:xfrm>
                <a:off x="785415" y="3710834"/>
                <a:ext cx="2005588" cy="169277"/>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Technical Design (FRICE-W)</a:t>
                </a:r>
              </a:p>
            </p:txBody>
          </p:sp>
          <p:sp>
            <p:nvSpPr>
              <p:cNvPr id="33" name="TextBox 32">
                <a:extLst>
                  <a:ext uri="{FF2B5EF4-FFF2-40B4-BE49-F238E27FC236}">
                    <a16:creationId xmlns:a16="http://schemas.microsoft.com/office/drawing/2014/main" id="{8D9A109A-6BF0-4F26-9C37-EEC091A1E703}"/>
                  </a:ext>
                </a:extLst>
              </p:cNvPr>
              <p:cNvSpPr txBox="1"/>
              <p:nvPr/>
            </p:nvSpPr>
            <p:spPr>
              <a:xfrm>
                <a:off x="2598339" y="4536768"/>
                <a:ext cx="1481675"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cs typeface="Arial" panose="020B0604020202020204" pitchFamily="34" charset="0"/>
                  </a:rPr>
                  <a:t>Mock Data Conv. 1 &amp; 2</a:t>
                </a:r>
              </a:p>
            </p:txBody>
          </p:sp>
          <p:cxnSp>
            <p:nvCxnSpPr>
              <p:cNvPr id="34" name="Straight Connector 33">
                <a:extLst>
                  <a:ext uri="{FF2B5EF4-FFF2-40B4-BE49-F238E27FC236}">
                    <a16:creationId xmlns:a16="http://schemas.microsoft.com/office/drawing/2014/main" id="{348FEFBC-CC9C-4822-9F27-D84EC344D28F}"/>
                  </a:ext>
                </a:extLst>
              </p:cNvPr>
              <p:cNvCxnSpPr>
                <a:cxnSpLocks/>
              </p:cNvCxnSpPr>
              <p:nvPr/>
            </p:nvCxnSpPr>
            <p:spPr>
              <a:xfrm>
                <a:off x="2614241" y="4737033"/>
                <a:ext cx="251861"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35" name="Straight Connector 34">
                <a:extLst>
                  <a:ext uri="{FF2B5EF4-FFF2-40B4-BE49-F238E27FC236}">
                    <a16:creationId xmlns:a16="http://schemas.microsoft.com/office/drawing/2014/main" id="{053BEB5C-347B-4154-9EC7-CC410D544ACB}"/>
                  </a:ext>
                </a:extLst>
              </p:cNvPr>
              <p:cNvCxnSpPr>
                <a:cxnSpLocks/>
              </p:cNvCxnSpPr>
              <p:nvPr/>
            </p:nvCxnSpPr>
            <p:spPr>
              <a:xfrm>
                <a:off x="2868335" y="4737033"/>
                <a:ext cx="286901"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36" name="Straight Connector 35">
                <a:extLst>
                  <a:ext uri="{FF2B5EF4-FFF2-40B4-BE49-F238E27FC236}">
                    <a16:creationId xmlns:a16="http://schemas.microsoft.com/office/drawing/2014/main" id="{C4C7BF4D-55F4-4A26-8C9F-964D0934BD5E}"/>
                  </a:ext>
                </a:extLst>
              </p:cNvPr>
              <p:cNvCxnSpPr>
                <a:cxnSpLocks/>
              </p:cNvCxnSpPr>
              <p:nvPr/>
            </p:nvCxnSpPr>
            <p:spPr>
              <a:xfrm>
                <a:off x="3404901" y="4455819"/>
                <a:ext cx="775209" cy="0"/>
              </a:xfrm>
              <a:prstGeom prst="line">
                <a:avLst/>
              </a:prstGeom>
              <a:noFill/>
              <a:ln w="19050" cap="flat" cmpd="sng" algn="ctr">
                <a:solidFill>
                  <a:srgbClr val="86BC25">
                    <a:lumMod val="75000"/>
                  </a:srgbClr>
                </a:solidFill>
                <a:prstDash val="solid"/>
                <a:headEnd type="oval" w="sm" len="sm"/>
                <a:tailEnd type="oval" w="sm" len="sm"/>
              </a:ln>
              <a:effectLst/>
            </p:spPr>
          </p:cxnSp>
          <p:sp>
            <p:nvSpPr>
              <p:cNvPr id="37" name="TextBox 36">
                <a:extLst>
                  <a:ext uri="{FF2B5EF4-FFF2-40B4-BE49-F238E27FC236}">
                    <a16:creationId xmlns:a16="http://schemas.microsoft.com/office/drawing/2014/main" id="{D36112B5-F5FC-4278-B356-790CEAC7C96A}"/>
                  </a:ext>
                </a:extLst>
              </p:cNvPr>
              <p:cNvSpPr txBox="1"/>
              <p:nvPr/>
            </p:nvSpPr>
            <p:spPr>
              <a:xfrm>
                <a:off x="3382732" y="4256997"/>
                <a:ext cx="2521425"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System Integration Testing 1 &amp; 2  (SIT)</a:t>
                </a:r>
              </a:p>
            </p:txBody>
          </p:sp>
          <p:cxnSp>
            <p:nvCxnSpPr>
              <p:cNvPr id="38" name="Straight Connector 37">
                <a:extLst>
                  <a:ext uri="{FF2B5EF4-FFF2-40B4-BE49-F238E27FC236}">
                    <a16:creationId xmlns:a16="http://schemas.microsoft.com/office/drawing/2014/main" id="{6DE48021-EEDC-4C80-A273-ABB0AB780E85}"/>
                  </a:ext>
                </a:extLst>
              </p:cNvPr>
              <p:cNvCxnSpPr>
                <a:cxnSpLocks/>
              </p:cNvCxnSpPr>
              <p:nvPr/>
            </p:nvCxnSpPr>
            <p:spPr>
              <a:xfrm>
                <a:off x="3847133" y="5473794"/>
                <a:ext cx="1277349" cy="0"/>
              </a:xfrm>
              <a:prstGeom prst="line">
                <a:avLst/>
              </a:prstGeom>
              <a:noFill/>
              <a:ln w="19050" cap="flat" cmpd="sng" algn="ctr">
                <a:solidFill>
                  <a:srgbClr val="86BC25">
                    <a:lumMod val="75000"/>
                  </a:srgbClr>
                </a:solidFill>
                <a:prstDash val="solid"/>
                <a:headEnd type="oval" w="sm" len="sm"/>
                <a:tailEnd type="oval" w="sm" len="sm"/>
              </a:ln>
              <a:effectLst/>
            </p:spPr>
          </p:cxnSp>
          <p:sp>
            <p:nvSpPr>
              <p:cNvPr id="39" name="TextBox 38">
                <a:extLst>
                  <a:ext uri="{FF2B5EF4-FFF2-40B4-BE49-F238E27FC236}">
                    <a16:creationId xmlns:a16="http://schemas.microsoft.com/office/drawing/2014/main" id="{22D82D6A-A23C-4A28-8C78-21A276FFB8BC}"/>
                  </a:ext>
                </a:extLst>
              </p:cNvPr>
              <p:cNvSpPr txBox="1"/>
              <p:nvPr/>
            </p:nvSpPr>
            <p:spPr>
              <a:xfrm>
                <a:off x="3825344" y="5272685"/>
                <a:ext cx="906641"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Training Dev.</a:t>
                </a:r>
              </a:p>
            </p:txBody>
          </p:sp>
          <p:cxnSp>
            <p:nvCxnSpPr>
              <p:cNvPr id="40" name="Straight Connector 39">
                <a:extLst>
                  <a:ext uri="{FF2B5EF4-FFF2-40B4-BE49-F238E27FC236}">
                    <a16:creationId xmlns:a16="http://schemas.microsoft.com/office/drawing/2014/main" id="{9226AD8C-49A9-4D48-9368-132BC864B4A6}"/>
                  </a:ext>
                </a:extLst>
              </p:cNvPr>
              <p:cNvCxnSpPr>
                <a:cxnSpLocks/>
              </p:cNvCxnSpPr>
              <p:nvPr/>
            </p:nvCxnSpPr>
            <p:spPr>
              <a:xfrm>
                <a:off x="5226009" y="5468027"/>
                <a:ext cx="664361"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41" name="Straight Connector 40">
                <a:extLst>
                  <a:ext uri="{FF2B5EF4-FFF2-40B4-BE49-F238E27FC236}">
                    <a16:creationId xmlns:a16="http://schemas.microsoft.com/office/drawing/2014/main" id="{398E4B23-E696-42DD-BC0C-4E6F1B145E72}"/>
                  </a:ext>
                </a:extLst>
              </p:cNvPr>
              <p:cNvCxnSpPr>
                <a:cxnSpLocks/>
              </p:cNvCxnSpPr>
              <p:nvPr/>
            </p:nvCxnSpPr>
            <p:spPr>
              <a:xfrm>
                <a:off x="407847" y="2980937"/>
                <a:ext cx="626708" cy="0"/>
              </a:xfrm>
              <a:prstGeom prst="line">
                <a:avLst/>
              </a:prstGeom>
              <a:noFill/>
              <a:ln w="19050" cap="flat" cmpd="sng" algn="ctr">
                <a:solidFill>
                  <a:srgbClr val="86BC25"/>
                </a:solidFill>
                <a:prstDash val="solid"/>
                <a:headEnd type="oval" w="sm" len="sm"/>
                <a:tailEnd type="oval" w="sm" len="sm"/>
              </a:ln>
              <a:effectLst/>
            </p:spPr>
          </p:cxnSp>
          <p:sp>
            <p:nvSpPr>
              <p:cNvPr id="42" name="TextBox 41">
                <a:extLst>
                  <a:ext uri="{FF2B5EF4-FFF2-40B4-BE49-F238E27FC236}">
                    <a16:creationId xmlns:a16="http://schemas.microsoft.com/office/drawing/2014/main" id="{F4860C4B-8A11-4938-9D3A-0572189B3B57}"/>
                  </a:ext>
                </a:extLst>
              </p:cNvPr>
              <p:cNvSpPr txBox="1"/>
              <p:nvPr/>
            </p:nvSpPr>
            <p:spPr>
              <a:xfrm>
                <a:off x="463175" y="2816782"/>
                <a:ext cx="501798" cy="169277"/>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Plan</a:t>
                </a:r>
              </a:p>
            </p:txBody>
          </p:sp>
        </p:grpSp>
      </p:grpSp>
      <p:grpSp>
        <p:nvGrpSpPr>
          <p:cNvPr id="43" name="Group 42">
            <a:extLst>
              <a:ext uri="{FF2B5EF4-FFF2-40B4-BE49-F238E27FC236}">
                <a16:creationId xmlns:a16="http://schemas.microsoft.com/office/drawing/2014/main" id="{DA75ACFA-AF68-4F37-BA8F-52136F2B1F9F}"/>
              </a:ext>
            </a:extLst>
          </p:cNvPr>
          <p:cNvGrpSpPr/>
          <p:nvPr/>
        </p:nvGrpSpPr>
        <p:grpSpPr>
          <a:xfrm>
            <a:off x="389475" y="1586526"/>
            <a:ext cx="11766485" cy="1191840"/>
            <a:chOff x="389475" y="1586526"/>
            <a:chExt cx="11766485" cy="1191840"/>
          </a:xfrm>
        </p:grpSpPr>
        <p:sp>
          <p:nvSpPr>
            <p:cNvPr id="44" name="Pentagon 86">
              <a:extLst>
                <a:ext uri="{FF2B5EF4-FFF2-40B4-BE49-F238E27FC236}">
                  <a16:creationId xmlns:a16="http://schemas.microsoft.com/office/drawing/2014/main" id="{CFF654F0-5A02-4543-96BD-55BF32755958}"/>
                </a:ext>
              </a:extLst>
            </p:cNvPr>
            <p:cNvSpPr/>
            <p:nvPr/>
          </p:nvSpPr>
          <p:spPr bwMode="gray">
            <a:xfrm>
              <a:off x="5582272" y="1587617"/>
              <a:ext cx="1989579" cy="331979"/>
            </a:xfrm>
            <a:prstGeom prst="homePlate">
              <a:avLst>
                <a:gd name="adj" fmla="val 31990"/>
              </a:avLst>
            </a:prstGeom>
            <a:solidFill>
              <a:srgbClr val="86BC25">
                <a:lumMod val="50000"/>
              </a:srgbClr>
            </a:solidFill>
            <a:ln w="6350" algn="ctr">
              <a:solidFill>
                <a:sysClr val="window" lastClr="FFFFFF"/>
              </a:solidFill>
              <a:miter lim="800000"/>
              <a:headEnd/>
              <a:tailEnd/>
            </a:ln>
          </p:spPr>
          <p:txBody>
            <a:bodyPr wrap="square" lIns="182880" tIns="45720" rIns="0" bIns="45720" rtlCol="0" anchor="ctr"/>
            <a:lstStyle/>
            <a:p>
              <a:pPr marL="0" marR="0" lvl="0" indent="0"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RUN</a:t>
              </a:r>
            </a:p>
          </p:txBody>
        </p:sp>
        <p:sp>
          <p:nvSpPr>
            <p:cNvPr id="45" name="Pentagon 87">
              <a:extLst>
                <a:ext uri="{FF2B5EF4-FFF2-40B4-BE49-F238E27FC236}">
                  <a16:creationId xmlns:a16="http://schemas.microsoft.com/office/drawing/2014/main" id="{A7CE177D-B308-4D40-AC17-8673E3F2ADEB}"/>
                </a:ext>
              </a:extLst>
            </p:cNvPr>
            <p:cNvSpPr/>
            <p:nvPr/>
          </p:nvSpPr>
          <p:spPr bwMode="gray">
            <a:xfrm>
              <a:off x="2190172" y="1586526"/>
              <a:ext cx="3521404" cy="333070"/>
            </a:xfrm>
            <a:prstGeom prst="homePlate">
              <a:avLst>
                <a:gd name="adj" fmla="val 31990"/>
              </a:avLst>
            </a:prstGeom>
            <a:solidFill>
              <a:srgbClr val="86BC25">
                <a:lumMod val="75000"/>
              </a:srgbClr>
            </a:solidFill>
            <a:ln w="6350" algn="ctr">
              <a:solidFill>
                <a:sysClr val="window" lastClr="FFFFFF"/>
              </a:solid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DELIVER</a:t>
              </a:r>
            </a:p>
          </p:txBody>
        </p:sp>
        <p:sp>
          <p:nvSpPr>
            <p:cNvPr id="46" name="Pentagon 88">
              <a:extLst>
                <a:ext uri="{FF2B5EF4-FFF2-40B4-BE49-F238E27FC236}">
                  <a16:creationId xmlns:a16="http://schemas.microsoft.com/office/drawing/2014/main" id="{E78E2CE2-674F-4E6C-B11F-E6F2A8A4F224}"/>
                </a:ext>
              </a:extLst>
            </p:cNvPr>
            <p:cNvSpPr/>
            <p:nvPr/>
          </p:nvSpPr>
          <p:spPr bwMode="gray">
            <a:xfrm>
              <a:off x="392261" y="1587616"/>
              <a:ext cx="1977342" cy="331980"/>
            </a:xfrm>
            <a:prstGeom prst="homePlate">
              <a:avLst>
                <a:gd name="adj" fmla="val 31990"/>
              </a:avLst>
            </a:prstGeom>
            <a:solidFill>
              <a:srgbClr val="86BC25"/>
            </a:solidFill>
            <a:ln w="6350" algn="ctr">
              <a:solidFill>
                <a:sysClr val="window" lastClr="FFFFFF"/>
              </a:solid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IMAGINE</a:t>
              </a:r>
            </a:p>
          </p:txBody>
        </p:sp>
        <p:sp>
          <p:nvSpPr>
            <p:cNvPr id="47" name="Pentagon 152">
              <a:extLst>
                <a:ext uri="{FF2B5EF4-FFF2-40B4-BE49-F238E27FC236}">
                  <a16:creationId xmlns:a16="http://schemas.microsoft.com/office/drawing/2014/main" id="{09D699E5-4B29-4BF4-AAE4-74F1A566006C}"/>
                </a:ext>
              </a:extLst>
            </p:cNvPr>
            <p:cNvSpPr/>
            <p:nvPr/>
          </p:nvSpPr>
          <p:spPr bwMode="gray">
            <a:xfrm>
              <a:off x="10108829" y="1935638"/>
              <a:ext cx="2047131" cy="330707"/>
            </a:xfrm>
            <a:prstGeom prst="homePlate">
              <a:avLst>
                <a:gd name="adj" fmla="val 31990"/>
              </a:avLst>
            </a:prstGeom>
            <a:solidFill>
              <a:srgbClr val="092F57"/>
            </a:solidFill>
            <a:ln w="6350" algn="ctr">
              <a:solidFill>
                <a:sysClr val="window" lastClr="FFFFFF"/>
              </a:solidFill>
              <a:miter lim="800000"/>
              <a:headEnd/>
              <a:tailEnd/>
            </a:ln>
          </p:spPr>
          <p:txBody>
            <a:bodyPr wrap="square" lIns="126609" tIns="63305" rIns="0"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RUN</a:t>
              </a:r>
            </a:p>
          </p:txBody>
        </p:sp>
        <p:sp>
          <p:nvSpPr>
            <p:cNvPr id="48" name="Pentagon 153">
              <a:extLst>
                <a:ext uri="{FF2B5EF4-FFF2-40B4-BE49-F238E27FC236}">
                  <a16:creationId xmlns:a16="http://schemas.microsoft.com/office/drawing/2014/main" id="{99224E7D-4D16-4840-92CE-6A2B8A941EC8}"/>
                </a:ext>
              </a:extLst>
            </p:cNvPr>
            <p:cNvSpPr/>
            <p:nvPr/>
          </p:nvSpPr>
          <p:spPr bwMode="gray">
            <a:xfrm>
              <a:off x="7507040" y="1934366"/>
              <a:ext cx="2804691" cy="331979"/>
            </a:xfrm>
            <a:prstGeom prst="homePlate">
              <a:avLst>
                <a:gd name="adj" fmla="val 31990"/>
              </a:avLst>
            </a:prstGeom>
            <a:solidFill>
              <a:schemeClr val="accent1">
                <a:lumMod val="75000"/>
              </a:schemeClr>
            </a:solidFill>
            <a:ln w="6350" algn="ctr">
              <a:solidFill>
                <a:sysClr val="window" lastClr="FFFFFF"/>
              </a:solidFill>
              <a:miter lim="800000"/>
              <a:headEnd/>
              <a:tailEnd/>
            </a:ln>
          </p:spPr>
          <p:txBody>
            <a:bodyPr wrap="square" lIns="63305" tIns="63305" rIns="63305"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DELIVER</a:t>
              </a:r>
            </a:p>
          </p:txBody>
        </p:sp>
        <p:sp>
          <p:nvSpPr>
            <p:cNvPr id="49" name="Chevron 154">
              <a:extLst>
                <a:ext uri="{FF2B5EF4-FFF2-40B4-BE49-F238E27FC236}">
                  <a16:creationId xmlns:a16="http://schemas.microsoft.com/office/drawing/2014/main" id="{7CE4E127-0019-47A5-A706-B8310EEAEB33}"/>
                </a:ext>
              </a:extLst>
            </p:cNvPr>
            <p:cNvSpPr/>
            <p:nvPr/>
          </p:nvSpPr>
          <p:spPr bwMode="gray">
            <a:xfrm>
              <a:off x="5874569" y="1932581"/>
              <a:ext cx="1740346" cy="331979"/>
            </a:xfrm>
            <a:prstGeom prst="chevron">
              <a:avLst>
                <a:gd name="adj" fmla="val 27116"/>
              </a:avLst>
            </a:prstGeom>
            <a:solidFill>
              <a:srgbClr val="0070C0"/>
            </a:solidFill>
            <a:ln w="6350" algn="ctr">
              <a:solidFill>
                <a:sysClr val="window" lastClr="FFFFFF"/>
              </a:solidFill>
              <a:miter lim="800000"/>
              <a:headEnd/>
              <a:tailEnd/>
            </a:ln>
          </p:spPr>
          <p:txBody>
            <a:bodyPr wrap="square" lIns="63305" tIns="63305" rIns="63305"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IMAGINE</a:t>
              </a:r>
            </a:p>
          </p:txBody>
        </p:sp>
        <p:sp>
          <p:nvSpPr>
            <p:cNvPr id="50" name="Pentagon 83">
              <a:extLst>
                <a:ext uri="{FF2B5EF4-FFF2-40B4-BE49-F238E27FC236}">
                  <a16:creationId xmlns:a16="http://schemas.microsoft.com/office/drawing/2014/main" id="{D3EFB735-DBC4-4D48-83BD-4FC4157C9A72}"/>
                </a:ext>
              </a:extLst>
            </p:cNvPr>
            <p:cNvSpPr/>
            <p:nvPr/>
          </p:nvSpPr>
          <p:spPr bwMode="gray">
            <a:xfrm>
              <a:off x="6127899" y="2267150"/>
              <a:ext cx="1431717" cy="243247"/>
            </a:xfrm>
            <a:prstGeom prst="homePlate">
              <a:avLst>
                <a:gd name="adj" fmla="val 31990"/>
              </a:avLst>
            </a:prstGeom>
            <a:solidFill>
              <a:srgbClr val="86BC25">
                <a:lumMod val="50000"/>
              </a:srgb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Support</a:t>
              </a:r>
            </a:p>
          </p:txBody>
        </p:sp>
        <p:sp>
          <p:nvSpPr>
            <p:cNvPr id="51" name="Pentagon 84">
              <a:extLst>
                <a:ext uri="{FF2B5EF4-FFF2-40B4-BE49-F238E27FC236}">
                  <a16:creationId xmlns:a16="http://schemas.microsoft.com/office/drawing/2014/main" id="{E01EE7EB-2A9B-45A6-819F-D386AB15477B}"/>
                </a:ext>
              </a:extLst>
            </p:cNvPr>
            <p:cNvSpPr/>
            <p:nvPr/>
          </p:nvSpPr>
          <p:spPr bwMode="gray">
            <a:xfrm>
              <a:off x="5570293" y="2266435"/>
              <a:ext cx="640155" cy="244676"/>
            </a:xfrm>
            <a:prstGeom prst="homePlate">
              <a:avLst>
                <a:gd name="adj" fmla="val 31990"/>
              </a:avLst>
            </a:prstGeom>
            <a:solidFill>
              <a:srgbClr val="86BC25">
                <a:lumMod val="50000"/>
              </a:srgbClr>
            </a:solidFill>
            <a:ln w="6350" algn="ctr">
              <a:solidFill>
                <a:sysClr val="window" lastClr="FFFFFF"/>
              </a:solidFill>
              <a:miter lim="800000"/>
              <a:headEnd/>
              <a:tailEnd/>
            </a:ln>
          </p:spPr>
          <p:txBody>
            <a:bodyPr wrap="square" lIns="0" tIns="0" rIns="45720" bIns="0" rtlCol="0" anchor="ctr"/>
            <a:lstStyle/>
            <a:p>
              <a:pPr marL="0" marR="0" lvl="0" indent="0" algn="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Deploy</a:t>
              </a:r>
            </a:p>
          </p:txBody>
        </p:sp>
        <p:sp>
          <p:nvSpPr>
            <p:cNvPr id="52" name="Pentagon 85">
              <a:extLst>
                <a:ext uri="{FF2B5EF4-FFF2-40B4-BE49-F238E27FC236}">
                  <a16:creationId xmlns:a16="http://schemas.microsoft.com/office/drawing/2014/main" id="{F2DD9350-8826-444F-8ECC-243BFAD722CC}"/>
                </a:ext>
              </a:extLst>
            </p:cNvPr>
            <p:cNvSpPr/>
            <p:nvPr/>
          </p:nvSpPr>
          <p:spPr bwMode="gray">
            <a:xfrm>
              <a:off x="3768296" y="2264899"/>
              <a:ext cx="1943280" cy="250821"/>
            </a:xfrm>
            <a:prstGeom prst="homePlate">
              <a:avLst>
                <a:gd name="adj" fmla="val 31990"/>
              </a:avLst>
            </a:prstGeom>
            <a:solidFill>
              <a:srgbClr val="86BC25">
                <a:lumMod val="75000"/>
              </a:srgb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Validate</a:t>
              </a:r>
            </a:p>
          </p:txBody>
        </p:sp>
        <p:sp>
          <p:nvSpPr>
            <p:cNvPr id="53" name="Pentagon 89">
              <a:extLst>
                <a:ext uri="{FF2B5EF4-FFF2-40B4-BE49-F238E27FC236}">
                  <a16:creationId xmlns:a16="http://schemas.microsoft.com/office/drawing/2014/main" id="{B054C4DC-7D3F-476A-BA13-20399F87674E}"/>
                </a:ext>
              </a:extLst>
            </p:cNvPr>
            <p:cNvSpPr/>
            <p:nvPr/>
          </p:nvSpPr>
          <p:spPr bwMode="gray">
            <a:xfrm>
              <a:off x="2256212" y="2267971"/>
              <a:ext cx="1611069" cy="250822"/>
            </a:xfrm>
            <a:prstGeom prst="homePlate">
              <a:avLst>
                <a:gd name="adj" fmla="val 31990"/>
              </a:avLst>
            </a:prstGeom>
            <a:solidFill>
              <a:srgbClr val="86BC25">
                <a:lumMod val="75000"/>
              </a:srgb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Configure &amp; Prototype</a:t>
              </a:r>
            </a:p>
          </p:txBody>
        </p:sp>
        <p:sp>
          <p:nvSpPr>
            <p:cNvPr id="54" name="Pentagon 90">
              <a:extLst>
                <a:ext uri="{FF2B5EF4-FFF2-40B4-BE49-F238E27FC236}">
                  <a16:creationId xmlns:a16="http://schemas.microsoft.com/office/drawing/2014/main" id="{A260DCCF-A4AF-47AF-A38B-9EE30F5928C3}"/>
                </a:ext>
              </a:extLst>
            </p:cNvPr>
            <p:cNvSpPr/>
            <p:nvPr/>
          </p:nvSpPr>
          <p:spPr bwMode="gray">
            <a:xfrm>
              <a:off x="906022" y="2265237"/>
              <a:ext cx="1434364" cy="256290"/>
            </a:xfrm>
            <a:prstGeom prst="homePlate">
              <a:avLst>
                <a:gd name="adj" fmla="val 31990"/>
              </a:avLst>
            </a:prstGeom>
            <a:solidFill>
              <a:srgbClr val="86BC25"/>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Architect</a:t>
              </a:r>
            </a:p>
          </p:txBody>
        </p:sp>
        <p:sp>
          <p:nvSpPr>
            <p:cNvPr id="55" name="Pentagon 91">
              <a:extLst>
                <a:ext uri="{FF2B5EF4-FFF2-40B4-BE49-F238E27FC236}">
                  <a16:creationId xmlns:a16="http://schemas.microsoft.com/office/drawing/2014/main" id="{850DCFE1-7210-4831-B6FA-67E36E0EF840}"/>
                </a:ext>
              </a:extLst>
            </p:cNvPr>
            <p:cNvSpPr/>
            <p:nvPr/>
          </p:nvSpPr>
          <p:spPr bwMode="gray">
            <a:xfrm>
              <a:off x="389475" y="2267971"/>
              <a:ext cx="645080" cy="250822"/>
            </a:xfrm>
            <a:prstGeom prst="homePlate">
              <a:avLst>
                <a:gd name="adj" fmla="val 31990"/>
              </a:avLst>
            </a:prstGeom>
            <a:solidFill>
              <a:srgbClr val="86BC25"/>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Plan</a:t>
              </a:r>
            </a:p>
          </p:txBody>
        </p:sp>
        <p:sp>
          <p:nvSpPr>
            <p:cNvPr id="56" name="Pentagon 83">
              <a:extLst>
                <a:ext uri="{FF2B5EF4-FFF2-40B4-BE49-F238E27FC236}">
                  <a16:creationId xmlns:a16="http://schemas.microsoft.com/office/drawing/2014/main" id="{CD7022BF-8381-4F27-9692-FA8CE5589052}"/>
                </a:ext>
              </a:extLst>
            </p:cNvPr>
            <p:cNvSpPr/>
            <p:nvPr/>
          </p:nvSpPr>
          <p:spPr bwMode="gray">
            <a:xfrm>
              <a:off x="10712563" y="2512609"/>
              <a:ext cx="1443397" cy="265757"/>
            </a:xfrm>
            <a:prstGeom prst="homePlate">
              <a:avLst>
                <a:gd name="adj" fmla="val 31990"/>
              </a:avLst>
            </a:prstGeom>
            <a:solidFill>
              <a:srgbClr val="092F57"/>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Support</a:t>
              </a:r>
            </a:p>
          </p:txBody>
        </p:sp>
        <p:sp>
          <p:nvSpPr>
            <p:cNvPr id="57" name="Pentagon 84">
              <a:extLst>
                <a:ext uri="{FF2B5EF4-FFF2-40B4-BE49-F238E27FC236}">
                  <a16:creationId xmlns:a16="http://schemas.microsoft.com/office/drawing/2014/main" id="{5CE1EA4E-46B9-425D-A7E8-5637E80DC195}"/>
                </a:ext>
              </a:extLst>
            </p:cNvPr>
            <p:cNvSpPr/>
            <p:nvPr/>
          </p:nvSpPr>
          <p:spPr bwMode="gray">
            <a:xfrm>
              <a:off x="10178481" y="2516288"/>
              <a:ext cx="637532" cy="262078"/>
            </a:xfrm>
            <a:prstGeom prst="homePlate">
              <a:avLst>
                <a:gd name="adj" fmla="val 31990"/>
              </a:avLst>
            </a:prstGeom>
            <a:solidFill>
              <a:srgbClr val="092F57"/>
            </a:solidFill>
            <a:ln w="6350" algn="ctr">
              <a:solidFill>
                <a:sysClr val="window" lastClr="FFFFFF"/>
              </a:solidFill>
              <a:miter lim="800000"/>
              <a:headEnd/>
              <a:tailEnd/>
            </a:ln>
          </p:spPr>
          <p:txBody>
            <a:bodyPr wrap="square" lIns="0" tIns="0" rIns="45720" bIns="0" rtlCol="0" anchor="ctr"/>
            <a:lstStyle/>
            <a:p>
              <a:pPr marL="0" marR="0" lvl="0" indent="0" algn="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Deploy</a:t>
              </a:r>
            </a:p>
          </p:txBody>
        </p:sp>
        <p:sp>
          <p:nvSpPr>
            <p:cNvPr id="58" name="Pentagon 85">
              <a:extLst>
                <a:ext uri="{FF2B5EF4-FFF2-40B4-BE49-F238E27FC236}">
                  <a16:creationId xmlns:a16="http://schemas.microsoft.com/office/drawing/2014/main" id="{CB22E554-865A-4C9E-940E-0F00BE49B87C}"/>
                </a:ext>
              </a:extLst>
            </p:cNvPr>
            <p:cNvSpPr/>
            <p:nvPr/>
          </p:nvSpPr>
          <p:spPr bwMode="gray">
            <a:xfrm>
              <a:off x="8828955" y="2516288"/>
              <a:ext cx="1482775" cy="262078"/>
            </a:xfrm>
            <a:prstGeom prst="homePlate">
              <a:avLst>
                <a:gd name="adj" fmla="val 31990"/>
              </a:avLst>
            </a:prstGeom>
            <a:solidFill>
              <a:schemeClr val="accent1">
                <a:lumMod val="75000"/>
              </a:scheme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Validate</a:t>
              </a:r>
            </a:p>
          </p:txBody>
        </p:sp>
        <p:sp>
          <p:nvSpPr>
            <p:cNvPr id="59" name="Pentagon 89">
              <a:extLst>
                <a:ext uri="{FF2B5EF4-FFF2-40B4-BE49-F238E27FC236}">
                  <a16:creationId xmlns:a16="http://schemas.microsoft.com/office/drawing/2014/main" id="{70512FD7-BBDB-49F7-9DB0-F1720B299605}"/>
                </a:ext>
              </a:extLst>
            </p:cNvPr>
            <p:cNvSpPr/>
            <p:nvPr/>
          </p:nvSpPr>
          <p:spPr bwMode="gray">
            <a:xfrm>
              <a:off x="7507040" y="2512562"/>
              <a:ext cx="1611069" cy="265352"/>
            </a:xfrm>
            <a:prstGeom prst="homePlate">
              <a:avLst>
                <a:gd name="adj" fmla="val 31990"/>
              </a:avLst>
            </a:prstGeom>
            <a:solidFill>
              <a:schemeClr val="accent1">
                <a:lumMod val="75000"/>
              </a:scheme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Configure &amp; Prototype</a:t>
              </a:r>
            </a:p>
          </p:txBody>
        </p:sp>
        <p:sp>
          <p:nvSpPr>
            <p:cNvPr id="60" name="Pentagon 90">
              <a:extLst>
                <a:ext uri="{FF2B5EF4-FFF2-40B4-BE49-F238E27FC236}">
                  <a16:creationId xmlns:a16="http://schemas.microsoft.com/office/drawing/2014/main" id="{5DB83EAF-2140-4BC2-9BAF-38B010D74167}"/>
                </a:ext>
              </a:extLst>
            </p:cNvPr>
            <p:cNvSpPr/>
            <p:nvPr/>
          </p:nvSpPr>
          <p:spPr bwMode="gray">
            <a:xfrm>
              <a:off x="6283420" y="2515837"/>
              <a:ext cx="1307732" cy="262077"/>
            </a:xfrm>
            <a:prstGeom prst="homePlate">
              <a:avLst>
                <a:gd name="adj" fmla="val 31990"/>
              </a:avLst>
            </a:prstGeom>
            <a:solidFill>
              <a:srgbClr val="0070C0"/>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Architect</a:t>
              </a:r>
            </a:p>
          </p:txBody>
        </p:sp>
        <p:sp>
          <p:nvSpPr>
            <p:cNvPr id="61" name="Pentagon 91">
              <a:extLst>
                <a:ext uri="{FF2B5EF4-FFF2-40B4-BE49-F238E27FC236}">
                  <a16:creationId xmlns:a16="http://schemas.microsoft.com/office/drawing/2014/main" id="{45FED89E-2950-4D1E-9F56-CFF0D8962C70}"/>
                </a:ext>
              </a:extLst>
            </p:cNvPr>
            <p:cNvSpPr/>
            <p:nvPr/>
          </p:nvSpPr>
          <p:spPr bwMode="gray">
            <a:xfrm>
              <a:off x="5881797" y="2515837"/>
              <a:ext cx="645080" cy="260692"/>
            </a:xfrm>
            <a:prstGeom prst="homePlate">
              <a:avLst>
                <a:gd name="adj" fmla="val 31990"/>
              </a:avLst>
            </a:prstGeom>
            <a:solidFill>
              <a:srgbClr val="0070C0"/>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Plan</a:t>
              </a:r>
            </a:p>
          </p:txBody>
        </p:sp>
      </p:grpSp>
      <p:grpSp>
        <p:nvGrpSpPr>
          <p:cNvPr id="62" name="Group 61">
            <a:extLst>
              <a:ext uri="{FF2B5EF4-FFF2-40B4-BE49-F238E27FC236}">
                <a16:creationId xmlns:a16="http://schemas.microsoft.com/office/drawing/2014/main" id="{DB2C11DB-0DCC-40D4-99D4-9638429C475D}"/>
              </a:ext>
            </a:extLst>
          </p:cNvPr>
          <p:cNvGrpSpPr/>
          <p:nvPr/>
        </p:nvGrpSpPr>
        <p:grpSpPr>
          <a:xfrm>
            <a:off x="5848384" y="2840021"/>
            <a:ext cx="6082608" cy="2994673"/>
            <a:chOff x="5836690" y="2787688"/>
            <a:chExt cx="6082608" cy="2994673"/>
          </a:xfrm>
        </p:grpSpPr>
        <p:cxnSp>
          <p:nvCxnSpPr>
            <p:cNvPr id="63" name="Straight Connector 62">
              <a:extLst>
                <a:ext uri="{FF2B5EF4-FFF2-40B4-BE49-F238E27FC236}">
                  <a16:creationId xmlns:a16="http://schemas.microsoft.com/office/drawing/2014/main" id="{D0F193F1-255D-4CB2-8D3A-A02D861A89B7}"/>
                </a:ext>
              </a:extLst>
            </p:cNvPr>
            <p:cNvCxnSpPr>
              <a:cxnSpLocks/>
            </p:cNvCxnSpPr>
            <p:nvPr/>
          </p:nvCxnSpPr>
          <p:spPr>
            <a:xfrm>
              <a:off x="8500346" y="4450541"/>
              <a:ext cx="509444" cy="0"/>
            </a:xfrm>
            <a:prstGeom prst="line">
              <a:avLst/>
            </a:prstGeom>
            <a:noFill/>
            <a:ln w="19050" cap="flat" cmpd="sng" algn="ctr">
              <a:solidFill>
                <a:schemeClr val="accent1">
                  <a:lumMod val="75000"/>
                </a:schemeClr>
              </a:solidFill>
              <a:prstDash val="solid"/>
              <a:headEnd type="oval" w="sm" len="sm"/>
              <a:tailEnd type="oval" w="sm" len="sm"/>
            </a:ln>
            <a:effectLst/>
          </p:spPr>
        </p:cxnSp>
        <p:sp>
          <p:nvSpPr>
            <p:cNvPr id="64" name="TextBox 63">
              <a:extLst>
                <a:ext uri="{FF2B5EF4-FFF2-40B4-BE49-F238E27FC236}">
                  <a16:creationId xmlns:a16="http://schemas.microsoft.com/office/drawing/2014/main" id="{2AA3B903-128B-49D0-A9D2-A6586A150E46}"/>
                </a:ext>
              </a:extLst>
            </p:cNvPr>
            <p:cNvSpPr txBox="1"/>
            <p:nvPr/>
          </p:nvSpPr>
          <p:spPr>
            <a:xfrm>
              <a:off x="8492609" y="4223814"/>
              <a:ext cx="1931299" cy="184666"/>
            </a:xfrm>
            <a:prstGeom prst="rect">
              <a:avLst/>
            </a:prstGeom>
            <a:noFill/>
          </p:spPr>
          <p:txBody>
            <a:bodyPr wrap="square" lIns="0" tIns="0" rIns="0" bIns="0" rtlCol="0">
              <a:spAutoFit/>
            </a:bodyPr>
            <a:lstStyle/>
            <a:p>
              <a:pPr defTabSz="1136046">
                <a:defRPr/>
              </a:pPr>
              <a:r>
                <a:rPr lang="en-US" sz="1200" kern="0" dirty="0">
                  <a:solidFill>
                    <a:schemeClr val="accent1">
                      <a:lumMod val="75000"/>
                    </a:schemeClr>
                  </a:solidFill>
                  <a:latin typeface="Arial" panose="020B0604020202020204" pitchFamily="34" charset="0"/>
                  <a:ea typeface="Open Sans" panose="020B0606030504020204" pitchFamily="34" charset="0"/>
                  <a:cs typeface="Arial" panose="020B0604020202020204" pitchFamily="34" charset="0"/>
                </a:rPr>
                <a:t>Parallel PR 1 – 3 (S.I.T.)</a:t>
              </a:r>
            </a:p>
          </p:txBody>
        </p:sp>
        <p:sp>
          <p:nvSpPr>
            <p:cNvPr id="65" name="TextBox 64">
              <a:extLst>
                <a:ext uri="{FF2B5EF4-FFF2-40B4-BE49-F238E27FC236}">
                  <a16:creationId xmlns:a16="http://schemas.microsoft.com/office/drawing/2014/main" id="{8CEA71E6-6F1B-4964-B893-787857AA9AC7}"/>
                </a:ext>
              </a:extLst>
            </p:cNvPr>
            <p:cNvSpPr txBox="1"/>
            <p:nvPr/>
          </p:nvSpPr>
          <p:spPr>
            <a:xfrm>
              <a:off x="10659147" y="5668860"/>
              <a:ext cx="1260151" cy="109069"/>
            </a:xfrm>
            <a:prstGeom prst="rect">
              <a:avLst/>
            </a:prstGeom>
            <a:noFill/>
          </p:spPr>
          <p:txBody>
            <a:bodyPr wrap="square" lIns="0" tIns="0" rIns="0" bIns="0" rtlCol="0">
              <a:spAutoFit/>
            </a:bodyPr>
            <a:lstStyle/>
            <a:p>
              <a:pPr defTabSz="1136046">
                <a:lnSpc>
                  <a:spcPts val="760"/>
                </a:lnSpc>
                <a:defRPr/>
              </a:pPr>
              <a:r>
                <a:rPr lang="en-US" sz="1100" b="1" i="1" kern="0" dirty="0">
                  <a:solidFill>
                    <a:srgbClr val="0097A9">
                      <a:lumMod val="50000"/>
                    </a:srgbClr>
                  </a:solidFill>
                  <a:latin typeface="Arial" panose="020B0604020202020204" pitchFamily="34" charset="0"/>
                  <a:ea typeface="Open Sans" panose="020B0606030504020204" pitchFamily="34" charset="0"/>
                  <a:cs typeface="Arial" panose="020B0604020202020204" pitchFamily="34" charset="0"/>
                </a:rPr>
                <a:t>HR/PR Go-Live</a:t>
              </a:r>
            </a:p>
          </p:txBody>
        </p:sp>
        <p:sp>
          <p:nvSpPr>
            <p:cNvPr id="66" name="Diamond 65">
              <a:extLst>
                <a:ext uri="{FF2B5EF4-FFF2-40B4-BE49-F238E27FC236}">
                  <a16:creationId xmlns:a16="http://schemas.microsoft.com/office/drawing/2014/main" id="{D37010B2-0E24-4A27-BD87-69A832884B15}"/>
                </a:ext>
              </a:extLst>
            </p:cNvPr>
            <p:cNvSpPr/>
            <p:nvPr/>
          </p:nvSpPr>
          <p:spPr bwMode="gray">
            <a:xfrm>
              <a:off x="10500296" y="5645201"/>
              <a:ext cx="134171" cy="137160"/>
            </a:xfrm>
            <a:prstGeom prst="diamond">
              <a:avLst/>
            </a:prstGeom>
            <a:solidFill>
              <a:srgbClr val="0097A9">
                <a:lumMod val="50000"/>
              </a:srgbClr>
            </a:solidFill>
            <a:ln w="19050" algn="ctr">
              <a:noFill/>
              <a:miter lim="800000"/>
              <a:headEnd/>
              <a:tailEnd/>
            </a:ln>
          </p:spPr>
          <p:txBody>
            <a:bodyPr wrap="square" lIns="63305" tIns="63305" rIns="63305"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62" b="1" i="0" u="none" strike="noStrike" kern="0" cap="none" spc="0" normalizeH="0" baseline="0" noProof="0" dirty="0">
                <a:ln>
                  <a:noFill/>
                </a:ln>
                <a:solidFill>
                  <a:prstClr val="white"/>
                </a:solidFill>
                <a:effectLst/>
                <a:uLnTx/>
                <a:uFillTx/>
                <a:latin typeface="Verdana"/>
              </a:endParaRPr>
            </a:p>
          </p:txBody>
        </p:sp>
        <p:sp>
          <p:nvSpPr>
            <p:cNvPr id="67" name="TextBox 66">
              <a:extLst>
                <a:ext uri="{FF2B5EF4-FFF2-40B4-BE49-F238E27FC236}">
                  <a16:creationId xmlns:a16="http://schemas.microsoft.com/office/drawing/2014/main" id="{B0DFB0BC-FCF6-41B6-AD90-5CDC7264D827}"/>
                </a:ext>
              </a:extLst>
            </p:cNvPr>
            <p:cNvSpPr txBox="1"/>
            <p:nvPr/>
          </p:nvSpPr>
          <p:spPr>
            <a:xfrm>
              <a:off x="9264122" y="5672074"/>
              <a:ext cx="931753" cy="109069"/>
            </a:xfrm>
            <a:prstGeom prst="rect">
              <a:avLst/>
            </a:prstGeom>
            <a:noFill/>
          </p:spPr>
          <p:txBody>
            <a:bodyPr wrap="square" lIns="0" tIns="0" rIns="0" bIns="0" rtlCol="0">
              <a:spAutoFit/>
            </a:bodyPr>
            <a:lstStyle/>
            <a:p>
              <a:pPr algn="r" defTabSz="1136046">
                <a:lnSpc>
                  <a:spcPts val="760"/>
                </a:lnSpc>
                <a:defRPr/>
              </a:pPr>
              <a:r>
                <a:rPr lang="en-US" sz="1100" b="1" i="1" kern="0" dirty="0">
                  <a:solidFill>
                    <a:srgbClr val="0097A9">
                      <a:lumMod val="50000"/>
                    </a:srgbClr>
                  </a:solidFill>
                  <a:latin typeface="Arial" panose="020B0604020202020204" pitchFamily="34" charset="0"/>
                  <a:ea typeface="Open Sans" panose="020B0606030504020204" pitchFamily="34" charset="0"/>
                  <a:cs typeface="Arial" panose="020B0604020202020204" pitchFamily="34" charset="0"/>
                </a:rPr>
                <a:t>WFM Go-Live</a:t>
              </a:r>
            </a:p>
          </p:txBody>
        </p:sp>
        <p:sp>
          <p:nvSpPr>
            <p:cNvPr id="68" name="Diamond 67">
              <a:extLst>
                <a:ext uri="{FF2B5EF4-FFF2-40B4-BE49-F238E27FC236}">
                  <a16:creationId xmlns:a16="http://schemas.microsoft.com/office/drawing/2014/main" id="{D8D153EB-682D-4AFB-8143-C1B93C5FBF62}"/>
                </a:ext>
              </a:extLst>
            </p:cNvPr>
            <p:cNvSpPr/>
            <p:nvPr/>
          </p:nvSpPr>
          <p:spPr bwMode="gray">
            <a:xfrm>
              <a:off x="10230573" y="5645201"/>
              <a:ext cx="134171" cy="137160"/>
            </a:xfrm>
            <a:prstGeom prst="diamond">
              <a:avLst/>
            </a:prstGeom>
            <a:solidFill>
              <a:srgbClr val="0097A9">
                <a:lumMod val="50000"/>
              </a:srgbClr>
            </a:solidFill>
            <a:ln w="19050" algn="ctr">
              <a:noFill/>
              <a:miter lim="800000"/>
              <a:headEnd/>
              <a:tailEnd/>
            </a:ln>
          </p:spPr>
          <p:txBody>
            <a:bodyPr wrap="square" lIns="63305" tIns="63305" rIns="63305"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62" b="1" i="0" u="none" strike="noStrike" kern="0" cap="none" spc="0" normalizeH="0" baseline="0" noProof="0" dirty="0">
                <a:ln>
                  <a:noFill/>
                </a:ln>
                <a:solidFill>
                  <a:prstClr val="white"/>
                </a:solidFill>
                <a:effectLst/>
                <a:uLnTx/>
                <a:uFillTx/>
                <a:latin typeface="Verdana"/>
              </a:endParaRPr>
            </a:p>
          </p:txBody>
        </p:sp>
        <p:cxnSp>
          <p:nvCxnSpPr>
            <p:cNvPr id="69" name="Straight Connector 68">
              <a:extLst>
                <a:ext uri="{FF2B5EF4-FFF2-40B4-BE49-F238E27FC236}">
                  <a16:creationId xmlns:a16="http://schemas.microsoft.com/office/drawing/2014/main" id="{6DFF237C-1BE9-4099-B88F-41418EB67E21}"/>
                </a:ext>
              </a:extLst>
            </p:cNvPr>
            <p:cNvCxnSpPr>
              <a:cxnSpLocks/>
            </p:cNvCxnSpPr>
            <p:nvPr/>
          </p:nvCxnSpPr>
          <p:spPr>
            <a:xfrm>
              <a:off x="9258555" y="4450541"/>
              <a:ext cx="264036" cy="0"/>
            </a:xfrm>
            <a:prstGeom prst="line">
              <a:avLst/>
            </a:prstGeom>
            <a:noFill/>
            <a:ln w="19050" cap="flat" cmpd="sng" algn="ctr">
              <a:solidFill>
                <a:schemeClr val="accent1">
                  <a:lumMod val="75000"/>
                </a:schemeClr>
              </a:solidFill>
              <a:prstDash val="solid"/>
              <a:headEnd type="oval" w="sm" len="sm"/>
              <a:tailEnd type="oval" w="sm" len="sm"/>
            </a:ln>
            <a:effectLst/>
          </p:spPr>
        </p:cxnSp>
        <p:cxnSp>
          <p:nvCxnSpPr>
            <p:cNvPr id="70" name="Straight Connector 69">
              <a:extLst>
                <a:ext uri="{FF2B5EF4-FFF2-40B4-BE49-F238E27FC236}">
                  <a16:creationId xmlns:a16="http://schemas.microsoft.com/office/drawing/2014/main" id="{B7C32CFE-57B0-4CB5-8B4A-78D92AAA8C27}"/>
                </a:ext>
              </a:extLst>
            </p:cNvPr>
            <p:cNvCxnSpPr>
              <a:cxnSpLocks/>
            </p:cNvCxnSpPr>
            <p:nvPr/>
          </p:nvCxnSpPr>
          <p:spPr>
            <a:xfrm>
              <a:off x="9012014" y="4450541"/>
              <a:ext cx="252218" cy="0"/>
            </a:xfrm>
            <a:prstGeom prst="line">
              <a:avLst/>
            </a:prstGeom>
            <a:noFill/>
            <a:ln w="19050" cap="flat" cmpd="sng" algn="ctr">
              <a:solidFill>
                <a:schemeClr val="accent1">
                  <a:lumMod val="75000"/>
                </a:schemeClr>
              </a:solidFill>
              <a:prstDash val="solid"/>
              <a:headEnd type="oval" w="sm" len="sm"/>
              <a:tailEnd type="oval" w="sm" len="sm"/>
            </a:ln>
            <a:effectLst/>
          </p:spPr>
        </p:cxnSp>
        <p:sp>
          <p:nvSpPr>
            <p:cNvPr id="71" name="TextBox 70">
              <a:extLst>
                <a:ext uri="{FF2B5EF4-FFF2-40B4-BE49-F238E27FC236}">
                  <a16:creationId xmlns:a16="http://schemas.microsoft.com/office/drawing/2014/main" id="{2DD5E1C6-19DD-411C-91B8-1029FD3C5567}"/>
                </a:ext>
              </a:extLst>
            </p:cNvPr>
            <p:cNvSpPr txBox="1"/>
            <p:nvPr/>
          </p:nvSpPr>
          <p:spPr>
            <a:xfrm>
              <a:off x="5998358" y="2787688"/>
              <a:ext cx="2031743" cy="184666"/>
            </a:xfrm>
            <a:prstGeom prst="rect">
              <a:avLst/>
            </a:prstGeom>
            <a:noFill/>
          </p:spPr>
          <p:txBody>
            <a:bodyPr wrap="square" lIns="0" tIns="0" rIns="0" bIns="0" rtlCol="0">
              <a:spAutoFit/>
            </a:bodyPr>
            <a:lstStyle/>
            <a:p>
              <a:pPr defTabSz="820487">
                <a:defRPr/>
              </a:pPr>
              <a:r>
                <a:rPr lang="en-US" sz="1200" kern="0" dirty="0">
                  <a:solidFill>
                    <a:srgbClr val="0070C0"/>
                  </a:solidFill>
                  <a:latin typeface="Arial" panose="020B0604020202020204" pitchFamily="34" charset="0"/>
                  <a:ea typeface="Open Sans" panose="020B0606030504020204" pitchFamily="34" charset="0"/>
                  <a:cs typeface="Arial" panose="020B0604020202020204" pitchFamily="34" charset="0"/>
                </a:rPr>
                <a:t> Luma Phase 2 Kick-off</a:t>
              </a:r>
            </a:p>
          </p:txBody>
        </p:sp>
        <p:sp>
          <p:nvSpPr>
            <p:cNvPr id="72" name="Isosceles Triangle 104">
              <a:extLst>
                <a:ext uri="{FF2B5EF4-FFF2-40B4-BE49-F238E27FC236}">
                  <a16:creationId xmlns:a16="http://schemas.microsoft.com/office/drawing/2014/main" id="{1AEC21E3-0F2B-441A-ACAB-5F76DA3A2A2D}"/>
                </a:ext>
              </a:extLst>
            </p:cNvPr>
            <p:cNvSpPr/>
            <p:nvPr/>
          </p:nvSpPr>
          <p:spPr>
            <a:xfrm>
              <a:off x="5836690" y="2793201"/>
              <a:ext cx="178895" cy="182880"/>
            </a:xfrm>
            <a:prstGeom prst="diamond">
              <a:avLst/>
            </a:prstGeom>
            <a:solidFill>
              <a:srgbClr val="0070C0"/>
            </a:solidFill>
            <a:ln w="3175" cap="flat" cmpd="sng" algn="ctr">
              <a:solidFill>
                <a:sysClr val="window" lastClr="FFFFFF"/>
              </a:solidFill>
              <a:prstDash val="solid"/>
            </a:ln>
            <a:effectLst/>
          </p:spPr>
          <p:txBody>
            <a:bodyPr lIns="82048" tIns="41025" rIns="82048" bIns="41025" rtlCol="0" anchor="ctr"/>
            <a:lstStyle/>
            <a:p>
              <a:pPr marL="0" marR="0" lvl="0" indent="0" algn="ctr" defTabSz="820487" eaLnBrk="1" fontAlgn="auto" latinLnBrk="0" hangingPunct="1">
                <a:lnSpc>
                  <a:spcPct val="100000"/>
                </a:lnSpc>
                <a:spcBef>
                  <a:spcPts val="0"/>
                </a:spcBef>
                <a:spcAft>
                  <a:spcPts val="0"/>
                </a:spcAft>
                <a:buClrTx/>
                <a:buSzTx/>
                <a:buFontTx/>
                <a:buNone/>
                <a:tabLst/>
                <a:defRPr/>
              </a:pPr>
              <a:endParaRPr kumimoji="0" lang="en-US" sz="900" b="0"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73" name="Straight Connector 72">
              <a:extLst>
                <a:ext uri="{FF2B5EF4-FFF2-40B4-BE49-F238E27FC236}">
                  <a16:creationId xmlns:a16="http://schemas.microsoft.com/office/drawing/2014/main" id="{05A85CDC-6272-430A-BA13-32F67DC0CAD6}"/>
                </a:ext>
              </a:extLst>
            </p:cNvPr>
            <p:cNvCxnSpPr>
              <a:cxnSpLocks/>
            </p:cNvCxnSpPr>
            <p:nvPr/>
          </p:nvCxnSpPr>
          <p:spPr>
            <a:xfrm>
              <a:off x="5892537" y="3378915"/>
              <a:ext cx="262254" cy="0"/>
            </a:xfrm>
            <a:prstGeom prst="line">
              <a:avLst/>
            </a:prstGeom>
            <a:noFill/>
            <a:ln w="19050" cap="flat" cmpd="sng" algn="ctr">
              <a:solidFill>
                <a:srgbClr val="0070C0"/>
              </a:solidFill>
              <a:prstDash val="solid"/>
              <a:headEnd type="oval" w="sm" len="sm"/>
              <a:tailEnd type="oval" w="sm" len="sm"/>
            </a:ln>
            <a:effectLst/>
          </p:spPr>
        </p:cxnSp>
        <p:sp>
          <p:nvSpPr>
            <p:cNvPr id="74" name="TextBox 73">
              <a:extLst>
                <a:ext uri="{FF2B5EF4-FFF2-40B4-BE49-F238E27FC236}">
                  <a16:creationId xmlns:a16="http://schemas.microsoft.com/office/drawing/2014/main" id="{75C2EE9F-AF63-4008-B9A1-435DD7060FFE}"/>
                </a:ext>
              </a:extLst>
            </p:cNvPr>
            <p:cNvSpPr txBox="1"/>
            <p:nvPr/>
          </p:nvSpPr>
          <p:spPr>
            <a:xfrm>
              <a:off x="5878964" y="3021450"/>
              <a:ext cx="834348" cy="338554"/>
            </a:xfrm>
            <a:prstGeom prst="rect">
              <a:avLst/>
            </a:prstGeom>
            <a:noFill/>
          </p:spPr>
          <p:txBody>
            <a:bodyPr wrap="square" lIns="0" tIns="0" rIns="0" bIns="0" rtlCol="0">
              <a:spAutoFit/>
            </a:bodyPr>
            <a:lstStyle/>
            <a:p>
              <a:pPr defTabSz="820487">
                <a:defRPr/>
              </a:pPr>
              <a:r>
                <a:rPr lang="en-US" sz="1100" kern="0" dirty="0">
                  <a:solidFill>
                    <a:srgbClr val="0070C0"/>
                  </a:solidFill>
                  <a:latin typeface="Arial" panose="020B0604020202020204" pitchFamily="34" charset="0"/>
                  <a:ea typeface="Open Sans" panose="020B0606030504020204" pitchFamily="34" charset="0"/>
                  <a:cs typeface="Arial" panose="020B0604020202020204" pitchFamily="34" charset="0"/>
                </a:rPr>
                <a:t>Discovery &amp; Preparation</a:t>
              </a:r>
            </a:p>
          </p:txBody>
        </p:sp>
        <p:cxnSp>
          <p:nvCxnSpPr>
            <p:cNvPr id="75" name="Straight Connector 74">
              <a:extLst>
                <a:ext uri="{FF2B5EF4-FFF2-40B4-BE49-F238E27FC236}">
                  <a16:creationId xmlns:a16="http://schemas.microsoft.com/office/drawing/2014/main" id="{918211C6-8E87-419D-A55B-83246B65E37E}"/>
                </a:ext>
              </a:extLst>
            </p:cNvPr>
            <p:cNvCxnSpPr>
              <a:cxnSpLocks/>
            </p:cNvCxnSpPr>
            <p:nvPr/>
          </p:nvCxnSpPr>
          <p:spPr>
            <a:xfrm>
              <a:off x="6655637" y="3385739"/>
              <a:ext cx="707365" cy="0"/>
            </a:xfrm>
            <a:prstGeom prst="line">
              <a:avLst/>
            </a:prstGeom>
            <a:noFill/>
            <a:ln w="19050" cap="flat" cmpd="sng" algn="ctr">
              <a:solidFill>
                <a:srgbClr val="0070C0"/>
              </a:solidFill>
              <a:prstDash val="solid"/>
              <a:headEnd type="oval" w="sm" len="sm"/>
              <a:tailEnd type="oval" w="sm" len="sm"/>
            </a:ln>
            <a:effectLst/>
          </p:spPr>
        </p:cxnSp>
        <p:sp>
          <p:nvSpPr>
            <p:cNvPr id="76" name="TextBox 75">
              <a:extLst>
                <a:ext uri="{FF2B5EF4-FFF2-40B4-BE49-F238E27FC236}">
                  <a16:creationId xmlns:a16="http://schemas.microsoft.com/office/drawing/2014/main" id="{0A7ADDFA-1461-4891-9630-54222B561F97}"/>
                </a:ext>
              </a:extLst>
            </p:cNvPr>
            <p:cNvSpPr txBox="1"/>
            <p:nvPr/>
          </p:nvSpPr>
          <p:spPr>
            <a:xfrm>
              <a:off x="6675215" y="3022782"/>
              <a:ext cx="896637" cy="338554"/>
            </a:xfrm>
            <a:prstGeom prst="rect">
              <a:avLst/>
            </a:prstGeom>
            <a:noFill/>
          </p:spPr>
          <p:txBody>
            <a:bodyPr wrap="square" lIns="0" tIns="0" rIns="0" bIns="0" rtlCol="0">
              <a:spAutoFit/>
            </a:bodyPr>
            <a:lstStyle/>
            <a:p>
              <a:pPr defTabSz="820487">
                <a:defRPr/>
              </a:pPr>
              <a:r>
                <a:rPr lang="en-US" sz="1100" kern="0" dirty="0">
                  <a:solidFill>
                    <a:srgbClr val="0070C0"/>
                  </a:solidFill>
                  <a:latin typeface="Arial" panose="020B0604020202020204" pitchFamily="34" charset="0"/>
                  <a:ea typeface="Open Sans" panose="020B0606030504020204" pitchFamily="34" charset="0"/>
                  <a:cs typeface="Arial" panose="020B0604020202020204" pitchFamily="34" charset="0"/>
                </a:rPr>
                <a:t>Project Team Training</a:t>
              </a:r>
            </a:p>
          </p:txBody>
        </p:sp>
        <p:cxnSp>
          <p:nvCxnSpPr>
            <p:cNvPr id="77" name="Straight Connector 76">
              <a:extLst>
                <a:ext uri="{FF2B5EF4-FFF2-40B4-BE49-F238E27FC236}">
                  <a16:creationId xmlns:a16="http://schemas.microsoft.com/office/drawing/2014/main" id="{2FAEBBC9-FB02-4758-8BF5-3A0D61D3DE89}"/>
                </a:ext>
              </a:extLst>
            </p:cNvPr>
            <p:cNvCxnSpPr>
              <a:cxnSpLocks/>
            </p:cNvCxnSpPr>
            <p:nvPr/>
          </p:nvCxnSpPr>
          <p:spPr>
            <a:xfrm>
              <a:off x="6147690" y="3646657"/>
              <a:ext cx="1099892" cy="0"/>
            </a:xfrm>
            <a:prstGeom prst="line">
              <a:avLst/>
            </a:prstGeom>
            <a:noFill/>
            <a:ln w="19050" cap="flat" cmpd="sng" algn="ctr">
              <a:solidFill>
                <a:srgbClr val="0070C0"/>
              </a:solidFill>
              <a:prstDash val="solid"/>
              <a:headEnd type="oval" w="sm" len="sm"/>
              <a:tailEnd type="oval" w="sm" len="sm"/>
            </a:ln>
            <a:effectLst/>
          </p:spPr>
        </p:cxnSp>
        <p:sp>
          <p:nvSpPr>
            <p:cNvPr id="78" name="TextBox 77">
              <a:extLst>
                <a:ext uri="{FF2B5EF4-FFF2-40B4-BE49-F238E27FC236}">
                  <a16:creationId xmlns:a16="http://schemas.microsoft.com/office/drawing/2014/main" id="{7D228575-9A9D-4F3A-BDDA-937512FC57BB}"/>
                </a:ext>
              </a:extLst>
            </p:cNvPr>
            <p:cNvSpPr txBox="1"/>
            <p:nvPr/>
          </p:nvSpPr>
          <p:spPr>
            <a:xfrm>
              <a:off x="6138751" y="3462707"/>
              <a:ext cx="2056850" cy="169277"/>
            </a:xfrm>
            <a:prstGeom prst="rect">
              <a:avLst/>
            </a:prstGeom>
            <a:noFill/>
            <a:ln>
              <a:noFill/>
            </a:ln>
          </p:spPr>
          <p:txBody>
            <a:bodyPr wrap="square" lIns="0" tIns="0" rIns="0" bIns="0" rtlCol="0">
              <a:spAutoFit/>
            </a:bodyPr>
            <a:lstStyle/>
            <a:p>
              <a:pPr defTabSz="820487">
                <a:defRPr/>
              </a:pPr>
              <a:r>
                <a:rPr lang="en-US" sz="1100" kern="0" dirty="0">
                  <a:solidFill>
                    <a:srgbClr val="0070C0"/>
                  </a:solidFill>
                  <a:latin typeface="Arial" panose="020B0604020202020204" pitchFamily="34" charset="0"/>
                  <a:ea typeface="Open Sans" panose="020B0606030504020204" pitchFamily="34" charset="0"/>
                  <a:cs typeface="Arial" panose="020B0604020202020204" pitchFamily="34" charset="0"/>
                </a:rPr>
                <a:t>Enterprise Design Update</a:t>
              </a:r>
            </a:p>
          </p:txBody>
        </p:sp>
        <p:cxnSp>
          <p:nvCxnSpPr>
            <p:cNvPr id="79" name="Straight Connector 78">
              <a:extLst>
                <a:ext uri="{FF2B5EF4-FFF2-40B4-BE49-F238E27FC236}">
                  <a16:creationId xmlns:a16="http://schemas.microsoft.com/office/drawing/2014/main" id="{00BB4182-E473-4F6E-A3D2-07A92A4AB9DC}"/>
                </a:ext>
              </a:extLst>
            </p:cNvPr>
            <p:cNvCxnSpPr>
              <a:cxnSpLocks/>
            </p:cNvCxnSpPr>
            <p:nvPr/>
          </p:nvCxnSpPr>
          <p:spPr>
            <a:xfrm>
              <a:off x="6138751" y="3895056"/>
              <a:ext cx="1108831" cy="0"/>
            </a:xfrm>
            <a:prstGeom prst="line">
              <a:avLst/>
            </a:prstGeom>
            <a:noFill/>
            <a:ln w="19050" cap="flat" cmpd="sng" algn="ctr">
              <a:solidFill>
                <a:srgbClr val="0070C0"/>
              </a:solidFill>
              <a:prstDash val="solid"/>
              <a:headEnd type="oval" w="sm" len="sm"/>
              <a:tailEnd type="oval" w="sm" len="sm"/>
            </a:ln>
            <a:effectLst/>
          </p:spPr>
        </p:cxnSp>
        <p:sp>
          <p:nvSpPr>
            <p:cNvPr id="80" name="TextBox 79">
              <a:extLst>
                <a:ext uri="{FF2B5EF4-FFF2-40B4-BE49-F238E27FC236}">
                  <a16:creationId xmlns:a16="http://schemas.microsoft.com/office/drawing/2014/main" id="{658B88A7-5054-4390-969F-0EF28C479A37}"/>
                </a:ext>
              </a:extLst>
            </p:cNvPr>
            <p:cNvSpPr txBox="1"/>
            <p:nvPr/>
          </p:nvSpPr>
          <p:spPr>
            <a:xfrm>
              <a:off x="6119129" y="3709107"/>
              <a:ext cx="2005588" cy="169277"/>
            </a:xfrm>
            <a:prstGeom prst="rect">
              <a:avLst/>
            </a:prstGeom>
            <a:noFill/>
            <a:ln>
              <a:noFill/>
            </a:ln>
          </p:spPr>
          <p:txBody>
            <a:bodyPr wrap="square" lIns="0" tIns="0" rIns="0" bIns="0" rtlCol="0">
              <a:spAutoFit/>
            </a:bodyPr>
            <a:lstStyle/>
            <a:p>
              <a:pPr defTabSz="820487">
                <a:defRPr/>
              </a:pPr>
              <a:r>
                <a:rPr lang="en-US" sz="1100" kern="0" dirty="0">
                  <a:solidFill>
                    <a:srgbClr val="0070C0"/>
                  </a:solidFill>
                  <a:latin typeface="Arial" panose="020B0604020202020204" pitchFamily="34" charset="0"/>
                  <a:ea typeface="Open Sans" panose="020B0606030504020204" pitchFamily="34" charset="0"/>
                  <a:cs typeface="Arial" panose="020B0604020202020204" pitchFamily="34" charset="0"/>
                </a:rPr>
                <a:t>Technical Design (FRICE-W)</a:t>
              </a:r>
            </a:p>
          </p:txBody>
        </p:sp>
        <p:cxnSp>
          <p:nvCxnSpPr>
            <p:cNvPr id="81" name="Straight Connector 80">
              <a:extLst>
                <a:ext uri="{FF2B5EF4-FFF2-40B4-BE49-F238E27FC236}">
                  <a16:creationId xmlns:a16="http://schemas.microsoft.com/office/drawing/2014/main" id="{89DCDAF3-5B9D-45A8-B62C-C55F51022B22}"/>
                </a:ext>
              </a:extLst>
            </p:cNvPr>
            <p:cNvCxnSpPr>
              <a:cxnSpLocks/>
            </p:cNvCxnSpPr>
            <p:nvPr/>
          </p:nvCxnSpPr>
          <p:spPr>
            <a:xfrm>
              <a:off x="7730994" y="4169363"/>
              <a:ext cx="278952" cy="0"/>
            </a:xfrm>
            <a:prstGeom prst="line">
              <a:avLst/>
            </a:prstGeom>
            <a:noFill/>
            <a:ln w="19050" cap="flat" cmpd="sng" algn="ctr">
              <a:solidFill>
                <a:schemeClr val="accent1">
                  <a:lumMod val="75000"/>
                </a:schemeClr>
              </a:solidFill>
              <a:prstDash val="solid"/>
              <a:headEnd type="oval" w="sm" len="sm"/>
              <a:tailEnd type="oval" w="sm" len="sm"/>
            </a:ln>
            <a:effectLst/>
          </p:spPr>
        </p:cxnSp>
        <p:cxnSp>
          <p:nvCxnSpPr>
            <p:cNvPr id="82" name="Straight Connector 81">
              <a:extLst>
                <a:ext uri="{FF2B5EF4-FFF2-40B4-BE49-F238E27FC236}">
                  <a16:creationId xmlns:a16="http://schemas.microsoft.com/office/drawing/2014/main" id="{CDE86202-2C35-44A4-AD16-D3F22CFE2A2C}"/>
                </a:ext>
              </a:extLst>
            </p:cNvPr>
            <p:cNvCxnSpPr>
              <a:cxnSpLocks/>
            </p:cNvCxnSpPr>
            <p:nvPr/>
          </p:nvCxnSpPr>
          <p:spPr>
            <a:xfrm>
              <a:off x="8009944" y="4169363"/>
              <a:ext cx="241714" cy="0"/>
            </a:xfrm>
            <a:prstGeom prst="line">
              <a:avLst/>
            </a:prstGeom>
            <a:noFill/>
            <a:ln w="19050" cap="flat" cmpd="sng" algn="ctr">
              <a:solidFill>
                <a:schemeClr val="accent1">
                  <a:lumMod val="75000"/>
                </a:schemeClr>
              </a:solidFill>
              <a:prstDash val="solid"/>
              <a:headEnd type="oval" w="sm" len="sm"/>
              <a:tailEnd type="oval" w="sm" len="sm"/>
            </a:ln>
            <a:effectLst/>
          </p:spPr>
        </p:cxnSp>
        <p:cxnSp>
          <p:nvCxnSpPr>
            <p:cNvPr id="83" name="Straight Connector 82">
              <a:extLst>
                <a:ext uri="{FF2B5EF4-FFF2-40B4-BE49-F238E27FC236}">
                  <a16:creationId xmlns:a16="http://schemas.microsoft.com/office/drawing/2014/main" id="{678C6389-43CC-44AD-9E88-73EAA25715B5}"/>
                </a:ext>
              </a:extLst>
            </p:cNvPr>
            <p:cNvCxnSpPr>
              <a:cxnSpLocks/>
            </p:cNvCxnSpPr>
            <p:nvPr/>
          </p:nvCxnSpPr>
          <p:spPr>
            <a:xfrm>
              <a:off x="7460998" y="4169363"/>
              <a:ext cx="269996" cy="0"/>
            </a:xfrm>
            <a:prstGeom prst="line">
              <a:avLst/>
            </a:prstGeom>
            <a:noFill/>
            <a:ln w="19050" cap="flat" cmpd="sng" algn="ctr">
              <a:solidFill>
                <a:schemeClr val="accent1">
                  <a:lumMod val="75000"/>
                </a:schemeClr>
              </a:solidFill>
              <a:prstDash val="solid"/>
              <a:headEnd type="oval" w="sm" len="sm"/>
              <a:tailEnd type="oval" w="sm" len="sm"/>
            </a:ln>
            <a:effectLst/>
          </p:spPr>
        </p:cxnSp>
        <p:sp>
          <p:nvSpPr>
            <p:cNvPr id="84" name="TextBox 83">
              <a:extLst>
                <a:ext uri="{FF2B5EF4-FFF2-40B4-BE49-F238E27FC236}">
                  <a16:creationId xmlns:a16="http://schemas.microsoft.com/office/drawing/2014/main" id="{15824716-5C9D-43DC-8D69-07E8A77B19A0}"/>
                </a:ext>
              </a:extLst>
            </p:cNvPr>
            <p:cNvSpPr txBox="1"/>
            <p:nvPr/>
          </p:nvSpPr>
          <p:spPr>
            <a:xfrm>
              <a:off x="7265087" y="3966904"/>
              <a:ext cx="959153" cy="169277"/>
            </a:xfrm>
            <a:prstGeom prst="rect">
              <a:avLst/>
            </a:prstGeom>
            <a:noFill/>
          </p:spPr>
          <p:txBody>
            <a:bodyPr wrap="square" lIns="0" tIns="0" rIns="0" bIns="0" rtlCol="0">
              <a:spAutoFit/>
            </a:bodyPr>
            <a:lstStyle/>
            <a:p>
              <a:pPr algn="ctr" defTabSz="820487">
                <a:defRPr/>
              </a:pPr>
              <a:r>
                <a:rPr lang="en-US" sz="1100" kern="0" dirty="0">
                  <a:solidFill>
                    <a:schemeClr val="accent1">
                      <a:lumMod val="75000"/>
                    </a:schemeClr>
                  </a:solidFill>
                  <a:latin typeface="Arial" panose="020B0604020202020204" pitchFamily="34" charset="0"/>
                  <a:ea typeface="Open Sans" panose="020B0606030504020204" pitchFamily="34" charset="0"/>
                  <a:cs typeface="Arial" panose="020B0604020202020204" pitchFamily="34" charset="0"/>
                </a:rPr>
                <a:t>Sprint 1-3</a:t>
              </a:r>
            </a:p>
          </p:txBody>
        </p:sp>
        <p:cxnSp>
          <p:nvCxnSpPr>
            <p:cNvPr id="85" name="Straight Connector 84">
              <a:extLst>
                <a:ext uri="{FF2B5EF4-FFF2-40B4-BE49-F238E27FC236}">
                  <a16:creationId xmlns:a16="http://schemas.microsoft.com/office/drawing/2014/main" id="{C54133B6-E2A7-4E7A-A804-D44BEF4F76A5}"/>
                </a:ext>
              </a:extLst>
            </p:cNvPr>
            <p:cNvCxnSpPr>
              <a:cxnSpLocks/>
            </p:cNvCxnSpPr>
            <p:nvPr/>
          </p:nvCxnSpPr>
          <p:spPr>
            <a:xfrm>
              <a:off x="9545291" y="4712588"/>
              <a:ext cx="478239" cy="0"/>
            </a:xfrm>
            <a:prstGeom prst="line">
              <a:avLst/>
            </a:prstGeom>
            <a:noFill/>
            <a:ln w="19050" cap="flat" cmpd="sng" algn="ctr">
              <a:solidFill>
                <a:schemeClr val="accent1">
                  <a:lumMod val="75000"/>
                </a:schemeClr>
              </a:solidFill>
              <a:prstDash val="solid"/>
              <a:headEnd type="oval" w="sm" len="sm"/>
              <a:tailEnd type="oval" w="sm" len="sm"/>
            </a:ln>
            <a:effectLst/>
          </p:spPr>
        </p:cxnSp>
        <p:sp>
          <p:nvSpPr>
            <p:cNvPr id="86" name="TextBox 85">
              <a:extLst>
                <a:ext uri="{FF2B5EF4-FFF2-40B4-BE49-F238E27FC236}">
                  <a16:creationId xmlns:a16="http://schemas.microsoft.com/office/drawing/2014/main" id="{91372616-DE57-4DC8-87EC-E3817DBEF251}"/>
                </a:ext>
              </a:extLst>
            </p:cNvPr>
            <p:cNvSpPr txBox="1"/>
            <p:nvPr/>
          </p:nvSpPr>
          <p:spPr>
            <a:xfrm>
              <a:off x="9520913" y="4529410"/>
              <a:ext cx="1834660" cy="169277"/>
            </a:xfrm>
            <a:prstGeom prst="rect">
              <a:avLst/>
            </a:prstGeom>
            <a:noFill/>
            <a:ln>
              <a:noFill/>
            </a:ln>
          </p:spPr>
          <p:txBody>
            <a:bodyPr wrap="square" lIns="0" tIns="0" rIns="0" bIns="0" rtlCol="0">
              <a:spAutoFit/>
            </a:bodyPr>
            <a:lstStyle/>
            <a:p>
              <a:pPr defTabSz="820487">
                <a:defRPr/>
              </a:pPr>
              <a:r>
                <a:rPr lang="en-US" sz="1100" kern="0" dirty="0">
                  <a:solidFill>
                    <a:schemeClr val="accent1">
                      <a:lumMod val="75000"/>
                    </a:schemeClr>
                  </a:solidFill>
                  <a:latin typeface="Arial" panose="020B0604020202020204" pitchFamily="34" charset="0"/>
                  <a:ea typeface="Open Sans" panose="020B0606030504020204" pitchFamily="34" charset="0"/>
                  <a:cs typeface="Arial" panose="020B0604020202020204" pitchFamily="34" charset="0"/>
                </a:rPr>
                <a:t>User Acceptance Testing</a:t>
              </a:r>
            </a:p>
          </p:txBody>
        </p:sp>
        <p:sp>
          <p:nvSpPr>
            <p:cNvPr id="87" name="TextBox 86">
              <a:extLst>
                <a:ext uri="{FF2B5EF4-FFF2-40B4-BE49-F238E27FC236}">
                  <a16:creationId xmlns:a16="http://schemas.microsoft.com/office/drawing/2014/main" id="{05CA7F1D-2C8B-43F3-BAB0-8881A4485522}"/>
                </a:ext>
              </a:extLst>
            </p:cNvPr>
            <p:cNvSpPr txBox="1"/>
            <p:nvPr/>
          </p:nvSpPr>
          <p:spPr>
            <a:xfrm>
              <a:off x="8001833" y="4536768"/>
              <a:ext cx="1481675" cy="169277"/>
            </a:xfrm>
            <a:prstGeom prst="rect">
              <a:avLst/>
            </a:prstGeom>
            <a:noFill/>
            <a:ln>
              <a:noFill/>
            </a:ln>
          </p:spPr>
          <p:txBody>
            <a:bodyPr wrap="square" lIns="0" tIns="0" rIns="0" bIns="0" rtlCol="0">
              <a:spAutoFit/>
            </a:bodyPr>
            <a:lstStyle/>
            <a:p>
              <a:pPr defTabSz="820487">
                <a:defRPr/>
              </a:pPr>
              <a:r>
                <a:rPr lang="en-US" sz="1100" kern="0" dirty="0">
                  <a:solidFill>
                    <a:schemeClr val="accent1">
                      <a:lumMod val="75000"/>
                    </a:schemeClr>
                  </a:solidFill>
                  <a:latin typeface="Arial" panose="020B0604020202020204" pitchFamily="34" charset="0"/>
                  <a:ea typeface="Open Sans" panose="020B0606030504020204" pitchFamily="34" charset="0"/>
                  <a:cs typeface="Arial" panose="020B0604020202020204" pitchFamily="34" charset="0"/>
                </a:rPr>
                <a:t>Mock Data Conv. 1 &amp; 2</a:t>
              </a:r>
            </a:p>
          </p:txBody>
        </p:sp>
        <p:cxnSp>
          <p:nvCxnSpPr>
            <p:cNvPr id="88" name="Straight Connector 87">
              <a:extLst>
                <a:ext uri="{FF2B5EF4-FFF2-40B4-BE49-F238E27FC236}">
                  <a16:creationId xmlns:a16="http://schemas.microsoft.com/office/drawing/2014/main" id="{1F11BF04-9886-4A5D-920A-F480657C57FF}"/>
                </a:ext>
              </a:extLst>
            </p:cNvPr>
            <p:cNvCxnSpPr>
              <a:cxnSpLocks/>
            </p:cNvCxnSpPr>
            <p:nvPr/>
          </p:nvCxnSpPr>
          <p:spPr>
            <a:xfrm>
              <a:off x="8017735" y="4737033"/>
              <a:ext cx="251861" cy="0"/>
            </a:xfrm>
            <a:prstGeom prst="line">
              <a:avLst/>
            </a:prstGeom>
            <a:noFill/>
            <a:ln w="19050" cap="flat" cmpd="sng" algn="ctr">
              <a:solidFill>
                <a:schemeClr val="accent1">
                  <a:lumMod val="75000"/>
                </a:schemeClr>
              </a:solidFill>
              <a:prstDash val="solid"/>
              <a:headEnd type="oval" w="sm" len="sm"/>
              <a:tailEnd type="oval" w="sm" len="sm"/>
            </a:ln>
            <a:effectLst/>
          </p:spPr>
        </p:cxnSp>
        <p:cxnSp>
          <p:nvCxnSpPr>
            <p:cNvPr id="89" name="Straight Connector 88">
              <a:extLst>
                <a:ext uri="{FF2B5EF4-FFF2-40B4-BE49-F238E27FC236}">
                  <a16:creationId xmlns:a16="http://schemas.microsoft.com/office/drawing/2014/main" id="{DB7B2D26-1521-4175-B4B7-F09F01703B7B}"/>
                </a:ext>
              </a:extLst>
            </p:cNvPr>
            <p:cNvCxnSpPr>
              <a:cxnSpLocks/>
            </p:cNvCxnSpPr>
            <p:nvPr/>
          </p:nvCxnSpPr>
          <p:spPr>
            <a:xfrm>
              <a:off x="8271829" y="4737033"/>
              <a:ext cx="286901" cy="0"/>
            </a:xfrm>
            <a:prstGeom prst="line">
              <a:avLst/>
            </a:prstGeom>
            <a:noFill/>
            <a:ln w="19050" cap="flat" cmpd="sng" algn="ctr">
              <a:solidFill>
                <a:schemeClr val="accent1">
                  <a:lumMod val="75000"/>
                </a:schemeClr>
              </a:solidFill>
              <a:prstDash val="solid"/>
              <a:headEnd type="oval" w="sm" len="sm"/>
              <a:tailEnd type="oval" w="sm" len="sm"/>
            </a:ln>
            <a:effectLst/>
          </p:spPr>
        </p:cxnSp>
        <p:cxnSp>
          <p:nvCxnSpPr>
            <p:cNvPr id="90" name="Straight Connector 89">
              <a:extLst>
                <a:ext uri="{FF2B5EF4-FFF2-40B4-BE49-F238E27FC236}">
                  <a16:creationId xmlns:a16="http://schemas.microsoft.com/office/drawing/2014/main" id="{FCF1D432-71CF-40EB-8F49-745BD7544FCC}"/>
                </a:ext>
              </a:extLst>
            </p:cNvPr>
            <p:cNvCxnSpPr>
              <a:cxnSpLocks/>
            </p:cNvCxnSpPr>
            <p:nvPr/>
          </p:nvCxnSpPr>
          <p:spPr>
            <a:xfrm>
              <a:off x="9545855" y="5153152"/>
              <a:ext cx="918022" cy="0"/>
            </a:xfrm>
            <a:prstGeom prst="line">
              <a:avLst/>
            </a:prstGeom>
            <a:noFill/>
            <a:ln w="19050" cap="flat" cmpd="sng" algn="ctr">
              <a:solidFill>
                <a:schemeClr val="accent1">
                  <a:lumMod val="75000"/>
                </a:schemeClr>
              </a:solidFill>
              <a:prstDash val="solid"/>
              <a:headEnd type="oval" w="sm" len="sm"/>
              <a:tailEnd type="oval" w="sm" len="sm"/>
            </a:ln>
            <a:effectLst/>
          </p:spPr>
        </p:cxnSp>
        <p:sp>
          <p:nvSpPr>
            <p:cNvPr id="91" name="TextBox 90">
              <a:extLst>
                <a:ext uri="{FF2B5EF4-FFF2-40B4-BE49-F238E27FC236}">
                  <a16:creationId xmlns:a16="http://schemas.microsoft.com/office/drawing/2014/main" id="{642DFBF6-2790-4372-8C32-A7A3A81AB2A8}"/>
                </a:ext>
              </a:extLst>
            </p:cNvPr>
            <p:cNvSpPr txBox="1"/>
            <p:nvPr/>
          </p:nvSpPr>
          <p:spPr>
            <a:xfrm>
              <a:off x="9520913" y="4947046"/>
              <a:ext cx="1386351" cy="169277"/>
            </a:xfrm>
            <a:prstGeom prst="rect">
              <a:avLst/>
            </a:prstGeom>
            <a:noFill/>
            <a:ln>
              <a:noFill/>
            </a:ln>
          </p:spPr>
          <p:txBody>
            <a:bodyPr wrap="square" lIns="0" tIns="0" rIns="0" bIns="0" rtlCol="0">
              <a:spAutoFit/>
            </a:bodyPr>
            <a:lstStyle/>
            <a:p>
              <a:pPr defTabSz="820487">
                <a:defRPr/>
              </a:pPr>
              <a:r>
                <a:rPr lang="en-US" sz="1100" kern="0" dirty="0">
                  <a:solidFill>
                    <a:schemeClr val="accent1">
                      <a:lumMod val="75000"/>
                    </a:schemeClr>
                  </a:solidFill>
                  <a:latin typeface="Arial" panose="020B0604020202020204" pitchFamily="34" charset="0"/>
                  <a:ea typeface="Open Sans" panose="020B0606030504020204" pitchFamily="34" charset="0"/>
                  <a:cs typeface="Arial" panose="020B0604020202020204" pitchFamily="34" charset="0"/>
                </a:rPr>
                <a:t>Design Updates</a:t>
              </a:r>
            </a:p>
          </p:txBody>
        </p:sp>
        <p:cxnSp>
          <p:nvCxnSpPr>
            <p:cNvPr id="92" name="Straight Connector 91">
              <a:extLst>
                <a:ext uri="{FF2B5EF4-FFF2-40B4-BE49-F238E27FC236}">
                  <a16:creationId xmlns:a16="http://schemas.microsoft.com/office/drawing/2014/main" id="{794689E2-7C71-4B0A-AEFC-13FB289E4DFE}"/>
                </a:ext>
              </a:extLst>
            </p:cNvPr>
            <p:cNvCxnSpPr>
              <a:cxnSpLocks/>
            </p:cNvCxnSpPr>
            <p:nvPr/>
          </p:nvCxnSpPr>
          <p:spPr>
            <a:xfrm>
              <a:off x="8565138" y="5473794"/>
              <a:ext cx="693417" cy="0"/>
            </a:xfrm>
            <a:prstGeom prst="line">
              <a:avLst/>
            </a:prstGeom>
            <a:noFill/>
            <a:ln w="19050" cap="flat" cmpd="sng" algn="ctr">
              <a:solidFill>
                <a:schemeClr val="accent1">
                  <a:lumMod val="75000"/>
                </a:schemeClr>
              </a:solidFill>
              <a:prstDash val="solid"/>
              <a:headEnd type="oval" w="sm" len="sm"/>
              <a:tailEnd type="oval" w="sm" len="sm"/>
            </a:ln>
            <a:effectLst/>
          </p:spPr>
        </p:cxnSp>
        <p:sp>
          <p:nvSpPr>
            <p:cNvPr id="93" name="TextBox 92">
              <a:extLst>
                <a:ext uri="{FF2B5EF4-FFF2-40B4-BE49-F238E27FC236}">
                  <a16:creationId xmlns:a16="http://schemas.microsoft.com/office/drawing/2014/main" id="{1C72CB92-792E-4DF9-8018-0D70524B3D44}"/>
                </a:ext>
              </a:extLst>
            </p:cNvPr>
            <p:cNvSpPr txBox="1"/>
            <p:nvPr/>
          </p:nvSpPr>
          <p:spPr>
            <a:xfrm>
              <a:off x="8543349" y="5272685"/>
              <a:ext cx="906641" cy="169277"/>
            </a:xfrm>
            <a:prstGeom prst="rect">
              <a:avLst/>
            </a:prstGeom>
            <a:noFill/>
            <a:ln>
              <a:noFill/>
            </a:ln>
          </p:spPr>
          <p:txBody>
            <a:bodyPr wrap="square" lIns="0" tIns="0" rIns="0" bIns="0" rtlCol="0">
              <a:spAutoFit/>
            </a:bodyPr>
            <a:lstStyle/>
            <a:p>
              <a:pPr defTabSz="820487">
                <a:defRPr/>
              </a:pPr>
              <a:r>
                <a:rPr lang="en-US" sz="1100" kern="0" dirty="0">
                  <a:solidFill>
                    <a:schemeClr val="accent1">
                      <a:lumMod val="75000"/>
                    </a:schemeClr>
                  </a:solidFill>
                  <a:latin typeface="Arial" panose="020B0604020202020204" pitchFamily="34" charset="0"/>
                  <a:ea typeface="Open Sans" panose="020B0606030504020204" pitchFamily="34" charset="0"/>
                  <a:cs typeface="Arial" panose="020B0604020202020204" pitchFamily="34" charset="0"/>
                </a:rPr>
                <a:t>Training Dev.</a:t>
              </a:r>
            </a:p>
          </p:txBody>
        </p:sp>
        <p:cxnSp>
          <p:nvCxnSpPr>
            <p:cNvPr id="94" name="Straight Connector 93">
              <a:extLst>
                <a:ext uri="{FF2B5EF4-FFF2-40B4-BE49-F238E27FC236}">
                  <a16:creationId xmlns:a16="http://schemas.microsoft.com/office/drawing/2014/main" id="{63C128B4-4005-405C-A3CB-CEC8C1D617BB}"/>
                </a:ext>
              </a:extLst>
            </p:cNvPr>
            <p:cNvCxnSpPr>
              <a:cxnSpLocks/>
            </p:cNvCxnSpPr>
            <p:nvPr/>
          </p:nvCxnSpPr>
          <p:spPr>
            <a:xfrm flipV="1">
              <a:off x="9538496" y="5459640"/>
              <a:ext cx="768915" cy="8387"/>
            </a:xfrm>
            <a:prstGeom prst="line">
              <a:avLst/>
            </a:prstGeom>
            <a:noFill/>
            <a:ln w="19050" cap="flat" cmpd="sng" algn="ctr">
              <a:solidFill>
                <a:schemeClr val="accent1">
                  <a:lumMod val="75000"/>
                </a:schemeClr>
              </a:solidFill>
              <a:prstDash val="solid"/>
              <a:headEnd type="oval" w="sm" len="sm"/>
              <a:tailEnd type="oval" w="sm" len="sm"/>
            </a:ln>
            <a:effectLst/>
          </p:spPr>
        </p:cxnSp>
        <p:sp>
          <p:nvSpPr>
            <p:cNvPr id="95" name="TextBox 94">
              <a:extLst>
                <a:ext uri="{FF2B5EF4-FFF2-40B4-BE49-F238E27FC236}">
                  <a16:creationId xmlns:a16="http://schemas.microsoft.com/office/drawing/2014/main" id="{DF4107B2-F0EB-4486-A7EA-E7C23225171D}"/>
                </a:ext>
              </a:extLst>
            </p:cNvPr>
            <p:cNvSpPr txBox="1"/>
            <p:nvPr/>
          </p:nvSpPr>
          <p:spPr>
            <a:xfrm>
              <a:off x="9498582" y="5278479"/>
              <a:ext cx="710111" cy="169277"/>
            </a:xfrm>
            <a:prstGeom prst="rect">
              <a:avLst/>
            </a:prstGeom>
            <a:noFill/>
            <a:ln>
              <a:noFill/>
            </a:ln>
          </p:spPr>
          <p:txBody>
            <a:bodyPr wrap="square" lIns="0" tIns="0" rIns="0" bIns="0" rtlCol="0">
              <a:spAutoFit/>
            </a:bodyPr>
            <a:lstStyle/>
            <a:p>
              <a:pPr defTabSz="820487">
                <a:defRPr/>
              </a:pPr>
              <a:r>
                <a:rPr lang="en-US" sz="1100" kern="0" dirty="0">
                  <a:solidFill>
                    <a:schemeClr val="accent1">
                      <a:lumMod val="75000"/>
                    </a:schemeClr>
                  </a:solidFill>
                  <a:latin typeface="Arial" panose="020B0604020202020204" pitchFamily="34" charset="0"/>
                  <a:ea typeface="Open Sans" panose="020B0606030504020204" pitchFamily="34" charset="0"/>
                  <a:cs typeface="Arial" panose="020B0604020202020204" pitchFamily="34" charset="0"/>
                </a:rPr>
                <a:t>Training</a:t>
              </a: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 </a:t>
              </a:r>
            </a:p>
          </p:txBody>
        </p:sp>
      </p:grpSp>
      <p:sp>
        <p:nvSpPr>
          <p:cNvPr id="96" name="Rectangle 95">
            <a:extLst>
              <a:ext uri="{FF2B5EF4-FFF2-40B4-BE49-F238E27FC236}">
                <a16:creationId xmlns:a16="http://schemas.microsoft.com/office/drawing/2014/main" id="{3C1669C2-1559-4D92-94C1-2E89AF2DFCAA}"/>
              </a:ext>
            </a:extLst>
          </p:cNvPr>
          <p:cNvSpPr/>
          <p:nvPr/>
        </p:nvSpPr>
        <p:spPr>
          <a:xfrm>
            <a:off x="4875231" y="1216923"/>
            <a:ext cx="221168" cy="4617771"/>
          </a:xfrm>
          <a:prstGeom prst="rect">
            <a:avLst/>
          </a:prstGeom>
          <a:solidFill>
            <a:srgbClr val="E14504">
              <a:alpha val="12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97" name="Title 5">
            <a:extLst>
              <a:ext uri="{FF2B5EF4-FFF2-40B4-BE49-F238E27FC236}">
                <a16:creationId xmlns:a16="http://schemas.microsoft.com/office/drawing/2014/main" id="{547A6115-CA6B-4631-A399-35B4D6C67D08}"/>
              </a:ext>
            </a:extLst>
          </p:cNvPr>
          <p:cNvSpPr txBox="1">
            <a:spLocks/>
          </p:cNvSpPr>
          <p:nvPr/>
        </p:nvSpPr>
        <p:spPr>
          <a:xfrm>
            <a:off x="692150" y="234950"/>
            <a:ext cx="11499850" cy="5127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092F57"/>
                </a:solidFill>
                <a:latin typeface="Arial" panose="020B0604020202020204" pitchFamily="34" charset="0"/>
                <a:ea typeface="+mj-ea"/>
                <a:cs typeface="Arial" panose="020B0604020202020204" pitchFamily="34" charset="0"/>
              </a:defRPr>
            </a:lvl1pPr>
          </a:lstStyle>
          <a:p>
            <a:r>
              <a:rPr lang="en-US" sz="3200"/>
              <a:t>Luma Project Timeline</a:t>
            </a:r>
            <a:endParaRPr lang="en-US" sz="3200" dirty="0"/>
          </a:p>
        </p:txBody>
      </p:sp>
    </p:spTree>
    <p:extLst>
      <p:ext uri="{BB962C8B-B14F-4D97-AF65-F5344CB8AC3E}">
        <p14:creationId xmlns:p14="http://schemas.microsoft.com/office/powerpoint/2010/main" val="262760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1000"/>
                                        <p:tgtEl>
                                          <p:spTgt spid="43"/>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750"/>
                                        <p:tgtEl>
                                          <p:spTgt spid="7"/>
                                        </p:tgtEl>
                                      </p:cBhvr>
                                    </p:animEffect>
                                  </p:childTnLst>
                                </p:cTn>
                              </p:par>
                            </p:childTnLst>
                          </p:cTn>
                        </p:par>
                        <p:par>
                          <p:cTn id="22" fill="hold">
                            <p:stCondLst>
                              <p:cond delay="225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750"/>
                                        <p:tgtEl>
                                          <p:spTgt spid="62"/>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A6B00F8-A7BB-43E4-A6E6-9DACDF169E89}"/>
              </a:ext>
            </a:extLst>
          </p:cNvPr>
          <p:cNvGrpSpPr/>
          <p:nvPr/>
        </p:nvGrpSpPr>
        <p:grpSpPr>
          <a:xfrm>
            <a:off x="5470640" y="2871844"/>
            <a:ext cx="6272589" cy="852532"/>
            <a:chOff x="5072342" y="2544195"/>
            <a:chExt cx="6272589" cy="852532"/>
          </a:xfrm>
        </p:grpSpPr>
        <p:sp>
          <p:nvSpPr>
            <p:cNvPr id="3" name="TextBox 2">
              <a:extLst>
                <a:ext uri="{FF2B5EF4-FFF2-40B4-BE49-F238E27FC236}">
                  <a16:creationId xmlns:a16="http://schemas.microsoft.com/office/drawing/2014/main" id="{48A2B8D6-2205-4F68-A7D1-1587999AA718}"/>
                </a:ext>
              </a:extLst>
            </p:cNvPr>
            <p:cNvSpPr txBox="1"/>
            <p:nvPr/>
          </p:nvSpPr>
          <p:spPr>
            <a:xfrm>
              <a:off x="6490081" y="2544195"/>
              <a:ext cx="3604759" cy="707886"/>
            </a:xfrm>
            <a:prstGeom prst="rect">
              <a:avLst/>
            </a:prstGeom>
            <a:noFill/>
          </p:spPr>
          <p:txBody>
            <a:bodyPr wrap="square" rtlCol="0">
              <a:spAutoFit/>
            </a:bodyPr>
            <a:lstStyle/>
            <a:p>
              <a:r>
                <a:rPr lang="en-US" sz="4000" dirty="0">
                  <a:solidFill>
                    <a:srgbClr val="092F57"/>
                  </a:solidFill>
                  <a:latin typeface="Arial" panose="020B0604020202020204" pitchFamily="34" charset="0"/>
                  <a:cs typeface="Arial" panose="020B0604020202020204" pitchFamily="34" charset="0"/>
                </a:rPr>
                <a:t>Testing Update</a:t>
              </a:r>
            </a:p>
          </p:txBody>
        </p:sp>
        <p:cxnSp>
          <p:nvCxnSpPr>
            <p:cNvPr id="4" name="Straight Connector 3">
              <a:extLst>
                <a:ext uri="{FF2B5EF4-FFF2-40B4-BE49-F238E27FC236}">
                  <a16:creationId xmlns:a16="http://schemas.microsoft.com/office/drawing/2014/main" id="{DB4DF301-A7E0-4AA4-ABF7-B62713ECDF21}"/>
                </a:ext>
              </a:extLst>
            </p:cNvPr>
            <p:cNvCxnSpPr>
              <a:cxnSpLocks/>
            </p:cNvCxnSpPr>
            <p:nvPr/>
          </p:nvCxnSpPr>
          <p:spPr>
            <a:xfrm>
              <a:off x="5072342" y="3396727"/>
              <a:ext cx="6272589"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B914FDC0-D448-4953-9291-6416AD6AD357}"/>
              </a:ext>
            </a:extLst>
          </p:cNvPr>
          <p:cNvGrpSpPr/>
          <p:nvPr/>
        </p:nvGrpSpPr>
        <p:grpSpPr>
          <a:xfrm>
            <a:off x="1023559" y="1996427"/>
            <a:ext cx="2402646" cy="2110138"/>
            <a:chOff x="832234" y="2093194"/>
            <a:chExt cx="2055829" cy="1677422"/>
          </a:xfrm>
        </p:grpSpPr>
        <p:grpSp>
          <p:nvGrpSpPr>
            <p:cNvPr id="6" name="Group 5">
              <a:extLst>
                <a:ext uri="{FF2B5EF4-FFF2-40B4-BE49-F238E27FC236}">
                  <a16:creationId xmlns:a16="http://schemas.microsoft.com/office/drawing/2014/main" id="{3ED6FB55-E4C7-4C02-A0BA-ABABCDD0CB6D}"/>
                </a:ext>
              </a:extLst>
            </p:cNvPr>
            <p:cNvGrpSpPr/>
            <p:nvPr/>
          </p:nvGrpSpPr>
          <p:grpSpPr>
            <a:xfrm>
              <a:off x="832234" y="2093194"/>
              <a:ext cx="2055829" cy="1677422"/>
              <a:chOff x="832234" y="2093194"/>
              <a:chExt cx="2055829" cy="1677422"/>
            </a:xfrm>
          </p:grpSpPr>
          <p:sp>
            <p:nvSpPr>
              <p:cNvPr id="8" name="Freeform: Shape 7">
                <a:extLst>
                  <a:ext uri="{FF2B5EF4-FFF2-40B4-BE49-F238E27FC236}">
                    <a16:creationId xmlns:a16="http://schemas.microsoft.com/office/drawing/2014/main" id="{D41049F1-770A-4DC0-818F-E7D7BC85585C}"/>
                  </a:ext>
                </a:extLst>
              </p:cNvPr>
              <p:cNvSpPr/>
              <p:nvPr/>
            </p:nvSpPr>
            <p:spPr>
              <a:xfrm>
                <a:off x="1038309" y="3458437"/>
                <a:ext cx="209465" cy="148466"/>
              </a:xfrm>
              <a:custGeom>
                <a:avLst/>
                <a:gdLst>
                  <a:gd name="connsiteX0" fmla="*/ 91849 w 183698"/>
                  <a:gd name="connsiteY0" fmla="*/ 0 h 108646"/>
                  <a:gd name="connsiteX1" fmla="*/ 183698 w 183698"/>
                  <a:gd name="connsiteY1" fmla="*/ 82193 h 108646"/>
                  <a:gd name="connsiteX2" fmla="*/ 177730 w 183698"/>
                  <a:gd name="connsiteY2" fmla="*/ 108646 h 108646"/>
                  <a:gd name="connsiteX3" fmla="*/ 5968 w 183698"/>
                  <a:gd name="connsiteY3" fmla="*/ 108646 h 108646"/>
                  <a:gd name="connsiteX4" fmla="*/ 0 w 183698"/>
                  <a:gd name="connsiteY4" fmla="*/ 82193 h 108646"/>
                  <a:gd name="connsiteX5" fmla="*/ 91849 w 183698"/>
                  <a:gd name="connsiteY5" fmla="*/ 0 h 10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698" h="108646">
                    <a:moveTo>
                      <a:pt x="91849" y="0"/>
                    </a:moveTo>
                    <a:cubicBezTo>
                      <a:pt x="142576" y="0"/>
                      <a:pt x="183698" y="36799"/>
                      <a:pt x="183698" y="82193"/>
                    </a:cubicBezTo>
                    <a:lnTo>
                      <a:pt x="177730" y="108646"/>
                    </a:lnTo>
                    <a:lnTo>
                      <a:pt x="5968" y="108646"/>
                    </a:lnTo>
                    <a:lnTo>
                      <a:pt x="0" y="82193"/>
                    </a:lnTo>
                    <a:cubicBezTo>
                      <a:pt x="0" y="36799"/>
                      <a:pt x="41122" y="0"/>
                      <a:pt x="91849" y="0"/>
                    </a:cubicBezTo>
                    <a:close/>
                  </a:path>
                </a:pathLst>
              </a:cu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ED65ECF-A353-4C7D-B541-4825AB830069}"/>
                  </a:ext>
                </a:extLst>
              </p:cNvPr>
              <p:cNvSpPr/>
              <p:nvPr/>
            </p:nvSpPr>
            <p:spPr>
              <a:xfrm>
                <a:off x="1596176" y="2242515"/>
                <a:ext cx="642823" cy="64956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D911DD50-A06F-4353-8C14-8AEEF092F471}"/>
                  </a:ext>
                </a:extLst>
              </p:cNvPr>
              <p:cNvGrpSpPr/>
              <p:nvPr/>
            </p:nvGrpSpPr>
            <p:grpSpPr>
              <a:xfrm>
                <a:off x="832234" y="2093194"/>
                <a:ext cx="2055829" cy="1677422"/>
                <a:chOff x="3975100" y="652463"/>
                <a:chExt cx="1268413" cy="1069975"/>
              </a:xfrm>
              <a:solidFill>
                <a:schemeClr val="bg1"/>
              </a:solidFill>
            </p:grpSpPr>
            <p:sp>
              <p:nvSpPr>
                <p:cNvPr id="13" name="Freeform 21">
                  <a:extLst>
                    <a:ext uri="{FF2B5EF4-FFF2-40B4-BE49-F238E27FC236}">
                      <a16:creationId xmlns:a16="http://schemas.microsoft.com/office/drawing/2014/main" id="{DA9971B1-F553-46EC-B222-BD882EC73A71}"/>
                    </a:ext>
                  </a:extLst>
                </p:cNvPr>
                <p:cNvSpPr>
                  <a:spLocks/>
                </p:cNvSpPr>
                <p:nvPr/>
              </p:nvSpPr>
              <p:spPr bwMode="auto">
                <a:xfrm>
                  <a:off x="3975100" y="1636713"/>
                  <a:ext cx="1268413" cy="85725"/>
                </a:xfrm>
                <a:custGeom>
                  <a:avLst/>
                  <a:gdLst>
                    <a:gd name="T0" fmla="*/ 0 w 799"/>
                    <a:gd name="T1" fmla="*/ 0 h 54"/>
                    <a:gd name="T2" fmla="*/ 799 w 799"/>
                    <a:gd name="T3" fmla="*/ 0 h 54"/>
                    <a:gd name="T4" fmla="*/ 799 w 799"/>
                    <a:gd name="T5" fmla="*/ 54 h 54"/>
                    <a:gd name="T6" fmla="*/ 0 w 799"/>
                    <a:gd name="T7" fmla="*/ 54 h 54"/>
                    <a:gd name="T8" fmla="*/ 0 w 799"/>
                    <a:gd name="T9" fmla="*/ 0 h 54"/>
                    <a:gd name="T10" fmla="*/ 0 w 799"/>
                    <a:gd name="T11" fmla="*/ 0 h 54"/>
                  </a:gdLst>
                  <a:ahLst/>
                  <a:cxnLst>
                    <a:cxn ang="0">
                      <a:pos x="T0" y="T1"/>
                    </a:cxn>
                    <a:cxn ang="0">
                      <a:pos x="T2" y="T3"/>
                    </a:cxn>
                    <a:cxn ang="0">
                      <a:pos x="T4" y="T5"/>
                    </a:cxn>
                    <a:cxn ang="0">
                      <a:pos x="T6" y="T7"/>
                    </a:cxn>
                    <a:cxn ang="0">
                      <a:pos x="T8" y="T9"/>
                    </a:cxn>
                    <a:cxn ang="0">
                      <a:pos x="T10" y="T11"/>
                    </a:cxn>
                  </a:cxnLst>
                  <a:rect l="0" t="0" r="r" b="b"/>
                  <a:pathLst>
                    <a:path w="799" h="54">
                      <a:moveTo>
                        <a:pt x="0" y="0"/>
                      </a:moveTo>
                      <a:lnTo>
                        <a:pt x="799" y="0"/>
                      </a:lnTo>
                      <a:lnTo>
                        <a:pt x="799" y="54"/>
                      </a:lnTo>
                      <a:lnTo>
                        <a:pt x="0" y="54"/>
                      </a:lnTo>
                      <a:lnTo>
                        <a:pt x="0" y="0"/>
                      </a:lnTo>
                      <a:lnTo>
                        <a:pt x="0" y="0"/>
                      </a:ln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2">
                  <a:extLst>
                    <a:ext uri="{FF2B5EF4-FFF2-40B4-BE49-F238E27FC236}">
                      <a16:creationId xmlns:a16="http://schemas.microsoft.com/office/drawing/2014/main" id="{B1AD65D9-8D16-4F15-96D9-494C845D6DC3}"/>
                    </a:ext>
                  </a:extLst>
                </p:cNvPr>
                <p:cNvSpPr>
                  <a:spLocks/>
                </p:cNvSpPr>
                <p:nvPr/>
              </p:nvSpPr>
              <p:spPr bwMode="auto">
                <a:xfrm>
                  <a:off x="4073525" y="1174751"/>
                  <a:ext cx="1042988" cy="436563"/>
                </a:xfrm>
                <a:custGeom>
                  <a:avLst/>
                  <a:gdLst>
                    <a:gd name="T0" fmla="*/ 62 w 453"/>
                    <a:gd name="T1" fmla="*/ 190 h 190"/>
                    <a:gd name="T2" fmla="*/ 62 w 453"/>
                    <a:gd name="T3" fmla="*/ 183 h 190"/>
                    <a:gd name="T4" fmla="*/ 38 w 453"/>
                    <a:gd name="T5" fmla="*/ 165 h 190"/>
                    <a:gd name="T6" fmla="*/ 14 w 453"/>
                    <a:gd name="T7" fmla="*/ 183 h 190"/>
                    <a:gd name="T8" fmla="*/ 14 w 453"/>
                    <a:gd name="T9" fmla="*/ 190 h 190"/>
                    <a:gd name="T10" fmla="*/ 8 w 453"/>
                    <a:gd name="T11" fmla="*/ 190 h 190"/>
                    <a:gd name="T12" fmla="*/ 0 w 453"/>
                    <a:gd name="T13" fmla="*/ 169 h 190"/>
                    <a:gd name="T14" fmla="*/ 33 w 453"/>
                    <a:gd name="T15" fmla="*/ 132 h 190"/>
                    <a:gd name="T16" fmla="*/ 81 w 453"/>
                    <a:gd name="T17" fmla="*/ 85 h 190"/>
                    <a:gd name="T18" fmla="*/ 101 w 453"/>
                    <a:gd name="T19" fmla="*/ 45 h 190"/>
                    <a:gd name="T20" fmla="*/ 175 w 453"/>
                    <a:gd name="T21" fmla="*/ 0 h 190"/>
                    <a:gd name="T22" fmla="*/ 188 w 453"/>
                    <a:gd name="T23" fmla="*/ 0 h 190"/>
                    <a:gd name="T24" fmla="*/ 301 w 453"/>
                    <a:gd name="T25" fmla="*/ 0 h 190"/>
                    <a:gd name="T26" fmla="*/ 314 w 453"/>
                    <a:gd name="T27" fmla="*/ 0 h 190"/>
                    <a:gd name="T28" fmla="*/ 394 w 453"/>
                    <a:gd name="T29" fmla="*/ 55 h 190"/>
                    <a:gd name="T30" fmla="*/ 395 w 453"/>
                    <a:gd name="T31" fmla="*/ 57 h 190"/>
                    <a:gd name="T32" fmla="*/ 442 w 453"/>
                    <a:gd name="T33" fmla="*/ 149 h 190"/>
                    <a:gd name="T34" fmla="*/ 419 w 453"/>
                    <a:gd name="T35" fmla="*/ 190 h 190"/>
                    <a:gd name="T36" fmla="*/ 370 w 453"/>
                    <a:gd name="T37" fmla="*/ 190 h 190"/>
                    <a:gd name="T38" fmla="*/ 352 w 453"/>
                    <a:gd name="T39" fmla="*/ 190 h 190"/>
                    <a:gd name="T40" fmla="*/ 356 w 453"/>
                    <a:gd name="T41" fmla="*/ 178 h 190"/>
                    <a:gd name="T42" fmla="*/ 363 w 453"/>
                    <a:gd name="T43" fmla="*/ 76 h 190"/>
                    <a:gd name="T44" fmla="*/ 338 w 453"/>
                    <a:gd name="T45" fmla="*/ 52 h 190"/>
                    <a:gd name="T46" fmla="*/ 151 w 453"/>
                    <a:gd name="T47" fmla="*/ 52 h 190"/>
                    <a:gd name="T48" fmla="*/ 126 w 453"/>
                    <a:gd name="T49" fmla="*/ 76 h 190"/>
                    <a:gd name="T50" fmla="*/ 133 w 453"/>
                    <a:gd name="T51" fmla="*/ 178 h 190"/>
                    <a:gd name="T52" fmla="*/ 137 w 453"/>
                    <a:gd name="T53" fmla="*/ 190 h 190"/>
                    <a:gd name="T54" fmla="*/ 62 w 453"/>
                    <a:gd name="T55"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3" h="190">
                      <a:moveTo>
                        <a:pt x="62" y="190"/>
                      </a:moveTo>
                      <a:cubicBezTo>
                        <a:pt x="63" y="188"/>
                        <a:pt x="62" y="186"/>
                        <a:pt x="62" y="183"/>
                      </a:cubicBezTo>
                      <a:cubicBezTo>
                        <a:pt x="62" y="173"/>
                        <a:pt x="52" y="165"/>
                        <a:pt x="38" y="165"/>
                      </a:cubicBezTo>
                      <a:cubicBezTo>
                        <a:pt x="25" y="165"/>
                        <a:pt x="14" y="173"/>
                        <a:pt x="14" y="183"/>
                      </a:cubicBezTo>
                      <a:cubicBezTo>
                        <a:pt x="14" y="186"/>
                        <a:pt x="14" y="188"/>
                        <a:pt x="14" y="190"/>
                      </a:cubicBezTo>
                      <a:cubicBezTo>
                        <a:pt x="8" y="190"/>
                        <a:pt x="8" y="190"/>
                        <a:pt x="8" y="190"/>
                      </a:cubicBezTo>
                      <a:cubicBezTo>
                        <a:pt x="3" y="184"/>
                        <a:pt x="0" y="176"/>
                        <a:pt x="0" y="169"/>
                      </a:cubicBezTo>
                      <a:cubicBezTo>
                        <a:pt x="0" y="152"/>
                        <a:pt x="14" y="137"/>
                        <a:pt x="33" y="132"/>
                      </a:cubicBezTo>
                      <a:cubicBezTo>
                        <a:pt x="55" y="126"/>
                        <a:pt x="71" y="106"/>
                        <a:pt x="81" y="85"/>
                      </a:cubicBezTo>
                      <a:cubicBezTo>
                        <a:pt x="88" y="71"/>
                        <a:pt x="91" y="59"/>
                        <a:pt x="101" y="45"/>
                      </a:cubicBezTo>
                      <a:cubicBezTo>
                        <a:pt x="118" y="21"/>
                        <a:pt x="144" y="0"/>
                        <a:pt x="175" y="0"/>
                      </a:cubicBezTo>
                      <a:cubicBezTo>
                        <a:pt x="188" y="0"/>
                        <a:pt x="188" y="0"/>
                        <a:pt x="188" y="0"/>
                      </a:cubicBezTo>
                      <a:cubicBezTo>
                        <a:pt x="220" y="31"/>
                        <a:pt x="269" y="31"/>
                        <a:pt x="301" y="0"/>
                      </a:cubicBezTo>
                      <a:cubicBezTo>
                        <a:pt x="314" y="0"/>
                        <a:pt x="314" y="0"/>
                        <a:pt x="314" y="0"/>
                      </a:cubicBezTo>
                      <a:cubicBezTo>
                        <a:pt x="348" y="0"/>
                        <a:pt x="378" y="26"/>
                        <a:pt x="394" y="55"/>
                      </a:cubicBezTo>
                      <a:cubicBezTo>
                        <a:pt x="395" y="55"/>
                        <a:pt x="395" y="56"/>
                        <a:pt x="395" y="57"/>
                      </a:cubicBezTo>
                      <a:cubicBezTo>
                        <a:pt x="404" y="73"/>
                        <a:pt x="431" y="121"/>
                        <a:pt x="442" y="149"/>
                      </a:cubicBezTo>
                      <a:cubicBezTo>
                        <a:pt x="453" y="175"/>
                        <a:pt x="450" y="189"/>
                        <a:pt x="419" y="190"/>
                      </a:cubicBezTo>
                      <a:cubicBezTo>
                        <a:pt x="370" y="190"/>
                        <a:pt x="370" y="190"/>
                        <a:pt x="370" y="190"/>
                      </a:cubicBezTo>
                      <a:cubicBezTo>
                        <a:pt x="352" y="190"/>
                        <a:pt x="352" y="190"/>
                        <a:pt x="352" y="190"/>
                      </a:cubicBezTo>
                      <a:cubicBezTo>
                        <a:pt x="354" y="187"/>
                        <a:pt x="356" y="182"/>
                        <a:pt x="356" y="178"/>
                      </a:cubicBezTo>
                      <a:cubicBezTo>
                        <a:pt x="363" y="76"/>
                        <a:pt x="363" y="76"/>
                        <a:pt x="363" y="76"/>
                      </a:cubicBezTo>
                      <a:cubicBezTo>
                        <a:pt x="364" y="63"/>
                        <a:pt x="352" y="52"/>
                        <a:pt x="338" y="52"/>
                      </a:cubicBezTo>
                      <a:cubicBezTo>
                        <a:pt x="151" y="52"/>
                        <a:pt x="151" y="52"/>
                        <a:pt x="151" y="52"/>
                      </a:cubicBezTo>
                      <a:cubicBezTo>
                        <a:pt x="137" y="52"/>
                        <a:pt x="125" y="63"/>
                        <a:pt x="126" y="76"/>
                      </a:cubicBezTo>
                      <a:cubicBezTo>
                        <a:pt x="133" y="178"/>
                        <a:pt x="133" y="178"/>
                        <a:pt x="133" y="178"/>
                      </a:cubicBezTo>
                      <a:cubicBezTo>
                        <a:pt x="133" y="182"/>
                        <a:pt x="135" y="187"/>
                        <a:pt x="137" y="190"/>
                      </a:cubicBezTo>
                      <a:cubicBezTo>
                        <a:pt x="112" y="190"/>
                        <a:pt x="87" y="190"/>
                        <a:pt x="62" y="19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3">
                  <a:extLst>
                    <a:ext uri="{FF2B5EF4-FFF2-40B4-BE49-F238E27FC236}">
                      <a16:creationId xmlns:a16="http://schemas.microsoft.com/office/drawing/2014/main" id="{DB4AD425-0D45-4731-99A0-60AFE84CBB8A}"/>
                    </a:ext>
                  </a:extLst>
                </p:cNvPr>
                <p:cNvSpPr>
                  <a:spLocks/>
                </p:cNvSpPr>
                <p:nvPr/>
              </p:nvSpPr>
              <p:spPr bwMode="auto">
                <a:xfrm>
                  <a:off x="4389438" y="1319213"/>
                  <a:ext cx="493713" cy="292100"/>
                </a:xfrm>
                <a:custGeom>
                  <a:avLst/>
                  <a:gdLst>
                    <a:gd name="T0" fmla="*/ 20 w 215"/>
                    <a:gd name="T1" fmla="*/ 127 h 127"/>
                    <a:gd name="T2" fmla="*/ 195 w 215"/>
                    <a:gd name="T3" fmla="*/ 127 h 127"/>
                    <a:gd name="T4" fmla="*/ 208 w 215"/>
                    <a:gd name="T5" fmla="*/ 114 h 127"/>
                    <a:gd name="T6" fmla="*/ 215 w 215"/>
                    <a:gd name="T7" fmla="*/ 13 h 127"/>
                    <a:gd name="T8" fmla="*/ 201 w 215"/>
                    <a:gd name="T9" fmla="*/ 0 h 127"/>
                    <a:gd name="T10" fmla="*/ 14 w 215"/>
                    <a:gd name="T11" fmla="*/ 0 h 127"/>
                    <a:gd name="T12" fmla="*/ 0 w 215"/>
                    <a:gd name="T13" fmla="*/ 13 h 127"/>
                    <a:gd name="T14" fmla="*/ 7 w 215"/>
                    <a:gd name="T15" fmla="*/ 114 h 127"/>
                    <a:gd name="T16" fmla="*/ 20 w 215"/>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127">
                      <a:moveTo>
                        <a:pt x="20" y="127"/>
                      </a:moveTo>
                      <a:cubicBezTo>
                        <a:pt x="195" y="127"/>
                        <a:pt x="195" y="127"/>
                        <a:pt x="195" y="127"/>
                      </a:cubicBezTo>
                      <a:cubicBezTo>
                        <a:pt x="202" y="127"/>
                        <a:pt x="208" y="121"/>
                        <a:pt x="208" y="114"/>
                      </a:cubicBezTo>
                      <a:cubicBezTo>
                        <a:pt x="215" y="13"/>
                        <a:pt x="215" y="13"/>
                        <a:pt x="215" y="13"/>
                      </a:cubicBezTo>
                      <a:cubicBezTo>
                        <a:pt x="215" y="6"/>
                        <a:pt x="209" y="0"/>
                        <a:pt x="201" y="0"/>
                      </a:cubicBezTo>
                      <a:cubicBezTo>
                        <a:pt x="14" y="0"/>
                        <a:pt x="14" y="0"/>
                        <a:pt x="14" y="0"/>
                      </a:cubicBezTo>
                      <a:cubicBezTo>
                        <a:pt x="6" y="0"/>
                        <a:pt x="0" y="6"/>
                        <a:pt x="0" y="13"/>
                      </a:cubicBezTo>
                      <a:cubicBezTo>
                        <a:pt x="7" y="114"/>
                        <a:pt x="7" y="114"/>
                        <a:pt x="7" y="114"/>
                      </a:cubicBezTo>
                      <a:cubicBezTo>
                        <a:pt x="7" y="121"/>
                        <a:pt x="13" y="127"/>
                        <a:pt x="20" y="127"/>
                      </a:cubicBezTo>
                      <a:close/>
                    </a:path>
                  </a:pathLst>
                </a:custGeom>
                <a:solidFill>
                  <a:srgbClr val="A7A8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4">
                  <a:extLst>
                    <a:ext uri="{FF2B5EF4-FFF2-40B4-BE49-F238E27FC236}">
                      <a16:creationId xmlns:a16="http://schemas.microsoft.com/office/drawing/2014/main" id="{B57AA9B1-9F77-4AC7-9984-58F59984E630}"/>
                    </a:ext>
                  </a:extLst>
                </p:cNvPr>
                <p:cNvSpPr>
                  <a:spLocks/>
                </p:cNvSpPr>
                <p:nvPr/>
              </p:nvSpPr>
              <p:spPr bwMode="auto">
                <a:xfrm>
                  <a:off x="4419600" y="652463"/>
                  <a:ext cx="436563" cy="180975"/>
                </a:xfrm>
                <a:custGeom>
                  <a:avLst/>
                  <a:gdLst>
                    <a:gd name="T0" fmla="*/ 8 w 190"/>
                    <a:gd name="T1" fmla="*/ 73 h 79"/>
                    <a:gd name="T2" fmla="*/ 23 w 190"/>
                    <a:gd name="T3" fmla="*/ 67 h 79"/>
                    <a:gd name="T4" fmla="*/ 22 w 190"/>
                    <a:gd name="T5" fmla="*/ 67 h 79"/>
                    <a:gd name="T6" fmla="*/ 92 w 190"/>
                    <a:gd name="T7" fmla="*/ 22 h 79"/>
                    <a:gd name="T8" fmla="*/ 168 w 190"/>
                    <a:gd name="T9" fmla="*/ 72 h 79"/>
                    <a:gd name="T10" fmla="*/ 178 w 190"/>
                    <a:gd name="T11" fmla="*/ 79 h 79"/>
                    <a:gd name="T12" fmla="*/ 182 w 190"/>
                    <a:gd name="T13" fmla="*/ 78 h 79"/>
                    <a:gd name="T14" fmla="*/ 188 w 190"/>
                    <a:gd name="T15" fmla="*/ 64 h 79"/>
                    <a:gd name="T16" fmla="*/ 92 w 190"/>
                    <a:gd name="T17" fmla="*/ 0 h 79"/>
                    <a:gd name="T18" fmla="*/ 2 w 190"/>
                    <a:gd name="T19" fmla="*/ 59 h 79"/>
                    <a:gd name="T20" fmla="*/ 8 w 190"/>
                    <a:gd name="T21" fmla="*/ 7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79">
                      <a:moveTo>
                        <a:pt x="8" y="73"/>
                      </a:moveTo>
                      <a:cubicBezTo>
                        <a:pt x="14" y="76"/>
                        <a:pt x="20" y="73"/>
                        <a:pt x="23" y="67"/>
                      </a:cubicBezTo>
                      <a:cubicBezTo>
                        <a:pt x="22" y="67"/>
                        <a:pt x="22" y="67"/>
                        <a:pt x="22" y="67"/>
                      </a:cubicBezTo>
                      <a:cubicBezTo>
                        <a:pt x="35" y="37"/>
                        <a:pt x="63" y="22"/>
                        <a:pt x="92" y="22"/>
                      </a:cubicBezTo>
                      <a:cubicBezTo>
                        <a:pt x="123" y="22"/>
                        <a:pt x="154" y="39"/>
                        <a:pt x="168" y="72"/>
                      </a:cubicBezTo>
                      <a:cubicBezTo>
                        <a:pt x="169" y="76"/>
                        <a:pt x="173" y="79"/>
                        <a:pt x="178" y="79"/>
                      </a:cubicBezTo>
                      <a:cubicBezTo>
                        <a:pt x="179" y="79"/>
                        <a:pt x="181" y="79"/>
                        <a:pt x="182" y="78"/>
                      </a:cubicBezTo>
                      <a:cubicBezTo>
                        <a:pt x="188" y="76"/>
                        <a:pt x="190" y="69"/>
                        <a:pt x="188" y="64"/>
                      </a:cubicBezTo>
                      <a:cubicBezTo>
                        <a:pt x="171" y="21"/>
                        <a:pt x="131" y="0"/>
                        <a:pt x="92" y="0"/>
                      </a:cubicBezTo>
                      <a:cubicBezTo>
                        <a:pt x="55" y="0"/>
                        <a:pt x="18" y="20"/>
                        <a:pt x="2" y="59"/>
                      </a:cubicBezTo>
                      <a:cubicBezTo>
                        <a:pt x="0" y="65"/>
                        <a:pt x="2" y="71"/>
                        <a:pt x="8" y="7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5">
                  <a:extLst>
                    <a:ext uri="{FF2B5EF4-FFF2-40B4-BE49-F238E27FC236}">
                      <a16:creationId xmlns:a16="http://schemas.microsoft.com/office/drawing/2014/main" id="{F1148637-7781-4030-8168-E67A94DEC0D7}"/>
                    </a:ext>
                  </a:extLst>
                </p:cNvPr>
                <p:cNvSpPr>
                  <a:spLocks/>
                </p:cNvSpPr>
                <p:nvPr/>
              </p:nvSpPr>
              <p:spPr bwMode="auto">
                <a:xfrm>
                  <a:off x="4379913" y="747711"/>
                  <a:ext cx="512763" cy="414338"/>
                </a:xfrm>
                <a:custGeom>
                  <a:avLst/>
                  <a:gdLst>
                    <a:gd name="T0" fmla="*/ 16 w 223"/>
                    <a:gd name="T1" fmla="*/ 123 h 180"/>
                    <a:gd name="T2" fmla="*/ 25 w 223"/>
                    <a:gd name="T3" fmla="*/ 120 h 180"/>
                    <a:gd name="T4" fmla="*/ 109 w 223"/>
                    <a:gd name="T5" fmla="*/ 180 h 180"/>
                    <a:gd name="T6" fmla="*/ 177 w 223"/>
                    <a:gd name="T7" fmla="*/ 149 h 180"/>
                    <a:gd name="T8" fmla="*/ 148 w 223"/>
                    <a:gd name="T9" fmla="*/ 149 h 180"/>
                    <a:gd name="T10" fmla="*/ 138 w 223"/>
                    <a:gd name="T11" fmla="*/ 153 h 180"/>
                    <a:gd name="T12" fmla="*/ 122 w 223"/>
                    <a:gd name="T13" fmla="*/ 153 h 180"/>
                    <a:gd name="T14" fmla="*/ 106 w 223"/>
                    <a:gd name="T15" fmla="*/ 136 h 180"/>
                    <a:gd name="T16" fmla="*/ 122 w 223"/>
                    <a:gd name="T17" fmla="*/ 120 h 180"/>
                    <a:gd name="T18" fmla="*/ 138 w 223"/>
                    <a:gd name="T19" fmla="*/ 120 h 180"/>
                    <a:gd name="T20" fmla="*/ 151 w 223"/>
                    <a:gd name="T21" fmla="*/ 127 h 180"/>
                    <a:gd name="T22" fmla="*/ 191 w 223"/>
                    <a:gd name="T23" fmla="*/ 127 h 180"/>
                    <a:gd name="T24" fmla="*/ 195 w 223"/>
                    <a:gd name="T25" fmla="*/ 117 h 180"/>
                    <a:gd name="T26" fmla="*/ 207 w 223"/>
                    <a:gd name="T27" fmla="*/ 123 h 180"/>
                    <a:gd name="T28" fmla="*/ 223 w 223"/>
                    <a:gd name="T29" fmla="*/ 106 h 180"/>
                    <a:gd name="T30" fmla="*/ 223 w 223"/>
                    <a:gd name="T31" fmla="*/ 57 h 180"/>
                    <a:gd name="T32" fmla="*/ 207 w 223"/>
                    <a:gd name="T33" fmla="*/ 41 h 180"/>
                    <a:gd name="T34" fmla="*/ 191 w 223"/>
                    <a:gd name="T35" fmla="*/ 53 h 180"/>
                    <a:gd name="T36" fmla="*/ 109 w 223"/>
                    <a:gd name="T37" fmla="*/ 0 h 180"/>
                    <a:gd name="T38" fmla="*/ 30 w 223"/>
                    <a:gd name="T39" fmla="*/ 48 h 180"/>
                    <a:gd name="T40" fmla="*/ 16 w 223"/>
                    <a:gd name="T41" fmla="*/ 41 h 180"/>
                    <a:gd name="T42" fmla="*/ 0 w 223"/>
                    <a:gd name="T43" fmla="*/ 57 h 180"/>
                    <a:gd name="T44" fmla="*/ 0 w 223"/>
                    <a:gd name="T45" fmla="*/ 106 h 180"/>
                    <a:gd name="T46" fmla="*/ 16 w 223"/>
                    <a:gd name="T47" fmla="*/ 12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3" h="180">
                      <a:moveTo>
                        <a:pt x="16" y="123"/>
                      </a:moveTo>
                      <a:cubicBezTo>
                        <a:pt x="19" y="123"/>
                        <a:pt x="22" y="122"/>
                        <a:pt x="25" y="120"/>
                      </a:cubicBezTo>
                      <a:cubicBezTo>
                        <a:pt x="37" y="155"/>
                        <a:pt x="70" y="180"/>
                        <a:pt x="109" y="180"/>
                      </a:cubicBezTo>
                      <a:cubicBezTo>
                        <a:pt x="136" y="180"/>
                        <a:pt x="160" y="168"/>
                        <a:pt x="177" y="149"/>
                      </a:cubicBezTo>
                      <a:cubicBezTo>
                        <a:pt x="148" y="149"/>
                        <a:pt x="148" y="149"/>
                        <a:pt x="148" y="149"/>
                      </a:cubicBezTo>
                      <a:cubicBezTo>
                        <a:pt x="145" y="151"/>
                        <a:pt x="142" y="153"/>
                        <a:pt x="138" y="153"/>
                      </a:cubicBezTo>
                      <a:cubicBezTo>
                        <a:pt x="122" y="153"/>
                        <a:pt x="122" y="153"/>
                        <a:pt x="122" y="153"/>
                      </a:cubicBezTo>
                      <a:cubicBezTo>
                        <a:pt x="113" y="153"/>
                        <a:pt x="106" y="146"/>
                        <a:pt x="106" y="136"/>
                      </a:cubicBezTo>
                      <a:cubicBezTo>
                        <a:pt x="106" y="127"/>
                        <a:pt x="113" y="120"/>
                        <a:pt x="122" y="120"/>
                      </a:cubicBezTo>
                      <a:cubicBezTo>
                        <a:pt x="138" y="120"/>
                        <a:pt x="138" y="120"/>
                        <a:pt x="138" y="120"/>
                      </a:cubicBezTo>
                      <a:cubicBezTo>
                        <a:pt x="143" y="120"/>
                        <a:pt x="148" y="123"/>
                        <a:pt x="151" y="127"/>
                      </a:cubicBezTo>
                      <a:cubicBezTo>
                        <a:pt x="191" y="127"/>
                        <a:pt x="191" y="127"/>
                        <a:pt x="191" y="127"/>
                      </a:cubicBezTo>
                      <a:cubicBezTo>
                        <a:pt x="192" y="124"/>
                        <a:pt x="194" y="121"/>
                        <a:pt x="195" y="117"/>
                      </a:cubicBezTo>
                      <a:cubicBezTo>
                        <a:pt x="198" y="121"/>
                        <a:pt x="202" y="123"/>
                        <a:pt x="207" y="123"/>
                      </a:cubicBezTo>
                      <a:cubicBezTo>
                        <a:pt x="216" y="123"/>
                        <a:pt x="223" y="115"/>
                        <a:pt x="223" y="106"/>
                      </a:cubicBezTo>
                      <a:cubicBezTo>
                        <a:pt x="223" y="57"/>
                        <a:pt x="223" y="57"/>
                        <a:pt x="223" y="57"/>
                      </a:cubicBezTo>
                      <a:cubicBezTo>
                        <a:pt x="223" y="48"/>
                        <a:pt x="216" y="41"/>
                        <a:pt x="207" y="41"/>
                      </a:cubicBezTo>
                      <a:cubicBezTo>
                        <a:pt x="199" y="41"/>
                        <a:pt x="193" y="46"/>
                        <a:pt x="191" y="53"/>
                      </a:cubicBezTo>
                      <a:cubicBezTo>
                        <a:pt x="177" y="22"/>
                        <a:pt x="146" y="0"/>
                        <a:pt x="109" y="0"/>
                      </a:cubicBezTo>
                      <a:cubicBezTo>
                        <a:pt x="75" y="0"/>
                        <a:pt x="45" y="20"/>
                        <a:pt x="30" y="48"/>
                      </a:cubicBezTo>
                      <a:cubicBezTo>
                        <a:pt x="27" y="44"/>
                        <a:pt x="22" y="41"/>
                        <a:pt x="16" y="41"/>
                      </a:cubicBezTo>
                      <a:cubicBezTo>
                        <a:pt x="7" y="41"/>
                        <a:pt x="0" y="48"/>
                        <a:pt x="0" y="57"/>
                      </a:cubicBezTo>
                      <a:cubicBezTo>
                        <a:pt x="0" y="106"/>
                        <a:pt x="0" y="106"/>
                        <a:pt x="0" y="106"/>
                      </a:cubicBezTo>
                      <a:cubicBezTo>
                        <a:pt x="0" y="115"/>
                        <a:pt x="7" y="123"/>
                        <a:pt x="16" y="123"/>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sp>
            <p:nvSpPr>
              <p:cNvPr id="11" name="Freeform 7">
                <a:extLst>
                  <a:ext uri="{FF2B5EF4-FFF2-40B4-BE49-F238E27FC236}">
                    <a16:creationId xmlns:a16="http://schemas.microsoft.com/office/drawing/2014/main" id="{F88DA0CC-28F1-4979-BEFD-04833C00E534}"/>
                  </a:ext>
                </a:extLst>
              </p:cNvPr>
              <p:cNvSpPr>
                <a:spLocks/>
              </p:cNvSpPr>
              <p:nvPr/>
            </p:nvSpPr>
            <p:spPr bwMode="auto">
              <a:xfrm>
                <a:off x="1448530" y="2386868"/>
                <a:ext cx="165789" cy="319519"/>
              </a:xfrm>
              <a:custGeom>
                <a:avLst/>
                <a:gdLst>
                  <a:gd name="T0" fmla="*/ 20 w 60"/>
                  <a:gd name="T1" fmla="*/ 146 h 146"/>
                  <a:gd name="T2" fmla="*/ 40 w 60"/>
                  <a:gd name="T3" fmla="*/ 146 h 146"/>
                  <a:gd name="T4" fmla="*/ 58 w 60"/>
                  <a:gd name="T5" fmla="*/ 126 h 146"/>
                  <a:gd name="T6" fmla="*/ 58 w 60"/>
                  <a:gd name="T7" fmla="*/ 20 h 146"/>
                  <a:gd name="T8" fmla="*/ 40 w 60"/>
                  <a:gd name="T9" fmla="*/ 0 h 146"/>
                  <a:gd name="T10" fmla="*/ 20 w 60"/>
                  <a:gd name="T11" fmla="*/ 0 h 146"/>
                  <a:gd name="T12" fmla="*/ 2 w 60"/>
                  <a:gd name="T13" fmla="*/ 20 h 146"/>
                  <a:gd name="T14" fmla="*/ 2 w 60"/>
                  <a:gd name="T15" fmla="*/ 126 h 146"/>
                  <a:gd name="T16" fmla="*/ 20 w 60"/>
                  <a:gd name="T17"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46">
                    <a:moveTo>
                      <a:pt x="20" y="146"/>
                    </a:moveTo>
                    <a:cubicBezTo>
                      <a:pt x="40" y="146"/>
                      <a:pt x="40" y="146"/>
                      <a:pt x="40" y="146"/>
                    </a:cubicBezTo>
                    <a:cubicBezTo>
                      <a:pt x="60" y="146"/>
                      <a:pt x="58" y="132"/>
                      <a:pt x="58" y="126"/>
                    </a:cubicBezTo>
                    <a:cubicBezTo>
                      <a:pt x="58" y="20"/>
                      <a:pt x="58" y="20"/>
                      <a:pt x="58" y="20"/>
                    </a:cubicBezTo>
                    <a:cubicBezTo>
                      <a:pt x="58" y="15"/>
                      <a:pt x="60" y="0"/>
                      <a:pt x="40" y="0"/>
                    </a:cubicBezTo>
                    <a:cubicBezTo>
                      <a:pt x="20" y="0"/>
                      <a:pt x="20" y="0"/>
                      <a:pt x="20" y="0"/>
                    </a:cubicBezTo>
                    <a:cubicBezTo>
                      <a:pt x="0" y="0"/>
                      <a:pt x="2" y="15"/>
                      <a:pt x="2" y="20"/>
                    </a:cubicBezTo>
                    <a:cubicBezTo>
                      <a:pt x="2" y="126"/>
                      <a:pt x="2" y="126"/>
                      <a:pt x="2" y="126"/>
                    </a:cubicBezTo>
                    <a:cubicBezTo>
                      <a:pt x="2" y="132"/>
                      <a:pt x="0" y="146"/>
                      <a:pt x="20" y="146"/>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dirty="0">
                  <a:solidFill>
                    <a:srgbClr val="FF0000"/>
                  </a:solidFill>
                </a:endParaRPr>
              </a:p>
            </p:txBody>
          </p:sp>
          <p:sp>
            <p:nvSpPr>
              <p:cNvPr id="12" name="Freeform 7">
                <a:extLst>
                  <a:ext uri="{FF2B5EF4-FFF2-40B4-BE49-F238E27FC236}">
                    <a16:creationId xmlns:a16="http://schemas.microsoft.com/office/drawing/2014/main" id="{C48D2317-D13E-4B30-99E4-ACFB8D045411}"/>
                  </a:ext>
                </a:extLst>
              </p:cNvPr>
              <p:cNvSpPr>
                <a:spLocks/>
              </p:cNvSpPr>
              <p:nvPr/>
            </p:nvSpPr>
            <p:spPr bwMode="auto">
              <a:xfrm>
                <a:off x="2177355" y="2376912"/>
                <a:ext cx="165789" cy="319519"/>
              </a:xfrm>
              <a:custGeom>
                <a:avLst/>
                <a:gdLst>
                  <a:gd name="T0" fmla="*/ 20 w 60"/>
                  <a:gd name="T1" fmla="*/ 146 h 146"/>
                  <a:gd name="T2" fmla="*/ 40 w 60"/>
                  <a:gd name="T3" fmla="*/ 146 h 146"/>
                  <a:gd name="T4" fmla="*/ 58 w 60"/>
                  <a:gd name="T5" fmla="*/ 126 h 146"/>
                  <a:gd name="T6" fmla="*/ 58 w 60"/>
                  <a:gd name="T7" fmla="*/ 20 h 146"/>
                  <a:gd name="T8" fmla="*/ 40 w 60"/>
                  <a:gd name="T9" fmla="*/ 0 h 146"/>
                  <a:gd name="T10" fmla="*/ 20 w 60"/>
                  <a:gd name="T11" fmla="*/ 0 h 146"/>
                  <a:gd name="T12" fmla="*/ 2 w 60"/>
                  <a:gd name="T13" fmla="*/ 20 h 146"/>
                  <a:gd name="T14" fmla="*/ 2 w 60"/>
                  <a:gd name="T15" fmla="*/ 126 h 146"/>
                  <a:gd name="T16" fmla="*/ 20 w 60"/>
                  <a:gd name="T17"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46">
                    <a:moveTo>
                      <a:pt x="20" y="146"/>
                    </a:moveTo>
                    <a:cubicBezTo>
                      <a:pt x="40" y="146"/>
                      <a:pt x="40" y="146"/>
                      <a:pt x="40" y="146"/>
                    </a:cubicBezTo>
                    <a:cubicBezTo>
                      <a:pt x="60" y="146"/>
                      <a:pt x="58" y="132"/>
                      <a:pt x="58" y="126"/>
                    </a:cubicBezTo>
                    <a:cubicBezTo>
                      <a:pt x="58" y="20"/>
                      <a:pt x="58" y="20"/>
                      <a:pt x="58" y="20"/>
                    </a:cubicBezTo>
                    <a:cubicBezTo>
                      <a:pt x="58" y="15"/>
                      <a:pt x="60" y="0"/>
                      <a:pt x="40" y="0"/>
                    </a:cubicBezTo>
                    <a:cubicBezTo>
                      <a:pt x="20" y="0"/>
                      <a:pt x="20" y="0"/>
                      <a:pt x="20" y="0"/>
                    </a:cubicBezTo>
                    <a:cubicBezTo>
                      <a:pt x="0" y="0"/>
                      <a:pt x="2" y="15"/>
                      <a:pt x="2" y="20"/>
                    </a:cubicBezTo>
                    <a:cubicBezTo>
                      <a:pt x="2" y="126"/>
                      <a:pt x="2" y="126"/>
                      <a:pt x="2" y="126"/>
                    </a:cubicBezTo>
                    <a:cubicBezTo>
                      <a:pt x="2" y="132"/>
                      <a:pt x="0" y="146"/>
                      <a:pt x="20" y="146"/>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dirty="0">
                  <a:solidFill>
                    <a:srgbClr val="FF0000"/>
                  </a:solidFill>
                </a:endParaRPr>
              </a:p>
            </p:txBody>
          </p:sp>
        </p:grpSp>
        <p:sp>
          <p:nvSpPr>
            <p:cNvPr id="7" name="Oval 6">
              <a:extLst>
                <a:ext uri="{FF2B5EF4-FFF2-40B4-BE49-F238E27FC236}">
                  <a16:creationId xmlns:a16="http://schemas.microsoft.com/office/drawing/2014/main" id="{0DF061E4-9BB4-4567-865B-49C7AF2DAFB3}"/>
                </a:ext>
              </a:extLst>
            </p:cNvPr>
            <p:cNvSpPr/>
            <p:nvPr/>
          </p:nvSpPr>
          <p:spPr>
            <a:xfrm>
              <a:off x="1807193" y="3249284"/>
              <a:ext cx="183910" cy="23630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6351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17A3F-41D9-4EBB-85B7-355D696E0BDC}"/>
              </a:ext>
            </a:extLst>
          </p:cNvPr>
          <p:cNvSpPr>
            <a:spLocks noGrp="1"/>
          </p:cNvSpPr>
          <p:nvPr>
            <p:ph type="title"/>
          </p:nvPr>
        </p:nvSpPr>
        <p:spPr/>
        <p:txBody>
          <a:bodyPr/>
          <a:lstStyle/>
          <a:p>
            <a:r>
              <a:rPr lang="en-US" dirty="0"/>
              <a:t>SIT 2 Update</a:t>
            </a:r>
          </a:p>
        </p:txBody>
      </p:sp>
      <p:sp>
        <p:nvSpPr>
          <p:cNvPr id="3" name="Rectangle 2">
            <a:extLst>
              <a:ext uri="{FF2B5EF4-FFF2-40B4-BE49-F238E27FC236}">
                <a16:creationId xmlns:a16="http://schemas.microsoft.com/office/drawing/2014/main" id="{D2CDC250-FDE4-4F46-8E20-E5E2152570A4}"/>
              </a:ext>
            </a:extLst>
          </p:cNvPr>
          <p:cNvSpPr/>
          <p:nvPr/>
        </p:nvSpPr>
        <p:spPr>
          <a:xfrm>
            <a:off x="1017863" y="1628722"/>
            <a:ext cx="4785503" cy="3785652"/>
          </a:xfrm>
          <a:prstGeom prst="rect">
            <a:avLst/>
          </a:prstGeom>
        </p:spPr>
        <p:txBody>
          <a:bodyPr wrap="square">
            <a:spAutoFit/>
          </a:bodyPr>
          <a:lstStyle/>
          <a:p>
            <a:pPr marL="285750" indent="-285750">
              <a:buClr>
                <a:srgbClr val="FFB81C"/>
              </a:buClr>
              <a:buFont typeface="Arial" panose="020B0604020202020204" pitchFamily="34" charset="0"/>
              <a:buChar char="•"/>
            </a:pPr>
            <a:r>
              <a:rPr lang="en-US" sz="1600" dirty="0">
                <a:solidFill>
                  <a:srgbClr val="092F57"/>
                </a:solidFill>
              </a:rPr>
              <a:t>System Integration Testing Cycle 2 has provided a more comprehensive, end-to-end testing for the Forms, Reports, Interfaces, Conversions, Enhancements, and Workflow that were still being developed and unable to be tested in SIT1.</a:t>
            </a:r>
          </a:p>
          <a:p>
            <a:pPr>
              <a:buClr>
                <a:srgbClr val="FFB81C"/>
              </a:buClr>
            </a:pPr>
            <a:r>
              <a:rPr lang="en-US" sz="1600" dirty="0">
                <a:solidFill>
                  <a:srgbClr val="092F57"/>
                </a:solidFill>
              </a:rPr>
              <a:t> </a:t>
            </a:r>
          </a:p>
          <a:p>
            <a:pPr marL="285750" indent="-285750">
              <a:buClr>
                <a:srgbClr val="FFB81C"/>
              </a:buClr>
              <a:buFont typeface="Arial" panose="020B0604020202020204" pitchFamily="34" charset="0"/>
              <a:buChar char="•"/>
            </a:pPr>
            <a:r>
              <a:rPr lang="en-US" sz="1600" dirty="0">
                <a:solidFill>
                  <a:srgbClr val="092F57"/>
                </a:solidFill>
              </a:rPr>
              <a:t>The overall goal of System Integration Testing is to validate the functionality of Luma end-to-end with agency-specific data. This process ensures operational readiness for User Acceptance Testing. </a:t>
            </a:r>
          </a:p>
          <a:p>
            <a:pPr>
              <a:buClr>
                <a:srgbClr val="FFB81C"/>
              </a:buClr>
            </a:pPr>
            <a:endParaRPr lang="en-US" sz="1600" dirty="0">
              <a:solidFill>
                <a:srgbClr val="092F57"/>
              </a:solidFill>
            </a:endParaRPr>
          </a:p>
          <a:p>
            <a:pPr marL="285750" indent="-285750">
              <a:buClr>
                <a:srgbClr val="FFB81C"/>
              </a:buClr>
              <a:buFont typeface="Arial" panose="020B0604020202020204" pitchFamily="34" charset="0"/>
              <a:buChar char="•"/>
            </a:pPr>
            <a:r>
              <a:rPr lang="en-US" sz="1600" dirty="0">
                <a:solidFill>
                  <a:srgbClr val="092F57"/>
                </a:solidFill>
              </a:rPr>
              <a:t>While the current priority of SIT 2 is FRICE-W items, State employees can expect to receive further exposure in User Acceptance testing and end-user training to familiarize themselves with Luma.</a:t>
            </a:r>
          </a:p>
        </p:txBody>
      </p:sp>
      <p:pic>
        <p:nvPicPr>
          <p:cNvPr id="5" name="Picture 4">
            <a:extLst>
              <a:ext uri="{FF2B5EF4-FFF2-40B4-BE49-F238E27FC236}">
                <a16:creationId xmlns:a16="http://schemas.microsoft.com/office/drawing/2014/main" id="{69DD2DC7-89AF-4D38-AC5E-F028CE97E1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8634" y="1818168"/>
            <a:ext cx="3896269" cy="3591426"/>
          </a:xfrm>
          <a:prstGeom prst="rect">
            <a:avLst/>
          </a:prstGeom>
        </p:spPr>
      </p:pic>
    </p:spTree>
    <p:extLst>
      <p:ext uri="{BB962C8B-B14F-4D97-AF65-F5344CB8AC3E}">
        <p14:creationId xmlns:p14="http://schemas.microsoft.com/office/powerpoint/2010/main" val="3548281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48E18-D49A-4DBC-B466-927B2C6C24FA}"/>
              </a:ext>
            </a:extLst>
          </p:cNvPr>
          <p:cNvSpPr>
            <a:spLocks noGrp="1"/>
          </p:cNvSpPr>
          <p:nvPr>
            <p:ph type="title"/>
          </p:nvPr>
        </p:nvSpPr>
        <p:spPr/>
        <p:txBody>
          <a:bodyPr/>
          <a:lstStyle/>
          <a:p>
            <a:r>
              <a:rPr lang="en-US" dirty="0"/>
              <a:t>User Acceptance Testing (UAT) Update</a:t>
            </a:r>
          </a:p>
        </p:txBody>
      </p:sp>
      <p:sp>
        <p:nvSpPr>
          <p:cNvPr id="3" name="Rectangle 2">
            <a:extLst>
              <a:ext uri="{FF2B5EF4-FFF2-40B4-BE49-F238E27FC236}">
                <a16:creationId xmlns:a16="http://schemas.microsoft.com/office/drawing/2014/main" id="{A4D7718B-46B7-47C9-91AC-6C62B9BA6F24}"/>
              </a:ext>
            </a:extLst>
          </p:cNvPr>
          <p:cNvSpPr/>
          <p:nvPr/>
        </p:nvSpPr>
        <p:spPr>
          <a:xfrm>
            <a:off x="5891868" y="1922500"/>
            <a:ext cx="5038987" cy="3693319"/>
          </a:xfrm>
          <a:prstGeom prst="rect">
            <a:avLst/>
          </a:prstGeom>
        </p:spPr>
        <p:txBody>
          <a:bodyPr wrap="square">
            <a:spAutoFit/>
          </a:bodyPr>
          <a:lstStyle/>
          <a:p>
            <a:pPr marL="285750" indent="-285750">
              <a:buClr>
                <a:srgbClr val="FFB81C"/>
              </a:buClr>
              <a:buFont typeface="Arial" panose="020B0604020202020204" pitchFamily="34" charset="0"/>
              <a:buChar char="•"/>
            </a:pPr>
            <a:r>
              <a:rPr lang="en-US" dirty="0">
                <a:solidFill>
                  <a:srgbClr val="092F57"/>
                </a:solidFill>
              </a:rPr>
              <a:t>In User Acceptance Testing, a broader group of state agency users will follow scenarios to test the functionality of the Luma system. </a:t>
            </a:r>
          </a:p>
          <a:p>
            <a:pPr marL="285750" indent="-285750">
              <a:buClr>
                <a:srgbClr val="FFB81C"/>
              </a:buClr>
              <a:buFont typeface="Arial" panose="020B0604020202020204" pitchFamily="34" charset="0"/>
              <a:buChar char="•"/>
            </a:pPr>
            <a:endParaRPr lang="en-US" dirty="0">
              <a:solidFill>
                <a:srgbClr val="092F57"/>
              </a:solidFill>
            </a:endParaRPr>
          </a:p>
          <a:p>
            <a:pPr marL="285750" indent="-285750">
              <a:buClr>
                <a:srgbClr val="FFB81C"/>
              </a:buClr>
              <a:buFont typeface="Arial" panose="020B0604020202020204" pitchFamily="34" charset="0"/>
              <a:buChar char="•"/>
            </a:pPr>
            <a:r>
              <a:rPr lang="en-US" dirty="0">
                <a:solidFill>
                  <a:srgbClr val="092F57"/>
                </a:solidFill>
              </a:rPr>
              <a:t>This is such an integral part of our project timeline because UAT is the system "dress rehearsal" and will confirm if the State is ready to move the ERP into the production environment and go-live. </a:t>
            </a:r>
          </a:p>
          <a:p>
            <a:pPr marL="285750" indent="-285750">
              <a:buClr>
                <a:srgbClr val="FFB81C"/>
              </a:buClr>
              <a:buFont typeface="Arial" panose="020B0604020202020204" pitchFamily="34" charset="0"/>
              <a:buChar char="•"/>
            </a:pPr>
            <a:endParaRPr lang="en-US" dirty="0">
              <a:solidFill>
                <a:srgbClr val="092F57"/>
              </a:solidFill>
            </a:endParaRPr>
          </a:p>
          <a:p>
            <a:pPr marL="285750" indent="-285750">
              <a:buClr>
                <a:srgbClr val="FFB81C"/>
              </a:buClr>
              <a:buFont typeface="Arial" panose="020B0604020202020204" pitchFamily="34" charset="0"/>
              <a:buChar char="•"/>
            </a:pPr>
            <a:r>
              <a:rPr lang="en-US" dirty="0">
                <a:solidFill>
                  <a:srgbClr val="092F57"/>
                </a:solidFill>
              </a:rPr>
              <a:t>The Luma Project team has been preparing for UAT and it is planned to begin following SIT2 completion. </a:t>
            </a:r>
          </a:p>
        </p:txBody>
      </p:sp>
      <p:pic>
        <p:nvPicPr>
          <p:cNvPr id="5" name="Picture 4">
            <a:extLst>
              <a:ext uri="{FF2B5EF4-FFF2-40B4-BE49-F238E27FC236}">
                <a16:creationId xmlns:a16="http://schemas.microsoft.com/office/drawing/2014/main" id="{1D5FADB8-0DB8-47E9-95E7-24EB1CF37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351" y="1512420"/>
            <a:ext cx="4486596" cy="4103399"/>
          </a:xfrm>
          <a:prstGeom prst="rect">
            <a:avLst/>
          </a:prstGeom>
        </p:spPr>
      </p:pic>
    </p:spTree>
    <p:extLst>
      <p:ext uri="{BB962C8B-B14F-4D97-AF65-F5344CB8AC3E}">
        <p14:creationId xmlns:p14="http://schemas.microsoft.com/office/powerpoint/2010/main" val="597852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242337D-6D33-4F97-9479-56797D5CB0EE}"/>
              </a:ext>
            </a:extLst>
          </p:cNvPr>
          <p:cNvGrpSpPr/>
          <p:nvPr/>
        </p:nvGrpSpPr>
        <p:grpSpPr>
          <a:xfrm>
            <a:off x="5496277" y="2316211"/>
            <a:ext cx="7496175" cy="844143"/>
            <a:chOff x="5072342" y="2552584"/>
            <a:chExt cx="7496175" cy="844143"/>
          </a:xfrm>
        </p:grpSpPr>
        <p:sp>
          <p:nvSpPr>
            <p:cNvPr id="2" name="TextBox 1">
              <a:extLst>
                <a:ext uri="{FF2B5EF4-FFF2-40B4-BE49-F238E27FC236}">
                  <a16:creationId xmlns:a16="http://schemas.microsoft.com/office/drawing/2014/main" id="{B58F003A-2FBC-4C03-ABF9-4EA4D0DD2F1E}"/>
                </a:ext>
              </a:extLst>
            </p:cNvPr>
            <p:cNvSpPr txBox="1"/>
            <p:nvPr/>
          </p:nvSpPr>
          <p:spPr>
            <a:xfrm>
              <a:off x="5072342" y="2552584"/>
              <a:ext cx="7496175" cy="707886"/>
            </a:xfrm>
            <a:prstGeom prst="rect">
              <a:avLst/>
            </a:prstGeom>
            <a:noFill/>
          </p:spPr>
          <p:txBody>
            <a:bodyPr wrap="square" rtlCol="0">
              <a:spAutoFit/>
            </a:bodyPr>
            <a:lstStyle/>
            <a:p>
              <a:r>
                <a:rPr lang="en-US" sz="4000" dirty="0">
                  <a:solidFill>
                    <a:srgbClr val="092F57"/>
                  </a:solidFill>
                  <a:latin typeface="Arial" panose="020B0604020202020204" pitchFamily="34" charset="0"/>
                  <a:cs typeface="Arial" panose="020B0604020202020204" pitchFamily="34" charset="0"/>
                </a:rPr>
                <a:t>What’s Coming Your Way?</a:t>
              </a:r>
            </a:p>
          </p:txBody>
        </p:sp>
        <p:cxnSp>
          <p:nvCxnSpPr>
            <p:cNvPr id="3" name="Straight Connector 2">
              <a:extLst>
                <a:ext uri="{FF2B5EF4-FFF2-40B4-BE49-F238E27FC236}">
                  <a16:creationId xmlns:a16="http://schemas.microsoft.com/office/drawing/2014/main" id="{D2989841-ED0A-4B77-80C7-78A3708FA5B5}"/>
                </a:ext>
              </a:extLst>
            </p:cNvPr>
            <p:cNvCxnSpPr>
              <a:cxnSpLocks/>
            </p:cNvCxnSpPr>
            <p:nvPr/>
          </p:nvCxnSpPr>
          <p:spPr>
            <a:xfrm>
              <a:off x="5072342" y="3396727"/>
              <a:ext cx="6272589"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2478FA84-2111-40B8-9247-E58803D21C0A}"/>
              </a:ext>
            </a:extLst>
          </p:cNvPr>
          <p:cNvGrpSpPr/>
          <p:nvPr/>
        </p:nvGrpSpPr>
        <p:grpSpPr>
          <a:xfrm>
            <a:off x="1573585" y="2099667"/>
            <a:ext cx="1798194" cy="2376499"/>
            <a:chOff x="530225" y="3489326"/>
            <a:chExt cx="881063" cy="1196975"/>
          </a:xfrm>
          <a:solidFill>
            <a:schemeClr val="bg1"/>
          </a:solidFill>
        </p:grpSpPr>
        <p:sp>
          <p:nvSpPr>
            <p:cNvPr id="5" name="Freeform 107">
              <a:extLst>
                <a:ext uri="{FF2B5EF4-FFF2-40B4-BE49-F238E27FC236}">
                  <a16:creationId xmlns:a16="http://schemas.microsoft.com/office/drawing/2014/main" id="{B30FB622-E43D-4CA8-AE2D-3A7F856E2AF1}"/>
                </a:ext>
              </a:extLst>
            </p:cNvPr>
            <p:cNvSpPr>
              <a:spLocks noEditPoints="1"/>
            </p:cNvSpPr>
            <p:nvPr/>
          </p:nvSpPr>
          <p:spPr bwMode="auto">
            <a:xfrm>
              <a:off x="681037" y="3489326"/>
              <a:ext cx="579438" cy="287338"/>
            </a:xfrm>
            <a:custGeom>
              <a:avLst/>
              <a:gdLst>
                <a:gd name="T0" fmla="*/ 19 w 137"/>
                <a:gd name="T1" fmla="*/ 47 h 68"/>
                <a:gd name="T2" fmla="*/ 50 w 137"/>
                <a:gd name="T3" fmla="*/ 18 h 68"/>
                <a:gd name="T4" fmla="*/ 50 w 137"/>
                <a:gd name="T5" fmla="*/ 17 h 68"/>
                <a:gd name="T6" fmla="*/ 50 w 137"/>
                <a:gd name="T7" fmla="*/ 17 h 68"/>
                <a:gd name="T8" fmla="*/ 68 w 137"/>
                <a:gd name="T9" fmla="*/ 0 h 68"/>
                <a:gd name="T10" fmla="*/ 69 w 137"/>
                <a:gd name="T11" fmla="*/ 0 h 68"/>
                <a:gd name="T12" fmla="*/ 87 w 137"/>
                <a:gd name="T13" fmla="*/ 17 h 68"/>
                <a:gd name="T14" fmla="*/ 87 w 137"/>
                <a:gd name="T15" fmla="*/ 17 h 68"/>
                <a:gd name="T16" fmla="*/ 87 w 137"/>
                <a:gd name="T17" fmla="*/ 18 h 68"/>
                <a:gd name="T18" fmla="*/ 119 w 137"/>
                <a:gd name="T19" fmla="*/ 47 h 68"/>
                <a:gd name="T20" fmla="*/ 120 w 137"/>
                <a:gd name="T21" fmla="*/ 47 h 68"/>
                <a:gd name="T22" fmla="*/ 137 w 137"/>
                <a:gd name="T23" fmla="*/ 68 h 68"/>
                <a:gd name="T24" fmla="*/ 0 w 137"/>
                <a:gd name="T25" fmla="*/ 68 h 68"/>
                <a:gd name="T26" fmla="*/ 17 w 137"/>
                <a:gd name="T27" fmla="*/ 47 h 68"/>
                <a:gd name="T28" fmla="*/ 19 w 137"/>
                <a:gd name="T29" fmla="*/ 47 h 68"/>
                <a:gd name="T30" fmla="*/ 69 w 137"/>
                <a:gd name="T31" fmla="*/ 9 h 68"/>
                <a:gd name="T32" fmla="*/ 61 w 137"/>
                <a:gd name="T33" fmla="*/ 16 h 68"/>
                <a:gd name="T34" fmla="*/ 69 w 137"/>
                <a:gd name="T35" fmla="*/ 24 h 68"/>
                <a:gd name="T36" fmla="*/ 76 w 137"/>
                <a:gd name="T37" fmla="*/ 16 h 68"/>
                <a:gd name="T38" fmla="*/ 69 w 137"/>
                <a:gd name="T39"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7" h="68">
                  <a:moveTo>
                    <a:pt x="19" y="47"/>
                  </a:moveTo>
                  <a:cubicBezTo>
                    <a:pt x="36" y="47"/>
                    <a:pt x="50" y="40"/>
                    <a:pt x="50" y="18"/>
                  </a:cubicBezTo>
                  <a:cubicBezTo>
                    <a:pt x="50" y="17"/>
                    <a:pt x="50" y="17"/>
                    <a:pt x="50" y="17"/>
                  </a:cubicBezTo>
                  <a:cubicBezTo>
                    <a:pt x="50" y="17"/>
                    <a:pt x="50" y="17"/>
                    <a:pt x="50" y="17"/>
                  </a:cubicBezTo>
                  <a:cubicBezTo>
                    <a:pt x="50" y="5"/>
                    <a:pt x="58" y="0"/>
                    <a:pt x="68" y="0"/>
                  </a:cubicBezTo>
                  <a:cubicBezTo>
                    <a:pt x="69" y="0"/>
                    <a:pt x="69" y="0"/>
                    <a:pt x="69" y="0"/>
                  </a:cubicBezTo>
                  <a:cubicBezTo>
                    <a:pt x="79" y="0"/>
                    <a:pt x="87" y="5"/>
                    <a:pt x="87" y="17"/>
                  </a:cubicBezTo>
                  <a:cubicBezTo>
                    <a:pt x="87" y="17"/>
                    <a:pt x="87" y="17"/>
                    <a:pt x="87" y="17"/>
                  </a:cubicBezTo>
                  <a:cubicBezTo>
                    <a:pt x="87" y="18"/>
                    <a:pt x="87" y="18"/>
                    <a:pt x="87" y="18"/>
                  </a:cubicBezTo>
                  <a:cubicBezTo>
                    <a:pt x="87" y="40"/>
                    <a:pt x="101" y="47"/>
                    <a:pt x="119" y="47"/>
                  </a:cubicBezTo>
                  <a:cubicBezTo>
                    <a:pt x="120" y="47"/>
                    <a:pt x="120" y="47"/>
                    <a:pt x="120" y="47"/>
                  </a:cubicBezTo>
                  <a:cubicBezTo>
                    <a:pt x="131" y="47"/>
                    <a:pt x="137" y="58"/>
                    <a:pt x="137" y="68"/>
                  </a:cubicBezTo>
                  <a:cubicBezTo>
                    <a:pt x="0" y="68"/>
                    <a:pt x="0" y="68"/>
                    <a:pt x="0" y="68"/>
                  </a:cubicBezTo>
                  <a:cubicBezTo>
                    <a:pt x="0" y="58"/>
                    <a:pt x="6" y="47"/>
                    <a:pt x="17" y="47"/>
                  </a:cubicBezTo>
                  <a:lnTo>
                    <a:pt x="19" y="47"/>
                  </a:lnTo>
                  <a:close/>
                  <a:moveTo>
                    <a:pt x="69" y="9"/>
                  </a:moveTo>
                  <a:cubicBezTo>
                    <a:pt x="64" y="9"/>
                    <a:pt x="61" y="12"/>
                    <a:pt x="61" y="16"/>
                  </a:cubicBezTo>
                  <a:cubicBezTo>
                    <a:pt x="61" y="20"/>
                    <a:pt x="64" y="24"/>
                    <a:pt x="69" y="24"/>
                  </a:cubicBezTo>
                  <a:cubicBezTo>
                    <a:pt x="73" y="24"/>
                    <a:pt x="76" y="20"/>
                    <a:pt x="76" y="16"/>
                  </a:cubicBezTo>
                  <a:cubicBezTo>
                    <a:pt x="76" y="12"/>
                    <a:pt x="73" y="9"/>
                    <a:pt x="6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 name="Group 5">
              <a:extLst>
                <a:ext uri="{FF2B5EF4-FFF2-40B4-BE49-F238E27FC236}">
                  <a16:creationId xmlns:a16="http://schemas.microsoft.com/office/drawing/2014/main" id="{79BEFAAD-B361-46C8-B448-91C7B1623BD3}"/>
                </a:ext>
              </a:extLst>
            </p:cNvPr>
            <p:cNvGrpSpPr/>
            <p:nvPr/>
          </p:nvGrpSpPr>
          <p:grpSpPr>
            <a:xfrm>
              <a:off x="530225" y="3573463"/>
              <a:ext cx="881063" cy="1112838"/>
              <a:chOff x="492125" y="3573463"/>
              <a:chExt cx="881063" cy="1112838"/>
            </a:xfrm>
            <a:grpFill/>
          </p:grpSpPr>
          <p:sp>
            <p:nvSpPr>
              <p:cNvPr id="7" name="Freeform 106">
                <a:extLst>
                  <a:ext uri="{FF2B5EF4-FFF2-40B4-BE49-F238E27FC236}">
                    <a16:creationId xmlns:a16="http://schemas.microsoft.com/office/drawing/2014/main" id="{4E11F6ED-82B8-4A85-8824-D8A645253697}"/>
                  </a:ext>
                </a:extLst>
              </p:cNvPr>
              <p:cNvSpPr>
                <a:spLocks noEditPoints="1"/>
              </p:cNvSpPr>
              <p:nvPr/>
            </p:nvSpPr>
            <p:spPr bwMode="auto">
              <a:xfrm>
                <a:off x="492125" y="3573463"/>
                <a:ext cx="881063" cy="1112838"/>
              </a:xfrm>
              <a:custGeom>
                <a:avLst/>
                <a:gdLst>
                  <a:gd name="T0" fmla="*/ 187 w 208"/>
                  <a:gd name="T1" fmla="*/ 0 h 263"/>
                  <a:gd name="T2" fmla="*/ 131 w 208"/>
                  <a:gd name="T3" fmla="*/ 0 h 263"/>
                  <a:gd name="T4" fmla="*/ 133 w 208"/>
                  <a:gd name="T5" fmla="*/ 8 h 263"/>
                  <a:gd name="T6" fmla="*/ 137 w 208"/>
                  <a:gd name="T7" fmla="*/ 14 h 263"/>
                  <a:gd name="T8" fmla="*/ 155 w 208"/>
                  <a:gd name="T9" fmla="*/ 19 h 263"/>
                  <a:gd name="T10" fmla="*/ 156 w 208"/>
                  <a:gd name="T11" fmla="*/ 19 h 263"/>
                  <a:gd name="T12" fmla="*/ 159 w 208"/>
                  <a:gd name="T13" fmla="*/ 20 h 263"/>
                  <a:gd name="T14" fmla="*/ 184 w 208"/>
                  <a:gd name="T15" fmla="*/ 20 h 263"/>
                  <a:gd name="T16" fmla="*/ 184 w 208"/>
                  <a:gd name="T17" fmla="*/ 196 h 263"/>
                  <a:gd name="T18" fmla="*/ 157 w 208"/>
                  <a:gd name="T19" fmla="*/ 196 h 263"/>
                  <a:gd name="T20" fmla="*/ 136 w 208"/>
                  <a:gd name="T21" fmla="*/ 218 h 263"/>
                  <a:gd name="T22" fmla="*/ 136 w 208"/>
                  <a:gd name="T23" fmla="*/ 244 h 263"/>
                  <a:gd name="T24" fmla="*/ 21 w 208"/>
                  <a:gd name="T25" fmla="*/ 244 h 263"/>
                  <a:gd name="T26" fmla="*/ 21 w 208"/>
                  <a:gd name="T27" fmla="*/ 20 h 263"/>
                  <a:gd name="T28" fmla="*/ 50 w 208"/>
                  <a:gd name="T29" fmla="*/ 20 h 263"/>
                  <a:gd name="T30" fmla="*/ 53 w 208"/>
                  <a:gd name="T31" fmla="*/ 19 h 263"/>
                  <a:gd name="T32" fmla="*/ 54 w 208"/>
                  <a:gd name="T33" fmla="*/ 19 h 263"/>
                  <a:gd name="T34" fmla="*/ 54 w 208"/>
                  <a:gd name="T35" fmla="*/ 19 h 263"/>
                  <a:gd name="T36" fmla="*/ 69 w 208"/>
                  <a:gd name="T37" fmla="*/ 16 h 263"/>
                  <a:gd name="T38" fmla="*/ 76 w 208"/>
                  <a:gd name="T39" fmla="*/ 8 h 263"/>
                  <a:gd name="T40" fmla="*/ 78 w 208"/>
                  <a:gd name="T41" fmla="*/ 0 h 263"/>
                  <a:gd name="T42" fmla="*/ 22 w 208"/>
                  <a:gd name="T43" fmla="*/ 0 h 263"/>
                  <a:gd name="T44" fmla="*/ 0 w 208"/>
                  <a:gd name="T45" fmla="*/ 24 h 263"/>
                  <a:gd name="T46" fmla="*/ 0 w 208"/>
                  <a:gd name="T47" fmla="*/ 240 h 263"/>
                  <a:gd name="T48" fmla="*/ 22 w 208"/>
                  <a:gd name="T49" fmla="*/ 263 h 263"/>
                  <a:gd name="T50" fmla="*/ 187 w 208"/>
                  <a:gd name="T51" fmla="*/ 263 h 263"/>
                  <a:gd name="T52" fmla="*/ 208 w 208"/>
                  <a:gd name="T53" fmla="*/ 240 h 263"/>
                  <a:gd name="T54" fmla="*/ 208 w 208"/>
                  <a:gd name="T55" fmla="*/ 24 h 263"/>
                  <a:gd name="T56" fmla="*/ 187 w 208"/>
                  <a:gd name="T57" fmla="*/ 0 h 263"/>
                  <a:gd name="T58" fmla="*/ 145 w 208"/>
                  <a:gd name="T59" fmla="*/ 248 h 263"/>
                  <a:gd name="T60" fmla="*/ 145 w 208"/>
                  <a:gd name="T61" fmla="*/ 219 h 263"/>
                  <a:gd name="T62" fmla="*/ 158 w 208"/>
                  <a:gd name="T63" fmla="*/ 206 h 263"/>
                  <a:gd name="T64" fmla="*/ 187 w 208"/>
                  <a:gd name="T65" fmla="*/ 206 h 263"/>
                  <a:gd name="T66" fmla="*/ 145 w 208"/>
                  <a:gd name="T67" fmla="*/ 24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8" h="263">
                    <a:moveTo>
                      <a:pt x="187" y="0"/>
                    </a:moveTo>
                    <a:cubicBezTo>
                      <a:pt x="131" y="0"/>
                      <a:pt x="131" y="0"/>
                      <a:pt x="131" y="0"/>
                    </a:cubicBezTo>
                    <a:cubicBezTo>
                      <a:pt x="131" y="4"/>
                      <a:pt x="132" y="6"/>
                      <a:pt x="133" y="8"/>
                    </a:cubicBezTo>
                    <a:cubicBezTo>
                      <a:pt x="134" y="11"/>
                      <a:pt x="135" y="13"/>
                      <a:pt x="137" y="14"/>
                    </a:cubicBezTo>
                    <a:cubicBezTo>
                      <a:pt x="141" y="17"/>
                      <a:pt x="147" y="19"/>
                      <a:pt x="155" y="19"/>
                    </a:cubicBezTo>
                    <a:cubicBezTo>
                      <a:pt x="156" y="19"/>
                      <a:pt x="156" y="19"/>
                      <a:pt x="156" y="19"/>
                    </a:cubicBezTo>
                    <a:cubicBezTo>
                      <a:pt x="157" y="19"/>
                      <a:pt x="158" y="19"/>
                      <a:pt x="159" y="20"/>
                    </a:cubicBezTo>
                    <a:cubicBezTo>
                      <a:pt x="184" y="20"/>
                      <a:pt x="184" y="20"/>
                      <a:pt x="184" y="20"/>
                    </a:cubicBezTo>
                    <a:cubicBezTo>
                      <a:pt x="184" y="196"/>
                      <a:pt x="184" y="196"/>
                      <a:pt x="184" y="196"/>
                    </a:cubicBezTo>
                    <a:cubicBezTo>
                      <a:pt x="157" y="196"/>
                      <a:pt x="157" y="196"/>
                      <a:pt x="157" y="196"/>
                    </a:cubicBezTo>
                    <a:cubicBezTo>
                      <a:pt x="146" y="196"/>
                      <a:pt x="136" y="206"/>
                      <a:pt x="136" y="218"/>
                    </a:cubicBezTo>
                    <a:cubicBezTo>
                      <a:pt x="136" y="244"/>
                      <a:pt x="136" y="244"/>
                      <a:pt x="136" y="244"/>
                    </a:cubicBezTo>
                    <a:cubicBezTo>
                      <a:pt x="21" y="244"/>
                      <a:pt x="21" y="244"/>
                      <a:pt x="21" y="244"/>
                    </a:cubicBezTo>
                    <a:cubicBezTo>
                      <a:pt x="21" y="20"/>
                      <a:pt x="21" y="20"/>
                      <a:pt x="21" y="20"/>
                    </a:cubicBezTo>
                    <a:cubicBezTo>
                      <a:pt x="50" y="20"/>
                      <a:pt x="50" y="20"/>
                      <a:pt x="50" y="20"/>
                    </a:cubicBezTo>
                    <a:cubicBezTo>
                      <a:pt x="51" y="19"/>
                      <a:pt x="52" y="19"/>
                      <a:pt x="53" y="19"/>
                    </a:cubicBezTo>
                    <a:cubicBezTo>
                      <a:pt x="54" y="19"/>
                      <a:pt x="54" y="19"/>
                      <a:pt x="54" y="19"/>
                    </a:cubicBezTo>
                    <a:cubicBezTo>
                      <a:pt x="54" y="19"/>
                      <a:pt x="54" y="19"/>
                      <a:pt x="54" y="19"/>
                    </a:cubicBezTo>
                    <a:cubicBezTo>
                      <a:pt x="60" y="19"/>
                      <a:pt x="65" y="18"/>
                      <a:pt x="69" y="16"/>
                    </a:cubicBezTo>
                    <a:cubicBezTo>
                      <a:pt x="72" y="14"/>
                      <a:pt x="75" y="12"/>
                      <a:pt x="76" y="8"/>
                    </a:cubicBezTo>
                    <a:cubicBezTo>
                      <a:pt x="77" y="6"/>
                      <a:pt x="78" y="4"/>
                      <a:pt x="78" y="0"/>
                    </a:cubicBezTo>
                    <a:cubicBezTo>
                      <a:pt x="22" y="0"/>
                      <a:pt x="22" y="0"/>
                      <a:pt x="22" y="0"/>
                    </a:cubicBezTo>
                    <a:cubicBezTo>
                      <a:pt x="10" y="0"/>
                      <a:pt x="0" y="11"/>
                      <a:pt x="0" y="24"/>
                    </a:cubicBezTo>
                    <a:cubicBezTo>
                      <a:pt x="0" y="24"/>
                      <a:pt x="0" y="46"/>
                      <a:pt x="0" y="240"/>
                    </a:cubicBezTo>
                    <a:cubicBezTo>
                      <a:pt x="0" y="253"/>
                      <a:pt x="10" y="263"/>
                      <a:pt x="22" y="263"/>
                    </a:cubicBezTo>
                    <a:cubicBezTo>
                      <a:pt x="187" y="263"/>
                      <a:pt x="187" y="263"/>
                      <a:pt x="187" y="263"/>
                    </a:cubicBezTo>
                    <a:cubicBezTo>
                      <a:pt x="198" y="263"/>
                      <a:pt x="208" y="253"/>
                      <a:pt x="208" y="240"/>
                    </a:cubicBezTo>
                    <a:cubicBezTo>
                      <a:pt x="208" y="46"/>
                      <a:pt x="208" y="24"/>
                      <a:pt x="208" y="24"/>
                    </a:cubicBezTo>
                    <a:cubicBezTo>
                      <a:pt x="208" y="11"/>
                      <a:pt x="198" y="0"/>
                      <a:pt x="187" y="0"/>
                    </a:cubicBezTo>
                    <a:close/>
                    <a:moveTo>
                      <a:pt x="145" y="248"/>
                    </a:moveTo>
                    <a:cubicBezTo>
                      <a:pt x="145" y="219"/>
                      <a:pt x="145" y="219"/>
                      <a:pt x="145" y="219"/>
                    </a:cubicBezTo>
                    <a:cubicBezTo>
                      <a:pt x="145" y="212"/>
                      <a:pt x="151" y="206"/>
                      <a:pt x="158" y="206"/>
                    </a:cubicBezTo>
                    <a:cubicBezTo>
                      <a:pt x="187" y="206"/>
                      <a:pt x="187" y="206"/>
                      <a:pt x="187" y="206"/>
                    </a:cubicBezTo>
                    <a:lnTo>
                      <a:pt x="145"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08">
                <a:extLst>
                  <a:ext uri="{FF2B5EF4-FFF2-40B4-BE49-F238E27FC236}">
                    <a16:creationId xmlns:a16="http://schemas.microsoft.com/office/drawing/2014/main" id="{909A3AD5-7EAB-4D39-B61D-79951D608521}"/>
                  </a:ext>
                </a:extLst>
              </p:cNvPr>
              <p:cNvSpPr>
                <a:spLocks noEditPoints="1"/>
              </p:cNvSpPr>
              <p:nvPr/>
            </p:nvSpPr>
            <p:spPr bwMode="auto">
              <a:xfrm>
                <a:off x="868363" y="3852863"/>
                <a:ext cx="131763" cy="630238"/>
              </a:xfrm>
              <a:custGeom>
                <a:avLst/>
                <a:gdLst>
                  <a:gd name="T0" fmla="*/ 19 w 83"/>
                  <a:gd name="T1" fmla="*/ 296 h 397"/>
                  <a:gd name="T2" fmla="*/ 0 w 83"/>
                  <a:gd name="T3" fmla="*/ 93 h 397"/>
                  <a:gd name="T4" fmla="*/ 0 w 83"/>
                  <a:gd name="T5" fmla="*/ 0 h 397"/>
                  <a:gd name="T6" fmla="*/ 83 w 83"/>
                  <a:gd name="T7" fmla="*/ 0 h 397"/>
                  <a:gd name="T8" fmla="*/ 83 w 83"/>
                  <a:gd name="T9" fmla="*/ 93 h 397"/>
                  <a:gd name="T10" fmla="*/ 62 w 83"/>
                  <a:gd name="T11" fmla="*/ 296 h 397"/>
                  <a:gd name="T12" fmla="*/ 19 w 83"/>
                  <a:gd name="T13" fmla="*/ 296 h 397"/>
                  <a:gd name="T14" fmla="*/ 3 w 83"/>
                  <a:gd name="T15" fmla="*/ 397 h 397"/>
                  <a:gd name="T16" fmla="*/ 3 w 83"/>
                  <a:gd name="T17" fmla="*/ 323 h 397"/>
                  <a:gd name="T18" fmla="*/ 78 w 83"/>
                  <a:gd name="T19" fmla="*/ 323 h 397"/>
                  <a:gd name="T20" fmla="*/ 78 w 83"/>
                  <a:gd name="T21" fmla="*/ 397 h 397"/>
                  <a:gd name="T22" fmla="*/ 3 w 83"/>
                  <a:gd name="T23"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397">
                    <a:moveTo>
                      <a:pt x="19" y="296"/>
                    </a:moveTo>
                    <a:lnTo>
                      <a:pt x="0" y="93"/>
                    </a:lnTo>
                    <a:lnTo>
                      <a:pt x="0" y="0"/>
                    </a:lnTo>
                    <a:lnTo>
                      <a:pt x="83" y="0"/>
                    </a:lnTo>
                    <a:lnTo>
                      <a:pt x="83" y="93"/>
                    </a:lnTo>
                    <a:lnTo>
                      <a:pt x="62" y="296"/>
                    </a:lnTo>
                    <a:lnTo>
                      <a:pt x="19" y="296"/>
                    </a:lnTo>
                    <a:close/>
                    <a:moveTo>
                      <a:pt x="3" y="397"/>
                    </a:moveTo>
                    <a:lnTo>
                      <a:pt x="3" y="323"/>
                    </a:lnTo>
                    <a:lnTo>
                      <a:pt x="78" y="323"/>
                    </a:lnTo>
                    <a:lnTo>
                      <a:pt x="78" y="397"/>
                    </a:lnTo>
                    <a:lnTo>
                      <a:pt x="3" y="397"/>
                    </a:lnTo>
                    <a:close/>
                  </a:path>
                </a:pathLst>
              </a:custGeom>
              <a:solidFill>
                <a:srgbClr val="E34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27491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BC6F6-0E4D-4C4D-A96D-584DA3B66897}"/>
              </a:ext>
            </a:extLst>
          </p:cNvPr>
          <p:cNvSpPr>
            <a:spLocks noGrp="1"/>
          </p:cNvSpPr>
          <p:nvPr>
            <p:ph type="title"/>
          </p:nvPr>
        </p:nvSpPr>
        <p:spPr/>
        <p:txBody>
          <a:bodyPr/>
          <a:lstStyle/>
          <a:p>
            <a:r>
              <a:rPr lang="en-US" dirty="0"/>
              <a:t>Workforce Transition Plan</a:t>
            </a:r>
          </a:p>
        </p:txBody>
      </p:sp>
      <p:sp>
        <p:nvSpPr>
          <p:cNvPr id="3" name="TextBox 47">
            <a:extLst>
              <a:ext uri="{FF2B5EF4-FFF2-40B4-BE49-F238E27FC236}">
                <a16:creationId xmlns:a16="http://schemas.microsoft.com/office/drawing/2014/main" id="{83F85ED1-1AA9-49DF-BEC1-6382A3CB406F}"/>
              </a:ext>
            </a:extLst>
          </p:cNvPr>
          <p:cNvSpPr txBox="1">
            <a:spLocks noChangeArrowheads="1"/>
          </p:cNvSpPr>
          <p:nvPr/>
        </p:nvSpPr>
        <p:spPr bwMode="auto">
          <a:xfrm>
            <a:off x="1755221" y="1918219"/>
            <a:ext cx="4761176"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5888" indent="-115888">
              <a:buClr>
                <a:schemeClr val="tx2"/>
              </a:buClr>
              <a:defRPr sz="1600">
                <a:solidFill>
                  <a:schemeClr val="tx1"/>
                </a:solidFill>
                <a:latin typeface="Arial" panose="020B0604020202020204" pitchFamily="34" charset="0"/>
                <a:cs typeface="Arial" panose="020B0604020202020204" pitchFamily="34" charset="0"/>
              </a:defRPr>
            </a:lvl1pPr>
            <a:lvl2pPr marL="742950" indent="-285750">
              <a:buClr>
                <a:schemeClr val="tx2"/>
              </a:buClr>
              <a:buSzPct val="12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buClr>
                <a:schemeClr val="tx2"/>
              </a:buClr>
              <a:buSzPct val="120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buClr>
                <a:schemeClr val="tx2"/>
              </a:buClr>
              <a:buSzPct val="120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285750" marR="0" lvl="0" indent="-285750" algn="l" defTabSz="912813" rtl="0" eaLnBrk="1" fontAlgn="base" latinLnBrk="0" hangingPunct="1">
              <a:lnSpc>
                <a:spcPct val="100000"/>
              </a:lnSpc>
              <a:spcBef>
                <a:spcPts val="600"/>
              </a:spcBef>
              <a:spcAft>
                <a:spcPts val="300"/>
              </a:spcAft>
              <a:buClr>
                <a:srgbClr val="FFB81C"/>
              </a:buClr>
              <a:buSzTx/>
              <a:buFont typeface="Arial" panose="020B0604020202020204" pitchFamily="34" charset="0"/>
              <a:buChar char="•"/>
              <a:tabLst/>
              <a:defRPr/>
            </a:pPr>
            <a:r>
              <a:rPr kumimoji="0" lang="en-US" altLang="en-US" i="0" u="none" strike="noStrike" kern="0" cap="none" spc="0" normalizeH="0" baseline="0" noProof="0" dirty="0">
                <a:ln>
                  <a:noFill/>
                </a:ln>
                <a:solidFill>
                  <a:srgbClr val="092F57"/>
                </a:solidFill>
                <a:effectLst/>
                <a:uLnTx/>
                <a:uFillTx/>
              </a:rPr>
              <a:t>Host Manager Awareness Workshop series to communicate changes and associated benefits.</a:t>
            </a:r>
          </a:p>
          <a:p>
            <a:pPr marL="285750" marR="0" lvl="0" indent="-285750" algn="l" defTabSz="912813" rtl="0" eaLnBrk="1" fontAlgn="base" latinLnBrk="0" hangingPunct="1">
              <a:lnSpc>
                <a:spcPct val="100000"/>
              </a:lnSpc>
              <a:spcBef>
                <a:spcPts val="600"/>
              </a:spcBef>
              <a:spcAft>
                <a:spcPts val="300"/>
              </a:spcAft>
              <a:buClr>
                <a:srgbClr val="FFB81C"/>
              </a:buClr>
              <a:buSzTx/>
              <a:buFont typeface="Arial" panose="020B0604020202020204" pitchFamily="34" charset="0"/>
              <a:buChar char="•"/>
              <a:tabLst/>
              <a:defRPr/>
            </a:pPr>
            <a:r>
              <a:rPr kumimoji="0" lang="en-US" altLang="en-US" i="0" u="none" strike="noStrike" kern="0" cap="none" spc="0" normalizeH="0" baseline="0" noProof="0" dirty="0">
                <a:ln>
                  <a:noFill/>
                </a:ln>
                <a:solidFill>
                  <a:srgbClr val="092F57"/>
                </a:solidFill>
                <a:effectLst/>
                <a:uLnTx/>
                <a:uFillTx/>
              </a:rPr>
              <a:t>Provide Manager’s Toolkit to increase leadership’s role in disseminating information.</a:t>
            </a:r>
          </a:p>
          <a:p>
            <a:pPr marL="285750" marR="0" lvl="0" indent="-285750" algn="l" defTabSz="912813" rtl="0" eaLnBrk="1" fontAlgn="base" latinLnBrk="0" hangingPunct="1">
              <a:lnSpc>
                <a:spcPct val="100000"/>
              </a:lnSpc>
              <a:spcBef>
                <a:spcPts val="600"/>
              </a:spcBef>
              <a:spcAft>
                <a:spcPts val="300"/>
              </a:spcAft>
              <a:buClr>
                <a:srgbClr val="FFB81C"/>
              </a:buClr>
              <a:buSzTx/>
              <a:buFont typeface="Arial" panose="020B0604020202020204" pitchFamily="34" charset="0"/>
              <a:buChar char="•"/>
              <a:tabLst/>
              <a:defRPr/>
            </a:pPr>
            <a:r>
              <a:rPr kumimoji="0" lang="en-US" altLang="en-US" i="0" u="none" strike="noStrike" kern="0" cap="none" spc="0" normalizeH="0" baseline="0" noProof="0" dirty="0">
                <a:ln>
                  <a:noFill/>
                </a:ln>
                <a:solidFill>
                  <a:srgbClr val="092F57"/>
                </a:solidFill>
                <a:effectLst/>
                <a:uLnTx/>
                <a:uFillTx/>
              </a:rPr>
              <a:t>Communicate Luma system roles and gather personnel information in preparation for training. </a:t>
            </a:r>
          </a:p>
          <a:p>
            <a:pPr marL="285750" indent="-285750" defTabSz="912813" fontAlgn="base">
              <a:spcBef>
                <a:spcPts val="600"/>
              </a:spcBef>
              <a:spcAft>
                <a:spcPts val="300"/>
              </a:spcAft>
              <a:buClr>
                <a:srgbClr val="FFB81C"/>
              </a:buClr>
              <a:buFont typeface="Arial" panose="020B0604020202020204" pitchFamily="34" charset="0"/>
              <a:buChar char="•"/>
              <a:defRPr/>
            </a:pPr>
            <a:r>
              <a:rPr lang="en-US" altLang="en-US" kern="0" dirty="0">
                <a:solidFill>
                  <a:srgbClr val="092F57"/>
                </a:solidFill>
              </a:rPr>
              <a:t>Host virtual informational sessions for end users (Luma Learning Labs) mirroring the Manager’s Workshop.</a:t>
            </a:r>
          </a:p>
          <a:p>
            <a:pPr marL="285750" marR="0" lvl="0" indent="-285750" algn="l" defTabSz="912813" rtl="0" eaLnBrk="1" fontAlgn="base" latinLnBrk="0" hangingPunct="1">
              <a:lnSpc>
                <a:spcPct val="100000"/>
              </a:lnSpc>
              <a:spcBef>
                <a:spcPts val="600"/>
              </a:spcBef>
              <a:spcAft>
                <a:spcPts val="300"/>
              </a:spcAft>
              <a:buClr>
                <a:srgbClr val="FFB81C"/>
              </a:buClr>
              <a:buSzTx/>
              <a:buFont typeface="Arial" panose="020B0604020202020204" pitchFamily="34" charset="0"/>
              <a:buChar char="•"/>
              <a:tabLst/>
              <a:defRPr/>
            </a:pPr>
            <a:endParaRPr kumimoji="0" lang="en-US" altLang="en-US" sz="1400" b="0" i="0" u="none" strike="noStrike" kern="0" cap="none" spc="0" normalizeH="0" baseline="0" noProof="0" dirty="0">
              <a:ln>
                <a:noFill/>
              </a:ln>
              <a:solidFill>
                <a:srgbClr val="2C4C6F"/>
              </a:solidFill>
              <a:effectLst/>
              <a:uLnTx/>
              <a:uFillTx/>
            </a:endParaRPr>
          </a:p>
        </p:txBody>
      </p:sp>
      <p:sp>
        <p:nvSpPr>
          <p:cNvPr id="16" name="Freeform 532">
            <a:extLst>
              <a:ext uri="{FF2B5EF4-FFF2-40B4-BE49-F238E27FC236}">
                <a16:creationId xmlns:a16="http://schemas.microsoft.com/office/drawing/2014/main" id="{41971228-F2A1-43B4-BACA-822A06D69A4B}"/>
              </a:ext>
            </a:extLst>
          </p:cNvPr>
          <p:cNvSpPr>
            <a:spLocks noEditPoints="1"/>
          </p:cNvSpPr>
          <p:nvPr/>
        </p:nvSpPr>
        <p:spPr bwMode="auto">
          <a:xfrm>
            <a:off x="7490352" y="2375629"/>
            <a:ext cx="2071863" cy="2212161"/>
          </a:xfrm>
          <a:custGeom>
            <a:avLst/>
            <a:gdLst>
              <a:gd name="T0" fmla="*/ 222 w 225"/>
              <a:gd name="T1" fmla="*/ 12 h 238"/>
              <a:gd name="T2" fmla="*/ 174 w 225"/>
              <a:gd name="T3" fmla="*/ 1 h 238"/>
              <a:gd name="T4" fmla="*/ 171 w 225"/>
              <a:gd name="T5" fmla="*/ 1 h 238"/>
              <a:gd name="T6" fmla="*/ 114 w 225"/>
              <a:gd name="T7" fmla="*/ 27 h 238"/>
              <a:gd name="T8" fmla="*/ 61 w 225"/>
              <a:gd name="T9" fmla="*/ 5 h 238"/>
              <a:gd name="T10" fmla="*/ 58 w 225"/>
              <a:gd name="T11" fmla="*/ 5 h 238"/>
              <a:gd name="T12" fmla="*/ 3 w 225"/>
              <a:gd name="T13" fmla="*/ 27 h 238"/>
              <a:gd name="T14" fmla="*/ 0 w 225"/>
              <a:gd name="T15" fmla="*/ 31 h 238"/>
              <a:gd name="T16" fmla="*/ 0 w 225"/>
              <a:gd name="T17" fmla="*/ 182 h 238"/>
              <a:gd name="T18" fmla="*/ 2 w 225"/>
              <a:gd name="T19" fmla="*/ 186 h 238"/>
              <a:gd name="T20" fmla="*/ 6 w 225"/>
              <a:gd name="T21" fmla="*/ 187 h 238"/>
              <a:gd name="T22" fmla="*/ 60 w 225"/>
              <a:gd name="T23" fmla="*/ 166 h 238"/>
              <a:gd name="T24" fmla="*/ 112 w 225"/>
              <a:gd name="T25" fmla="*/ 188 h 238"/>
              <a:gd name="T26" fmla="*/ 114 w 225"/>
              <a:gd name="T27" fmla="*/ 188 h 238"/>
              <a:gd name="T28" fmla="*/ 116 w 225"/>
              <a:gd name="T29" fmla="*/ 188 h 238"/>
              <a:gd name="T30" fmla="*/ 124 w 225"/>
              <a:gd name="T31" fmla="*/ 184 h 238"/>
              <a:gd name="T32" fmla="*/ 154 w 225"/>
              <a:gd name="T33" fmla="*/ 236 h 238"/>
              <a:gd name="T34" fmla="*/ 158 w 225"/>
              <a:gd name="T35" fmla="*/ 238 h 238"/>
              <a:gd name="T36" fmla="*/ 162 w 225"/>
              <a:gd name="T37" fmla="*/ 236 h 238"/>
              <a:gd name="T38" fmla="*/ 199 w 225"/>
              <a:gd name="T39" fmla="*/ 168 h 238"/>
              <a:gd name="T40" fmla="*/ 220 w 225"/>
              <a:gd name="T41" fmla="*/ 172 h 238"/>
              <a:gd name="T42" fmla="*/ 224 w 225"/>
              <a:gd name="T43" fmla="*/ 171 h 238"/>
              <a:gd name="T44" fmla="*/ 225 w 225"/>
              <a:gd name="T45" fmla="*/ 168 h 238"/>
              <a:gd name="T46" fmla="*/ 225 w 225"/>
              <a:gd name="T47" fmla="*/ 16 h 238"/>
              <a:gd name="T48" fmla="*/ 222 w 225"/>
              <a:gd name="T49" fmla="*/ 12 h 238"/>
              <a:gd name="T50" fmla="*/ 158 w 225"/>
              <a:gd name="T51" fmla="*/ 224 h 238"/>
              <a:gd name="T52" fmla="*/ 119 w 225"/>
              <a:gd name="T53" fmla="*/ 144 h 238"/>
              <a:gd name="T54" fmla="*/ 158 w 225"/>
              <a:gd name="T55" fmla="*/ 106 h 238"/>
              <a:gd name="T56" fmla="*/ 196 w 225"/>
              <a:gd name="T57" fmla="*/ 144 h 238"/>
              <a:gd name="T58" fmla="*/ 158 w 225"/>
              <a:gd name="T59" fmla="*/ 224 h 238"/>
              <a:gd name="T60" fmla="*/ 216 w 225"/>
              <a:gd name="T61" fmla="*/ 162 h 238"/>
              <a:gd name="T62" fmla="*/ 202 w 225"/>
              <a:gd name="T63" fmla="*/ 159 h 238"/>
              <a:gd name="T64" fmla="*/ 205 w 225"/>
              <a:gd name="T65" fmla="*/ 144 h 238"/>
              <a:gd name="T66" fmla="*/ 158 w 225"/>
              <a:gd name="T67" fmla="*/ 96 h 238"/>
              <a:gd name="T68" fmla="*/ 110 w 225"/>
              <a:gd name="T69" fmla="*/ 144 h 238"/>
              <a:gd name="T70" fmla="*/ 120 w 225"/>
              <a:gd name="T71" fmla="*/ 176 h 238"/>
              <a:gd name="T72" fmla="*/ 114 w 225"/>
              <a:gd name="T73" fmla="*/ 178 h 238"/>
              <a:gd name="T74" fmla="*/ 61 w 225"/>
              <a:gd name="T75" fmla="*/ 157 h 238"/>
              <a:gd name="T76" fmla="*/ 60 w 225"/>
              <a:gd name="T77" fmla="*/ 156 h 238"/>
              <a:gd name="T78" fmla="*/ 58 w 225"/>
              <a:gd name="T79" fmla="*/ 156 h 238"/>
              <a:gd name="T80" fmla="*/ 9 w 225"/>
              <a:gd name="T81" fmla="*/ 175 h 238"/>
              <a:gd name="T82" fmla="*/ 9 w 225"/>
              <a:gd name="T83" fmla="*/ 34 h 238"/>
              <a:gd name="T84" fmla="*/ 60 w 225"/>
              <a:gd name="T85" fmla="*/ 15 h 238"/>
              <a:gd name="T86" fmla="*/ 112 w 225"/>
              <a:gd name="T87" fmla="*/ 37 h 238"/>
              <a:gd name="T88" fmla="*/ 116 w 225"/>
              <a:gd name="T89" fmla="*/ 37 h 238"/>
              <a:gd name="T90" fmla="*/ 174 w 225"/>
              <a:gd name="T91" fmla="*/ 10 h 238"/>
              <a:gd name="T92" fmla="*/ 216 w 225"/>
              <a:gd name="T93" fmla="*/ 20 h 238"/>
              <a:gd name="T94" fmla="*/ 216 w 225"/>
              <a:gd name="T95" fmla="*/ 16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5" h="238">
                <a:moveTo>
                  <a:pt x="222" y="12"/>
                </a:moveTo>
                <a:cubicBezTo>
                  <a:pt x="174" y="1"/>
                  <a:pt x="174" y="1"/>
                  <a:pt x="174" y="1"/>
                </a:cubicBezTo>
                <a:cubicBezTo>
                  <a:pt x="173" y="0"/>
                  <a:pt x="172" y="0"/>
                  <a:pt x="171" y="1"/>
                </a:cubicBezTo>
                <a:cubicBezTo>
                  <a:pt x="114" y="27"/>
                  <a:pt x="114" y="27"/>
                  <a:pt x="114" y="27"/>
                </a:cubicBezTo>
                <a:cubicBezTo>
                  <a:pt x="61" y="5"/>
                  <a:pt x="61" y="5"/>
                  <a:pt x="61" y="5"/>
                </a:cubicBezTo>
                <a:cubicBezTo>
                  <a:pt x="60" y="5"/>
                  <a:pt x="59" y="5"/>
                  <a:pt x="58" y="5"/>
                </a:cubicBezTo>
                <a:cubicBezTo>
                  <a:pt x="3" y="27"/>
                  <a:pt x="3" y="27"/>
                  <a:pt x="3" y="27"/>
                </a:cubicBezTo>
                <a:cubicBezTo>
                  <a:pt x="1" y="27"/>
                  <a:pt x="0" y="29"/>
                  <a:pt x="0" y="31"/>
                </a:cubicBezTo>
                <a:cubicBezTo>
                  <a:pt x="0" y="182"/>
                  <a:pt x="0" y="182"/>
                  <a:pt x="0" y="182"/>
                </a:cubicBezTo>
                <a:cubicBezTo>
                  <a:pt x="0" y="184"/>
                  <a:pt x="0" y="185"/>
                  <a:pt x="2" y="186"/>
                </a:cubicBezTo>
                <a:cubicBezTo>
                  <a:pt x="3" y="187"/>
                  <a:pt x="5" y="187"/>
                  <a:pt x="6" y="187"/>
                </a:cubicBezTo>
                <a:cubicBezTo>
                  <a:pt x="60" y="166"/>
                  <a:pt x="60" y="166"/>
                  <a:pt x="60" y="166"/>
                </a:cubicBezTo>
                <a:cubicBezTo>
                  <a:pt x="112" y="188"/>
                  <a:pt x="112" y="188"/>
                  <a:pt x="112" y="188"/>
                </a:cubicBezTo>
                <a:cubicBezTo>
                  <a:pt x="113" y="188"/>
                  <a:pt x="113" y="188"/>
                  <a:pt x="114" y="188"/>
                </a:cubicBezTo>
                <a:cubicBezTo>
                  <a:pt x="115" y="188"/>
                  <a:pt x="115" y="188"/>
                  <a:pt x="116" y="188"/>
                </a:cubicBezTo>
                <a:cubicBezTo>
                  <a:pt x="124" y="184"/>
                  <a:pt x="124" y="184"/>
                  <a:pt x="124" y="184"/>
                </a:cubicBezTo>
                <a:cubicBezTo>
                  <a:pt x="136" y="208"/>
                  <a:pt x="151" y="232"/>
                  <a:pt x="154" y="236"/>
                </a:cubicBezTo>
                <a:cubicBezTo>
                  <a:pt x="154" y="237"/>
                  <a:pt x="156" y="238"/>
                  <a:pt x="158" y="238"/>
                </a:cubicBezTo>
                <a:cubicBezTo>
                  <a:pt x="159" y="238"/>
                  <a:pt x="161" y="237"/>
                  <a:pt x="162" y="236"/>
                </a:cubicBezTo>
                <a:cubicBezTo>
                  <a:pt x="165" y="231"/>
                  <a:pt x="188" y="195"/>
                  <a:pt x="199" y="168"/>
                </a:cubicBezTo>
                <a:cubicBezTo>
                  <a:pt x="220" y="172"/>
                  <a:pt x="220" y="172"/>
                  <a:pt x="220" y="172"/>
                </a:cubicBezTo>
                <a:cubicBezTo>
                  <a:pt x="221" y="173"/>
                  <a:pt x="222" y="172"/>
                  <a:pt x="224" y="171"/>
                </a:cubicBezTo>
                <a:cubicBezTo>
                  <a:pt x="225" y="170"/>
                  <a:pt x="225" y="169"/>
                  <a:pt x="225" y="168"/>
                </a:cubicBezTo>
                <a:cubicBezTo>
                  <a:pt x="225" y="16"/>
                  <a:pt x="225" y="16"/>
                  <a:pt x="225" y="16"/>
                </a:cubicBezTo>
                <a:cubicBezTo>
                  <a:pt x="225" y="14"/>
                  <a:pt x="224" y="12"/>
                  <a:pt x="222" y="12"/>
                </a:cubicBezTo>
                <a:close/>
                <a:moveTo>
                  <a:pt x="158" y="224"/>
                </a:moveTo>
                <a:cubicBezTo>
                  <a:pt x="144" y="203"/>
                  <a:pt x="119" y="160"/>
                  <a:pt x="119" y="144"/>
                </a:cubicBezTo>
                <a:cubicBezTo>
                  <a:pt x="119" y="123"/>
                  <a:pt x="136" y="106"/>
                  <a:pt x="158" y="106"/>
                </a:cubicBezTo>
                <a:cubicBezTo>
                  <a:pt x="179" y="106"/>
                  <a:pt x="196" y="123"/>
                  <a:pt x="196" y="144"/>
                </a:cubicBezTo>
                <a:cubicBezTo>
                  <a:pt x="196" y="160"/>
                  <a:pt x="171" y="203"/>
                  <a:pt x="158" y="224"/>
                </a:cubicBezTo>
                <a:close/>
                <a:moveTo>
                  <a:pt x="216" y="162"/>
                </a:moveTo>
                <a:cubicBezTo>
                  <a:pt x="202" y="159"/>
                  <a:pt x="202" y="159"/>
                  <a:pt x="202" y="159"/>
                </a:cubicBezTo>
                <a:cubicBezTo>
                  <a:pt x="204" y="153"/>
                  <a:pt x="205" y="148"/>
                  <a:pt x="205" y="144"/>
                </a:cubicBezTo>
                <a:cubicBezTo>
                  <a:pt x="205" y="117"/>
                  <a:pt x="184" y="96"/>
                  <a:pt x="158" y="96"/>
                </a:cubicBezTo>
                <a:cubicBezTo>
                  <a:pt x="131" y="96"/>
                  <a:pt x="110" y="117"/>
                  <a:pt x="110" y="144"/>
                </a:cubicBezTo>
                <a:cubicBezTo>
                  <a:pt x="110" y="152"/>
                  <a:pt x="114" y="163"/>
                  <a:pt x="120" y="176"/>
                </a:cubicBezTo>
                <a:cubicBezTo>
                  <a:pt x="114" y="178"/>
                  <a:pt x="114" y="178"/>
                  <a:pt x="114" y="178"/>
                </a:cubicBezTo>
                <a:cubicBezTo>
                  <a:pt x="61" y="157"/>
                  <a:pt x="61" y="157"/>
                  <a:pt x="61" y="157"/>
                </a:cubicBezTo>
                <a:cubicBezTo>
                  <a:pt x="61" y="156"/>
                  <a:pt x="60" y="156"/>
                  <a:pt x="60" y="156"/>
                </a:cubicBezTo>
                <a:cubicBezTo>
                  <a:pt x="59" y="156"/>
                  <a:pt x="58" y="156"/>
                  <a:pt x="58" y="156"/>
                </a:cubicBezTo>
                <a:cubicBezTo>
                  <a:pt x="9" y="175"/>
                  <a:pt x="9" y="175"/>
                  <a:pt x="9" y="175"/>
                </a:cubicBezTo>
                <a:cubicBezTo>
                  <a:pt x="9" y="34"/>
                  <a:pt x="9" y="34"/>
                  <a:pt x="9" y="34"/>
                </a:cubicBezTo>
                <a:cubicBezTo>
                  <a:pt x="60" y="15"/>
                  <a:pt x="60" y="15"/>
                  <a:pt x="60" y="15"/>
                </a:cubicBezTo>
                <a:cubicBezTo>
                  <a:pt x="112" y="37"/>
                  <a:pt x="112" y="37"/>
                  <a:pt x="112" y="37"/>
                </a:cubicBezTo>
                <a:cubicBezTo>
                  <a:pt x="113" y="37"/>
                  <a:pt x="115" y="37"/>
                  <a:pt x="116" y="37"/>
                </a:cubicBezTo>
                <a:cubicBezTo>
                  <a:pt x="174" y="10"/>
                  <a:pt x="174" y="10"/>
                  <a:pt x="174" y="10"/>
                </a:cubicBezTo>
                <a:cubicBezTo>
                  <a:pt x="216" y="20"/>
                  <a:pt x="216" y="20"/>
                  <a:pt x="216" y="20"/>
                </a:cubicBezTo>
                <a:lnTo>
                  <a:pt x="216" y="162"/>
                </a:lnTo>
                <a:close/>
              </a:path>
            </a:pathLst>
          </a:custGeom>
          <a:solidFill>
            <a:srgbClr val="092F5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285750" marR="0" lvl="0" indent="-285750" algn="l" defTabSz="457200" rtl="0" eaLnBrk="1" fontAlgn="auto" latinLnBrk="0" hangingPunct="1">
              <a:lnSpc>
                <a:spcPct val="100000"/>
              </a:lnSpc>
              <a:spcBef>
                <a:spcPts val="0"/>
              </a:spcBef>
              <a:spcAft>
                <a:spcPts val="0"/>
              </a:spcAft>
              <a:buClr>
                <a:srgbClr val="FFB81C"/>
              </a:buClr>
              <a:buSzTx/>
              <a:buFont typeface="Arial" panose="020B0604020202020204" pitchFamily="34" charset="0"/>
              <a:buChar char="•"/>
              <a:tabLst/>
              <a:defRPr/>
            </a:pPr>
            <a:endParaRPr kumimoji="0" lang="en-US" sz="1286"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7" name="Freeform 533">
            <a:extLst>
              <a:ext uri="{FF2B5EF4-FFF2-40B4-BE49-F238E27FC236}">
                <a16:creationId xmlns:a16="http://schemas.microsoft.com/office/drawing/2014/main" id="{05B23E56-3DD5-48B6-A9E2-52B03DF6F849}"/>
              </a:ext>
            </a:extLst>
          </p:cNvPr>
          <p:cNvSpPr>
            <a:spLocks/>
          </p:cNvSpPr>
          <p:nvPr/>
        </p:nvSpPr>
        <p:spPr bwMode="auto">
          <a:xfrm>
            <a:off x="7997987" y="2691650"/>
            <a:ext cx="82638" cy="977883"/>
          </a:xfrm>
          <a:custGeom>
            <a:avLst/>
            <a:gdLst>
              <a:gd name="T0" fmla="*/ 5 w 9"/>
              <a:gd name="T1" fmla="*/ 0 h 105"/>
              <a:gd name="T2" fmla="*/ 0 w 9"/>
              <a:gd name="T3" fmla="*/ 5 h 105"/>
              <a:gd name="T4" fmla="*/ 0 w 9"/>
              <a:gd name="T5" fmla="*/ 101 h 105"/>
              <a:gd name="T6" fmla="*/ 5 w 9"/>
              <a:gd name="T7" fmla="*/ 105 h 105"/>
              <a:gd name="T8" fmla="*/ 9 w 9"/>
              <a:gd name="T9" fmla="*/ 101 h 105"/>
              <a:gd name="T10" fmla="*/ 9 w 9"/>
              <a:gd name="T11" fmla="*/ 5 h 105"/>
              <a:gd name="T12" fmla="*/ 5 w 9"/>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9" h="105">
                <a:moveTo>
                  <a:pt x="5" y="0"/>
                </a:moveTo>
                <a:cubicBezTo>
                  <a:pt x="2" y="0"/>
                  <a:pt x="0" y="2"/>
                  <a:pt x="0" y="5"/>
                </a:cubicBezTo>
                <a:cubicBezTo>
                  <a:pt x="0" y="101"/>
                  <a:pt x="0" y="101"/>
                  <a:pt x="0" y="101"/>
                </a:cubicBezTo>
                <a:cubicBezTo>
                  <a:pt x="0" y="103"/>
                  <a:pt x="2" y="105"/>
                  <a:pt x="5" y="105"/>
                </a:cubicBezTo>
                <a:cubicBezTo>
                  <a:pt x="7" y="105"/>
                  <a:pt x="9" y="103"/>
                  <a:pt x="9" y="101"/>
                </a:cubicBezTo>
                <a:cubicBezTo>
                  <a:pt x="9" y="5"/>
                  <a:pt x="9" y="5"/>
                  <a:pt x="9" y="5"/>
                </a:cubicBezTo>
                <a:cubicBezTo>
                  <a:pt x="9" y="2"/>
                  <a:pt x="7" y="0"/>
                  <a:pt x="5" y="0"/>
                </a:cubicBezTo>
                <a:close/>
              </a:path>
            </a:pathLst>
          </a:custGeom>
          <a:solidFill>
            <a:srgbClr val="092F5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285750" marR="0" lvl="0" indent="-285750" algn="l" defTabSz="457200" rtl="0" eaLnBrk="1" fontAlgn="auto" latinLnBrk="0" hangingPunct="1">
              <a:lnSpc>
                <a:spcPct val="100000"/>
              </a:lnSpc>
              <a:spcBef>
                <a:spcPts val="0"/>
              </a:spcBef>
              <a:spcAft>
                <a:spcPts val="0"/>
              </a:spcAft>
              <a:buClr>
                <a:srgbClr val="FFB81C"/>
              </a:buClr>
              <a:buSzTx/>
              <a:buFont typeface="Arial" panose="020B0604020202020204" pitchFamily="34" charset="0"/>
              <a:buChar char="•"/>
              <a:tabLst/>
              <a:defRPr/>
            </a:pPr>
            <a:endParaRPr kumimoji="0" lang="en-US" sz="1286"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8" name="Freeform 534">
            <a:extLst>
              <a:ext uri="{FF2B5EF4-FFF2-40B4-BE49-F238E27FC236}">
                <a16:creationId xmlns:a16="http://schemas.microsoft.com/office/drawing/2014/main" id="{52B1EA73-584A-47EA-BA15-D1FA15E3D6C7}"/>
              </a:ext>
            </a:extLst>
          </p:cNvPr>
          <p:cNvSpPr>
            <a:spLocks/>
          </p:cNvSpPr>
          <p:nvPr/>
        </p:nvSpPr>
        <p:spPr bwMode="auto">
          <a:xfrm>
            <a:off x="8493818" y="2858606"/>
            <a:ext cx="94444" cy="435275"/>
          </a:xfrm>
          <a:custGeom>
            <a:avLst/>
            <a:gdLst>
              <a:gd name="T0" fmla="*/ 5 w 10"/>
              <a:gd name="T1" fmla="*/ 0 h 47"/>
              <a:gd name="T2" fmla="*/ 0 w 10"/>
              <a:gd name="T3" fmla="*/ 5 h 47"/>
              <a:gd name="T4" fmla="*/ 0 w 10"/>
              <a:gd name="T5" fmla="*/ 42 h 47"/>
              <a:gd name="T6" fmla="*/ 5 w 10"/>
              <a:gd name="T7" fmla="*/ 47 h 47"/>
              <a:gd name="T8" fmla="*/ 10 w 10"/>
              <a:gd name="T9" fmla="*/ 42 h 47"/>
              <a:gd name="T10" fmla="*/ 10 w 10"/>
              <a:gd name="T11" fmla="*/ 5 h 47"/>
              <a:gd name="T12" fmla="*/ 5 w 10"/>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 h="47">
                <a:moveTo>
                  <a:pt x="5" y="0"/>
                </a:moveTo>
                <a:cubicBezTo>
                  <a:pt x="2" y="0"/>
                  <a:pt x="0" y="3"/>
                  <a:pt x="0" y="5"/>
                </a:cubicBezTo>
                <a:cubicBezTo>
                  <a:pt x="0" y="42"/>
                  <a:pt x="0" y="42"/>
                  <a:pt x="0" y="42"/>
                </a:cubicBezTo>
                <a:cubicBezTo>
                  <a:pt x="0" y="44"/>
                  <a:pt x="2" y="47"/>
                  <a:pt x="5" y="47"/>
                </a:cubicBezTo>
                <a:cubicBezTo>
                  <a:pt x="8" y="47"/>
                  <a:pt x="10" y="44"/>
                  <a:pt x="10" y="42"/>
                </a:cubicBezTo>
                <a:cubicBezTo>
                  <a:pt x="10" y="5"/>
                  <a:pt x="10" y="5"/>
                  <a:pt x="10" y="5"/>
                </a:cubicBezTo>
                <a:cubicBezTo>
                  <a:pt x="10" y="3"/>
                  <a:pt x="8" y="0"/>
                  <a:pt x="5" y="0"/>
                </a:cubicBezTo>
                <a:close/>
              </a:path>
            </a:pathLst>
          </a:custGeom>
          <a:solidFill>
            <a:srgbClr val="092F5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285750" marR="0" lvl="0" indent="-285750" algn="l" defTabSz="457200" rtl="0" eaLnBrk="1" fontAlgn="auto" latinLnBrk="0" hangingPunct="1">
              <a:lnSpc>
                <a:spcPct val="100000"/>
              </a:lnSpc>
              <a:spcBef>
                <a:spcPts val="0"/>
              </a:spcBef>
              <a:spcAft>
                <a:spcPts val="0"/>
              </a:spcAft>
              <a:buClr>
                <a:srgbClr val="FFB81C"/>
              </a:buClr>
              <a:buSzTx/>
              <a:buFont typeface="Arial" panose="020B0604020202020204" pitchFamily="34" charset="0"/>
              <a:buChar char="•"/>
              <a:tabLst/>
              <a:defRPr/>
            </a:pPr>
            <a:endParaRPr kumimoji="0" lang="en-US" sz="1286"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9" name="Freeform 535">
            <a:extLst>
              <a:ext uri="{FF2B5EF4-FFF2-40B4-BE49-F238E27FC236}">
                <a16:creationId xmlns:a16="http://schemas.microsoft.com/office/drawing/2014/main" id="{09B7F5DB-FF04-4015-A73B-DD76E6323337}"/>
              </a:ext>
            </a:extLst>
          </p:cNvPr>
          <p:cNvSpPr>
            <a:spLocks/>
          </p:cNvSpPr>
          <p:nvPr/>
        </p:nvSpPr>
        <p:spPr bwMode="auto">
          <a:xfrm>
            <a:off x="9048675" y="2626063"/>
            <a:ext cx="94444" cy="536643"/>
          </a:xfrm>
          <a:custGeom>
            <a:avLst/>
            <a:gdLst>
              <a:gd name="T0" fmla="*/ 0 w 10"/>
              <a:gd name="T1" fmla="*/ 5 h 58"/>
              <a:gd name="T2" fmla="*/ 0 w 10"/>
              <a:gd name="T3" fmla="*/ 53 h 58"/>
              <a:gd name="T4" fmla="*/ 5 w 10"/>
              <a:gd name="T5" fmla="*/ 58 h 58"/>
              <a:gd name="T6" fmla="*/ 10 w 10"/>
              <a:gd name="T7" fmla="*/ 53 h 58"/>
              <a:gd name="T8" fmla="*/ 10 w 10"/>
              <a:gd name="T9" fmla="*/ 5 h 58"/>
              <a:gd name="T10" fmla="*/ 5 w 10"/>
              <a:gd name="T11" fmla="*/ 0 h 58"/>
              <a:gd name="T12" fmla="*/ 0 w 10"/>
              <a:gd name="T13" fmla="*/ 5 h 58"/>
            </a:gdLst>
            <a:ahLst/>
            <a:cxnLst>
              <a:cxn ang="0">
                <a:pos x="T0" y="T1"/>
              </a:cxn>
              <a:cxn ang="0">
                <a:pos x="T2" y="T3"/>
              </a:cxn>
              <a:cxn ang="0">
                <a:pos x="T4" y="T5"/>
              </a:cxn>
              <a:cxn ang="0">
                <a:pos x="T6" y="T7"/>
              </a:cxn>
              <a:cxn ang="0">
                <a:pos x="T8" y="T9"/>
              </a:cxn>
              <a:cxn ang="0">
                <a:pos x="T10" y="T11"/>
              </a:cxn>
              <a:cxn ang="0">
                <a:pos x="T12" y="T13"/>
              </a:cxn>
            </a:cxnLst>
            <a:rect l="0" t="0" r="r" b="b"/>
            <a:pathLst>
              <a:path w="10" h="58">
                <a:moveTo>
                  <a:pt x="0" y="5"/>
                </a:moveTo>
                <a:cubicBezTo>
                  <a:pt x="0" y="53"/>
                  <a:pt x="0" y="53"/>
                  <a:pt x="0" y="53"/>
                </a:cubicBezTo>
                <a:cubicBezTo>
                  <a:pt x="0" y="56"/>
                  <a:pt x="2" y="58"/>
                  <a:pt x="5" y="58"/>
                </a:cubicBezTo>
                <a:cubicBezTo>
                  <a:pt x="8" y="58"/>
                  <a:pt x="10" y="56"/>
                  <a:pt x="10" y="53"/>
                </a:cubicBezTo>
                <a:cubicBezTo>
                  <a:pt x="10" y="5"/>
                  <a:pt x="10" y="5"/>
                  <a:pt x="10" y="5"/>
                </a:cubicBezTo>
                <a:cubicBezTo>
                  <a:pt x="10" y="2"/>
                  <a:pt x="8" y="0"/>
                  <a:pt x="5" y="0"/>
                </a:cubicBezTo>
                <a:cubicBezTo>
                  <a:pt x="2" y="0"/>
                  <a:pt x="0" y="2"/>
                  <a:pt x="0" y="5"/>
                </a:cubicBezTo>
                <a:close/>
              </a:path>
            </a:pathLst>
          </a:custGeom>
          <a:solidFill>
            <a:srgbClr val="092F5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285750" marR="0" lvl="0" indent="-285750" algn="l" defTabSz="457200" rtl="0" eaLnBrk="1" fontAlgn="auto" latinLnBrk="0" hangingPunct="1">
              <a:lnSpc>
                <a:spcPct val="100000"/>
              </a:lnSpc>
              <a:spcBef>
                <a:spcPts val="0"/>
              </a:spcBef>
              <a:spcAft>
                <a:spcPts val="0"/>
              </a:spcAft>
              <a:buClr>
                <a:srgbClr val="FFB81C"/>
              </a:buClr>
              <a:buSzTx/>
              <a:buFont typeface="Arial" panose="020B0604020202020204" pitchFamily="34" charset="0"/>
              <a:buChar char="•"/>
              <a:tabLst/>
              <a:defRPr/>
            </a:pPr>
            <a:endParaRPr kumimoji="0" lang="en-US" sz="1286"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0" name="Freeform 536">
            <a:extLst>
              <a:ext uri="{FF2B5EF4-FFF2-40B4-BE49-F238E27FC236}">
                <a16:creationId xmlns:a16="http://schemas.microsoft.com/office/drawing/2014/main" id="{42FE0AE6-864E-43FA-9F5D-0257F602A32E}"/>
              </a:ext>
            </a:extLst>
          </p:cNvPr>
          <p:cNvSpPr>
            <a:spLocks noEditPoints="1"/>
          </p:cNvSpPr>
          <p:nvPr/>
        </p:nvSpPr>
        <p:spPr bwMode="auto">
          <a:xfrm>
            <a:off x="8783050" y="3490653"/>
            <a:ext cx="318748" cy="333911"/>
          </a:xfrm>
          <a:custGeom>
            <a:avLst/>
            <a:gdLst>
              <a:gd name="T0" fmla="*/ 18 w 35"/>
              <a:gd name="T1" fmla="*/ 0 h 36"/>
              <a:gd name="T2" fmla="*/ 0 w 35"/>
              <a:gd name="T3" fmla="*/ 18 h 36"/>
              <a:gd name="T4" fmla="*/ 18 w 35"/>
              <a:gd name="T5" fmla="*/ 36 h 36"/>
              <a:gd name="T6" fmla="*/ 35 w 35"/>
              <a:gd name="T7" fmla="*/ 18 h 36"/>
              <a:gd name="T8" fmla="*/ 18 w 35"/>
              <a:gd name="T9" fmla="*/ 0 h 36"/>
              <a:gd name="T10" fmla="*/ 18 w 35"/>
              <a:gd name="T11" fmla="*/ 27 h 36"/>
              <a:gd name="T12" fmla="*/ 9 w 35"/>
              <a:gd name="T13" fmla="*/ 18 h 36"/>
              <a:gd name="T14" fmla="*/ 18 w 35"/>
              <a:gd name="T15" fmla="*/ 10 h 36"/>
              <a:gd name="T16" fmla="*/ 26 w 35"/>
              <a:gd name="T17" fmla="*/ 18 h 36"/>
              <a:gd name="T18" fmla="*/ 18 w 35"/>
              <a:gd name="T19"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6">
                <a:moveTo>
                  <a:pt x="18" y="0"/>
                </a:moveTo>
                <a:cubicBezTo>
                  <a:pt x="8" y="0"/>
                  <a:pt x="0" y="8"/>
                  <a:pt x="0" y="18"/>
                </a:cubicBezTo>
                <a:cubicBezTo>
                  <a:pt x="0" y="28"/>
                  <a:pt x="8" y="36"/>
                  <a:pt x="18" y="36"/>
                </a:cubicBezTo>
                <a:cubicBezTo>
                  <a:pt x="27" y="36"/>
                  <a:pt x="35" y="28"/>
                  <a:pt x="35" y="18"/>
                </a:cubicBezTo>
                <a:cubicBezTo>
                  <a:pt x="35" y="8"/>
                  <a:pt x="27" y="0"/>
                  <a:pt x="18" y="0"/>
                </a:cubicBezTo>
                <a:close/>
                <a:moveTo>
                  <a:pt x="18" y="27"/>
                </a:moveTo>
                <a:cubicBezTo>
                  <a:pt x="13" y="27"/>
                  <a:pt x="9" y="23"/>
                  <a:pt x="9" y="18"/>
                </a:cubicBezTo>
                <a:cubicBezTo>
                  <a:pt x="9" y="14"/>
                  <a:pt x="13" y="10"/>
                  <a:pt x="18" y="10"/>
                </a:cubicBezTo>
                <a:cubicBezTo>
                  <a:pt x="22" y="10"/>
                  <a:pt x="26" y="14"/>
                  <a:pt x="26" y="18"/>
                </a:cubicBezTo>
                <a:cubicBezTo>
                  <a:pt x="26" y="23"/>
                  <a:pt x="22" y="27"/>
                  <a:pt x="18" y="27"/>
                </a:cubicBezTo>
                <a:close/>
              </a:path>
            </a:pathLst>
          </a:custGeom>
          <a:solidFill>
            <a:srgbClr val="FFB81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285750" marR="0" lvl="0" indent="-285750" algn="l" defTabSz="457200" rtl="0" eaLnBrk="1" fontAlgn="auto" latinLnBrk="0" hangingPunct="1">
              <a:lnSpc>
                <a:spcPct val="100000"/>
              </a:lnSpc>
              <a:spcBef>
                <a:spcPts val="0"/>
              </a:spcBef>
              <a:spcAft>
                <a:spcPts val="0"/>
              </a:spcAft>
              <a:buClr>
                <a:srgbClr val="FFB81C"/>
              </a:buClr>
              <a:buSzTx/>
              <a:buFont typeface="Arial" panose="020B0604020202020204" pitchFamily="34" charset="0"/>
              <a:buChar char="•"/>
              <a:tabLst/>
              <a:defRPr/>
            </a:pPr>
            <a:endParaRPr kumimoji="0" lang="en-US" sz="1286"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nvGrpSpPr>
          <p:cNvPr id="21" name="Group 20">
            <a:extLst>
              <a:ext uri="{FF2B5EF4-FFF2-40B4-BE49-F238E27FC236}">
                <a16:creationId xmlns:a16="http://schemas.microsoft.com/office/drawing/2014/main" id="{C1F141A9-9F0A-48C6-99F4-D9971511BE1F}"/>
              </a:ext>
            </a:extLst>
          </p:cNvPr>
          <p:cNvGrpSpPr/>
          <p:nvPr/>
        </p:nvGrpSpPr>
        <p:grpSpPr>
          <a:xfrm>
            <a:off x="4605740" y="1326153"/>
            <a:ext cx="419086" cy="517833"/>
            <a:chOff x="8191500" y="149226"/>
            <a:chExt cx="387350" cy="539750"/>
          </a:xfrm>
          <a:solidFill>
            <a:schemeClr val="bg1"/>
          </a:solidFill>
        </p:grpSpPr>
        <p:sp>
          <p:nvSpPr>
            <p:cNvPr id="22" name="Freeform 361">
              <a:extLst>
                <a:ext uri="{FF2B5EF4-FFF2-40B4-BE49-F238E27FC236}">
                  <a16:creationId xmlns:a16="http://schemas.microsoft.com/office/drawing/2014/main" id="{D709584C-693E-4C80-B84D-6EDE0D60E035}"/>
                </a:ext>
              </a:extLst>
            </p:cNvPr>
            <p:cNvSpPr>
              <a:spLocks noEditPoints="1"/>
            </p:cNvSpPr>
            <p:nvPr/>
          </p:nvSpPr>
          <p:spPr bwMode="auto">
            <a:xfrm>
              <a:off x="8274050" y="149226"/>
              <a:ext cx="222250" cy="136525"/>
            </a:xfrm>
            <a:custGeom>
              <a:avLst/>
              <a:gdLst>
                <a:gd name="T0" fmla="*/ 18 w 97"/>
                <a:gd name="T1" fmla="*/ 59 h 59"/>
                <a:gd name="T2" fmla="*/ 79 w 97"/>
                <a:gd name="T3" fmla="*/ 59 h 59"/>
                <a:gd name="T4" fmla="*/ 97 w 97"/>
                <a:gd name="T5" fmla="*/ 40 h 59"/>
                <a:gd name="T6" fmla="*/ 97 w 97"/>
                <a:gd name="T7" fmla="*/ 39 h 59"/>
                <a:gd name="T8" fmla="*/ 79 w 97"/>
                <a:gd name="T9" fmla="*/ 21 h 59"/>
                <a:gd name="T10" fmla="*/ 71 w 97"/>
                <a:gd name="T11" fmla="*/ 21 h 59"/>
                <a:gd name="T12" fmla="*/ 71 w 97"/>
                <a:gd name="T13" fmla="*/ 19 h 59"/>
                <a:gd name="T14" fmla="*/ 52 w 97"/>
                <a:gd name="T15" fmla="*/ 0 h 59"/>
                <a:gd name="T16" fmla="*/ 45 w 97"/>
                <a:gd name="T17" fmla="*/ 0 h 59"/>
                <a:gd name="T18" fmla="*/ 27 w 97"/>
                <a:gd name="T19" fmla="*/ 19 h 59"/>
                <a:gd name="T20" fmla="*/ 27 w 97"/>
                <a:gd name="T21" fmla="*/ 21 h 59"/>
                <a:gd name="T22" fmla="*/ 18 w 97"/>
                <a:gd name="T23" fmla="*/ 21 h 59"/>
                <a:gd name="T24" fmla="*/ 0 w 97"/>
                <a:gd name="T25" fmla="*/ 39 h 59"/>
                <a:gd name="T26" fmla="*/ 0 w 97"/>
                <a:gd name="T27" fmla="*/ 40 h 59"/>
                <a:gd name="T28" fmla="*/ 18 w 97"/>
                <a:gd name="T29" fmla="*/ 59 h 59"/>
                <a:gd name="T30" fmla="*/ 9 w 97"/>
                <a:gd name="T31" fmla="*/ 39 h 59"/>
                <a:gd name="T32" fmla="*/ 18 w 97"/>
                <a:gd name="T33" fmla="*/ 30 h 59"/>
                <a:gd name="T34" fmla="*/ 32 w 97"/>
                <a:gd name="T35" fmla="*/ 30 h 59"/>
                <a:gd name="T36" fmla="*/ 36 w 97"/>
                <a:gd name="T37" fmla="*/ 25 h 59"/>
                <a:gd name="T38" fmla="*/ 36 w 97"/>
                <a:gd name="T39" fmla="*/ 19 h 59"/>
                <a:gd name="T40" fmla="*/ 45 w 97"/>
                <a:gd name="T41" fmla="*/ 10 h 59"/>
                <a:gd name="T42" fmla="*/ 52 w 97"/>
                <a:gd name="T43" fmla="*/ 10 h 59"/>
                <a:gd name="T44" fmla="*/ 61 w 97"/>
                <a:gd name="T45" fmla="*/ 19 h 59"/>
                <a:gd name="T46" fmla="*/ 61 w 97"/>
                <a:gd name="T47" fmla="*/ 25 h 59"/>
                <a:gd name="T48" fmla="*/ 66 w 97"/>
                <a:gd name="T49" fmla="*/ 30 h 59"/>
                <a:gd name="T50" fmla="*/ 79 w 97"/>
                <a:gd name="T51" fmla="*/ 30 h 59"/>
                <a:gd name="T52" fmla="*/ 88 w 97"/>
                <a:gd name="T53" fmla="*/ 39 h 59"/>
                <a:gd name="T54" fmla="*/ 88 w 97"/>
                <a:gd name="T55" fmla="*/ 40 h 59"/>
                <a:gd name="T56" fmla="*/ 79 w 97"/>
                <a:gd name="T57" fmla="*/ 49 h 59"/>
                <a:gd name="T58" fmla="*/ 18 w 97"/>
                <a:gd name="T59" fmla="*/ 49 h 59"/>
                <a:gd name="T60" fmla="*/ 9 w 97"/>
                <a:gd name="T61" fmla="*/ 40 h 59"/>
                <a:gd name="T62" fmla="*/ 9 w 97"/>
                <a:gd name="T6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59">
                  <a:moveTo>
                    <a:pt x="18" y="59"/>
                  </a:moveTo>
                  <a:cubicBezTo>
                    <a:pt x="79" y="59"/>
                    <a:pt x="79" y="59"/>
                    <a:pt x="79" y="59"/>
                  </a:cubicBezTo>
                  <a:cubicBezTo>
                    <a:pt x="89" y="59"/>
                    <a:pt x="97" y="50"/>
                    <a:pt x="97" y="40"/>
                  </a:cubicBezTo>
                  <a:cubicBezTo>
                    <a:pt x="97" y="39"/>
                    <a:pt x="97" y="39"/>
                    <a:pt x="97" y="39"/>
                  </a:cubicBezTo>
                  <a:cubicBezTo>
                    <a:pt x="97" y="29"/>
                    <a:pt x="89" y="21"/>
                    <a:pt x="79" y="21"/>
                  </a:cubicBezTo>
                  <a:cubicBezTo>
                    <a:pt x="71" y="21"/>
                    <a:pt x="71" y="21"/>
                    <a:pt x="71" y="21"/>
                  </a:cubicBezTo>
                  <a:cubicBezTo>
                    <a:pt x="71" y="19"/>
                    <a:pt x="71" y="19"/>
                    <a:pt x="71" y="19"/>
                  </a:cubicBezTo>
                  <a:cubicBezTo>
                    <a:pt x="71" y="9"/>
                    <a:pt x="62" y="0"/>
                    <a:pt x="52" y="0"/>
                  </a:cubicBezTo>
                  <a:cubicBezTo>
                    <a:pt x="45" y="0"/>
                    <a:pt x="45" y="0"/>
                    <a:pt x="45" y="0"/>
                  </a:cubicBezTo>
                  <a:cubicBezTo>
                    <a:pt x="35" y="0"/>
                    <a:pt x="27" y="9"/>
                    <a:pt x="27" y="19"/>
                  </a:cubicBezTo>
                  <a:cubicBezTo>
                    <a:pt x="27" y="21"/>
                    <a:pt x="27" y="21"/>
                    <a:pt x="27" y="21"/>
                  </a:cubicBezTo>
                  <a:cubicBezTo>
                    <a:pt x="18" y="21"/>
                    <a:pt x="18" y="21"/>
                    <a:pt x="18" y="21"/>
                  </a:cubicBezTo>
                  <a:cubicBezTo>
                    <a:pt x="8" y="21"/>
                    <a:pt x="0" y="29"/>
                    <a:pt x="0" y="39"/>
                  </a:cubicBezTo>
                  <a:cubicBezTo>
                    <a:pt x="0" y="40"/>
                    <a:pt x="0" y="40"/>
                    <a:pt x="0" y="40"/>
                  </a:cubicBezTo>
                  <a:cubicBezTo>
                    <a:pt x="0" y="50"/>
                    <a:pt x="8" y="59"/>
                    <a:pt x="18" y="59"/>
                  </a:cubicBezTo>
                  <a:close/>
                  <a:moveTo>
                    <a:pt x="9" y="39"/>
                  </a:moveTo>
                  <a:cubicBezTo>
                    <a:pt x="9" y="34"/>
                    <a:pt x="13" y="30"/>
                    <a:pt x="18" y="30"/>
                  </a:cubicBezTo>
                  <a:cubicBezTo>
                    <a:pt x="32" y="30"/>
                    <a:pt x="32" y="30"/>
                    <a:pt x="32" y="30"/>
                  </a:cubicBezTo>
                  <a:cubicBezTo>
                    <a:pt x="34" y="30"/>
                    <a:pt x="36" y="28"/>
                    <a:pt x="36" y="25"/>
                  </a:cubicBezTo>
                  <a:cubicBezTo>
                    <a:pt x="36" y="19"/>
                    <a:pt x="36" y="19"/>
                    <a:pt x="36" y="19"/>
                  </a:cubicBezTo>
                  <a:cubicBezTo>
                    <a:pt x="36" y="14"/>
                    <a:pt x="40" y="10"/>
                    <a:pt x="45" y="10"/>
                  </a:cubicBezTo>
                  <a:cubicBezTo>
                    <a:pt x="52" y="10"/>
                    <a:pt x="52" y="10"/>
                    <a:pt x="52" y="10"/>
                  </a:cubicBezTo>
                  <a:cubicBezTo>
                    <a:pt x="57" y="10"/>
                    <a:pt x="61" y="14"/>
                    <a:pt x="61" y="19"/>
                  </a:cubicBezTo>
                  <a:cubicBezTo>
                    <a:pt x="61" y="25"/>
                    <a:pt x="61" y="25"/>
                    <a:pt x="61" y="25"/>
                  </a:cubicBezTo>
                  <a:cubicBezTo>
                    <a:pt x="61" y="28"/>
                    <a:pt x="63" y="30"/>
                    <a:pt x="66" y="30"/>
                  </a:cubicBezTo>
                  <a:cubicBezTo>
                    <a:pt x="79" y="30"/>
                    <a:pt x="79" y="30"/>
                    <a:pt x="79" y="30"/>
                  </a:cubicBezTo>
                  <a:cubicBezTo>
                    <a:pt x="84" y="30"/>
                    <a:pt x="88" y="34"/>
                    <a:pt x="88" y="39"/>
                  </a:cubicBezTo>
                  <a:cubicBezTo>
                    <a:pt x="88" y="40"/>
                    <a:pt x="88" y="40"/>
                    <a:pt x="88" y="40"/>
                  </a:cubicBezTo>
                  <a:cubicBezTo>
                    <a:pt x="88" y="45"/>
                    <a:pt x="84" y="49"/>
                    <a:pt x="79" y="49"/>
                  </a:cubicBezTo>
                  <a:cubicBezTo>
                    <a:pt x="18" y="49"/>
                    <a:pt x="18" y="49"/>
                    <a:pt x="18" y="49"/>
                  </a:cubicBezTo>
                  <a:cubicBezTo>
                    <a:pt x="13" y="49"/>
                    <a:pt x="9" y="45"/>
                    <a:pt x="9" y="40"/>
                  </a:cubicBezTo>
                  <a:lnTo>
                    <a:pt x="9" y="3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285750" marR="0" lvl="0" indent="-285750" algn="l" defTabSz="457200" rtl="0" eaLnBrk="1" fontAlgn="auto" latinLnBrk="0" hangingPunct="1">
                <a:lnSpc>
                  <a:spcPct val="100000"/>
                </a:lnSpc>
                <a:spcBef>
                  <a:spcPts val="0"/>
                </a:spcBef>
                <a:spcAft>
                  <a:spcPts val="0"/>
                </a:spcAft>
                <a:buClr>
                  <a:srgbClr val="FFB81C"/>
                </a:buClr>
                <a:buSzTx/>
                <a:buFont typeface="Arial" panose="020B0604020202020204" pitchFamily="34" charset="0"/>
                <a:buChar char="•"/>
                <a:tabLst/>
                <a:defRPr/>
              </a:pPr>
              <a:endParaRPr kumimoji="0" lang="en-US" sz="1286"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3" name="Oval 362">
              <a:extLst>
                <a:ext uri="{FF2B5EF4-FFF2-40B4-BE49-F238E27FC236}">
                  <a16:creationId xmlns:a16="http://schemas.microsoft.com/office/drawing/2014/main" id="{EB90E8F2-D1F7-4DDE-A08E-58A1C8DB6D17}"/>
                </a:ext>
              </a:extLst>
            </p:cNvPr>
            <p:cNvSpPr>
              <a:spLocks noChangeArrowheads="1"/>
            </p:cNvSpPr>
            <p:nvPr/>
          </p:nvSpPr>
          <p:spPr bwMode="auto">
            <a:xfrm>
              <a:off x="8377238" y="190501"/>
              <a:ext cx="17463" cy="1905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285750" marR="0" lvl="0" indent="-285750" algn="l" defTabSz="457200" rtl="0" eaLnBrk="1" fontAlgn="auto" latinLnBrk="0" hangingPunct="1">
                <a:lnSpc>
                  <a:spcPct val="100000"/>
                </a:lnSpc>
                <a:spcBef>
                  <a:spcPts val="0"/>
                </a:spcBef>
                <a:spcAft>
                  <a:spcPts val="0"/>
                </a:spcAft>
                <a:buClr>
                  <a:srgbClr val="FFB81C"/>
                </a:buClr>
                <a:buSzTx/>
                <a:buFont typeface="Arial" panose="020B0604020202020204" pitchFamily="34" charset="0"/>
                <a:buChar char="•"/>
                <a:tabLst/>
                <a:defRPr/>
              </a:pPr>
              <a:endParaRPr kumimoji="0" lang="en-US" sz="1286"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4" name="Freeform 363">
              <a:extLst>
                <a:ext uri="{FF2B5EF4-FFF2-40B4-BE49-F238E27FC236}">
                  <a16:creationId xmlns:a16="http://schemas.microsoft.com/office/drawing/2014/main" id="{3D4A5E6C-0109-440F-97FB-3E25F5346BDF}"/>
                </a:ext>
              </a:extLst>
            </p:cNvPr>
            <p:cNvSpPr>
              <a:spLocks/>
            </p:cNvSpPr>
            <p:nvPr/>
          </p:nvSpPr>
          <p:spPr bwMode="auto">
            <a:xfrm>
              <a:off x="8191500" y="209551"/>
              <a:ext cx="387350" cy="479425"/>
            </a:xfrm>
            <a:custGeom>
              <a:avLst/>
              <a:gdLst>
                <a:gd name="T0" fmla="*/ 165 w 169"/>
                <a:gd name="T1" fmla="*/ 0 h 209"/>
                <a:gd name="T2" fmla="*/ 143 w 169"/>
                <a:gd name="T3" fmla="*/ 0 h 209"/>
                <a:gd name="T4" fmla="*/ 138 w 169"/>
                <a:gd name="T5" fmla="*/ 5 h 209"/>
                <a:gd name="T6" fmla="*/ 143 w 169"/>
                <a:gd name="T7" fmla="*/ 9 h 209"/>
                <a:gd name="T8" fmla="*/ 160 w 169"/>
                <a:gd name="T9" fmla="*/ 9 h 209"/>
                <a:gd name="T10" fmla="*/ 160 w 169"/>
                <a:gd name="T11" fmla="*/ 200 h 209"/>
                <a:gd name="T12" fmla="*/ 10 w 169"/>
                <a:gd name="T13" fmla="*/ 200 h 209"/>
                <a:gd name="T14" fmla="*/ 10 w 169"/>
                <a:gd name="T15" fmla="*/ 9 h 209"/>
                <a:gd name="T16" fmla="*/ 27 w 169"/>
                <a:gd name="T17" fmla="*/ 9 h 209"/>
                <a:gd name="T18" fmla="*/ 31 w 169"/>
                <a:gd name="T19" fmla="*/ 5 h 209"/>
                <a:gd name="T20" fmla="*/ 27 w 169"/>
                <a:gd name="T21" fmla="*/ 0 h 209"/>
                <a:gd name="T22" fmla="*/ 5 w 169"/>
                <a:gd name="T23" fmla="*/ 0 h 209"/>
                <a:gd name="T24" fmla="*/ 0 w 169"/>
                <a:gd name="T25" fmla="*/ 5 h 209"/>
                <a:gd name="T26" fmla="*/ 0 w 169"/>
                <a:gd name="T27" fmla="*/ 205 h 209"/>
                <a:gd name="T28" fmla="*/ 5 w 169"/>
                <a:gd name="T29" fmla="*/ 209 h 209"/>
                <a:gd name="T30" fmla="*/ 165 w 169"/>
                <a:gd name="T31" fmla="*/ 209 h 209"/>
                <a:gd name="T32" fmla="*/ 169 w 169"/>
                <a:gd name="T33" fmla="*/ 205 h 209"/>
                <a:gd name="T34" fmla="*/ 169 w 169"/>
                <a:gd name="T35" fmla="*/ 5 h 209"/>
                <a:gd name="T36" fmla="*/ 165 w 169"/>
                <a:gd name="T37"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209">
                  <a:moveTo>
                    <a:pt x="165" y="0"/>
                  </a:moveTo>
                  <a:cubicBezTo>
                    <a:pt x="143" y="0"/>
                    <a:pt x="143" y="0"/>
                    <a:pt x="143" y="0"/>
                  </a:cubicBezTo>
                  <a:cubicBezTo>
                    <a:pt x="140" y="0"/>
                    <a:pt x="138" y="2"/>
                    <a:pt x="138" y="5"/>
                  </a:cubicBezTo>
                  <a:cubicBezTo>
                    <a:pt x="138" y="7"/>
                    <a:pt x="140" y="9"/>
                    <a:pt x="143" y="9"/>
                  </a:cubicBezTo>
                  <a:cubicBezTo>
                    <a:pt x="160" y="9"/>
                    <a:pt x="160" y="9"/>
                    <a:pt x="160" y="9"/>
                  </a:cubicBezTo>
                  <a:cubicBezTo>
                    <a:pt x="160" y="200"/>
                    <a:pt x="160" y="200"/>
                    <a:pt x="160" y="200"/>
                  </a:cubicBezTo>
                  <a:cubicBezTo>
                    <a:pt x="10" y="200"/>
                    <a:pt x="10" y="200"/>
                    <a:pt x="10" y="200"/>
                  </a:cubicBezTo>
                  <a:cubicBezTo>
                    <a:pt x="10" y="9"/>
                    <a:pt x="10" y="9"/>
                    <a:pt x="10" y="9"/>
                  </a:cubicBezTo>
                  <a:cubicBezTo>
                    <a:pt x="27" y="9"/>
                    <a:pt x="27" y="9"/>
                    <a:pt x="27" y="9"/>
                  </a:cubicBezTo>
                  <a:cubicBezTo>
                    <a:pt x="29" y="9"/>
                    <a:pt x="31" y="7"/>
                    <a:pt x="31" y="5"/>
                  </a:cubicBezTo>
                  <a:cubicBezTo>
                    <a:pt x="31" y="2"/>
                    <a:pt x="29" y="0"/>
                    <a:pt x="27" y="0"/>
                  </a:cubicBezTo>
                  <a:cubicBezTo>
                    <a:pt x="5" y="0"/>
                    <a:pt x="5" y="0"/>
                    <a:pt x="5" y="0"/>
                  </a:cubicBezTo>
                  <a:cubicBezTo>
                    <a:pt x="2" y="0"/>
                    <a:pt x="0" y="2"/>
                    <a:pt x="0" y="5"/>
                  </a:cubicBezTo>
                  <a:cubicBezTo>
                    <a:pt x="0" y="205"/>
                    <a:pt x="0" y="205"/>
                    <a:pt x="0" y="205"/>
                  </a:cubicBezTo>
                  <a:cubicBezTo>
                    <a:pt x="0" y="207"/>
                    <a:pt x="2" y="209"/>
                    <a:pt x="5" y="209"/>
                  </a:cubicBezTo>
                  <a:cubicBezTo>
                    <a:pt x="165" y="209"/>
                    <a:pt x="165" y="209"/>
                    <a:pt x="165" y="209"/>
                  </a:cubicBezTo>
                  <a:cubicBezTo>
                    <a:pt x="167" y="209"/>
                    <a:pt x="169" y="207"/>
                    <a:pt x="169" y="205"/>
                  </a:cubicBezTo>
                  <a:cubicBezTo>
                    <a:pt x="169" y="5"/>
                    <a:pt x="169" y="5"/>
                    <a:pt x="169" y="5"/>
                  </a:cubicBezTo>
                  <a:cubicBezTo>
                    <a:pt x="169" y="2"/>
                    <a:pt x="167" y="0"/>
                    <a:pt x="165"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285750" marR="0" lvl="0" indent="-285750" algn="l" defTabSz="457200" rtl="0" eaLnBrk="1" fontAlgn="auto" latinLnBrk="0" hangingPunct="1">
                <a:lnSpc>
                  <a:spcPct val="100000"/>
                </a:lnSpc>
                <a:spcBef>
                  <a:spcPts val="0"/>
                </a:spcBef>
                <a:spcAft>
                  <a:spcPts val="0"/>
                </a:spcAft>
                <a:buClr>
                  <a:srgbClr val="FFB81C"/>
                </a:buClr>
                <a:buSzTx/>
                <a:buFont typeface="Arial" panose="020B0604020202020204" pitchFamily="34" charset="0"/>
                <a:buChar char="•"/>
                <a:tabLst/>
                <a:defRPr/>
              </a:pPr>
              <a:endParaRPr kumimoji="0" lang="en-US" sz="1286"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5" name="Freeform 364">
              <a:extLst>
                <a:ext uri="{FF2B5EF4-FFF2-40B4-BE49-F238E27FC236}">
                  <a16:creationId xmlns:a16="http://schemas.microsoft.com/office/drawing/2014/main" id="{B865BFE3-F4FC-4133-BDEA-21232F1E014D}"/>
                </a:ext>
              </a:extLst>
            </p:cNvPr>
            <p:cNvSpPr>
              <a:spLocks/>
            </p:cNvSpPr>
            <p:nvPr/>
          </p:nvSpPr>
          <p:spPr bwMode="auto">
            <a:xfrm>
              <a:off x="8278813" y="374651"/>
              <a:ext cx="219075" cy="192088"/>
            </a:xfrm>
            <a:custGeom>
              <a:avLst/>
              <a:gdLst>
                <a:gd name="T0" fmla="*/ 87 w 96"/>
                <a:gd name="T1" fmla="*/ 2 h 84"/>
                <a:gd name="T2" fmla="*/ 29 w 96"/>
                <a:gd name="T3" fmla="*/ 73 h 84"/>
                <a:gd name="T4" fmla="*/ 9 w 96"/>
                <a:gd name="T5" fmla="*/ 50 h 84"/>
                <a:gd name="T6" fmla="*/ 2 w 96"/>
                <a:gd name="T7" fmla="*/ 50 h 84"/>
                <a:gd name="T8" fmla="*/ 2 w 96"/>
                <a:gd name="T9" fmla="*/ 56 h 84"/>
                <a:gd name="T10" fmla="*/ 26 w 96"/>
                <a:gd name="T11" fmla="*/ 83 h 84"/>
                <a:gd name="T12" fmla="*/ 29 w 96"/>
                <a:gd name="T13" fmla="*/ 84 h 84"/>
                <a:gd name="T14" fmla="*/ 29 w 96"/>
                <a:gd name="T15" fmla="*/ 84 h 84"/>
                <a:gd name="T16" fmla="*/ 33 w 96"/>
                <a:gd name="T17" fmla="*/ 83 h 84"/>
                <a:gd name="T18" fmla="*/ 94 w 96"/>
                <a:gd name="T19" fmla="*/ 8 h 84"/>
                <a:gd name="T20" fmla="*/ 94 w 96"/>
                <a:gd name="T21" fmla="*/ 1 h 84"/>
                <a:gd name="T22" fmla="*/ 87 w 96"/>
                <a:gd name="T23"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84">
                  <a:moveTo>
                    <a:pt x="87" y="2"/>
                  </a:moveTo>
                  <a:cubicBezTo>
                    <a:pt x="29" y="73"/>
                    <a:pt x="29" y="73"/>
                    <a:pt x="29" y="73"/>
                  </a:cubicBezTo>
                  <a:cubicBezTo>
                    <a:pt x="9" y="50"/>
                    <a:pt x="9" y="50"/>
                    <a:pt x="9" y="50"/>
                  </a:cubicBezTo>
                  <a:cubicBezTo>
                    <a:pt x="7" y="48"/>
                    <a:pt x="4" y="48"/>
                    <a:pt x="2" y="50"/>
                  </a:cubicBezTo>
                  <a:cubicBezTo>
                    <a:pt x="1" y="52"/>
                    <a:pt x="0" y="55"/>
                    <a:pt x="2" y="56"/>
                  </a:cubicBezTo>
                  <a:cubicBezTo>
                    <a:pt x="26" y="83"/>
                    <a:pt x="26" y="83"/>
                    <a:pt x="26" y="83"/>
                  </a:cubicBezTo>
                  <a:cubicBezTo>
                    <a:pt x="27" y="84"/>
                    <a:pt x="28" y="84"/>
                    <a:pt x="29" y="84"/>
                  </a:cubicBezTo>
                  <a:cubicBezTo>
                    <a:pt x="29" y="84"/>
                    <a:pt x="29" y="84"/>
                    <a:pt x="29" y="84"/>
                  </a:cubicBezTo>
                  <a:cubicBezTo>
                    <a:pt x="31" y="84"/>
                    <a:pt x="32" y="84"/>
                    <a:pt x="33" y="83"/>
                  </a:cubicBezTo>
                  <a:cubicBezTo>
                    <a:pt x="94" y="8"/>
                    <a:pt x="94" y="8"/>
                    <a:pt x="94" y="8"/>
                  </a:cubicBezTo>
                  <a:cubicBezTo>
                    <a:pt x="96" y="6"/>
                    <a:pt x="96" y="3"/>
                    <a:pt x="94" y="1"/>
                  </a:cubicBezTo>
                  <a:cubicBezTo>
                    <a:pt x="92" y="0"/>
                    <a:pt x="89" y="0"/>
                    <a:pt x="87"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285750" marR="0" lvl="0" indent="-285750" algn="l" defTabSz="457200" rtl="0" eaLnBrk="1" fontAlgn="auto" latinLnBrk="0" hangingPunct="1">
                <a:lnSpc>
                  <a:spcPct val="100000"/>
                </a:lnSpc>
                <a:spcBef>
                  <a:spcPts val="0"/>
                </a:spcBef>
                <a:spcAft>
                  <a:spcPts val="0"/>
                </a:spcAft>
                <a:buClr>
                  <a:srgbClr val="FFB81C"/>
                </a:buClr>
                <a:buSzTx/>
                <a:buFont typeface="Arial" panose="020B0604020202020204" pitchFamily="34" charset="0"/>
                <a:buChar char="•"/>
                <a:tabLst/>
                <a:defRPr/>
              </a:pPr>
              <a:endParaRPr kumimoji="0" lang="en-US" sz="1286"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grpSp>
        <p:nvGrpSpPr>
          <p:cNvPr id="26" name="Group 25">
            <a:extLst>
              <a:ext uri="{FF2B5EF4-FFF2-40B4-BE49-F238E27FC236}">
                <a16:creationId xmlns:a16="http://schemas.microsoft.com/office/drawing/2014/main" id="{AAFC0536-3496-4D14-91D2-1438062FD7E3}"/>
              </a:ext>
            </a:extLst>
          </p:cNvPr>
          <p:cNvGrpSpPr/>
          <p:nvPr/>
        </p:nvGrpSpPr>
        <p:grpSpPr>
          <a:xfrm>
            <a:off x="9882490" y="1372320"/>
            <a:ext cx="501308" cy="391876"/>
            <a:chOff x="5916613" y="3068638"/>
            <a:chExt cx="555625" cy="455612"/>
          </a:xfrm>
          <a:solidFill>
            <a:schemeClr val="bg1"/>
          </a:solidFill>
        </p:grpSpPr>
        <p:sp>
          <p:nvSpPr>
            <p:cNvPr id="27" name="Freeform 194">
              <a:extLst>
                <a:ext uri="{FF2B5EF4-FFF2-40B4-BE49-F238E27FC236}">
                  <a16:creationId xmlns:a16="http://schemas.microsoft.com/office/drawing/2014/main" id="{89C2C45E-3141-4E46-BF84-219C1E8F96AE}"/>
                </a:ext>
              </a:extLst>
            </p:cNvPr>
            <p:cNvSpPr>
              <a:spLocks noEditPoints="1"/>
            </p:cNvSpPr>
            <p:nvPr/>
          </p:nvSpPr>
          <p:spPr bwMode="auto">
            <a:xfrm>
              <a:off x="5916613" y="3068638"/>
              <a:ext cx="419100" cy="411163"/>
            </a:xfrm>
            <a:custGeom>
              <a:avLst/>
              <a:gdLst>
                <a:gd name="T0" fmla="*/ 178 w 178"/>
                <a:gd name="T1" fmla="*/ 66 h 175"/>
                <a:gd name="T2" fmla="*/ 117 w 178"/>
                <a:gd name="T3" fmla="*/ 0 h 175"/>
                <a:gd name="T4" fmla="*/ 61 w 178"/>
                <a:gd name="T5" fmla="*/ 0 h 175"/>
                <a:gd name="T6" fmla="*/ 0 w 178"/>
                <a:gd name="T7" fmla="*/ 66 h 175"/>
                <a:gd name="T8" fmla="*/ 46 w 178"/>
                <a:gd name="T9" fmla="*/ 130 h 175"/>
                <a:gd name="T10" fmla="*/ 46 w 178"/>
                <a:gd name="T11" fmla="*/ 170 h 175"/>
                <a:gd name="T12" fmla="*/ 49 w 178"/>
                <a:gd name="T13" fmla="*/ 174 h 175"/>
                <a:gd name="T14" fmla="*/ 51 w 178"/>
                <a:gd name="T15" fmla="*/ 175 h 175"/>
                <a:gd name="T16" fmla="*/ 54 w 178"/>
                <a:gd name="T17" fmla="*/ 174 h 175"/>
                <a:gd name="T18" fmla="*/ 101 w 178"/>
                <a:gd name="T19" fmla="*/ 132 h 175"/>
                <a:gd name="T20" fmla="*/ 117 w 178"/>
                <a:gd name="T21" fmla="*/ 132 h 175"/>
                <a:gd name="T22" fmla="*/ 178 w 178"/>
                <a:gd name="T23" fmla="*/ 66 h 175"/>
                <a:gd name="T24" fmla="*/ 99 w 178"/>
                <a:gd name="T25" fmla="*/ 123 h 175"/>
                <a:gd name="T26" fmla="*/ 96 w 178"/>
                <a:gd name="T27" fmla="*/ 124 h 175"/>
                <a:gd name="T28" fmla="*/ 55 w 178"/>
                <a:gd name="T29" fmla="*/ 159 h 175"/>
                <a:gd name="T30" fmla="*/ 55 w 178"/>
                <a:gd name="T31" fmla="*/ 126 h 175"/>
                <a:gd name="T32" fmla="*/ 52 w 178"/>
                <a:gd name="T33" fmla="*/ 122 h 175"/>
                <a:gd name="T34" fmla="*/ 9 w 178"/>
                <a:gd name="T35" fmla="*/ 66 h 175"/>
                <a:gd name="T36" fmla="*/ 61 w 178"/>
                <a:gd name="T37" fmla="*/ 10 h 175"/>
                <a:gd name="T38" fmla="*/ 117 w 178"/>
                <a:gd name="T39" fmla="*/ 10 h 175"/>
                <a:gd name="T40" fmla="*/ 168 w 178"/>
                <a:gd name="T41" fmla="*/ 66 h 175"/>
                <a:gd name="T42" fmla="*/ 117 w 178"/>
                <a:gd name="T43" fmla="*/ 123 h 175"/>
                <a:gd name="T44" fmla="*/ 99 w 178"/>
                <a:gd name="T45" fmla="*/ 1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8" h="175">
                  <a:moveTo>
                    <a:pt x="178" y="66"/>
                  </a:moveTo>
                  <a:cubicBezTo>
                    <a:pt x="178" y="30"/>
                    <a:pt x="150" y="0"/>
                    <a:pt x="117" y="0"/>
                  </a:cubicBezTo>
                  <a:cubicBezTo>
                    <a:pt x="61" y="0"/>
                    <a:pt x="61" y="0"/>
                    <a:pt x="61" y="0"/>
                  </a:cubicBezTo>
                  <a:cubicBezTo>
                    <a:pt x="27" y="0"/>
                    <a:pt x="0" y="30"/>
                    <a:pt x="0" y="66"/>
                  </a:cubicBezTo>
                  <a:cubicBezTo>
                    <a:pt x="0" y="97"/>
                    <a:pt x="19" y="123"/>
                    <a:pt x="46" y="130"/>
                  </a:cubicBezTo>
                  <a:cubicBezTo>
                    <a:pt x="46" y="170"/>
                    <a:pt x="46" y="170"/>
                    <a:pt x="46" y="170"/>
                  </a:cubicBezTo>
                  <a:cubicBezTo>
                    <a:pt x="46" y="172"/>
                    <a:pt x="47" y="174"/>
                    <a:pt x="49" y="174"/>
                  </a:cubicBezTo>
                  <a:cubicBezTo>
                    <a:pt x="49" y="175"/>
                    <a:pt x="50" y="175"/>
                    <a:pt x="51" y="175"/>
                  </a:cubicBezTo>
                  <a:cubicBezTo>
                    <a:pt x="52" y="175"/>
                    <a:pt x="53" y="174"/>
                    <a:pt x="54" y="174"/>
                  </a:cubicBezTo>
                  <a:cubicBezTo>
                    <a:pt x="101" y="132"/>
                    <a:pt x="101" y="132"/>
                    <a:pt x="101" y="132"/>
                  </a:cubicBezTo>
                  <a:cubicBezTo>
                    <a:pt x="117" y="132"/>
                    <a:pt x="117" y="132"/>
                    <a:pt x="117" y="132"/>
                  </a:cubicBezTo>
                  <a:cubicBezTo>
                    <a:pt x="150" y="132"/>
                    <a:pt x="178" y="103"/>
                    <a:pt x="178" y="66"/>
                  </a:cubicBezTo>
                  <a:close/>
                  <a:moveTo>
                    <a:pt x="99" y="123"/>
                  </a:moveTo>
                  <a:cubicBezTo>
                    <a:pt x="98" y="123"/>
                    <a:pt x="97" y="123"/>
                    <a:pt x="96" y="124"/>
                  </a:cubicBezTo>
                  <a:cubicBezTo>
                    <a:pt x="55" y="159"/>
                    <a:pt x="55" y="159"/>
                    <a:pt x="55" y="159"/>
                  </a:cubicBezTo>
                  <a:cubicBezTo>
                    <a:pt x="55" y="126"/>
                    <a:pt x="55" y="126"/>
                    <a:pt x="55" y="126"/>
                  </a:cubicBezTo>
                  <a:cubicBezTo>
                    <a:pt x="55" y="124"/>
                    <a:pt x="54" y="122"/>
                    <a:pt x="52" y="122"/>
                  </a:cubicBezTo>
                  <a:cubicBezTo>
                    <a:pt x="27" y="117"/>
                    <a:pt x="9" y="94"/>
                    <a:pt x="9" y="66"/>
                  </a:cubicBezTo>
                  <a:cubicBezTo>
                    <a:pt x="9" y="35"/>
                    <a:pt x="32" y="10"/>
                    <a:pt x="61" y="10"/>
                  </a:cubicBezTo>
                  <a:cubicBezTo>
                    <a:pt x="117" y="10"/>
                    <a:pt x="117" y="10"/>
                    <a:pt x="117" y="10"/>
                  </a:cubicBezTo>
                  <a:cubicBezTo>
                    <a:pt x="145" y="10"/>
                    <a:pt x="168" y="35"/>
                    <a:pt x="168" y="66"/>
                  </a:cubicBezTo>
                  <a:cubicBezTo>
                    <a:pt x="168" y="97"/>
                    <a:pt x="145" y="123"/>
                    <a:pt x="117" y="123"/>
                  </a:cubicBezTo>
                  <a:lnTo>
                    <a:pt x="99" y="1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285750" marR="0" lvl="0" indent="-285750" algn="l" defTabSz="457200" rtl="0" eaLnBrk="1" fontAlgn="auto" latinLnBrk="0" hangingPunct="1">
                <a:lnSpc>
                  <a:spcPct val="100000"/>
                </a:lnSpc>
                <a:spcBef>
                  <a:spcPts val="0"/>
                </a:spcBef>
                <a:spcAft>
                  <a:spcPts val="0"/>
                </a:spcAft>
                <a:buClr>
                  <a:srgbClr val="FFB81C"/>
                </a:buClr>
                <a:buSzTx/>
                <a:buFont typeface="Arial" panose="020B0604020202020204" pitchFamily="34" charset="0"/>
                <a:buChar char="•"/>
                <a:tabLst/>
                <a:defRPr/>
              </a:pPr>
              <a:endParaRPr kumimoji="0" lang="en-US" sz="1286"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8" name="Freeform 195">
              <a:extLst>
                <a:ext uri="{FF2B5EF4-FFF2-40B4-BE49-F238E27FC236}">
                  <a16:creationId xmlns:a16="http://schemas.microsoft.com/office/drawing/2014/main" id="{3E4791BD-5646-4E85-A759-687F4CCD34D2}"/>
                </a:ext>
              </a:extLst>
            </p:cNvPr>
            <p:cNvSpPr>
              <a:spLocks/>
            </p:cNvSpPr>
            <p:nvPr/>
          </p:nvSpPr>
          <p:spPr bwMode="auto">
            <a:xfrm>
              <a:off x="6184900" y="3235325"/>
              <a:ext cx="287338" cy="288925"/>
            </a:xfrm>
            <a:custGeom>
              <a:avLst/>
              <a:gdLst>
                <a:gd name="T0" fmla="*/ 77 w 122"/>
                <a:gd name="T1" fmla="*/ 0 h 123"/>
                <a:gd name="T2" fmla="*/ 73 w 122"/>
                <a:gd name="T3" fmla="*/ 5 h 123"/>
                <a:gd name="T4" fmla="*/ 77 w 122"/>
                <a:gd name="T5" fmla="*/ 9 h 123"/>
                <a:gd name="T6" fmla="*/ 112 w 122"/>
                <a:gd name="T7" fmla="*/ 48 h 123"/>
                <a:gd name="T8" fmla="*/ 79 w 122"/>
                <a:gd name="T9" fmla="*/ 86 h 123"/>
                <a:gd name="T10" fmla="*/ 74 w 122"/>
                <a:gd name="T11" fmla="*/ 91 h 123"/>
                <a:gd name="T12" fmla="*/ 74 w 122"/>
                <a:gd name="T13" fmla="*/ 107 h 123"/>
                <a:gd name="T14" fmla="*/ 56 w 122"/>
                <a:gd name="T15" fmla="*/ 88 h 123"/>
                <a:gd name="T16" fmla="*/ 53 w 122"/>
                <a:gd name="T17" fmla="*/ 87 h 123"/>
                <a:gd name="T18" fmla="*/ 37 w 122"/>
                <a:gd name="T19" fmla="*/ 87 h 123"/>
                <a:gd name="T20" fmla="*/ 10 w 122"/>
                <a:gd name="T21" fmla="*/ 71 h 123"/>
                <a:gd name="T22" fmla="*/ 3 w 122"/>
                <a:gd name="T23" fmla="*/ 70 h 123"/>
                <a:gd name="T24" fmla="*/ 2 w 122"/>
                <a:gd name="T25" fmla="*/ 76 h 123"/>
                <a:gd name="T26" fmla="*/ 37 w 122"/>
                <a:gd name="T27" fmla="*/ 96 h 123"/>
                <a:gd name="T28" fmla="*/ 51 w 122"/>
                <a:gd name="T29" fmla="*/ 96 h 123"/>
                <a:gd name="T30" fmla="*/ 75 w 122"/>
                <a:gd name="T31" fmla="*/ 122 h 123"/>
                <a:gd name="T32" fmla="*/ 79 w 122"/>
                <a:gd name="T33" fmla="*/ 123 h 123"/>
                <a:gd name="T34" fmla="*/ 80 w 122"/>
                <a:gd name="T35" fmla="*/ 123 h 123"/>
                <a:gd name="T36" fmla="*/ 83 w 122"/>
                <a:gd name="T37" fmla="*/ 118 h 123"/>
                <a:gd name="T38" fmla="*/ 83 w 122"/>
                <a:gd name="T39" fmla="*/ 96 h 123"/>
                <a:gd name="T40" fmla="*/ 122 w 122"/>
                <a:gd name="T41" fmla="*/ 48 h 123"/>
                <a:gd name="T42" fmla="*/ 77 w 122"/>
                <a:gd name="T4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2" h="123">
                  <a:moveTo>
                    <a:pt x="77" y="0"/>
                  </a:moveTo>
                  <a:cubicBezTo>
                    <a:pt x="75" y="0"/>
                    <a:pt x="73" y="2"/>
                    <a:pt x="73" y="5"/>
                  </a:cubicBezTo>
                  <a:cubicBezTo>
                    <a:pt x="73" y="7"/>
                    <a:pt x="75" y="9"/>
                    <a:pt x="77" y="9"/>
                  </a:cubicBezTo>
                  <a:cubicBezTo>
                    <a:pt x="97" y="9"/>
                    <a:pt x="112" y="27"/>
                    <a:pt x="112" y="48"/>
                  </a:cubicBezTo>
                  <a:cubicBezTo>
                    <a:pt x="112" y="69"/>
                    <a:pt x="97" y="86"/>
                    <a:pt x="79" y="86"/>
                  </a:cubicBezTo>
                  <a:cubicBezTo>
                    <a:pt x="76" y="87"/>
                    <a:pt x="74" y="89"/>
                    <a:pt x="74" y="91"/>
                  </a:cubicBezTo>
                  <a:cubicBezTo>
                    <a:pt x="74" y="107"/>
                    <a:pt x="74" y="107"/>
                    <a:pt x="74" y="107"/>
                  </a:cubicBezTo>
                  <a:cubicBezTo>
                    <a:pt x="56" y="88"/>
                    <a:pt x="56" y="88"/>
                    <a:pt x="56" y="88"/>
                  </a:cubicBezTo>
                  <a:cubicBezTo>
                    <a:pt x="55" y="87"/>
                    <a:pt x="54" y="87"/>
                    <a:pt x="53" y="87"/>
                  </a:cubicBezTo>
                  <a:cubicBezTo>
                    <a:pt x="37" y="87"/>
                    <a:pt x="37" y="87"/>
                    <a:pt x="37" y="87"/>
                  </a:cubicBezTo>
                  <a:cubicBezTo>
                    <a:pt x="26" y="87"/>
                    <a:pt x="16" y="81"/>
                    <a:pt x="10" y="71"/>
                  </a:cubicBezTo>
                  <a:cubicBezTo>
                    <a:pt x="8" y="69"/>
                    <a:pt x="5" y="68"/>
                    <a:pt x="3" y="70"/>
                  </a:cubicBezTo>
                  <a:cubicBezTo>
                    <a:pt x="1" y="71"/>
                    <a:pt x="0" y="74"/>
                    <a:pt x="2" y="76"/>
                  </a:cubicBezTo>
                  <a:cubicBezTo>
                    <a:pt x="10" y="89"/>
                    <a:pt x="23" y="96"/>
                    <a:pt x="37" y="96"/>
                  </a:cubicBezTo>
                  <a:cubicBezTo>
                    <a:pt x="51" y="96"/>
                    <a:pt x="51" y="96"/>
                    <a:pt x="51" y="96"/>
                  </a:cubicBezTo>
                  <a:cubicBezTo>
                    <a:pt x="75" y="122"/>
                    <a:pt x="75" y="122"/>
                    <a:pt x="75" y="122"/>
                  </a:cubicBezTo>
                  <a:cubicBezTo>
                    <a:pt x="76" y="123"/>
                    <a:pt x="77" y="123"/>
                    <a:pt x="79" y="123"/>
                  </a:cubicBezTo>
                  <a:cubicBezTo>
                    <a:pt x="79" y="123"/>
                    <a:pt x="80" y="123"/>
                    <a:pt x="80" y="123"/>
                  </a:cubicBezTo>
                  <a:cubicBezTo>
                    <a:pt x="82" y="122"/>
                    <a:pt x="83" y="120"/>
                    <a:pt x="83" y="118"/>
                  </a:cubicBezTo>
                  <a:cubicBezTo>
                    <a:pt x="83" y="96"/>
                    <a:pt x="83" y="96"/>
                    <a:pt x="83" y="96"/>
                  </a:cubicBezTo>
                  <a:cubicBezTo>
                    <a:pt x="105" y="92"/>
                    <a:pt x="122" y="72"/>
                    <a:pt x="122" y="48"/>
                  </a:cubicBezTo>
                  <a:cubicBezTo>
                    <a:pt x="122" y="22"/>
                    <a:pt x="102" y="0"/>
                    <a:pt x="7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285750" marR="0" lvl="0" indent="-285750" algn="l" defTabSz="457200" rtl="0" eaLnBrk="1" fontAlgn="auto" latinLnBrk="0" hangingPunct="1">
                <a:lnSpc>
                  <a:spcPct val="100000"/>
                </a:lnSpc>
                <a:spcBef>
                  <a:spcPts val="0"/>
                </a:spcBef>
                <a:spcAft>
                  <a:spcPts val="0"/>
                </a:spcAft>
                <a:buClr>
                  <a:srgbClr val="FFB81C"/>
                </a:buClr>
                <a:buSzTx/>
                <a:buFont typeface="Arial" panose="020B0604020202020204" pitchFamily="34" charset="0"/>
                <a:buChar char="•"/>
                <a:tabLst/>
                <a:defRPr/>
              </a:pPr>
              <a:endParaRPr kumimoji="0" lang="en-US" sz="1286"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9" name="Freeform 196">
              <a:extLst>
                <a:ext uri="{FF2B5EF4-FFF2-40B4-BE49-F238E27FC236}">
                  <a16:creationId xmlns:a16="http://schemas.microsoft.com/office/drawing/2014/main" id="{B40B8514-1379-4646-8F3C-C15BCB47F00C}"/>
                </a:ext>
              </a:extLst>
            </p:cNvPr>
            <p:cNvSpPr>
              <a:spLocks/>
            </p:cNvSpPr>
            <p:nvPr/>
          </p:nvSpPr>
          <p:spPr bwMode="auto">
            <a:xfrm>
              <a:off x="6013450" y="3178175"/>
              <a:ext cx="223838" cy="23813"/>
            </a:xfrm>
            <a:custGeom>
              <a:avLst/>
              <a:gdLst>
                <a:gd name="T0" fmla="*/ 95 w 95"/>
                <a:gd name="T1" fmla="*/ 5 h 10"/>
                <a:gd name="T2" fmla="*/ 90 w 95"/>
                <a:gd name="T3" fmla="*/ 0 h 10"/>
                <a:gd name="T4" fmla="*/ 5 w 95"/>
                <a:gd name="T5" fmla="*/ 0 h 10"/>
                <a:gd name="T6" fmla="*/ 0 w 95"/>
                <a:gd name="T7" fmla="*/ 5 h 10"/>
                <a:gd name="T8" fmla="*/ 5 w 95"/>
                <a:gd name="T9" fmla="*/ 10 h 10"/>
                <a:gd name="T10" fmla="*/ 90 w 95"/>
                <a:gd name="T11" fmla="*/ 10 h 10"/>
                <a:gd name="T12" fmla="*/ 95 w 95"/>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95" y="5"/>
                  </a:moveTo>
                  <a:cubicBezTo>
                    <a:pt x="95" y="2"/>
                    <a:pt x="93" y="0"/>
                    <a:pt x="90" y="0"/>
                  </a:cubicBezTo>
                  <a:cubicBezTo>
                    <a:pt x="5" y="0"/>
                    <a:pt x="5" y="0"/>
                    <a:pt x="5" y="0"/>
                  </a:cubicBezTo>
                  <a:cubicBezTo>
                    <a:pt x="2" y="0"/>
                    <a:pt x="0" y="2"/>
                    <a:pt x="0" y="5"/>
                  </a:cubicBezTo>
                  <a:cubicBezTo>
                    <a:pt x="0" y="8"/>
                    <a:pt x="2" y="10"/>
                    <a:pt x="5" y="10"/>
                  </a:cubicBezTo>
                  <a:cubicBezTo>
                    <a:pt x="90" y="10"/>
                    <a:pt x="90" y="10"/>
                    <a:pt x="90" y="10"/>
                  </a:cubicBezTo>
                  <a:cubicBezTo>
                    <a:pt x="93" y="10"/>
                    <a:pt x="95" y="8"/>
                    <a:pt x="95" y="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285750" marR="0" lvl="0" indent="-285750" algn="l" defTabSz="457200" rtl="0" eaLnBrk="1" fontAlgn="auto" latinLnBrk="0" hangingPunct="1">
                <a:lnSpc>
                  <a:spcPct val="100000"/>
                </a:lnSpc>
                <a:spcBef>
                  <a:spcPts val="0"/>
                </a:spcBef>
                <a:spcAft>
                  <a:spcPts val="0"/>
                </a:spcAft>
                <a:buClr>
                  <a:srgbClr val="FFB81C"/>
                </a:buClr>
                <a:buSzTx/>
                <a:buFont typeface="Arial" panose="020B0604020202020204" pitchFamily="34" charset="0"/>
                <a:buChar char="•"/>
                <a:tabLst/>
                <a:defRPr/>
              </a:pPr>
              <a:endParaRPr kumimoji="0" lang="en-US" sz="1286"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30" name="Freeform 197">
              <a:extLst>
                <a:ext uri="{FF2B5EF4-FFF2-40B4-BE49-F238E27FC236}">
                  <a16:creationId xmlns:a16="http://schemas.microsoft.com/office/drawing/2014/main" id="{55F68756-2B99-4A9D-B985-0E5D1627585D}"/>
                </a:ext>
              </a:extLst>
            </p:cNvPr>
            <p:cNvSpPr>
              <a:spLocks/>
            </p:cNvSpPr>
            <p:nvPr/>
          </p:nvSpPr>
          <p:spPr bwMode="auto">
            <a:xfrm>
              <a:off x="6013450" y="3249613"/>
              <a:ext cx="122238" cy="23813"/>
            </a:xfrm>
            <a:custGeom>
              <a:avLst/>
              <a:gdLst>
                <a:gd name="T0" fmla="*/ 47 w 52"/>
                <a:gd name="T1" fmla="*/ 0 h 10"/>
                <a:gd name="T2" fmla="*/ 5 w 52"/>
                <a:gd name="T3" fmla="*/ 0 h 10"/>
                <a:gd name="T4" fmla="*/ 0 w 52"/>
                <a:gd name="T5" fmla="*/ 5 h 10"/>
                <a:gd name="T6" fmla="*/ 5 w 52"/>
                <a:gd name="T7" fmla="*/ 10 h 10"/>
                <a:gd name="T8" fmla="*/ 47 w 52"/>
                <a:gd name="T9" fmla="*/ 10 h 10"/>
                <a:gd name="T10" fmla="*/ 52 w 52"/>
                <a:gd name="T11" fmla="*/ 5 h 10"/>
                <a:gd name="T12" fmla="*/ 47 w 5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52" h="10">
                  <a:moveTo>
                    <a:pt x="47" y="0"/>
                  </a:moveTo>
                  <a:cubicBezTo>
                    <a:pt x="5" y="0"/>
                    <a:pt x="5" y="0"/>
                    <a:pt x="5" y="0"/>
                  </a:cubicBezTo>
                  <a:cubicBezTo>
                    <a:pt x="2" y="0"/>
                    <a:pt x="0" y="2"/>
                    <a:pt x="0" y="5"/>
                  </a:cubicBezTo>
                  <a:cubicBezTo>
                    <a:pt x="0" y="8"/>
                    <a:pt x="2" y="10"/>
                    <a:pt x="5" y="10"/>
                  </a:cubicBezTo>
                  <a:cubicBezTo>
                    <a:pt x="47" y="10"/>
                    <a:pt x="47" y="10"/>
                    <a:pt x="47" y="10"/>
                  </a:cubicBezTo>
                  <a:cubicBezTo>
                    <a:pt x="49" y="10"/>
                    <a:pt x="52" y="8"/>
                    <a:pt x="52" y="5"/>
                  </a:cubicBezTo>
                  <a:cubicBezTo>
                    <a:pt x="52" y="2"/>
                    <a:pt x="49" y="0"/>
                    <a:pt x="4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285750" marR="0" lvl="0" indent="-285750" algn="l" defTabSz="457200" rtl="0" eaLnBrk="1" fontAlgn="auto" latinLnBrk="0" hangingPunct="1">
                <a:lnSpc>
                  <a:spcPct val="100000"/>
                </a:lnSpc>
                <a:spcBef>
                  <a:spcPts val="0"/>
                </a:spcBef>
                <a:spcAft>
                  <a:spcPts val="0"/>
                </a:spcAft>
                <a:buClr>
                  <a:srgbClr val="FFB81C"/>
                </a:buClr>
                <a:buSzTx/>
                <a:buFont typeface="Arial" panose="020B0604020202020204" pitchFamily="34" charset="0"/>
                <a:buChar char="•"/>
                <a:tabLst/>
                <a:defRPr/>
              </a:pPr>
              <a:endParaRPr kumimoji="0" lang="en-US" sz="1286"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grpSp>
        <p:nvGrpSpPr>
          <p:cNvPr id="31" name="Group 30">
            <a:extLst>
              <a:ext uri="{FF2B5EF4-FFF2-40B4-BE49-F238E27FC236}">
                <a16:creationId xmlns:a16="http://schemas.microsoft.com/office/drawing/2014/main" id="{A3E793FB-54DC-4352-B9B5-6635BD675D62}"/>
              </a:ext>
            </a:extLst>
          </p:cNvPr>
          <p:cNvGrpSpPr/>
          <p:nvPr/>
        </p:nvGrpSpPr>
        <p:grpSpPr>
          <a:xfrm>
            <a:off x="7271265" y="1371759"/>
            <a:ext cx="594921" cy="477927"/>
            <a:chOff x="10672763" y="3008313"/>
            <a:chExt cx="438150" cy="293688"/>
          </a:xfrm>
          <a:solidFill>
            <a:schemeClr val="bg1"/>
          </a:solidFill>
        </p:grpSpPr>
        <p:sp>
          <p:nvSpPr>
            <p:cNvPr id="32" name="Freeform 501">
              <a:extLst>
                <a:ext uri="{FF2B5EF4-FFF2-40B4-BE49-F238E27FC236}">
                  <a16:creationId xmlns:a16="http://schemas.microsoft.com/office/drawing/2014/main" id="{7F5712BB-59C0-4DB0-B30C-56099FE87104}"/>
                </a:ext>
              </a:extLst>
            </p:cNvPr>
            <p:cNvSpPr>
              <a:spLocks noEditPoints="1"/>
            </p:cNvSpPr>
            <p:nvPr/>
          </p:nvSpPr>
          <p:spPr bwMode="auto">
            <a:xfrm>
              <a:off x="10682288" y="3181350"/>
              <a:ext cx="58738" cy="120650"/>
            </a:xfrm>
            <a:custGeom>
              <a:avLst/>
              <a:gdLst>
                <a:gd name="T0" fmla="*/ 21 w 32"/>
                <a:gd name="T1" fmla="*/ 29 h 65"/>
                <a:gd name="T2" fmla="*/ 21 w 32"/>
                <a:gd name="T3" fmla="*/ 5 h 65"/>
                <a:gd name="T4" fmla="*/ 16 w 32"/>
                <a:gd name="T5" fmla="*/ 0 h 65"/>
                <a:gd name="T6" fmla="*/ 11 w 32"/>
                <a:gd name="T7" fmla="*/ 5 h 65"/>
                <a:gd name="T8" fmla="*/ 11 w 32"/>
                <a:gd name="T9" fmla="*/ 29 h 65"/>
                <a:gd name="T10" fmla="*/ 3 w 32"/>
                <a:gd name="T11" fmla="*/ 39 h 65"/>
                <a:gd name="T12" fmla="*/ 0 w 32"/>
                <a:gd name="T13" fmla="*/ 54 h 65"/>
                <a:gd name="T14" fmla="*/ 0 w 32"/>
                <a:gd name="T15" fmla="*/ 55 h 65"/>
                <a:gd name="T16" fmla="*/ 11 w 32"/>
                <a:gd name="T17" fmla="*/ 65 h 65"/>
                <a:gd name="T18" fmla="*/ 22 w 32"/>
                <a:gd name="T19" fmla="*/ 65 h 65"/>
                <a:gd name="T20" fmla="*/ 32 w 32"/>
                <a:gd name="T21" fmla="*/ 55 h 65"/>
                <a:gd name="T22" fmla="*/ 29 w 32"/>
                <a:gd name="T23" fmla="*/ 39 h 65"/>
                <a:gd name="T24" fmla="*/ 21 w 32"/>
                <a:gd name="T25" fmla="*/ 29 h 65"/>
                <a:gd name="T26" fmla="*/ 22 w 32"/>
                <a:gd name="T27" fmla="*/ 55 h 65"/>
                <a:gd name="T28" fmla="*/ 11 w 32"/>
                <a:gd name="T29" fmla="*/ 55 h 65"/>
                <a:gd name="T30" fmla="*/ 10 w 32"/>
                <a:gd name="T31" fmla="*/ 55 h 65"/>
                <a:gd name="T32" fmla="*/ 13 w 32"/>
                <a:gd name="T33" fmla="*/ 40 h 65"/>
                <a:gd name="T34" fmla="*/ 13 w 32"/>
                <a:gd name="T35" fmla="*/ 40 h 65"/>
                <a:gd name="T36" fmla="*/ 13 w 32"/>
                <a:gd name="T37" fmla="*/ 39 h 65"/>
                <a:gd name="T38" fmla="*/ 19 w 32"/>
                <a:gd name="T39" fmla="*/ 39 h 65"/>
                <a:gd name="T40" fmla="*/ 20 w 32"/>
                <a:gd name="T41" fmla="*/ 40 h 65"/>
                <a:gd name="T42" fmla="*/ 22 w 32"/>
                <a:gd name="T43" fmla="*/ 55 h 65"/>
                <a:gd name="T44" fmla="*/ 22 w 32"/>
                <a:gd name="T45" fmla="*/ 5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65">
                  <a:moveTo>
                    <a:pt x="21" y="29"/>
                  </a:moveTo>
                  <a:cubicBezTo>
                    <a:pt x="21" y="5"/>
                    <a:pt x="21" y="5"/>
                    <a:pt x="21" y="5"/>
                  </a:cubicBezTo>
                  <a:cubicBezTo>
                    <a:pt x="21" y="2"/>
                    <a:pt x="19" y="0"/>
                    <a:pt x="16" y="0"/>
                  </a:cubicBezTo>
                  <a:cubicBezTo>
                    <a:pt x="14" y="0"/>
                    <a:pt x="11" y="2"/>
                    <a:pt x="11" y="5"/>
                  </a:cubicBezTo>
                  <a:cubicBezTo>
                    <a:pt x="11" y="29"/>
                    <a:pt x="11" y="29"/>
                    <a:pt x="11" y="29"/>
                  </a:cubicBezTo>
                  <a:cubicBezTo>
                    <a:pt x="7" y="30"/>
                    <a:pt x="3" y="34"/>
                    <a:pt x="3" y="39"/>
                  </a:cubicBezTo>
                  <a:cubicBezTo>
                    <a:pt x="0" y="54"/>
                    <a:pt x="0" y="54"/>
                    <a:pt x="0" y="54"/>
                  </a:cubicBezTo>
                  <a:cubicBezTo>
                    <a:pt x="0" y="55"/>
                    <a:pt x="0" y="55"/>
                    <a:pt x="0" y="55"/>
                  </a:cubicBezTo>
                  <a:cubicBezTo>
                    <a:pt x="0" y="60"/>
                    <a:pt x="5" y="65"/>
                    <a:pt x="11" y="65"/>
                  </a:cubicBezTo>
                  <a:cubicBezTo>
                    <a:pt x="22" y="65"/>
                    <a:pt x="22" y="65"/>
                    <a:pt x="22" y="65"/>
                  </a:cubicBezTo>
                  <a:cubicBezTo>
                    <a:pt x="27" y="65"/>
                    <a:pt x="32" y="60"/>
                    <a:pt x="32" y="55"/>
                  </a:cubicBezTo>
                  <a:cubicBezTo>
                    <a:pt x="29" y="39"/>
                    <a:pt x="29" y="39"/>
                    <a:pt x="29" y="39"/>
                  </a:cubicBezTo>
                  <a:cubicBezTo>
                    <a:pt x="29" y="34"/>
                    <a:pt x="26" y="30"/>
                    <a:pt x="21" y="29"/>
                  </a:cubicBezTo>
                  <a:close/>
                  <a:moveTo>
                    <a:pt x="22" y="55"/>
                  </a:moveTo>
                  <a:cubicBezTo>
                    <a:pt x="11" y="55"/>
                    <a:pt x="11" y="55"/>
                    <a:pt x="11" y="55"/>
                  </a:cubicBezTo>
                  <a:cubicBezTo>
                    <a:pt x="10" y="55"/>
                    <a:pt x="10" y="55"/>
                    <a:pt x="10" y="55"/>
                  </a:cubicBezTo>
                  <a:cubicBezTo>
                    <a:pt x="13" y="40"/>
                    <a:pt x="13" y="40"/>
                    <a:pt x="13" y="40"/>
                  </a:cubicBezTo>
                  <a:cubicBezTo>
                    <a:pt x="13" y="40"/>
                    <a:pt x="13" y="40"/>
                    <a:pt x="13" y="40"/>
                  </a:cubicBezTo>
                  <a:cubicBezTo>
                    <a:pt x="13" y="39"/>
                    <a:pt x="13" y="39"/>
                    <a:pt x="13" y="39"/>
                  </a:cubicBezTo>
                  <a:cubicBezTo>
                    <a:pt x="19" y="39"/>
                    <a:pt x="19" y="39"/>
                    <a:pt x="19" y="39"/>
                  </a:cubicBezTo>
                  <a:cubicBezTo>
                    <a:pt x="19" y="39"/>
                    <a:pt x="20" y="39"/>
                    <a:pt x="20" y="40"/>
                  </a:cubicBezTo>
                  <a:cubicBezTo>
                    <a:pt x="22" y="55"/>
                    <a:pt x="22" y="55"/>
                    <a:pt x="22" y="55"/>
                  </a:cubicBezTo>
                  <a:cubicBezTo>
                    <a:pt x="22" y="55"/>
                    <a:pt x="22" y="55"/>
                    <a:pt x="22" y="5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285750" marR="0" lvl="0" indent="-285750" algn="l" defTabSz="457200" rtl="0" eaLnBrk="1" fontAlgn="auto" latinLnBrk="0" hangingPunct="1">
                <a:lnSpc>
                  <a:spcPct val="100000"/>
                </a:lnSpc>
                <a:spcBef>
                  <a:spcPts val="0"/>
                </a:spcBef>
                <a:spcAft>
                  <a:spcPts val="0"/>
                </a:spcAft>
                <a:buClr>
                  <a:srgbClr val="FFB81C"/>
                </a:buClr>
                <a:buSzTx/>
                <a:buFont typeface="Arial" panose="020B0604020202020204" pitchFamily="34" charset="0"/>
                <a:buChar char="•"/>
                <a:tabLst/>
                <a:defRPr/>
              </a:pPr>
              <a:endParaRPr kumimoji="0" lang="en-US" sz="1286"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33" name="Freeform 502">
              <a:extLst>
                <a:ext uri="{FF2B5EF4-FFF2-40B4-BE49-F238E27FC236}">
                  <a16:creationId xmlns:a16="http://schemas.microsoft.com/office/drawing/2014/main" id="{DD4A70A7-C7FB-4CD3-9AB0-488203419643}"/>
                </a:ext>
              </a:extLst>
            </p:cNvPr>
            <p:cNvSpPr>
              <a:spLocks noEditPoints="1"/>
            </p:cNvSpPr>
            <p:nvPr/>
          </p:nvSpPr>
          <p:spPr bwMode="auto">
            <a:xfrm>
              <a:off x="10672763" y="3008313"/>
              <a:ext cx="438150" cy="293688"/>
            </a:xfrm>
            <a:custGeom>
              <a:avLst/>
              <a:gdLst>
                <a:gd name="T0" fmla="*/ 236 w 236"/>
                <a:gd name="T1" fmla="*/ 75 h 158"/>
                <a:gd name="T2" fmla="*/ 205 w 236"/>
                <a:gd name="T3" fmla="*/ 3 h 158"/>
                <a:gd name="T4" fmla="*/ 201 w 236"/>
                <a:gd name="T5" fmla="*/ 0 h 158"/>
                <a:gd name="T6" fmla="*/ 42 w 236"/>
                <a:gd name="T7" fmla="*/ 0 h 158"/>
                <a:gd name="T8" fmla="*/ 38 w 236"/>
                <a:gd name="T9" fmla="*/ 3 h 158"/>
                <a:gd name="T10" fmla="*/ 0 w 236"/>
                <a:gd name="T11" fmla="*/ 75 h 158"/>
                <a:gd name="T12" fmla="*/ 1 w 236"/>
                <a:gd name="T13" fmla="*/ 80 h 158"/>
                <a:gd name="T14" fmla="*/ 5 w 236"/>
                <a:gd name="T15" fmla="*/ 82 h 158"/>
                <a:gd name="T16" fmla="*/ 66 w 236"/>
                <a:gd name="T17" fmla="*/ 82 h 158"/>
                <a:gd name="T18" fmla="*/ 54 w 236"/>
                <a:gd name="T19" fmla="*/ 131 h 158"/>
                <a:gd name="T20" fmla="*/ 54 w 236"/>
                <a:gd name="T21" fmla="*/ 132 h 158"/>
                <a:gd name="T22" fmla="*/ 118 w 236"/>
                <a:gd name="T23" fmla="*/ 158 h 158"/>
                <a:gd name="T24" fmla="*/ 183 w 236"/>
                <a:gd name="T25" fmla="*/ 132 h 158"/>
                <a:gd name="T26" fmla="*/ 183 w 236"/>
                <a:gd name="T27" fmla="*/ 131 h 158"/>
                <a:gd name="T28" fmla="*/ 171 w 236"/>
                <a:gd name="T29" fmla="*/ 82 h 158"/>
                <a:gd name="T30" fmla="*/ 231 w 236"/>
                <a:gd name="T31" fmla="*/ 82 h 158"/>
                <a:gd name="T32" fmla="*/ 232 w 236"/>
                <a:gd name="T33" fmla="*/ 82 h 158"/>
                <a:gd name="T34" fmla="*/ 236 w 236"/>
                <a:gd name="T35" fmla="*/ 77 h 158"/>
                <a:gd name="T36" fmla="*/ 236 w 236"/>
                <a:gd name="T37" fmla="*/ 75 h 158"/>
                <a:gd name="T38" fmla="*/ 173 w 236"/>
                <a:gd name="T39" fmla="*/ 133 h 158"/>
                <a:gd name="T40" fmla="*/ 118 w 236"/>
                <a:gd name="T41" fmla="*/ 148 h 158"/>
                <a:gd name="T42" fmla="*/ 63 w 236"/>
                <a:gd name="T43" fmla="*/ 133 h 158"/>
                <a:gd name="T44" fmla="*/ 76 w 236"/>
                <a:gd name="T45" fmla="*/ 82 h 158"/>
                <a:gd name="T46" fmla="*/ 161 w 236"/>
                <a:gd name="T47" fmla="*/ 82 h 158"/>
                <a:gd name="T48" fmla="*/ 173 w 236"/>
                <a:gd name="T49" fmla="*/ 133 h 158"/>
                <a:gd name="T50" fmla="*/ 13 w 236"/>
                <a:gd name="T51" fmla="*/ 72 h 158"/>
                <a:gd name="T52" fmla="*/ 28 w 236"/>
                <a:gd name="T53" fmla="*/ 43 h 158"/>
                <a:gd name="T54" fmla="*/ 115 w 236"/>
                <a:gd name="T55" fmla="*/ 43 h 158"/>
                <a:gd name="T56" fmla="*/ 120 w 236"/>
                <a:gd name="T57" fmla="*/ 38 h 158"/>
                <a:gd name="T58" fmla="*/ 115 w 236"/>
                <a:gd name="T59" fmla="*/ 33 h 158"/>
                <a:gd name="T60" fmla="*/ 33 w 236"/>
                <a:gd name="T61" fmla="*/ 33 h 158"/>
                <a:gd name="T62" fmla="*/ 45 w 236"/>
                <a:gd name="T63" fmla="*/ 10 h 158"/>
                <a:gd name="T64" fmla="*/ 198 w 236"/>
                <a:gd name="T65" fmla="*/ 10 h 158"/>
                <a:gd name="T66" fmla="*/ 224 w 236"/>
                <a:gd name="T67" fmla="*/ 72 h 158"/>
                <a:gd name="T68" fmla="*/ 13 w 236"/>
                <a:gd name="T69" fmla="*/ 7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6" h="158">
                  <a:moveTo>
                    <a:pt x="236" y="75"/>
                  </a:moveTo>
                  <a:cubicBezTo>
                    <a:pt x="205" y="3"/>
                    <a:pt x="205" y="3"/>
                    <a:pt x="205" y="3"/>
                  </a:cubicBezTo>
                  <a:cubicBezTo>
                    <a:pt x="205" y="1"/>
                    <a:pt x="203" y="0"/>
                    <a:pt x="201" y="0"/>
                  </a:cubicBezTo>
                  <a:cubicBezTo>
                    <a:pt x="42" y="0"/>
                    <a:pt x="42" y="0"/>
                    <a:pt x="42" y="0"/>
                  </a:cubicBezTo>
                  <a:cubicBezTo>
                    <a:pt x="41" y="0"/>
                    <a:pt x="39" y="1"/>
                    <a:pt x="38" y="3"/>
                  </a:cubicBezTo>
                  <a:cubicBezTo>
                    <a:pt x="0" y="75"/>
                    <a:pt x="0" y="75"/>
                    <a:pt x="0" y="75"/>
                  </a:cubicBezTo>
                  <a:cubicBezTo>
                    <a:pt x="0" y="77"/>
                    <a:pt x="0" y="78"/>
                    <a:pt x="1" y="80"/>
                  </a:cubicBezTo>
                  <a:cubicBezTo>
                    <a:pt x="1" y="81"/>
                    <a:pt x="3" y="82"/>
                    <a:pt x="5" y="82"/>
                  </a:cubicBezTo>
                  <a:cubicBezTo>
                    <a:pt x="66" y="82"/>
                    <a:pt x="66" y="82"/>
                    <a:pt x="66" y="82"/>
                  </a:cubicBezTo>
                  <a:cubicBezTo>
                    <a:pt x="54" y="131"/>
                    <a:pt x="54" y="131"/>
                    <a:pt x="54" y="131"/>
                  </a:cubicBezTo>
                  <a:cubicBezTo>
                    <a:pt x="54" y="131"/>
                    <a:pt x="54" y="132"/>
                    <a:pt x="54" y="132"/>
                  </a:cubicBezTo>
                  <a:cubicBezTo>
                    <a:pt x="54" y="151"/>
                    <a:pt x="87" y="158"/>
                    <a:pt x="118" y="158"/>
                  </a:cubicBezTo>
                  <a:cubicBezTo>
                    <a:pt x="150" y="158"/>
                    <a:pt x="183" y="151"/>
                    <a:pt x="183" y="132"/>
                  </a:cubicBezTo>
                  <a:cubicBezTo>
                    <a:pt x="183" y="132"/>
                    <a:pt x="183" y="131"/>
                    <a:pt x="183" y="131"/>
                  </a:cubicBezTo>
                  <a:cubicBezTo>
                    <a:pt x="171" y="82"/>
                    <a:pt x="171" y="82"/>
                    <a:pt x="171" y="82"/>
                  </a:cubicBezTo>
                  <a:cubicBezTo>
                    <a:pt x="231" y="82"/>
                    <a:pt x="231" y="82"/>
                    <a:pt x="231" y="82"/>
                  </a:cubicBezTo>
                  <a:cubicBezTo>
                    <a:pt x="231" y="82"/>
                    <a:pt x="232" y="82"/>
                    <a:pt x="232" y="82"/>
                  </a:cubicBezTo>
                  <a:cubicBezTo>
                    <a:pt x="234" y="82"/>
                    <a:pt x="236" y="80"/>
                    <a:pt x="236" y="77"/>
                  </a:cubicBezTo>
                  <a:cubicBezTo>
                    <a:pt x="236" y="76"/>
                    <a:pt x="236" y="75"/>
                    <a:pt x="236" y="75"/>
                  </a:cubicBezTo>
                  <a:close/>
                  <a:moveTo>
                    <a:pt x="173" y="133"/>
                  </a:moveTo>
                  <a:cubicBezTo>
                    <a:pt x="173" y="140"/>
                    <a:pt x="152" y="148"/>
                    <a:pt x="118" y="148"/>
                  </a:cubicBezTo>
                  <a:cubicBezTo>
                    <a:pt x="85" y="148"/>
                    <a:pt x="64" y="140"/>
                    <a:pt x="63" y="133"/>
                  </a:cubicBezTo>
                  <a:cubicBezTo>
                    <a:pt x="76" y="82"/>
                    <a:pt x="76" y="82"/>
                    <a:pt x="76" y="82"/>
                  </a:cubicBezTo>
                  <a:cubicBezTo>
                    <a:pt x="161" y="82"/>
                    <a:pt x="161" y="82"/>
                    <a:pt x="161" y="82"/>
                  </a:cubicBezTo>
                  <a:lnTo>
                    <a:pt x="173" y="133"/>
                  </a:lnTo>
                  <a:close/>
                  <a:moveTo>
                    <a:pt x="13" y="72"/>
                  </a:moveTo>
                  <a:cubicBezTo>
                    <a:pt x="28" y="43"/>
                    <a:pt x="28" y="43"/>
                    <a:pt x="28" y="43"/>
                  </a:cubicBezTo>
                  <a:cubicBezTo>
                    <a:pt x="115" y="43"/>
                    <a:pt x="115" y="43"/>
                    <a:pt x="115" y="43"/>
                  </a:cubicBezTo>
                  <a:cubicBezTo>
                    <a:pt x="118" y="43"/>
                    <a:pt x="120" y="41"/>
                    <a:pt x="120" y="38"/>
                  </a:cubicBezTo>
                  <a:cubicBezTo>
                    <a:pt x="120" y="35"/>
                    <a:pt x="118" y="33"/>
                    <a:pt x="115" y="33"/>
                  </a:cubicBezTo>
                  <a:cubicBezTo>
                    <a:pt x="33" y="33"/>
                    <a:pt x="33" y="33"/>
                    <a:pt x="33" y="33"/>
                  </a:cubicBezTo>
                  <a:cubicBezTo>
                    <a:pt x="45" y="10"/>
                    <a:pt x="45" y="10"/>
                    <a:pt x="45" y="10"/>
                  </a:cubicBezTo>
                  <a:cubicBezTo>
                    <a:pt x="198" y="10"/>
                    <a:pt x="198" y="10"/>
                    <a:pt x="198" y="10"/>
                  </a:cubicBezTo>
                  <a:cubicBezTo>
                    <a:pt x="224" y="72"/>
                    <a:pt x="224" y="72"/>
                    <a:pt x="224" y="72"/>
                  </a:cubicBezTo>
                  <a:lnTo>
                    <a:pt x="13"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285750" marR="0" lvl="0" indent="-285750" algn="l" defTabSz="457200" rtl="0" eaLnBrk="1" fontAlgn="auto" latinLnBrk="0" hangingPunct="1">
                <a:lnSpc>
                  <a:spcPct val="100000"/>
                </a:lnSpc>
                <a:spcBef>
                  <a:spcPts val="0"/>
                </a:spcBef>
                <a:spcAft>
                  <a:spcPts val="0"/>
                </a:spcAft>
                <a:buClr>
                  <a:srgbClr val="FFB81C"/>
                </a:buClr>
                <a:buSzTx/>
                <a:buFont typeface="Arial" panose="020B0604020202020204" pitchFamily="34" charset="0"/>
                <a:buChar char="•"/>
                <a:tabLst/>
                <a:defRPr/>
              </a:pPr>
              <a:endParaRPr kumimoji="0" lang="en-US" sz="1286"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spTree>
    <p:extLst>
      <p:ext uri="{BB962C8B-B14F-4D97-AF65-F5344CB8AC3E}">
        <p14:creationId xmlns:p14="http://schemas.microsoft.com/office/powerpoint/2010/main" val="1676979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trospect">
  <a:themeElements>
    <a:clrScheme name="Luma 2">
      <a:dk1>
        <a:srgbClr val="092F57"/>
      </a:dk1>
      <a:lt1>
        <a:sysClr val="window" lastClr="FFFFFF"/>
      </a:lt1>
      <a:dk2>
        <a:srgbClr val="44546A"/>
      </a:dk2>
      <a:lt2>
        <a:srgbClr val="E7E6E6"/>
      </a:lt2>
      <a:accent1>
        <a:srgbClr val="FFB81C"/>
      </a:accent1>
      <a:accent2>
        <a:srgbClr val="092F61"/>
      </a:accent2>
      <a:accent3>
        <a:srgbClr val="A7A8AA"/>
      </a:accent3>
      <a:accent4>
        <a:srgbClr val="6CC24A"/>
      </a:accent4>
      <a:accent5>
        <a:srgbClr val="E14504"/>
      </a:accent5>
      <a:accent6>
        <a:srgbClr val="4A2739"/>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562674304CBB4BB1B28CDCCE389339" ma:contentTypeVersion="2" ma:contentTypeDescription="Create a new document." ma:contentTypeScope="" ma:versionID="fb0c83083da30f4411dbaa06c34cbca6">
  <xsd:schema xmlns:xsd="http://www.w3.org/2001/XMLSchema" xmlns:xs="http://www.w3.org/2001/XMLSchema" xmlns:p="http://schemas.microsoft.com/office/2006/metadata/properties" xmlns:ns2="38ac8d9b-57a9-43ab-aeed-655448db72ff" targetNamespace="http://schemas.microsoft.com/office/2006/metadata/properties" ma:root="true" ma:fieldsID="fe90c2b1bc3dd7533e065299e1a04cef" ns2:_="">
    <xsd:import namespace="38ac8d9b-57a9-43ab-aeed-655448db72ff"/>
    <xsd:element name="properties">
      <xsd:complexType>
        <xsd:sequence>
          <xsd:element name="documentManagement">
            <xsd:complexType>
              <xsd:all>
                <xsd:element ref="ns2:Meeting_x0020_Type" minOccurs="0"/>
                <xsd:element ref="ns2:Meeting_x0020_Date" minOccurs="0"/>
                <xsd:element ref="ns2:Agency" minOccurs="0"/>
                <xsd:element ref="ns2:Item_x0020_No_x002e_" minOccurs="0"/>
                <xsd:element ref="ns2:Status"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ac8d9b-57a9-43ab-aeed-655448db72ff" elementFormDefault="qualified">
    <xsd:import namespace="http://schemas.microsoft.com/office/2006/documentManagement/types"/>
    <xsd:import namespace="http://schemas.microsoft.com/office/infopath/2007/PartnerControls"/>
    <xsd:element name="Meeting_x0020_Type" ma:index="8" nillable="true" ma:displayName="Meeting Type" ma:format="Dropdown" ma:internalName="Meeting_x0020_Type">
      <xsd:simpleType>
        <xsd:restriction base="dms:Choice">
          <xsd:enumeration value="Subcommittee Meeting"/>
          <xsd:enumeration value="Regular Meeting"/>
          <xsd:enumeration value="Special Meeting"/>
          <xsd:enumeration value="Agenda Items"/>
        </xsd:restriction>
      </xsd:simpleType>
    </xsd:element>
    <xsd:element name="Meeting_x0020_Date" ma:index="9" nillable="true" ma:displayName="Meeting Date" ma:internalName="Meeting_x0020_Date">
      <xsd:simpleType>
        <xsd:restriction base="dms:Text">
          <xsd:maxLength value="255"/>
        </xsd:restriction>
      </xsd:simpleType>
    </xsd:element>
    <xsd:element name="Agency" ma:index="10" nillable="true" ma:displayName="Agency" ma:format="Dropdown" ma:internalName="Agency">
      <xsd:simpleType>
        <xsd:restriction base="dms:Choice">
          <xsd:enumeration value="Meeting Type"/>
        </xsd:restriction>
      </xsd:simpleType>
    </xsd:element>
    <xsd:element name="Item_x0020_No_x002e_" ma:index="11" nillable="true" ma:displayName="Item No." ma:format="Dropdown" ma:internalName="Item_x0020_No_x002e_">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Withdrawn"/>
        </xsd:restriction>
      </xsd:simpleType>
    </xsd:element>
    <xsd:element name="Status" ma:index="12" nillable="true" ma:displayName="Status" ma:default="Stage In Progress" ma:format="Dropdown" ma:internalName="Status">
      <xsd:simpleType>
        <xsd:restriction base="dms:Choice">
          <xsd:enumeration value="Stage In Progress"/>
          <xsd:enumeration value="Waiting For Approval"/>
          <xsd:enumeration value="Approved"/>
        </xsd:restriction>
      </xsd:simpleType>
    </xsd:element>
    <xsd:element name="Category" ma:index="13" nillable="true" ma:displayName="Category" ma:internalName="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gency xmlns="38ac8d9b-57a9-43ab-aeed-655448db72ff" xsi:nil="true"/>
    <Meeting_x0020_Type xmlns="38ac8d9b-57a9-43ab-aeed-655448db72ff" xsi:nil="true"/>
    <Item_x0020_No_x002e_ xmlns="38ac8d9b-57a9-43ab-aeed-655448db72ff" xsi:nil="true"/>
    <Meeting_x0020_Date xmlns="38ac8d9b-57a9-43ab-aeed-655448db72ff" xsi:nil="true"/>
    <Category xmlns="38ac8d9b-57a9-43ab-aeed-655448db72ff" xsi:nil="true"/>
    <Status xmlns="38ac8d9b-57a9-43ab-aeed-655448db72ff">Stage In Progress</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A5D7F2-6194-4866-AF23-D93C364E5667}"/>
</file>

<file path=customXml/itemProps2.xml><?xml version="1.0" encoding="utf-8"?>
<ds:datastoreItem xmlns:ds="http://schemas.openxmlformats.org/officeDocument/2006/customXml" ds:itemID="{801D1312-8D98-4AF0-B823-8922B5C1FDF2}">
  <ds:schemaRefs>
    <ds:schemaRef ds:uri="http://purl.org/dc/term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a7353359-a9a2-4451-bf56-51babc3bcafa"/>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C42345FB-68B7-4A3C-88B1-C9E237187D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3470</TotalTime>
  <Words>2256</Words>
  <Application>Microsoft Office PowerPoint</Application>
  <PresentationFormat>Widescreen</PresentationFormat>
  <Paragraphs>309</Paragraphs>
  <Slides>24</Slides>
  <Notes>17</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24</vt:i4>
      </vt:variant>
    </vt:vector>
  </HeadingPairs>
  <TitlesOfParts>
    <vt:vector size="38" baseType="lpstr">
      <vt:lpstr>Arial</vt:lpstr>
      <vt:lpstr>Arial Rounded MT Bold</vt:lpstr>
      <vt:lpstr>Calibri</vt:lpstr>
      <vt:lpstr>Calibri Light</vt:lpstr>
      <vt:lpstr>Gill Sans MT</vt:lpstr>
      <vt:lpstr>Lucida Sans</vt:lpstr>
      <vt:lpstr>Open Sans</vt:lpstr>
      <vt:lpstr>Verdana</vt:lpstr>
      <vt:lpstr>Wingdings</vt:lpstr>
      <vt:lpstr>Wingdings 2</vt:lpstr>
      <vt:lpstr>ヒラギノ角ゴ Pro W3</vt:lpstr>
      <vt:lpstr>Office Theme</vt:lpstr>
      <vt:lpstr>Custom Design</vt:lpstr>
      <vt:lpstr>Retrospect</vt:lpstr>
      <vt:lpstr>PowerPoint Presentation</vt:lpstr>
      <vt:lpstr>PowerPoint Presentation</vt:lpstr>
      <vt:lpstr>PowerPoint Presentation</vt:lpstr>
      <vt:lpstr>PowerPoint Presentation</vt:lpstr>
      <vt:lpstr>PowerPoint Presentation</vt:lpstr>
      <vt:lpstr>SIT 2 Update</vt:lpstr>
      <vt:lpstr>User Acceptance Testing (UAT) Update</vt:lpstr>
      <vt:lpstr>PowerPoint Presentation</vt:lpstr>
      <vt:lpstr>Workforce Transition Plan</vt:lpstr>
      <vt:lpstr>Duo – Multi Factor Authentication</vt:lpstr>
      <vt:lpstr>Budget Staging &amp; Workflow Workbook</vt:lpstr>
      <vt:lpstr>Agency Interfaces &amp; Conversions</vt:lpstr>
      <vt:lpstr>PowerPoint Presentation</vt:lpstr>
      <vt:lpstr>Statewide Showcases</vt:lpstr>
      <vt:lpstr>PowerPoint Presentation</vt:lpstr>
      <vt:lpstr>Luma Frequently Asked Questions</vt:lpstr>
      <vt:lpstr>PowerPoint Presentation</vt:lpstr>
      <vt:lpstr>PowerPoint Presentation</vt:lpstr>
      <vt:lpstr>Reminders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Mackenzie Smith</dc:creator>
  <cp:lastModifiedBy>Alex Doench</cp:lastModifiedBy>
  <cp:revision>50</cp:revision>
  <dcterms:created xsi:type="dcterms:W3CDTF">2019-10-30T16:03:15Z</dcterms:created>
  <dcterms:modified xsi:type="dcterms:W3CDTF">2021-03-03T20:38:27Z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0x01010078562674304CBB4BB1B28CDCCE389339</vt:lpwstr>
  </property>
</Properties>
</file>