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98" r:id="rId6"/>
    <p:sldMasterId id="2147483712" r:id="rId7"/>
  </p:sldMasterIdLst>
  <p:notesMasterIdLst>
    <p:notesMasterId r:id="rId31"/>
  </p:notesMasterIdLst>
  <p:handoutMasterIdLst>
    <p:handoutMasterId r:id="rId32"/>
  </p:handoutMasterIdLst>
  <p:sldIdLst>
    <p:sldId id="256" r:id="rId8"/>
    <p:sldId id="12587" r:id="rId9"/>
    <p:sldId id="257" r:id="rId10"/>
    <p:sldId id="12509" r:id="rId11"/>
    <p:sldId id="292" r:id="rId12"/>
    <p:sldId id="12584" r:id="rId13"/>
    <p:sldId id="12576" r:id="rId14"/>
    <p:sldId id="12585" r:id="rId15"/>
    <p:sldId id="12575" r:id="rId16"/>
    <p:sldId id="12573" r:id="rId17"/>
    <p:sldId id="12581" r:id="rId18"/>
    <p:sldId id="12583" r:id="rId19"/>
    <p:sldId id="12586" r:id="rId20"/>
    <p:sldId id="12505" r:id="rId21"/>
    <p:sldId id="12488" r:id="rId22"/>
    <p:sldId id="276" r:id="rId23"/>
    <p:sldId id="264" r:id="rId24"/>
    <p:sldId id="265" r:id="rId25"/>
    <p:sldId id="280" r:id="rId26"/>
    <p:sldId id="259" r:id="rId27"/>
    <p:sldId id="261" r:id="rId28"/>
    <p:sldId id="260" r:id="rId29"/>
    <p:sldId id="2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mos, Almendra C" initials="OAC" lastIdx="5" clrIdx="0">
    <p:extLst>
      <p:ext uri="{19B8F6BF-5375-455C-9EA6-DF929625EA0E}">
        <p15:presenceInfo xmlns:p15="http://schemas.microsoft.com/office/powerpoint/2012/main" userId="S::alolmos@deloitte.com::4a30b274-cf63-43b5-b2f8-a8f18cb004ec" providerId="AD"/>
      </p:ext>
    </p:extLst>
  </p:cmAuthor>
  <p:cmAuthor id="2" name="Thompson, Kyle" initials="TK" lastIdx="1" clrIdx="1">
    <p:extLst>
      <p:ext uri="{19B8F6BF-5375-455C-9EA6-DF929625EA0E}">
        <p15:presenceInfo xmlns:p15="http://schemas.microsoft.com/office/powerpoint/2012/main" userId="S::kythompson@deloitte.com::169077e2-f7e8-4998-af9b-c9d12c246c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81C"/>
    <a:srgbClr val="6CC24A"/>
    <a:srgbClr val="E14504"/>
    <a:srgbClr val="092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9" autoAdjust="0"/>
    <p:restoredTop sz="62391" autoAdjust="0"/>
  </p:normalViewPr>
  <p:slideViewPr>
    <p:cSldViewPr snapToGrid="0">
      <p:cViewPr varScale="1">
        <p:scale>
          <a:sx n="114" d="100"/>
          <a:sy n="114" d="100"/>
        </p:scale>
        <p:origin x="558" y="102"/>
      </p:cViewPr>
      <p:guideLst/>
    </p:cSldViewPr>
  </p:slideViewPr>
  <p:notesTextViewPr>
    <p:cViewPr>
      <p:scale>
        <a:sx n="1" d="1"/>
        <a:sy n="1" d="1"/>
      </p:scale>
      <p:origin x="0" y="0"/>
    </p:cViewPr>
  </p:notesTextViewPr>
  <p:notesViewPr>
    <p:cSldViewPr snapToGrid="0">
      <p:cViewPr varScale="1">
        <p:scale>
          <a:sx n="67" d="100"/>
          <a:sy n="67" d="100"/>
        </p:scale>
        <p:origin x="348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61ACCC-D81E-48CE-A769-EFAA3F323A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F0129EB-09A3-41D9-B9EC-058113F546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8ED622-8C3F-4F7C-A915-8DA4DBC61E36}" type="datetimeFigureOut">
              <a:rPr lang="en-US" smtClean="0"/>
              <a:t>6/2/2021</a:t>
            </a:fld>
            <a:endParaRPr lang="en-US"/>
          </a:p>
        </p:txBody>
      </p:sp>
      <p:sp>
        <p:nvSpPr>
          <p:cNvPr id="4" name="Footer Placeholder 3">
            <a:extLst>
              <a:ext uri="{FF2B5EF4-FFF2-40B4-BE49-F238E27FC236}">
                <a16:creationId xmlns:a16="http://schemas.microsoft.com/office/drawing/2014/main" id="{0D5932B1-79AC-4FA4-94B3-47AD85709F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014AC9-E21D-4FF1-91BA-D40D037CA3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52AD46-3D39-4EE2-AA0D-AA309B8728F1}" type="slidenum">
              <a:rPr lang="en-US" smtClean="0"/>
              <a:t>‹#›</a:t>
            </a:fld>
            <a:endParaRPr lang="en-US"/>
          </a:p>
        </p:txBody>
      </p:sp>
    </p:spTree>
    <p:extLst>
      <p:ext uri="{BB962C8B-B14F-4D97-AF65-F5344CB8AC3E}">
        <p14:creationId xmlns:p14="http://schemas.microsoft.com/office/powerpoint/2010/main" val="3667849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9FE7E-AB06-492F-8E8B-54EB5A5AB959}" type="datetimeFigureOut">
              <a:rPr lang="en-US"/>
              <a:t>6/2/2021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0A64D-9269-4E22-A82A-EB0CC43C8A49}" type="slidenum">
              <a:rPr lang="en-US"/>
              <a:t>‹#›</a:t>
            </a:fld>
            <a:endParaRPr lang="en-US"/>
          </a:p>
        </p:txBody>
      </p:sp>
    </p:spTree>
    <p:extLst>
      <p:ext uri="{BB962C8B-B14F-4D97-AF65-F5344CB8AC3E}">
        <p14:creationId xmlns:p14="http://schemas.microsoft.com/office/powerpoint/2010/main" val="308313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 I’ll start the recording and we’ll get this show on the road!</a:t>
            </a:r>
          </a:p>
          <a:p>
            <a:r>
              <a:rPr lang="en-US" sz="1200" kern="1200" dirty="0">
                <a:solidFill>
                  <a:schemeClr val="tx1"/>
                </a:solidFill>
                <a:effectLst/>
                <a:latin typeface="+mn-lt"/>
                <a:ea typeface="+mn-ea"/>
                <a:cs typeface="+mn-cs"/>
              </a:rPr>
              <a:t>Good afternoon everyone!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are glad to have you all with 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do have a couple of quick housekeeping items. </a:t>
            </a:r>
          </a:p>
          <a:p>
            <a:endParaRPr lang="en-US" dirty="0"/>
          </a:p>
        </p:txBody>
      </p:sp>
      <p:sp>
        <p:nvSpPr>
          <p:cNvPr id="4" name="Slide Number Placeholder 3"/>
          <p:cNvSpPr>
            <a:spLocks noGrp="1"/>
          </p:cNvSpPr>
          <p:nvPr>
            <p:ph type="sldNum" sz="quarter" idx="5"/>
          </p:nvPr>
        </p:nvSpPr>
        <p:spPr/>
        <p:txBody>
          <a:bodyPr/>
          <a:lstStyle/>
          <a:p>
            <a:fld id="{CE60A64D-9269-4E22-A82A-EB0CC43C8A49}" type="slidenum">
              <a:rPr lang="en-US" smtClean="0"/>
              <a:t>1</a:t>
            </a:fld>
            <a:endParaRPr lang="en-US"/>
          </a:p>
        </p:txBody>
      </p:sp>
    </p:spTree>
    <p:extLst>
      <p:ext uri="{BB962C8B-B14F-4D97-AF65-F5344CB8AC3E}">
        <p14:creationId xmlns:p14="http://schemas.microsoft.com/office/powerpoint/2010/main" val="226722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10"/>
          </p:nvPr>
        </p:nvSpPr>
        <p:spPr/>
        <p:txBody>
          <a:bodyPr/>
          <a:lstStyle/>
          <a:p>
            <a:fld id="{CE60A64D-9269-4E22-A82A-EB0CC43C8A49}" type="slidenum">
              <a:rPr lang="en-US"/>
              <a:t>20</a:t>
            </a:fld>
            <a:endParaRPr lang="en-US"/>
          </a:p>
        </p:txBody>
      </p:sp>
    </p:spTree>
    <p:extLst>
      <p:ext uri="{BB962C8B-B14F-4D97-AF65-F5344CB8AC3E}">
        <p14:creationId xmlns:p14="http://schemas.microsoft.com/office/powerpoint/2010/main" val="235303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WebEx is pretty sensitive to background noises - if you are not speaking please keep yourself on mute.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incredibly grateful to have the technology to have these meetings virtually – but it isn’t quite the same as meeting in person. To liven things up, and make our time together a little more interactive, WebEx has some fun animated emojis – the smiley guy on your control bar will pull up the options to use.  We would like to encourage you to use them if there is something you see or hear today that moves you, so that we can get the feedback on those reactions!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any questions during the presentation, please place them in the chat, or make a note to ask during the question and answer session toward the end of the meeting.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we have the housekeeping out of the way – let’s take a look at the agenda:</a:t>
            </a:r>
          </a:p>
          <a:p>
            <a:endParaRPr lang="en-US" dirty="0"/>
          </a:p>
        </p:txBody>
      </p:sp>
      <p:sp>
        <p:nvSpPr>
          <p:cNvPr id="4" name="Slide Number Placeholder 3"/>
          <p:cNvSpPr>
            <a:spLocks noGrp="1"/>
          </p:cNvSpPr>
          <p:nvPr>
            <p:ph type="sldNum" sz="quarter" idx="5"/>
          </p:nvPr>
        </p:nvSpPr>
        <p:spPr/>
        <p:txBody>
          <a:bodyPr/>
          <a:lstStyle/>
          <a:p>
            <a:fld id="{CE60A64D-9269-4E22-A82A-EB0CC43C8A49}" type="slidenum">
              <a:rPr lang="en-US" smtClean="0"/>
              <a:t>2</a:t>
            </a:fld>
            <a:endParaRPr lang="en-US"/>
          </a:p>
        </p:txBody>
      </p:sp>
    </p:spTree>
    <p:extLst>
      <p:ext uri="{BB962C8B-B14F-4D97-AF65-F5344CB8AC3E}">
        <p14:creationId xmlns:p14="http://schemas.microsoft.com/office/powerpoint/2010/main" val="81785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Intro, Agenda, and OCM Team Update</a:t>
            </a:r>
            <a:r>
              <a:rPr lang="EN-US" dirty="0">
                <a:solidFill>
                  <a:srgbClr val="092F57"/>
                </a:solidFill>
                <a:latin typeface="Arial" panose="020B0604020202020204" pitchFamily="34" charset="0"/>
                <a:cs typeface="Arial" panose="020B0604020202020204" pitchFamily="34" charset="0"/>
              </a:rPr>
              <a:t>!</a:t>
            </a:r>
            <a:r>
              <a:rPr lang="en-US" dirty="0">
                <a:solidFill>
                  <a:srgbClr val="092F57"/>
                </a:solidFill>
                <a:latin typeface="Arial" panose="020B0604020202020204" pitchFamily="34" charset="0"/>
                <a:cs typeface="Arial" panose="020B0604020202020204" pitchFamily="34" charset="0"/>
              </a:rPr>
              <a:t> - TINA</a:t>
            </a:r>
            <a:endParaRPr lang="EN-US" dirty="0">
              <a:solidFill>
                <a:srgbClr val="C00000"/>
              </a:solidFill>
              <a:latin typeface="Arial" panose="020B0604020202020204" pitchFamily="34" charset="0"/>
              <a:cs typeface="Arial" panose="020B0604020202020204" pitchFamily="34" charset="0"/>
            </a:endParaRP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Budget Launch update - Danielle</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Finance &amp; Procurement Modules Update - SHEENA</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Change Liaison Dashboard - ALEX</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Ongoing Activities - Elijah</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Engagement Opportunities - Chris</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Know Do Share Report (K.D.S.R.)</a:t>
            </a:r>
            <a:r>
              <a:rPr lang="en-US" dirty="0">
                <a:solidFill>
                  <a:srgbClr val="092F57"/>
                </a:solidFill>
                <a:latin typeface="Arial" panose="020B0604020202020204" pitchFamily="34" charset="0"/>
                <a:cs typeface="Arial" panose="020B0604020202020204" pitchFamily="34" charset="0"/>
              </a:rPr>
              <a:t> - Chris</a:t>
            </a:r>
            <a:endParaRPr lang="EN-US" dirty="0">
              <a:solidFill>
                <a:srgbClr val="092F57"/>
              </a:solidFill>
              <a:latin typeface="Arial" panose="020B0604020202020204" pitchFamily="34" charset="0"/>
              <a:cs typeface="Arial" panose="020B0604020202020204" pitchFamily="34" charset="0"/>
            </a:endParaRP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Resources</a:t>
            </a:r>
            <a:r>
              <a:rPr lang="en-US" dirty="0">
                <a:solidFill>
                  <a:srgbClr val="092F57"/>
                </a:solidFill>
                <a:latin typeface="Arial" panose="020B0604020202020204" pitchFamily="34" charset="0"/>
                <a:cs typeface="Arial" panose="020B0604020202020204" pitchFamily="34" charset="0"/>
              </a:rPr>
              <a:t> - Chris</a:t>
            </a:r>
            <a:endParaRPr lang="EN-US" dirty="0">
              <a:solidFill>
                <a:srgbClr val="092F57"/>
              </a:solidFill>
              <a:latin typeface="Arial" panose="020B0604020202020204" pitchFamily="34" charset="0"/>
              <a:cs typeface="Arial" panose="020B0604020202020204" pitchFamily="34" charset="0"/>
            </a:endParaRP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Q&amp;A</a:t>
            </a:r>
            <a:r>
              <a:rPr lang="en-US" dirty="0">
                <a:solidFill>
                  <a:srgbClr val="092F57"/>
                </a:solidFill>
                <a:latin typeface="Arial" panose="020B0604020202020204" pitchFamily="34" charset="0"/>
                <a:cs typeface="Arial" panose="020B0604020202020204" pitchFamily="34" charset="0"/>
              </a:rPr>
              <a:t> - TINA</a:t>
            </a:r>
            <a:endParaRPr lang="EN-US" dirty="0">
              <a:solidFill>
                <a:srgbClr val="092F57"/>
              </a:solidFill>
              <a:latin typeface="Arial" panose="020B0604020202020204" pitchFamily="34" charset="0"/>
              <a:cs typeface="Arial" panose="020B0604020202020204" pitchFamily="34" charset="0"/>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Without any further ado I’d like to introduce you all to Elijah!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60A64D-9269-4E22-A82A-EB0CC43C8A49}" type="slidenum">
              <a:rPr lang="en-US"/>
              <a:t>3</a:t>
            </a:fld>
            <a:endParaRPr lang="en-US"/>
          </a:p>
        </p:txBody>
      </p:sp>
    </p:spTree>
    <p:extLst>
      <p:ext uri="{BB962C8B-B14F-4D97-AF65-F5344CB8AC3E}">
        <p14:creationId xmlns:p14="http://schemas.microsoft.com/office/powerpoint/2010/main" val="19172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of you may have already had a chance to meet Elijah - he joined the Luma OCM Team last month and has settled right 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Elijah would you like to take a minute and introduce yourself?</a:t>
            </a:r>
          </a:p>
          <a:p>
            <a:endParaRPr lang="en-US" dirty="0"/>
          </a:p>
        </p:txBody>
      </p:sp>
      <p:sp>
        <p:nvSpPr>
          <p:cNvPr id="4" name="Slide Number Placeholder 3"/>
          <p:cNvSpPr>
            <a:spLocks noGrp="1"/>
          </p:cNvSpPr>
          <p:nvPr>
            <p:ph type="sldNum" sz="quarter" idx="5"/>
          </p:nvPr>
        </p:nvSpPr>
        <p:spPr/>
        <p:txBody>
          <a:bodyPr/>
          <a:lstStyle/>
          <a:p>
            <a:fld id="{CE60A64D-9269-4E22-A82A-EB0CC43C8A49}" type="slidenum">
              <a:rPr lang="en-US" smtClean="0"/>
              <a:t>4</a:t>
            </a:fld>
            <a:endParaRPr lang="en-US"/>
          </a:p>
        </p:txBody>
      </p:sp>
    </p:spTree>
    <p:extLst>
      <p:ext uri="{BB962C8B-B14F-4D97-AF65-F5344CB8AC3E}">
        <p14:creationId xmlns:p14="http://schemas.microsoft.com/office/powerpoint/2010/main" val="59199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Elijah howdy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Thanks Elijah we are so glad to have you!</a:t>
            </a:r>
          </a:p>
          <a:p>
            <a:r>
              <a:rPr lang="en-US" sz="1200" kern="1200" dirty="0">
                <a:solidFill>
                  <a:schemeClr val="tx1"/>
                </a:solidFill>
                <a:effectLst/>
                <a:latin typeface="+mn-lt"/>
                <a:ea typeface="+mn-ea"/>
                <a:cs typeface="+mn-cs"/>
              </a:rPr>
              <a:t> </a:t>
            </a:r>
          </a:p>
          <a:p>
            <a:r>
              <a:rPr lang="en-US" sz="1200" kern="1200">
                <a:solidFill>
                  <a:schemeClr val="tx1"/>
                </a:solidFill>
                <a:effectLst/>
                <a:latin typeface="+mn-lt"/>
                <a:ea typeface="+mn-ea"/>
                <a:cs typeface="+mn-cs"/>
              </a:rPr>
              <a:t>Danielle, ready to update us on the Budget launch?</a:t>
            </a:r>
          </a:p>
          <a:p>
            <a:endParaRPr lang="en-US"/>
          </a:p>
        </p:txBody>
      </p:sp>
      <p:sp>
        <p:nvSpPr>
          <p:cNvPr id="4" name="Slide Number Placeholder 3"/>
          <p:cNvSpPr>
            <a:spLocks noGrp="1"/>
          </p:cNvSpPr>
          <p:nvPr>
            <p:ph type="sldNum" sz="quarter" idx="5"/>
          </p:nvPr>
        </p:nvSpPr>
        <p:spPr/>
        <p:txBody>
          <a:bodyPr/>
          <a:lstStyle/>
          <a:p>
            <a:fld id="{CE60A64D-9269-4E22-A82A-EB0CC43C8A49}" type="slidenum">
              <a:rPr lang="en-US" smtClean="0"/>
              <a:t>5</a:t>
            </a:fld>
            <a:endParaRPr lang="en-US"/>
          </a:p>
        </p:txBody>
      </p:sp>
    </p:spTree>
    <p:extLst>
      <p:ext uri="{BB962C8B-B14F-4D97-AF65-F5344CB8AC3E}">
        <p14:creationId xmlns:p14="http://schemas.microsoft.com/office/powerpoint/2010/main" val="371693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Elijah</a:t>
            </a:r>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16</a:t>
            </a:fld>
            <a:endParaRPr lang="en-US"/>
          </a:p>
        </p:txBody>
      </p:sp>
    </p:spTree>
    <p:extLst>
      <p:ext uri="{BB962C8B-B14F-4D97-AF65-F5344CB8AC3E}">
        <p14:creationId xmlns:p14="http://schemas.microsoft.com/office/powerpoint/2010/main" val="259660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17</a:t>
            </a:fld>
            <a:endParaRPr lang="en-US"/>
          </a:p>
        </p:txBody>
      </p:sp>
    </p:spTree>
    <p:extLst>
      <p:ext uri="{BB962C8B-B14F-4D97-AF65-F5344CB8AC3E}">
        <p14:creationId xmlns:p14="http://schemas.microsoft.com/office/powerpoint/2010/main" val="156402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Luma Showcases are intended to provide an opportunity for anyone and everyone to get some exposure to the Luma system. The Luma Showcases are intended to be intended for a higher level and less technical in nature so that any State Employee could benefit from attending and getting the information. Hopefully you will be able to help us get the work out so that anyone interested in the topic for the month will know they are happening and how to get signed up to </a:t>
            </a:r>
            <a:r>
              <a:rPr lang="en-US" sz="1200" b="0" i="0" kern="1200" dirty="0" err="1">
                <a:solidFill>
                  <a:schemeClr val="tx1"/>
                </a:solidFill>
                <a:effectLst/>
                <a:latin typeface="+mn-lt"/>
                <a:ea typeface="+mn-ea"/>
                <a:cs typeface="+mn-cs"/>
              </a:rPr>
              <a:t>attend!This</a:t>
            </a:r>
            <a:r>
              <a:rPr lang="en-US" sz="1200" b="0" i="0" kern="1200" dirty="0">
                <a:solidFill>
                  <a:schemeClr val="tx1"/>
                </a:solidFill>
                <a:effectLst/>
                <a:latin typeface="+mn-lt"/>
                <a:ea typeface="+mn-ea"/>
                <a:cs typeface="+mn-cs"/>
              </a:rPr>
              <a:t> month the Procurement Team will show off some of the procurement or purchasing related functionality in Luma. The procurement module includes things like requisitions, a really exciting punch out system that is almost like a Amazon- </a:t>
            </a:r>
            <a:r>
              <a:rPr lang="en-US" sz="1200" b="0" i="0" kern="1200" dirty="0" err="1">
                <a:solidFill>
                  <a:schemeClr val="tx1"/>
                </a:solidFill>
                <a:effectLst/>
                <a:latin typeface="+mn-lt"/>
                <a:ea typeface="+mn-ea"/>
                <a:cs typeface="+mn-cs"/>
              </a:rPr>
              <a:t>ish</a:t>
            </a:r>
            <a:r>
              <a:rPr lang="en-US" sz="1200" b="0" i="0" kern="1200" dirty="0">
                <a:solidFill>
                  <a:schemeClr val="tx1"/>
                </a:solidFill>
                <a:effectLst/>
                <a:latin typeface="+mn-lt"/>
                <a:ea typeface="+mn-ea"/>
                <a:cs typeface="+mn-cs"/>
              </a:rPr>
              <a:t> tool that State Employees can use to purchase or order or request things like office supplies. It won’t be a free for all ordering system, but it will make a purchasing and requesting items state employees need pretty slick. Agencies will have the ability to set up how this will work – who will be able to use it, the approval process and the like to fit their needs. We might also hear about strategic sourcing, contract management, the supplier portal and inventory </a:t>
            </a:r>
            <a:r>
              <a:rPr lang="en-US" sz="1200" b="0" i="0" kern="1200" dirty="0" err="1">
                <a:solidFill>
                  <a:schemeClr val="tx1"/>
                </a:solidFill>
                <a:effectLst/>
                <a:latin typeface="+mn-lt"/>
                <a:ea typeface="+mn-ea"/>
                <a:cs typeface="+mn-cs"/>
              </a:rPr>
              <a:t>control.In</a:t>
            </a:r>
            <a:r>
              <a:rPr lang="en-US" sz="1200" b="0" i="0" kern="1200" dirty="0">
                <a:solidFill>
                  <a:schemeClr val="tx1"/>
                </a:solidFill>
                <a:effectLst/>
                <a:latin typeface="+mn-lt"/>
                <a:ea typeface="+mn-ea"/>
                <a:cs typeface="+mn-cs"/>
              </a:rPr>
              <a:t> April there are two topics that we are hoping there will be a lot of interest in. The Reports Team will be showing some of the reports and reporting capabilities in the Luma System. We will also hear from the Luma Team members working on the plan for when the rubber hits the road and share some of the plans and activities that will be taking place to help us make the cut over on July first turning the lights off on STARs and the lights on in </a:t>
            </a:r>
            <a:r>
              <a:rPr lang="en-US" sz="1200" b="0" i="0" kern="1200" dirty="0" err="1">
                <a:solidFill>
                  <a:schemeClr val="tx1"/>
                </a:solidFill>
                <a:effectLst/>
                <a:latin typeface="+mn-lt"/>
                <a:ea typeface="+mn-ea"/>
                <a:cs typeface="+mn-cs"/>
              </a:rPr>
              <a:t>Luma!In</a:t>
            </a:r>
            <a:r>
              <a:rPr lang="en-US" sz="1200" b="0" i="0" kern="1200" dirty="0">
                <a:solidFill>
                  <a:schemeClr val="tx1"/>
                </a:solidFill>
                <a:effectLst/>
                <a:latin typeface="+mn-lt"/>
                <a:ea typeface="+mn-ea"/>
                <a:cs typeface="+mn-cs"/>
              </a:rPr>
              <a:t> May the Expense Management Team will be sharing some or showing off some of the exciting tools, and features related to the XM Module in Luma. XM is the Luma module that will handle things like P-Cards, and Employee Travel – planning, reimbursements, approval processing – all that fun </a:t>
            </a:r>
            <a:r>
              <a:rPr lang="en-US" sz="1200" b="0" i="0" kern="1200" dirty="0" err="1">
                <a:solidFill>
                  <a:schemeClr val="tx1"/>
                </a:solidFill>
                <a:effectLst/>
                <a:latin typeface="+mn-lt"/>
                <a:ea typeface="+mn-ea"/>
                <a:cs typeface="+mn-cs"/>
              </a:rPr>
              <a:t>stuff!Lots</a:t>
            </a:r>
            <a:r>
              <a:rPr lang="en-US" sz="1200" b="0" i="0" kern="1200" dirty="0">
                <a:solidFill>
                  <a:schemeClr val="tx1"/>
                </a:solidFill>
                <a:effectLst/>
                <a:latin typeface="+mn-lt"/>
                <a:ea typeface="+mn-ea"/>
                <a:cs typeface="+mn-cs"/>
              </a:rPr>
              <a:t> of fun and exciting things on the horizon – please </a:t>
            </a:r>
            <a:r>
              <a:rPr lang="en-US" sz="1200" b="0" i="0" kern="1200" dirty="0" err="1">
                <a:solidFill>
                  <a:schemeClr val="tx1"/>
                </a:solidFill>
                <a:effectLst/>
                <a:latin typeface="+mn-lt"/>
                <a:ea typeface="+mn-ea"/>
                <a:cs typeface="+mn-cs"/>
              </a:rPr>
              <a:t>please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please</a:t>
            </a:r>
            <a:r>
              <a:rPr lang="en-US" sz="1200" b="0" i="0" kern="1200">
                <a:solidFill>
                  <a:schemeClr val="tx1"/>
                </a:solidFill>
                <a:effectLst/>
                <a:latin typeface="+mn-lt"/>
                <a:ea typeface="+mn-ea"/>
                <a:cs typeface="+mn-cs"/>
              </a:rPr>
              <a:t> help us get the word out and get as many people as possible on!</a:t>
            </a:r>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18</a:t>
            </a:fld>
            <a:endParaRPr lang="en-US"/>
          </a:p>
        </p:txBody>
      </p:sp>
    </p:spTree>
    <p:extLst>
      <p:ext uri="{BB962C8B-B14F-4D97-AF65-F5344CB8AC3E}">
        <p14:creationId xmlns:p14="http://schemas.microsoft.com/office/powerpoint/2010/main" val="273794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10"/>
          </p:nvPr>
        </p:nvSpPr>
        <p:spPr/>
        <p:txBody>
          <a:bodyPr/>
          <a:lstStyle/>
          <a:p>
            <a:fld id="{CE60A64D-9269-4E22-A82A-EB0CC43C8A49}" type="slidenum">
              <a:rPr lang="en-US"/>
              <a:t>19</a:t>
            </a:fld>
            <a:endParaRPr lang="en-US"/>
          </a:p>
        </p:txBody>
      </p:sp>
    </p:spTree>
    <p:extLst>
      <p:ext uri="{BB962C8B-B14F-4D97-AF65-F5344CB8AC3E}">
        <p14:creationId xmlns:p14="http://schemas.microsoft.com/office/powerpoint/2010/main" val="1933949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512BCB-F087-4D87-B489-AD8943C946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538" b="56700"/>
          <a:stretch/>
        </p:blipFill>
        <p:spPr>
          <a:xfrm>
            <a:off x="-10686" y="4546208"/>
            <a:ext cx="12192001" cy="1629624"/>
          </a:xfrm>
          <a:prstGeom prst="rect">
            <a:avLst/>
          </a:prstGeom>
        </p:spPr>
      </p:pic>
      <p:pic>
        <p:nvPicPr>
          <p:cNvPr id="9" name="Picture 8">
            <a:extLst>
              <a:ext uri="{FF2B5EF4-FFF2-40B4-BE49-F238E27FC236}">
                <a16:creationId xmlns:a16="http://schemas.microsoft.com/office/drawing/2014/main" id="{398CE205-460D-4CDA-9E02-0A33CABE4397}"/>
              </a:ext>
            </a:extLst>
          </p:cNvPr>
          <p:cNvPicPr>
            <a:picLocks noChangeAspect="1"/>
          </p:cNvPicPr>
          <p:nvPr userDrawn="1"/>
        </p:nvPicPr>
        <p:blipFill rotWithShape="1">
          <a:blip r:embed="rId3"/>
          <a:srcRect l="77385" t="15682" r="2464" b="57878"/>
          <a:stretch/>
        </p:blipFill>
        <p:spPr>
          <a:xfrm>
            <a:off x="5655899" y="5132653"/>
            <a:ext cx="289932" cy="325615"/>
          </a:xfrm>
          <a:prstGeom prst="rect">
            <a:avLst/>
          </a:prstGeom>
        </p:spPr>
      </p:pic>
      <p:pic>
        <p:nvPicPr>
          <p:cNvPr id="10" name="Picture 9">
            <a:extLst>
              <a:ext uri="{FF2B5EF4-FFF2-40B4-BE49-F238E27FC236}">
                <a16:creationId xmlns:a16="http://schemas.microsoft.com/office/drawing/2014/main" id="{93D11AA2-979D-4181-AAF1-DA5FA3A7103B}"/>
              </a:ext>
            </a:extLst>
          </p:cNvPr>
          <p:cNvPicPr>
            <a:picLocks noChangeAspect="1"/>
          </p:cNvPicPr>
          <p:nvPr userDrawn="1"/>
        </p:nvPicPr>
        <p:blipFill rotWithShape="1">
          <a:blip r:embed="rId4"/>
          <a:srcRect l="76951" t="44956" r="5068" b="34501"/>
          <a:stretch/>
        </p:blipFill>
        <p:spPr>
          <a:xfrm>
            <a:off x="5655899" y="5495293"/>
            <a:ext cx="258708" cy="254247"/>
          </a:xfrm>
          <a:prstGeom prst="rect">
            <a:avLst/>
          </a:prstGeom>
        </p:spPr>
      </p:pic>
      <p:pic>
        <p:nvPicPr>
          <p:cNvPr id="11" name="Picture 10">
            <a:extLst>
              <a:ext uri="{FF2B5EF4-FFF2-40B4-BE49-F238E27FC236}">
                <a16:creationId xmlns:a16="http://schemas.microsoft.com/office/drawing/2014/main" id="{4D33D91B-8350-4076-B6B5-F86C2E646F2A}"/>
              </a:ext>
            </a:extLst>
          </p:cNvPr>
          <p:cNvPicPr>
            <a:picLocks noChangeAspect="1"/>
          </p:cNvPicPr>
          <p:nvPr userDrawn="1"/>
        </p:nvPicPr>
        <p:blipFill rotWithShape="1">
          <a:blip r:embed="rId4"/>
          <a:srcRect l="65481" t="64779" r="17778" b="15758"/>
          <a:stretch/>
        </p:blipFill>
        <p:spPr>
          <a:xfrm>
            <a:off x="5489338" y="5736750"/>
            <a:ext cx="240867" cy="240866"/>
          </a:xfrm>
          <a:prstGeom prst="rect">
            <a:avLst/>
          </a:prstGeom>
        </p:spPr>
      </p:pic>
      <p:pic>
        <p:nvPicPr>
          <p:cNvPr id="12" name="Picture 11">
            <a:extLst>
              <a:ext uri="{FF2B5EF4-FFF2-40B4-BE49-F238E27FC236}">
                <a16:creationId xmlns:a16="http://schemas.microsoft.com/office/drawing/2014/main" id="{6A46EC00-B6BA-4A0C-93C4-BBA19494597D}"/>
              </a:ext>
            </a:extLst>
          </p:cNvPr>
          <p:cNvPicPr>
            <a:picLocks noChangeAspect="1"/>
          </p:cNvPicPr>
          <p:nvPr userDrawn="1"/>
        </p:nvPicPr>
        <p:blipFill rotWithShape="1">
          <a:blip r:embed="rId4"/>
          <a:srcRect l="48760" t="74102" r="34809" b="7877"/>
          <a:stretch/>
        </p:blipFill>
        <p:spPr>
          <a:xfrm>
            <a:off x="5249735" y="5858748"/>
            <a:ext cx="236406" cy="223025"/>
          </a:xfrm>
          <a:prstGeom prst="rect">
            <a:avLst/>
          </a:prstGeom>
        </p:spPr>
      </p:pic>
      <p:pic>
        <p:nvPicPr>
          <p:cNvPr id="13" name="Picture 12">
            <a:extLst>
              <a:ext uri="{FF2B5EF4-FFF2-40B4-BE49-F238E27FC236}">
                <a16:creationId xmlns:a16="http://schemas.microsoft.com/office/drawing/2014/main" id="{C4E5EBBF-0FF9-4D17-8509-05BAED195D6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41300" t="37659" r="56919" b="59008"/>
          <a:stretch/>
        </p:blipFill>
        <p:spPr>
          <a:xfrm>
            <a:off x="5036167" y="5843790"/>
            <a:ext cx="217130" cy="228600"/>
          </a:xfrm>
          <a:prstGeom prst="rect">
            <a:avLst/>
          </a:prstGeom>
        </p:spPr>
      </p:pic>
      <p:pic>
        <p:nvPicPr>
          <p:cNvPr id="14" name="Picture 13">
            <a:extLst>
              <a:ext uri="{FF2B5EF4-FFF2-40B4-BE49-F238E27FC236}">
                <a16:creationId xmlns:a16="http://schemas.microsoft.com/office/drawing/2014/main" id="{5FD8604F-7810-4835-83E1-6DEF10D2780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9801" t="36788" r="58590" b="60440"/>
          <a:stretch/>
        </p:blipFill>
        <p:spPr>
          <a:xfrm>
            <a:off x="4852215" y="5782948"/>
            <a:ext cx="196112" cy="190124"/>
          </a:xfrm>
          <a:prstGeom prst="rect">
            <a:avLst/>
          </a:prstGeom>
        </p:spPr>
      </p:pic>
      <p:pic>
        <p:nvPicPr>
          <p:cNvPr id="15" name="Picture 14">
            <a:extLst>
              <a:ext uri="{FF2B5EF4-FFF2-40B4-BE49-F238E27FC236}">
                <a16:creationId xmlns:a16="http://schemas.microsoft.com/office/drawing/2014/main" id="{F26A13C4-709A-42D1-BEC2-EBA78837730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146" t="32561" r="60406" b="65019"/>
          <a:stretch/>
        </p:blipFill>
        <p:spPr>
          <a:xfrm>
            <a:off x="4650256" y="5495721"/>
            <a:ext cx="176525" cy="165933"/>
          </a:xfrm>
          <a:prstGeom prst="rect">
            <a:avLst/>
          </a:prstGeom>
        </p:spPr>
      </p:pic>
      <p:pic>
        <p:nvPicPr>
          <p:cNvPr id="16" name="Picture 15">
            <a:extLst>
              <a:ext uri="{FF2B5EF4-FFF2-40B4-BE49-F238E27FC236}">
                <a16:creationId xmlns:a16="http://schemas.microsoft.com/office/drawing/2014/main" id="{C047AB66-AB65-4BAC-A378-20A7C8A995A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827" t="34854" r="59902" b="62687"/>
          <a:stretch/>
        </p:blipFill>
        <p:spPr>
          <a:xfrm>
            <a:off x="4731684" y="5648902"/>
            <a:ext cx="154879" cy="168700"/>
          </a:xfrm>
          <a:prstGeom prst="rect">
            <a:avLst/>
          </a:prstGeom>
        </p:spPr>
      </p:pic>
      <p:pic>
        <p:nvPicPr>
          <p:cNvPr id="17" name="Picture 16">
            <a:extLst>
              <a:ext uri="{FF2B5EF4-FFF2-40B4-BE49-F238E27FC236}">
                <a16:creationId xmlns:a16="http://schemas.microsoft.com/office/drawing/2014/main" id="{4C9F0716-7FC0-4F6B-8AA8-A321E4286A6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047" t="30252" r="60665" b="67456"/>
          <a:stretch/>
        </p:blipFill>
        <p:spPr>
          <a:xfrm>
            <a:off x="4640054" y="5330649"/>
            <a:ext cx="157163" cy="157162"/>
          </a:xfrm>
          <a:prstGeom prst="rect">
            <a:avLst/>
          </a:prstGeom>
        </p:spPr>
      </p:pic>
      <p:pic>
        <p:nvPicPr>
          <p:cNvPr id="18" name="Picture 17">
            <a:extLst>
              <a:ext uri="{FF2B5EF4-FFF2-40B4-BE49-F238E27FC236}">
                <a16:creationId xmlns:a16="http://schemas.microsoft.com/office/drawing/2014/main" id="{18498F74-0F92-46A3-83CF-1AE7791D9AD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038" t="28022" r="60751" b="69895"/>
          <a:stretch/>
        </p:blipFill>
        <p:spPr>
          <a:xfrm>
            <a:off x="4637249" y="5180804"/>
            <a:ext cx="147638" cy="142875"/>
          </a:xfrm>
          <a:prstGeom prst="rect">
            <a:avLst/>
          </a:prstGeom>
        </p:spPr>
      </p:pic>
      <p:sp>
        <p:nvSpPr>
          <p:cNvPr id="23" name="Rectangle 22">
            <a:extLst>
              <a:ext uri="{FF2B5EF4-FFF2-40B4-BE49-F238E27FC236}">
                <a16:creationId xmlns:a16="http://schemas.microsoft.com/office/drawing/2014/main" id="{81738565-E77A-4B74-B954-7FFAB4AF3461}"/>
              </a:ext>
            </a:extLst>
          </p:cNvPr>
          <p:cNvSpPr/>
          <p:nvPr userDrawn="1"/>
        </p:nvSpPr>
        <p:spPr>
          <a:xfrm>
            <a:off x="-2140" y="6340923"/>
            <a:ext cx="12192000" cy="93995"/>
          </a:xfrm>
          <a:prstGeom prst="rect">
            <a:avLst/>
          </a:prstGeom>
          <a:solidFill>
            <a:srgbClr val="FFB81C"/>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DFA440-937D-4DAF-8003-F4C53E534504}"/>
              </a:ext>
            </a:extLst>
          </p:cNvPr>
          <p:cNvSpPr/>
          <p:nvPr userDrawn="1"/>
        </p:nvSpPr>
        <p:spPr>
          <a:xfrm>
            <a:off x="0" y="6407781"/>
            <a:ext cx="12192000" cy="444415"/>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9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50"/>
                                        <p:tgtEl>
                                          <p:spTgt spid="18"/>
                                        </p:tgtEl>
                                      </p:cBhvr>
                                    </p:animEffect>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250" tmFilter="0, 0; .2, .5; .8, .5; 1, 0"/>
                                        <p:tgtEl>
                                          <p:spTgt spid="18"/>
                                        </p:tgtEl>
                                      </p:cBhvr>
                                    </p:animEffect>
                                    <p:animScale>
                                      <p:cBhvr>
                                        <p:cTn id="14" dur="125" autoRev="1" fill="hold"/>
                                        <p:tgtEl>
                                          <p:spTgt spid="18"/>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childTnLst>
                                </p:cTn>
                              </p:par>
                            </p:childTnLst>
                          </p:cTn>
                        </p:par>
                        <p:par>
                          <p:cTn id="18" fill="hold">
                            <p:stCondLst>
                              <p:cond delay="1250"/>
                            </p:stCondLst>
                            <p:childTnLst>
                              <p:par>
                                <p:cTn id="19" presetID="26" presetClass="emph" presetSubtype="0" fill="hold" nodeType="afterEffect">
                                  <p:stCondLst>
                                    <p:cond delay="0"/>
                                  </p:stCondLst>
                                  <p:childTnLst>
                                    <p:animEffect transition="out" filter="fade">
                                      <p:cBhvr>
                                        <p:cTn id="20" dur="250" tmFilter="0, 0; .2, .5; .8, .5; 1, 0"/>
                                        <p:tgtEl>
                                          <p:spTgt spid="17"/>
                                        </p:tgtEl>
                                      </p:cBhvr>
                                    </p:animEffect>
                                    <p:animScale>
                                      <p:cBhvr>
                                        <p:cTn id="21" dur="125" autoRev="1" fill="hold"/>
                                        <p:tgtEl>
                                          <p:spTgt spid="17"/>
                                        </p:tgtEl>
                                      </p:cBhvr>
                                      <p:by x="105000" y="105000"/>
                                    </p:animScale>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50"/>
                                        <p:tgtEl>
                                          <p:spTgt spid="15"/>
                                        </p:tgtEl>
                                      </p:cBhvr>
                                    </p:animEffect>
                                  </p:childTnLst>
                                </p:cTn>
                              </p:par>
                            </p:childTnLst>
                          </p:cTn>
                        </p:par>
                        <p:par>
                          <p:cTn id="25" fill="hold">
                            <p:stCondLst>
                              <p:cond delay="1500"/>
                            </p:stCondLst>
                            <p:childTnLst>
                              <p:par>
                                <p:cTn id="26" presetID="26" presetClass="emph" presetSubtype="0" fill="hold" nodeType="afterEffect">
                                  <p:stCondLst>
                                    <p:cond delay="0"/>
                                  </p:stCondLst>
                                  <p:childTnLst>
                                    <p:animEffect transition="out" filter="fade">
                                      <p:cBhvr>
                                        <p:cTn id="27" dur="250" tmFilter="0, 0; .2, .5; .8, .5; 1, 0"/>
                                        <p:tgtEl>
                                          <p:spTgt spid="15"/>
                                        </p:tgtEl>
                                      </p:cBhvr>
                                    </p:animEffect>
                                    <p:animScale>
                                      <p:cBhvr>
                                        <p:cTn id="28" dur="125" autoRev="1" fill="hold"/>
                                        <p:tgtEl>
                                          <p:spTgt spid="15"/>
                                        </p:tgtEl>
                                      </p:cBhvr>
                                      <p:by x="105000" y="105000"/>
                                    </p:animScale>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childTnLst>
                          </p:cTn>
                        </p:par>
                        <p:par>
                          <p:cTn id="32" fill="hold">
                            <p:stCondLst>
                              <p:cond delay="1750"/>
                            </p:stCondLst>
                            <p:childTnLst>
                              <p:par>
                                <p:cTn id="33" presetID="26" presetClass="emph" presetSubtype="0" fill="hold" nodeType="afterEffect">
                                  <p:stCondLst>
                                    <p:cond delay="0"/>
                                  </p:stCondLst>
                                  <p:childTnLst>
                                    <p:animEffect transition="out" filter="fade">
                                      <p:cBhvr>
                                        <p:cTn id="34" dur="250" tmFilter="0, 0; .2, .5; .8, .5; 1, 0"/>
                                        <p:tgtEl>
                                          <p:spTgt spid="16"/>
                                        </p:tgtEl>
                                      </p:cBhvr>
                                    </p:animEffect>
                                    <p:animScale>
                                      <p:cBhvr>
                                        <p:cTn id="35" dur="125" autoRev="1" fill="hold"/>
                                        <p:tgtEl>
                                          <p:spTgt spid="16"/>
                                        </p:tgtEl>
                                      </p:cBhvr>
                                      <p:by x="105000" y="105000"/>
                                    </p:animScale>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50"/>
                                        <p:tgtEl>
                                          <p:spTgt spid="14"/>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250" tmFilter="0, 0; .2, .5; .8, .5; 1, 0"/>
                                        <p:tgtEl>
                                          <p:spTgt spid="14"/>
                                        </p:tgtEl>
                                      </p:cBhvr>
                                    </p:animEffect>
                                    <p:animScale>
                                      <p:cBhvr>
                                        <p:cTn id="42" dur="125" autoRev="1" fill="hold"/>
                                        <p:tgtEl>
                                          <p:spTgt spid="14"/>
                                        </p:tgtEl>
                                      </p:cBhvr>
                                      <p:by x="105000" y="105000"/>
                                    </p:animScale>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50"/>
                                        <p:tgtEl>
                                          <p:spTgt spid="13"/>
                                        </p:tgtEl>
                                      </p:cBhvr>
                                    </p:animEffect>
                                  </p:childTnLst>
                                </p:cTn>
                              </p:par>
                            </p:childTnLst>
                          </p:cTn>
                        </p:par>
                        <p:par>
                          <p:cTn id="46" fill="hold">
                            <p:stCondLst>
                              <p:cond delay="2250"/>
                            </p:stCondLst>
                            <p:childTnLst>
                              <p:par>
                                <p:cTn id="47" presetID="26" presetClass="emph" presetSubtype="0" fill="hold" nodeType="afterEffect">
                                  <p:stCondLst>
                                    <p:cond delay="0"/>
                                  </p:stCondLst>
                                  <p:childTnLst>
                                    <p:animEffect transition="out" filter="fade">
                                      <p:cBhvr>
                                        <p:cTn id="48" dur="250" tmFilter="0, 0; .2, .5; .8, .5; 1, 0"/>
                                        <p:tgtEl>
                                          <p:spTgt spid="13"/>
                                        </p:tgtEl>
                                      </p:cBhvr>
                                    </p:animEffect>
                                    <p:animScale>
                                      <p:cBhvr>
                                        <p:cTn id="49" dur="125" autoRev="1" fill="hold"/>
                                        <p:tgtEl>
                                          <p:spTgt spid="13"/>
                                        </p:tgtEl>
                                      </p:cBhvr>
                                      <p:by x="105000" y="105000"/>
                                    </p:animScale>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50"/>
                                        <p:tgtEl>
                                          <p:spTgt spid="12"/>
                                        </p:tgtEl>
                                      </p:cBhvr>
                                    </p:animEffect>
                                  </p:childTnLst>
                                </p:cTn>
                              </p:par>
                            </p:childTnLst>
                          </p:cTn>
                        </p:par>
                        <p:par>
                          <p:cTn id="53" fill="hold">
                            <p:stCondLst>
                              <p:cond delay="2500"/>
                            </p:stCondLst>
                            <p:childTnLst>
                              <p:par>
                                <p:cTn id="54" presetID="26" presetClass="emph" presetSubtype="0" fill="hold" nodeType="afterEffect">
                                  <p:stCondLst>
                                    <p:cond delay="0"/>
                                  </p:stCondLst>
                                  <p:childTnLst>
                                    <p:animEffect transition="out" filter="fade">
                                      <p:cBhvr>
                                        <p:cTn id="55" dur="250" tmFilter="0, 0; .2, .5; .8, .5; 1, 0"/>
                                        <p:tgtEl>
                                          <p:spTgt spid="12"/>
                                        </p:tgtEl>
                                      </p:cBhvr>
                                    </p:animEffect>
                                    <p:animScale>
                                      <p:cBhvr>
                                        <p:cTn id="56" dur="125" autoRev="1" fill="hold"/>
                                        <p:tgtEl>
                                          <p:spTgt spid="12"/>
                                        </p:tgtEl>
                                      </p:cBhvr>
                                      <p:by x="105000" y="105000"/>
                                    </p:animScale>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childTnLst>
                                </p:cTn>
                              </p:par>
                            </p:childTnLst>
                          </p:cTn>
                        </p:par>
                        <p:par>
                          <p:cTn id="60" fill="hold">
                            <p:stCondLst>
                              <p:cond delay="2750"/>
                            </p:stCondLst>
                            <p:childTnLst>
                              <p:par>
                                <p:cTn id="61" presetID="26" presetClass="emph" presetSubtype="0" fill="hold" nodeType="afterEffect">
                                  <p:stCondLst>
                                    <p:cond delay="0"/>
                                  </p:stCondLst>
                                  <p:childTnLst>
                                    <p:animEffect transition="out" filter="fade">
                                      <p:cBhvr>
                                        <p:cTn id="62" dur="250" tmFilter="0, 0; .2, .5; .8, .5; 1, 0"/>
                                        <p:tgtEl>
                                          <p:spTgt spid="11"/>
                                        </p:tgtEl>
                                      </p:cBhvr>
                                    </p:animEffect>
                                    <p:animScale>
                                      <p:cBhvr>
                                        <p:cTn id="63" dur="125" autoRev="1" fill="hold"/>
                                        <p:tgtEl>
                                          <p:spTgt spid="11"/>
                                        </p:tgtEl>
                                      </p:cBhvr>
                                      <p:by x="105000" y="105000"/>
                                    </p:animScale>
                                  </p:childTnLst>
                                </p:cTn>
                              </p:par>
                              <p:par>
                                <p:cTn id="64" presetID="10"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250"/>
                                        <p:tgtEl>
                                          <p:spTgt spid="10"/>
                                        </p:tgtEl>
                                      </p:cBhvr>
                                    </p:animEffect>
                                  </p:childTnLst>
                                </p:cTn>
                              </p:par>
                            </p:childTnLst>
                          </p:cTn>
                        </p:par>
                        <p:par>
                          <p:cTn id="67" fill="hold">
                            <p:stCondLst>
                              <p:cond delay="3000"/>
                            </p:stCondLst>
                            <p:childTnLst>
                              <p:par>
                                <p:cTn id="68" presetID="26" presetClass="emph" presetSubtype="0" fill="hold" nodeType="afterEffect">
                                  <p:stCondLst>
                                    <p:cond delay="0"/>
                                  </p:stCondLst>
                                  <p:childTnLst>
                                    <p:animEffect transition="out" filter="fade">
                                      <p:cBhvr>
                                        <p:cTn id="69" dur="250" tmFilter="0, 0; .2, .5; .8, .5; 1, 0"/>
                                        <p:tgtEl>
                                          <p:spTgt spid="10"/>
                                        </p:tgtEl>
                                      </p:cBhvr>
                                    </p:animEffect>
                                    <p:animScale>
                                      <p:cBhvr>
                                        <p:cTn id="70" dur="125" autoRev="1" fill="hold"/>
                                        <p:tgtEl>
                                          <p:spTgt spid="10"/>
                                        </p:tgtEl>
                                      </p:cBhvr>
                                      <p:by x="105000" y="105000"/>
                                    </p:animScale>
                                  </p:childTnLst>
                                </p:cTn>
                              </p:par>
                              <p:par>
                                <p:cTn id="71" presetID="10"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250"/>
                                        <p:tgtEl>
                                          <p:spTgt spid="9"/>
                                        </p:tgtEl>
                                      </p:cBhvr>
                                    </p:animEffect>
                                  </p:childTnLst>
                                </p:cTn>
                              </p:par>
                            </p:childTnLst>
                          </p:cTn>
                        </p:par>
                        <p:par>
                          <p:cTn id="74" fill="hold">
                            <p:stCondLst>
                              <p:cond delay="3250"/>
                            </p:stCondLst>
                            <p:childTnLst>
                              <p:par>
                                <p:cTn id="75" presetID="26" presetClass="emph" presetSubtype="0" fill="hold" nodeType="afterEffect">
                                  <p:stCondLst>
                                    <p:cond delay="0"/>
                                  </p:stCondLst>
                                  <p:childTnLst>
                                    <p:animEffect transition="out" filter="fade">
                                      <p:cBhvr>
                                        <p:cTn id="76" dur="250" tmFilter="0, 0; .2, .5; .8, .5; 1, 0"/>
                                        <p:tgtEl>
                                          <p:spTgt spid="9"/>
                                        </p:tgtEl>
                                      </p:cBhvr>
                                    </p:animEffect>
                                    <p:animScale>
                                      <p:cBhvr>
                                        <p:cTn id="77" dur="1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2A89-8D22-4887-9744-2F020F50C4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99F274-32D0-47E1-A257-04FCBC727F1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54C454-4367-4D6B-A533-32CAF5A42063}"/>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6/2/2021</a:t>
            </a:fld>
            <a:endParaRPr lang="en-US"/>
          </a:p>
        </p:txBody>
      </p:sp>
      <p:sp>
        <p:nvSpPr>
          <p:cNvPr id="5" name="Footer Placeholder 4">
            <a:extLst>
              <a:ext uri="{FF2B5EF4-FFF2-40B4-BE49-F238E27FC236}">
                <a16:creationId xmlns:a16="http://schemas.microsoft.com/office/drawing/2014/main" id="{741C7FAB-8197-4E36-9D61-EFB247F87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3F3932-C4F6-4273-9532-2D5FBE781DC9}"/>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3511041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AC72-9C38-48D5-91FF-2903FA2F6C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91B28A-CEC3-405B-B0D0-856BA250445F}"/>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656180-2139-4FC1-A51F-71CD47D522E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424FC8-20D0-4230-96C8-5986BCE93EE6}"/>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6/2/2021</a:t>
            </a:fld>
            <a:endParaRPr lang="en-US"/>
          </a:p>
        </p:txBody>
      </p:sp>
      <p:sp>
        <p:nvSpPr>
          <p:cNvPr id="6" name="Footer Placeholder 5">
            <a:extLst>
              <a:ext uri="{FF2B5EF4-FFF2-40B4-BE49-F238E27FC236}">
                <a16:creationId xmlns:a16="http://schemas.microsoft.com/office/drawing/2014/main" id="{1A2D2061-CF6E-43A9-B7D5-CD118AB389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95C4D-E507-4C47-9BCF-94F0DFA2B48E}"/>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86273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07A0-13E7-4820-9552-4DAC5D508FF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2F8B9F8-B3B9-44CA-ABA7-10C5050528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A4B122-01BC-42EE-9B5A-D93FB6056F7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9B4D3-8E18-46CF-9A48-37C62F1651F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39BF4E-FF0E-4748-A293-C7B04A8CBE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8B61C0-761C-46EC-B798-41C674A871FD}"/>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6/2/2021</a:t>
            </a:fld>
            <a:endParaRPr lang="en-US"/>
          </a:p>
        </p:txBody>
      </p:sp>
      <p:sp>
        <p:nvSpPr>
          <p:cNvPr id="8" name="Footer Placeholder 7">
            <a:extLst>
              <a:ext uri="{FF2B5EF4-FFF2-40B4-BE49-F238E27FC236}">
                <a16:creationId xmlns:a16="http://schemas.microsoft.com/office/drawing/2014/main" id="{6214F536-FC6B-4B9C-8997-57F43818B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ACBD3DC-1B75-4D7E-AE78-51AAFC2A1CD8}"/>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243686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A355-9168-4605-A098-1FC4C634A1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15333BC-5CE8-4A36-99BE-78C5BFAED637}"/>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6/2/2021</a:t>
            </a:fld>
            <a:endParaRPr lang="en-US"/>
          </a:p>
        </p:txBody>
      </p:sp>
      <p:sp>
        <p:nvSpPr>
          <p:cNvPr id="4" name="Footer Placeholder 3">
            <a:extLst>
              <a:ext uri="{FF2B5EF4-FFF2-40B4-BE49-F238E27FC236}">
                <a16:creationId xmlns:a16="http://schemas.microsoft.com/office/drawing/2014/main" id="{0C5DC99B-816C-4F2B-AA1C-D8333A4854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4CF7467-F470-4807-8787-A17ED5044BE5}"/>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68162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17875-15AF-43A2-AB59-3134461AE603}"/>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6/2/2021</a:t>
            </a:fld>
            <a:endParaRPr lang="en-US"/>
          </a:p>
        </p:txBody>
      </p:sp>
      <p:sp>
        <p:nvSpPr>
          <p:cNvPr id="3" name="Footer Placeholder 2">
            <a:extLst>
              <a:ext uri="{FF2B5EF4-FFF2-40B4-BE49-F238E27FC236}">
                <a16:creationId xmlns:a16="http://schemas.microsoft.com/office/drawing/2014/main" id="{117CB7B5-7B94-41C3-B496-CC5BC863F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0C213D8-2D88-4181-9560-890385168F67}"/>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1951155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EBF7-752B-4F40-B6A4-B113AFD803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F071A4-915B-4692-BBE9-FA18957AE4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0350ED-C235-4E7E-AECD-BA5A074C67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8601A3-0DA9-4F7E-ACD3-E49ED0F903FC}"/>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6/2/2021</a:t>
            </a:fld>
            <a:endParaRPr lang="en-US"/>
          </a:p>
        </p:txBody>
      </p:sp>
      <p:sp>
        <p:nvSpPr>
          <p:cNvPr id="6" name="Footer Placeholder 5">
            <a:extLst>
              <a:ext uri="{FF2B5EF4-FFF2-40B4-BE49-F238E27FC236}">
                <a16:creationId xmlns:a16="http://schemas.microsoft.com/office/drawing/2014/main" id="{1E4B2F19-79AD-4A58-A28D-FC28F1CB9A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EDF5977-0E78-4B39-83A3-0B64A75BDE96}"/>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9724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A2B8-AFB2-4A6D-9709-88BC15840A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649840-7926-4112-8E5F-A69915FA31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16CA13-F3E5-4213-A958-1E86B16B35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1C6ABE-78B2-446E-BC01-0B54236EEB6B}"/>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6/2/2021</a:t>
            </a:fld>
            <a:endParaRPr lang="en-US"/>
          </a:p>
        </p:txBody>
      </p:sp>
      <p:sp>
        <p:nvSpPr>
          <p:cNvPr id="6" name="Footer Placeholder 5">
            <a:extLst>
              <a:ext uri="{FF2B5EF4-FFF2-40B4-BE49-F238E27FC236}">
                <a16:creationId xmlns:a16="http://schemas.microsoft.com/office/drawing/2014/main" id="{FD15504D-8764-4B59-96F4-0261092751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94A7FFA-56E7-4691-A328-183143FEE51F}"/>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571926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84C4-A48D-4152-9259-2729822FE6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A30B0D-AD8B-4A94-9A8B-24383365D8C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C964D-02D9-4D17-9D53-6B252374152C}"/>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6/2/2021</a:t>
            </a:fld>
            <a:endParaRPr lang="en-US"/>
          </a:p>
        </p:txBody>
      </p:sp>
      <p:sp>
        <p:nvSpPr>
          <p:cNvPr id="5" name="Footer Placeholder 4">
            <a:extLst>
              <a:ext uri="{FF2B5EF4-FFF2-40B4-BE49-F238E27FC236}">
                <a16:creationId xmlns:a16="http://schemas.microsoft.com/office/drawing/2014/main" id="{B8B7A6F1-ECE9-4AA7-B24A-4FDA8497D7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45892F-FFE5-411D-97D9-D6218A7041FB}"/>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1873941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8A408E-3910-44EE-BC9E-DFC302F4E8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F2547-793B-431F-8D9C-A5A4E1909E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430F9-0D13-4D89-8AF7-3E0F9F997B5D}"/>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6/2/2021</a:t>
            </a:fld>
            <a:endParaRPr lang="en-US"/>
          </a:p>
        </p:txBody>
      </p:sp>
      <p:sp>
        <p:nvSpPr>
          <p:cNvPr id="5" name="Footer Placeholder 4">
            <a:extLst>
              <a:ext uri="{FF2B5EF4-FFF2-40B4-BE49-F238E27FC236}">
                <a16:creationId xmlns:a16="http://schemas.microsoft.com/office/drawing/2014/main" id="{A6C36167-933A-46F8-8EE2-17F4E67E1A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56BB41-0104-489F-9ADD-2BDCD01C8F53}"/>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846623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910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3ADA-05A7-435C-92E8-5F81AFD72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1FAC05-3AB5-4232-99FE-578F1BEDBE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56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5748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9493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349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0295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5"/>
            <a:ext cx="11300036" cy="898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9"/>
            <a:ext cx="11029616" cy="68350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0732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6460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72247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3285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0507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528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1E0E-BAA0-49A7-ACB6-2B6879FF9C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FB5FBF-DD91-46CF-BA92-173D98DB47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27366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lvl1pPr>
              <a:defRPr>
                <a:solidFill>
                  <a:schemeClr val="accent2"/>
                </a:solidFill>
              </a:defRPr>
            </a:lvl1pPr>
          </a:lstStyle>
          <a:p>
            <a:pPr lvl="0"/>
            <a:r>
              <a:rPr lang="en-US" dirty="0"/>
              <a:t>Edit Master text styles</a:t>
            </a:r>
          </a:p>
          <a:p>
            <a:pPr lvl="1"/>
            <a:endParaRPr lang="en-US" dirty="0"/>
          </a:p>
        </p:txBody>
      </p:sp>
    </p:spTree>
    <p:extLst>
      <p:ext uri="{BB962C8B-B14F-4D97-AF65-F5344CB8AC3E}">
        <p14:creationId xmlns:p14="http://schemas.microsoft.com/office/powerpoint/2010/main" val="2900344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2" name="Date Placeholder 1">
            <a:extLst>
              <a:ext uri="{FF2B5EF4-FFF2-40B4-BE49-F238E27FC236}">
                <a16:creationId xmlns:a16="http://schemas.microsoft.com/office/drawing/2014/main" id="{AA54BD98-B203-4AB1-BB71-E40953299175}"/>
              </a:ext>
            </a:extLst>
          </p:cNvPr>
          <p:cNvSpPr>
            <a:spLocks noGrp="1"/>
          </p:cNvSpPr>
          <p:nvPr>
            <p:ph type="dt" sz="half"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B81C"/>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E807C7E4-4303-4742-BC26-D1777672AD95}"/>
              </a:ext>
            </a:extLst>
          </p:cNvPr>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B81C"/>
              </a:solidFill>
              <a:effectLst/>
              <a:uLnTx/>
              <a:uFillTx/>
              <a:latin typeface="Gill Sans MT" panose="020B0502020104020203"/>
              <a:ea typeface="+mn-ea"/>
              <a:cs typeface="+mn-cs"/>
            </a:endParaRPr>
          </a:p>
        </p:txBody>
      </p:sp>
      <p:sp>
        <p:nvSpPr>
          <p:cNvPr id="4" name="Slide Number Placeholder 3">
            <a:extLst>
              <a:ext uri="{FF2B5EF4-FFF2-40B4-BE49-F238E27FC236}">
                <a16:creationId xmlns:a16="http://schemas.microsoft.com/office/drawing/2014/main" id="{9D070A3F-9057-43CF-ACB1-4C409B5D9F57}"/>
              </a:ext>
            </a:extLst>
          </p:cNvPr>
          <p:cNvSpPr>
            <a:spLocks noGrp="1"/>
          </p:cNvSpPr>
          <p:nvPr>
            <p:ph type="sldNum" sz="quarter" idx="16"/>
          </p:nvPr>
        </p:nvSpPr>
        <p:spPr>
          <a:xfrm>
            <a:off x="8610600" y="6451600"/>
            <a:ext cx="2743200" cy="365125"/>
          </a:xfrm>
        </p:spPr>
        <p:txBody>
          <a:bodyPr/>
          <a:lstStyle>
            <a:lvl1pP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srgbClr val="FFB81C"/>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B81C"/>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3802180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320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1541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9856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1209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1201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7508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4347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4493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7FE5-5568-4A14-8D26-CD9D7168A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1626B-928A-478D-BEA9-0762F5195F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78883-62FF-4860-ABBD-D3A0A4AA1F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696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71616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6311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51423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BD94-466A-4BA4-BAE6-A150567B47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F3FF7-1A9A-4F76-A2CF-6DD251DA2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5E7619-8583-4673-B72A-3BE3EB3E67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A8A72A-9F25-4700-A44E-E2A87BDC1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0A7D5E-F949-493A-B413-F4D904CF8E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D88B-C590-4B4C-B718-ED93DA51F22E}"/>
              </a:ext>
            </a:extLst>
          </p:cNvPr>
          <p:cNvSpPr>
            <a:spLocks noGrp="1"/>
          </p:cNvSpPr>
          <p:nvPr>
            <p:ph type="title"/>
          </p:nvPr>
        </p:nvSpPr>
        <p:spPr>
          <a:xfrm>
            <a:off x="838200" y="365126"/>
            <a:ext cx="10515600" cy="742912"/>
          </a:xfrm>
        </p:spPr>
        <p:txBody>
          <a:bodyPr>
            <a:normAutofit/>
          </a:bodyPr>
          <a:lstStyle>
            <a:lvl1pPr>
              <a:defRPr sz="4000"/>
            </a:lvl1pPr>
          </a:lstStyle>
          <a:p>
            <a:r>
              <a:rPr lang="en-US" dirty="0"/>
              <a:t>Click to edit Master title style</a:t>
            </a:r>
          </a:p>
        </p:txBody>
      </p:sp>
      <p:cxnSp>
        <p:nvCxnSpPr>
          <p:cNvPr id="4" name="Straight Connector 3">
            <a:extLst>
              <a:ext uri="{FF2B5EF4-FFF2-40B4-BE49-F238E27FC236}">
                <a16:creationId xmlns:a16="http://schemas.microsoft.com/office/drawing/2014/main" id="{6B9E05F9-6FEC-4405-B5F3-88A01C0BDA55}"/>
              </a:ext>
            </a:extLst>
          </p:cNvPr>
          <p:cNvCxnSpPr>
            <a:cxnSpLocks/>
          </p:cNvCxnSpPr>
          <p:nvPr userDrawn="1"/>
        </p:nvCxnSpPr>
        <p:spPr>
          <a:xfrm>
            <a:off x="838200" y="1108038"/>
            <a:ext cx="10515600" cy="0"/>
          </a:xfrm>
          <a:prstGeom prst="line">
            <a:avLst/>
          </a:prstGeom>
          <a:ln w="28575">
            <a:solidFill>
              <a:srgbClr val="092F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75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7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C04A-3DC3-486C-B3AA-3DD22D5571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A7671C-0045-4237-8224-96514BE87F7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AA61F5-AB02-46C9-AB93-B1CD7D3B213F}"/>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6/2/2021</a:t>
            </a:fld>
            <a:endParaRPr lang="en-US"/>
          </a:p>
        </p:txBody>
      </p:sp>
      <p:sp>
        <p:nvSpPr>
          <p:cNvPr id="5" name="Footer Placeholder 4">
            <a:extLst>
              <a:ext uri="{FF2B5EF4-FFF2-40B4-BE49-F238E27FC236}">
                <a16:creationId xmlns:a16="http://schemas.microsoft.com/office/drawing/2014/main" id="{DC7A666B-5AF7-4822-9169-97DFFB8F79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CC09E4-E802-4942-AAFA-734012D7437D}"/>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265205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0D1F-0A94-42F6-80FC-8862F462A20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88F7186-035D-49BF-BAF1-A77844EAB91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D1C59-4AE7-4156-85D6-EB199502B9BA}"/>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6/2/2021</a:t>
            </a:fld>
            <a:endParaRPr lang="en-US"/>
          </a:p>
        </p:txBody>
      </p:sp>
      <p:sp>
        <p:nvSpPr>
          <p:cNvPr id="5" name="Footer Placeholder 4">
            <a:extLst>
              <a:ext uri="{FF2B5EF4-FFF2-40B4-BE49-F238E27FC236}">
                <a16:creationId xmlns:a16="http://schemas.microsoft.com/office/drawing/2014/main" id="{9F727BB4-E106-418B-A873-61DE746985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4E60E1-EFA5-4D79-A58C-5F661E098ADF}"/>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365188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2089D-2D54-4A5B-B3E6-8FBF8493AE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97693-1369-41A3-9423-9ED48683F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09E58DD-C903-4FC4-A5B6-82235288C166}"/>
              </a:ext>
            </a:extLst>
          </p:cNvPr>
          <p:cNvSpPr/>
          <p:nvPr userDrawn="1"/>
        </p:nvSpPr>
        <p:spPr>
          <a:xfrm>
            <a:off x="-2140" y="6340923"/>
            <a:ext cx="12192000" cy="93995"/>
          </a:xfrm>
          <a:prstGeom prst="rect">
            <a:avLst/>
          </a:prstGeom>
          <a:solidFill>
            <a:srgbClr val="FFB81C"/>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1C23F6-5D31-44A5-92E0-74E7678142B2}"/>
              </a:ext>
            </a:extLst>
          </p:cNvPr>
          <p:cNvSpPr/>
          <p:nvPr userDrawn="1"/>
        </p:nvSpPr>
        <p:spPr>
          <a:xfrm>
            <a:off x="0" y="6407781"/>
            <a:ext cx="12192000" cy="444415"/>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4EE0A9-EF9D-4719-A487-2E7BC88920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Tree>
    <p:extLst>
      <p:ext uri="{BB962C8B-B14F-4D97-AF65-F5344CB8AC3E}">
        <p14:creationId xmlns:p14="http://schemas.microsoft.com/office/powerpoint/2010/main" val="60805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rgbClr val="092F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1450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2F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2F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2F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2F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FEF332-1C65-4F7C-885C-FD7E646062BF}"/>
              </a:ext>
            </a:extLst>
          </p:cNvPr>
          <p:cNvSpPr/>
          <p:nvPr userDrawn="1"/>
        </p:nvSpPr>
        <p:spPr>
          <a:xfrm>
            <a:off x="152400" y="0"/>
            <a:ext cx="4916245" cy="685800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0420CF-83D5-41B2-A093-0291B91DDB83}"/>
              </a:ext>
            </a:extLst>
          </p:cNvPr>
          <p:cNvSpPr/>
          <p:nvPr userDrawn="1"/>
        </p:nvSpPr>
        <p:spPr>
          <a:xfrm>
            <a:off x="0" y="0"/>
            <a:ext cx="4916245" cy="6858000"/>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81367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6/2/2021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5502482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6/2/2021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9088542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22.jpeg"/><Relationship Id="rId7" Type="http://schemas.openxmlformats.org/officeDocument/2006/relationships/hyperlink" Target="https://www.sco.idaho.gov/LivePages/luma_-welcome-to-luma-series.aspx" TargetMode="External"/><Relationship Id="rId12"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mailchi.mp/4b63a38e2163/luma-project-update-redefining-phase-1-launch-date" TargetMode="External"/><Relationship Id="rId11" Type="http://schemas.openxmlformats.org/officeDocument/2006/relationships/image" Target="../media/image26.svg"/><Relationship Id="rId5" Type="http://schemas.openxmlformats.org/officeDocument/2006/relationships/image" Target="../media/image15.svg"/><Relationship Id="rId10"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24.svg"/><Relationship Id="rId14" Type="http://schemas.openxmlformats.org/officeDocument/2006/relationships/hyperlink" Target="https://app.smartsheet.com/b/form/1a246eebcd8a433687e5cdd9a0382745"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co.idaho.gov/LivePages/luma_-welcome-to-luma-series.aspx" TargetMode="External"/><Relationship Id="rId2" Type="http://schemas.openxmlformats.org/officeDocument/2006/relationships/hyperlink" Target="https://mailchi.mp/0f598f6296ee/luma-system-testing-update"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hyperlink" Target="mailto:estearns@sco.idaho.gov" TargetMode="External"/><Relationship Id="rId3" Type="http://schemas.openxmlformats.org/officeDocument/2006/relationships/hyperlink" Target="mailto:luma@sco.idaho.gov" TargetMode="External"/><Relationship Id="rId7" Type="http://schemas.openxmlformats.org/officeDocument/2006/relationships/hyperlink" Target="mailto:adoench@sco.Idaho.gov" TargetMode="External"/><Relationship Id="rId2" Type="http://schemas.openxmlformats.org/officeDocument/2006/relationships/hyperlink" Target="mailto:scoles@sco.Idaho.gov" TargetMode="External"/><Relationship Id="rId1" Type="http://schemas.openxmlformats.org/officeDocument/2006/relationships/slideLayout" Target="../slideLayouts/slideLayout14.xml"/><Relationship Id="rId6" Type="http://schemas.openxmlformats.org/officeDocument/2006/relationships/hyperlink" Target="mailto:tfuller@sco.Idaho.gov" TargetMode="External"/><Relationship Id="rId5" Type="http://schemas.openxmlformats.org/officeDocument/2006/relationships/hyperlink" Target="mailto:clehosit@sco.Idaho.gov" TargetMode="External"/><Relationship Id="rId4" Type="http://schemas.openxmlformats.org/officeDocument/2006/relationships/hyperlink" Target="mailto:dblackmer@sco.Idaho.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mailto:estearns@sco.idaho.gov"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6F05CA-A3E3-4244-9047-A042A6D36E9B}"/>
              </a:ext>
            </a:extLst>
          </p:cNvPr>
          <p:cNvSpPr txBox="1"/>
          <p:nvPr/>
        </p:nvSpPr>
        <p:spPr>
          <a:xfrm>
            <a:off x="1120872" y="1390728"/>
            <a:ext cx="9950253" cy="1169551"/>
          </a:xfrm>
          <a:prstGeom prst="rect">
            <a:avLst/>
          </a:prstGeom>
          <a:noFill/>
        </p:spPr>
        <p:txBody>
          <a:bodyPr wrap="square" rtlCol="0">
            <a:spAutoFit/>
          </a:bodyPr>
          <a:lstStyle/>
          <a:p>
            <a:pPr algn="ctr"/>
            <a:r>
              <a:rPr lang="en-US" sz="7000" dirty="0">
                <a:solidFill>
                  <a:srgbClr val="092F57"/>
                </a:solidFill>
                <a:latin typeface="Arial" panose="020B0604020202020204" pitchFamily="34" charset="0"/>
                <a:cs typeface="Arial" panose="020B0604020202020204" pitchFamily="34" charset="0"/>
              </a:rPr>
              <a:t>Change Liaison Meeting</a:t>
            </a:r>
          </a:p>
        </p:txBody>
      </p:sp>
      <p:sp>
        <p:nvSpPr>
          <p:cNvPr id="5" name="TextBox 4">
            <a:extLst>
              <a:ext uri="{FF2B5EF4-FFF2-40B4-BE49-F238E27FC236}">
                <a16:creationId xmlns:a16="http://schemas.microsoft.com/office/drawing/2014/main" id="{190C1FFC-9FAD-4F8C-82A9-7EC83171ED2F}"/>
              </a:ext>
            </a:extLst>
          </p:cNvPr>
          <p:cNvSpPr txBox="1"/>
          <p:nvPr/>
        </p:nvSpPr>
        <p:spPr>
          <a:xfrm>
            <a:off x="1925399" y="3346741"/>
            <a:ext cx="8341200" cy="461665"/>
          </a:xfrm>
          <a:prstGeom prst="rect">
            <a:avLst/>
          </a:prstGeom>
          <a:noFill/>
        </p:spPr>
        <p:txBody>
          <a:bodyPr wrap="square" rtlCol="0">
            <a:spAutoFit/>
          </a:bodyPr>
          <a:lstStyle/>
          <a:p>
            <a:pPr algn="ctr"/>
            <a:r>
              <a:rPr lang="en-US" sz="2400" dirty="0">
                <a:solidFill>
                  <a:srgbClr val="092F57"/>
                </a:solidFill>
                <a:latin typeface="Arial" panose="020B0604020202020204" pitchFamily="34" charset="0"/>
                <a:cs typeface="Arial" panose="020B0604020202020204" pitchFamily="34" charset="0"/>
              </a:rPr>
              <a:t>June 2</a:t>
            </a:r>
            <a:r>
              <a:rPr lang="en-US" sz="2400" baseline="30000" dirty="0">
                <a:solidFill>
                  <a:srgbClr val="092F57"/>
                </a:solidFill>
                <a:latin typeface="Arial" panose="020B0604020202020204" pitchFamily="34" charset="0"/>
                <a:cs typeface="Arial" panose="020B0604020202020204" pitchFamily="34" charset="0"/>
              </a:rPr>
              <a:t>nd</a:t>
            </a:r>
            <a:r>
              <a:rPr lang="en-US" sz="2400" dirty="0">
                <a:solidFill>
                  <a:srgbClr val="092F57"/>
                </a:solidFill>
                <a:latin typeface="Arial" panose="020B0604020202020204" pitchFamily="34" charset="0"/>
                <a:cs typeface="Arial" panose="020B0604020202020204" pitchFamily="34" charset="0"/>
              </a:rPr>
              <a:t>, 2021</a:t>
            </a:r>
            <a:endParaRPr lang="en-US" sz="2000" dirty="0">
              <a:solidFill>
                <a:srgbClr val="092F57"/>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78BDC82-A243-4860-B5C9-2FA3E45735A4}"/>
              </a:ext>
            </a:extLst>
          </p:cNvPr>
          <p:cNvCxnSpPr/>
          <p:nvPr/>
        </p:nvCxnSpPr>
        <p:spPr>
          <a:xfrm>
            <a:off x="3277353" y="2943366"/>
            <a:ext cx="579711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736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3959-A4F1-42C8-BF26-8232A09D01A6}"/>
              </a:ext>
            </a:extLst>
          </p:cNvPr>
          <p:cNvSpPr>
            <a:spLocks noGrp="1"/>
          </p:cNvSpPr>
          <p:nvPr>
            <p:ph type="title"/>
          </p:nvPr>
        </p:nvSpPr>
        <p:spPr/>
        <p:txBody>
          <a:bodyPr/>
          <a:lstStyle/>
          <a:p>
            <a:r>
              <a:rPr lang="en-US" dirty="0"/>
              <a:t>Recommending a Twelve Month Extension (Go-Live July 1, 2022)</a:t>
            </a:r>
          </a:p>
        </p:txBody>
      </p:sp>
      <p:sp>
        <p:nvSpPr>
          <p:cNvPr id="3" name="Rectangle 2">
            <a:extLst>
              <a:ext uri="{FF2B5EF4-FFF2-40B4-BE49-F238E27FC236}">
                <a16:creationId xmlns:a16="http://schemas.microsoft.com/office/drawing/2014/main" id="{A68BCAB8-7B66-4665-B775-7E3393FF0E2E}"/>
              </a:ext>
            </a:extLst>
          </p:cNvPr>
          <p:cNvSpPr/>
          <p:nvPr/>
        </p:nvSpPr>
        <p:spPr>
          <a:xfrm>
            <a:off x="575894" y="1954919"/>
            <a:ext cx="11164657" cy="3870290"/>
          </a:xfrm>
          <a:prstGeom prst="rect">
            <a:avLst/>
          </a:prstGeom>
        </p:spPr>
        <p:txBody>
          <a:bodyPr wrap="square">
            <a:spAutoFit/>
          </a:bodyPr>
          <a:lstStyle/>
          <a:p>
            <a:pPr marL="285750" marR="0" lvl="0"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r>
              <a:rPr kumimoji="0" lang="en-US" sz="1600" b="0" i="0" u="sng"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Pros</a:t>
            </a: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Eliminates the extra project related complexities of mid-year conversions.</a:t>
            </a: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Going live on a fiscal year will simplify the reporting requirements of agencies during the first year of go-live and for future audit and reporting requirements. </a:t>
            </a: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Provides time for the procurement and implementation of a cost allocations engine that will work with Luma while meeting agency needs.</a:t>
            </a: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Enables more time for development of Infor product functionality to meet State requirements.</a:t>
            </a: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Ensures proper development and testing of FRICE-W items.</a:t>
            </a: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Enables a third comprehensive System Integration Test (SIT 3). </a:t>
            </a: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Provides more time for State agencies to assist project team members in project activities.</a:t>
            </a: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Creates greater ability to drive readiness plans including proper timelines for training that will not compete with holidays and other priorities.</a:t>
            </a: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More time to setup sustainment organization and knowledge transfer.</a:t>
            </a:r>
          </a:p>
        </p:txBody>
      </p:sp>
    </p:spTree>
    <p:extLst>
      <p:ext uri="{BB962C8B-B14F-4D97-AF65-F5344CB8AC3E}">
        <p14:creationId xmlns:p14="http://schemas.microsoft.com/office/powerpoint/2010/main" val="2759079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3959-A4F1-42C8-BF26-8232A09D01A6}"/>
              </a:ext>
            </a:extLst>
          </p:cNvPr>
          <p:cNvSpPr>
            <a:spLocks noGrp="1"/>
          </p:cNvSpPr>
          <p:nvPr>
            <p:ph type="title"/>
          </p:nvPr>
        </p:nvSpPr>
        <p:spPr/>
        <p:txBody>
          <a:bodyPr/>
          <a:lstStyle/>
          <a:p>
            <a:r>
              <a:rPr lang="en-US" dirty="0"/>
              <a:t>Recommending a Twelve Month Extension (Go-Live July 1, 2022)</a:t>
            </a:r>
          </a:p>
        </p:txBody>
      </p:sp>
      <p:sp>
        <p:nvSpPr>
          <p:cNvPr id="3" name="Rectangle 2">
            <a:extLst>
              <a:ext uri="{FF2B5EF4-FFF2-40B4-BE49-F238E27FC236}">
                <a16:creationId xmlns:a16="http://schemas.microsoft.com/office/drawing/2014/main" id="{A68BCAB8-7B66-4665-B775-7E3393FF0E2E}"/>
              </a:ext>
            </a:extLst>
          </p:cNvPr>
          <p:cNvSpPr/>
          <p:nvPr/>
        </p:nvSpPr>
        <p:spPr>
          <a:xfrm>
            <a:off x="575894" y="2050303"/>
            <a:ext cx="10193403" cy="2985433"/>
          </a:xfrm>
          <a:prstGeom prst="rect">
            <a:avLst/>
          </a:prstGeom>
        </p:spPr>
        <p:txBody>
          <a:bodyPr wrap="square">
            <a:spAutoFit/>
          </a:bodyPr>
          <a:lstStyle/>
          <a:p>
            <a:pPr marL="285750" marR="0" lvl="0"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r>
              <a:rPr kumimoji="0" lang="en-US" sz="1600" b="0" i="0" u="sng"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Cons</a:t>
            </a: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Additional project cost to the State.</a:t>
            </a: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Personnel challenges of extension for State team members and Deloitte.</a:t>
            </a: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Challenge of starting phase 2 as scheduled and running both project phase in parallel for 12 months.</a:t>
            </a:r>
          </a:p>
          <a:p>
            <a:pPr marR="0" lvl="1" algn="l" defTabSz="457200" rtl="0" eaLnBrk="1" fontAlgn="auto" latinLnBrk="0" hangingPunct="1">
              <a:lnSpc>
                <a:spcPct val="100000"/>
              </a:lnSpc>
              <a:spcBef>
                <a:spcPts val="900"/>
              </a:spcBef>
              <a:spcAft>
                <a:spcPts val="0"/>
              </a:spcAft>
              <a:buClr>
                <a:srgbClr val="FFB81C"/>
              </a:buClr>
              <a:buSzTx/>
              <a:tabLst/>
              <a:defRPr/>
            </a:pPr>
            <a:endPar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ct val="100000"/>
              </a:lnSpc>
              <a:spcBef>
                <a:spcPts val="900"/>
              </a:spcBef>
              <a:spcAft>
                <a:spcPts val="0"/>
              </a:spcAft>
              <a:buClr>
                <a:srgbClr val="FFB81C"/>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4768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4EFB-1999-478D-B1DB-311A4B184918}"/>
              </a:ext>
            </a:extLst>
          </p:cNvPr>
          <p:cNvSpPr>
            <a:spLocks noGrp="1"/>
          </p:cNvSpPr>
          <p:nvPr>
            <p:ph type="title"/>
          </p:nvPr>
        </p:nvSpPr>
        <p:spPr/>
        <p:txBody>
          <a:bodyPr/>
          <a:lstStyle/>
          <a:p>
            <a:r>
              <a:rPr lang="en-US" dirty="0"/>
              <a:t>How does this impact you?</a:t>
            </a:r>
          </a:p>
        </p:txBody>
      </p:sp>
      <p:sp>
        <p:nvSpPr>
          <p:cNvPr id="4" name="Rectangle: Rounded Corners 3">
            <a:extLst>
              <a:ext uri="{FF2B5EF4-FFF2-40B4-BE49-F238E27FC236}">
                <a16:creationId xmlns:a16="http://schemas.microsoft.com/office/drawing/2014/main" id="{4C323FE6-A50B-4D97-9ED5-78CAEAB7092D}"/>
              </a:ext>
            </a:extLst>
          </p:cNvPr>
          <p:cNvSpPr/>
          <p:nvPr/>
        </p:nvSpPr>
        <p:spPr>
          <a:xfrm>
            <a:off x="1014799" y="2852510"/>
            <a:ext cx="2963636" cy="2906486"/>
          </a:xfrm>
          <a:prstGeom prst="roundRect">
            <a:avLst/>
          </a:prstGeom>
          <a:solidFill>
            <a:srgbClr val="E14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Stacking of workload on agencies to participate in Phase 1 &amp; 2 operations for 12 months. </a:t>
            </a:r>
          </a:p>
          <a:p>
            <a:pPr algn="ctr"/>
            <a:endParaRPr lang="en-US" dirty="0"/>
          </a:p>
        </p:txBody>
      </p:sp>
      <p:sp>
        <p:nvSpPr>
          <p:cNvPr id="5" name="Rectangle: Rounded Corners 4">
            <a:extLst>
              <a:ext uri="{FF2B5EF4-FFF2-40B4-BE49-F238E27FC236}">
                <a16:creationId xmlns:a16="http://schemas.microsoft.com/office/drawing/2014/main" id="{4DE94662-39E6-4685-A90F-0D6D72D362FF}"/>
              </a:ext>
            </a:extLst>
          </p:cNvPr>
          <p:cNvSpPr/>
          <p:nvPr/>
        </p:nvSpPr>
        <p:spPr>
          <a:xfrm>
            <a:off x="4608884" y="2852510"/>
            <a:ext cx="2963636" cy="2906486"/>
          </a:xfrm>
          <a:prstGeom prst="round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spcBef>
                <a:spcPts val="900"/>
              </a:spcBef>
              <a:buClr>
                <a:srgbClr val="FFB81C"/>
              </a:buClr>
              <a:defRPr/>
            </a:pPr>
            <a:r>
              <a:rPr lang="en-US" sz="1400" dirty="0">
                <a:solidFill>
                  <a:schemeClr val="bg1"/>
                </a:solidFill>
                <a:latin typeface="Arial" panose="020B0604020202020204" pitchFamily="34" charset="0"/>
                <a:cs typeface="Arial" panose="020B0604020202020204" pitchFamily="34" charset="0"/>
              </a:rPr>
              <a:t>Repetitive requests for up-to-date data for the Finance and Procurement modules.</a:t>
            </a:r>
          </a:p>
          <a:p>
            <a:pPr marL="285750" indent="-285750" defTabSz="457200">
              <a:spcBef>
                <a:spcPts val="900"/>
              </a:spcBef>
              <a:buClr>
                <a:schemeClr val="bg1"/>
              </a:buClr>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i.e. Projects &amp; Grants, COA Defaults, Payroll Crosswalks, Leases, Interface/Conversion data, COA Dimension workbooks, Fixed Assets, etc. </a:t>
            </a:r>
          </a:p>
        </p:txBody>
      </p:sp>
      <p:sp>
        <p:nvSpPr>
          <p:cNvPr id="6" name="Rectangle: Rounded Corners 5">
            <a:extLst>
              <a:ext uri="{FF2B5EF4-FFF2-40B4-BE49-F238E27FC236}">
                <a16:creationId xmlns:a16="http://schemas.microsoft.com/office/drawing/2014/main" id="{56487DB3-CA71-49CE-A9B0-19F9F8909478}"/>
              </a:ext>
            </a:extLst>
          </p:cNvPr>
          <p:cNvSpPr/>
          <p:nvPr/>
        </p:nvSpPr>
        <p:spPr>
          <a:xfrm>
            <a:off x="8202969" y="2852510"/>
            <a:ext cx="2963636" cy="2906486"/>
          </a:xfrm>
          <a:prstGeom prst="round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Bef>
                <a:spcPts val="900"/>
              </a:spcBef>
              <a:buClr>
                <a:srgbClr val="FFB81C"/>
              </a:buClr>
              <a:defRPr/>
            </a:pPr>
            <a:r>
              <a:rPr lang="en-US" sz="1600" dirty="0">
                <a:solidFill>
                  <a:schemeClr val="bg1"/>
                </a:solidFill>
                <a:latin typeface="Arial" panose="020B0604020202020204" pitchFamily="34" charset="0"/>
                <a:cs typeface="Arial" panose="020B0604020202020204" pitchFamily="34" charset="0"/>
              </a:rPr>
              <a:t>Additional testing of enhancement functionality for agency end users. </a:t>
            </a:r>
          </a:p>
        </p:txBody>
      </p:sp>
    </p:spTree>
    <p:extLst>
      <p:ext uri="{BB962C8B-B14F-4D97-AF65-F5344CB8AC3E}">
        <p14:creationId xmlns:p14="http://schemas.microsoft.com/office/powerpoint/2010/main" val="369787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EC46-14DD-4BC5-B220-90BFD4F86A63}"/>
              </a:ext>
            </a:extLst>
          </p:cNvPr>
          <p:cNvSpPr>
            <a:spLocks noGrp="1"/>
          </p:cNvSpPr>
          <p:nvPr>
            <p:ph type="title"/>
          </p:nvPr>
        </p:nvSpPr>
        <p:spPr/>
        <p:txBody>
          <a:bodyPr/>
          <a:lstStyle/>
          <a:p>
            <a:r>
              <a:rPr lang="en-US" dirty="0"/>
              <a:t>Development of the Project Timeline &amp; Workplan</a:t>
            </a:r>
          </a:p>
        </p:txBody>
      </p:sp>
      <p:sp>
        <p:nvSpPr>
          <p:cNvPr id="3" name="Rectangle 2">
            <a:extLst>
              <a:ext uri="{FF2B5EF4-FFF2-40B4-BE49-F238E27FC236}">
                <a16:creationId xmlns:a16="http://schemas.microsoft.com/office/drawing/2014/main" id="{020848EA-A47E-4F6C-AFD7-FAA2DDFCB915}"/>
              </a:ext>
            </a:extLst>
          </p:cNvPr>
          <p:cNvSpPr/>
          <p:nvPr/>
        </p:nvSpPr>
        <p:spPr>
          <a:xfrm>
            <a:off x="979502" y="2359522"/>
            <a:ext cx="7782757" cy="523220"/>
          </a:xfrm>
          <a:prstGeom prst="rect">
            <a:avLst/>
          </a:prstGeom>
        </p:spPr>
        <p:txBody>
          <a:bodyPr wrap="square">
            <a:spAutoFit/>
          </a:bodyPr>
          <a:lstStyle/>
          <a:p>
            <a:pPr marL="285750" indent="-285750" defTabSz="457200">
              <a:spcBef>
                <a:spcPts val="900"/>
              </a:spcBef>
              <a:buClr>
                <a:srgbClr val="FFB81C"/>
              </a:buClr>
              <a:buFont typeface="Arial" panose="020B0604020202020204" pitchFamily="34" charset="0"/>
              <a:buChar char="•"/>
              <a:defRPr/>
            </a:pPr>
            <a:r>
              <a:rPr lang="en-US" sz="1400" dirty="0">
                <a:solidFill>
                  <a:srgbClr val="092F57"/>
                </a:solidFill>
                <a:latin typeface="Arial" panose="020B0604020202020204" pitchFamily="34" charset="0"/>
                <a:cs typeface="Arial" panose="020B0604020202020204" pitchFamily="34" charset="0"/>
              </a:rPr>
              <a:t>Luma Project leadership is in the process of developing the project timeline and workplan over the next 6 weeks. </a:t>
            </a:r>
          </a:p>
        </p:txBody>
      </p:sp>
    </p:spTree>
    <p:extLst>
      <p:ext uri="{BB962C8B-B14F-4D97-AF65-F5344CB8AC3E}">
        <p14:creationId xmlns:p14="http://schemas.microsoft.com/office/powerpoint/2010/main" val="68091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31C507-4292-4EA5-A32B-D875ABE3D6FE}"/>
              </a:ext>
            </a:extLst>
          </p:cNvPr>
          <p:cNvGrpSpPr/>
          <p:nvPr/>
        </p:nvGrpSpPr>
        <p:grpSpPr>
          <a:xfrm>
            <a:off x="5303702" y="2283969"/>
            <a:ext cx="6492240" cy="1302921"/>
            <a:chOff x="4783749" y="2363681"/>
            <a:chExt cx="6492240" cy="1302921"/>
          </a:xfrm>
        </p:grpSpPr>
        <p:sp>
          <p:nvSpPr>
            <p:cNvPr id="3" name="Content Placeholder 2">
              <a:extLst>
                <a:ext uri="{FF2B5EF4-FFF2-40B4-BE49-F238E27FC236}">
                  <a16:creationId xmlns:a16="http://schemas.microsoft.com/office/drawing/2014/main" id="{6C44A643-FF5C-4613-B0F7-F0F6147C39F6}"/>
                </a:ext>
              </a:extLst>
            </p:cNvPr>
            <p:cNvSpPr txBox="1">
              <a:spLocks/>
            </p:cNvSpPr>
            <p:nvPr/>
          </p:nvSpPr>
          <p:spPr>
            <a:xfrm>
              <a:off x="4783749" y="2363681"/>
              <a:ext cx="6492240" cy="10848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600" dirty="0">
                  <a:solidFill>
                    <a:srgbClr val="092F57"/>
                  </a:solidFill>
                  <a:latin typeface="Arial" panose="020B0604020202020204" pitchFamily="34" charset="0"/>
                  <a:cs typeface="Arial" panose="020B0604020202020204" pitchFamily="34" charset="0"/>
                </a:rPr>
                <a:t>Update on Change Liaison Dashboard</a:t>
              </a:r>
            </a:p>
          </p:txBody>
        </p:sp>
        <p:cxnSp>
          <p:nvCxnSpPr>
            <p:cNvPr id="4" name="Straight Connector 3">
              <a:extLst>
                <a:ext uri="{FF2B5EF4-FFF2-40B4-BE49-F238E27FC236}">
                  <a16:creationId xmlns:a16="http://schemas.microsoft.com/office/drawing/2014/main" id="{D60C49F0-C6FD-4407-978D-953A6D6106EA}"/>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87CC073-408D-47CF-A4B4-43BF0C4114E2}"/>
              </a:ext>
            </a:extLst>
          </p:cNvPr>
          <p:cNvGrpSpPr/>
          <p:nvPr/>
        </p:nvGrpSpPr>
        <p:grpSpPr>
          <a:xfrm>
            <a:off x="1069583" y="2183581"/>
            <a:ext cx="2638351" cy="1587867"/>
            <a:chOff x="977304" y="1999023"/>
            <a:chExt cx="2638351" cy="1587867"/>
          </a:xfrm>
        </p:grpSpPr>
        <p:sp>
          <p:nvSpPr>
            <p:cNvPr id="9" name="Freeform 91">
              <a:extLst>
                <a:ext uri="{FF2B5EF4-FFF2-40B4-BE49-F238E27FC236}">
                  <a16:creationId xmlns:a16="http://schemas.microsoft.com/office/drawing/2014/main" id="{8853DB4E-0507-4620-9DB2-89184161E721}"/>
                </a:ext>
              </a:extLst>
            </p:cNvPr>
            <p:cNvSpPr>
              <a:spLocks noEditPoints="1"/>
            </p:cNvSpPr>
            <p:nvPr/>
          </p:nvSpPr>
          <p:spPr bwMode="auto">
            <a:xfrm>
              <a:off x="2139193" y="2236506"/>
              <a:ext cx="1275126" cy="825475"/>
            </a:xfrm>
            <a:custGeom>
              <a:avLst/>
              <a:gdLst>
                <a:gd name="T0" fmla="*/ 517 w 560"/>
                <a:gd name="T1" fmla="*/ 0 h 464"/>
                <a:gd name="T2" fmla="*/ 43 w 560"/>
                <a:gd name="T3" fmla="*/ 0 h 464"/>
                <a:gd name="T4" fmla="*/ 0 w 560"/>
                <a:gd name="T5" fmla="*/ 43 h 464"/>
                <a:gd name="T6" fmla="*/ 0 w 560"/>
                <a:gd name="T7" fmla="*/ 421 h 464"/>
                <a:gd name="T8" fmla="*/ 43 w 560"/>
                <a:gd name="T9" fmla="*/ 464 h 464"/>
                <a:gd name="T10" fmla="*/ 517 w 560"/>
                <a:gd name="T11" fmla="*/ 464 h 464"/>
                <a:gd name="T12" fmla="*/ 560 w 560"/>
                <a:gd name="T13" fmla="*/ 421 h 464"/>
                <a:gd name="T14" fmla="*/ 560 w 560"/>
                <a:gd name="T15" fmla="*/ 43 h 464"/>
                <a:gd name="T16" fmla="*/ 517 w 560"/>
                <a:gd name="T17" fmla="*/ 0 h 464"/>
                <a:gd name="T18" fmla="*/ 495 w 560"/>
                <a:gd name="T19" fmla="*/ 28 h 464"/>
                <a:gd name="T20" fmla="*/ 518 w 560"/>
                <a:gd name="T21" fmla="*/ 50 h 464"/>
                <a:gd name="T22" fmla="*/ 495 w 560"/>
                <a:gd name="T23" fmla="*/ 73 h 464"/>
                <a:gd name="T24" fmla="*/ 472 w 560"/>
                <a:gd name="T25" fmla="*/ 50 h 464"/>
                <a:gd name="T26" fmla="*/ 495 w 560"/>
                <a:gd name="T27" fmla="*/ 28 h 464"/>
                <a:gd name="T28" fmla="*/ 377 w 560"/>
                <a:gd name="T29" fmla="*/ 57 h 464"/>
                <a:gd name="T30" fmla="*/ 382 w 560"/>
                <a:gd name="T31" fmla="*/ 52 h 464"/>
                <a:gd name="T32" fmla="*/ 428 w 560"/>
                <a:gd name="T33" fmla="*/ 52 h 464"/>
                <a:gd name="T34" fmla="*/ 433 w 560"/>
                <a:gd name="T35" fmla="*/ 57 h 464"/>
                <a:gd name="T36" fmla="*/ 433 w 560"/>
                <a:gd name="T37" fmla="*/ 68 h 464"/>
                <a:gd name="T38" fmla="*/ 428 w 560"/>
                <a:gd name="T39" fmla="*/ 73 h 464"/>
                <a:gd name="T40" fmla="*/ 382 w 560"/>
                <a:gd name="T41" fmla="*/ 73 h 464"/>
                <a:gd name="T42" fmla="*/ 377 w 560"/>
                <a:gd name="T43" fmla="*/ 68 h 464"/>
                <a:gd name="T44" fmla="*/ 377 w 560"/>
                <a:gd name="T45" fmla="*/ 57 h 464"/>
                <a:gd name="T46" fmla="*/ 537 w 560"/>
                <a:gd name="T47" fmla="*/ 421 h 464"/>
                <a:gd name="T48" fmla="*/ 517 w 560"/>
                <a:gd name="T49" fmla="*/ 441 h 464"/>
                <a:gd name="T50" fmla="*/ 43 w 560"/>
                <a:gd name="T51" fmla="*/ 441 h 464"/>
                <a:gd name="T52" fmla="*/ 23 w 560"/>
                <a:gd name="T53" fmla="*/ 421 h 464"/>
                <a:gd name="T54" fmla="*/ 23 w 560"/>
                <a:gd name="T55" fmla="*/ 125 h 464"/>
                <a:gd name="T56" fmla="*/ 43 w 560"/>
                <a:gd name="T57" fmla="*/ 105 h 464"/>
                <a:gd name="T58" fmla="*/ 517 w 560"/>
                <a:gd name="T59" fmla="*/ 105 h 464"/>
                <a:gd name="T60" fmla="*/ 537 w 560"/>
                <a:gd name="T61" fmla="*/ 125 h 464"/>
                <a:gd name="T62" fmla="*/ 537 w 560"/>
                <a:gd name="T63" fmla="*/ 421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0" h="464">
                  <a:moveTo>
                    <a:pt x="517" y="0"/>
                  </a:moveTo>
                  <a:cubicBezTo>
                    <a:pt x="43" y="0"/>
                    <a:pt x="43" y="0"/>
                    <a:pt x="43" y="0"/>
                  </a:cubicBezTo>
                  <a:cubicBezTo>
                    <a:pt x="19" y="0"/>
                    <a:pt x="0" y="19"/>
                    <a:pt x="0" y="43"/>
                  </a:cubicBezTo>
                  <a:cubicBezTo>
                    <a:pt x="0" y="421"/>
                    <a:pt x="0" y="421"/>
                    <a:pt x="0" y="421"/>
                  </a:cubicBezTo>
                  <a:cubicBezTo>
                    <a:pt x="0" y="445"/>
                    <a:pt x="19" y="464"/>
                    <a:pt x="43" y="464"/>
                  </a:cubicBezTo>
                  <a:cubicBezTo>
                    <a:pt x="517" y="464"/>
                    <a:pt x="517" y="464"/>
                    <a:pt x="517" y="464"/>
                  </a:cubicBezTo>
                  <a:cubicBezTo>
                    <a:pt x="541" y="464"/>
                    <a:pt x="560" y="445"/>
                    <a:pt x="560" y="421"/>
                  </a:cubicBezTo>
                  <a:cubicBezTo>
                    <a:pt x="560" y="43"/>
                    <a:pt x="560" y="43"/>
                    <a:pt x="560" y="43"/>
                  </a:cubicBezTo>
                  <a:cubicBezTo>
                    <a:pt x="560" y="19"/>
                    <a:pt x="541" y="0"/>
                    <a:pt x="517" y="0"/>
                  </a:cubicBezTo>
                  <a:close/>
                  <a:moveTo>
                    <a:pt x="495" y="28"/>
                  </a:moveTo>
                  <a:cubicBezTo>
                    <a:pt x="508" y="28"/>
                    <a:pt x="518" y="38"/>
                    <a:pt x="518" y="50"/>
                  </a:cubicBezTo>
                  <a:cubicBezTo>
                    <a:pt x="518" y="63"/>
                    <a:pt x="508" y="73"/>
                    <a:pt x="495" y="73"/>
                  </a:cubicBezTo>
                  <a:cubicBezTo>
                    <a:pt x="482" y="73"/>
                    <a:pt x="472" y="63"/>
                    <a:pt x="472" y="50"/>
                  </a:cubicBezTo>
                  <a:cubicBezTo>
                    <a:pt x="472" y="38"/>
                    <a:pt x="482" y="28"/>
                    <a:pt x="495" y="28"/>
                  </a:cubicBezTo>
                  <a:close/>
                  <a:moveTo>
                    <a:pt x="377" y="57"/>
                  </a:moveTo>
                  <a:cubicBezTo>
                    <a:pt x="377" y="55"/>
                    <a:pt x="379" y="52"/>
                    <a:pt x="382" y="52"/>
                  </a:cubicBezTo>
                  <a:cubicBezTo>
                    <a:pt x="428" y="52"/>
                    <a:pt x="428" y="52"/>
                    <a:pt x="428" y="52"/>
                  </a:cubicBezTo>
                  <a:cubicBezTo>
                    <a:pt x="431" y="52"/>
                    <a:pt x="433" y="55"/>
                    <a:pt x="433" y="57"/>
                  </a:cubicBezTo>
                  <a:cubicBezTo>
                    <a:pt x="433" y="68"/>
                    <a:pt x="433" y="68"/>
                    <a:pt x="433" y="68"/>
                  </a:cubicBezTo>
                  <a:cubicBezTo>
                    <a:pt x="433" y="71"/>
                    <a:pt x="431" y="73"/>
                    <a:pt x="428" y="73"/>
                  </a:cubicBezTo>
                  <a:cubicBezTo>
                    <a:pt x="382" y="73"/>
                    <a:pt x="382" y="73"/>
                    <a:pt x="382" y="73"/>
                  </a:cubicBezTo>
                  <a:cubicBezTo>
                    <a:pt x="379" y="73"/>
                    <a:pt x="377" y="71"/>
                    <a:pt x="377" y="68"/>
                  </a:cubicBezTo>
                  <a:lnTo>
                    <a:pt x="377" y="57"/>
                  </a:lnTo>
                  <a:close/>
                  <a:moveTo>
                    <a:pt x="537" y="421"/>
                  </a:moveTo>
                  <a:cubicBezTo>
                    <a:pt x="537" y="432"/>
                    <a:pt x="528" y="441"/>
                    <a:pt x="517" y="441"/>
                  </a:cubicBezTo>
                  <a:cubicBezTo>
                    <a:pt x="43" y="441"/>
                    <a:pt x="43" y="441"/>
                    <a:pt x="43" y="441"/>
                  </a:cubicBezTo>
                  <a:cubicBezTo>
                    <a:pt x="32" y="441"/>
                    <a:pt x="23" y="432"/>
                    <a:pt x="23" y="421"/>
                  </a:cubicBezTo>
                  <a:cubicBezTo>
                    <a:pt x="23" y="125"/>
                    <a:pt x="23" y="125"/>
                    <a:pt x="23" y="125"/>
                  </a:cubicBezTo>
                  <a:cubicBezTo>
                    <a:pt x="23" y="114"/>
                    <a:pt x="32" y="105"/>
                    <a:pt x="43" y="105"/>
                  </a:cubicBezTo>
                  <a:cubicBezTo>
                    <a:pt x="517" y="105"/>
                    <a:pt x="517" y="105"/>
                    <a:pt x="517" y="105"/>
                  </a:cubicBezTo>
                  <a:cubicBezTo>
                    <a:pt x="528" y="105"/>
                    <a:pt x="537" y="114"/>
                    <a:pt x="537" y="125"/>
                  </a:cubicBezTo>
                  <a:lnTo>
                    <a:pt x="537" y="421"/>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5" name="Group 4">
              <a:extLst>
                <a:ext uri="{FF2B5EF4-FFF2-40B4-BE49-F238E27FC236}">
                  <a16:creationId xmlns:a16="http://schemas.microsoft.com/office/drawing/2014/main" id="{455DD4D1-0891-4AE8-8ABE-DCB1FF36A369}"/>
                </a:ext>
              </a:extLst>
            </p:cNvPr>
            <p:cNvGrpSpPr/>
            <p:nvPr/>
          </p:nvGrpSpPr>
          <p:grpSpPr>
            <a:xfrm>
              <a:off x="977304" y="1999023"/>
              <a:ext cx="2638351" cy="1587867"/>
              <a:chOff x="398463" y="2420938"/>
              <a:chExt cx="1208087" cy="727076"/>
            </a:xfrm>
          </p:grpSpPr>
          <p:sp>
            <p:nvSpPr>
              <p:cNvPr id="6" name="Freeform 73">
                <a:extLst>
                  <a:ext uri="{FF2B5EF4-FFF2-40B4-BE49-F238E27FC236}">
                    <a16:creationId xmlns:a16="http://schemas.microsoft.com/office/drawing/2014/main" id="{F9ADB324-DDA7-4A47-868F-F3CDD46CEE0C}"/>
                  </a:ext>
                </a:extLst>
              </p:cNvPr>
              <p:cNvSpPr>
                <a:spLocks/>
              </p:cNvSpPr>
              <p:nvPr/>
            </p:nvSpPr>
            <p:spPr bwMode="auto">
              <a:xfrm>
                <a:off x="860425" y="2435226"/>
                <a:ext cx="746125" cy="579438"/>
              </a:xfrm>
              <a:custGeom>
                <a:avLst/>
                <a:gdLst>
                  <a:gd name="T0" fmla="*/ 281 w 310"/>
                  <a:gd name="T1" fmla="*/ 0 h 240"/>
                  <a:gd name="T2" fmla="*/ 2 w 310"/>
                  <a:gd name="T3" fmla="*/ 0 h 240"/>
                  <a:gd name="T4" fmla="*/ 0 w 310"/>
                  <a:gd name="T5" fmla="*/ 0 h 240"/>
                  <a:gd name="T6" fmla="*/ 21 w 310"/>
                  <a:gd name="T7" fmla="*/ 23 h 240"/>
                  <a:gd name="T8" fmla="*/ 281 w 310"/>
                  <a:gd name="T9" fmla="*/ 23 h 240"/>
                  <a:gd name="T10" fmla="*/ 286 w 310"/>
                  <a:gd name="T11" fmla="*/ 28 h 240"/>
                  <a:gd name="T12" fmla="*/ 286 w 310"/>
                  <a:gd name="T13" fmla="*/ 212 h 240"/>
                  <a:gd name="T14" fmla="*/ 281 w 310"/>
                  <a:gd name="T15" fmla="*/ 217 h 240"/>
                  <a:gd name="T16" fmla="*/ 98 w 310"/>
                  <a:gd name="T17" fmla="*/ 217 h 240"/>
                  <a:gd name="T18" fmla="*/ 103 w 310"/>
                  <a:gd name="T19" fmla="*/ 240 h 240"/>
                  <a:gd name="T20" fmla="*/ 281 w 310"/>
                  <a:gd name="T21" fmla="*/ 240 h 240"/>
                  <a:gd name="T22" fmla="*/ 310 w 310"/>
                  <a:gd name="T23" fmla="*/ 212 h 240"/>
                  <a:gd name="T24" fmla="*/ 310 w 310"/>
                  <a:gd name="T25" fmla="*/ 28 h 240"/>
                  <a:gd name="T26" fmla="*/ 281 w 310"/>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0" h="240">
                    <a:moveTo>
                      <a:pt x="281" y="0"/>
                    </a:moveTo>
                    <a:cubicBezTo>
                      <a:pt x="2" y="0"/>
                      <a:pt x="2" y="0"/>
                      <a:pt x="2" y="0"/>
                    </a:cubicBezTo>
                    <a:cubicBezTo>
                      <a:pt x="1" y="0"/>
                      <a:pt x="1" y="0"/>
                      <a:pt x="0" y="0"/>
                    </a:cubicBezTo>
                    <a:cubicBezTo>
                      <a:pt x="11" y="6"/>
                      <a:pt x="14" y="14"/>
                      <a:pt x="21" y="23"/>
                    </a:cubicBezTo>
                    <a:cubicBezTo>
                      <a:pt x="281" y="23"/>
                      <a:pt x="281" y="23"/>
                      <a:pt x="281" y="23"/>
                    </a:cubicBezTo>
                    <a:cubicBezTo>
                      <a:pt x="284" y="23"/>
                      <a:pt x="286" y="25"/>
                      <a:pt x="286" y="28"/>
                    </a:cubicBezTo>
                    <a:cubicBezTo>
                      <a:pt x="286" y="212"/>
                      <a:pt x="286" y="212"/>
                      <a:pt x="286" y="212"/>
                    </a:cubicBezTo>
                    <a:cubicBezTo>
                      <a:pt x="286" y="214"/>
                      <a:pt x="284" y="217"/>
                      <a:pt x="281" y="217"/>
                    </a:cubicBezTo>
                    <a:cubicBezTo>
                      <a:pt x="98" y="217"/>
                      <a:pt x="98" y="217"/>
                      <a:pt x="98" y="217"/>
                    </a:cubicBezTo>
                    <a:cubicBezTo>
                      <a:pt x="103" y="240"/>
                      <a:pt x="103" y="240"/>
                      <a:pt x="103" y="240"/>
                    </a:cubicBezTo>
                    <a:cubicBezTo>
                      <a:pt x="281" y="240"/>
                      <a:pt x="281" y="240"/>
                      <a:pt x="281" y="240"/>
                    </a:cubicBezTo>
                    <a:cubicBezTo>
                      <a:pt x="297" y="240"/>
                      <a:pt x="310" y="227"/>
                      <a:pt x="310" y="212"/>
                    </a:cubicBezTo>
                    <a:cubicBezTo>
                      <a:pt x="310" y="28"/>
                      <a:pt x="310" y="28"/>
                      <a:pt x="310" y="28"/>
                    </a:cubicBezTo>
                    <a:cubicBezTo>
                      <a:pt x="310" y="12"/>
                      <a:pt x="297" y="0"/>
                      <a:pt x="281"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4">
                <a:extLst>
                  <a:ext uri="{FF2B5EF4-FFF2-40B4-BE49-F238E27FC236}">
                    <a16:creationId xmlns:a16="http://schemas.microsoft.com/office/drawing/2014/main" id="{31FC62E6-B64A-4F3A-B43B-4414D077305D}"/>
                  </a:ext>
                </a:extLst>
              </p:cNvPr>
              <p:cNvSpPr>
                <a:spLocks/>
              </p:cNvSpPr>
              <p:nvPr/>
            </p:nvSpPr>
            <p:spPr bwMode="auto">
              <a:xfrm>
                <a:off x="1120775" y="3060701"/>
                <a:ext cx="333375" cy="87313"/>
              </a:xfrm>
              <a:custGeom>
                <a:avLst/>
                <a:gdLst>
                  <a:gd name="T0" fmla="*/ 125 w 139"/>
                  <a:gd name="T1" fmla="*/ 17 h 36"/>
                  <a:gd name="T2" fmla="*/ 83 w 139"/>
                  <a:gd name="T3" fmla="*/ 17 h 36"/>
                  <a:gd name="T4" fmla="*/ 83 w 139"/>
                  <a:gd name="T5" fmla="*/ 0 h 36"/>
                  <a:gd name="T6" fmla="*/ 12 w 139"/>
                  <a:gd name="T7" fmla="*/ 0 h 36"/>
                  <a:gd name="T8" fmla="*/ 12 w 139"/>
                  <a:gd name="T9" fmla="*/ 17 h 36"/>
                  <a:gd name="T10" fmla="*/ 3 w 139"/>
                  <a:gd name="T11" fmla="*/ 17 h 36"/>
                  <a:gd name="T12" fmla="*/ 3 w 139"/>
                  <a:gd name="T13" fmla="*/ 20 h 36"/>
                  <a:gd name="T14" fmla="*/ 0 w 139"/>
                  <a:gd name="T15" fmla="*/ 36 h 36"/>
                  <a:gd name="T16" fmla="*/ 139 w 139"/>
                  <a:gd name="T17" fmla="*/ 36 h 36"/>
                  <a:gd name="T18" fmla="*/ 139 w 139"/>
                  <a:gd name="T19" fmla="*/ 32 h 36"/>
                  <a:gd name="T20" fmla="*/ 125 w 139"/>
                  <a:gd name="T21"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36">
                    <a:moveTo>
                      <a:pt x="125" y="17"/>
                    </a:moveTo>
                    <a:cubicBezTo>
                      <a:pt x="83" y="17"/>
                      <a:pt x="83" y="17"/>
                      <a:pt x="83" y="17"/>
                    </a:cubicBezTo>
                    <a:cubicBezTo>
                      <a:pt x="83" y="0"/>
                      <a:pt x="83" y="0"/>
                      <a:pt x="83" y="0"/>
                    </a:cubicBezTo>
                    <a:cubicBezTo>
                      <a:pt x="12" y="0"/>
                      <a:pt x="12" y="0"/>
                      <a:pt x="12" y="0"/>
                    </a:cubicBezTo>
                    <a:cubicBezTo>
                      <a:pt x="12" y="17"/>
                      <a:pt x="12" y="17"/>
                      <a:pt x="12" y="17"/>
                    </a:cubicBezTo>
                    <a:cubicBezTo>
                      <a:pt x="3" y="17"/>
                      <a:pt x="3" y="17"/>
                      <a:pt x="3" y="17"/>
                    </a:cubicBezTo>
                    <a:cubicBezTo>
                      <a:pt x="3" y="20"/>
                      <a:pt x="3" y="20"/>
                      <a:pt x="3" y="20"/>
                    </a:cubicBezTo>
                    <a:cubicBezTo>
                      <a:pt x="3" y="26"/>
                      <a:pt x="2" y="31"/>
                      <a:pt x="0" y="36"/>
                    </a:cubicBezTo>
                    <a:cubicBezTo>
                      <a:pt x="139" y="36"/>
                      <a:pt x="139" y="36"/>
                      <a:pt x="139" y="36"/>
                    </a:cubicBezTo>
                    <a:cubicBezTo>
                      <a:pt x="139" y="32"/>
                      <a:pt x="139" y="32"/>
                      <a:pt x="139" y="32"/>
                    </a:cubicBezTo>
                    <a:cubicBezTo>
                      <a:pt x="139" y="24"/>
                      <a:pt x="133" y="17"/>
                      <a:pt x="125" y="1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6">
                <a:extLst>
                  <a:ext uri="{FF2B5EF4-FFF2-40B4-BE49-F238E27FC236}">
                    <a16:creationId xmlns:a16="http://schemas.microsoft.com/office/drawing/2014/main" id="{58EE7D7B-B987-440B-9D94-C5246FED0EE5}"/>
                  </a:ext>
                </a:extLst>
              </p:cNvPr>
              <p:cNvSpPr>
                <a:spLocks/>
              </p:cNvSpPr>
              <p:nvPr/>
            </p:nvSpPr>
            <p:spPr bwMode="auto">
              <a:xfrm>
                <a:off x="398463" y="2420938"/>
                <a:ext cx="690563" cy="727075"/>
              </a:xfrm>
              <a:custGeom>
                <a:avLst/>
                <a:gdLst>
                  <a:gd name="T0" fmla="*/ 94 w 287"/>
                  <a:gd name="T1" fmla="*/ 163 h 301"/>
                  <a:gd name="T2" fmla="*/ 28 w 287"/>
                  <a:gd name="T3" fmla="*/ 191 h 301"/>
                  <a:gd name="T4" fmla="*/ 0 w 287"/>
                  <a:gd name="T5" fmla="*/ 295 h 301"/>
                  <a:gd name="T6" fmla="*/ 0 w 287"/>
                  <a:gd name="T7" fmla="*/ 301 h 301"/>
                  <a:gd name="T8" fmla="*/ 287 w 287"/>
                  <a:gd name="T9" fmla="*/ 301 h 301"/>
                  <a:gd name="T10" fmla="*/ 287 w 287"/>
                  <a:gd name="T11" fmla="*/ 295 h 301"/>
                  <a:gd name="T12" fmla="*/ 259 w 287"/>
                  <a:gd name="T13" fmla="*/ 191 h 301"/>
                  <a:gd name="T14" fmla="*/ 194 w 287"/>
                  <a:gd name="T15" fmla="*/ 163 h 301"/>
                  <a:gd name="T16" fmla="*/ 175 w 287"/>
                  <a:gd name="T17" fmla="*/ 146 h 301"/>
                  <a:gd name="T18" fmla="*/ 194 w 287"/>
                  <a:gd name="T19" fmla="*/ 113 h 301"/>
                  <a:gd name="T20" fmla="*/ 198 w 287"/>
                  <a:gd name="T21" fmla="*/ 111 h 301"/>
                  <a:gd name="T22" fmla="*/ 204 w 287"/>
                  <a:gd name="T23" fmla="*/ 70 h 301"/>
                  <a:gd name="T24" fmla="*/ 201 w 287"/>
                  <a:gd name="T25" fmla="*/ 68 h 301"/>
                  <a:gd name="T26" fmla="*/ 196 w 287"/>
                  <a:gd name="T27" fmla="*/ 27 h 301"/>
                  <a:gd name="T28" fmla="*/ 147 w 287"/>
                  <a:gd name="T29" fmla="*/ 0 h 301"/>
                  <a:gd name="T30" fmla="*/ 140 w 287"/>
                  <a:gd name="T31" fmla="*/ 0 h 301"/>
                  <a:gd name="T32" fmla="*/ 91 w 287"/>
                  <a:gd name="T33" fmla="*/ 27 h 301"/>
                  <a:gd name="T34" fmla="*/ 86 w 287"/>
                  <a:gd name="T35" fmla="*/ 68 h 301"/>
                  <a:gd name="T36" fmla="*/ 83 w 287"/>
                  <a:gd name="T37" fmla="*/ 70 h 301"/>
                  <a:gd name="T38" fmla="*/ 90 w 287"/>
                  <a:gd name="T39" fmla="*/ 111 h 301"/>
                  <a:gd name="T40" fmla="*/ 94 w 287"/>
                  <a:gd name="T41" fmla="*/ 113 h 301"/>
                  <a:gd name="T42" fmla="*/ 112 w 287"/>
                  <a:gd name="T43" fmla="*/ 146 h 301"/>
                  <a:gd name="T44" fmla="*/ 94 w 287"/>
                  <a:gd name="T45" fmla="*/ 16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7" h="301">
                    <a:moveTo>
                      <a:pt x="94" y="163"/>
                    </a:moveTo>
                    <a:cubicBezTo>
                      <a:pt x="28" y="191"/>
                      <a:pt x="28" y="191"/>
                      <a:pt x="28" y="191"/>
                    </a:cubicBezTo>
                    <a:cubicBezTo>
                      <a:pt x="2" y="201"/>
                      <a:pt x="0" y="271"/>
                      <a:pt x="0" y="295"/>
                    </a:cubicBezTo>
                    <a:cubicBezTo>
                      <a:pt x="0" y="301"/>
                      <a:pt x="0" y="301"/>
                      <a:pt x="0" y="301"/>
                    </a:cubicBezTo>
                    <a:cubicBezTo>
                      <a:pt x="287" y="301"/>
                      <a:pt x="287" y="301"/>
                      <a:pt x="287" y="301"/>
                    </a:cubicBezTo>
                    <a:cubicBezTo>
                      <a:pt x="287" y="295"/>
                      <a:pt x="287" y="295"/>
                      <a:pt x="287" y="295"/>
                    </a:cubicBezTo>
                    <a:cubicBezTo>
                      <a:pt x="287" y="271"/>
                      <a:pt x="285" y="201"/>
                      <a:pt x="259" y="191"/>
                    </a:cubicBezTo>
                    <a:cubicBezTo>
                      <a:pt x="194" y="163"/>
                      <a:pt x="194" y="163"/>
                      <a:pt x="194" y="163"/>
                    </a:cubicBezTo>
                    <a:cubicBezTo>
                      <a:pt x="184" y="159"/>
                      <a:pt x="177" y="152"/>
                      <a:pt x="175" y="146"/>
                    </a:cubicBezTo>
                    <a:cubicBezTo>
                      <a:pt x="184" y="136"/>
                      <a:pt x="191" y="124"/>
                      <a:pt x="194" y="113"/>
                    </a:cubicBezTo>
                    <a:cubicBezTo>
                      <a:pt x="198" y="111"/>
                      <a:pt x="198" y="111"/>
                      <a:pt x="198" y="111"/>
                    </a:cubicBezTo>
                    <a:cubicBezTo>
                      <a:pt x="203" y="96"/>
                      <a:pt x="205" y="83"/>
                      <a:pt x="204" y="70"/>
                    </a:cubicBezTo>
                    <a:cubicBezTo>
                      <a:pt x="201" y="68"/>
                      <a:pt x="201" y="68"/>
                      <a:pt x="201" y="68"/>
                    </a:cubicBezTo>
                    <a:cubicBezTo>
                      <a:pt x="202" y="57"/>
                      <a:pt x="202" y="37"/>
                      <a:pt x="196" y="27"/>
                    </a:cubicBezTo>
                    <a:cubicBezTo>
                      <a:pt x="188" y="11"/>
                      <a:pt x="165" y="0"/>
                      <a:pt x="147" y="0"/>
                    </a:cubicBezTo>
                    <a:cubicBezTo>
                      <a:pt x="140" y="0"/>
                      <a:pt x="140" y="0"/>
                      <a:pt x="140" y="0"/>
                    </a:cubicBezTo>
                    <a:cubicBezTo>
                      <a:pt x="122" y="0"/>
                      <a:pt x="100" y="11"/>
                      <a:pt x="91" y="27"/>
                    </a:cubicBezTo>
                    <a:cubicBezTo>
                      <a:pt x="86" y="37"/>
                      <a:pt x="85" y="57"/>
                      <a:pt x="86" y="68"/>
                    </a:cubicBezTo>
                    <a:cubicBezTo>
                      <a:pt x="83" y="70"/>
                      <a:pt x="83" y="70"/>
                      <a:pt x="83" y="70"/>
                    </a:cubicBezTo>
                    <a:cubicBezTo>
                      <a:pt x="82" y="83"/>
                      <a:pt x="84" y="96"/>
                      <a:pt x="90" y="111"/>
                    </a:cubicBezTo>
                    <a:cubicBezTo>
                      <a:pt x="94" y="113"/>
                      <a:pt x="94" y="113"/>
                      <a:pt x="94" y="113"/>
                    </a:cubicBezTo>
                    <a:cubicBezTo>
                      <a:pt x="97" y="124"/>
                      <a:pt x="104" y="136"/>
                      <a:pt x="112" y="146"/>
                    </a:cubicBezTo>
                    <a:cubicBezTo>
                      <a:pt x="110" y="152"/>
                      <a:pt x="103" y="159"/>
                      <a:pt x="94" y="16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994770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23FC86-4C2F-4941-844C-F6DF3873FDE8}"/>
              </a:ext>
            </a:extLst>
          </p:cNvPr>
          <p:cNvGrpSpPr/>
          <p:nvPr/>
        </p:nvGrpSpPr>
        <p:grpSpPr>
          <a:xfrm>
            <a:off x="5303702" y="2824705"/>
            <a:ext cx="6492240" cy="1084807"/>
            <a:chOff x="4783749" y="2904417"/>
            <a:chExt cx="6492240" cy="1084807"/>
          </a:xfrm>
        </p:grpSpPr>
        <p:sp>
          <p:nvSpPr>
            <p:cNvPr id="3" name="Content Placeholder 2">
              <a:extLst>
                <a:ext uri="{FF2B5EF4-FFF2-40B4-BE49-F238E27FC236}">
                  <a16:creationId xmlns:a16="http://schemas.microsoft.com/office/drawing/2014/main" id="{6E4800CE-6266-401D-9576-4259AFF7EE6C}"/>
                </a:ext>
              </a:extLst>
            </p:cNvPr>
            <p:cNvSpPr txBox="1">
              <a:spLocks/>
            </p:cNvSpPr>
            <p:nvPr/>
          </p:nvSpPr>
          <p:spPr>
            <a:xfrm>
              <a:off x="4783749" y="2904417"/>
              <a:ext cx="6492240" cy="1084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rgbClr val="092F57"/>
                  </a:solidFill>
                  <a:latin typeface="Arial" panose="020B0604020202020204" pitchFamily="34" charset="0"/>
                  <a:cs typeface="Arial" panose="020B0604020202020204" pitchFamily="34" charset="0"/>
                </a:rPr>
                <a:t>On-going</a:t>
              </a:r>
              <a:r>
                <a:rPr lang="en-US" sz="4500" dirty="0">
                  <a:solidFill>
                    <a:srgbClr val="092F57"/>
                  </a:solidFill>
                  <a:latin typeface="Arial" panose="020B0604020202020204" pitchFamily="34" charset="0"/>
                  <a:cs typeface="Arial" panose="020B0604020202020204" pitchFamily="34" charset="0"/>
                </a:rPr>
                <a:t> </a:t>
              </a:r>
              <a:r>
                <a:rPr lang="en-US" sz="3600" dirty="0">
                  <a:solidFill>
                    <a:srgbClr val="092F57"/>
                  </a:solidFill>
                  <a:latin typeface="Arial" panose="020B0604020202020204" pitchFamily="34" charset="0"/>
                  <a:cs typeface="Arial" panose="020B0604020202020204" pitchFamily="34" charset="0"/>
                </a:rPr>
                <a:t>Activities</a:t>
              </a:r>
              <a:endParaRPr lang="en-US" sz="4500" dirty="0">
                <a:solidFill>
                  <a:srgbClr val="092F57"/>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765FD94D-60B4-4A64-953E-76B38C7B1B72}"/>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8E9A4913-2D8C-4E21-A96E-0974B01A27C5}"/>
              </a:ext>
            </a:extLst>
          </p:cNvPr>
          <p:cNvGrpSpPr/>
          <p:nvPr/>
        </p:nvGrpSpPr>
        <p:grpSpPr>
          <a:xfrm>
            <a:off x="1248771" y="2015184"/>
            <a:ext cx="1936555" cy="1976602"/>
            <a:chOff x="5720289" y="1301751"/>
            <a:chExt cx="1074738" cy="1096963"/>
          </a:xfrm>
          <a:solidFill>
            <a:schemeClr val="bg1"/>
          </a:solidFill>
        </p:grpSpPr>
        <p:grpSp>
          <p:nvGrpSpPr>
            <p:cNvPr id="6" name="Group 5">
              <a:extLst>
                <a:ext uri="{FF2B5EF4-FFF2-40B4-BE49-F238E27FC236}">
                  <a16:creationId xmlns:a16="http://schemas.microsoft.com/office/drawing/2014/main" id="{18824C7A-31AF-490E-B355-5B825228A7AD}"/>
                </a:ext>
              </a:extLst>
            </p:cNvPr>
            <p:cNvGrpSpPr/>
            <p:nvPr/>
          </p:nvGrpSpPr>
          <p:grpSpPr>
            <a:xfrm>
              <a:off x="5986989" y="1301751"/>
              <a:ext cx="808038" cy="1096963"/>
              <a:chOff x="5991225" y="615950"/>
              <a:chExt cx="808038" cy="1096963"/>
            </a:xfrm>
            <a:grpFill/>
          </p:grpSpPr>
          <p:sp>
            <p:nvSpPr>
              <p:cNvPr id="14" name="Freeform 19">
                <a:extLst>
                  <a:ext uri="{FF2B5EF4-FFF2-40B4-BE49-F238E27FC236}">
                    <a16:creationId xmlns:a16="http://schemas.microsoft.com/office/drawing/2014/main" id="{33FAEB05-5D6E-4316-9CB7-A41170471ED1}"/>
                  </a:ext>
                </a:extLst>
              </p:cNvPr>
              <p:cNvSpPr>
                <a:spLocks noEditPoints="1"/>
              </p:cNvSpPr>
              <p:nvPr/>
            </p:nvSpPr>
            <p:spPr bwMode="auto">
              <a:xfrm>
                <a:off x="5991225" y="690563"/>
                <a:ext cx="808038" cy="1022350"/>
              </a:xfrm>
              <a:custGeom>
                <a:avLst/>
                <a:gdLst>
                  <a:gd name="T0" fmla="*/ 124 w 139"/>
                  <a:gd name="T1" fmla="*/ 0 h 176"/>
                  <a:gd name="T2" fmla="*/ 87 w 139"/>
                  <a:gd name="T3" fmla="*/ 0 h 176"/>
                  <a:gd name="T4" fmla="*/ 88 w 139"/>
                  <a:gd name="T5" fmla="*/ 6 h 176"/>
                  <a:gd name="T6" fmla="*/ 91 w 139"/>
                  <a:gd name="T7" fmla="*/ 10 h 176"/>
                  <a:gd name="T8" fmla="*/ 103 w 139"/>
                  <a:gd name="T9" fmla="*/ 13 h 176"/>
                  <a:gd name="T10" fmla="*/ 104 w 139"/>
                  <a:gd name="T11" fmla="*/ 13 h 176"/>
                  <a:gd name="T12" fmla="*/ 106 w 139"/>
                  <a:gd name="T13" fmla="*/ 13 h 176"/>
                  <a:gd name="T14" fmla="*/ 122 w 139"/>
                  <a:gd name="T15" fmla="*/ 13 h 176"/>
                  <a:gd name="T16" fmla="*/ 122 w 139"/>
                  <a:gd name="T17" fmla="*/ 131 h 176"/>
                  <a:gd name="T18" fmla="*/ 104 w 139"/>
                  <a:gd name="T19" fmla="*/ 131 h 176"/>
                  <a:gd name="T20" fmla="*/ 90 w 139"/>
                  <a:gd name="T21" fmla="*/ 146 h 176"/>
                  <a:gd name="T22" fmla="*/ 90 w 139"/>
                  <a:gd name="T23" fmla="*/ 163 h 176"/>
                  <a:gd name="T24" fmla="*/ 14 w 139"/>
                  <a:gd name="T25" fmla="*/ 163 h 176"/>
                  <a:gd name="T26" fmla="*/ 14 w 139"/>
                  <a:gd name="T27" fmla="*/ 13 h 176"/>
                  <a:gd name="T28" fmla="*/ 33 w 139"/>
                  <a:gd name="T29" fmla="*/ 13 h 176"/>
                  <a:gd name="T30" fmla="*/ 35 w 139"/>
                  <a:gd name="T31" fmla="*/ 13 h 176"/>
                  <a:gd name="T32" fmla="*/ 36 w 139"/>
                  <a:gd name="T33" fmla="*/ 13 h 176"/>
                  <a:gd name="T34" fmla="*/ 36 w 139"/>
                  <a:gd name="T35" fmla="*/ 13 h 176"/>
                  <a:gd name="T36" fmla="*/ 45 w 139"/>
                  <a:gd name="T37" fmla="*/ 11 h 176"/>
                  <a:gd name="T38" fmla="*/ 51 w 139"/>
                  <a:gd name="T39" fmla="*/ 6 h 176"/>
                  <a:gd name="T40" fmla="*/ 52 w 139"/>
                  <a:gd name="T41" fmla="*/ 0 h 176"/>
                  <a:gd name="T42" fmla="*/ 14 w 139"/>
                  <a:gd name="T43" fmla="*/ 0 h 176"/>
                  <a:gd name="T44" fmla="*/ 0 w 139"/>
                  <a:gd name="T45" fmla="*/ 16 h 176"/>
                  <a:gd name="T46" fmla="*/ 0 w 139"/>
                  <a:gd name="T47" fmla="*/ 161 h 176"/>
                  <a:gd name="T48" fmla="*/ 14 w 139"/>
                  <a:gd name="T49" fmla="*/ 176 h 176"/>
                  <a:gd name="T50" fmla="*/ 124 w 139"/>
                  <a:gd name="T51" fmla="*/ 176 h 176"/>
                  <a:gd name="T52" fmla="*/ 139 w 139"/>
                  <a:gd name="T53" fmla="*/ 161 h 176"/>
                  <a:gd name="T54" fmla="*/ 139 w 139"/>
                  <a:gd name="T55" fmla="*/ 16 h 176"/>
                  <a:gd name="T56" fmla="*/ 124 w 139"/>
                  <a:gd name="T57" fmla="*/ 0 h 176"/>
                  <a:gd name="T58" fmla="*/ 97 w 139"/>
                  <a:gd name="T59" fmla="*/ 166 h 176"/>
                  <a:gd name="T60" fmla="*/ 97 w 139"/>
                  <a:gd name="T61" fmla="*/ 147 h 176"/>
                  <a:gd name="T62" fmla="*/ 105 w 139"/>
                  <a:gd name="T63" fmla="*/ 138 h 176"/>
                  <a:gd name="T64" fmla="*/ 125 w 139"/>
                  <a:gd name="T65" fmla="*/ 138 h 176"/>
                  <a:gd name="T66" fmla="*/ 97 w 139"/>
                  <a:gd name="T67"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76">
                    <a:moveTo>
                      <a:pt x="124" y="0"/>
                    </a:moveTo>
                    <a:cubicBezTo>
                      <a:pt x="87" y="0"/>
                      <a:pt x="87" y="0"/>
                      <a:pt x="87" y="0"/>
                    </a:cubicBezTo>
                    <a:cubicBezTo>
                      <a:pt x="87" y="3"/>
                      <a:pt x="88" y="5"/>
                      <a:pt x="88" y="6"/>
                    </a:cubicBezTo>
                    <a:cubicBezTo>
                      <a:pt x="89" y="8"/>
                      <a:pt x="90" y="9"/>
                      <a:pt x="91" y="10"/>
                    </a:cubicBezTo>
                    <a:cubicBezTo>
                      <a:pt x="94" y="12"/>
                      <a:pt x="98" y="13"/>
                      <a:pt x="103" y="13"/>
                    </a:cubicBezTo>
                    <a:cubicBezTo>
                      <a:pt x="104" y="13"/>
                      <a:pt x="104" y="13"/>
                      <a:pt x="104" y="13"/>
                    </a:cubicBezTo>
                    <a:cubicBezTo>
                      <a:pt x="105" y="13"/>
                      <a:pt x="105" y="13"/>
                      <a:pt x="106" y="13"/>
                    </a:cubicBezTo>
                    <a:cubicBezTo>
                      <a:pt x="122" y="13"/>
                      <a:pt x="122" y="13"/>
                      <a:pt x="122" y="13"/>
                    </a:cubicBezTo>
                    <a:cubicBezTo>
                      <a:pt x="122" y="131"/>
                      <a:pt x="122" y="131"/>
                      <a:pt x="122" y="131"/>
                    </a:cubicBezTo>
                    <a:cubicBezTo>
                      <a:pt x="104" y="131"/>
                      <a:pt x="104" y="131"/>
                      <a:pt x="104" y="131"/>
                    </a:cubicBezTo>
                    <a:cubicBezTo>
                      <a:pt x="97" y="131"/>
                      <a:pt x="90" y="138"/>
                      <a:pt x="90" y="146"/>
                    </a:cubicBezTo>
                    <a:cubicBezTo>
                      <a:pt x="90" y="163"/>
                      <a:pt x="90" y="163"/>
                      <a:pt x="90" y="163"/>
                    </a:cubicBezTo>
                    <a:cubicBezTo>
                      <a:pt x="14" y="163"/>
                      <a:pt x="14" y="163"/>
                      <a:pt x="14" y="163"/>
                    </a:cubicBezTo>
                    <a:cubicBezTo>
                      <a:pt x="14" y="13"/>
                      <a:pt x="14" y="13"/>
                      <a:pt x="14" y="13"/>
                    </a:cubicBezTo>
                    <a:cubicBezTo>
                      <a:pt x="33" y="13"/>
                      <a:pt x="33" y="13"/>
                      <a:pt x="33" y="13"/>
                    </a:cubicBezTo>
                    <a:cubicBezTo>
                      <a:pt x="34" y="13"/>
                      <a:pt x="34" y="13"/>
                      <a:pt x="35" y="13"/>
                    </a:cubicBezTo>
                    <a:cubicBezTo>
                      <a:pt x="36" y="13"/>
                      <a:pt x="36" y="13"/>
                      <a:pt x="36" y="13"/>
                    </a:cubicBezTo>
                    <a:cubicBezTo>
                      <a:pt x="36" y="13"/>
                      <a:pt x="36" y="13"/>
                      <a:pt x="36" y="13"/>
                    </a:cubicBezTo>
                    <a:cubicBezTo>
                      <a:pt x="40" y="13"/>
                      <a:pt x="43" y="12"/>
                      <a:pt x="45" y="11"/>
                    </a:cubicBezTo>
                    <a:cubicBezTo>
                      <a:pt x="48" y="10"/>
                      <a:pt x="49" y="8"/>
                      <a:pt x="51" y="6"/>
                    </a:cubicBezTo>
                    <a:cubicBezTo>
                      <a:pt x="51" y="5"/>
                      <a:pt x="52" y="3"/>
                      <a:pt x="52" y="0"/>
                    </a:cubicBezTo>
                    <a:cubicBezTo>
                      <a:pt x="14" y="0"/>
                      <a:pt x="14" y="0"/>
                      <a:pt x="14" y="0"/>
                    </a:cubicBezTo>
                    <a:cubicBezTo>
                      <a:pt x="6" y="0"/>
                      <a:pt x="0" y="8"/>
                      <a:pt x="0" y="16"/>
                    </a:cubicBezTo>
                    <a:cubicBezTo>
                      <a:pt x="0" y="16"/>
                      <a:pt x="0" y="31"/>
                      <a:pt x="0" y="161"/>
                    </a:cubicBezTo>
                    <a:cubicBezTo>
                      <a:pt x="0" y="169"/>
                      <a:pt x="6" y="176"/>
                      <a:pt x="14" y="176"/>
                    </a:cubicBezTo>
                    <a:cubicBezTo>
                      <a:pt x="124" y="176"/>
                      <a:pt x="124" y="176"/>
                      <a:pt x="124" y="176"/>
                    </a:cubicBezTo>
                    <a:cubicBezTo>
                      <a:pt x="132" y="176"/>
                      <a:pt x="139" y="169"/>
                      <a:pt x="139" y="161"/>
                    </a:cubicBezTo>
                    <a:cubicBezTo>
                      <a:pt x="139" y="31"/>
                      <a:pt x="139" y="16"/>
                      <a:pt x="139" y="16"/>
                    </a:cubicBezTo>
                    <a:cubicBezTo>
                      <a:pt x="139" y="8"/>
                      <a:pt x="132" y="0"/>
                      <a:pt x="124" y="0"/>
                    </a:cubicBezTo>
                    <a:close/>
                    <a:moveTo>
                      <a:pt x="97" y="166"/>
                    </a:moveTo>
                    <a:cubicBezTo>
                      <a:pt x="97" y="147"/>
                      <a:pt x="97" y="147"/>
                      <a:pt x="97" y="147"/>
                    </a:cubicBezTo>
                    <a:cubicBezTo>
                      <a:pt x="97" y="142"/>
                      <a:pt x="100" y="138"/>
                      <a:pt x="105" y="138"/>
                    </a:cubicBezTo>
                    <a:cubicBezTo>
                      <a:pt x="125" y="138"/>
                      <a:pt x="125" y="138"/>
                      <a:pt x="125" y="138"/>
                    </a:cubicBezTo>
                    <a:lnTo>
                      <a:pt x="97"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0">
                <a:extLst>
                  <a:ext uri="{FF2B5EF4-FFF2-40B4-BE49-F238E27FC236}">
                    <a16:creationId xmlns:a16="http://schemas.microsoft.com/office/drawing/2014/main" id="{D0C677F4-4A07-4B83-887D-24B320E3FD1F}"/>
                  </a:ext>
                </a:extLst>
              </p:cNvPr>
              <p:cNvSpPr>
                <a:spLocks noEditPoints="1"/>
              </p:cNvSpPr>
              <p:nvPr/>
            </p:nvSpPr>
            <p:spPr bwMode="auto">
              <a:xfrm>
                <a:off x="6130925" y="615950"/>
                <a:ext cx="528638" cy="260350"/>
              </a:xfrm>
              <a:custGeom>
                <a:avLst/>
                <a:gdLst>
                  <a:gd name="T0" fmla="*/ 12 w 91"/>
                  <a:gd name="T1" fmla="*/ 32 h 45"/>
                  <a:gd name="T2" fmla="*/ 33 w 91"/>
                  <a:gd name="T3" fmla="*/ 12 h 45"/>
                  <a:gd name="T4" fmla="*/ 33 w 91"/>
                  <a:gd name="T5" fmla="*/ 12 h 45"/>
                  <a:gd name="T6" fmla="*/ 33 w 91"/>
                  <a:gd name="T7" fmla="*/ 12 h 45"/>
                  <a:gd name="T8" fmla="*/ 45 w 91"/>
                  <a:gd name="T9" fmla="*/ 0 h 45"/>
                  <a:gd name="T10" fmla="*/ 46 w 91"/>
                  <a:gd name="T11" fmla="*/ 0 h 45"/>
                  <a:gd name="T12" fmla="*/ 58 w 91"/>
                  <a:gd name="T13" fmla="*/ 12 h 45"/>
                  <a:gd name="T14" fmla="*/ 58 w 91"/>
                  <a:gd name="T15" fmla="*/ 12 h 45"/>
                  <a:gd name="T16" fmla="*/ 58 w 91"/>
                  <a:gd name="T17" fmla="*/ 12 h 45"/>
                  <a:gd name="T18" fmla="*/ 79 w 91"/>
                  <a:gd name="T19" fmla="*/ 32 h 45"/>
                  <a:gd name="T20" fmla="*/ 80 w 91"/>
                  <a:gd name="T21" fmla="*/ 32 h 45"/>
                  <a:gd name="T22" fmla="*/ 91 w 91"/>
                  <a:gd name="T23" fmla="*/ 45 h 45"/>
                  <a:gd name="T24" fmla="*/ 0 w 91"/>
                  <a:gd name="T25" fmla="*/ 45 h 45"/>
                  <a:gd name="T26" fmla="*/ 11 w 91"/>
                  <a:gd name="T27" fmla="*/ 32 h 45"/>
                  <a:gd name="T28" fmla="*/ 12 w 91"/>
                  <a:gd name="T29" fmla="*/ 32 h 45"/>
                  <a:gd name="T30" fmla="*/ 46 w 91"/>
                  <a:gd name="T31" fmla="*/ 6 h 45"/>
                  <a:gd name="T32" fmla="*/ 40 w 91"/>
                  <a:gd name="T33" fmla="*/ 11 h 45"/>
                  <a:gd name="T34" fmla="*/ 46 w 91"/>
                  <a:gd name="T35" fmla="*/ 16 h 45"/>
                  <a:gd name="T36" fmla="*/ 51 w 91"/>
                  <a:gd name="T37" fmla="*/ 11 h 45"/>
                  <a:gd name="T38" fmla="*/ 46 w 91"/>
                  <a:gd name="T39"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45">
                    <a:moveTo>
                      <a:pt x="12" y="32"/>
                    </a:moveTo>
                    <a:cubicBezTo>
                      <a:pt x="24" y="31"/>
                      <a:pt x="33" y="27"/>
                      <a:pt x="33" y="12"/>
                    </a:cubicBezTo>
                    <a:cubicBezTo>
                      <a:pt x="33" y="12"/>
                      <a:pt x="33" y="12"/>
                      <a:pt x="33" y="12"/>
                    </a:cubicBezTo>
                    <a:cubicBezTo>
                      <a:pt x="33" y="12"/>
                      <a:pt x="33" y="12"/>
                      <a:pt x="33" y="12"/>
                    </a:cubicBezTo>
                    <a:cubicBezTo>
                      <a:pt x="33" y="3"/>
                      <a:pt x="39" y="0"/>
                      <a:pt x="45" y="0"/>
                    </a:cubicBezTo>
                    <a:cubicBezTo>
                      <a:pt x="46" y="0"/>
                      <a:pt x="46" y="0"/>
                      <a:pt x="46" y="0"/>
                    </a:cubicBezTo>
                    <a:cubicBezTo>
                      <a:pt x="52" y="0"/>
                      <a:pt x="58" y="3"/>
                      <a:pt x="58" y="12"/>
                    </a:cubicBezTo>
                    <a:cubicBezTo>
                      <a:pt x="58" y="12"/>
                      <a:pt x="58" y="12"/>
                      <a:pt x="58" y="12"/>
                    </a:cubicBezTo>
                    <a:cubicBezTo>
                      <a:pt x="58" y="12"/>
                      <a:pt x="58" y="12"/>
                      <a:pt x="58" y="12"/>
                    </a:cubicBezTo>
                    <a:cubicBezTo>
                      <a:pt x="58" y="27"/>
                      <a:pt x="67" y="31"/>
                      <a:pt x="79" y="32"/>
                    </a:cubicBezTo>
                    <a:cubicBezTo>
                      <a:pt x="80" y="32"/>
                      <a:pt x="80" y="32"/>
                      <a:pt x="80" y="32"/>
                    </a:cubicBezTo>
                    <a:cubicBezTo>
                      <a:pt x="87" y="32"/>
                      <a:pt x="91" y="39"/>
                      <a:pt x="91" y="45"/>
                    </a:cubicBezTo>
                    <a:cubicBezTo>
                      <a:pt x="0" y="45"/>
                      <a:pt x="0" y="45"/>
                      <a:pt x="0" y="45"/>
                    </a:cubicBezTo>
                    <a:cubicBezTo>
                      <a:pt x="0" y="39"/>
                      <a:pt x="4" y="32"/>
                      <a:pt x="11" y="32"/>
                    </a:cubicBezTo>
                    <a:lnTo>
                      <a:pt x="12" y="32"/>
                    </a:lnTo>
                    <a:close/>
                    <a:moveTo>
                      <a:pt x="46" y="6"/>
                    </a:moveTo>
                    <a:cubicBezTo>
                      <a:pt x="43" y="6"/>
                      <a:pt x="40" y="8"/>
                      <a:pt x="40" y="11"/>
                    </a:cubicBezTo>
                    <a:cubicBezTo>
                      <a:pt x="40" y="13"/>
                      <a:pt x="43" y="16"/>
                      <a:pt x="46" y="16"/>
                    </a:cubicBezTo>
                    <a:cubicBezTo>
                      <a:pt x="48" y="16"/>
                      <a:pt x="51" y="13"/>
                      <a:pt x="51" y="11"/>
                    </a:cubicBezTo>
                    <a:cubicBezTo>
                      <a:pt x="51" y="8"/>
                      <a:pt x="48" y="6"/>
                      <a:pt x="4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21">
                <a:extLst>
                  <a:ext uri="{FF2B5EF4-FFF2-40B4-BE49-F238E27FC236}">
                    <a16:creationId xmlns:a16="http://schemas.microsoft.com/office/drawing/2014/main" id="{E099C190-E0D5-441A-84A9-5D8FF75D63C1}"/>
                  </a:ext>
                </a:extLst>
              </p:cNvPr>
              <p:cNvSpPr>
                <a:spLocks noChangeArrowheads="1"/>
              </p:cNvSpPr>
              <p:nvPr/>
            </p:nvSpPr>
            <p:spPr bwMode="auto">
              <a:xfrm>
                <a:off x="6357938" y="957263"/>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22">
                <a:extLst>
                  <a:ext uri="{FF2B5EF4-FFF2-40B4-BE49-F238E27FC236}">
                    <a16:creationId xmlns:a16="http://schemas.microsoft.com/office/drawing/2014/main" id="{46D36038-EFAF-4E71-B482-F1D93AF3ECAC}"/>
                  </a:ext>
                </a:extLst>
              </p:cNvPr>
              <p:cNvSpPr>
                <a:spLocks noChangeArrowheads="1"/>
              </p:cNvSpPr>
              <p:nvPr/>
            </p:nvSpPr>
            <p:spPr bwMode="auto">
              <a:xfrm>
                <a:off x="6357938" y="998538"/>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23">
                <a:extLst>
                  <a:ext uri="{FF2B5EF4-FFF2-40B4-BE49-F238E27FC236}">
                    <a16:creationId xmlns:a16="http://schemas.microsoft.com/office/drawing/2014/main" id="{4E735A41-AFDF-4E57-9066-9E879994D8E9}"/>
                  </a:ext>
                </a:extLst>
              </p:cNvPr>
              <p:cNvSpPr>
                <a:spLocks noChangeArrowheads="1"/>
              </p:cNvSpPr>
              <p:nvPr/>
            </p:nvSpPr>
            <p:spPr bwMode="auto">
              <a:xfrm>
                <a:off x="6357938" y="1044575"/>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5">
                <a:extLst>
                  <a:ext uri="{FF2B5EF4-FFF2-40B4-BE49-F238E27FC236}">
                    <a16:creationId xmlns:a16="http://schemas.microsoft.com/office/drawing/2014/main" id="{1EB60293-52A5-4C96-B08C-44CCE28F1A16}"/>
                  </a:ext>
                </a:extLst>
              </p:cNvPr>
              <p:cNvSpPr>
                <a:spLocks noChangeArrowheads="1"/>
              </p:cNvSpPr>
              <p:nvPr/>
            </p:nvSpPr>
            <p:spPr bwMode="auto">
              <a:xfrm>
                <a:off x="6357938" y="1149350"/>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6">
                <a:extLst>
                  <a:ext uri="{FF2B5EF4-FFF2-40B4-BE49-F238E27FC236}">
                    <a16:creationId xmlns:a16="http://schemas.microsoft.com/office/drawing/2014/main" id="{1B33B705-F34C-4E75-A0AE-52F506554264}"/>
                  </a:ext>
                </a:extLst>
              </p:cNvPr>
              <p:cNvSpPr>
                <a:spLocks noChangeArrowheads="1"/>
              </p:cNvSpPr>
              <p:nvPr/>
            </p:nvSpPr>
            <p:spPr bwMode="auto">
              <a:xfrm>
                <a:off x="6357938" y="1190625"/>
                <a:ext cx="26670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7">
                <a:extLst>
                  <a:ext uri="{FF2B5EF4-FFF2-40B4-BE49-F238E27FC236}">
                    <a16:creationId xmlns:a16="http://schemas.microsoft.com/office/drawing/2014/main" id="{17EB9D30-0531-440F-8D75-580A21B588A7}"/>
                  </a:ext>
                </a:extLst>
              </p:cNvPr>
              <p:cNvSpPr>
                <a:spLocks noChangeArrowheads="1"/>
              </p:cNvSpPr>
              <p:nvPr/>
            </p:nvSpPr>
            <p:spPr bwMode="auto">
              <a:xfrm>
                <a:off x="6357938" y="1230313"/>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9">
                <a:extLst>
                  <a:ext uri="{FF2B5EF4-FFF2-40B4-BE49-F238E27FC236}">
                    <a16:creationId xmlns:a16="http://schemas.microsoft.com/office/drawing/2014/main" id="{FDB57187-3A21-4171-88A8-A4AFD6C03EF3}"/>
                  </a:ext>
                </a:extLst>
              </p:cNvPr>
              <p:cNvSpPr>
                <a:spLocks noChangeArrowheads="1"/>
              </p:cNvSpPr>
              <p:nvPr/>
            </p:nvSpPr>
            <p:spPr bwMode="auto">
              <a:xfrm>
                <a:off x="6357938" y="1335088"/>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30">
                <a:extLst>
                  <a:ext uri="{FF2B5EF4-FFF2-40B4-BE49-F238E27FC236}">
                    <a16:creationId xmlns:a16="http://schemas.microsoft.com/office/drawing/2014/main" id="{3789C865-1C55-4EAA-BB23-2798CC581A1C}"/>
                  </a:ext>
                </a:extLst>
              </p:cNvPr>
              <p:cNvSpPr>
                <a:spLocks noChangeArrowheads="1"/>
              </p:cNvSpPr>
              <p:nvPr/>
            </p:nvSpPr>
            <p:spPr bwMode="auto">
              <a:xfrm>
                <a:off x="6357938" y="1376363"/>
                <a:ext cx="26670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31">
                <a:extLst>
                  <a:ext uri="{FF2B5EF4-FFF2-40B4-BE49-F238E27FC236}">
                    <a16:creationId xmlns:a16="http://schemas.microsoft.com/office/drawing/2014/main" id="{52919605-15A8-4040-B9A3-01C611DEB268}"/>
                  </a:ext>
                </a:extLst>
              </p:cNvPr>
              <p:cNvSpPr>
                <a:spLocks noChangeArrowheads="1"/>
              </p:cNvSpPr>
              <p:nvPr/>
            </p:nvSpPr>
            <p:spPr bwMode="auto">
              <a:xfrm>
                <a:off x="6357938" y="1422400"/>
                <a:ext cx="26670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64197C44-6B37-4792-9D20-54F23C9912F3}"/>
                </a:ext>
              </a:extLst>
            </p:cNvPr>
            <p:cNvGrpSpPr/>
            <p:nvPr/>
          </p:nvGrpSpPr>
          <p:grpSpPr>
            <a:xfrm flipH="1">
              <a:off x="5720289" y="1306513"/>
              <a:ext cx="422748" cy="423863"/>
              <a:chOff x="823913" y="744538"/>
              <a:chExt cx="601663" cy="603250"/>
            </a:xfrm>
            <a:grpFill/>
          </p:grpSpPr>
          <p:sp>
            <p:nvSpPr>
              <p:cNvPr id="11" name="Freeform 7">
                <a:extLst>
                  <a:ext uri="{FF2B5EF4-FFF2-40B4-BE49-F238E27FC236}">
                    <a16:creationId xmlns:a16="http://schemas.microsoft.com/office/drawing/2014/main" id="{D4A393F6-735C-4210-84E4-35D05A9F9C86}"/>
                  </a:ext>
                </a:extLst>
              </p:cNvPr>
              <p:cNvSpPr>
                <a:spLocks/>
              </p:cNvSpPr>
              <p:nvPr/>
            </p:nvSpPr>
            <p:spPr bwMode="auto">
              <a:xfrm>
                <a:off x="1265238" y="744538"/>
                <a:ext cx="160338" cy="158750"/>
              </a:xfrm>
              <a:custGeom>
                <a:avLst/>
                <a:gdLst>
                  <a:gd name="T0" fmla="*/ 57 w 61"/>
                  <a:gd name="T1" fmla="*/ 25 h 61"/>
                  <a:gd name="T2" fmla="*/ 36 w 61"/>
                  <a:gd name="T3" fmla="*/ 5 h 61"/>
                  <a:gd name="T4" fmla="*/ 26 w 61"/>
                  <a:gd name="T5" fmla="*/ 0 h 61"/>
                  <a:gd name="T6" fmla="*/ 15 w 61"/>
                  <a:gd name="T7" fmla="*/ 5 h 61"/>
                  <a:gd name="T8" fmla="*/ 15 w 61"/>
                  <a:gd name="T9" fmla="*/ 5 h 61"/>
                  <a:gd name="T10" fmla="*/ 0 w 61"/>
                  <a:gd name="T11" fmla="*/ 19 h 61"/>
                  <a:gd name="T12" fmla="*/ 42 w 61"/>
                  <a:gd name="T13" fmla="*/ 61 h 61"/>
                  <a:gd name="T14" fmla="*/ 57 w 61"/>
                  <a:gd name="T15" fmla="*/ 47 h 61"/>
                  <a:gd name="T16" fmla="*/ 57 w 61"/>
                  <a:gd name="T17" fmla="*/ 47 h 61"/>
                  <a:gd name="T18" fmla="*/ 61 w 61"/>
                  <a:gd name="T19" fmla="*/ 36 h 61"/>
                  <a:gd name="T20" fmla="*/ 57 w 61"/>
                  <a:gd name="T2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57" y="25"/>
                    </a:moveTo>
                    <a:cubicBezTo>
                      <a:pt x="36" y="5"/>
                      <a:pt x="36" y="5"/>
                      <a:pt x="36" y="5"/>
                    </a:cubicBezTo>
                    <a:cubicBezTo>
                      <a:pt x="33" y="2"/>
                      <a:pt x="29" y="0"/>
                      <a:pt x="26" y="0"/>
                    </a:cubicBezTo>
                    <a:cubicBezTo>
                      <a:pt x="22" y="0"/>
                      <a:pt x="18" y="2"/>
                      <a:pt x="15" y="5"/>
                    </a:cubicBezTo>
                    <a:cubicBezTo>
                      <a:pt x="15" y="5"/>
                      <a:pt x="15" y="5"/>
                      <a:pt x="15" y="5"/>
                    </a:cubicBezTo>
                    <a:cubicBezTo>
                      <a:pt x="0" y="19"/>
                      <a:pt x="0" y="19"/>
                      <a:pt x="0" y="19"/>
                    </a:cubicBezTo>
                    <a:cubicBezTo>
                      <a:pt x="42" y="61"/>
                      <a:pt x="42" y="61"/>
                      <a:pt x="42" y="61"/>
                    </a:cubicBezTo>
                    <a:cubicBezTo>
                      <a:pt x="57" y="47"/>
                      <a:pt x="57" y="47"/>
                      <a:pt x="57" y="47"/>
                    </a:cubicBezTo>
                    <a:cubicBezTo>
                      <a:pt x="57" y="47"/>
                      <a:pt x="57" y="47"/>
                      <a:pt x="57" y="47"/>
                    </a:cubicBezTo>
                    <a:cubicBezTo>
                      <a:pt x="60" y="44"/>
                      <a:pt x="61" y="40"/>
                      <a:pt x="61" y="36"/>
                    </a:cubicBezTo>
                    <a:cubicBezTo>
                      <a:pt x="61" y="32"/>
                      <a:pt x="60" y="28"/>
                      <a:pt x="57" y="25"/>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CC744709-A054-460C-9108-8A82D13FC381}"/>
                  </a:ext>
                </a:extLst>
              </p:cNvPr>
              <p:cNvSpPr>
                <a:spLocks/>
              </p:cNvSpPr>
              <p:nvPr/>
            </p:nvSpPr>
            <p:spPr bwMode="auto">
              <a:xfrm>
                <a:off x="823913" y="1228725"/>
                <a:ext cx="120650" cy="119063"/>
              </a:xfrm>
              <a:custGeom>
                <a:avLst/>
                <a:gdLst>
                  <a:gd name="T0" fmla="*/ 69 w 76"/>
                  <a:gd name="T1" fmla="*/ 75 h 75"/>
                  <a:gd name="T2" fmla="*/ 76 w 76"/>
                  <a:gd name="T3" fmla="*/ 69 h 75"/>
                  <a:gd name="T4" fmla="*/ 5 w 76"/>
                  <a:gd name="T5" fmla="*/ 0 h 75"/>
                  <a:gd name="T6" fmla="*/ 0 w 76"/>
                  <a:gd name="T7" fmla="*/ 4 h 75"/>
                  <a:gd name="T8" fmla="*/ 0 w 76"/>
                  <a:gd name="T9" fmla="*/ 75 h 75"/>
                  <a:gd name="T10" fmla="*/ 69 w 76"/>
                  <a:gd name="T11" fmla="*/ 75 h 75"/>
                </a:gdLst>
                <a:ahLst/>
                <a:cxnLst>
                  <a:cxn ang="0">
                    <a:pos x="T0" y="T1"/>
                  </a:cxn>
                  <a:cxn ang="0">
                    <a:pos x="T2" y="T3"/>
                  </a:cxn>
                  <a:cxn ang="0">
                    <a:pos x="T4" y="T5"/>
                  </a:cxn>
                  <a:cxn ang="0">
                    <a:pos x="T6" y="T7"/>
                  </a:cxn>
                  <a:cxn ang="0">
                    <a:pos x="T8" y="T9"/>
                  </a:cxn>
                  <a:cxn ang="0">
                    <a:pos x="T10" y="T11"/>
                  </a:cxn>
                </a:cxnLst>
                <a:rect l="0" t="0" r="r" b="b"/>
                <a:pathLst>
                  <a:path w="76" h="75">
                    <a:moveTo>
                      <a:pt x="69" y="75"/>
                    </a:moveTo>
                    <a:lnTo>
                      <a:pt x="76" y="69"/>
                    </a:lnTo>
                    <a:lnTo>
                      <a:pt x="5" y="0"/>
                    </a:lnTo>
                    <a:lnTo>
                      <a:pt x="0" y="4"/>
                    </a:lnTo>
                    <a:lnTo>
                      <a:pt x="0" y="75"/>
                    </a:lnTo>
                    <a:lnTo>
                      <a:pt x="69" y="75"/>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a:extLst>
                  <a:ext uri="{FF2B5EF4-FFF2-40B4-BE49-F238E27FC236}">
                    <a16:creationId xmlns:a16="http://schemas.microsoft.com/office/drawing/2014/main" id="{2755ABEF-D0CE-4DB9-A57E-0154C263E227}"/>
                  </a:ext>
                </a:extLst>
              </p:cNvPr>
              <p:cNvSpPr>
                <a:spLocks/>
              </p:cNvSpPr>
              <p:nvPr/>
            </p:nvSpPr>
            <p:spPr bwMode="auto">
              <a:xfrm>
                <a:off x="866775" y="825500"/>
                <a:ext cx="477838" cy="481013"/>
              </a:xfrm>
              <a:custGeom>
                <a:avLst/>
                <a:gdLst>
                  <a:gd name="T0" fmla="*/ 0 w 301"/>
                  <a:gd name="T1" fmla="*/ 234 h 303"/>
                  <a:gd name="T2" fmla="*/ 69 w 301"/>
                  <a:gd name="T3" fmla="*/ 303 h 303"/>
                  <a:gd name="T4" fmla="*/ 301 w 301"/>
                  <a:gd name="T5" fmla="*/ 71 h 303"/>
                  <a:gd name="T6" fmla="*/ 231 w 301"/>
                  <a:gd name="T7" fmla="*/ 0 h 303"/>
                  <a:gd name="T8" fmla="*/ 0 w 301"/>
                  <a:gd name="T9" fmla="*/ 234 h 303"/>
                </a:gdLst>
                <a:ahLst/>
                <a:cxnLst>
                  <a:cxn ang="0">
                    <a:pos x="T0" y="T1"/>
                  </a:cxn>
                  <a:cxn ang="0">
                    <a:pos x="T2" y="T3"/>
                  </a:cxn>
                  <a:cxn ang="0">
                    <a:pos x="T4" y="T5"/>
                  </a:cxn>
                  <a:cxn ang="0">
                    <a:pos x="T6" y="T7"/>
                  </a:cxn>
                  <a:cxn ang="0">
                    <a:pos x="T8" y="T9"/>
                  </a:cxn>
                </a:cxnLst>
                <a:rect l="0" t="0" r="r" b="b"/>
                <a:pathLst>
                  <a:path w="301" h="303">
                    <a:moveTo>
                      <a:pt x="0" y="234"/>
                    </a:moveTo>
                    <a:lnTo>
                      <a:pt x="69" y="303"/>
                    </a:lnTo>
                    <a:lnTo>
                      <a:pt x="301" y="71"/>
                    </a:lnTo>
                    <a:lnTo>
                      <a:pt x="231" y="0"/>
                    </a:lnTo>
                    <a:lnTo>
                      <a:pt x="0" y="234"/>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 name="Rectangle 7">
              <a:extLst>
                <a:ext uri="{FF2B5EF4-FFF2-40B4-BE49-F238E27FC236}">
                  <a16:creationId xmlns:a16="http://schemas.microsoft.com/office/drawing/2014/main" id="{381C4B72-229C-4CB1-885D-1817885BC6CD}"/>
                </a:ext>
              </a:extLst>
            </p:cNvPr>
            <p:cNvSpPr/>
            <p:nvPr/>
          </p:nvSpPr>
          <p:spPr>
            <a:xfrm>
              <a:off x="6184189" y="1649414"/>
              <a:ext cx="112889" cy="101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D04511-63C0-4A79-9B90-1386415E7217}"/>
                </a:ext>
              </a:extLst>
            </p:cNvPr>
            <p:cNvSpPr/>
            <p:nvPr/>
          </p:nvSpPr>
          <p:spPr>
            <a:xfrm>
              <a:off x="6187014" y="1836738"/>
              <a:ext cx="112889" cy="101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DC3847-6D6D-4444-BC14-AD09E68E5100}"/>
                </a:ext>
              </a:extLst>
            </p:cNvPr>
            <p:cNvSpPr/>
            <p:nvPr/>
          </p:nvSpPr>
          <p:spPr>
            <a:xfrm>
              <a:off x="6184189" y="2020714"/>
              <a:ext cx="112889" cy="101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0069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60644-0F68-4109-9608-DDFB8AD8D76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On-going Activities</a:t>
            </a:r>
          </a:p>
        </p:txBody>
      </p:sp>
      <p:graphicFrame>
        <p:nvGraphicFramePr>
          <p:cNvPr id="5" name="Table 4">
            <a:extLst>
              <a:ext uri="{FF2B5EF4-FFF2-40B4-BE49-F238E27FC236}">
                <a16:creationId xmlns:a16="http://schemas.microsoft.com/office/drawing/2014/main" id="{A3CB55A2-CA7C-43F5-8AEA-4AB39A112C50}"/>
              </a:ext>
            </a:extLst>
          </p:cNvPr>
          <p:cNvGraphicFramePr>
            <a:graphicFrameLocks noGrp="1"/>
          </p:cNvGraphicFramePr>
          <p:nvPr>
            <p:extLst>
              <p:ext uri="{D42A27DB-BD31-4B8C-83A1-F6EECF244321}">
                <p14:modId xmlns:p14="http://schemas.microsoft.com/office/powerpoint/2010/main" val="858081991"/>
              </p:ext>
            </p:extLst>
          </p:nvPr>
        </p:nvGraphicFramePr>
        <p:xfrm>
          <a:off x="1519552" y="2447157"/>
          <a:ext cx="5113517" cy="4247631"/>
        </p:xfrm>
        <a:graphic>
          <a:graphicData uri="http://schemas.openxmlformats.org/drawingml/2006/table">
            <a:tbl>
              <a:tblPr firstRow="1" bandRow="1">
                <a:tableStyleId>{8A107856-5554-42FB-B03E-39F5DBC370BA}</a:tableStyleId>
              </a:tblPr>
              <a:tblGrid>
                <a:gridCol w="5113517">
                  <a:extLst>
                    <a:ext uri="{9D8B030D-6E8A-4147-A177-3AD203B41FA5}">
                      <a16:colId xmlns:a16="http://schemas.microsoft.com/office/drawing/2014/main" val="2217434214"/>
                    </a:ext>
                  </a:extLst>
                </a:gridCol>
              </a:tblGrid>
              <a:tr h="439648">
                <a:tc>
                  <a:txBody>
                    <a:bodyPr/>
                    <a:lstStyle/>
                    <a:p>
                      <a:pPr algn="ctr"/>
                      <a:r>
                        <a:rPr lang="en-US" b="1" dirty="0">
                          <a:solidFill>
                            <a:schemeClr val="tx1"/>
                          </a:solidFill>
                          <a:latin typeface="Arial" panose="020B0604020202020204" pitchFamily="34" charset="0"/>
                          <a:cs typeface="Arial" panose="020B0604020202020204" pitchFamily="34" charset="0"/>
                        </a:rPr>
                        <a:t>Luma Project Activities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81C"/>
                    </a:solidFill>
                  </a:tcPr>
                </a:tc>
                <a:extLst>
                  <a:ext uri="{0D108BD9-81ED-4DB2-BD59-A6C34878D82A}">
                    <a16:rowId xmlns:a16="http://schemas.microsoft.com/office/drawing/2014/main" val="177099290"/>
                  </a:ext>
                </a:extLst>
              </a:tr>
              <a:tr h="460964">
                <a:tc>
                  <a:txBody>
                    <a:bodyPr/>
                    <a:lstStyle/>
                    <a:p>
                      <a:pPr algn="ctr"/>
                      <a:r>
                        <a:rPr lang="en-US" b="1" dirty="0">
                          <a:latin typeface="Arial" panose="020B0604020202020204" pitchFamily="34" charset="0"/>
                          <a:cs typeface="Arial" panose="020B0604020202020204" pitchFamily="34" charset="0"/>
                        </a:rPr>
                        <a:t>Project Workbook</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4520200"/>
                  </a:ext>
                </a:extLst>
              </a:tr>
              <a:tr h="460964">
                <a:tc>
                  <a:txBody>
                    <a:bodyPr/>
                    <a:lstStyle/>
                    <a:p>
                      <a:pPr algn="ctr"/>
                      <a:r>
                        <a:rPr lang="en-US" b="1" dirty="0">
                          <a:latin typeface="Arial" panose="020B0604020202020204" pitchFamily="34" charset="0"/>
                          <a:cs typeface="Arial" panose="020B0604020202020204" pitchFamily="34" charset="0"/>
                        </a:rPr>
                        <a:t>*Funding Source (Grants) Workbook</a:t>
                      </a:r>
                    </a:p>
                  </a:txBody>
                  <a:tcPr anchor="ctr"/>
                </a:tc>
                <a:extLst>
                  <a:ext uri="{0D108BD9-81ED-4DB2-BD59-A6C34878D82A}">
                    <a16:rowId xmlns:a16="http://schemas.microsoft.com/office/drawing/2014/main" val="2340752037"/>
                  </a:ext>
                </a:extLst>
              </a:tr>
              <a:tr h="460964">
                <a:tc>
                  <a:txBody>
                    <a:bodyPr/>
                    <a:lstStyle/>
                    <a:p>
                      <a:pPr algn="ctr"/>
                      <a:r>
                        <a:rPr lang="en-US" b="1" dirty="0">
                          <a:latin typeface="Arial" panose="020B0604020202020204" pitchFamily="34" charset="0"/>
                          <a:cs typeface="Arial" panose="020B0604020202020204" pitchFamily="34" charset="0"/>
                        </a:rPr>
                        <a:t>COA Default Workbook</a:t>
                      </a:r>
                    </a:p>
                  </a:txBody>
                  <a:tcPr anchor="ctr"/>
                </a:tc>
                <a:extLst>
                  <a:ext uri="{0D108BD9-81ED-4DB2-BD59-A6C34878D82A}">
                    <a16:rowId xmlns:a16="http://schemas.microsoft.com/office/drawing/2014/main" val="237687013"/>
                  </a:ext>
                </a:extLst>
              </a:tr>
              <a:tr h="460964">
                <a:tc>
                  <a:txBody>
                    <a:bodyPr/>
                    <a:lstStyle/>
                    <a:p>
                      <a:pPr algn="ctr"/>
                      <a:r>
                        <a:rPr lang="en-US" b="1" dirty="0">
                          <a:latin typeface="Arial" panose="020B0604020202020204" pitchFamily="34" charset="0"/>
                          <a:cs typeface="Arial" panose="020B0604020202020204" pitchFamily="34" charset="0"/>
                        </a:rPr>
                        <a:t>Payroll Crosswalk Workbook</a:t>
                      </a:r>
                    </a:p>
                  </a:txBody>
                  <a:tcPr anchor="ctr"/>
                </a:tc>
                <a:extLst>
                  <a:ext uri="{0D108BD9-81ED-4DB2-BD59-A6C34878D82A}">
                    <a16:rowId xmlns:a16="http://schemas.microsoft.com/office/drawing/2014/main" val="2006517491"/>
                  </a:ext>
                </a:extLst>
              </a:tr>
              <a:tr h="441349">
                <a:tc>
                  <a:txBody>
                    <a:bodyPr/>
                    <a:lstStyle/>
                    <a:p>
                      <a:pPr algn="ctr"/>
                      <a:r>
                        <a:rPr lang="en-US" b="1" dirty="0">
                          <a:latin typeface="Arial" panose="020B0604020202020204" pitchFamily="34" charset="0"/>
                          <a:cs typeface="Arial" panose="020B0604020202020204" pitchFamily="34" charset="0"/>
                        </a:rPr>
                        <a:t>*Agency Leases Workbook</a:t>
                      </a:r>
                      <a:endParaRPr lang="EN-US"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48888172"/>
                  </a:ext>
                </a:extLst>
              </a:tr>
              <a:tr h="441349">
                <a:tc>
                  <a:txBody>
                    <a:bodyPr/>
                    <a:lstStyle/>
                    <a:p>
                      <a:pPr algn="ctr"/>
                      <a:r>
                        <a:rPr lang="en-US" b="1" dirty="0">
                          <a:latin typeface="Arial" panose="020B0604020202020204" pitchFamily="34" charset="0"/>
                          <a:cs typeface="Arial" panose="020B0604020202020204" pitchFamily="34" charset="0"/>
                        </a:rPr>
                        <a:t>MHC Workbook</a:t>
                      </a:r>
                      <a:endParaRPr lang="EN-US"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50279347"/>
                  </a:ext>
                </a:extLst>
              </a:tr>
              <a:tr h="441349">
                <a:tc>
                  <a:txBody>
                    <a:bodyPr/>
                    <a:lstStyle/>
                    <a:p>
                      <a:pPr algn="ctr"/>
                      <a:r>
                        <a:rPr lang="en-US" b="1" dirty="0">
                          <a:latin typeface="Arial" panose="020B0604020202020204" pitchFamily="34" charset="0"/>
                          <a:cs typeface="Arial" panose="020B0604020202020204" pitchFamily="34" charset="0"/>
                        </a:rPr>
                        <a:t>Asset Clean-up &amp; Certification</a:t>
                      </a:r>
                      <a:endParaRPr lang="EN-US"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02605827"/>
                  </a:ext>
                </a:extLst>
              </a:tr>
              <a:tr h="282909">
                <a:tc>
                  <a:txBody>
                    <a:bodyPr/>
                    <a:lstStyle/>
                    <a:p>
                      <a:pPr algn="ctr"/>
                      <a:r>
                        <a:rPr lang="en-US" b="1" dirty="0">
                          <a:solidFill>
                            <a:schemeClr val="tx1"/>
                          </a:solidFill>
                          <a:latin typeface="Arial" panose="020B0604020202020204" pitchFamily="34" charset="0"/>
                          <a:cs typeface="Arial" panose="020B0604020202020204" pitchFamily="34" charset="0"/>
                        </a:rPr>
                        <a:t>Workforce Transition Manager </a:t>
                      </a:r>
                    </a:p>
                    <a:p>
                      <a:pPr algn="ctr"/>
                      <a:r>
                        <a:rPr lang="en-US" b="1" dirty="0">
                          <a:solidFill>
                            <a:schemeClr val="tx1"/>
                          </a:solidFill>
                          <a:latin typeface="Arial" panose="020B0604020202020204" pitchFamily="34" charset="0"/>
                          <a:cs typeface="Arial" panose="020B0604020202020204" pitchFamily="34" charset="0"/>
                        </a:rPr>
                        <a:t>Nomination Workbook </a:t>
                      </a:r>
                    </a:p>
                  </a:txBody>
                  <a:tcPr anchor="ctr"/>
                </a:tc>
                <a:extLst>
                  <a:ext uri="{0D108BD9-81ED-4DB2-BD59-A6C34878D82A}">
                    <a16:rowId xmlns:a16="http://schemas.microsoft.com/office/drawing/2014/main" val="2697895934"/>
                  </a:ext>
                </a:extLst>
              </a:tr>
            </a:tbl>
          </a:graphicData>
        </a:graphic>
      </p:graphicFrame>
      <p:sp>
        <p:nvSpPr>
          <p:cNvPr id="2" name="TextBox 1">
            <a:extLst>
              <a:ext uri="{FF2B5EF4-FFF2-40B4-BE49-F238E27FC236}">
                <a16:creationId xmlns:a16="http://schemas.microsoft.com/office/drawing/2014/main" id="{10F61C16-9633-47AA-806E-E81B96889812}"/>
              </a:ext>
            </a:extLst>
          </p:cNvPr>
          <p:cNvSpPr txBox="1"/>
          <p:nvPr/>
        </p:nvSpPr>
        <p:spPr>
          <a:xfrm>
            <a:off x="7295993" y="3163950"/>
            <a:ext cx="3643853" cy="3016210"/>
          </a:xfrm>
          <a:prstGeom prst="rect">
            <a:avLst/>
          </a:prstGeom>
          <a:noFill/>
        </p:spPr>
        <p:txBody>
          <a:bodyPr wrap="square" rtlCol="0">
            <a:spAutoFit/>
          </a:bodyPr>
          <a:lstStyle/>
          <a:p>
            <a:endParaRPr lang="en-US" b="1" dirty="0">
              <a:solidFill>
                <a:srgbClr val="092F57"/>
              </a:solidFill>
              <a:latin typeface="Arial" panose="020B0604020202020204" pitchFamily="34" charset="0"/>
              <a:cs typeface="Arial" panose="020B0604020202020204" pitchFamily="34" charset="0"/>
            </a:endParaRPr>
          </a:p>
          <a:p>
            <a:r>
              <a:rPr lang="en-US" b="1" dirty="0">
                <a:solidFill>
                  <a:srgbClr val="092F57"/>
                </a:solidFill>
                <a:latin typeface="Arial" panose="020B0604020202020204" pitchFamily="34" charset="0"/>
                <a:cs typeface="Arial" panose="020B0604020202020204" pitchFamily="34" charset="0"/>
              </a:rPr>
              <a:t>Please work with Luma team members to have these submitted.</a:t>
            </a:r>
          </a:p>
          <a:p>
            <a:endParaRPr lang="en-US" b="1" dirty="0">
              <a:solidFill>
                <a:srgbClr val="092F57"/>
              </a:solidFill>
              <a:latin typeface="Arial" panose="020B0604020202020204" pitchFamily="34" charset="0"/>
              <a:cs typeface="Arial" panose="020B0604020202020204" pitchFamily="34" charset="0"/>
            </a:endParaRPr>
          </a:p>
          <a:p>
            <a:r>
              <a:rPr lang="en-US" b="1" dirty="0">
                <a:solidFill>
                  <a:srgbClr val="092F57"/>
                </a:solidFill>
                <a:latin typeface="Arial" panose="020B0604020202020204" pitchFamily="34" charset="0"/>
                <a:cs typeface="Arial" panose="020B0604020202020204" pitchFamily="34" charset="0"/>
              </a:rPr>
              <a:t>Thank you for your continued effort with these activities! </a:t>
            </a:r>
          </a:p>
          <a:p>
            <a:endParaRPr lang="en-US" b="1" dirty="0">
              <a:solidFill>
                <a:srgbClr val="092F57"/>
              </a:solidFill>
              <a:latin typeface="Arial" panose="020B0604020202020204" pitchFamily="34" charset="0"/>
              <a:cs typeface="Arial" panose="020B0604020202020204" pitchFamily="34" charset="0"/>
            </a:endParaRPr>
          </a:p>
          <a:p>
            <a:endParaRPr lang="en-US" b="1" dirty="0">
              <a:solidFill>
                <a:srgbClr val="092F57"/>
              </a:solidFill>
              <a:latin typeface="Arial" panose="020B0604020202020204" pitchFamily="34" charset="0"/>
              <a:cs typeface="Arial" panose="020B0604020202020204" pitchFamily="34" charset="0"/>
            </a:endParaRPr>
          </a:p>
          <a:p>
            <a:r>
              <a:rPr lang="en-US" sz="1400" dirty="0">
                <a:solidFill>
                  <a:srgbClr val="092F57"/>
                </a:solidFill>
                <a:latin typeface="Arial" panose="020B0604020202020204" pitchFamily="34" charset="0"/>
                <a:cs typeface="Arial" panose="020B0604020202020204" pitchFamily="34" charset="0"/>
              </a:rPr>
              <a:t>*not all agencies will need to submit this workbook</a:t>
            </a:r>
          </a:p>
        </p:txBody>
      </p:sp>
      <p:sp>
        <p:nvSpPr>
          <p:cNvPr id="3" name="Rectangle 2">
            <a:extLst>
              <a:ext uri="{FF2B5EF4-FFF2-40B4-BE49-F238E27FC236}">
                <a16:creationId xmlns:a16="http://schemas.microsoft.com/office/drawing/2014/main" id="{AC1F1BD1-CB8F-4F77-9264-05D21A4C209F}"/>
              </a:ext>
            </a:extLst>
          </p:cNvPr>
          <p:cNvSpPr/>
          <p:nvPr/>
        </p:nvSpPr>
        <p:spPr>
          <a:xfrm>
            <a:off x="1089926" y="1820614"/>
            <a:ext cx="8993874" cy="369332"/>
          </a:xfrm>
          <a:prstGeom prst="rect">
            <a:avLst/>
          </a:prstGeom>
        </p:spPr>
        <p:txBody>
          <a:bodyPr wrap="square">
            <a:spAutoFit/>
          </a:bodyPr>
          <a:lstStyle/>
          <a:p>
            <a:r>
              <a:rPr lang="en-US" u="sng" dirty="0">
                <a:solidFill>
                  <a:srgbClr val="092F57"/>
                </a:solidFill>
                <a:latin typeface="Arial" panose="020B0604020202020204" pitchFamily="34" charset="0"/>
                <a:cs typeface="Arial" panose="020B0604020202020204" pitchFamily="34" charset="0"/>
              </a:rPr>
              <a:t>The timeline extension does not diminish the urgency of submitting these workbooks.</a:t>
            </a:r>
          </a:p>
        </p:txBody>
      </p:sp>
      <p:cxnSp>
        <p:nvCxnSpPr>
          <p:cNvPr id="7" name="Straight Connector 6">
            <a:extLst>
              <a:ext uri="{FF2B5EF4-FFF2-40B4-BE49-F238E27FC236}">
                <a16:creationId xmlns:a16="http://schemas.microsoft.com/office/drawing/2014/main" id="{7B383098-3E28-41F5-A544-F72078531622}"/>
              </a:ext>
            </a:extLst>
          </p:cNvPr>
          <p:cNvCxnSpPr>
            <a:cxnSpLocks/>
          </p:cNvCxnSpPr>
          <p:nvPr/>
        </p:nvCxnSpPr>
        <p:spPr>
          <a:xfrm>
            <a:off x="1017847" y="1716093"/>
            <a:ext cx="0" cy="578374"/>
          </a:xfrm>
          <a:prstGeom prst="line">
            <a:avLst/>
          </a:prstGeom>
          <a:ln w="38100">
            <a:solidFill>
              <a:srgbClr val="E1450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1466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A748-8361-4359-BEBE-1E41457CCCFA}"/>
              </a:ext>
            </a:extLst>
          </p:cNvPr>
          <p:cNvSpPr txBox="1">
            <a:spLocks/>
          </p:cNvSpPr>
          <p:nvPr/>
        </p:nvSpPr>
        <p:spPr>
          <a:xfrm>
            <a:off x="5501228" y="2474586"/>
            <a:ext cx="6226278" cy="8172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92F57"/>
                </a:solidFill>
                <a:latin typeface="Arial" panose="020B0604020202020204" pitchFamily="34" charset="0"/>
                <a:cs typeface="Arial" panose="020B0604020202020204" pitchFamily="34" charset="0"/>
              </a:rPr>
              <a:t>Engagement Opportunities</a:t>
            </a:r>
          </a:p>
        </p:txBody>
      </p:sp>
      <p:cxnSp>
        <p:nvCxnSpPr>
          <p:cNvPr id="3" name="Straight Connector 2">
            <a:extLst>
              <a:ext uri="{FF2B5EF4-FFF2-40B4-BE49-F238E27FC236}">
                <a16:creationId xmlns:a16="http://schemas.microsoft.com/office/drawing/2014/main" id="{85218220-8827-4B4D-A622-BE2FE44F6D58}"/>
              </a:ext>
            </a:extLst>
          </p:cNvPr>
          <p:cNvCxnSpPr/>
          <p:nvPr/>
        </p:nvCxnSpPr>
        <p:spPr>
          <a:xfrm>
            <a:off x="5579203" y="3870063"/>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sp>
        <p:nvSpPr>
          <p:cNvPr id="4" name="Freeform 146">
            <a:extLst>
              <a:ext uri="{FF2B5EF4-FFF2-40B4-BE49-F238E27FC236}">
                <a16:creationId xmlns:a16="http://schemas.microsoft.com/office/drawing/2014/main" id="{A2F27246-5F14-4284-A590-ACC789A67B02}"/>
              </a:ext>
            </a:extLst>
          </p:cNvPr>
          <p:cNvSpPr>
            <a:spLocks noEditPoints="1"/>
          </p:cNvSpPr>
          <p:nvPr/>
        </p:nvSpPr>
        <p:spPr bwMode="auto">
          <a:xfrm>
            <a:off x="1344233" y="2474586"/>
            <a:ext cx="2044919" cy="1579840"/>
          </a:xfrm>
          <a:custGeom>
            <a:avLst/>
            <a:gdLst>
              <a:gd name="T0" fmla="*/ 13 w 412"/>
              <a:gd name="T1" fmla="*/ 0 h 355"/>
              <a:gd name="T2" fmla="*/ 399 w 412"/>
              <a:gd name="T3" fmla="*/ 0 h 355"/>
              <a:gd name="T4" fmla="*/ 399 w 412"/>
              <a:gd name="T5" fmla="*/ 212 h 355"/>
              <a:gd name="T6" fmla="*/ 376 w 412"/>
              <a:gd name="T7" fmla="*/ 212 h 355"/>
              <a:gd name="T8" fmla="*/ 368 w 412"/>
              <a:gd name="T9" fmla="*/ 177 h 355"/>
              <a:gd name="T10" fmla="*/ 314 w 412"/>
              <a:gd name="T11" fmla="*/ 160 h 355"/>
              <a:gd name="T12" fmla="*/ 287 w 412"/>
              <a:gd name="T13" fmla="*/ 129 h 355"/>
              <a:gd name="T14" fmla="*/ 216 w 412"/>
              <a:gd name="T15" fmla="*/ 135 h 355"/>
              <a:gd name="T16" fmla="*/ 202 w 412"/>
              <a:gd name="T17" fmla="*/ 128 h 355"/>
              <a:gd name="T18" fmla="*/ 148 w 412"/>
              <a:gd name="T19" fmla="*/ 127 h 355"/>
              <a:gd name="T20" fmla="*/ 135 w 412"/>
              <a:gd name="T21" fmla="*/ 125 h 355"/>
              <a:gd name="T22" fmla="*/ 87 w 412"/>
              <a:gd name="T23" fmla="*/ 110 h 355"/>
              <a:gd name="T24" fmla="*/ 78 w 412"/>
              <a:gd name="T25" fmla="*/ 132 h 355"/>
              <a:gd name="T26" fmla="*/ 124 w 412"/>
              <a:gd name="T27" fmla="*/ 149 h 355"/>
              <a:gd name="T28" fmla="*/ 137 w 412"/>
              <a:gd name="T29" fmla="*/ 152 h 355"/>
              <a:gd name="T30" fmla="*/ 158 w 412"/>
              <a:gd name="T31" fmla="*/ 156 h 355"/>
              <a:gd name="T32" fmla="*/ 172 w 412"/>
              <a:gd name="T33" fmla="*/ 172 h 355"/>
              <a:gd name="T34" fmla="*/ 168 w 412"/>
              <a:gd name="T35" fmla="*/ 177 h 355"/>
              <a:gd name="T36" fmla="*/ 160 w 412"/>
              <a:gd name="T37" fmla="*/ 212 h 355"/>
              <a:gd name="T38" fmla="*/ 127 w 412"/>
              <a:gd name="T39" fmla="*/ 212 h 355"/>
              <a:gd name="T40" fmla="*/ 119 w 412"/>
              <a:gd name="T41" fmla="*/ 177 h 355"/>
              <a:gd name="T42" fmla="*/ 44 w 412"/>
              <a:gd name="T43" fmla="*/ 177 h 355"/>
              <a:gd name="T44" fmla="*/ 36 w 412"/>
              <a:gd name="T45" fmla="*/ 212 h 355"/>
              <a:gd name="T46" fmla="*/ 13 w 412"/>
              <a:gd name="T47" fmla="*/ 212 h 355"/>
              <a:gd name="T48" fmla="*/ 13 w 412"/>
              <a:gd name="T49" fmla="*/ 0 h 355"/>
              <a:gd name="T50" fmla="*/ 46 w 412"/>
              <a:gd name="T51" fmla="*/ 252 h 355"/>
              <a:gd name="T52" fmla="*/ 117 w 412"/>
              <a:gd name="T53" fmla="*/ 252 h 355"/>
              <a:gd name="T54" fmla="*/ 144 w 412"/>
              <a:gd name="T55" fmla="*/ 278 h 355"/>
              <a:gd name="T56" fmla="*/ 170 w 412"/>
              <a:gd name="T57" fmla="*/ 252 h 355"/>
              <a:gd name="T58" fmla="*/ 242 w 412"/>
              <a:gd name="T59" fmla="*/ 252 h 355"/>
              <a:gd name="T60" fmla="*/ 268 w 412"/>
              <a:gd name="T61" fmla="*/ 278 h 355"/>
              <a:gd name="T62" fmla="*/ 295 w 412"/>
              <a:gd name="T63" fmla="*/ 252 h 355"/>
              <a:gd name="T64" fmla="*/ 366 w 412"/>
              <a:gd name="T65" fmla="*/ 252 h 355"/>
              <a:gd name="T66" fmla="*/ 410 w 412"/>
              <a:gd name="T67" fmla="*/ 327 h 355"/>
              <a:gd name="T68" fmla="*/ 268 w 412"/>
              <a:gd name="T69" fmla="*/ 342 h 355"/>
              <a:gd name="T70" fmla="*/ 144 w 412"/>
              <a:gd name="T71" fmla="*/ 342 h 355"/>
              <a:gd name="T72" fmla="*/ 2 w 412"/>
              <a:gd name="T73" fmla="*/ 327 h 355"/>
              <a:gd name="T74" fmla="*/ 46 w 412"/>
              <a:gd name="T75" fmla="*/ 252 h 355"/>
              <a:gd name="T76" fmla="*/ 346 w 412"/>
              <a:gd name="T77" fmla="*/ 254 h 355"/>
              <a:gd name="T78" fmla="*/ 360 w 412"/>
              <a:gd name="T79" fmla="*/ 182 h 355"/>
              <a:gd name="T80" fmla="*/ 302 w 412"/>
              <a:gd name="T81" fmla="*/ 182 h 355"/>
              <a:gd name="T82" fmla="*/ 315 w 412"/>
              <a:gd name="T83" fmla="*/ 254 h 355"/>
              <a:gd name="T84" fmla="*/ 346 w 412"/>
              <a:gd name="T85" fmla="*/ 254 h 355"/>
              <a:gd name="T86" fmla="*/ 221 w 412"/>
              <a:gd name="T87" fmla="*/ 254 h 355"/>
              <a:gd name="T88" fmla="*/ 235 w 412"/>
              <a:gd name="T89" fmla="*/ 182 h 355"/>
              <a:gd name="T90" fmla="*/ 177 w 412"/>
              <a:gd name="T91" fmla="*/ 182 h 355"/>
              <a:gd name="T92" fmla="*/ 191 w 412"/>
              <a:gd name="T93" fmla="*/ 254 h 355"/>
              <a:gd name="T94" fmla="*/ 221 w 412"/>
              <a:gd name="T95" fmla="*/ 254 h 355"/>
              <a:gd name="T96" fmla="*/ 97 w 412"/>
              <a:gd name="T97" fmla="*/ 254 h 355"/>
              <a:gd name="T98" fmla="*/ 110 w 412"/>
              <a:gd name="T99" fmla="*/ 182 h 355"/>
              <a:gd name="T100" fmla="*/ 52 w 412"/>
              <a:gd name="T101" fmla="*/ 182 h 355"/>
              <a:gd name="T102" fmla="*/ 66 w 412"/>
              <a:gd name="T103" fmla="*/ 254 h 355"/>
              <a:gd name="T104" fmla="*/ 97 w 412"/>
              <a:gd name="T105" fmla="*/ 254 h 355"/>
              <a:gd name="T106" fmla="*/ 267 w 412"/>
              <a:gd name="T107" fmla="*/ 125 h 355"/>
              <a:gd name="T108" fmla="*/ 276 w 412"/>
              <a:gd name="T109" fmla="*/ 59 h 355"/>
              <a:gd name="T110" fmla="*/ 220 w 412"/>
              <a:gd name="T111" fmla="*/ 59 h 355"/>
              <a:gd name="T112" fmla="*/ 229 w 412"/>
              <a:gd name="T113" fmla="*/ 125 h 355"/>
              <a:gd name="T114" fmla="*/ 267 w 412"/>
              <a:gd name="T115" fmla="*/ 12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355">
                <a:moveTo>
                  <a:pt x="13" y="0"/>
                </a:moveTo>
                <a:cubicBezTo>
                  <a:pt x="399" y="0"/>
                  <a:pt x="399" y="0"/>
                  <a:pt x="399" y="0"/>
                </a:cubicBezTo>
                <a:cubicBezTo>
                  <a:pt x="399" y="212"/>
                  <a:pt x="399" y="212"/>
                  <a:pt x="399" y="212"/>
                </a:cubicBezTo>
                <a:cubicBezTo>
                  <a:pt x="376" y="212"/>
                  <a:pt x="376" y="212"/>
                  <a:pt x="376" y="212"/>
                </a:cubicBezTo>
                <a:cubicBezTo>
                  <a:pt x="377" y="200"/>
                  <a:pt x="375" y="188"/>
                  <a:pt x="368" y="177"/>
                </a:cubicBezTo>
                <a:cubicBezTo>
                  <a:pt x="357" y="159"/>
                  <a:pt x="333" y="153"/>
                  <a:pt x="314" y="160"/>
                </a:cubicBezTo>
                <a:cubicBezTo>
                  <a:pt x="309" y="147"/>
                  <a:pt x="300" y="135"/>
                  <a:pt x="287" y="129"/>
                </a:cubicBezTo>
                <a:cubicBezTo>
                  <a:pt x="267" y="152"/>
                  <a:pt x="238" y="154"/>
                  <a:pt x="216" y="135"/>
                </a:cubicBezTo>
                <a:cubicBezTo>
                  <a:pt x="210" y="130"/>
                  <a:pt x="209" y="129"/>
                  <a:pt x="202" y="128"/>
                </a:cubicBezTo>
                <a:cubicBezTo>
                  <a:pt x="148" y="127"/>
                  <a:pt x="148" y="127"/>
                  <a:pt x="148" y="127"/>
                </a:cubicBezTo>
                <a:cubicBezTo>
                  <a:pt x="144" y="127"/>
                  <a:pt x="139" y="126"/>
                  <a:pt x="135" y="125"/>
                </a:cubicBezTo>
                <a:cubicBezTo>
                  <a:pt x="87" y="110"/>
                  <a:pt x="87" y="110"/>
                  <a:pt x="87" y="110"/>
                </a:cubicBezTo>
                <a:cubicBezTo>
                  <a:pt x="72" y="104"/>
                  <a:pt x="65" y="127"/>
                  <a:pt x="78" y="132"/>
                </a:cubicBezTo>
                <a:cubicBezTo>
                  <a:pt x="124" y="149"/>
                  <a:pt x="124" y="149"/>
                  <a:pt x="124" y="149"/>
                </a:cubicBezTo>
                <a:cubicBezTo>
                  <a:pt x="130" y="151"/>
                  <a:pt x="130" y="151"/>
                  <a:pt x="137" y="152"/>
                </a:cubicBezTo>
                <a:cubicBezTo>
                  <a:pt x="158" y="156"/>
                  <a:pt x="158" y="156"/>
                  <a:pt x="158" y="156"/>
                </a:cubicBezTo>
                <a:cubicBezTo>
                  <a:pt x="170" y="158"/>
                  <a:pt x="172" y="163"/>
                  <a:pt x="172" y="172"/>
                </a:cubicBezTo>
                <a:cubicBezTo>
                  <a:pt x="171" y="174"/>
                  <a:pt x="170" y="175"/>
                  <a:pt x="168" y="177"/>
                </a:cubicBezTo>
                <a:cubicBezTo>
                  <a:pt x="162" y="188"/>
                  <a:pt x="160" y="200"/>
                  <a:pt x="160" y="212"/>
                </a:cubicBezTo>
                <a:cubicBezTo>
                  <a:pt x="127" y="212"/>
                  <a:pt x="127" y="212"/>
                  <a:pt x="127" y="212"/>
                </a:cubicBezTo>
                <a:cubicBezTo>
                  <a:pt x="128" y="200"/>
                  <a:pt x="125" y="188"/>
                  <a:pt x="119" y="177"/>
                </a:cubicBezTo>
                <a:cubicBezTo>
                  <a:pt x="103" y="151"/>
                  <a:pt x="60" y="151"/>
                  <a:pt x="44" y="177"/>
                </a:cubicBezTo>
                <a:cubicBezTo>
                  <a:pt x="37" y="188"/>
                  <a:pt x="35" y="200"/>
                  <a:pt x="36" y="212"/>
                </a:cubicBezTo>
                <a:cubicBezTo>
                  <a:pt x="13" y="212"/>
                  <a:pt x="13" y="212"/>
                  <a:pt x="13" y="212"/>
                </a:cubicBezTo>
                <a:lnTo>
                  <a:pt x="13" y="0"/>
                </a:lnTo>
                <a:close/>
                <a:moveTo>
                  <a:pt x="46" y="252"/>
                </a:moveTo>
                <a:cubicBezTo>
                  <a:pt x="66" y="276"/>
                  <a:pt x="96" y="276"/>
                  <a:pt x="117" y="252"/>
                </a:cubicBezTo>
                <a:cubicBezTo>
                  <a:pt x="128" y="257"/>
                  <a:pt x="137" y="267"/>
                  <a:pt x="144" y="278"/>
                </a:cubicBezTo>
                <a:cubicBezTo>
                  <a:pt x="151" y="267"/>
                  <a:pt x="160" y="257"/>
                  <a:pt x="170" y="252"/>
                </a:cubicBezTo>
                <a:cubicBezTo>
                  <a:pt x="191" y="276"/>
                  <a:pt x="221" y="276"/>
                  <a:pt x="242" y="252"/>
                </a:cubicBezTo>
                <a:cubicBezTo>
                  <a:pt x="252" y="257"/>
                  <a:pt x="261" y="267"/>
                  <a:pt x="268" y="278"/>
                </a:cubicBezTo>
                <a:cubicBezTo>
                  <a:pt x="275" y="267"/>
                  <a:pt x="284" y="257"/>
                  <a:pt x="295" y="252"/>
                </a:cubicBezTo>
                <a:cubicBezTo>
                  <a:pt x="316" y="276"/>
                  <a:pt x="346" y="276"/>
                  <a:pt x="366" y="252"/>
                </a:cubicBezTo>
                <a:cubicBezTo>
                  <a:pt x="393" y="264"/>
                  <a:pt x="408" y="306"/>
                  <a:pt x="410" y="327"/>
                </a:cubicBezTo>
                <a:cubicBezTo>
                  <a:pt x="412" y="351"/>
                  <a:pt x="310" y="355"/>
                  <a:pt x="268" y="342"/>
                </a:cubicBezTo>
                <a:cubicBezTo>
                  <a:pt x="238" y="352"/>
                  <a:pt x="174" y="352"/>
                  <a:pt x="144" y="342"/>
                </a:cubicBezTo>
                <a:cubicBezTo>
                  <a:pt x="102" y="355"/>
                  <a:pt x="0" y="351"/>
                  <a:pt x="2" y="327"/>
                </a:cubicBezTo>
                <a:cubicBezTo>
                  <a:pt x="4" y="306"/>
                  <a:pt x="20" y="264"/>
                  <a:pt x="46" y="252"/>
                </a:cubicBezTo>
                <a:close/>
                <a:moveTo>
                  <a:pt x="346" y="254"/>
                </a:moveTo>
                <a:cubicBezTo>
                  <a:pt x="362" y="241"/>
                  <a:pt x="375" y="208"/>
                  <a:pt x="360" y="182"/>
                </a:cubicBezTo>
                <a:cubicBezTo>
                  <a:pt x="347" y="161"/>
                  <a:pt x="314" y="161"/>
                  <a:pt x="302" y="182"/>
                </a:cubicBezTo>
                <a:cubicBezTo>
                  <a:pt x="286" y="208"/>
                  <a:pt x="300" y="241"/>
                  <a:pt x="315" y="254"/>
                </a:cubicBezTo>
                <a:cubicBezTo>
                  <a:pt x="322" y="259"/>
                  <a:pt x="339" y="259"/>
                  <a:pt x="346" y="254"/>
                </a:cubicBezTo>
                <a:close/>
                <a:moveTo>
                  <a:pt x="221" y="254"/>
                </a:moveTo>
                <a:cubicBezTo>
                  <a:pt x="237" y="241"/>
                  <a:pt x="251" y="208"/>
                  <a:pt x="235" y="182"/>
                </a:cubicBezTo>
                <a:cubicBezTo>
                  <a:pt x="223" y="161"/>
                  <a:pt x="189" y="161"/>
                  <a:pt x="177" y="182"/>
                </a:cubicBezTo>
                <a:cubicBezTo>
                  <a:pt x="161" y="208"/>
                  <a:pt x="175" y="241"/>
                  <a:pt x="191" y="254"/>
                </a:cubicBezTo>
                <a:cubicBezTo>
                  <a:pt x="198" y="259"/>
                  <a:pt x="214" y="259"/>
                  <a:pt x="221" y="254"/>
                </a:cubicBezTo>
                <a:close/>
                <a:moveTo>
                  <a:pt x="97" y="254"/>
                </a:moveTo>
                <a:cubicBezTo>
                  <a:pt x="112" y="241"/>
                  <a:pt x="126" y="208"/>
                  <a:pt x="110" y="182"/>
                </a:cubicBezTo>
                <a:cubicBezTo>
                  <a:pt x="98" y="161"/>
                  <a:pt x="65" y="161"/>
                  <a:pt x="52" y="182"/>
                </a:cubicBezTo>
                <a:cubicBezTo>
                  <a:pt x="37" y="208"/>
                  <a:pt x="50" y="241"/>
                  <a:pt x="66" y="254"/>
                </a:cubicBezTo>
                <a:cubicBezTo>
                  <a:pt x="73" y="259"/>
                  <a:pt x="90" y="259"/>
                  <a:pt x="97" y="254"/>
                </a:cubicBezTo>
                <a:close/>
                <a:moveTo>
                  <a:pt x="267" y="125"/>
                </a:moveTo>
                <a:cubicBezTo>
                  <a:pt x="280" y="111"/>
                  <a:pt x="290" y="82"/>
                  <a:pt x="276" y="59"/>
                </a:cubicBezTo>
                <a:cubicBezTo>
                  <a:pt x="264" y="39"/>
                  <a:pt x="232" y="39"/>
                  <a:pt x="220" y="59"/>
                </a:cubicBezTo>
                <a:cubicBezTo>
                  <a:pt x="206" y="82"/>
                  <a:pt x="216" y="111"/>
                  <a:pt x="229" y="125"/>
                </a:cubicBezTo>
                <a:cubicBezTo>
                  <a:pt x="239" y="136"/>
                  <a:pt x="257" y="136"/>
                  <a:pt x="267" y="125"/>
                </a:cubicBez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5549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C98511-0278-4982-B0B6-37A96358BCE3}"/>
              </a:ext>
            </a:extLst>
          </p:cNvPr>
          <p:cNvGraphicFramePr>
            <a:graphicFrameLocks noGrp="1"/>
          </p:cNvGraphicFramePr>
          <p:nvPr>
            <p:extLst>
              <p:ext uri="{D42A27DB-BD31-4B8C-83A1-F6EECF244321}">
                <p14:modId xmlns:p14="http://schemas.microsoft.com/office/powerpoint/2010/main" val="1211746253"/>
              </p:ext>
            </p:extLst>
          </p:nvPr>
        </p:nvGraphicFramePr>
        <p:xfrm>
          <a:off x="1294040" y="3959782"/>
          <a:ext cx="9053725" cy="1052464"/>
        </p:xfrm>
        <a:graphic>
          <a:graphicData uri="http://schemas.openxmlformats.org/drawingml/2006/table">
            <a:tbl>
              <a:tblPr firstRow="1" bandRow="1">
                <a:tableStyleId>{21E4AEA4-8DFA-4A89-87EB-49C32662AFE0}</a:tableStyleId>
              </a:tblPr>
              <a:tblGrid>
                <a:gridCol w="4516451">
                  <a:extLst>
                    <a:ext uri="{9D8B030D-6E8A-4147-A177-3AD203B41FA5}">
                      <a16:colId xmlns:a16="http://schemas.microsoft.com/office/drawing/2014/main" val="2786905575"/>
                    </a:ext>
                  </a:extLst>
                </a:gridCol>
                <a:gridCol w="4537274">
                  <a:extLst>
                    <a:ext uri="{9D8B030D-6E8A-4147-A177-3AD203B41FA5}">
                      <a16:colId xmlns:a16="http://schemas.microsoft.com/office/drawing/2014/main" val="1031165784"/>
                    </a:ext>
                  </a:extLst>
                </a:gridCol>
              </a:tblGrid>
              <a:tr h="526232">
                <a:tc>
                  <a:txBody>
                    <a:bodyPr/>
                    <a:lstStyle/>
                    <a:p>
                      <a:r>
                        <a:rPr lang="en-US" dirty="0">
                          <a:latin typeface="Arial" panose="020B0604020202020204" pitchFamily="34" charset="0"/>
                          <a:cs typeface="Arial" panose="020B0604020202020204" pitchFamily="34" charset="0"/>
                        </a:rPr>
                        <a:t>Upcoming Statewide Showcases  </a:t>
                      </a:r>
                    </a:p>
                  </a:txBody>
                  <a:tcPr anchor="ctr">
                    <a:solidFill>
                      <a:srgbClr val="092F57"/>
                    </a:solidFill>
                  </a:tcPr>
                </a:tc>
                <a:tc>
                  <a:txBody>
                    <a:bodyPr/>
                    <a:lstStyle/>
                    <a:p>
                      <a:r>
                        <a:rPr lang="en-US" dirty="0">
                          <a:latin typeface="Arial" panose="020B0604020202020204" pitchFamily="34" charset="0"/>
                          <a:cs typeface="Arial" panose="020B0604020202020204" pitchFamily="34" charset="0"/>
                        </a:rPr>
                        <a:t>Engagement Topics</a:t>
                      </a:r>
                    </a:p>
                  </a:txBody>
                  <a:tcPr anchor="ctr">
                    <a:solidFill>
                      <a:srgbClr val="092F57"/>
                    </a:solidFill>
                  </a:tcPr>
                </a:tc>
                <a:extLst>
                  <a:ext uri="{0D108BD9-81ED-4DB2-BD59-A6C34878D82A}">
                    <a16:rowId xmlns:a16="http://schemas.microsoft.com/office/drawing/2014/main" val="1557540212"/>
                  </a:ext>
                </a:extLst>
              </a:tr>
              <a:tr h="526232">
                <a:tc>
                  <a:txBody>
                    <a:bodyPr/>
                    <a:lstStyle/>
                    <a:p>
                      <a:r>
                        <a:rPr lang="en-US" sz="1600" dirty="0">
                          <a:solidFill>
                            <a:srgbClr val="092F57"/>
                          </a:solidFill>
                          <a:latin typeface="Arial" panose="020B0604020202020204" pitchFamily="34" charset="0"/>
                          <a:cs typeface="Arial" panose="020B0604020202020204" pitchFamily="34" charset="0"/>
                        </a:rPr>
                        <a:t>June 15</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&amp; 17</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t>
                      </a:r>
                    </a:p>
                  </a:txBody>
                  <a:tcPr anchor="ctr">
                    <a:solidFill>
                      <a:schemeClr val="bg1">
                        <a:lumMod val="95000"/>
                      </a:schemeClr>
                    </a:solidFill>
                  </a:tcPr>
                </a:tc>
                <a:tc>
                  <a:txBody>
                    <a:bodyPr/>
                    <a:lstStyle/>
                    <a:p>
                      <a:r>
                        <a:rPr lang="en-US" sz="1600" dirty="0">
                          <a:solidFill>
                            <a:srgbClr val="092F57"/>
                          </a:solidFill>
                          <a:latin typeface="Arial" panose="020B0604020202020204" pitchFamily="34" charset="0"/>
                          <a:cs typeface="Arial" panose="020B0604020202020204" pitchFamily="34" charset="0"/>
                        </a:rPr>
                        <a:t>Luma Budget Q&amp;A</a:t>
                      </a:r>
                    </a:p>
                  </a:txBody>
                  <a:tcPr anchor="ctr">
                    <a:solidFill>
                      <a:schemeClr val="bg1">
                        <a:lumMod val="95000"/>
                      </a:schemeClr>
                    </a:solidFill>
                  </a:tcPr>
                </a:tc>
                <a:extLst>
                  <a:ext uri="{0D108BD9-81ED-4DB2-BD59-A6C34878D82A}">
                    <a16:rowId xmlns:a16="http://schemas.microsoft.com/office/drawing/2014/main" val="1123040849"/>
                  </a:ext>
                </a:extLst>
              </a:tr>
            </a:tbl>
          </a:graphicData>
        </a:graphic>
      </p:graphicFrame>
      <p:grpSp>
        <p:nvGrpSpPr>
          <p:cNvPr id="2" name="Group 1">
            <a:extLst>
              <a:ext uri="{FF2B5EF4-FFF2-40B4-BE49-F238E27FC236}">
                <a16:creationId xmlns:a16="http://schemas.microsoft.com/office/drawing/2014/main" id="{1407E1F4-C71D-4705-9662-74CC33497AF7}"/>
              </a:ext>
            </a:extLst>
          </p:cNvPr>
          <p:cNvGrpSpPr/>
          <p:nvPr/>
        </p:nvGrpSpPr>
        <p:grpSpPr>
          <a:xfrm>
            <a:off x="1017847" y="2105560"/>
            <a:ext cx="10392297" cy="1323440"/>
            <a:chOff x="1017847" y="1977931"/>
            <a:chExt cx="10392297" cy="1323440"/>
          </a:xfrm>
        </p:grpSpPr>
        <p:sp>
          <p:nvSpPr>
            <p:cNvPr id="3" name="TextBox 2">
              <a:extLst>
                <a:ext uri="{FF2B5EF4-FFF2-40B4-BE49-F238E27FC236}">
                  <a16:creationId xmlns:a16="http://schemas.microsoft.com/office/drawing/2014/main" id="{5537B3A5-5EB9-498E-9D93-0DEB6BAC701D}"/>
                </a:ext>
              </a:extLst>
            </p:cNvPr>
            <p:cNvSpPr txBox="1"/>
            <p:nvPr/>
          </p:nvSpPr>
          <p:spPr>
            <a:xfrm>
              <a:off x="1178490" y="1977932"/>
              <a:ext cx="10231654"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An opportunity for an overview of Luma topics and demonstrations of modules. Each statewide showcase will be done twice a month from 1:00 – 2:00 PM. The link to RSVP for these </a:t>
              </a:r>
              <a:r>
                <a:rPr lang="en-US" sz="1600" dirty="0">
                  <a:solidFill>
                    <a:srgbClr val="092F57"/>
                  </a:solidFill>
                  <a:latin typeface="Arial" panose="020B0604020202020204" pitchFamily="34" charset="0"/>
                  <a:cs typeface="Arial" panose="020B0604020202020204" pitchFamily="34" charset="0"/>
                </a:rPr>
                <a:t>showcase</a:t>
              </a: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s will be sent to agency change liaisons from distribution within the agencies as well as in upcoming newsletters. Each statewide engagement/showcase will be recorded. The materials from the meeting will be sent out to agency change liaisons for distribution. </a:t>
              </a:r>
            </a:p>
          </p:txBody>
        </p:sp>
        <p:cxnSp>
          <p:nvCxnSpPr>
            <p:cNvPr id="5" name="Straight Connector 4">
              <a:extLst>
                <a:ext uri="{FF2B5EF4-FFF2-40B4-BE49-F238E27FC236}">
                  <a16:creationId xmlns:a16="http://schemas.microsoft.com/office/drawing/2014/main" id="{93D95E3A-B3CC-46B8-9A5E-9C0B580F140D}"/>
                </a:ext>
              </a:extLst>
            </p:cNvPr>
            <p:cNvCxnSpPr>
              <a:cxnSpLocks/>
            </p:cNvCxnSpPr>
            <p:nvPr/>
          </p:nvCxnSpPr>
          <p:spPr>
            <a:xfrm>
              <a:off x="1017847" y="1977931"/>
              <a:ext cx="0" cy="1323439"/>
            </a:xfrm>
            <a:prstGeom prst="line">
              <a:avLst/>
            </a:prstGeom>
            <a:ln w="38100">
              <a:solidFill>
                <a:srgbClr val="E14504"/>
              </a:solidFill>
            </a:ln>
          </p:spPr>
          <p:style>
            <a:lnRef idx="1">
              <a:schemeClr val="accent2"/>
            </a:lnRef>
            <a:fillRef idx="0">
              <a:schemeClr val="accent2"/>
            </a:fillRef>
            <a:effectRef idx="0">
              <a:schemeClr val="accent2"/>
            </a:effectRef>
            <a:fontRef idx="minor">
              <a:schemeClr val="tx1"/>
            </a:fontRef>
          </p:style>
        </p:cxnSp>
      </p:grpSp>
      <p:sp>
        <p:nvSpPr>
          <p:cNvPr id="6" name="Title 5">
            <a:extLst>
              <a:ext uri="{FF2B5EF4-FFF2-40B4-BE49-F238E27FC236}">
                <a16:creationId xmlns:a16="http://schemas.microsoft.com/office/drawing/2014/main" id="{5A962F24-6865-44DA-B0D6-4C3ABD315EB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Statewide Showcases</a:t>
            </a:r>
          </a:p>
        </p:txBody>
      </p:sp>
      <p:sp>
        <p:nvSpPr>
          <p:cNvPr id="7" name="TextBox 6">
            <a:extLst>
              <a:ext uri="{FF2B5EF4-FFF2-40B4-BE49-F238E27FC236}">
                <a16:creationId xmlns:a16="http://schemas.microsoft.com/office/drawing/2014/main" id="{1A65A039-03AC-482A-9B3D-8AE233CBAAC5}"/>
              </a:ext>
            </a:extLst>
          </p:cNvPr>
          <p:cNvSpPr txBox="1"/>
          <p:nvPr/>
        </p:nvSpPr>
        <p:spPr>
          <a:xfrm>
            <a:off x="2084959" y="5543028"/>
            <a:ext cx="8011486"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t>
            </a:r>
            <a:r>
              <a:rPr lang="en-US" sz="1400">
                <a:latin typeface="Arial" panose="020B0604020202020204" pitchFamily="34" charset="0"/>
                <a:cs typeface="Arial" panose="020B0604020202020204" pitchFamily="34" charset="0"/>
              </a:rPr>
              <a:t>Please note </a:t>
            </a:r>
            <a:r>
              <a:rPr lang="en-US" sz="1400" dirty="0">
                <a:latin typeface="Arial" panose="020B0604020202020204" pitchFamily="34" charset="0"/>
                <a:cs typeface="Arial" panose="020B0604020202020204" pitchFamily="34" charset="0"/>
              </a:rPr>
              <a:t>that the Luma Budget team will be hosting a meeting for the Agencies that use Bucket Funds in the near future to answer their questions about the budget form processes. </a:t>
            </a:r>
          </a:p>
        </p:txBody>
      </p:sp>
    </p:spTree>
    <p:extLst>
      <p:ext uri="{BB962C8B-B14F-4D97-AF65-F5344CB8AC3E}">
        <p14:creationId xmlns:p14="http://schemas.microsoft.com/office/powerpoint/2010/main" val="3741639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9D1720-B0F2-4D83-8FEE-5DE418E931FA}"/>
              </a:ext>
            </a:extLst>
          </p:cNvPr>
          <p:cNvSpPr txBox="1"/>
          <p:nvPr/>
        </p:nvSpPr>
        <p:spPr>
          <a:xfrm>
            <a:off x="7057396" y="2566732"/>
            <a:ext cx="3132051" cy="784830"/>
          </a:xfrm>
          <a:prstGeom prst="rect">
            <a:avLst/>
          </a:prstGeom>
          <a:noFill/>
        </p:spPr>
        <p:txBody>
          <a:bodyPr wrap="square" rtlCol="0" anchor="t">
            <a:spAutoFit/>
          </a:bodyPr>
          <a:lstStyle/>
          <a:p>
            <a:pPr algn="ctr"/>
            <a:r>
              <a:rPr lang="EN-US" sz="4500" dirty="0">
                <a:solidFill>
                  <a:srgbClr val="092F57"/>
                </a:solidFill>
                <a:latin typeface="Arial" panose="020B0604020202020204" pitchFamily="34" charset="0"/>
                <a:cs typeface="Arial" panose="020B0604020202020204" pitchFamily="34" charset="0"/>
              </a:rPr>
              <a:t>K</a:t>
            </a:r>
            <a:r>
              <a:rPr lang="en-US" sz="4500" dirty="0">
                <a:solidFill>
                  <a:srgbClr val="092F57"/>
                </a:solidFill>
                <a:latin typeface="Arial" panose="020B0604020202020204" pitchFamily="34" charset="0"/>
                <a:cs typeface="Arial" panose="020B0604020202020204" pitchFamily="34" charset="0"/>
              </a:rPr>
              <a:t>.</a:t>
            </a:r>
            <a:r>
              <a:rPr lang="EN-US" sz="4500" dirty="0">
                <a:solidFill>
                  <a:srgbClr val="092F57"/>
                </a:solidFill>
                <a:latin typeface="Arial" panose="020B0604020202020204" pitchFamily="34" charset="0"/>
                <a:cs typeface="Arial" panose="020B0604020202020204" pitchFamily="34" charset="0"/>
              </a:rPr>
              <a:t>D</a:t>
            </a:r>
            <a:r>
              <a:rPr lang="en-US" sz="4500" dirty="0">
                <a:solidFill>
                  <a:srgbClr val="092F57"/>
                </a:solidFill>
                <a:latin typeface="Arial" panose="020B0604020202020204" pitchFamily="34" charset="0"/>
                <a:cs typeface="Arial" panose="020B0604020202020204" pitchFamily="34" charset="0"/>
              </a:rPr>
              <a:t>.</a:t>
            </a:r>
            <a:r>
              <a:rPr lang="EN-US" sz="4500" dirty="0">
                <a:solidFill>
                  <a:srgbClr val="092F57"/>
                </a:solidFill>
                <a:latin typeface="Arial" panose="020B0604020202020204" pitchFamily="34" charset="0"/>
                <a:cs typeface="Arial" panose="020B0604020202020204" pitchFamily="34" charset="0"/>
              </a:rPr>
              <a:t>S</a:t>
            </a:r>
            <a:r>
              <a:rPr lang="en-US" sz="4500" dirty="0">
                <a:solidFill>
                  <a:srgbClr val="092F57"/>
                </a:solidFill>
                <a:latin typeface="Arial" panose="020B0604020202020204" pitchFamily="34" charset="0"/>
                <a:cs typeface="Arial" panose="020B0604020202020204" pitchFamily="34" charset="0"/>
              </a:rPr>
              <a:t>.</a:t>
            </a:r>
            <a:r>
              <a:rPr lang="EN-US" sz="4500" dirty="0">
                <a:solidFill>
                  <a:srgbClr val="092F57"/>
                </a:solidFill>
                <a:latin typeface="Arial" panose="020B0604020202020204" pitchFamily="34" charset="0"/>
                <a:cs typeface="Arial" panose="020B0604020202020204" pitchFamily="34" charset="0"/>
              </a:rPr>
              <a:t>R</a:t>
            </a:r>
            <a:r>
              <a:rPr lang="en-US" sz="4500" dirty="0">
                <a:solidFill>
                  <a:srgbClr val="092F57"/>
                </a:solidFill>
                <a:latin typeface="Arial" panose="020B0604020202020204" pitchFamily="34" charset="0"/>
                <a:cs typeface="Arial" panose="020B0604020202020204" pitchFamily="34" charset="0"/>
              </a:rPr>
              <a:t>.</a:t>
            </a:r>
          </a:p>
        </p:txBody>
      </p:sp>
      <p:cxnSp>
        <p:nvCxnSpPr>
          <p:cNvPr id="4" name="Straight Connector 3">
            <a:extLst>
              <a:ext uri="{FF2B5EF4-FFF2-40B4-BE49-F238E27FC236}">
                <a16:creationId xmlns:a16="http://schemas.microsoft.com/office/drawing/2014/main" id="{04DB3BCB-BF52-4779-82AF-7F9131004331}"/>
              </a:ext>
            </a:extLst>
          </p:cNvPr>
          <p:cNvCxnSpPr>
            <a:cxnSpLocks/>
          </p:cNvCxnSpPr>
          <p:nvPr/>
        </p:nvCxnSpPr>
        <p:spPr>
          <a:xfrm>
            <a:off x="5885632" y="3429000"/>
            <a:ext cx="547558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C1C39E-4CED-40FE-B279-AFC628A4C721}"/>
              </a:ext>
            </a:extLst>
          </p:cNvPr>
          <p:cNvCxnSpPr/>
          <p:nvPr/>
        </p:nvCxnSpPr>
        <p:spPr>
          <a:xfrm>
            <a:off x="2344366" y="2042809"/>
            <a:ext cx="0" cy="2363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AEC8B3D-60B9-435F-B283-329518542D16}"/>
              </a:ext>
            </a:extLst>
          </p:cNvPr>
          <p:cNvCxnSpPr>
            <a:cxnSpLocks/>
          </p:cNvCxnSpPr>
          <p:nvPr/>
        </p:nvCxnSpPr>
        <p:spPr>
          <a:xfrm rot="16200000" flipH="1" flipV="1">
            <a:off x="2428672" y="2039568"/>
            <a:ext cx="0" cy="2363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descr="Lightbulb">
            <a:extLst>
              <a:ext uri="{FF2B5EF4-FFF2-40B4-BE49-F238E27FC236}">
                <a16:creationId xmlns:a16="http://schemas.microsoft.com/office/drawing/2014/main" id="{0A5427AA-1EDD-40A1-90B7-D0D398154D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3870" y="2115038"/>
            <a:ext cx="903388" cy="903388"/>
          </a:xfrm>
          <a:prstGeom prst="rect">
            <a:avLst/>
          </a:prstGeom>
        </p:spPr>
      </p:pic>
      <p:pic>
        <p:nvPicPr>
          <p:cNvPr id="10" name="Graphic 9" descr="Run">
            <a:extLst>
              <a:ext uri="{FF2B5EF4-FFF2-40B4-BE49-F238E27FC236}">
                <a16:creationId xmlns:a16="http://schemas.microsoft.com/office/drawing/2014/main" id="{15CFFEB9-AEEA-4FA7-9ECD-92F2D74375E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08390" y="2281953"/>
            <a:ext cx="736473" cy="736473"/>
          </a:xfrm>
          <a:prstGeom prst="rect">
            <a:avLst/>
          </a:prstGeom>
        </p:spPr>
      </p:pic>
      <p:pic>
        <p:nvPicPr>
          <p:cNvPr id="12" name="Graphic 11" descr="Speech">
            <a:extLst>
              <a:ext uri="{FF2B5EF4-FFF2-40B4-BE49-F238E27FC236}">
                <a16:creationId xmlns:a16="http://schemas.microsoft.com/office/drawing/2014/main" id="{6AAC8D48-4F4D-4E5F-98C9-A4E84BEB9B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3695" y="3351562"/>
            <a:ext cx="743738" cy="743738"/>
          </a:xfrm>
          <a:prstGeom prst="rect">
            <a:avLst/>
          </a:prstGeom>
        </p:spPr>
      </p:pic>
      <p:pic>
        <p:nvPicPr>
          <p:cNvPr id="13" name="Graphic 12" descr="Paper">
            <a:extLst>
              <a:ext uri="{FF2B5EF4-FFF2-40B4-BE49-F238E27FC236}">
                <a16:creationId xmlns:a16="http://schemas.microsoft.com/office/drawing/2014/main" id="{9FEA93CF-3B72-4F7E-9FF0-8A8099C23E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08390" y="3338829"/>
            <a:ext cx="756471" cy="756471"/>
          </a:xfrm>
          <a:prstGeom prst="rect">
            <a:avLst/>
          </a:prstGeom>
        </p:spPr>
      </p:pic>
    </p:spTree>
    <p:extLst>
      <p:ext uri="{BB962C8B-B14F-4D97-AF65-F5344CB8AC3E}">
        <p14:creationId xmlns:p14="http://schemas.microsoft.com/office/powerpoint/2010/main" val="369759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1C36F16-FB98-40F8-922E-03B02F61CA37}"/>
              </a:ext>
            </a:extLst>
          </p:cNvPr>
          <p:cNvCxnSpPr>
            <a:cxnSpLocks/>
          </p:cNvCxnSpPr>
          <p:nvPr/>
        </p:nvCxnSpPr>
        <p:spPr>
          <a:xfrm>
            <a:off x="838200" y="1036003"/>
            <a:ext cx="10515600" cy="0"/>
          </a:xfrm>
          <a:prstGeom prst="line">
            <a:avLst/>
          </a:prstGeom>
          <a:ln w="28575">
            <a:solidFill>
              <a:srgbClr val="092F5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0DF98A7-7CA4-444D-A5E2-0FD4077C1A3B}"/>
              </a:ext>
            </a:extLst>
          </p:cNvPr>
          <p:cNvSpPr txBox="1"/>
          <p:nvPr/>
        </p:nvSpPr>
        <p:spPr>
          <a:xfrm>
            <a:off x="1012860" y="1145496"/>
            <a:ext cx="10539882" cy="43858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Welcome!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Thank you </a:t>
            </a:r>
            <a:r>
              <a:rPr kumimoji="0" lang="en-US" sz="2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for being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Thank you all for your flexibility during these unprecedented times! </a:t>
            </a:r>
          </a:p>
          <a:p>
            <a:pPr marL="0" marR="0" lvl="0" indent="0" algn="l" defTabSz="914400" rtl="0" eaLnBrk="1" fontAlgn="auto" latinLnBrk="0" hangingPunct="1">
              <a:lnSpc>
                <a:spcPct val="150000"/>
              </a:lnSpc>
              <a:spcBef>
                <a:spcPts val="600"/>
              </a:spcBef>
              <a:spcAft>
                <a:spcPts val="0"/>
              </a:spcAft>
              <a:buClr>
                <a:srgbClr val="FFB81C"/>
              </a:buClr>
              <a:buSzTx/>
              <a:buFontTx/>
              <a:buNone/>
              <a:tabLst/>
              <a:defRPr/>
            </a:pPr>
            <a:r>
              <a:rPr kumimoji="0" lang="en-US" sz="1800" b="0" i="0" u="none" strike="noStrike" kern="1200" cap="none" spc="0" normalizeH="0" baseline="0" noProof="0" dirty="0">
                <a:ln>
                  <a:noFill/>
                </a:ln>
                <a:solidFill>
                  <a:srgbClr val="E14504"/>
                </a:solidFill>
                <a:effectLst/>
                <a:uLnTx/>
                <a:uFillTx/>
                <a:latin typeface="Arial" panose="020B0604020202020204" pitchFamily="34" charset="0"/>
                <a:ea typeface="+mn-ea"/>
                <a:cs typeface="Arial" panose="020B0604020202020204" pitchFamily="34" charset="0"/>
              </a:rPr>
              <a:t>Expectations:</a:t>
            </a:r>
          </a:p>
          <a:p>
            <a:pPr marL="578358" marR="0" lvl="1" indent="-285750" algn="l" defTabSz="914400" rtl="0" eaLnBrk="1" fontAlgn="auto" latinLnBrk="0" hangingPunct="1">
              <a:lnSpc>
                <a:spcPct val="150000"/>
              </a:lnSpc>
              <a:spcBef>
                <a:spcPts val="600"/>
              </a:spcBef>
              <a:spcAft>
                <a:spcPts val="0"/>
              </a:spcAft>
              <a:buClr>
                <a:srgbClr val="FFB81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Please give presenters your full attention.</a:t>
            </a:r>
          </a:p>
          <a:p>
            <a:pPr marL="578358" marR="0" lvl="1" indent="-285750" algn="l" defTabSz="914400" rtl="0" eaLnBrk="1" fontAlgn="auto" latinLnBrk="0" hangingPunct="1">
              <a:lnSpc>
                <a:spcPct val="150000"/>
              </a:lnSpc>
              <a:spcBef>
                <a:spcPts val="600"/>
              </a:spcBef>
              <a:spcAft>
                <a:spcPts val="0"/>
              </a:spcAft>
              <a:buClr>
                <a:srgbClr val="FFB81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Please </a:t>
            </a: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utilize the </a:t>
            </a: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chat </a:t>
            </a: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functionality </a:t>
            </a: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(bottom right) </a:t>
            </a: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to ask questions, </a:t>
            </a: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or wait until the end of </a:t>
            </a: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the </a:t>
            </a: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presentation to come off of mute and ask</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8358" marR="0" lvl="1" indent="-285750" algn="l" defTabSz="914400" rtl="0" eaLnBrk="1" fontAlgn="auto" latinLnBrk="0" hangingPunct="1">
              <a:lnSpc>
                <a:spcPct val="150000"/>
              </a:lnSpc>
              <a:spcBef>
                <a:spcPts val="600"/>
              </a:spcBef>
              <a:spcAft>
                <a:spcPts val="0"/>
              </a:spcAft>
              <a:buClr>
                <a:srgbClr val="FFB81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This meeting is being recorded and will be provided in the follow-up email.</a:t>
            </a:r>
            <a:endPar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pic>
        <p:nvPicPr>
          <p:cNvPr id="15" name="Picture 14">
            <a:extLst>
              <a:ext uri="{FF2B5EF4-FFF2-40B4-BE49-F238E27FC236}">
                <a16:creationId xmlns:a16="http://schemas.microsoft.com/office/drawing/2014/main" id="{B3E5A058-0C8E-4FFB-AC84-3D04B80FE6D3}"/>
              </a:ext>
            </a:extLst>
          </p:cNvPr>
          <p:cNvPicPr>
            <a:picLocks noChangeAspect="1"/>
          </p:cNvPicPr>
          <p:nvPr/>
        </p:nvPicPr>
        <p:blipFill>
          <a:blip r:embed="rId3"/>
          <a:stretch>
            <a:fillRect/>
          </a:stretch>
        </p:blipFill>
        <p:spPr>
          <a:xfrm>
            <a:off x="115409" y="5679417"/>
            <a:ext cx="11913834" cy="466354"/>
          </a:xfrm>
          <a:prstGeom prst="rect">
            <a:avLst/>
          </a:prstGeom>
        </p:spPr>
      </p:pic>
      <p:sp>
        <p:nvSpPr>
          <p:cNvPr id="9" name="Rectangle 8">
            <a:extLst>
              <a:ext uri="{FF2B5EF4-FFF2-40B4-BE49-F238E27FC236}">
                <a16:creationId xmlns:a16="http://schemas.microsoft.com/office/drawing/2014/main" id="{FECF1F78-9748-4318-B5AA-44CD2D98305B}"/>
              </a:ext>
            </a:extLst>
          </p:cNvPr>
          <p:cNvSpPr/>
          <p:nvPr/>
        </p:nvSpPr>
        <p:spPr>
          <a:xfrm>
            <a:off x="3559151" y="5679417"/>
            <a:ext cx="832513" cy="504967"/>
          </a:xfrm>
          <a:prstGeom prst="rect">
            <a:avLst/>
          </a:prstGeom>
          <a:noFill/>
          <a:ln w="38100">
            <a:solidFill>
              <a:srgbClr val="E14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DE11E30-86AC-49D7-9A6F-7F6A063CD1B7}"/>
              </a:ext>
            </a:extLst>
          </p:cNvPr>
          <p:cNvSpPr/>
          <p:nvPr/>
        </p:nvSpPr>
        <p:spPr>
          <a:xfrm>
            <a:off x="7377941" y="5640804"/>
            <a:ext cx="457466" cy="504967"/>
          </a:xfrm>
          <a:prstGeom prst="rect">
            <a:avLst/>
          </a:prstGeom>
          <a:noFill/>
          <a:ln w="38100">
            <a:solidFill>
              <a:srgbClr val="E14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99E9A4-E9FB-458A-96A0-90E2B4490720}"/>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1266302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439C1F-7DE0-43EB-9466-7E2DEC6A38A4}"/>
              </a:ext>
            </a:extLst>
          </p:cNvPr>
          <p:cNvSpPr txBox="1"/>
          <p:nvPr/>
        </p:nvSpPr>
        <p:spPr>
          <a:xfrm>
            <a:off x="6582004" y="1483583"/>
            <a:ext cx="2407945" cy="600164"/>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Please share this information or engagement opportunities with your Agency </a:t>
            </a:r>
          </a:p>
        </p:txBody>
      </p:sp>
      <p:pic>
        <p:nvPicPr>
          <p:cNvPr id="3" name="Picture 2">
            <a:extLst>
              <a:ext uri="{FF2B5EF4-FFF2-40B4-BE49-F238E27FC236}">
                <a16:creationId xmlns:a16="http://schemas.microsoft.com/office/drawing/2014/main" id="{4319AF6A-FC3C-41AF-B1AF-22F9063D6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62" y="125576"/>
            <a:ext cx="1897681" cy="551940"/>
          </a:xfrm>
          <a:prstGeom prst="rect">
            <a:avLst/>
          </a:prstGeom>
        </p:spPr>
      </p:pic>
      <p:sp>
        <p:nvSpPr>
          <p:cNvPr id="4" name="Rectangle 3">
            <a:extLst>
              <a:ext uri="{FF2B5EF4-FFF2-40B4-BE49-F238E27FC236}">
                <a16:creationId xmlns:a16="http://schemas.microsoft.com/office/drawing/2014/main" id="{DB2FEC5C-A229-4685-86AE-89510B29BDEA}"/>
              </a:ext>
            </a:extLst>
          </p:cNvPr>
          <p:cNvSpPr/>
          <p:nvPr/>
        </p:nvSpPr>
        <p:spPr>
          <a:xfrm>
            <a:off x="2310063" y="0"/>
            <a:ext cx="9881937" cy="713677"/>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panose="020B0604020202020204" pitchFamily="34" charset="0"/>
                <a:cs typeface="Arial" panose="020B0604020202020204" pitchFamily="34" charset="0"/>
              </a:rPr>
              <a:t>Preparing Agencies for Success Before and After Infor </a:t>
            </a:r>
            <a:r>
              <a:rPr lang="en-US" sz="2000" b="1" dirty="0" err="1">
                <a:latin typeface="Arial" panose="020B0604020202020204" pitchFamily="34" charset="0"/>
                <a:cs typeface="Arial" panose="020B0604020202020204" pitchFamily="34" charset="0"/>
              </a:rPr>
              <a:t>CloudSuite</a:t>
            </a:r>
            <a:r>
              <a:rPr lang="en-US" sz="2000" b="1" dirty="0">
                <a:latin typeface="Arial" panose="020B0604020202020204" pitchFamily="34" charset="0"/>
                <a:cs typeface="Arial" panose="020B0604020202020204" pitchFamily="34" charset="0"/>
              </a:rPr>
              <a:t> Go-Live</a:t>
            </a:r>
          </a:p>
        </p:txBody>
      </p:sp>
      <p:pic>
        <p:nvPicPr>
          <p:cNvPr id="5" name="Graphic 4" descr="Lightbulb">
            <a:extLst>
              <a:ext uri="{FF2B5EF4-FFF2-40B4-BE49-F238E27FC236}">
                <a16:creationId xmlns:a16="http://schemas.microsoft.com/office/drawing/2014/main" id="{D0E3BA02-6D09-44B2-A9F1-711305117D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61" y="875229"/>
            <a:ext cx="478711" cy="478711"/>
          </a:xfrm>
          <a:prstGeom prst="rect">
            <a:avLst/>
          </a:prstGeom>
        </p:spPr>
      </p:pic>
      <p:sp>
        <p:nvSpPr>
          <p:cNvPr id="6" name="Rectangle 5">
            <a:extLst>
              <a:ext uri="{FF2B5EF4-FFF2-40B4-BE49-F238E27FC236}">
                <a16:creationId xmlns:a16="http://schemas.microsoft.com/office/drawing/2014/main" id="{FF59CD9C-BB17-4C35-8B92-F776A5B23AB4}"/>
              </a:ext>
            </a:extLst>
          </p:cNvPr>
          <p:cNvSpPr/>
          <p:nvPr/>
        </p:nvSpPr>
        <p:spPr>
          <a:xfrm>
            <a:off x="649940" y="933147"/>
            <a:ext cx="2222132"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KNOW</a:t>
            </a:r>
          </a:p>
        </p:txBody>
      </p:sp>
      <p:sp>
        <p:nvSpPr>
          <p:cNvPr id="7" name="Rectangle 6">
            <a:extLst>
              <a:ext uri="{FF2B5EF4-FFF2-40B4-BE49-F238E27FC236}">
                <a16:creationId xmlns:a16="http://schemas.microsoft.com/office/drawing/2014/main" id="{2B72A879-1C9F-43A2-B123-6909580AD653}"/>
              </a:ext>
            </a:extLst>
          </p:cNvPr>
          <p:cNvSpPr/>
          <p:nvPr/>
        </p:nvSpPr>
        <p:spPr>
          <a:xfrm>
            <a:off x="3594130" y="950579"/>
            <a:ext cx="2234187"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DO</a:t>
            </a:r>
          </a:p>
        </p:txBody>
      </p:sp>
      <p:sp>
        <p:nvSpPr>
          <p:cNvPr id="8" name="Rectangle 7">
            <a:extLst>
              <a:ext uri="{FF2B5EF4-FFF2-40B4-BE49-F238E27FC236}">
                <a16:creationId xmlns:a16="http://schemas.microsoft.com/office/drawing/2014/main" id="{7D4F22AB-EE50-44F4-941E-8E1BC29DF158}"/>
              </a:ext>
            </a:extLst>
          </p:cNvPr>
          <p:cNvSpPr/>
          <p:nvPr/>
        </p:nvSpPr>
        <p:spPr>
          <a:xfrm>
            <a:off x="6576003" y="950579"/>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SHARE</a:t>
            </a:r>
          </a:p>
        </p:txBody>
      </p:sp>
      <p:sp>
        <p:nvSpPr>
          <p:cNvPr id="9" name="Rectangle 8">
            <a:extLst>
              <a:ext uri="{FF2B5EF4-FFF2-40B4-BE49-F238E27FC236}">
                <a16:creationId xmlns:a16="http://schemas.microsoft.com/office/drawing/2014/main" id="{D35AEF19-0E38-43BF-9A40-64A00657A713}"/>
              </a:ext>
            </a:extLst>
          </p:cNvPr>
          <p:cNvSpPr/>
          <p:nvPr/>
        </p:nvSpPr>
        <p:spPr>
          <a:xfrm>
            <a:off x="9510838" y="935614"/>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REPORT</a:t>
            </a:r>
          </a:p>
        </p:txBody>
      </p:sp>
      <p:sp>
        <p:nvSpPr>
          <p:cNvPr id="10" name="TextBox 9">
            <a:extLst>
              <a:ext uri="{FF2B5EF4-FFF2-40B4-BE49-F238E27FC236}">
                <a16:creationId xmlns:a16="http://schemas.microsoft.com/office/drawing/2014/main" id="{EFCA569F-EC9C-4182-8933-16EF66DC5A73}"/>
              </a:ext>
            </a:extLst>
          </p:cNvPr>
          <p:cNvSpPr txBox="1"/>
          <p:nvPr/>
        </p:nvSpPr>
        <p:spPr>
          <a:xfrm>
            <a:off x="566838" y="1506125"/>
            <a:ext cx="2407945" cy="430887"/>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Read Luma Project news and updates in this column.</a:t>
            </a:r>
          </a:p>
        </p:txBody>
      </p:sp>
      <p:sp>
        <p:nvSpPr>
          <p:cNvPr id="11" name="TextBox 10">
            <a:extLst>
              <a:ext uri="{FF2B5EF4-FFF2-40B4-BE49-F238E27FC236}">
                <a16:creationId xmlns:a16="http://schemas.microsoft.com/office/drawing/2014/main" id="{18A4EB57-20F9-4E32-8241-1EEA7739EEC1}"/>
              </a:ext>
            </a:extLst>
          </p:cNvPr>
          <p:cNvSpPr txBox="1"/>
          <p:nvPr/>
        </p:nvSpPr>
        <p:spPr>
          <a:xfrm>
            <a:off x="3512218" y="1486824"/>
            <a:ext cx="2407945"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Meet with employees and leadership in your agency to discuss these messages or action items.</a:t>
            </a:r>
          </a:p>
        </p:txBody>
      </p:sp>
      <p:sp>
        <p:nvSpPr>
          <p:cNvPr id="13" name="TextBox 12">
            <a:extLst>
              <a:ext uri="{FF2B5EF4-FFF2-40B4-BE49-F238E27FC236}">
                <a16:creationId xmlns:a16="http://schemas.microsoft.com/office/drawing/2014/main" id="{0810D87A-BA26-492E-A473-C67B033B2D98}"/>
              </a:ext>
            </a:extLst>
          </p:cNvPr>
          <p:cNvSpPr txBox="1"/>
          <p:nvPr/>
        </p:nvSpPr>
        <p:spPr>
          <a:xfrm>
            <a:off x="6649346" y="2022613"/>
            <a:ext cx="2407945" cy="4975721"/>
          </a:xfrm>
          <a:prstGeom prst="rect">
            <a:avLst/>
          </a:prstGeom>
          <a:noFill/>
        </p:spPr>
        <p:txBody>
          <a:bodyPr wrap="square" rtlCol="0">
            <a:spAutoFit/>
          </a:bodyPr>
          <a:lstStyle/>
          <a:p>
            <a:pPr>
              <a:spcBef>
                <a:spcPts val="409"/>
              </a:spcBef>
              <a:spcAft>
                <a:spcPts val="409"/>
              </a:spcAft>
            </a:pPr>
            <a:r>
              <a:rPr lang="en-US" sz="1000" b="1" dirty="0">
                <a:solidFill>
                  <a:srgbClr val="092F57"/>
                </a:solidFill>
                <a:latin typeface="Arial" panose="020B0604020202020204" pitchFamily="34" charset="0"/>
                <a:cs typeface="Arial" panose="020B0604020202020204" pitchFamily="34" charset="0"/>
              </a:rPr>
              <a:t>Newsletter: </a:t>
            </a:r>
            <a:r>
              <a:rPr lang="en-US" sz="1000" dirty="0">
                <a:solidFill>
                  <a:srgbClr val="092F57"/>
                </a:solidFill>
                <a:latin typeface="Arial" panose="020B0604020202020204" pitchFamily="34" charset="0"/>
                <a:cs typeface="Arial" panose="020B0604020202020204" pitchFamily="34" charset="0"/>
              </a:rPr>
              <a:t>Please share the monthly newsletter with your colleagues!</a:t>
            </a:r>
          </a:p>
          <a:p>
            <a:pPr>
              <a:spcBef>
                <a:spcPts val="409"/>
              </a:spcBef>
              <a:spcAft>
                <a:spcPts val="409"/>
              </a:spcAft>
            </a:pPr>
            <a:endParaRPr lang="en-US" sz="100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00" b="1" dirty="0">
              <a:solidFill>
                <a:srgbClr val="092F57"/>
              </a:solidFill>
              <a:latin typeface="Arial" panose="020B0604020202020204" pitchFamily="34" charset="0"/>
              <a:cs typeface="Arial" panose="020B0604020202020204" pitchFamily="34" charset="0"/>
            </a:endParaRPr>
          </a:p>
          <a:p>
            <a:pPr>
              <a:spcBef>
                <a:spcPts val="409"/>
              </a:spcBef>
              <a:spcAft>
                <a:spcPts val="409"/>
              </a:spcAft>
            </a:pPr>
            <a:r>
              <a:rPr lang="en-US" sz="1000" b="1" dirty="0">
                <a:solidFill>
                  <a:srgbClr val="092F57"/>
                </a:solidFill>
                <a:latin typeface="Arial" panose="020B0604020202020204" pitchFamily="34" charset="0"/>
                <a:cs typeface="Arial" panose="020B0604020202020204" pitchFamily="34" charset="0"/>
              </a:rPr>
              <a:t>Welcome to Luma:  </a:t>
            </a:r>
            <a:r>
              <a:rPr lang="en-US" sz="1000" dirty="0">
                <a:solidFill>
                  <a:srgbClr val="092F57"/>
                </a:solidFill>
                <a:latin typeface="Arial" panose="020B0604020202020204" pitchFamily="34" charset="0"/>
                <a:cs typeface="Arial" panose="020B0604020202020204" pitchFamily="34" charset="0"/>
              </a:rPr>
              <a:t>Please distribute the Welcome to Luma infographics to your agency staff. Find them here:</a:t>
            </a:r>
          </a:p>
          <a:p>
            <a:pPr>
              <a:spcBef>
                <a:spcPts val="409"/>
              </a:spcBef>
              <a:spcAft>
                <a:spcPts val="409"/>
              </a:spcAft>
            </a:pPr>
            <a:endParaRPr lang="en-US" sz="100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0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Statewide Showcase:</a:t>
            </a:r>
          </a:p>
          <a:p>
            <a:endParaRPr lang="en-US" sz="1050" b="1"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What: </a:t>
            </a:r>
            <a:r>
              <a:rPr lang="en-US" sz="1050" dirty="0">
                <a:solidFill>
                  <a:srgbClr val="092F57"/>
                </a:solidFill>
                <a:latin typeface="Arial" panose="020B0604020202020204" pitchFamily="34" charset="0"/>
                <a:cs typeface="Arial" panose="020B0604020202020204" pitchFamily="34" charset="0"/>
              </a:rPr>
              <a:t>A live Q&amp;A with the Luma Budget team. </a:t>
            </a: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When: </a:t>
            </a:r>
            <a:r>
              <a:rPr lang="en-US" sz="1050" dirty="0">
                <a:solidFill>
                  <a:srgbClr val="092F57"/>
                </a:solidFill>
                <a:latin typeface="Arial" panose="020B0604020202020204" pitchFamily="34" charset="0"/>
                <a:cs typeface="Arial" panose="020B0604020202020204" pitchFamily="34" charset="0"/>
              </a:rPr>
              <a:t>June 15</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&amp; 17</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1 – 2 pm </a:t>
            </a: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Where: </a:t>
            </a:r>
            <a:r>
              <a:rPr lang="en-US" sz="1050" dirty="0">
                <a:solidFill>
                  <a:srgbClr val="092F57"/>
                </a:solidFill>
                <a:latin typeface="Arial" panose="020B0604020202020204" pitchFamily="34" charset="0"/>
                <a:cs typeface="Arial" panose="020B0604020202020204" pitchFamily="34" charset="0"/>
              </a:rPr>
              <a:t>Virtual meeting. Please use the link below to RSVP!</a:t>
            </a:r>
          </a:p>
          <a:p>
            <a:r>
              <a:rPr lang="en-US" sz="1050" dirty="0">
                <a:solidFill>
                  <a:srgbClr val="092F57"/>
                </a:solidFill>
                <a:latin typeface="Arial" panose="020B0604020202020204" pitchFamily="34" charset="0"/>
                <a:cs typeface="Arial" panose="020B0604020202020204" pitchFamily="34" charset="0"/>
              </a:rPr>
              <a:t> </a:t>
            </a:r>
          </a:p>
          <a:p>
            <a:endParaRPr lang="en-US" sz="1050" dirty="0">
              <a:solidFill>
                <a:srgbClr val="092F57"/>
              </a:solidFill>
              <a:latin typeface="Arial" panose="020B0604020202020204" pitchFamily="34" charset="0"/>
              <a:cs typeface="Arial" panose="020B0604020202020204" pitchFamily="34" charset="0"/>
            </a:endParaRPr>
          </a:p>
          <a:p>
            <a:endParaRPr lang="en-US" sz="105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600" dirty="0">
              <a:latin typeface="Arial" panose="020B0604020202020204" pitchFamily="34" charset="0"/>
              <a:cs typeface="Arial" panose="020B0604020202020204" pitchFamily="34" charset="0"/>
            </a:endParaRPr>
          </a:p>
          <a:p>
            <a:pPr>
              <a:spcBef>
                <a:spcPts val="600"/>
              </a:spcBef>
            </a:pPr>
            <a:endParaRPr lang="en-US" sz="1600" dirty="0">
              <a:latin typeface="Arial" panose="020B0604020202020204" pitchFamily="34" charset="0"/>
              <a:cs typeface="Arial" panose="020B0604020202020204" pitchFamily="34" charset="0"/>
            </a:endParaRPr>
          </a:p>
          <a:p>
            <a:pPr>
              <a:spcBef>
                <a:spcPts val="600"/>
              </a:spcBef>
            </a:pPr>
            <a:endParaRPr lang="en-US"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02ED3F8-81C3-46FD-8778-D15772BE8DF9}"/>
              </a:ext>
            </a:extLst>
          </p:cNvPr>
          <p:cNvSpPr txBox="1"/>
          <p:nvPr/>
        </p:nvSpPr>
        <p:spPr>
          <a:xfrm>
            <a:off x="9510838" y="1478461"/>
            <a:ext cx="2534966"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Report feedback to the project team or complete action items the Luma project team is requesting from your agency.</a:t>
            </a:r>
          </a:p>
        </p:txBody>
      </p:sp>
      <p:sp>
        <p:nvSpPr>
          <p:cNvPr id="15" name="TextBox 14">
            <a:extLst>
              <a:ext uri="{FF2B5EF4-FFF2-40B4-BE49-F238E27FC236}">
                <a16:creationId xmlns:a16="http://schemas.microsoft.com/office/drawing/2014/main" id="{CCD3EDAE-5FAE-4629-A52E-D658791A760C}"/>
              </a:ext>
            </a:extLst>
          </p:cNvPr>
          <p:cNvSpPr txBox="1"/>
          <p:nvPr/>
        </p:nvSpPr>
        <p:spPr>
          <a:xfrm>
            <a:off x="9510838" y="2291922"/>
            <a:ext cx="2407945" cy="2192908"/>
          </a:xfrm>
          <a:prstGeom prst="rect">
            <a:avLst/>
          </a:prstGeom>
          <a:noFill/>
        </p:spPr>
        <p:txBody>
          <a:bodyPr wrap="square" rtlCol="0">
            <a:spAutoFit/>
          </a:bodyPr>
          <a:lstStyle/>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Luma Phase 1 Timeline Extension: </a:t>
            </a:r>
          </a:p>
          <a:p>
            <a:r>
              <a:rPr lang="en-US" sz="1050" dirty="0">
                <a:solidFill>
                  <a:srgbClr val="092F57"/>
                </a:solidFill>
                <a:latin typeface="Arial" panose="020B0604020202020204" pitchFamily="34" charset="0"/>
                <a:cs typeface="Arial" panose="020B0604020202020204" pitchFamily="34" charset="0"/>
              </a:rPr>
              <a:t>Please report back any questions, concerns, and feedback you receive from your agency personnel. </a:t>
            </a: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Internal Meetings: </a:t>
            </a:r>
            <a:r>
              <a:rPr lang="en-US" sz="1050" dirty="0">
                <a:solidFill>
                  <a:srgbClr val="092F57"/>
                </a:solidFill>
                <a:latin typeface="Arial" panose="020B0604020202020204" pitchFamily="34" charset="0"/>
                <a:cs typeface="Arial" panose="020B0604020202020204" pitchFamily="34" charset="0"/>
              </a:rPr>
              <a:t>Please let us know if you have an upcoming internal meetings that we can present to your staff! We want every state employee to know about the Luma, the changes coming, and exciting benefits of a modern system.</a:t>
            </a:r>
          </a:p>
        </p:txBody>
      </p:sp>
      <p:sp>
        <p:nvSpPr>
          <p:cNvPr id="17" name="Rectangle: Rounded Corners 16">
            <a:hlinkClick r:id="rId6"/>
            <a:extLst>
              <a:ext uri="{FF2B5EF4-FFF2-40B4-BE49-F238E27FC236}">
                <a16:creationId xmlns:a16="http://schemas.microsoft.com/office/drawing/2014/main" id="{349A1A58-ABB5-4562-990E-83ABECB35A2E}"/>
              </a:ext>
            </a:extLst>
          </p:cNvPr>
          <p:cNvSpPr/>
          <p:nvPr/>
        </p:nvSpPr>
        <p:spPr>
          <a:xfrm>
            <a:off x="7003228" y="2399704"/>
            <a:ext cx="1377814" cy="406098"/>
          </a:xfrm>
          <a:prstGeom prst="round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solidFill>
                  <a:schemeClr val="bg1"/>
                </a:solidFill>
                <a:latin typeface="Arial" panose="020B0604020202020204" pitchFamily="34" charset="0"/>
                <a:cs typeface="Arial" panose="020B0604020202020204" pitchFamily="34" charset="0"/>
              </a:rPr>
              <a:t>Luma Newsletter #25</a:t>
            </a:r>
          </a:p>
        </p:txBody>
      </p:sp>
      <p:sp>
        <p:nvSpPr>
          <p:cNvPr id="18" name="Rectangle: Rounded Corners 17">
            <a:hlinkClick r:id="rId7"/>
            <a:extLst>
              <a:ext uri="{FF2B5EF4-FFF2-40B4-BE49-F238E27FC236}">
                <a16:creationId xmlns:a16="http://schemas.microsoft.com/office/drawing/2014/main" id="{D500D566-2B8D-41F1-8F66-CFE4E450BB7E}"/>
              </a:ext>
            </a:extLst>
          </p:cNvPr>
          <p:cNvSpPr/>
          <p:nvPr/>
        </p:nvSpPr>
        <p:spPr>
          <a:xfrm>
            <a:off x="7084193" y="3478051"/>
            <a:ext cx="1215883" cy="329016"/>
          </a:xfrm>
          <a:prstGeom prst="round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Arial" panose="020B0604020202020204" pitchFamily="34" charset="0"/>
                <a:cs typeface="Arial" panose="020B0604020202020204" pitchFamily="34" charset="0"/>
              </a:rPr>
              <a:t>Infographics</a:t>
            </a:r>
            <a:endParaRPr lang="en-US" sz="1600" u="sng"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EE6544E-36A8-4EF9-859D-33A01A5A1839}"/>
              </a:ext>
            </a:extLst>
          </p:cNvPr>
          <p:cNvSpPr txBox="1"/>
          <p:nvPr/>
        </p:nvSpPr>
        <p:spPr>
          <a:xfrm>
            <a:off x="4249482" y="6026969"/>
            <a:ext cx="3693035" cy="307777"/>
          </a:xfrm>
          <a:prstGeom prst="rect">
            <a:avLst/>
          </a:prstGeom>
          <a:noFill/>
        </p:spPr>
        <p:txBody>
          <a:bodyPr wrap="square" rtlCol="0">
            <a:spAutoFit/>
          </a:bodyPr>
          <a:lstStyle/>
          <a:p>
            <a:pPr algn="ctr"/>
            <a:r>
              <a:rPr lang="en-US" sz="1400" dirty="0">
                <a:solidFill>
                  <a:srgbClr val="092F57"/>
                </a:solidFill>
                <a:latin typeface="Arial" panose="020B0604020202020204" pitchFamily="34" charset="0"/>
                <a:cs typeface="Arial" panose="020B0604020202020204" pitchFamily="34" charset="0"/>
              </a:rPr>
              <a:t>June 2</a:t>
            </a:r>
            <a:r>
              <a:rPr lang="en-US" sz="1400" baseline="30000" dirty="0">
                <a:solidFill>
                  <a:srgbClr val="092F57"/>
                </a:solidFill>
                <a:latin typeface="Arial" panose="020B0604020202020204" pitchFamily="34" charset="0"/>
                <a:cs typeface="Arial" panose="020B0604020202020204" pitchFamily="34" charset="0"/>
              </a:rPr>
              <a:t>nd</a:t>
            </a:r>
            <a:r>
              <a:rPr lang="en-US" sz="1400" dirty="0">
                <a:solidFill>
                  <a:srgbClr val="092F57"/>
                </a:solidFill>
                <a:latin typeface="Arial" panose="020B0604020202020204" pitchFamily="34" charset="0"/>
                <a:cs typeface="Arial" panose="020B0604020202020204" pitchFamily="34" charset="0"/>
              </a:rPr>
              <a:t>, 2021 </a:t>
            </a:r>
          </a:p>
        </p:txBody>
      </p:sp>
      <p:sp>
        <p:nvSpPr>
          <p:cNvPr id="21" name="Rectangle 20">
            <a:extLst>
              <a:ext uri="{FF2B5EF4-FFF2-40B4-BE49-F238E27FC236}">
                <a16:creationId xmlns:a16="http://schemas.microsoft.com/office/drawing/2014/main" id="{DEB76601-D936-4853-BC6F-F9E2BDE66944}"/>
              </a:ext>
            </a:extLst>
          </p:cNvPr>
          <p:cNvSpPr/>
          <p:nvPr/>
        </p:nvSpPr>
        <p:spPr>
          <a:xfrm>
            <a:off x="108996" y="86399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5BFB317-650C-4FC4-AC47-1BD5AE55FFFE}"/>
              </a:ext>
            </a:extLst>
          </p:cNvPr>
          <p:cNvGrpSpPr/>
          <p:nvPr/>
        </p:nvGrpSpPr>
        <p:grpSpPr>
          <a:xfrm>
            <a:off x="8989949" y="875229"/>
            <a:ext cx="457842" cy="501191"/>
            <a:chOff x="2209192" y="6123420"/>
            <a:chExt cx="457842" cy="501191"/>
          </a:xfrm>
        </p:grpSpPr>
        <p:pic>
          <p:nvPicPr>
            <p:cNvPr id="23" name="Graphic 22" descr="Paper">
              <a:extLst>
                <a:ext uri="{FF2B5EF4-FFF2-40B4-BE49-F238E27FC236}">
                  <a16:creationId xmlns:a16="http://schemas.microsoft.com/office/drawing/2014/main" id="{FAE2C8B3-1079-49C4-9BAB-3854A99203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09192" y="6155264"/>
              <a:ext cx="457842" cy="457842"/>
            </a:xfrm>
            <a:prstGeom prst="rect">
              <a:avLst/>
            </a:prstGeom>
          </p:spPr>
        </p:pic>
        <p:sp>
          <p:nvSpPr>
            <p:cNvPr id="24" name="Rectangle 23">
              <a:extLst>
                <a:ext uri="{FF2B5EF4-FFF2-40B4-BE49-F238E27FC236}">
                  <a16:creationId xmlns:a16="http://schemas.microsoft.com/office/drawing/2014/main" id="{EFFA8137-CF38-4F8B-A8B9-A4E774630A88}"/>
                </a:ext>
              </a:extLst>
            </p:cNvPr>
            <p:cNvSpPr/>
            <p:nvPr/>
          </p:nvSpPr>
          <p:spPr>
            <a:xfrm>
              <a:off x="2209192" y="612342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5134EA02-A0C7-44FB-B258-D612A73A9796}"/>
              </a:ext>
            </a:extLst>
          </p:cNvPr>
          <p:cNvGrpSpPr/>
          <p:nvPr/>
        </p:nvGrpSpPr>
        <p:grpSpPr>
          <a:xfrm>
            <a:off x="6045124" y="857802"/>
            <a:ext cx="457842" cy="501191"/>
            <a:chOff x="1980271" y="5396036"/>
            <a:chExt cx="457842" cy="501191"/>
          </a:xfrm>
        </p:grpSpPr>
        <p:pic>
          <p:nvPicPr>
            <p:cNvPr id="26" name="Graphic 25" descr="Speech">
              <a:extLst>
                <a:ext uri="{FF2B5EF4-FFF2-40B4-BE49-F238E27FC236}">
                  <a16:creationId xmlns:a16="http://schemas.microsoft.com/office/drawing/2014/main" id="{ECDCF044-A2B2-49AA-9B0A-17E9E7AB2A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91202" y="5455633"/>
              <a:ext cx="435981" cy="435981"/>
            </a:xfrm>
            <a:prstGeom prst="rect">
              <a:avLst/>
            </a:prstGeom>
          </p:spPr>
        </p:pic>
        <p:sp>
          <p:nvSpPr>
            <p:cNvPr id="27" name="Rectangle 26">
              <a:extLst>
                <a:ext uri="{FF2B5EF4-FFF2-40B4-BE49-F238E27FC236}">
                  <a16:creationId xmlns:a16="http://schemas.microsoft.com/office/drawing/2014/main" id="{38D2E834-53BD-410F-BCD1-E2E786CA1D62}"/>
                </a:ext>
              </a:extLst>
            </p:cNvPr>
            <p:cNvSpPr/>
            <p:nvPr/>
          </p:nvSpPr>
          <p:spPr>
            <a:xfrm>
              <a:off x="1980271" y="5396036"/>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AAB49347-0185-49CB-9D9D-C5725223AED0}"/>
              </a:ext>
            </a:extLst>
          </p:cNvPr>
          <p:cNvGrpSpPr/>
          <p:nvPr/>
        </p:nvGrpSpPr>
        <p:grpSpPr>
          <a:xfrm>
            <a:off x="3054376" y="883286"/>
            <a:ext cx="457842" cy="501191"/>
            <a:chOff x="914369" y="5423662"/>
            <a:chExt cx="457842" cy="501191"/>
          </a:xfrm>
        </p:grpSpPr>
        <p:pic>
          <p:nvPicPr>
            <p:cNvPr id="29" name="Graphic 28" descr="Run">
              <a:extLst>
                <a:ext uri="{FF2B5EF4-FFF2-40B4-BE49-F238E27FC236}">
                  <a16:creationId xmlns:a16="http://schemas.microsoft.com/office/drawing/2014/main" id="{D6CD4E10-991D-4F06-B9F0-6BB4157CA03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6082" y="5477049"/>
              <a:ext cx="394416" cy="394416"/>
            </a:xfrm>
            <a:prstGeom prst="rect">
              <a:avLst/>
            </a:prstGeom>
          </p:spPr>
        </p:pic>
        <p:sp>
          <p:nvSpPr>
            <p:cNvPr id="30" name="Rectangle 29">
              <a:extLst>
                <a:ext uri="{FF2B5EF4-FFF2-40B4-BE49-F238E27FC236}">
                  <a16:creationId xmlns:a16="http://schemas.microsoft.com/office/drawing/2014/main" id="{10A4C29D-742C-456B-9630-C73D7FAD67F4}"/>
                </a:ext>
              </a:extLst>
            </p:cNvPr>
            <p:cNvSpPr/>
            <p:nvPr/>
          </p:nvSpPr>
          <p:spPr>
            <a:xfrm>
              <a:off x="914369" y="5423662"/>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4" name="TextBox 33">
            <a:extLst>
              <a:ext uri="{FF2B5EF4-FFF2-40B4-BE49-F238E27FC236}">
                <a16:creationId xmlns:a16="http://schemas.microsoft.com/office/drawing/2014/main" id="{F40CD7BF-C71D-4A76-AC9C-C4B6579D1AA2}"/>
              </a:ext>
            </a:extLst>
          </p:cNvPr>
          <p:cNvSpPr txBox="1"/>
          <p:nvPr/>
        </p:nvSpPr>
        <p:spPr>
          <a:xfrm>
            <a:off x="485900" y="4774296"/>
            <a:ext cx="2298583" cy="738664"/>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Luma Budget Module Launch: </a:t>
            </a:r>
            <a:r>
              <a:rPr lang="en-US" sz="1050" dirty="0">
                <a:solidFill>
                  <a:srgbClr val="092F57"/>
                </a:solidFill>
                <a:latin typeface="Arial" panose="020B0604020202020204" pitchFamily="34" charset="0"/>
                <a:cs typeface="Arial" panose="020B0604020202020204" pitchFamily="34" charset="0"/>
              </a:rPr>
              <a:t>Hooray! The Luma Budget Module launched as expected on May 17</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2021.  </a:t>
            </a:r>
          </a:p>
        </p:txBody>
      </p:sp>
      <p:sp>
        <p:nvSpPr>
          <p:cNvPr id="33" name="TextBox 32">
            <a:extLst>
              <a:ext uri="{FF2B5EF4-FFF2-40B4-BE49-F238E27FC236}">
                <a16:creationId xmlns:a16="http://schemas.microsoft.com/office/drawing/2014/main" id="{71DFB115-890A-40D1-8DBC-D2FCBB7FF7B3}"/>
              </a:ext>
            </a:extLst>
          </p:cNvPr>
          <p:cNvSpPr txBox="1"/>
          <p:nvPr/>
        </p:nvSpPr>
        <p:spPr>
          <a:xfrm>
            <a:off x="485900" y="1911459"/>
            <a:ext cx="2572773" cy="3000821"/>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Luma Finance &amp; Procurement Modules Update: </a:t>
            </a:r>
            <a:r>
              <a:rPr lang="en-US" sz="1050" dirty="0">
                <a:solidFill>
                  <a:srgbClr val="092F57"/>
                </a:solidFill>
                <a:latin typeface="Arial" panose="020B0604020202020204" pitchFamily="34" charset="0"/>
                <a:cs typeface="Arial" panose="020B0604020202020204" pitchFamily="34" charset="0"/>
              </a:rPr>
              <a:t>The launch of Phase 1 of Luma has officially been extended to July 1</a:t>
            </a:r>
            <a:r>
              <a:rPr lang="en-US" sz="1050" baseline="30000" dirty="0">
                <a:solidFill>
                  <a:srgbClr val="092F57"/>
                </a:solidFill>
                <a:latin typeface="Arial" panose="020B0604020202020204" pitchFamily="34" charset="0"/>
                <a:cs typeface="Arial" panose="020B0604020202020204" pitchFamily="34" charset="0"/>
              </a:rPr>
              <a:t>st</a:t>
            </a:r>
            <a:r>
              <a:rPr lang="en-US" sz="1050" dirty="0">
                <a:solidFill>
                  <a:srgbClr val="092F57"/>
                </a:solidFill>
                <a:latin typeface="Arial" panose="020B0604020202020204" pitchFamily="34" charset="0"/>
                <a:cs typeface="Arial" panose="020B0604020202020204" pitchFamily="34" charset="0"/>
              </a:rPr>
              <a:t>, 2022. </a:t>
            </a:r>
          </a:p>
          <a:p>
            <a:endParaRPr lang="en-US" sz="1050" b="1" dirty="0">
              <a:solidFill>
                <a:srgbClr val="092F57"/>
              </a:solidFill>
              <a:latin typeface="Arial" panose="020B0604020202020204" pitchFamily="34" charset="0"/>
              <a:cs typeface="Arial" panose="020B0604020202020204" pitchFamily="34" charset="0"/>
            </a:endParaRPr>
          </a:p>
          <a:p>
            <a:r>
              <a:rPr lang="en-US" sz="1050" dirty="0">
                <a:solidFill>
                  <a:srgbClr val="092F57"/>
                </a:solidFill>
                <a:latin typeface="Arial" panose="020B0604020202020204" pitchFamily="34" charset="0"/>
                <a:cs typeface="Arial" panose="020B0604020202020204" pitchFamily="34" charset="0"/>
              </a:rPr>
              <a:t>The Luma Project team is currently doing extensive </a:t>
            </a:r>
            <a:r>
              <a:rPr lang="en-US" sz="1050" dirty="0" err="1">
                <a:solidFill>
                  <a:srgbClr val="092F57"/>
                </a:solidFill>
                <a:latin typeface="Arial" panose="020B0604020202020204" pitchFamily="34" charset="0"/>
                <a:cs typeface="Arial" panose="020B0604020202020204" pitchFamily="34" charset="0"/>
              </a:rPr>
              <a:t>replanning</a:t>
            </a:r>
            <a:r>
              <a:rPr lang="en-US" sz="1050" dirty="0">
                <a:solidFill>
                  <a:srgbClr val="092F57"/>
                </a:solidFill>
                <a:latin typeface="Arial" panose="020B0604020202020204" pitchFamily="34" charset="0"/>
                <a:cs typeface="Arial" panose="020B0604020202020204" pitchFamily="34" charset="0"/>
              </a:rPr>
              <a:t> that includes additional enhancements and testing/training timelines. </a:t>
            </a:r>
          </a:p>
          <a:p>
            <a:endParaRPr lang="en-US" sz="1050" dirty="0">
              <a:solidFill>
                <a:srgbClr val="092F57"/>
              </a:solidFill>
              <a:latin typeface="Arial" panose="020B0604020202020204" pitchFamily="34" charset="0"/>
              <a:cs typeface="Arial" panose="020B0604020202020204" pitchFamily="34" charset="0"/>
            </a:endParaRPr>
          </a:p>
          <a:p>
            <a:r>
              <a:rPr lang="en-US" sz="1050" dirty="0">
                <a:solidFill>
                  <a:srgbClr val="092F57"/>
                </a:solidFill>
                <a:latin typeface="Arial" panose="020B0604020202020204" pitchFamily="34" charset="0"/>
                <a:cs typeface="Arial" panose="020B0604020202020204" pitchFamily="34" charset="0"/>
              </a:rPr>
              <a:t>Phase 2 Payroll &amp; HCM Modules are still slated to begin on July 1</a:t>
            </a:r>
            <a:r>
              <a:rPr lang="en-US" sz="1050" baseline="30000" dirty="0">
                <a:solidFill>
                  <a:srgbClr val="092F57"/>
                </a:solidFill>
                <a:latin typeface="Arial" panose="020B0604020202020204" pitchFamily="34" charset="0"/>
                <a:cs typeface="Arial" panose="020B0604020202020204" pitchFamily="34" charset="0"/>
              </a:rPr>
              <a:t>st</a:t>
            </a:r>
            <a:r>
              <a:rPr lang="en-US" sz="1050" dirty="0">
                <a:solidFill>
                  <a:srgbClr val="092F57"/>
                </a:solidFill>
                <a:latin typeface="Arial" panose="020B0604020202020204" pitchFamily="34" charset="0"/>
                <a:cs typeface="Arial" panose="020B0604020202020204" pitchFamily="34" charset="0"/>
              </a:rPr>
              <a:t>, 2021</a:t>
            </a:r>
          </a:p>
          <a:p>
            <a:endParaRPr lang="en-US" sz="1050" dirty="0">
              <a:solidFill>
                <a:srgbClr val="092F57"/>
              </a:solidFill>
              <a:latin typeface="Arial" panose="020B0604020202020204" pitchFamily="34" charset="0"/>
              <a:cs typeface="Arial" panose="020B0604020202020204" pitchFamily="34" charset="0"/>
            </a:endParaRPr>
          </a:p>
          <a:p>
            <a:r>
              <a:rPr lang="en-US" sz="1050" dirty="0">
                <a:solidFill>
                  <a:srgbClr val="092F57"/>
                </a:solidFill>
                <a:latin typeface="Arial" panose="020B0604020202020204" pitchFamily="34" charset="0"/>
                <a:cs typeface="Arial" panose="020B0604020202020204" pitchFamily="34" charset="0"/>
              </a:rPr>
              <a:t>With the extension of the timeline, agency personnel should expect requests from the Luma Project team for up-to-date data. </a:t>
            </a:r>
          </a:p>
          <a:p>
            <a:endParaRPr lang="en-US" sz="105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423E39FC-7DF7-42AB-BB3C-1605AB53916D}"/>
              </a:ext>
            </a:extLst>
          </p:cNvPr>
          <p:cNvSpPr txBox="1"/>
          <p:nvPr/>
        </p:nvSpPr>
        <p:spPr>
          <a:xfrm>
            <a:off x="3462746" y="2340791"/>
            <a:ext cx="3029290" cy="2677656"/>
          </a:xfrm>
          <a:prstGeom prst="rect">
            <a:avLst/>
          </a:prstGeom>
          <a:noFill/>
        </p:spPr>
        <p:txBody>
          <a:bodyPr wrap="square" lIns="91440" rIns="0" rtlCol="0">
            <a:spAutoFit/>
          </a:bodyPr>
          <a:lstStyle/>
          <a:p>
            <a:pPr fontAlgn="ctr"/>
            <a:r>
              <a:rPr lang="en-US" sz="1050" dirty="0">
                <a:solidFill>
                  <a:srgbClr val="092F57"/>
                </a:solidFill>
                <a:latin typeface="Arial" panose="020B0604020202020204" pitchFamily="34" charset="0"/>
                <a:cs typeface="Arial" panose="020B0604020202020204" pitchFamily="34" charset="0"/>
              </a:rPr>
              <a:t>If your agency is currently working with the Luma Project team on an interface or conversion, please maintain momentum to bring those to completion. </a:t>
            </a:r>
          </a:p>
          <a:p>
            <a:pPr fontAlgn="ctr"/>
            <a:endParaRPr lang="en-US" sz="1050" dirty="0">
              <a:solidFill>
                <a:srgbClr val="092F57"/>
              </a:solidFill>
              <a:latin typeface="Arial" panose="020B0604020202020204" pitchFamily="34" charset="0"/>
              <a:cs typeface="Arial" panose="020B0604020202020204" pitchFamily="34" charset="0"/>
            </a:endParaRPr>
          </a:p>
          <a:p>
            <a:pPr fontAlgn="ctr"/>
            <a:r>
              <a:rPr lang="en-US" sz="1050" b="1" dirty="0">
                <a:solidFill>
                  <a:srgbClr val="092F57"/>
                </a:solidFill>
                <a:latin typeface="Arial" panose="020B0604020202020204" pitchFamily="34" charset="0"/>
                <a:cs typeface="Arial" panose="020B0604020202020204" pitchFamily="34" charset="0"/>
              </a:rPr>
              <a:t>Outstanding Workbooks:</a:t>
            </a:r>
          </a:p>
          <a:p>
            <a:pPr fontAlgn="ctr"/>
            <a:endParaRPr lang="en-US" sz="1050" b="1" dirty="0">
              <a:solidFill>
                <a:srgbClr val="092F57"/>
              </a:solidFill>
              <a:latin typeface="Arial" panose="020B0604020202020204" pitchFamily="34" charset="0"/>
              <a:cs typeface="Arial" panose="020B0604020202020204" pitchFamily="34" charset="0"/>
            </a:endParaRPr>
          </a:p>
          <a:p>
            <a:pPr marL="171450" indent="-171450" fontAlgn="ctr">
              <a:buFont typeface="Arial" panose="020B0604020202020204" pitchFamily="34" charset="0"/>
              <a:buChar char="•"/>
            </a:pPr>
            <a:r>
              <a:rPr lang="en-US" sz="1050" dirty="0">
                <a:solidFill>
                  <a:srgbClr val="092F57"/>
                </a:solidFill>
                <a:latin typeface="Arial" panose="020B0604020202020204" pitchFamily="34" charset="0"/>
                <a:cs typeface="Arial" panose="020B0604020202020204" pitchFamily="34" charset="0"/>
              </a:rPr>
              <a:t>Project Workbook</a:t>
            </a:r>
          </a:p>
          <a:p>
            <a:pPr marL="171450" indent="-171450" fontAlgn="ctr">
              <a:buFont typeface="Arial" panose="020B0604020202020204" pitchFamily="34" charset="0"/>
              <a:buChar char="•"/>
            </a:pPr>
            <a:r>
              <a:rPr lang="en-US" sz="1050" dirty="0">
                <a:solidFill>
                  <a:srgbClr val="092F57"/>
                </a:solidFill>
                <a:latin typeface="Arial" panose="020B0604020202020204" pitchFamily="34" charset="0"/>
                <a:cs typeface="Arial" panose="020B0604020202020204" pitchFamily="34" charset="0"/>
              </a:rPr>
              <a:t>Funding Source (Grants) Workbook</a:t>
            </a:r>
          </a:p>
          <a:p>
            <a:pPr marL="171450" indent="-171450" fontAlgn="ctr">
              <a:buFont typeface="Arial" panose="020B0604020202020204" pitchFamily="34" charset="0"/>
              <a:buChar char="•"/>
            </a:pPr>
            <a:r>
              <a:rPr lang="en-US" sz="1050" dirty="0">
                <a:solidFill>
                  <a:srgbClr val="092F57"/>
                </a:solidFill>
                <a:latin typeface="Arial" panose="020B0604020202020204" pitchFamily="34" charset="0"/>
                <a:cs typeface="Arial" panose="020B0604020202020204" pitchFamily="34" charset="0"/>
              </a:rPr>
              <a:t>COA Default  Workbook </a:t>
            </a:r>
          </a:p>
          <a:p>
            <a:pPr marL="171450" indent="-171450" fontAlgn="ctr">
              <a:buFont typeface="Arial" panose="020B0604020202020204" pitchFamily="34" charset="0"/>
              <a:buChar char="•"/>
            </a:pPr>
            <a:r>
              <a:rPr lang="en-US" sz="1050" dirty="0">
                <a:solidFill>
                  <a:srgbClr val="092F57"/>
                </a:solidFill>
                <a:latin typeface="Arial" panose="020B0604020202020204" pitchFamily="34" charset="0"/>
                <a:cs typeface="Arial" panose="020B0604020202020204" pitchFamily="34" charset="0"/>
              </a:rPr>
              <a:t>Payroll Crosswalk Workbook</a:t>
            </a:r>
          </a:p>
          <a:p>
            <a:pPr marL="171450" indent="-171450" fontAlgn="ctr">
              <a:buFont typeface="Arial" panose="020B0604020202020204" pitchFamily="34" charset="0"/>
              <a:buChar char="•"/>
            </a:pPr>
            <a:r>
              <a:rPr lang="en-US" sz="1050" dirty="0">
                <a:solidFill>
                  <a:srgbClr val="092F57"/>
                </a:solidFill>
                <a:latin typeface="Arial" panose="020B0604020202020204" pitchFamily="34" charset="0"/>
                <a:cs typeface="Arial" panose="020B0604020202020204" pitchFamily="34" charset="0"/>
              </a:rPr>
              <a:t>Agency Leases Workbook</a:t>
            </a:r>
          </a:p>
          <a:p>
            <a:pPr marL="171450" indent="-171450" fontAlgn="ctr">
              <a:buFont typeface="Arial" panose="020B0604020202020204" pitchFamily="34" charset="0"/>
              <a:buChar char="•"/>
            </a:pPr>
            <a:r>
              <a:rPr lang="en-US" sz="1050" dirty="0">
                <a:solidFill>
                  <a:srgbClr val="092F57"/>
                </a:solidFill>
                <a:latin typeface="Arial" panose="020B0604020202020204" pitchFamily="34" charset="0"/>
                <a:cs typeface="Arial" panose="020B0604020202020204" pitchFamily="34" charset="0"/>
              </a:rPr>
              <a:t>MHC Workbook</a:t>
            </a:r>
          </a:p>
          <a:p>
            <a:pPr marL="171450" indent="-171450" fontAlgn="ctr">
              <a:buFont typeface="Arial" panose="020B0604020202020204" pitchFamily="34" charset="0"/>
              <a:buChar char="•"/>
            </a:pPr>
            <a:r>
              <a:rPr lang="en-US" sz="1050" dirty="0">
                <a:solidFill>
                  <a:srgbClr val="092F57"/>
                </a:solidFill>
                <a:latin typeface="Arial" panose="020B0604020202020204" pitchFamily="34" charset="0"/>
                <a:cs typeface="Arial" panose="020B0604020202020204" pitchFamily="34" charset="0"/>
              </a:rPr>
              <a:t>Asset Clean-up &amp; Certification</a:t>
            </a:r>
          </a:p>
          <a:p>
            <a:pPr marL="171450" indent="-171450" fontAlgn="ctr">
              <a:buFont typeface="Arial" panose="020B0604020202020204" pitchFamily="34" charset="0"/>
              <a:buChar char="•"/>
            </a:pPr>
            <a:r>
              <a:rPr lang="en-US" sz="1050" dirty="0">
                <a:solidFill>
                  <a:srgbClr val="092F57"/>
                </a:solidFill>
                <a:latin typeface="Arial" panose="020B0604020202020204" pitchFamily="34" charset="0"/>
                <a:cs typeface="Arial" panose="020B0604020202020204" pitchFamily="34" charset="0"/>
              </a:rPr>
              <a:t>Workforce Transition Manager Nomination Workbook</a:t>
            </a:r>
          </a:p>
        </p:txBody>
      </p:sp>
      <p:sp>
        <p:nvSpPr>
          <p:cNvPr id="37" name="Rectangle: Rounded Corners 36">
            <a:hlinkClick r:id="rId14"/>
            <a:extLst>
              <a:ext uri="{FF2B5EF4-FFF2-40B4-BE49-F238E27FC236}">
                <a16:creationId xmlns:a16="http://schemas.microsoft.com/office/drawing/2014/main" id="{5EF821B7-7B3B-4064-AB24-CA38125750BB}"/>
              </a:ext>
            </a:extLst>
          </p:cNvPr>
          <p:cNvSpPr/>
          <p:nvPr/>
        </p:nvSpPr>
        <p:spPr>
          <a:xfrm>
            <a:off x="7084193" y="5538699"/>
            <a:ext cx="1215884" cy="368722"/>
          </a:xfrm>
          <a:prstGeom prst="round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solidFill>
                  <a:schemeClr val="bg1"/>
                </a:solidFill>
                <a:latin typeface="Arial" panose="020B0604020202020204" pitchFamily="34" charset="0"/>
                <a:cs typeface="Arial" panose="020B0604020202020204" pitchFamily="34" charset="0"/>
              </a:rPr>
              <a:t>RSVP Here</a:t>
            </a:r>
          </a:p>
        </p:txBody>
      </p:sp>
    </p:spTree>
    <p:extLst>
      <p:ext uri="{BB962C8B-B14F-4D97-AF65-F5344CB8AC3E}">
        <p14:creationId xmlns:p14="http://schemas.microsoft.com/office/powerpoint/2010/main" val="2491680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EC4B-0B29-4414-8686-0379FDDA0FA9}"/>
              </a:ext>
            </a:extLst>
          </p:cNvPr>
          <p:cNvSpPr txBox="1">
            <a:spLocks/>
          </p:cNvSpPr>
          <p:nvPr/>
        </p:nvSpPr>
        <p:spPr>
          <a:xfrm>
            <a:off x="7179232" y="2147756"/>
            <a:ext cx="2865747" cy="1185421"/>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92F57"/>
                </a:solidFill>
                <a:latin typeface="Arial" panose="020B0604020202020204" pitchFamily="34" charset="0"/>
                <a:ea typeface="+mj-ea"/>
                <a:cs typeface="Arial" panose="020B0604020202020204" pitchFamily="34" charset="0"/>
              </a:defRPr>
            </a:lvl1pPr>
          </a:lstStyle>
          <a:p>
            <a:r>
              <a:rPr lang="en-US" dirty="0"/>
              <a:t>Resources</a:t>
            </a:r>
          </a:p>
        </p:txBody>
      </p:sp>
      <p:cxnSp>
        <p:nvCxnSpPr>
          <p:cNvPr id="3" name="Straight Connector 2">
            <a:extLst>
              <a:ext uri="{FF2B5EF4-FFF2-40B4-BE49-F238E27FC236}">
                <a16:creationId xmlns:a16="http://schemas.microsoft.com/office/drawing/2014/main" id="{4EA7B3D8-B065-4076-9822-1E456DA86857}"/>
              </a:ext>
            </a:extLst>
          </p:cNvPr>
          <p:cNvCxnSpPr/>
          <p:nvPr/>
        </p:nvCxnSpPr>
        <p:spPr>
          <a:xfrm>
            <a:off x="5621256" y="2948009"/>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BC0ABA7-F456-458F-A8D4-4D5601F4353A}"/>
              </a:ext>
            </a:extLst>
          </p:cNvPr>
          <p:cNvSpPr txBox="1"/>
          <p:nvPr/>
        </p:nvSpPr>
        <p:spPr>
          <a:xfrm>
            <a:off x="5621256" y="2480201"/>
            <a:ext cx="6260864" cy="3477875"/>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endParaRPr lang="en-US" dirty="0"/>
          </a:p>
          <a:p>
            <a:r>
              <a:rPr lang="en-US" sz="1400" dirty="0">
                <a:latin typeface="Arial" panose="020B0604020202020204" pitchFamily="34" charset="0"/>
                <a:cs typeface="Arial" panose="020B0604020202020204" pitchFamily="34" charset="0"/>
              </a:rPr>
              <a:t>Luma Newsletter:</a:t>
            </a:r>
          </a:p>
          <a:p>
            <a:r>
              <a:rPr lang="en-US" sz="1400" dirty="0">
                <a:latin typeface="Arial" panose="020B0604020202020204" pitchFamily="34" charset="0"/>
                <a:cs typeface="Arial" panose="020B0604020202020204" pitchFamily="34" charset="0"/>
                <a:hlinkClick r:id="rId2"/>
              </a:rPr>
              <a:t>https://mailchi.mp/0f598f6296ee/luma-system-testing-update</a:t>
            </a:r>
            <a:r>
              <a:rPr lang="en-US" sz="1400" dirty="0">
                <a:latin typeface="Arial" panose="020B0604020202020204" pitchFamily="34" charset="0"/>
                <a:cs typeface="Arial" panose="020B0604020202020204" pitchFamily="34" charset="0"/>
              </a:rPr>
              <a:t> </a:t>
            </a:r>
          </a:p>
          <a:p>
            <a:endParaRPr lang="en-US" dirty="0"/>
          </a:p>
          <a:p>
            <a:r>
              <a:rPr lang="en-US" sz="1400" dirty="0">
                <a:latin typeface="Arial" panose="020B0604020202020204" pitchFamily="34" charset="0"/>
                <a:cs typeface="Arial" panose="020B0604020202020204" pitchFamily="34" charset="0"/>
              </a:rPr>
              <a:t>Welcome to Luma Series:</a:t>
            </a:r>
          </a:p>
          <a:p>
            <a:r>
              <a:rPr lang="en-US" sz="1400" dirty="0">
                <a:latin typeface="Arial" panose="020B0604020202020204" pitchFamily="34" charset="0"/>
                <a:cs typeface="Arial" panose="020B0604020202020204" pitchFamily="34" charset="0"/>
                <a:hlinkClick r:id="rId3"/>
              </a:rPr>
              <a:t>https://www.sco.idaho.gov/LivePages/luma_-welcome-to-luma-series.aspx</a:t>
            </a:r>
            <a:endParaRPr lang="en-US" sz="1400" dirty="0">
              <a:latin typeface="Arial" panose="020B0604020202020204" pitchFamily="34" charset="0"/>
              <a:cs typeface="Arial" panose="020B0604020202020204" pitchFamily="34" charset="0"/>
            </a:endParaRPr>
          </a:p>
          <a:p>
            <a:endParaRPr lang="en-US" sz="1600" dirty="0"/>
          </a:p>
          <a:p>
            <a:r>
              <a:rPr lang="en-US" dirty="0"/>
              <a:t>YouTube link</a:t>
            </a:r>
          </a:p>
          <a:p>
            <a:endParaRPr lang="en-US" dirty="0"/>
          </a:p>
          <a:p>
            <a:r>
              <a:rPr lang="en-US" dirty="0"/>
              <a:t>Website link </a:t>
            </a:r>
          </a:p>
          <a:p>
            <a:endParaRPr lang="en-US" dirty="0"/>
          </a:p>
        </p:txBody>
      </p:sp>
      <p:grpSp>
        <p:nvGrpSpPr>
          <p:cNvPr id="5" name="Group 4">
            <a:extLst>
              <a:ext uri="{FF2B5EF4-FFF2-40B4-BE49-F238E27FC236}">
                <a16:creationId xmlns:a16="http://schemas.microsoft.com/office/drawing/2014/main" id="{CE408EC0-BA37-4D74-8665-18937A8C4D96}"/>
              </a:ext>
            </a:extLst>
          </p:cNvPr>
          <p:cNvGrpSpPr/>
          <p:nvPr/>
        </p:nvGrpSpPr>
        <p:grpSpPr>
          <a:xfrm>
            <a:off x="711335" y="2542799"/>
            <a:ext cx="3296804" cy="1731305"/>
            <a:chOff x="5781675" y="2324100"/>
            <a:chExt cx="1206500" cy="657226"/>
          </a:xfrm>
          <a:solidFill>
            <a:schemeClr val="bg1"/>
          </a:solidFill>
        </p:grpSpPr>
        <p:sp>
          <p:nvSpPr>
            <p:cNvPr id="6" name="Freeform 61">
              <a:extLst>
                <a:ext uri="{FF2B5EF4-FFF2-40B4-BE49-F238E27FC236}">
                  <a16:creationId xmlns:a16="http://schemas.microsoft.com/office/drawing/2014/main" id="{5D2368D5-EC7E-4130-ACFA-2CA3665C13EE}"/>
                </a:ext>
              </a:extLst>
            </p:cNvPr>
            <p:cNvSpPr>
              <a:spLocks noEditPoints="1"/>
            </p:cNvSpPr>
            <p:nvPr/>
          </p:nvSpPr>
          <p:spPr bwMode="auto">
            <a:xfrm>
              <a:off x="5937250" y="2624138"/>
              <a:ext cx="939800" cy="357188"/>
            </a:xfrm>
            <a:custGeom>
              <a:avLst/>
              <a:gdLst>
                <a:gd name="T0" fmla="*/ 0 w 386"/>
                <a:gd name="T1" fmla="*/ 0 h 146"/>
                <a:gd name="T2" fmla="*/ 0 w 386"/>
                <a:gd name="T3" fmla="*/ 30 h 146"/>
                <a:gd name="T4" fmla="*/ 176 w 386"/>
                <a:gd name="T5" fmla="*/ 30 h 146"/>
                <a:gd name="T6" fmla="*/ 176 w 386"/>
                <a:gd name="T7" fmla="*/ 16 h 146"/>
                <a:gd name="T8" fmla="*/ 179 w 386"/>
                <a:gd name="T9" fmla="*/ 13 h 146"/>
                <a:gd name="T10" fmla="*/ 205 w 386"/>
                <a:gd name="T11" fmla="*/ 13 h 146"/>
                <a:gd name="T12" fmla="*/ 207 w 386"/>
                <a:gd name="T13" fmla="*/ 16 h 146"/>
                <a:gd name="T14" fmla="*/ 207 w 386"/>
                <a:gd name="T15" fmla="*/ 30 h 146"/>
                <a:gd name="T16" fmla="*/ 386 w 386"/>
                <a:gd name="T17" fmla="*/ 30 h 146"/>
                <a:gd name="T18" fmla="*/ 386 w 386"/>
                <a:gd name="T19" fmla="*/ 0 h 146"/>
                <a:gd name="T20" fmla="*/ 0 w 386"/>
                <a:gd name="T21" fmla="*/ 0 h 146"/>
                <a:gd name="T22" fmla="*/ 181 w 386"/>
                <a:gd name="T23" fmla="*/ 18 h 146"/>
                <a:gd name="T24" fmla="*/ 181 w 386"/>
                <a:gd name="T25" fmla="*/ 51 h 146"/>
                <a:gd name="T26" fmla="*/ 192 w 386"/>
                <a:gd name="T27" fmla="*/ 65 h 146"/>
                <a:gd name="T28" fmla="*/ 203 w 386"/>
                <a:gd name="T29" fmla="*/ 51 h 146"/>
                <a:gd name="T30" fmla="*/ 203 w 386"/>
                <a:gd name="T31" fmla="*/ 18 h 146"/>
                <a:gd name="T32" fmla="*/ 181 w 386"/>
                <a:gd name="T33" fmla="*/ 18 h 146"/>
                <a:gd name="T34" fmla="*/ 0 w 386"/>
                <a:gd name="T35" fmla="*/ 36 h 146"/>
                <a:gd name="T36" fmla="*/ 0 w 386"/>
                <a:gd name="T37" fmla="*/ 146 h 146"/>
                <a:gd name="T38" fmla="*/ 386 w 386"/>
                <a:gd name="T39" fmla="*/ 146 h 146"/>
                <a:gd name="T40" fmla="*/ 386 w 386"/>
                <a:gd name="T41" fmla="*/ 36 h 146"/>
                <a:gd name="T42" fmla="*/ 207 w 386"/>
                <a:gd name="T43" fmla="*/ 36 h 146"/>
                <a:gd name="T44" fmla="*/ 207 w 386"/>
                <a:gd name="T45" fmla="*/ 51 h 146"/>
                <a:gd name="T46" fmla="*/ 192 w 386"/>
                <a:gd name="T47" fmla="*/ 70 h 146"/>
                <a:gd name="T48" fmla="*/ 176 w 386"/>
                <a:gd name="T49" fmla="*/ 51 h 146"/>
                <a:gd name="T50" fmla="*/ 176 w 386"/>
                <a:gd name="T51" fmla="*/ 36 h 146"/>
                <a:gd name="T52" fmla="*/ 0 w 386"/>
                <a:gd name="T53" fmla="*/ 36 h 146"/>
                <a:gd name="T54" fmla="*/ 192 w 386"/>
                <a:gd name="T55" fmla="*/ 38 h 146"/>
                <a:gd name="T56" fmla="*/ 194 w 386"/>
                <a:gd name="T57" fmla="*/ 39 h 146"/>
                <a:gd name="T58" fmla="*/ 195 w 386"/>
                <a:gd name="T59" fmla="*/ 41 h 146"/>
                <a:gd name="T60" fmla="*/ 195 w 386"/>
                <a:gd name="T61" fmla="*/ 56 h 146"/>
                <a:gd name="T62" fmla="*/ 193 w 386"/>
                <a:gd name="T63" fmla="*/ 58 h 146"/>
                <a:gd name="T64" fmla="*/ 190 w 386"/>
                <a:gd name="T65" fmla="*/ 58 h 146"/>
                <a:gd name="T66" fmla="*/ 189 w 386"/>
                <a:gd name="T67" fmla="*/ 56 h 146"/>
                <a:gd name="T68" fmla="*/ 189 w 386"/>
                <a:gd name="T69" fmla="*/ 41 h 146"/>
                <a:gd name="T70" fmla="*/ 192 w 386"/>
                <a:gd name="T71" fmla="*/ 38 h 146"/>
                <a:gd name="T72" fmla="*/ 17 w 386"/>
                <a:gd name="T73" fmla="*/ 93 h 146"/>
                <a:gd name="T74" fmla="*/ 367 w 386"/>
                <a:gd name="T75" fmla="*/ 93 h 146"/>
                <a:gd name="T76" fmla="*/ 370 w 386"/>
                <a:gd name="T77" fmla="*/ 96 h 146"/>
                <a:gd name="T78" fmla="*/ 370 w 386"/>
                <a:gd name="T79" fmla="*/ 128 h 146"/>
                <a:gd name="T80" fmla="*/ 367 w 386"/>
                <a:gd name="T81" fmla="*/ 131 h 146"/>
                <a:gd name="T82" fmla="*/ 17 w 386"/>
                <a:gd name="T83" fmla="*/ 131 h 146"/>
                <a:gd name="T84" fmla="*/ 14 w 386"/>
                <a:gd name="T85" fmla="*/ 128 h 146"/>
                <a:gd name="T86" fmla="*/ 14 w 386"/>
                <a:gd name="T87" fmla="*/ 96 h 146"/>
                <a:gd name="T88" fmla="*/ 17 w 386"/>
                <a:gd name="T89" fmla="*/ 93 h 146"/>
                <a:gd name="T90" fmla="*/ 20 w 386"/>
                <a:gd name="T91" fmla="*/ 99 h 146"/>
                <a:gd name="T92" fmla="*/ 20 w 386"/>
                <a:gd name="T93" fmla="*/ 126 h 146"/>
                <a:gd name="T94" fmla="*/ 364 w 386"/>
                <a:gd name="T95" fmla="*/ 126 h 146"/>
                <a:gd name="T96" fmla="*/ 364 w 386"/>
                <a:gd name="T97" fmla="*/ 99 h 146"/>
                <a:gd name="T98" fmla="*/ 20 w 386"/>
                <a:gd name="T99" fmla="*/ 9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 h="146">
                  <a:moveTo>
                    <a:pt x="0" y="0"/>
                  </a:moveTo>
                  <a:cubicBezTo>
                    <a:pt x="0" y="30"/>
                    <a:pt x="0" y="30"/>
                    <a:pt x="0" y="30"/>
                  </a:cubicBezTo>
                  <a:cubicBezTo>
                    <a:pt x="176" y="30"/>
                    <a:pt x="176" y="30"/>
                    <a:pt x="176" y="30"/>
                  </a:cubicBezTo>
                  <a:cubicBezTo>
                    <a:pt x="176" y="16"/>
                    <a:pt x="176" y="16"/>
                    <a:pt x="176" y="16"/>
                  </a:cubicBezTo>
                  <a:cubicBezTo>
                    <a:pt x="176" y="14"/>
                    <a:pt x="177" y="13"/>
                    <a:pt x="179" y="13"/>
                  </a:cubicBezTo>
                  <a:cubicBezTo>
                    <a:pt x="205" y="13"/>
                    <a:pt x="205" y="13"/>
                    <a:pt x="205" y="13"/>
                  </a:cubicBezTo>
                  <a:cubicBezTo>
                    <a:pt x="206" y="13"/>
                    <a:pt x="207" y="14"/>
                    <a:pt x="207" y="16"/>
                  </a:cubicBezTo>
                  <a:cubicBezTo>
                    <a:pt x="207" y="30"/>
                    <a:pt x="207" y="30"/>
                    <a:pt x="207" y="30"/>
                  </a:cubicBezTo>
                  <a:cubicBezTo>
                    <a:pt x="386" y="30"/>
                    <a:pt x="386" y="30"/>
                    <a:pt x="386" y="30"/>
                  </a:cubicBezTo>
                  <a:cubicBezTo>
                    <a:pt x="386" y="0"/>
                    <a:pt x="386" y="0"/>
                    <a:pt x="386" y="0"/>
                  </a:cubicBezTo>
                  <a:lnTo>
                    <a:pt x="0" y="0"/>
                  </a:lnTo>
                  <a:close/>
                  <a:moveTo>
                    <a:pt x="181" y="18"/>
                  </a:moveTo>
                  <a:cubicBezTo>
                    <a:pt x="181" y="51"/>
                    <a:pt x="181" y="51"/>
                    <a:pt x="181" y="51"/>
                  </a:cubicBezTo>
                  <a:cubicBezTo>
                    <a:pt x="181" y="59"/>
                    <a:pt x="186" y="65"/>
                    <a:pt x="192" y="65"/>
                  </a:cubicBezTo>
                  <a:cubicBezTo>
                    <a:pt x="198" y="65"/>
                    <a:pt x="203" y="59"/>
                    <a:pt x="203" y="51"/>
                  </a:cubicBezTo>
                  <a:cubicBezTo>
                    <a:pt x="203" y="18"/>
                    <a:pt x="203" y="18"/>
                    <a:pt x="203" y="18"/>
                  </a:cubicBezTo>
                  <a:lnTo>
                    <a:pt x="181" y="18"/>
                  </a:lnTo>
                  <a:close/>
                  <a:moveTo>
                    <a:pt x="0" y="36"/>
                  </a:moveTo>
                  <a:cubicBezTo>
                    <a:pt x="0" y="146"/>
                    <a:pt x="0" y="146"/>
                    <a:pt x="0" y="146"/>
                  </a:cubicBezTo>
                  <a:cubicBezTo>
                    <a:pt x="386" y="146"/>
                    <a:pt x="386" y="146"/>
                    <a:pt x="386" y="146"/>
                  </a:cubicBezTo>
                  <a:cubicBezTo>
                    <a:pt x="386" y="36"/>
                    <a:pt x="386" y="36"/>
                    <a:pt x="386" y="36"/>
                  </a:cubicBezTo>
                  <a:cubicBezTo>
                    <a:pt x="207" y="36"/>
                    <a:pt x="207" y="36"/>
                    <a:pt x="207" y="36"/>
                  </a:cubicBezTo>
                  <a:cubicBezTo>
                    <a:pt x="207" y="51"/>
                    <a:pt x="207" y="51"/>
                    <a:pt x="207" y="51"/>
                  </a:cubicBezTo>
                  <a:cubicBezTo>
                    <a:pt x="207" y="61"/>
                    <a:pt x="201" y="70"/>
                    <a:pt x="192" y="70"/>
                  </a:cubicBezTo>
                  <a:cubicBezTo>
                    <a:pt x="183" y="70"/>
                    <a:pt x="176" y="61"/>
                    <a:pt x="176" y="51"/>
                  </a:cubicBezTo>
                  <a:cubicBezTo>
                    <a:pt x="176" y="36"/>
                    <a:pt x="176" y="36"/>
                    <a:pt x="176" y="36"/>
                  </a:cubicBezTo>
                  <a:lnTo>
                    <a:pt x="0" y="36"/>
                  </a:lnTo>
                  <a:close/>
                  <a:moveTo>
                    <a:pt x="192" y="38"/>
                  </a:moveTo>
                  <a:cubicBezTo>
                    <a:pt x="193" y="38"/>
                    <a:pt x="193" y="38"/>
                    <a:pt x="194" y="39"/>
                  </a:cubicBezTo>
                  <a:cubicBezTo>
                    <a:pt x="194" y="39"/>
                    <a:pt x="195" y="40"/>
                    <a:pt x="195" y="41"/>
                  </a:cubicBezTo>
                  <a:cubicBezTo>
                    <a:pt x="195" y="56"/>
                    <a:pt x="195" y="56"/>
                    <a:pt x="195" y="56"/>
                  </a:cubicBezTo>
                  <a:cubicBezTo>
                    <a:pt x="195" y="57"/>
                    <a:pt x="194" y="58"/>
                    <a:pt x="193" y="58"/>
                  </a:cubicBezTo>
                  <a:cubicBezTo>
                    <a:pt x="192" y="59"/>
                    <a:pt x="191" y="59"/>
                    <a:pt x="190" y="58"/>
                  </a:cubicBezTo>
                  <a:cubicBezTo>
                    <a:pt x="189" y="58"/>
                    <a:pt x="189" y="57"/>
                    <a:pt x="189" y="56"/>
                  </a:cubicBezTo>
                  <a:cubicBezTo>
                    <a:pt x="189" y="41"/>
                    <a:pt x="189" y="41"/>
                    <a:pt x="189" y="41"/>
                  </a:cubicBezTo>
                  <a:cubicBezTo>
                    <a:pt x="189" y="39"/>
                    <a:pt x="190" y="38"/>
                    <a:pt x="192" y="38"/>
                  </a:cubicBezTo>
                  <a:close/>
                  <a:moveTo>
                    <a:pt x="17" y="93"/>
                  </a:moveTo>
                  <a:cubicBezTo>
                    <a:pt x="367" y="93"/>
                    <a:pt x="367" y="93"/>
                    <a:pt x="367" y="93"/>
                  </a:cubicBezTo>
                  <a:cubicBezTo>
                    <a:pt x="369" y="93"/>
                    <a:pt x="370" y="94"/>
                    <a:pt x="370" y="96"/>
                  </a:cubicBezTo>
                  <a:cubicBezTo>
                    <a:pt x="370" y="128"/>
                    <a:pt x="370" y="128"/>
                    <a:pt x="370" y="128"/>
                  </a:cubicBezTo>
                  <a:cubicBezTo>
                    <a:pt x="370" y="130"/>
                    <a:pt x="369" y="131"/>
                    <a:pt x="367" y="131"/>
                  </a:cubicBezTo>
                  <a:cubicBezTo>
                    <a:pt x="17" y="131"/>
                    <a:pt x="17" y="131"/>
                    <a:pt x="17" y="131"/>
                  </a:cubicBezTo>
                  <a:cubicBezTo>
                    <a:pt x="15" y="131"/>
                    <a:pt x="14" y="130"/>
                    <a:pt x="14" y="128"/>
                  </a:cubicBezTo>
                  <a:cubicBezTo>
                    <a:pt x="14" y="96"/>
                    <a:pt x="14" y="96"/>
                    <a:pt x="14" y="96"/>
                  </a:cubicBezTo>
                  <a:cubicBezTo>
                    <a:pt x="14" y="94"/>
                    <a:pt x="15" y="93"/>
                    <a:pt x="17" y="93"/>
                  </a:cubicBezTo>
                  <a:close/>
                  <a:moveTo>
                    <a:pt x="20" y="99"/>
                  </a:moveTo>
                  <a:cubicBezTo>
                    <a:pt x="20" y="126"/>
                    <a:pt x="20" y="126"/>
                    <a:pt x="20" y="126"/>
                  </a:cubicBezTo>
                  <a:cubicBezTo>
                    <a:pt x="364" y="126"/>
                    <a:pt x="364" y="126"/>
                    <a:pt x="364" y="126"/>
                  </a:cubicBezTo>
                  <a:cubicBezTo>
                    <a:pt x="364" y="99"/>
                    <a:pt x="364" y="99"/>
                    <a:pt x="364" y="99"/>
                  </a:cubicBezTo>
                  <a:lnTo>
                    <a:pt x="2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2">
              <a:extLst>
                <a:ext uri="{FF2B5EF4-FFF2-40B4-BE49-F238E27FC236}">
                  <a16:creationId xmlns:a16="http://schemas.microsoft.com/office/drawing/2014/main" id="{368D41FD-4E75-4AC7-A4D0-FF00A2E1C2DD}"/>
                </a:ext>
              </a:extLst>
            </p:cNvPr>
            <p:cNvSpPr>
              <a:spLocks/>
            </p:cNvSpPr>
            <p:nvPr/>
          </p:nvSpPr>
          <p:spPr bwMode="auto">
            <a:xfrm>
              <a:off x="5781675" y="2324100"/>
              <a:ext cx="319087" cy="284163"/>
            </a:xfrm>
            <a:custGeom>
              <a:avLst/>
              <a:gdLst>
                <a:gd name="T0" fmla="*/ 99 w 131"/>
                <a:gd name="T1" fmla="*/ 0 h 116"/>
                <a:gd name="T2" fmla="*/ 77 w 131"/>
                <a:gd name="T3" fmla="*/ 13 h 116"/>
                <a:gd name="T4" fmla="*/ 83 w 131"/>
                <a:gd name="T5" fmla="*/ 23 h 116"/>
                <a:gd name="T6" fmla="*/ 65 w 131"/>
                <a:gd name="T7" fmla="*/ 17 h 116"/>
                <a:gd name="T8" fmla="*/ 36 w 131"/>
                <a:gd name="T9" fmla="*/ 43 h 116"/>
                <a:gd name="T10" fmla="*/ 0 w 131"/>
                <a:gd name="T11" fmla="*/ 90 h 116"/>
                <a:gd name="T12" fmla="*/ 43 w 131"/>
                <a:gd name="T13" fmla="*/ 55 h 116"/>
                <a:gd name="T14" fmla="*/ 57 w 131"/>
                <a:gd name="T15" fmla="*/ 64 h 116"/>
                <a:gd name="T16" fmla="*/ 70 w 131"/>
                <a:gd name="T17" fmla="*/ 60 h 116"/>
                <a:gd name="T18" fmla="*/ 70 w 131"/>
                <a:gd name="T19" fmla="*/ 61 h 116"/>
                <a:gd name="T20" fmla="*/ 79 w 131"/>
                <a:gd name="T21" fmla="*/ 77 h 116"/>
                <a:gd name="T22" fmla="*/ 74 w 131"/>
                <a:gd name="T23" fmla="*/ 80 h 116"/>
                <a:gd name="T24" fmla="*/ 96 w 131"/>
                <a:gd name="T25" fmla="*/ 116 h 116"/>
                <a:gd name="T26" fmla="*/ 131 w 131"/>
                <a:gd name="T27" fmla="*/ 116 h 116"/>
                <a:gd name="T28" fmla="*/ 101 w 131"/>
                <a:gd name="T29" fmla="*/ 64 h 116"/>
                <a:gd name="T30" fmla="*/ 96 w 131"/>
                <a:gd name="T31" fmla="*/ 67 h 116"/>
                <a:gd name="T32" fmla="*/ 88 w 131"/>
                <a:gd name="T33" fmla="*/ 53 h 116"/>
                <a:gd name="T34" fmla="*/ 92 w 131"/>
                <a:gd name="T35" fmla="*/ 37 h 116"/>
                <a:gd name="T36" fmla="*/ 97 w 131"/>
                <a:gd name="T37" fmla="*/ 47 h 116"/>
                <a:gd name="T38" fmla="*/ 119 w 131"/>
                <a:gd name="T39" fmla="*/ 34 h 116"/>
                <a:gd name="T40" fmla="*/ 99 w 131"/>
                <a:gd name="T4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16">
                  <a:moveTo>
                    <a:pt x="99" y="0"/>
                  </a:moveTo>
                  <a:cubicBezTo>
                    <a:pt x="77" y="13"/>
                    <a:pt x="77" y="13"/>
                    <a:pt x="77" y="13"/>
                  </a:cubicBezTo>
                  <a:cubicBezTo>
                    <a:pt x="83" y="23"/>
                    <a:pt x="83" y="23"/>
                    <a:pt x="83" y="23"/>
                  </a:cubicBezTo>
                  <a:cubicBezTo>
                    <a:pt x="65" y="17"/>
                    <a:pt x="65" y="17"/>
                    <a:pt x="65" y="17"/>
                  </a:cubicBezTo>
                  <a:cubicBezTo>
                    <a:pt x="36" y="43"/>
                    <a:pt x="36" y="43"/>
                    <a:pt x="36" y="43"/>
                  </a:cubicBezTo>
                  <a:cubicBezTo>
                    <a:pt x="36" y="43"/>
                    <a:pt x="14" y="68"/>
                    <a:pt x="0" y="90"/>
                  </a:cubicBezTo>
                  <a:cubicBezTo>
                    <a:pt x="0" y="90"/>
                    <a:pt x="33" y="56"/>
                    <a:pt x="43" y="55"/>
                  </a:cubicBezTo>
                  <a:cubicBezTo>
                    <a:pt x="43" y="55"/>
                    <a:pt x="47" y="52"/>
                    <a:pt x="57" y="64"/>
                  </a:cubicBezTo>
                  <a:cubicBezTo>
                    <a:pt x="70" y="60"/>
                    <a:pt x="70" y="60"/>
                    <a:pt x="70" y="60"/>
                  </a:cubicBezTo>
                  <a:cubicBezTo>
                    <a:pt x="70" y="61"/>
                    <a:pt x="70" y="61"/>
                    <a:pt x="70" y="61"/>
                  </a:cubicBezTo>
                  <a:cubicBezTo>
                    <a:pt x="79" y="77"/>
                    <a:pt x="79" y="77"/>
                    <a:pt x="79" y="77"/>
                  </a:cubicBezTo>
                  <a:cubicBezTo>
                    <a:pt x="74" y="80"/>
                    <a:pt x="74" y="80"/>
                    <a:pt x="74" y="80"/>
                  </a:cubicBezTo>
                  <a:cubicBezTo>
                    <a:pt x="96" y="116"/>
                    <a:pt x="96" y="116"/>
                    <a:pt x="96" y="116"/>
                  </a:cubicBezTo>
                  <a:cubicBezTo>
                    <a:pt x="131" y="116"/>
                    <a:pt x="131" y="116"/>
                    <a:pt x="131" y="116"/>
                  </a:cubicBezTo>
                  <a:cubicBezTo>
                    <a:pt x="101" y="64"/>
                    <a:pt x="101" y="64"/>
                    <a:pt x="101" y="64"/>
                  </a:cubicBezTo>
                  <a:cubicBezTo>
                    <a:pt x="96" y="67"/>
                    <a:pt x="96" y="67"/>
                    <a:pt x="96" y="67"/>
                  </a:cubicBezTo>
                  <a:cubicBezTo>
                    <a:pt x="88" y="53"/>
                    <a:pt x="88" y="53"/>
                    <a:pt x="88" y="53"/>
                  </a:cubicBezTo>
                  <a:cubicBezTo>
                    <a:pt x="92" y="37"/>
                    <a:pt x="92" y="37"/>
                    <a:pt x="92" y="37"/>
                  </a:cubicBezTo>
                  <a:cubicBezTo>
                    <a:pt x="97" y="47"/>
                    <a:pt x="97" y="47"/>
                    <a:pt x="97" y="47"/>
                  </a:cubicBezTo>
                  <a:cubicBezTo>
                    <a:pt x="119" y="34"/>
                    <a:pt x="119" y="34"/>
                    <a:pt x="119" y="34"/>
                  </a:cubicBezTo>
                  <a:lnTo>
                    <a:pt x="99" y="0"/>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3">
              <a:extLst>
                <a:ext uri="{FF2B5EF4-FFF2-40B4-BE49-F238E27FC236}">
                  <a16:creationId xmlns:a16="http://schemas.microsoft.com/office/drawing/2014/main" id="{C7DD4F86-1E69-4563-B854-300AD8AE195D}"/>
                </a:ext>
              </a:extLst>
            </p:cNvPr>
            <p:cNvSpPr>
              <a:spLocks/>
            </p:cNvSpPr>
            <p:nvPr/>
          </p:nvSpPr>
          <p:spPr bwMode="auto">
            <a:xfrm>
              <a:off x="6146800" y="2446338"/>
              <a:ext cx="163512" cy="158750"/>
            </a:xfrm>
            <a:custGeom>
              <a:avLst/>
              <a:gdLst>
                <a:gd name="T0" fmla="*/ 42 w 67"/>
                <a:gd name="T1" fmla="*/ 0 h 65"/>
                <a:gd name="T2" fmla="*/ 23 w 67"/>
                <a:gd name="T3" fmla="*/ 9 h 65"/>
                <a:gd name="T4" fmla="*/ 22 w 67"/>
                <a:gd name="T5" fmla="*/ 35 h 65"/>
                <a:gd name="T6" fmla="*/ 0 w 67"/>
                <a:gd name="T7" fmla="*/ 65 h 65"/>
                <a:gd name="T8" fmla="*/ 22 w 67"/>
                <a:gd name="T9" fmla="*/ 65 h 65"/>
                <a:gd name="T10" fmla="*/ 36 w 67"/>
                <a:gd name="T11" fmla="*/ 46 h 65"/>
                <a:gd name="T12" fmla="*/ 61 w 67"/>
                <a:gd name="T13" fmla="*/ 37 h 65"/>
                <a:gd name="T14" fmla="*/ 62 w 67"/>
                <a:gd name="T15" fmla="*/ 11 h 65"/>
                <a:gd name="T16" fmla="*/ 48 w 67"/>
                <a:gd name="T17" fmla="*/ 30 h 65"/>
                <a:gd name="T18" fmla="*/ 34 w 67"/>
                <a:gd name="T19" fmla="*/ 19 h 65"/>
                <a:gd name="T20" fmla="*/ 48 w 67"/>
                <a:gd name="T21" fmla="*/ 1 h 65"/>
                <a:gd name="T22" fmla="*/ 42 w 67"/>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5">
                  <a:moveTo>
                    <a:pt x="42" y="0"/>
                  </a:moveTo>
                  <a:cubicBezTo>
                    <a:pt x="35" y="0"/>
                    <a:pt x="28" y="3"/>
                    <a:pt x="23" y="9"/>
                  </a:cubicBezTo>
                  <a:cubicBezTo>
                    <a:pt x="18" y="17"/>
                    <a:pt x="17" y="27"/>
                    <a:pt x="22" y="35"/>
                  </a:cubicBezTo>
                  <a:cubicBezTo>
                    <a:pt x="0" y="65"/>
                    <a:pt x="0" y="65"/>
                    <a:pt x="0" y="65"/>
                  </a:cubicBezTo>
                  <a:cubicBezTo>
                    <a:pt x="22" y="65"/>
                    <a:pt x="22" y="65"/>
                    <a:pt x="22" y="65"/>
                  </a:cubicBezTo>
                  <a:cubicBezTo>
                    <a:pt x="36" y="46"/>
                    <a:pt x="36" y="46"/>
                    <a:pt x="36" y="46"/>
                  </a:cubicBezTo>
                  <a:cubicBezTo>
                    <a:pt x="45" y="48"/>
                    <a:pt x="55" y="45"/>
                    <a:pt x="61" y="37"/>
                  </a:cubicBezTo>
                  <a:cubicBezTo>
                    <a:pt x="66" y="29"/>
                    <a:pt x="67" y="19"/>
                    <a:pt x="62" y="11"/>
                  </a:cubicBezTo>
                  <a:cubicBezTo>
                    <a:pt x="48" y="30"/>
                    <a:pt x="48" y="30"/>
                    <a:pt x="48" y="30"/>
                  </a:cubicBezTo>
                  <a:cubicBezTo>
                    <a:pt x="34" y="19"/>
                    <a:pt x="34" y="19"/>
                    <a:pt x="34" y="19"/>
                  </a:cubicBezTo>
                  <a:cubicBezTo>
                    <a:pt x="48" y="1"/>
                    <a:pt x="48" y="1"/>
                    <a:pt x="48" y="1"/>
                  </a:cubicBezTo>
                  <a:cubicBezTo>
                    <a:pt x="46" y="0"/>
                    <a:pt x="44"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4">
              <a:extLst>
                <a:ext uri="{FF2B5EF4-FFF2-40B4-BE49-F238E27FC236}">
                  <a16:creationId xmlns:a16="http://schemas.microsoft.com/office/drawing/2014/main" id="{2CE0E8D2-4894-4ADD-8D3A-BFECA899A7B3}"/>
                </a:ext>
              </a:extLst>
            </p:cNvPr>
            <p:cNvSpPr>
              <a:spLocks noEditPoints="1"/>
            </p:cNvSpPr>
            <p:nvPr/>
          </p:nvSpPr>
          <p:spPr bwMode="auto">
            <a:xfrm>
              <a:off x="6348413" y="2463800"/>
              <a:ext cx="66675" cy="144463"/>
            </a:xfrm>
            <a:custGeom>
              <a:avLst/>
              <a:gdLst>
                <a:gd name="T0" fmla="*/ 3 w 27"/>
                <a:gd name="T1" fmla="*/ 0 h 59"/>
                <a:gd name="T2" fmla="*/ 2 w 27"/>
                <a:gd name="T3" fmla="*/ 1 h 59"/>
                <a:gd name="T4" fmla="*/ 4 w 27"/>
                <a:gd name="T5" fmla="*/ 10 h 59"/>
                <a:gd name="T6" fmla="*/ 3 w 27"/>
                <a:gd name="T7" fmla="*/ 17 h 59"/>
                <a:gd name="T8" fmla="*/ 2 w 27"/>
                <a:gd name="T9" fmla="*/ 19 h 59"/>
                <a:gd name="T10" fmla="*/ 0 w 27"/>
                <a:gd name="T11" fmla="*/ 19 h 59"/>
                <a:gd name="T12" fmla="*/ 11 w 27"/>
                <a:gd name="T13" fmla="*/ 59 h 59"/>
                <a:gd name="T14" fmla="*/ 27 w 27"/>
                <a:gd name="T15" fmla="*/ 59 h 59"/>
                <a:gd name="T16" fmla="*/ 15 w 27"/>
                <a:gd name="T17" fmla="*/ 15 h 59"/>
                <a:gd name="T18" fmla="*/ 14 w 27"/>
                <a:gd name="T19" fmla="*/ 15 h 59"/>
                <a:gd name="T20" fmla="*/ 12 w 27"/>
                <a:gd name="T21" fmla="*/ 15 h 59"/>
                <a:gd name="T22" fmla="*/ 7 w 27"/>
                <a:gd name="T23" fmla="*/ 9 h 59"/>
                <a:gd name="T24" fmla="*/ 5 w 27"/>
                <a:gd name="T25" fmla="*/ 1 h 59"/>
                <a:gd name="T26" fmla="*/ 3 w 27"/>
                <a:gd name="T27" fmla="*/ 0 h 59"/>
                <a:gd name="T28" fmla="*/ 7 w 27"/>
                <a:gd name="T29" fmla="*/ 4 h 59"/>
                <a:gd name="T30" fmla="*/ 9 w 27"/>
                <a:gd name="T31" fmla="*/ 8 h 59"/>
                <a:gd name="T32" fmla="*/ 13 w 27"/>
                <a:gd name="T33" fmla="*/ 13 h 59"/>
                <a:gd name="T34" fmla="*/ 14 w 27"/>
                <a:gd name="T35" fmla="*/ 14 h 59"/>
                <a:gd name="T36" fmla="*/ 14 w 27"/>
                <a:gd name="T37" fmla="*/ 14 h 59"/>
                <a:gd name="T38" fmla="*/ 14 w 27"/>
                <a:gd name="T39" fmla="*/ 13 h 59"/>
                <a:gd name="T40" fmla="*/ 7 w 27"/>
                <a:gd name="T41" fmla="*/ 4 h 59"/>
                <a:gd name="T42" fmla="*/ 2 w 27"/>
                <a:gd name="T43" fmla="*/ 4 h 59"/>
                <a:gd name="T44" fmla="*/ 0 w 27"/>
                <a:gd name="T45" fmla="*/ 17 h 59"/>
                <a:gd name="T46" fmla="*/ 1 w 27"/>
                <a:gd name="T47" fmla="*/ 17 h 59"/>
                <a:gd name="T48" fmla="*/ 1 w 27"/>
                <a:gd name="T49" fmla="*/ 17 h 59"/>
                <a:gd name="T50" fmla="*/ 2 w 27"/>
                <a:gd name="T51" fmla="*/ 16 h 59"/>
                <a:gd name="T52" fmla="*/ 3 w 27"/>
                <a:gd name="T53" fmla="*/ 10 h 59"/>
                <a:gd name="T54" fmla="*/ 2 w 27"/>
                <a:gd name="T55"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59">
                  <a:moveTo>
                    <a:pt x="3" y="0"/>
                  </a:moveTo>
                  <a:cubicBezTo>
                    <a:pt x="3" y="0"/>
                    <a:pt x="3" y="0"/>
                    <a:pt x="2" y="1"/>
                  </a:cubicBezTo>
                  <a:cubicBezTo>
                    <a:pt x="3" y="4"/>
                    <a:pt x="4" y="8"/>
                    <a:pt x="4" y="10"/>
                  </a:cubicBezTo>
                  <a:cubicBezTo>
                    <a:pt x="5" y="13"/>
                    <a:pt x="4" y="16"/>
                    <a:pt x="3" y="17"/>
                  </a:cubicBezTo>
                  <a:cubicBezTo>
                    <a:pt x="3" y="18"/>
                    <a:pt x="2" y="18"/>
                    <a:pt x="2" y="19"/>
                  </a:cubicBezTo>
                  <a:cubicBezTo>
                    <a:pt x="1" y="19"/>
                    <a:pt x="1" y="19"/>
                    <a:pt x="0" y="19"/>
                  </a:cubicBezTo>
                  <a:cubicBezTo>
                    <a:pt x="11" y="59"/>
                    <a:pt x="11" y="59"/>
                    <a:pt x="11" y="59"/>
                  </a:cubicBezTo>
                  <a:cubicBezTo>
                    <a:pt x="27" y="59"/>
                    <a:pt x="27" y="59"/>
                    <a:pt x="27" y="59"/>
                  </a:cubicBezTo>
                  <a:cubicBezTo>
                    <a:pt x="15" y="15"/>
                    <a:pt x="15" y="15"/>
                    <a:pt x="15" y="15"/>
                  </a:cubicBezTo>
                  <a:cubicBezTo>
                    <a:pt x="15" y="15"/>
                    <a:pt x="14" y="15"/>
                    <a:pt x="14" y="15"/>
                  </a:cubicBezTo>
                  <a:cubicBezTo>
                    <a:pt x="13" y="15"/>
                    <a:pt x="13" y="15"/>
                    <a:pt x="12" y="15"/>
                  </a:cubicBezTo>
                  <a:cubicBezTo>
                    <a:pt x="10" y="14"/>
                    <a:pt x="9" y="12"/>
                    <a:pt x="7" y="9"/>
                  </a:cubicBezTo>
                  <a:cubicBezTo>
                    <a:pt x="6" y="7"/>
                    <a:pt x="5" y="4"/>
                    <a:pt x="5" y="1"/>
                  </a:cubicBezTo>
                  <a:cubicBezTo>
                    <a:pt x="4" y="0"/>
                    <a:pt x="3" y="0"/>
                    <a:pt x="3" y="0"/>
                  </a:cubicBezTo>
                  <a:close/>
                  <a:moveTo>
                    <a:pt x="7" y="4"/>
                  </a:moveTo>
                  <a:cubicBezTo>
                    <a:pt x="8" y="6"/>
                    <a:pt x="8" y="7"/>
                    <a:pt x="9" y="8"/>
                  </a:cubicBezTo>
                  <a:cubicBezTo>
                    <a:pt x="10" y="11"/>
                    <a:pt x="12" y="13"/>
                    <a:pt x="13" y="13"/>
                  </a:cubicBezTo>
                  <a:cubicBezTo>
                    <a:pt x="13" y="14"/>
                    <a:pt x="14" y="14"/>
                    <a:pt x="14" y="14"/>
                  </a:cubicBezTo>
                  <a:cubicBezTo>
                    <a:pt x="14" y="14"/>
                    <a:pt x="14" y="14"/>
                    <a:pt x="14" y="14"/>
                  </a:cubicBezTo>
                  <a:cubicBezTo>
                    <a:pt x="14" y="14"/>
                    <a:pt x="14" y="13"/>
                    <a:pt x="14" y="13"/>
                  </a:cubicBezTo>
                  <a:cubicBezTo>
                    <a:pt x="14" y="12"/>
                    <a:pt x="10" y="8"/>
                    <a:pt x="7" y="4"/>
                  </a:cubicBezTo>
                  <a:close/>
                  <a:moveTo>
                    <a:pt x="2" y="4"/>
                  </a:moveTo>
                  <a:cubicBezTo>
                    <a:pt x="1" y="9"/>
                    <a:pt x="0" y="16"/>
                    <a:pt x="0" y="17"/>
                  </a:cubicBezTo>
                  <a:cubicBezTo>
                    <a:pt x="0" y="17"/>
                    <a:pt x="0" y="17"/>
                    <a:pt x="1" y="17"/>
                  </a:cubicBezTo>
                  <a:cubicBezTo>
                    <a:pt x="1" y="17"/>
                    <a:pt x="1" y="17"/>
                    <a:pt x="1" y="17"/>
                  </a:cubicBezTo>
                  <a:cubicBezTo>
                    <a:pt x="1" y="17"/>
                    <a:pt x="1" y="17"/>
                    <a:pt x="2" y="16"/>
                  </a:cubicBezTo>
                  <a:cubicBezTo>
                    <a:pt x="2" y="15"/>
                    <a:pt x="3" y="13"/>
                    <a:pt x="3" y="10"/>
                  </a:cubicBezTo>
                  <a:cubicBezTo>
                    <a:pt x="2" y="9"/>
                    <a:pt x="2" y="7"/>
                    <a:pt x="2" y="4"/>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5">
              <a:extLst>
                <a:ext uri="{FF2B5EF4-FFF2-40B4-BE49-F238E27FC236}">
                  <a16:creationId xmlns:a16="http://schemas.microsoft.com/office/drawing/2014/main" id="{57E323F1-FF58-41CD-8B44-2329E2951D26}"/>
                </a:ext>
              </a:extLst>
            </p:cNvPr>
            <p:cNvSpPr>
              <a:spLocks/>
            </p:cNvSpPr>
            <p:nvPr/>
          </p:nvSpPr>
          <p:spPr bwMode="auto">
            <a:xfrm>
              <a:off x="6489700" y="2349500"/>
              <a:ext cx="195262" cy="258763"/>
            </a:xfrm>
            <a:custGeom>
              <a:avLst/>
              <a:gdLst>
                <a:gd name="T0" fmla="*/ 60 w 80"/>
                <a:gd name="T1" fmla="*/ 0 h 106"/>
                <a:gd name="T2" fmla="*/ 44 w 80"/>
                <a:gd name="T3" fmla="*/ 9 h 106"/>
                <a:gd name="T4" fmla="*/ 14 w 80"/>
                <a:gd name="T5" fmla="*/ 60 h 106"/>
                <a:gd name="T6" fmla="*/ 9 w 80"/>
                <a:gd name="T7" fmla="*/ 57 h 106"/>
                <a:gd name="T8" fmla="*/ 0 w 80"/>
                <a:gd name="T9" fmla="*/ 72 h 106"/>
                <a:gd name="T10" fmla="*/ 15 w 80"/>
                <a:gd name="T11" fmla="*/ 80 h 106"/>
                <a:gd name="T12" fmla="*/ 0 w 80"/>
                <a:gd name="T13" fmla="*/ 106 h 106"/>
                <a:gd name="T14" fmla="*/ 15 w 80"/>
                <a:gd name="T15" fmla="*/ 106 h 106"/>
                <a:gd name="T16" fmla="*/ 26 w 80"/>
                <a:gd name="T17" fmla="*/ 87 h 106"/>
                <a:gd name="T18" fmla="*/ 43 w 80"/>
                <a:gd name="T19" fmla="*/ 96 h 106"/>
                <a:gd name="T20" fmla="*/ 51 w 80"/>
                <a:gd name="T21" fmla="*/ 82 h 106"/>
                <a:gd name="T22" fmla="*/ 45 w 80"/>
                <a:gd name="T23" fmla="*/ 78 h 106"/>
                <a:gd name="T24" fmla="*/ 75 w 80"/>
                <a:gd name="T25" fmla="*/ 27 h 106"/>
                <a:gd name="T26" fmla="*/ 69 w 80"/>
                <a:gd name="T27" fmla="*/ 2 h 106"/>
                <a:gd name="T28" fmla="*/ 60 w 80"/>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6">
                  <a:moveTo>
                    <a:pt x="60" y="0"/>
                  </a:moveTo>
                  <a:cubicBezTo>
                    <a:pt x="54" y="0"/>
                    <a:pt x="47" y="3"/>
                    <a:pt x="44" y="9"/>
                  </a:cubicBezTo>
                  <a:cubicBezTo>
                    <a:pt x="14" y="60"/>
                    <a:pt x="14" y="60"/>
                    <a:pt x="14" y="60"/>
                  </a:cubicBezTo>
                  <a:cubicBezTo>
                    <a:pt x="9" y="57"/>
                    <a:pt x="9" y="57"/>
                    <a:pt x="9" y="57"/>
                  </a:cubicBezTo>
                  <a:cubicBezTo>
                    <a:pt x="0" y="72"/>
                    <a:pt x="0" y="72"/>
                    <a:pt x="0" y="72"/>
                  </a:cubicBezTo>
                  <a:cubicBezTo>
                    <a:pt x="15" y="80"/>
                    <a:pt x="15" y="80"/>
                    <a:pt x="15" y="80"/>
                  </a:cubicBezTo>
                  <a:cubicBezTo>
                    <a:pt x="0" y="106"/>
                    <a:pt x="0" y="106"/>
                    <a:pt x="0" y="106"/>
                  </a:cubicBezTo>
                  <a:cubicBezTo>
                    <a:pt x="15" y="106"/>
                    <a:pt x="15" y="106"/>
                    <a:pt x="15" y="106"/>
                  </a:cubicBezTo>
                  <a:cubicBezTo>
                    <a:pt x="26" y="87"/>
                    <a:pt x="26" y="87"/>
                    <a:pt x="26" y="87"/>
                  </a:cubicBezTo>
                  <a:cubicBezTo>
                    <a:pt x="43" y="96"/>
                    <a:pt x="43" y="96"/>
                    <a:pt x="43" y="96"/>
                  </a:cubicBezTo>
                  <a:cubicBezTo>
                    <a:pt x="51" y="82"/>
                    <a:pt x="51" y="82"/>
                    <a:pt x="51" y="82"/>
                  </a:cubicBezTo>
                  <a:cubicBezTo>
                    <a:pt x="45" y="78"/>
                    <a:pt x="45" y="78"/>
                    <a:pt x="45" y="78"/>
                  </a:cubicBezTo>
                  <a:cubicBezTo>
                    <a:pt x="48" y="74"/>
                    <a:pt x="75" y="28"/>
                    <a:pt x="75" y="27"/>
                  </a:cubicBezTo>
                  <a:cubicBezTo>
                    <a:pt x="80" y="18"/>
                    <a:pt x="77" y="7"/>
                    <a:pt x="69" y="2"/>
                  </a:cubicBezTo>
                  <a:cubicBezTo>
                    <a:pt x="66" y="1"/>
                    <a:pt x="63"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6">
              <a:extLst>
                <a:ext uri="{FF2B5EF4-FFF2-40B4-BE49-F238E27FC236}">
                  <a16:creationId xmlns:a16="http://schemas.microsoft.com/office/drawing/2014/main" id="{03B819E0-39E6-4968-9F82-70C2FC464FEE}"/>
                </a:ext>
              </a:extLst>
            </p:cNvPr>
            <p:cNvSpPr>
              <a:spLocks/>
            </p:cNvSpPr>
            <p:nvPr/>
          </p:nvSpPr>
          <p:spPr bwMode="auto">
            <a:xfrm>
              <a:off x="6645275" y="2359025"/>
              <a:ext cx="260350" cy="249238"/>
            </a:xfrm>
            <a:custGeom>
              <a:avLst/>
              <a:gdLst>
                <a:gd name="T0" fmla="*/ 158 w 164"/>
                <a:gd name="T1" fmla="*/ 0 h 157"/>
                <a:gd name="T2" fmla="*/ 0 w 164"/>
                <a:gd name="T3" fmla="*/ 157 h 157"/>
                <a:gd name="T4" fmla="*/ 16 w 164"/>
                <a:gd name="T5" fmla="*/ 157 h 157"/>
                <a:gd name="T6" fmla="*/ 164 w 164"/>
                <a:gd name="T7" fmla="*/ 8 h 157"/>
                <a:gd name="T8" fmla="*/ 158 w 164"/>
                <a:gd name="T9" fmla="*/ 0 h 157"/>
              </a:gdLst>
              <a:ahLst/>
              <a:cxnLst>
                <a:cxn ang="0">
                  <a:pos x="T0" y="T1"/>
                </a:cxn>
                <a:cxn ang="0">
                  <a:pos x="T2" y="T3"/>
                </a:cxn>
                <a:cxn ang="0">
                  <a:pos x="T4" y="T5"/>
                </a:cxn>
                <a:cxn ang="0">
                  <a:pos x="T6" y="T7"/>
                </a:cxn>
                <a:cxn ang="0">
                  <a:pos x="T8" y="T9"/>
                </a:cxn>
              </a:cxnLst>
              <a:rect l="0" t="0" r="r" b="b"/>
              <a:pathLst>
                <a:path w="164" h="157">
                  <a:moveTo>
                    <a:pt x="158" y="0"/>
                  </a:moveTo>
                  <a:lnTo>
                    <a:pt x="0" y="157"/>
                  </a:lnTo>
                  <a:lnTo>
                    <a:pt x="16" y="157"/>
                  </a:lnTo>
                  <a:lnTo>
                    <a:pt x="164" y="8"/>
                  </a:lnTo>
                  <a:lnTo>
                    <a:pt x="158" y="0"/>
                  </a:ln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7">
              <a:extLst>
                <a:ext uri="{FF2B5EF4-FFF2-40B4-BE49-F238E27FC236}">
                  <a16:creationId xmlns:a16="http://schemas.microsoft.com/office/drawing/2014/main" id="{92FD8EDD-8A5C-4F40-8A82-0D4FA5D3E351}"/>
                </a:ext>
              </a:extLst>
            </p:cNvPr>
            <p:cNvSpPr>
              <a:spLocks/>
            </p:cNvSpPr>
            <p:nvPr/>
          </p:nvSpPr>
          <p:spPr bwMode="auto">
            <a:xfrm>
              <a:off x="6807200" y="2439988"/>
              <a:ext cx="180975" cy="168275"/>
            </a:xfrm>
            <a:custGeom>
              <a:avLst/>
              <a:gdLst>
                <a:gd name="T0" fmla="*/ 107 w 114"/>
                <a:gd name="T1" fmla="*/ 0 h 106"/>
                <a:gd name="T2" fmla="*/ 0 w 114"/>
                <a:gd name="T3" fmla="*/ 106 h 106"/>
                <a:gd name="T4" fmla="*/ 15 w 114"/>
                <a:gd name="T5" fmla="*/ 106 h 106"/>
                <a:gd name="T6" fmla="*/ 114 w 114"/>
                <a:gd name="T7" fmla="*/ 7 h 106"/>
                <a:gd name="T8" fmla="*/ 107 w 114"/>
                <a:gd name="T9" fmla="*/ 0 h 106"/>
              </a:gdLst>
              <a:ahLst/>
              <a:cxnLst>
                <a:cxn ang="0">
                  <a:pos x="T0" y="T1"/>
                </a:cxn>
                <a:cxn ang="0">
                  <a:pos x="T2" y="T3"/>
                </a:cxn>
                <a:cxn ang="0">
                  <a:pos x="T4" y="T5"/>
                </a:cxn>
                <a:cxn ang="0">
                  <a:pos x="T6" y="T7"/>
                </a:cxn>
                <a:cxn ang="0">
                  <a:pos x="T8" y="T9"/>
                </a:cxn>
              </a:cxnLst>
              <a:rect l="0" t="0" r="r" b="b"/>
              <a:pathLst>
                <a:path w="114" h="106">
                  <a:moveTo>
                    <a:pt x="107" y="0"/>
                  </a:moveTo>
                  <a:lnTo>
                    <a:pt x="0" y="106"/>
                  </a:lnTo>
                  <a:lnTo>
                    <a:pt x="15" y="106"/>
                  </a:lnTo>
                  <a:lnTo>
                    <a:pt x="114" y="7"/>
                  </a:lnTo>
                  <a:lnTo>
                    <a:pt x="107" y="0"/>
                  </a:ln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8">
              <a:extLst>
                <a:ext uri="{FF2B5EF4-FFF2-40B4-BE49-F238E27FC236}">
                  <a16:creationId xmlns:a16="http://schemas.microsoft.com/office/drawing/2014/main" id="{17FDEA6E-E19E-41C8-A005-47B7069509C1}"/>
                </a:ext>
              </a:extLst>
            </p:cNvPr>
            <p:cNvSpPr>
              <a:spLocks/>
            </p:cNvSpPr>
            <p:nvPr/>
          </p:nvSpPr>
          <p:spPr bwMode="auto">
            <a:xfrm>
              <a:off x="6680200" y="2376488"/>
              <a:ext cx="288925" cy="231775"/>
            </a:xfrm>
            <a:custGeom>
              <a:avLst/>
              <a:gdLst>
                <a:gd name="T0" fmla="*/ 147 w 182"/>
                <a:gd name="T1" fmla="*/ 0 h 146"/>
                <a:gd name="T2" fmla="*/ 0 w 182"/>
                <a:gd name="T3" fmla="*/ 146 h 146"/>
                <a:gd name="T4" fmla="*/ 73 w 182"/>
                <a:gd name="T5" fmla="*/ 146 h 146"/>
                <a:gd name="T6" fmla="*/ 182 w 182"/>
                <a:gd name="T7" fmla="*/ 37 h 146"/>
                <a:gd name="T8" fmla="*/ 147 w 182"/>
                <a:gd name="T9" fmla="*/ 0 h 146"/>
              </a:gdLst>
              <a:ahLst/>
              <a:cxnLst>
                <a:cxn ang="0">
                  <a:pos x="T0" y="T1"/>
                </a:cxn>
                <a:cxn ang="0">
                  <a:pos x="T2" y="T3"/>
                </a:cxn>
                <a:cxn ang="0">
                  <a:pos x="T4" y="T5"/>
                </a:cxn>
                <a:cxn ang="0">
                  <a:pos x="T6" y="T7"/>
                </a:cxn>
                <a:cxn ang="0">
                  <a:pos x="T8" y="T9"/>
                </a:cxn>
              </a:cxnLst>
              <a:rect l="0" t="0" r="r" b="b"/>
              <a:pathLst>
                <a:path w="182" h="146">
                  <a:moveTo>
                    <a:pt x="147" y="0"/>
                  </a:moveTo>
                  <a:lnTo>
                    <a:pt x="0" y="146"/>
                  </a:lnTo>
                  <a:lnTo>
                    <a:pt x="73" y="146"/>
                  </a:lnTo>
                  <a:lnTo>
                    <a:pt x="182" y="37"/>
                  </a:lnTo>
                  <a:lnTo>
                    <a:pt x="147" y="0"/>
                  </a:ln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3237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5F01891-17FC-4C35-B39B-B24F30E454BA}"/>
              </a:ext>
            </a:extLst>
          </p:cNvPr>
          <p:cNvSpPr txBox="1">
            <a:spLocks/>
          </p:cNvSpPr>
          <p:nvPr/>
        </p:nvSpPr>
        <p:spPr>
          <a:xfrm>
            <a:off x="5304034" y="2474017"/>
            <a:ext cx="6492240" cy="3063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rgbClr val="092F57"/>
                </a:solidFill>
              </a:rPr>
              <a:t>Questions</a:t>
            </a:r>
          </a:p>
        </p:txBody>
      </p:sp>
      <p:cxnSp>
        <p:nvCxnSpPr>
          <p:cNvPr id="3" name="Straight Connector 2">
            <a:extLst>
              <a:ext uri="{FF2B5EF4-FFF2-40B4-BE49-F238E27FC236}">
                <a16:creationId xmlns:a16="http://schemas.microsoft.com/office/drawing/2014/main" id="{F404CDBB-F841-49C5-9434-2985C7A15CF3}"/>
              </a:ext>
            </a:extLst>
          </p:cNvPr>
          <p:cNvCxnSpPr/>
          <p:nvPr/>
        </p:nvCxnSpPr>
        <p:spPr>
          <a:xfrm>
            <a:off x="5570734" y="3243637"/>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8AFD049-2CA5-4B34-BDC5-6E15CC5BFE58}"/>
              </a:ext>
            </a:extLst>
          </p:cNvPr>
          <p:cNvGrpSpPr/>
          <p:nvPr/>
        </p:nvGrpSpPr>
        <p:grpSpPr>
          <a:xfrm>
            <a:off x="1430892" y="2018088"/>
            <a:ext cx="2057399" cy="2057395"/>
            <a:chOff x="2314575" y="2084388"/>
            <a:chExt cx="958851" cy="958849"/>
          </a:xfrm>
          <a:solidFill>
            <a:schemeClr val="bg1"/>
          </a:solidFill>
        </p:grpSpPr>
        <p:sp>
          <p:nvSpPr>
            <p:cNvPr id="5" name="Freeform 43">
              <a:extLst>
                <a:ext uri="{FF2B5EF4-FFF2-40B4-BE49-F238E27FC236}">
                  <a16:creationId xmlns:a16="http://schemas.microsoft.com/office/drawing/2014/main" id="{D47F7617-6166-45FB-8D0E-41794C7C6547}"/>
                </a:ext>
              </a:extLst>
            </p:cNvPr>
            <p:cNvSpPr>
              <a:spLocks noEditPoints="1"/>
            </p:cNvSpPr>
            <p:nvPr/>
          </p:nvSpPr>
          <p:spPr bwMode="auto">
            <a:xfrm>
              <a:off x="2314575" y="2084388"/>
              <a:ext cx="958851" cy="958849"/>
            </a:xfrm>
            <a:custGeom>
              <a:avLst/>
              <a:gdLst>
                <a:gd name="T0" fmla="*/ 340 w 355"/>
                <a:gd name="T1" fmla="*/ 283 h 355"/>
                <a:gd name="T2" fmla="*/ 263 w 355"/>
                <a:gd name="T3" fmla="*/ 207 h 355"/>
                <a:gd name="T4" fmla="*/ 280 w 355"/>
                <a:gd name="T5" fmla="*/ 140 h 355"/>
                <a:gd name="T6" fmla="*/ 239 w 355"/>
                <a:gd name="T7" fmla="*/ 41 h 355"/>
                <a:gd name="T8" fmla="*/ 140 w 355"/>
                <a:gd name="T9" fmla="*/ 0 h 355"/>
                <a:gd name="T10" fmla="*/ 1 w 355"/>
                <a:gd name="T11" fmla="*/ 140 h 355"/>
                <a:gd name="T12" fmla="*/ 41 w 355"/>
                <a:gd name="T13" fmla="*/ 239 h 355"/>
                <a:gd name="T14" fmla="*/ 140 w 355"/>
                <a:gd name="T15" fmla="*/ 280 h 355"/>
                <a:gd name="T16" fmla="*/ 207 w 355"/>
                <a:gd name="T17" fmla="*/ 263 h 355"/>
                <a:gd name="T18" fmla="*/ 284 w 355"/>
                <a:gd name="T19" fmla="*/ 339 h 355"/>
                <a:gd name="T20" fmla="*/ 340 w 355"/>
                <a:gd name="T21" fmla="*/ 339 h 355"/>
                <a:gd name="T22" fmla="*/ 340 w 355"/>
                <a:gd name="T23" fmla="*/ 283 h 355"/>
                <a:gd name="T24" fmla="*/ 140 w 355"/>
                <a:gd name="T25" fmla="*/ 240 h 355"/>
                <a:gd name="T26" fmla="*/ 70 w 355"/>
                <a:gd name="T27" fmla="*/ 211 h 355"/>
                <a:gd name="T28" fmla="*/ 41 w 355"/>
                <a:gd name="T29" fmla="*/ 140 h 355"/>
                <a:gd name="T30" fmla="*/ 140 w 355"/>
                <a:gd name="T31" fmla="*/ 40 h 355"/>
                <a:gd name="T32" fmla="*/ 240 w 355"/>
                <a:gd name="T33" fmla="*/ 140 h 355"/>
                <a:gd name="T34" fmla="*/ 140 w 355"/>
                <a:gd name="T35"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355">
                  <a:moveTo>
                    <a:pt x="340" y="283"/>
                  </a:moveTo>
                  <a:cubicBezTo>
                    <a:pt x="263" y="207"/>
                    <a:pt x="263" y="207"/>
                    <a:pt x="263" y="207"/>
                  </a:cubicBezTo>
                  <a:cubicBezTo>
                    <a:pt x="274" y="187"/>
                    <a:pt x="280" y="164"/>
                    <a:pt x="280" y="140"/>
                  </a:cubicBezTo>
                  <a:cubicBezTo>
                    <a:pt x="280" y="103"/>
                    <a:pt x="266" y="68"/>
                    <a:pt x="239" y="41"/>
                  </a:cubicBezTo>
                  <a:cubicBezTo>
                    <a:pt x="213" y="15"/>
                    <a:pt x="178" y="0"/>
                    <a:pt x="140" y="0"/>
                  </a:cubicBezTo>
                  <a:cubicBezTo>
                    <a:pt x="63" y="0"/>
                    <a:pt x="1" y="63"/>
                    <a:pt x="1" y="140"/>
                  </a:cubicBezTo>
                  <a:cubicBezTo>
                    <a:pt x="0" y="177"/>
                    <a:pt x="15" y="213"/>
                    <a:pt x="41" y="239"/>
                  </a:cubicBezTo>
                  <a:cubicBezTo>
                    <a:pt x="68" y="265"/>
                    <a:pt x="103" y="280"/>
                    <a:pt x="140" y="280"/>
                  </a:cubicBezTo>
                  <a:cubicBezTo>
                    <a:pt x="165" y="280"/>
                    <a:pt x="187" y="274"/>
                    <a:pt x="207" y="263"/>
                  </a:cubicBezTo>
                  <a:cubicBezTo>
                    <a:pt x="284" y="339"/>
                    <a:pt x="284" y="339"/>
                    <a:pt x="284" y="339"/>
                  </a:cubicBezTo>
                  <a:cubicBezTo>
                    <a:pt x="299" y="355"/>
                    <a:pt x="324" y="355"/>
                    <a:pt x="340" y="339"/>
                  </a:cubicBezTo>
                  <a:cubicBezTo>
                    <a:pt x="355" y="324"/>
                    <a:pt x="355" y="299"/>
                    <a:pt x="340" y="283"/>
                  </a:cubicBezTo>
                  <a:close/>
                  <a:moveTo>
                    <a:pt x="140" y="240"/>
                  </a:moveTo>
                  <a:cubicBezTo>
                    <a:pt x="114" y="240"/>
                    <a:pt x="89" y="229"/>
                    <a:pt x="70" y="211"/>
                  </a:cubicBezTo>
                  <a:cubicBezTo>
                    <a:pt x="51" y="192"/>
                    <a:pt x="41" y="167"/>
                    <a:pt x="41" y="140"/>
                  </a:cubicBezTo>
                  <a:cubicBezTo>
                    <a:pt x="41" y="85"/>
                    <a:pt x="85" y="40"/>
                    <a:pt x="140" y="40"/>
                  </a:cubicBezTo>
                  <a:cubicBezTo>
                    <a:pt x="195" y="40"/>
                    <a:pt x="240" y="85"/>
                    <a:pt x="240" y="140"/>
                  </a:cubicBezTo>
                  <a:cubicBezTo>
                    <a:pt x="240" y="195"/>
                    <a:pt x="195" y="240"/>
                    <a:pt x="14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44">
              <a:extLst>
                <a:ext uri="{FF2B5EF4-FFF2-40B4-BE49-F238E27FC236}">
                  <a16:creationId xmlns:a16="http://schemas.microsoft.com/office/drawing/2014/main" id="{8AB0C84C-A08C-44F8-BE28-0671CA3719C7}"/>
                </a:ext>
              </a:extLst>
            </p:cNvPr>
            <p:cNvSpPr>
              <a:spLocks noEditPoints="1"/>
            </p:cNvSpPr>
            <p:nvPr/>
          </p:nvSpPr>
          <p:spPr bwMode="auto">
            <a:xfrm>
              <a:off x="2552700" y="2273300"/>
              <a:ext cx="280988" cy="377825"/>
            </a:xfrm>
            <a:custGeom>
              <a:avLst/>
              <a:gdLst>
                <a:gd name="T0" fmla="*/ 67 w 104"/>
                <a:gd name="T1" fmla="*/ 97 h 140"/>
                <a:gd name="T2" fmla="*/ 31 w 104"/>
                <a:gd name="T3" fmla="*/ 97 h 140"/>
                <a:gd name="T4" fmla="*/ 31 w 104"/>
                <a:gd name="T5" fmla="*/ 93 h 140"/>
                <a:gd name="T6" fmla="*/ 33 w 104"/>
                <a:gd name="T7" fmla="*/ 78 h 140"/>
                <a:gd name="T8" fmla="*/ 40 w 104"/>
                <a:gd name="T9" fmla="*/ 68 h 140"/>
                <a:gd name="T10" fmla="*/ 58 w 104"/>
                <a:gd name="T11" fmla="*/ 52 h 140"/>
                <a:gd name="T12" fmla="*/ 65 w 104"/>
                <a:gd name="T13" fmla="*/ 40 h 140"/>
                <a:gd name="T14" fmla="*/ 62 w 104"/>
                <a:gd name="T15" fmla="*/ 32 h 140"/>
                <a:gd name="T16" fmla="*/ 53 w 104"/>
                <a:gd name="T17" fmla="*/ 29 h 140"/>
                <a:gd name="T18" fmla="*/ 42 w 104"/>
                <a:gd name="T19" fmla="*/ 34 h 140"/>
                <a:gd name="T20" fmla="*/ 37 w 104"/>
                <a:gd name="T21" fmla="*/ 49 h 140"/>
                <a:gd name="T22" fmla="*/ 0 w 104"/>
                <a:gd name="T23" fmla="*/ 45 h 140"/>
                <a:gd name="T24" fmla="*/ 15 w 104"/>
                <a:gd name="T25" fmla="*/ 13 h 140"/>
                <a:gd name="T26" fmla="*/ 54 w 104"/>
                <a:gd name="T27" fmla="*/ 0 h 140"/>
                <a:gd name="T28" fmla="*/ 87 w 104"/>
                <a:gd name="T29" fmla="*/ 9 h 140"/>
                <a:gd name="T30" fmla="*/ 104 w 104"/>
                <a:gd name="T31" fmla="*/ 40 h 140"/>
                <a:gd name="T32" fmla="*/ 99 w 104"/>
                <a:gd name="T33" fmla="*/ 55 h 140"/>
                <a:gd name="T34" fmla="*/ 81 w 104"/>
                <a:gd name="T35" fmla="*/ 73 h 140"/>
                <a:gd name="T36" fmla="*/ 69 w 104"/>
                <a:gd name="T37" fmla="*/ 85 h 140"/>
                <a:gd name="T38" fmla="*/ 67 w 104"/>
                <a:gd name="T39" fmla="*/ 97 h 140"/>
                <a:gd name="T40" fmla="*/ 30 w 104"/>
                <a:gd name="T41" fmla="*/ 106 h 140"/>
                <a:gd name="T42" fmla="*/ 68 w 104"/>
                <a:gd name="T43" fmla="*/ 106 h 140"/>
                <a:gd name="T44" fmla="*/ 68 w 104"/>
                <a:gd name="T45" fmla="*/ 140 h 140"/>
                <a:gd name="T46" fmla="*/ 30 w 104"/>
                <a:gd name="T47" fmla="*/ 140 h 140"/>
                <a:gd name="T48" fmla="*/ 30 w 104"/>
                <a:gd name="T49" fmla="*/ 10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40">
                  <a:moveTo>
                    <a:pt x="67" y="97"/>
                  </a:moveTo>
                  <a:cubicBezTo>
                    <a:pt x="31" y="97"/>
                    <a:pt x="31" y="97"/>
                    <a:pt x="31" y="97"/>
                  </a:cubicBezTo>
                  <a:cubicBezTo>
                    <a:pt x="31" y="93"/>
                    <a:pt x="31" y="93"/>
                    <a:pt x="31" y="93"/>
                  </a:cubicBezTo>
                  <a:cubicBezTo>
                    <a:pt x="31" y="87"/>
                    <a:pt x="32" y="82"/>
                    <a:pt x="33" y="78"/>
                  </a:cubicBezTo>
                  <a:cubicBezTo>
                    <a:pt x="35" y="75"/>
                    <a:pt x="37" y="71"/>
                    <a:pt x="40" y="68"/>
                  </a:cubicBezTo>
                  <a:cubicBezTo>
                    <a:pt x="42" y="65"/>
                    <a:pt x="48" y="60"/>
                    <a:pt x="58" y="52"/>
                  </a:cubicBezTo>
                  <a:cubicBezTo>
                    <a:pt x="63" y="48"/>
                    <a:pt x="65" y="44"/>
                    <a:pt x="65" y="40"/>
                  </a:cubicBezTo>
                  <a:cubicBezTo>
                    <a:pt x="65" y="37"/>
                    <a:pt x="64" y="34"/>
                    <a:pt x="62" y="32"/>
                  </a:cubicBezTo>
                  <a:cubicBezTo>
                    <a:pt x="60" y="30"/>
                    <a:pt x="57" y="29"/>
                    <a:pt x="53" y="29"/>
                  </a:cubicBezTo>
                  <a:cubicBezTo>
                    <a:pt x="49" y="29"/>
                    <a:pt x="45" y="31"/>
                    <a:pt x="42" y="34"/>
                  </a:cubicBezTo>
                  <a:cubicBezTo>
                    <a:pt x="39" y="37"/>
                    <a:pt x="37" y="42"/>
                    <a:pt x="37" y="49"/>
                  </a:cubicBezTo>
                  <a:cubicBezTo>
                    <a:pt x="0" y="45"/>
                    <a:pt x="0" y="45"/>
                    <a:pt x="0" y="45"/>
                  </a:cubicBezTo>
                  <a:cubicBezTo>
                    <a:pt x="2" y="31"/>
                    <a:pt x="6" y="21"/>
                    <a:pt x="15" y="13"/>
                  </a:cubicBezTo>
                  <a:cubicBezTo>
                    <a:pt x="23" y="4"/>
                    <a:pt x="36" y="0"/>
                    <a:pt x="54" y="0"/>
                  </a:cubicBezTo>
                  <a:cubicBezTo>
                    <a:pt x="67" y="0"/>
                    <a:pt x="78" y="3"/>
                    <a:pt x="87" y="9"/>
                  </a:cubicBezTo>
                  <a:cubicBezTo>
                    <a:pt x="98" y="16"/>
                    <a:pt x="104" y="27"/>
                    <a:pt x="104" y="40"/>
                  </a:cubicBezTo>
                  <a:cubicBezTo>
                    <a:pt x="104" y="45"/>
                    <a:pt x="102" y="50"/>
                    <a:pt x="99" y="55"/>
                  </a:cubicBezTo>
                  <a:cubicBezTo>
                    <a:pt x="96" y="60"/>
                    <a:pt x="90" y="66"/>
                    <a:pt x="81" y="73"/>
                  </a:cubicBezTo>
                  <a:cubicBezTo>
                    <a:pt x="75" y="78"/>
                    <a:pt x="71" y="82"/>
                    <a:pt x="69" y="85"/>
                  </a:cubicBezTo>
                  <a:cubicBezTo>
                    <a:pt x="68" y="88"/>
                    <a:pt x="67" y="92"/>
                    <a:pt x="67" y="97"/>
                  </a:cubicBezTo>
                  <a:close/>
                  <a:moveTo>
                    <a:pt x="30" y="106"/>
                  </a:moveTo>
                  <a:cubicBezTo>
                    <a:pt x="68" y="106"/>
                    <a:pt x="68" y="106"/>
                    <a:pt x="68" y="106"/>
                  </a:cubicBezTo>
                  <a:cubicBezTo>
                    <a:pt x="68" y="140"/>
                    <a:pt x="68" y="140"/>
                    <a:pt x="68" y="140"/>
                  </a:cubicBezTo>
                  <a:cubicBezTo>
                    <a:pt x="30" y="140"/>
                    <a:pt x="30" y="140"/>
                    <a:pt x="30" y="140"/>
                  </a:cubicBezTo>
                  <a:lnTo>
                    <a:pt x="30" y="106"/>
                  </a:ln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78297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53B16AE-45DE-48FB-8B92-5C2759689096}"/>
              </a:ext>
            </a:extLst>
          </p:cNvPr>
          <p:cNvSpPr txBox="1">
            <a:spLocks/>
          </p:cNvSpPr>
          <p:nvPr/>
        </p:nvSpPr>
        <p:spPr>
          <a:xfrm>
            <a:off x="5355657" y="1807755"/>
            <a:ext cx="6492240" cy="7696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rgbClr val="092F57"/>
                </a:solidFill>
              </a:rPr>
              <a:t>Thank You for Coming!</a:t>
            </a:r>
          </a:p>
        </p:txBody>
      </p:sp>
      <p:cxnSp>
        <p:nvCxnSpPr>
          <p:cNvPr id="3" name="Straight Connector 2">
            <a:extLst>
              <a:ext uri="{FF2B5EF4-FFF2-40B4-BE49-F238E27FC236}">
                <a16:creationId xmlns:a16="http://schemas.microsoft.com/office/drawing/2014/main" id="{D4ED6B7D-4D73-4CA1-B194-3AE246359ACF}"/>
              </a:ext>
            </a:extLst>
          </p:cNvPr>
          <p:cNvCxnSpPr/>
          <p:nvPr/>
        </p:nvCxnSpPr>
        <p:spPr>
          <a:xfrm>
            <a:off x="5610927" y="260179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7717E01-FDF0-4792-9542-FD2E7B63FB72}"/>
              </a:ext>
            </a:extLst>
          </p:cNvPr>
          <p:cNvGrpSpPr/>
          <p:nvPr/>
        </p:nvGrpSpPr>
        <p:grpSpPr>
          <a:xfrm>
            <a:off x="1636958" y="2347038"/>
            <a:ext cx="1765166" cy="1925763"/>
            <a:chOff x="3584575" y="5884863"/>
            <a:chExt cx="635000" cy="731837"/>
          </a:xfrm>
          <a:solidFill>
            <a:schemeClr val="bg1"/>
          </a:solidFill>
        </p:grpSpPr>
        <p:sp>
          <p:nvSpPr>
            <p:cNvPr id="5" name="Freeform 135">
              <a:extLst>
                <a:ext uri="{FF2B5EF4-FFF2-40B4-BE49-F238E27FC236}">
                  <a16:creationId xmlns:a16="http://schemas.microsoft.com/office/drawing/2014/main" id="{8C9CE1BA-6527-47F4-8378-83BC3C2B3997}"/>
                </a:ext>
              </a:extLst>
            </p:cNvPr>
            <p:cNvSpPr>
              <a:spLocks noEditPoints="1"/>
            </p:cNvSpPr>
            <p:nvPr/>
          </p:nvSpPr>
          <p:spPr bwMode="auto">
            <a:xfrm>
              <a:off x="3584575" y="5884863"/>
              <a:ext cx="635000" cy="731837"/>
            </a:xfrm>
            <a:custGeom>
              <a:avLst/>
              <a:gdLst>
                <a:gd name="T0" fmla="*/ 206 w 211"/>
                <a:gd name="T1" fmla="*/ 0 h 243"/>
                <a:gd name="T2" fmla="*/ 4 w 211"/>
                <a:gd name="T3" fmla="*/ 0 h 243"/>
                <a:gd name="T4" fmla="*/ 0 w 211"/>
                <a:gd name="T5" fmla="*/ 5 h 243"/>
                <a:gd name="T6" fmla="*/ 0 w 211"/>
                <a:gd name="T7" fmla="*/ 238 h 243"/>
                <a:gd name="T8" fmla="*/ 4 w 211"/>
                <a:gd name="T9" fmla="*/ 243 h 243"/>
                <a:gd name="T10" fmla="*/ 173 w 211"/>
                <a:gd name="T11" fmla="*/ 243 h 243"/>
                <a:gd name="T12" fmla="*/ 178 w 211"/>
                <a:gd name="T13" fmla="*/ 238 h 243"/>
                <a:gd name="T14" fmla="*/ 178 w 211"/>
                <a:gd name="T15" fmla="*/ 69 h 243"/>
                <a:gd name="T16" fmla="*/ 206 w 211"/>
                <a:gd name="T17" fmla="*/ 69 h 243"/>
                <a:gd name="T18" fmla="*/ 211 w 211"/>
                <a:gd name="T19" fmla="*/ 64 h 243"/>
                <a:gd name="T20" fmla="*/ 211 w 211"/>
                <a:gd name="T21" fmla="*/ 5 h 243"/>
                <a:gd name="T22" fmla="*/ 206 w 211"/>
                <a:gd name="T23" fmla="*/ 0 h 243"/>
                <a:gd name="T24" fmla="*/ 201 w 211"/>
                <a:gd name="T25" fmla="*/ 59 h 243"/>
                <a:gd name="T26" fmla="*/ 173 w 211"/>
                <a:gd name="T27" fmla="*/ 59 h 243"/>
                <a:gd name="T28" fmla="*/ 168 w 211"/>
                <a:gd name="T29" fmla="*/ 64 h 243"/>
                <a:gd name="T30" fmla="*/ 168 w 211"/>
                <a:gd name="T31" fmla="*/ 234 h 243"/>
                <a:gd name="T32" fmla="*/ 9 w 211"/>
                <a:gd name="T33" fmla="*/ 234 h 243"/>
                <a:gd name="T34" fmla="*/ 9 w 211"/>
                <a:gd name="T35" fmla="*/ 10 h 243"/>
                <a:gd name="T36" fmla="*/ 201 w 211"/>
                <a:gd name="T37" fmla="*/ 10 h 243"/>
                <a:gd name="T38" fmla="*/ 201 w 211"/>
                <a:gd name="T39" fmla="*/ 5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43">
                  <a:moveTo>
                    <a:pt x="206" y="0"/>
                  </a:moveTo>
                  <a:cubicBezTo>
                    <a:pt x="4" y="0"/>
                    <a:pt x="4" y="0"/>
                    <a:pt x="4" y="0"/>
                  </a:cubicBezTo>
                  <a:cubicBezTo>
                    <a:pt x="2" y="0"/>
                    <a:pt x="0" y="3"/>
                    <a:pt x="0" y="5"/>
                  </a:cubicBezTo>
                  <a:cubicBezTo>
                    <a:pt x="0" y="238"/>
                    <a:pt x="0" y="238"/>
                    <a:pt x="0" y="238"/>
                  </a:cubicBezTo>
                  <a:cubicBezTo>
                    <a:pt x="0" y="241"/>
                    <a:pt x="2" y="243"/>
                    <a:pt x="4" y="243"/>
                  </a:cubicBezTo>
                  <a:cubicBezTo>
                    <a:pt x="173" y="243"/>
                    <a:pt x="173" y="243"/>
                    <a:pt x="173" y="243"/>
                  </a:cubicBezTo>
                  <a:cubicBezTo>
                    <a:pt x="176" y="243"/>
                    <a:pt x="178" y="241"/>
                    <a:pt x="178" y="238"/>
                  </a:cubicBezTo>
                  <a:cubicBezTo>
                    <a:pt x="178" y="69"/>
                    <a:pt x="178" y="69"/>
                    <a:pt x="178" y="69"/>
                  </a:cubicBezTo>
                  <a:cubicBezTo>
                    <a:pt x="206" y="69"/>
                    <a:pt x="206" y="69"/>
                    <a:pt x="206" y="69"/>
                  </a:cubicBezTo>
                  <a:cubicBezTo>
                    <a:pt x="209" y="69"/>
                    <a:pt x="211" y="66"/>
                    <a:pt x="211" y="64"/>
                  </a:cubicBezTo>
                  <a:cubicBezTo>
                    <a:pt x="211" y="5"/>
                    <a:pt x="211" y="5"/>
                    <a:pt x="211" y="5"/>
                  </a:cubicBezTo>
                  <a:cubicBezTo>
                    <a:pt x="211" y="3"/>
                    <a:pt x="209" y="0"/>
                    <a:pt x="206" y="0"/>
                  </a:cubicBezTo>
                  <a:close/>
                  <a:moveTo>
                    <a:pt x="201" y="59"/>
                  </a:moveTo>
                  <a:cubicBezTo>
                    <a:pt x="173" y="59"/>
                    <a:pt x="173" y="59"/>
                    <a:pt x="173" y="59"/>
                  </a:cubicBezTo>
                  <a:cubicBezTo>
                    <a:pt x="170" y="59"/>
                    <a:pt x="168" y="61"/>
                    <a:pt x="168" y="64"/>
                  </a:cubicBezTo>
                  <a:cubicBezTo>
                    <a:pt x="168" y="234"/>
                    <a:pt x="168" y="234"/>
                    <a:pt x="168" y="234"/>
                  </a:cubicBezTo>
                  <a:cubicBezTo>
                    <a:pt x="9" y="234"/>
                    <a:pt x="9" y="234"/>
                    <a:pt x="9" y="234"/>
                  </a:cubicBezTo>
                  <a:cubicBezTo>
                    <a:pt x="9" y="10"/>
                    <a:pt x="9" y="10"/>
                    <a:pt x="9" y="10"/>
                  </a:cubicBezTo>
                  <a:cubicBezTo>
                    <a:pt x="201" y="10"/>
                    <a:pt x="201" y="10"/>
                    <a:pt x="201" y="10"/>
                  </a:cubicBezTo>
                  <a:lnTo>
                    <a:pt x="201"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6" name="Freeform 136">
              <a:extLst>
                <a:ext uri="{FF2B5EF4-FFF2-40B4-BE49-F238E27FC236}">
                  <a16:creationId xmlns:a16="http://schemas.microsoft.com/office/drawing/2014/main" id="{D2CDC1ED-028E-4B4E-A56E-950CEE61D90D}"/>
                </a:ext>
              </a:extLst>
            </p:cNvPr>
            <p:cNvSpPr>
              <a:spLocks/>
            </p:cNvSpPr>
            <p:nvPr/>
          </p:nvSpPr>
          <p:spPr bwMode="auto">
            <a:xfrm>
              <a:off x="3683000" y="6469063"/>
              <a:ext cx="338138" cy="30162"/>
            </a:xfrm>
            <a:custGeom>
              <a:avLst/>
              <a:gdLst>
                <a:gd name="T0" fmla="*/ 5 w 112"/>
                <a:gd name="T1" fmla="*/ 10 h 10"/>
                <a:gd name="T2" fmla="*/ 107 w 112"/>
                <a:gd name="T3" fmla="*/ 10 h 10"/>
                <a:gd name="T4" fmla="*/ 112 w 112"/>
                <a:gd name="T5" fmla="*/ 5 h 10"/>
                <a:gd name="T6" fmla="*/ 107 w 112"/>
                <a:gd name="T7" fmla="*/ 0 h 10"/>
                <a:gd name="T8" fmla="*/ 5 w 112"/>
                <a:gd name="T9" fmla="*/ 0 h 10"/>
                <a:gd name="T10" fmla="*/ 0 w 112"/>
                <a:gd name="T11" fmla="*/ 5 h 10"/>
                <a:gd name="T12" fmla="*/ 5 w 1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5" y="10"/>
                  </a:moveTo>
                  <a:cubicBezTo>
                    <a:pt x="107" y="10"/>
                    <a:pt x="107" y="10"/>
                    <a:pt x="107" y="10"/>
                  </a:cubicBezTo>
                  <a:cubicBezTo>
                    <a:pt x="109" y="10"/>
                    <a:pt x="112" y="8"/>
                    <a:pt x="112" y="5"/>
                  </a:cubicBezTo>
                  <a:cubicBezTo>
                    <a:pt x="112" y="2"/>
                    <a:pt x="109" y="0"/>
                    <a:pt x="107" y="0"/>
                  </a:cubicBezTo>
                  <a:cubicBezTo>
                    <a:pt x="5" y="0"/>
                    <a:pt x="5" y="0"/>
                    <a:pt x="5" y="0"/>
                  </a:cubicBezTo>
                  <a:cubicBezTo>
                    <a:pt x="2" y="0"/>
                    <a:pt x="0" y="2"/>
                    <a:pt x="0" y="5"/>
                  </a:cubicBezTo>
                  <a:cubicBezTo>
                    <a:pt x="0" y="8"/>
                    <a:pt x="2" y="10"/>
                    <a:pt x="5" y="10"/>
                  </a:cubicBezTo>
                  <a:close/>
                </a:path>
              </a:pathLst>
            </a:custGeom>
            <a:solidFill>
              <a:srgbClr val="6CC2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7" name="Freeform 137">
              <a:extLst>
                <a:ext uri="{FF2B5EF4-FFF2-40B4-BE49-F238E27FC236}">
                  <a16:creationId xmlns:a16="http://schemas.microsoft.com/office/drawing/2014/main" id="{AD99F6B8-C8AF-46BE-8E24-8C3A7D023A82}"/>
                </a:ext>
              </a:extLst>
            </p:cNvPr>
            <p:cNvSpPr>
              <a:spLocks/>
            </p:cNvSpPr>
            <p:nvPr/>
          </p:nvSpPr>
          <p:spPr bwMode="auto">
            <a:xfrm>
              <a:off x="3683000" y="6378575"/>
              <a:ext cx="338138" cy="30162"/>
            </a:xfrm>
            <a:custGeom>
              <a:avLst/>
              <a:gdLst>
                <a:gd name="T0" fmla="*/ 5 w 112"/>
                <a:gd name="T1" fmla="*/ 10 h 10"/>
                <a:gd name="T2" fmla="*/ 107 w 112"/>
                <a:gd name="T3" fmla="*/ 10 h 10"/>
                <a:gd name="T4" fmla="*/ 112 w 112"/>
                <a:gd name="T5" fmla="*/ 5 h 10"/>
                <a:gd name="T6" fmla="*/ 107 w 112"/>
                <a:gd name="T7" fmla="*/ 0 h 10"/>
                <a:gd name="T8" fmla="*/ 5 w 112"/>
                <a:gd name="T9" fmla="*/ 0 h 10"/>
                <a:gd name="T10" fmla="*/ 0 w 112"/>
                <a:gd name="T11" fmla="*/ 5 h 10"/>
                <a:gd name="T12" fmla="*/ 5 w 1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5" y="10"/>
                  </a:moveTo>
                  <a:cubicBezTo>
                    <a:pt x="107" y="10"/>
                    <a:pt x="107" y="10"/>
                    <a:pt x="107" y="10"/>
                  </a:cubicBezTo>
                  <a:cubicBezTo>
                    <a:pt x="109" y="10"/>
                    <a:pt x="112" y="8"/>
                    <a:pt x="112" y="5"/>
                  </a:cubicBezTo>
                  <a:cubicBezTo>
                    <a:pt x="112" y="2"/>
                    <a:pt x="109" y="0"/>
                    <a:pt x="107" y="0"/>
                  </a:cubicBezTo>
                  <a:cubicBezTo>
                    <a:pt x="5" y="0"/>
                    <a:pt x="5" y="0"/>
                    <a:pt x="5" y="0"/>
                  </a:cubicBezTo>
                  <a:cubicBezTo>
                    <a:pt x="2" y="0"/>
                    <a:pt x="0" y="2"/>
                    <a:pt x="0" y="5"/>
                  </a:cubicBezTo>
                  <a:cubicBezTo>
                    <a:pt x="0" y="8"/>
                    <a:pt x="2" y="10"/>
                    <a:pt x="5" y="10"/>
                  </a:cubicBezTo>
                  <a:close/>
                </a:path>
              </a:pathLst>
            </a:custGeom>
            <a:solidFill>
              <a:srgbClr val="E14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8" name="Freeform 138">
              <a:extLst>
                <a:ext uri="{FF2B5EF4-FFF2-40B4-BE49-F238E27FC236}">
                  <a16:creationId xmlns:a16="http://schemas.microsoft.com/office/drawing/2014/main" id="{0785012A-E227-4578-9F16-308C247D866D}"/>
                </a:ext>
              </a:extLst>
            </p:cNvPr>
            <p:cNvSpPr>
              <a:spLocks/>
            </p:cNvSpPr>
            <p:nvPr/>
          </p:nvSpPr>
          <p:spPr bwMode="auto">
            <a:xfrm>
              <a:off x="4146550" y="6156325"/>
              <a:ext cx="73025" cy="192087"/>
            </a:xfrm>
            <a:custGeom>
              <a:avLst/>
              <a:gdLst>
                <a:gd name="T0" fmla="*/ 19 w 24"/>
                <a:gd name="T1" fmla="*/ 0 h 64"/>
                <a:gd name="T2" fmla="*/ 5 w 24"/>
                <a:gd name="T3" fmla="*/ 0 h 64"/>
                <a:gd name="T4" fmla="*/ 0 w 24"/>
                <a:gd name="T5" fmla="*/ 5 h 64"/>
                <a:gd name="T6" fmla="*/ 5 w 24"/>
                <a:gd name="T7" fmla="*/ 10 h 64"/>
                <a:gd name="T8" fmla="*/ 14 w 24"/>
                <a:gd name="T9" fmla="*/ 10 h 64"/>
                <a:gd name="T10" fmla="*/ 14 w 24"/>
                <a:gd name="T11" fmla="*/ 54 h 64"/>
                <a:gd name="T12" fmla="*/ 5 w 24"/>
                <a:gd name="T13" fmla="*/ 54 h 64"/>
                <a:gd name="T14" fmla="*/ 0 w 24"/>
                <a:gd name="T15" fmla="*/ 59 h 64"/>
                <a:gd name="T16" fmla="*/ 5 w 24"/>
                <a:gd name="T17" fmla="*/ 64 h 64"/>
                <a:gd name="T18" fmla="*/ 19 w 24"/>
                <a:gd name="T19" fmla="*/ 64 h 64"/>
                <a:gd name="T20" fmla="*/ 24 w 24"/>
                <a:gd name="T21" fmla="*/ 59 h 64"/>
                <a:gd name="T22" fmla="*/ 24 w 24"/>
                <a:gd name="T23" fmla="*/ 5 h 64"/>
                <a:gd name="T24" fmla="*/ 19 w 2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4">
                  <a:moveTo>
                    <a:pt x="19" y="0"/>
                  </a:moveTo>
                  <a:cubicBezTo>
                    <a:pt x="5" y="0"/>
                    <a:pt x="5" y="0"/>
                    <a:pt x="5" y="0"/>
                  </a:cubicBezTo>
                  <a:cubicBezTo>
                    <a:pt x="2" y="0"/>
                    <a:pt x="0" y="2"/>
                    <a:pt x="0" y="5"/>
                  </a:cubicBezTo>
                  <a:cubicBezTo>
                    <a:pt x="0" y="7"/>
                    <a:pt x="2" y="10"/>
                    <a:pt x="5" y="10"/>
                  </a:cubicBezTo>
                  <a:cubicBezTo>
                    <a:pt x="14" y="10"/>
                    <a:pt x="14" y="10"/>
                    <a:pt x="14" y="10"/>
                  </a:cubicBezTo>
                  <a:cubicBezTo>
                    <a:pt x="14" y="54"/>
                    <a:pt x="14" y="54"/>
                    <a:pt x="14" y="54"/>
                  </a:cubicBezTo>
                  <a:cubicBezTo>
                    <a:pt x="5" y="54"/>
                    <a:pt x="5" y="54"/>
                    <a:pt x="5" y="54"/>
                  </a:cubicBezTo>
                  <a:cubicBezTo>
                    <a:pt x="2" y="54"/>
                    <a:pt x="0" y="56"/>
                    <a:pt x="0" y="59"/>
                  </a:cubicBezTo>
                  <a:cubicBezTo>
                    <a:pt x="0" y="62"/>
                    <a:pt x="2" y="64"/>
                    <a:pt x="5" y="64"/>
                  </a:cubicBezTo>
                  <a:cubicBezTo>
                    <a:pt x="19" y="64"/>
                    <a:pt x="19" y="64"/>
                    <a:pt x="19" y="64"/>
                  </a:cubicBezTo>
                  <a:cubicBezTo>
                    <a:pt x="22" y="64"/>
                    <a:pt x="24" y="62"/>
                    <a:pt x="24" y="59"/>
                  </a:cubicBezTo>
                  <a:cubicBezTo>
                    <a:pt x="24" y="5"/>
                    <a:pt x="24" y="5"/>
                    <a:pt x="24" y="5"/>
                  </a:cubicBezTo>
                  <a:cubicBezTo>
                    <a:pt x="24" y="2"/>
                    <a:pt x="22" y="0"/>
                    <a:pt x="1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9" name="Freeform 139">
              <a:extLst>
                <a:ext uri="{FF2B5EF4-FFF2-40B4-BE49-F238E27FC236}">
                  <a16:creationId xmlns:a16="http://schemas.microsoft.com/office/drawing/2014/main" id="{3C3AD556-D622-4300-AF29-45C0C5B3EED4}"/>
                </a:ext>
              </a:extLst>
            </p:cNvPr>
            <p:cNvSpPr>
              <a:spLocks/>
            </p:cNvSpPr>
            <p:nvPr/>
          </p:nvSpPr>
          <p:spPr bwMode="auto">
            <a:xfrm>
              <a:off x="4146550" y="6411913"/>
              <a:ext cx="73025" cy="204787"/>
            </a:xfrm>
            <a:custGeom>
              <a:avLst/>
              <a:gdLst>
                <a:gd name="T0" fmla="*/ 19 w 24"/>
                <a:gd name="T1" fmla="*/ 0 h 68"/>
                <a:gd name="T2" fmla="*/ 5 w 24"/>
                <a:gd name="T3" fmla="*/ 0 h 68"/>
                <a:gd name="T4" fmla="*/ 0 w 24"/>
                <a:gd name="T5" fmla="*/ 5 h 68"/>
                <a:gd name="T6" fmla="*/ 5 w 24"/>
                <a:gd name="T7" fmla="*/ 10 h 68"/>
                <a:gd name="T8" fmla="*/ 14 w 24"/>
                <a:gd name="T9" fmla="*/ 10 h 68"/>
                <a:gd name="T10" fmla="*/ 14 w 24"/>
                <a:gd name="T11" fmla="*/ 59 h 68"/>
                <a:gd name="T12" fmla="*/ 5 w 24"/>
                <a:gd name="T13" fmla="*/ 59 h 68"/>
                <a:gd name="T14" fmla="*/ 0 w 24"/>
                <a:gd name="T15" fmla="*/ 63 h 68"/>
                <a:gd name="T16" fmla="*/ 5 w 24"/>
                <a:gd name="T17" fmla="*/ 68 h 68"/>
                <a:gd name="T18" fmla="*/ 19 w 24"/>
                <a:gd name="T19" fmla="*/ 68 h 68"/>
                <a:gd name="T20" fmla="*/ 24 w 24"/>
                <a:gd name="T21" fmla="*/ 63 h 68"/>
                <a:gd name="T22" fmla="*/ 24 w 24"/>
                <a:gd name="T23" fmla="*/ 5 h 68"/>
                <a:gd name="T24" fmla="*/ 19 w 24"/>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8">
                  <a:moveTo>
                    <a:pt x="19" y="0"/>
                  </a:moveTo>
                  <a:cubicBezTo>
                    <a:pt x="5" y="0"/>
                    <a:pt x="5" y="0"/>
                    <a:pt x="5" y="0"/>
                  </a:cubicBezTo>
                  <a:cubicBezTo>
                    <a:pt x="2" y="0"/>
                    <a:pt x="0" y="3"/>
                    <a:pt x="0" y="5"/>
                  </a:cubicBezTo>
                  <a:cubicBezTo>
                    <a:pt x="0" y="8"/>
                    <a:pt x="2" y="10"/>
                    <a:pt x="5" y="10"/>
                  </a:cubicBezTo>
                  <a:cubicBezTo>
                    <a:pt x="14" y="10"/>
                    <a:pt x="14" y="10"/>
                    <a:pt x="14" y="10"/>
                  </a:cubicBezTo>
                  <a:cubicBezTo>
                    <a:pt x="14" y="59"/>
                    <a:pt x="14" y="59"/>
                    <a:pt x="14" y="59"/>
                  </a:cubicBezTo>
                  <a:cubicBezTo>
                    <a:pt x="5" y="59"/>
                    <a:pt x="5" y="59"/>
                    <a:pt x="5" y="59"/>
                  </a:cubicBezTo>
                  <a:cubicBezTo>
                    <a:pt x="2" y="59"/>
                    <a:pt x="0" y="61"/>
                    <a:pt x="0" y="63"/>
                  </a:cubicBezTo>
                  <a:cubicBezTo>
                    <a:pt x="0" y="66"/>
                    <a:pt x="2" y="68"/>
                    <a:pt x="5" y="68"/>
                  </a:cubicBezTo>
                  <a:cubicBezTo>
                    <a:pt x="19" y="68"/>
                    <a:pt x="19" y="68"/>
                    <a:pt x="19" y="68"/>
                  </a:cubicBezTo>
                  <a:cubicBezTo>
                    <a:pt x="22" y="68"/>
                    <a:pt x="24" y="66"/>
                    <a:pt x="24" y="63"/>
                  </a:cubicBezTo>
                  <a:cubicBezTo>
                    <a:pt x="24" y="5"/>
                    <a:pt x="24" y="5"/>
                    <a:pt x="24" y="5"/>
                  </a:cubicBezTo>
                  <a:cubicBezTo>
                    <a:pt x="24" y="3"/>
                    <a:pt x="22" y="0"/>
                    <a:pt x="1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0" name="Freeform 140">
              <a:extLst>
                <a:ext uri="{FF2B5EF4-FFF2-40B4-BE49-F238E27FC236}">
                  <a16:creationId xmlns:a16="http://schemas.microsoft.com/office/drawing/2014/main" id="{55592FE4-433D-4201-A0F8-310187B62E2C}"/>
                </a:ext>
              </a:extLst>
            </p:cNvPr>
            <p:cNvSpPr>
              <a:spLocks noEditPoints="1"/>
            </p:cNvSpPr>
            <p:nvPr/>
          </p:nvSpPr>
          <p:spPr bwMode="auto">
            <a:xfrm>
              <a:off x="3689350" y="5978525"/>
              <a:ext cx="328613" cy="328612"/>
            </a:xfrm>
            <a:custGeom>
              <a:avLst/>
              <a:gdLst>
                <a:gd name="T0" fmla="*/ 9 w 109"/>
                <a:gd name="T1" fmla="*/ 109 h 109"/>
                <a:gd name="T2" fmla="*/ 100 w 109"/>
                <a:gd name="T3" fmla="*/ 109 h 109"/>
                <a:gd name="T4" fmla="*/ 109 w 109"/>
                <a:gd name="T5" fmla="*/ 100 h 109"/>
                <a:gd name="T6" fmla="*/ 109 w 109"/>
                <a:gd name="T7" fmla="*/ 88 h 109"/>
                <a:gd name="T8" fmla="*/ 103 w 109"/>
                <a:gd name="T9" fmla="*/ 80 h 109"/>
                <a:gd name="T10" fmla="*/ 71 w 109"/>
                <a:gd name="T11" fmla="*/ 65 h 109"/>
                <a:gd name="T12" fmla="*/ 71 w 109"/>
                <a:gd name="T13" fmla="*/ 63 h 109"/>
                <a:gd name="T14" fmla="*/ 78 w 109"/>
                <a:gd name="T15" fmla="*/ 50 h 109"/>
                <a:gd name="T16" fmla="*/ 82 w 109"/>
                <a:gd name="T17" fmla="*/ 41 h 109"/>
                <a:gd name="T18" fmla="*/ 80 w 109"/>
                <a:gd name="T19" fmla="*/ 34 h 109"/>
                <a:gd name="T20" fmla="*/ 80 w 109"/>
                <a:gd name="T21" fmla="*/ 25 h 109"/>
                <a:gd name="T22" fmla="*/ 54 w 109"/>
                <a:gd name="T23" fmla="*/ 0 h 109"/>
                <a:gd name="T24" fmla="*/ 28 w 109"/>
                <a:gd name="T25" fmla="*/ 25 h 109"/>
                <a:gd name="T26" fmla="*/ 28 w 109"/>
                <a:gd name="T27" fmla="*/ 34 h 109"/>
                <a:gd name="T28" fmla="*/ 27 w 109"/>
                <a:gd name="T29" fmla="*/ 41 h 109"/>
                <a:gd name="T30" fmla="*/ 31 w 109"/>
                <a:gd name="T31" fmla="*/ 50 h 109"/>
                <a:gd name="T32" fmla="*/ 37 w 109"/>
                <a:gd name="T33" fmla="*/ 63 h 109"/>
                <a:gd name="T34" fmla="*/ 37 w 109"/>
                <a:gd name="T35" fmla="*/ 65 h 109"/>
                <a:gd name="T36" fmla="*/ 6 w 109"/>
                <a:gd name="T37" fmla="*/ 80 h 109"/>
                <a:gd name="T38" fmla="*/ 0 w 109"/>
                <a:gd name="T39" fmla="*/ 88 h 109"/>
                <a:gd name="T40" fmla="*/ 0 w 109"/>
                <a:gd name="T41" fmla="*/ 100 h 109"/>
                <a:gd name="T42" fmla="*/ 9 w 109"/>
                <a:gd name="T43" fmla="*/ 109 h 109"/>
                <a:gd name="T44" fmla="*/ 10 w 109"/>
                <a:gd name="T45" fmla="*/ 89 h 109"/>
                <a:gd name="T46" fmla="*/ 47 w 109"/>
                <a:gd name="T47" fmla="*/ 68 h 109"/>
                <a:gd name="T48" fmla="*/ 47 w 109"/>
                <a:gd name="T49" fmla="*/ 66 h 109"/>
                <a:gd name="T50" fmla="*/ 47 w 109"/>
                <a:gd name="T51" fmla="*/ 61 h 109"/>
                <a:gd name="T52" fmla="*/ 46 w 109"/>
                <a:gd name="T53" fmla="*/ 58 h 109"/>
                <a:gd name="T54" fmla="*/ 40 w 109"/>
                <a:gd name="T55" fmla="*/ 46 h 109"/>
                <a:gd name="T56" fmla="*/ 38 w 109"/>
                <a:gd name="T57" fmla="*/ 44 h 109"/>
                <a:gd name="T58" fmla="*/ 36 w 109"/>
                <a:gd name="T59" fmla="*/ 41 h 109"/>
                <a:gd name="T60" fmla="*/ 37 w 109"/>
                <a:gd name="T61" fmla="*/ 39 h 109"/>
                <a:gd name="T62" fmla="*/ 38 w 109"/>
                <a:gd name="T63" fmla="*/ 36 h 109"/>
                <a:gd name="T64" fmla="*/ 38 w 109"/>
                <a:gd name="T65" fmla="*/ 25 h 109"/>
                <a:gd name="T66" fmla="*/ 54 w 109"/>
                <a:gd name="T67" fmla="*/ 10 h 109"/>
                <a:gd name="T68" fmla="*/ 71 w 109"/>
                <a:gd name="T69" fmla="*/ 25 h 109"/>
                <a:gd name="T70" fmla="*/ 71 w 109"/>
                <a:gd name="T71" fmla="*/ 36 h 109"/>
                <a:gd name="T72" fmla="*/ 72 w 109"/>
                <a:gd name="T73" fmla="*/ 39 h 109"/>
                <a:gd name="T74" fmla="*/ 72 w 109"/>
                <a:gd name="T75" fmla="*/ 41 h 109"/>
                <a:gd name="T76" fmla="*/ 71 w 109"/>
                <a:gd name="T77" fmla="*/ 44 h 109"/>
                <a:gd name="T78" fmla="*/ 69 w 109"/>
                <a:gd name="T79" fmla="*/ 46 h 109"/>
                <a:gd name="T80" fmla="*/ 63 w 109"/>
                <a:gd name="T81" fmla="*/ 58 h 109"/>
                <a:gd name="T82" fmla="*/ 62 w 109"/>
                <a:gd name="T83" fmla="*/ 61 h 109"/>
                <a:gd name="T84" fmla="*/ 62 w 109"/>
                <a:gd name="T85" fmla="*/ 66 h 109"/>
                <a:gd name="T86" fmla="*/ 62 w 109"/>
                <a:gd name="T87" fmla="*/ 68 h 109"/>
                <a:gd name="T88" fmla="*/ 99 w 109"/>
                <a:gd name="T89" fmla="*/ 89 h 109"/>
                <a:gd name="T90" fmla="*/ 99 w 109"/>
                <a:gd name="T91" fmla="*/ 99 h 109"/>
                <a:gd name="T92" fmla="*/ 10 w 109"/>
                <a:gd name="T93" fmla="*/ 99 h 109"/>
                <a:gd name="T94" fmla="*/ 10 w 109"/>
                <a:gd name="T95"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109">
                  <a:moveTo>
                    <a:pt x="9" y="109"/>
                  </a:moveTo>
                  <a:cubicBezTo>
                    <a:pt x="100" y="109"/>
                    <a:pt x="100" y="109"/>
                    <a:pt x="100" y="109"/>
                  </a:cubicBezTo>
                  <a:cubicBezTo>
                    <a:pt x="105" y="109"/>
                    <a:pt x="109" y="105"/>
                    <a:pt x="109" y="100"/>
                  </a:cubicBezTo>
                  <a:cubicBezTo>
                    <a:pt x="109" y="88"/>
                    <a:pt x="109" y="88"/>
                    <a:pt x="109" y="88"/>
                  </a:cubicBezTo>
                  <a:cubicBezTo>
                    <a:pt x="109" y="84"/>
                    <a:pt x="106" y="81"/>
                    <a:pt x="103" y="80"/>
                  </a:cubicBezTo>
                  <a:cubicBezTo>
                    <a:pt x="78" y="70"/>
                    <a:pt x="72" y="66"/>
                    <a:pt x="71" y="65"/>
                  </a:cubicBezTo>
                  <a:cubicBezTo>
                    <a:pt x="71" y="63"/>
                    <a:pt x="71" y="63"/>
                    <a:pt x="71" y="63"/>
                  </a:cubicBezTo>
                  <a:cubicBezTo>
                    <a:pt x="74" y="60"/>
                    <a:pt x="77" y="55"/>
                    <a:pt x="78" y="50"/>
                  </a:cubicBezTo>
                  <a:cubicBezTo>
                    <a:pt x="81" y="48"/>
                    <a:pt x="82" y="45"/>
                    <a:pt x="82" y="41"/>
                  </a:cubicBezTo>
                  <a:cubicBezTo>
                    <a:pt x="82" y="39"/>
                    <a:pt x="82" y="36"/>
                    <a:pt x="80" y="34"/>
                  </a:cubicBezTo>
                  <a:cubicBezTo>
                    <a:pt x="80" y="25"/>
                    <a:pt x="80" y="25"/>
                    <a:pt x="80" y="25"/>
                  </a:cubicBezTo>
                  <a:cubicBezTo>
                    <a:pt x="80" y="10"/>
                    <a:pt x="71" y="0"/>
                    <a:pt x="54" y="0"/>
                  </a:cubicBezTo>
                  <a:cubicBezTo>
                    <a:pt x="38" y="0"/>
                    <a:pt x="28" y="10"/>
                    <a:pt x="28" y="25"/>
                  </a:cubicBezTo>
                  <a:cubicBezTo>
                    <a:pt x="28" y="34"/>
                    <a:pt x="28" y="34"/>
                    <a:pt x="28" y="34"/>
                  </a:cubicBezTo>
                  <a:cubicBezTo>
                    <a:pt x="27" y="36"/>
                    <a:pt x="27" y="39"/>
                    <a:pt x="27" y="41"/>
                  </a:cubicBezTo>
                  <a:cubicBezTo>
                    <a:pt x="27" y="45"/>
                    <a:pt x="28" y="48"/>
                    <a:pt x="31" y="50"/>
                  </a:cubicBezTo>
                  <a:cubicBezTo>
                    <a:pt x="32" y="55"/>
                    <a:pt x="34" y="60"/>
                    <a:pt x="37" y="63"/>
                  </a:cubicBezTo>
                  <a:cubicBezTo>
                    <a:pt x="37" y="65"/>
                    <a:pt x="37" y="65"/>
                    <a:pt x="37" y="65"/>
                  </a:cubicBezTo>
                  <a:cubicBezTo>
                    <a:pt x="36" y="66"/>
                    <a:pt x="30" y="71"/>
                    <a:pt x="6" y="80"/>
                  </a:cubicBezTo>
                  <a:cubicBezTo>
                    <a:pt x="2" y="81"/>
                    <a:pt x="0" y="84"/>
                    <a:pt x="0" y="88"/>
                  </a:cubicBezTo>
                  <a:cubicBezTo>
                    <a:pt x="0" y="100"/>
                    <a:pt x="0" y="100"/>
                    <a:pt x="0" y="100"/>
                  </a:cubicBezTo>
                  <a:cubicBezTo>
                    <a:pt x="0" y="105"/>
                    <a:pt x="4" y="109"/>
                    <a:pt x="9" y="109"/>
                  </a:cubicBezTo>
                  <a:close/>
                  <a:moveTo>
                    <a:pt x="10" y="89"/>
                  </a:moveTo>
                  <a:cubicBezTo>
                    <a:pt x="42" y="76"/>
                    <a:pt x="46" y="72"/>
                    <a:pt x="47" y="68"/>
                  </a:cubicBezTo>
                  <a:cubicBezTo>
                    <a:pt x="47" y="67"/>
                    <a:pt x="47" y="67"/>
                    <a:pt x="47" y="66"/>
                  </a:cubicBezTo>
                  <a:cubicBezTo>
                    <a:pt x="47" y="61"/>
                    <a:pt x="47" y="61"/>
                    <a:pt x="47" y="61"/>
                  </a:cubicBezTo>
                  <a:cubicBezTo>
                    <a:pt x="47" y="60"/>
                    <a:pt x="47" y="59"/>
                    <a:pt x="46" y="58"/>
                  </a:cubicBezTo>
                  <a:cubicBezTo>
                    <a:pt x="43" y="55"/>
                    <a:pt x="41" y="51"/>
                    <a:pt x="40" y="46"/>
                  </a:cubicBezTo>
                  <a:cubicBezTo>
                    <a:pt x="39" y="45"/>
                    <a:pt x="39" y="44"/>
                    <a:pt x="38" y="44"/>
                  </a:cubicBezTo>
                  <a:cubicBezTo>
                    <a:pt x="37" y="43"/>
                    <a:pt x="36" y="42"/>
                    <a:pt x="36" y="41"/>
                  </a:cubicBezTo>
                  <a:cubicBezTo>
                    <a:pt x="36" y="40"/>
                    <a:pt x="37" y="39"/>
                    <a:pt x="37" y="39"/>
                  </a:cubicBezTo>
                  <a:cubicBezTo>
                    <a:pt x="38" y="38"/>
                    <a:pt x="38" y="37"/>
                    <a:pt x="38" y="36"/>
                  </a:cubicBezTo>
                  <a:cubicBezTo>
                    <a:pt x="38" y="25"/>
                    <a:pt x="38" y="25"/>
                    <a:pt x="38" y="25"/>
                  </a:cubicBezTo>
                  <a:cubicBezTo>
                    <a:pt x="38" y="15"/>
                    <a:pt x="44" y="10"/>
                    <a:pt x="54" y="10"/>
                  </a:cubicBezTo>
                  <a:cubicBezTo>
                    <a:pt x="65" y="10"/>
                    <a:pt x="71" y="15"/>
                    <a:pt x="71" y="25"/>
                  </a:cubicBezTo>
                  <a:cubicBezTo>
                    <a:pt x="71" y="36"/>
                    <a:pt x="71" y="36"/>
                    <a:pt x="71" y="36"/>
                  </a:cubicBezTo>
                  <a:cubicBezTo>
                    <a:pt x="71" y="37"/>
                    <a:pt x="71" y="38"/>
                    <a:pt x="72" y="39"/>
                  </a:cubicBezTo>
                  <a:cubicBezTo>
                    <a:pt x="72" y="39"/>
                    <a:pt x="72" y="40"/>
                    <a:pt x="72" y="41"/>
                  </a:cubicBezTo>
                  <a:cubicBezTo>
                    <a:pt x="72" y="42"/>
                    <a:pt x="72" y="43"/>
                    <a:pt x="71" y="44"/>
                  </a:cubicBezTo>
                  <a:cubicBezTo>
                    <a:pt x="70" y="44"/>
                    <a:pt x="69" y="45"/>
                    <a:pt x="69" y="46"/>
                  </a:cubicBezTo>
                  <a:cubicBezTo>
                    <a:pt x="68" y="51"/>
                    <a:pt x="66" y="55"/>
                    <a:pt x="63" y="58"/>
                  </a:cubicBezTo>
                  <a:cubicBezTo>
                    <a:pt x="62" y="59"/>
                    <a:pt x="62" y="60"/>
                    <a:pt x="62" y="61"/>
                  </a:cubicBezTo>
                  <a:cubicBezTo>
                    <a:pt x="62" y="66"/>
                    <a:pt x="62" y="66"/>
                    <a:pt x="62" y="66"/>
                  </a:cubicBezTo>
                  <a:cubicBezTo>
                    <a:pt x="62" y="67"/>
                    <a:pt x="62" y="67"/>
                    <a:pt x="62" y="68"/>
                  </a:cubicBezTo>
                  <a:cubicBezTo>
                    <a:pt x="63" y="72"/>
                    <a:pt x="67" y="76"/>
                    <a:pt x="99" y="89"/>
                  </a:cubicBezTo>
                  <a:cubicBezTo>
                    <a:pt x="99" y="99"/>
                    <a:pt x="99" y="99"/>
                    <a:pt x="99" y="99"/>
                  </a:cubicBezTo>
                  <a:cubicBezTo>
                    <a:pt x="10" y="99"/>
                    <a:pt x="10" y="99"/>
                    <a:pt x="10" y="99"/>
                  </a:cubicBezTo>
                  <a:lnTo>
                    <a:pt x="10" y="89"/>
                  </a:ln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grpSp>
      <p:grpSp>
        <p:nvGrpSpPr>
          <p:cNvPr id="11" name="Group 10">
            <a:extLst>
              <a:ext uri="{FF2B5EF4-FFF2-40B4-BE49-F238E27FC236}">
                <a16:creationId xmlns:a16="http://schemas.microsoft.com/office/drawing/2014/main" id="{58BD8004-4C76-4F21-B839-D494885EB5FC}"/>
              </a:ext>
            </a:extLst>
          </p:cNvPr>
          <p:cNvGrpSpPr/>
          <p:nvPr/>
        </p:nvGrpSpPr>
        <p:grpSpPr>
          <a:xfrm>
            <a:off x="5528731" y="2796442"/>
            <a:ext cx="6445343" cy="3653173"/>
            <a:chOff x="5230780" y="2399173"/>
            <a:chExt cx="6445343" cy="3653173"/>
          </a:xfrm>
        </p:grpSpPr>
        <p:sp>
          <p:nvSpPr>
            <p:cNvPr id="12" name="TextBox 11">
              <a:extLst>
                <a:ext uri="{FF2B5EF4-FFF2-40B4-BE49-F238E27FC236}">
                  <a16:creationId xmlns:a16="http://schemas.microsoft.com/office/drawing/2014/main" id="{2DEFA294-E08D-4BCD-9800-39D411712226}"/>
                </a:ext>
              </a:extLst>
            </p:cNvPr>
            <p:cNvSpPr txBox="1"/>
            <p:nvPr/>
          </p:nvSpPr>
          <p:spPr>
            <a:xfrm>
              <a:off x="5230780" y="2399173"/>
              <a:ext cx="314942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Sheena Coles</a:t>
              </a:r>
            </a:p>
            <a:p>
              <a:r>
                <a:rPr lang="en-US" dirty="0">
                  <a:latin typeface="Arial" panose="020B0604020202020204" pitchFamily="34" charset="0"/>
                  <a:cs typeface="Arial" panose="020B0604020202020204" pitchFamily="34" charset="0"/>
                  <a:hlinkClick r:id="rId2"/>
                </a:rPr>
                <a:t>SColes@sco.Idaho.gov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208-334-3100 </a:t>
              </a:r>
            </a:p>
          </p:txBody>
        </p:sp>
        <p:sp>
          <p:nvSpPr>
            <p:cNvPr id="13" name="TextBox 12">
              <a:extLst>
                <a:ext uri="{FF2B5EF4-FFF2-40B4-BE49-F238E27FC236}">
                  <a16:creationId xmlns:a16="http://schemas.microsoft.com/office/drawing/2014/main" id="{7CEAEF9C-A3BD-4D5D-8D9B-1BB7CCF0BB7B}"/>
                </a:ext>
              </a:extLst>
            </p:cNvPr>
            <p:cNvSpPr txBox="1"/>
            <p:nvPr/>
          </p:nvSpPr>
          <p:spPr>
            <a:xfrm>
              <a:off x="6546601" y="5406015"/>
              <a:ext cx="3067819"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Luma</a:t>
              </a:r>
            </a:p>
            <a:p>
              <a:pPr algn="ctr"/>
              <a:r>
                <a:rPr lang="en-US" u="sng" dirty="0">
                  <a:latin typeface="Arial" panose="020B0604020202020204" pitchFamily="34" charset="0"/>
                  <a:cs typeface="Arial" panose="020B0604020202020204" pitchFamily="34" charset="0"/>
                  <a:hlinkClick r:id="rId3"/>
                </a:rPr>
                <a:t>luma@sco.idaho.gov</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C35CA58-D131-47E2-8C51-DDD16D4C714B}"/>
                </a:ext>
              </a:extLst>
            </p:cNvPr>
            <p:cNvSpPr txBox="1"/>
            <p:nvPr/>
          </p:nvSpPr>
          <p:spPr>
            <a:xfrm>
              <a:off x="8608304" y="3466015"/>
              <a:ext cx="3067819"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Danielle Blackmer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4"/>
                </a:rPr>
                <a:t>dblackmer@sco.Idaho.gov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208-332-8868</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061E0E1-0884-4DA3-8EBE-1A5E0EE049B9}"/>
                </a:ext>
              </a:extLst>
            </p:cNvPr>
            <p:cNvSpPr txBox="1"/>
            <p:nvPr/>
          </p:nvSpPr>
          <p:spPr>
            <a:xfrm>
              <a:off x="5230781" y="4510868"/>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Chris Lehosit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5"/>
                </a:rPr>
                <a:t>clehosit@sco.Idaho.gov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208-332-8887</a:t>
              </a:r>
            </a:p>
          </p:txBody>
        </p:sp>
        <p:sp>
          <p:nvSpPr>
            <p:cNvPr id="17" name="TextBox 16">
              <a:extLst>
                <a:ext uri="{FF2B5EF4-FFF2-40B4-BE49-F238E27FC236}">
                  <a16:creationId xmlns:a16="http://schemas.microsoft.com/office/drawing/2014/main" id="{F508BAA8-7CCE-49D2-9AC4-7B3DCCB6CBE5}"/>
                </a:ext>
              </a:extLst>
            </p:cNvPr>
            <p:cNvSpPr txBox="1"/>
            <p:nvPr/>
          </p:nvSpPr>
          <p:spPr>
            <a:xfrm>
              <a:off x="5230780" y="3446913"/>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Tina Fuller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6"/>
                </a:rPr>
                <a:t>tfuller@sco.Idaho.gov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208-332-8867</a:t>
              </a:r>
            </a:p>
          </p:txBody>
        </p:sp>
        <p:sp>
          <p:nvSpPr>
            <p:cNvPr id="18" name="TextBox 17">
              <a:extLst>
                <a:ext uri="{FF2B5EF4-FFF2-40B4-BE49-F238E27FC236}">
                  <a16:creationId xmlns:a16="http://schemas.microsoft.com/office/drawing/2014/main" id="{7E3A08B0-7D5E-4A06-9C67-3EBFC40E1E06}"/>
                </a:ext>
              </a:extLst>
            </p:cNvPr>
            <p:cNvSpPr txBox="1"/>
            <p:nvPr/>
          </p:nvSpPr>
          <p:spPr>
            <a:xfrm>
              <a:off x="8608304" y="2403178"/>
              <a:ext cx="282591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Alex Doench </a:t>
              </a:r>
            </a:p>
            <a:p>
              <a:r>
                <a:rPr lang="en-US" dirty="0">
                  <a:latin typeface="Arial" panose="020B0604020202020204" pitchFamily="34" charset="0"/>
                  <a:cs typeface="Arial" panose="020B0604020202020204" pitchFamily="34" charset="0"/>
                  <a:hlinkClick r:id="rId7"/>
                </a:rPr>
                <a:t>adoench@sco.Idaho.gov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208-332-8841</a:t>
              </a:r>
            </a:p>
          </p:txBody>
        </p:sp>
      </p:grpSp>
      <p:sp>
        <p:nvSpPr>
          <p:cNvPr id="19" name="TextBox 18">
            <a:extLst>
              <a:ext uri="{FF2B5EF4-FFF2-40B4-BE49-F238E27FC236}">
                <a16:creationId xmlns:a16="http://schemas.microsoft.com/office/drawing/2014/main" id="{142BBEE1-20C2-4263-BC39-63D10C36C799}"/>
              </a:ext>
            </a:extLst>
          </p:cNvPr>
          <p:cNvSpPr txBox="1"/>
          <p:nvPr/>
        </p:nvSpPr>
        <p:spPr>
          <a:xfrm>
            <a:off x="8906255" y="4908137"/>
            <a:ext cx="316382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Elijah Stearns </a:t>
            </a:r>
          </a:p>
          <a:p>
            <a:r>
              <a:rPr lang="en-US">
                <a:latin typeface="Arial" panose="020B0604020202020204" pitchFamily="34" charset="0"/>
                <a:cs typeface="Arial" panose="020B0604020202020204" pitchFamily="34" charset="0"/>
                <a:hlinkClick r:id="rId8"/>
              </a:rPr>
              <a:t>estearns</a:t>
            </a:r>
            <a:r>
              <a:rPr lang="en-US" dirty="0">
                <a:latin typeface="Arial" panose="020B0604020202020204" pitchFamily="34" charset="0"/>
                <a:cs typeface="Arial" panose="020B0604020202020204" pitchFamily="34" charset="0"/>
                <a:hlinkClick r:id="rId8"/>
              </a:rPr>
              <a:t>@sco.idaho.gov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208-332-8871</a:t>
            </a:r>
          </a:p>
        </p:txBody>
      </p:sp>
    </p:spTree>
    <p:extLst>
      <p:ext uri="{BB962C8B-B14F-4D97-AF65-F5344CB8AC3E}">
        <p14:creationId xmlns:p14="http://schemas.microsoft.com/office/powerpoint/2010/main" val="396692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A81AFEF-D88D-4853-8579-411099F22827}"/>
              </a:ext>
            </a:extLst>
          </p:cNvPr>
          <p:cNvGrpSpPr/>
          <p:nvPr/>
        </p:nvGrpSpPr>
        <p:grpSpPr>
          <a:xfrm>
            <a:off x="0" y="0"/>
            <a:ext cx="4850780" cy="6337301"/>
            <a:chOff x="0" y="0"/>
            <a:chExt cx="4850780" cy="6337301"/>
          </a:xfrm>
        </p:grpSpPr>
        <p:pic>
          <p:nvPicPr>
            <p:cNvPr id="2" name="Picture 1">
              <a:extLst>
                <a:ext uri="{FF2B5EF4-FFF2-40B4-BE49-F238E27FC236}">
                  <a16:creationId xmlns:a16="http://schemas.microsoft.com/office/drawing/2014/main" id="{B76DB9A8-E3BF-4836-84C4-818AC39EF4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155" t="15260" b="26998"/>
            <a:stretch/>
          </p:blipFill>
          <p:spPr>
            <a:xfrm>
              <a:off x="0" y="1"/>
              <a:ext cx="4850780" cy="6337300"/>
            </a:xfrm>
            <a:prstGeom prst="rect">
              <a:avLst/>
            </a:prstGeom>
          </p:spPr>
        </p:pic>
        <p:sp>
          <p:nvSpPr>
            <p:cNvPr id="3" name="Rectangle 2">
              <a:extLst>
                <a:ext uri="{FF2B5EF4-FFF2-40B4-BE49-F238E27FC236}">
                  <a16:creationId xmlns:a16="http://schemas.microsoft.com/office/drawing/2014/main" id="{C7739D29-AC37-46BB-8D4F-5884D0842756}"/>
                </a:ext>
              </a:extLst>
            </p:cNvPr>
            <p:cNvSpPr/>
            <p:nvPr/>
          </p:nvSpPr>
          <p:spPr>
            <a:xfrm>
              <a:off x="1" y="0"/>
              <a:ext cx="4850779" cy="6337301"/>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2A7212C1-E25E-4CB2-B791-89A3BA092208}"/>
              </a:ext>
            </a:extLst>
          </p:cNvPr>
          <p:cNvSpPr txBox="1"/>
          <p:nvPr/>
        </p:nvSpPr>
        <p:spPr>
          <a:xfrm>
            <a:off x="1078725" y="2799315"/>
            <a:ext cx="2693330" cy="738664"/>
          </a:xfrm>
          <a:prstGeom prst="rect">
            <a:avLst/>
          </a:prstGeom>
          <a:noFill/>
        </p:spPr>
        <p:txBody>
          <a:bodyPr wrap="square" rtlCol="0">
            <a:spAutoFit/>
          </a:bodyPr>
          <a:lstStyle/>
          <a:p>
            <a:r>
              <a:rPr lang="en-US" sz="4200" b="1" dirty="0">
                <a:solidFill>
                  <a:schemeClr val="bg1"/>
                </a:solidFill>
                <a:latin typeface="Arial" panose="020B0604020202020204" pitchFamily="34" charset="0"/>
                <a:cs typeface="Arial" panose="020B0604020202020204" pitchFamily="34" charset="0"/>
              </a:rPr>
              <a:t>AGENDA</a:t>
            </a:r>
          </a:p>
        </p:txBody>
      </p:sp>
      <p:sp>
        <p:nvSpPr>
          <p:cNvPr id="5" name="TextBox 4">
            <a:extLst>
              <a:ext uri="{FF2B5EF4-FFF2-40B4-BE49-F238E27FC236}">
                <a16:creationId xmlns:a16="http://schemas.microsoft.com/office/drawing/2014/main" id="{0D98AFF5-910B-4929-9DCD-366D214D294C}"/>
              </a:ext>
            </a:extLst>
          </p:cNvPr>
          <p:cNvSpPr txBox="1"/>
          <p:nvPr/>
        </p:nvSpPr>
        <p:spPr>
          <a:xfrm>
            <a:off x="5306499" y="889521"/>
            <a:ext cx="6465291" cy="4196020"/>
          </a:xfrm>
          <a:prstGeom prst="rect">
            <a:avLst/>
          </a:prstGeom>
          <a:noFill/>
        </p:spPr>
        <p:txBody>
          <a:bodyPr wrap="square" rtlCol="0" anchor="t">
            <a:spAutoFit/>
          </a:bodyPr>
          <a:lstStyle/>
          <a:p>
            <a:pPr>
              <a:lnSpc>
                <a:spcPct val="150000"/>
              </a:lnSpc>
              <a:buClr>
                <a:srgbClr val="FFB81C"/>
              </a:buClr>
            </a:pPr>
            <a:endParaRPr lang="en-US" dirty="0">
              <a:solidFill>
                <a:srgbClr val="092F57"/>
              </a:solidFill>
              <a:latin typeface="Arial" panose="020B0604020202020204" pitchFamily="34" charset="0"/>
              <a:cs typeface="Arial" panose="020B0604020202020204" pitchFamily="34" charset="0"/>
            </a:endParaRP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OCM Team Update</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Budget Launch Update</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Finance &amp; Procurement modules Launch Update</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Update on the Change Liaison Dashboard</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Ongoing Activities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Engagement Opportunities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Know Do Share Report (K.D.S.R.)</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Resources</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156478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249"/>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49"/>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249"/>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249"/>
                                          </p:stCondLst>
                                        </p:cTn>
                                        <p:tgtEl>
                                          <p:spTgt spid="5">
                                            <p:txEl>
                                              <p:pRg st="4" end="4"/>
                                            </p:txEl>
                                          </p:spTgt>
                                        </p:tgtEl>
                                        <p:attrNameLst>
                                          <p:attrName>style.visibility</p:attrName>
                                        </p:attrNameLst>
                                      </p:cBhvr>
                                      <p:to>
                                        <p:strVal val="visible"/>
                                      </p:to>
                                    </p:set>
                                  </p:childTnLst>
                                </p:cTn>
                              </p:par>
                            </p:childTnLst>
                          </p:cTn>
                        </p:par>
                        <p:par>
                          <p:cTn id="27" fill="hold">
                            <p:stCondLst>
                              <p:cond delay="250"/>
                            </p:stCondLst>
                            <p:childTnLst>
                              <p:par>
                                <p:cTn id="28" presetID="1" presetClass="entr" presetSubtype="0" fill="hold" grpId="0" nodeType="afterEffect">
                                  <p:stCondLst>
                                    <p:cond delay="0"/>
                                  </p:stCondLst>
                                  <p:childTnLst>
                                    <p:set>
                                      <p:cBhvr>
                                        <p:cTn id="29" dur="1" fill="hold">
                                          <p:stCondLst>
                                            <p:cond delay="249"/>
                                          </p:stCondLst>
                                        </p:cTn>
                                        <p:tgtEl>
                                          <p:spTgt spid="5">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249"/>
                                          </p:stCondLst>
                                        </p:cTn>
                                        <p:tgtEl>
                                          <p:spTgt spid="5">
                                            <p:txEl>
                                              <p:pRg st="6" end="6"/>
                                            </p:txEl>
                                          </p:spTgt>
                                        </p:tgtEl>
                                        <p:attrNameLst>
                                          <p:attrName>style.visibility</p:attrName>
                                        </p:attrNameLst>
                                      </p:cBhvr>
                                      <p:to>
                                        <p:strVal val="visible"/>
                                      </p:to>
                                    </p:set>
                                  </p:childTnLst>
                                </p:cTn>
                              </p:par>
                            </p:childTnLst>
                          </p:cTn>
                        </p:par>
                        <p:par>
                          <p:cTn id="34" fill="hold">
                            <p:stCondLst>
                              <p:cond delay="250"/>
                            </p:stCondLst>
                            <p:childTnLst>
                              <p:par>
                                <p:cTn id="35" presetID="1" presetClass="entr" presetSubtype="0" fill="hold" grpId="0" nodeType="afterEffect">
                                  <p:stCondLst>
                                    <p:cond delay="0"/>
                                  </p:stCondLst>
                                  <p:childTnLst>
                                    <p:set>
                                      <p:cBhvr>
                                        <p:cTn id="36" dur="1" fill="hold">
                                          <p:stCondLst>
                                            <p:cond delay="249"/>
                                          </p:stCondLst>
                                        </p:cTn>
                                        <p:tgtEl>
                                          <p:spTgt spid="5">
                                            <p:txEl>
                                              <p:pRg st="7" end="7"/>
                                            </p:txEl>
                                          </p:spTgt>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249"/>
                                          </p:stCondLst>
                                        </p:cTn>
                                        <p:tgtEl>
                                          <p:spTgt spid="5">
                                            <p:txEl>
                                              <p:pRg st="8" end="8"/>
                                            </p:txEl>
                                          </p:spTgt>
                                        </p:tgtEl>
                                        <p:attrNameLst>
                                          <p:attrName>style.visibility</p:attrName>
                                        </p:attrNameLst>
                                      </p:cBhvr>
                                      <p:to>
                                        <p:strVal val="visible"/>
                                      </p:to>
                                    </p:set>
                                  </p:childTnLst>
                                </p:cTn>
                              </p:par>
                            </p:childTnLst>
                          </p:cTn>
                        </p:par>
                        <p:par>
                          <p:cTn id="40" fill="hold">
                            <p:stCondLst>
                              <p:cond delay="750"/>
                            </p:stCondLst>
                            <p:childTnLst>
                              <p:par>
                                <p:cTn id="41" presetID="1" presetClass="entr" presetSubtype="0" fill="hold" grpId="0" nodeType="afterEffect">
                                  <p:stCondLst>
                                    <p:cond delay="0"/>
                                  </p:stCondLst>
                                  <p:childTnLst>
                                    <p:set>
                                      <p:cBhvr>
                                        <p:cTn id="42" dur="1" fill="hold">
                                          <p:stCondLst>
                                            <p:cond delay="249"/>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11E590-A13E-4682-877F-84A2109289F7}"/>
              </a:ext>
            </a:extLst>
          </p:cNvPr>
          <p:cNvGrpSpPr/>
          <p:nvPr/>
        </p:nvGrpSpPr>
        <p:grpSpPr>
          <a:xfrm>
            <a:off x="4179760" y="2166173"/>
            <a:ext cx="8992221" cy="1502536"/>
            <a:chOff x="3659807" y="2245885"/>
            <a:chExt cx="8992221" cy="1502536"/>
          </a:xfrm>
        </p:grpSpPr>
        <p:sp>
          <p:nvSpPr>
            <p:cNvPr id="4" name="Content Placeholder 2">
              <a:extLst>
                <a:ext uri="{FF2B5EF4-FFF2-40B4-BE49-F238E27FC236}">
                  <a16:creationId xmlns:a16="http://schemas.microsoft.com/office/drawing/2014/main" id="{D7DE847D-93AD-4FBC-AB87-1CFCA5701A34}"/>
                </a:ext>
              </a:extLst>
            </p:cNvPr>
            <p:cNvSpPr txBox="1">
              <a:spLocks/>
            </p:cNvSpPr>
            <p:nvPr/>
          </p:nvSpPr>
          <p:spPr>
            <a:xfrm>
              <a:off x="3659807" y="2245885"/>
              <a:ext cx="8992221" cy="15025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600" dirty="0">
                  <a:solidFill>
                    <a:srgbClr val="092F57"/>
                  </a:solidFill>
                  <a:latin typeface="Arial" panose="020B0604020202020204" pitchFamily="34" charset="0"/>
                  <a:cs typeface="Arial" panose="020B0604020202020204" pitchFamily="34" charset="0"/>
                </a:rPr>
                <a:t>OCM Team </a:t>
              </a:r>
            </a:p>
            <a:p>
              <a:pPr marL="0" indent="0" algn="ctr">
                <a:lnSpc>
                  <a:spcPct val="100000"/>
                </a:lnSpc>
                <a:buNone/>
              </a:pPr>
              <a:r>
                <a:rPr lang="en-US" sz="3600" dirty="0">
                  <a:solidFill>
                    <a:srgbClr val="092F57"/>
                  </a:solidFill>
                  <a:latin typeface="Arial" panose="020B0604020202020204" pitchFamily="34" charset="0"/>
                  <a:cs typeface="Arial" panose="020B0604020202020204" pitchFamily="34" charset="0"/>
                </a:rPr>
                <a:t>Update</a:t>
              </a:r>
            </a:p>
          </p:txBody>
        </p:sp>
        <p:cxnSp>
          <p:nvCxnSpPr>
            <p:cNvPr id="5" name="Straight Connector 4">
              <a:extLst>
                <a:ext uri="{FF2B5EF4-FFF2-40B4-BE49-F238E27FC236}">
                  <a16:creationId xmlns:a16="http://schemas.microsoft.com/office/drawing/2014/main" id="{08417D0A-2BB1-4340-B931-700C45C03B13}"/>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sp>
        <p:nvSpPr>
          <p:cNvPr id="6" name="Freeform 59">
            <a:extLst>
              <a:ext uri="{FF2B5EF4-FFF2-40B4-BE49-F238E27FC236}">
                <a16:creationId xmlns:a16="http://schemas.microsoft.com/office/drawing/2014/main" id="{98C0077E-AD30-4AA9-B92E-F5BFD885DF01}"/>
              </a:ext>
            </a:extLst>
          </p:cNvPr>
          <p:cNvSpPr>
            <a:spLocks noEditPoints="1"/>
          </p:cNvSpPr>
          <p:nvPr/>
        </p:nvSpPr>
        <p:spPr bwMode="auto">
          <a:xfrm>
            <a:off x="1536409" y="2455957"/>
            <a:ext cx="2062468" cy="1502536"/>
          </a:xfrm>
          <a:custGeom>
            <a:avLst/>
            <a:gdLst>
              <a:gd name="T0" fmla="*/ 15 w 278"/>
              <a:gd name="T1" fmla="*/ 0 h 168"/>
              <a:gd name="T2" fmla="*/ 0 w 278"/>
              <a:gd name="T3" fmla="*/ 15 h 168"/>
              <a:gd name="T4" fmla="*/ 0 w 278"/>
              <a:gd name="T5" fmla="*/ 153 h 168"/>
              <a:gd name="T6" fmla="*/ 15 w 278"/>
              <a:gd name="T7" fmla="*/ 168 h 168"/>
              <a:gd name="T8" fmla="*/ 263 w 278"/>
              <a:gd name="T9" fmla="*/ 168 h 168"/>
              <a:gd name="T10" fmla="*/ 278 w 278"/>
              <a:gd name="T11" fmla="*/ 153 h 168"/>
              <a:gd name="T12" fmla="*/ 278 w 278"/>
              <a:gd name="T13" fmla="*/ 15 h 168"/>
              <a:gd name="T14" fmla="*/ 262 w 278"/>
              <a:gd name="T15" fmla="*/ 0 h 168"/>
              <a:gd name="T16" fmla="*/ 15 w 278"/>
              <a:gd name="T17" fmla="*/ 0 h 168"/>
              <a:gd name="T18" fmla="*/ 264 w 278"/>
              <a:gd name="T19" fmla="*/ 13 h 168"/>
              <a:gd name="T20" fmla="*/ 264 w 278"/>
              <a:gd name="T21" fmla="*/ 154 h 168"/>
              <a:gd name="T22" fmla="*/ 14 w 278"/>
              <a:gd name="T23" fmla="*/ 154 h 168"/>
              <a:gd name="T24" fmla="*/ 14 w 278"/>
              <a:gd name="T25" fmla="*/ 13 h 168"/>
              <a:gd name="T26" fmla="*/ 264 w 278"/>
              <a:gd name="T27" fmla="*/ 13 h 168"/>
              <a:gd name="T28" fmla="*/ 115 w 278"/>
              <a:gd name="T29" fmla="*/ 88 h 168"/>
              <a:gd name="T30" fmla="*/ 149 w 278"/>
              <a:gd name="T31" fmla="*/ 133 h 168"/>
              <a:gd name="T32" fmla="*/ 148 w 278"/>
              <a:gd name="T33" fmla="*/ 134 h 168"/>
              <a:gd name="T34" fmla="*/ 129 w 278"/>
              <a:gd name="T35" fmla="*/ 134 h 168"/>
              <a:gd name="T36" fmla="*/ 128 w 278"/>
              <a:gd name="T37" fmla="*/ 133 h 168"/>
              <a:gd name="T38" fmla="*/ 128 w 278"/>
              <a:gd name="T39" fmla="*/ 125 h 168"/>
              <a:gd name="T40" fmla="*/ 118 w 278"/>
              <a:gd name="T41" fmla="*/ 125 h 168"/>
              <a:gd name="T42" fmla="*/ 118 w 278"/>
              <a:gd name="T43" fmla="*/ 133 h 168"/>
              <a:gd name="T44" fmla="*/ 118 w 278"/>
              <a:gd name="T45" fmla="*/ 134 h 168"/>
              <a:gd name="T46" fmla="*/ 61 w 278"/>
              <a:gd name="T47" fmla="*/ 134 h 168"/>
              <a:gd name="T48" fmla="*/ 61 w 278"/>
              <a:gd name="T49" fmla="*/ 133 h 168"/>
              <a:gd name="T50" fmla="*/ 61 w 278"/>
              <a:gd name="T51" fmla="*/ 125 h 168"/>
              <a:gd name="T52" fmla="*/ 50 w 278"/>
              <a:gd name="T53" fmla="*/ 125 h 168"/>
              <a:gd name="T54" fmla="*/ 50 w 278"/>
              <a:gd name="T55" fmla="*/ 133 h 168"/>
              <a:gd name="T56" fmla="*/ 50 w 278"/>
              <a:gd name="T57" fmla="*/ 134 h 168"/>
              <a:gd name="T58" fmla="*/ 31 w 278"/>
              <a:gd name="T59" fmla="*/ 134 h 168"/>
              <a:gd name="T60" fmla="*/ 30 w 278"/>
              <a:gd name="T61" fmla="*/ 133 h 168"/>
              <a:gd name="T62" fmla="*/ 63 w 278"/>
              <a:gd name="T63" fmla="*/ 88 h 168"/>
              <a:gd name="T64" fmla="*/ 89 w 278"/>
              <a:gd name="T65" fmla="*/ 104 h 168"/>
              <a:gd name="T66" fmla="*/ 115 w 278"/>
              <a:gd name="T67" fmla="*/ 88 h 168"/>
              <a:gd name="T68" fmla="*/ 89 w 278"/>
              <a:gd name="T69" fmla="*/ 47 h 168"/>
              <a:gd name="T70" fmla="*/ 111 w 278"/>
              <a:gd name="T71" fmla="*/ 69 h 168"/>
              <a:gd name="T72" fmla="*/ 89 w 278"/>
              <a:gd name="T73" fmla="*/ 91 h 168"/>
              <a:gd name="T74" fmla="*/ 67 w 278"/>
              <a:gd name="T75" fmla="*/ 69 h 168"/>
              <a:gd name="T76" fmla="*/ 89 w 278"/>
              <a:gd name="T77" fmla="*/ 47 h 168"/>
              <a:gd name="T78" fmla="*/ 163 w 278"/>
              <a:gd name="T79" fmla="*/ 71 h 168"/>
              <a:gd name="T80" fmla="*/ 159 w 278"/>
              <a:gd name="T81" fmla="*/ 67 h 168"/>
              <a:gd name="T82" fmla="*/ 163 w 278"/>
              <a:gd name="T83" fmla="*/ 63 h 168"/>
              <a:gd name="T84" fmla="*/ 245 w 278"/>
              <a:gd name="T85" fmla="*/ 63 h 168"/>
              <a:gd name="T86" fmla="*/ 249 w 278"/>
              <a:gd name="T87" fmla="*/ 67 h 168"/>
              <a:gd name="T88" fmla="*/ 245 w 278"/>
              <a:gd name="T89" fmla="*/ 71 h 168"/>
              <a:gd name="T90" fmla="*/ 163 w 278"/>
              <a:gd name="T91" fmla="*/ 71 h 168"/>
              <a:gd name="T92" fmla="*/ 163 w 278"/>
              <a:gd name="T93" fmla="*/ 94 h 168"/>
              <a:gd name="T94" fmla="*/ 159 w 278"/>
              <a:gd name="T95" fmla="*/ 90 h 168"/>
              <a:gd name="T96" fmla="*/ 163 w 278"/>
              <a:gd name="T97" fmla="*/ 86 h 168"/>
              <a:gd name="T98" fmla="*/ 245 w 278"/>
              <a:gd name="T99" fmla="*/ 86 h 168"/>
              <a:gd name="T100" fmla="*/ 249 w 278"/>
              <a:gd name="T101" fmla="*/ 90 h 168"/>
              <a:gd name="T102" fmla="*/ 245 w 278"/>
              <a:gd name="T103" fmla="*/ 94 h 168"/>
              <a:gd name="T104" fmla="*/ 163 w 278"/>
              <a:gd name="T105" fmla="*/ 94 h 168"/>
              <a:gd name="T106" fmla="*/ 163 w 278"/>
              <a:gd name="T107" fmla="*/ 117 h 168"/>
              <a:gd name="T108" fmla="*/ 159 w 278"/>
              <a:gd name="T109" fmla="*/ 114 h 168"/>
              <a:gd name="T110" fmla="*/ 163 w 278"/>
              <a:gd name="T111" fmla="*/ 110 h 168"/>
              <a:gd name="T112" fmla="*/ 245 w 278"/>
              <a:gd name="T113" fmla="*/ 110 h 168"/>
              <a:gd name="T114" fmla="*/ 249 w 278"/>
              <a:gd name="T115" fmla="*/ 114 h 168"/>
              <a:gd name="T116" fmla="*/ 245 w 278"/>
              <a:gd name="T117" fmla="*/ 117 h 168"/>
              <a:gd name="T118" fmla="*/ 163 w 278"/>
              <a:gd name="T119" fmla="*/ 11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 h="168">
                <a:moveTo>
                  <a:pt x="15" y="0"/>
                </a:moveTo>
                <a:cubicBezTo>
                  <a:pt x="7" y="0"/>
                  <a:pt x="0" y="7"/>
                  <a:pt x="0" y="15"/>
                </a:cubicBezTo>
                <a:cubicBezTo>
                  <a:pt x="0" y="153"/>
                  <a:pt x="0" y="153"/>
                  <a:pt x="0" y="153"/>
                </a:cubicBezTo>
                <a:cubicBezTo>
                  <a:pt x="0" y="161"/>
                  <a:pt x="7" y="168"/>
                  <a:pt x="15" y="168"/>
                </a:cubicBezTo>
                <a:cubicBezTo>
                  <a:pt x="263" y="168"/>
                  <a:pt x="263" y="168"/>
                  <a:pt x="263" y="168"/>
                </a:cubicBezTo>
                <a:cubicBezTo>
                  <a:pt x="271" y="168"/>
                  <a:pt x="278" y="161"/>
                  <a:pt x="278" y="153"/>
                </a:cubicBezTo>
                <a:cubicBezTo>
                  <a:pt x="278" y="15"/>
                  <a:pt x="278" y="15"/>
                  <a:pt x="278" y="15"/>
                </a:cubicBezTo>
                <a:cubicBezTo>
                  <a:pt x="278" y="7"/>
                  <a:pt x="271" y="0"/>
                  <a:pt x="262" y="0"/>
                </a:cubicBezTo>
                <a:lnTo>
                  <a:pt x="15" y="0"/>
                </a:lnTo>
                <a:close/>
                <a:moveTo>
                  <a:pt x="264" y="13"/>
                </a:moveTo>
                <a:cubicBezTo>
                  <a:pt x="264" y="154"/>
                  <a:pt x="264" y="154"/>
                  <a:pt x="264" y="154"/>
                </a:cubicBezTo>
                <a:cubicBezTo>
                  <a:pt x="14" y="154"/>
                  <a:pt x="14" y="154"/>
                  <a:pt x="14" y="154"/>
                </a:cubicBezTo>
                <a:cubicBezTo>
                  <a:pt x="14" y="13"/>
                  <a:pt x="14" y="13"/>
                  <a:pt x="14" y="13"/>
                </a:cubicBezTo>
                <a:lnTo>
                  <a:pt x="264" y="13"/>
                </a:lnTo>
                <a:close/>
                <a:moveTo>
                  <a:pt x="115" y="88"/>
                </a:moveTo>
                <a:cubicBezTo>
                  <a:pt x="135" y="96"/>
                  <a:pt x="149" y="112"/>
                  <a:pt x="149" y="133"/>
                </a:cubicBezTo>
                <a:cubicBezTo>
                  <a:pt x="149" y="133"/>
                  <a:pt x="148" y="134"/>
                  <a:pt x="148" y="134"/>
                </a:cubicBezTo>
                <a:cubicBezTo>
                  <a:pt x="129" y="134"/>
                  <a:pt x="129" y="134"/>
                  <a:pt x="129" y="134"/>
                </a:cubicBezTo>
                <a:cubicBezTo>
                  <a:pt x="129" y="134"/>
                  <a:pt x="128" y="133"/>
                  <a:pt x="128" y="133"/>
                </a:cubicBezTo>
                <a:cubicBezTo>
                  <a:pt x="128" y="130"/>
                  <a:pt x="128" y="128"/>
                  <a:pt x="128" y="125"/>
                </a:cubicBezTo>
                <a:cubicBezTo>
                  <a:pt x="128" y="119"/>
                  <a:pt x="118" y="119"/>
                  <a:pt x="118" y="125"/>
                </a:cubicBezTo>
                <a:cubicBezTo>
                  <a:pt x="118" y="128"/>
                  <a:pt x="118" y="130"/>
                  <a:pt x="118" y="133"/>
                </a:cubicBezTo>
                <a:cubicBezTo>
                  <a:pt x="118" y="133"/>
                  <a:pt x="118" y="134"/>
                  <a:pt x="118" y="134"/>
                </a:cubicBezTo>
                <a:cubicBezTo>
                  <a:pt x="61" y="134"/>
                  <a:pt x="61" y="134"/>
                  <a:pt x="61" y="134"/>
                </a:cubicBezTo>
                <a:cubicBezTo>
                  <a:pt x="61" y="134"/>
                  <a:pt x="61" y="133"/>
                  <a:pt x="61" y="133"/>
                </a:cubicBezTo>
                <a:cubicBezTo>
                  <a:pt x="61" y="130"/>
                  <a:pt x="61" y="128"/>
                  <a:pt x="61" y="125"/>
                </a:cubicBezTo>
                <a:cubicBezTo>
                  <a:pt x="61" y="119"/>
                  <a:pt x="50" y="119"/>
                  <a:pt x="50" y="125"/>
                </a:cubicBezTo>
                <a:cubicBezTo>
                  <a:pt x="50" y="128"/>
                  <a:pt x="50" y="130"/>
                  <a:pt x="50" y="133"/>
                </a:cubicBezTo>
                <a:cubicBezTo>
                  <a:pt x="50" y="133"/>
                  <a:pt x="50" y="134"/>
                  <a:pt x="50" y="134"/>
                </a:cubicBezTo>
                <a:cubicBezTo>
                  <a:pt x="31" y="134"/>
                  <a:pt x="31" y="134"/>
                  <a:pt x="31" y="134"/>
                </a:cubicBezTo>
                <a:cubicBezTo>
                  <a:pt x="30" y="134"/>
                  <a:pt x="30" y="133"/>
                  <a:pt x="30" y="133"/>
                </a:cubicBezTo>
                <a:cubicBezTo>
                  <a:pt x="30" y="113"/>
                  <a:pt x="44" y="96"/>
                  <a:pt x="63" y="88"/>
                </a:cubicBezTo>
                <a:cubicBezTo>
                  <a:pt x="69" y="97"/>
                  <a:pt x="78" y="104"/>
                  <a:pt x="89" y="104"/>
                </a:cubicBezTo>
                <a:cubicBezTo>
                  <a:pt x="101" y="104"/>
                  <a:pt x="110" y="97"/>
                  <a:pt x="115" y="88"/>
                </a:cubicBezTo>
                <a:close/>
                <a:moveTo>
                  <a:pt x="89" y="47"/>
                </a:moveTo>
                <a:cubicBezTo>
                  <a:pt x="102" y="47"/>
                  <a:pt x="111" y="57"/>
                  <a:pt x="111" y="69"/>
                </a:cubicBezTo>
                <a:cubicBezTo>
                  <a:pt x="111" y="80"/>
                  <a:pt x="102" y="91"/>
                  <a:pt x="89" y="91"/>
                </a:cubicBezTo>
                <a:cubicBezTo>
                  <a:pt x="77" y="91"/>
                  <a:pt x="67" y="80"/>
                  <a:pt x="67" y="69"/>
                </a:cubicBezTo>
                <a:cubicBezTo>
                  <a:pt x="67" y="57"/>
                  <a:pt x="77" y="47"/>
                  <a:pt x="89" y="47"/>
                </a:cubicBezTo>
                <a:close/>
                <a:moveTo>
                  <a:pt x="163" y="71"/>
                </a:moveTo>
                <a:cubicBezTo>
                  <a:pt x="161" y="71"/>
                  <a:pt x="159" y="69"/>
                  <a:pt x="159" y="67"/>
                </a:cubicBezTo>
                <a:cubicBezTo>
                  <a:pt x="159" y="65"/>
                  <a:pt x="161" y="63"/>
                  <a:pt x="163" y="63"/>
                </a:cubicBezTo>
                <a:cubicBezTo>
                  <a:pt x="245" y="63"/>
                  <a:pt x="245" y="63"/>
                  <a:pt x="245" y="63"/>
                </a:cubicBezTo>
                <a:cubicBezTo>
                  <a:pt x="247" y="63"/>
                  <a:pt x="249" y="65"/>
                  <a:pt x="249" y="67"/>
                </a:cubicBezTo>
                <a:cubicBezTo>
                  <a:pt x="249" y="69"/>
                  <a:pt x="247" y="71"/>
                  <a:pt x="245" y="71"/>
                </a:cubicBezTo>
                <a:cubicBezTo>
                  <a:pt x="163" y="71"/>
                  <a:pt x="163" y="71"/>
                  <a:pt x="163" y="71"/>
                </a:cubicBezTo>
                <a:close/>
                <a:moveTo>
                  <a:pt x="163" y="94"/>
                </a:moveTo>
                <a:cubicBezTo>
                  <a:pt x="161" y="94"/>
                  <a:pt x="159" y="92"/>
                  <a:pt x="159" y="90"/>
                </a:cubicBezTo>
                <a:cubicBezTo>
                  <a:pt x="159" y="88"/>
                  <a:pt x="161" y="86"/>
                  <a:pt x="163" y="86"/>
                </a:cubicBezTo>
                <a:cubicBezTo>
                  <a:pt x="245" y="86"/>
                  <a:pt x="245" y="86"/>
                  <a:pt x="245" y="86"/>
                </a:cubicBezTo>
                <a:cubicBezTo>
                  <a:pt x="247" y="86"/>
                  <a:pt x="249" y="88"/>
                  <a:pt x="249" y="90"/>
                </a:cubicBezTo>
                <a:cubicBezTo>
                  <a:pt x="249" y="92"/>
                  <a:pt x="247" y="94"/>
                  <a:pt x="245" y="94"/>
                </a:cubicBezTo>
                <a:cubicBezTo>
                  <a:pt x="163" y="94"/>
                  <a:pt x="163" y="94"/>
                  <a:pt x="163" y="94"/>
                </a:cubicBezTo>
                <a:close/>
                <a:moveTo>
                  <a:pt x="163" y="117"/>
                </a:moveTo>
                <a:cubicBezTo>
                  <a:pt x="161" y="117"/>
                  <a:pt x="159" y="116"/>
                  <a:pt x="159" y="114"/>
                </a:cubicBezTo>
                <a:cubicBezTo>
                  <a:pt x="159" y="111"/>
                  <a:pt x="161" y="110"/>
                  <a:pt x="163" y="110"/>
                </a:cubicBezTo>
                <a:cubicBezTo>
                  <a:pt x="245" y="110"/>
                  <a:pt x="245" y="110"/>
                  <a:pt x="245" y="110"/>
                </a:cubicBezTo>
                <a:cubicBezTo>
                  <a:pt x="247" y="110"/>
                  <a:pt x="249" y="111"/>
                  <a:pt x="249" y="114"/>
                </a:cubicBezTo>
                <a:cubicBezTo>
                  <a:pt x="249" y="116"/>
                  <a:pt x="247" y="117"/>
                  <a:pt x="245" y="117"/>
                </a:cubicBezTo>
                <a:lnTo>
                  <a:pt x="163" y="11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74ECB5EE-98B6-4F22-AA24-AE167238EDCE}"/>
              </a:ext>
            </a:extLst>
          </p:cNvPr>
          <p:cNvSpPr txBox="1"/>
          <p:nvPr/>
        </p:nvSpPr>
        <p:spPr>
          <a:xfrm>
            <a:off x="6305724" y="3859003"/>
            <a:ext cx="5444672" cy="369332"/>
          </a:xfrm>
          <a:prstGeom prst="rect">
            <a:avLst/>
          </a:prstGeom>
          <a:noFill/>
        </p:spPr>
        <p:txBody>
          <a:bodyPr wrap="square" rtlCol="0">
            <a:spAutoFit/>
          </a:bodyPr>
          <a:lstStyle/>
          <a:p>
            <a:r>
              <a:rPr lang="en-US" dirty="0"/>
              <a:t>Welcome our New Agency Advocate Elijah Stearns!</a:t>
            </a:r>
          </a:p>
        </p:txBody>
      </p:sp>
    </p:spTree>
    <p:extLst>
      <p:ext uri="{BB962C8B-B14F-4D97-AF65-F5344CB8AC3E}">
        <p14:creationId xmlns:p14="http://schemas.microsoft.com/office/powerpoint/2010/main" val="98228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D5EE-0CA0-4339-85BF-1637F5197373}"/>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Elijah A. Stearns</a:t>
            </a:r>
            <a:endParaRPr lang="EN-US" cap="none"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CFD954-CAB2-4259-8F3B-6EE803E78C30}"/>
              </a:ext>
            </a:extLst>
          </p:cNvPr>
          <p:cNvSpPr>
            <a:spLocks noGrp="1"/>
          </p:cNvSpPr>
          <p:nvPr>
            <p:ph idx="4294967295"/>
          </p:nvPr>
        </p:nvSpPr>
        <p:spPr>
          <a:xfrm>
            <a:off x="550354" y="2014873"/>
            <a:ext cx="6396038" cy="4022725"/>
          </a:xfrm>
          <a:prstGeom prst="rect">
            <a:avLst/>
          </a:prstGeom>
        </p:spPr>
        <p:txBody>
          <a:bodyPr vert="horz" lIns="0" tIns="45720" rIns="0" bIns="45720" rtlCol="0" anchor="t">
            <a:normAutofit/>
          </a:bodyPr>
          <a:lstStyle/>
          <a:p>
            <a:pPr>
              <a:lnSpc>
                <a:spcPct val="125000"/>
              </a:lnSpc>
              <a:buFont typeface="Arial" panose="020B0604020202020204" pitchFamily="34" charset="0"/>
              <a:buChar char="•"/>
            </a:pPr>
            <a:r>
              <a:rPr lang="en-US" dirty="0">
                <a:solidFill>
                  <a:schemeClr val="tx2"/>
                </a:solidFill>
                <a:latin typeface="Arial Rounded MT Bold" panose="020F0704030504030204" pitchFamily="34" charset="0"/>
              </a:rPr>
              <a:t>Division</a:t>
            </a:r>
            <a:r>
              <a:rPr lang="EN-US" dirty="0">
                <a:solidFill>
                  <a:schemeClr val="tx2"/>
                </a:solidFill>
                <a:latin typeface="Arial Rounded MT Bold" panose="020F0704030504030204" pitchFamily="34" charset="0"/>
              </a:rPr>
              <a:t>:</a:t>
            </a:r>
            <a:r>
              <a:rPr lang="EN-US" dirty="0">
                <a:solidFill>
                  <a:schemeClr val="tx2"/>
                </a:solidFill>
                <a:latin typeface="Arial"/>
              </a:rPr>
              <a:t> </a:t>
            </a:r>
            <a:r>
              <a:rPr lang="en-US" dirty="0">
                <a:solidFill>
                  <a:schemeClr val="tx2"/>
                </a:solidFill>
                <a:latin typeface="Arial"/>
              </a:rPr>
              <a:t>Luma – Organizational Change Management. Agency Advocate Team</a:t>
            </a:r>
          </a:p>
          <a:p>
            <a:pPr>
              <a:lnSpc>
                <a:spcPct val="125000"/>
              </a:lnSpc>
              <a:buFont typeface="Arial" panose="020B0604020202020204" pitchFamily="34" charset="0"/>
              <a:buChar char="•"/>
            </a:pPr>
            <a:r>
              <a:rPr lang="en-US" dirty="0">
                <a:solidFill>
                  <a:schemeClr val="tx2"/>
                </a:solidFill>
                <a:latin typeface="Arial Rounded MT Bold" panose="020F0704030504030204" pitchFamily="34" charset="0"/>
              </a:rPr>
              <a:t>Email</a:t>
            </a:r>
            <a:r>
              <a:rPr lang="en-US" dirty="0">
                <a:solidFill>
                  <a:schemeClr val="tx2"/>
                </a:solidFill>
                <a:latin typeface="Arial"/>
              </a:rPr>
              <a:t>:  </a:t>
            </a:r>
            <a:r>
              <a:rPr lang="en-US" dirty="0">
                <a:solidFill>
                  <a:schemeClr val="tx2"/>
                </a:solidFill>
                <a:latin typeface="Arial"/>
                <a:hlinkClick r:id="rId3"/>
              </a:rPr>
              <a:t>estearns@sco.idaho.gov</a:t>
            </a:r>
            <a:endParaRPr lang="en-US" dirty="0">
              <a:solidFill>
                <a:schemeClr val="tx2"/>
              </a:solidFill>
              <a:latin typeface="Arial"/>
            </a:endParaRPr>
          </a:p>
          <a:p>
            <a:pPr>
              <a:lnSpc>
                <a:spcPct val="125000"/>
              </a:lnSpc>
              <a:buFont typeface="Arial" panose="020B0604020202020204" pitchFamily="34" charset="0"/>
              <a:buChar char="•"/>
            </a:pPr>
            <a:r>
              <a:rPr lang="en-US" dirty="0">
                <a:solidFill>
                  <a:schemeClr val="tx2"/>
                </a:solidFill>
                <a:latin typeface="Arial Rounded MT Bold" panose="020F0704030504030204" pitchFamily="34" charset="0"/>
              </a:rPr>
              <a:t>Favorite Way to Spend a Saturday</a:t>
            </a:r>
            <a:r>
              <a:rPr lang="en-US" dirty="0">
                <a:solidFill>
                  <a:schemeClr val="tx2"/>
                </a:solidFill>
                <a:latin typeface="Arial"/>
              </a:rPr>
              <a:t>: Spending time with friends, watching some cheesy show (i.e. Gilmore Girls), and of course catching up on some sleep!</a:t>
            </a:r>
          </a:p>
          <a:p>
            <a:pPr>
              <a:lnSpc>
                <a:spcPct val="125000"/>
              </a:lnSpc>
              <a:buFont typeface="Arial" panose="020B0604020202020204" pitchFamily="34" charset="0"/>
              <a:buChar char="•"/>
            </a:pPr>
            <a:r>
              <a:rPr lang="en-US" dirty="0">
                <a:solidFill>
                  <a:schemeClr val="tx2"/>
                </a:solidFill>
                <a:latin typeface="Arial Rounded MT Bold" panose="020F0704030504030204" pitchFamily="34" charset="0"/>
              </a:rPr>
              <a:t>Fun Facts: </a:t>
            </a:r>
            <a:r>
              <a:rPr lang="en-US" dirty="0">
                <a:solidFill>
                  <a:schemeClr val="tx2"/>
                </a:solidFill>
                <a:latin typeface="Arial"/>
              </a:rPr>
              <a:t>Lived in: Alaska, Massachusetts, and Rhode Island. Homeschooled K-12. Pro Video-Gamer, IPDA Debater, and Salad-Hater.</a:t>
            </a:r>
          </a:p>
        </p:txBody>
      </p:sp>
      <p:sp>
        <p:nvSpPr>
          <p:cNvPr id="5" name="AutoShape 2" descr="Inline image">
            <a:extLst>
              <a:ext uri="{FF2B5EF4-FFF2-40B4-BE49-F238E27FC236}">
                <a16:creationId xmlns:a16="http://schemas.microsoft.com/office/drawing/2014/main" id="{BA4D32AA-F9FE-43BF-96A2-041C000DDC4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C8198F4-F160-4C8C-8BD7-A4F6B9987C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7327" y="2130456"/>
            <a:ext cx="2814393" cy="2901887"/>
          </a:xfrm>
          <a:prstGeom prst="rect">
            <a:avLst/>
          </a:prstGeom>
        </p:spPr>
      </p:pic>
    </p:spTree>
    <p:extLst>
      <p:ext uri="{BB962C8B-B14F-4D97-AF65-F5344CB8AC3E}">
        <p14:creationId xmlns:p14="http://schemas.microsoft.com/office/powerpoint/2010/main" val="362905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5C651E-FE95-48DB-8CFF-E68CEE20321E}"/>
              </a:ext>
            </a:extLst>
          </p:cNvPr>
          <p:cNvSpPr/>
          <p:nvPr/>
        </p:nvSpPr>
        <p:spPr>
          <a:xfrm>
            <a:off x="6008202" y="2302150"/>
            <a:ext cx="5380975" cy="1200329"/>
          </a:xfrm>
          <a:prstGeom prst="rect">
            <a:avLst/>
          </a:prstGeom>
        </p:spPr>
        <p:txBody>
          <a:bodyPr wrap="square">
            <a:spAutoFit/>
          </a:bodyPr>
          <a:lstStyle/>
          <a:p>
            <a:pPr algn="ctr"/>
            <a:r>
              <a:rPr lang="en-US" sz="3600" dirty="0">
                <a:solidFill>
                  <a:srgbClr val="092F57"/>
                </a:solidFill>
                <a:latin typeface="Arial" panose="020B0604020202020204" pitchFamily="34" charset="0"/>
                <a:cs typeface="Arial" panose="020B0604020202020204" pitchFamily="34" charset="0"/>
              </a:rPr>
              <a:t>Luma Budget </a:t>
            </a:r>
          </a:p>
          <a:p>
            <a:pPr algn="ctr"/>
            <a:r>
              <a:rPr lang="en-US" sz="3600" dirty="0">
                <a:solidFill>
                  <a:srgbClr val="092F57"/>
                </a:solidFill>
                <a:latin typeface="Arial" panose="020B0604020202020204" pitchFamily="34" charset="0"/>
                <a:cs typeface="Arial" panose="020B0604020202020204" pitchFamily="34" charset="0"/>
              </a:rPr>
              <a:t>Launch Update</a:t>
            </a:r>
          </a:p>
        </p:txBody>
      </p:sp>
      <p:grpSp>
        <p:nvGrpSpPr>
          <p:cNvPr id="10" name="Group 9">
            <a:extLst>
              <a:ext uri="{FF2B5EF4-FFF2-40B4-BE49-F238E27FC236}">
                <a16:creationId xmlns:a16="http://schemas.microsoft.com/office/drawing/2014/main" id="{5CF1658D-AEF0-435F-9DBC-DE39288789D7}"/>
              </a:ext>
            </a:extLst>
          </p:cNvPr>
          <p:cNvGrpSpPr/>
          <p:nvPr/>
        </p:nvGrpSpPr>
        <p:grpSpPr>
          <a:xfrm>
            <a:off x="802823" y="2024723"/>
            <a:ext cx="3238207" cy="2808554"/>
            <a:chOff x="802823" y="1452727"/>
            <a:chExt cx="3238207" cy="2808554"/>
          </a:xfrm>
        </p:grpSpPr>
        <p:pic>
          <p:nvPicPr>
            <p:cNvPr id="3" name="Graphic 2" descr="Rocket">
              <a:extLst>
                <a:ext uri="{FF2B5EF4-FFF2-40B4-BE49-F238E27FC236}">
                  <a16:creationId xmlns:a16="http://schemas.microsoft.com/office/drawing/2014/main" id="{CA4E4F3F-02AF-4761-9984-6B59855E0C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71158">
              <a:off x="1155576" y="1870593"/>
              <a:ext cx="2390688" cy="2390688"/>
            </a:xfrm>
            <a:prstGeom prst="rect">
              <a:avLst/>
            </a:prstGeom>
          </p:spPr>
        </p:pic>
        <p:pic>
          <p:nvPicPr>
            <p:cNvPr id="5" name="Graphic 4" descr="Fireworks">
              <a:extLst>
                <a:ext uri="{FF2B5EF4-FFF2-40B4-BE49-F238E27FC236}">
                  <a16:creationId xmlns:a16="http://schemas.microsoft.com/office/drawing/2014/main" id="{F472B0F3-22FE-4A09-8244-BE7D142E7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2823" y="1452727"/>
              <a:ext cx="914400" cy="914400"/>
            </a:xfrm>
            <a:prstGeom prst="rect">
              <a:avLst/>
            </a:prstGeom>
          </p:spPr>
        </p:pic>
        <p:pic>
          <p:nvPicPr>
            <p:cNvPr id="6" name="Graphic 5" descr="Fireworks">
              <a:extLst>
                <a:ext uri="{FF2B5EF4-FFF2-40B4-BE49-F238E27FC236}">
                  <a16:creationId xmlns:a16="http://schemas.microsoft.com/office/drawing/2014/main" id="{15546CF5-D4B6-4981-BF42-AAF6498DCB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126630" y="1452727"/>
              <a:ext cx="914400" cy="914400"/>
            </a:xfrm>
            <a:prstGeom prst="rect">
              <a:avLst/>
            </a:prstGeom>
          </p:spPr>
        </p:pic>
        <p:pic>
          <p:nvPicPr>
            <p:cNvPr id="8" name="Picture 7">
              <a:extLst>
                <a:ext uri="{FF2B5EF4-FFF2-40B4-BE49-F238E27FC236}">
                  <a16:creationId xmlns:a16="http://schemas.microsoft.com/office/drawing/2014/main" id="{68F5E98D-384E-416A-9664-D0DF87A8E8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6596" y="2709849"/>
              <a:ext cx="760756" cy="379580"/>
            </a:xfrm>
            <a:prstGeom prst="rect">
              <a:avLst/>
            </a:prstGeom>
          </p:spPr>
        </p:pic>
      </p:grpSp>
      <p:cxnSp>
        <p:nvCxnSpPr>
          <p:cNvPr id="9" name="Straight Connector 8">
            <a:extLst>
              <a:ext uri="{FF2B5EF4-FFF2-40B4-BE49-F238E27FC236}">
                <a16:creationId xmlns:a16="http://schemas.microsoft.com/office/drawing/2014/main" id="{18D30051-1D5E-4F5B-BC97-A707397FDBA3}"/>
              </a:ext>
            </a:extLst>
          </p:cNvPr>
          <p:cNvCxnSpPr>
            <a:cxnSpLocks/>
          </p:cNvCxnSpPr>
          <p:nvPr/>
        </p:nvCxnSpPr>
        <p:spPr>
          <a:xfrm>
            <a:off x="5558972" y="3586890"/>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27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C71A-DDD9-4134-B51C-37BA3AA3FD40}"/>
              </a:ext>
            </a:extLst>
          </p:cNvPr>
          <p:cNvSpPr>
            <a:spLocks noGrp="1"/>
          </p:cNvSpPr>
          <p:nvPr>
            <p:ph type="title"/>
          </p:nvPr>
        </p:nvSpPr>
        <p:spPr/>
        <p:txBody>
          <a:bodyPr/>
          <a:lstStyle/>
          <a:p>
            <a:r>
              <a:rPr lang="en-US" dirty="0"/>
              <a:t>Budget Module: Launch Celebration</a:t>
            </a:r>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9DA387A-449D-4652-8F7E-D9CDFF06A64F}"/>
              </a:ext>
            </a:extLst>
          </p:cNvPr>
          <p:cNvSpPr/>
          <p:nvPr/>
        </p:nvSpPr>
        <p:spPr>
          <a:xfrm>
            <a:off x="725597" y="2240128"/>
            <a:ext cx="9593802" cy="2455352"/>
          </a:xfrm>
          <a:prstGeom prst="rect">
            <a:avLst/>
          </a:prstGeom>
        </p:spPr>
        <p:txBody>
          <a:bodyPr wrap="square">
            <a:spAutoFit/>
          </a:bodyPr>
          <a:lstStyle/>
          <a:p>
            <a:pPr marL="285750" marR="0" lvl="0"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We are pleased to announce the successful </a:t>
            </a:r>
            <a:r>
              <a:rPr lang="en-US" sz="1400" dirty="0">
                <a:solidFill>
                  <a:srgbClr val="092F57"/>
                </a:solidFill>
                <a:latin typeface="Arial" panose="020B0604020202020204" pitchFamily="34" charset="0"/>
                <a:cs typeface="Arial" panose="020B0604020202020204" pitchFamily="34" charset="0"/>
              </a:rPr>
              <a:t>launch</a:t>
            </a:r>
            <a:r>
              <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 of the Luma Budget Module on Monday May 17</a:t>
            </a:r>
            <a:r>
              <a:rPr kumimoji="0" lang="en-US" sz="1400" b="0" i="0" u="none" strike="noStrike" kern="1200" cap="none" spc="0" normalizeH="0" baseline="30000" noProof="0" dirty="0">
                <a:ln>
                  <a:noFill/>
                </a:ln>
                <a:solidFill>
                  <a:srgbClr val="092F57"/>
                </a:solidFill>
                <a:effectLst/>
                <a:uLnTx/>
                <a:uFillTx/>
                <a:latin typeface="Arial" panose="020B0604020202020204" pitchFamily="34" charset="0"/>
                <a:ea typeface="+mn-ea"/>
                <a:cs typeface="Arial" panose="020B0604020202020204" pitchFamily="34" charset="0"/>
              </a:rPr>
              <a:t>th</a:t>
            </a:r>
            <a:r>
              <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t>
            </a:r>
          </a:p>
          <a:p>
            <a:pPr marL="285750" marR="0" lvl="0"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We are incredibly thankful for the tremendous support and teamwork associated with this effort from members of DFM and LSO, State agencies, and the project team. </a:t>
            </a:r>
          </a:p>
          <a:p>
            <a:pPr marL="285750" marR="0" lvl="0"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The Luma training team trained 130 personnel (Budget Analysts/Budget Controller).</a:t>
            </a:r>
          </a:p>
          <a:p>
            <a:pPr marL="285750" marR="0" lvl="0"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lang="en-US" sz="1400" dirty="0">
                <a:solidFill>
                  <a:srgbClr val="092F57"/>
                </a:solidFill>
                <a:latin typeface="Arial" panose="020B0604020202020204" pitchFamily="34" charset="0"/>
                <a:cs typeface="Arial" panose="020B0604020202020204" pitchFamily="34" charset="0"/>
              </a:rPr>
              <a:t>The web-based budget training for Budget Submitters and Directors is coming soon. </a:t>
            </a:r>
            <a:endPar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The Luma budget module is now available for FY23 budget development.</a:t>
            </a:r>
          </a:p>
          <a:p>
            <a:pPr marL="285750" marR="0" lvl="0"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All agency directors will approve their FY23 agency budgets in the Luma budget module. </a:t>
            </a:r>
          </a:p>
        </p:txBody>
      </p:sp>
    </p:spTree>
    <p:extLst>
      <p:ext uri="{BB962C8B-B14F-4D97-AF65-F5344CB8AC3E}">
        <p14:creationId xmlns:p14="http://schemas.microsoft.com/office/powerpoint/2010/main" val="326551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ABEE32-9F54-491A-86A8-B76563968586}"/>
              </a:ext>
            </a:extLst>
          </p:cNvPr>
          <p:cNvSpPr/>
          <p:nvPr/>
        </p:nvSpPr>
        <p:spPr>
          <a:xfrm>
            <a:off x="6008202" y="2302150"/>
            <a:ext cx="5380975" cy="1754326"/>
          </a:xfrm>
          <a:prstGeom prst="rect">
            <a:avLst/>
          </a:prstGeom>
        </p:spPr>
        <p:txBody>
          <a:bodyPr wrap="square">
            <a:spAutoFit/>
          </a:bodyPr>
          <a:lstStyle/>
          <a:p>
            <a:pPr algn="ctr"/>
            <a:r>
              <a:rPr lang="en-US" sz="3600" dirty="0">
                <a:solidFill>
                  <a:srgbClr val="092F57"/>
                </a:solidFill>
                <a:latin typeface="Arial" panose="020B0604020202020204" pitchFamily="34" charset="0"/>
                <a:cs typeface="Arial" panose="020B0604020202020204" pitchFamily="34" charset="0"/>
              </a:rPr>
              <a:t>Luma Finance &amp; Procurement Modules  </a:t>
            </a:r>
          </a:p>
          <a:p>
            <a:pPr algn="ctr"/>
            <a:r>
              <a:rPr lang="en-US" sz="3600" dirty="0">
                <a:solidFill>
                  <a:srgbClr val="092F57"/>
                </a:solidFill>
                <a:latin typeface="Arial" panose="020B0604020202020204" pitchFamily="34" charset="0"/>
                <a:cs typeface="Arial" panose="020B0604020202020204" pitchFamily="34" charset="0"/>
              </a:rPr>
              <a:t>Launch Update</a:t>
            </a:r>
          </a:p>
        </p:txBody>
      </p:sp>
      <p:cxnSp>
        <p:nvCxnSpPr>
          <p:cNvPr id="3" name="Straight Connector 2">
            <a:extLst>
              <a:ext uri="{FF2B5EF4-FFF2-40B4-BE49-F238E27FC236}">
                <a16:creationId xmlns:a16="http://schemas.microsoft.com/office/drawing/2014/main" id="{C02ABA53-8986-4459-9E06-B0753B241D13}"/>
              </a:ext>
            </a:extLst>
          </p:cNvPr>
          <p:cNvCxnSpPr>
            <a:cxnSpLocks/>
          </p:cNvCxnSpPr>
          <p:nvPr/>
        </p:nvCxnSpPr>
        <p:spPr>
          <a:xfrm>
            <a:off x="5556991" y="4056476"/>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9739988-8829-44E1-BD0F-EC3A20EC96AF}"/>
              </a:ext>
            </a:extLst>
          </p:cNvPr>
          <p:cNvGrpSpPr/>
          <p:nvPr/>
        </p:nvGrpSpPr>
        <p:grpSpPr>
          <a:xfrm>
            <a:off x="1319315" y="2400312"/>
            <a:ext cx="2320699" cy="1907418"/>
            <a:chOff x="1055546" y="2732149"/>
            <a:chExt cx="1944688" cy="1598369"/>
          </a:xfrm>
        </p:grpSpPr>
        <p:sp>
          <p:nvSpPr>
            <p:cNvPr id="6" name="Freeform 116">
              <a:extLst>
                <a:ext uri="{FF2B5EF4-FFF2-40B4-BE49-F238E27FC236}">
                  <a16:creationId xmlns:a16="http://schemas.microsoft.com/office/drawing/2014/main" id="{76F303CE-2006-4D7D-B585-99C5594A5372}"/>
                </a:ext>
              </a:extLst>
            </p:cNvPr>
            <p:cNvSpPr>
              <a:spLocks noEditPoints="1"/>
            </p:cNvSpPr>
            <p:nvPr/>
          </p:nvSpPr>
          <p:spPr bwMode="auto">
            <a:xfrm rot="20200939">
              <a:off x="1414357" y="2732149"/>
              <a:ext cx="582865" cy="725678"/>
            </a:xfrm>
            <a:custGeom>
              <a:avLst/>
              <a:gdLst>
                <a:gd name="T0" fmla="*/ 147 w 285"/>
                <a:gd name="T1" fmla="*/ 216 h 355"/>
                <a:gd name="T2" fmla="*/ 137 w 285"/>
                <a:gd name="T3" fmla="*/ 253 h 355"/>
                <a:gd name="T4" fmla="*/ 146 w 285"/>
                <a:gd name="T5" fmla="*/ 215 h 355"/>
                <a:gd name="T6" fmla="*/ 123 w 285"/>
                <a:gd name="T7" fmla="*/ 175 h 355"/>
                <a:gd name="T8" fmla="*/ 129 w 285"/>
                <a:gd name="T9" fmla="*/ 157 h 355"/>
                <a:gd name="T10" fmla="*/ 141 w 285"/>
                <a:gd name="T11" fmla="*/ 153 h 355"/>
                <a:gd name="T12" fmla="*/ 137 w 285"/>
                <a:gd name="T13" fmla="*/ 188 h 355"/>
                <a:gd name="T14" fmla="*/ 147 w 285"/>
                <a:gd name="T15" fmla="*/ 193 h 355"/>
                <a:gd name="T16" fmla="*/ 141 w 285"/>
                <a:gd name="T17" fmla="*/ 153 h 355"/>
                <a:gd name="T18" fmla="*/ 142 w 285"/>
                <a:gd name="T19" fmla="*/ 355 h 355"/>
                <a:gd name="T20" fmla="*/ 121 w 285"/>
                <a:gd name="T21" fmla="*/ 61 h 355"/>
                <a:gd name="T22" fmla="*/ 77 w 285"/>
                <a:gd name="T23" fmla="*/ 0 h 355"/>
                <a:gd name="T24" fmla="*/ 110 w 285"/>
                <a:gd name="T25" fmla="*/ 0 h 355"/>
                <a:gd name="T26" fmla="*/ 142 w 285"/>
                <a:gd name="T27" fmla="*/ 0 h 355"/>
                <a:gd name="T28" fmla="*/ 174 w 285"/>
                <a:gd name="T29" fmla="*/ 0 h 355"/>
                <a:gd name="T30" fmla="*/ 207 w 285"/>
                <a:gd name="T31" fmla="*/ 0 h 355"/>
                <a:gd name="T32" fmla="*/ 285 w 285"/>
                <a:gd name="T33" fmla="*/ 268 h 355"/>
                <a:gd name="T34" fmla="*/ 155 w 285"/>
                <a:gd name="T35" fmla="*/ 196 h 355"/>
                <a:gd name="T36" fmla="*/ 167 w 285"/>
                <a:gd name="T37" fmla="*/ 163 h 355"/>
                <a:gd name="T38" fmla="*/ 176 w 285"/>
                <a:gd name="T39" fmla="*/ 148 h 355"/>
                <a:gd name="T40" fmla="*/ 155 w 285"/>
                <a:gd name="T41" fmla="*/ 123 h 355"/>
                <a:gd name="T42" fmla="*/ 147 w 285"/>
                <a:gd name="T43" fmla="*/ 138 h 355"/>
                <a:gd name="T44" fmla="*/ 137 w 285"/>
                <a:gd name="T45" fmla="*/ 138 h 355"/>
                <a:gd name="T46" fmla="*/ 129 w 285"/>
                <a:gd name="T47" fmla="*/ 123 h 355"/>
                <a:gd name="T48" fmla="*/ 115 w 285"/>
                <a:gd name="T49" fmla="*/ 148 h 355"/>
                <a:gd name="T50" fmla="*/ 114 w 285"/>
                <a:gd name="T51" fmla="*/ 196 h 355"/>
                <a:gd name="T52" fmla="*/ 129 w 285"/>
                <a:gd name="T53" fmla="*/ 252 h 355"/>
                <a:gd name="T54" fmla="*/ 111 w 285"/>
                <a:gd name="T55" fmla="*/ 241 h 355"/>
                <a:gd name="T56" fmla="*/ 116 w 285"/>
                <a:gd name="T57" fmla="*/ 264 h 355"/>
                <a:gd name="T58" fmla="*/ 129 w 285"/>
                <a:gd name="T59" fmla="*/ 284 h 355"/>
                <a:gd name="T60" fmla="*/ 137 w 285"/>
                <a:gd name="T61" fmla="*/ 269 h 355"/>
                <a:gd name="T62" fmla="*/ 147 w 285"/>
                <a:gd name="T63" fmla="*/ 284 h 355"/>
                <a:gd name="T64" fmla="*/ 155 w 285"/>
                <a:gd name="T65" fmla="*/ 267 h 355"/>
                <a:gd name="T66" fmla="*/ 181 w 285"/>
                <a:gd name="T67" fmla="*/ 238 h 355"/>
                <a:gd name="T68" fmla="*/ 155 w 285"/>
                <a:gd name="T69" fmla="*/ 220 h 355"/>
                <a:gd name="T70" fmla="*/ 158 w 285"/>
                <a:gd name="T71" fmla="*/ 246 h 355"/>
                <a:gd name="T72" fmla="*/ 155 w 285"/>
                <a:gd name="T73" fmla="*/ 22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355">
                  <a:moveTo>
                    <a:pt x="146" y="215"/>
                  </a:moveTo>
                  <a:cubicBezTo>
                    <a:pt x="146" y="215"/>
                    <a:pt x="147" y="215"/>
                    <a:pt x="147" y="216"/>
                  </a:cubicBezTo>
                  <a:cubicBezTo>
                    <a:pt x="147" y="253"/>
                    <a:pt x="147" y="253"/>
                    <a:pt x="147" y="253"/>
                  </a:cubicBezTo>
                  <a:cubicBezTo>
                    <a:pt x="144" y="253"/>
                    <a:pt x="141" y="254"/>
                    <a:pt x="137" y="253"/>
                  </a:cubicBezTo>
                  <a:cubicBezTo>
                    <a:pt x="137" y="210"/>
                    <a:pt x="137" y="210"/>
                    <a:pt x="137" y="210"/>
                  </a:cubicBezTo>
                  <a:cubicBezTo>
                    <a:pt x="140" y="212"/>
                    <a:pt x="143" y="213"/>
                    <a:pt x="146" y="215"/>
                  </a:cubicBezTo>
                  <a:close/>
                  <a:moveTo>
                    <a:pt x="126" y="159"/>
                  </a:moveTo>
                  <a:cubicBezTo>
                    <a:pt x="123" y="162"/>
                    <a:pt x="121" y="168"/>
                    <a:pt x="123" y="175"/>
                  </a:cubicBezTo>
                  <a:cubicBezTo>
                    <a:pt x="124" y="178"/>
                    <a:pt x="126" y="180"/>
                    <a:pt x="129" y="183"/>
                  </a:cubicBezTo>
                  <a:cubicBezTo>
                    <a:pt x="129" y="157"/>
                    <a:pt x="129" y="157"/>
                    <a:pt x="129" y="157"/>
                  </a:cubicBezTo>
                  <a:cubicBezTo>
                    <a:pt x="128" y="157"/>
                    <a:pt x="127" y="158"/>
                    <a:pt x="126" y="159"/>
                  </a:cubicBezTo>
                  <a:close/>
                  <a:moveTo>
                    <a:pt x="141" y="153"/>
                  </a:moveTo>
                  <a:cubicBezTo>
                    <a:pt x="140" y="153"/>
                    <a:pt x="138" y="153"/>
                    <a:pt x="137" y="154"/>
                  </a:cubicBezTo>
                  <a:cubicBezTo>
                    <a:pt x="137" y="188"/>
                    <a:pt x="137" y="188"/>
                    <a:pt x="137" y="188"/>
                  </a:cubicBezTo>
                  <a:cubicBezTo>
                    <a:pt x="140" y="189"/>
                    <a:pt x="143" y="191"/>
                    <a:pt x="146" y="192"/>
                  </a:cubicBezTo>
                  <a:cubicBezTo>
                    <a:pt x="147" y="192"/>
                    <a:pt x="147" y="192"/>
                    <a:pt x="147" y="193"/>
                  </a:cubicBezTo>
                  <a:cubicBezTo>
                    <a:pt x="147" y="154"/>
                    <a:pt x="147" y="154"/>
                    <a:pt x="147" y="154"/>
                  </a:cubicBezTo>
                  <a:cubicBezTo>
                    <a:pt x="145" y="153"/>
                    <a:pt x="143" y="153"/>
                    <a:pt x="141" y="153"/>
                  </a:cubicBezTo>
                  <a:close/>
                  <a:moveTo>
                    <a:pt x="285" y="268"/>
                  </a:moveTo>
                  <a:cubicBezTo>
                    <a:pt x="285" y="347"/>
                    <a:pt x="221" y="355"/>
                    <a:pt x="142" y="355"/>
                  </a:cubicBezTo>
                  <a:cubicBezTo>
                    <a:pt x="63" y="355"/>
                    <a:pt x="0" y="347"/>
                    <a:pt x="0" y="268"/>
                  </a:cubicBezTo>
                  <a:cubicBezTo>
                    <a:pt x="0" y="197"/>
                    <a:pt x="52" y="82"/>
                    <a:pt x="121" y="61"/>
                  </a:cubicBezTo>
                  <a:cubicBezTo>
                    <a:pt x="96" y="53"/>
                    <a:pt x="77" y="29"/>
                    <a:pt x="77" y="0"/>
                  </a:cubicBezTo>
                  <a:cubicBezTo>
                    <a:pt x="77" y="0"/>
                    <a:pt x="77" y="0"/>
                    <a:pt x="77" y="0"/>
                  </a:cubicBezTo>
                  <a:cubicBezTo>
                    <a:pt x="82" y="3"/>
                    <a:pt x="88" y="4"/>
                    <a:pt x="94" y="4"/>
                  </a:cubicBezTo>
                  <a:cubicBezTo>
                    <a:pt x="100" y="4"/>
                    <a:pt x="105" y="3"/>
                    <a:pt x="110" y="0"/>
                  </a:cubicBezTo>
                  <a:cubicBezTo>
                    <a:pt x="114" y="3"/>
                    <a:pt x="120" y="4"/>
                    <a:pt x="126" y="4"/>
                  </a:cubicBezTo>
                  <a:cubicBezTo>
                    <a:pt x="132" y="4"/>
                    <a:pt x="138" y="3"/>
                    <a:pt x="142" y="0"/>
                  </a:cubicBezTo>
                  <a:cubicBezTo>
                    <a:pt x="147" y="3"/>
                    <a:pt x="152" y="4"/>
                    <a:pt x="158" y="4"/>
                  </a:cubicBezTo>
                  <a:cubicBezTo>
                    <a:pt x="164" y="4"/>
                    <a:pt x="170" y="3"/>
                    <a:pt x="174" y="0"/>
                  </a:cubicBezTo>
                  <a:cubicBezTo>
                    <a:pt x="179" y="3"/>
                    <a:pt x="184" y="4"/>
                    <a:pt x="190" y="4"/>
                  </a:cubicBezTo>
                  <a:cubicBezTo>
                    <a:pt x="197" y="4"/>
                    <a:pt x="202" y="3"/>
                    <a:pt x="207" y="0"/>
                  </a:cubicBezTo>
                  <a:cubicBezTo>
                    <a:pt x="207" y="29"/>
                    <a:pt x="189" y="53"/>
                    <a:pt x="163" y="61"/>
                  </a:cubicBezTo>
                  <a:cubicBezTo>
                    <a:pt x="232" y="82"/>
                    <a:pt x="285" y="197"/>
                    <a:pt x="285" y="268"/>
                  </a:cubicBezTo>
                  <a:close/>
                  <a:moveTo>
                    <a:pt x="180" y="220"/>
                  </a:moveTo>
                  <a:cubicBezTo>
                    <a:pt x="176" y="208"/>
                    <a:pt x="166" y="202"/>
                    <a:pt x="155" y="196"/>
                  </a:cubicBezTo>
                  <a:cubicBezTo>
                    <a:pt x="155" y="156"/>
                    <a:pt x="155" y="156"/>
                    <a:pt x="155" y="156"/>
                  </a:cubicBezTo>
                  <a:cubicBezTo>
                    <a:pt x="160" y="158"/>
                    <a:pt x="163" y="160"/>
                    <a:pt x="167" y="163"/>
                  </a:cubicBezTo>
                  <a:cubicBezTo>
                    <a:pt x="168" y="163"/>
                    <a:pt x="169" y="164"/>
                    <a:pt x="170" y="165"/>
                  </a:cubicBezTo>
                  <a:cubicBezTo>
                    <a:pt x="172" y="159"/>
                    <a:pt x="174" y="153"/>
                    <a:pt x="176" y="148"/>
                  </a:cubicBezTo>
                  <a:cubicBezTo>
                    <a:pt x="170" y="144"/>
                    <a:pt x="163" y="140"/>
                    <a:pt x="155" y="139"/>
                  </a:cubicBezTo>
                  <a:cubicBezTo>
                    <a:pt x="155" y="123"/>
                    <a:pt x="155" y="123"/>
                    <a:pt x="155" y="123"/>
                  </a:cubicBezTo>
                  <a:cubicBezTo>
                    <a:pt x="147" y="123"/>
                    <a:pt x="147" y="123"/>
                    <a:pt x="147" y="123"/>
                  </a:cubicBezTo>
                  <a:cubicBezTo>
                    <a:pt x="147" y="138"/>
                    <a:pt x="147" y="138"/>
                    <a:pt x="147" y="138"/>
                  </a:cubicBezTo>
                  <a:cubicBezTo>
                    <a:pt x="145" y="138"/>
                    <a:pt x="142" y="138"/>
                    <a:pt x="139" y="138"/>
                  </a:cubicBezTo>
                  <a:cubicBezTo>
                    <a:pt x="139" y="138"/>
                    <a:pt x="138" y="138"/>
                    <a:pt x="137" y="138"/>
                  </a:cubicBezTo>
                  <a:cubicBezTo>
                    <a:pt x="137" y="123"/>
                    <a:pt x="137" y="123"/>
                    <a:pt x="137" y="123"/>
                  </a:cubicBezTo>
                  <a:cubicBezTo>
                    <a:pt x="129" y="123"/>
                    <a:pt x="129" y="123"/>
                    <a:pt x="129" y="123"/>
                  </a:cubicBezTo>
                  <a:cubicBezTo>
                    <a:pt x="129" y="140"/>
                    <a:pt x="129" y="140"/>
                    <a:pt x="129" y="140"/>
                  </a:cubicBezTo>
                  <a:cubicBezTo>
                    <a:pt x="123" y="141"/>
                    <a:pt x="119" y="144"/>
                    <a:pt x="115" y="148"/>
                  </a:cubicBezTo>
                  <a:cubicBezTo>
                    <a:pt x="109" y="153"/>
                    <a:pt x="105" y="161"/>
                    <a:pt x="105" y="171"/>
                  </a:cubicBezTo>
                  <a:cubicBezTo>
                    <a:pt x="104" y="183"/>
                    <a:pt x="108" y="190"/>
                    <a:pt x="114" y="196"/>
                  </a:cubicBezTo>
                  <a:cubicBezTo>
                    <a:pt x="119" y="200"/>
                    <a:pt x="124" y="203"/>
                    <a:pt x="129" y="206"/>
                  </a:cubicBezTo>
                  <a:cubicBezTo>
                    <a:pt x="129" y="252"/>
                    <a:pt x="129" y="252"/>
                    <a:pt x="129" y="252"/>
                  </a:cubicBezTo>
                  <a:cubicBezTo>
                    <a:pt x="123" y="250"/>
                    <a:pt x="118" y="246"/>
                    <a:pt x="114" y="243"/>
                  </a:cubicBezTo>
                  <a:cubicBezTo>
                    <a:pt x="113" y="242"/>
                    <a:pt x="112" y="241"/>
                    <a:pt x="111" y="241"/>
                  </a:cubicBezTo>
                  <a:cubicBezTo>
                    <a:pt x="108" y="246"/>
                    <a:pt x="106" y="252"/>
                    <a:pt x="103" y="257"/>
                  </a:cubicBezTo>
                  <a:cubicBezTo>
                    <a:pt x="107" y="260"/>
                    <a:pt x="111" y="262"/>
                    <a:pt x="116" y="264"/>
                  </a:cubicBezTo>
                  <a:cubicBezTo>
                    <a:pt x="120" y="266"/>
                    <a:pt x="124" y="268"/>
                    <a:pt x="129" y="268"/>
                  </a:cubicBezTo>
                  <a:cubicBezTo>
                    <a:pt x="129" y="284"/>
                    <a:pt x="129" y="284"/>
                    <a:pt x="129" y="284"/>
                  </a:cubicBezTo>
                  <a:cubicBezTo>
                    <a:pt x="137" y="284"/>
                    <a:pt x="137" y="284"/>
                    <a:pt x="137" y="284"/>
                  </a:cubicBezTo>
                  <a:cubicBezTo>
                    <a:pt x="137" y="269"/>
                    <a:pt x="137" y="269"/>
                    <a:pt x="137" y="269"/>
                  </a:cubicBezTo>
                  <a:cubicBezTo>
                    <a:pt x="141" y="269"/>
                    <a:pt x="144" y="269"/>
                    <a:pt x="147" y="269"/>
                  </a:cubicBezTo>
                  <a:cubicBezTo>
                    <a:pt x="147" y="284"/>
                    <a:pt x="147" y="284"/>
                    <a:pt x="147" y="284"/>
                  </a:cubicBezTo>
                  <a:cubicBezTo>
                    <a:pt x="155" y="284"/>
                    <a:pt x="155" y="284"/>
                    <a:pt x="155" y="284"/>
                  </a:cubicBezTo>
                  <a:cubicBezTo>
                    <a:pt x="155" y="267"/>
                    <a:pt x="155" y="267"/>
                    <a:pt x="155" y="267"/>
                  </a:cubicBezTo>
                  <a:cubicBezTo>
                    <a:pt x="159" y="266"/>
                    <a:pt x="162" y="264"/>
                    <a:pt x="165" y="262"/>
                  </a:cubicBezTo>
                  <a:cubicBezTo>
                    <a:pt x="173" y="257"/>
                    <a:pt x="179" y="249"/>
                    <a:pt x="181" y="238"/>
                  </a:cubicBezTo>
                  <a:cubicBezTo>
                    <a:pt x="182" y="232"/>
                    <a:pt x="181" y="225"/>
                    <a:pt x="180" y="220"/>
                  </a:cubicBezTo>
                  <a:close/>
                  <a:moveTo>
                    <a:pt x="155" y="220"/>
                  </a:moveTo>
                  <a:cubicBezTo>
                    <a:pt x="155" y="249"/>
                    <a:pt x="155" y="249"/>
                    <a:pt x="155" y="249"/>
                  </a:cubicBezTo>
                  <a:cubicBezTo>
                    <a:pt x="156" y="248"/>
                    <a:pt x="157" y="247"/>
                    <a:pt x="158" y="246"/>
                  </a:cubicBezTo>
                  <a:cubicBezTo>
                    <a:pt x="161" y="242"/>
                    <a:pt x="162" y="238"/>
                    <a:pt x="162" y="233"/>
                  </a:cubicBezTo>
                  <a:cubicBezTo>
                    <a:pt x="162" y="227"/>
                    <a:pt x="159" y="223"/>
                    <a:pt x="155" y="22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grpSp>
          <p:nvGrpSpPr>
            <p:cNvPr id="7" name="Group 6">
              <a:extLst>
                <a:ext uri="{FF2B5EF4-FFF2-40B4-BE49-F238E27FC236}">
                  <a16:creationId xmlns:a16="http://schemas.microsoft.com/office/drawing/2014/main" id="{DAC8195F-AE89-469A-A628-E8573ED684E8}"/>
                </a:ext>
              </a:extLst>
            </p:cNvPr>
            <p:cNvGrpSpPr/>
            <p:nvPr/>
          </p:nvGrpSpPr>
          <p:grpSpPr>
            <a:xfrm flipH="1">
              <a:off x="1055546" y="3094988"/>
              <a:ext cx="1130300" cy="882650"/>
              <a:chOff x="7634288" y="798513"/>
              <a:chExt cx="1130300" cy="882650"/>
            </a:xfrm>
            <a:solidFill>
              <a:schemeClr val="bg1"/>
            </a:solidFill>
          </p:grpSpPr>
          <p:sp>
            <p:nvSpPr>
              <p:cNvPr id="9" name="Freeform 47">
                <a:extLst>
                  <a:ext uri="{FF2B5EF4-FFF2-40B4-BE49-F238E27FC236}">
                    <a16:creationId xmlns:a16="http://schemas.microsoft.com/office/drawing/2014/main" id="{5486F607-F7A9-4825-BE12-2414D47704A0}"/>
                  </a:ext>
                </a:extLst>
              </p:cNvPr>
              <p:cNvSpPr>
                <a:spLocks/>
              </p:cNvSpPr>
              <p:nvPr/>
            </p:nvSpPr>
            <p:spPr bwMode="auto">
              <a:xfrm>
                <a:off x="7634288" y="798513"/>
                <a:ext cx="1130300" cy="719138"/>
              </a:xfrm>
              <a:custGeom>
                <a:avLst/>
                <a:gdLst>
                  <a:gd name="T0" fmla="*/ 466 w 503"/>
                  <a:gd name="T1" fmla="*/ 0 h 320"/>
                  <a:gd name="T2" fmla="*/ 438 w 503"/>
                  <a:gd name="T3" fmla="*/ 0 h 320"/>
                  <a:gd name="T4" fmla="*/ 395 w 503"/>
                  <a:gd name="T5" fmla="*/ 0 h 320"/>
                  <a:gd name="T6" fmla="*/ 383 w 503"/>
                  <a:gd name="T7" fmla="*/ 0 h 320"/>
                  <a:gd name="T8" fmla="*/ 367 w 503"/>
                  <a:gd name="T9" fmla="*/ 46 h 320"/>
                  <a:gd name="T10" fmla="*/ 366 w 503"/>
                  <a:gd name="T11" fmla="*/ 47 h 320"/>
                  <a:gd name="T12" fmla="*/ 365 w 503"/>
                  <a:gd name="T13" fmla="*/ 51 h 320"/>
                  <a:gd name="T14" fmla="*/ 363 w 503"/>
                  <a:gd name="T15" fmla="*/ 51 h 320"/>
                  <a:gd name="T16" fmla="*/ 362 w 503"/>
                  <a:gd name="T17" fmla="*/ 51 h 320"/>
                  <a:gd name="T18" fmla="*/ 353 w 503"/>
                  <a:gd name="T19" fmla="*/ 51 h 320"/>
                  <a:gd name="T20" fmla="*/ 353 w 503"/>
                  <a:gd name="T21" fmla="*/ 51 h 320"/>
                  <a:gd name="T22" fmla="*/ 65 w 503"/>
                  <a:gd name="T23" fmla="*/ 51 h 320"/>
                  <a:gd name="T24" fmla="*/ 57 w 503"/>
                  <a:gd name="T25" fmla="*/ 51 h 320"/>
                  <a:gd name="T26" fmla="*/ 50 w 503"/>
                  <a:gd name="T27" fmla="*/ 51 h 320"/>
                  <a:gd name="T28" fmla="*/ 14 w 503"/>
                  <a:gd name="T29" fmla="*/ 51 h 320"/>
                  <a:gd name="T30" fmla="*/ 3 w 503"/>
                  <a:gd name="T31" fmla="*/ 56 h 320"/>
                  <a:gd name="T32" fmla="*/ 1 w 503"/>
                  <a:gd name="T33" fmla="*/ 68 h 320"/>
                  <a:gd name="T34" fmla="*/ 55 w 503"/>
                  <a:gd name="T35" fmla="*/ 226 h 320"/>
                  <a:gd name="T36" fmla="*/ 79 w 503"/>
                  <a:gd name="T37" fmla="*/ 244 h 320"/>
                  <a:gd name="T38" fmla="*/ 296 w 503"/>
                  <a:gd name="T39" fmla="*/ 244 h 320"/>
                  <a:gd name="T40" fmla="*/ 285 w 503"/>
                  <a:gd name="T41" fmla="*/ 274 h 320"/>
                  <a:gd name="T42" fmla="*/ 43 w 503"/>
                  <a:gd name="T43" fmla="*/ 274 h 320"/>
                  <a:gd name="T44" fmla="*/ 32 w 503"/>
                  <a:gd name="T45" fmla="*/ 286 h 320"/>
                  <a:gd name="T46" fmla="*/ 32 w 503"/>
                  <a:gd name="T47" fmla="*/ 309 h 320"/>
                  <a:gd name="T48" fmla="*/ 43 w 503"/>
                  <a:gd name="T49" fmla="*/ 320 h 320"/>
                  <a:gd name="T50" fmla="*/ 269 w 503"/>
                  <a:gd name="T51" fmla="*/ 320 h 320"/>
                  <a:gd name="T52" fmla="*/ 311 w 503"/>
                  <a:gd name="T53" fmla="*/ 320 h 320"/>
                  <a:gd name="T54" fmla="*/ 323 w 503"/>
                  <a:gd name="T55" fmla="*/ 320 h 320"/>
                  <a:gd name="T56" fmla="*/ 420 w 503"/>
                  <a:gd name="T57" fmla="*/ 50 h 320"/>
                  <a:gd name="T58" fmla="*/ 492 w 503"/>
                  <a:gd name="T59" fmla="*/ 50 h 320"/>
                  <a:gd name="T60" fmla="*/ 503 w 503"/>
                  <a:gd name="T61" fmla="*/ 38 h 320"/>
                  <a:gd name="T62" fmla="*/ 503 w 503"/>
                  <a:gd name="T63" fmla="*/ 37 h 320"/>
                  <a:gd name="T64" fmla="*/ 466 w 503"/>
                  <a:gd name="T6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3" h="320">
                    <a:moveTo>
                      <a:pt x="466" y="0"/>
                    </a:moveTo>
                    <a:cubicBezTo>
                      <a:pt x="438" y="0"/>
                      <a:pt x="438" y="0"/>
                      <a:pt x="438" y="0"/>
                    </a:cubicBezTo>
                    <a:cubicBezTo>
                      <a:pt x="395" y="0"/>
                      <a:pt x="395" y="0"/>
                      <a:pt x="395" y="0"/>
                    </a:cubicBezTo>
                    <a:cubicBezTo>
                      <a:pt x="383" y="0"/>
                      <a:pt x="383" y="0"/>
                      <a:pt x="383" y="0"/>
                    </a:cubicBezTo>
                    <a:cubicBezTo>
                      <a:pt x="367" y="46"/>
                      <a:pt x="367" y="46"/>
                      <a:pt x="367" y="46"/>
                    </a:cubicBezTo>
                    <a:cubicBezTo>
                      <a:pt x="366" y="47"/>
                      <a:pt x="366" y="47"/>
                      <a:pt x="366" y="47"/>
                    </a:cubicBezTo>
                    <a:cubicBezTo>
                      <a:pt x="365" y="51"/>
                      <a:pt x="365" y="51"/>
                      <a:pt x="365" y="51"/>
                    </a:cubicBezTo>
                    <a:cubicBezTo>
                      <a:pt x="363" y="51"/>
                      <a:pt x="363" y="51"/>
                      <a:pt x="363" y="51"/>
                    </a:cubicBezTo>
                    <a:cubicBezTo>
                      <a:pt x="362" y="51"/>
                      <a:pt x="362" y="51"/>
                      <a:pt x="362" y="51"/>
                    </a:cubicBezTo>
                    <a:cubicBezTo>
                      <a:pt x="353" y="51"/>
                      <a:pt x="353" y="51"/>
                      <a:pt x="353" y="51"/>
                    </a:cubicBezTo>
                    <a:cubicBezTo>
                      <a:pt x="353" y="51"/>
                      <a:pt x="353" y="51"/>
                      <a:pt x="353" y="51"/>
                    </a:cubicBezTo>
                    <a:cubicBezTo>
                      <a:pt x="65" y="51"/>
                      <a:pt x="65" y="51"/>
                      <a:pt x="65" y="51"/>
                    </a:cubicBezTo>
                    <a:cubicBezTo>
                      <a:pt x="57" y="51"/>
                      <a:pt x="57" y="51"/>
                      <a:pt x="57" y="51"/>
                    </a:cubicBezTo>
                    <a:cubicBezTo>
                      <a:pt x="50" y="51"/>
                      <a:pt x="50" y="51"/>
                      <a:pt x="50" y="51"/>
                    </a:cubicBezTo>
                    <a:cubicBezTo>
                      <a:pt x="14" y="51"/>
                      <a:pt x="14" y="51"/>
                      <a:pt x="14" y="51"/>
                    </a:cubicBezTo>
                    <a:cubicBezTo>
                      <a:pt x="9" y="51"/>
                      <a:pt x="5" y="53"/>
                      <a:pt x="3" y="56"/>
                    </a:cubicBezTo>
                    <a:cubicBezTo>
                      <a:pt x="0" y="60"/>
                      <a:pt x="0" y="64"/>
                      <a:pt x="1" y="68"/>
                    </a:cubicBezTo>
                    <a:cubicBezTo>
                      <a:pt x="55" y="226"/>
                      <a:pt x="55" y="226"/>
                      <a:pt x="55" y="226"/>
                    </a:cubicBezTo>
                    <a:cubicBezTo>
                      <a:pt x="58" y="237"/>
                      <a:pt x="68" y="244"/>
                      <a:pt x="79" y="244"/>
                    </a:cubicBezTo>
                    <a:cubicBezTo>
                      <a:pt x="296" y="244"/>
                      <a:pt x="296" y="244"/>
                      <a:pt x="296" y="244"/>
                    </a:cubicBezTo>
                    <a:cubicBezTo>
                      <a:pt x="285" y="274"/>
                      <a:pt x="285" y="274"/>
                      <a:pt x="285" y="274"/>
                    </a:cubicBezTo>
                    <a:cubicBezTo>
                      <a:pt x="43" y="274"/>
                      <a:pt x="43" y="274"/>
                      <a:pt x="43" y="274"/>
                    </a:cubicBezTo>
                    <a:cubicBezTo>
                      <a:pt x="37" y="274"/>
                      <a:pt x="32" y="279"/>
                      <a:pt x="32" y="286"/>
                    </a:cubicBezTo>
                    <a:cubicBezTo>
                      <a:pt x="32" y="309"/>
                      <a:pt x="32" y="309"/>
                      <a:pt x="32" y="309"/>
                    </a:cubicBezTo>
                    <a:cubicBezTo>
                      <a:pt x="32" y="315"/>
                      <a:pt x="37" y="320"/>
                      <a:pt x="43" y="320"/>
                    </a:cubicBezTo>
                    <a:cubicBezTo>
                      <a:pt x="269" y="320"/>
                      <a:pt x="269" y="320"/>
                      <a:pt x="269" y="320"/>
                    </a:cubicBezTo>
                    <a:cubicBezTo>
                      <a:pt x="311" y="320"/>
                      <a:pt x="311" y="320"/>
                      <a:pt x="311" y="320"/>
                    </a:cubicBezTo>
                    <a:cubicBezTo>
                      <a:pt x="323" y="320"/>
                      <a:pt x="323" y="320"/>
                      <a:pt x="323" y="320"/>
                    </a:cubicBezTo>
                    <a:cubicBezTo>
                      <a:pt x="420" y="50"/>
                      <a:pt x="420" y="50"/>
                      <a:pt x="420" y="50"/>
                    </a:cubicBezTo>
                    <a:cubicBezTo>
                      <a:pt x="492" y="50"/>
                      <a:pt x="492" y="50"/>
                      <a:pt x="492" y="50"/>
                    </a:cubicBezTo>
                    <a:cubicBezTo>
                      <a:pt x="498" y="50"/>
                      <a:pt x="503" y="45"/>
                      <a:pt x="503" y="38"/>
                    </a:cubicBezTo>
                    <a:cubicBezTo>
                      <a:pt x="503" y="37"/>
                      <a:pt x="503" y="37"/>
                      <a:pt x="503" y="37"/>
                    </a:cubicBezTo>
                    <a:cubicBezTo>
                      <a:pt x="503" y="17"/>
                      <a:pt x="487" y="0"/>
                      <a:pt x="4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Oval 48">
                <a:extLst>
                  <a:ext uri="{FF2B5EF4-FFF2-40B4-BE49-F238E27FC236}">
                    <a16:creationId xmlns:a16="http://schemas.microsoft.com/office/drawing/2014/main" id="{7E9BBF99-3C33-44D7-B65C-84A9E6AAC656}"/>
                  </a:ext>
                </a:extLst>
              </p:cNvPr>
              <p:cNvSpPr>
                <a:spLocks noChangeArrowheads="1"/>
              </p:cNvSpPr>
              <p:nvPr/>
            </p:nvSpPr>
            <p:spPr bwMode="auto">
              <a:xfrm>
                <a:off x="8205788" y="1552575"/>
                <a:ext cx="130175" cy="1285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49">
                <a:extLst>
                  <a:ext uri="{FF2B5EF4-FFF2-40B4-BE49-F238E27FC236}">
                    <a16:creationId xmlns:a16="http://schemas.microsoft.com/office/drawing/2014/main" id="{9B693213-0588-4503-BC69-83BAC23C35B2}"/>
                  </a:ext>
                </a:extLst>
              </p:cNvPr>
              <p:cNvSpPr>
                <a:spLocks noChangeArrowheads="1"/>
              </p:cNvSpPr>
              <p:nvPr/>
            </p:nvSpPr>
            <p:spPr bwMode="auto">
              <a:xfrm>
                <a:off x="7769225" y="1552575"/>
                <a:ext cx="127000" cy="1285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Freeform 28">
              <a:extLst>
                <a:ext uri="{FF2B5EF4-FFF2-40B4-BE49-F238E27FC236}">
                  <a16:creationId xmlns:a16="http://schemas.microsoft.com/office/drawing/2014/main" id="{85F148FF-9CD5-4F6D-B577-590EDAFFDC0C}"/>
                </a:ext>
              </a:extLst>
            </p:cNvPr>
            <p:cNvSpPr>
              <a:spLocks noEditPoints="1"/>
            </p:cNvSpPr>
            <p:nvPr/>
          </p:nvSpPr>
          <p:spPr bwMode="auto">
            <a:xfrm>
              <a:off x="1987409" y="3370080"/>
              <a:ext cx="1012825" cy="960438"/>
            </a:xfrm>
            <a:custGeom>
              <a:avLst/>
              <a:gdLst>
                <a:gd name="T0" fmla="*/ 240 w 430"/>
                <a:gd name="T1" fmla="*/ 307 h 408"/>
                <a:gd name="T2" fmla="*/ 39 w 430"/>
                <a:gd name="T3" fmla="*/ 273 h 408"/>
                <a:gd name="T4" fmla="*/ 347 w 430"/>
                <a:gd name="T5" fmla="*/ 96 h 408"/>
                <a:gd name="T6" fmla="*/ 323 w 430"/>
                <a:gd name="T7" fmla="*/ 101 h 408"/>
                <a:gd name="T8" fmla="*/ 283 w 430"/>
                <a:gd name="T9" fmla="*/ 89 h 408"/>
                <a:gd name="T10" fmla="*/ 316 w 430"/>
                <a:gd name="T11" fmla="*/ 91 h 408"/>
                <a:gd name="T12" fmla="*/ 315 w 430"/>
                <a:gd name="T13" fmla="*/ 82 h 408"/>
                <a:gd name="T14" fmla="*/ 280 w 430"/>
                <a:gd name="T15" fmla="*/ 79 h 408"/>
                <a:gd name="T16" fmla="*/ 253 w 430"/>
                <a:gd name="T17" fmla="*/ 63 h 408"/>
                <a:gd name="T18" fmla="*/ 262 w 430"/>
                <a:gd name="T19" fmla="*/ 48 h 408"/>
                <a:gd name="T20" fmla="*/ 286 w 430"/>
                <a:gd name="T21" fmla="*/ 45 h 408"/>
                <a:gd name="T22" fmla="*/ 299 w 430"/>
                <a:gd name="T23" fmla="*/ 61 h 408"/>
                <a:gd name="T24" fmla="*/ 274 w 430"/>
                <a:gd name="T25" fmla="*/ 57 h 408"/>
                <a:gd name="T26" fmla="*/ 294 w 430"/>
                <a:gd name="T27" fmla="*/ 66 h 408"/>
                <a:gd name="T28" fmla="*/ 334 w 430"/>
                <a:gd name="T29" fmla="*/ 71 h 408"/>
                <a:gd name="T30" fmla="*/ 342 w 430"/>
                <a:gd name="T31" fmla="*/ 93 h 408"/>
                <a:gd name="T32" fmla="*/ 180 w 430"/>
                <a:gd name="T33" fmla="*/ 175 h 408"/>
                <a:gd name="T34" fmla="*/ 149 w 430"/>
                <a:gd name="T35" fmla="*/ 177 h 408"/>
                <a:gd name="T36" fmla="*/ 131 w 430"/>
                <a:gd name="T37" fmla="*/ 157 h 408"/>
                <a:gd name="T38" fmla="*/ 164 w 430"/>
                <a:gd name="T39" fmla="*/ 165 h 408"/>
                <a:gd name="T40" fmla="*/ 148 w 430"/>
                <a:gd name="T41" fmla="*/ 152 h 408"/>
                <a:gd name="T42" fmla="*/ 101 w 430"/>
                <a:gd name="T43" fmla="*/ 147 h 408"/>
                <a:gd name="T44" fmla="*/ 95 w 430"/>
                <a:gd name="T45" fmla="*/ 126 h 408"/>
                <a:gd name="T46" fmla="*/ 108 w 430"/>
                <a:gd name="T47" fmla="*/ 114 h 408"/>
                <a:gd name="T48" fmla="*/ 136 w 430"/>
                <a:gd name="T49" fmla="*/ 119 h 408"/>
                <a:gd name="T50" fmla="*/ 130 w 430"/>
                <a:gd name="T51" fmla="*/ 137 h 408"/>
                <a:gd name="T52" fmla="*/ 113 w 430"/>
                <a:gd name="T53" fmla="*/ 132 h 408"/>
                <a:gd name="T54" fmla="*/ 153 w 430"/>
                <a:gd name="T55" fmla="*/ 139 h 408"/>
                <a:gd name="T56" fmla="*/ 186 w 430"/>
                <a:gd name="T57" fmla="*/ 150 h 408"/>
                <a:gd name="T58" fmla="*/ 319 w 430"/>
                <a:gd name="T59" fmla="*/ 271 h 408"/>
                <a:gd name="T60" fmla="*/ 320 w 430"/>
                <a:gd name="T61" fmla="*/ 253 h 408"/>
                <a:gd name="T62" fmla="*/ 241 w 430"/>
                <a:gd name="T63" fmla="*/ 236 h 408"/>
                <a:gd name="T64" fmla="*/ 39 w 430"/>
                <a:gd name="T65" fmla="*/ 202 h 408"/>
                <a:gd name="T66" fmla="*/ 321 w 430"/>
                <a:gd name="T67" fmla="*/ 199 h 408"/>
                <a:gd name="T68" fmla="*/ 398 w 430"/>
                <a:gd name="T69" fmla="*/ 165 h 408"/>
                <a:gd name="T70" fmla="*/ 398 w 430"/>
                <a:gd name="T71" fmla="*/ 94 h 408"/>
                <a:gd name="T72" fmla="*/ 322 w 430"/>
                <a:gd name="T73" fmla="*/ 128 h 408"/>
                <a:gd name="T74" fmla="*/ 278 w 430"/>
                <a:gd name="T75" fmla="*/ 2 h 408"/>
                <a:gd name="T76" fmla="*/ 430 w 430"/>
                <a:gd name="T77" fmla="*/ 85 h 408"/>
                <a:gd name="T78" fmla="*/ 430 w 430"/>
                <a:gd name="T79" fmla="*/ 155 h 408"/>
                <a:gd name="T80" fmla="*/ 430 w 430"/>
                <a:gd name="T81" fmla="*/ 227 h 408"/>
                <a:gd name="T82" fmla="*/ 2 w 430"/>
                <a:gd name="T83" fmla="*/ 321 h 408"/>
                <a:gd name="T84" fmla="*/ 2 w 430"/>
                <a:gd name="T85" fmla="*/ 250 h 408"/>
                <a:gd name="T86" fmla="*/ 2 w 430"/>
                <a:gd name="T87" fmla="*/ 179 h 408"/>
                <a:gd name="T88" fmla="*/ 107 w 430"/>
                <a:gd name="T89" fmla="*/ 74 h 408"/>
                <a:gd name="T90" fmla="*/ 132 w 430"/>
                <a:gd name="T91" fmla="*/ 91 h 408"/>
                <a:gd name="T92" fmla="*/ 242 w 430"/>
                <a:gd name="T93" fmla="*/ 16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0" h="408">
                  <a:moveTo>
                    <a:pt x="30" y="277"/>
                  </a:moveTo>
                  <a:cubicBezTo>
                    <a:pt x="142" y="352"/>
                    <a:pt x="142" y="352"/>
                    <a:pt x="142" y="352"/>
                  </a:cubicBezTo>
                  <a:cubicBezTo>
                    <a:pt x="240" y="307"/>
                    <a:pt x="240" y="307"/>
                    <a:pt x="240" y="307"/>
                  </a:cubicBezTo>
                  <a:cubicBezTo>
                    <a:pt x="241" y="290"/>
                    <a:pt x="241" y="290"/>
                    <a:pt x="241" y="290"/>
                  </a:cubicBezTo>
                  <a:cubicBezTo>
                    <a:pt x="140" y="337"/>
                    <a:pt x="140" y="337"/>
                    <a:pt x="140" y="337"/>
                  </a:cubicBezTo>
                  <a:cubicBezTo>
                    <a:pt x="39" y="273"/>
                    <a:pt x="39" y="273"/>
                    <a:pt x="39" y="273"/>
                  </a:cubicBezTo>
                  <a:cubicBezTo>
                    <a:pt x="30" y="277"/>
                    <a:pt x="30" y="277"/>
                    <a:pt x="30" y="277"/>
                  </a:cubicBezTo>
                  <a:close/>
                  <a:moveTo>
                    <a:pt x="342" y="93"/>
                  </a:moveTo>
                  <a:cubicBezTo>
                    <a:pt x="344" y="94"/>
                    <a:pt x="346" y="95"/>
                    <a:pt x="347" y="96"/>
                  </a:cubicBezTo>
                  <a:cubicBezTo>
                    <a:pt x="344" y="98"/>
                    <a:pt x="341" y="99"/>
                    <a:pt x="338" y="101"/>
                  </a:cubicBezTo>
                  <a:cubicBezTo>
                    <a:pt x="335" y="102"/>
                    <a:pt x="331" y="103"/>
                    <a:pt x="328" y="105"/>
                  </a:cubicBezTo>
                  <a:cubicBezTo>
                    <a:pt x="327" y="104"/>
                    <a:pt x="325" y="103"/>
                    <a:pt x="323" y="101"/>
                  </a:cubicBezTo>
                  <a:cubicBezTo>
                    <a:pt x="318" y="103"/>
                    <a:pt x="313" y="103"/>
                    <a:pt x="309" y="103"/>
                  </a:cubicBezTo>
                  <a:cubicBezTo>
                    <a:pt x="305" y="103"/>
                    <a:pt x="301" y="101"/>
                    <a:pt x="298" y="99"/>
                  </a:cubicBezTo>
                  <a:cubicBezTo>
                    <a:pt x="293" y="96"/>
                    <a:pt x="288" y="92"/>
                    <a:pt x="283" y="89"/>
                  </a:cubicBezTo>
                  <a:cubicBezTo>
                    <a:pt x="286" y="87"/>
                    <a:pt x="289" y="86"/>
                    <a:pt x="292" y="84"/>
                  </a:cubicBezTo>
                  <a:cubicBezTo>
                    <a:pt x="295" y="83"/>
                    <a:pt x="298" y="82"/>
                    <a:pt x="301" y="80"/>
                  </a:cubicBezTo>
                  <a:cubicBezTo>
                    <a:pt x="306" y="84"/>
                    <a:pt x="311" y="87"/>
                    <a:pt x="316" y="91"/>
                  </a:cubicBezTo>
                  <a:cubicBezTo>
                    <a:pt x="318" y="92"/>
                    <a:pt x="320" y="92"/>
                    <a:pt x="323" y="91"/>
                  </a:cubicBezTo>
                  <a:cubicBezTo>
                    <a:pt x="325" y="90"/>
                    <a:pt x="325" y="89"/>
                    <a:pt x="324" y="88"/>
                  </a:cubicBezTo>
                  <a:cubicBezTo>
                    <a:pt x="321" y="86"/>
                    <a:pt x="318" y="84"/>
                    <a:pt x="315" y="82"/>
                  </a:cubicBezTo>
                  <a:cubicBezTo>
                    <a:pt x="314" y="81"/>
                    <a:pt x="311" y="80"/>
                    <a:pt x="308" y="80"/>
                  </a:cubicBezTo>
                  <a:cubicBezTo>
                    <a:pt x="306" y="80"/>
                    <a:pt x="303" y="79"/>
                    <a:pt x="298" y="79"/>
                  </a:cubicBezTo>
                  <a:cubicBezTo>
                    <a:pt x="293" y="79"/>
                    <a:pt x="287" y="79"/>
                    <a:pt x="280" y="79"/>
                  </a:cubicBezTo>
                  <a:cubicBezTo>
                    <a:pt x="272" y="78"/>
                    <a:pt x="267" y="77"/>
                    <a:pt x="264" y="75"/>
                  </a:cubicBezTo>
                  <a:cubicBezTo>
                    <a:pt x="262" y="73"/>
                    <a:pt x="259" y="71"/>
                    <a:pt x="257" y="70"/>
                  </a:cubicBezTo>
                  <a:cubicBezTo>
                    <a:pt x="254" y="67"/>
                    <a:pt x="252" y="65"/>
                    <a:pt x="253" y="63"/>
                  </a:cubicBezTo>
                  <a:cubicBezTo>
                    <a:pt x="253" y="60"/>
                    <a:pt x="254" y="58"/>
                    <a:pt x="258" y="55"/>
                  </a:cubicBezTo>
                  <a:cubicBezTo>
                    <a:pt x="256" y="54"/>
                    <a:pt x="255" y="53"/>
                    <a:pt x="254" y="52"/>
                  </a:cubicBezTo>
                  <a:cubicBezTo>
                    <a:pt x="256" y="51"/>
                    <a:pt x="259" y="50"/>
                    <a:pt x="262" y="48"/>
                  </a:cubicBezTo>
                  <a:cubicBezTo>
                    <a:pt x="265" y="47"/>
                    <a:pt x="267" y="45"/>
                    <a:pt x="270" y="44"/>
                  </a:cubicBezTo>
                  <a:cubicBezTo>
                    <a:pt x="272" y="45"/>
                    <a:pt x="273" y="46"/>
                    <a:pt x="274" y="47"/>
                  </a:cubicBezTo>
                  <a:cubicBezTo>
                    <a:pt x="279" y="45"/>
                    <a:pt x="283" y="45"/>
                    <a:pt x="286" y="45"/>
                  </a:cubicBezTo>
                  <a:cubicBezTo>
                    <a:pt x="290" y="45"/>
                    <a:pt x="294" y="47"/>
                    <a:pt x="296" y="48"/>
                  </a:cubicBezTo>
                  <a:cubicBezTo>
                    <a:pt x="300" y="51"/>
                    <a:pt x="304" y="54"/>
                    <a:pt x="308" y="56"/>
                  </a:cubicBezTo>
                  <a:cubicBezTo>
                    <a:pt x="305" y="58"/>
                    <a:pt x="302" y="59"/>
                    <a:pt x="299" y="61"/>
                  </a:cubicBezTo>
                  <a:cubicBezTo>
                    <a:pt x="296" y="62"/>
                    <a:pt x="293" y="64"/>
                    <a:pt x="290" y="65"/>
                  </a:cubicBezTo>
                  <a:cubicBezTo>
                    <a:pt x="286" y="62"/>
                    <a:pt x="282" y="59"/>
                    <a:pt x="278" y="57"/>
                  </a:cubicBezTo>
                  <a:cubicBezTo>
                    <a:pt x="277" y="56"/>
                    <a:pt x="276" y="56"/>
                    <a:pt x="274" y="57"/>
                  </a:cubicBezTo>
                  <a:cubicBezTo>
                    <a:pt x="272" y="58"/>
                    <a:pt x="272" y="59"/>
                    <a:pt x="274" y="61"/>
                  </a:cubicBezTo>
                  <a:cubicBezTo>
                    <a:pt x="276" y="62"/>
                    <a:pt x="278" y="63"/>
                    <a:pt x="279" y="64"/>
                  </a:cubicBezTo>
                  <a:cubicBezTo>
                    <a:pt x="281" y="65"/>
                    <a:pt x="286" y="66"/>
                    <a:pt x="294" y="66"/>
                  </a:cubicBezTo>
                  <a:cubicBezTo>
                    <a:pt x="302" y="67"/>
                    <a:pt x="308" y="67"/>
                    <a:pt x="313" y="67"/>
                  </a:cubicBezTo>
                  <a:cubicBezTo>
                    <a:pt x="318" y="67"/>
                    <a:pt x="321" y="67"/>
                    <a:pt x="323" y="68"/>
                  </a:cubicBezTo>
                  <a:cubicBezTo>
                    <a:pt x="327" y="68"/>
                    <a:pt x="331" y="69"/>
                    <a:pt x="334" y="71"/>
                  </a:cubicBezTo>
                  <a:cubicBezTo>
                    <a:pt x="337" y="73"/>
                    <a:pt x="340" y="75"/>
                    <a:pt x="343" y="77"/>
                  </a:cubicBezTo>
                  <a:cubicBezTo>
                    <a:pt x="347" y="80"/>
                    <a:pt x="349" y="83"/>
                    <a:pt x="349" y="85"/>
                  </a:cubicBezTo>
                  <a:cubicBezTo>
                    <a:pt x="349" y="88"/>
                    <a:pt x="347" y="91"/>
                    <a:pt x="342" y="93"/>
                  </a:cubicBezTo>
                  <a:close/>
                  <a:moveTo>
                    <a:pt x="185" y="167"/>
                  </a:moveTo>
                  <a:cubicBezTo>
                    <a:pt x="187" y="168"/>
                    <a:pt x="188" y="169"/>
                    <a:pt x="190" y="170"/>
                  </a:cubicBezTo>
                  <a:cubicBezTo>
                    <a:pt x="187" y="172"/>
                    <a:pt x="183" y="173"/>
                    <a:pt x="180" y="175"/>
                  </a:cubicBezTo>
                  <a:cubicBezTo>
                    <a:pt x="177" y="176"/>
                    <a:pt x="173" y="178"/>
                    <a:pt x="170" y="179"/>
                  </a:cubicBezTo>
                  <a:cubicBezTo>
                    <a:pt x="168" y="178"/>
                    <a:pt x="167" y="177"/>
                    <a:pt x="165" y="176"/>
                  </a:cubicBezTo>
                  <a:cubicBezTo>
                    <a:pt x="159" y="177"/>
                    <a:pt x="154" y="178"/>
                    <a:pt x="149" y="177"/>
                  </a:cubicBezTo>
                  <a:cubicBezTo>
                    <a:pt x="145" y="177"/>
                    <a:pt x="141" y="176"/>
                    <a:pt x="138" y="173"/>
                  </a:cubicBezTo>
                  <a:cubicBezTo>
                    <a:pt x="133" y="169"/>
                    <a:pt x="127" y="166"/>
                    <a:pt x="122" y="162"/>
                  </a:cubicBezTo>
                  <a:cubicBezTo>
                    <a:pt x="125" y="160"/>
                    <a:pt x="128" y="159"/>
                    <a:pt x="131" y="157"/>
                  </a:cubicBezTo>
                  <a:cubicBezTo>
                    <a:pt x="134" y="156"/>
                    <a:pt x="137" y="154"/>
                    <a:pt x="141" y="153"/>
                  </a:cubicBezTo>
                  <a:cubicBezTo>
                    <a:pt x="146" y="157"/>
                    <a:pt x="152" y="161"/>
                    <a:pt x="157" y="165"/>
                  </a:cubicBezTo>
                  <a:cubicBezTo>
                    <a:pt x="159" y="166"/>
                    <a:pt x="161" y="166"/>
                    <a:pt x="164" y="165"/>
                  </a:cubicBezTo>
                  <a:cubicBezTo>
                    <a:pt x="166" y="163"/>
                    <a:pt x="167" y="162"/>
                    <a:pt x="165" y="161"/>
                  </a:cubicBezTo>
                  <a:cubicBezTo>
                    <a:pt x="162" y="159"/>
                    <a:pt x="159" y="157"/>
                    <a:pt x="156" y="155"/>
                  </a:cubicBezTo>
                  <a:cubicBezTo>
                    <a:pt x="154" y="154"/>
                    <a:pt x="152" y="153"/>
                    <a:pt x="148" y="152"/>
                  </a:cubicBezTo>
                  <a:cubicBezTo>
                    <a:pt x="146" y="152"/>
                    <a:pt x="143" y="152"/>
                    <a:pt x="138" y="152"/>
                  </a:cubicBezTo>
                  <a:cubicBezTo>
                    <a:pt x="133" y="152"/>
                    <a:pt x="126" y="152"/>
                    <a:pt x="118" y="151"/>
                  </a:cubicBezTo>
                  <a:cubicBezTo>
                    <a:pt x="110" y="151"/>
                    <a:pt x="105" y="149"/>
                    <a:pt x="101" y="147"/>
                  </a:cubicBezTo>
                  <a:cubicBezTo>
                    <a:pt x="99" y="145"/>
                    <a:pt x="96" y="143"/>
                    <a:pt x="94" y="142"/>
                  </a:cubicBezTo>
                  <a:cubicBezTo>
                    <a:pt x="91" y="139"/>
                    <a:pt x="89" y="137"/>
                    <a:pt x="89" y="134"/>
                  </a:cubicBezTo>
                  <a:cubicBezTo>
                    <a:pt x="89" y="132"/>
                    <a:pt x="91" y="129"/>
                    <a:pt x="95" y="126"/>
                  </a:cubicBezTo>
                  <a:cubicBezTo>
                    <a:pt x="93" y="125"/>
                    <a:pt x="92" y="124"/>
                    <a:pt x="90" y="123"/>
                  </a:cubicBezTo>
                  <a:cubicBezTo>
                    <a:pt x="93" y="122"/>
                    <a:pt x="96" y="120"/>
                    <a:pt x="99" y="119"/>
                  </a:cubicBezTo>
                  <a:cubicBezTo>
                    <a:pt x="102" y="117"/>
                    <a:pt x="105" y="116"/>
                    <a:pt x="108" y="114"/>
                  </a:cubicBezTo>
                  <a:cubicBezTo>
                    <a:pt x="109" y="115"/>
                    <a:pt x="111" y="116"/>
                    <a:pt x="113" y="117"/>
                  </a:cubicBezTo>
                  <a:cubicBezTo>
                    <a:pt x="117" y="116"/>
                    <a:pt x="121" y="115"/>
                    <a:pt x="125" y="115"/>
                  </a:cubicBezTo>
                  <a:cubicBezTo>
                    <a:pt x="129" y="116"/>
                    <a:pt x="133" y="117"/>
                    <a:pt x="136" y="119"/>
                  </a:cubicBezTo>
                  <a:cubicBezTo>
                    <a:pt x="140" y="122"/>
                    <a:pt x="144" y="125"/>
                    <a:pt x="148" y="127"/>
                  </a:cubicBezTo>
                  <a:cubicBezTo>
                    <a:pt x="145" y="129"/>
                    <a:pt x="142" y="130"/>
                    <a:pt x="139" y="132"/>
                  </a:cubicBezTo>
                  <a:cubicBezTo>
                    <a:pt x="136" y="134"/>
                    <a:pt x="133" y="135"/>
                    <a:pt x="130" y="137"/>
                  </a:cubicBezTo>
                  <a:cubicBezTo>
                    <a:pt x="125" y="134"/>
                    <a:pt x="121" y="131"/>
                    <a:pt x="117" y="128"/>
                  </a:cubicBezTo>
                  <a:cubicBezTo>
                    <a:pt x="115" y="127"/>
                    <a:pt x="114" y="127"/>
                    <a:pt x="112" y="128"/>
                  </a:cubicBezTo>
                  <a:cubicBezTo>
                    <a:pt x="110" y="129"/>
                    <a:pt x="110" y="131"/>
                    <a:pt x="113" y="132"/>
                  </a:cubicBezTo>
                  <a:cubicBezTo>
                    <a:pt x="114" y="133"/>
                    <a:pt x="116" y="134"/>
                    <a:pt x="117" y="135"/>
                  </a:cubicBezTo>
                  <a:cubicBezTo>
                    <a:pt x="120" y="137"/>
                    <a:pt x="125" y="138"/>
                    <a:pt x="133" y="138"/>
                  </a:cubicBezTo>
                  <a:cubicBezTo>
                    <a:pt x="141" y="138"/>
                    <a:pt x="148" y="138"/>
                    <a:pt x="153" y="139"/>
                  </a:cubicBezTo>
                  <a:cubicBezTo>
                    <a:pt x="159" y="139"/>
                    <a:pt x="162" y="139"/>
                    <a:pt x="165" y="139"/>
                  </a:cubicBezTo>
                  <a:cubicBezTo>
                    <a:pt x="169" y="140"/>
                    <a:pt x="173" y="141"/>
                    <a:pt x="176" y="143"/>
                  </a:cubicBezTo>
                  <a:cubicBezTo>
                    <a:pt x="179" y="146"/>
                    <a:pt x="182" y="148"/>
                    <a:pt x="186" y="150"/>
                  </a:cubicBezTo>
                  <a:cubicBezTo>
                    <a:pt x="190" y="153"/>
                    <a:pt x="192" y="155"/>
                    <a:pt x="192" y="158"/>
                  </a:cubicBezTo>
                  <a:cubicBezTo>
                    <a:pt x="192" y="161"/>
                    <a:pt x="189" y="164"/>
                    <a:pt x="185" y="167"/>
                  </a:cubicBezTo>
                  <a:close/>
                  <a:moveTo>
                    <a:pt x="319" y="271"/>
                  </a:moveTo>
                  <a:cubicBezTo>
                    <a:pt x="398" y="236"/>
                    <a:pt x="398" y="236"/>
                    <a:pt x="398" y="236"/>
                  </a:cubicBezTo>
                  <a:cubicBezTo>
                    <a:pt x="379" y="225"/>
                    <a:pt x="379" y="225"/>
                    <a:pt x="379" y="225"/>
                  </a:cubicBezTo>
                  <a:cubicBezTo>
                    <a:pt x="320" y="253"/>
                    <a:pt x="320" y="253"/>
                    <a:pt x="320" y="253"/>
                  </a:cubicBezTo>
                  <a:cubicBezTo>
                    <a:pt x="319" y="271"/>
                    <a:pt x="319" y="271"/>
                    <a:pt x="319" y="271"/>
                  </a:cubicBezTo>
                  <a:close/>
                  <a:moveTo>
                    <a:pt x="241" y="219"/>
                  </a:moveTo>
                  <a:cubicBezTo>
                    <a:pt x="241" y="236"/>
                    <a:pt x="241" y="236"/>
                    <a:pt x="241" y="236"/>
                  </a:cubicBezTo>
                  <a:cubicBezTo>
                    <a:pt x="142" y="281"/>
                    <a:pt x="142" y="281"/>
                    <a:pt x="142" y="281"/>
                  </a:cubicBezTo>
                  <a:cubicBezTo>
                    <a:pt x="30" y="206"/>
                    <a:pt x="30" y="206"/>
                    <a:pt x="30" y="206"/>
                  </a:cubicBezTo>
                  <a:cubicBezTo>
                    <a:pt x="39" y="202"/>
                    <a:pt x="39" y="202"/>
                    <a:pt x="39" y="202"/>
                  </a:cubicBezTo>
                  <a:cubicBezTo>
                    <a:pt x="140" y="266"/>
                    <a:pt x="140" y="266"/>
                    <a:pt x="140" y="266"/>
                  </a:cubicBezTo>
                  <a:cubicBezTo>
                    <a:pt x="241" y="219"/>
                    <a:pt x="241" y="219"/>
                    <a:pt x="241" y="219"/>
                  </a:cubicBezTo>
                  <a:close/>
                  <a:moveTo>
                    <a:pt x="321" y="199"/>
                  </a:moveTo>
                  <a:cubicBezTo>
                    <a:pt x="321" y="182"/>
                    <a:pt x="321" y="182"/>
                    <a:pt x="321" y="182"/>
                  </a:cubicBezTo>
                  <a:cubicBezTo>
                    <a:pt x="380" y="154"/>
                    <a:pt x="380" y="154"/>
                    <a:pt x="380" y="154"/>
                  </a:cubicBezTo>
                  <a:cubicBezTo>
                    <a:pt x="398" y="165"/>
                    <a:pt x="398" y="165"/>
                    <a:pt x="398" y="165"/>
                  </a:cubicBezTo>
                  <a:cubicBezTo>
                    <a:pt x="321" y="199"/>
                    <a:pt x="321" y="199"/>
                    <a:pt x="321" y="199"/>
                  </a:cubicBezTo>
                  <a:close/>
                  <a:moveTo>
                    <a:pt x="322" y="128"/>
                  </a:moveTo>
                  <a:cubicBezTo>
                    <a:pt x="398" y="94"/>
                    <a:pt x="398" y="94"/>
                    <a:pt x="398" y="94"/>
                  </a:cubicBezTo>
                  <a:cubicBezTo>
                    <a:pt x="282" y="27"/>
                    <a:pt x="282" y="27"/>
                    <a:pt x="282" y="27"/>
                  </a:cubicBezTo>
                  <a:cubicBezTo>
                    <a:pt x="206" y="60"/>
                    <a:pt x="206" y="60"/>
                    <a:pt x="206" y="60"/>
                  </a:cubicBezTo>
                  <a:cubicBezTo>
                    <a:pt x="322" y="128"/>
                    <a:pt x="322" y="128"/>
                    <a:pt x="322" y="128"/>
                  </a:cubicBezTo>
                  <a:cubicBezTo>
                    <a:pt x="322" y="128"/>
                    <a:pt x="322" y="128"/>
                    <a:pt x="322" y="128"/>
                  </a:cubicBezTo>
                  <a:close/>
                  <a:moveTo>
                    <a:pt x="180" y="44"/>
                  </a:moveTo>
                  <a:cubicBezTo>
                    <a:pt x="278" y="2"/>
                    <a:pt x="278" y="2"/>
                    <a:pt x="278" y="2"/>
                  </a:cubicBezTo>
                  <a:cubicBezTo>
                    <a:pt x="284" y="0"/>
                    <a:pt x="284" y="0"/>
                    <a:pt x="284" y="0"/>
                  </a:cubicBezTo>
                  <a:cubicBezTo>
                    <a:pt x="289" y="3"/>
                    <a:pt x="289" y="3"/>
                    <a:pt x="289" y="3"/>
                  </a:cubicBezTo>
                  <a:cubicBezTo>
                    <a:pt x="430" y="85"/>
                    <a:pt x="430" y="85"/>
                    <a:pt x="430" y="85"/>
                  </a:cubicBezTo>
                  <a:cubicBezTo>
                    <a:pt x="429" y="131"/>
                    <a:pt x="429" y="131"/>
                    <a:pt x="429" y="131"/>
                  </a:cubicBezTo>
                  <a:cubicBezTo>
                    <a:pt x="407" y="142"/>
                    <a:pt x="407" y="142"/>
                    <a:pt x="407" y="142"/>
                  </a:cubicBezTo>
                  <a:cubicBezTo>
                    <a:pt x="430" y="155"/>
                    <a:pt x="430" y="155"/>
                    <a:pt x="430" y="155"/>
                  </a:cubicBezTo>
                  <a:cubicBezTo>
                    <a:pt x="429" y="202"/>
                    <a:pt x="429" y="202"/>
                    <a:pt x="429" y="202"/>
                  </a:cubicBezTo>
                  <a:cubicBezTo>
                    <a:pt x="406" y="213"/>
                    <a:pt x="406" y="213"/>
                    <a:pt x="406" y="213"/>
                  </a:cubicBezTo>
                  <a:cubicBezTo>
                    <a:pt x="430" y="227"/>
                    <a:pt x="430" y="227"/>
                    <a:pt x="430" y="227"/>
                  </a:cubicBezTo>
                  <a:cubicBezTo>
                    <a:pt x="429" y="273"/>
                    <a:pt x="429" y="273"/>
                    <a:pt x="429" y="273"/>
                  </a:cubicBezTo>
                  <a:cubicBezTo>
                    <a:pt x="140" y="408"/>
                    <a:pt x="140" y="408"/>
                    <a:pt x="140" y="408"/>
                  </a:cubicBezTo>
                  <a:cubicBezTo>
                    <a:pt x="2" y="321"/>
                    <a:pt x="2" y="321"/>
                    <a:pt x="2" y="321"/>
                  </a:cubicBezTo>
                  <a:cubicBezTo>
                    <a:pt x="0" y="264"/>
                    <a:pt x="0" y="264"/>
                    <a:pt x="0" y="264"/>
                  </a:cubicBezTo>
                  <a:cubicBezTo>
                    <a:pt x="14" y="258"/>
                    <a:pt x="14" y="258"/>
                    <a:pt x="14" y="258"/>
                  </a:cubicBezTo>
                  <a:cubicBezTo>
                    <a:pt x="2" y="250"/>
                    <a:pt x="2" y="250"/>
                    <a:pt x="2" y="250"/>
                  </a:cubicBezTo>
                  <a:cubicBezTo>
                    <a:pt x="0" y="192"/>
                    <a:pt x="0" y="192"/>
                    <a:pt x="0" y="192"/>
                  </a:cubicBezTo>
                  <a:cubicBezTo>
                    <a:pt x="14" y="186"/>
                    <a:pt x="14" y="186"/>
                    <a:pt x="14" y="186"/>
                  </a:cubicBezTo>
                  <a:cubicBezTo>
                    <a:pt x="2" y="179"/>
                    <a:pt x="2" y="179"/>
                    <a:pt x="2" y="179"/>
                  </a:cubicBezTo>
                  <a:cubicBezTo>
                    <a:pt x="0" y="122"/>
                    <a:pt x="0" y="122"/>
                    <a:pt x="0" y="122"/>
                  </a:cubicBezTo>
                  <a:cubicBezTo>
                    <a:pt x="108" y="75"/>
                    <a:pt x="108" y="75"/>
                    <a:pt x="108" y="75"/>
                  </a:cubicBezTo>
                  <a:cubicBezTo>
                    <a:pt x="107" y="74"/>
                    <a:pt x="107" y="74"/>
                    <a:pt x="107" y="74"/>
                  </a:cubicBezTo>
                  <a:cubicBezTo>
                    <a:pt x="178" y="44"/>
                    <a:pt x="178" y="44"/>
                    <a:pt x="178" y="44"/>
                  </a:cubicBezTo>
                  <a:cubicBezTo>
                    <a:pt x="180" y="44"/>
                    <a:pt x="180" y="44"/>
                    <a:pt x="180" y="44"/>
                  </a:cubicBezTo>
                  <a:close/>
                  <a:moveTo>
                    <a:pt x="132" y="91"/>
                  </a:moveTo>
                  <a:cubicBezTo>
                    <a:pt x="30" y="135"/>
                    <a:pt x="30" y="135"/>
                    <a:pt x="30" y="135"/>
                  </a:cubicBezTo>
                  <a:cubicBezTo>
                    <a:pt x="142" y="210"/>
                    <a:pt x="142" y="210"/>
                    <a:pt x="142" y="210"/>
                  </a:cubicBezTo>
                  <a:cubicBezTo>
                    <a:pt x="242" y="164"/>
                    <a:pt x="242" y="164"/>
                    <a:pt x="242" y="164"/>
                  </a:cubicBezTo>
                  <a:lnTo>
                    <a:pt x="132" y="91"/>
                  </a:lnTo>
                  <a:close/>
                </a:path>
              </a:pathLst>
            </a:custGeom>
            <a:solidFill>
              <a:srgbClr val="6CC24A"/>
            </a:solidFill>
            <a:ln>
              <a:noFill/>
            </a:ln>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5286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C71A-DDD9-4134-B51C-37BA3AA3FD40}"/>
              </a:ext>
            </a:extLst>
          </p:cNvPr>
          <p:cNvSpPr>
            <a:spLocks noGrp="1"/>
          </p:cNvSpPr>
          <p:nvPr>
            <p:ph type="title"/>
          </p:nvPr>
        </p:nvSpPr>
        <p:spPr/>
        <p:txBody>
          <a:bodyPr/>
          <a:lstStyle/>
          <a:p>
            <a:r>
              <a:rPr lang="en-US" dirty="0"/>
              <a:t>Observations During Twelve Week Focus</a:t>
            </a:r>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9DA387A-449D-4652-8F7E-D9CDFF06A64F}"/>
              </a:ext>
            </a:extLst>
          </p:cNvPr>
          <p:cNvSpPr>
            <a:spLocks noChangeAspect="1"/>
          </p:cNvSpPr>
          <p:nvPr/>
        </p:nvSpPr>
        <p:spPr>
          <a:xfrm>
            <a:off x="725597" y="1936331"/>
            <a:ext cx="9593802" cy="5197641"/>
          </a:xfrm>
          <a:prstGeom prst="rect">
            <a:avLst/>
          </a:prstGeom>
        </p:spPr>
        <p:txBody>
          <a:bodyPr wrap="square">
            <a:spAutoFit/>
          </a:bodyPr>
          <a:lstStyle/>
          <a:p>
            <a:pPr marL="285750" marR="0" lvl="0"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FRICE-W items are not progressing as quickly as desired.</a:t>
            </a:r>
          </a:p>
          <a:p>
            <a:pPr marL="742950" marR="0" lvl="1"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Some interfaces and conversions have dependencies on other FRICE-W items (e.g. 28 FRICE-W items dependent on the Customer Conversion).</a:t>
            </a:r>
          </a:p>
          <a:p>
            <a:pPr marL="742950" marR="0" lvl="1"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FRICE-W items have dependencies on Infor product enhancements (20 FRICE-W items).</a:t>
            </a:r>
          </a:p>
          <a:p>
            <a:pPr marL="742950" marR="0" lvl="1"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Agency response times continue to lag for certain agencies. </a:t>
            </a:r>
          </a:p>
          <a:p>
            <a:pPr marL="285750" marR="0" lvl="0"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System functionality Gaps – Three primary items.</a:t>
            </a:r>
          </a:p>
          <a:p>
            <a:pPr marL="742950" marR="0" lvl="1"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Cash Edit / Cash Management functionality – The requirements have been clearly communicated to Infor and the enhancement is planned for August 18</a:t>
            </a:r>
            <a:r>
              <a:rPr kumimoji="0" lang="en-US" sz="1300" b="0" i="0" u="none" strike="noStrike" kern="1200" cap="none" spc="0" normalizeH="0" baseline="30000" noProof="0" dirty="0">
                <a:ln>
                  <a:noFill/>
                </a:ln>
                <a:solidFill>
                  <a:srgbClr val="092F57"/>
                </a:solidFill>
                <a:effectLst/>
                <a:uLnTx/>
                <a:uFillTx/>
                <a:latin typeface="Arial" panose="020B0604020202020204" pitchFamily="34" charset="0"/>
                <a:ea typeface="+mn-ea"/>
                <a:cs typeface="Arial" panose="020B0604020202020204" pitchFamily="34" charset="0"/>
              </a:rPr>
              <a:t>th</a:t>
            </a:r>
            <a:r>
              <a:rPr kumimoji="0" lang="en-US" sz="13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t>
            </a:r>
          </a:p>
          <a:p>
            <a:pPr marL="742950" marR="0" lvl="1"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Trust Accounting functionality (also called Custodial Account Management) is being planned for November 17</a:t>
            </a:r>
            <a:r>
              <a:rPr kumimoji="0" lang="en-US" sz="1300" b="0" i="0" u="none" strike="noStrike" kern="1200" cap="none" spc="0" normalizeH="0" baseline="30000" noProof="0" dirty="0">
                <a:ln>
                  <a:noFill/>
                </a:ln>
                <a:solidFill>
                  <a:srgbClr val="092F57"/>
                </a:solidFill>
                <a:effectLst/>
                <a:uLnTx/>
                <a:uFillTx/>
                <a:latin typeface="Arial" panose="020B0604020202020204" pitchFamily="34" charset="0"/>
                <a:ea typeface="+mn-ea"/>
                <a:cs typeface="Arial" panose="020B0604020202020204" pitchFamily="34" charset="0"/>
              </a:rPr>
              <a:t>th</a:t>
            </a:r>
            <a:r>
              <a:rPr kumimoji="0" lang="en-US" sz="13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 The requirements have been communicated and Infor is working with the State on a solution.</a:t>
            </a:r>
          </a:p>
          <a:p>
            <a:pPr marL="742950" marR="0" lvl="1"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Front End Splits – Enhancement planned for July 21</a:t>
            </a:r>
            <a:r>
              <a:rPr kumimoji="0" lang="en-US" sz="1300" b="0" i="0" u="none" strike="noStrike" kern="1200" cap="none" spc="0" normalizeH="0" baseline="30000" noProof="0" dirty="0">
                <a:ln>
                  <a:noFill/>
                </a:ln>
                <a:solidFill>
                  <a:srgbClr val="092F57"/>
                </a:solidFill>
                <a:effectLst/>
                <a:uLnTx/>
                <a:uFillTx/>
                <a:latin typeface="Arial" panose="020B0604020202020204" pitchFamily="34" charset="0"/>
                <a:ea typeface="+mn-ea"/>
                <a:cs typeface="Arial" panose="020B0604020202020204" pitchFamily="34" charset="0"/>
              </a:rPr>
              <a:t>st</a:t>
            </a:r>
            <a:r>
              <a:rPr kumimoji="0" lang="en-US" sz="13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 doesn’t meet all State needs. Additional enhancement needed prior to SIT3/UAT. </a:t>
            </a:r>
          </a:p>
          <a:p>
            <a:pPr marL="285750" marR="0" lvl="0"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Projects and Grants workbook.</a:t>
            </a:r>
          </a:p>
          <a:p>
            <a:pPr marL="742950" marR="0" lvl="1"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Meetings being held with multiple agencies each week and progress is being made.</a:t>
            </a:r>
          </a:p>
          <a:p>
            <a:pPr marL="285750" marR="0" lvl="0"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 Systems security roles and permissions (added focus).</a:t>
            </a:r>
          </a:p>
          <a:p>
            <a:pPr marL="285750" marR="0" lvl="0" indent="-285750" algn="l" defTabSz="457200" rtl="0" eaLnBrk="1" fontAlgn="auto" latinLnBrk="0" hangingPunct="1">
              <a:lnSpc>
                <a:spcPct val="120000"/>
              </a:lnSpc>
              <a:spcBef>
                <a:spcPts val="900"/>
              </a:spcBef>
              <a:spcAft>
                <a:spcPts val="0"/>
              </a:spcAft>
              <a:buClr>
                <a:srgbClr val="FFB81C"/>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6686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nd">
  <a:themeElements>
    <a:clrScheme name="Custom 70">
      <a:dk1>
        <a:sysClr val="windowText" lastClr="000000"/>
      </a:dk1>
      <a:lt1>
        <a:sysClr val="window" lastClr="FFFFFF"/>
      </a:lt1>
      <a:dk2>
        <a:srgbClr val="092F57"/>
      </a:dk2>
      <a:lt2>
        <a:srgbClr val="A7A8AA"/>
      </a:lt2>
      <a:accent1>
        <a:srgbClr val="092F57"/>
      </a:accent1>
      <a:accent2>
        <a:srgbClr val="FFB81C"/>
      </a:accent2>
      <a:accent3>
        <a:srgbClr val="A7A8AA"/>
      </a:accent3>
      <a:accent4>
        <a:srgbClr val="E14504"/>
      </a:accent4>
      <a:accent5>
        <a:srgbClr val="6CC24A"/>
      </a:accent5>
      <a:accent6>
        <a:srgbClr val="092F57"/>
      </a:accent6>
      <a:hlink>
        <a:srgbClr val="E14504"/>
      </a:hlink>
      <a:folHlink>
        <a:srgbClr val="FFB81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1_Dividend">
  <a:themeElements>
    <a:clrScheme name="Custom 70">
      <a:dk1>
        <a:sysClr val="windowText" lastClr="000000"/>
      </a:dk1>
      <a:lt1>
        <a:sysClr val="window" lastClr="FFFFFF"/>
      </a:lt1>
      <a:dk2>
        <a:srgbClr val="092F57"/>
      </a:dk2>
      <a:lt2>
        <a:srgbClr val="A7A8AA"/>
      </a:lt2>
      <a:accent1>
        <a:srgbClr val="092F57"/>
      </a:accent1>
      <a:accent2>
        <a:srgbClr val="FFB81C"/>
      </a:accent2>
      <a:accent3>
        <a:srgbClr val="A7A8AA"/>
      </a:accent3>
      <a:accent4>
        <a:srgbClr val="E14504"/>
      </a:accent4>
      <a:accent5>
        <a:srgbClr val="6CC24A"/>
      </a:accent5>
      <a:accent6>
        <a:srgbClr val="092F57"/>
      </a:accent6>
      <a:hlink>
        <a:srgbClr val="E14504"/>
      </a:hlink>
      <a:folHlink>
        <a:srgbClr val="FFB81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Props1.xml><?xml version="1.0" encoding="utf-8"?>
<ds:datastoreItem xmlns:ds="http://schemas.openxmlformats.org/officeDocument/2006/customXml" ds:itemID="{C42345FB-68B7-4A3C-88B1-C9E237187D19}">
  <ds:schemaRefs>
    <ds:schemaRef ds:uri="http://schemas.microsoft.com/sharepoint/v3/contenttype/forms"/>
  </ds:schemaRefs>
</ds:datastoreItem>
</file>

<file path=customXml/itemProps2.xml><?xml version="1.0" encoding="utf-8"?>
<ds:datastoreItem xmlns:ds="http://schemas.openxmlformats.org/officeDocument/2006/customXml" ds:itemID="{337BF005-0928-4455-AF43-A9A577995FEE}"/>
</file>

<file path=customXml/itemProps3.xml><?xml version="1.0" encoding="utf-8"?>
<ds:datastoreItem xmlns:ds="http://schemas.openxmlformats.org/officeDocument/2006/customXml" ds:itemID="{801D1312-8D98-4AF0-B823-8922B5C1FDF2}">
  <ds:schemaRefs>
    <ds:schemaRef ds:uri="http://schemas.microsoft.com/office/2006/metadata/properties"/>
    <ds:schemaRef ds:uri="a7353359-a9a2-4451-bf56-51babc3bcafa"/>
    <ds:schemaRef ds:uri="http://schemas.microsoft.com/office/2006/documentManagement/types"/>
    <ds:schemaRef ds:uri="http://purl.org/dc/dcmitype/"/>
    <ds:schemaRef ds:uri="http://purl.org/dc/term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13264</TotalTime>
  <Words>2299</Words>
  <Application>Microsoft Office PowerPoint</Application>
  <PresentationFormat>Widescreen</PresentationFormat>
  <Paragraphs>242</Paragraphs>
  <Slides>23</Slides>
  <Notes>10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Arial</vt:lpstr>
      <vt:lpstr>Arial Rounded MT Bold</vt:lpstr>
      <vt:lpstr>Calibri</vt:lpstr>
      <vt:lpstr>Calibri Light</vt:lpstr>
      <vt:lpstr>Gill Sans MT</vt:lpstr>
      <vt:lpstr>Wingdings 2</vt:lpstr>
      <vt:lpstr>Office Theme</vt:lpstr>
      <vt:lpstr>Custom Design</vt:lpstr>
      <vt:lpstr>Dividend</vt:lpstr>
      <vt:lpstr>1_Dividend</vt:lpstr>
      <vt:lpstr>PowerPoint Presentation</vt:lpstr>
      <vt:lpstr>Introduction</vt:lpstr>
      <vt:lpstr>PowerPoint Presentation</vt:lpstr>
      <vt:lpstr>PowerPoint Presentation</vt:lpstr>
      <vt:lpstr>Elijah A. Stearns</vt:lpstr>
      <vt:lpstr>PowerPoint Presentation</vt:lpstr>
      <vt:lpstr>Budget Module: Launch Celebration</vt:lpstr>
      <vt:lpstr>PowerPoint Presentation</vt:lpstr>
      <vt:lpstr>Observations During Twelve Week Focus</vt:lpstr>
      <vt:lpstr>Recommending a Twelve Month Extension (Go-Live July 1, 2022)</vt:lpstr>
      <vt:lpstr>Recommending a Twelve Month Extension (Go-Live July 1, 2022)</vt:lpstr>
      <vt:lpstr>How does this impact you?</vt:lpstr>
      <vt:lpstr>Development of the Project Timeline &amp; Workplan</vt:lpstr>
      <vt:lpstr>PowerPoint Presentation</vt:lpstr>
      <vt:lpstr>PowerPoint Presentation</vt:lpstr>
      <vt:lpstr>On-going Activities</vt:lpstr>
      <vt:lpstr>PowerPoint Presentation</vt:lpstr>
      <vt:lpstr>Statewide Showcases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Smith</dc:creator>
  <cp:lastModifiedBy>Alex Doench</cp:lastModifiedBy>
  <cp:revision>129</cp:revision>
  <dcterms:created xsi:type="dcterms:W3CDTF">2019-10-30T16:03:15Z</dcterms:created>
  <dcterms:modified xsi:type="dcterms:W3CDTF">2021-06-02T19:53:20Z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ies>
</file>