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Lst>
  <p:notesMasterIdLst>
    <p:notesMasterId r:id="rId39"/>
  </p:notesMasterIdLst>
  <p:handoutMasterIdLst>
    <p:handoutMasterId r:id="rId40"/>
  </p:handoutMasterIdLst>
  <p:sldIdLst>
    <p:sldId id="256" r:id="rId9"/>
    <p:sldId id="12625" r:id="rId10"/>
    <p:sldId id="257" r:id="rId11"/>
    <p:sldId id="12604" r:id="rId12"/>
    <p:sldId id="12597" r:id="rId13"/>
    <p:sldId id="12726" r:id="rId14"/>
    <p:sldId id="12589" r:id="rId15"/>
    <p:sldId id="12727" r:id="rId16"/>
    <p:sldId id="12728" r:id="rId17"/>
    <p:sldId id="12748" r:id="rId18"/>
    <p:sldId id="12643" r:id="rId19"/>
    <p:sldId id="12750" r:id="rId20"/>
    <p:sldId id="12752" r:id="rId21"/>
    <p:sldId id="12751" r:id="rId22"/>
    <p:sldId id="12605" r:id="rId23"/>
    <p:sldId id="12749" r:id="rId24"/>
    <p:sldId id="12668" r:id="rId25"/>
    <p:sldId id="12742" r:id="rId26"/>
    <p:sldId id="12743" r:id="rId27"/>
    <p:sldId id="12753" r:id="rId28"/>
    <p:sldId id="264" r:id="rId29"/>
    <p:sldId id="12745" r:id="rId30"/>
    <p:sldId id="12744" r:id="rId31"/>
    <p:sldId id="265" r:id="rId32"/>
    <p:sldId id="12746" r:id="rId33"/>
    <p:sldId id="12673" r:id="rId34"/>
    <p:sldId id="259" r:id="rId35"/>
    <p:sldId id="12609" r:id="rId36"/>
    <p:sldId id="12595" r:id="rId37"/>
    <p:sldId id="12626" r:id="rId38"/>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5F7"/>
    <a:srgbClr val="092F57"/>
    <a:srgbClr val="E14504"/>
    <a:srgbClr val="6CC24A"/>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31696" autoAdjust="0"/>
  </p:normalViewPr>
  <p:slideViewPr>
    <p:cSldViewPr snapToGrid="0">
      <p:cViewPr varScale="1">
        <p:scale>
          <a:sx n="36" d="100"/>
          <a:sy n="36" d="100"/>
        </p:scale>
        <p:origin x="3576" y="36"/>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1/13/2022</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21</a:t>
            </a:fld>
            <a:endParaRPr lang="en-US"/>
          </a:p>
        </p:txBody>
      </p:sp>
    </p:spTree>
    <p:extLst>
      <p:ext uri="{BB962C8B-B14F-4D97-AF65-F5344CB8AC3E}">
        <p14:creationId xmlns:p14="http://schemas.microsoft.com/office/powerpoint/2010/main" val="156402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23</a:t>
            </a:fld>
            <a:endParaRPr lang="en-US"/>
          </a:p>
        </p:txBody>
      </p:sp>
    </p:spTree>
    <p:extLst>
      <p:ext uri="{BB962C8B-B14F-4D97-AF65-F5344CB8AC3E}">
        <p14:creationId xmlns:p14="http://schemas.microsoft.com/office/powerpoint/2010/main" val="426751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24</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Clr>
                <a:srgbClr val="FFB81C"/>
              </a:buClr>
              <a:buFont typeface="Arial" panose="020B0604020202020204" pitchFamily="34" charset="0"/>
              <a:buChar char="•"/>
            </a:pPr>
            <a:endParaRPr lang="en-US" dirty="0">
              <a:solidFill>
                <a:srgbClr val="092F57"/>
              </a:solidFill>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25</a:t>
            </a:fld>
            <a:endParaRPr lang="en-US"/>
          </a:p>
        </p:txBody>
      </p:sp>
    </p:spTree>
    <p:extLst>
      <p:ext uri="{BB962C8B-B14F-4D97-AF65-F5344CB8AC3E}">
        <p14:creationId xmlns:p14="http://schemas.microsoft.com/office/powerpoint/2010/main" val="99051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26</a:t>
            </a:fld>
            <a:endParaRPr lang="en-US"/>
          </a:p>
        </p:txBody>
      </p:sp>
    </p:spTree>
    <p:extLst>
      <p:ext uri="{BB962C8B-B14F-4D97-AF65-F5344CB8AC3E}">
        <p14:creationId xmlns:p14="http://schemas.microsoft.com/office/powerpoint/2010/main" val="110099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27</a:t>
            </a:fld>
            <a:endParaRPr lang="en-US"/>
          </a:p>
        </p:txBody>
      </p:sp>
    </p:spTree>
    <p:extLst>
      <p:ext uri="{BB962C8B-B14F-4D97-AF65-F5344CB8AC3E}">
        <p14:creationId xmlns:p14="http://schemas.microsoft.com/office/powerpoint/2010/main" val="2353033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28</a:t>
            </a:fld>
            <a:endParaRPr lang="en-US"/>
          </a:p>
        </p:txBody>
      </p:sp>
    </p:spTree>
    <p:extLst>
      <p:ext uri="{BB962C8B-B14F-4D97-AF65-F5344CB8AC3E}">
        <p14:creationId xmlns:p14="http://schemas.microsoft.com/office/powerpoint/2010/main" val="377654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a:p>
        </p:txBody>
      </p:sp>
    </p:spTree>
    <p:extLst>
      <p:ext uri="{BB962C8B-B14F-4D97-AF65-F5344CB8AC3E}">
        <p14:creationId xmlns:p14="http://schemas.microsoft.com/office/powerpoint/2010/main" val="28736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a:p>
        </p:txBody>
      </p:sp>
    </p:spTree>
    <p:extLst>
      <p:ext uri="{BB962C8B-B14F-4D97-AF65-F5344CB8AC3E}">
        <p14:creationId xmlns:p14="http://schemas.microsoft.com/office/powerpoint/2010/main" val="80325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1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94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24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808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9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1/13/2022</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0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1/13/2022</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co.idaho.gov/LivePages/luma-system-integration-testing-3.aspx" TargetMode="External"/><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ernmentjobs.com/careers/idaho/jobs/3370457/luma-training-instructor?keywords=luma&amp;pagetype=jobOpportunitiesJobs"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17.jp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www.sco.idaho.gov/LivePages/eventscalendar.aspx" TargetMode="External"/><Relationship Id="rId13" Type="http://schemas.openxmlformats.org/officeDocument/2006/relationships/image" Target="../media/image31.svg"/><Relationship Id="rId3" Type="http://schemas.openxmlformats.org/officeDocument/2006/relationships/image" Target="../media/image25.jpeg"/><Relationship Id="rId7" Type="http://schemas.openxmlformats.org/officeDocument/2006/relationships/hyperlink" Target="https://www.sco.idaho.gov/LivePages/change-liaison-dashboard.aspx" TargetMode="External"/><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youtube.com/channel/UC-RYKZWsYPEKRYD7GQJrkOg" TargetMode="External"/><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hyperlink" Target="https://www.sco.idaho.gov/LivePages/luma-system-integration-testing-3.aspx" TargetMode="External"/><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sco.idaho.gov/LivePages/luma-phase-2-business-process-redesign.aspx" TargetMode="External"/><Relationship Id="rId3" Type="http://schemas.openxmlformats.org/officeDocument/2006/relationships/image" Target="../media/image25.jpeg"/><Relationship Id="rId7" Type="http://schemas.openxmlformats.org/officeDocument/2006/relationships/image" Target="../media/image29.svg"/><Relationship Id="rId12" Type="http://schemas.openxmlformats.org/officeDocument/2006/relationships/hyperlink" Target="https://www.sco.idaho.gov/LivePages/eventscalendar.aspx"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hyperlink" Target="https://www.sco.idaho.gov/LivePages/luma-human-capital-management.aspx" TargetMode="External"/><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hyperlink" Target="https://www.sco.idaho.gov/LivePages/luma-payroll-module.aspx"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DC8C5-616E-4AAE-9BD6-3294CF7D4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 y="0"/>
            <a:ext cx="12170629" cy="6340923"/>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9092"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January 12th, 2021</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0AD3-60AE-42FB-BA25-BD26DBB4E42E}"/>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SIT 3 Webpage</a:t>
            </a:r>
          </a:p>
        </p:txBody>
      </p:sp>
      <p:pic>
        <p:nvPicPr>
          <p:cNvPr id="4" name="Picture 3">
            <a:extLst>
              <a:ext uri="{FF2B5EF4-FFF2-40B4-BE49-F238E27FC236}">
                <a16:creationId xmlns:a16="http://schemas.microsoft.com/office/drawing/2014/main" id="{E10FF3B4-3743-47F9-B38F-D5560B212BCA}"/>
              </a:ext>
            </a:extLst>
          </p:cNvPr>
          <p:cNvPicPr>
            <a:picLocks noChangeAspect="1"/>
          </p:cNvPicPr>
          <p:nvPr/>
        </p:nvPicPr>
        <p:blipFill>
          <a:blip r:embed="rId2"/>
          <a:stretch>
            <a:fillRect/>
          </a:stretch>
        </p:blipFill>
        <p:spPr>
          <a:xfrm>
            <a:off x="2123539" y="1824375"/>
            <a:ext cx="7934325" cy="4006813"/>
          </a:xfrm>
          <a:prstGeom prst="rect">
            <a:avLst/>
          </a:prstGeom>
        </p:spPr>
      </p:pic>
      <p:sp>
        <p:nvSpPr>
          <p:cNvPr id="5" name="Rectangle 4">
            <a:extLst>
              <a:ext uri="{FF2B5EF4-FFF2-40B4-BE49-F238E27FC236}">
                <a16:creationId xmlns:a16="http://schemas.microsoft.com/office/drawing/2014/main" id="{E439D25D-3349-4A5F-B4EC-0063163374CB}"/>
              </a:ext>
            </a:extLst>
          </p:cNvPr>
          <p:cNvSpPr/>
          <p:nvPr/>
        </p:nvSpPr>
        <p:spPr>
          <a:xfrm>
            <a:off x="4153055" y="5943675"/>
            <a:ext cx="4309898" cy="369332"/>
          </a:xfrm>
          <a:prstGeom prst="rect">
            <a:avLst/>
          </a:prstGeom>
        </p:spPr>
        <p:txBody>
          <a:bodyPr wrap="none">
            <a:spAutoFit/>
          </a:bodyPr>
          <a:lstStyle/>
          <a:p>
            <a:r>
              <a:rPr lang="sv-SE" dirty="0">
                <a:latin typeface="Arial" panose="020B0604020202020204" pitchFamily="34" charset="0"/>
                <a:cs typeface="Arial" panose="020B0604020202020204" pitchFamily="34" charset="0"/>
                <a:hlinkClick r:id="rId3"/>
              </a:rPr>
              <a:t>System Integration Testing 3 (idaho.gov)</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40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Training on the Horizon</a:t>
            </a:r>
          </a:p>
        </p:txBody>
      </p:sp>
      <p:sp>
        <p:nvSpPr>
          <p:cNvPr id="5" name="Rectangle: Rounded Corners 4">
            <a:extLst>
              <a:ext uri="{FF2B5EF4-FFF2-40B4-BE49-F238E27FC236}">
                <a16:creationId xmlns:a16="http://schemas.microsoft.com/office/drawing/2014/main" id="{52ECB53A-2BD5-4E95-90A8-D0E786444B0C}"/>
              </a:ext>
            </a:extLst>
          </p:cNvPr>
          <p:cNvSpPr/>
          <p:nvPr/>
        </p:nvSpPr>
        <p:spPr>
          <a:xfrm>
            <a:off x="2788668" y="2720637"/>
            <a:ext cx="2849732" cy="26721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Projects &amp; Grants </a:t>
            </a:r>
          </a:p>
          <a:p>
            <a:pPr algn="ctr"/>
            <a:r>
              <a:rPr lang="en-US" sz="2400" dirty="0">
                <a:latin typeface="Arial" panose="020B0604020202020204" pitchFamily="34" charset="0"/>
                <a:cs typeface="Arial" panose="020B0604020202020204" pitchFamily="34" charset="0"/>
              </a:rPr>
              <a:t>Training</a:t>
            </a:r>
          </a:p>
        </p:txBody>
      </p:sp>
      <p:sp>
        <p:nvSpPr>
          <p:cNvPr id="6" name="Rectangle: Rounded Corners 5">
            <a:extLst>
              <a:ext uri="{FF2B5EF4-FFF2-40B4-BE49-F238E27FC236}">
                <a16:creationId xmlns:a16="http://schemas.microsoft.com/office/drawing/2014/main" id="{F5E41E78-D91C-41FC-AA08-F51E140A6181}"/>
              </a:ext>
            </a:extLst>
          </p:cNvPr>
          <p:cNvSpPr/>
          <p:nvPr/>
        </p:nvSpPr>
        <p:spPr>
          <a:xfrm>
            <a:off x="6468829" y="2720637"/>
            <a:ext cx="2849732" cy="26721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Training Instructors</a:t>
            </a:r>
          </a:p>
        </p:txBody>
      </p:sp>
    </p:spTree>
    <p:extLst>
      <p:ext uri="{BB962C8B-B14F-4D97-AF65-F5344CB8AC3E}">
        <p14:creationId xmlns:p14="http://schemas.microsoft.com/office/powerpoint/2010/main" val="279935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Training on the Horizon</a:t>
            </a:r>
          </a:p>
        </p:txBody>
      </p:sp>
      <p:sp>
        <p:nvSpPr>
          <p:cNvPr id="5" name="Rectangle: Rounded Corners 4">
            <a:extLst>
              <a:ext uri="{FF2B5EF4-FFF2-40B4-BE49-F238E27FC236}">
                <a16:creationId xmlns:a16="http://schemas.microsoft.com/office/drawing/2014/main" id="{52ECB53A-2BD5-4E95-90A8-D0E786444B0C}"/>
              </a:ext>
            </a:extLst>
          </p:cNvPr>
          <p:cNvSpPr/>
          <p:nvPr/>
        </p:nvSpPr>
        <p:spPr>
          <a:xfrm>
            <a:off x="575894" y="1666876"/>
            <a:ext cx="11029616"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Projects &amp; Grants </a:t>
            </a:r>
          </a:p>
          <a:p>
            <a:pPr algn="ctr"/>
            <a:r>
              <a:rPr lang="en-US" sz="2400" dirty="0">
                <a:latin typeface="Arial" panose="020B0604020202020204" pitchFamily="34" charset="0"/>
                <a:cs typeface="Arial" panose="020B0604020202020204" pitchFamily="34" charset="0"/>
              </a:rPr>
              <a:t>Training</a:t>
            </a:r>
          </a:p>
        </p:txBody>
      </p:sp>
      <p:sp>
        <p:nvSpPr>
          <p:cNvPr id="7" name="Rectangle: Rounded Corners 6">
            <a:extLst>
              <a:ext uri="{FF2B5EF4-FFF2-40B4-BE49-F238E27FC236}">
                <a16:creationId xmlns:a16="http://schemas.microsoft.com/office/drawing/2014/main" id="{2008D40E-182B-4AAB-A99C-B1E8EC51DDD4}"/>
              </a:ext>
            </a:extLst>
          </p:cNvPr>
          <p:cNvSpPr/>
          <p:nvPr/>
        </p:nvSpPr>
        <p:spPr>
          <a:xfrm>
            <a:off x="2096918" y="2834987"/>
            <a:ext cx="3678606" cy="31848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Training is under development and will begin February 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and will run until February 18</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for agencies that will use Luma Projects and Grants functionality. </a:t>
            </a:r>
          </a:p>
          <a:p>
            <a:pPr algn="ctr"/>
            <a:endParaRPr lang="en-US" sz="24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6554A09-B95B-4580-86CC-34E54B071F74}"/>
              </a:ext>
            </a:extLst>
          </p:cNvPr>
          <p:cNvSpPr/>
          <p:nvPr/>
        </p:nvSpPr>
        <p:spPr>
          <a:xfrm>
            <a:off x="6724657" y="2834987"/>
            <a:ext cx="3678605" cy="31848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latin typeface="Arial" panose="020B0604020202020204" pitchFamily="34" charset="0"/>
                <a:ea typeface="Calibri" panose="020F0502020204030204" pitchFamily="34" charset="0"/>
                <a:cs typeface="Arial" panose="020B0604020202020204" pitchFamily="34" charset="0"/>
              </a:rPr>
              <a:t>Training sessions will be conducted virtually and we intend to run sessions concurrently.</a:t>
            </a: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499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Training on the Horizon</a:t>
            </a:r>
          </a:p>
        </p:txBody>
      </p:sp>
      <p:sp>
        <p:nvSpPr>
          <p:cNvPr id="5" name="Rectangle: Rounded Corners 4">
            <a:extLst>
              <a:ext uri="{FF2B5EF4-FFF2-40B4-BE49-F238E27FC236}">
                <a16:creationId xmlns:a16="http://schemas.microsoft.com/office/drawing/2014/main" id="{52ECB53A-2BD5-4E95-90A8-D0E786444B0C}"/>
              </a:ext>
            </a:extLst>
          </p:cNvPr>
          <p:cNvSpPr/>
          <p:nvPr/>
        </p:nvSpPr>
        <p:spPr>
          <a:xfrm>
            <a:off x="2788668" y="2720637"/>
            <a:ext cx="2849732" cy="26721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Projects &amp; Grants </a:t>
            </a:r>
          </a:p>
          <a:p>
            <a:pPr algn="ctr"/>
            <a:r>
              <a:rPr lang="en-US" sz="2400" dirty="0">
                <a:latin typeface="Arial" panose="020B0604020202020204" pitchFamily="34" charset="0"/>
                <a:cs typeface="Arial" panose="020B0604020202020204" pitchFamily="34" charset="0"/>
              </a:rPr>
              <a:t>Training</a:t>
            </a:r>
          </a:p>
        </p:txBody>
      </p:sp>
      <p:sp>
        <p:nvSpPr>
          <p:cNvPr id="6" name="Rectangle: Rounded Corners 5">
            <a:extLst>
              <a:ext uri="{FF2B5EF4-FFF2-40B4-BE49-F238E27FC236}">
                <a16:creationId xmlns:a16="http://schemas.microsoft.com/office/drawing/2014/main" id="{F5E41E78-D91C-41FC-AA08-F51E140A6181}"/>
              </a:ext>
            </a:extLst>
          </p:cNvPr>
          <p:cNvSpPr/>
          <p:nvPr/>
        </p:nvSpPr>
        <p:spPr>
          <a:xfrm>
            <a:off x="6468829" y="2720637"/>
            <a:ext cx="2849732" cy="26721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Training Instructors</a:t>
            </a:r>
          </a:p>
        </p:txBody>
      </p:sp>
    </p:spTree>
    <p:extLst>
      <p:ext uri="{BB962C8B-B14F-4D97-AF65-F5344CB8AC3E}">
        <p14:creationId xmlns:p14="http://schemas.microsoft.com/office/powerpoint/2010/main" val="347369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Training on the Horizon</a:t>
            </a:r>
          </a:p>
        </p:txBody>
      </p:sp>
      <p:sp>
        <p:nvSpPr>
          <p:cNvPr id="6" name="Rectangle: Rounded Corners 5">
            <a:extLst>
              <a:ext uri="{FF2B5EF4-FFF2-40B4-BE49-F238E27FC236}">
                <a16:creationId xmlns:a16="http://schemas.microsoft.com/office/drawing/2014/main" id="{F5E41E78-D91C-41FC-AA08-F51E140A6181}"/>
              </a:ext>
            </a:extLst>
          </p:cNvPr>
          <p:cNvSpPr/>
          <p:nvPr/>
        </p:nvSpPr>
        <p:spPr>
          <a:xfrm>
            <a:off x="575894" y="1695451"/>
            <a:ext cx="11029616" cy="90487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Training Instructors</a:t>
            </a:r>
          </a:p>
        </p:txBody>
      </p:sp>
      <p:sp>
        <p:nvSpPr>
          <p:cNvPr id="7" name="Rectangle 6">
            <a:extLst>
              <a:ext uri="{FF2B5EF4-FFF2-40B4-BE49-F238E27FC236}">
                <a16:creationId xmlns:a16="http://schemas.microsoft.com/office/drawing/2014/main" id="{8F26DC43-D14E-4585-98D5-951B0B75C557}"/>
              </a:ext>
            </a:extLst>
          </p:cNvPr>
          <p:cNvSpPr/>
          <p:nvPr/>
        </p:nvSpPr>
        <p:spPr>
          <a:xfrm>
            <a:off x="326345" y="5988759"/>
            <a:ext cx="452349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Luma Training Instructor | Job Details tab | Career Pages (governmentjobs.com)</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39CA842-F05A-4EA8-A910-A4B59292D681}"/>
              </a:ext>
            </a:extLst>
          </p:cNvPr>
          <p:cNvSpPr/>
          <p:nvPr/>
        </p:nvSpPr>
        <p:spPr>
          <a:xfrm>
            <a:off x="4689404" y="2781616"/>
            <a:ext cx="7673218" cy="4001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Functions: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 training of the Luma System to Finance and/or Procurement employees within the State of Idaho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Educate end-users on system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Educate end-users on laws, rules, and policies that pertain to the Luma system modules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 accuracy of data in the training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developed training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apprised of system enhancements requiring training or documentation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Qualifications: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training knowledge or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Excellent Customer Service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Ability to present information in a clear and concise manner for individual and group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Strong problem-solving skills to resolve issues that come up during training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Excellent written and verbal communication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2" descr="Let&amp;#39;s Get Together - We Are Social Singapore">
            <a:extLst>
              <a:ext uri="{FF2B5EF4-FFF2-40B4-BE49-F238E27FC236}">
                <a16:creationId xmlns:a16="http://schemas.microsoft.com/office/drawing/2014/main" id="{517B596C-3E28-40AC-B4D7-BDDBDDAFC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4" y="3138432"/>
            <a:ext cx="3413883" cy="2669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708058B-7B01-4910-9957-31950C5EE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810" y="2957141"/>
            <a:ext cx="1275165" cy="1275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0185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A5ED6E05-5E65-4B7E-8843-B860DDC1397C}"/>
              </a:ext>
            </a:extLst>
          </p:cNvPr>
          <p:cNvSpPr/>
          <p:nvPr/>
        </p:nvSpPr>
        <p:spPr>
          <a:xfrm>
            <a:off x="486459" y="6569118"/>
            <a:ext cx="5210422"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SCOPE MANAGEMENT</a:t>
            </a:r>
          </a:p>
        </p:txBody>
      </p:sp>
      <p:sp>
        <p:nvSpPr>
          <p:cNvPr id="7" name="Freeform: Shape 6">
            <a:extLst>
              <a:ext uri="{FF2B5EF4-FFF2-40B4-BE49-F238E27FC236}">
                <a16:creationId xmlns:a16="http://schemas.microsoft.com/office/drawing/2014/main" id="{A096E2D0-859D-4253-8F5A-A351747B092B}"/>
              </a:ext>
            </a:extLst>
          </p:cNvPr>
          <p:cNvSpPr/>
          <p:nvPr/>
        </p:nvSpPr>
        <p:spPr>
          <a:xfrm>
            <a:off x="411750" y="4968894"/>
            <a:ext cx="4236452" cy="1160437"/>
          </a:xfrm>
          <a:custGeom>
            <a:avLst/>
            <a:gdLst>
              <a:gd name="connsiteX0" fmla="*/ 0 w 1327150"/>
              <a:gd name="connsiteY0" fmla="*/ 1136650 h 1143000"/>
              <a:gd name="connsiteX1" fmla="*/ 1320800 w 1327150"/>
              <a:gd name="connsiteY1" fmla="*/ 0 h 1143000"/>
              <a:gd name="connsiteX2" fmla="*/ 1327150 w 1327150"/>
              <a:gd name="connsiteY2" fmla="*/ 1143000 h 1143000"/>
              <a:gd name="connsiteX3" fmla="*/ 0 w 1327150"/>
              <a:gd name="connsiteY3" fmla="*/ 1136650 h 1143000"/>
              <a:gd name="connsiteX0" fmla="*/ 0 w 1327150"/>
              <a:gd name="connsiteY0" fmla="*/ 1130361 h 1136711"/>
              <a:gd name="connsiteX1" fmla="*/ 1323210 w 1327150"/>
              <a:gd name="connsiteY1" fmla="*/ 0 h 1136711"/>
              <a:gd name="connsiteX2" fmla="*/ 1327150 w 1327150"/>
              <a:gd name="connsiteY2" fmla="*/ 1136711 h 1136711"/>
              <a:gd name="connsiteX3" fmla="*/ 0 w 1327150"/>
              <a:gd name="connsiteY3" fmla="*/ 1130361 h 1136711"/>
              <a:gd name="connsiteX0" fmla="*/ 0 w 1787204"/>
              <a:gd name="connsiteY0" fmla="*/ 1139794 h 1146144"/>
              <a:gd name="connsiteX1" fmla="*/ 1787197 w 1787204"/>
              <a:gd name="connsiteY1" fmla="*/ 0 h 1146144"/>
              <a:gd name="connsiteX2" fmla="*/ 1327150 w 1787204"/>
              <a:gd name="connsiteY2" fmla="*/ 1146144 h 1146144"/>
              <a:gd name="connsiteX3" fmla="*/ 0 w 1787204"/>
              <a:gd name="connsiteY3" fmla="*/ 1139794 h 1146144"/>
              <a:gd name="connsiteX0" fmla="*/ 0 w 1787721"/>
              <a:gd name="connsiteY0" fmla="*/ 1139794 h 1149288"/>
              <a:gd name="connsiteX1" fmla="*/ 1787197 w 1787721"/>
              <a:gd name="connsiteY1" fmla="*/ 0 h 1149288"/>
              <a:gd name="connsiteX2" fmla="*/ 1786317 w 1787721"/>
              <a:gd name="connsiteY2" fmla="*/ 1149288 h 1149288"/>
              <a:gd name="connsiteX3" fmla="*/ 0 w 1787721"/>
              <a:gd name="connsiteY3" fmla="*/ 1139794 h 1149288"/>
              <a:gd name="connsiteX0" fmla="*/ 0 w 1788591"/>
              <a:gd name="connsiteY0" fmla="*/ 1139794 h 1149288"/>
              <a:gd name="connsiteX1" fmla="*/ 1787197 w 1788591"/>
              <a:gd name="connsiteY1" fmla="*/ 0 h 1149288"/>
              <a:gd name="connsiteX2" fmla="*/ 1786317 w 1788591"/>
              <a:gd name="connsiteY2" fmla="*/ 1149288 h 1149288"/>
              <a:gd name="connsiteX3" fmla="*/ 0 w 1788591"/>
              <a:gd name="connsiteY3" fmla="*/ 1139794 h 1149288"/>
              <a:gd name="connsiteX0" fmla="*/ 0 w 1788591"/>
              <a:gd name="connsiteY0" fmla="*/ 1142939 h 1152433"/>
              <a:gd name="connsiteX1" fmla="*/ 1787197 w 1788591"/>
              <a:gd name="connsiteY1" fmla="*/ 0 h 1152433"/>
              <a:gd name="connsiteX2" fmla="*/ 1786317 w 1788591"/>
              <a:gd name="connsiteY2" fmla="*/ 1152433 h 1152433"/>
              <a:gd name="connsiteX3" fmla="*/ 0 w 1788591"/>
              <a:gd name="connsiteY3" fmla="*/ 1142939 h 1152433"/>
              <a:gd name="connsiteX0" fmla="*/ 0 w 1787417"/>
              <a:gd name="connsiteY0" fmla="*/ 1142939 h 1152433"/>
              <a:gd name="connsiteX1" fmla="*/ 1787197 w 1787417"/>
              <a:gd name="connsiteY1" fmla="*/ 0 h 1152433"/>
              <a:gd name="connsiteX2" fmla="*/ 1786317 w 1787417"/>
              <a:gd name="connsiteY2" fmla="*/ 1152433 h 1152433"/>
              <a:gd name="connsiteX3" fmla="*/ 0 w 1787417"/>
              <a:gd name="connsiteY3" fmla="*/ 1142939 h 1152433"/>
              <a:gd name="connsiteX0" fmla="*/ 0 w 1919387"/>
              <a:gd name="connsiteY0" fmla="*/ 1206988 h 1216482"/>
              <a:gd name="connsiteX1" fmla="*/ 1787197 w 1919387"/>
              <a:gd name="connsiteY1" fmla="*/ 64049 h 1216482"/>
              <a:gd name="connsiteX2" fmla="*/ 1786515 w 1919387"/>
              <a:gd name="connsiteY2" fmla="*/ 258989 h 1216482"/>
              <a:gd name="connsiteX3" fmla="*/ 1786317 w 1919387"/>
              <a:gd name="connsiteY3" fmla="*/ 1216482 h 1216482"/>
              <a:gd name="connsiteX4" fmla="*/ 0 w 1919387"/>
              <a:gd name="connsiteY4" fmla="*/ 1206988 h 1216482"/>
              <a:gd name="connsiteX0" fmla="*/ 0 w 2165711"/>
              <a:gd name="connsiteY0" fmla="*/ 1276232 h 1285726"/>
              <a:gd name="connsiteX1" fmla="*/ 1787197 w 2165711"/>
              <a:gd name="connsiteY1" fmla="*/ 133293 h 1285726"/>
              <a:gd name="connsiteX2" fmla="*/ 2165711 w 2165711"/>
              <a:gd name="connsiteY2" fmla="*/ 130129 h 1285726"/>
              <a:gd name="connsiteX3" fmla="*/ 1786317 w 2165711"/>
              <a:gd name="connsiteY3" fmla="*/ 1285726 h 1285726"/>
              <a:gd name="connsiteX4" fmla="*/ 0 w 2165711"/>
              <a:gd name="connsiteY4" fmla="*/ 1276232 h 1285726"/>
              <a:gd name="connsiteX0" fmla="*/ 0 w 2169137"/>
              <a:gd name="connsiteY0" fmla="*/ 1276232 h 1285726"/>
              <a:gd name="connsiteX1" fmla="*/ 1787197 w 2169137"/>
              <a:gd name="connsiteY1" fmla="*/ 133293 h 1285726"/>
              <a:gd name="connsiteX2" fmla="*/ 2165711 w 2169137"/>
              <a:gd name="connsiteY2" fmla="*/ 130129 h 1285726"/>
              <a:gd name="connsiteX3" fmla="*/ 1963800 w 2169137"/>
              <a:gd name="connsiteY3" fmla="*/ 1082913 h 1285726"/>
              <a:gd name="connsiteX4" fmla="*/ 1786317 w 2169137"/>
              <a:gd name="connsiteY4" fmla="*/ 1285726 h 1285726"/>
              <a:gd name="connsiteX5" fmla="*/ 0 w 2169137"/>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12644 h 1222138"/>
              <a:gd name="connsiteX1" fmla="*/ 1787197 w 2182104"/>
              <a:gd name="connsiteY1" fmla="*/ 69705 h 1222138"/>
              <a:gd name="connsiteX2" fmla="*/ 2165711 w 2182104"/>
              <a:gd name="connsiteY2" fmla="*/ 66541 h 1222138"/>
              <a:gd name="connsiteX3" fmla="*/ 2180484 w 2182104"/>
              <a:gd name="connsiteY3" fmla="*/ 1217429 h 1222138"/>
              <a:gd name="connsiteX4" fmla="*/ 1786317 w 2182104"/>
              <a:gd name="connsiteY4" fmla="*/ 1222138 h 1222138"/>
              <a:gd name="connsiteX5" fmla="*/ 0 w 2182104"/>
              <a:gd name="connsiteY5" fmla="*/ 1212644 h 1222138"/>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200409"/>
              <a:gd name="connsiteY0" fmla="*/ 1142939 h 1152433"/>
              <a:gd name="connsiteX1" fmla="*/ 1787197 w 2200409"/>
              <a:gd name="connsiteY1" fmla="*/ 0 h 1152433"/>
              <a:gd name="connsiteX2" fmla="*/ 2190334 w 2200409"/>
              <a:gd name="connsiteY2" fmla="*/ 9414 h 1152433"/>
              <a:gd name="connsiteX3" fmla="*/ 2180484 w 2200409"/>
              <a:gd name="connsiteY3" fmla="*/ 1147724 h 1152433"/>
              <a:gd name="connsiteX4" fmla="*/ 1786317 w 2200409"/>
              <a:gd name="connsiteY4" fmla="*/ 1152433 h 1152433"/>
              <a:gd name="connsiteX5" fmla="*/ 0 w 2200409"/>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39795 h 1149289"/>
              <a:gd name="connsiteX1" fmla="*/ 1800329 w 2190334"/>
              <a:gd name="connsiteY1" fmla="*/ 0 h 1149289"/>
              <a:gd name="connsiteX2" fmla="*/ 2190334 w 2190334"/>
              <a:gd name="connsiteY2" fmla="*/ 6270 h 1149289"/>
              <a:gd name="connsiteX3" fmla="*/ 2180484 w 2190334"/>
              <a:gd name="connsiteY3" fmla="*/ 1144580 h 1149289"/>
              <a:gd name="connsiteX4" fmla="*/ 1786317 w 2190334"/>
              <a:gd name="connsiteY4" fmla="*/ 1149289 h 1149289"/>
              <a:gd name="connsiteX5" fmla="*/ 0 w 2190334"/>
              <a:gd name="connsiteY5" fmla="*/ 1139795 h 11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334" h="1149289">
                <a:moveTo>
                  <a:pt x="0" y="1139795"/>
                </a:moveTo>
                <a:lnTo>
                  <a:pt x="1800329" y="0"/>
                </a:lnTo>
                <a:cubicBezTo>
                  <a:pt x="2103007" y="2370"/>
                  <a:pt x="1919627" y="12301"/>
                  <a:pt x="2190334" y="6270"/>
                </a:cubicBezTo>
                <a:cubicBezTo>
                  <a:pt x="2185296" y="771428"/>
                  <a:pt x="2189546" y="241324"/>
                  <a:pt x="2180484" y="1144580"/>
                </a:cubicBezTo>
                <a:cubicBezTo>
                  <a:pt x="1915342" y="1148510"/>
                  <a:pt x="2067654" y="1148515"/>
                  <a:pt x="1786317" y="1149289"/>
                </a:cubicBezTo>
                <a:lnTo>
                  <a:pt x="0" y="1139795"/>
                </a:lnTo>
                <a:close/>
              </a:path>
            </a:pathLst>
          </a:custGeom>
          <a:gradFill>
            <a:gsLst>
              <a:gs pos="85000">
                <a:srgbClr val="B5D5F7"/>
              </a:gs>
              <a:gs pos="0">
                <a:schemeClr val="bg1"/>
              </a:gs>
              <a:gs pos="100000">
                <a:schemeClr val="bg1"/>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822960" rtlCol="0" anchor="b"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Phase 1, technical information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gathering, surveys, and analysis</a:t>
            </a:r>
          </a:p>
        </p:txBody>
      </p:sp>
      <p:cxnSp>
        <p:nvCxnSpPr>
          <p:cNvPr id="9" name="Straight Connector 8">
            <a:extLst>
              <a:ext uri="{FF2B5EF4-FFF2-40B4-BE49-F238E27FC236}">
                <a16:creationId xmlns:a16="http://schemas.microsoft.com/office/drawing/2014/main" id="{0FE33211-AE80-46C2-961F-DA3A1A32D259}"/>
              </a:ext>
            </a:extLst>
          </p:cNvPr>
          <p:cNvCxnSpPr>
            <a:cxnSpLocks/>
            <a:stCxn id="53" idx="0"/>
          </p:cNvCxnSpPr>
          <p:nvPr/>
        </p:nvCxnSpPr>
        <p:spPr>
          <a:xfrm>
            <a:off x="4044209" y="282693"/>
            <a:ext cx="0" cy="6492240"/>
          </a:xfrm>
          <a:prstGeom prst="line">
            <a:avLst/>
          </a:prstGeom>
          <a:ln w="28575">
            <a:solidFill>
              <a:srgbClr val="092F57"/>
            </a:solidFill>
          </a:ln>
        </p:spPr>
        <p:style>
          <a:lnRef idx="1">
            <a:schemeClr val="accent4"/>
          </a:lnRef>
          <a:fillRef idx="0">
            <a:schemeClr val="accent4"/>
          </a:fillRef>
          <a:effectRef idx="0">
            <a:schemeClr val="accent4"/>
          </a:effectRef>
          <a:fontRef idx="minor">
            <a:schemeClr val="tx1"/>
          </a:fontRef>
        </p:style>
      </p:cxnSp>
      <p:sp>
        <p:nvSpPr>
          <p:cNvPr id="93" name="Rectangle 92">
            <a:extLst>
              <a:ext uri="{FF2B5EF4-FFF2-40B4-BE49-F238E27FC236}">
                <a16:creationId xmlns:a16="http://schemas.microsoft.com/office/drawing/2014/main" id="{CABA052C-13B8-4582-9C94-DDF246019664}"/>
              </a:ext>
            </a:extLst>
          </p:cNvPr>
          <p:cNvSpPr/>
          <p:nvPr/>
        </p:nvSpPr>
        <p:spPr>
          <a:xfrm>
            <a:off x="2630407" y="2360868"/>
            <a:ext cx="269240" cy="27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EEE7BC82-F79A-404A-8D77-88048ED3D9C3}"/>
              </a:ext>
            </a:extLst>
          </p:cNvPr>
          <p:cNvSpPr/>
          <p:nvPr/>
        </p:nvSpPr>
        <p:spPr>
          <a:xfrm>
            <a:off x="37788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184" name="Rectangle 183">
            <a:extLst>
              <a:ext uri="{FF2B5EF4-FFF2-40B4-BE49-F238E27FC236}">
                <a16:creationId xmlns:a16="http://schemas.microsoft.com/office/drawing/2014/main" id="{87CD117D-5686-402F-A74F-05ECC5AFF1C8}"/>
              </a:ext>
            </a:extLst>
          </p:cNvPr>
          <p:cNvSpPr/>
          <p:nvPr/>
        </p:nvSpPr>
        <p:spPr>
          <a:xfrm>
            <a:off x="97202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187" name="Rectangle 186">
            <a:extLst>
              <a:ext uri="{FF2B5EF4-FFF2-40B4-BE49-F238E27FC236}">
                <a16:creationId xmlns:a16="http://schemas.microsoft.com/office/drawing/2014/main" id="{A525EBEA-6750-41D9-805A-A68BE13C8D73}"/>
              </a:ext>
            </a:extLst>
          </p:cNvPr>
          <p:cNvSpPr/>
          <p:nvPr/>
        </p:nvSpPr>
        <p:spPr>
          <a:xfrm>
            <a:off x="156617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193" name="Rectangle 192">
            <a:extLst>
              <a:ext uri="{FF2B5EF4-FFF2-40B4-BE49-F238E27FC236}">
                <a16:creationId xmlns:a16="http://schemas.microsoft.com/office/drawing/2014/main" id="{E00011BE-2BD1-40B9-A973-E5BC66DFD048}"/>
              </a:ext>
            </a:extLst>
          </p:cNvPr>
          <p:cNvSpPr/>
          <p:nvPr/>
        </p:nvSpPr>
        <p:spPr>
          <a:xfrm>
            <a:off x="275446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194" name="Rectangle 193">
            <a:extLst>
              <a:ext uri="{FF2B5EF4-FFF2-40B4-BE49-F238E27FC236}">
                <a16:creationId xmlns:a16="http://schemas.microsoft.com/office/drawing/2014/main" id="{DA27B88A-4E2E-485F-BE52-F594FC88AF68}"/>
              </a:ext>
            </a:extLst>
          </p:cNvPr>
          <p:cNvSpPr/>
          <p:nvPr/>
        </p:nvSpPr>
        <p:spPr>
          <a:xfrm>
            <a:off x="394275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JAN</a:t>
            </a:r>
          </a:p>
        </p:txBody>
      </p:sp>
      <p:sp>
        <p:nvSpPr>
          <p:cNvPr id="195" name="Rectangle 194">
            <a:extLst>
              <a:ext uri="{FF2B5EF4-FFF2-40B4-BE49-F238E27FC236}">
                <a16:creationId xmlns:a16="http://schemas.microsoft.com/office/drawing/2014/main" id="{545F3BFF-224B-4E31-B850-CB66B909E2E1}"/>
              </a:ext>
            </a:extLst>
          </p:cNvPr>
          <p:cNvSpPr/>
          <p:nvPr/>
        </p:nvSpPr>
        <p:spPr>
          <a:xfrm>
            <a:off x="334860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197" name="Rectangle 196">
            <a:extLst>
              <a:ext uri="{FF2B5EF4-FFF2-40B4-BE49-F238E27FC236}">
                <a16:creationId xmlns:a16="http://schemas.microsoft.com/office/drawing/2014/main" id="{77BFCD0E-572F-4A77-9536-1DB446D738DB}"/>
              </a:ext>
            </a:extLst>
          </p:cNvPr>
          <p:cNvSpPr/>
          <p:nvPr/>
        </p:nvSpPr>
        <p:spPr>
          <a:xfrm>
            <a:off x="1836802" y="668508"/>
            <a:ext cx="963548"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 BPR sessions</a:t>
            </a:r>
          </a:p>
        </p:txBody>
      </p:sp>
      <p:sp>
        <p:nvSpPr>
          <p:cNvPr id="13" name="Rectangle 12">
            <a:extLst>
              <a:ext uri="{FF2B5EF4-FFF2-40B4-BE49-F238E27FC236}">
                <a16:creationId xmlns:a16="http://schemas.microsoft.com/office/drawing/2014/main" id="{1D130AFF-6BB9-4769-981F-1F7C51BF577E}"/>
              </a:ext>
            </a:extLst>
          </p:cNvPr>
          <p:cNvSpPr/>
          <p:nvPr/>
        </p:nvSpPr>
        <p:spPr>
          <a:xfrm>
            <a:off x="488951" y="667095"/>
            <a:ext cx="1335499"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 Orientations </a:t>
            </a:r>
          </a:p>
        </p:txBody>
      </p:sp>
      <p:sp>
        <p:nvSpPr>
          <p:cNvPr id="24" name="Rectangle 23">
            <a:extLst>
              <a:ext uri="{FF2B5EF4-FFF2-40B4-BE49-F238E27FC236}">
                <a16:creationId xmlns:a16="http://schemas.microsoft.com/office/drawing/2014/main" id="{633E7A24-F468-4B6E-BC68-5FA2FE4952C1}"/>
              </a:ext>
            </a:extLst>
          </p:cNvPr>
          <p:cNvSpPr/>
          <p:nvPr/>
        </p:nvSpPr>
        <p:spPr>
          <a:xfrm>
            <a:off x="2267959" y="2095453"/>
            <a:ext cx="1730002"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Phase 2 Luma Base Configure</a:t>
            </a:r>
          </a:p>
        </p:txBody>
      </p:sp>
      <p:sp>
        <p:nvSpPr>
          <p:cNvPr id="53" name="TextBox 52">
            <a:extLst>
              <a:ext uri="{FF2B5EF4-FFF2-40B4-BE49-F238E27FC236}">
                <a16:creationId xmlns:a16="http://schemas.microsoft.com/office/drawing/2014/main" id="{DEBF0AC0-03E9-40B9-BDE6-E9BDD5274A6E}"/>
              </a:ext>
            </a:extLst>
          </p:cNvPr>
          <p:cNvSpPr txBox="1"/>
          <p:nvPr/>
        </p:nvSpPr>
        <p:spPr>
          <a:xfrm>
            <a:off x="3814819" y="282694"/>
            <a:ext cx="4587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242D406A-DE16-4677-8533-DCE4255A4F29}"/>
              </a:ext>
            </a:extLst>
          </p:cNvPr>
          <p:cNvSpPr/>
          <p:nvPr/>
        </p:nvSpPr>
        <p:spPr>
          <a:xfrm>
            <a:off x="216031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56" name="Rectangle 55">
            <a:extLst>
              <a:ext uri="{FF2B5EF4-FFF2-40B4-BE49-F238E27FC236}">
                <a16:creationId xmlns:a16="http://schemas.microsoft.com/office/drawing/2014/main" id="{49CABE12-3263-4F52-B2E6-6B4172DFF216}"/>
              </a:ext>
            </a:extLst>
          </p:cNvPr>
          <p:cNvSpPr/>
          <p:nvPr/>
        </p:nvSpPr>
        <p:spPr>
          <a:xfrm>
            <a:off x="453689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FEB</a:t>
            </a:r>
          </a:p>
        </p:txBody>
      </p:sp>
      <p:sp>
        <p:nvSpPr>
          <p:cNvPr id="57" name="Rectangle 56">
            <a:extLst>
              <a:ext uri="{FF2B5EF4-FFF2-40B4-BE49-F238E27FC236}">
                <a16:creationId xmlns:a16="http://schemas.microsoft.com/office/drawing/2014/main" id="{1544C69B-D4B1-4BB7-BDFE-EF232CBA698D}"/>
              </a:ext>
            </a:extLst>
          </p:cNvPr>
          <p:cNvSpPr/>
          <p:nvPr/>
        </p:nvSpPr>
        <p:spPr>
          <a:xfrm>
            <a:off x="513104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MAR</a:t>
            </a:r>
          </a:p>
        </p:txBody>
      </p:sp>
      <p:sp>
        <p:nvSpPr>
          <p:cNvPr id="58" name="Rectangle 57">
            <a:extLst>
              <a:ext uri="{FF2B5EF4-FFF2-40B4-BE49-F238E27FC236}">
                <a16:creationId xmlns:a16="http://schemas.microsoft.com/office/drawing/2014/main" id="{E3D1D163-AD2E-4CEF-81BC-71DD38481561}"/>
              </a:ext>
            </a:extLst>
          </p:cNvPr>
          <p:cNvSpPr/>
          <p:nvPr/>
        </p:nvSpPr>
        <p:spPr>
          <a:xfrm>
            <a:off x="572518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APR</a:t>
            </a:r>
          </a:p>
        </p:txBody>
      </p:sp>
      <p:sp>
        <p:nvSpPr>
          <p:cNvPr id="59" name="Rectangle 58">
            <a:extLst>
              <a:ext uri="{FF2B5EF4-FFF2-40B4-BE49-F238E27FC236}">
                <a16:creationId xmlns:a16="http://schemas.microsoft.com/office/drawing/2014/main" id="{2480FCBF-D56C-4543-BD4A-616CA42843F8}"/>
              </a:ext>
            </a:extLst>
          </p:cNvPr>
          <p:cNvSpPr/>
          <p:nvPr/>
        </p:nvSpPr>
        <p:spPr>
          <a:xfrm>
            <a:off x="631933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MAY</a:t>
            </a:r>
          </a:p>
        </p:txBody>
      </p:sp>
      <p:sp>
        <p:nvSpPr>
          <p:cNvPr id="60" name="Rectangle 59">
            <a:extLst>
              <a:ext uri="{FF2B5EF4-FFF2-40B4-BE49-F238E27FC236}">
                <a16:creationId xmlns:a16="http://schemas.microsoft.com/office/drawing/2014/main" id="{5FBA6B3D-1C6A-4177-8828-C0E5A759D163}"/>
              </a:ext>
            </a:extLst>
          </p:cNvPr>
          <p:cNvSpPr/>
          <p:nvPr/>
        </p:nvSpPr>
        <p:spPr>
          <a:xfrm>
            <a:off x="691347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JUN</a:t>
            </a:r>
          </a:p>
        </p:txBody>
      </p:sp>
      <p:sp>
        <p:nvSpPr>
          <p:cNvPr id="61" name="Rectangle 60">
            <a:extLst>
              <a:ext uri="{FF2B5EF4-FFF2-40B4-BE49-F238E27FC236}">
                <a16:creationId xmlns:a16="http://schemas.microsoft.com/office/drawing/2014/main" id="{2FD6D622-E3AD-4BDC-8026-70767A70B417}"/>
              </a:ext>
            </a:extLst>
          </p:cNvPr>
          <p:cNvSpPr/>
          <p:nvPr/>
        </p:nvSpPr>
        <p:spPr>
          <a:xfrm>
            <a:off x="750762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62" name="Rectangle 61">
            <a:extLst>
              <a:ext uri="{FF2B5EF4-FFF2-40B4-BE49-F238E27FC236}">
                <a16:creationId xmlns:a16="http://schemas.microsoft.com/office/drawing/2014/main" id="{A6D99308-7BDA-44B7-BE45-37D31CD3EBA5}"/>
              </a:ext>
            </a:extLst>
          </p:cNvPr>
          <p:cNvSpPr/>
          <p:nvPr/>
        </p:nvSpPr>
        <p:spPr>
          <a:xfrm>
            <a:off x="810176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63" name="Rectangle 62">
            <a:extLst>
              <a:ext uri="{FF2B5EF4-FFF2-40B4-BE49-F238E27FC236}">
                <a16:creationId xmlns:a16="http://schemas.microsoft.com/office/drawing/2014/main" id="{852C1E79-2669-47A1-B74E-1A73A133F4C9}"/>
              </a:ext>
            </a:extLst>
          </p:cNvPr>
          <p:cNvSpPr/>
          <p:nvPr/>
        </p:nvSpPr>
        <p:spPr>
          <a:xfrm>
            <a:off x="869591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64" name="Rectangle 63">
            <a:extLst>
              <a:ext uri="{FF2B5EF4-FFF2-40B4-BE49-F238E27FC236}">
                <a16:creationId xmlns:a16="http://schemas.microsoft.com/office/drawing/2014/main" id="{BF9A37C7-2CD0-4031-82EC-7DD21230302F}"/>
              </a:ext>
            </a:extLst>
          </p:cNvPr>
          <p:cNvSpPr/>
          <p:nvPr/>
        </p:nvSpPr>
        <p:spPr>
          <a:xfrm>
            <a:off x="929005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65" name="Rectangle 64">
            <a:extLst>
              <a:ext uri="{FF2B5EF4-FFF2-40B4-BE49-F238E27FC236}">
                <a16:creationId xmlns:a16="http://schemas.microsoft.com/office/drawing/2014/main" id="{5764471D-FAB3-46C6-8614-776BFC0CE3F8}"/>
              </a:ext>
            </a:extLst>
          </p:cNvPr>
          <p:cNvSpPr/>
          <p:nvPr/>
        </p:nvSpPr>
        <p:spPr>
          <a:xfrm>
            <a:off x="988420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66" name="Rectangle 65">
            <a:extLst>
              <a:ext uri="{FF2B5EF4-FFF2-40B4-BE49-F238E27FC236}">
                <a16:creationId xmlns:a16="http://schemas.microsoft.com/office/drawing/2014/main" id="{165D393C-A789-4155-AEBA-FB5A2C006BEA}"/>
              </a:ext>
            </a:extLst>
          </p:cNvPr>
          <p:cNvSpPr/>
          <p:nvPr/>
        </p:nvSpPr>
        <p:spPr>
          <a:xfrm>
            <a:off x="10478344"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69" name="Rectangle 68">
            <a:extLst>
              <a:ext uri="{FF2B5EF4-FFF2-40B4-BE49-F238E27FC236}">
                <a16:creationId xmlns:a16="http://schemas.microsoft.com/office/drawing/2014/main" id="{3BF6E9CB-1558-474F-A2F1-349D5321BAC8}"/>
              </a:ext>
            </a:extLst>
          </p:cNvPr>
          <p:cNvSpPr/>
          <p:nvPr/>
        </p:nvSpPr>
        <p:spPr>
          <a:xfrm>
            <a:off x="1773868" y="667095"/>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1" name="Rectangle 70">
            <a:extLst>
              <a:ext uri="{FF2B5EF4-FFF2-40B4-BE49-F238E27FC236}">
                <a16:creationId xmlns:a16="http://schemas.microsoft.com/office/drawing/2014/main" id="{8F11A126-E442-47F3-A51D-B812FA3BC8D1}"/>
              </a:ext>
            </a:extLst>
          </p:cNvPr>
          <p:cNvSpPr/>
          <p:nvPr/>
        </p:nvSpPr>
        <p:spPr>
          <a:xfrm>
            <a:off x="2770191" y="667540"/>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2" name="Rectangle 71">
            <a:extLst>
              <a:ext uri="{FF2B5EF4-FFF2-40B4-BE49-F238E27FC236}">
                <a16:creationId xmlns:a16="http://schemas.microsoft.com/office/drawing/2014/main" id="{06751A21-3DF1-4237-839B-D5F0810343D2}"/>
              </a:ext>
            </a:extLst>
          </p:cNvPr>
          <p:cNvSpPr/>
          <p:nvPr/>
        </p:nvSpPr>
        <p:spPr>
          <a:xfrm>
            <a:off x="2834534" y="2888643"/>
            <a:ext cx="1163419"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Workshops</a:t>
            </a:r>
          </a:p>
        </p:txBody>
      </p:sp>
      <p:grpSp>
        <p:nvGrpSpPr>
          <p:cNvPr id="4" name="Group 3">
            <a:extLst>
              <a:ext uri="{FF2B5EF4-FFF2-40B4-BE49-F238E27FC236}">
                <a16:creationId xmlns:a16="http://schemas.microsoft.com/office/drawing/2014/main" id="{27EB38FB-FE3A-494D-8B23-5A1501ADA9D8}"/>
              </a:ext>
            </a:extLst>
          </p:cNvPr>
          <p:cNvGrpSpPr/>
          <p:nvPr/>
        </p:nvGrpSpPr>
        <p:grpSpPr>
          <a:xfrm>
            <a:off x="3152523" y="2637680"/>
            <a:ext cx="762506" cy="274320"/>
            <a:chOff x="3152523" y="2465160"/>
            <a:chExt cx="762506" cy="274320"/>
          </a:xfrm>
        </p:grpSpPr>
        <p:cxnSp>
          <p:nvCxnSpPr>
            <p:cNvPr id="74" name="Connector: Elbow 9">
              <a:extLst>
                <a:ext uri="{FF2B5EF4-FFF2-40B4-BE49-F238E27FC236}">
                  <a16:creationId xmlns:a16="http://schemas.microsoft.com/office/drawing/2014/main" id="{6AA5D8EB-A5F5-4268-92CB-86CA8734A2D0}"/>
                </a:ext>
              </a:extLst>
            </p:cNvPr>
            <p:cNvCxnSpPr>
              <a:cxnSpLocks/>
            </p:cNvCxnSpPr>
            <p:nvPr/>
          </p:nvCxnSpPr>
          <p:spPr>
            <a:xfrm>
              <a:off x="3152523"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nector: Elbow 9">
              <a:extLst>
                <a:ext uri="{FF2B5EF4-FFF2-40B4-BE49-F238E27FC236}">
                  <a16:creationId xmlns:a16="http://schemas.microsoft.com/office/drawing/2014/main" id="{CAD4B8AA-9135-4B32-8341-9EA21A85F273}"/>
                </a:ext>
              </a:extLst>
            </p:cNvPr>
            <p:cNvCxnSpPr>
              <a:cxnSpLocks/>
            </p:cNvCxnSpPr>
            <p:nvPr/>
          </p:nvCxnSpPr>
          <p:spPr>
            <a:xfrm>
              <a:off x="336009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Elbow 9">
              <a:extLst>
                <a:ext uri="{FF2B5EF4-FFF2-40B4-BE49-F238E27FC236}">
                  <a16:creationId xmlns:a16="http://schemas.microsoft.com/office/drawing/2014/main" id="{936A03B6-E710-4E67-B52E-1F018D4B8C56}"/>
                </a:ext>
              </a:extLst>
            </p:cNvPr>
            <p:cNvCxnSpPr>
              <a:cxnSpLocks/>
            </p:cNvCxnSpPr>
            <p:nvPr/>
          </p:nvCxnSpPr>
          <p:spPr>
            <a:xfrm>
              <a:off x="3762428"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or: Elbow 9">
              <a:extLst>
                <a:ext uri="{FF2B5EF4-FFF2-40B4-BE49-F238E27FC236}">
                  <a16:creationId xmlns:a16="http://schemas.microsoft.com/office/drawing/2014/main" id="{757FD463-A7E2-43D0-8699-690411FD9B63}"/>
                </a:ext>
              </a:extLst>
            </p:cNvPr>
            <p:cNvCxnSpPr>
              <a:cxnSpLocks/>
            </p:cNvCxnSpPr>
            <p:nvPr/>
          </p:nvCxnSpPr>
          <p:spPr>
            <a:xfrm>
              <a:off x="3915029"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690C75FE-2F5D-45E8-B468-7B3257D64BCF}"/>
              </a:ext>
            </a:extLst>
          </p:cNvPr>
          <p:cNvSpPr/>
          <p:nvPr/>
        </p:nvSpPr>
        <p:spPr>
          <a:xfrm>
            <a:off x="3975093" y="209448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D9E98C5F-D7E4-4433-A610-B914AA962DB5}"/>
              </a:ext>
            </a:extLst>
          </p:cNvPr>
          <p:cNvSpPr/>
          <p:nvPr/>
        </p:nvSpPr>
        <p:spPr>
          <a:xfrm>
            <a:off x="3976814" y="288767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2" name="Rectangle 81">
            <a:extLst>
              <a:ext uri="{FF2B5EF4-FFF2-40B4-BE49-F238E27FC236}">
                <a16:creationId xmlns:a16="http://schemas.microsoft.com/office/drawing/2014/main" id="{EDF6B054-8B90-480C-A9FD-A163DAFB6BCD}"/>
              </a:ext>
            </a:extLst>
          </p:cNvPr>
          <p:cNvSpPr/>
          <p:nvPr/>
        </p:nvSpPr>
        <p:spPr>
          <a:xfrm rot="16200000">
            <a:off x="3493955" y="2707984"/>
            <a:ext cx="1423096" cy="176651"/>
          </a:xfrm>
          <a:prstGeom prst="rect">
            <a:avLst/>
          </a:prstGeom>
        </p:spPr>
        <p:txBody>
          <a:bodyPr wrap="square" lIns="0" tIns="0" rIns="0" bIns="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Jan 18, 2022</a:t>
            </a:r>
          </a:p>
        </p:txBody>
      </p:sp>
      <p:sp>
        <p:nvSpPr>
          <p:cNvPr id="107" name="Rectangle 106">
            <a:extLst>
              <a:ext uri="{FF2B5EF4-FFF2-40B4-BE49-F238E27FC236}">
                <a16:creationId xmlns:a16="http://schemas.microsoft.com/office/drawing/2014/main" id="{F3035ED1-94A7-4A69-A042-1D64A406306E}"/>
              </a:ext>
            </a:extLst>
          </p:cNvPr>
          <p:cNvSpPr/>
          <p:nvPr/>
        </p:nvSpPr>
        <p:spPr>
          <a:xfrm>
            <a:off x="5153797"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a:t>
            </a:r>
          </a:p>
        </p:txBody>
      </p:sp>
      <p:sp>
        <p:nvSpPr>
          <p:cNvPr id="108" name="Rectangle 107">
            <a:extLst>
              <a:ext uri="{FF2B5EF4-FFF2-40B4-BE49-F238E27FC236}">
                <a16:creationId xmlns:a16="http://schemas.microsoft.com/office/drawing/2014/main" id="{B95CB831-B40B-4BFA-8964-3C980A88A9D8}"/>
              </a:ext>
            </a:extLst>
          </p:cNvPr>
          <p:cNvSpPr/>
          <p:nvPr/>
        </p:nvSpPr>
        <p:spPr>
          <a:xfrm>
            <a:off x="4072657" y="3534931"/>
            <a:ext cx="480569"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a:t>
            </a:r>
          </a:p>
        </p:txBody>
      </p:sp>
      <p:sp>
        <p:nvSpPr>
          <p:cNvPr id="109" name="Rectangle 108">
            <a:extLst>
              <a:ext uri="{FF2B5EF4-FFF2-40B4-BE49-F238E27FC236}">
                <a16:creationId xmlns:a16="http://schemas.microsoft.com/office/drawing/2014/main" id="{DA493941-ED87-4817-AAF6-E7FF2BC15B6B}"/>
              </a:ext>
            </a:extLst>
          </p:cNvPr>
          <p:cNvSpPr/>
          <p:nvPr/>
        </p:nvSpPr>
        <p:spPr>
          <a:xfrm>
            <a:off x="4581678"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
        <p:nvSpPr>
          <p:cNvPr id="112" name="Rectangle 111">
            <a:extLst>
              <a:ext uri="{FF2B5EF4-FFF2-40B4-BE49-F238E27FC236}">
                <a16:creationId xmlns:a16="http://schemas.microsoft.com/office/drawing/2014/main" id="{3C16BC41-919F-4EDB-8A20-9FF7652C8051}"/>
              </a:ext>
            </a:extLst>
          </p:cNvPr>
          <p:cNvSpPr/>
          <p:nvPr/>
        </p:nvSpPr>
        <p:spPr>
          <a:xfrm>
            <a:off x="3949691" y="4329090"/>
            <a:ext cx="1747773"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Validation of Luma Functions</a:t>
            </a:r>
          </a:p>
        </p:txBody>
      </p:sp>
      <p:sp>
        <p:nvSpPr>
          <p:cNvPr id="113" name="Rectangle 112">
            <a:extLst>
              <a:ext uri="{FF2B5EF4-FFF2-40B4-BE49-F238E27FC236}">
                <a16:creationId xmlns:a16="http://schemas.microsoft.com/office/drawing/2014/main" id="{80BADCB4-26AD-437C-8EAE-25F796C0EA5E}"/>
              </a:ext>
            </a:extLst>
          </p:cNvPr>
          <p:cNvSpPr/>
          <p:nvPr/>
        </p:nvSpPr>
        <p:spPr>
          <a:xfrm>
            <a:off x="5696881" y="325061"/>
            <a:ext cx="45719" cy="65379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14" name="Connector: Elbow 9">
            <a:extLst>
              <a:ext uri="{FF2B5EF4-FFF2-40B4-BE49-F238E27FC236}">
                <a16:creationId xmlns:a16="http://schemas.microsoft.com/office/drawing/2014/main" id="{40AAA42D-471F-4E9A-90DB-D086ABCC5EB7}"/>
              </a:ext>
            </a:extLst>
          </p:cNvPr>
          <p:cNvCxnSpPr>
            <a:cxnSpLocks/>
          </p:cNvCxnSpPr>
          <p:nvPr/>
        </p:nvCxnSpPr>
        <p:spPr>
          <a:xfrm>
            <a:off x="41537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Connector: Elbow 9">
            <a:extLst>
              <a:ext uri="{FF2B5EF4-FFF2-40B4-BE49-F238E27FC236}">
                <a16:creationId xmlns:a16="http://schemas.microsoft.com/office/drawing/2014/main" id="{875F9B3C-EDA9-4A4F-9D20-92829E3EF4B7}"/>
              </a:ext>
            </a:extLst>
          </p:cNvPr>
          <p:cNvCxnSpPr>
            <a:cxnSpLocks/>
          </p:cNvCxnSpPr>
          <p:nvPr/>
        </p:nvCxnSpPr>
        <p:spPr>
          <a:xfrm>
            <a:off x="443998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Connector: Elbow 9">
            <a:extLst>
              <a:ext uri="{FF2B5EF4-FFF2-40B4-BE49-F238E27FC236}">
                <a16:creationId xmlns:a16="http://schemas.microsoft.com/office/drawing/2014/main" id="{D5F40367-7025-4847-9CA6-96F5376EAF33}"/>
              </a:ext>
            </a:extLst>
          </p:cNvPr>
          <p:cNvCxnSpPr>
            <a:cxnSpLocks/>
          </p:cNvCxnSpPr>
          <p:nvPr/>
        </p:nvCxnSpPr>
        <p:spPr>
          <a:xfrm>
            <a:off x="472625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Connector: Elbow 9">
            <a:extLst>
              <a:ext uri="{FF2B5EF4-FFF2-40B4-BE49-F238E27FC236}">
                <a16:creationId xmlns:a16="http://schemas.microsoft.com/office/drawing/2014/main" id="{3F75BB03-C918-48A1-B1CC-55356DB69DB2}"/>
              </a:ext>
            </a:extLst>
          </p:cNvPr>
          <p:cNvCxnSpPr>
            <a:cxnSpLocks/>
          </p:cNvCxnSpPr>
          <p:nvPr/>
        </p:nvCxnSpPr>
        <p:spPr>
          <a:xfrm>
            <a:off x="501253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onnector: Elbow 9">
            <a:extLst>
              <a:ext uri="{FF2B5EF4-FFF2-40B4-BE49-F238E27FC236}">
                <a16:creationId xmlns:a16="http://schemas.microsoft.com/office/drawing/2014/main" id="{577B6075-D869-4649-B9CE-1F45EA11B2EB}"/>
              </a:ext>
            </a:extLst>
          </p:cNvPr>
          <p:cNvCxnSpPr>
            <a:cxnSpLocks/>
          </p:cNvCxnSpPr>
          <p:nvPr/>
        </p:nvCxnSpPr>
        <p:spPr>
          <a:xfrm>
            <a:off x="52988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Connector: Elbow 9">
            <a:extLst>
              <a:ext uri="{FF2B5EF4-FFF2-40B4-BE49-F238E27FC236}">
                <a16:creationId xmlns:a16="http://schemas.microsoft.com/office/drawing/2014/main" id="{6ECBF8D1-3D0A-4C8B-B09D-FEBCF78330B1}"/>
              </a:ext>
            </a:extLst>
          </p:cNvPr>
          <p:cNvCxnSpPr>
            <a:cxnSpLocks/>
          </p:cNvCxnSpPr>
          <p:nvPr/>
        </p:nvCxnSpPr>
        <p:spPr>
          <a:xfrm>
            <a:off x="5585079"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4BF8F17-72E4-4507-A408-A02B8C4DBA60}"/>
              </a:ext>
            </a:extLst>
          </p:cNvPr>
          <p:cNvSpPr/>
          <p:nvPr/>
        </p:nvSpPr>
        <p:spPr>
          <a:xfrm>
            <a:off x="3949691" y="4972071"/>
            <a:ext cx="1175655"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Conversion Building</a:t>
            </a:r>
          </a:p>
        </p:txBody>
      </p:sp>
      <p:sp>
        <p:nvSpPr>
          <p:cNvPr id="121" name="Rectangle 120">
            <a:extLst>
              <a:ext uri="{FF2B5EF4-FFF2-40B4-BE49-F238E27FC236}">
                <a16:creationId xmlns:a16="http://schemas.microsoft.com/office/drawing/2014/main" id="{DEE8F0DB-3342-4BDA-B5A3-F602AAEF93B5}"/>
              </a:ext>
            </a:extLst>
          </p:cNvPr>
          <p:cNvSpPr/>
          <p:nvPr/>
        </p:nvSpPr>
        <p:spPr>
          <a:xfrm>
            <a:off x="3944966" y="5577518"/>
            <a:ext cx="1175656"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Building</a:t>
            </a:r>
          </a:p>
        </p:txBody>
      </p:sp>
      <p:sp>
        <p:nvSpPr>
          <p:cNvPr id="122" name="Rectangle 121">
            <a:extLst>
              <a:ext uri="{FF2B5EF4-FFF2-40B4-BE49-F238E27FC236}">
                <a16:creationId xmlns:a16="http://schemas.microsoft.com/office/drawing/2014/main" id="{75E12F1F-6929-4D51-87F2-07877FF1AC2D}"/>
              </a:ext>
            </a:extLst>
          </p:cNvPr>
          <p:cNvSpPr/>
          <p:nvPr/>
        </p:nvSpPr>
        <p:spPr>
          <a:xfrm>
            <a:off x="5150955" y="4972070"/>
            <a:ext cx="1140654"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Practice Conversion</a:t>
            </a:r>
          </a:p>
        </p:txBody>
      </p:sp>
      <p:sp>
        <p:nvSpPr>
          <p:cNvPr id="123" name="Rectangle 122">
            <a:extLst>
              <a:ext uri="{FF2B5EF4-FFF2-40B4-BE49-F238E27FC236}">
                <a16:creationId xmlns:a16="http://schemas.microsoft.com/office/drawing/2014/main" id="{86C8FEFA-4960-48AB-9514-2F079A6992FD}"/>
              </a:ext>
            </a:extLst>
          </p:cNvPr>
          <p:cNvSpPr/>
          <p:nvPr/>
        </p:nvSpPr>
        <p:spPr>
          <a:xfrm>
            <a:off x="5150956" y="5577517"/>
            <a:ext cx="1140653"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Testing</a:t>
            </a:r>
          </a:p>
        </p:txBody>
      </p:sp>
      <p:grpSp>
        <p:nvGrpSpPr>
          <p:cNvPr id="99" name="Group 98">
            <a:extLst>
              <a:ext uri="{FF2B5EF4-FFF2-40B4-BE49-F238E27FC236}">
                <a16:creationId xmlns:a16="http://schemas.microsoft.com/office/drawing/2014/main" id="{E6FCC00A-C083-4D6E-8573-E6A28867A555}"/>
              </a:ext>
            </a:extLst>
          </p:cNvPr>
          <p:cNvGrpSpPr/>
          <p:nvPr/>
        </p:nvGrpSpPr>
        <p:grpSpPr>
          <a:xfrm>
            <a:off x="6319330" y="1209608"/>
            <a:ext cx="2348858" cy="548640"/>
            <a:chOff x="6319330" y="323867"/>
            <a:chExt cx="2348858" cy="548640"/>
          </a:xfrm>
        </p:grpSpPr>
        <p:sp>
          <p:nvSpPr>
            <p:cNvPr id="124" name="Rectangle 123">
              <a:extLst>
                <a:ext uri="{FF2B5EF4-FFF2-40B4-BE49-F238E27FC236}">
                  <a16:creationId xmlns:a16="http://schemas.microsoft.com/office/drawing/2014/main" id="{A3562F96-EC6F-468E-BEDA-03A7779329CE}"/>
                </a:ext>
              </a:extLst>
            </p:cNvPr>
            <p:cNvSpPr/>
            <p:nvPr/>
          </p:nvSpPr>
          <p:spPr>
            <a:xfrm>
              <a:off x="6319330" y="323867"/>
              <a:ext cx="1160569"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Payroll/Time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Compare 1</a:t>
              </a:r>
            </a:p>
          </p:txBody>
        </p:sp>
        <p:sp>
          <p:nvSpPr>
            <p:cNvPr id="125" name="Rectangle 124">
              <a:extLst>
                <a:ext uri="{FF2B5EF4-FFF2-40B4-BE49-F238E27FC236}">
                  <a16:creationId xmlns:a16="http://schemas.microsoft.com/office/drawing/2014/main" id="{F267432A-0DF0-41F3-84FF-915F5C4BB201}"/>
                </a:ext>
              </a:extLst>
            </p:cNvPr>
            <p:cNvSpPr/>
            <p:nvPr/>
          </p:nvSpPr>
          <p:spPr>
            <a:xfrm>
              <a:off x="7507619"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126" name="Rectangle 125">
              <a:extLst>
                <a:ext uri="{FF2B5EF4-FFF2-40B4-BE49-F238E27FC236}">
                  <a16:creationId xmlns:a16="http://schemas.microsoft.com/office/drawing/2014/main" id="{66F76CC9-6B64-40CC-9158-A9508991093A}"/>
                </a:ext>
              </a:extLst>
            </p:cNvPr>
            <p:cNvSpPr/>
            <p:nvPr/>
          </p:nvSpPr>
          <p:spPr>
            <a:xfrm>
              <a:off x="8101764"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sp>
        <p:nvSpPr>
          <p:cNvPr id="128" name="Rectangle 127">
            <a:extLst>
              <a:ext uri="{FF2B5EF4-FFF2-40B4-BE49-F238E27FC236}">
                <a16:creationId xmlns:a16="http://schemas.microsoft.com/office/drawing/2014/main" id="{49AC12DA-DA6E-4807-8002-4A03BC47BCB1}"/>
              </a:ext>
            </a:extLst>
          </p:cNvPr>
          <p:cNvSpPr/>
          <p:nvPr/>
        </p:nvSpPr>
        <p:spPr>
          <a:xfrm>
            <a:off x="6319330" y="3532807"/>
            <a:ext cx="1754713" cy="1344924"/>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Scenario Testing</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Story Integration</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to End</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Agency Life Cycles</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Employee Life Cycles</a:t>
            </a:r>
          </a:p>
        </p:txBody>
      </p:sp>
      <p:sp>
        <p:nvSpPr>
          <p:cNvPr id="129" name="Rectangle 128">
            <a:extLst>
              <a:ext uri="{FF2B5EF4-FFF2-40B4-BE49-F238E27FC236}">
                <a16:creationId xmlns:a16="http://schemas.microsoft.com/office/drawing/2014/main" id="{3D78B664-EC66-4CF2-9ABB-6888AA282BF0}"/>
              </a:ext>
            </a:extLst>
          </p:cNvPr>
          <p:cNvSpPr/>
          <p:nvPr/>
        </p:nvSpPr>
        <p:spPr>
          <a:xfrm>
            <a:off x="8058613" y="3533185"/>
            <a:ext cx="45719" cy="1344168"/>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767EF08A-EA2A-4A80-9333-D1F21A156BA5}"/>
              </a:ext>
            </a:extLst>
          </p:cNvPr>
          <p:cNvSpPr/>
          <p:nvPr/>
        </p:nvSpPr>
        <p:spPr>
          <a:xfrm>
            <a:off x="4451349" y="2102377"/>
            <a:ext cx="4077778" cy="134492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Using requirements, process maps, user stories and functional roles, Deloitte will build the three Phase 2 components of Luma (HR, Payroll, and Time (WFM)) with input from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Amber’s Core Team (Payroll and Time (WFM)) 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Ashleigh’s Core Team (HR) </a:t>
            </a:r>
          </a:p>
        </p:txBody>
      </p:sp>
      <p:sp>
        <p:nvSpPr>
          <p:cNvPr id="132" name="Rectangle 131">
            <a:extLst>
              <a:ext uri="{FF2B5EF4-FFF2-40B4-BE49-F238E27FC236}">
                <a16:creationId xmlns:a16="http://schemas.microsoft.com/office/drawing/2014/main" id="{1F06511E-E904-4AE2-BD45-AFCAAA51AFD8}"/>
              </a:ext>
            </a:extLst>
          </p:cNvPr>
          <p:cNvSpPr/>
          <p:nvPr/>
        </p:nvSpPr>
        <p:spPr>
          <a:xfrm>
            <a:off x="6268749" y="4972069"/>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3" name="Rectangle 132">
            <a:extLst>
              <a:ext uri="{FF2B5EF4-FFF2-40B4-BE49-F238E27FC236}">
                <a16:creationId xmlns:a16="http://schemas.microsoft.com/office/drawing/2014/main" id="{D5014789-D352-4B26-8CDE-F3869ADABD9F}"/>
              </a:ext>
            </a:extLst>
          </p:cNvPr>
          <p:cNvSpPr/>
          <p:nvPr/>
        </p:nvSpPr>
        <p:spPr>
          <a:xfrm>
            <a:off x="6268748" y="5577517"/>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4" name="Rectangle 133">
            <a:extLst>
              <a:ext uri="{FF2B5EF4-FFF2-40B4-BE49-F238E27FC236}">
                <a16:creationId xmlns:a16="http://schemas.microsoft.com/office/drawing/2014/main" id="{B0C3D0AD-3E06-4252-99AE-075D5C34B083}"/>
              </a:ext>
            </a:extLst>
          </p:cNvPr>
          <p:cNvSpPr/>
          <p:nvPr/>
        </p:nvSpPr>
        <p:spPr>
          <a:xfrm>
            <a:off x="8650190" y="1209608"/>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6" name="TextBox 135">
            <a:extLst>
              <a:ext uri="{FF2B5EF4-FFF2-40B4-BE49-F238E27FC236}">
                <a16:creationId xmlns:a16="http://schemas.microsoft.com/office/drawing/2014/main" id="{8FE08927-2FBD-42A8-9D89-5467370C5F6A}"/>
              </a:ext>
            </a:extLst>
          </p:cNvPr>
          <p:cNvSpPr txBox="1"/>
          <p:nvPr/>
        </p:nvSpPr>
        <p:spPr>
          <a:xfrm>
            <a:off x="4843277" y="640520"/>
            <a:ext cx="618844" cy="369332"/>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P2 Scope</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Defined</a:t>
            </a:r>
          </a:p>
        </p:txBody>
      </p:sp>
      <p:cxnSp>
        <p:nvCxnSpPr>
          <p:cNvPr id="137" name="Straight Arrow Connector 42">
            <a:extLst>
              <a:ext uri="{FF2B5EF4-FFF2-40B4-BE49-F238E27FC236}">
                <a16:creationId xmlns:a16="http://schemas.microsoft.com/office/drawing/2014/main" id="{81CCF968-DC9C-4479-A163-77E2A9B3F849}"/>
              </a:ext>
            </a:extLst>
          </p:cNvPr>
          <p:cNvCxnSpPr>
            <a:cxnSpLocks/>
          </p:cNvCxnSpPr>
          <p:nvPr/>
        </p:nvCxnSpPr>
        <p:spPr>
          <a:xfrm>
            <a:off x="5524007" y="710025"/>
            <a:ext cx="17287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3445F17D-1F06-4FC6-940D-9B8F3FA75079}"/>
              </a:ext>
            </a:extLst>
          </p:cNvPr>
          <p:cNvSpPr/>
          <p:nvPr/>
        </p:nvSpPr>
        <p:spPr>
          <a:xfrm>
            <a:off x="1836802" y="6212267"/>
            <a:ext cx="3281604" cy="361053"/>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Get End User Needs/Change Impacts</a:t>
            </a:r>
          </a:p>
        </p:txBody>
      </p:sp>
      <p:sp>
        <p:nvSpPr>
          <p:cNvPr id="144" name="Rectangle 143">
            <a:extLst>
              <a:ext uri="{FF2B5EF4-FFF2-40B4-BE49-F238E27FC236}">
                <a16:creationId xmlns:a16="http://schemas.microsoft.com/office/drawing/2014/main" id="{FEFBB385-A31B-4420-B6DC-B6EA68FB3314}"/>
              </a:ext>
            </a:extLst>
          </p:cNvPr>
          <p:cNvSpPr/>
          <p:nvPr/>
        </p:nvSpPr>
        <p:spPr>
          <a:xfrm>
            <a:off x="5150955" y="6212267"/>
            <a:ext cx="2923087" cy="361053"/>
          </a:xfrm>
          <a:prstGeom prst="rect">
            <a:avLst/>
          </a:prstGeom>
          <a:gradFill>
            <a:gsLst>
              <a:gs pos="12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User Training Developed</a:t>
            </a:r>
          </a:p>
        </p:txBody>
      </p:sp>
      <p:sp>
        <p:nvSpPr>
          <p:cNvPr id="156" name="Rectangle 155">
            <a:extLst>
              <a:ext uri="{FF2B5EF4-FFF2-40B4-BE49-F238E27FC236}">
                <a16:creationId xmlns:a16="http://schemas.microsoft.com/office/drawing/2014/main" id="{498E6FCE-E0AF-46FC-B892-E20B832083FE}"/>
              </a:ext>
            </a:extLst>
          </p:cNvPr>
          <p:cNvSpPr/>
          <p:nvPr/>
        </p:nvSpPr>
        <p:spPr>
          <a:xfrm>
            <a:off x="9887245" y="4139575"/>
            <a:ext cx="1155897" cy="1900577"/>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a:t>
            </a:r>
          </a:p>
        </p:txBody>
      </p:sp>
      <p:sp>
        <p:nvSpPr>
          <p:cNvPr id="157" name="Rectangle 156">
            <a:extLst>
              <a:ext uri="{FF2B5EF4-FFF2-40B4-BE49-F238E27FC236}">
                <a16:creationId xmlns:a16="http://schemas.microsoft.com/office/drawing/2014/main" id="{3E512F73-E6DC-4099-A6A8-46C0B5223746}"/>
              </a:ext>
            </a:extLst>
          </p:cNvPr>
          <p:cNvSpPr/>
          <p:nvPr/>
        </p:nvSpPr>
        <p:spPr>
          <a:xfrm>
            <a:off x="10474613" y="890479"/>
            <a:ext cx="566424" cy="750496"/>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 Live</a:t>
            </a:r>
          </a:p>
        </p:txBody>
      </p:sp>
      <p:sp>
        <p:nvSpPr>
          <p:cNvPr id="158" name="Rectangle 157">
            <a:extLst>
              <a:ext uri="{FF2B5EF4-FFF2-40B4-BE49-F238E27FC236}">
                <a16:creationId xmlns:a16="http://schemas.microsoft.com/office/drawing/2014/main" id="{752B1FC6-93AD-4119-B13E-41615EF2B622}"/>
              </a:ext>
            </a:extLst>
          </p:cNvPr>
          <p:cNvSpPr/>
          <p:nvPr/>
        </p:nvSpPr>
        <p:spPr>
          <a:xfrm>
            <a:off x="9810760"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59" name="Connector: Elbow 9">
            <a:extLst>
              <a:ext uri="{FF2B5EF4-FFF2-40B4-BE49-F238E27FC236}">
                <a16:creationId xmlns:a16="http://schemas.microsoft.com/office/drawing/2014/main" id="{56D559C7-C702-40AC-BB89-E404416DEE5A}"/>
              </a:ext>
            </a:extLst>
          </p:cNvPr>
          <p:cNvCxnSpPr>
            <a:cxnSpLocks/>
            <a:stCxn id="158" idx="3"/>
            <a:endCxn id="156" idx="2"/>
          </p:cNvCxnSpPr>
          <p:nvPr/>
        </p:nvCxnSpPr>
        <p:spPr>
          <a:xfrm flipV="1">
            <a:off x="9856479" y="6040152"/>
            <a:ext cx="608715" cy="354995"/>
          </a:xfrm>
          <a:prstGeom prst="bentConnector2">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42">
            <a:extLst>
              <a:ext uri="{FF2B5EF4-FFF2-40B4-BE49-F238E27FC236}">
                <a16:creationId xmlns:a16="http://schemas.microsoft.com/office/drawing/2014/main" id="{0ECABD3D-16A9-4539-9850-6B8AC6671ED8}"/>
              </a:ext>
            </a:extLst>
          </p:cNvPr>
          <p:cNvCxnSpPr>
            <a:cxnSpLocks/>
            <a:stCxn id="156" idx="0"/>
            <a:endCxn id="157" idx="2"/>
          </p:cNvCxnSpPr>
          <p:nvPr/>
        </p:nvCxnSpPr>
        <p:spPr>
          <a:xfrm rot="5400000" flipH="1" flipV="1">
            <a:off x="9362209" y="2743960"/>
            <a:ext cx="2498600" cy="292631"/>
          </a:xfrm>
          <a:prstGeom prst="bentConnector3">
            <a:avLst>
              <a:gd name="adj1" fmla="val 50000"/>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DC7113CE-68F6-4962-8E5E-97324C2DE38C}"/>
              </a:ext>
            </a:extLst>
          </p:cNvPr>
          <p:cNvGrpSpPr/>
          <p:nvPr/>
        </p:nvGrpSpPr>
        <p:grpSpPr>
          <a:xfrm>
            <a:off x="10131285" y="2396888"/>
            <a:ext cx="1005840" cy="1005840"/>
            <a:chOff x="9680731" y="2638233"/>
            <a:chExt cx="1005840" cy="1005840"/>
          </a:xfrm>
        </p:grpSpPr>
        <p:sp>
          <p:nvSpPr>
            <p:cNvPr id="165" name="Diamond 164">
              <a:extLst>
                <a:ext uri="{FF2B5EF4-FFF2-40B4-BE49-F238E27FC236}">
                  <a16:creationId xmlns:a16="http://schemas.microsoft.com/office/drawing/2014/main" id="{DB9FE549-6CBD-45AC-BE58-672770EA197F}"/>
                </a:ext>
              </a:extLst>
            </p:cNvPr>
            <p:cNvSpPr/>
            <p:nvPr/>
          </p:nvSpPr>
          <p:spPr>
            <a:xfrm>
              <a:off x="9680731" y="2638233"/>
              <a:ext cx="1005840" cy="1005840"/>
            </a:xfrm>
            <a:prstGeom prst="diamond">
              <a:avLst/>
            </a:prstGeom>
            <a:solidFill>
              <a:schemeClr val="accent2">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0" name="Rectangle 149">
              <a:extLst>
                <a:ext uri="{FF2B5EF4-FFF2-40B4-BE49-F238E27FC236}">
                  <a16:creationId xmlns:a16="http://schemas.microsoft.com/office/drawing/2014/main" id="{E45E8385-6BA1-4D6F-B3CC-885851881D78}"/>
                </a:ext>
              </a:extLst>
            </p:cNvPr>
            <p:cNvSpPr/>
            <p:nvPr/>
          </p:nvSpPr>
          <p:spPr>
            <a:xfrm>
              <a:off x="9706116" y="2956487"/>
              <a:ext cx="95507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172" name="TextBox 171">
            <a:extLst>
              <a:ext uri="{FF2B5EF4-FFF2-40B4-BE49-F238E27FC236}">
                <a16:creationId xmlns:a16="http://schemas.microsoft.com/office/drawing/2014/main" id="{5E902E0A-8072-491D-995A-C4689B7EE3E6}"/>
              </a:ext>
            </a:extLst>
          </p:cNvPr>
          <p:cNvSpPr txBox="1"/>
          <p:nvPr/>
        </p:nvSpPr>
        <p:spPr>
          <a:xfrm>
            <a:off x="8645139" y="2019070"/>
            <a:ext cx="1460761" cy="369332"/>
          </a:xfrm>
          <a:prstGeom prst="rect">
            <a:avLst/>
          </a:prstGeom>
          <a:noFill/>
        </p:spPr>
        <p:txBody>
          <a:bodyPr wrap="square" lIns="0" tIns="0" rIns="4572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 Showstoppers</a:t>
            </a:r>
          </a:p>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Create Workarounds</a:t>
            </a:r>
          </a:p>
        </p:txBody>
      </p:sp>
      <p:cxnSp>
        <p:nvCxnSpPr>
          <p:cNvPr id="173" name="Straight Arrow Connector 42">
            <a:extLst>
              <a:ext uri="{FF2B5EF4-FFF2-40B4-BE49-F238E27FC236}">
                <a16:creationId xmlns:a16="http://schemas.microsoft.com/office/drawing/2014/main" id="{818581AD-67BB-4CE7-8C0D-5703FCC4F146}"/>
              </a:ext>
            </a:extLst>
          </p:cNvPr>
          <p:cNvCxnSpPr>
            <a:cxnSpLocks/>
            <a:stCxn id="172" idx="2"/>
          </p:cNvCxnSpPr>
          <p:nvPr/>
        </p:nvCxnSpPr>
        <p:spPr>
          <a:xfrm rot="5400000">
            <a:off x="8049640" y="2525562"/>
            <a:ext cx="1463040" cy="1188720"/>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C5A567F9-E776-44D5-8E12-3674387485C3}"/>
              </a:ext>
            </a:extLst>
          </p:cNvPr>
          <p:cNvGrpSpPr/>
          <p:nvPr/>
        </p:nvGrpSpPr>
        <p:grpSpPr>
          <a:xfrm>
            <a:off x="6586969" y="4751519"/>
            <a:ext cx="2457236" cy="1481928"/>
            <a:chOff x="6586969" y="4578999"/>
            <a:chExt cx="2457236" cy="1554480"/>
          </a:xfrm>
        </p:grpSpPr>
        <p:cxnSp>
          <p:nvCxnSpPr>
            <p:cNvPr id="149" name="Connector: Elbow 9">
              <a:extLst>
                <a:ext uri="{FF2B5EF4-FFF2-40B4-BE49-F238E27FC236}">
                  <a16:creationId xmlns:a16="http://schemas.microsoft.com/office/drawing/2014/main" id="{521CB812-4CBE-49BA-B719-CB28E42796A6}"/>
                </a:ext>
              </a:extLst>
            </p:cNvPr>
            <p:cNvCxnSpPr>
              <a:cxnSpLocks/>
            </p:cNvCxnSpPr>
            <p:nvPr/>
          </p:nvCxnSpPr>
          <p:spPr>
            <a:xfrm>
              <a:off x="6586969"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Connector: Elbow 9">
              <a:extLst>
                <a:ext uri="{FF2B5EF4-FFF2-40B4-BE49-F238E27FC236}">
                  <a16:creationId xmlns:a16="http://schemas.microsoft.com/office/drawing/2014/main" id="{EB83983C-D9A5-4B64-B150-975A830725AD}"/>
                </a:ext>
              </a:extLst>
            </p:cNvPr>
            <p:cNvCxnSpPr>
              <a:cxnSpLocks/>
            </p:cNvCxnSpPr>
            <p:nvPr/>
          </p:nvCxnSpPr>
          <p:spPr>
            <a:xfrm>
              <a:off x="7211980"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Connector: Elbow 9">
              <a:extLst>
                <a:ext uri="{FF2B5EF4-FFF2-40B4-BE49-F238E27FC236}">
                  <a16:creationId xmlns:a16="http://schemas.microsoft.com/office/drawing/2014/main" id="{B09032D7-9599-4DCB-8809-7E91852DCDF8}"/>
                </a:ext>
              </a:extLst>
            </p:cNvPr>
            <p:cNvCxnSpPr>
              <a:cxnSpLocks/>
            </p:cNvCxnSpPr>
            <p:nvPr/>
          </p:nvCxnSpPr>
          <p:spPr>
            <a:xfrm>
              <a:off x="7836991"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Connector: Elbow 9">
              <a:extLst>
                <a:ext uri="{FF2B5EF4-FFF2-40B4-BE49-F238E27FC236}">
                  <a16:creationId xmlns:a16="http://schemas.microsoft.com/office/drawing/2014/main" id="{2FA4CBB3-E1D4-449E-A190-069894B11989}"/>
                </a:ext>
              </a:extLst>
            </p:cNvPr>
            <p:cNvCxnSpPr>
              <a:cxnSpLocks/>
            </p:cNvCxnSpPr>
            <p:nvPr/>
          </p:nvCxnSpPr>
          <p:spPr>
            <a:xfrm>
              <a:off x="8398644"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Connector: Elbow 9">
              <a:extLst>
                <a:ext uri="{FF2B5EF4-FFF2-40B4-BE49-F238E27FC236}">
                  <a16:creationId xmlns:a16="http://schemas.microsoft.com/office/drawing/2014/main" id="{A0CB7D99-300D-47F3-8F74-6D6A149ECB55}"/>
                </a:ext>
              </a:extLst>
            </p:cNvPr>
            <p:cNvCxnSpPr>
              <a:cxnSpLocks/>
            </p:cNvCxnSpPr>
            <p:nvPr/>
          </p:nvCxnSpPr>
          <p:spPr>
            <a:xfrm>
              <a:off x="9044205"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6" name="TextBox 185">
            <a:extLst>
              <a:ext uri="{FF2B5EF4-FFF2-40B4-BE49-F238E27FC236}">
                <a16:creationId xmlns:a16="http://schemas.microsoft.com/office/drawing/2014/main" id="{0CC16C46-102E-42DF-A63C-992FFA27AC0D}"/>
              </a:ext>
            </a:extLst>
          </p:cNvPr>
          <p:cNvSpPr txBox="1"/>
          <p:nvPr/>
        </p:nvSpPr>
        <p:spPr>
          <a:xfrm>
            <a:off x="4529068" y="1172658"/>
            <a:ext cx="1041287" cy="553998"/>
          </a:xfrm>
          <a:prstGeom prst="rect">
            <a:avLst/>
          </a:prstGeom>
          <a:solidFill>
            <a:srgbClr val="A1CAF5"/>
          </a:solidFill>
        </p:spPr>
        <p:txBody>
          <a:bodyPr wrap="square" lIns="45720" tIns="0" rIns="4572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 7.2 WFM</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Multi-Tenant </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Government</a:t>
            </a:r>
          </a:p>
        </p:txBody>
      </p:sp>
      <p:sp>
        <p:nvSpPr>
          <p:cNvPr id="105" name="Rectangle 104">
            <a:extLst>
              <a:ext uri="{FF2B5EF4-FFF2-40B4-BE49-F238E27FC236}">
                <a16:creationId xmlns:a16="http://schemas.microsoft.com/office/drawing/2014/main" id="{4E73C9E5-8A29-4D1F-A0EA-CCF9238F2B4B}"/>
              </a:ext>
            </a:extLst>
          </p:cNvPr>
          <p:cNvSpPr/>
          <p:nvPr/>
        </p:nvSpPr>
        <p:spPr>
          <a:xfrm>
            <a:off x="8096902" y="6212267"/>
            <a:ext cx="1713848" cy="361053"/>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 Tested</a:t>
            </a:r>
          </a:p>
        </p:txBody>
      </p:sp>
      <p:sp>
        <p:nvSpPr>
          <p:cNvPr id="106" name="Rectangle 105">
            <a:extLst>
              <a:ext uri="{FF2B5EF4-FFF2-40B4-BE49-F238E27FC236}">
                <a16:creationId xmlns:a16="http://schemas.microsoft.com/office/drawing/2014/main" id="{81B8973E-A5FC-43D1-99AA-B9881BC4F00C}"/>
              </a:ext>
            </a:extLst>
          </p:cNvPr>
          <p:cNvSpPr/>
          <p:nvPr/>
        </p:nvSpPr>
        <p:spPr>
          <a:xfrm>
            <a:off x="8051182"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0" name="Rectangle 129">
            <a:extLst>
              <a:ext uri="{FF2B5EF4-FFF2-40B4-BE49-F238E27FC236}">
                <a16:creationId xmlns:a16="http://schemas.microsoft.com/office/drawing/2014/main" id="{04539EDB-90E4-4A6A-911C-AB2237759987}"/>
              </a:ext>
            </a:extLst>
          </p:cNvPr>
          <p:cNvSpPr/>
          <p:nvPr/>
        </p:nvSpPr>
        <p:spPr>
          <a:xfrm>
            <a:off x="8104332" y="4176300"/>
            <a:ext cx="1138085" cy="91440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Acceptance Testing</a:t>
            </a:r>
          </a:p>
        </p:txBody>
      </p:sp>
      <p:sp>
        <p:nvSpPr>
          <p:cNvPr id="131" name="Rectangle 130">
            <a:extLst>
              <a:ext uri="{FF2B5EF4-FFF2-40B4-BE49-F238E27FC236}">
                <a16:creationId xmlns:a16="http://schemas.microsoft.com/office/drawing/2014/main" id="{D47F9613-2D02-4337-9D32-AFF215103A5D}"/>
              </a:ext>
            </a:extLst>
          </p:cNvPr>
          <p:cNvSpPr/>
          <p:nvPr/>
        </p:nvSpPr>
        <p:spPr>
          <a:xfrm>
            <a:off x="9196698" y="4176300"/>
            <a:ext cx="45719" cy="91440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0" name="Rectangle 99">
            <a:extLst>
              <a:ext uri="{FF2B5EF4-FFF2-40B4-BE49-F238E27FC236}">
                <a16:creationId xmlns:a16="http://schemas.microsoft.com/office/drawing/2014/main" id="{267EDEB1-820B-4E92-80EF-B43FAF34A571}"/>
              </a:ext>
            </a:extLst>
          </p:cNvPr>
          <p:cNvSpPr/>
          <p:nvPr/>
        </p:nvSpPr>
        <p:spPr>
          <a:xfrm>
            <a:off x="5742600" y="6571765"/>
            <a:ext cx="2953309"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ASSURANCE</a:t>
            </a:r>
          </a:p>
        </p:txBody>
      </p:sp>
      <p:sp>
        <p:nvSpPr>
          <p:cNvPr id="101" name="Rectangle 100">
            <a:extLst>
              <a:ext uri="{FF2B5EF4-FFF2-40B4-BE49-F238E27FC236}">
                <a16:creationId xmlns:a16="http://schemas.microsoft.com/office/drawing/2014/main" id="{94A932C9-73B8-4895-8B5A-1B1149ADE832}"/>
              </a:ext>
            </a:extLst>
          </p:cNvPr>
          <p:cNvSpPr/>
          <p:nvPr/>
        </p:nvSpPr>
        <p:spPr>
          <a:xfrm>
            <a:off x="8735151" y="6571765"/>
            <a:ext cx="2305886"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IMPLEMENTATION READINESS</a:t>
            </a:r>
          </a:p>
        </p:txBody>
      </p:sp>
      <p:sp>
        <p:nvSpPr>
          <p:cNvPr id="102" name="Rectangle 101">
            <a:extLst>
              <a:ext uri="{FF2B5EF4-FFF2-40B4-BE49-F238E27FC236}">
                <a16:creationId xmlns:a16="http://schemas.microsoft.com/office/drawing/2014/main" id="{D41A06A9-2425-486F-A439-07EAC5B39A45}"/>
              </a:ext>
            </a:extLst>
          </p:cNvPr>
          <p:cNvSpPr/>
          <p:nvPr/>
        </p:nvSpPr>
        <p:spPr>
          <a:xfrm>
            <a:off x="11068758" y="6578027"/>
            <a:ext cx="1142292" cy="273623"/>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OPERATE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FC626FE6-BA90-48B5-94CB-53A0FC12BA52}"/>
              </a:ext>
            </a:extLst>
          </p:cNvPr>
          <p:cNvSpPr/>
          <p:nvPr/>
        </p:nvSpPr>
        <p:spPr>
          <a:xfrm>
            <a:off x="1598758" y="2969938"/>
            <a:ext cx="1149339" cy="319446"/>
          </a:xfrm>
          <a:prstGeom prst="rect">
            <a:avLst/>
          </a:prstGeom>
          <a:pattFill prst="pct5">
            <a:fgClr>
              <a:srgbClr val="A1CAF5"/>
            </a:fgClr>
            <a:bgClr>
              <a:schemeClr val="bg1"/>
            </a:bgClr>
          </a:pattFill>
        </p:spPr>
        <p:txBody>
          <a:bodyPr wrap="square" lIns="0" tIns="0" rIns="0" bIns="0">
            <a:spAutoFit/>
          </a:bodyPr>
          <a:lstStyle/>
          <a:p>
            <a:pPr marL="0" marR="0" lvl="0" indent="0" algn="ctr" defTabSz="457200" rtl="0" eaLnBrk="1" fontAlgn="auto" latinLnBrk="0" hangingPunct="1">
              <a:lnSpc>
                <a:spcPct val="108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Configuration Architects  </a:t>
            </a:r>
          </a:p>
          <a:p>
            <a:pPr marL="0" marR="0" lvl="0" indent="0" algn="ctr" defTabSz="457200" rtl="0" eaLnBrk="1" fontAlgn="auto" latinLnBrk="0" hangingPunct="1">
              <a:lnSpc>
                <a:spcPct val="108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“Knowledge Transfer”</a:t>
            </a:r>
          </a:p>
        </p:txBody>
      </p:sp>
      <p:sp>
        <p:nvSpPr>
          <p:cNvPr id="103" name="TextBox 102">
            <a:extLst>
              <a:ext uri="{FF2B5EF4-FFF2-40B4-BE49-F238E27FC236}">
                <a16:creationId xmlns:a16="http://schemas.microsoft.com/office/drawing/2014/main" id="{A7563D5F-BB60-427B-B7CC-06A1F4A33013}"/>
              </a:ext>
            </a:extLst>
          </p:cNvPr>
          <p:cNvSpPr txBox="1"/>
          <p:nvPr/>
        </p:nvSpPr>
        <p:spPr>
          <a:xfrm>
            <a:off x="269359" y="1559980"/>
            <a:ext cx="1038998" cy="1021556"/>
          </a:xfrm>
          <a:prstGeom prst="flowChartAlternateProcess">
            <a:avLst/>
          </a:prstGeom>
          <a:solidFill>
            <a:schemeClr val="bg1"/>
          </a:solid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Jan 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Phase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Schedule</a:t>
            </a:r>
          </a:p>
        </p:txBody>
      </p:sp>
      <p:cxnSp>
        <p:nvCxnSpPr>
          <p:cNvPr id="104" name="Straight Arrow Connector 42">
            <a:extLst>
              <a:ext uri="{FF2B5EF4-FFF2-40B4-BE49-F238E27FC236}">
                <a16:creationId xmlns:a16="http://schemas.microsoft.com/office/drawing/2014/main" id="{6EBEDA4D-7BB0-403A-974B-0939DDA0B6A1}"/>
              </a:ext>
            </a:extLst>
          </p:cNvPr>
          <p:cNvCxnSpPr>
            <a:cxnSpLocks/>
            <a:stCxn id="197" idx="3"/>
          </p:cNvCxnSpPr>
          <p:nvPr/>
        </p:nvCxnSpPr>
        <p:spPr>
          <a:xfrm>
            <a:off x="2800350" y="942828"/>
            <a:ext cx="154057" cy="114193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D5CF9393-358C-468C-887C-F0AC362206AE}"/>
              </a:ext>
            </a:extLst>
          </p:cNvPr>
          <p:cNvSpPr/>
          <p:nvPr/>
        </p:nvSpPr>
        <p:spPr>
          <a:xfrm>
            <a:off x="5556915" y="1178016"/>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35" name="Straight Arrow Connector 42">
            <a:extLst>
              <a:ext uri="{FF2B5EF4-FFF2-40B4-BE49-F238E27FC236}">
                <a16:creationId xmlns:a16="http://schemas.microsoft.com/office/drawing/2014/main" id="{43186099-0E74-41C6-AF99-9976CB099C91}"/>
              </a:ext>
            </a:extLst>
          </p:cNvPr>
          <p:cNvCxnSpPr>
            <a:cxnSpLocks/>
            <a:stCxn id="72" idx="2"/>
            <a:endCxn id="108" idx="1"/>
          </p:cNvCxnSpPr>
          <p:nvPr/>
        </p:nvCxnSpPr>
        <p:spPr>
          <a:xfrm rot="16200000" flipH="1">
            <a:off x="3558466" y="3295060"/>
            <a:ext cx="371968" cy="65641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2D066893-4CA5-46EF-A8B3-CC693CC6EA43}"/>
              </a:ext>
            </a:extLst>
          </p:cNvPr>
          <p:cNvSpPr txBox="1"/>
          <p:nvPr/>
        </p:nvSpPr>
        <p:spPr>
          <a:xfrm>
            <a:off x="2226646" y="3486129"/>
            <a:ext cx="1088066" cy="553998"/>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2,482</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Stories</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(current count)</a:t>
            </a:r>
          </a:p>
        </p:txBody>
      </p:sp>
    </p:spTree>
    <p:extLst>
      <p:ext uri="{BB962C8B-B14F-4D97-AF65-F5344CB8AC3E}">
        <p14:creationId xmlns:p14="http://schemas.microsoft.com/office/powerpoint/2010/main" val="19905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
                                        <p:tgtEl>
                                          <p:spTgt spid="3"/>
                                        </p:tgtEl>
                                      </p:cBhvr>
                                    </p:animEffect>
                                  </p:childTnLst>
                                </p:cTn>
                              </p:par>
                            </p:childTnLst>
                          </p:cTn>
                        </p:par>
                        <p:par>
                          <p:cTn id="8" fill="hold">
                            <p:stCondLst>
                              <p:cond delay="50"/>
                            </p:stCondLst>
                            <p:childTnLst>
                              <p:par>
                                <p:cTn id="9" presetID="22" presetClass="entr" presetSubtype="8" fill="hold" grpId="0" nodeType="after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wipe(left)">
                                      <p:cBhvr>
                                        <p:cTn id="11" dur="50"/>
                                        <p:tgtEl>
                                          <p:spTgt spid="184"/>
                                        </p:tgtEl>
                                      </p:cBhvr>
                                    </p:animEffect>
                                  </p:childTnLst>
                                </p:cTn>
                              </p:par>
                            </p:childTnLst>
                          </p:cTn>
                        </p:par>
                        <p:par>
                          <p:cTn id="12" fill="hold">
                            <p:stCondLst>
                              <p:cond delay="100"/>
                            </p:stCondLst>
                            <p:childTnLst>
                              <p:par>
                                <p:cTn id="13" presetID="22" presetClass="entr" presetSubtype="8" fill="hold" grpId="0" nodeType="after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wipe(left)">
                                      <p:cBhvr>
                                        <p:cTn id="15" dur="50"/>
                                        <p:tgtEl>
                                          <p:spTgt spid="187"/>
                                        </p:tgtEl>
                                      </p:cBhvr>
                                    </p:animEffect>
                                  </p:childTnLst>
                                </p:cTn>
                              </p:par>
                            </p:childTnLst>
                          </p:cTn>
                        </p:par>
                        <p:par>
                          <p:cTn id="16" fill="hold">
                            <p:stCondLst>
                              <p:cond delay="150"/>
                            </p:stCondLst>
                            <p:childTnLst>
                              <p:par>
                                <p:cTn id="17" presetID="22" presetClass="entr" presetSubtype="8"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
                                        <p:tgtEl>
                                          <p:spTgt spid="55"/>
                                        </p:tgtEl>
                                      </p:cBhvr>
                                    </p:animEffect>
                                  </p:childTnLst>
                                </p:cTn>
                              </p:par>
                            </p:childTnLst>
                          </p:cTn>
                        </p:par>
                        <p:par>
                          <p:cTn id="20" fill="hold">
                            <p:stCondLst>
                              <p:cond delay="200"/>
                            </p:stCondLst>
                            <p:childTnLst>
                              <p:par>
                                <p:cTn id="21" presetID="22" presetClass="entr" presetSubtype="8" fill="hold" grpId="0" nodeType="after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wipe(left)">
                                      <p:cBhvr>
                                        <p:cTn id="23" dur="50"/>
                                        <p:tgtEl>
                                          <p:spTgt spid="193"/>
                                        </p:tgtEl>
                                      </p:cBhvr>
                                    </p:animEffect>
                                  </p:childTnLst>
                                </p:cTn>
                              </p:par>
                            </p:childTnLst>
                          </p:cTn>
                        </p:par>
                        <p:par>
                          <p:cTn id="24" fill="hold">
                            <p:stCondLst>
                              <p:cond delay="250"/>
                            </p:stCondLst>
                            <p:childTnLst>
                              <p:par>
                                <p:cTn id="25" presetID="22" presetClass="entr" presetSubtype="8" fill="hold" grpId="0" nodeType="after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wipe(left)">
                                      <p:cBhvr>
                                        <p:cTn id="27" dur="50"/>
                                        <p:tgtEl>
                                          <p:spTgt spid="195"/>
                                        </p:tgtEl>
                                      </p:cBhvr>
                                    </p:animEffect>
                                  </p:childTnLst>
                                </p:cTn>
                              </p:par>
                            </p:childTnLst>
                          </p:cTn>
                        </p:par>
                        <p:par>
                          <p:cTn id="28" fill="hold">
                            <p:stCondLst>
                              <p:cond delay="300"/>
                            </p:stCondLst>
                            <p:childTnLst>
                              <p:par>
                                <p:cTn id="29" presetID="22" presetClass="entr" presetSubtype="8" fill="hold" grpId="0"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wipe(left)">
                                      <p:cBhvr>
                                        <p:cTn id="31" dur="50"/>
                                        <p:tgtEl>
                                          <p:spTgt spid="194"/>
                                        </p:tgtEl>
                                      </p:cBhvr>
                                    </p:animEffect>
                                  </p:childTnLst>
                                </p:cTn>
                              </p:par>
                            </p:childTnLst>
                          </p:cTn>
                        </p:par>
                        <p:par>
                          <p:cTn id="32" fill="hold">
                            <p:stCondLst>
                              <p:cond delay="350"/>
                            </p:stCondLst>
                            <p:childTnLst>
                              <p:par>
                                <p:cTn id="33" presetID="22" presetClass="entr" presetSubtype="8"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
                                        <p:tgtEl>
                                          <p:spTgt spid="56"/>
                                        </p:tgtEl>
                                      </p:cBhvr>
                                    </p:animEffect>
                                  </p:childTnLst>
                                </p:cTn>
                              </p:par>
                            </p:childTnLst>
                          </p:cTn>
                        </p:par>
                        <p:par>
                          <p:cTn id="36" fill="hold">
                            <p:stCondLst>
                              <p:cond delay="400"/>
                            </p:stCondLst>
                            <p:childTnLst>
                              <p:par>
                                <p:cTn id="37" presetID="22" presetClass="entr" presetSubtype="8"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
                                        <p:tgtEl>
                                          <p:spTgt spid="57"/>
                                        </p:tgtEl>
                                      </p:cBhvr>
                                    </p:animEffect>
                                  </p:childTnLst>
                                </p:cTn>
                              </p:par>
                            </p:childTnLst>
                          </p:cTn>
                        </p:par>
                        <p:par>
                          <p:cTn id="40" fill="hold">
                            <p:stCondLst>
                              <p:cond delay="450"/>
                            </p:stCondLst>
                            <p:childTnLst>
                              <p:par>
                                <p:cTn id="41" presetID="22" presetClass="entr" presetSubtype="8"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
                                        <p:tgtEl>
                                          <p:spTgt spid="5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
                                        <p:tgtEl>
                                          <p:spTgt spid="59"/>
                                        </p:tgtEl>
                                      </p:cBhvr>
                                    </p:animEffect>
                                  </p:childTnLst>
                                </p:cTn>
                              </p:par>
                            </p:childTnLst>
                          </p:cTn>
                        </p:par>
                        <p:par>
                          <p:cTn id="48" fill="hold">
                            <p:stCondLst>
                              <p:cond delay="550"/>
                            </p:stCondLst>
                            <p:childTnLst>
                              <p:par>
                                <p:cTn id="49" presetID="22" presetClass="entr" presetSubtype="8"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
                                        <p:tgtEl>
                                          <p:spTgt spid="6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50"/>
                                        <p:tgtEl>
                                          <p:spTgt spid="61"/>
                                        </p:tgtEl>
                                      </p:cBhvr>
                                    </p:animEffect>
                                  </p:childTnLst>
                                </p:cTn>
                              </p:par>
                            </p:childTnLst>
                          </p:cTn>
                        </p:par>
                        <p:par>
                          <p:cTn id="56" fill="hold">
                            <p:stCondLst>
                              <p:cond delay="650"/>
                            </p:stCondLst>
                            <p:childTnLst>
                              <p:par>
                                <p:cTn id="57" presetID="22" presetClass="entr" presetSubtype="8"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left)">
                                      <p:cBhvr>
                                        <p:cTn id="59" dur="50"/>
                                        <p:tgtEl>
                                          <p:spTgt spid="62"/>
                                        </p:tgtEl>
                                      </p:cBhvr>
                                    </p:animEffect>
                                  </p:childTnLst>
                                </p:cTn>
                              </p:par>
                            </p:childTnLst>
                          </p:cTn>
                        </p:par>
                        <p:par>
                          <p:cTn id="60" fill="hold">
                            <p:stCondLst>
                              <p:cond delay="700"/>
                            </p:stCondLst>
                            <p:childTnLst>
                              <p:par>
                                <p:cTn id="61" presetID="22" presetClass="entr" presetSubtype="8" fill="hold" grpId="0"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left)">
                                      <p:cBhvr>
                                        <p:cTn id="63" dur="50"/>
                                        <p:tgtEl>
                                          <p:spTgt spid="63"/>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left)">
                                      <p:cBhvr>
                                        <p:cTn id="67" dur="50"/>
                                        <p:tgtEl>
                                          <p:spTgt spid="64"/>
                                        </p:tgtEl>
                                      </p:cBhvr>
                                    </p:animEffect>
                                  </p:childTnLst>
                                </p:cTn>
                              </p:par>
                            </p:childTnLst>
                          </p:cTn>
                        </p:par>
                        <p:par>
                          <p:cTn id="68" fill="hold">
                            <p:stCondLst>
                              <p:cond delay="800"/>
                            </p:stCondLst>
                            <p:childTnLst>
                              <p:par>
                                <p:cTn id="69" presetID="22" presetClass="entr" presetSubtype="8" fill="hold" grpId="0" nodeType="after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left)">
                                      <p:cBhvr>
                                        <p:cTn id="71" dur="50"/>
                                        <p:tgtEl>
                                          <p:spTgt spid="65"/>
                                        </p:tgtEl>
                                      </p:cBhvr>
                                    </p:animEffect>
                                  </p:childTnLst>
                                </p:cTn>
                              </p:par>
                            </p:childTnLst>
                          </p:cTn>
                        </p:par>
                        <p:par>
                          <p:cTn id="72" fill="hold">
                            <p:stCondLst>
                              <p:cond delay="850"/>
                            </p:stCondLst>
                            <p:childTnLst>
                              <p:par>
                                <p:cTn id="73" presetID="22" presetClass="entr" presetSubtype="8" fill="hold" grpId="0"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50"/>
                                        <p:tgtEl>
                                          <p:spTgt spid="66"/>
                                        </p:tgtEl>
                                      </p:cBhvr>
                                    </p:animEffect>
                                  </p:childTnLst>
                                </p:cTn>
                              </p:par>
                            </p:childTnLst>
                          </p:cTn>
                        </p:par>
                        <p:par>
                          <p:cTn id="76" fill="hold">
                            <p:stCondLst>
                              <p:cond delay="9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childTnLst>
                          </p:cTn>
                        </p:par>
                        <p:par>
                          <p:cTn id="83" fill="hold">
                            <p:stCondLst>
                              <p:cond delay="1400"/>
                            </p:stCondLst>
                            <p:childTnLst>
                              <p:par>
                                <p:cTn id="84" presetID="10" presetClass="entr" presetSubtype="0"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par>
                          <p:cTn id="87" fill="hold">
                            <p:stCondLst>
                              <p:cond delay="1900"/>
                            </p:stCondLst>
                            <p:childTnLst>
                              <p:par>
                                <p:cTn id="88" presetID="10" presetClass="entr" presetSubtype="0" fill="hold" grpId="0" nodeType="after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fade">
                                      <p:cBhvr>
                                        <p:cTn id="90" dur="500"/>
                                        <p:tgtEl>
                                          <p:spTgt spid="69"/>
                                        </p:tgtEl>
                                      </p:cBhvr>
                                    </p:animEffect>
                                  </p:childTnLst>
                                </p:cTn>
                              </p:par>
                            </p:childTnLst>
                          </p:cTn>
                        </p:par>
                        <p:par>
                          <p:cTn id="91" fill="hold">
                            <p:stCondLst>
                              <p:cond delay="2400"/>
                            </p:stCondLst>
                            <p:childTnLst>
                              <p:par>
                                <p:cTn id="92" presetID="10" presetClass="entr" presetSubtype="0" fill="hold" grpId="0" nodeType="afterEffect">
                                  <p:stCondLst>
                                    <p:cond delay="0"/>
                                  </p:stCondLst>
                                  <p:childTnLst>
                                    <p:set>
                                      <p:cBhvr>
                                        <p:cTn id="93" dur="1" fill="hold">
                                          <p:stCondLst>
                                            <p:cond delay="0"/>
                                          </p:stCondLst>
                                        </p:cTn>
                                        <p:tgtEl>
                                          <p:spTgt spid="197"/>
                                        </p:tgtEl>
                                        <p:attrNameLst>
                                          <p:attrName>style.visibility</p:attrName>
                                        </p:attrNameLst>
                                      </p:cBhvr>
                                      <p:to>
                                        <p:strVal val="visible"/>
                                      </p:to>
                                    </p:set>
                                    <p:animEffect transition="in" filter="fade">
                                      <p:cBhvr>
                                        <p:cTn id="94" dur="500"/>
                                        <p:tgtEl>
                                          <p:spTgt spid="19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500"/>
                                        <p:tgtEl>
                                          <p:spTgt spid="71"/>
                                        </p:tgtEl>
                                      </p:cBhvr>
                                    </p:animEffect>
                                  </p:childTnLst>
                                </p:cTn>
                              </p:par>
                            </p:childTnLst>
                          </p:cTn>
                        </p:par>
                        <p:par>
                          <p:cTn id="98" fill="hold">
                            <p:stCondLst>
                              <p:cond delay="2900"/>
                            </p:stCondLst>
                            <p:childTnLst>
                              <p:par>
                                <p:cTn id="99" presetID="10" presetClass="entr" presetSubtype="0" fill="hold" grpId="0" nodeType="after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fade">
                                      <p:cBhvr>
                                        <p:cTn id="101" dur="500"/>
                                        <p:tgtEl>
                                          <p:spTgt spid="8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par>
                          <p:cTn id="105" fill="hold">
                            <p:stCondLst>
                              <p:cond delay="3400"/>
                            </p:stCondLst>
                            <p:childTnLst>
                              <p:par>
                                <p:cTn id="106" presetID="10" presetClass="entr" presetSubtype="0" fill="hold" nodeType="afterEffect">
                                  <p:stCondLst>
                                    <p:cond delay="0"/>
                                  </p:stCondLst>
                                  <p:childTnLst>
                                    <p:set>
                                      <p:cBhvr>
                                        <p:cTn id="107" dur="1" fill="hold">
                                          <p:stCondLst>
                                            <p:cond delay="0"/>
                                          </p:stCondLst>
                                        </p:cTn>
                                        <p:tgtEl>
                                          <p:spTgt spid="4"/>
                                        </p:tgtEl>
                                        <p:attrNameLst>
                                          <p:attrName>style.visibility</p:attrName>
                                        </p:attrNameLst>
                                      </p:cBhvr>
                                      <p:to>
                                        <p:strVal val="visible"/>
                                      </p:to>
                                    </p:set>
                                    <p:animEffect transition="in" filter="fade">
                                      <p:cBhvr>
                                        <p:cTn id="108" dur="500"/>
                                        <p:tgtEl>
                                          <p:spTgt spid="4"/>
                                        </p:tgtEl>
                                      </p:cBhvr>
                                    </p:animEffect>
                                  </p:childTnLst>
                                </p:cTn>
                              </p:par>
                            </p:childTnLst>
                          </p:cTn>
                        </p:par>
                        <p:par>
                          <p:cTn id="109" fill="hold">
                            <p:stCondLst>
                              <p:cond delay="3900"/>
                            </p:stCondLst>
                            <p:childTnLst>
                              <p:par>
                                <p:cTn id="110" presetID="10" presetClass="entr" presetSubtype="0" fill="hold" grpId="0" nodeType="after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2"/>
                                        </p:tgtEl>
                                        <p:attrNameLst>
                                          <p:attrName>style.visibility</p:attrName>
                                        </p:attrNameLst>
                                      </p:cBhvr>
                                      <p:to>
                                        <p:strVal val="visible"/>
                                      </p:to>
                                    </p:set>
                                    <p:animEffect transition="in" filter="fade">
                                      <p:cBhvr>
                                        <p:cTn id="115" dur="500"/>
                                        <p:tgtEl>
                                          <p:spTgt spid="72"/>
                                        </p:tgtEl>
                                      </p:cBhvr>
                                    </p:animEffect>
                                  </p:childTnLst>
                                </p:cTn>
                              </p:par>
                            </p:childTnLst>
                          </p:cTn>
                        </p:par>
                        <p:par>
                          <p:cTn id="116" fill="hold">
                            <p:stCondLst>
                              <p:cond delay="4400"/>
                            </p:stCondLst>
                            <p:childTnLst>
                              <p:par>
                                <p:cTn id="117" presetID="10" presetClass="entr" presetSubtype="0" fill="hold" grpId="0" nodeType="after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500"/>
                                        <p:tgtEl>
                                          <p:spTgt spid="82"/>
                                        </p:tgtEl>
                                      </p:cBhvr>
                                    </p:animEffect>
                                  </p:childTnLst>
                                </p:cTn>
                              </p:par>
                            </p:childTnLst>
                          </p:cTn>
                        </p:par>
                        <p:par>
                          <p:cTn id="120" fill="hold">
                            <p:stCondLst>
                              <p:cond delay="4900"/>
                            </p:stCondLst>
                            <p:childTnLst>
                              <p:par>
                                <p:cTn id="121" presetID="10" presetClass="entr" presetSubtype="0"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fade">
                                      <p:cBhvr>
                                        <p:cTn id="123" dur="500"/>
                                        <p:tgtEl>
                                          <p:spTgt spid="40"/>
                                        </p:tgtEl>
                                      </p:cBhvr>
                                    </p:animEffect>
                                  </p:childTnLst>
                                </p:cTn>
                              </p:par>
                            </p:childTnLst>
                          </p:cTn>
                        </p:par>
                        <p:par>
                          <p:cTn id="124" fill="hold">
                            <p:stCondLst>
                              <p:cond delay="5400"/>
                            </p:stCondLst>
                            <p:childTnLst>
                              <p:par>
                                <p:cTn id="125" presetID="10" presetClass="entr" presetSubtype="0" fill="hold" grpId="0" nodeType="after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86"/>
                                        </p:tgtEl>
                                        <p:attrNameLst>
                                          <p:attrName>style.visibility</p:attrName>
                                        </p:attrNameLst>
                                      </p:cBhvr>
                                      <p:to>
                                        <p:strVal val="visible"/>
                                      </p:to>
                                    </p:set>
                                    <p:animEffect transition="in" filter="fade">
                                      <p:cBhvr>
                                        <p:cTn id="130" dur="500"/>
                                        <p:tgtEl>
                                          <p:spTgt spid="18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07"/>
                                        </p:tgtEl>
                                        <p:attrNameLst>
                                          <p:attrName>style.visibility</p:attrName>
                                        </p:attrNameLst>
                                      </p:cBhvr>
                                      <p:to>
                                        <p:strVal val="visible"/>
                                      </p:to>
                                    </p:set>
                                    <p:animEffect transition="in" filter="fade">
                                      <p:cBhvr>
                                        <p:cTn id="135" dur="500"/>
                                        <p:tgtEl>
                                          <p:spTgt spid="10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8"/>
                                        </p:tgtEl>
                                        <p:attrNameLst>
                                          <p:attrName>style.visibility</p:attrName>
                                        </p:attrNameLst>
                                      </p:cBhvr>
                                      <p:to>
                                        <p:strVal val="visible"/>
                                      </p:to>
                                    </p:set>
                                    <p:animEffect transition="in" filter="fade">
                                      <p:cBhvr>
                                        <p:cTn id="138" dur="500"/>
                                        <p:tgtEl>
                                          <p:spTgt spid="108"/>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9"/>
                                        </p:tgtEl>
                                        <p:attrNameLst>
                                          <p:attrName>style.visibility</p:attrName>
                                        </p:attrNameLst>
                                      </p:cBhvr>
                                      <p:to>
                                        <p:strVal val="visible"/>
                                      </p:to>
                                    </p:set>
                                    <p:animEffect transition="in" filter="fade">
                                      <p:cBhvr>
                                        <p:cTn id="141" dur="500"/>
                                        <p:tgtEl>
                                          <p:spTgt spid="10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12"/>
                                        </p:tgtEl>
                                        <p:attrNameLst>
                                          <p:attrName>style.visibility</p:attrName>
                                        </p:attrNameLst>
                                      </p:cBhvr>
                                      <p:to>
                                        <p:strVal val="visible"/>
                                      </p:to>
                                    </p:set>
                                    <p:animEffect transition="in" filter="fade">
                                      <p:cBhvr>
                                        <p:cTn id="144" dur="500"/>
                                        <p:tgtEl>
                                          <p:spTgt spid="112"/>
                                        </p:tgtEl>
                                      </p:cBhvr>
                                    </p:animEffect>
                                  </p:childTnLst>
                                </p:cTn>
                              </p:par>
                              <p:par>
                                <p:cTn id="145" presetID="10" presetClass="entr" presetSubtype="0" fill="hold" nodeType="withEffect">
                                  <p:stCondLst>
                                    <p:cond delay="0"/>
                                  </p:stCondLst>
                                  <p:childTnLst>
                                    <p:set>
                                      <p:cBhvr>
                                        <p:cTn id="146" dur="1" fill="hold">
                                          <p:stCondLst>
                                            <p:cond delay="0"/>
                                          </p:stCondLst>
                                        </p:cTn>
                                        <p:tgtEl>
                                          <p:spTgt spid="114"/>
                                        </p:tgtEl>
                                        <p:attrNameLst>
                                          <p:attrName>style.visibility</p:attrName>
                                        </p:attrNameLst>
                                      </p:cBhvr>
                                      <p:to>
                                        <p:strVal val="visible"/>
                                      </p:to>
                                    </p:set>
                                    <p:animEffect transition="in" filter="fade">
                                      <p:cBhvr>
                                        <p:cTn id="147" dur="500"/>
                                        <p:tgtEl>
                                          <p:spTgt spid="114"/>
                                        </p:tgtEl>
                                      </p:cBhvr>
                                    </p:animEffect>
                                  </p:childTnLst>
                                </p:cTn>
                              </p:par>
                              <p:par>
                                <p:cTn id="148" presetID="10" presetClass="entr" presetSubtype="0" fill="hold" nodeType="withEffect">
                                  <p:stCondLst>
                                    <p:cond delay="0"/>
                                  </p:stCondLst>
                                  <p:childTnLst>
                                    <p:set>
                                      <p:cBhvr>
                                        <p:cTn id="149" dur="1" fill="hold">
                                          <p:stCondLst>
                                            <p:cond delay="0"/>
                                          </p:stCondLst>
                                        </p:cTn>
                                        <p:tgtEl>
                                          <p:spTgt spid="115"/>
                                        </p:tgtEl>
                                        <p:attrNameLst>
                                          <p:attrName>style.visibility</p:attrName>
                                        </p:attrNameLst>
                                      </p:cBhvr>
                                      <p:to>
                                        <p:strVal val="visible"/>
                                      </p:to>
                                    </p:set>
                                    <p:animEffect transition="in" filter="fade">
                                      <p:cBhvr>
                                        <p:cTn id="150" dur="500"/>
                                        <p:tgtEl>
                                          <p:spTgt spid="115"/>
                                        </p:tgtEl>
                                      </p:cBhvr>
                                    </p:animEffect>
                                  </p:childTnLst>
                                </p:cTn>
                              </p:par>
                              <p:par>
                                <p:cTn id="151" presetID="10" presetClass="entr" presetSubtype="0" fill="hold" nodeType="withEffect">
                                  <p:stCondLst>
                                    <p:cond delay="0"/>
                                  </p:stCondLst>
                                  <p:childTnLst>
                                    <p:set>
                                      <p:cBhvr>
                                        <p:cTn id="152" dur="1" fill="hold">
                                          <p:stCondLst>
                                            <p:cond delay="0"/>
                                          </p:stCondLst>
                                        </p:cTn>
                                        <p:tgtEl>
                                          <p:spTgt spid="116"/>
                                        </p:tgtEl>
                                        <p:attrNameLst>
                                          <p:attrName>style.visibility</p:attrName>
                                        </p:attrNameLst>
                                      </p:cBhvr>
                                      <p:to>
                                        <p:strVal val="visible"/>
                                      </p:to>
                                    </p:set>
                                    <p:animEffect transition="in" filter="fade">
                                      <p:cBhvr>
                                        <p:cTn id="153" dur="500"/>
                                        <p:tgtEl>
                                          <p:spTgt spid="116"/>
                                        </p:tgtEl>
                                      </p:cBhvr>
                                    </p:animEffect>
                                  </p:childTnLst>
                                </p:cTn>
                              </p:par>
                              <p:par>
                                <p:cTn id="154" presetID="10" presetClass="entr" presetSubtype="0" fill="hold" nodeType="withEffect">
                                  <p:stCondLst>
                                    <p:cond delay="0"/>
                                  </p:stCondLst>
                                  <p:childTnLst>
                                    <p:set>
                                      <p:cBhvr>
                                        <p:cTn id="155" dur="1" fill="hold">
                                          <p:stCondLst>
                                            <p:cond delay="0"/>
                                          </p:stCondLst>
                                        </p:cTn>
                                        <p:tgtEl>
                                          <p:spTgt spid="117"/>
                                        </p:tgtEl>
                                        <p:attrNameLst>
                                          <p:attrName>style.visibility</p:attrName>
                                        </p:attrNameLst>
                                      </p:cBhvr>
                                      <p:to>
                                        <p:strVal val="visible"/>
                                      </p:to>
                                    </p:set>
                                    <p:animEffect transition="in" filter="fade">
                                      <p:cBhvr>
                                        <p:cTn id="156" dur="500"/>
                                        <p:tgtEl>
                                          <p:spTgt spid="117"/>
                                        </p:tgtEl>
                                      </p:cBhvr>
                                    </p:animEffect>
                                  </p:childTnLst>
                                </p:cTn>
                              </p:par>
                              <p:par>
                                <p:cTn id="157" presetID="10" presetClass="entr" presetSubtype="0" fill="hold" nodeType="withEffect">
                                  <p:stCondLst>
                                    <p:cond delay="0"/>
                                  </p:stCondLst>
                                  <p:childTnLst>
                                    <p:set>
                                      <p:cBhvr>
                                        <p:cTn id="158" dur="1" fill="hold">
                                          <p:stCondLst>
                                            <p:cond delay="0"/>
                                          </p:stCondLst>
                                        </p:cTn>
                                        <p:tgtEl>
                                          <p:spTgt spid="118"/>
                                        </p:tgtEl>
                                        <p:attrNameLst>
                                          <p:attrName>style.visibility</p:attrName>
                                        </p:attrNameLst>
                                      </p:cBhvr>
                                      <p:to>
                                        <p:strVal val="visible"/>
                                      </p:to>
                                    </p:set>
                                    <p:animEffect transition="in" filter="fade">
                                      <p:cBhvr>
                                        <p:cTn id="159" dur="500"/>
                                        <p:tgtEl>
                                          <p:spTgt spid="118"/>
                                        </p:tgtEl>
                                      </p:cBhvr>
                                    </p:animEffect>
                                  </p:childTnLst>
                                </p:cTn>
                              </p:par>
                              <p:par>
                                <p:cTn id="160" presetID="10" presetClass="entr" presetSubtype="0" fill="hold" nodeType="withEffect">
                                  <p:stCondLst>
                                    <p:cond delay="0"/>
                                  </p:stCondLst>
                                  <p:childTnLst>
                                    <p:set>
                                      <p:cBhvr>
                                        <p:cTn id="161" dur="1" fill="hold">
                                          <p:stCondLst>
                                            <p:cond delay="0"/>
                                          </p:stCondLst>
                                        </p:cTn>
                                        <p:tgtEl>
                                          <p:spTgt spid="119"/>
                                        </p:tgtEl>
                                        <p:attrNameLst>
                                          <p:attrName>style.visibility</p:attrName>
                                        </p:attrNameLst>
                                      </p:cBhvr>
                                      <p:to>
                                        <p:strVal val="visible"/>
                                      </p:to>
                                    </p:set>
                                    <p:animEffect transition="in" filter="fade">
                                      <p:cBhvr>
                                        <p:cTn id="162" dur="500"/>
                                        <p:tgtEl>
                                          <p:spTgt spid="119"/>
                                        </p:tgtEl>
                                      </p:cBhvr>
                                    </p:animEffect>
                                  </p:childTnLst>
                                </p:cTn>
                              </p:par>
                            </p:childTnLst>
                          </p:cTn>
                        </p:par>
                        <p:par>
                          <p:cTn id="163" fill="hold">
                            <p:stCondLst>
                              <p:cond delay="500"/>
                            </p:stCondLst>
                            <p:childTnLst>
                              <p:par>
                                <p:cTn id="164" presetID="22" presetClass="entr" presetSubtype="8" fill="hold" grpId="0" nodeType="afterEffect">
                                  <p:stCondLst>
                                    <p:cond delay="0"/>
                                  </p:stCondLst>
                                  <p:childTnLst>
                                    <p:set>
                                      <p:cBhvr>
                                        <p:cTn id="165" dur="1" fill="hold">
                                          <p:stCondLst>
                                            <p:cond delay="0"/>
                                          </p:stCondLst>
                                        </p:cTn>
                                        <p:tgtEl>
                                          <p:spTgt spid="7"/>
                                        </p:tgtEl>
                                        <p:attrNameLst>
                                          <p:attrName>style.visibility</p:attrName>
                                        </p:attrNameLst>
                                      </p:cBhvr>
                                      <p:to>
                                        <p:strVal val="visible"/>
                                      </p:to>
                                    </p:set>
                                    <p:animEffect transition="in" filter="wipe(left)">
                                      <p:cBhvr>
                                        <p:cTn id="166" dur="500"/>
                                        <p:tgtEl>
                                          <p:spTgt spid="7"/>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120"/>
                                        </p:tgtEl>
                                        <p:attrNameLst>
                                          <p:attrName>style.visibility</p:attrName>
                                        </p:attrNameLst>
                                      </p:cBhvr>
                                      <p:to>
                                        <p:strVal val="visible"/>
                                      </p:to>
                                    </p:set>
                                    <p:animEffect transition="in" filter="fade">
                                      <p:cBhvr>
                                        <p:cTn id="170" dur="500"/>
                                        <p:tgtEl>
                                          <p:spTgt spid="120"/>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21"/>
                                        </p:tgtEl>
                                        <p:attrNameLst>
                                          <p:attrName>style.visibility</p:attrName>
                                        </p:attrNameLst>
                                      </p:cBhvr>
                                      <p:to>
                                        <p:strVal val="visible"/>
                                      </p:to>
                                    </p:set>
                                    <p:animEffect transition="in" filter="fade">
                                      <p:cBhvr>
                                        <p:cTn id="173" dur="500"/>
                                        <p:tgtEl>
                                          <p:spTgt spid="121"/>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42"/>
                                        </p:tgtEl>
                                        <p:attrNameLst>
                                          <p:attrName>style.visibility</p:attrName>
                                        </p:attrNameLst>
                                      </p:cBhvr>
                                      <p:to>
                                        <p:strVal val="visible"/>
                                      </p:to>
                                    </p:set>
                                    <p:animEffect transition="in" filter="fade">
                                      <p:cBhvr>
                                        <p:cTn id="178" dur="500"/>
                                        <p:tgtEl>
                                          <p:spTgt spid="142"/>
                                        </p:tgtEl>
                                      </p:cBhvr>
                                    </p:animEffect>
                                  </p:childTnLst>
                                </p:cTn>
                              </p:par>
                            </p:childTnLst>
                          </p:cTn>
                        </p:par>
                        <p:par>
                          <p:cTn id="179" fill="hold">
                            <p:stCondLst>
                              <p:cond delay="500"/>
                            </p:stCondLst>
                            <p:childTnLst>
                              <p:par>
                                <p:cTn id="180" presetID="22" presetClass="entr" presetSubtype="1" fill="hold" grpId="0" nodeType="afterEffect">
                                  <p:stCondLst>
                                    <p:cond delay="0"/>
                                  </p:stCondLst>
                                  <p:childTnLst>
                                    <p:set>
                                      <p:cBhvr>
                                        <p:cTn id="181" dur="1" fill="hold">
                                          <p:stCondLst>
                                            <p:cond delay="0"/>
                                          </p:stCondLst>
                                        </p:cTn>
                                        <p:tgtEl>
                                          <p:spTgt spid="113"/>
                                        </p:tgtEl>
                                        <p:attrNameLst>
                                          <p:attrName>style.visibility</p:attrName>
                                        </p:attrNameLst>
                                      </p:cBhvr>
                                      <p:to>
                                        <p:strVal val="visible"/>
                                      </p:to>
                                    </p:set>
                                    <p:animEffect transition="in" filter="wipe(up)">
                                      <p:cBhvr>
                                        <p:cTn id="182" dur="500"/>
                                        <p:tgtEl>
                                          <p:spTgt spid="113"/>
                                        </p:tgtEl>
                                      </p:cBhvr>
                                    </p:animEffect>
                                  </p:childTnLst>
                                </p:cTn>
                              </p:par>
                            </p:childTnLst>
                          </p:cTn>
                        </p:par>
                        <p:par>
                          <p:cTn id="183" fill="hold">
                            <p:stCondLst>
                              <p:cond delay="1000"/>
                            </p:stCondLst>
                            <p:childTnLst>
                              <p:par>
                                <p:cTn id="184" presetID="10" presetClass="entr" presetSubtype="0" fill="hold" grpId="0" nodeType="afterEffect">
                                  <p:stCondLst>
                                    <p:cond delay="0"/>
                                  </p:stCondLst>
                                  <p:childTnLst>
                                    <p:set>
                                      <p:cBhvr>
                                        <p:cTn id="185" dur="1" fill="hold">
                                          <p:stCondLst>
                                            <p:cond delay="0"/>
                                          </p:stCondLst>
                                        </p:cTn>
                                        <p:tgtEl>
                                          <p:spTgt spid="136"/>
                                        </p:tgtEl>
                                        <p:attrNameLst>
                                          <p:attrName>style.visibility</p:attrName>
                                        </p:attrNameLst>
                                      </p:cBhvr>
                                      <p:to>
                                        <p:strVal val="visible"/>
                                      </p:to>
                                    </p:set>
                                    <p:animEffect transition="in" filter="fade">
                                      <p:cBhvr>
                                        <p:cTn id="186" dur="500"/>
                                        <p:tgtEl>
                                          <p:spTgt spid="136"/>
                                        </p:tgtEl>
                                      </p:cBhvr>
                                    </p:animEffect>
                                  </p:childTnLst>
                                </p:cTn>
                              </p:par>
                            </p:childTnLst>
                          </p:cTn>
                        </p:par>
                        <p:par>
                          <p:cTn id="187" fill="hold">
                            <p:stCondLst>
                              <p:cond delay="1500"/>
                            </p:stCondLst>
                            <p:childTnLst>
                              <p:par>
                                <p:cTn id="188" presetID="22" presetClass="entr" presetSubtype="8" fill="hold" nodeType="afterEffect">
                                  <p:stCondLst>
                                    <p:cond delay="0"/>
                                  </p:stCondLst>
                                  <p:childTnLst>
                                    <p:set>
                                      <p:cBhvr>
                                        <p:cTn id="189" dur="1" fill="hold">
                                          <p:stCondLst>
                                            <p:cond delay="0"/>
                                          </p:stCondLst>
                                        </p:cTn>
                                        <p:tgtEl>
                                          <p:spTgt spid="137"/>
                                        </p:tgtEl>
                                        <p:attrNameLst>
                                          <p:attrName>style.visibility</p:attrName>
                                        </p:attrNameLst>
                                      </p:cBhvr>
                                      <p:to>
                                        <p:strVal val="visible"/>
                                      </p:to>
                                    </p:set>
                                    <p:animEffect transition="in" filter="wipe(left)">
                                      <p:cBhvr>
                                        <p:cTn id="190" dur="500"/>
                                        <p:tgtEl>
                                          <p:spTgt spid="137"/>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22"/>
                                        </p:tgtEl>
                                        <p:attrNameLst>
                                          <p:attrName>style.visibility</p:attrName>
                                        </p:attrNameLst>
                                      </p:cBhvr>
                                      <p:to>
                                        <p:strVal val="visible"/>
                                      </p:to>
                                    </p:set>
                                    <p:animEffect transition="in" filter="fade">
                                      <p:cBhvr>
                                        <p:cTn id="195" dur="500"/>
                                        <p:tgtEl>
                                          <p:spTgt spid="122"/>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23"/>
                                        </p:tgtEl>
                                        <p:attrNameLst>
                                          <p:attrName>style.visibility</p:attrName>
                                        </p:attrNameLst>
                                      </p:cBhvr>
                                      <p:to>
                                        <p:strVal val="visible"/>
                                      </p:to>
                                    </p:set>
                                    <p:animEffect transition="in" filter="fade">
                                      <p:cBhvr>
                                        <p:cTn id="198" dur="500"/>
                                        <p:tgtEl>
                                          <p:spTgt spid="123"/>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32"/>
                                        </p:tgtEl>
                                        <p:attrNameLst>
                                          <p:attrName>style.visibility</p:attrName>
                                        </p:attrNameLst>
                                      </p:cBhvr>
                                      <p:to>
                                        <p:strVal val="visible"/>
                                      </p:to>
                                    </p:set>
                                    <p:animEffect transition="in" filter="fade">
                                      <p:cBhvr>
                                        <p:cTn id="201" dur="500"/>
                                        <p:tgtEl>
                                          <p:spTgt spid="132"/>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33"/>
                                        </p:tgtEl>
                                        <p:attrNameLst>
                                          <p:attrName>style.visibility</p:attrName>
                                        </p:attrNameLst>
                                      </p:cBhvr>
                                      <p:to>
                                        <p:strVal val="visible"/>
                                      </p:to>
                                    </p:set>
                                    <p:animEffect transition="in" filter="fade">
                                      <p:cBhvr>
                                        <p:cTn id="204" dur="500"/>
                                        <p:tgtEl>
                                          <p:spTgt spid="133"/>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8" fill="hold" nodeType="clickEffect">
                                  <p:stCondLst>
                                    <p:cond delay="0"/>
                                  </p:stCondLst>
                                  <p:childTnLst>
                                    <p:set>
                                      <p:cBhvr>
                                        <p:cTn id="208" dur="1" fill="hold">
                                          <p:stCondLst>
                                            <p:cond delay="0"/>
                                          </p:stCondLst>
                                        </p:cTn>
                                        <p:tgtEl>
                                          <p:spTgt spid="99"/>
                                        </p:tgtEl>
                                        <p:attrNameLst>
                                          <p:attrName>style.visibility</p:attrName>
                                        </p:attrNameLst>
                                      </p:cBhvr>
                                      <p:to>
                                        <p:strVal val="visible"/>
                                      </p:to>
                                    </p:set>
                                    <p:animEffect transition="in" filter="wipe(left)">
                                      <p:cBhvr>
                                        <p:cTn id="209" dur="500"/>
                                        <p:tgtEl>
                                          <p:spTgt spid="99"/>
                                        </p:tgtEl>
                                      </p:cBhvr>
                                    </p:animEffect>
                                  </p:childTnLst>
                                </p:cTn>
                              </p:par>
                              <p:par>
                                <p:cTn id="210" presetID="22" presetClass="entr" presetSubtype="8" fill="hold" grpId="0" nodeType="withEffect">
                                  <p:stCondLst>
                                    <p:cond delay="0"/>
                                  </p:stCondLst>
                                  <p:childTnLst>
                                    <p:set>
                                      <p:cBhvr>
                                        <p:cTn id="211" dur="1" fill="hold">
                                          <p:stCondLst>
                                            <p:cond delay="0"/>
                                          </p:stCondLst>
                                        </p:cTn>
                                        <p:tgtEl>
                                          <p:spTgt spid="134"/>
                                        </p:tgtEl>
                                        <p:attrNameLst>
                                          <p:attrName>style.visibility</p:attrName>
                                        </p:attrNameLst>
                                      </p:cBhvr>
                                      <p:to>
                                        <p:strVal val="visible"/>
                                      </p:to>
                                    </p:set>
                                    <p:animEffect transition="in" filter="wipe(left)">
                                      <p:cBhvr>
                                        <p:cTn id="212" dur="500"/>
                                        <p:tgtEl>
                                          <p:spTgt spid="13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128"/>
                                        </p:tgtEl>
                                        <p:attrNameLst>
                                          <p:attrName>style.visibility</p:attrName>
                                        </p:attrNameLst>
                                      </p:cBhvr>
                                      <p:to>
                                        <p:strVal val="visible"/>
                                      </p:to>
                                    </p:set>
                                    <p:animEffect transition="in" filter="fade">
                                      <p:cBhvr>
                                        <p:cTn id="217" dur="500"/>
                                        <p:tgtEl>
                                          <p:spTgt spid="128"/>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29"/>
                                        </p:tgtEl>
                                        <p:attrNameLst>
                                          <p:attrName>style.visibility</p:attrName>
                                        </p:attrNameLst>
                                      </p:cBhvr>
                                      <p:to>
                                        <p:strVal val="visible"/>
                                      </p:to>
                                    </p:set>
                                    <p:animEffect transition="in" filter="fade">
                                      <p:cBhvr>
                                        <p:cTn id="220" dur="500"/>
                                        <p:tgtEl>
                                          <p:spTgt spid="129"/>
                                        </p:tgtEl>
                                      </p:cBhvr>
                                    </p:animEffect>
                                  </p:childTnLst>
                                </p:cTn>
                              </p:par>
                            </p:childTnLst>
                          </p:cTn>
                        </p:par>
                        <p:par>
                          <p:cTn id="221" fill="hold">
                            <p:stCondLst>
                              <p:cond delay="500"/>
                            </p:stCondLst>
                            <p:childTnLst>
                              <p:par>
                                <p:cTn id="222" presetID="10" presetClass="entr" presetSubtype="0" fill="hold" grpId="0" nodeType="afterEffect">
                                  <p:stCondLst>
                                    <p:cond delay="0"/>
                                  </p:stCondLst>
                                  <p:childTnLst>
                                    <p:set>
                                      <p:cBhvr>
                                        <p:cTn id="223" dur="1" fill="hold">
                                          <p:stCondLst>
                                            <p:cond delay="0"/>
                                          </p:stCondLst>
                                        </p:cTn>
                                        <p:tgtEl>
                                          <p:spTgt spid="130"/>
                                        </p:tgtEl>
                                        <p:attrNameLst>
                                          <p:attrName>style.visibility</p:attrName>
                                        </p:attrNameLst>
                                      </p:cBhvr>
                                      <p:to>
                                        <p:strVal val="visible"/>
                                      </p:to>
                                    </p:set>
                                    <p:animEffect transition="in" filter="fade">
                                      <p:cBhvr>
                                        <p:cTn id="224" dur="500"/>
                                        <p:tgtEl>
                                          <p:spTgt spid="130"/>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31"/>
                                        </p:tgtEl>
                                        <p:attrNameLst>
                                          <p:attrName>style.visibility</p:attrName>
                                        </p:attrNameLst>
                                      </p:cBhvr>
                                      <p:to>
                                        <p:strVal val="visible"/>
                                      </p:to>
                                    </p:set>
                                    <p:animEffect transition="in" filter="fade">
                                      <p:cBhvr>
                                        <p:cTn id="227" dur="500"/>
                                        <p:tgtEl>
                                          <p:spTgt spid="131"/>
                                        </p:tgtEl>
                                      </p:cBhvr>
                                    </p:animEffect>
                                  </p:childTnLst>
                                </p:cTn>
                              </p:par>
                            </p:childTnLst>
                          </p:cTn>
                        </p:par>
                        <p:par>
                          <p:cTn id="228" fill="hold">
                            <p:stCondLst>
                              <p:cond delay="1000"/>
                            </p:stCondLst>
                            <p:childTnLst>
                              <p:par>
                                <p:cTn id="229" presetID="10" presetClass="entr" presetSubtype="0" fill="hold" grpId="0" nodeType="afterEffect">
                                  <p:stCondLst>
                                    <p:cond delay="0"/>
                                  </p:stCondLst>
                                  <p:childTnLst>
                                    <p:set>
                                      <p:cBhvr>
                                        <p:cTn id="230" dur="1" fill="hold">
                                          <p:stCondLst>
                                            <p:cond delay="0"/>
                                          </p:stCondLst>
                                        </p:cTn>
                                        <p:tgtEl>
                                          <p:spTgt spid="172"/>
                                        </p:tgtEl>
                                        <p:attrNameLst>
                                          <p:attrName>style.visibility</p:attrName>
                                        </p:attrNameLst>
                                      </p:cBhvr>
                                      <p:to>
                                        <p:strVal val="visible"/>
                                      </p:to>
                                    </p:set>
                                    <p:animEffect transition="in" filter="fade">
                                      <p:cBhvr>
                                        <p:cTn id="231" dur="500"/>
                                        <p:tgtEl>
                                          <p:spTgt spid="172"/>
                                        </p:tgtEl>
                                      </p:cBhvr>
                                    </p:animEffect>
                                  </p:childTnLst>
                                </p:cTn>
                              </p:par>
                            </p:childTnLst>
                          </p:cTn>
                        </p:par>
                        <p:par>
                          <p:cTn id="232" fill="hold">
                            <p:stCondLst>
                              <p:cond delay="1500"/>
                            </p:stCondLst>
                            <p:childTnLst>
                              <p:par>
                                <p:cTn id="233" presetID="22" presetClass="entr" presetSubtype="1" fill="hold" nodeType="afterEffect">
                                  <p:stCondLst>
                                    <p:cond delay="0"/>
                                  </p:stCondLst>
                                  <p:childTnLst>
                                    <p:set>
                                      <p:cBhvr>
                                        <p:cTn id="234" dur="1" fill="hold">
                                          <p:stCondLst>
                                            <p:cond delay="0"/>
                                          </p:stCondLst>
                                        </p:cTn>
                                        <p:tgtEl>
                                          <p:spTgt spid="173"/>
                                        </p:tgtEl>
                                        <p:attrNameLst>
                                          <p:attrName>style.visibility</p:attrName>
                                        </p:attrNameLst>
                                      </p:cBhvr>
                                      <p:to>
                                        <p:strVal val="visible"/>
                                      </p:to>
                                    </p:set>
                                    <p:animEffect transition="in" filter="wipe(up)">
                                      <p:cBhvr>
                                        <p:cTn id="235" dur="500"/>
                                        <p:tgtEl>
                                          <p:spTgt spid="173"/>
                                        </p:tgtEl>
                                      </p:cBhvr>
                                    </p:animEffect>
                                  </p:childTnLst>
                                </p:cTn>
                              </p:par>
                            </p:childTnLst>
                          </p:cTn>
                        </p:par>
                      </p:childTnLst>
                    </p:cTn>
                  </p:par>
                  <p:par>
                    <p:cTn id="236" fill="hold">
                      <p:stCondLst>
                        <p:cond delay="indefinite"/>
                      </p:stCondLst>
                      <p:childTnLst>
                        <p:par>
                          <p:cTn id="237" fill="hold">
                            <p:stCondLst>
                              <p:cond delay="0"/>
                            </p:stCondLst>
                            <p:childTnLst>
                              <p:par>
                                <p:cTn id="238" presetID="22" presetClass="entr" presetSubtype="1" fill="hold" nodeType="clickEffect">
                                  <p:stCondLst>
                                    <p:cond delay="0"/>
                                  </p:stCondLst>
                                  <p:childTnLst>
                                    <p:set>
                                      <p:cBhvr>
                                        <p:cTn id="239" dur="1" fill="hold">
                                          <p:stCondLst>
                                            <p:cond delay="0"/>
                                          </p:stCondLst>
                                        </p:cTn>
                                        <p:tgtEl>
                                          <p:spTgt spid="175"/>
                                        </p:tgtEl>
                                        <p:attrNameLst>
                                          <p:attrName>style.visibility</p:attrName>
                                        </p:attrNameLst>
                                      </p:cBhvr>
                                      <p:to>
                                        <p:strVal val="visible"/>
                                      </p:to>
                                    </p:set>
                                    <p:animEffect transition="in" filter="wipe(up)">
                                      <p:cBhvr>
                                        <p:cTn id="240" dur="500"/>
                                        <p:tgtEl>
                                          <p:spTgt spid="175"/>
                                        </p:tgtEl>
                                      </p:cBhvr>
                                    </p:animEffect>
                                  </p:childTnLst>
                                </p:cTn>
                              </p:par>
                            </p:childTnLst>
                          </p:cTn>
                        </p:par>
                        <p:par>
                          <p:cTn id="241" fill="hold">
                            <p:stCondLst>
                              <p:cond delay="500"/>
                            </p:stCondLst>
                            <p:childTnLst>
                              <p:par>
                                <p:cTn id="242" presetID="10" presetClass="entr" presetSubtype="0" fill="hold" grpId="0" nodeType="afterEffect">
                                  <p:stCondLst>
                                    <p:cond delay="0"/>
                                  </p:stCondLst>
                                  <p:childTnLst>
                                    <p:set>
                                      <p:cBhvr>
                                        <p:cTn id="243" dur="1" fill="hold">
                                          <p:stCondLst>
                                            <p:cond delay="0"/>
                                          </p:stCondLst>
                                        </p:cTn>
                                        <p:tgtEl>
                                          <p:spTgt spid="144"/>
                                        </p:tgtEl>
                                        <p:attrNameLst>
                                          <p:attrName>style.visibility</p:attrName>
                                        </p:attrNameLst>
                                      </p:cBhvr>
                                      <p:to>
                                        <p:strVal val="visible"/>
                                      </p:to>
                                    </p:set>
                                    <p:animEffect transition="in" filter="fade">
                                      <p:cBhvr>
                                        <p:cTn id="244" dur="500"/>
                                        <p:tgtEl>
                                          <p:spTgt spid="144"/>
                                        </p:tgtEl>
                                      </p:cBhvr>
                                    </p:animEffect>
                                  </p:childTnLst>
                                </p:cTn>
                              </p:par>
                            </p:childTnLst>
                          </p:cTn>
                        </p:par>
                        <p:par>
                          <p:cTn id="245" fill="hold">
                            <p:stCondLst>
                              <p:cond delay="1000"/>
                            </p:stCondLst>
                            <p:childTnLst>
                              <p:par>
                                <p:cTn id="246" presetID="10" presetClass="entr" presetSubtype="0" fill="hold" grpId="0" nodeType="afterEffect">
                                  <p:stCondLst>
                                    <p:cond delay="0"/>
                                  </p:stCondLst>
                                  <p:childTnLst>
                                    <p:set>
                                      <p:cBhvr>
                                        <p:cTn id="247" dur="1" fill="hold">
                                          <p:stCondLst>
                                            <p:cond delay="0"/>
                                          </p:stCondLst>
                                        </p:cTn>
                                        <p:tgtEl>
                                          <p:spTgt spid="105"/>
                                        </p:tgtEl>
                                        <p:attrNameLst>
                                          <p:attrName>style.visibility</p:attrName>
                                        </p:attrNameLst>
                                      </p:cBhvr>
                                      <p:to>
                                        <p:strVal val="visible"/>
                                      </p:to>
                                    </p:set>
                                    <p:animEffect transition="in" filter="fade">
                                      <p:cBhvr>
                                        <p:cTn id="248" dur="500"/>
                                        <p:tgtEl>
                                          <p:spTgt spid="105"/>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06"/>
                                        </p:tgtEl>
                                        <p:attrNameLst>
                                          <p:attrName>style.visibility</p:attrName>
                                        </p:attrNameLst>
                                      </p:cBhvr>
                                      <p:to>
                                        <p:strVal val="visible"/>
                                      </p:to>
                                    </p:set>
                                    <p:animEffect transition="in" filter="fade">
                                      <p:cBhvr>
                                        <p:cTn id="251" dur="500"/>
                                        <p:tgtEl>
                                          <p:spTgt spid="106"/>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58"/>
                                        </p:tgtEl>
                                        <p:attrNameLst>
                                          <p:attrName>style.visibility</p:attrName>
                                        </p:attrNameLst>
                                      </p:cBhvr>
                                      <p:to>
                                        <p:strVal val="visible"/>
                                      </p:to>
                                    </p:set>
                                    <p:animEffect transition="in" filter="fade">
                                      <p:cBhvr>
                                        <p:cTn id="254" dur="500"/>
                                        <p:tgtEl>
                                          <p:spTgt spid="158"/>
                                        </p:tgtEl>
                                      </p:cBhvr>
                                    </p:animEffect>
                                  </p:childTnLst>
                                </p:cTn>
                              </p:par>
                            </p:childTnLst>
                          </p:cTn>
                        </p:par>
                        <p:par>
                          <p:cTn id="255" fill="hold">
                            <p:stCondLst>
                              <p:cond delay="1500"/>
                            </p:stCondLst>
                            <p:childTnLst>
                              <p:par>
                                <p:cTn id="256" presetID="10" presetClass="entr" presetSubtype="0" fill="hold" grpId="0" nodeType="afterEffect">
                                  <p:stCondLst>
                                    <p:cond delay="0"/>
                                  </p:stCondLst>
                                  <p:childTnLst>
                                    <p:set>
                                      <p:cBhvr>
                                        <p:cTn id="257" dur="1" fill="hold">
                                          <p:stCondLst>
                                            <p:cond delay="0"/>
                                          </p:stCondLst>
                                        </p:cTn>
                                        <p:tgtEl>
                                          <p:spTgt spid="157"/>
                                        </p:tgtEl>
                                        <p:attrNameLst>
                                          <p:attrName>style.visibility</p:attrName>
                                        </p:attrNameLst>
                                      </p:cBhvr>
                                      <p:to>
                                        <p:strVal val="visible"/>
                                      </p:to>
                                    </p:set>
                                    <p:animEffect transition="in" filter="fade">
                                      <p:cBhvr>
                                        <p:cTn id="258" dur="500"/>
                                        <p:tgtEl>
                                          <p:spTgt spid="157"/>
                                        </p:tgtEl>
                                      </p:cBhvr>
                                    </p:animEffect>
                                  </p:childTnLst>
                                </p:cTn>
                              </p:par>
                            </p:childTnLst>
                          </p:cTn>
                        </p:par>
                      </p:childTnLst>
                    </p:cTn>
                  </p:par>
                  <p:par>
                    <p:cTn id="259" fill="hold">
                      <p:stCondLst>
                        <p:cond delay="indefinite"/>
                      </p:stCondLst>
                      <p:childTnLst>
                        <p:par>
                          <p:cTn id="260" fill="hold">
                            <p:stCondLst>
                              <p:cond delay="0"/>
                            </p:stCondLst>
                            <p:childTnLst>
                              <p:par>
                                <p:cTn id="261" presetID="22" presetClass="entr" presetSubtype="4" fill="hold" nodeType="clickEffect">
                                  <p:stCondLst>
                                    <p:cond delay="0"/>
                                  </p:stCondLst>
                                  <p:childTnLst>
                                    <p:set>
                                      <p:cBhvr>
                                        <p:cTn id="262" dur="1" fill="hold">
                                          <p:stCondLst>
                                            <p:cond delay="0"/>
                                          </p:stCondLst>
                                        </p:cTn>
                                        <p:tgtEl>
                                          <p:spTgt spid="159"/>
                                        </p:tgtEl>
                                        <p:attrNameLst>
                                          <p:attrName>style.visibility</p:attrName>
                                        </p:attrNameLst>
                                      </p:cBhvr>
                                      <p:to>
                                        <p:strVal val="visible"/>
                                      </p:to>
                                    </p:set>
                                    <p:animEffect transition="in" filter="wipe(down)">
                                      <p:cBhvr>
                                        <p:cTn id="263" dur="500"/>
                                        <p:tgtEl>
                                          <p:spTgt spid="159"/>
                                        </p:tgtEl>
                                      </p:cBhvr>
                                    </p:animEffect>
                                  </p:childTnLst>
                                </p:cTn>
                              </p:par>
                            </p:childTnLst>
                          </p:cTn>
                        </p:par>
                        <p:par>
                          <p:cTn id="264" fill="hold">
                            <p:stCondLst>
                              <p:cond delay="500"/>
                            </p:stCondLst>
                            <p:childTnLst>
                              <p:par>
                                <p:cTn id="265" presetID="10" presetClass="entr" presetSubtype="0" fill="hold" grpId="0" nodeType="afterEffect">
                                  <p:stCondLst>
                                    <p:cond delay="0"/>
                                  </p:stCondLst>
                                  <p:childTnLst>
                                    <p:set>
                                      <p:cBhvr>
                                        <p:cTn id="266" dur="1" fill="hold">
                                          <p:stCondLst>
                                            <p:cond delay="0"/>
                                          </p:stCondLst>
                                        </p:cTn>
                                        <p:tgtEl>
                                          <p:spTgt spid="156"/>
                                        </p:tgtEl>
                                        <p:attrNameLst>
                                          <p:attrName>style.visibility</p:attrName>
                                        </p:attrNameLst>
                                      </p:cBhvr>
                                      <p:to>
                                        <p:strVal val="visible"/>
                                      </p:to>
                                    </p:set>
                                    <p:animEffect transition="in" filter="fade">
                                      <p:cBhvr>
                                        <p:cTn id="267" dur="500"/>
                                        <p:tgtEl>
                                          <p:spTgt spid="156"/>
                                        </p:tgtEl>
                                      </p:cBhvr>
                                    </p:animEffect>
                                  </p:childTnLst>
                                </p:cTn>
                              </p:par>
                            </p:childTnLst>
                          </p:cTn>
                        </p:par>
                        <p:par>
                          <p:cTn id="268" fill="hold">
                            <p:stCondLst>
                              <p:cond delay="1000"/>
                            </p:stCondLst>
                            <p:childTnLst>
                              <p:par>
                                <p:cTn id="269" presetID="10" presetClass="entr" presetSubtype="0" fill="hold" nodeType="afterEffect">
                                  <p:stCondLst>
                                    <p:cond delay="0"/>
                                  </p:stCondLst>
                                  <p:childTnLst>
                                    <p:set>
                                      <p:cBhvr>
                                        <p:cTn id="270" dur="1" fill="hold">
                                          <p:stCondLst>
                                            <p:cond delay="0"/>
                                          </p:stCondLst>
                                        </p:cTn>
                                        <p:tgtEl>
                                          <p:spTgt spid="160"/>
                                        </p:tgtEl>
                                        <p:attrNameLst>
                                          <p:attrName>style.visibility</p:attrName>
                                        </p:attrNameLst>
                                      </p:cBhvr>
                                      <p:to>
                                        <p:strVal val="visible"/>
                                      </p:to>
                                    </p:set>
                                    <p:animEffect transition="in" filter="fade">
                                      <p:cBhvr>
                                        <p:cTn id="271" dur="500"/>
                                        <p:tgtEl>
                                          <p:spTgt spid="160"/>
                                        </p:tgtEl>
                                      </p:cBhvr>
                                    </p:animEffect>
                                  </p:childTnLst>
                                </p:cTn>
                              </p:par>
                            </p:childTnLst>
                          </p:cTn>
                        </p:par>
                        <p:par>
                          <p:cTn id="272" fill="hold">
                            <p:stCondLst>
                              <p:cond delay="1500"/>
                            </p:stCondLst>
                            <p:childTnLst>
                              <p:par>
                                <p:cTn id="273" presetID="16" presetClass="entr" presetSubtype="42" fill="hold" nodeType="afterEffect">
                                  <p:stCondLst>
                                    <p:cond delay="0"/>
                                  </p:stCondLst>
                                  <p:childTnLst>
                                    <p:set>
                                      <p:cBhvr>
                                        <p:cTn id="274" dur="1" fill="hold">
                                          <p:stCondLst>
                                            <p:cond delay="0"/>
                                          </p:stCondLst>
                                        </p:cTn>
                                        <p:tgtEl>
                                          <p:spTgt spid="169"/>
                                        </p:tgtEl>
                                        <p:attrNameLst>
                                          <p:attrName>style.visibility</p:attrName>
                                        </p:attrNameLst>
                                      </p:cBhvr>
                                      <p:to>
                                        <p:strVal val="visible"/>
                                      </p:to>
                                    </p:set>
                                    <p:animEffect transition="in" filter="barn(outHorizontal)">
                                      <p:cBhvr>
                                        <p:cTn id="275" dur="500"/>
                                        <p:tgtEl>
                                          <p:spTgt spid="169"/>
                                        </p:tgtEl>
                                      </p:cBhvr>
                                    </p:animEffect>
                                  </p:childTnLst>
                                </p:cTn>
                              </p:par>
                            </p:childTnLst>
                          </p:cTn>
                        </p:par>
                        <p:par>
                          <p:cTn id="276" fill="hold">
                            <p:stCondLst>
                              <p:cond delay="2000"/>
                            </p:stCondLst>
                            <p:childTnLst>
                              <p:par>
                                <p:cTn id="277" presetID="22" presetClass="entr" presetSubtype="4" fill="hold" grpId="0" nodeType="afterEffect">
                                  <p:stCondLst>
                                    <p:cond delay="0"/>
                                  </p:stCondLst>
                                  <p:childTnLst>
                                    <p:set>
                                      <p:cBhvr>
                                        <p:cTn id="278" dur="1" fill="hold">
                                          <p:stCondLst>
                                            <p:cond delay="0"/>
                                          </p:stCondLst>
                                        </p:cTn>
                                        <p:tgtEl>
                                          <p:spTgt spid="98"/>
                                        </p:tgtEl>
                                        <p:attrNameLst>
                                          <p:attrName>style.visibility</p:attrName>
                                        </p:attrNameLst>
                                      </p:cBhvr>
                                      <p:to>
                                        <p:strVal val="visible"/>
                                      </p:to>
                                    </p:set>
                                    <p:animEffect transition="in" filter="wipe(down)">
                                      <p:cBhvr>
                                        <p:cTn id="279" dur="500"/>
                                        <p:tgtEl>
                                          <p:spTgt spid="98"/>
                                        </p:tgtEl>
                                      </p:cBhvr>
                                    </p:animEffect>
                                  </p:childTnLst>
                                </p:cTn>
                              </p:par>
                              <p:par>
                                <p:cTn id="280" presetID="22" presetClass="entr" presetSubtype="4" fill="hold" grpId="0" nodeType="withEffect">
                                  <p:stCondLst>
                                    <p:cond delay="0"/>
                                  </p:stCondLst>
                                  <p:childTnLst>
                                    <p:set>
                                      <p:cBhvr>
                                        <p:cTn id="281" dur="1" fill="hold">
                                          <p:stCondLst>
                                            <p:cond delay="0"/>
                                          </p:stCondLst>
                                        </p:cTn>
                                        <p:tgtEl>
                                          <p:spTgt spid="100"/>
                                        </p:tgtEl>
                                        <p:attrNameLst>
                                          <p:attrName>style.visibility</p:attrName>
                                        </p:attrNameLst>
                                      </p:cBhvr>
                                      <p:to>
                                        <p:strVal val="visible"/>
                                      </p:to>
                                    </p:set>
                                    <p:animEffect transition="in" filter="wipe(down)">
                                      <p:cBhvr>
                                        <p:cTn id="282" dur="500"/>
                                        <p:tgtEl>
                                          <p:spTgt spid="100"/>
                                        </p:tgtEl>
                                      </p:cBhvr>
                                    </p:animEffect>
                                  </p:childTnLst>
                                </p:cTn>
                              </p:par>
                              <p:par>
                                <p:cTn id="283" presetID="22" presetClass="entr" presetSubtype="4" fill="hold" grpId="0" nodeType="withEffect">
                                  <p:stCondLst>
                                    <p:cond delay="0"/>
                                  </p:stCondLst>
                                  <p:childTnLst>
                                    <p:set>
                                      <p:cBhvr>
                                        <p:cTn id="284" dur="1" fill="hold">
                                          <p:stCondLst>
                                            <p:cond delay="0"/>
                                          </p:stCondLst>
                                        </p:cTn>
                                        <p:tgtEl>
                                          <p:spTgt spid="101"/>
                                        </p:tgtEl>
                                        <p:attrNameLst>
                                          <p:attrName>style.visibility</p:attrName>
                                        </p:attrNameLst>
                                      </p:cBhvr>
                                      <p:to>
                                        <p:strVal val="visible"/>
                                      </p:to>
                                    </p:set>
                                    <p:animEffect transition="in" filter="wipe(down)">
                                      <p:cBhvr>
                                        <p:cTn id="285" dur="500"/>
                                        <p:tgtEl>
                                          <p:spTgt spid="101"/>
                                        </p:tgtEl>
                                      </p:cBhvr>
                                    </p:animEffect>
                                  </p:childTnLst>
                                </p:cTn>
                              </p:par>
                            </p:childTnLst>
                          </p:cTn>
                        </p:par>
                        <p:par>
                          <p:cTn id="286" fill="hold">
                            <p:stCondLst>
                              <p:cond delay="2500"/>
                            </p:stCondLst>
                            <p:childTnLst>
                              <p:par>
                                <p:cTn id="287" presetID="22" presetClass="entr" presetSubtype="8" fill="hold" grpId="0" nodeType="afterEffect">
                                  <p:stCondLst>
                                    <p:cond delay="0"/>
                                  </p:stCondLst>
                                  <p:childTnLst>
                                    <p:set>
                                      <p:cBhvr>
                                        <p:cTn id="288" dur="1" fill="hold">
                                          <p:stCondLst>
                                            <p:cond delay="0"/>
                                          </p:stCondLst>
                                        </p:cTn>
                                        <p:tgtEl>
                                          <p:spTgt spid="102"/>
                                        </p:tgtEl>
                                        <p:attrNameLst>
                                          <p:attrName>style.visibility</p:attrName>
                                        </p:attrNameLst>
                                      </p:cBhvr>
                                      <p:to>
                                        <p:strVal val="visible"/>
                                      </p:to>
                                    </p:set>
                                    <p:animEffect transition="in" filter="wipe(left)">
                                      <p:cBhvr>
                                        <p:cTn id="289" dur="500"/>
                                        <p:tgtEl>
                                          <p:spTgt spid="102"/>
                                        </p:tgtEl>
                                      </p:cBhvr>
                                    </p:animEffect>
                                  </p:childTnLst>
                                </p:cTn>
                              </p:par>
                            </p:childTnLst>
                          </p:cTn>
                        </p:par>
                        <p:par>
                          <p:cTn id="290" fill="hold">
                            <p:stCondLst>
                              <p:cond delay="3000"/>
                            </p:stCondLst>
                            <p:childTnLst>
                              <p:par>
                                <p:cTn id="291" presetID="22" presetClass="entr" presetSubtype="4" fill="hold" nodeType="afterEffect">
                                  <p:stCondLst>
                                    <p:cond delay="0"/>
                                  </p:stCondLst>
                                  <p:childTnLst>
                                    <p:set>
                                      <p:cBhvr>
                                        <p:cTn id="292" dur="1" fill="hold">
                                          <p:stCondLst>
                                            <p:cond delay="0"/>
                                          </p:stCondLst>
                                        </p:cTn>
                                        <p:tgtEl>
                                          <p:spTgt spid="104"/>
                                        </p:tgtEl>
                                        <p:attrNameLst>
                                          <p:attrName>style.visibility</p:attrName>
                                        </p:attrNameLst>
                                      </p:cBhvr>
                                      <p:to>
                                        <p:strVal val="visible"/>
                                      </p:to>
                                    </p:set>
                                    <p:animEffect transition="in" filter="wipe(down)">
                                      <p:cBhvr>
                                        <p:cTn id="293" dur="500"/>
                                        <p:tgtEl>
                                          <p:spTgt spid="104"/>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27"/>
                                        </p:tgtEl>
                                        <p:attrNameLst>
                                          <p:attrName>style.visibility</p:attrName>
                                        </p:attrNameLst>
                                      </p:cBhvr>
                                      <p:to>
                                        <p:strVal val="visible"/>
                                      </p:to>
                                    </p:set>
                                    <p:animEffect transition="in" filter="fade">
                                      <p:cBhvr>
                                        <p:cTn id="296" dur="500"/>
                                        <p:tgtEl>
                                          <p:spTgt spid="127"/>
                                        </p:tgtEl>
                                      </p:cBhvr>
                                    </p:animEffect>
                                  </p:childTnLst>
                                </p:cTn>
                              </p:par>
                            </p:childTnLst>
                          </p:cTn>
                        </p:par>
                        <p:par>
                          <p:cTn id="297" fill="hold">
                            <p:stCondLst>
                              <p:cond delay="3500"/>
                            </p:stCondLst>
                            <p:childTnLst>
                              <p:par>
                                <p:cTn id="298" presetID="22" presetClass="entr" presetSubtype="4" fill="hold" nodeType="afterEffect">
                                  <p:stCondLst>
                                    <p:cond delay="0"/>
                                  </p:stCondLst>
                                  <p:childTnLst>
                                    <p:set>
                                      <p:cBhvr>
                                        <p:cTn id="299" dur="1" fill="hold">
                                          <p:stCondLst>
                                            <p:cond delay="0"/>
                                          </p:stCondLst>
                                        </p:cTn>
                                        <p:tgtEl>
                                          <p:spTgt spid="135"/>
                                        </p:tgtEl>
                                        <p:attrNameLst>
                                          <p:attrName>style.visibility</p:attrName>
                                        </p:attrNameLst>
                                      </p:cBhvr>
                                      <p:to>
                                        <p:strVal val="visible"/>
                                      </p:to>
                                    </p:set>
                                    <p:animEffect transition="in" filter="wipe(down)">
                                      <p:cBhvr>
                                        <p:cTn id="300" dur="500"/>
                                        <p:tgtEl>
                                          <p:spTgt spid="135"/>
                                        </p:tgtEl>
                                      </p:cBhvr>
                                    </p:animEffect>
                                  </p:childTnLst>
                                </p:cTn>
                              </p:par>
                            </p:childTnLst>
                          </p:cTn>
                        </p:par>
                        <p:par>
                          <p:cTn id="301" fill="hold">
                            <p:stCondLst>
                              <p:cond delay="4000"/>
                            </p:stCondLst>
                            <p:childTnLst>
                              <p:par>
                                <p:cTn id="302" presetID="10" presetClass="entr" presetSubtype="0" fill="hold" grpId="0" nodeType="afterEffect">
                                  <p:stCondLst>
                                    <p:cond delay="0"/>
                                  </p:stCondLst>
                                  <p:childTnLst>
                                    <p:set>
                                      <p:cBhvr>
                                        <p:cTn id="303" dur="1" fill="hold">
                                          <p:stCondLst>
                                            <p:cond delay="0"/>
                                          </p:stCondLst>
                                        </p:cTn>
                                        <p:tgtEl>
                                          <p:spTgt spid="138"/>
                                        </p:tgtEl>
                                        <p:attrNameLst>
                                          <p:attrName>style.visibility</p:attrName>
                                        </p:attrNameLst>
                                      </p:cBhvr>
                                      <p:to>
                                        <p:strVal val="visible"/>
                                      </p:to>
                                    </p:set>
                                    <p:animEffect transition="in" filter="fade">
                                      <p:cBhvr>
                                        <p:cTn id="30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7" grpId="0" animBg="1"/>
      <p:bldP spid="3" grpId="0" animBg="1"/>
      <p:bldP spid="184" grpId="0" animBg="1"/>
      <p:bldP spid="187" grpId="0" animBg="1"/>
      <p:bldP spid="193" grpId="0" animBg="1"/>
      <p:bldP spid="194" grpId="0" animBg="1"/>
      <p:bldP spid="195" grpId="0" animBg="1"/>
      <p:bldP spid="197" grpId="0" animBg="1"/>
      <p:bldP spid="13" grpId="0" animBg="1"/>
      <p:bldP spid="24" grpId="0" animBg="1"/>
      <p:bldP spid="53"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9" grpId="0" animBg="1"/>
      <p:bldP spid="71" grpId="0" animBg="1"/>
      <p:bldP spid="72" grpId="0" animBg="1"/>
      <p:bldP spid="80" grpId="0" animBg="1"/>
      <p:bldP spid="81" grpId="0" animBg="1"/>
      <p:bldP spid="82" grpId="0"/>
      <p:bldP spid="107" grpId="0" animBg="1"/>
      <p:bldP spid="108" grpId="0" animBg="1"/>
      <p:bldP spid="109" grpId="0" animBg="1"/>
      <p:bldP spid="112" grpId="0" animBg="1"/>
      <p:bldP spid="113" grpId="0" animBg="1"/>
      <p:bldP spid="120" grpId="0" animBg="1"/>
      <p:bldP spid="121" grpId="0" animBg="1"/>
      <p:bldP spid="122" grpId="0" animBg="1"/>
      <p:bldP spid="123" grpId="0" animBg="1"/>
      <p:bldP spid="128" grpId="0" animBg="1"/>
      <p:bldP spid="129" grpId="0" animBg="1"/>
      <p:bldP spid="40" grpId="0" animBg="1"/>
      <p:bldP spid="132" grpId="0" animBg="1"/>
      <p:bldP spid="133" grpId="0" animBg="1"/>
      <p:bldP spid="134" grpId="0" animBg="1"/>
      <p:bldP spid="136" grpId="0"/>
      <p:bldP spid="142" grpId="0" animBg="1"/>
      <p:bldP spid="144" grpId="0" animBg="1"/>
      <p:bldP spid="156" grpId="0" animBg="1"/>
      <p:bldP spid="157" grpId="0" animBg="1"/>
      <p:bldP spid="158" grpId="0" animBg="1"/>
      <p:bldP spid="172" grpId="0"/>
      <p:bldP spid="186" grpId="0" animBg="1"/>
      <p:bldP spid="105" grpId="0" animBg="1"/>
      <p:bldP spid="106" grpId="0" animBg="1"/>
      <p:bldP spid="130" grpId="0" animBg="1"/>
      <p:bldP spid="131" grpId="0" animBg="1"/>
      <p:bldP spid="100" grpId="0" animBg="1"/>
      <p:bldP spid="101" grpId="0" animBg="1"/>
      <p:bldP spid="102" grpId="0" animBg="1"/>
      <p:bldP spid="2" grpId="0" animBg="1"/>
      <p:bldP spid="127" grpId="0" animBg="1"/>
      <p:bldP spid="1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2 Activities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316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1BA50B-A8DC-4235-B035-F90C82089AF3}"/>
              </a:ext>
            </a:extLst>
          </p:cNvPr>
          <p:cNvSpPr/>
          <p:nvPr/>
        </p:nvSpPr>
        <p:spPr>
          <a:xfrm>
            <a:off x="9229725" y="2655810"/>
            <a:ext cx="2292399" cy="3202065"/>
          </a:xfrm>
          <a:prstGeom prst="round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92F5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580819-4D8B-40C3-AF73-7C10B75F9C34}"/>
              </a:ext>
            </a:extLst>
          </p:cNvPr>
          <p:cNvPicPr>
            <a:picLocks noChangeAspect="1"/>
          </p:cNvPicPr>
          <p:nvPr/>
        </p:nvPicPr>
        <p:blipFill>
          <a:blip r:embed="rId2"/>
          <a:stretch>
            <a:fillRect/>
          </a:stretch>
        </p:blipFill>
        <p:spPr>
          <a:xfrm>
            <a:off x="222200" y="2256437"/>
            <a:ext cx="8648518" cy="3871905"/>
          </a:xfrm>
          <a:prstGeom prst="rect">
            <a:avLst/>
          </a:prstGeom>
        </p:spPr>
      </p:pic>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p:txBody>
          <a:bodyPr/>
          <a:lstStyle/>
          <a:p>
            <a:r>
              <a:rPr lang="en-US" dirty="0"/>
              <a:t>Sprints </a:t>
            </a:r>
          </a:p>
        </p:txBody>
      </p:sp>
      <p:sp>
        <p:nvSpPr>
          <p:cNvPr id="3" name="TextBox 2">
            <a:extLst>
              <a:ext uri="{FF2B5EF4-FFF2-40B4-BE49-F238E27FC236}">
                <a16:creationId xmlns:a16="http://schemas.microsoft.com/office/drawing/2014/main" id="{EC02B240-37E6-40B8-97E5-575F1099F90E}"/>
              </a:ext>
            </a:extLst>
          </p:cNvPr>
          <p:cNvSpPr txBox="1"/>
          <p:nvPr/>
        </p:nvSpPr>
        <p:spPr>
          <a:xfrm>
            <a:off x="9456124" y="2986128"/>
            <a:ext cx="1882057" cy="255454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Sprints are time-boxed, iterative, unit tests of software functionality to confirm it supports future state business processes defined in Luma Print.</a:t>
            </a:r>
          </a:p>
        </p:txBody>
      </p:sp>
    </p:spTree>
    <p:extLst>
      <p:ext uri="{BB962C8B-B14F-4D97-AF65-F5344CB8AC3E}">
        <p14:creationId xmlns:p14="http://schemas.microsoft.com/office/powerpoint/2010/main" val="274834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a:xfrm>
            <a:off x="581192" y="729658"/>
            <a:ext cx="11029616" cy="988332"/>
          </a:xfrm>
        </p:spPr>
        <p:txBody>
          <a:bodyPr/>
          <a:lstStyle/>
          <a:p>
            <a:r>
              <a:rPr lang="en-US" dirty="0"/>
              <a:t>Ecosystem </a:t>
            </a:r>
          </a:p>
        </p:txBody>
      </p:sp>
      <p:sp>
        <p:nvSpPr>
          <p:cNvPr id="4" name="Rectangle: Rounded Corners 3">
            <a:extLst>
              <a:ext uri="{FF2B5EF4-FFF2-40B4-BE49-F238E27FC236}">
                <a16:creationId xmlns:a16="http://schemas.microsoft.com/office/drawing/2014/main" id="{CAE99AE3-2587-44A3-A939-92467FC1F654}"/>
              </a:ext>
            </a:extLst>
          </p:cNvPr>
          <p:cNvSpPr/>
          <p:nvPr/>
        </p:nvSpPr>
        <p:spPr>
          <a:xfrm>
            <a:off x="7096125" y="2665297"/>
            <a:ext cx="4417902" cy="3099392"/>
          </a:xfrm>
          <a:prstGeom prst="round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F57"/>
                </a:solidFill>
                <a:latin typeface="Arial" panose="020B0604020202020204" pitchFamily="34" charset="0"/>
                <a:cs typeface="Arial" panose="020B0604020202020204" pitchFamily="34" charset="0"/>
              </a:rPr>
              <a:t>The Luma Phase 2 team has gone through and consolidated the responses from the Ecosystem Survey and our internal FRICE list into one list. Your Agency Advocate will begin reaching out in the coming weeks to schedule meetings with your agency for these FRICE items. </a:t>
            </a:r>
          </a:p>
        </p:txBody>
      </p:sp>
      <p:pic>
        <p:nvPicPr>
          <p:cNvPr id="5" name="Picture 4">
            <a:extLst>
              <a:ext uri="{FF2B5EF4-FFF2-40B4-BE49-F238E27FC236}">
                <a16:creationId xmlns:a16="http://schemas.microsoft.com/office/drawing/2014/main" id="{9F5194A5-8B87-47D4-8A18-BF576686AD16}"/>
              </a:ext>
            </a:extLst>
          </p:cNvPr>
          <p:cNvPicPr>
            <a:picLocks noChangeAspect="1"/>
          </p:cNvPicPr>
          <p:nvPr/>
        </p:nvPicPr>
        <p:blipFill>
          <a:blip r:embed="rId2"/>
          <a:stretch>
            <a:fillRect/>
          </a:stretch>
        </p:blipFill>
        <p:spPr>
          <a:xfrm>
            <a:off x="677973" y="2771774"/>
            <a:ext cx="5832031" cy="2735739"/>
          </a:xfrm>
          <a:prstGeom prst="rect">
            <a:avLst/>
          </a:prstGeom>
          <a:ln>
            <a:solidFill>
              <a:schemeClr val="tx1"/>
            </a:solidFill>
          </a:ln>
        </p:spPr>
      </p:pic>
    </p:spTree>
    <p:extLst>
      <p:ext uri="{BB962C8B-B14F-4D97-AF65-F5344CB8AC3E}">
        <p14:creationId xmlns:p14="http://schemas.microsoft.com/office/powerpoint/2010/main" val="361701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BCCF-F9C0-4B8A-AB26-E34DA6FE43C1}"/>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a:t>
            </a:r>
          </a:p>
        </p:txBody>
      </p:sp>
      <p:sp>
        <p:nvSpPr>
          <p:cNvPr id="6" name="Rectangle 5">
            <a:extLst>
              <a:ext uri="{FF2B5EF4-FFF2-40B4-BE49-F238E27FC236}">
                <a16:creationId xmlns:a16="http://schemas.microsoft.com/office/drawing/2014/main" id="{BDCA4E6F-5806-4002-86F9-E6A9B76A4AAE}"/>
              </a:ext>
            </a:extLst>
          </p:cNvPr>
          <p:cNvSpPr/>
          <p:nvPr/>
        </p:nvSpPr>
        <p:spPr>
          <a:xfrm>
            <a:off x="422031" y="1694421"/>
            <a:ext cx="11183479"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Readiness describes how ready and able impacted stakeholders are to adopt new business processes and system changes across several key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Change Readiness Assessment (CRA) is an analysis designed to capture a snapshot, a moment in time, which identifies areas of readiness and addresses any gaps.</a:t>
            </a:r>
          </a:p>
        </p:txBody>
      </p:sp>
      <p:sp>
        <p:nvSpPr>
          <p:cNvPr id="7" name="Title 1">
            <a:extLst>
              <a:ext uri="{FF2B5EF4-FFF2-40B4-BE49-F238E27FC236}">
                <a16:creationId xmlns:a16="http://schemas.microsoft.com/office/drawing/2014/main" id="{96442A4A-6C6B-40E7-97D8-6F600466127E}"/>
              </a:ext>
            </a:extLst>
          </p:cNvPr>
          <p:cNvSpPr txBox="1">
            <a:spLocks/>
          </p:cNvSpPr>
          <p:nvPr/>
        </p:nvSpPr>
        <p:spPr>
          <a:xfrm>
            <a:off x="422031" y="3512781"/>
            <a:ext cx="11500338" cy="513496"/>
          </a:xfrm>
          <a:prstGeom prst="rect">
            <a:avLst/>
          </a:prstGeom>
        </p:spPr>
        <p:txBody>
          <a:bodyPr vert="horz" lIns="91440" tIns="45720" rIns="91440" bIns="45720" rtlCol="0" anchor="t">
            <a:normAutofit/>
          </a:bodyPr>
          <a:lstStyle>
            <a:lvl1pPr marL="0" algn="l" defTabSz="914400" rtl="0" eaLnBrk="1" latinLnBrk="0" hangingPunct="1">
              <a:lnSpc>
                <a:spcPct val="85000"/>
              </a:lnSpc>
              <a:spcBef>
                <a:spcPct val="0"/>
              </a:spcBef>
              <a:buNone/>
              <a:defRPr sz="3200" kern="1200" spc="-50" baseline="0">
                <a:solidFill>
                  <a:schemeClr val="accent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50" normalizeH="0" baseline="0" noProof="0" dirty="0">
                <a:ln>
                  <a:noFill/>
                </a:ln>
                <a:solidFill>
                  <a:srgbClr val="092F57"/>
                </a:solidFill>
                <a:effectLst/>
                <a:uLnTx/>
                <a:uFillTx/>
                <a:latin typeface="Arial" panose="020B0604020202020204" pitchFamily="34" charset="0"/>
                <a:ea typeface="+mj-ea"/>
                <a:cs typeface="Arial" panose="020B0604020202020204" pitchFamily="34" charset="0"/>
              </a:rPr>
              <a:t>Execution: </a:t>
            </a:r>
          </a:p>
        </p:txBody>
      </p:sp>
      <p:sp>
        <p:nvSpPr>
          <p:cNvPr id="10" name="Rectangle 9">
            <a:extLst>
              <a:ext uri="{FF2B5EF4-FFF2-40B4-BE49-F238E27FC236}">
                <a16:creationId xmlns:a16="http://schemas.microsoft.com/office/drawing/2014/main" id="{7058BEAC-F207-4DCC-8B63-EBCC55D8F61E}"/>
              </a:ext>
            </a:extLst>
          </p:cNvPr>
          <p:cNvSpPr/>
          <p:nvPr/>
        </p:nvSpPr>
        <p:spPr>
          <a:xfrm>
            <a:off x="422031" y="4026277"/>
            <a:ext cx="11601454" cy="230832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random selection of state employees will rec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 a request to complete a survey with questions targeting the readiness for Luma. The same survey questions will be administered two additional times prior to go-live.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OCM team will analyze the results from survey-to-survey to identify areas of the State that need attention, prioritize and address those concerns, and report results to project leadership as needed. The surveys provide opportunities to engage insights from the State’s Stakeholders multiple times to help meet the diverse needs of the Luma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E50100C3-A6BA-4688-A8D3-D7ED18FA79E7}"/>
              </a:ext>
            </a:extLst>
          </p:cNvPr>
          <p:cNvCxnSpPr/>
          <p:nvPr/>
        </p:nvCxnSpPr>
        <p:spPr>
          <a:xfrm>
            <a:off x="402981" y="1762125"/>
            <a:ext cx="0" cy="62865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5BF3381B-93E8-46A7-BF71-85A35E3B4A21}"/>
              </a:ext>
            </a:extLst>
          </p:cNvPr>
          <p:cNvCxnSpPr/>
          <p:nvPr/>
        </p:nvCxnSpPr>
        <p:spPr>
          <a:xfrm>
            <a:off x="11605510" y="2543099"/>
            <a:ext cx="0" cy="62865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795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8B346E-F89A-4C30-AF3E-AE235C43499A}"/>
              </a:ext>
            </a:extLst>
          </p:cNvPr>
          <p:cNvPicPr>
            <a:picLocks noChangeAspect="1"/>
          </p:cNvPicPr>
          <p:nvPr/>
        </p:nvPicPr>
        <p:blipFill rotWithShape="1">
          <a:blip r:embed="rId3">
            <a:extLst>
              <a:ext uri="{28A0092B-C50C-407E-A947-70E740481C1C}">
                <a14:useLocalDpi xmlns:a14="http://schemas.microsoft.com/office/drawing/2010/main" val="0"/>
              </a:ext>
            </a:extLst>
          </a:blip>
          <a:srcRect l="9638" t="25943" r="16113"/>
          <a:stretch/>
        </p:blipFill>
        <p:spPr>
          <a:xfrm>
            <a:off x="-1" y="0"/>
            <a:ext cx="12192001" cy="6361889"/>
          </a:xfrm>
          <a:prstGeom prst="rect">
            <a:avLst/>
          </a:prstGeom>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Leadership Alignment Meetings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95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p:txBody>
          <a:bodyPr/>
          <a:lstStyle/>
          <a:p>
            <a:r>
              <a:rPr lang="en-US" dirty="0"/>
              <a:t>Leadership Alignment Meetings</a:t>
            </a:r>
          </a:p>
        </p:txBody>
      </p:sp>
      <p:sp>
        <p:nvSpPr>
          <p:cNvPr id="3" name="TextBox 2">
            <a:extLst>
              <a:ext uri="{FF2B5EF4-FFF2-40B4-BE49-F238E27FC236}">
                <a16:creationId xmlns:a16="http://schemas.microsoft.com/office/drawing/2014/main" id="{AAB097B8-1681-4AB0-ADEC-67DDBC9373F3}"/>
              </a:ext>
            </a:extLst>
          </p:cNvPr>
          <p:cNvSpPr txBox="1"/>
          <p:nvPr/>
        </p:nvSpPr>
        <p:spPr>
          <a:xfrm>
            <a:off x="486562" y="2223083"/>
            <a:ext cx="1081694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Controller Woolf, Chief Deputy Controller Josh Whitworth, and the Agency Advocates have been conducting one on one meetings with Agency Directors to discuss the relationship between their agency and the Luma Project as well as a path forward to go-live.</a:t>
            </a:r>
          </a:p>
        </p:txBody>
      </p:sp>
      <p:sp>
        <p:nvSpPr>
          <p:cNvPr id="4" name="TextBox 3">
            <a:extLst>
              <a:ext uri="{FF2B5EF4-FFF2-40B4-BE49-F238E27FC236}">
                <a16:creationId xmlns:a16="http://schemas.microsoft.com/office/drawing/2014/main" id="{B6822B5C-54BA-41C3-8C59-714BAE1671A9}"/>
              </a:ext>
            </a:extLst>
          </p:cNvPr>
          <p:cNvSpPr txBox="1"/>
          <p:nvPr/>
        </p:nvSpPr>
        <p:spPr>
          <a:xfrm>
            <a:off x="788565" y="3429000"/>
            <a:ext cx="1081694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Agencies that have been met with: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DEQ</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DHW</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IDFG</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IIC</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Tax</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PERSI</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IDJC</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936193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46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4130057605"/>
              </p:ext>
            </p:extLst>
          </p:nvPr>
        </p:nvGraphicFramePr>
        <p:xfrm>
          <a:off x="766672" y="2342964"/>
          <a:ext cx="10658656" cy="4175348"/>
        </p:xfrm>
        <a:graphic>
          <a:graphicData uri="http://schemas.openxmlformats.org/drawingml/2006/table">
            <a:tbl>
              <a:tblPr firstRow="1" bandRow="1">
                <a:tableStyleId>{21E4AEA4-8DFA-4A89-87EB-49C32662AFE0}</a:tableStyleId>
              </a:tblPr>
              <a:tblGrid>
                <a:gridCol w="2664664">
                  <a:extLst>
                    <a:ext uri="{9D8B030D-6E8A-4147-A177-3AD203B41FA5}">
                      <a16:colId xmlns:a16="http://schemas.microsoft.com/office/drawing/2014/main" val="2715358304"/>
                    </a:ext>
                  </a:extLst>
                </a:gridCol>
                <a:gridCol w="2664664">
                  <a:extLst>
                    <a:ext uri="{9D8B030D-6E8A-4147-A177-3AD203B41FA5}">
                      <a16:colId xmlns:a16="http://schemas.microsoft.com/office/drawing/2014/main" val="3979161108"/>
                    </a:ext>
                  </a:extLst>
                </a:gridCol>
                <a:gridCol w="2664664">
                  <a:extLst>
                    <a:ext uri="{9D8B030D-6E8A-4147-A177-3AD203B41FA5}">
                      <a16:colId xmlns:a16="http://schemas.microsoft.com/office/drawing/2014/main" val="2786905575"/>
                    </a:ext>
                  </a:extLst>
                </a:gridCol>
                <a:gridCol w="2664664">
                  <a:extLst>
                    <a:ext uri="{9D8B030D-6E8A-4147-A177-3AD203B41FA5}">
                      <a16:colId xmlns:a16="http://schemas.microsoft.com/office/drawing/2014/main" val="1031165784"/>
                    </a:ext>
                  </a:extLst>
                </a:gridCol>
              </a:tblGrid>
              <a:tr h="349412">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January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11</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Concepts</a:t>
                      </a:r>
                    </a:p>
                  </a:txBody>
                  <a:tcPr anchor="ctr">
                    <a:solidFill>
                      <a:schemeClr val="bg1">
                        <a:lumMod val="95000"/>
                      </a:schemeClr>
                    </a:solidFill>
                  </a:tcPr>
                </a:tc>
                <a:extLst>
                  <a:ext uri="{0D108BD9-81ED-4DB2-BD59-A6C34878D82A}">
                    <a16:rowId xmlns:a16="http://schemas.microsoft.com/office/drawing/2014/main" val="3408729283"/>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January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13</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Concepts</a:t>
                      </a:r>
                    </a:p>
                  </a:txBody>
                  <a:tcPr anchor="ctr">
                    <a:solidFill>
                      <a:schemeClr val="bg1">
                        <a:lumMod val="95000"/>
                      </a:schemeClr>
                    </a:solidFill>
                  </a:tcPr>
                </a:tc>
                <a:extLst>
                  <a:ext uri="{0D108BD9-81ED-4DB2-BD59-A6C34878D82A}">
                    <a16:rowId xmlns:a16="http://schemas.microsoft.com/office/drawing/2014/main" val="2538287007"/>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Luma Showcase</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18</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Overview of Sustainment &amp; End-User Training</a:t>
                      </a:r>
                    </a:p>
                  </a:txBody>
                  <a:tcPr anchor="ctr">
                    <a:solidFill>
                      <a:schemeClr val="bg1">
                        <a:lumMod val="95000"/>
                      </a:schemeClr>
                    </a:solidFill>
                  </a:tcPr>
                </a:tc>
                <a:extLst>
                  <a:ext uri="{0D108BD9-81ED-4DB2-BD59-A6C34878D82A}">
                    <a16:rowId xmlns:a16="http://schemas.microsoft.com/office/drawing/2014/main" val="3122659905"/>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Luma Showcase</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20</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1:00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Overview of Sustainment &amp; End-User Training</a:t>
                      </a:r>
                    </a:p>
                  </a:txBody>
                  <a:tcPr anchor="ctr">
                    <a:solidFill>
                      <a:schemeClr val="bg1">
                        <a:lumMod val="95000"/>
                      </a:schemeClr>
                    </a:solidFill>
                  </a:tcPr>
                </a:tc>
                <a:extLst>
                  <a:ext uri="{0D108BD9-81ED-4DB2-BD59-A6C34878D82A}">
                    <a16:rowId xmlns:a16="http://schemas.microsoft.com/office/drawing/2014/main" val="165955471"/>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January Finance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25</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Asset Management</a:t>
                      </a:r>
                    </a:p>
                  </a:txBody>
                  <a:tcPr anchor="ctr">
                    <a:solidFill>
                      <a:schemeClr val="bg1">
                        <a:lumMod val="95000"/>
                      </a:schemeClr>
                    </a:solidFill>
                  </a:tcPr>
                </a:tc>
                <a:extLst>
                  <a:ext uri="{0D108BD9-81ED-4DB2-BD59-A6C34878D82A}">
                    <a16:rowId xmlns:a16="http://schemas.microsoft.com/office/drawing/2014/main" val="3047586253"/>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January Finance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January 27</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Asset Management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232249207"/>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Module Showcase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February 2</a:t>
                      </a:r>
                      <a:r>
                        <a:rPr lang="en-US" sz="1200" baseline="30000" dirty="0">
                          <a:solidFill>
                            <a:srgbClr val="092F57"/>
                          </a:solidFill>
                          <a:latin typeface="Arial" panose="020B0604020202020204" pitchFamily="34" charset="0"/>
                          <a:cs typeface="Arial" panose="020B0604020202020204" pitchFamily="34" charset="0"/>
                        </a:rPr>
                        <a:t>nd</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Accounts Payable</a:t>
                      </a:r>
                    </a:p>
                  </a:txBody>
                  <a:tcPr anchor="ctr">
                    <a:solidFill>
                      <a:schemeClr val="bg1">
                        <a:lumMod val="95000"/>
                      </a:schemeClr>
                    </a:solidFill>
                  </a:tcPr>
                </a:tc>
                <a:extLst>
                  <a:ext uri="{0D108BD9-81ED-4DB2-BD59-A6C34878D82A}">
                    <a16:rowId xmlns:a16="http://schemas.microsoft.com/office/drawing/2014/main" val="1532723908"/>
                  </a:ext>
                </a:extLst>
              </a:tr>
              <a:tr h="4782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Module Showcase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February 2</a:t>
                      </a:r>
                      <a:r>
                        <a:rPr lang="en-US" sz="1200" baseline="30000" dirty="0">
                          <a:solidFill>
                            <a:srgbClr val="092F57"/>
                          </a:solidFill>
                          <a:latin typeface="Arial" panose="020B0604020202020204" pitchFamily="34" charset="0"/>
                          <a:cs typeface="Arial" panose="020B0604020202020204" pitchFamily="34" charset="0"/>
                        </a:rPr>
                        <a:t>nd</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1:00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Management</a:t>
                      </a:r>
                    </a:p>
                  </a:txBody>
                  <a:tcPr anchor="ctr">
                    <a:solidFill>
                      <a:schemeClr val="bg1">
                        <a:lumMod val="95000"/>
                      </a:schemeClr>
                    </a:solidFill>
                  </a:tcPr>
                </a:tc>
                <a:extLst>
                  <a:ext uri="{0D108BD9-81ED-4DB2-BD59-A6C34878D82A}">
                    <a16:rowId xmlns:a16="http://schemas.microsoft.com/office/drawing/2014/main" val="2243615631"/>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591342"/>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spTree>
    <p:extLst>
      <p:ext uri="{BB962C8B-B14F-4D97-AF65-F5344CB8AC3E}">
        <p14:creationId xmlns:p14="http://schemas.microsoft.com/office/powerpoint/2010/main" val="3741639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Luma Module Showcases</a:t>
            </a:r>
          </a:p>
        </p:txBody>
      </p:sp>
      <p:pic>
        <p:nvPicPr>
          <p:cNvPr id="3" name="Picture 2">
            <a:extLst>
              <a:ext uri="{FF2B5EF4-FFF2-40B4-BE49-F238E27FC236}">
                <a16:creationId xmlns:a16="http://schemas.microsoft.com/office/drawing/2014/main" id="{DD9B9748-B2BF-48A7-B0DC-AAAE563BCB38}"/>
              </a:ext>
            </a:extLst>
          </p:cNvPr>
          <p:cNvPicPr>
            <a:picLocks noChangeAspect="1"/>
          </p:cNvPicPr>
          <p:nvPr/>
        </p:nvPicPr>
        <p:blipFill>
          <a:blip r:embed="rId3"/>
          <a:stretch>
            <a:fillRect/>
          </a:stretch>
        </p:blipFill>
        <p:spPr>
          <a:xfrm>
            <a:off x="1458088" y="2799995"/>
            <a:ext cx="9836727" cy="3737828"/>
          </a:xfrm>
          <a:prstGeom prst="rect">
            <a:avLst/>
          </a:prstGeom>
        </p:spPr>
      </p:pic>
      <p:sp>
        <p:nvSpPr>
          <p:cNvPr id="2" name="TextBox 1">
            <a:extLst>
              <a:ext uri="{FF2B5EF4-FFF2-40B4-BE49-F238E27FC236}">
                <a16:creationId xmlns:a16="http://schemas.microsoft.com/office/drawing/2014/main" id="{BDEE620C-379D-4599-999B-2B7F8E29E6FA}"/>
              </a:ext>
            </a:extLst>
          </p:cNvPr>
          <p:cNvSpPr txBox="1"/>
          <p:nvPr/>
        </p:nvSpPr>
        <p:spPr>
          <a:xfrm>
            <a:off x="1060024" y="1644915"/>
            <a:ext cx="983672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Luma Module Showcases are module-specific (e.g. asset management, accounts payable, sourcing). The showcases drill down into changes from current state to the future state, discussing the changes, benefits, and future process flows.</a:t>
            </a:r>
          </a:p>
        </p:txBody>
      </p:sp>
      <p:cxnSp>
        <p:nvCxnSpPr>
          <p:cNvPr id="5" name="Straight Connector 4">
            <a:extLst>
              <a:ext uri="{FF2B5EF4-FFF2-40B4-BE49-F238E27FC236}">
                <a16:creationId xmlns:a16="http://schemas.microsoft.com/office/drawing/2014/main" id="{D24A56EB-667B-4CD6-8949-13021E247D98}"/>
              </a:ext>
            </a:extLst>
          </p:cNvPr>
          <p:cNvCxnSpPr>
            <a:cxnSpLocks/>
          </p:cNvCxnSpPr>
          <p:nvPr/>
        </p:nvCxnSpPr>
        <p:spPr>
          <a:xfrm>
            <a:off x="949188" y="1644915"/>
            <a:ext cx="0" cy="92333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23883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17A0-5FF0-4310-A327-587C127ED747}"/>
              </a:ext>
            </a:extLst>
          </p:cNvPr>
          <p:cNvPicPr>
            <a:picLocks noChangeAspect="1"/>
          </p:cNvPicPr>
          <p:nvPr/>
        </p:nvPicPr>
        <p:blipFill>
          <a:blip r:embed="rId3"/>
          <a:stretch>
            <a:fillRect/>
          </a:stretch>
        </p:blipFill>
        <p:spPr>
          <a:xfrm>
            <a:off x="0" y="0"/>
            <a:ext cx="12192000" cy="6336632"/>
          </a:xfrm>
          <a:prstGeom prst="rect">
            <a:avLst/>
          </a:prstGeom>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245203"/>
            <a:ext cx="5981700" cy="2367594"/>
            <a:chOff x="3105152" y="3268791"/>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268791"/>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Know Do Share Report</a:t>
              </a:r>
            </a:p>
            <a:p>
              <a:pPr algn="ctr"/>
              <a:r>
                <a:rPr lang="en-US" dirty="0">
                  <a:solidFill>
                    <a:schemeClr val="bg1"/>
                  </a:solidFill>
                </a:rPr>
                <a:t>(K.D.S.R.)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6642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60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1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3" name="TextBox 12">
            <a:extLst>
              <a:ext uri="{FF2B5EF4-FFF2-40B4-BE49-F238E27FC236}">
                <a16:creationId xmlns:a16="http://schemas.microsoft.com/office/drawing/2014/main" id="{0810D87A-BA26-492E-A473-C67B033B2D98}"/>
              </a:ext>
            </a:extLst>
          </p:cNvPr>
          <p:cNvSpPr txBox="1"/>
          <p:nvPr/>
        </p:nvSpPr>
        <p:spPr>
          <a:xfrm>
            <a:off x="6470972" y="2146326"/>
            <a:ext cx="2747898" cy="3777957"/>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All Upcoming Engagement Opportunities: </a:t>
            </a:r>
          </a:p>
          <a:p>
            <a:r>
              <a:rPr lang="en-US" sz="1050" dirty="0">
                <a:solidFill>
                  <a:srgbClr val="092F57"/>
                </a:solidFill>
                <a:latin typeface="Arial" panose="020B0604020202020204" pitchFamily="34" charset="0"/>
                <a:cs typeface="Arial" panose="020B0604020202020204" pitchFamily="34" charset="0"/>
              </a:rPr>
              <a:t>Luma Procurement Learning Lab </a:t>
            </a:r>
          </a:p>
          <a:p>
            <a:r>
              <a:rPr lang="en-US" sz="1050" dirty="0">
                <a:solidFill>
                  <a:srgbClr val="092F57"/>
                </a:solidFill>
                <a:latin typeface="Arial" panose="020B0604020202020204" pitchFamily="34" charset="0"/>
                <a:cs typeface="Arial" panose="020B0604020202020204" pitchFamily="34" charset="0"/>
              </a:rPr>
              <a:t>Luma Showcase </a:t>
            </a:r>
          </a:p>
          <a:p>
            <a:r>
              <a:rPr lang="en-US" sz="1050" dirty="0">
                <a:solidFill>
                  <a:srgbClr val="092F57"/>
                </a:solidFill>
                <a:latin typeface="Arial" panose="020B0604020202020204" pitchFamily="34" charset="0"/>
                <a:cs typeface="Arial" panose="020B0604020202020204" pitchFamily="34" charset="0"/>
              </a:rPr>
              <a:t>Luma Finance Learning Lab</a:t>
            </a:r>
          </a:p>
          <a:p>
            <a:r>
              <a:rPr lang="en-US" sz="1050" dirty="0">
                <a:solidFill>
                  <a:srgbClr val="092F57"/>
                </a:solidFill>
                <a:latin typeface="Arial" panose="020B0604020202020204" pitchFamily="34" charset="0"/>
                <a:cs typeface="Arial" panose="020B0604020202020204" pitchFamily="34" charset="0"/>
              </a:rPr>
              <a:t>Luma Module Showcase</a:t>
            </a:r>
          </a:p>
          <a:p>
            <a:endParaRPr lang="en-US" sz="1050" dirty="0">
              <a:solidFill>
                <a:srgbClr val="092F57"/>
              </a:solidFill>
              <a:latin typeface="Arial" panose="020B0604020202020204" pitchFamily="34" charset="0"/>
              <a:cs typeface="Arial" panose="020B0604020202020204" pitchFamily="34" charset="0"/>
            </a:endParaRPr>
          </a:p>
          <a:p>
            <a:pPr>
              <a:spcBef>
                <a:spcPts val="600"/>
              </a:spcBef>
            </a:pPr>
            <a:r>
              <a:rPr lang="en-US" sz="1050" b="1" dirty="0">
                <a:solidFill>
                  <a:srgbClr val="092F57"/>
                </a:solidFill>
                <a:latin typeface="Arial" panose="020B0604020202020204" pitchFamily="34" charset="0"/>
                <a:cs typeface="Arial" panose="020B0604020202020204" pitchFamily="34" charset="0"/>
              </a:rPr>
              <a:t>Luma YouTube Channel: </a:t>
            </a:r>
            <a:r>
              <a:rPr lang="en-US" sz="1050" dirty="0">
                <a:latin typeface="Arial" panose="020B0604020202020204" pitchFamily="34" charset="0"/>
                <a:cs typeface="Arial" panose="020B0604020202020204" pitchFamily="34" charset="0"/>
                <a:hlinkClick r:id="rId6"/>
              </a:rPr>
              <a:t>Luma - YouTube</a:t>
            </a:r>
            <a:endParaRPr lang="en-US" sz="1050" b="1" dirty="0">
              <a:solidFill>
                <a:srgbClr val="092F57"/>
              </a:solidFill>
              <a:latin typeface="Arial" panose="020B0604020202020204" pitchFamily="34" charset="0"/>
              <a:cs typeface="Arial" panose="020B0604020202020204" pitchFamily="34" charset="0"/>
            </a:endParaRPr>
          </a:p>
          <a:p>
            <a:pPr>
              <a:spcBef>
                <a:spcPts val="600"/>
              </a:spcBef>
            </a:pPr>
            <a:endParaRPr lang="en-US" sz="1050" b="1" dirty="0">
              <a:solidFill>
                <a:srgbClr val="092F57"/>
              </a:solidFill>
              <a:latin typeface="Arial" panose="020B0604020202020204" pitchFamily="34" charset="0"/>
              <a:cs typeface="Arial" panose="020B0604020202020204" pitchFamily="34" charset="0"/>
            </a:endParaRPr>
          </a:p>
          <a:p>
            <a:pPr>
              <a:spcBef>
                <a:spcPts val="600"/>
              </a:spcBef>
            </a:pPr>
            <a:r>
              <a:rPr lang="en-US" sz="1050" b="1" dirty="0">
                <a:solidFill>
                  <a:srgbClr val="092F57"/>
                </a:solidFill>
                <a:latin typeface="Arial" panose="020B0604020202020204" pitchFamily="34" charset="0"/>
                <a:cs typeface="Arial" panose="020B0604020202020204" pitchFamily="34" charset="0"/>
              </a:rPr>
              <a:t>Webpage Links:</a:t>
            </a:r>
          </a:p>
          <a:p>
            <a:pPr>
              <a:spcBef>
                <a:spcPts val="600"/>
              </a:spcBef>
            </a:pPr>
            <a:r>
              <a:rPr lang="fr-FR" sz="1200" dirty="0">
                <a:latin typeface="Arial" panose="020B0604020202020204" pitchFamily="34" charset="0"/>
                <a:cs typeface="Arial" panose="020B0604020202020204" pitchFamily="34" charset="0"/>
                <a:hlinkClick r:id="rId7"/>
              </a:rPr>
              <a:t>Change Liaison Dashboard (idaho.gov)</a:t>
            </a:r>
            <a:endParaRPr lang="fr-FR" sz="1200" dirty="0">
              <a:latin typeface="Arial" panose="020B0604020202020204" pitchFamily="34" charset="0"/>
              <a:cs typeface="Arial" panose="020B0604020202020204" pitchFamily="34" charset="0"/>
            </a:endParaRPr>
          </a:p>
          <a:p>
            <a:pPr>
              <a:spcBef>
                <a:spcPts val="600"/>
              </a:spcBef>
            </a:pPr>
            <a:r>
              <a:rPr lang="en-US" sz="1200" dirty="0" err="1">
                <a:latin typeface="Arial" panose="020B0604020202020204" pitchFamily="34" charset="0"/>
                <a:cs typeface="Arial" panose="020B0604020202020204" pitchFamily="34" charset="0"/>
                <a:hlinkClick r:id="rId8"/>
              </a:rPr>
              <a:t>EventsCalendar</a:t>
            </a:r>
            <a:r>
              <a:rPr lang="en-US" sz="1200" dirty="0">
                <a:latin typeface="Arial" panose="020B0604020202020204" pitchFamily="34" charset="0"/>
                <a:cs typeface="Arial" panose="020B0604020202020204" pitchFamily="34" charset="0"/>
                <a:hlinkClick r:id="rId8"/>
              </a:rPr>
              <a:t> (idaho.gov)</a:t>
            </a: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r>
              <a:rPr lang="sv-SE" sz="1200" dirty="0">
                <a:latin typeface="Arial" panose="020B0604020202020204" pitchFamily="34" charset="0"/>
                <a:cs typeface="Arial" panose="020B0604020202020204" pitchFamily="34" charset="0"/>
                <a:hlinkClick r:id="rId9"/>
              </a:rPr>
              <a:t>System Integration Testing 3 (idaho.gov)</a:t>
            </a: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2354491"/>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upcoming internal meetings that we can present to your staff! We want every state employee to know about the Luma, the changes coming, and the exciting benefits of a modern system.</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Projects &amp; Grants Training: </a:t>
            </a:r>
            <a:r>
              <a:rPr lang="en-US" sz="1050" dirty="0">
                <a:solidFill>
                  <a:srgbClr val="092F57"/>
                </a:solidFill>
                <a:latin typeface="Arial" panose="020B0604020202020204" pitchFamily="34" charset="0"/>
                <a:cs typeface="Arial" panose="020B0604020202020204" pitchFamily="34" charset="0"/>
              </a:rPr>
              <a:t>If you have not already done so, let your Agency Advocate know who will be in the upcoming training. </a:t>
            </a:r>
          </a:p>
          <a:p>
            <a:endParaRPr lang="en-US" sz="1050" dirty="0">
              <a:solidFill>
                <a:srgbClr val="092F57"/>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EE6544E-36A8-4EF9-859D-33A01A5A1839}"/>
              </a:ext>
            </a:extLst>
          </p:cNvPr>
          <p:cNvSpPr txBox="1"/>
          <p:nvPr/>
        </p:nvSpPr>
        <p:spPr>
          <a:xfrm>
            <a:off x="4249482" y="6026969"/>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January 12th, 2021 </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423E39FC-7DF7-42AB-BB3C-1605AB53916D}"/>
              </a:ext>
            </a:extLst>
          </p:cNvPr>
          <p:cNvSpPr txBox="1"/>
          <p:nvPr/>
        </p:nvSpPr>
        <p:spPr>
          <a:xfrm>
            <a:off x="3492849" y="2256265"/>
            <a:ext cx="2365571" cy="577081"/>
          </a:xfrm>
          <a:prstGeom prst="rect">
            <a:avLst/>
          </a:prstGeom>
          <a:noFill/>
        </p:spPr>
        <p:txBody>
          <a:bodyPr wrap="square" lIns="91440" rIns="0" rtlCol="0">
            <a:spAutoFit/>
          </a:bodyPr>
          <a:lstStyle/>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9785CA0-7AD4-4827-AFDF-F741B98EE00A}"/>
              </a:ext>
            </a:extLst>
          </p:cNvPr>
          <p:cNvSpPr txBox="1"/>
          <p:nvPr/>
        </p:nvSpPr>
        <p:spPr>
          <a:xfrm>
            <a:off x="526460" y="1845664"/>
            <a:ext cx="2527916" cy="2677656"/>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1 Go-live: </a:t>
            </a:r>
            <a:r>
              <a:rPr lang="en-US" sz="1050" dirty="0">
                <a:solidFill>
                  <a:srgbClr val="092F57"/>
                </a:solidFill>
                <a:latin typeface="Arial" panose="020B0604020202020204" pitchFamily="34" charset="0"/>
                <a:cs typeface="Arial" panose="020B0604020202020204" pitchFamily="34" charset="0"/>
              </a:rPr>
              <a:t>Phase 1 of the Luma Project will go live on July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2022 with the Finance and Procurement modules.</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SIT 3: </a:t>
            </a:r>
            <a:r>
              <a:rPr lang="en-US" sz="1050" dirty="0">
                <a:solidFill>
                  <a:srgbClr val="092F57"/>
                </a:solidFill>
                <a:latin typeface="Arial" panose="020B0604020202020204" pitchFamily="34" charset="0"/>
                <a:cs typeface="Arial" panose="020B0604020202020204" pitchFamily="34" charset="0"/>
              </a:rPr>
              <a:t>We held our SIT 3 kickoff with agencies on 1/11. Full testing schedules for agencies will be posted to the SIT 3 webpage on 1/18.</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Projects &amp; Grants Training: </a:t>
            </a:r>
            <a:r>
              <a:rPr lang="en-US" sz="1050" dirty="0">
                <a:solidFill>
                  <a:srgbClr val="092F57"/>
                </a:solidFill>
                <a:latin typeface="Arial" panose="020B0604020202020204" pitchFamily="34" charset="0"/>
                <a:cs typeface="Arial" panose="020B0604020202020204" pitchFamily="34" charset="0"/>
              </a:rPr>
              <a:t>This training will begin on 2/1 and run until 2/18. </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3D48D34-7CD1-4C7F-BD9C-8376DE561D8B}"/>
              </a:ext>
            </a:extLst>
          </p:cNvPr>
          <p:cNvSpPr txBox="1"/>
          <p:nvPr/>
        </p:nvSpPr>
        <p:spPr>
          <a:xfrm>
            <a:off x="3531587" y="2193077"/>
            <a:ext cx="2407945" cy="3647152"/>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FRICE-W Validation Session</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Luma Roles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Approval Workflows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Procurement Configuration Workbook Update &amp; Validation</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Custodial Account Management (CAM) Setup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Payroll Crosswalk &amp; Default Workbook Updates (Ongoing)</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Projects &amp; Grants Training &amp; Sandbox</a:t>
            </a:r>
          </a:p>
          <a:p>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endParaRPr lang="en-US" sz="1050" dirty="0">
              <a:solidFill>
                <a:srgbClr val="092F57"/>
              </a:solidFill>
              <a:latin typeface="Arial" panose="020B0604020202020204" pitchFamily="34" charset="0"/>
              <a:cs typeface="Arial" panose="020B0604020202020204" pitchFamily="34" charset="0"/>
            </a:endParaRPr>
          </a:p>
          <a:p>
            <a:endParaRPr lang="en-US" sz="1050"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680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2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223412"/>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9785CA0-7AD4-4827-AFDF-F741B98EE00A}"/>
              </a:ext>
            </a:extLst>
          </p:cNvPr>
          <p:cNvSpPr txBox="1"/>
          <p:nvPr/>
        </p:nvSpPr>
        <p:spPr>
          <a:xfrm>
            <a:off x="577272" y="1863181"/>
            <a:ext cx="2527916" cy="3162404"/>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2 Go-live: </a:t>
            </a:r>
            <a:r>
              <a:rPr lang="en-US" sz="1050" dirty="0">
                <a:solidFill>
                  <a:srgbClr val="092F57"/>
                </a:solidFill>
                <a:latin typeface="Arial" panose="020B0604020202020204" pitchFamily="34" charset="0"/>
                <a:cs typeface="Arial" panose="020B0604020202020204" pitchFamily="34" charset="0"/>
              </a:rPr>
              <a:t>Phase 2 of the Luma project will go live with Workforce Management/Time in December of 2022 and Payroll as well as Human Capital Management on January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2023.</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Sprints: </a:t>
            </a:r>
          </a:p>
          <a:p>
            <a:r>
              <a:rPr lang="en-US" sz="1050" dirty="0">
                <a:solidFill>
                  <a:srgbClr val="092F57"/>
                </a:solidFill>
                <a:latin typeface="Arial" panose="020B0604020202020204" pitchFamily="34" charset="0"/>
                <a:cs typeface="Arial" panose="020B0604020202020204" pitchFamily="34" charset="0"/>
              </a:rPr>
              <a:t>Sprints are time-boxed, iterative, unit tests of software functionality to confirm it supports future state business processes defined in Luma Print. Sprint 1 sessions will run from 1/18 to 2/11. </a:t>
            </a:r>
          </a:p>
          <a:p>
            <a:endParaRPr lang="en-US" sz="1050"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Phase 2 CRA Measurement 1: </a:t>
            </a:r>
            <a:r>
              <a:rPr lang="en-US" sz="1050" dirty="0">
                <a:solidFill>
                  <a:srgbClr val="092F57"/>
                </a:solidFill>
                <a:latin typeface="Arial" panose="020B0604020202020204" pitchFamily="34" charset="0"/>
                <a:cs typeface="Arial" panose="020B0604020202020204" pitchFamily="34" charset="0"/>
              </a:rPr>
              <a:t>Agency HR &amp; Payroll personnel should be on the lookout for communication from our team conducting the first Change Readiness Assessment Measurement for Phase 2.</a:t>
            </a:r>
            <a:endParaRPr lang="en-US" sz="1050" b="1" dirty="0">
              <a:solidFill>
                <a:srgbClr val="092F57"/>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8E64ED-7946-479F-9270-79BF3E7A696C}"/>
              </a:ext>
            </a:extLst>
          </p:cNvPr>
          <p:cNvSpPr txBox="1"/>
          <p:nvPr/>
        </p:nvSpPr>
        <p:spPr>
          <a:xfrm>
            <a:off x="6576003" y="2190910"/>
            <a:ext cx="2407945" cy="2354491"/>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Phase 2 Luma Webpages:</a:t>
            </a:r>
          </a:p>
          <a:p>
            <a:endParaRPr lang="en-US" sz="1050" b="1" dirty="0">
              <a:solidFill>
                <a:srgbClr val="092F57"/>
              </a:solidFill>
              <a:latin typeface="Arial" panose="020B0604020202020204" pitchFamily="34" charset="0"/>
              <a:cs typeface="Arial" panose="020B0604020202020204" pitchFamily="34" charset="0"/>
            </a:endParaRPr>
          </a:p>
          <a:p>
            <a:r>
              <a:rPr lang="en-US" sz="1050" dirty="0" err="1">
                <a:latin typeface="Arial" panose="020B0604020202020204" pitchFamily="34" charset="0"/>
                <a:cs typeface="Arial" panose="020B0604020202020204" pitchFamily="34" charset="0"/>
                <a:hlinkClick r:id="rId12"/>
              </a:rPr>
              <a:t>EventsCalendar</a:t>
            </a:r>
            <a:r>
              <a:rPr lang="en-US" sz="1050" dirty="0">
                <a:latin typeface="Arial" panose="020B0604020202020204" pitchFamily="34" charset="0"/>
                <a:cs typeface="Arial" panose="020B0604020202020204" pitchFamily="34" charset="0"/>
                <a:hlinkClick r:id="rId12"/>
              </a:rPr>
              <a:t>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dirty="0">
                <a:solidFill>
                  <a:srgbClr val="092F57"/>
                </a:solidFill>
                <a:latin typeface="Arial" panose="020B0604020202020204" pitchFamily="34" charset="0"/>
                <a:cs typeface="Arial" panose="020B0604020202020204" pitchFamily="34" charset="0"/>
              </a:rPr>
              <a:t>BPR Webpage: </a:t>
            </a:r>
            <a:r>
              <a:rPr lang="en-US" sz="1050" dirty="0">
                <a:latin typeface="Arial" panose="020B0604020202020204" pitchFamily="34" charset="0"/>
                <a:cs typeface="Arial" panose="020B0604020202020204" pitchFamily="34" charset="0"/>
                <a:hlinkClick r:id="rId13"/>
              </a:rPr>
              <a:t>Luma Phase 2 Business Process Redesign (idaho.gov)</a:t>
            </a:r>
            <a:endParaRPr lang="en-US" sz="1050"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Payroll</a:t>
            </a:r>
            <a:r>
              <a:rPr lang="en-US" sz="1050" dirty="0">
                <a:solidFill>
                  <a:srgbClr val="092F57"/>
                </a:solidFill>
                <a:latin typeface="Arial" panose="020B0604020202020204" pitchFamily="34" charset="0"/>
                <a:cs typeface="Arial" panose="020B0604020202020204" pitchFamily="34" charset="0"/>
              </a:rPr>
              <a:t>:  </a:t>
            </a:r>
            <a:r>
              <a:rPr lang="en-US" sz="1050" u="sng"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4"/>
              </a:rPr>
              <a:t>Luma Payroll Module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Human Capital Management</a:t>
            </a:r>
            <a:r>
              <a:rPr lang="en-US" sz="1050"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5"/>
              </a:rPr>
              <a:t>Luma Human Capital Management (idaho.gov)</a:t>
            </a:r>
            <a:endParaRPr lang="en-US" sz="1050" dirty="0">
              <a:solidFill>
                <a:srgbClr val="092F57"/>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16A6EF1-8C93-499D-A978-DAA3D38448A3}"/>
              </a:ext>
            </a:extLst>
          </p:cNvPr>
          <p:cNvSpPr txBox="1"/>
          <p:nvPr/>
        </p:nvSpPr>
        <p:spPr>
          <a:xfrm>
            <a:off x="4249482" y="5940601"/>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January 12th, 2021 </a:t>
            </a:r>
          </a:p>
        </p:txBody>
      </p:sp>
      <p:sp>
        <p:nvSpPr>
          <p:cNvPr id="34" name="TextBox 33">
            <a:extLst>
              <a:ext uri="{FF2B5EF4-FFF2-40B4-BE49-F238E27FC236}">
                <a16:creationId xmlns:a16="http://schemas.microsoft.com/office/drawing/2014/main" id="{86EC61EB-037D-465F-9564-5F93253103E5}"/>
              </a:ext>
            </a:extLst>
          </p:cNvPr>
          <p:cNvSpPr txBox="1"/>
          <p:nvPr/>
        </p:nvSpPr>
        <p:spPr>
          <a:xfrm>
            <a:off x="3512218" y="2291922"/>
            <a:ext cx="2407945" cy="415498"/>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FB4164D-E16C-4853-A5A3-C0A06B546593}"/>
              </a:ext>
            </a:extLst>
          </p:cNvPr>
          <p:cNvSpPr txBox="1"/>
          <p:nvPr/>
        </p:nvSpPr>
        <p:spPr>
          <a:xfrm>
            <a:off x="3512218" y="2301762"/>
            <a:ext cx="2407945" cy="738664"/>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Ecosystem Survey Follow-up: </a:t>
            </a:r>
            <a:r>
              <a:rPr lang="en-US" sz="1050" dirty="0">
                <a:solidFill>
                  <a:srgbClr val="092F57"/>
                </a:solidFill>
                <a:latin typeface="Arial" panose="020B0604020202020204" pitchFamily="34" charset="0"/>
                <a:cs typeface="Arial" panose="020B0604020202020204" pitchFamily="34" charset="0"/>
              </a:rPr>
              <a:t>Please be on the lookout for meeting requests from your Agency Advocate.</a:t>
            </a:r>
          </a:p>
        </p:txBody>
      </p:sp>
    </p:spTree>
    <p:extLst>
      <p:ext uri="{BB962C8B-B14F-4D97-AF65-F5344CB8AC3E}">
        <p14:creationId xmlns:p14="http://schemas.microsoft.com/office/powerpoint/2010/main" val="307806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0"/>
            <a:ext cx="5719568" cy="6337301"/>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6096000" y="1414762"/>
            <a:ext cx="6465291" cy="2274149"/>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Activities</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Update</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Activities</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Leadership Alignment </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Engagement Opportunities </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&amp; 2 Know Do Share Reports (K.D.S.R.)</a:t>
            </a:r>
            <a:r>
              <a:rPr lang="en-US" sz="1200" dirty="0">
                <a:solidFill>
                  <a:srgbClr val="092F57"/>
                </a:solidFill>
                <a:latin typeface="Arial" panose="020B0604020202020204" pitchFamily="34" charset="0"/>
                <a:cs typeface="Arial" panose="020B0604020202020204" pitchFamily="34" charset="0"/>
              </a:rPr>
              <a:t> </a:t>
            </a:r>
            <a:endParaRPr lang="en-US" sz="1200" dirty="0">
              <a:solidFill>
                <a:srgbClr val="FF0000"/>
              </a:solidFill>
              <a:latin typeface="Arial" panose="020B0604020202020204" pitchFamily="34" charset="0"/>
              <a:cs typeface="Arial" panose="020B0604020202020204" pitchFamily="34" charset="0"/>
            </a:endParaRP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Key Takeaways </a:t>
            </a:r>
            <a:endParaRPr lang="EN-US"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Blackmer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dblackmer@sco.Idaho.gov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Timeline</a:t>
            </a:r>
          </a:p>
        </p:txBody>
      </p:sp>
      <p:sp>
        <p:nvSpPr>
          <p:cNvPr id="9" name="TextBox 8">
            <a:extLst>
              <a:ext uri="{FF2B5EF4-FFF2-40B4-BE49-F238E27FC236}">
                <a16:creationId xmlns:a16="http://schemas.microsoft.com/office/drawing/2014/main" id="{D597ECE3-83B4-4F59-91FE-506312D5E6DA}"/>
              </a:ext>
            </a:extLst>
          </p:cNvPr>
          <p:cNvSpPr txBox="1"/>
          <p:nvPr/>
        </p:nvSpPr>
        <p:spPr>
          <a:xfrm>
            <a:off x="575894" y="4980563"/>
            <a:ext cx="7019284" cy="187743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Important dates: </a:t>
            </a:r>
          </a:p>
          <a:p>
            <a:endParaRPr lang="en-US"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SIT 3 Functional Testing – 1/24-3/11</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SIT 3 Projects &amp; Grants In-person – 1/31-2/2</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SIT 3 FRICE-W Validation – 1/3-3/11</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Projects &amp; Grants Training – 2/1-2/18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Idaho Legislative Session – 1/10-TBD</a:t>
            </a:r>
          </a:p>
          <a:p>
            <a:endParaRPr lang="en-US" dirty="0"/>
          </a:p>
        </p:txBody>
      </p:sp>
      <p:graphicFrame>
        <p:nvGraphicFramePr>
          <p:cNvPr id="11" name="Table 10">
            <a:extLst>
              <a:ext uri="{FF2B5EF4-FFF2-40B4-BE49-F238E27FC236}">
                <a16:creationId xmlns:a16="http://schemas.microsoft.com/office/drawing/2014/main" id="{79A840D9-07F2-4349-BA00-F87933252C15}"/>
              </a:ext>
            </a:extLst>
          </p:cNvPr>
          <p:cNvGraphicFramePr>
            <a:graphicFrameLocks noGrp="1"/>
          </p:cNvGraphicFramePr>
          <p:nvPr>
            <p:extLst>
              <p:ext uri="{D42A27DB-BD31-4B8C-83A1-F6EECF244321}">
                <p14:modId xmlns:p14="http://schemas.microsoft.com/office/powerpoint/2010/main" val="139621114"/>
              </p:ext>
            </p:extLst>
          </p:nvPr>
        </p:nvGraphicFramePr>
        <p:xfrm>
          <a:off x="215888" y="1626102"/>
          <a:ext cx="11749628" cy="3276601"/>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3513520160"/>
                    </a:ext>
                  </a:extLst>
                </a:gridCol>
                <a:gridCol w="608063">
                  <a:extLst>
                    <a:ext uri="{9D8B030D-6E8A-4147-A177-3AD203B41FA5}">
                      <a16:colId xmlns:a16="http://schemas.microsoft.com/office/drawing/2014/main" val="3606824695"/>
                    </a:ext>
                  </a:extLst>
                </a:gridCol>
                <a:gridCol w="608063">
                  <a:extLst>
                    <a:ext uri="{9D8B030D-6E8A-4147-A177-3AD203B41FA5}">
                      <a16:colId xmlns:a16="http://schemas.microsoft.com/office/drawing/2014/main" val="2811811513"/>
                    </a:ext>
                  </a:extLst>
                </a:gridCol>
                <a:gridCol w="608063">
                  <a:extLst>
                    <a:ext uri="{9D8B030D-6E8A-4147-A177-3AD203B41FA5}">
                      <a16:colId xmlns:a16="http://schemas.microsoft.com/office/drawing/2014/main" val="678021805"/>
                    </a:ext>
                  </a:extLst>
                </a:gridCol>
                <a:gridCol w="608063">
                  <a:extLst>
                    <a:ext uri="{9D8B030D-6E8A-4147-A177-3AD203B41FA5}">
                      <a16:colId xmlns:a16="http://schemas.microsoft.com/office/drawing/2014/main" val="92348593"/>
                    </a:ext>
                  </a:extLst>
                </a:gridCol>
                <a:gridCol w="608063">
                  <a:extLst>
                    <a:ext uri="{9D8B030D-6E8A-4147-A177-3AD203B41FA5}">
                      <a16:colId xmlns:a16="http://schemas.microsoft.com/office/drawing/2014/main" val="3954353053"/>
                    </a:ext>
                  </a:extLst>
                </a:gridCol>
                <a:gridCol w="608063">
                  <a:extLst>
                    <a:ext uri="{9D8B030D-6E8A-4147-A177-3AD203B41FA5}">
                      <a16:colId xmlns:a16="http://schemas.microsoft.com/office/drawing/2014/main" val="2557421371"/>
                    </a:ext>
                  </a:extLst>
                </a:gridCol>
                <a:gridCol w="608063">
                  <a:extLst>
                    <a:ext uri="{9D8B030D-6E8A-4147-A177-3AD203B41FA5}">
                      <a16:colId xmlns:a16="http://schemas.microsoft.com/office/drawing/2014/main" val="3173955468"/>
                    </a:ext>
                  </a:extLst>
                </a:gridCol>
                <a:gridCol w="584217">
                  <a:extLst>
                    <a:ext uri="{9D8B030D-6E8A-4147-A177-3AD203B41FA5}">
                      <a16:colId xmlns:a16="http://schemas.microsoft.com/office/drawing/2014/main" val="1122749867"/>
                    </a:ext>
                  </a:extLst>
                </a:gridCol>
                <a:gridCol w="584217">
                  <a:extLst>
                    <a:ext uri="{9D8B030D-6E8A-4147-A177-3AD203B41FA5}">
                      <a16:colId xmlns:a16="http://schemas.microsoft.com/office/drawing/2014/main" val="678677066"/>
                    </a:ext>
                  </a:extLst>
                </a:gridCol>
                <a:gridCol w="584217">
                  <a:extLst>
                    <a:ext uri="{9D8B030D-6E8A-4147-A177-3AD203B41FA5}">
                      <a16:colId xmlns:a16="http://schemas.microsoft.com/office/drawing/2014/main" val="1762200204"/>
                    </a:ext>
                  </a:extLst>
                </a:gridCol>
                <a:gridCol w="584217">
                  <a:extLst>
                    <a:ext uri="{9D8B030D-6E8A-4147-A177-3AD203B41FA5}">
                      <a16:colId xmlns:a16="http://schemas.microsoft.com/office/drawing/2014/main" val="60603272"/>
                    </a:ext>
                  </a:extLst>
                </a:gridCol>
                <a:gridCol w="584217">
                  <a:extLst>
                    <a:ext uri="{9D8B030D-6E8A-4147-A177-3AD203B41FA5}">
                      <a16:colId xmlns:a16="http://schemas.microsoft.com/office/drawing/2014/main" val="4138581329"/>
                    </a:ext>
                  </a:extLst>
                </a:gridCol>
                <a:gridCol w="584217">
                  <a:extLst>
                    <a:ext uri="{9D8B030D-6E8A-4147-A177-3AD203B41FA5}">
                      <a16:colId xmlns:a16="http://schemas.microsoft.com/office/drawing/2014/main" val="3468520597"/>
                    </a:ext>
                  </a:extLst>
                </a:gridCol>
                <a:gridCol w="584217">
                  <a:extLst>
                    <a:ext uri="{9D8B030D-6E8A-4147-A177-3AD203B41FA5}">
                      <a16:colId xmlns:a16="http://schemas.microsoft.com/office/drawing/2014/main" val="1402041773"/>
                    </a:ext>
                  </a:extLst>
                </a:gridCol>
                <a:gridCol w="584217">
                  <a:extLst>
                    <a:ext uri="{9D8B030D-6E8A-4147-A177-3AD203B41FA5}">
                      <a16:colId xmlns:a16="http://schemas.microsoft.com/office/drawing/2014/main" val="3834706957"/>
                    </a:ext>
                  </a:extLst>
                </a:gridCol>
                <a:gridCol w="584217">
                  <a:extLst>
                    <a:ext uri="{9D8B030D-6E8A-4147-A177-3AD203B41FA5}">
                      <a16:colId xmlns:a16="http://schemas.microsoft.com/office/drawing/2014/main" val="351175821"/>
                    </a:ext>
                  </a:extLst>
                </a:gridCol>
                <a:gridCol w="584217">
                  <a:extLst>
                    <a:ext uri="{9D8B030D-6E8A-4147-A177-3AD203B41FA5}">
                      <a16:colId xmlns:a16="http://schemas.microsoft.com/office/drawing/2014/main" val="1523570633"/>
                    </a:ext>
                  </a:extLst>
                </a:gridCol>
                <a:gridCol w="584217">
                  <a:extLst>
                    <a:ext uri="{9D8B030D-6E8A-4147-A177-3AD203B41FA5}">
                      <a16:colId xmlns:a16="http://schemas.microsoft.com/office/drawing/2014/main" val="3910422203"/>
                    </a:ext>
                  </a:extLst>
                </a:gridCol>
              </a:tblGrid>
              <a:tr h="37084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algn="ctr"/>
                      <a:r>
                        <a:rPr lang="en-US" dirty="0">
                          <a:latin typeface="Arial" panose="020B0604020202020204" pitchFamily="34" charset="0"/>
                          <a:cs typeface="Arial" panose="020B0604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dirty="0"/>
                    </a:p>
                  </a:txBody>
                  <a:tcPr/>
                </a:tc>
                <a:tc gridSpan="14">
                  <a:txBody>
                    <a:bodyPr/>
                    <a:lstStyle/>
                    <a:p>
                      <a:pPr algn="ctr"/>
                      <a:r>
                        <a:rPr lang="en-US" dirty="0">
                          <a:latin typeface="Arial" panose="020B0604020202020204" pitchFamily="34" charset="0"/>
                          <a:cs typeface="Arial" panose="020B0604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r>
                        <a:rPr lang="en-US" dirty="0">
                          <a:latin typeface="Arial" panose="020B0604020202020204" pitchFamily="34" charset="0"/>
                          <a:cs typeface="Arial" panose="020B0604020202020204" pitchFamily="34" charset="0"/>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p>
                  </a:txBody>
                  <a:tcPr/>
                </a:tc>
                <a:extLst>
                  <a:ext uri="{0D108BD9-81ED-4DB2-BD59-A6C34878D82A}">
                    <a16:rowId xmlns:a16="http://schemas.microsoft.com/office/drawing/2014/main" val="1959809342"/>
                  </a:ext>
                </a:extLst>
              </a:tr>
              <a:tr h="0">
                <a:tc>
                  <a:txBody>
                    <a:bodyPr/>
                    <a:lstStyle/>
                    <a:p>
                      <a:pPr algn="ctr"/>
                      <a:r>
                        <a:rPr lang="en-US" sz="1100" b="1" dirty="0">
                          <a:latin typeface="Arial" panose="020B0604020202020204" pitchFamily="34" charset="0"/>
                          <a:cs typeface="Arial" panose="020B0604020202020204" pitchFamily="34" charset="0"/>
                        </a:rPr>
                        <a:t>Project Parts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NOV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JAN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100" b="1" dirty="0">
                          <a:latin typeface="Arial" panose="020B0604020202020204" pitchFamily="34" charset="0"/>
                          <a:cs typeface="Arial" panose="020B0604020202020204" pitchFamily="34" charset="0"/>
                        </a:rPr>
                        <a:t>MAR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100" b="1" dirty="0">
                          <a:latin typeface="Arial" panose="020B0604020202020204" pitchFamily="34" charset="0"/>
                          <a:cs typeface="Arial" panose="020B0604020202020204" pitchFamily="34" charset="0"/>
                        </a:rPr>
                        <a: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100" b="1" dirty="0">
                          <a:latin typeface="Arial" panose="020B0604020202020204" pitchFamily="34" charset="0"/>
                          <a:cs typeface="Arial" panose="020B0604020202020204" pitchFamily="34" charset="0"/>
                        </a:rPr>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100" b="1" dirty="0">
                          <a:latin typeface="Arial" panose="020B0604020202020204" pitchFamily="34" charset="0"/>
                          <a:cs typeface="Arial" panose="020B0604020202020204" pitchFamily="34" charset="0"/>
                        </a:rPr>
                        <a:t>JUN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JUL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AUG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SEP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OCT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NOV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JAN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dirty="0">
                          <a:latin typeface="Arial" panose="020B0604020202020204" pitchFamily="34" charset="0"/>
                          <a:cs typeface="Arial" panose="020B0604020202020204" pitchFamily="34" charset="0"/>
                        </a:rPr>
                        <a:t>FEB-JUN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39792"/>
                  </a:ext>
                </a:extLst>
              </a:tr>
              <a:tr h="338667">
                <a:tc>
                  <a:txBody>
                    <a:bodyPr/>
                    <a:lstStyle/>
                    <a:p>
                      <a:r>
                        <a:rPr lang="en-US" sz="1100" b="1" dirty="0">
                          <a:latin typeface="Arial" panose="020B0604020202020204" pitchFamily="34" charset="0"/>
                          <a:cs typeface="Arial" panose="020B0604020202020204" pitchFamily="34" charset="0"/>
                        </a:rPr>
                        <a:t>Phase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gridSpan="9">
                  <a:txBody>
                    <a:bodyPr/>
                    <a:lstStyle/>
                    <a:p>
                      <a:pPr algn="ctr"/>
                      <a:r>
                        <a:rPr lang="en-US" sz="1200" dirty="0">
                          <a:latin typeface="Arial" panose="020B0604020202020204" pitchFamily="34" charset="0"/>
                          <a:cs typeface="Arial" panose="020B0604020202020204" pitchFamily="34" charset="0"/>
                        </a:rPr>
                        <a:t>Validate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200" dirty="0">
                          <a:latin typeface="Arial" panose="020B0604020202020204" pitchFamily="34" charset="0"/>
                          <a:cs typeface="Arial" panose="020B0604020202020204" pitchFamily="34" charset="0"/>
                        </a:rPr>
                        <a:t>Deploy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US" sz="1200" dirty="0">
                          <a:latin typeface="Arial" panose="020B0604020202020204" pitchFamily="34" charset="0"/>
                          <a:cs typeface="Arial" panose="020B0604020202020204" pitchFamily="34" charset="0"/>
                        </a:rPr>
                        <a:t>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dirty="0">
                          <a:latin typeface="Arial" panose="020B0604020202020204" pitchFamily="34" charset="0"/>
                          <a:cs typeface="Arial" panose="020B0604020202020204" pitchFamily="34" charset="0"/>
                        </a:rPr>
                        <a:t>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5F7"/>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1702626"/>
                  </a:ext>
                </a:extLst>
              </a:tr>
              <a:tr h="338667">
                <a:tc>
                  <a:txBody>
                    <a:bodyPr/>
                    <a:lstStyle/>
                    <a:p>
                      <a:r>
                        <a:rPr lang="en-US" sz="1100" dirty="0">
                          <a:latin typeface="Arial" panose="020B0604020202020204" pitchFamily="34" charset="0"/>
                          <a:cs typeface="Arial" panose="020B0604020202020204" pitchFamily="34" charset="0"/>
                        </a:rPr>
                        <a:t>Design/Build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gridSpan="2">
                  <a:txBody>
                    <a:bodyPr/>
                    <a:lstStyle/>
                    <a:p>
                      <a:pPr algn="ctr"/>
                      <a:r>
                        <a:rPr lang="en-US" sz="1200" dirty="0">
                          <a:latin typeface="Arial" panose="020B0604020202020204" pitchFamily="34" charset="0"/>
                          <a:cs typeface="Arial" panose="020B0604020202020204" pitchFamily="34" charset="0"/>
                        </a:rPr>
                        <a:t>FRICE-W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7954138"/>
                  </a:ext>
                </a:extLst>
              </a:tr>
              <a:tr h="338667">
                <a:tc>
                  <a:txBody>
                    <a:bodyPr/>
                    <a:lstStyle/>
                    <a:p>
                      <a:r>
                        <a:rPr lang="en-US" sz="1100" dirty="0">
                          <a:latin typeface="Arial" panose="020B0604020202020204" pitchFamily="34" charset="0"/>
                          <a:cs typeface="Arial" panose="020B0604020202020204" pitchFamily="34" charset="0"/>
                        </a:rPr>
                        <a:t>Testing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gridSpan="2">
                  <a:txBody>
                    <a:bodyPr/>
                    <a:lstStyle/>
                    <a:p>
                      <a:pPr algn="ctr"/>
                      <a:r>
                        <a:rPr lang="en-US" sz="1200" dirty="0">
                          <a:latin typeface="Arial" panose="020B0604020202020204" pitchFamily="34" charset="0"/>
                          <a:cs typeface="Arial" panose="020B0604020202020204" pitchFamily="34" charset="0"/>
                        </a:rPr>
                        <a:t>Infor Enhancements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en-US" sz="1200" dirty="0">
                          <a:latin typeface="Arial" panose="020B0604020202020204" pitchFamily="34" charset="0"/>
                          <a:cs typeface="Arial" panose="020B0604020202020204" pitchFamily="34" charset="0"/>
                        </a:rPr>
                        <a:t>SIT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7408721"/>
                  </a:ext>
                </a:extLst>
              </a:tr>
              <a:tr h="338667">
                <a:tc>
                  <a:txBody>
                    <a:bodyPr/>
                    <a:lstStyle/>
                    <a:p>
                      <a:r>
                        <a:rPr lang="en-US" sz="1100" dirty="0">
                          <a:latin typeface="Arial" panose="020B0604020202020204" pitchFamily="34" charset="0"/>
                          <a:cs typeface="Arial" panose="020B0604020202020204" pitchFamily="34" charset="0"/>
                        </a:rPr>
                        <a:t>Testing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en-US" sz="1200" dirty="0">
                          <a:latin typeface="Arial" panose="020B0604020202020204" pitchFamily="34" charset="0"/>
                          <a:cs typeface="Arial" panose="020B0604020202020204" pitchFamily="34" charset="0"/>
                        </a:rPr>
                        <a:t>UAT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4644957"/>
                  </a:ext>
                </a:extLst>
              </a:tr>
              <a:tr h="169334">
                <a:tc rowSpan="2">
                  <a:txBody>
                    <a:bodyPr/>
                    <a:lstStyle/>
                    <a:p>
                      <a:r>
                        <a:rPr lang="en-US" sz="1100" dirty="0">
                          <a:latin typeface="Arial" panose="020B0604020202020204" pitchFamily="34" charset="0"/>
                          <a:cs typeface="Arial" panose="020B0604020202020204" pitchFamily="34" charset="0"/>
                        </a:rPr>
                        <a:t>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200" dirty="0">
                          <a:latin typeface="Arial" panose="020B0604020202020204" pitchFamily="34" charset="0"/>
                          <a:cs typeface="Arial" panose="020B0604020202020204" pitchFamily="34" charset="0"/>
                        </a:rPr>
                        <a:t>P&amp;G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lumOff val="5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4">
                  <a:txBody>
                    <a:bodyPr/>
                    <a:lstStyle/>
                    <a:p>
                      <a:pPr algn="ctr"/>
                      <a:r>
                        <a:rPr lang="en-US" sz="1200" dirty="0">
                          <a:latin typeface="Arial" panose="020B0604020202020204" pitchFamily="34" charset="0"/>
                          <a:cs typeface="Arial" panose="020B0604020202020204" pitchFamily="34" charset="0"/>
                        </a:rPr>
                        <a:t>End-Users Trained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rowSpan="2"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3571581"/>
                  </a:ext>
                </a:extLst>
              </a:tr>
              <a:tr h="169334">
                <a:tc vMerge="1">
                  <a:txBody>
                    <a:bodyPr/>
                    <a:lstStyle/>
                    <a:p>
                      <a:endParaRPr lang="en-US"/>
                    </a:p>
                  </a:txBody>
                  <a:tcPr/>
                </a:tc>
                <a:tc vMerge="1">
                  <a:txBody>
                    <a:bodyPr/>
                    <a:lstStyle/>
                    <a:p>
                      <a:endParaRPr lang="en-US"/>
                    </a:p>
                  </a:txBody>
                  <a:tcPr/>
                </a:tc>
                <a:tc vMerge="1">
                  <a:txBody>
                    <a:bodyPr/>
                    <a:lstStyle/>
                    <a:p>
                      <a:endParaRPr lang="en-US"/>
                    </a:p>
                  </a:txBody>
                  <a:tcPr/>
                </a:tc>
                <a:tc gridSpan="4">
                  <a:txBody>
                    <a:bodyPr/>
                    <a:lstStyle/>
                    <a:p>
                      <a:pPr algn="ctr"/>
                      <a:r>
                        <a:rPr lang="en-US" sz="1200" dirty="0">
                          <a:latin typeface="Arial" panose="020B0604020202020204" pitchFamily="34" charset="0"/>
                          <a:cs typeface="Arial" panose="020B0604020202020204" pitchFamily="34" charset="0"/>
                        </a:rPr>
                        <a:t>Training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24513954"/>
                  </a:ext>
                </a:extLst>
              </a:tr>
              <a:tr h="457200">
                <a:tc>
                  <a:txBody>
                    <a:bodyPr/>
                    <a:lstStyle/>
                    <a:p>
                      <a:r>
                        <a:rPr lang="en-US" sz="1100" dirty="0">
                          <a:latin typeface="Arial" panose="020B0604020202020204" pitchFamily="34" charset="0"/>
                          <a:cs typeface="Arial" panose="020B0604020202020204" pitchFamily="34" charset="0"/>
                        </a:rPr>
                        <a:t>Go 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en-US" sz="1200" dirty="0">
                          <a:latin typeface="Arial" panose="020B0604020202020204" pitchFamily="34" charset="0"/>
                          <a:cs typeface="Arial" panose="020B0604020202020204" pitchFamily="34" charset="0"/>
                        </a:rPr>
                        <a:t>Cutover Tasks THEN Go 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algn="ctr"/>
                      <a:r>
                        <a:rPr lang="en-US" sz="1200" dirty="0">
                          <a:latin typeface="Arial" panose="020B0604020202020204" pitchFamily="34" charset="0"/>
                          <a:cs typeface="Arial" panose="020B0604020202020204" pitchFamily="34" charset="0"/>
                        </a:rPr>
                        <a:t>Deloitte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dirty="0">
                          <a:latin typeface="Arial" panose="020B0604020202020204" pitchFamily="34" charset="0"/>
                          <a:cs typeface="Arial" panose="020B0604020202020204" pitchFamily="34" charset="0"/>
                        </a:rPr>
                        <a:t>State Operations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5F7"/>
                    </a:solidFill>
                  </a:tcPr>
                </a:tc>
                <a:tc hMerge="1">
                  <a:txBody>
                    <a:bodyPr/>
                    <a:lstStyle/>
                    <a:p>
                      <a:pPr algn="ctr"/>
                      <a:endParaRPr lang="en-US"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6203386"/>
                  </a:ext>
                </a:extLst>
              </a:tr>
            </a:tbl>
          </a:graphicData>
        </a:graphic>
      </p:graphicFrame>
    </p:spTree>
    <p:extLst>
      <p:ext uri="{BB962C8B-B14F-4D97-AF65-F5344CB8AC3E}">
        <p14:creationId xmlns:p14="http://schemas.microsoft.com/office/powerpoint/2010/main" val="152939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B4CF-3AE8-4211-95E6-51363FE9A275}"/>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Outstanding Workbooks</a:t>
            </a:r>
          </a:p>
        </p:txBody>
      </p:sp>
      <p:pic>
        <p:nvPicPr>
          <p:cNvPr id="3" name="Picture 2">
            <a:extLst>
              <a:ext uri="{FF2B5EF4-FFF2-40B4-BE49-F238E27FC236}">
                <a16:creationId xmlns:a16="http://schemas.microsoft.com/office/drawing/2014/main" id="{F8199B96-3E33-4F3F-A995-AC076C1936D0}"/>
              </a:ext>
            </a:extLst>
          </p:cNvPr>
          <p:cNvPicPr>
            <a:picLocks noChangeAspect="1"/>
          </p:cNvPicPr>
          <p:nvPr/>
        </p:nvPicPr>
        <p:blipFill>
          <a:blip r:embed="rId2"/>
          <a:stretch>
            <a:fillRect/>
          </a:stretch>
        </p:blipFill>
        <p:spPr>
          <a:xfrm>
            <a:off x="1414749" y="1861422"/>
            <a:ext cx="9362502" cy="4564544"/>
          </a:xfrm>
          <a:prstGeom prst="rect">
            <a:avLst/>
          </a:prstGeom>
        </p:spPr>
      </p:pic>
      <p:sp>
        <p:nvSpPr>
          <p:cNvPr id="7" name="Title 1">
            <a:extLst>
              <a:ext uri="{FF2B5EF4-FFF2-40B4-BE49-F238E27FC236}">
                <a16:creationId xmlns:a16="http://schemas.microsoft.com/office/drawing/2014/main" id="{FEFEC03B-DC45-44CF-8F11-B8B1830673A2}"/>
              </a:ext>
            </a:extLst>
          </p:cNvPr>
          <p:cNvSpPr txBox="1">
            <a:spLocks/>
          </p:cNvSpPr>
          <p:nvPr/>
        </p:nvSpPr>
        <p:spPr>
          <a:xfrm>
            <a:off x="1339937" y="6084213"/>
            <a:ext cx="11029616" cy="683506"/>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cap="none" dirty="0">
                <a:solidFill>
                  <a:schemeClr val="tx1"/>
                </a:solidFill>
                <a:latin typeface="Arial" panose="020B0604020202020204" pitchFamily="34" charset="0"/>
                <a:cs typeface="Arial" panose="020B0604020202020204" pitchFamily="34" charset="0"/>
              </a:rPr>
              <a:t>*As of 1/11/21</a:t>
            </a:r>
            <a:endParaRPr lang="en-US" sz="14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72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BCCF-F9C0-4B8A-AB26-E34DA6FE43C1}"/>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SIT 3 - Testing Schedule</a:t>
            </a:r>
          </a:p>
        </p:txBody>
      </p:sp>
      <p:sp>
        <p:nvSpPr>
          <p:cNvPr id="3" name="Rectangle 2">
            <a:extLst>
              <a:ext uri="{FF2B5EF4-FFF2-40B4-BE49-F238E27FC236}">
                <a16:creationId xmlns:a16="http://schemas.microsoft.com/office/drawing/2014/main" id="{7920AF4B-8A55-48AF-A84F-17E0EBDD56CA}"/>
              </a:ext>
            </a:extLst>
          </p:cNvPr>
          <p:cNvSpPr/>
          <p:nvPr/>
        </p:nvSpPr>
        <p:spPr>
          <a:xfrm>
            <a:off x="1042619" y="1859339"/>
            <a:ext cx="10810875" cy="3416320"/>
          </a:xfrm>
          <a:prstGeom prst="rect">
            <a:avLst/>
          </a:prstGeom>
        </p:spPr>
        <p:txBody>
          <a:bodyPr wrap="square">
            <a:spAutoFit/>
          </a:bodyPr>
          <a:lstStyle/>
          <a:p>
            <a:r>
              <a:rPr lang="en-US" dirty="0">
                <a:latin typeface="Arial" panose="020B0604020202020204" pitchFamily="34" charset="0"/>
              </a:rPr>
              <a:t>As you may know, to provide more time for the Luma project team to rehearse the test scripts before </a:t>
            </a:r>
            <a:br>
              <a:rPr lang="en-US" dirty="0"/>
            </a:br>
            <a:r>
              <a:rPr lang="en-US" dirty="0">
                <a:latin typeface="Arial" panose="020B0604020202020204" pitchFamily="34" charset="0"/>
              </a:rPr>
              <a:t>they are distributed to agency testers and to better schedule around the Jan 17th </a:t>
            </a:r>
            <a:br>
              <a:rPr lang="en-US" dirty="0"/>
            </a:br>
            <a:r>
              <a:rPr lang="en-US" dirty="0">
                <a:latin typeface="Arial" panose="020B0604020202020204" pitchFamily="34" charset="0"/>
              </a:rPr>
              <a:t>holiday, we have made the following adjustments to the SIT3 schedule:</a:t>
            </a:r>
          </a:p>
          <a:p>
            <a:endParaRPr lang="en-US" dirty="0">
              <a:latin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rPr>
              <a:t>SIT 3 Agency Kickoff: Tuesday, January 11</a:t>
            </a:r>
            <a:r>
              <a:rPr lang="en-US" baseline="30000" dirty="0">
                <a:latin typeface="Arial" panose="020B0604020202020204" pitchFamily="34" charset="0"/>
              </a:rPr>
              <a:t>th</a:t>
            </a:r>
            <a:endParaRPr lang="en-US" dirty="0">
              <a:latin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rPr>
              <a:t>Agency Functional End-to-End Testing: Monday, January 24</a:t>
            </a:r>
            <a:r>
              <a:rPr lang="en-US" baseline="30000" dirty="0">
                <a:latin typeface="Arial" panose="020B0604020202020204" pitchFamily="34" charset="0"/>
              </a:rPr>
              <a:t>th</a:t>
            </a:r>
            <a:r>
              <a:rPr lang="en-US" dirty="0">
                <a:latin typeface="Arial" panose="020B0604020202020204" pitchFamily="34" charset="0"/>
              </a:rPr>
              <a:t> – Friday, March 11</a:t>
            </a:r>
            <a:r>
              <a:rPr lang="en-US" baseline="30000" dirty="0">
                <a:latin typeface="Arial" panose="020B0604020202020204" pitchFamily="34" charset="0"/>
              </a:rPr>
              <a:t>th</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SIT 3 Projects &amp; Grants Testing: Monday, January 31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 Wednesday, February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a:t>
            </a:r>
          </a:p>
          <a:p>
            <a:pPr lvl="1"/>
            <a:br>
              <a:rPr lang="en-US" dirty="0"/>
            </a:br>
            <a:r>
              <a:rPr lang="en-US" dirty="0">
                <a:latin typeface="Arial" panose="020B0604020202020204" pitchFamily="34" charset="0"/>
              </a:rPr>
              <a:t>We appreciate your flexibility to these schedule changes and look forward to testing</a:t>
            </a:r>
            <a:br>
              <a:rPr lang="en-US" dirty="0"/>
            </a:br>
            <a:r>
              <a:rPr lang="en-US" dirty="0">
                <a:latin typeface="Arial" panose="020B0604020202020204" pitchFamily="34" charset="0"/>
              </a:rPr>
              <a:t>with your agency! </a:t>
            </a:r>
            <a:br>
              <a:rPr lang="en-US" dirty="0"/>
            </a:br>
            <a:br>
              <a:rPr lang="en-US" dirty="0"/>
            </a:br>
            <a:endParaRPr lang="en-US" dirty="0"/>
          </a:p>
        </p:txBody>
      </p:sp>
      <p:cxnSp>
        <p:nvCxnSpPr>
          <p:cNvPr id="5" name="Straight Connector 4">
            <a:extLst>
              <a:ext uri="{FF2B5EF4-FFF2-40B4-BE49-F238E27FC236}">
                <a16:creationId xmlns:a16="http://schemas.microsoft.com/office/drawing/2014/main" id="{E0E6E636-13EE-4E4B-B115-30BF953691B2}"/>
              </a:ext>
            </a:extLst>
          </p:cNvPr>
          <p:cNvCxnSpPr>
            <a:cxnSpLocks/>
          </p:cNvCxnSpPr>
          <p:nvPr/>
        </p:nvCxnSpPr>
        <p:spPr>
          <a:xfrm>
            <a:off x="966252" y="1859339"/>
            <a:ext cx="0" cy="923209"/>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6787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806F0A-7F92-4263-BD9C-E661322BBCA2}"/>
              </a:ext>
            </a:extLst>
          </p:cNvPr>
          <p:cNvGrpSpPr/>
          <p:nvPr/>
        </p:nvGrpSpPr>
        <p:grpSpPr>
          <a:xfrm>
            <a:off x="92402" y="1719663"/>
            <a:ext cx="1193577" cy="1193577"/>
            <a:chOff x="6862545" y="2876693"/>
            <a:chExt cx="1193577" cy="1193577"/>
          </a:xfrm>
        </p:grpSpPr>
        <p:pic>
          <p:nvPicPr>
            <p:cNvPr id="12" name="Graphic 11" descr="Flag">
              <a:extLst>
                <a:ext uri="{FF2B5EF4-FFF2-40B4-BE49-F238E27FC236}">
                  <a16:creationId xmlns:a16="http://schemas.microsoft.com/office/drawing/2014/main" id="{C28A8772-972B-4021-BFFC-7F784F0BC4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2545" y="2876693"/>
              <a:ext cx="1193577" cy="1193577"/>
            </a:xfrm>
            <a:prstGeom prst="rect">
              <a:avLst/>
            </a:prstGeom>
          </p:spPr>
        </p:pic>
        <p:sp>
          <p:nvSpPr>
            <p:cNvPr id="13" name="Rectangle: Rounded Corners 12">
              <a:extLst>
                <a:ext uri="{FF2B5EF4-FFF2-40B4-BE49-F238E27FC236}">
                  <a16:creationId xmlns:a16="http://schemas.microsoft.com/office/drawing/2014/main" id="{3C43AEEC-FF14-4872-BEA7-9D6114E586A1}"/>
                </a:ext>
              </a:extLst>
            </p:cNvPr>
            <p:cNvSpPr/>
            <p:nvPr/>
          </p:nvSpPr>
          <p:spPr>
            <a:xfrm rot="5400000" flipV="1">
              <a:off x="6578292" y="3325005"/>
              <a:ext cx="1054660" cy="286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Connector: Curved 21">
            <a:extLst>
              <a:ext uri="{FF2B5EF4-FFF2-40B4-BE49-F238E27FC236}">
                <a16:creationId xmlns:a16="http://schemas.microsoft.com/office/drawing/2014/main" id="{3C5B1A3F-B640-4A09-8D08-B3E4CA39A2A1}"/>
              </a:ext>
            </a:extLst>
          </p:cNvPr>
          <p:cNvCxnSpPr>
            <a:cxnSpLocks/>
          </p:cNvCxnSpPr>
          <p:nvPr/>
        </p:nvCxnSpPr>
        <p:spPr>
          <a:xfrm>
            <a:off x="499694" y="2903580"/>
            <a:ext cx="10672247" cy="2996512"/>
          </a:xfrm>
          <a:prstGeom prst="curvedConnector3">
            <a:avLst/>
          </a:prstGeom>
          <a:ln w="304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30A005-1F36-4961-A174-161F9D512A75}"/>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SIT 3 - Path for Agency Testers</a:t>
            </a:r>
          </a:p>
        </p:txBody>
      </p:sp>
      <p:cxnSp>
        <p:nvCxnSpPr>
          <p:cNvPr id="4" name="Connector: Curved 3">
            <a:extLst>
              <a:ext uri="{FF2B5EF4-FFF2-40B4-BE49-F238E27FC236}">
                <a16:creationId xmlns:a16="http://schemas.microsoft.com/office/drawing/2014/main" id="{078FF3FC-C2B4-4C5D-88E8-9524892E6448}"/>
              </a:ext>
            </a:extLst>
          </p:cNvPr>
          <p:cNvCxnSpPr>
            <a:cxnSpLocks/>
          </p:cNvCxnSpPr>
          <p:nvPr/>
        </p:nvCxnSpPr>
        <p:spPr>
          <a:xfrm>
            <a:off x="499694" y="2922900"/>
            <a:ext cx="10672247" cy="2956311"/>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Finish Line Flag Png, Transparent Png , Transparent Png Image - PNGitem">
            <a:extLst>
              <a:ext uri="{FF2B5EF4-FFF2-40B4-BE49-F238E27FC236}">
                <a16:creationId xmlns:a16="http://schemas.microsoft.com/office/drawing/2014/main" id="{38E3D2A1-B053-4CC9-B6C5-94610E7547EC}"/>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585734">
            <a:off x="10581720" y="4543170"/>
            <a:ext cx="1616891" cy="15040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E803BF-E368-49A1-B35A-8090B2325B3C}"/>
              </a:ext>
            </a:extLst>
          </p:cNvPr>
          <p:cNvSpPr/>
          <p:nvPr/>
        </p:nvSpPr>
        <p:spPr>
          <a:xfrm>
            <a:off x="1109100" y="2164234"/>
            <a:ext cx="1711167"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Identified as a tester - 12/15</a:t>
            </a:r>
          </a:p>
        </p:txBody>
      </p:sp>
      <p:sp>
        <p:nvSpPr>
          <p:cNvPr id="5" name="Rectangle 4">
            <a:extLst>
              <a:ext uri="{FF2B5EF4-FFF2-40B4-BE49-F238E27FC236}">
                <a16:creationId xmlns:a16="http://schemas.microsoft.com/office/drawing/2014/main" id="{1FEB1AAF-9C8A-4489-9B96-7581AB135619}"/>
              </a:ext>
            </a:extLst>
          </p:cNvPr>
          <p:cNvSpPr/>
          <p:nvPr/>
        </p:nvSpPr>
        <p:spPr>
          <a:xfrm>
            <a:off x="1426306" y="3157369"/>
            <a:ext cx="2013112" cy="2062103"/>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Basic Training offered </a:t>
            </a:r>
          </a:p>
          <a:p>
            <a:r>
              <a:rPr lang="en-US" sz="1600" dirty="0">
                <a:latin typeface="Arial" panose="020B0604020202020204" pitchFamily="34" charset="0"/>
                <a:cs typeface="Arial" panose="020B0604020202020204" pitchFamily="34" charset="0"/>
              </a:rPr>
              <a:t>via Moodle (Welcome to Luma, Basic Navigation,  Accounting Overview, Overview of Reporting)</a:t>
            </a:r>
          </a:p>
        </p:txBody>
      </p:sp>
      <p:sp>
        <p:nvSpPr>
          <p:cNvPr id="7" name="Rectangle 6">
            <a:extLst>
              <a:ext uri="{FF2B5EF4-FFF2-40B4-BE49-F238E27FC236}">
                <a16:creationId xmlns:a16="http://schemas.microsoft.com/office/drawing/2014/main" id="{10DD6F47-DA8B-421B-9450-50A5C2B01C18}"/>
              </a:ext>
            </a:extLst>
          </p:cNvPr>
          <p:cNvSpPr/>
          <p:nvPr/>
        </p:nvSpPr>
        <p:spPr>
          <a:xfrm>
            <a:off x="3893999" y="2299579"/>
            <a:ext cx="2101159"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SRA Security Request form for security access</a:t>
            </a:r>
          </a:p>
        </p:txBody>
      </p:sp>
      <p:sp>
        <p:nvSpPr>
          <p:cNvPr id="8" name="Rectangle 7">
            <a:extLst>
              <a:ext uri="{FF2B5EF4-FFF2-40B4-BE49-F238E27FC236}">
                <a16:creationId xmlns:a16="http://schemas.microsoft.com/office/drawing/2014/main" id="{7EB54A07-37F1-4074-A9BC-5B15350306CE}"/>
              </a:ext>
            </a:extLst>
          </p:cNvPr>
          <p:cNvSpPr/>
          <p:nvPr/>
        </p:nvSpPr>
        <p:spPr>
          <a:xfrm>
            <a:off x="4480366" y="4067444"/>
            <a:ext cx="1188525"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Participate in Kickoff</a:t>
            </a:r>
          </a:p>
        </p:txBody>
      </p:sp>
      <p:sp>
        <p:nvSpPr>
          <p:cNvPr id="9" name="Rectangle 8">
            <a:extLst>
              <a:ext uri="{FF2B5EF4-FFF2-40B4-BE49-F238E27FC236}">
                <a16:creationId xmlns:a16="http://schemas.microsoft.com/office/drawing/2014/main" id="{9B6CCC78-797C-4DDB-A368-6638967E1E00}"/>
              </a:ext>
            </a:extLst>
          </p:cNvPr>
          <p:cNvSpPr/>
          <p:nvPr/>
        </p:nvSpPr>
        <p:spPr>
          <a:xfrm>
            <a:off x="6486206" y="4379565"/>
            <a:ext cx="1934209"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Access DEM environment </a:t>
            </a:r>
          </a:p>
        </p:txBody>
      </p:sp>
      <p:sp>
        <p:nvSpPr>
          <p:cNvPr id="10" name="Rectangle 9">
            <a:extLst>
              <a:ext uri="{FF2B5EF4-FFF2-40B4-BE49-F238E27FC236}">
                <a16:creationId xmlns:a16="http://schemas.microsoft.com/office/drawing/2014/main" id="{AF8C4E1C-048B-4349-9FC2-4800B6ADB9F5}"/>
              </a:ext>
            </a:extLst>
          </p:cNvPr>
          <p:cNvSpPr/>
          <p:nvPr/>
        </p:nvSpPr>
        <p:spPr>
          <a:xfrm>
            <a:off x="7155604" y="5749484"/>
            <a:ext cx="1378405"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Receive test scripts and scenarios</a:t>
            </a:r>
          </a:p>
        </p:txBody>
      </p:sp>
      <p:sp>
        <p:nvSpPr>
          <p:cNvPr id="11" name="Rectangle 10">
            <a:extLst>
              <a:ext uri="{FF2B5EF4-FFF2-40B4-BE49-F238E27FC236}">
                <a16:creationId xmlns:a16="http://schemas.microsoft.com/office/drawing/2014/main" id="{A1C7BB80-C706-4BFA-8ECE-4157ED345DBE}"/>
              </a:ext>
            </a:extLst>
          </p:cNvPr>
          <p:cNvSpPr/>
          <p:nvPr/>
        </p:nvSpPr>
        <p:spPr>
          <a:xfrm>
            <a:off x="9769590" y="5143828"/>
            <a:ext cx="1179925"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Execute testing</a:t>
            </a:r>
          </a:p>
        </p:txBody>
      </p:sp>
      <p:sp>
        <p:nvSpPr>
          <p:cNvPr id="14" name="Oval 13">
            <a:extLst>
              <a:ext uri="{FF2B5EF4-FFF2-40B4-BE49-F238E27FC236}">
                <a16:creationId xmlns:a16="http://schemas.microsoft.com/office/drawing/2014/main" id="{DF3E4DF9-1C5F-4379-B01E-AA180FB7D409}"/>
              </a:ext>
            </a:extLst>
          </p:cNvPr>
          <p:cNvSpPr/>
          <p:nvPr/>
        </p:nvSpPr>
        <p:spPr>
          <a:xfrm>
            <a:off x="1075489" y="2819731"/>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A0FCC3-1FC1-4FE6-A3A8-DDE5F11E84AD}"/>
              </a:ext>
            </a:extLst>
          </p:cNvPr>
          <p:cNvSpPr/>
          <p:nvPr/>
        </p:nvSpPr>
        <p:spPr>
          <a:xfrm>
            <a:off x="2100441" y="2952338"/>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70DC307-AC82-4236-A0DF-86F4F2C2AD2B}"/>
              </a:ext>
            </a:extLst>
          </p:cNvPr>
          <p:cNvSpPr/>
          <p:nvPr/>
        </p:nvSpPr>
        <p:spPr>
          <a:xfrm>
            <a:off x="4236796" y="3317886"/>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3BA67D-E7CC-48BA-AF49-71C41A22DD6C}"/>
              </a:ext>
            </a:extLst>
          </p:cNvPr>
          <p:cNvSpPr/>
          <p:nvPr/>
        </p:nvSpPr>
        <p:spPr>
          <a:xfrm>
            <a:off x="5434998" y="3898801"/>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A58B89-D48E-48AF-AA3F-FB2D7478F27A}"/>
              </a:ext>
            </a:extLst>
          </p:cNvPr>
          <p:cNvSpPr/>
          <p:nvPr/>
        </p:nvSpPr>
        <p:spPr>
          <a:xfrm>
            <a:off x="6460060" y="5014005"/>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0D100A-969A-4FF2-8276-79ABDB578C06}"/>
              </a:ext>
            </a:extLst>
          </p:cNvPr>
          <p:cNvSpPr/>
          <p:nvPr/>
        </p:nvSpPr>
        <p:spPr>
          <a:xfrm>
            <a:off x="7844807" y="5441625"/>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F27A22-ADA7-4D7F-B21C-3F5E4D26E052}"/>
              </a:ext>
            </a:extLst>
          </p:cNvPr>
          <p:cNvSpPr/>
          <p:nvPr/>
        </p:nvSpPr>
        <p:spPr>
          <a:xfrm>
            <a:off x="10080150" y="5749484"/>
            <a:ext cx="210490" cy="2050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A307A53-F6F7-4E37-8EB8-22342E4917B1}"/>
              </a:ext>
            </a:extLst>
          </p:cNvPr>
          <p:cNvCxnSpPr>
            <a:cxnSpLocks/>
          </p:cNvCxnSpPr>
          <p:nvPr/>
        </p:nvCxnSpPr>
        <p:spPr>
          <a:xfrm>
            <a:off x="482286" y="1858581"/>
            <a:ext cx="0" cy="105465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76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41E254-4CF6-4234-A662-90B02D36A5C4}"/>
</file>

<file path=customXml/itemProps2.xml><?xml version="1.0" encoding="utf-8"?>
<ds:datastoreItem xmlns:ds="http://schemas.openxmlformats.org/officeDocument/2006/customXml" ds:itemID="{801D1312-8D98-4AF0-B823-8922B5C1FDF2}">
  <ds:schemaRefs>
    <ds:schemaRef ds:uri="http://schemas.microsoft.com/office/2006/documentManagement/types"/>
    <ds:schemaRef ds:uri="fe3a4531-7f9c-4bfd-89ea-efc29220a376"/>
    <ds:schemaRef ds:uri="http://purl.org/dc/dcmitype/"/>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C42345FB-68B7-4A3C-88B1-C9E237187D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53177</TotalTime>
  <Words>1975</Words>
  <Application>Microsoft Office PowerPoint</Application>
  <PresentationFormat>Widescreen</PresentationFormat>
  <Paragraphs>374</Paragraphs>
  <Slides>30</Slides>
  <Notes>16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30</vt:i4>
      </vt:variant>
    </vt:vector>
  </HeadingPairs>
  <TitlesOfParts>
    <vt:vector size="42" baseType="lpstr">
      <vt:lpstr>Arial</vt:lpstr>
      <vt:lpstr>Arial Narrow</vt:lpstr>
      <vt:lpstr>Calibri</vt:lpstr>
      <vt:lpstr>Calibri Light</vt:lpstr>
      <vt:lpstr>Gill Sans MT</vt:lpstr>
      <vt:lpstr>Wingdings</vt:lpstr>
      <vt:lpstr>Wingdings 2</vt:lpstr>
      <vt:lpstr>Office Theme</vt:lpstr>
      <vt:lpstr>Custom Design</vt:lpstr>
      <vt:lpstr>1_Custom Design</vt:lpstr>
      <vt:lpstr>Dividend</vt:lpstr>
      <vt:lpstr>1_Dividend</vt:lpstr>
      <vt:lpstr>PowerPoint Presentation</vt:lpstr>
      <vt:lpstr>Welcome!</vt:lpstr>
      <vt:lpstr>PowerPoint Presentation</vt:lpstr>
      <vt:lpstr>PowerPoint Presentation</vt:lpstr>
      <vt:lpstr>Phase 1 Timeline</vt:lpstr>
      <vt:lpstr>Outstanding Workbooks</vt:lpstr>
      <vt:lpstr>PowerPoint Presentation</vt:lpstr>
      <vt:lpstr>SIT 3 - Testing Schedule</vt:lpstr>
      <vt:lpstr>SIT 3 - Path for Agency Testers</vt:lpstr>
      <vt:lpstr>SIT 3 Webpage</vt:lpstr>
      <vt:lpstr>Training on the Horizon</vt:lpstr>
      <vt:lpstr>Training on the Horizon</vt:lpstr>
      <vt:lpstr>Training on the Horizon</vt:lpstr>
      <vt:lpstr>Training on the Horizon</vt:lpstr>
      <vt:lpstr>PowerPoint Presentation</vt:lpstr>
      <vt:lpstr>PowerPoint Presentation</vt:lpstr>
      <vt:lpstr>PowerPoint Presentation</vt:lpstr>
      <vt:lpstr>Sprints </vt:lpstr>
      <vt:lpstr>Ecosystem </vt:lpstr>
      <vt:lpstr>Change Readiness Assessment </vt:lpstr>
      <vt:lpstr>PowerPoint Presentation</vt:lpstr>
      <vt:lpstr>Leadership Alignment Meetings</vt:lpstr>
      <vt:lpstr>PowerPoint Presentation</vt:lpstr>
      <vt:lpstr>Engagement Opportunities</vt:lpstr>
      <vt:lpstr>Luma Module Showcases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386</cp:revision>
  <dcterms:created xsi:type="dcterms:W3CDTF">2019-10-30T16:03:15Z</dcterms:created>
  <dcterms:modified xsi:type="dcterms:W3CDTF">2022-01-13T15:14:01Z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