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1" r:id="rId5"/>
  </p:sldMasterIdLst>
  <p:notesMasterIdLst>
    <p:notesMasterId r:id="rId31"/>
  </p:notesMasterIdLst>
  <p:handoutMasterIdLst>
    <p:handoutMasterId r:id="rId32"/>
  </p:handoutMasterIdLst>
  <p:sldIdLst>
    <p:sldId id="288" r:id="rId6"/>
    <p:sldId id="2706" r:id="rId7"/>
    <p:sldId id="12478" r:id="rId8"/>
    <p:sldId id="12479" r:id="rId9"/>
    <p:sldId id="12480" r:id="rId10"/>
    <p:sldId id="12476" r:id="rId11"/>
    <p:sldId id="12486" r:id="rId12"/>
    <p:sldId id="12487" r:id="rId13"/>
    <p:sldId id="12472" r:id="rId14"/>
    <p:sldId id="515" r:id="rId15"/>
    <p:sldId id="12488" r:id="rId16"/>
    <p:sldId id="4155" r:id="rId17"/>
    <p:sldId id="12482" r:id="rId18"/>
    <p:sldId id="12481" r:id="rId19"/>
    <p:sldId id="12463" r:id="rId20"/>
    <p:sldId id="12485" r:id="rId21"/>
    <p:sldId id="12474" r:id="rId22"/>
    <p:sldId id="12457" r:id="rId23"/>
    <p:sldId id="12483" r:id="rId24"/>
    <p:sldId id="12468" r:id="rId25"/>
    <p:sldId id="12469" r:id="rId26"/>
    <p:sldId id="12477" r:id="rId27"/>
    <p:sldId id="559" r:id="rId28"/>
    <p:sldId id="12473" r:id="rId29"/>
    <p:sldId id="593" r:id="rId30"/>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e, Mason Matthew" initials="WMM" lastIdx="39" clrIdx="0">
    <p:extLst>
      <p:ext uri="{19B8F6BF-5375-455C-9EA6-DF929625EA0E}">
        <p15:presenceInfo xmlns:p15="http://schemas.microsoft.com/office/powerpoint/2012/main" userId="S::masonwhite@deloitte.com::7013d6f9-c643-40d2-824f-3821173a2170" providerId="AD"/>
      </p:ext>
    </p:extLst>
  </p:cmAuthor>
  <p:cmAuthor id="2" name="Stuart Spinner" initials="SS" lastIdx="23" clrIdx="1">
    <p:extLst>
      <p:ext uri="{19B8F6BF-5375-455C-9EA6-DF929625EA0E}">
        <p15:presenceInfo xmlns:p15="http://schemas.microsoft.com/office/powerpoint/2012/main" userId="S::Stuart.Spinner@isg-one.com::ddda5bd7-54a4-46de-b06e-2066812b2630" providerId="AD"/>
      </p:ext>
    </p:extLst>
  </p:cmAuthor>
  <p:cmAuthor id="3" name="Joe Koehn" initials="JK" lastIdx="35" clrIdx="2">
    <p:extLst>
      <p:ext uri="{19B8F6BF-5375-455C-9EA6-DF929625EA0E}">
        <p15:presenceInfo xmlns:p15="http://schemas.microsoft.com/office/powerpoint/2012/main" userId="S::joe.koehn@isg-one.com::c3a1779e-17c8-4556-9e91-288fff40cab2" providerId="AD"/>
      </p:ext>
    </p:extLst>
  </p:cmAuthor>
  <p:cmAuthor id="4" name="Beslic, Tomislav" initials="BT" lastIdx="54" clrIdx="3">
    <p:extLst>
      <p:ext uri="{19B8F6BF-5375-455C-9EA6-DF929625EA0E}">
        <p15:presenceInfo xmlns:p15="http://schemas.microsoft.com/office/powerpoint/2012/main" userId="S::tbeslic@deloitte.com::1bfceb91-ea6d-4013-a4d6-30ae417cd8f6" providerId="AD"/>
      </p:ext>
    </p:extLst>
  </p:cmAuthor>
  <p:cmAuthor id="5" name="Ruthstrom, Devin" initials="DR" lastIdx="32" clrIdx="4">
    <p:extLst>
      <p:ext uri="{19B8F6BF-5375-455C-9EA6-DF929625EA0E}">
        <p15:presenceInfo xmlns:p15="http://schemas.microsoft.com/office/powerpoint/2012/main" userId="Ruthstrom, Devin" providerId="None"/>
      </p:ext>
    </p:extLst>
  </p:cmAuthor>
  <p:cmAuthor id="6" name="Spinner, Stuart (stuart.spinner@isg-one.com)" initials="S(" lastIdx="10" clrIdx="5">
    <p:extLst>
      <p:ext uri="{19B8F6BF-5375-455C-9EA6-DF929625EA0E}">
        <p15:presenceInfo xmlns:p15="http://schemas.microsoft.com/office/powerpoint/2012/main" userId="STUART.SPINNER@ISG-ONE.COM" providerId="AD"/>
      </p:ext>
    </p:extLst>
  </p:cmAuthor>
  <p:cmAuthor id="7" name="Sheena Coles" initials="SC" lastIdx="8" clrIdx="6">
    <p:extLst>
      <p:ext uri="{19B8F6BF-5375-455C-9EA6-DF929625EA0E}">
        <p15:presenceInfo xmlns:p15="http://schemas.microsoft.com/office/powerpoint/2012/main" userId="S-1-5-21-2580726161-2373991790-2172152126-4304" providerId="AD"/>
      </p:ext>
    </p:extLst>
  </p:cmAuthor>
  <p:cmAuthor id="8" name="Julie Williamson-Wright" initials="JWW" lastIdx="3" clrIdx="7"/>
  <p:cmAuthor id="9" name="Bhattarai, Amisha" initials="BA" lastIdx="5" clrIdx="8">
    <p:extLst>
      <p:ext uri="{19B8F6BF-5375-455C-9EA6-DF929625EA0E}">
        <p15:presenceInfo xmlns:p15="http://schemas.microsoft.com/office/powerpoint/2012/main" userId="S::ambhattarai@deloitte.com::52d25167-5bde-463b-902d-e1e129aca777" providerId="AD"/>
      </p:ext>
    </p:extLst>
  </p:cmAuthor>
  <p:cmAuthor id="10" name="Ribordy, Heath (hribordy@sco.idaho.gov)" initials="R(" lastIdx="5" clrIdx="9">
    <p:extLst>
      <p:ext uri="{19B8F6BF-5375-455C-9EA6-DF929625EA0E}">
        <p15:presenceInfo xmlns:p15="http://schemas.microsoft.com/office/powerpoint/2012/main" userId="SRIBORDY@SCO.IDAHO.GOV" providerId="AD"/>
      </p:ext>
    </p:extLst>
  </p:cmAuthor>
  <p:cmAuthor id="11" name="Blackmer, Danielle (dblackmer@sco.idaho.gov)" initials="B(" lastIdx="2" clrIdx="10">
    <p:extLst>
      <p:ext uri="{19B8F6BF-5375-455C-9EA6-DF929625EA0E}">
        <p15:presenceInfo xmlns:p15="http://schemas.microsoft.com/office/powerpoint/2012/main" userId="SBLACKMER@SCO.IDAHO.GOV" providerId="AD"/>
      </p:ext>
    </p:extLst>
  </p:cmAuthor>
  <p:cmAuthor id="12" name="Arif, Sobia" initials="AS" lastIdx="12" clrIdx="10">
    <p:extLst>
      <p:ext uri="{19B8F6BF-5375-455C-9EA6-DF929625EA0E}">
        <p15:presenceInfo xmlns:p15="http://schemas.microsoft.com/office/powerpoint/2012/main" userId="S::soarif@deloitte.com::5b409801-63c8-4781-bb6e-0faf712ea1b6" providerId="AD"/>
      </p:ext>
    </p:extLst>
  </p:cmAuthor>
  <p:cmAuthor id="13" name="Fuller, Tina (tfuller@sco.idaho.gov)" initials="F(" lastIdx="1" clrIdx="11">
    <p:extLst>
      <p:ext uri="{19B8F6BF-5375-455C-9EA6-DF929625EA0E}">
        <p15:presenceInfo xmlns:p15="http://schemas.microsoft.com/office/powerpoint/2012/main" userId="SFULLER@SCO.IDAHO.GOV" providerId="AD"/>
      </p:ext>
    </p:extLst>
  </p:cmAuthor>
  <p:cmAuthor id="14" name="Reber, Aaron" initials="RA" lastIdx="4" clrIdx="12">
    <p:extLst>
      <p:ext uri="{19B8F6BF-5375-455C-9EA6-DF929625EA0E}">
        <p15:presenceInfo xmlns:p15="http://schemas.microsoft.com/office/powerpoint/2012/main" userId="S::areber@deloitte.com::7a8c901e-3d0d-4561-af9f-3679cb3736ec" providerId="AD"/>
      </p:ext>
    </p:extLst>
  </p:cmAuthor>
  <p:cmAuthor id="15" name="Tina Fuller" initials="TF" lastIdx="1" clrIdx="13">
    <p:extLst>
      <p:ext uri="{19B8F6BF-5375-455C-9EA6-DF929625EA0E}">
        <p15:presenceInfo xmlns:p15="http://schemas.microsoft.com/office/powerpoint/2012/main" userId="Tina Ful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A8AA"/>
    <a:srgbClr val="E14504"/>
    <a:srgbClr val="092F57"/>
    <a:srgbClr val="000000"/>
    <a:srgbClr val="6CC24A"/>
    <a:srgbClr val="FFB81C"/>
    <a:srgbClr val="9BCDFF"/>
    <a:srgbClr val="7DC1FF"/>
    <a:srgbClr val="E34237"/>
    <a:srgbClr val="CE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38" autoAdjust="0"/>
    <p:restoredTop sz="37895" autoAdjust="0"/>
  </p:normalViewPr>
  <p:slideViewPr>
    <p:cSldViewPr snapToGrid="0">
      <p:cViewPr varScale="1">
        <p:scale>
          <a:sx n="96" d="100"/>
          <a:sy n="96" d="100"/>
        </p:scale>
        <p:origin x="642"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B9B4BAF1-470D-445D-B586-38582065F135}" type="datetimeFigureOut">
              <a:rPr lang="en-US" smtClean="0"/>
              <a:t>2/3/2021</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DCEA386-B66F-4751-A06B-CA06EC7BE558}" type="slidenum">
              <a:rPr lang="en-US" smtClean="0"/>
              <a:t>‹#›</a:t>
            </a:fld>
            <a:endParaRPr lang="en-US" dirty="0"/>
          </a:p>
        </p:txBody>
      </p:sp>
    </p:spTree>
    <p:extLst>
      <p:ext uri="{BB962C8B-B14F-4D97-AF65-F5344CB8AC3E}">
        <p14:creationId xmlns:p14="http://schemas.microsoft.com/office/powerpoint/2010/main" val="2811808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5841C53-DA72-4D46-B61E-6030D7A8BDCC}" type="datetimeFigureOut">
              <a:rPr lang="en-US" smtClean="0"/>
              <a:t>2/3/2021</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6CA730C-BBE1-4AD5-9493-100D163184E3}" type="slidenum">
              <a:rPr lang="en-US" smtClean="0"/>
              <a:t>‹#›</a:t>
            </a:fld>
            <a:endParaRPr lang="en-US" dirty="0"/>
          </a:p>
        </p:txBody>
      </p:sp>
    </p:spTree>
    <p:extLst>
      <p:ext uri="{BB962C8B-B14F-4D97-AF65-F5344CB8AC3E}">
        <p14:creationId xmlns:p14="http://schemas.microsoft.com/office/powerpoint/2010/main" val="396383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everyone – I’d like to thank you all for joining us this afternoon for the February Change Liaison meeting! </a:t>
            </a:r>
          </a:p>
          <a:p>
            <a:r>
              <a:rPr lang="en-US" sz="1200" kern="1200" dirty="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10"/>
          </p:nvPr>
        </p:nvSpPr>
        <p:spPr/>
        <p:txBody>
          <a:bodyPr/>
          <a:lstStyle/>
          <a:p>
            <a:fld id="{56CA730C-BBE1-4AD5-9493-100D163184E3}" type="slidenum">
              <a:rPr lang="en-US" smtClean="0"/>
              <a:t>1</a:t>
            </a:fld>
            <a:endParaRPr lang="en-US" dirty="0"/>
          </a:p>
        </p:txBody>
      </p:sp>
    </p:spTree>
    <p:extLst>
      <p:ext uri="{BB962C8B-B14F-4D97-AF65-F5344CB8AC3E}">
        <p14:creationId xmlns:p14="http://schemas.microsoft.com/office/powerpoint/2010/main" val="2353215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As you could assume given the testing update, You will see that SIT 2 is shown going up until March now and UAT reflects that as well. Training is coming up this spring as well and with that I will pass it over to         for an overview of the Budget training timeline. </a:t>
            </a:r>
          </a:p>
        </p:txBody>
      </p:sp>
      <p:sp>
        <p:nvSpPr>
          <p:cNvPr id="4" name="Slide Number Placeholder 3"/>
          <p:cNvSpPr>
            <a:spLocks noGrp="1"/>
          </p:cNvSpPr>
          <p:nvPr>
            <p:ph type="sldNum" sz="quarter" idx="5"/>
          </p:nvPr>
        </p:nvSpPr>
        <p:spPr/>
        <p:txBody>
          <a:bodyPr/>
          <a:lstStyle/>
          <a:p>
            <a:fld id="{56CA730C-BBE1-4AD5-9493-100D163184E3}" type="slidenum">
              <a:rPr lang="en-US" smtClean="0"/>
              <a:t>10</a:t>
            </a:fld>
            <a:endParaRPr lang="en-US" dirty="0"/>
          </a:p>
        </p:txBody>
      </p:sp>
    </p:spTree>
    <p:extLst>
      <p:ext uri="{BB962C8B-B14F-4D97-AF65-F5344CB8AC3E}">
        <p14:creationId xmlns:p14="http://schemas.microsoft.com/office/powerpoint/2010/main" val="2655607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02FB1B-6183-41D0-9B00-7CF6984C60DD}" type="slidenum">
              <a:rPr lang="en-US" smtClean="0"/>
              <a:t>12</a:t>
            </a:fld>
            <a:endParaRPr lang="en-US"/>
          </a:p>
        </p:txBody>
      </p:sp>
    </p:spTree>
    <p:extLst>
      <p:ext uri="{BB962C8B-B14F-4D97-AF65-F5344CB8AC3E}">
        <p14:creationId xmlns:p14="http://schemas.microsoft.com/office/powerpoint/2010/main" val="679235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a:solidFill>
                  <a:schemeClr val="tx1"/>
                </a:solidFill>
                <a:effectLst/>
                <a:latin typeface="+mn-lt"/>
                <a:ea typeface="+mn-ea"/>
                <a:cs typeface="+mn-cs"/>
              </a:rPr>
              <a:t>Hello Everyone</a:t>
            </a:r>
          </a:p>
          <a:p>
            <a:r>
              <a:rPr lang="en-US" sz="1200" kern="1200" dirty="0">
                <a:solidFill>
                  <a:schemeClr val="tx1"/>
                </a:solidFill>
                <a:effectLst/>
                <a:latin typeface="+mn-lt"/>
                <a:ea typeface="+mn-ea"/>
                <a:cs typeface="+mn-cs"/>
              </a:rPr>
              <a:t>I'm going to take a couple of minutes and go over some reminders for workbooks/requests that we currently have out to some your agencies</a:t>
            </a:r>
          </a:p>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13</a:t>
            </a:fld>
            <a:endParaRPr lang="en-US" dirty="0"/>
          </a:p>
        </p:txBody>
      </p:sp>
    </p:spTree>
    <p:extLst>
      <p:ext uri="{BB962C8B-B14F-4D97-AF65-F5344CB8AC3E}">
        <p14:creationId xmlns:p14="http://schemas.microsoft.com/office/powerpoint/2010/main" val="4254983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a:solidFill>
                  <a:schemeClr val="tx1"/>
                </a:solidFill>
                <a:effectLst/>
                <a:latin typeface="+mn-lt"/>
                <a:ea typeface="+mn-ea"/>
                <a:cs typeface="+mn-cs"/>
              </a:rPr>
              <a:t>I would like to start off by saying, we understand everyone is very busy especially with the impacts from COVID 19. If you are unable to meet any due date, please let us, your agency advocates know so that we can work with you to get the workbook or request completed</a:t>
            </a:r>
          </a:p>
          <a:p>
            <a:pPr lvl="1" rtl="0" fontAlgn="ctr"/>
            <a:r>
              <a:rPr lang="en-US" sz="1200" b="0" i="0" kern="1200" dirty="0">
                <a:solidFill>
                  <a:schemeClr val="tx1"/>
                </a:solidFill>
                <a:effectLst/>
                <a:latin typeface="+mn-lt"/>
                <a:ea typeface="+mn-ea"/>
                <a:cs typeface="+mn-cs"/>
              </a:rPr>
              <a:t>The Cost Allocation Survey was due back in December- if you haven't had a chance to respond please get that completed and over to us ASAP- if your agency does not do Cost Allocations please let your advocate know for our tracking purposes</a:t>
            </a:r>
          </a:p>
          <a:p>
            <a:pPr lvl="1" rtl="0" fontAlgn="ctr"/>
            <a:r>
              <a:rPr lang="en-US" sz="1200" b="0" i="0" kern="1200" dirty="0">
                <a:solidFill>
                  <a:schemeClr val="tx1"/>
                </a:solidFill>
                <a:effectLst/>
                <a:latin typeface="+mn-lt"/>
                <a:ea typeface="+mn-ea"/>
                <a:cs typeface="+mn-cs"/>
              </a:rPr>
              <a:t>The Asset Clean Up survey was due at the beginning of January- We understand there were a few questions on this workbook, if that is the case for your agency please do not hesitate to reach out  </a:t>
            </a:r>
          </a:p>
          <a:p>
            <a:pPr lvl="1" rtl="0" fontAlgn="ctr"/>
            <a:r>
              <a:rPr lang="en-US" sz="1200" b="0" i="0" kern="1200" dirty="0">
                <a:solidFill>
                  <a:schemeClr val="tx1"/>
                </a:solidFill>
                <a:effectLst/>
                <a:latin typeface="+mn-lt"/>
                <a:ea typeface="+mn-ea"/>
                <a:cs typeface="+mn-cs"/>
              </a:rPr>
              <a:t>The Accounts Receivable survey (AR) was due last Friday the 29th, please take the time to go through and fill that out and get that over to us as soon as possible. This survey is for non-state customers only </a:t>
            </a:r>
          </a:p>
          <a:p>
            <a:pPr lvl="1" rtl="0" fontAlgn="ctr"/>
            <a:r>
              <a:rPr lang="en-US" sz="1200" b="0" i="0" kern="1200" dirty="0">
                <a:solidFill>
                  <a:schemeClr val="tx1"/>
                </a:solidFill>
                <a:effectLst/>
                <a:latin typeface="+mn-lt"/>
                <a:ea typeface="+mn-ea"/>
                <a:cs typeface="+mn-cs"/>
              </a:rPr>
              <a:t>For agencies that attended the Common Reports kickoff and provided reports/power users we sent out the common reports review &amp; reports analysis workbook last Friday- we are asking that you have that completed and returned to us by February 12th</a:t>
            </a:r>
          </a:p>
          <a:p>
            <a:pPr lvl="1" rtl="0" fontAlgn="ctr"/>
            <a:r>
              <a:rPr lang="en-US" sz="1200" b="0" i="0" kern="1200" dirty="0">
                <a:solidFill>
                  <a:schemeClr val="tx1"/>
                </a:solidFill>
                <a:effectLst/>
                <a:latin typeface="+mn-lt"/>
                <a:ea typeface="+mn-ea"/>
                <a:cs typeface="+mn-cs"/>
              </a:rPr>
              <a:t>The COA default &amp; Payroll Crosswalk workbooks for any agencies from cohorts 1-4 that were not able to make the first deadline and cohort 5-7 agencies are due on March 1st</a:t>
            </a:r>
          </a:p>
          <a:p>
            <a:pPr lvl="1" rtl="0" fontAlgn="ctr"/>
            <a:r>
              <a:rPr lang="en-US" sz="1200" b="0" i="0" kern="1200" dirty="0">
                <a:solidFill>
                  <a:schemeClr val="tx1"/>
                </a:solidFill>
                <a:effectLst/>
                <a:latin typeface="+mn-lt"/>
                <a:ea typeface="+mn-ea"/>
                <a:cs typeface="+mn-cs"/>
              </a:rPr>
              <a:t>Lease workbooks for cohort 1-4 agencies unable to make the first deadline and cohorts 5-7 agencies are due on March 19th</a:t>
            </a:r>
          </a:p>
          <a:p>
            <a:pPr lvl="1" rtl="0" fontAlgn="ctr"/>
            <a:r>
              <a:rPr lang="en-US" sz="1200" b="0" i="0" kern="1200" dirty="0">
                <a:solidFill>
                  <a:schemeClr val="tx1"/>
                </a:solidFill>
                <a:effectLst/>
                <a:latin typeface="+mn-lt"/>
                <a:ea typeface="+mn-ea"/>
                <a:cs typeface="+mn-cs"/>
              </a:rPr>
              <a:t>Last but not least and one of the most important is the Budget personnel Point of Contacts- any agencies that have not provided their budget personnel need to send that information as soon as possible or we will not be able to get those users trained for budget in Luma </a:t>
            </a:r>
          </a:p>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14</a:t>
            </a:fld>
            <a:endParaRPr lang="en-US" dirty="0"/>
          </a:p>
        </p:txBody>
      </p:sp>
    </p:spTree>
    <p:extLst>
      <p:ext uri="{BB962C8B-B14F-4D97-AF65-F5344CB8AC3E}">
        <p14:creationId xmlns:p14="http://schemas.microsoft.com/office/powerpoint/2010/main" val="4146105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Alright, now lets shift into What's coming your way?</a:t>
            </a:r>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15</a:t>
            </a:fld>
            <a:endParaRPr lang="en-US" dirty="0"/>
          </a:p>
        </p:txBody>
      </p:sp>
    </p:spTree>
    <p:extLst>
      <p:ext uri="{BB962C8B-B14F-4D97-AF65-F5344CB8AC3E}">
        <p14:creationId xmlns:p14="http://schemas.microsoft.com/office/powerpoint/2010/main" val="1508676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0" i="0" kern="1200" dirty="0">
                <a:solidFill>
                  <a:schemeClr val="tx1"/>
                </a:solidFill>
                <a:effectLst/>
                <a:latin typeface="+mn-lt"/>
                <a:ea typeface="+mn-ea"/>
                <a:cs typeface="+mn-cs"/>
              </a:rPr>
              <a:t>The Change Readiness Assessment is an analysis designed to capture a snapshot, a moment in time, which identifies areas of readiness and gaps in knowledge from around the state that our team will work to mitigate. </a:t>
            </a:r>
          </a:p>
          <a:p>
            <a:pPr lvl="1" rtl="0" fontAlgn="ctr"/>
            <a:r>
              <a:rPr lang="en-US" sz="1200" b="0" i="0" kern="1200" dirty="0">
                <a:solidFill>
                  <a:schemeClr val="tx1"/>
                </a:solidFill>
                <a:effectLst/>
                <a:latin typeface="+mn-lt"/>
                <a:ea typeface="+mn-ea"/>
                <a:cs typeface="+mn-cs"/>
              </a:rPr>
              <a:t>In April we will be distributing the change readiness assessment 3 and the period to complete that will be from April 5th-16th</a:t>
            </a:r>
          </a:p>
          <a:p>
            <a:pPr lvl="1" rtl="0" fontAlgn="ctr"/>
            <a:r>
              <a:rPr lang="en-US" sz="1200" b="0" i="0" kern="1200" dirty="0">
                <a:solidFill>
                  <a:schemeClr val="tx1"/>
                </a:solidFill>
                <a:effectLst/>
                <a:latin typeface="+mn-lt"/>
                <a:ea typeface="+mn-ea"/>
                <a:cs typeface="+mn-cs"/>
              </a:rPr>
              <a:t>In May we will distribute our last change readiness assessment 4 and the estimated time for that to be completed will be from May 31st-June 11th </a:t>
            </a:r>
          </a:p>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16</a:t>
            </a:fld>
            <a:endParaRPr lang="en-US" dirty="0"/>
          </a:p>
        </p:txBody>
      </p:sp>
    </p:spTree>
    <p:extLst>
      <p:ext uri="{BB962C8B-B14F-4D97-AF65-F5344CB8AC3E}">
        <p14:creationId xmlns:p14="http://schemas.microsoft.com/office/powerpoint/2010/main" val="4133207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Now I will pass it over to Brandon Purcell our Finance lead and he give you an update on the Chart of Accounts</a:t>
            </a:r>
            <a:endParaRPr lang="en-US"/>
          </a:p>
        </p:txBody>
      </p:sp>
      <p:sp>
        <p:nvSpPr>
          <p:cNvPr id="4" name="Slide Number Placeholder 3"/>
          <p:cNvSpPr>
            <a:spLocks noGrp="1"/>
          </p:cNvSpPr>
          <p:nvPr>
            <p:ph type="sldNum" sz="quarter" idx="5"/>
          </p:nvPr>
        </p:nvSpPr>
        <p:spPr/>
        <p:txBody>
          <a:bodyPr/>
          <a:lstStyle/>
          <a:p>
            <a:fld id="{56CA730C-BBE1-4AD5-9493-100D163184E3}" type="slidenum">
              <a:rPr lang="en-US" smtClean="0"/>
              <a:t>17</a:t>
            </a:fld>
            <a:endParaRPr lang="en-US" dirty="0"/>
          </a:p>
        </p:txBody>
      </p:sp>
    </p:spTree>
    <p:extLst>
      <p:ext uri="{BB962C8B-B14F-4D97-AF65-F5344CB8AC3E}">
        <p14:creationId xmlns:p14="http://schemas.microsoft.com/office/powerpoint/2010/main" val="379936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Thanks Brandon, this past Monday you would have seen the Agency Multi Factor Authentication Survey and we want to quickly touch on a few areas. First, this is not much of a lift and likely probably won’t require your efforts, depending on your position, as this will be geared for your tech teams. Therefore, we’re asking for a little help in directing the survey to your teach teams.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little background, A lot of you may already use a Multi Factor Authentication (or MFA) as an additional security measure to access maybe a secure system/or a website/or maybe an application, but in this case, we will all be using the DUO MFA as a security measure when accessing Luma. </a:t>
            </a:r>
          </a:p>
          <a:p>
            <a:endParaRPr lang="en-US" dirty="0"/>
          </a:p>
          <a:p>
            <a:r>
              <a:rPr lang="en-US" dirty="0"/>
              <a:t>The goal of this survey is 2 part, first, it will collect information on your agency’s current MFA usages and will secondly identify what you agency’s estimated usage will need to be once using Luma. </a:t>
            </a:r>
          </a:p>
          <a:p>
            <a:endParaRPr lang="en-US" dirty="0"/>
          </a:p>
          <a:p>
            <a:r>
              <a:rPr lang="en-US" dirty="0"/>
              <a:t>When we go live with Luma, each employee, I even think outside of state employees since we will have contractors/volunteer, but any and all Luma users will be assigned a unique identification (ID). Our display name for the unique ID will be called “State ID.” For authentication into Luma, the State ID, password, a SAML (single sign on), and DUO (MFA). Again, the purpose of this is purely for security measures but also required to meet FedRAMP authorization requirements. </a:t>
            </a:r>
          </a:p>
          <a:p>
            <a:endParaRPr lang="en-US" dirty="0"/>
          </a:p>
          <a:p>
            <a:r>
              <a:rPr lang="en-US" dirty="0"/>
              <a:t>The next steps once your agency completes the survey, will be a follow-up from SCO technical team and they will coordinate with your technical teams to implement DUO for the Luma project. I’ve already seen several of these surveys completed and thank you for pushing the message out.</a:t>
            </a:r>
          </a:p>
          <a:p>
            <a:endParaRPr lang="en-US" dirty="0"/>
          </a:p>
          <a:p>
            <a:r>
              <a:rPr lang="en-US" dirty="0"/>
              <a:t>Jumping to the next topic, I am quite excited to introduce the Luma Glossary!</a:t>
            </a:r>
          </a:p>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18</a:t>
            </a:fld>
            <a:endParaRPr lang="en-US" dirty="0"/>
          </a:p>
        </p:txBody>
      </p:sp>
    </p:spTree>
    <p:extLst>
      <p:ext uri="{BB962C8B-B14F-4D97-AF65-F5344CB8AC3E}">
        <p14:creationId xmlns:p14="http://schemas.microsoft.com/office/powerpoint/2010/main" val="3744321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Luma Glossary has not been made available quite yet but we wanted to provide our liaisons a sneak peek as it has been a work in progress and is nearing completion. I’ll hand it over to Alex in a second for an unveiling, but I want to point out the structure of the document. Similar to some of the Chart of Account efforts in which we all used the term to “cross walking” referring to getting data from current applications into Luma, you’ll see this same approach in which a term that is used in current applications will be “cross walked” or mapped side-by-side to the new Luma term. Once this tool is finalized we will send this out to you, we’ll also uploaded this in the Change Liaison dashboard, we’ll attach it in future communications, you’ll also be seeing more and more of this as we transition into statewide training. I foresee this tool being of great value even after go-live as we’re getting more and more fluid in Luma. </a:t>
            </a:r>
            <a:r>
              <a:rPr lang="en-US"/>
              <a:t>So with that, I will hand it over to Alex for a quick look…</a:t>
            </a:r>
          </a:p>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19</a:t>
            </a:fld>
            <a:endParaRPr lang="en-US" dirty="0"/>
          </a:p>
        </p:txBody>
      </p:sp>
    </p:spTree>
    <p:extLst>
      <p:ext uri="{BB962C8B-B14F-4D97-AF65-F5344CB8AC3E}">
        <p14:creationId xmlns:p14="http://schemas.microsoft.com/office/powerpoint/2010/main" val="1106963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21</a:t>
            </a:fld>
            <a:endParaRPr lang="en-US" dirty="0"/>
          </a:p>
        </p:txBody>
      </p:sp>
    </p:spTree>
    <p:extLst>
      <p:ext uri="{BB962C8B-B14F-4D97-AF65-F5344CB8AC3E}">
        <p14:creationId xmlns:p14="http://schemas.microsoft.com/office/powerpoint/2010/main" val="116236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have a lot of great information and exciting news in store to share with you today, beginning with a warm welcome back to Sheena Coles! </a:t>
            </a:r>
          </a:p>
          <a:p>
            <a:pPr lvl="0"/>
            <a:r>
              <a:rPr lang="en-US" sz="1200" kern="1200" dirty="0">
                <a:solidFill>
                  <a:schemeClr val="tx1"/>
                </a:solidFill>
                <a:effectLst/>
                <a:latin typeface="+mn-lt"/>
                <a:ea typeface="+mn-ea"/>
                <a:cs typeface="+mn-cs"/>
              </a:rPr>
              <a:t>I’ll introduce you to a couple of new Team Members.</a:t>
            </a:r>
          </a:p>
          <a:p>
            <a:pPr lvl="0"/>
            <a:r>
              <a:rPr lang="en-US" sz="1200" kern="1200" dirty="0">
                <a:solidFill>
                  <a:schemeClr val="tx1"/>
                </a:solidFill>
                <a:effectLst/>
                <a:latin typeface="+mn-lt"/>
                <a:ea typeface="+mn-ea"/>
                <a:cs typeface="+mn-cs"/>
              </a:rPr>
              <a:t>Then we’ll get to hear a few words from a Change Liaison who works for an Agency near and dear to all of our hearts.</a:t>
            </a:r>
          </a:p>
          <a:p>
            <a:pPr lvl="0"/>
            <a:r>
              <a:rPr lang="en-US" sz="1200" kern="1200" dirty="0">
                <a:solidFill>
                  <a:schemeClr val="tx1"/>
                </a:solidFill>
                <a:effectLst/>
                <a:latin typeface="+mn-lt"/>
                <a:ea typeface="+mn-ea"/>
                <a:cs typeface="+mn-cs"/>
              </a:rPr>
              <a:t>Then we will look at the project timeline. </a:t>
            </a:r>
          </a:p>
          <a:p>
            <a:pPr lvl="0"/>
            <a:r>
              <a:rPr lang="en-US" sz="1200" kern="1200" dirty="0">
                <a:solidFill>
                  <a:schemeClr val="tx1"/>
                </a:solidFill>
                <a:effectLst/>
                <a:latin typeface="+mn-lt"/>
                <a:ea typeface="+mn-ea"/>
                <a:cs typeface="+mn-cs"/>
              </a:rPr>
              <a:t>Share some updates on SIT2 Testing.</a:t>
            </a:r>
          </a:p>
          <a:p>
            <a:pPr lvl="0"/>
            <a:r>
              <a:rPr lang="en-US" sz="1200" kern="1200" dirty="0">
                <a:solidFill>
                  <a:schemeClr val="tx1"/>
                </a:solidFill>
                <a:effectLst/>
                <a:latin typeface="+mn-lt"/>
                <a:ea typeface="+mn-ea"/>
                <a:cs typeface="+mn-cs"/>
              </a:rPr>
              <a:t>Go over a couple of quick reminders on some of the open requests we are still looking for assistance from agencies on.</a:t>
            </a:r>
          </a:p>
          <a:p>
            <a:pPr lvl="0"/>
            <a:r>
              <a:rPr lang="en-US" sz="1200" kern="1200" dirty="0">
                <a:solidFill>
                  <a:schemeClr val="tx1"/>
                </a:solidFill>
                <a:effectLst/>
                <a:latin typeface="+mn-lt"/>
                <a:ea typeface="+mn-ea"/>
                <a:cs typeface="+mn-cs"/>
              </a:rPr>
              <a:t>Give you all a quick heads up on a few things you can expect to see or hear about in the near future.</a:t>
            </a:r>
          </a:p>
          <a:p>
            <a:pPr lvl="0"/>
            <a:r>
              <a:rPr lang="en-US" sz="1200" kern="1200" dirty="0">
                <a:solidFill>
                  <a:schemeClr val="tx1"/>
                </a:solidFill>
                <a:effectLst/>
                <a:latin typeface="+mn-lt"/>
                <a:ea typeface="+mn-ea"/>
                <a:cs typeface="+mn-cs"/>
              </a:rPr>
              <a:t>Give you a sort of preview of coming events of a valuable resource that will be available soon.</a:t>
            </a:r>
          </a:p>
          <a:p>
            <a:pPr lvl="0"/>
            <a:r>
              <a:rPr lang="en-US" sz="1200" kern="1200" dirty="0">
                <a:solidFill>
                  <a:schemeClr val="tx1"/>
                </a:solidFill>
                <a:effectLst/>
                <a:latin typeface="+mn-lt"/>
                <a:ea typeface="+mn-ea"/>
                <a:cs typeface="+mn-cs"/>
              </a:rPr>
              <a:t>Talk about a couple of upcoming opportunities to learn more about Luma for you and others at your agencies.</a:t>
            </a:r>
          </a:p>
          <a:p>
            <a:pPr lvl="0"/>
            <a:r>
              <a:rPr lang="en-US" sz="1200" kern="1200" dirty="0">
                <a:solidFill>
                  <a:schemeClr val="tx1"/>
                </a:solidFill>
                <a:effectLst/>
                <a:latin typeface="+mn-lt"/>
                <a:ea typeface="+mn-ea"/>
                <a:cs typeface="+mn-cs"/>
              </a:rPr>
              <a:t>Take a quick peek at the KDSR</a:t>
            </a:r>
          </a:p>
          <a:p>
            <a:pPr lvl="0"/>
            <a:r>
              <a:rPr lang="en-US" sz="1200" kern="1200" dirty="0">
                <a:solidFill>
                  <a:schemeClr val="tx1"/>
                </a:solidFill>
                <a:effectLst/>
                <a:latin typeface="+mn-lt"/>
                <a:ea typeface="+mn-ea"/>
                <a:cs typeface="+mn-cs"/>
              </a:rPr>
              <a:t>We can’t share enough – so there will always be a resources segment</a:t>
            </a:r>
          </a:p>
          <a:p>
            <a:pPr lvl="0"/>
            <a:r>
              <a:rPr lang="en-US" sz="1200" kern="1200" dirty="0">
                <a:solidFill>
                  <a:schemeClr val="tx1"/>
                </a:solidFill>
                <a:effectLst/>
                <a:latin typeface="+mn-lt"/>
                <a:ea typeface="+mn-ea"/>
                <a:cs typeface="+mn-cs"/>
              </a:rPr>
              <a:t>And we will wrap up with some time for an open question and answer!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2</a:t>
            </a:fld>
            <a:endParaRPr lang="en-US" dirty="0"/>
          </a:p>
        </p:txBody>
      </p:sp>
    </p:spTree>
    <p:extLst>
      <p:ext uri="{BB962C8B-B14F-4D97-AF65-F5344CB8AC3E}">
        <p14:creationId xmlns:p14="http://schemas.microsoft.com/office/powerpoint/2010/main" val="2760672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24</a:t>
            </a:fld>
            <a:endParaRPr lang="en-US" dirty="0"/>
          </a:p>
        </p:txBody>
      </p:sp>
    </p:spTree>
    <p:extLst>
      <p:ext uri="{BB962C8B-B14F-4D97-AF65-F5344CB8AC3E}">
        <p14:creationId xmlns:p14="http://schemas.microsoft.com/office/powerpoint/2010/main" val="1672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am excited to get to introduce you to two new team members today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3</a:t>
            </a:fld>
            <a:endParaRPr lang="en-US" dirty="0"/>
          </a:p>
        </p:txBody>
      </p:sp>
    </p:spTree>
    <p:extLst>
      <p:ext uri="{BB962C8B-B14F-4D97-AF65-F5344CB8AC3E}">
        <p14:creationId xmlns:p14="http://schemas.microsoft.com/office/powerpoint/2010/main" val="266520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Sara is our new Luma Training Associate – she joined us a couple of weeks ago, and comes to the team with a wealth of training experience most recently she was with the Ada County Sheriff’s Office.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Sara would you like to take a moment and introduce yourself?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Sara!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4</a:t>
            </a:fld>
            <a:endParaRPr lang="en-US" dirty="0"/>
          </a:p>
        </p:txBody>
      </p:sp>
    </p:spTree>
    <p:extLst>
      <p:ext uri="{BB962C8B-B14F-4D97-AF65-F5344CB8AC3E}">
        <p14:creationId xmlns:p14="http://schemas.microsoft.com/office/powerpoint/2010/main" val="3150701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Mike is our new Luma Training Lead – He joined us on Monday, and hit the ground running! Mike comes to us from the California State Controller’s Office.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Mike would you like to take a moment to introduce yourself?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Mike!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5</a:t>
            </a:fld>
            <a:endParaRPr lang="en-US" dirty="0"/>
          </a:p>
        </p:txBody>
      </p:sp>
    </p:spTree>
    <p:extLst>
      <p:ext uri="{BB962C8B-B14F-4D97-AF65-F5344CB8AC3E}">
        <p14:creationId xmlns:p14="http://schemas.microsoft.com/office/powerpoint/2010/main" val="376940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it is truly my pleasure to introduce you all to Catherine Atchison from PERSI.</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Hi Catherine! Thank you for being willing to share with all of us today! Let’s start off with an easy one- how long have you been with PERSI and in what capacity have you served?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As State employees we are all fortunate enough to have PERSI, could you please share with us why this is such a unique and special benefit that we all have?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Change can be challenging – PERSI has had some recent experience with change bringing the Arrivos system online to help ensure all of our Idaho Retirees get their checks each month. Could you tell us a little about that process?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Talking about Arrivos - we have been working to develop the interfaces between Arrivos and Luma to ensure information is flowing correctly between the two systems to make sure our retirees get their checks on time. Is there anything you have found to be particularly interesting, or that </a:t>
            </a:r>
          </a:p>
          <a:p>
            <a:pPr lvl="0"/>
            <a:r>
              <a:rPr lang="en-US" sz="1200" kern="1200" dirty="0">
                <a:solidFill>
                  <a:schemeClr val="tx1"/>
                </a:solidFill>
                <a:effectLst/>
                <a:latin typeface="+mn-lt"/>
                <a:ea typeface="+mn-ea"/>
                <a:cs typeface="+mn-cs"/>
              </a:rPr>
              <a:t>has been interesting to learn in the process to develop these interfaces?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Part of this interface development is testing to make sure they work. We are in the midst of the second round of Systems Integration Testing – (SIT2) – could you share with us why the testing process is so important for PERSI and really all agencies?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Last question – You are a Change Liaison, and you have talked a little about change as both scary and exciting.  Is there a quote, or a phrase or a thought that keeps you going or that you use to help others start to look forward to the future once Luma is live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Catherine – we really do appreciate your time and insight – thank you again so much for being willing to share!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that I will turn you all over to our Luma Project Communications Manager Alex to share some project updates with you all!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a:t>
            </a:r>
            <a:r>
              <a:rPr lang="en-US" sz="1200" kern="1200">
                <a:solidFill>
                  <a:schemeClr val="tx1"/>
                </a:solidFill>
                <a:effectLst/>
                <a:latin typeface="+mn-lt"/>
                <a:ea typeface="+mn-ea"/>
                <a:cs typeface="+mn-cs"/>
              </a:rPr>
              <a:t>Next Slide**</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--Extras—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Getting the word out: How do you get Luma information out to PERSI? Do you send it to leadership to filter down? Or do you just send it to everyone?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Interfaces: PERSI has a unique system (Arrivos) that helps ensure all of our Idaho Retirees get their checks each month. What has been the most interesting part of breaking down this process to make sure that the bases are covered when we move into Luma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Keeping Track of everything: How do you stay organized? Do you have a checklist? Or a cheat sheet? Flag open items? Use sticky notes? Or some other strategy all together? </a:t>
            </a:r>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6</a:t>
            </a:fld>
            <a:endParaRPr lang="en-US" dirty="0"/>
          </a:p>
        </p:txBody>
      </p:sp>
    </p:spTree>
    <p:extLst>
      <p:ext uri="{BB962C8B-B14F-4D97-AF65-F5344CB8AC3E}">
        <p14:creationId xmlns:p14="http://schemas.microsoft.com/office/powerpoint/2010/main" val="350416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everyone. If you do not know, I am our Project Communications and I’ll be giving you an update on testing as well as the project timeline. </a:t>
            </a:r>
          </a:p>
        </p:txBody>
      </p:sp>
      <p:sp>
        <p:nvSpPr>
          <p:cNvPr id="4" name="Slide Number Placeholder 3"/>
          <p:cNvSpPr>
            <a:spLocks noGrp="1"/>
          </p:cNvSpPr>
          <p:nvPr>
            <p:ph type="sldNum" sz="quarter" idx="5"/>
          </p:nvPr>
        </p:nvSpPr>
        <p:spPr/>
        <p:txBody>
          <a:bodyPr/>
          <a:lstStyle/>
          <a:p>
            <a:fld id="{56CA730C-BBE1-4AD5-9493-100D163184E3}" type="slidenum">
              <a:rPr lang="en-US" smtClean="0"/>
              <a:t>7</a:t>
            </a:fld>
            <a:endParaRPr lang="en-US" dirty="0"/>
          </a:p>
        </p:txBody>
      </p:sp>
    </p:spTree>
    <p:extLst>
      <p:ext uri="{BB962C8B-B14F-4D97-AF65-F5344CB8AC3E}">
        <p14:creationId xmlns:p14="http://schemas.microsoft.com/office/powerpoint/2010/main" val="1277884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saw earlier this week in the email from your Agency Advocate, the schedule for the second cycle of System Integration testing has been extended to March 19</a:t>
            </a:r>
            <a:r>
              <a:rPr lang="en-US" baseline="30000" dirty="0"/>
              <a:t>th</a:t>
            </a:r>
            <a:r>
              <a:rPr lang="en-US" dirty="0"/>
              <a:t> to ensure all necessary testing is completely prior to User Acceptance Testing since it is our dress rehearsal before go-live. It is important to note that this schedule extension will NOT have an impact on the User Acceptance Testing period or the training period in anyway. </a:t>
            </a:r>
          </a:p>
          <a:p>
            <a:endParaRPr lang="en-US" dirty="0"/>
          </a:p>
          <a:p>
            <a:r>
              <a:rPr lang="en-US" dirty="0"/>
              <a:t>No tests will be conducted on functionality that SIT 1 validated. </a:t>
            </a:r>
          </a:p>
          <a:p>
            <a:endParaRPr lang="en-US" dirty="0"/>
          </a:p>
          <a:p>
            <a:r>
              <a:rPr lang="en-US" dirty="0"/>
              <a:t>Some testers will not test again until UAT but again this is due to no tests validated in SIT 1 being tested again in SIT2 </a:t>
            </a:r>
          </a:p>
          <a:p>
            <a:endParaRPr lang="en-US" dirty="0"/>
          </a:p>
          <a:p>
            <a:r>
              <a:rPr lang="en-US" dirty="0"/>
              <a:t>Moving forward, the Luma testing team will be providing a 7-day lead time for all scheduled testing dates. </a:t>
            </a:r>
          </a:p>
          <a:p>
            <a:endParaRPr lang="en-US" dirty="0"/>
          </a:p>
          <a:p>
            <a:r>
              <a:rPr lang="en-US" dirty="0"/>
              <a:t>In accordance with all of this, it is important to understand that your Agency Advocate will NO LONGER be able to add anymore interfaces or conversion from this point forward. </a:t>
            </a:r>
          </a:p>
        </p:txBody>
      </p:sp>
      <p:sp>
        <p:nvSpPr>
          <p:cNvPr id="4" name="Slide Number Placeholder 3"/>
          <p:cNvSpPr>
            <a:spLocks noGrp="1"/>
          </p:cNvSpPr>
          <p:nvPr>
            <p:ph type="sldNum" sz="quarter" idx="5"/>
          </p:nvPr>
        </p:nvSpPr>
        <p:spPr/>
        <p:txBody>
          <a:bodyPr/>
          <a:lstStyle/>
          <a:p>
            <a:fld id="{56CA730C-BBE1-4AD5-9493-100D163184E3}" type="slidenum">
              <a:rPr lang="en-US" smtClean="0"/>
              <a:t>8</a:t>
            </a:fld>
            <a:endParaRPr lang="en-US" dirty="0"/>
          </a:p>
        </p:txBody>
      </p:sp>
    </p:spTree>
    <p:extLst>
      <p:ext uri="{BB962C8B-B14F-4D97-AF65-F5344CB8AC3E}">
        <p14:creationId xmlns:p14="http://schemas.microsoft.com/office/powerpoint/2010/main" val="1086966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onto the Project timeline</a:t>
            </a:r>
          </a:p>
        </p:txBody>
      </p:sp>
      <p:sp>
        <p:nvSpPr>
          <p:cNvPr id="4" name="Slide Number Placeholder 3"/>
          <p:cNvSpPr>
            <a:spLocks noGrp="1"/>
          </p:cNvSpPr>
          <p:nvPr>
            <p:ph type="sldNum" sz="quarter" idx="5"/>
          </p:nvPr>
        </p:nvSpPr>
        <p:spPr/>
        <p:txBody>
          <a:bodyPr/>
          <a:lstStyle/>
          <a:p>
            <a:fld id="{56CA730C-BBE1-4AD5-9493-100D163184E3}" type="slidenum">
              <a:rPr lang="en-US" smtClean="0"/>
              <a:t>9</a:t>
            </a:fld>
            <a:endParaRPr lang="en-US" dirty="0"/>
          </a:p>
        </p:txBody>
      </p:sp>
    </p:spTree>
    <p:extLst>
      <p:ext uri="{BB962C8B-B14F-4D97-AF65-F5344CB8AC3E}">
        <p14:creationId xmlns:p14="http://schemas.microsoft.com/office/powerpoint/2010/main" val="4224997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97280" y="6459785"/>
            <a:ext cx="2472271" cy="365125"/>
          </a:xfrm>
          <a:prstGeom prst="rect">
            <a:avLst/>
          </a:prstGeom>
        </p:spPr>
        <p:txBody>
          <a:bodyPr/>
          <a:lstStyle/>
          <a:p>
            <a:fld id="{7DF602C7-C6A7-47CA-AEFE-69E1C3325B8C}" type="datetime1">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lvl1pPr>
              <a:defRPr/>
            </a:lvl1pPr>
          </a:lstStyle>
          <a:p>
            <a:fld id="{09FD40A8-2577-496C-A5EF-B6C05378566F}" type="slidenum">
              <a:rPr lang="en-US" smtClean="0"/>
              <a:pPr/>
              <a:t>‹#›</a:t>
            </a:fld>
            <a:endParaRPr lang="en-US" dirty="0"/>
          </a:p>
        </p:txBody>
      </p:sp>
      <p:cxnSp>
        <p:nvCxnSpPr>
          <p:cNvPr id="8" name="Straight Connector 7">
            <a:extLst>
              <a:ext uri="{FF2B5EF4-FFF2-40B4-BE49-F238E27FC236}">
                <a16:creationId xmlns:a16="http://schemas.microsoft.com/office/drawing/2014/main" id="{6D859427-50B9-4F79-B1F8-C5AE417624E4}"/>
              </a:ext>
            </a:extLst>
          </p:cNvPr>
          <p:cNvCxnSpPr>
            <a:cxnSpLocks/>
          </p:cNvCxnSpPr>
          <p:nvPr userDrawn="1"/>
        </p:nvCxnSpPr>
        <p:spPr>
          <a:xfrm>
            <a:off x="814111" y="1080328"/>
            <a:ext cx="10563778" cy="0"/>
          </a:xfrm>
          <a:prstGeom prst="line">
            <a:avLst/>
          </a:prstGeom>
          <a:ln w="28575">
            <a:solidFill>
              <a:srgbClr val="092F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13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Section Sli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89981B7A-DCA7-4E46-A2A0-9BC053CA059F}" type="datetimeFigureOut">
              <a:rPr lang="en-US" smtClean="0"/>
              <a:t>2/3/2021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F355FADB-B64F-4E85-8D31-602ABE641014}" type="slidenum">
              <a:rPr lang="en-US" smtClean="0"/>
              <a:t>‹#›</a:t>
            </a:fld>
            <a:endParaRPr lang="en-US" dirty="0"/>
          </a:p>
        </p:txBody>
      </p:sp>
    </p:spTree>
    <p:extLst>
      <p:ext uri="{BB962C8B-B14F-4D97-AF65-F5344CB8AC3E}">
        <p14:creationId xmlns:p14="http://schemas.microsoft.com/office/powerpoint/2010/main" val="124517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Tag line &amp; 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noChangeArrowheads="1"/>
          </p:cNvSpPr>
          <p:nvPr>
            <p:ph idx="1"/>
          </p:nvPr>
        </p:nvSpPr>
        <p:spPr bwMode="black">
          <a:xfrm>
            <a:off x="785285" y="1720854"/>
            <a:ext cx="10797116" cy="169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sz="1800"/>
            </a:lvl1pPr>
            <a:lvl2pPr>
              <a:defRPr sz="1600"/>
            </a:lvl2pPr>
            <a:lvl3pPr>
              <a:defRPr sz="1400"/>
            </a:lvl3pPr>
            <a:lvl4pPr>
              <a:defRPr sz="1200"/>
            </a:lvl4pPr>
            <a:lvl5pPr>
              <a:defRPr sz="11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Text Placeholder 9"/>
          <p:cNvSpPr>
            <a:spLocks noGrp="1"/>
          </p:cNvSpPr>
          <p:nvPr>
            <p:ph type="body" sz="quarter" idx="11"/>
          </p:nvPr>
        </p:nvSpPr>
        <p:spPr>
          <a:xfrm>
            <a:off x="785285" y="1061887"/>
            <a:ext cx="10797116" cy="464231"/>
          </a:xfrm>
        </p:spPr>
        <p:txBody>
          <a:bodyPr>
            <a:normAutofit/>
          </a:bodyPr>
          <a:lstStyle>
            <a:lvl1pPr>
              <a:lnSpc>
                <a:spcPct val="100000"/>
              </a:lnSpc>
              <a:spcBef>
                <a:spcPts val="0"/>
              </a:spcBef>
              <a:defRPr sz="2000"/>
            </a:lvl1pPr>
          </a:lstStyle>
          <a:p>
            <a:pPr lvl="0"/>
            <a:r>
              <a:rPr lang="en-US" dirty="0"/>
              <a:t>Click to edit Master text styles</a:t>
            </a:r>
          </a:p>
        </p:txBody>
      </p:sp>
    </p:spTree>
    <p:extLst>
      <p:ext uri="{BB962C8B-B14F-4D97-AF65-F5344CB8AC3E}">
        <p14:creationId xmlns:p14="http://schemas.microsoft.com/office/powerpoint/2010/main" val="148274430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91412908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645935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867018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515" y="1272037"/>
            <a:ext cx="11062971"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857820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534261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318554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709746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334577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9981B7A-DCA7-4E46-A2A0-9BC053CA059F}" type="datetimeFigureOut">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cxnSp>
        <p:nvCxnSpPr>
          <p:cNvPr id="8" name="Straight Connector 7">
            <a:extLst>
              <a:ext uri="{FF2B5EF4-FFF2-40B4-BE49-F238E27FC236}">
                <a16:creationId xmlns:a16="http://schemas.microsoft.com/office/drawing/2014/main" id="{6D859427-50B9-4F79-B1F8-C5AE417624E4}"/>
              </a:ext>
            </a:extLst>
          </p:cNvPr>
          <p:cNvCxnSpPr/>
          <p:nvPr userDrawn="1"/>
        </p:nvCxnSpPr>
        <p:spPr>
          <a:xfrm>
            <a:off x="1097280" y="140479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F4335FF-5F4A-4EE9-AF44-F491ECEA3049}"/>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Tree>
    <p:extLst>
      <p:ext uri="{BB962C8B-B14F-4D97-AF65-F5344CB8AC3E}">
        <p14:creationId xmlns:p14="http://schemas.microsoft.com/office/powerpoint/2010/main" val="4123628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138360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6033" y="442914"/>
            <a:ext cx="11336867" cy="409575"/>
          </a:xfrm>
        </p:spPr>
        <p:txBody>
          <a:bodyPr/>
          <a:lstStyle/>
          <a:p>
            <a:r>
              <a:rPr lang="en-US"/>
              <a:t>Click to edit Master title style</a:t>
            </a:r>
          </a:p>
        </p:txBody>
      </p:sp>
      <p:sp>
        <p:nvSpPr>
          <p:cNvPr id="3" name="Text Placeholder 2"/>
          <p:cNvSpPr>
            <a:spLocks noGrp="1"/>
          </p:cNvSpPr>
          <p:nvPr>
            <p:ph type="body" sz="half" idx="1"/>
          </p:nvPr>
        </p:nvSpPr>
        <p:spPr>
          <a:xfrm>
            <a:off x="436034" y="928689"/>
            <a:ext cx="5566833" cy="152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6068" y="928689"/>
            <a:ext cx="5566833" cy="152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230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169004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822519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780735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02950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2794397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9981B7A-DCA7-4E46-A2A0-9BC053CA059F}" type="datetimeFigureOut">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1237887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3ADA-05A7-435C-92E8-5F81AFD72372}"/>
              </a:ext>
            </a:extLst>
          </p:cNvPr>
          <p:cNvSpPr>
            <a:spLocks noGrp="1"/>
          </p:cNvSpPr>
          <p:nvPr>
            <p:ph type="title"/>
          </p:nvPr>
        </p:nvSpPr>
        <p:spPr/>
        <p:txBody>
          <a:bodyPr/>
          <a:lstStyle>
            <a:lvl1pPr>
              <a:defRPr/>
            </a:lvl1pPr>
          </a:lstStyle>
          <a:p>
            <a:endParaRPr lang="en-US" dirty="0"/>
          </a:p>
        </p:txBody>
      </p:sp>
      <p:sp>
        <p:nvSpPr>
          <p:cNvPr id="3" name="Content Placeholder 2">
            <a:extLst>
              <a:ext uri="{FF2B5EF4-FFF2-40B4-BE49-F238E27FC236}">
                <a16:creationId xmlns:a16="http://schemas.microsoft.com/office/drawing/2014/main" id="{B61FAC05-3AB5-4232-99FE-578F1BEDBE8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5011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8EE4-D329-4DF2-A622-24ED62DAE914}"/>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9062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3" name="Content Placeholder 2"/>
          <p:cNvSpPr>
            <a:spLocks noGrp="1"/>
          </p:cNvSpPr>
          <p:nvPr>
            <p:ph idx="1"/>
          </p:nvPr>
        </p:nvSpPr>
        <p:spPr>
          <a:xfrm>
            <a:off x="360485" y="1572768"/>
            <a:ext cx="11500338" cy="4626864"/>
          </a:xfrm>
        </p:spPr>
        <p:txBody>
          <a:bodyPr/>
          <a:lstStyle>
            <a:lvl1pPr>
              <a:defRPr sz="1800"/>
            </a:lvl1pPr>
            <a:lvl2pPr>
              <a:defRPr sz="16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9981B7A-DCA7-4E46-A2A0-9BC053CA059F}" type="datetimeFigureOut">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Tree>
    <p:extLst>
      <p:ext uri="{BB962C8B-B14F-4D97-AF65-F5344CB8AC3E}">
        <p14:creationId xmlns:p14="http://schemas.microsoft.com/office/powerpoint/2010/main" val="493947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FA9AF-7AD7-45FB-ABD4-543C67B08F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CBB60B-93F3-4824-BEFE-EB5A0FA227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E6BFD5-8598-4E36-A1E8-3B5B66AB6A10}"/>
              </a:ext>
            </a:extLst>
          </p:cNvPr>
          <p:cNvSpPr>
            <a:spLocks noGrp="1"/>
          </p:cNvSpPr>
          <p:nvPr>
            <p:ph type="dt" sz="half" idx="10"/>
          </p:nvPr>
        </p:nvSpPr>
        <p:spPr/>
        <p:txBody>
          <a:bodyPr/>
          <a:lstStyle/>
          <a:p>
            <a:fld id="{6DD3472E-716C-41BE-AF5F-C309D8B4B79E}" type="datetimeFigureOut">
              <a:rPr lang="en-US" smtClean="0"/>
              <a:t>2/3/2021</a:t>
            </a:fld>
            <a:endParaRPr lang="en-US"/>
          </a:p>
        </p:txBody>
      </p:sp>
      <p:sp>
        <p:nvSpPr>
          <p:cNvPr id="5" name="Footer Placeholder 4">
            <a:extLst>
              <a:ext uri="{FF2B5EF4-FFF2-40B4-BE49-F238E27FC236}">
                <a16:creationId xmlns:a16="http://schemas.microsoft.com/office/drawing/2014/main" id="{801E9E65-8A7E-4A9C-A7A8-644296409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C4F04-076F-4A4B-8760-64312E23E583}"/>
              </a:ext>
            </a:extLst>
          </p:cNvPr>
          <p:cNvSpPr>
            <a:spLocks noGrp="1"/>
          </p:cNvSpPr>
          <p:nvPr>
            <p:ph type="sldNum" sz="quarter" idx="12"/>
          </p:nvPr>
        </p:nvSpPr>
        <p:spPr/>
        <p:txBody>
          <a:bodyPr/>
          <a:lstStyle/>
          <a:p>
            <a:fld id="{2B630758-A7A4-4BCD-A623-C753CBBA336D}" type="slidenum">
              <a:rPr lang="en-US" smtClean="0"/>
              <a:t>‹#›</a:t>
            </a:fld>
            <a:endParaRPr lang="en-US"/>
          </a:p>
        </p:txBody>
      </p:sp>
    </p:spTree>
    <p:extLst>
      <p:ext uri="{BB962C8B-B14F-4D97-AF65-F5344CB8AC3E}">
        <p14:creationId xmlns:p14="http://schemas.microsoft.com/office/powerpoint/2010/main" val="1323432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38263-D89F-4AC9-A010-D4EB584400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29A561-6514-4221-8A56-2FC1A41876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E9F07-6A3B-48E5-8E9D-F2F6F5E8F7A3}"/>
              </a:ext>
            </a:extLst>
          </p:cNvPr>
          <p:cNvSpPr>
            <a:spLocks noGrp="1"/>
          </p:cNvSpPr>
          <p:nvPr>
            <p:ph type="dt" sz="half" idx="10"/>
          </p:nvPr>
        </p:nvSpPr>
        <p:spPr/>
        <p:txBody>
          <a:bodyPr/>
          <a:lstStyle/>
          <a:p>
            <a:fld id="{6DD3472E-716C-41BE-AF5F-C309D8B4B79E}" type="datetimeFigureOut">
              <a:rPr lang="en-US" smtClean="0"/>
              <a:t>2/3/2021</a:t>
            </a:fld>
            <a:endParaRPr lang="en-US"/>
          </a:p>
        </p:txBody>
      </p:sp>
      <p:sp>
        <p:nvSpPr>
          <p:cNvPr id="5" name="Footer Placeholder 4">
            <a:extLst>
              <a:ext uri="{FF2B5EF4-FFF2-40B4-BE49-F238E27FC236}">
                <a16:creationId xmlns:a16="http://schemas.microsoft.com/office/drawing/2014/main" id="{EE68BA23-7D26-4EEF-8431-1FA68AB56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6AFE8-332A-4021-A74D-84446A1857EC}"/>
              </a:ext>
            </a:extLst>
          </p:cNvPr>
          <p:cNvSpPr>
            <a:spLocks noGrp="1"/>
          </p:cNvSpPr>
          <p:nvPr>
            <p:ph type="sldNum" sz="quarter" idx="12"/>
          </p:nvPr>
        </p:nvSpPr>
        <p:spPr/>
        <p:txBody>
          <a:bodyPr/>
          <a:lstStyle/>
          <a:p>
            <a:fld id="{2B630758-A7A4-4BCD-A623-C753CBBA336D}" type="slidenum">
              <a:rPr lang="en-US" smtClean="0"/>
              <a:t>‹#›</a:t>
            </a:fld>
            <a:endParaRPr lang="en-US"/>
          </a:p>
        </p:txBody>
      </p:sp>
    </p:spTree>
    <p:extLst>
      <p:ext uri="{BB962C8B-B14F-4D97-AF65-F5344CB8AC3E}">
        <p14:creationId xmlns:p14="http://schemas.microsoft.com/office/powerpoint/2010/main" val="1044069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1F33-8E42-4771-A711-B493257568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67336C-365E-49D8-8FC0-0624FEF730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416C67-26CB-450B-80B4-5A453719DE41}"/>
              </a:ext>
            </a:extLst>
          </p:cNvPr>
          <p:cNvSpPr>
            <a:spLocks noGrp="1"/>
          </p:cNvSpPr>
          <p:nvPr>
            <p:ph type="dt" sz="half" idx="10"/>
          </p:nvPr>
        </p:nvSpPr>
        <p:spPr/>
        <p:txBody>
          <a:bodyPr/>
          <a:lstStyle/>
          <a:p>
            <a:fld id="{6DD3472E-716C-41BE-AF5F-C309D8B4B79E}" type="datetimeFigureOut">
              <a:rPr lang="en-US" smtClean="0"/>
              <a:t>2/3/2021</a:t>
            </a:fld>
            <a:endParaRPr lang="en-US"/>
          </a:p>
        </p:txBody>
      </p:sp>
      <p:sp>
        <p:nvSpPr>
          <p:cNvPr id="5" name="Footer Placeholder 4">
            <a:extLst>
              <a:ext uri="{FF2B5EF4-FFF2-40B4-BE49-F238E27FC236}">
                <a16:creationId xmlns:a16="http://schemas.microsoft.com/office/drawing/2014/main" id="{4FA092C9-4AAE-4007-B608-94C1C64AF9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9DF6E-43AA-4463-9210-B349CFDCEC66}"/>
              </a:ext>
            </a:extLst>
          </p:cNvPr>
          <p:cNvSpPr>
            <a:spLocks noGrp="1"/>
          </p:cNvSpPr>
          <p:nvPr>
            <p:ph type="sldNum" sz="quarter" idx="12"/>
          </p:nvPr>
        </p:nvSpPr>
        <p:spPr/>
        <p:txBody>
          <a:bodyPr/>
          <a:lstStyle/>
          <a:p>
            <a:fld id="{2B630758-A7A4-4BCD-A623-C753CBBA336D}" type="slidenum">
              <a:rPr lang="en-US" smtClean="0"/>
              <a:t>‹#›</a:t>
            </a:fld>
            <a:endParaRPr lang="en-US"/>
          </a:p>
        </p:txBody>
      </p:sp>
    </p:spTree>
    <p:extLst>
      <p:ext uri="{BB962C8B-B14F-4D97-AF65-F5344CB8AC3E}">
        <p14:creationId xmlns:p14="http://schemas.microsoft.com/office/powerpoint/2010/main" val="3753020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BE1A2-9375-4CBD-8411-62E659C41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10BD9E-65E9-494E-B8ED-F38B6A0BCB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A481B3-F500-449B-A2C1-1256DAF852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3F5D2A-71FE-4E86-9FCF-3435DCDBDF79}"/>
              </a:ext>
            </a:extLst>
          </p:cNvPr>
          <p:cNvSpPr>
            <a:spLocks noGrp="1"/>
          </p:cNvSpPr>
          <p:nvPr>
            <p:ph type="dt" sz="half" idx="10"/>
          </p:nvPr>
        </p:nvSpPr>
        <p:spPr/>
        <p:txBody>
          <a:bodyPr/>
          <a:lstStyle/>
          <a:p>
            <a:fld id="{6DD3472E-716C-41BE-AF5F-C309D8B4B79E}" type="datetimeFigureOut">
              <a:rPr lang="en-US" smtClean="0"/>
              <a:t>2/3/2021</a:t>
            </a:fld>
            <a:endParaRPr lang="en-US"/>
          </a:p>
        </p:txBody>
      </p:sp>
      <p:sp>
        <p:nvSpPr>
          <p:cNvPr id="6" name="Footer Placeholder 5">
            <a:extLst>
              <a:ext uri="{FF2B5EF4-FFF2-40B4-BE49-F238E27FC236}">
                <a16:creationId xmlns:a16="http://schemas.microsoft.com/office/drawing/2014/main" id="{11F2B0F9-FA2B-4E6A-9429-E0E5D8CB09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C7B726-B0A4-4A20-9122-2A7F960A468E}"/>
              </a:ext>
            </a:extLst>
          </p:cNvPr>
          <p:cNvSpPr>
            <a:spLocks noGrp="1"/>
          </p:cNvSpPr>
          <p:nvPr>
            <p:ph type="sldNum" sz="quarter" idx="12"/>
          </p:nvPr>
        </p:nvSpPr>
        <p:spPr/>
        <p:txBody>
          <a:bodyPr/>
          <a:lstStyle/>
          <a:p>
            <a:fld id="{2B630758-A7A4-4BCD-A623-C753CBBA336D}" type="slidenum">
              <a:rPr lang="en-US" smtClean="0"/>
              <a:t>‹#›</a:t>
            </a:fld>
            <a:endParaRPr lang="en-US"/>
          </a:p>
        </p:txBody>
      </p:sp>
    </p:spTree>
    <p:extLst>
      <p:ext uri="{BB962C8B-B14F-4D97-AF65-F5344CB8AC3E}">
        <p14:creationId xmlns:p14="http://schemas.microsoft.com/office/powerpoint/2010/main" val="1968976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8E53-BE52-481D-B159-BD5C362A1F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596C01-C722-4809-BF71-8DBE66628B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249B31-10E2-423C-B108-EC9EF75883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1FEC3A-FB1B-463A-A7E4-D9CF84DA0A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3D683A-5A17-4E9A-86F2-276F0B7B74D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B9C104-070A-4C34-9837-03C958D77D3A}"/>
              </a:ext>
            </a:extLst>
          </p:cNvPr>
          <p:cNvSpPr>
            <a:spLocks noGrp="1"/>
          </p:cNvSpPr>
          <p:nvPr>
            <p:ph type="dt" sz="half" idx="10"/>
          </p:nvPr>
        </p:nvSpPr>
        <p:spPr/>
        <p:txBody>
          <a:bodyPr/>
          <a:lstStyle/>
          <a:p>
            <a:fld id="{6DD3472E-716C-41BE-AF5F-C309D8B4B79E}" type="datetimeFigureOut">
              <a:rPr lang="en-US" smtClean="0"/>
              <a:t>2/3/2021</a:t>
            </a:fld>
            <a:endParaRPr lang="en-US"/>
          </a:p>
        </p:txBody>
      </p:sp>
      <p:sp>
        <p:nvSpPr>
          <p:cNvPr id="8" name="Footer Placeholder 7">
            <a:extLst>
              <a:ext uri="{FF2B5EF4-FFF2-40B4-BE49-F238E27FC236}">
                <a16:creationId xmlns:a16="http://schemas.microsoft.com/office/drawing/2014/main" id="{C5404B99-88AF-4464-840B-DDF40C3344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528C65-711F-41F6-AC50-960BCCF7737A}"/>
              </a:ext>
            </a:extLst>
          </p:cNvPr>
          <p:cNvSpPr>
            <a:spLocks noGrp="1"/>
          </p:cNvSpPr>
          <p:nvPr>
            <p:ph type="sldNum" sz="quarter" idx="12"/>
          </p:nvPr>
        </p:nvSpPr>
        <p:spPr/>
        <p:txBody>
          <a:bodyPr/>
          <a:lstStyle/>
          <a:p>
            <a:fld id="{2B630758-A7A4-4BCD-A623-C753CBBA336D}" type="slidenum">
              <a:rPr lang="en-US" smtClean="0"/>
              <a:t>‹#›</a:t>
            </a:fld>
            <a:endParaRPr lang="en-US"/>
          </a:p>
        </p:txBody>
      </p:sp>
    </p:spTree>
    <p:extLst>
      <p:ext uri="{BB962C8B-B14F-4D97-AF65-F5344CB8AC3E}">
        <p14:creationId xmlns:p14="http://schemas.microsoft.com/office/powerpoint/2010/main" val="1088125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5801-8FCD-46CA-A060-C3E396D514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826E37-B0A3-460B-8EAB-265DE099DF9C}"/>
              </a:ext>
            </a:extLst>
          </p:cNvPr>
          <p:cNvSpPr>
            <a:spLocks noGrp="1"/>
          </p:cNvSpPr>
          <p:nvPr>
            <p:ph type="dt" sz="half" idx="10"/>
          </p:nvPr>
        </p:nvSpPr>
        <p:spPr/>
        <p:txBody>
          <a:bodyPr/>
          <a:lstStyle/>
          <a:p>
            <a:fld id="{6DD3472E-716C-41BE-AF5F-C309D8B4B79E}" type="datetimeFigureOut">
              <a:rPr lang="en-US" smtClean="0"/>
              <a:t>2/3/2021</a:t>
            </a:fld>
            <a:endParaRPr lang="en-US"/>
          </a:p>
        </p:txBody>
      </p:sp>
      <p:sp>
        <p:nvSpPr>
          <p:cNvPr id="4" name="Footer Placeholder 3">
            <a:extLst>
              <a:ext uri="{FF2B5EF4-FFF2-40B4-BE49-F238E27FC236}">
                <a16:creationId xmlns:a16="http://schemas.microsoft.com/office/drawing/2014/main" id="{74CB00F3-0CFA-481A-83E3-42A23FC61D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02ACCB-CCEA-403E-9535-0217EADD7D66}"/>
              </a:ext>
            </a:extLst>
          </p:cNvPr>
          <p:cNvSpPr>
            <a:spLocks noGrp="1"/>
          </p:cNvSpPr>
          <p:nvPr>
            <p:ph type="sldNum" sz="quarter" idx="12"/>
          </p:nvPr>
        </p:nvSpPr>
        <p:spPr/>
        <p:txBody>
          <a:bodyPr/>
          <a:lstStyle/>
          <a:p>
            <a:fld id="{2B630758-A7A4-4BCD-A623-C753CBBA336D}" type="slidenum">
              <a:rPr lang="en-US" smtClean="0"/>
              <a:t>‹#›</a:t>
            </a:fld>
            <a:endParaRPr lang="en-US"/>
          </a:p>
        </p:txBody>
      </p:sp>
    </p:spTree>
    <p:extLst>
      <p:ext uri="{BB962C8B-B14F-4D97-AF65-F5344CB8AC3E}">
        <p14:creationId xmlns:p14="http://schemas.microsoft.com/office/powerpoint/2010/main" val="781879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2C43B-85C0-4942-94B5-39C7BDE4EF56}"/>
              </a:ext>
            </a:extLst>
          </p:cNvPr>
          <p:cNvSpPr>
            <a:spLocks noGrp="1"/>
          </p:cNvSpPr>
          <p:nvPr>
            <p:ph type="dt" sz="half" idx="10"/>
          </p:nvPr>
        </p:nvSpPr>
        <p:spPr/>
        <p:txBody>
          <a:bodyPr/>
          <a:lstStyle/>
          <a:p>
            <a:fld id="{6DD3472E-716C-41BE-AF5F-C309D8B4B79E}" type="datetimeFigureOut">
              <a:rPr lang="en-US" smtClean="0"/>
              <a:t>2/3/2021</a:t>
            </a:fld>
            <a:endParaRPr lang="en-US"/>
          </a:p>
        </p:txBody>
      </p:sp>
      <p:sp>
        <p:nvSpPr>
          <p:cNvPr id="3" name="Footer Placeholder 2">
            <a:extLst>
              <a:ext uri="{FF2B5EF4-FFF2-40B4-BE49-F238E27FC236}">
                <a16:creationId xmlns:a16="http://schemas.microsoft.com/office/drawing/2014/main" id="{9C723047-818F-4866-9A93-ACE478B480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4E24B7-343A-494D-B286-BE17FD9EB7DF}"/>
              </a:ext>
            </a:extLst>
          </p:cNvPr>
          <p:cNvSpPr>
            <a:spLocks noGrp="1"/>
          </p:cNvSpPr>
          <p:nvPr>
            <p:ph type="sldNum" sz="quarter" idx="12"/>
          </p:nvPr>
        </p:nvSpPr>
        <p:spPr/>
        <p:txBody>
          <a:bodyPr/>
          <a:lstStyle/>
          <a:p>
            <a:fld id="{2B630758-A7A4-4BCD-A623-C753CBBA336D}" type="slidenum">
              <a:rPr lang="en-US" smtClean="0"/>
              <a:t>‹#›</a:t>
            </a:fld>
            <a:endParaRPr lang="en-US"/>
          </a:p>
        </p:txBody>
      </p:sp>
    </p:spTree>
    <p:extLst>
      <p:ext uri="{BB962C8B-B14F-4D97-AF65-F5344CB8AC3E}">
        <p14:creationId xmlns:p14="http://schemas.microsoft.com/office/powerpoint/2010/main" val="3347131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67E8-2611-4D76-968B-A7C1A6383B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6879AA-16A3-4373-87BF-75A6F00C11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3352BD-29A2-4B50-B93D-812E6976F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1444CB-3FA7-4B13-A04A-469D7A8BDC94}"/>
              </a:ext>
            </a:extLst>
          </p:cNvPr>
          <p:cNvSpPr>
            <a:spLocks noGrp="1"/>
          </p:cNvSpPr>
          <p:nvPr>
            <p:ph type="dt" sz="half" idx="10"/>
          </p:nvPr>
        </p:nvSpPr>
        <p:spPr/>
        <p:txBody>
          <a:bodyPr/>
          <a:lstStyle/>
          <a:p>
            <a:fld id="{6DD3472E-716C-41BE-AF5F-C309D8B4B79E}" type="datetimeFigureOut">
              <a:rPr lang="en-US" smtClean="0"/>
              <a:t>2/3/2021</a:t>
            </a:fld>
            <a:endParaRPr lang="en-US"/>
          </a:p>
        </p:txBody>
      </p:sp>
      <p:sp>
        <p:nvSpPr>
          <p:cNvPr id="6" name="Footer Placeholder 5">
            <a:extLst>
              <a:ext uri="{FF2B5EF4-FFF2-40B4-BE49-F238E27FC236}">
                <a16:creationId xmlns:a16="http://schemas.microsoft.com/office/drawing/2014/main" id="{96AB83A0-7555-45DB-A3F1-A6F095F022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F2C950-67F0-467A-ABB0-EDDE7AAB389A}"/>
              </a:ext>
            </a:extLst>
          </p:cNvPr>
          <p:cNvSpPr>
            <a:spLocks noGrp="1"/>
          </p:cNvSpPr>
          <p:nvPr>
            <p:ph type="sldNum" sz="quarter" idx="12"/>
          </p:nvPr>
        </p:nvSpPr>
        <p:spPr/>
        <p:txBody>
          <a:bodyPr/>
          <a:lstStyle/>
          <a:p>
            <a:fld id="{2B630758-A7A4-4BCD-A623-C753CBBA336D}" type="slidenum">
              <a:rPr lang="en-US" smtClean="0"/>
              <a:t>‹#›</a:t>
            </a:fld>
            <a:endParaRPr lang="en-US"/>
          </a:p>
        </p:txBody>
      </p:sp>
    </p:spTree>
    <p:extLst>
      <p:ext uri="{BB962C8B-B14F-4D97-AF65-F5344CB8AC3E}">
        <p14:creationId xmlns:p14="http://schemas.microsoft.com/office/powerpoint/2010/main" val="1989087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261A9-54B0-4F7E-BD4C-40316D373B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86799C-998B-417C-819A-4EDA91F2A7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6274FD-2EC9-4D95-8EA4-A24C4C59D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E7F05F-4CE3-4FF7-9E9B-ED14E03778A3}"/>
              </a:ext>
            </a:extLst>
          </p:cNvPr>
          <p:cNvSpPr>
            <a:spLocks noGrp="1"/>
          </p:cNvSpPr>
          <p:nvPr>
            <p:ph type="dt" sz="half" idx="10"/>
          </p:nvPr>
        </p:nvSpPr>
        <p:spPr/>
        <p:txBody>
          <a:bodyPr/>
          <a:lstStyle/>
          <a:p>
            <a:fld id="{6DD3472E-716C-41BE-AF5F-C309D8B4B79E}" type="datetimeFigureOut">
              <a:rPr lang="en-US" smtClean="0"/>
              <a:t>2/3/2021</a:t>
            </a:fld>
            <a:endParaRPr lang="en-US"/>
          </a:p>
        </p:txBody>
      </p:sp>
      <p:sp>
        <p:nvSpPr>
          <p:cNvPr id="6" name="Footer Placeholder 5">
            <a:extLst>
              <a:ext uri="{FF2B5EF4-FFF2-40B4-BE49-F238E27FC236}">
                <a16:creationId xmlns:a16="http://schemas.microsoft.com/office/drawing/2014/main" id="{5D513E05-5AE8-4AE4-8EE3-88D41D181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5CB9FC-7204-458D-BD2D-1C755042F481}"/>
              </a:ext>
            </a:extLst>
          </p:cNvPr>
          <p:cNvSpPr>
            <a:spLocks noGrp="1"/>
          </p:cNvSpPr>
          <p:nvPr>
            <p:ph type="sldNum" sz="quarter" idx="12"/>
          </p:nvPr>
        </p:nvSpPr>
        <p:spPr/>
        <p:txBody>
          <a:bodyPr/>
          <a:lstStyle/>
          <a:p>
            <a:fld id="{2B630758-A7A4-4BCD-A623-C753CBBA336D}" type="slidenum">
              <a:rPr lang="en-US" smtClean="0"/>
              <a:t>‹#›</a:t>
            </a:fld>
            <a:endParaRPr lang="en-US"/>
          </a:p>
        </p:txBody>
      </p:sp>
    </p:spTree>
    <p:extLst>
      <p:ext uri="{BB962C8B-B14F-4D97-AF65-F5344CB8AC3E}">
        <p14:creationId xmlns:p14="http://schemas.microsoft.com/office/powerpoint/2010/main" val="34099471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8521A-3C48-48A4-B0EC-876C1893C5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C888B5-00C2-431B-AD7F-3A289E9192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3AC82-0489-4E76-916D-A388E90D00EC}"/>
              </a:ext>
            </a:extLst>
          </p:cNvPr>
          <p:cNvSpPr>
            <a:spLocks noGrp="1"/>
          </p:cNvSpPr>
          <p:nvPr>
            <p:ph type="dt" sz="half" idx="10"/>
          </p:nvPr>
        </p:nvSpPr>
        <p:spPr/>
        <p:txBody>
          <a:bodyPr/>
          <a:lstStyle/>
          <a:p>
            <a:fld id="{6DD3472E-716C-41BE-AF5F-C309D8B4B79E}" type="datetimeFigureOut">
              <a:rPr lang="en-US" smtClean="0"/>
              <a:t>2/3/2021</a:t>
            </a:fld>
            <a:endParaRPr lang="en-US"/>
          </a:p>
        </p:txBody>
      </p:sp>
      <p:sp>
        <p:nvSpPr>
          <p:cNvPr id="5" name="Footer Placeholder 4">
            <a:extLst>
              <a:ext uri="{FF2B5EF4-FFF2-40B4-BE49-F238E27FC236}">
                <a16:creationId xmlns:a16="http://schemas.microsoft.com/office/drawing/2014/main" id="{2272BEF1-4DF7-4816-BA4D-25D189DDE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A58B0-2837-494D-BD3A-5189CACFBAE2}"/>
              </a:ext>
            </a:extLst>
          </p:cNvPr>
          <p:cNvSpPr>
            <a:spLocks noGrp="1"/>
          </p:cNvSpPr>
          <p:nvPr>
            <p:ph type="sldNum" sz="quarter" idx="12"/>
          </p:nvPr>
        </p:nvSpPr>
        <p:spPr/>
        <p:txBody>
          <a:bodyPr/>
          <a:lstStyle/>
          <a:p>
            <a:fld id="{2B630758-A7A4-4BCD-A623-C753CBBA336D}" type="slidenum">
              <a:rPr lang="en-US" smtClean="0"/>
              <a:t>‹#›</a:t>
            </a:fld>
            <a:endParaRPr lang="en-US"/>
          </a:p>
        </p:txBody>
      </p:sp>
    </p:spTree>
    <p:extLst>
      <p:ext uri="{BB962C8B-B14F-4D97-AF65-F5344CB8AC3E}">
        <p14:creationId xmlns:p14="http://schemas.microsoft.com/office/powerpoint/2010/main" val="391108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9981B7A-DCA7-4E46-A2A0-9BC053CA059F}" type="datetimeFigureOut">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lvl1pPr>
              <a:defRPr>
                <a:solidFill>
                  <a:schemeClr val="accent2"/>
                </a:solidFill>
              </a:defRPr>
            </a:lvl1pPr>
          </a:lstStyle>
          <a:p>
            <a:pPr lvl="0"/>
            <a:r>
              <a:rPr lang="en-US" dirty="0"/>
              <a:t>Edit Master text styles</a:t>
            </a:r>
          </a:p>
          <a:p>
            <a:pPr lvl="1"/>
            <a:endParaRPr lang="en-US" dirty="0"/>
          </a:p>
        </p:txBody>
      </p:sp>
    </p:spTree>
    <p:extLst>
      <p:ext uri="{BB962C8B-B14F-4D97-AF65-F5344CB8AC3E}">
        <p14:creationId xmlns:p14="http://schemas.microsoft.com/office/powerpoint/2010/main" val="26435000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6CAB8B-BEBB-4931-808A-277FF88079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802DD4-3D20-4950-9038-9D85292759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AD364-4A5D-423D-8213-D5A336EB5089}"/>
              </a:ext>
            </a:extLst>
          </p:cNvPr>
          <p:cNvSpPr>
            <a:spLocks noGrp="1"/>
          </p:cNvSpPr>
          <p:nvPr>
            <p:ph type="dt" sz="half" idx="10"/>
          </p:nvPr>
        </p:nvSpPr>
        <p:spPr/>
        <p:txBody>
          <a:bodyPr/>
          <a:lstStyle/>
          <a:p>
            <a:fld id="{6DD3472E-716C-41BE-AF5F-C309D8B4B79E}" type="datetimeFigureOut">
              <a:rPr lang="en-US" smtClean="0"/>
              <a:t>2/3/2021</a:t>
            </a:fld>
            <a:endParaRPr lang="en-US"/>
          </a:p>
        </p:txBody>
      </p:sp>
      <p:sp>
        <p:nvSpPr>
          <p:cNvPr id="5" name="Footer Placeholder 4">
            <a:extLst>
              <a:ext uri="{FF2B5EF4-FFF2-40B4-BE49-F238E27FC236}">
                <a16:creationId xmlns:a16="http://schemas.microsoft.com/office/drawing/2014/main" id="{7DB3036B-1DFA-4BB6-BCDB-E2DC7757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76BC48-FD2E-4E6C-AE7A-CD7C153CA9B5}"/>
              </a:ext>
            </a:extLst>
          </p:cNvPr>
          <p:cNvSpPr>
            <a:spLocks noGrp="1"/>
          </p:cNvSpPr>
          <p:nvPr>
            <p:ph type="sldNum" sz="quarter" idx="12"/>
          </p:nvPr>
        </p:nvSpPr>
        <p:spPr/>
        <p:txBody>
          <a:bodyPr/>
          <a:lstStyle/>
          <a:p>
            <a:fld id="{2B630758-A7A4-4BCD-A623-C753CBBA336D}" type="slidenum">
              <a:rPr lang="en-US" smtClean="0"/>
              <a:t>‹#›</a:t>
            </a:fld>
            <a:endParaRPr lang="en-US"/>
          </a:p>
        </p:txBody>
      </p:sp>
    </p:spTree>
    <p:extLst>
      <p:ext uri="{BB962C8B-B14F-4D97-AF65-F5344CB8AC3E}">
        <p14:creationId xmlns:p14="http://schemas.microsoft.com/office/powerpoint/2010/main" val="344336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9981B7A-DCA7-4E46-A2A0-9BC053CA059F}" type="datetimeFigureOut">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31720" y="6459785"/>
            <a:ext cx="1312025" cy="365125"/>
          </a:xfrm>
          <a:prstGeom prst="rect">
            <a:avLst/>
          </a:prstGeom>
        </p:spPr>
        <p:txBody>
          <a:bodyPr/>
          <a:lstStyle/>
          <a:p>
            <a:fld id="{F355FADB-B64F-4E85-8D31-602ABE64101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82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nchor="t">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89981B7A-DCA7-4E46-A2A0-9BC053CA059F}" type="datetimeFigureOut">
              <a:rPr lang="en-US" smtClean="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249539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nchor="t">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89981B7A-DCA7-4E46-A2A0-9BC053CA059F}" type="datetimeFigureOut">
              <a:rPr lang="en-US" smtClean="0"/>
              <a:t>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1156851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89981B7A-DCA7-4E46-A2A0-9BC053CA059F}" type="datetimeFigureOut">
              <a:rPr lang="en-US" smtClean="0"/>
              <a:t>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72085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89981B7A-DCA7-4E46-A2A0-9BC053CA059F}" type="datetimeFigureOut">
              <a:rPr lang="en-US" smtClean="0"/>
              <a:t>2/3/2021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F355FADB-B64F-4E85-8D31-602ABE641014}" type="slidenum">
              <a:rPr lang="en-US" smtClean="0"/>
              <a:t>‹#›</a:t>
            </a:fld>
            <a:endParaRPr lang="en-US" dirty="0"/>
          </a:p>
        </p:txBody>
      </p:sp>
      <p:pic>
        <p:nvPicPr>
          <p:cNvPr id="10" name="Picture 9">
            <a:extLst>
              <a:ext uri="{FF2B5EF4-FFF2-40B4-BE49-F238E27FC236}">
                <a16:creationId xmlns:a16="http://schemas.microsoft.com/office/drawing/2014/main" id="{423EFF99-8F70-48D7-9FA5-56BC3119B0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5340" y="5976982"/>
            <a:ext cx="1301319" cy="1301319"/>
          </a:xfrm>
          <a:prstGeom prst="rect">
            <a:avLst/>
          </a:prstGeom>
        </p:spPr>
      </p:pic>
    </p:spTree>
    <p:extLst>
      <p:ext uri="{BB962C8B-B14F-4D97-AF65-F5344CB8AC3E}">
        <p14:creationId xmlns:p14="http://schemas.microsoft.com/office/powerpoint/2010/main" val="343915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userDrawn="1"/>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64074" y="7093268"/>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pic>
        <p:nvPicPr>
          <p:cNvPr id="11" name="Picture 10">
            <a:extLst>
              <a:ext uri="{FF2B5EF4-FFF2-40B4-BE49-F238E27FC236}">
                <a16:creationId xmlns:a16="http://schemas.microsoft.com/office/drawing/2014/main" id="{7CAA470E-F075-49A9-8553-979EE8F58363}"/>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5716524" y="6262871"/>
            <a:ext cx="758952" cy="758952"/>
          </a:xfrm>
          <a:prstGeom prst="rect">
            <a:avLst/>
          </a:prstGeom>
        </p:spPr>
      </p:pic>
    </p:spTree>
    <p:extLst>
      <p:ext uri="{BB962C8B-B14F-4D97-AF65-F5344CB8AC3E}">
        <p14:creationId xmlns:p14="http://schemas.microsoft.com/office/powerpoint/2010/main" val="4200048862"/>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9" r:id="rId3"/>
    <p:sldLayoutId id="2147483675" r:id="rId4"/>
    <p:sldLayoutId id="2147483661" r:id="rId5"/>
    <p:sldLayoutId id="2147483664" r:id="rId6"/>
    <p:sldLayoutId id="2147483665" r:id="rId7"/>
    <p:sldLayoutId id="2147483666" r:id="rId8"/>
    <p:sldLayoutId id="2147483667" r:id="rId9"/>
    <p:sldLayoutId id="2147483668" r:id="rId10"/>
    <p:sldLayoutId id="2147483671" r:id="rId11"/>
    <p:sldLayoutId id="2147483677"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9" r:id="rId21"/>
    <p:sldLayoutId id="2147483690" r:id="rId22"/>
    <p:sldLayoutId id="2147483691" r:id="rId23"/>
    <p:sldLayoutId id="2147483692" r:id="rId24"/>
    <p:sldLayoutId id="2147483694" r:id="rId25"/>
    <p:sldLayoutId id="2147483696" r:id="rId26"/>
    <p:sldLayoutId id="2147483698" r:id="rId27"/>
    <p:sldLayoutId id="2147483699" r:id="rId28"/>
    <p:sldLayoutId id="2147483700" r:id="rId29"/>
  </p:sldLayoutIdLst>
  <p:txStyles>
    <p:titleStyle>
      <a:lvl1pPr algn="l" defTabSz="914400" rtl="0" eaLnBrk="1" latinLnBrk="0" hangingPunct="1">
        <a:lnSpc>
          <a:spcPct val="85000"/>
        </a:lnSpc>
        <a:spcBef>
          <a:spcPct val="0"/>
        </a:spcBef>
        <a:buNone/>
        <a:defRPr sz="4800" kern="1200" spc="-50" baseline="0">
          <a:solidFill>
            <a:schemeClr val="accent2"/>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accent2"/>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0304D3-FCED-4D93-BA92-FBAB67B259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437A87-D1F0-451D-A7CF-393FA41F0A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B49BB3-E3A0-4FD9-B15E-6AFB49C38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3472E-716C-41BE-AF5F-C309D8B4B79E}" type="datetimeFigureOut">
              <a:rPr lang="en-US" smtClean="0"/>
              <a:t>2/3/2021</a:t>
            </a:fld>
            <a:endParaRPr lang="en-US"/>
          </a:p>
        </p:txBody>
      </p:sp>
      <p:sp>
        <p:nvSpPr>
          <p:cNvPr id="5" name="Footer Placeholder 4">
            <a:extLst>
              <a:ext uri="{FF2B5EF4-FFF2-40B4-BE49-F238E27FC236}">
                <a16:creationId xmlns:a16="http://schemas.microsoft.com/office/drawing/2014/main" id="{67C56A88-80C4-488E-A341-D32120E74F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3BF439-66EA-49A2-BA02-208CF0653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30758-A7A4-4BCD-A623-C753CBBA336D}" type="slidenum">
              <a:rPr lang="en-US" smtClean="0"/>
              <a:t>‹#›</a:t>
            </a:fld>
            <a:endParaRPr lang="en-US"/>
          </a:p>
        </p:txBody>
      </p:sp>
    </p:spTree>
    <p:extLst>
      <p:ext uri="{BB962C8B-B14F-4D97-AF65-F5344CB8AC3E}">
        <p14:creationId xmlns:p14="http://schemas.microsoft.com/office/powerpoint/2010/main" val="139626813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hyperlink" Target="https://www.youtube.com/channel/UC-RYKZWsYPEKRYD7GQJrkOg/videos" TargetMode="External"/><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7.jpeg"/><Relationship Id="rId1" Type="http://schemas.openxmlformats.org/officeDocument/2006/relationships/slideLayout" Target="../slideLayouts/slideLayout35.xml"/><Relationship Id="rId6" Type="http://schemas.openxmlformats.org/officeDocument/2006/relationships/hyperlink" Target="https://www.sco.idaho.gov/LivePages/luma_-welcome-to-luma-series.aspx" TargetMode="External"/><Relationship Id="rId11" Type="http://schemas.openxmlformats.org/officeDocument/2006/relationships/image" Target="../media/image24.png"/><Relationship Id="rId5" Type="http://schemas.openxmlformats.org/officeDocument/2006/relationships/hyperlink" Target="https://mailchi.mp/c77b25c8776a/system-integration-testing-sit-cycle-1-recap" TargetMode="External"/><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 Id="rId14" Type="http://schemas.openxmlformats.org/officeDocument/2006/relationships/hyperlink" Target="https://app.smartsheet.com/b/form/3ba8bc6a20e840948b46ff959e9a104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app.smartsheet.com/b/form/1ec5e202307445a698f3a0f41f01d882"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hyperlink" Target="https://www.sco.idaho.gov/LivePages/luma_-welcome-to-luma-series.aspx" TargetMode="External"/><Relationship Id="rId4" Type="http://schemas.openxmlformats.org/officeDocument/2006/relationships/hyperlink" Target="https://mailchi.mp/c77b25c8776a/system-integration-testing-sit-cycle-1-recap"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mailto:adoench@sco.Idaho.gov" TargetMode="External"/><Relationship Id="rId3" Type="http://schemas.openxmlformats.org/officeDocument/2006/relationships/hyperlink" Target="mailto:luma@sco.idaho.gov" TargetMode="External"/><Relationship Id="rId7" Type="http://schemas.openxmlformats.org/officeDocument/2006/relationships/hyperlink" Target="mailto:tfuller@sco.Idaho.gov" TargetMode="External"/><Relationship Id="rId2" Type="http://schemas.openxmlformats.org/officeDocument/2006/relationships/hyperlink" Target="mailto:mreathaford@sco.Idaho.gov" TargetMode="External"/><Relationship Id="rId1" Type="http://schemas.openxmlformats.org/officeDocument/2006/relationships/slideLayout" Target="../slideLayouts/slideLayout10.xml"/><Relationship Id="rId6" Type="http://schemas.openxmlformats.org/officeDocument/2006/relationships/hyperlink" Target="mailto:clehosit@sco.Idaho.gov" TargetMode="External"/><Relationship Id="rId5" Type="http://schemas.openxmlformats.org/officeDocument/2006/relationships/hyperlink" Target="mailto:dblackmer@sco.Idaho.gov" TargetMode="External"/><Relationship Id="rId4" Type="http://schemas.openxmlformats.org/officeDocument/2006/relationships/hyperlink" Target="mailto:hribordy@sco.Idaho.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cid:3d97f8d6-f37b-4f59-94d9-e8775487e89d@lan.sco.idaho.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538" b="56700"/>
          <a:stretch/>
        </p:blipFill>
        <p:spPr>
          <a:xfrm>
            <a:off x="-11622" y="4585872"/>
            <a:ext cx="12192001" cy="1629624"/>
          </a:xfrm>
          <a:prstGeom prst="rect">
            <a:avLst/>
          </a:prstGeom>
        </p:spPr>
      </p:pic>
      <p:pic>
        <p:nvPicPr>
          <p:cNvPr id="7" name="Picture 6"/>
          <p:cNvPicPr>
            <a:picLocks noChangeAspect="1"/>
          </p:cNvPicPr>
          <p:nvPr/>
        </p:nvPicPr>
        <p:blipFill rotWithShape="1">
          <a:blip r:embed="rId4"/>
          <a:srcRect l="77385" t="15682" r="2464" b="57878"/>
          <a:stretch/>
        </p:blipFill>
        <p:spPr>
          <a:xfrm>
            <a:off x="5655899" y="5124107"/>
            <a:ext cx="289932" cy="325615"/>
          </a:xfrm>
          <a:prstGeom prst="rect">
            <a:avLst/>
          </a:prstGeom>
        </p:spPr>
      </p:pic>
      <p:pic>
        <p:nvPicPr>
          <p:cNvPr id="8" name="Picture 7"/>
          <p:cNvPicPr>
            <a:picLocks noChangeAspect="1"/>
          </p:cNvPicPr>
          <p:nvPr/>
        </p:nvPicPr>
        <p:blipFill rotWithShape="1">
          <a:blip r:embed="rId5"/>
          <a:srcRect l="76951" t="44956" r="5068" b="34501"/>
          <a:stretch/>
        </p:blipFill>
        <p:spPr>
          <a:xfrm>
            <a:off x="5655899" y="5486747"/>
            <a:ext cx="258708" cy="254247"/>
          </a:xfrm>
          <a:prstGeom prst="rect">
            <a:avLst/>
          </a:prstGeom>
        </p:spPr>
      </p:pic>
      <p:pic>
        <p:nvPicPr>
          <p:cNvPr id="9" name="Picture 8"/>
          <p:cNvPicPr>
            <a:picLocks noChangeAspect="1"/>
          </p:cNvPicPr>
          <p:nvPr/>
        </p:nvPicPr>
        <p:blipFill rotWithShape="1">
          <a:blip r:embed="rId5"/>
          <a:srcRect l="65481" t="64779" r="17778" b="15758"/>
          <a:stretch/>
        </p:blipFill>
        <p:spPr>
          <a:xfrm>
            <a:off x="5489338" y="5728204"/>
            <a:ext cx="240867" cy="240866"/>
          </a:xfrm>
          <a:prstGeom prst="rect">
            <a:avLst/>
          </a:prstGeom>
        </p:spPr>
      </p:pic>
      <p:pic>
        <p:nvPicPr>
          <p:cNvPr id="10" name="Picture 9"/>
          <p:cNvPicPr>
            <a:picLocks noChangeAspect="1"/>
          </p:cNvPicPr>
          <p:nvPr/>
        </p:nvPicPr>
        <p:blipFill rotWithShape="1">
          <a:blip r:embed="rId5"/>
          <a:srcRect l="48760" t="74102" r="34809" b="7877"/>
          <a:stretch/>
        </p:blipFill>
        <p:spPr>
          <a:xfrm>
            <a:off x="5249735" y="5850202"/>
            <a:ext cx="236406" cy="223025"/>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41300" t="37659" r="56919" b="59008"/>
          <a:stretch/>
        </p:blipFill>
        <p:spPr>
          <a:xfrm>
            <a:off x="5036167" y="5835244"/>
            <a:ext cx="217130" cy="228600"/>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39801" t="36788" r="58590" b="60440"/>
          <a:stretch/>
        </p:blipFill>
        <p:spPr>
          <a:xfrm>
            <a:off x="4852215" y="5774402"/>
            <a:ext cx="196112" cy="190124"/>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38146" t="32561" r="60406" b="65019"/>
          <a:stretch/>
        </p:blipFill>
        <p:spPr>
          <a:xfrm>
            <a:off x="4650256" y="5487175"/>
            <a:ext cx="176525" cy="165933"/>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38827" t="34854" r="59902" b="62687"/>
          <a:stretch/>
        </p:blipFill>
        <p:spPr>
          <a:xfrm>
            <a:off x="4731684" y="5640356"/>
            <a:ext cx="154879" cy="168700"/>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38047" t="30252" r="60665" b="67456"/>
          <a:stretch/>
        </p:blipFill>
        <p:spPr>
          <a:xfrm>
            <a:off x="4640054" y="5322103"/>
            <a:ext cx="157163" cy="157162"/>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38038" t="28022" r="60751" b="69895"/>
          <a:stretch/>
        </p:blipFill>
        <p:spPr>
          <a:xfrm>
            <a:off x="4637249" y="5172258"/>
            <a:ext cx="147638" cy="142875"/>
          </a:xfrm>
          <a:prstGeom prst="rect">
            <a:avLst/>
          </a:prstGeom>
        </p:spPr>
      </p:pic>
      <p:sp>
        <p:nvSpPr>
          <p:cNvPr id="3" name="TextBox 2"/>
          <p:cNvSpPr txBox="1"/>
          <p:nvPr/>
        </p:nvSpPr>
        <p:spPr>
          <a:xfrm>
            <a:off x="-57945" y="1204892"/>
            <a:ext cx="12192000" cy="1169551"/>
          </a:xfrm>
          <a:prstGeom prst="rect">
            <a:avLst/>
          </a:prstGeom>
          <a:noFill/>
        </p:spPr>
        <p:txBody>
          <a:bodyPr wrap="square" rtlCol="0">
            <a:spAutoFit/>
          </a:bodyPr>
          <a:lstStyle/>
          <a:p>
            <a:pPr algn="ctr"/>
            <a:r>
              <a:rPr lang="en-US" sz="7000" dirty="0">
                <a:solidFill>
                  <a:srgbClr val="092F57"/>
                </a:solidFill>
                <a:latin typeface="Arial" panose="020B0604020202020204" pitchFamily="34" charset="0"/>
                <a:cs typeface="Arial" panose="020B0604020202020204" pitchFamily="34" charset="0"/>
              </a:rPr>
              <a:t>Change Liaison Meeting</a:t>
            </a:r>
          </a:p>
        </p:txBody>
      </p:sp>
      <p:sp>
        <p:nvSpPr>
          <p:cNvPr id="22" name="TextBox 21"/>
          <p:cNvSpPr txBox="1"/>
          <p:nvPr/>
        </p:nvSpPr>
        <p:spPr>
          <a:xfrm>
            <a:off x="-150169" y="2806915"/>
            <a:ext cx="12192000" cy="461665"/>
          </a:xfrm>
          <a:prstGeom prst="rect">
            <a:avLst/>
          </a:prstGeom>
          <a:noFill/>
        </p:spPr>
        <p:txBody>
          <a:bodyPr wrap="square" rtlCol="0">
            <a:spAutoFit/>
          </a:bodyPr>
          <a:lstStyle/>
          <a:p>
            <a:pPr algn="ctr"/>
            <a:r>
              <a:rPr lang="en-US" sz="2400" dirty="0">
                <a:solidFill>
                  <a:srgbClr val="092F57"/>
                </a:solidFill>
                <a:latin typeface="Arial" panose="020B0604020202020204" pitchFamily="34" charset="0"/>
                <a:cs typeface="Arial" panose="020B0604020202020204" pitchFamily="34" charset="0"/>
              </a:rPr>
              <a:t>February 3</a:t>
            </a:r>
            <a:r>
              <a:rPr lang="en-US" sz="2400" baseline="30000" dirty="0">
                <a:solidFill>
                  <a:srgbClr val="092F57"/>
                </a:solidFill>
                <a:latin typeface="Arial" panose="020B0604020202020204" pitchFamily="34" charset="0"/>
                <a:cs typeface="Arial" panose="020B0604020202020204" pitchFamily="34" charset="0"/>
              </a:rPr>
              <a:t>rd</a:t>
            </a:r>
            <a:r>
              <a:rPr lang="en-US" sz="2400" dirty="0">
                <a:solidFill>
                  <a:srgbClr val="092F57"/>
                </a:solidFill>
                <a:latin typeface="Arial" panose="020B0604020202020204" pitchFamily="34" charset="0"/>
                <a:cs typeface="Arial" panose="020B0604020202020204" pitchFamily="34" charset="0"/>
              </a:rPr>
              <a:t>, 2021</a:t>
            </a:r>
            <a:endParaRPr lang="en-US" sz="2000" dirty="0">
              <a:solidFill>
                <a:srgbClr val="092F57"/>
              </a:solidFill>
              <a:latin typeface="Arial" panose="020B0604020202020204" pitchFamily="34" charset="0"/>
              <a:cs typeface="Arial" panose="020B0604020202020204" pitchFamily="34" charset="0"/>
            </a:endParaRPr>
          </a:p>
        </p:txBody>
      </p:sp>
      <p:sp>
        <p:nvSpPr>
          <p:cNvPr id="17" name="Slide Number Placeholder 2">
            <a:extLst>
              <a:ext uri="{FF2B5EF4-FFF2-40B4-BE49-F238E27FC236}">
                <a16:creationId xmlns:a16="http://schemas.microsoft.com/office/drawing/2014/main" id="{263A3199-0BA3-4306-B0FB-56AA320DFEC6}"/>
              </a:ext>
            </a:extLst>
          </p:cNvPr>
          <p:cNvSpPr>
            <a:spLocks noGrp="1"/>
          </p:cNvSpPr>
          <p:nvPr>
            <p:ph type="sldNum" sz="quarter" idx="12"/>
          </p:nvPr>
        </p:nvSpPr>
        <p:spPr/>
        <p:txBody>
          <a:bodyPr/>
          <a:lstStyle/>
          <a:p>
            <a:pPr>
              <a:defRPr/>
            </a:pPr>
            <a:fld id="{E993B956-EC48-49C8-A8DD-0FEF051B4709}" type="slidenum">
              <a:rPr lang="en-US" smtClean="0"/>
              <a:pPr>
                <a:defRPr/>
              </a:pPr>
              <a:t>1</a:t>
            </a:fld>
            <a:endParaRPr lang="en-US" dirty="0"/>
          </a:p>
        </p:txBody>
      </p:sp>
      <p:pic>
        <p:nvPicPr>
          <p:cNvPr id="29" name="Picture 28">
            <a:extLst>
              <a:ext uri="{FF2B5EF4-FFF2-40B4-BE49-F238E27FC236}">
                <a16:creationId xmlns:a16="http://schemas.microsoft.com/office/drawing/2014/main" id="{67B31041-85BA-479C-AD39-9E3E3996A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2042" y="6435120"/>
            <a:ext cx="1312026" cy="339317"/>
          </a:xfrm>
          <a:prstGeom prst="rect">
            <a:avLst/>
          </a:prstGeom>
        </p:spPr>
      </p:pic>
      <p:cxnSp>
        <p:nvCxnSpPr>
          <p:cNvPr id="18" name="Straight Connector 17">
            <a:extLst>
              <a:ext uri="{FF2B5EF4-FFF2-40B4-BE49-F238E27FC236}">
                <a16:creationId xmlns:a16="http://schemas.microsoft.com/office/drawing/2014/main" id="{62E7C22A-4FD7-41A6-AD70-C92F08704CF2}"/>
              </a:ext>
            </a:extLst>
          </p:cNvPr>
          <p:cNvCxnSpPr/>
          <p:nvPr/>
        </p:nvCxnSpPr>
        <p:spPr>
          <a:xfrm>
            <a:off x="3099800" y="2606015"/>
            <a:ext cx="579711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732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childTnLst>
                          </p:cTn>
                        </p:par>
                        <p:par>
                          <p:cTn id="8" fill="hold">
                            <p:stCondLst>
                              <p:cond delay="250"/>
                            </p:stCondLst>
                            <p:childTnLst>
                              <p:par>
                                <p:cTn id="9" presetID="26" presetClass="emph" presetSubtype="0" fill="hold" nodeType="afterEffect">
                                  <p:stCondLst>
                                    <p:cond delay="0"/>
                                  </p:stCondLst>
                                  <p:childTnLst>
                                    <p:animEffect transition="out" filter="fade">
                                      <p:cBhvr>
                                        <p:cTn id="10" dur="250" tmFilter="0, 0; .2, .5; .8, .5; 1, 0"/>
                                        <p:tgtEl>
                                          <p:spTgt spid="16"/>
                                        </p:tgtEl>
                                      </p:cBhvr>
                                    </p:animEffect>
                                    <p:animScale>
                                      <p:cBhvr>
                                        <p:cTn id="11" dur="125" autoRev="1" fill="hold"/>
                                        <p:tgtEl>
                                          <p:spTgt spid="16"/>
                                        </p:tgtEl>
                                      </p:cBhvr>
                                      <p:by x="105000" y="105000"/>
                                    </p:animScale>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50"/>
                                        <p:tgtEl>
                                          <p:spTgt spid="15"/>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250" tmFilter="0, 0; .2, .5; .8, .5; 1, 0"/>
                                        <p:tgtEl>
                                          <p:spTgt spid="15"/>
                                        </p:tgtEl>
                                      </p:cBhvr>
                                    </p:animEffect>
                                    <p:animScale>
                                      <p:cBhvr>
                                        <p:cTn id="18" dur="125" autoRev="1" fill="hold"/>
                                        <p:tgtEl>
                                          <p:spTgt spid="15"/>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50"/>
                                        <p:tgtEl>
                                          <p:spTgt spid="13"/>
                                        </p:tgtEl>
                                      </p:cBhvr>
                                    </p:animEffect>
                                  </p:childTnLst>
                                </p:cTn>
                              </p:par>
                            </p:childTnLst>
                          </p:cTn>
                        </p:par>
                        <p:par>
                          <p:cTn id="22" fill="hold">
                            <p:stCondLst>
                              <p:cond delay="750"/>
                            </p:stCondLst>
                            <p:childTnLst>
                              <p:par>
                                <p:cTn id="23" presetID="26" presetClass="emph" presetSubtype="0" fill="hold" nodeType="afterEffect">
                                  <p:stCondLst>
                                    <p:cond delay="0"/>
                                  </p:stCondLst>
                                  <p:childTnLst>
                                    <p:animEffect transition="out" filter="fade">
                                      <p:cBhvr>
                                        <p:cTn id="24" dur="250" tmFilter="0, 0; .2, .5; .8, .5; 1, 0"/>
                                        <p:tgtEl>
                                          <p:spTgt spid="13"/>
                                        </p:tgtEl>
                                      </p:cBhvr>
                                    </p:animEffect>
                                    <p:animScale>
                                      <p:cBhvr>
                                        <p:cTn id="25" dur="125" autoRev="1" fill="hold"/>
                                        <p:tgtEl>
                                          <p:spTgt spid="13"/>
                                        </p:tgtEl>
                                      </p:cBhvr>
                                      <p:by x="105000" y="105000"/>
                                    </p:animScale>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250" tmFilter="0, 0; .2, .5; .8, .5; 1, 0"/>
                                        <p:tgtEl>
                                          <p:spTgt spid="14"/>
                                        </p:tgtEl>
                                      </p:cBhvr>
                                    </p:animEffect>
                                    <p:animScale>
                                      <p:cBhvr>
                                        <p:cTn id="32" dur="125" autoRev="1" fill="hold"/>
                                        <p:tgtEl>
                                          <p:spTgt spid="14"/>
                                        </p:tgtEl>
                                      </p:cBhvr>
                                      <p:by x="105000" y="105000"/>
                                    </p:animScale>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childTnLst>
                          </p:cTn>
                        </p:par>
                        <p:par>
                          <p:cTn id="36" fill="hold">
                            <p:stCondLst>
                              <p:cond delay="1250"/>
                            </p:stCondLst>
                            <p:childTnLst>
                              <p:par>
                                <p:cTn id="37" presetID="26" presetClass="emph" presetSubtype="0" fill="hold" nodeType="afterEffect">
                                  <p:stCondLst>
                                    <p:cond delay="0"/>
                                  </p:stCondLst>
                                  <p:childTnLst>
                                    <p:animEffect transition="out" filter="fade">
                                      <p:cBhvr>
                                        <p:cTn id="38" dur="250" tmFilter="0, 0; .2, .5; .8, .5; 1, 0"/>
                                        <p:tgtEl>
                                          <p:spTgt spid="12"/>
                                        </p:tgtEl>
                                      </p:cBhvr>
                                    </p:animEffect>
                                    <p:animScale>
                                      <p:cBhvr>
                                        <p:cTn id="39" dur="125" autoRev="1" fill="hold"/>
                                        <p:tgtEl>
                                          <p:spTgt spid="12"/>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50"/>
                                        <p:tgtEl>
                                          <p:spTgt spid="11"/>
                                        </p:tgtEl>
                                      </p:cBhvr>
                                    </p:animEffect>
                                  </p:childTnLst>
                                </p:cTn>
                              </p:par>
                            </p:childTnLst>
                          </p:cTn>
                        </p:par>
                        <p:par>
                          <p:cTn id="43" fill="hold">
                            <p:stCondLst>
                              <p:cond delay="1500"/>
                            </p:stCondLst>
                            <p:childTnLst>
                              <p:par>
                                <p:cTn id="44" presetID="26" presetClass="emph" presetSubtype="0" fill="hold" nodeType="afterEffect">
                                  <p:stCondLst>
                                    <p:cond delay="0"/>
                                  </p:stCondLst>
                                  <p:childTnLst>
                                    <p:animEffect transition="out" filter="fade">
                                      <p:cBhvr>
                                        <p:cTn id="45" dur="250" tmFilter="0, 0; .2, .5; .8, .5; 1, 0"/>
                                        <p:tgtEl>
                                          <p:spTgt spid="11"/>
                                        </p:tgtEl>
                                      </p:cBhvr>
                                    </p:animEffect>
                                    <p:animScale>
                                      <p:cBhvr>
                                        <p:cTn id="46" dur="125" autoRev="1" fill="hold"/>
                                        <p:tgtEl>
                                          <p:spTgt spid="11"/>
                                        </p:tgtEl>
                                      </p:cBhvr>
                                      <p:by x="105000" y="105000"/>
                                    </p:animScale>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childTnLst>
                                </p:cTn>
                              </p:par>
                            </p:childTnLst>
                          </p:cTn>
                        </p:par>
                        <p:par>
                          <p:cTn id="50" fill="hold">
                            <p:stCondLst>
                              <p:cond delay="1750"/>
                            </p:stCondLst>
                            <p:childTnLst>
                              <p:par>
                                <p:cTn id="51" presetID="26" presetClass="emph" presetSubtype="0" fill="hold" nodeType="afterEffect">
                                  <p:stCondLst>
                                    <p:cond delay="0"/>
                                  </p:stCondLst>
                                  <p:childTnLst>
                                    <p:animEffect transition="out" filter="fade">
                                      <p:cBhvr>
                                        <p:cTn id="52" dur="250" tmFilter="0, 0; .2, .5; .8, .5; 1, 0"/>
                                        <p:tgtEl>
                                          <p:spTgt spid="10"/>
                                        </p:tgtEl>
                                      </p:cBhvr>
                                    </p:animEffect>
                                    <p:animScale>
                                      <p:cBhvr>
                                        <p:cTn id="53" dur="125" autoRev="1" fill="hold"/>
                                        <p:tgtEl>
                                          <p:spTgt spid="10"/>
                                        </p:tgtEl>
                                      </p:cBhvr>
                                      <p:by x="105000" y="105000"/>
                                    </p:animScale>
                                  </p:childTnLst>
                                </p:cTn>
                              </p:par>
                              <p:par>
                                <p:cTn id="54" presetID="10"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250"/>
                                        <p:tgtEl>
                                          <p:spTgt spid="9"/>
                                        </p:tgtEl>
                                      </p:cBhvr>
                                    </p:animEffect>
                                  </p:childTnLst>
                                </p:cTn>
                              </p:par>
                            </p:childTnLst>
                          </p:cTn>
                        </p:par>
                        <p:par>
                          <p:cTn id="57" fill="hold">
                            <p:stCondLst>
                              <p:cond delay="2000"/>
                            </p:stCondLst>
                            <p:childTnLst>
                              <p:par>
                                <p:cTn id="58" presetID="26" presetClass="emph" presetSubtype="0" fill="hold" nodeType="afterEffect">
                                  <p:stCondLst>
                                    <p:cond delay="0"/>
                                  </p:stCondLst>
                                  <p:childTnLst>
                                    <p:animEffect transition="out" filter="fade">
                                      <p:cBhvr>
                                        <p:cTn id="59" dur="250" tmFilter="0, 0; .2, .5; .8, .5; 1, 0"/>
                                        <p:tgtEl>
                                          <p:spTgt spid="9"/>
                                        </p:tgtEl>
                                      </p:cBhvr>
                                    </p:animEffect>
                                    <p:animScale>
                                      <p:cBhvr>
                                        <p:cTn id="60" dur="125" autoRev="1" fill="hold"/>
                                        <p:tgtEl>
                                          <p:spTgt spid="9"/>
                                        </p:tgtEl>
                                      </p:cBhvr>
                                      <p:by x="105000" y="105000"/>
                                    </p:animScale>
                                  </p:childTnLst>
                                </p:cTn>
                              </p:par>
                              <p:par>
                                <p:cTn id="61" presetID="10"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50"/>
                                        <p:tgtEl>
                                          <p:spTgt spid="8"/>
                                        </p:tgtEl>
                                      </p:cBhvr>
                                    </p:animEffect>
                                  </p:childTnLst>
                                </p:cTn>
                              </p:par>
                            </p:childTnLst>
                          </p:cTn>
                        </p:par>
                        <p:par>
                          <p:cTn id="64" fill="hold">
                            <p:stCondLst>
                              <p:cond delay="2250"/>
                            </p:stCondLst>
                            <p:childTnLst>
                              <p:par>
                                <p:cTn id="65" presetID="26" presetClass="emph" presetSubtype="0" fill="hold" nodeType="afterEffect">
                                  <p:stCondLst>
                                    <p:cond delay="0"/>
                                  </p:stCondLst>
                                  <p:childTnLst>
                                    <p:animEffect transition="out" filter="fade">
                                      <p:cBhvr>
                                        <p:cTn id="66" dur="250" tmFilter="0, 0; .2, .5; .8, .5; 1, 0"/>
                                        <p:tgtEl>
                                          <p:spTgt spid="8"/>
                                        </p:tgtEl>
                                      </p:cBhvr>
                                    </p:animEffect>
                                    <p:animScale>
                                      <p:cBhvr>
                                        <p:cTn id="67" dur="125" autoRev="1" fill="hold"/>
                                        <p:tgtEl>
                                          <p:spTgt spid="8"/>
                                        </p:tgtEl>
                                      </p:cBhvr>
                                      <p:by x="105000" y="105000"/>
                                    </p:animScale>
                                  </p:childTnLst>
                                </p:cTn>
                              </p:par>
                              <p:par>
                                <p:cTn id="68" presetID="10" presetClass="entr" presetSubtype="0" fill="hold"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250"/>
                                        <p:tgtEl>
                                          <p:spTgt spid="7"/>
                                        </p:tgtEl>
                                      </p:cBhvr>
                                    </p:animEffect>
                                  </p:childTnLst>
                                </p:cTn>
                              </p:par>
                            </p:childTnLst>
                          </p:cTn>
                        </p:par>
                        <p:par>
                          <p:cTn id="71" fill="hold">
                            <p:stCondLst>
                              <p:cond delay="2500"/>
                            </p:stCondLst>
                            <p:childTnLst>
                              <p:par>
                                <p:cTn id="72" presetID="26" presetClass="emph" presetSubtype="0" fill="hold" nodeType="afterEffect">
                                  <p:stCondLst>
                                    <p:cond delay="0"/>
                                  </p:stCondLst>
                                  <p:childTnLst>
                                    <p:animEffect transition="out" filter="fade">
                                      <p:cBhvr>
                                        <p:cTn id="73" dur="250" tmFilter="0, 0; .2, .5; .8, .5; 1, 0"/>
                                        <p:tgtEl>
                                          <p:spTgt spid="7"/>
                                        </p:tgtEl>
                                      </p:cBhvr>
                                    </p:animEffect>
                                    <p:animScale>
                                      <p:cBhvr>
                                        <p:cTn id="74" dur="125" autoRev="1" fill="hold"/>
                                        <p:tgtEl>
                                          <p:spTgt spid="7"/>
                                        </p:tgtEl>
                                      </p:cBhvr>
                                      <p:by x="105000" y="105000"/>
                                    </p:animScale>
                                  </p:childTnLst>
                                </p:cTn>
                              </p:par>
                            </p:childTnLst>
                          </p:cTn>
                        </p:par>
                        <p:par>
                          <p:cTn id="75" fill="hold">
                            <p:stCondLst>
                              <p:cond delay="2750"/>
                            </p:stCondLst>
                            <p:childTnLst>
                              <p:par>
                                <p:cTn id="76" presetID="10" presetClass="entr" presetSubtype="0" fill="hold" nodeType="afterEffect">
                                  <p:stCondLst>
                                    <p:cond delay="25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750"/>
                                        <p:tgtEl>
                                          <p:spTgt spid="4"/>
                                        </p:tgtEl>
                                      </p:cBhvr>
                                    </p:animEffect>
                                  </p:childTnLst>
                                </p:cTn>
                              </p:par>
                            </p:childTnLst>
                          </p:cTn>
                        </p:par>
                        <p:par>
                          <p:cTn id="79" fill="hold">
                            <p:stCondLst>
                              <p:cond delay="3750"/>
                            </p:stCondLst>
                            <p:childTnLst>
                              <p:par>
                                <p:cTn id="80" presetID="42" presetClass="entr" presetSubtype="0"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anim calcmode="lin" valueType="num">
                                      <p:cBhvr>
                                        <p:cTn id="83" dur="500" fill="hold"/>
                                        <p:tgtEl>
                                          <p:spTgt spid="3"/>
                                        </p:tgtEl>
                                        <p:attrNameLst>
                                          <p:attrName>ppt_x</p:attrName>
                                        </p:attrNameLst>
                                      </p:cBhvr>
                                      <p:tavLst>
                                        <p:tav tm="0">
                                          <p:val>
                                            <p:strVal val="#ppt_x"/>
                                          </p:val>
                                        </p:tav>
                                        <p:tav tm="100000">
                                          <p:val>
                                            <p:strVal val="#ppt_x"/>
                                          </p:val>
                                        </p:tav>
                                      </p:tavLst>
                                    </p:anim>
                                    <p:anim calcmode="lin" valueType="num">
                                      <p:cBhvr>
                                        <p:cTn id="84" dur="500" fill="hold"/>
                                        <p:tgtEl>
                                          <p:spTgt spid="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anim calcmode="lin" valueType="num">
                                      <p:cBhvr>
                                        <p:cTn id="88" dur="500" fill="hold"/>
                                        <p:tgtEl>
                                          <p:spTgt spid="22"/>
                                        </p:tgtEl>
                                        <p:attrNameLst>
                                          <p:attrName>ppt_x</p:attrName>
                                        </p:attrNameLst>
                                      </p:cBhvr>
                                      <p:tavLst>
                                        <p:tav tm="0">
                                          <p:val>
                                            <p:strVal val="#ppt_x"/>
                                          </p:val>
                                        </p:tav>
                                        <p:tav tm="100000">
                                          <p:val>
                                            <p:strVal val="#ppt_x"/>
                                          </p:val>
                                        </p:tav>
                                      </p:tavLst>
                                    </p:anim>
                                    <p:anim calcmode="lin" valueType="num">
                                      <p:cBhvr>
                                        <p:cTn id="8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D56C6E-2BEA-47BF-83DB-2D049A86AFB0}"/>
              </a:ext>
            </a:extLst>
          </p:cNvPr>
          <p:cNvSpPr/>
          <p:nvPr/>
        </p:nvSpPr>
        <p:spPr>
          <a:xfrm>
            <a:off x="216254" y="834795"/>
            <a:ext cx="11636875" cy="572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itle 12"/>
          <p:cNvSpPr txBox="1">
            <a:spLocks/>
          </p:cNvSpPr>
          <p:nvPr/>
        </p:nvSpPr>
        <p:spPr bwMode="auto">
          <a:xfrm>
            <a:off x="522154" y="1216923"/>
            <a:ext cx="11636875" cy="44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300" b="1" kern="1200" baseline="0">
                <a:solidFill>
                  <a:schemeClr val="tx2"/>
                </a:solidFill>
                <a:latin typeface="Arial Bold"/>
                <a:ea typeface="ヒラギノ角ゴ Pro W3" pitchFamily="124" charset="-128"/>
                <a:cs typeface="Arial Bold"/>
              </a:defRPr>
            </a:lvl1pPr>
            <a:lvl2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2pPr>
            <a:lvl3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3pPr>
            <a:lvl4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4pPr>
            <a:lvl5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5pPr>
            <a:lvl6pPr marL="4572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6pPr>
            <a:lvl7pPr marL="9144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7pPr>
            <a:lvl8pPr marL="13716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8pPr>
            <a:lvl9pPr marL="18288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9pPr>
          </a:lstStyle>
          <a:p>
            <a:endParaRPr lang="en-US" altLang="ja-JP" sz="1467" b="0" dirty="0">
              <a:solidFill>
                <a:schemeClr val="tx1"/>
              </a:solidFill>
              <a:latin typeface="Lucida Sans" panose="020B0602040502020204" pitchFamily="34" charset="0"/>
              <a:cs typeface="Lucida Sans" panose="020B0602040502020204" pitchFamily="34" charset="0"/>
            </a:endParaRPr>
          </a:p>
        </p:txBody>
      </p:sp>
      <p:graphicFrame>
        <p:nvGraphicFramePr>
          <p:cNvPr id="207" name="Table 206">
            <a:extLst>
              <a:ext uri="{FF2B5EF4-FFF2-40B4-BE49-F238E27FC236}">
                <a16:creationId xmlns:a16="http://schemas.microsoft.com/office/drawing/2014/main" id="{15171366-1B37-46F9-987F-1594691A98B2}"/>
              </a:ext>
            </a:extLst>
          </p:cNvPr>
          <p:cNvGraphicFramePr>
            <a:graphicFrameLocks noGrp="1"/>
          </p:cNvGraphicFramePr>
          <p:nvPr>
            <p:extLst/>
          </p:nvPr>
        </p:nvGraphicFramePr>
        <p:xfrm>
          <a:off x="36040" y="1161016"/>
          <a:ext cx="12084594" cy="4756274"/>
        </p:xfrm>
        <a:graphic>
          <a:graphicData uri="http://schemas.openxmlformats.org/drawingml/2006/table">
            <a:tbl>
              <a:tblPr firstRow="1" bandRow="1"/>
              <a:tblGrid>
                <a:gridCol w="228600">
                  <a:extLst>
                    <a:ext uri="{9D8B030D-6E8A-4147-A177-3AD203B41FA5}">
                      <a16:colId xmlns:a16="http://schemas.microsoft.com/office/drawing/2014/main" val="2889556829"/>
                    </a:ext>
                  </a:extLst>
                </a:gridCol>
                <a:gridCol w="290208">
                  <a:extLst>
                    <a:ext uri="{9D8B030D-6E8A-4147-A177-3AD203B41FA5}">
                      <a16:colId xmlns:a16="http://schemas.microsoft.com/office/drawing/2014/main" val="3051355316"/>
                    </a:ext>
                  </a:extLst>
                </a:gridCol>
                <a:gridCol w="259404">
                  <a:extLst>
                    <a:ext uri="{9D8B030D-6E8A-4147-A177-3AD203B41FA5}">
                      <a16:colId xmlns:a16="http://schemas.microsoft.com/office/drawing/2014/main" val="1669576942"/>
                    </a:ext>
                  </a:extLst>
                </a:gridCol>
                <a:gridCol w="259404">
                  <a:extLst>
                    <a:ext uri="{9D8B030D-6E8A-4147-A177-3AD203B41FA5}">
                      <a16:colId xmlns:a16="http://schemas.microsoft.com/office/drawing/2014/main" val="1134006340"/>
                    </a:ext>
                  </a:extLst>
                </a:gridCol>
                <a:gridCol w="259404">
                  <a:extLst>
                    <a:ext uri="{9D8B030D-6E8A-4147-A177-3AD203B41FA5}">
                      <a16:colId xmlns:a16="http://schemas.microsoft.com/office/drawing/2014/main" val="1762622251"/>
                    </a:ext>
                  </a:extLst>
                </a:gridCol>
                <a:gridCol w="259404">
                  <a:extLst>
                    <a:ext uri="{9D8B030D-6E8A-4147-A177-3AD203B41FA5}">
                      <a16:colId xmlns:a16="http://schemas.microsoft.com/office/drawing/2014/main" val="431517693"/>
                    </a:ext>
                  </a:extLst>
                </a:gridCol>
                <a:gridCol w="259404">
                  <a:extLst>
                    <a:ext uri="{9D8B030D-6E8A-4147-A177-3AD203B41FA5}">
                      <a16:colId xmlns:a16="http://schemas.microsoft.com/office/drawing/2014/main" val="3109203086"/>
                    </a:ext>
                  </a:extLst>
                </a:gridCol>
                <a:gridCol w="259404">
                  <a:extLst>
                    <a:ext uri="{9D8B030D-6E8A-4147-A177-3AD203B41FA5}">
                      <a16:colId xmlns:a16="http://schemas.microsoft.com/office/drawing/2014/main" val="2022433513"/>
                    </a:ext>
                  </a:extLst>
                </a:gridCol>
                <a:gridCol w="259404">
                  <a:extLst>
                    <a:ext uri="{9D8B030D-6E8A-4147-A177-3AD203B41FA5}">
                      <a16:colId xmlns:a16="http://schemas.microsoft.com/office/drawing/2014/main" val="2701685071"/>
                    </a:ext>
                  </a:extLst>
                </a:gridCol>
                <a:gridCol w="259404">
                  <a:extLst>
                    <a:ext uri="{9D8B030D-6E8A-4147-A177-3AD203B41FA5}">
                      <a16:colId xmlns:a16="http://schemas.microsoft.com/office/drawing/2014/main" val="1690183239"/>
                    </a:ext>
                  </a:extLst>
                </a:gridCol>
                <a:gridCol w="259404">
                  <a:extLst>
                    <a:ext uri="{9D8B030D-6E8A-4147-A177-3AD203B41FA5}">
                      <a16:colId xmlns:a16="http://schemas.microsoft.com/office/drawing/2014/main" val="421050148"/>
                    </a:ext>
                  </a:extLst>
                </a:gridCol>
                <a:gridCol w="259404">
                  <a:extLst>
                    <a:ext uri="{9D8B030D-6E8A-4147-A177-3AD203B41FA5}">
                      <a16:colId xmlns:a16="http://schemas.microsoft.com/office/drawing/2014/main" val="1695785347"/>
                    </a:ext>
                  </a:extLst>
                </a:gridCol>
                <a:gridCol w="259404">
                  <a:extLst>
                    <a:ext uri="{9D8B030D-6E8A-4147-A177-3AD203B41FA5}">
                      <a16:colId xmlns:a16="http://schemas.microsoft.com/office/drawing/2014/main" val="2902119876"/>
                    </a:ext>
                  </a:extLst>
                </a:gridCol>
                <a:gridCol w="196448">
                  <a:extLst>
                    <a:ext uri="{9D8B030D-6E8A-4147-A177-3AD203B41FA5}">
                      <a16:colId xmlns:a16="http://schemas.microsoft.com/office/drawing/2014/main" val="3693854998"/>
                    </a:ext>
                  </a:extLst>
                </a:gridCol>
                <a:gridCol w="322360">
                  <a:extLst>
                    <a:ext uri="{9D8B030D-6E8A-4147-A177-3AD203B41FA5}">
                      <a16:colId xmlns:a16="http://schemas.microsoft.com/office/drawing/2014/main" val="4166636124"/>
                    </a:ext>
                  </a:extLst>
                </a:gridCol>
                <a:gridCol w="259404">
                  <a:extLst>
                    <a:ext uri="{9D8B030D-6E8A-4147-A177-3AD203B41FA5}">
                      <a16:colId xmlns:a16="http://schemas.microsoft.com/office/drawing/2014/main" val="3994730882"/>
                    </a:ext>
                  </a:extLst>
                </a:gridCol>
                <a:gridCol w="259404">
                  <a:extLst>
                    <a:ext uri="{9D8B030D-6E8A-4147-A177-3AD203B41FA5}">
                      <a16:colId xmlns:a16="http://schemas.microsoft.com/office/drawing/2014/main" val="4012124492"/>
                    </a:ext>
                  </a:extLst>
                </a:gridCol>
                <a:gridCol w="215295">
                  <a:extLst>
                    <a:ext uri="{9D8B030D-6E8A-4147-A177-3AD203B41FA5}">
                      <a16:colId xmlns:a16="http://schemas.microsoft.com/office/drawing/2014/main" val="4068193439"/>
                    </a:ext>
                  </a:extLst>
                </a:gridCol>
                <a:gridCol w="196119">
                  <a:extLst>
                    <a:ext uri="{9D8B030D-6E8A-4147-A177-3AD203B41FA5}">
                      <a16:colId xmlns:a16="http://schemas.microsoft.com/office/drawing/2014/main" val="380504888"/>
                    </a:ext>
                  </a:extLst>
                </a:gridCol>
                <a:gridCol w="259404">
                  <a:extLst>
                    <a:ext uri="{9D8B030D-6E8A-4147-A177-3AD203B41FA5}">
                      <a16:colId xmlns:a16="http://schemas.microsoft.com/office/drawing/2014/main" val="2319174930"/>
                    </a:ext>
                  </a:extLst>
                </a:gridCol>
                <a:gridCol w="259404">
                  <a:extLst>
                    <a:ext uri="{9D8B030D-6E8A-4147-A177-3AD203B41FA5}">
                      <a16:colId xmlns:a16="http://schemas.microsoft.com/office/drawing/2014/main" val="1202977070"/>
                    </a:ext>
                  </a:extLst>
                </a:gridCol>
                <a:gridCol w="259404">
                  <a:extLst>
                    <a:ext uri="{9D8B030D-6E8A-4147-A177-3AD203B41FA5}">
                      <a16:colId xmlns:a16="http://schemas.microsoft.com/office/drawing/2014/main" val="2564279360"/>
                    </a:ext>
                  </a:extLst>
                </a:gridCol>
                <a:gridCol w="259404">
                  <a:extLst>
                    <a:ext uri="{9D8B030D-6E8A-4147-A177-3AD203B41FA5}">
                      <a16:colId xmlns:a16="http://schemas.microsoft.com/office/drawing/2014/main" val="3721763537"/>
                    </a:ext>
                  </a:extLst>
                </a:gridCol>
                <a:gridCol w="259404">
                  <a:extLst>
                    <a:ext uri="{9D8B030D-6E8A-4147-A177-3AD203B41FA5}">
                      <a16:colId xmlns:a16="http://schemas.microsoft.com/office/drawing/2014/main" val="2784559044"/>
                    </a:ext>
                  </a:extLst>
                </a:gridCol>
                <a:gridCol w="259404">
                  <a:extLst>
                    <a:ext uri="{9D8B030D-6E8A-4147-A177-3AD203B41FA5}">
                      <a16:colId xmlns:a16="http://schemas.microsoft.com/office/drawing/2014/main" val="90367337"/>
                    </a:ext>
                  </a:extLst>
                </a:gridCol>
                <a:gridCol w="259404">
                  <a:extLst>
                    <a:ext uri="{9D8B030D-6E8A-4147-A177-3AD203B41FA5}">
                      <a16:colId xmlns:a16="http://schemas.microsoft.com/office/drawing/2014/main" val="4189758370"/>
                    </a:ext>
                  </a:extLst>
                </a:gridCol>
                <a:gridCol w="259404">
                  <a:extLst>
                    <a:ext uri="{9D8B030D-6E8A-4147-A177-3AD203B41FA5}">
                      <a16:colId xmlns:a16="http://schemas.microsoft.com/office/drawing/2014/main" val="709587184"/>
                    </a:ext>
                  </a:extLst>
                </a:gridCol>
                <a:gridCol w="259404">
                  <a:extLst>
                    <a:ext uri="{9D8B030D-6E8A-4147-A177-3AD203B41FA5}">
                      <a16:colId xmlns:a16="http://schemas.microsoft.com/office/drawing/2014/main" val="717801023"/>
                    </a:ext>
                  </a:extLst>
                </a:gridCol>
                <a:gridCol w="259404">
                  <a:extLst>
                    <a:ext uri="{9D8B030D-6E8A-4147-A177-3AD203B41FA5}">
                      <a16:colId xmlns:a16="http://schemas.microsoft.com/office/drawing/2014/main" val="1325793142"/>
                    </a:ext>
                  </a:extLst>
                </a:gridCol>
                <a:gridCol w="259404">
                  <a:extLst>
                    <a:ext uri="{9D8B030D-6E8A-4147-A177-3AD203B41FA5}">
                      <a16:colId xmlns:a16="http://schemas.microsoft.com/office/drawing/2014/main" val="3713763269"/>
                    </a:ext>
                  </a:extLst>
                </a:gridCol>
                <a:gridCol w="259404">
                  <a:extLst>
                    <a:ext uri="{9D8B030D-6E8A-4147-A177-3AD203B41FA5}">
                      <a16:colId xmlns:a16="http://schemas.microsoft.com/office/drawing/2014/main" val="712037288"/>
                    </a:ext>
                  </a:extLst>
                </a:gridCol>
                <a:gridCol w="259404">
                  <a:extLst>
                    <a:ext uri="{9D8B030D-6E8A-4147-A177-3AD203B41FA5}">
                      <a16:colId xmlns:a16="http://schemas.microsoft.com/office/drawing/2014/main" val="1409311844"/>
                    </a:ext>
                  </a:extLst>
                </a:gridCol>
                <a:gridCol w="259404">
                  <a:extLst>
                    <a:ext uri="{9D8B030D-6E8A-4147-A177-3AD203B41FA5}">
                      <a16:colId xmlns:a16="http://schemas.microsoft.com/office/drawing/2014/main" val="1694415533"/>
                    </a:ext>
                  </a:extLst>
                </a:gridCol>
                <a:gridCol w="259404">
                  <a:extLst>
                    <a:ext uri="{9D8B030D-6E8A-4147-A177-3AD203B41FA5}">
                      <a16:colId xmlns:a16="http://schemas.microsoft.com/office/drawing/2014/main" val="2087577534"/>
                    </a:ext>
                  </a:extLst>
                </a:gridCol>
                <a:gridCol w="259404">
                  <a:extLst>
                    <a:ext uri="{9D8B030D-6E8A-4147-A177-3AD203B41FA5}">
                      <a16:colId xmlns:a16="http://schemas.microsoft.com/office/drawing/2014/main" val="3393792748"/>
                    </a:ext>
                  </a:extLst>
                </a:gridCol>
                <a:gridCol w="259404">
                  <a:extLst>
                    <a:ext uri="{9D8B030D-6E8A-4147-A177-3AD203B41FA5}">
                      <a16:colId xmlns:a16="http://schemas.microsoft.com/office/drawing/2014/main" val="3919084950"/>
                    </a:ext>
                  </a:extLst>
                </a:gridCol>
                <a:gridCol w="259404">
                  <a:extLst>
                    <a:ext uri="{9D8B030D-6E8A-4147-A177-3AD203B41FA5}">
                      <a16:colId xmlns:a16="http://schemas.microsoft.com/office/drawing/2014/main" val="2063741902"/>
                    </a:ext>
                  </a:extLst>
                </a:gridCol>
                <a:gridCol w="259404">
                  <a:extLst>
                    <a:ext uri="{9D8B030D-6E8A-4147-A177-3AD203B41FA5}">
                      <a16:colId xmlns:a16="http://schemas.microsoft.com/office/drawing/2014/main" val="2893059035"/>
                    </a:ext>
                  </a:extLst>
                </a:gridCol>
                <a:gridCol w="259404">
                  <a:extLst>
                    <a:ext uri="{9D8B030D-6E8A-4147-A177-3AD203B41FA5}">
                      <a16:colId xmlns:a16="http://schemas.microsoft.com/office/drawing/2014/main" val="2994222386"/>
                    </a:ext>
                  </a:extLst>
                </a:gridCol>
                <a:gridCol w="259404">
                  <a:extLst>
                    <a:ext uri="{9D8B030D-6E8A-4147-A177-3AD203B41FA5}">
                      <a16:colId xmlns:a16="http://schemas.microsoft.com/office/drawing/2014/main" val="362535062"/>
                    </a:ext>
                  </a:extLst>
                </a:gridCol>
                <a:gridCol w="259404">
                  <a:extLst>
                    <a:ext uri="{9D8B030D-6E8A-4147-A177-3AD203B41FA5}">
                      <a16:colId xmlns:a16="http://schemas.microsoft.com/office/drawing/2014/main" val="1906731167"/>
                    </a:ext>
                  </a:extLst>
                </a:gridCol>
                <a:gridCol w="259404">
                  <a:extLst>
                    <a:ext uri="{9D8B030D-6E8A-4147-A177-3AD203B41FA5}">
                      <a16:colId xmlns:a16="http://schemas.microsoft.com/office/drawing/2014/main" val="1405646101"/>
                    </a:ext>
                  </a:extLst>
                </a:gridCol>
                <a:gridCol w="259404">
                  <a:extLst>
                    <a:ext uri="{9D8B030D-6E8A-4147-A177-3AD203B41FA5}">
                      <a16:colId xmlns:a16="http://schemas.microsoft.com/office/drawing/2014/main" val="3875745779"/>
                    </a:ext>
                  </a:extLst>
                </a:gridCol>
                <a:gridCol w="259404">
                  <a:extLst>
                    <a:ext uri="{9D8B030D-6E8A-4147-A177-3AD203B41FA5}">
                      <a16:colId xmlns:a16="http://schemas.microsoft.com/office/drawing/2014/main" val="3080658574"/>
                    </a:ext>
                  </a:extLst>
                </a:gridCol>
                <a:gridCol w="259404">
                  <a:extLst>
                    <a:ext uri="{9D8B030D-6E8A-4147-A177-3AD203B41FA5}">
                      <a16:colId xmlns:a16="http://schemas.microsoft.com/office/drawing/2014/main" val="800037535"/>
                    </a:ext>
                  </a:extLst>
                </a:gridCol>
                <a:gridCol w="259404">
                  <a:extLst>
                    <a:ext uri="{9D8B030D-6E8A-4147-A177-3AD203B41FA5}">
                      <a16:colId xmlns:a16="http://schemas.microsoft.com/office/drawing/2014/main" val="3509770343"/>
                    </a:ext>
                  </a:extLst>
                </a:gridCol>
                <a:gridCol w="259404">
                  <a:extLst>
                    <a:ext uri="{9D8B030D-6E8A-4147-A177-3AD203B41FA5}">
                      <a16:colId xmlns:a16="http://schemas.microsoft.com/office/drawing/2014/main" val="3148473681"/>
                    </a:ext>
                  </a:extLst>
                </a:gridCol>
              </a:tblGrid>
              <a:tr h="228808">
                <a:tc gridSpan="5">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2019</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800" spc="150" baseline="0" dirty="0">
                        <a:latin typeface="Arial" panose="020B0604020202020204" pitchFamily="34" charset="0"/>
                        <a:cs typeface="Arial" panose="020B0604020202020204" pitchFamily="34" charset="0"/>
                      </a:endParaRPr>
                    </a:p>
                  </a:txBody>
                  <a:tcPr marL="45720" marR="4572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2020</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2021</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2022</a:t>
                      </a:r>
                    </a:p>
                  </a:txBody>
                  <a:tcPr marL="45720" marR="45720">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2023</a:t>
                      </a:r>
                    </a:p>
                  </a:txBody>
                  <a:tcPr marL="45720" marR="45720">
                    <a:lnL w="12700" cmpd="sng">
                      <a:solidFill>
                        <a:sysClr val="window" lastClr="FFFFFF"/>
                      </a:solidFill>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3153721"/>
                  </a:ext>
                </a:extLst>
              </a:tr>
              <a:tr h="9806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extLst>
                  <a:ext uri="{0D108BD9-81ED-4DB2-BD59-A6C34878D82A}">
                    <a16:rowId xmlns:a16="http://schemas.microsoft.com/office/drawing/2014/main" val="333460032"/>
                  </a:ext>
                </a:extLst>
              </a:tr>
              <a:tr h="70801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8124280"/>
                  </a:ext>
                </a:extLst>
              </a:tr>
              <a:tr h="363656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3016061"/>
                  </a:ext>
                </a:extLst>
              </a:tr>
            </a:tbl>
          </a:graphicData>
        </a:graphic>
      </p:graphicFrame>
      <p:sp>
        <p:nvSpPr>
          <p:cNvPr id="209" name="TextBox 208">
            <a:extLst>
              <a:ext uri="{FF2B5EF4-FFF2-40B4-BE49-F238E27FC236}">
                <a16:creationId xmlns:a16="http://schemas.microsoft.com/office/drawing/2014/main" id="{37DB2030-5DB9-4F44-B2AA-0D8D7E8C4726}"/>
              </a:ext>
            </a:extLst>
          </p:cNvPr>
          <p:cNvSpPr txBox="1"/>
          <p:nvPr/>
        </p:nvSpPr>
        <p:spPr>
          <a:xfrm>
            <a:off x="430018" y="906420"/>
            <a:ext cx="4920809" cy="230832"/>
          </a:xfrm>
          <a:prstGeom prst="rect">
            <a:avLst/>
          </a:prstGeom>
          <a:noFill/>
        </p:spPr>
        <p:txBody>
          <a:bodyPr wrap="square" lIns="0" tIns="0" rIns="0" bIns="0" rtlCol="0">
            <a:spAutoFit/>
          </a:bodyPr>
          <a:lstStyle/>
          <a:p>
            <a:pPr defTabSz="914400">
              <a:spcBef>
                <a:spcPts val="831"/>
              </a:spcBef>
              <a:buSzPct val="100000"/>
            </a:pPr>
            <a:r>
              <a:rPr lang="en-US" sz="1500" b="1" dirty="0">
                <a:solidFill>
                  <a:srgbClr val="86BC25"/>
                </a:solidFill>
                <a:latin typeface="Arial" panose="020B0604020202020204" pitchFamily="34" charset="0"/>
                <a:cs typeface="Arial" panose="020B0604020202020204" pitchFamily="34" charset="0"/>
              </a:rPr>
              <a:t>Luma Phase 1 – Finance, Budget, &amp; Procurement</a:t>
            </a:r>
          </a:p>
        </p:txBody>
      </p:sp>
      <p:sp>
        <p:nvSpPr>
          <p:cNvPr id="210" name="TextBox 209">
            <a:extLst>
              <a:ext uri="{FF2B5EF4-FFF2-40B4-BE49-F238E27FC236}">
                <a16:creationId xmlns:a16="http://schemas.microsoft.com/office/drawing/2014/main" id="{D792C5EB-7BE3-4615-BBA6-D3B64F84EA50}"/>
              </a:ext>
            </a:extLst>
          </p:cNvPr>
          <p:cNvSpPr txBox="1"/>
          <p:nvPr/>
        </p:nvSpPr>
        <p:spPr>
          <a:xfrm>
            <a:off x="5968874" y="906420"/>
            <a:ext cx="5386699" cy="230832"/>
          </a:xfrm>
          <a:prstGeom prst="rect">
            <a:avLst/>
          </a:prstGeom>
          <a:noFill/>
        </p:spPr>
        <p:txBody>
          <a:bodyPr wrap="square" lIns="0" tIns="0" rIns="0" bIns="0" rtlCol="0">
            <a:spAutoFit/>
          </a:bodyPr>
          <a:lstStyle/>
          <a:p>
            <a:pPr defTabSz="914400">
              <a:spcBef>
                <a:spcPts val="831"/>
              </a:spcBef>
              <a:buSzPct val="100000"/>
            </a:pPr>
            <a:r>
              <a:rPr lang="en-US" sz="1500" b="1" dirty="0">
                <a:solidFill>
                  <a:schemeClr val="tx1">
                    <a:lumMod val="75000"/>
                    <a:lumOff val="25000"/>
                  </a:schemeClr>
                </a:solidFill>
                <a:latin typeface="Arial" panose="020B0604020202020204" pitchFamily="34" charset="0"/>
                <a:cs typeface="Arial" panose="020B0604020202020204" pitchFamily="34" charset="0"/>
              </a:rPr>
              <a:t>Luma Phase 2 – Human Capital Management &amp; Payroll</a:t>
            </a:r>
          </a:p>
        </p:txBody>
      </p:sp>
      <p:grpSp>
        <p:nvGrpSpPr>
          <p:cNvPr id="41" name="Group 40">
            <a:extLst>
              <a:ext uri="{FF2B5EF4-FFF2-40B4-BE49-F238E27FC236}">
                <a16:creationId xmlns:a16="http://schemas.microsoft.com/office/drawing/2014/main" id="{0EAB28A0-960A-4F79-BBF0-9E0B390381AD}"/>
              </a:ext>
            </a:extLst>
          </p:cNvPr>
          <p:cNvGrpSpPr/>
          <p:nvPr/>
        </p:nvGrpSpPr>
        <p:grpSpPr>
          <a:xfrm>
            <a:off x="318400" y="2612762"/>
            <a:ext cx="6419442" cy="3203343"/>
            <a:chOff x="318400" y="2612762"/>
            <a:chExt cx="6419442" cy="3203343"/>
          </a:xfrm>
        </p:grpSpPr>
        <p:cxnSp>
          <p:nvCxnSpPr>
            <p:cNvPr id="240" name="Straight Connector 239">
              <a:extLst>
                <a:ext uri="{FF2B5EF4-FFF2-40B4-BE49-F238E27FC236}">
                  <a16:creationId xmlns:a16="http://schemas.microsoft.com/office/drawing/2014/main" id="{BB1DD4F7-4B42-431E-BB26-15C5E572049E}"/>
                </a:ext>
              </a:extLst>
            </p:cNvPr>
            <p:cNvCxnSpPr>
              <a:cxnSpLocks/>
            </p:cNvCxnSpPr>
            <p:nvPr/>
          </p:nvCxnSpPr>
          <p:spPr>
            <a:xfrm>
              <a:off x="4183880" y="4455819"/>
              <a:ext cx="774551"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44" name="TextBox 243">
              <a:extLst>
                <a:ext uri="{FF2B5EF4-FFF2-40B4-BE49-F238E27FC236}">
                  <a16:creationId xmlns:a16="http://schemas.microsoft.com/office/drawing/2014/main" id="{11020CB5-4569-4321-9F27-B856BB6DD93C}"/>
                </a:ext>
              </a:extLst>
            </p:cNvPr>
            <p:cNvSpPr txBox="1"/>
            <p:nvPr/>
          </p:nvSpPr>
          <p:spPr>
            <a:xfrm>
              <a:off x="5186095" y="5278479"/>
              <a:ext cx="71011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Training </a:t>
              </a:r>
            </a:p>
          </p:txBody>
        </p:sp>
        <p:grpSp>
          <p:nvGrpSpPr>
            <p:cNvPr id="40" name="Group 39">
              <a:extLst>
                <a:ext uri="{FF2B5EF4-FFF2-40B4-BE49-F238E27FC236}">
                  <a16:creationId xmlns:a16="http://schemas.microsoft.com/office/drawing/2014/main" id="{DE824D7F-1F7A-4A2D-80D2-486CBDFC4CE4}"/>
                </a:ext>
              </a:extLst>
            </p:cNvPr>
            <p:cNvGrpSpPr/>
            <p:nvPr/>
          </p:nvGrpSpPr>
          <p:grpSpPr>
            <a:xfrm>
              <a:off x="318400" y="2612762"/>
              <a:ext cx="6419442" cy="3203343"/>
              <a:chOff x="318400" y="2612762"/>
              <a:chExt cx="6419442" cy="3203343"/>
            </a:xfrm>
          </p:grpSpPr>
          <p:sp>
            <p:nvSpPr>
              <p:cNvPr id="213" name="TextBox 212">
                <a:extLst>
                  <a:ext uri="{FF2B5EF4-FFF2-40B4-BE49-F238E27FC236}">
                    <a16:creationId xmlns:a16="http://schemas.microsoft.com/office/drawing/2014/main" id="{26019EF3-CE67-407E-98F1-D80DB2F0B96D}"/>
                  </a:ext>
                </a:extLst>
              </p:cNvPr>
              <p:cNvSpPr txBox="1"/>
              <p:nvPr/>
            </p:nvSpPr>
            <p:spPr>
              <a:xfrm>
                <a:off x="480068" y="2612762"/>
                <a:ext cx="2031743" cy="184666"/>
              </a:xfrm>
              <a:prstGeom prst="rect">
                <a:avLst/>
              </a:prstGeom>
              <a:noFill/>
            </p:spPr>
            <p:txBody>
              <a:bodyPr wrap="square" lIns="0" tIns="0" rIns="0" bIns="0" rtlCol="0">
                <a:spAutoFit/>
              </a:bodyPr>
              <a:lstStyle/>
              <a:p>
                <a:pPr defTabSz="820487">
                  <a:defRPr/>
                </a:pPr>
                <a:r>
                  <a:rPr lang="en-US" sz="1200" kern="0" dirty="0">
                    <a:solidFill>
                      <a:srgbClr val="86BC25"/>
                    </a:solidFill>
                    <a:latin typeface="Arial" panose="020B0604020202020204" pitchFamily="34" charset="0"/>
                    <a:ea typeface="Open Sans" panose="020B0606030504020204" pitchFamily="34" charset="0"/>
                    <a:cs typeface="Arial" panose="020B0604020202020204" pitchFamily="34" charset="0"/>
                  </a:rPr>
                  <a:t> Luma Phase 1 Kick-off</a:t>
                </a:r>
              </a:p>
            </p:txBody>
          </p:sp>
          <p:sp>
            <p:nvSpPr>
              <p:cNvPr id="214" name="Isosceles Triangle 104">
                <a:extLst>
                  <a:ext uri="{FF2B5EF4-FFF2-40B4-BE49-F238E27FC236}">
                    <a16:creationId xmlns:a16="http://schemas.microsoft.com/office/drawing/2014/main" id="{06398035-DBE7-4A0A-908F-70A554B7C61E}"/>
                  </a:ext>
                </a:extLst>
              </p:cNvPr>
              <p:cNvSpPr/>
              <p:nvPr/>
            </p:nvSpPr>
            <p:spPr>
              <a:xfrm>
                <a:off x="318400" y="2618275"/>
                <a:ext cx="178895" cy="182880"/>
              </a:xfrm>
              <a:prstGeom prst="diamond">
                <a:avLst/>
              </a:prstGeom>
              <a:solidFill>
                <a:srgbClr val="86BC25"/>
              </a:solidFill>
              <a:ln w="3175" cap="flat" cmpd="sng" algn="ctr">
                <a:solidFill>
                  <a:sysClr val="window" lastClr="FFFFFF"/>
                </a:solidFill>
                <a:prstDash val="solid"/>
              </a:ln>
              <a:effectLst/>
            </p:spPr>
            <p:txBody>
              <a:bodyPr lIns="82048" tIns="41025" rIns="82048" bIns="41025" rtlCol="0" anchor="ctr"/>
              <a:lstStyle/>
              <a:p>
                <a:pPr marL="0" marR="0" lvl="0" indent="0" algn="ctr" defTabSz="820487" eaLnBrk="1" fontAlgn="auto" latinLnBrk="0" hangingPunct="1">
                  <a:lnSpc>
                    <a:spcPct val="100000"/>
                  </a:lnSpc>
                  <a:spcBef>
                    <a:spcPts val="0"/>
                  </a:spcBef>
                  <a:spcAft>
                    <a:spcPts val="0"/>
                  </a:spcAft>
                  <a:buClrTx/>
                  <a:buSzTx/>
                  <a:buFontTx/>
                  <a:buNone/>
                  <a:tabLst/>
                  <a:defRPr/>
                </a:pPr>
                <a:endParaRPr kumimoji="0" lang="en-US" sz="9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215" name="Straight Connector 214">
                <a:extLst>
                  <a:ext uri="{FF2B5EF4-FFF2-40B4-BE49-F238E27FC236}">
                    <a16:creationId xmlns:a16="http://schemas.microsoft.com/office/drawing/2014/main" id="{B343BA96-7EFC-45C2-8401-76348EBB68F0}"/>
                  </a:ext>
                </a:extLst>
              </p:cNvPr>
              <p:cNvCxnSpPr>
                <a:cxnSpLocks/>
              </p:cNvCxnSpPr>
              <p:nvPr/>
            </p:nvCxnSpPr>
            <p:spPr>
              <a:xfrm>
                <a:off x="818207" y="3378915"/>
                <a:ext cx="510229" cy="0"/>
              </a:xfrm>
              <a:prstGeom prst="line">
                <a:avLst/>
              </a:prstGeom>
              <a:noFill/>
              <a:ln w="19050" cap="flat" cmpd="sng" algn="ctr">
                <a:solidFill>
                  <a:srgbClr val="86BC25"/>
                </a:solidFill>
                <a:prstDash val="solid"/>
                <a:headEnd type="oval" w="sm" len="sm"/>
                <a:tailEnd type="oval" w="sm" len="sm"/>
              </a:ln>
              <a:effectLst/>
            </p:spPr>
          </p:cxnSp>
          <p:sp>
            <p:nvSpPr>
              <p:cNvPr id="216" name="TextBox 215">
                <a:extLst>
                  <a:ext uri="{FF2B5EF4-FFF2-40B4-BE49-F238E27FC236}">
                    <a16:creationId xmlns:a16="http://schemas.microsoft.com/office/drawing/2014/main" id="{3472DC72-A3A9-48D0-A80D-4AC42DE9725A}"/>
                  </a:ext>
                </a:extLst>
              </p:cNvPr>
              <p:cNvSpPr txBox="1"/>
              <p:nvPr/>
            </p:nvSpPr>
            <p:spPr>
              <a:xfrm>
                <a:off x="804634" y="3021450"/>
                <a:ext cx="834348" cy="338554"/>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Discovery &amp; Preparation</a:t>
                </a:r>
              </a:p>
            </p:txBody>
          </p:sp>
          <p:cxnSp>
            <p:nvCxnSpPr>
              <p:cNvPr id="217" name="Straight Connector 216">
                <a:extLst>
                  <a:ext uri="{FF2B5EF4-FFF2-40B4-BE49-F238E27FC236}">
                    <a16:creationId xmlns:a16="http://schemas.microsoft.com/office/drawing/2014/main" id="{D1DED82D-D54C-4201-93F0-8B8A0608864D}"/>
                  </a:ext>
                </a:extLst>
              </p:cNvPr>
              <p:cNvCxnSpPr>
                <a:cxnSpLocks/>
              </p:cNvCxnSpPr>
              <p:nvPr/>
            </p:nvCxnSpPr>
            <p:spPr>
              <a:xfrm>
                <a:off x="818207" y="3646657"/>
                <a:ext cx="2066030" cy="0"/>
              </a:xfrm>
              <a:prstGeom prst="line">
                <a:avLst/>
              </a:prstGeom>
              <a:noFill/>
              <a:ln w="19050" cap="flat" cmpd="sng" algn="ctr">
                <a:solidFill>
                  <a:srgbClr val="86BC25"/>
                </a:solidFill>
                <a:prstDash val="solid"/>
                <a:headEnd type="oval" w="sm" len="sm"/>
                <a:tailEnd type="oval" w="sm" len="sm"/>
              </a:ln>
              <a:effectLst/>
            </p:spPr>
          </p:cxnSp>
          <p:sp>
            <p:nvSpPr>
              <p:cNvPr id="218" name="TextBox 217">
                <a:extLst>
                  <a:ext uri="{FF2B5EF4-FFF2-40B4-BE49-F238E27FC236}">
                    <a16:creationId xmlns:a16="http://schemas.microsoft.com/office/drawing/2014/main" id="{9B92BD6E-69BD-45D8-9481-7D20A83FC6E0}"/>
                  </a:ext>
                </a:extLst>
              </p:cNvPr>
              <p:cNvSpPr txBox="1"/>
              <p:nvPr/>
            </p:nvSpPr>
            <p:spPr>
              <a:xfrm>
                <a:off x="809268" y="3462707"/>
                <a:ext cx="1333223"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Enterprise Design</a:t>
                </a:r>
              </a:p>
            </p:txBody>
          </p:sp>
          <p:cxnSp>
            <p:nvCxnSpPr>
              <p:cNvPr id="219" name="Straight Connector 218">
                <a:extLst>
                  <a:ext uri="{FF2B5EF4-FFF2-40B4-BE49-F238E27FC236}">
                    <a16:creationId xmlns:a16="http://schemas.microsoft.com/office/drawing/2014/main" id="{E9C8DF10-13EA-4565-A602-52E7C5F2DB7E}"/>
                  </a:ext>
                </a:extLst>
              </p:cNvPr>
              <p:cNvCxnSpPr>
                <a:cxnSpLocks/>
              </p:cNvCxnSpPr>
              <p:nvPr/>
            </p:nvCxnSpPr>
            <p:spPr>
              <a:xfrm>
                <a:off x="1716479" y="3385739"/>
                <a:ext cx="795332" cy="0"/>
              </a:xfrm>
              <a:prstGeom prst="line">
                <a:avLst/>
              </a:prstGeom>
              <a:noFill/>
              <a:ln w="19050" cap="flat" cmpd="sng" algn="ctr">
                <a:solidFill>
                  <a:srgbClr val="86BC25"/>
                </a:solidFill>
                <a:prstDash val="solid"/>
                <a:headEnd type="oval" w="sm" len="sm"/>
                <a:tailEnd type="oval" w="sm" len="sm"/>
              </a:ln>
              <a:effectLst/>
            </p:spPr>
          </p:cxnSp>
          <p:sp>
            <p:nvSpPr>
              <p:cNvPr id="220" name="TextBox 219">
                <a:extLst>
                  <a:ext uri="{FF2B5EF4-FFF2-40B4-BE49-F238E27FC236}">
                    <a16:creationId xmlns:a16="http://schemas.microsoft.com/office/drawing/2014/main" id="{64CEC6A7-C390-4C5B-8C51-C87C1B10E383}"/>
                  </a:ext>
                </a:extLst>
              </p:cNvPr>
              <p:cNvSpPr txBox="1"/>
              <p:nvPr/>
            </p:nvSpPr>
            <p:spPr>
              <a:xfrm>
                <a:off x="1736057" y="3022782"/>
                <a:ext cx="896637" cy="338554"/>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Project Team Training</a:t>
                </a:r>
              </a:p>
            </p:txBody>
          </p:sp>
          <p:cxnSp>
            <p:nvCxnSpPr>
              <p:cNvPr id="221" name="Straight Connector 220">
                <a:extLst>
                  <a:ext uri="{FF2B5EF4-FFF2-40B4-BE49-F238E27FC236}">
                    <a16:creationId xmlns:a16="http://schemas.microsoft.com/office/drawing/2014/main" id="{58D34C71-1623-436A-AFBB-1ACF4950220F}"/>
                  </a:ext>
                </a:extLst>
              </p:cNvPr>
              <p:cNvCxnSpPr>
                <a:cxnSpLocks/>
              </p:cNvCxnSpPr>
              <p:nvPr/>
            </p:nvCxnSpPr>
            <p:spPr>
              <a:xfrm>
                <a:off x="2884237" y="4169363"/>
                <a:ext cx="278952"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2" name="Straight Connector 221">
                <a:extLst>
                  <a:ext uri="{FF2B5EF4-FFF2-40B4-BE49-F238E27FC236}">
                    <a16:creationId xmlns:a16="http://schemas.microsoft.com/office/drawing/2014/main" id="{04EE7012-4781-4442-9A9E-DE69B7C24AA3}"/>
                  </a:ext>
                </a:extLst>
              </p:cNvPr>
              <p:cNvCxnSpPr>
                <a:cxnSpLocks/>
              </p:cNvCxnSpPr>
              <p:nvPr/>
            </p:nvCxnSpPr>
            <p:spPr>
              <a:xfrm>
                <a:off x="3163187" y="4169363"/>
                <a:ext cx="241714"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3" name="Straight Connector 222">
                <a:extLst>
                  <a:ext uri="{FF2B5EF4-FFF2-40B4-BE49-F238E27FC236}">
                    <a16:creationId xmlns:a16="http://schemas.microsoft.com/office/drawing/2014/main" id="{F1B8B379-B144-4271-9C87-B9346EEC3EB1}"/>
                  </a:ext>
                </a:extLst>
              </p:cNvPr>
              <p:cNvCxnSpPr>
                <a:cxnSpLocks/>
              </p:cNvCxnSpPr>
              <p:nvPr/>
            </p:nvCxnSpPr>
            <p:spPr>
              <a:xfrm>
                <a:off x="2614241" y="4169363"/>
                <a:ext cx="269996"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4" name="Straight Connector 223">
                <a:extLst>
                  <a:ext uri="{FF2B5EF4-FFF2-40B4-BE49-F238E27FC236}">
                    <a16:creationId xmlns:a16="http://schemas.microsoft.com/office/drawing/2014/main" id="{E5B57648-5008-44AF-9B9F-EAA9086AA925}"/>
                  </a:ext>
                </a:extLst>
              </p:cNvPr>
              <p:cNvCxnSpPr>
                <a:cxnSpLocks/>
              </p:cNvCxnSpPr>
              <p:nvPr/>
            </p:nvCxnSpPr>
            <p:spPr>
              <a:xfrm>
                <a:off x="4966773" y="4731776"/>
                <a:ext cx="615499"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5" name="Straight Connector 224">
                <a:extLst>
                  <a:ext uri="{FF2B5EF4-FFF2-40B4-BE49-F238E27FC236}">
                    <a16:creationId xmlns:a16="http://schemas.microsoft.com/office/drawing/2014/main" id="{81662BAF-BA8B-4986-BFC7-2445BD9C565F}"/>
                  </a:ext>
                </a:extLst>
              </p:cNvPr>
              <p:cNvCxnSpPr>
                <a:cxnSpLocks/>
              </p:cNvCxnSpPr>
              <p:nvPr/>
            </p:nvCxnSpPr>
            <p:spPr>
              <a:xfrm>
                <a:off x="3923835" y="5153152"/>
                <a:ext cx="918022"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26" name="TextBox 225">
                <a:extLst>
                  <a:ext uri="{FF2B5EF4-FFF2-40B4-BE49-F238E27FC236}">
                    <a16:creationId xmlns:a16="http://schemas.microsoft.com/office/drawing/2014/main" id="{5B345ED6-F18E-4DB0-8025-3EFBAEAE9AE2}"/>
                  </a:ext>
                </a:extLst>
              </p:cNvPr>
              <p:cNvSpPr txBox="1"/>
              <p:nvPr/>
            </p:nvSpPr>
            <p:spPr>
              <a:xfrm>
                <a:off x="3898893" y="4947046"/>
                <a:ext cx="138635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Design Updates</a:t>
                </a:r>
              </a:p>
            </p:txBody>
          </p:sp>
          <p:sp>
            <p:nvSpPr>
              <p:cNvPr id="227" name="TextBox 226">
                <a:extLst>
                  <a:ext uri="{FF2B5EF4-FFF2-40B4-BE49-F238E27FC236}">
                    <a16:creationId xmlns:a16="http://schemas.microsoft.com/office/drawing/2014/main" id="{AB4FB201-598A-4B52-AC9A-0225D9F29C60}"/>
                  </a:ext>
                </a:extLst>
              </p:cNvPr>
              <p:cNvSpPr txBox="1"/>
              <p:nvPr/>
            </p:nvSpPr>
            <p:spPr>
              <a:xfrm>
                <a:off x="4902581" y="4500931"/>
                <a:ext cx="1584144"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User Acceptance Testing</a:t>
                </a:r>
              </a:p>
            </p:txBody>
          </p:sp>
          <p:sp>
            <p:nvSpPr>
              <p:cNvPr id="228" name="TextBox 227">
                <a:extLst>
                  <a:ext uri="{FF2B5EF4-FFF2-40B4-BE49-F238E27FC236}">
                    <a16:creationId xmlns:a16="http://schemas.microsoft.com/office/drawing/2014/main" id="{96E5A03C-F93A-42F3-84AD-11A092789E7D}"/>
                  </a:ext>
                </a:extLst>
              </p:cNvPr>
              <p:cNvSpPr txBox="1"/>
              <p:nvPr/>
            </p:nvSpPr>
            <p:spPr>
              <a:xfrm>
                <a:off x="5968874" y="5706792"/>
                <a:ext cx="768968" cy="109069"/>
              </a:xfrm>
              <a:prstGeom prst="rect">
                <a:avLst/>
              </a:prstGeom>
              <a:noFill/>
            </p:spPr>
            <p:txBody>
              <a:bodyPr wrap="square" lIns="0" tIns="0" rIns="0" bIns="0" rtlCol="0">
                <a:spAutoFit/>
              </a:bodyPr>
              <a:lstStyle/>
              <a:p>
                <a:pPr defTabSz="820487">
                  <a:lnSpc>
                    <a:spcPts val="760"/>
                  </a:lnSpc>
                  <a:defRPr/>
                </a:pPr>
                <a:r>
                  <a:rPr lang="en-US" sz="1100" b="1" i="1" kern="0" dirty="0">
                    <a:solidFill>
                      <a:srgbClr val="86BC25">
                        <a:lumMod val="50000"/>
                      </a:srgbClr>
                    </a:solidFill>
                    <a:latin typeface="Arial" panose="020B0604020202020204" pitchFamily="34" charset="0"/>
                    <a:ea typeface="Open Sans" panose="020B0606030504020204" pitchFamily="34" charset="0"/>
                    <a:cs typeface="Arial" panose="020B0604020202020204" pitchFamily="34" charset="0"/>
                  </a:rPr>
                  <a:t>Go-Live</a:t>
                </a:r>
              </a:p>
            </p:txBody>
          </p:sp>
          <p:sp>
            <p:nvSpPr>
              <p:cNvPr id="229" name="Diamond 228">
                <a:extLst>
                  <a:ext uri="{FF2B5EF4-FFF2-40B4-BE49-F238E27FC236}">
                    <a16:creationId xmlns:a16="http://schemas.microsoft.com/office/drawing/2014/main" id="{98443DB8-A2CB-4699-93A8-3C88D9AC58EF}"/>
                  </a:ext>
                </a:extLst>
              </p:cNvPr>
              <p:cNvSpPr/>
              <p:nvPr/>
            </p:nvSpPr>
            <p:spPr bwMode="gray">
              <a:xfrm>
                <a:off x="5814723" y="5678945"/>
                <a:ext cx="134171" cy="137160"/>
              </a:xfrm>
              <a:prstGeom prst="diamond">
                <a:avLst/>
              </a:prstGeom>
              <a:solidFill>
                <a:srgbClr val="86BC25">
                  <a:lumMod val="50000"/>
                </a:srgbClr>
              </a:solidFill>
              <a:ln w="19050" algn="ctr">
                <a:no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0" cap="none" spc="0" normalizeH="0" baseline="0" noProof="0" dirty="0">
                  <a:ln>
                    <a:noFill/>
                  </a:ln>
                  <a:solidFill>
                    <a:prstClr val="white"/>
                  </a:solidFill>
                  <a:effectLst/>
                  <a:uLnTx/>
                  <a:uFillTx/>
                  <a:latin typeface="Verdana"/>
                </a:endParaRPr>
              </a:p>
            </p:txBody>
          </p:sp>
          <p:sp>
            <p:nvSpPr>
              <p:cNvPr id="230" name="TextBox 229">
                <a:extLst>
                  <a:ext uri="{FF2B5EF4-FFF2-40B4-BE49-F238E27FC236}">
                    <a16:creationId xmlns:a16="http://schemas.microsoft.com/office/drawing/2014/main" id="{A69CD0D6-4051-4825-893A-75E0D8DDCF1C}"/>
                  </a:ext>
                </a:extLst>
              </p:cNvPr>
              <p:cNvSpPr txBox="1"/>
              <p:nvPr/>
            </p:nvSpPr>
            <p:spPr>
              <a:xfrm>
                <a:off x="3768296" y="5642282"/>
                <a:ext cx="1511963" cy="169277"/>
              </a:xfrm>
              <a:prstGeom prst="rect">
                <a:avLst/>
              </a:prstGeom>
              <a:noFill/>
            </p:spPr>
            <p:txBody>
              <a:bodyPr wrap="square" lIns="0" tIns="0" rIns="0" bIns="0" rtlCol="0">
                <a:spAutoFit/>
              </a:bodyPr>
              <a:lstStyle/>
              <a:p>
                <a:pPr algn="r" defTabSz="820487">
                  <a:defRPr/>
                </a:pPr>
                <a:r>
                  <a:rPr lang="en-US" sz="1100" b="1" i="1" kern="0" dirty="0">
                    <a:solidFill>
                      <a:srgbClr val="86BC25">
                        <a:lumMod val="50000"/>
                      </a:srgbClr>
                    </a:solidFill>
                    <a:latin typeface="Arial" panose="020B0604020202020204" pitchFamily="34" charset="0"/>
                    <a:ea typeface="Open Sans" panose="020B0606030504020204" pitchFamily="34" charset="0"/>
                    <a:cs typeface="Arial" panose="020B0604020202020204" pitchFamily="34" charset="0"/>
                  </a:rPr>
                  <a:t>Budget Go-Live</a:t>
                </a:r>
              </a:p>
            </p:txBody>
          </p:sp>
          <p:sp>
            <p:nvSpPr>
              <p:cNvPr id="231" name="Diamond 230">
                <a:extLst>
                  <a:ext uri="{FF2B5EF4-FFF2-40B4-BE49-F238E27FC236}">
                    <a16:creationId xmlns:a16="http://schemas.microsoft.com/office/drawing/2014/main" id="{FCE77F5E-669E-4694-92BF-A62DC37D2108}"/>
                  </a:ext>
                </a:extLst>
              </p:cNvPr>
              <p:cNvSpPr/>
              <p:nvPr/>
            </p:nvSpPr>
            <p:spPr bwMode="gray">
              <a:xfrm>
                <a:off x="5304117" y="5672391"/>
                <a:ext cx="134171" cy="137160"/>
              </a:xfrm>
              <a:prstGeom prst="diamond">
                <a:avLst/>
              </a:prstGeom>
              <a:solidFill>
                <a:srgbClr val="86BC25">
                  <a:lumMod val="50000"/>
                </a:srgbClr>
              </a:solidFill>
              <a:ln w="19050" algn="ctr">
                <a:no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0" cap="none" spc="0" normalizeH="0" baseline="0" noProof="0" dirty="0">
                  <a:ln>
                    <a:noFill/>
                  </a:ln>
                  <a:solidFill>
                    <a:prstClr val="white"/>
                  </a:solidFill>
                  <a:effectLst/>
                  <a:uLnTx/>
                  <a:uFillTx/>
                  <a:latin typeface="Verdana"/>
                </a:endParaRPr>
              </a:p>
            </p:txBody>
          </p:sp>
          <p:sp>
            <p:nvSpPr>
              <p:cNvPr id="232" name="TextBox 231">
                <a:extLst>
                  <a:ext uri="{FF2B5EF4-FFF2-40B4-BE49-F238E27FC236}">
                    <a16:creationId xmlns:a16="http://schemas.microsoft.com/office/drawing/2014/main" id="{FE0D8E89-178D-490F-866B-258F5F85581C}"/>
                  </a:ext>
                </a:extLst>
              </p:cNvPr>
              <p:cNvSpPr txBox="1"/>
              <p:nvPr/>
            </p:nvSpPr>
            <p:spPr>
              <a:xfrm>
                <a:off x="2418330" y="3966904"/>
                <a:ext cx="959153" cy="169277"/>
              </a:xfrm>
              <a:prstGeom prst="rect">
                <a:avLst/>
              </a:prstGeom>
              <a:noFill/>
            </p:spPr>
            <p:txBody>
              <a:bodyPr wrap="square" lIns="0" tIns="0" rIns="0" bIns="0" rtlCol="0">
                <a:spAutoFit/>
              </a:bodyPr>
              <a:lstStyle/>
              <a:p>
                <a:pPr algn="ctr" defTabSz="820487">
                  <a:defRPr/>
                </a:pPr>
                <a:r>
                  <a:rPr lang="en-US" sz="1100" kern="0" dirty="0">
                    <a:solidFill>
                      <a:srgbClr val="86BC25">
                        <a:lumMod val="75000"/>
                      </a:srgbClr>
                    </a:solidFill>
                    <a:latin typeface="Arial" panose="020B0604020202020204" pitchFamily="34" charset="0"/>
                    <a:cs typeface="Arial" panose="020B0604020202020204" pitchFamily="34" charset="0"/>
                  </a:rPr>
                  <a:t>Sprint 1-3</a:t>
                </a:r>
              </a:p>
            </p:txBody>
          </p:sp>
          <p:cxnSp>
            <p:nvCxnSpPr>
              <p:cNvPr id="233" name="Straight Connector 232">
                <a:extLst>
                  <a:ext uri="{FF2B5EF4-FFF2-40B4-BE49-F238E27FC236}">
                    <a16:creationId xmlns:a16="http://schemas.microsoft.com/office/drawing/2014/main" id="{1DA17BEC-487A-4E52-8B34-EBD895FF918F}"/>
                  </a:ext>
                </a:extLst>
              </p:cNvPr>
              <p:cNvCxnSpPr>
                <a:cxnSpLocks/>
              </p:cNvCxnSpPr>
              <p:nvPr/>
            </p:nvCxnSpPr>
            <p:spPr>
              <a:xfrm>
                <a:off x="818207" y="3895056"/>
                <a:ext cx="1551396" cy="0"/>
              </a:xfrm>
              <a:prstGeom prst="line">
                <a:avLst/>
              </a:prstGeom>
              <a:noFill/>
              <a:ln w="19050" cap="flat" cmpd="sng" algn="ctr">
                <a:solidFill>
                  <a:srgbClr val="86BC25"/>
                </a:solidFill>
                <a:prstDash val="solid"/>
                <a:headEnd type="oval" w="sm" len="sm"/>
                <a:tailEnd type="oval" w="sm" len="sm"/>
              </a:ln>
              <a:effectLst/>
            </p:spPr>
          </p:cxnSp>
          <p:sp>
            <p:nvSpPr>
              <p:cNvPr id="234" name="TextBox 233">
                <a:extLst>
                  <a:ext uri="{FF2B5EF4-FFF2-40B4-BE49-F238E27FC236}">
                    <a16:creationId xmlns:a16="http://schemas.microsoft.com/office/drawing/2014/main" id="{E20D7B39-6706-46B0-813E-ADBC57290CFE}"/>
                  </a:ext>
                </a:extLst>
              </p:cNvPr>
              <p:cNvSpPr txBox="1"/>
              <p:nvPr/>
            </p:nvSpPr>
            <p:spPr>
              <a:xfrm>
                <a:off x="785415" y="3710834"/>
                <a:ext cx="2005588"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Technical Design (FRICE-W)</a:t>
                </a:r>
              </a:p>
            </p:txBody>
          </p:sp>
          <p:sp>
            <p:nvSpPr>
              <p:cNvPr id="236" name="TextBox 235">
                <a:extLst>
                  <a:ext uri="{FF2B5EF4-FFF2-40B4-BE49-F238E27FC236}">
                    <a16:creationId xmlns:a16="http://schemas.microsoft.com/office/drawing/2014/main" id="{19A4F4A1-110A-4679-B1F3-EDFB1BE9C156}"/>
                  </a:ext>
                </a:extLst>
              </p:cNvPr>
              <p:cNvSpPr txBox="1"/>
              <p:nvPr/>
            </p:nvSpPr>
            <p:spPr>
              <a:xfrm>
                <a:off x="2598339" y="4536768"/>
                <a:ext cx="1481675"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cs typeface="Arial" panose="020B0604020202020204" pitchFamily="34" charset="0"/>
                  </a:rPr>
                  <a:t>Mock Data Conv. 1 &amp; 2</a:t>
                </a:r>
              </a:p>
            </p:txBody>
          </p:sp>
          <p:cxnSp>
            <p:nvCxnSpPr>
              <p:cNvPr id="235" name="Straight Connector 234">
                <a:extLst>
                  <a:ext uri="{FF2B5EF4-FFF2-40B4-BE49-F238E27FC236}">
                    <a16:creationId xmlns:a16="http://schemas.microsoft.com/office/drawing/2014/main" id="{ADB0A4D5-0811-451D-8C9B-4D7D75C40074}"/>
                  </a:ext>
                </a:extLst>
              </p:cNvPr>
              <p:cNvCxnSpPr>
                <a:cxnSpLocks/>
              </p:cNvCxnSpPr>
              <p:nvPr/>
            </p:nvCxnSpPr>
            <p:spPr>
              <a:xfrm>
                <a:off x="2614241" y="4737033"/>
                <a:ext cx="25186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37" name="Straight Connector 236">
                <a:extLst>
                  <a:ext uri="{FF2B5EF4-FFF2-40B4-BE49-F238E27FC236}">
                    <a16:creationId xmlns:a16="http://schemas.microsoft.com/office/drawing/2014/main" id="{A5B33702-BFED-4408-A8C9-ACCFDBBA670C}"/>
                  </a:ext>
                </a:extLst>
              </p:cNvPr>
              <p:cNvCxnSpPr>
                <a:cxnSpLocks/>
              </p:cNvCxnSpPr>
              <p:nvPr/>
            </p:nvCxnSpPr>
            <p:spPr>
              <a:xfrm>
                <a:off x="2868335" y="4737033"/>
                <a:ext cx="28690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38" name="Straight Connector 237">
                <a:extLst>
                  <a:ext uri="{FF2B5EF4-FFF2-40B4-BE49-F238E27FC236}">
                    <a16:creationId xmlns:a16="http://schemas.microsoft.com/office/drawing/2014/main" id="{896811F0-3241-4231-8032-25328AA5C5A5}"/>
                  </a:ext>
                </a:extLst>
              </p:cNvPr>
              <p:cNvCxnSpPr>
                <a:cxnSpLocks/>
              </p:cNvCxnSpPr>
              <p:nvPr/>
            </p:nvCxnSpPr>
            <p:spPr>
              <a:xfrm>
                <a:off x="3404901" y="4455819"/>
                <a:ext cx="775209"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39" name="TextBox 238">
                <a:extLst>
                  <a:ext uri="{FF2B5EF4-FFF2-40B4-BE49-F238E27FC236}">
                    <a16:creationId xmlns:a16="http://schemas.microsoft.com/office/drawing/2014/main" id="{DC390E56-6F53-4506-A02C-30FAA661FB54}"/>
                  </a:ext>
                </a:extLst>
              </p:cNvPr>
              <p:cNvSpPr txBox="1"/>
              <p:nvPr/>
            </p:nvSpPr>
            <p:spPr>
              <a:xfrm>
                <a:off x="3382732" y="4256997"/>
                <a:ext cx="2521425"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System Integration Testing 1 &amp; 2  (SIT)</a:t>
                </a:r>
              </a:p>
            </p:txBody>
          </p:sp>
          <p:cxnSp>
            <p:nvCxnSpPr>
              <p:cNvPr id="241" name="Straight Connector 240">
                <a:extLst>
                  <a:ext uri="{FF2B5EF4-FFF2-40B4-BE49-F238E27FC236}">
                    <a16:creationId xmlns:a16="http://schemas.microsoft.com/office/drawing/2014/main" id="{DBC88A30-0DEA-4084-990F-23E3DB36AE1E}"/>
                  </a:ext>
                </a:extLst>
              </p:cNvPr>
              <p:cNvCxnSpPr>
                <a:cxnSpLocks/>
              </p:cNvCxnSpPr>
              <p:nvPr/>
            </p:nvCxnSpPr>
            <p:spPr>
              <a:xfrm>
                <a:off x="3847133" y="5473794"/>
                <a:ext cx="1277349"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42" name="TextBox 241">
                <a:extLst>
                  <a:ext uri="{FF2B5EF4-FFF2-40B4-BE49-F238E27FC236}">
                    <a16:creationId xmlns:a16="http://schemas.microsoft.com/office/drawing/2014/main" id="{1D38835B-1EB2-4DC3-8603-3E1DA6FF60B1}"/>
                  </a:ext>
                </a:extLst>
              </p:cNvPr>
              <p:cNvSpPr txBox="1"/>
              <p:nvPr/>
            </p:nvSpPr>
            <p:spPr>
              <a:xfrm>
                <a:off x="3825344" y="5272685"/>
                <a:ext cx="90664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Training Dev.</a:t>
                </a:r>
              </a:p>
            </p:txBody>
          </p:sp>
          <p:cxnSp>
            <p:nvCxnSpPr>
              <p:cNvPr id="243" name="Straight Connector 242">
                <a:extLst>
                  <a:ext uri="{FF2B5EF4-FFF2-40B4-BE49-F238E27FC236}">
                    <a16:creationId xmlns:a16="http://schemas.microsoft.com/office/drawing/2014/main" id="{D8BA15D5-904F-4046-B980-752D8C9D34A4}"/>
                  </a:ext>
                </a:extLst>
              </p:cNvPr>
              <p:cNvCxnSpPr>
                <a:cxnSpLocks/>
              </p:cNvCxnSpPr>
              <p:nvPr/>
            </p:nvCxnSpPr>
            <p:spPr>
              <a:xfrm>
                <a:off x="5226009" y="5468027"/>
                <a:ext cx="66436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304" name="Straight Connector 303">
                <a:extLst>
                  <a:ext uri="{FF2B5EF4-FFF2-40B4-BE49-F238E27FC236}">
                    <a16:creationId xmlns:a16="http://schemas.microsoft.com/office/drawing/2014/main" id="{9B868739-FB68-47F1-969E-89FAF0F9DF4B}"/>
                  </a:ext>
                </a:extLst>
              </p:cNvPr>
              <p:cNvCxnSpPr>
                <a:cxnSpLocks/>
              </p:cNvCxnSpPr>
              <p:nvPr/>
            </p:nvCxnSpPr>
            <p:spPr>
              <a:xfrm>
                <a:off x="407847" y="2980937"/>
                <a:ext cx="626708" cy="0"/>
              </a:xfrm>
              <a:prstGeom prst="line">
                <a:avLst/>
              </a:prstGeom>
              <a:noFill/>
              <a:ln w="19050" cap="flat" cmpd="sng" algn="ctr">
                <a:solidFill>
                  <a:srgbClr val="86BC25"/>
                </a:solidFill>
                <a:prstDash val="solid"/>
                <a:headEnd type="oval" w="sm" len="sm"/>
                <a:tailEnd type="oval" w="sm" len="sm"/>
              </a:ln>
              <a:effectLst/>
            </p:spPr>
          </p:cxnSp>
          <p:sp>
            <p:nvSpPr>
              <p:cNvPr id="305" name="TextBox 304">
                <a:extLst>
                  <a:ext uri="{FF2B5EF4-FFF2-40B4-BE49-F238E27FC236}">
                    <a16:creationId xmlns:a16="http://schemas.microsoft.com/office/drawing/2014/main" id="{86C010EE-6CF9-48C0-8A02-1A0F77C63C88}"/>
                  </a:ext>
                </a:extLst>
              </p:cNvPr>
              <p:cNvSpPr txBox="1"/>
              <p:nvPr/>
            </p:nvSpPr>
            <p:spPr>
              <a:xfrm>
                <a:off x="463175" y="2816782"/>
                <a:ext cx="501798"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Plan</a:t>
                </a:r>
              </a:p>
            </p:txBody>
          </p:sp>
        </p:grpSp>
      </p:grpSp>
      <p:grpSp>
        <p:nvGrpSpPr>
          <p:cNvPr id="38" name="Group 37">
            <a:extLst>
              <a:ext uri="{FF2B5EF4-FFF2-40B4-BE49-F238E27FC236}">
                <a16:creationId xmlns:a16="http://schemas.microsoft.com/office/drawing/2014/main" id="{0CD1B156-BDDE-438F-92BE-FE65B52979E0}"/>
              </a:ext>
            </a:extLst>
          </p:cNvPr>
          <p:cNvGrpSpPr/>
          <p:nvPr/>
        </p:nvGrpSpPr>
        <p:grpSpPr>
          <a:xfrm>
            <a:off x="389475" y="1586526"/>
            <a:ext cx="11766485" cy="1191840"/>
            <a:chOff x="389475" y="1586526"/>
            <a:chExt cx="11766485" cy="1191840"/>
          </a:xfrm>
        </p:grpSpPr>
        <p:sp>
          <p:nvSpPr>
            <p:cNvPr id="283" name="Pentagon 86">
              <a:extLst>
                <a:ext uri="{FF2B5EF4-FFF2-40B4-BE49-F238E27FC236}">
                  <a16:creationId xmlns:a16="http://schemas.microsoft.com/office/drawing/2014/main" id="{AB0B13ED-4BD2-4165-ABB8-74B125FB9E73}"/>
                </a:ext>
              </a:extLst>
            </p:cNvPr>
            <p:cNvSpPr/>
            <p:nvPr/>
          </p:nvSpPr>
          <p:spPr bwMode="gray">
            <a:xfrm>
              <a:off x="5582272" y="1587617"/>
              <a:ext cx="1989579" cy="331979"/>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182880" tIns="45720" rIns="0" bIns="4572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RUN</a:t>
              </a:r>
            </a:p>
          </p:txBody>
        </p:sp>
        <p:sp>
          <p:nvSpPr>
            <p:cNvPr id="284" name="Pentagon 87">
              <a:extLst>
                <a:ext uri="{FF2B5EF4-FFF2-40B4-BE49-F238E27FC236}">
                  <a16:creationId xmlns:a16="http://schemas.microsoft.com/office/drawing/2014/main" id="{E9BEA0DA-CB8F-44F6-BF49-A9F83370744A}"/>
                </a:ext>
              </a:extLst>
            </p:cNvPr>
            <p:cNvSpPr/>
            <p:nvPr/>
          </p:nvSpPr>
          <p:spPr bwMode="gray">
            <a:xfrm>
              <a:off x="2190172" y="1586526"/>
              <a:ext cx="3521404" cy="333070"/>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285" name="Pentagon 88">
              <a:extLst>
                <a:ext uri="{FF2B5EF4-FFF2-40B4-BE49-F238E27FC236}">
                  <a16:creationId xmlns:a16="http://schemas.microsoft.com/office/drawing/2014/main" id="{60CA7966-6F1B-4E2A-B380-451C49009AF6}"/>
                </a:ext>
              </a:extLst>
            </p:cNvPr>
            <p:cNvSpPr/>
            <p:nvPr/>
          </p:nvSpPr>
          <p:spPr bwMode="gray">
            <a:xfrm>
              <a:off x="392261" y="1587616"/>
              <a:ext cx="1977342" cy="331980"/>
            </a:xfrm>
            <a:prstGeom prst="homePlate">
              <a:avLst>
                <a:gd name="adj" fmla="val 31990"/>
              </a:avLst>
            </a:prstGeom>
            <a:solidFill>
              <a:srgbClr val="86BC25"/>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286" name="Pentagon 152">
              <a:extLst>
                <a:ext uri="{FF2B5EF4-FFF2-40B4-BE49-F238E27FC236}">
                  <a16:creationId xmlns:a16="http://schemas.microsoft.com/office/drawing/2014/main" id="{1B3D0D7D-A215-4F25-9BD5-EB6B1B38B262}"/>
                </a:ext>
              </a:extLst>
            </p:cNvPr>
            <p:cNvSpPr/>
            <p:nvPr/>
          </p:nvSpPr>
          <p:spPr bwMode="gray">
            <a:xfrm>
              <a:off x="10108829" y="1935638"/>
              <a:ext cx="2047131" cy="330707"/>
            </a:xfrm>
            <a:prstGeom prst="homePlate">
              <a:avLst>
                <a:gd name="adj" fmla="val 31990"/>
              </a:avLst>
            </a:prstGeom>
            <a:solidFill>
              <a:schemeClr val="accent2"/>
            </a:solidFill>
            <a:ln w="6350" algn="ctr">
              <a:solidFill>
                <a:sysClr val="window" lastClr="FFFFFF"/>
              </a:solidFill>
              <a:miter lim="800000"/>
              <a:headEnd/>
              <a:tailEnd/>
            </a:ln>
          </p:spPr>
          <p:txBody>
            <a:bodyPr wrap="square" lIns="126609" tIns="63305" rIns="0"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RUN</a:t>
              </a:r>
            </a:p>
          </p:txBody>
        </p:sp>
        <p:sp>
          <p:nvSpPr>
            <p:cNvPr id="287" name="Pentagon 153">
              <a:extLst>
                <a:ext uri="{FF2B5EF4-FFF2-40B4-BE49-F238E27FC236}">
                  <a16:creationId xmlns:a16="http://schemas.microsoft.com/office/drawing/2014/main" id="{362ED5C5-7434-4EC2-87C1-E3CE609F19E7}"/>
                </a:ext>
              </a:extLst>
            </p:cNvPr>
            <p:cNvSpPr/>
            <p:nvPr/>
          </p:nvSpPr>
          <p:spPr bwMode="gray">
            <a:xfrm>
              <a:off x="7507040" y="1934366"/>
              <a:ext cx="2804691" cy="331979"/>
            </a:xfrm>
            <a:prstGeom prst="homePlate">
              <a:avLst>
                <a:gd name="adj" fmla="val 31990"/>
              </a:avLst>
            </a:prstGeom>
            <a:solidFill>
              <a:schemeClr val="tx1">
                <a:lumMod val="90000"/>
                <a:lumOff val="10000"/>
              </a:schemeClr>
            </a:solidFill>
            <a:ln w="6350" algn="ctr">
              <a:solidFill>
                <a:sysClr val="window" lastClr="FFFFFF"/>
              </a:solid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288" name="Chevron 154">
              <a:extLst>
                <a:ext uri="{FF2B5EF4-FFF2-40B4-BE49-F238E27FC236}">
                  <a16:creationId xmlns:a16="http://schemas.microsoft.com/office/drawing/2014/main" id="{51CA6FBE-3C08-43B3-899A-198FEF271FBF}"/>
                </a:ext>
              </a:extLst>
            </p:cNvPr>
            <p:cNvSpPr/>
            <p:nvPr/>
          </p:nvSpPr>
          <p:spPr bwMode="gray">
            <a:xfrm>
              <a:off x="5874569" y="1932581"/>
              <a:ext cx="1740346" cy="331979"/>
            </a:xfrm>
            <a:prstGeom prst="chevron">
              <a:avLst>
                <a:gd name="adj" fmla="val 27116"/>
              </a:avLst>
            </a:prstGeom>
            <a:solidFill>
              <a:schemeClr val="tx1">
                <a:lumMod val="75000"/>
                <a:lumOff val="25000"/>
              </a:schemeClr>
            </a:solidFill>
            <a:ln w="6350" algn="ctr">
              <a:solidFill>
                <a:sysClr val="window" lastClr="FFFFFF"/>
              </a:solid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289" name="Pentagon 83">
              <a:extLst>
                <a:ext uri="{FF2B5EF4-FFF2-40B4-BE49-F238E27FC236}">
                  <a16:creationId xmlns:a16="http://schemas.microsoft.com/office/drawing/2014/main" id="{0B7B4089-DFC1-4AE2-AEA2-3F699244B25C}"/>
                </a:ext>
              </a:extLst>
            </p:cNvPr>
            <p:cNvSpPr/>
            <p:nvPr/>
          </p:nvSpPr>
          <p:spPr bwMode="gray">
            <a:xfrm>
              <a:off x="6127899" y="2267150"/>
              <a:ext cx="1431717" cy="243247"/>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290" name="Pentagon 84">
              <a:extLst>
                <a:ext uri="{FF2B5EF4-FFF2-40B4-BE49-F238E27FC236}">
                  <a16:creationId xmlns:a16="http://schemas.microsoft.com/office/drawing/2014/main" id="{621CACAD-5BEB-43F8-AB5B-B1EA3054B92E}"/>
                </a:ext>
              </a:extLst>
            </p:cNvPr>
            <p:cNvSpPr/>
            <p:nvPr/>
          </p:nvSpPr>
          <p:spPr bwMode="gray">
            <a:xfrm>
              <a:off x="5570293" y="2266435"/>
              <a:ext cx="640155" cy="244676"/>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291" name="Pentagon 85">
              <a:extLst>
                <a:ext uri="{FF2B5EF4-FFF2-40B4-BE49-F238E27FC236}">
                  <a16:creationId xmlns:a16="http://schemas.microsoft.com/office/drawing/2014/main" id="{ED9A1521-D64A-496C-9E93-00E9D229A7AB}"/>
                </a:ext>
              </a:extLst>
            </p:cNvPr>
            <p:cNvSpPr/>
            <p:nvPr/>
          </p:nvSpPr>
          <p:spPr bwMode="gray">
            <a:xfrm>
              <a:off x="3768296" y="2264899"/>
              <a:ext cx="1943280" cy="250821"/>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292" name="Pentagon 89">
              <a:extLst>
                <a:ext uri="{FF2B5EF4-FFF2-40B4-BE49-F238E27FC236}">
                  <a16:creationId xmlns:a16="http://schemas.microsoft.com/office/drawing/2014/main" id="{1525E0C8-8D24-43CD-A0B7-01198B6C1C79}"/>
                </a:ext>
              </a:extLst>
            </p:cNvPr>
            <p:cNvSpPr/>
            <p:nvPr/>
          </p:nvSpPr>
          <p:spPr bwMode="gray">
            <a:xfrm>
              <a:off x="2256212" y="2267971"/>
              <a:ext cx="1611069" cy="250822"/>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293" name="Pentagon 90">
              <a:extLst>
                <a:ext uri="{FF2B5EF4-FFF2-40B4-BE49-F238E27FC236}">
                  <a16:creationId xmlns:a16="http://schemas.microsoft.com/office/drawing/2014/main" id="{027BB230-1DE0-4A0B-863C-78EF41B861E4}"/>
                </a:ext>
              </a:extLst>
            </p:cNvPr>
            <p:cNvSpPr/>
            <p:nvPr/>
          </p:nvSpPr>
          <p:spPr bwMode="gray">
            <a:xfrm>
              <a:off x="906022" y="2265237"/>
              <a:ext cx="1434364" cy="256290"/>
            </a:xfrm>
            <a:prstGeom prst="homePlate">
              <a:avLst>
                <a:gd name="adj" fmla="val 31990"/>
              </a:avLst>
            </a:prstGeom>
            <a:solidFill>
              <a:srgbClr val="86BC2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294" name="Pentagon 91">
              <a:extLst>
                <a:ext uri="{FF2B5EF4-FFF2-40B4-BE49-F238E27FC236}">
                  <a16:creationId xmlns:a16="http://schemas.microsoft.com/office/drawing/2014/main" id="{B8606E2E-FCD8-4C03-9CD5-A09D34898D7C}"/>
                </a:ext>
              </a:extLst>
            </p:cNvPr>
            <p:cNvSpPr/>
            <p:nvPr/>
          </p:nvSpPr>
          <p:spPr bwMode="gray">
            <a:xfrm>
              <a:off x="389475" y="2267971"/>
              <a:ext cx="645080" cy="250822"/>
            </a:xfrm>
            <a:prstGeom prst="homePlate">
              <a:avLst>
                <a:gd name="adj" fmla="val 31990"/>
              </a:avLst>
            </a:prstGeom>
            <a:solidFill>
              <a:srgbClr val="86BC2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sp>
          <p:nvSpPr>
            <p:cNvPr id="138" name="Pentagon 83">
              <a:extLst>
                <a:ext uri="{FF2B5EF4-FFF2-40B4-BE49-F238E27FC236}">
                  <a16:creationId xmlns:a16="http://schemas.microsoft.com/office/drawing/2014/main" id="{03124C64-6EC8-4147-95F4-B2DD9B247224}"/>
                </a:ext>
              </a:extLst>
            </p:cNvPr>
            <p:cNvSpPr/>
            <p:nvPr/>
          </p:nvSpPr>
          <p:spPr bwMode="gray">
            <a:xfrm>
              <a:off x="10712563" y="2512609"/>
              <a:ext cx="1443397" cy="265757"/>
            </a:xfrm>
            <a:prstGeom prst="homePlate">
              <a:avLst>
                <a:gd name="adj" fmla="val 31990"/>
              </a:avLst>
            </a:prstGeom>
            <a:solidFill>
              <a:srgbClr val="092F57"/>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139" name="Pentagon 84">
              <a:extLst>
                <a:ext uri="{FF2B5EF4-FFF2-40B4-BE49-F238E27FC236}">
                  <a16:creationId xmlns:a16="http://schemas.microsoft.com/office/drawing/2014/main" id="{40A3862A-0462-4731-BC7B-B89D90550AA7}"/>
                </a:ext>
              </a:extLst>
            </p:cNvPr>
            <p:cNvSpPr/>
            <p:nvPr/>
          </p:nvSpPr>
          <p:spPr bwMode="gray">
            <a:xfrm>
              <a:off x="10178481" y="2516288"/>
              <a:ext cx="637532" cy="262078"/>
            </a:xfrm>
            <a:prstGeom prst="homePlate">
              <a:avLst>
                <a:gd name="adj" fmla="val 31990"/>
              </a:avLst>
            </a:prstGeom>
            <a:solidFill>
              <a:srgbClr val="092F57"/>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140" name="Pentagon 85">
              <a:extLst>
                <a:ext uri="{FF2B5EF4-FFF2-40B4-BE49-F238E27FC236}">
                  <a16:creationId xmlns:a16="http://schemas.microsoft.com/office/drawing/2014/main" id="{9BDC269C-FCF5-471D-9582-EFE514EF7C3A}"/>
                </a:ext>
              </a:extLst>
            </p:cNvPr>
            <p:cNvSpPr/>
            <p:nvPr/>
          </p:nvSpPr>
          <p:spPr bwMode="gray">
            <a:xfrm>
              <a:off x="8828955" y="2516288"/>
              <a:ext cx="1482775" cy="262078"/>
            </a:xfrm>
            <a:prstGeom prst="homePlate">
              <a:avLst>
                <a:gd name="adj" fmla="val 31990"/>
              </a:avLst>
            </a:prstGeom>
            <a:solidFill>
              <a:schemeClr val="tx1">
                <a:lumMod val="90000"/>
                <a:lumOff val="10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141" name="Pentagon 89">
              <a:extLst>
                <a:ext uri="{FF2B5EF4-FFF2-40B4-BE49-F238E27FC236}">
                  <a16:creationId xmlns:a16="http://schemas.microsoft.com/office/drawing/2014/main" id="{4D9EAEB1-6CE1-4620-8CB3-38B6F59C72BD}"/>
                </a:ext>
              </a:extLst>
            </p:cNvPr>
            <p:cNvSpPr/>
            <p:nvPr/>
          </p:nvSpPr>
          <p:spPr bwMode="gray">
            <a:xfrm>
              <a:off x="7507040" y="2512562"/>
              <a:ext cx="1611069" cy="265352"/>
            </a:xfrm>
            <a:prstGeom prst="homePlate">
              <a:avLst>
                <a:gd name="adj" fmla="val 31990"/>
              </a:avLst>
            </a:prstGeom>
            <a:solidFill>
              <a:schemeClr val="tx1">
                <a:lumMod val="90000"/>
                <a:lumOff val="10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142" name="Pentagon 90">
              <a:extLst>
                <a:ext uri="{FF2B5EF4-FFF2-40B4-BE49-F238E27FC236}">
                  <a16:creationId xmlns:a16="http://schemas.microsoft.com/office/drawing/2014/main" id="{D76932F0-193B-409F-92E1-6C0B97F2D6E7}"/>
                </a:ext>
              </a:extLst>
            </p:cNvPr>
            <p:cNvSpPr/>
            <p:nvPr/>
          </p:nvSpPr>
          <p:spPr bwMode="gray">
            <a:xfrm>
              <a:off x="6283420" y="2515837"/>
              <a:ext cx="1307732" cy="262077"/>
            </a:xfrm>
            <a:prstGeom prst="homePlate">
              <a:avLst>
                <a:gd name="adj" fmla="val 31990"/>
              </a:avLst>
            </a:prstGeom>
            <a:solidFill>
              <a:schemeClr val="tx1">
                <a:lumMod val="75000"/>
                <a:lumOff val="25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143" name="Pentagon 91">
              <a:extLst>
                <a:ext uri="{FF2B5EF4-FFF2-40B4-BE49-F238E27FC236}">
                  <a16:creationId xmlns:a16="http://schemas.microsoft.com/office/drawing/2014/main" id="{F8F16568-005F-4A46-B989-F03170F09D24}"/>
                </a:ext>
              </a:extLst>
            </p:cNvPr>
            <p:cNvSpPr/>
            <p:nvPr/>
          </p:nvSpPr>
          <p:spPr bwMode="gray">
            <a:xfrm>
              <a:off x="5881797" y="2515837"/>
              <a:ext cx="645080" cy="260692"/>
            </a:xfrm>
            <a:prstGeom prst="homePlate">
              <a:avLst>
                <a:gd name="adj" fmla="val 31990"/>
              </a:avLst>
            </a:prstGeom>
            <a:solidFill>
              <a:schemeClr val="tx1">
                <a:lumMod val="75000"/>
                <a:lumOff val="25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grpSp>
      <p:grpSp>
        <p:nvGrpSpPr>
          <p:cNvPr id="43" name="Group 42">
            <a:extLst>
              <a:ext uri="{FF2B5EF4-FFF2-40B4-BE49-F238E27FC236}">
                <a16:creationId xmlns:a16="http://schemas.microsoft.com/office/drawing/2014/main" id="{8BD43034-1345-4B4E-A02A-D9CB4DCAE22F}"/>
              </a:ext>
            </a:extLst>
          </p:cNvPr>
          <p:cNvGrpSpPr/>
          <p:nvPr/>
        </p:nvGrpSpPr>
        <p:grpSpPr>
          <a:xfrm>
            <a:off x="5873024" y="2807055"/>
            <a:ext cx="6082608" cy="2994673"/>
            <a:chOff x="5836690" y="2787688"/>
            <a:chExt cx="6082608" cy="2994673"/>
          </a:xfrm>
        </p:grpSpPr>
        <p:cxnSp>
          <p:nvCxnSpPr>
            <p:cNvPr id="258" name="Straight Connector 257">
              <a:extLst>
                <a:ext uri="{FF2B5EF4-FFF2-40B4-BE49-F238E27FC236}">
                  <a16:creationId xmlns:a16="http://schemas.microsoft.com/office/drawing/2014/main" id="{095EE4B8-F5C5-44C2-85BD-5797D4A1F4A2}"/>
                </a:ext>
              </a:extLst>
            </p:cNvPr>
            <p:cNvCxnSpPr>
              <a:cxnSpLocks/>
            </p:cNvCxnSpPr>
            <p:nvPr/>
          </p:nvCxnSpPr>
          <p:spPr>
            <a:xfrm>
              <a:off x="8500346" y="4450541"/>
              <a:ext cx="509444"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261" name="TextBox 260">
              <a:extLst>
                <a:ext uri="{FF2B5EF4-FFF2-40B4-BE49-F238E27FC236}">
                  <a16:creationId xmlns:a16="http://schemas.microsoft.com/office/drawing/2014/main" id="{D9A6A80B-C85D-48C2-A957-BB24CF0D427A}"/>
                </a:ext>
              </a:extLst>
            </p:cNvPr>
            <p:cNvSpPr txBox="1"/>
            <p:nvPr/>
          </p:nvSpPr>
          <p:spPr>
            <a:xfrm>
              <a:off x="8492609" y="4223814"/>
              <a:ext cx="1931299" cy="184666"/>
            </a:xfrm>
            <a:prstGeom prst="rect">
              <a:avLst/>
            </a:prstGeom>
            <a:noFill/>
          </p:spPr>
          <p:txBody>
            <a:bodyPr wrap="square" lIns="0" tIns="0" rIns="0" bIns="0" rtlCol="0">
              <a:spAutoFit/>
            </a:bodyPr>
            <a:lstStyle/>
            <a:p>
              <a:pPr defTabSz="1136046">
                <a:defRPr/>
              </a:pPr>
              <a:r>
                <a:rPr lang="en-US" sz="12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Parallel PR 1 – 3 (S.I.T.)</a:t>
              </a:r>
            </a:p>
          </p:txBody>
        </p:sp>
        <p:sp>
          <p:nvSpPr>
            <p:cNvPr id="262" name="TextBox 261">
              <a:extLst>
                <a:ext uri="{FF2B5EF4-FFF2-40B4-BE49-F238E27FC236}">
                  <a16:creationId xmlns:a16="http://schemas.microsoft.com/office/drawing/2014/main" id="{9B8D73A1-6D56-4A37-8080-40116410075E}"/>
                </a:ext>
              </a:extLst>
            </p:cNvPr>
            <p:cNvSpPr txBox="1"/>
            <p:nvPr/>
          </p:nvSpPr>
          <p:spPr>
            <a:xfrm>
              <a:off x="10659147" y="5668860"/>
              <a:ext cx="1260151" cy="109069"/>
            </a:xfrm>
            <a:prstGeom prst="rect">
              <a:avLst/>
            </a:prstGeom>
            <a:noFill/>
          </p:spPr>
          <p:txBody>
            <a:bodyPr wrap="square" lIns="0" tIns="0" rIns="0" bIns="0" rtlCol="0">
              <a:spAutoFit/>
            </a:bodyPr>
            <a:lstStyle/>
            <a:p>
              <a:pPr defTabSz="1136046">
                <a:lnSpc>
                  <a:spcPts val="760"/>
                </a:lnSpc>
                <a:defRPr/>
              </a:pPr>
              <a:r>
                <a:rPr lang="en-US" sz="1100" b="1" i="1" kern="0" dirty="0">
                  <a:solidFill>
                    <a:srgbClr val="0097A9">
                      <a:lumMod val="50000"/>
                    </a:srgbClr>
                  </a:solidFill>
                  <a:latin typeface="Arial" panose="020B0604020202020204" pitchFamily="34" charset="0"/>
                  <a:ea typeface="Open Sans" panose="020B0606030504020204" pitchFamily="34" charset="0"/>
                  <a:cs typeface="Arial" panose="020B0604020202020204" pitchFamily="34" charset="0"/>
                </a:rPr>
                <a:t>HR/PR Go-Live</a:t>
              </a:r>
            </a:p>
          </p:txBody>
        </p:sp>
        <p:sp>
          <p:nvSpPr>
            <p:cNvPr id="263" name="Diamond 262">
              <a:extLst>
                <a:ext uri="{FF2B5EF4-FFF2-40B4-BE49-F238E27FC236}">
                  <a16:creationId xmlns:a16="http://schemas.microsoft.com/office/drawing/2014/main" id="{2002ED0F-6AE5-4414-AC47-951BD7CBA398}"/>
                </a:ext>
              </a:extLst>
            </p:cNvPr>
            <p:cNvSpPr/>
            <p:nvPr/>
          </p:nvSpPr>
          <p:spPr bwMode="gray">
            <a:xfrm>
              <a:off x="10500296" y="5645201"/>
              <a:ext cx="134171" cy="137160"/>
            </a:xfrm>
            <a:prstGeom prst="diamond">
              <a:avLst/>
            </a:prstGeom>
            <a:solidFill>
              <a:srgbClr val="0097A9">
                <a:lumMod val="50000"/>
              </a:srgbClr>
            </a:solidFill>
            <a:ln w="19050" algn="ctr">
              <a:no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62" b="1" i="0" u="none" strike="noStrike" kern="0" cap="none" spc="0" normalizeH="0" baseline="0" noProof="0" dirty="0">
                <a:ln>
                  <a:noFill/>
                </a:ln>
                <a:solidFill>
                  <a:prstClr val="white"/>
                </a:solidFill>
                <a:effectLst/>
                <a:uLnTx/>
                <a:uFillTx/>
                <a:latin typeface="Verdana"/>
              </a:endParaRPr>
            </a:p>
          </p:txBody>
        </p:sp>
        <p:sp>
          <p:nvSpPr>
            <p:cNvPr id="264" name="TextBox 263">
              <a:extLst>
                <a:ext uri="{FF2B5EF4-FFF2-40B4-BE49-F238E27FC236}">
                  <a16:creationId xmlns:a16="http://schemas.microsoft.com/office/drawing/2014/main" id="{467F645F-0747-416F-8E50-12C8ABE04A54}"/>
                </a:ext>
              </a:extLst>
            </p:cNvPr>
            <p:cNvSpPr txBox="1"/>
            <p:nvPr/>
          </p:nvSpPr>
          <p:spPr>
            <a:xfrm>
              <a:off x="9264122" y="5672074"/>
              <a:ext cx="931753" cy="109069"/>
            </a:xfrm>
            <a:prstGeom prst="rect">
              <a:avLst/>
            </a:prstGeom>
            <a:noFill/>
          </p:spPr>
          <p:txBody>
            <a:bodyPr wrap="square" lIns="0" tIns="0" rIns="0" bIns="0" rtlCol="0">
              <a:spAutoFit/>
            </a:bodyPr>
            <a:lstStyle/>
            <a:p>
              <a:pPr algn="r" defTabSz="1136046">
                <a:lnSpc>
                  <a:spcPts val="760"/>
                </a:lnSpc>
                <a:defRPr/>
              </a:pPr>
              <a:r>
                <a:rPr lang="en-US" sz="1100" b="1" i="1" kern="0" dirty="0">
                  <a:solidFill>
                    <a:srgbClr val="0097A9">
                      <a:lumMod val="50000"/>
                    </a:srgbClr>
                  </a:solidFill>
                  <a:latin typeface="Arial" panose="020B0604020202020204" pitchFamily="34" charset="0"/>
                  <a:ea typeface="Open Sans" panose="020B0606030504020204" pitchFamily="34" charset="0"/>
                  <a:cs typeface="Arial" panose="020B0604020202020204" pitchFamily="34" charset="0"/>
                </a:rPr>
                <a:t>WFM Go-Live</a:t>
              </a:r>
            </a:p>
          </p:txBody>
        </p:sp>
        <p:sp>
          <p:nvSpPr>
            <p:cNvPr id="265" name="Diamond 264">
              <a:extLst>
                <a:ext uri="{FF2B5EF4-FFF2-40B4-BE49-F238E27FC236}">
                  <a16:creationId xmlns:a16="http://schemas.microsoft.com/office/drawing/2014/main" id="{B3FEC707-24A6-41E2-AB1A-A4D36632E7A1}"/>
                </a:ext>
              </a:extLst>
            </p:cNvPr>
            <p:cNvSpPr/>
            <p:nvPr/>
          </p:nvSpPr>
          <p:spPr bwMode="gray">
            <a:xfrm>
              <a:off x="10230573" y="5645201"/>
              <a:ext cx="134171" cy="137160"/>
            </a:xfrm>
            <a:prstGeom prst="diamond">
              <a:avLst/>
            </a:prstGeom>
            <a:solidFill>
              <a:srgbClr val="0097A9">
                <a:lumMod val="50000"/>
              </a:srgbClr>
            </a:solidFill>
            <a:ln w="19050" algn="ctr">
              <a:no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62" b="1" i="0" u="none" strike="noStrike" kern="0" cap="none" spc="0" normalizeH="0" baseline="0" noProof="0" dirty="0">
                <a:ln>
                  <a:noFill/>
                </a:ln>
                <a:solidFill>
                  <a:prstClr val="white"/>
                </a:solidFill>
                <a:effectLst/>
                <a:uLnTx/>
                <a:uFillTx/>
                <a:latin typeface="Verdana"/>
              </a:endParaRPr>
            </a:p>
          </p:txBody>
        </p:sp>
        <p:cxnSp>
          <p:nvCxnSpPr>
            <p:cNvPr id="277" name="Straight Connector 276">
              <a:extLst>
                <a:ext uri="{FF2B5EF4-FFF2-40B4-BE49-F238E27FC236}">
                  <a16:creationId xmlns:a16="http://schemas.microsoft.com/office/drawing/2014/main" id="{24157DE2-76D2-40A1-B52B-87A952F3242F}"/>
                </a:ext>
              </a:extLst>
            </p:cNvPr>
            <p:cNvCxnSpPr>
              <a:cxnSpLocks/>
            </p:cNvCxnSpPr>
            <p:nvPr/>
          </p:nvCxnSpPr>
          <p:spPr>
            <a:xfrm>
              <a:off x="9258555" y="4450541"/>
              <a:ext cx="264036"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278" name="Straight Connector 277">
              <a:extLst>
                <a:ext uri="{FF2B5EF4-FFF2-40B4-BE49-F238E27FC236}">
                  <a16:creationId xmlns:a16="http://schemas.microsoft.com/office/drawing/2014/main" id="{080D7A12-43B2-4605-AEE4-4963AE7F98F8}"/>
                </a:ext>
              </a:extLst>
            </p:cNvPr>
            <p:cNvCxnSpPr>
              <a:cxnSpLocks/>
            </p:cNvCxnSpPr>
            <p:nvPr/>
          </p:nvCxnSpPr>
          <p:spPr>
            <a:xfrm>
              <a:off x="9012014" y="4450541"/>
              <a:ext cx="252218"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23" name="TextBox 122">
              <a:extLst>
                <a:ext uri="{FF2B5EF4-FFF2-40B4-BE49-F238E27FC236}">
                  <a16:creationId xmlns:a16="http://schemas.microsoft.com/office/drawing/2014/main" id="{21E7AC28-90BC-4A0B-8073-7F85BB22767A}"/>
                </a:ext>
              </a:extLst>
            </p:cNvPr>
            <p:cNvSpPr txBox="1"/>
            <p:nvPr/>
          </p:nvSpPr>
          <p:spPr>
            <a:xfrm>
              <a:off x="5998358" y="2787688"/>
              <a:ext cx="2031743" cy="184666"/>
            </a:xfrm>
            <a:prstGeom prst="rect">
              <a:avLst/>
            </a:prstGeom>
            <a:noFill/>
          </p:spPr>
          <p:txBody>
            <a:bodyPr wrap="square" lIns="0" tIns="0" rIns="0" bIns="0" rtlCol="0">
              <a:spAutoFit/>
            </a:bodyPr>
            <a:lstStyle/>
            <a:p>
              <a:pPr defTabSz="820487">
                <a:defRPr/>
              </a:pPr>
              <a:r>
                <a:rPr lang="en-US" sz="12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 Luma Phase 2 Kick-off</a:t>
              </a:r>
            </a:p>
          </p:txBody>
        </p:sp>
        <p:sp>
          <p:nvSpPr>
            <p:cNvPr id="124" name="Isosceles Triangle 104">
              <a:extLst>
                <a:ext uri="{FF2B5EF4-FFF2-40B4-BE49-F238E27FC236}">
                  <a16:creationId xmlns:a16="http://schemas.microsoft.com/office/drawing/2014/main" id="{2292218F-5E84-48A8-8E68-DC8F067466A0}"/>
                </a:ext>
              </a:extLst>
            </p:cNvPr>
            <p:cNvSpPr/>
            <p:nvPr/>
          </p:nvSpPr>
          <p:spPr>
            <a:xfrm>
              <a:off x="5836690" y="2793201"/>
              <a:ext cx="178895" cy="182880"/>
            </a:xfrm>
            <a:prstGeom prst="diamond">
              <a:avLst/>
            </a:prstGeom>
            <a:solidFill>
              <a:schemeClr val="tx1">
                <a:lumMod val="75000"/>
                <a:lumOff val="25000"/>
              </a:schemeClr>
            </a:solidFill>
            <a:ln w="3175" cap="flat" cmpd="sng" algn="ctr">
              <a:solidFill>
                <a:sysClr val="window" lastClr="FFFFFF"/>
              </a:solidFill>
              <a:prstDash val="solid"/>
            </a:ln>
            <a:effectLst/>
          </p:spPr>
          <p:txBody>
            <a:bodyPr lIns="82048" tIns="41025" rIns="82048" bIns="41025" rtlCol="0" anchor="ctr"/>
            <a:lstStyle/>
            <a:p>
              <a:pPr marL="0" marR="0" lvl="0" indent="0" algn="ctr" defTabSz="820487" eaLnBrk="1" fontAlgn="auto" latinLnBrk="0" hangingPunct="1">
                <a:lnSpc>
                  <a:spcPct val="100000"/>
                </a:lnSpc>
                <a:spcBef>
                  <a:spcPts val="0"/>
                </a:spcBef>
                <a:spcAft>
                  <a:spcPts val="0"/>
                </a:spcAft>
                <a:buClrTx/>
                <a:buSzTx/>
                <a:buFontTx/>
                <a:buNone/>
                <a:tabLst/>
                <a:defRPr/>
              </a:pPr>
              <a:endParaRPr kumimoji="0" lang="en-US" sz="9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25" name="Straight Connector 124">
              <a:extLst>
                <a:ext uri="{FF2B5EF4-FFF2-40B4-BE49-F238E27FC236}">
                  <a16:creationId xmlns:a16="http://schemas.microsoft.com/office/drawing/2014/main" id="{3B28A99E-E176-404F-823B-365FAACFB750}"/>
                </a:ext>
              </a:extLst>
            </p:cNvPr>
            <p:cNvCxnSpPr>
              <a:cxnSpLocks/>
            </p:cNvCxnSpPr>
            <p:nvPr/>
          </p:nvCxnSpPr>
          <p:spPr>
            <a:xfrm>
              <a:off x="5892537" y="3378915"/>
              <a:ext cx="262254"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26" name="TextBox 125">
              <a:extLst>
                <a:ext uri="{FF2B5EF4-FFF2-40B4-BE49-F238E27FC236}">
                  <a16:creationId xmlns:a16="http://schemas.microsoft.com/office/drawing/2014/main" id="{4134BFCC-F421-4555-BE74-0530A0C18882}"/>
                </a:ext>
              </a:extLst>
            </p:cNvPr>
            <p:cNvSpPr txBox="1"/>
            <p:nvPr/>
          </p:nvSpPr>
          <p:spPr>
            <a:xfrm>
              <a:off x="5878964" y="3021450"/>
              <a:ext cx="834348" cy="338554"/>
            </a:xfrm>
            <a:prstGeom prst="rect">
              <a:avLst/>
            </a:prstGeom>
            <a:noFill/>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Discovery &amp; Preparation</a:t>
              </a:r>
            </a:p>
          </p:txBody>
        </p:sp>
        <p:cxnSp>
          <p:nvCxnSpPr>
            <p:cNvPr id="127" name="Straight Connector 126">
              <a:extLst>
                <a:ext uri="{FF2B5EF4-FFF2-40B4-BE49-F238E27FC236}">
                  <a16:creationId xmlns:a16="http://schemas.microsoft.com/office/drawing/2014/main" id="{623C500D-00CD-485C-8DA6-4CD0E93C00CA}"/>
                </a:ext>
              </a:extLst>
            </p:cNvPr>
            <p:cNvCxnSpPr>
              <a:cxnSpLocks/>
            </p:cNvCxnSpPr>
            <p:nvPr/>
          </p:nvCxnSpPr>
          <p:spPr>
            <a:xfrm>
              <a:off x="6655637" y="3385739"/>
              <a:ext cx="707365"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28" name="TextBox 127">
              <a:extLst>
                <a:ext uri="{FF2B5EF4-FFF2-40B4-BE49-F238E27FC236}">
                  <a16:creationId xmlns:a16="http://schemas.microsoft.com/office/drawing/2014/main" id="{20CF44C9-F4CA-4E55-A961-B2129E6974ED}"/>
                </a:ext>
              </a:extLst>
            </p:cNvPr>
            <p:cNvSpPr txBox="1"/>
            <p:nvPr/>
          </p:nvSpPr>
          <p:spPr>
            <a:xfrm>
              <a:off x="6675215" y="3022782"/>
              <a:ext cx="896637" cy="338554"/>
            </a:xfrm>
            <a:prstGeom prst="rect">
              <a:avLst/>
            </a:prstGeom>
            <a:noFill/>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Project Team Training</a:t>
              </a:r>
            </a:p>
          </p:txBody>
        </p:sp>
        <p:cxnSp>
          <p:nvCxnSpPr>
            <p:cNvPr id="136" name="Straight Connector 135">
              <a:extLst>
                <a:ext uri="{FF2B5EF4-FFF2-40B4-BE49-F238E27FC236}">
                  <a16:creationId xmlns:a16="http://schemas.microsoft.com/office/drawing/2014/main" id="{3314A690-240C-491D-BF7E-DF45006B49E3}"/>
                </a:ext>
              </a:extLst>
            </p:cNvPr>
            <p:cNvCxnSpPr>
              <a:cxnSpLocks/>
            </p:cNvCxnSpPr>
            <p:nvPr/>
          </p:nvCxnSpPr>
          <p:spPr>
            <a:xfrm>
              <a:off x="6147690" y="3646657"/>
              <a:ext cx="1099892"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37" name="TextBox 136">
              <a:extLst>
                <a:ext uri="{FF2B5EF4-FFF2-40B4-BE49-F238E27FC236}">
                  <a16:creationId xmlns:a16="http://schemas.microsoft.com/office/drawing/2014/main" id="{5322BA95-6A37-4F86-97B7-94DE210135BE}"/>
                </a:ext>
              </a:extLst>
            </p:cNvPr>
            <p:cNvSpPr txBox="1"/>
            <p:nvPr/>
          </p:nvSpPr>
          <p:spPr>
            <a:xfrm>
              <a:off x="6138751" y="3462707"/>
              <a:ext cx="2056850"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Enterprise Design Update</a:t>
              </a:r>
            </a:p>
          </p:txBody>
        </p:sp>
        <p:cxnSp>
          <p:nvCxnSpPr>
            <p:cNvPr id="144" name="Straight Connector 143">
              <a:extLst>
                <a:ext uri="{FF2B5EF4-FFF2-40B4-BE49-F238E27FC236}">
                  <a16:creationId xmlns:a16="http://schemas.microsoft.com/office/drawing/2014/main" id="{14F8E95E-8189-40E7-865A-9B9FF6740E59}"/>
                </a:ext>
              </a:extLst>
            </p:cNvPr>
            <p:cNvCxnSpPr>
              <a:cxnSpLocks/>
            </p:cNvCxnSpPr>
            <p:nvPr/>
          </p:nvCxnSpPr>
          <p:spPr>
            <a:xfrm>
              <a:off x="6138751" y="3895056"/>
              <a:ext cx="1108831"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45" name="TextBox 144">
              <a:extLst>
                <a:ext uri="{FF2B5EF4-FFF2-40B4-BE49-F238E27FC236}">
                  <a16:creationId xmlns:a16="http://schemas.microsoft.com/office/drawing/2014/main" id="{CBF0F3E7-CA6B-4B20-A201-86438DF01333}"/>
                </a:ext>
              </a:extLst>
            </p:cNvPr>
            <p:cNvSpPr txBox="1"/>
            <p:nvPr/>
          </p:nvSpPr>
          <p:spPr>
            <a:xfrm>
              <a:off x="6119129" y="3709107"/>
              <a:ext cx="2005588"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Technical Design (FRICE-W)</a:t>
              </a:r>
            </a:p>
          </p:txBody>
        </p:sp>
        <p:cxnSp>
          <p:nvCxnSpPr>
            <p:cNvPr id="147" name="Straight Connector 146">
              <a:extLst>
                <a:ext uri="{FF2B5EF4-FFF2-40B4-BE49-F238E27FC236}">
                  <a16:creationId xmlns:a16="http://schemas.microsoft.com/office/drawing/2014/main" id="{D1394500-FD2F-454E-B50A-1D7247DFF8E3}"/>
                </a:ext>
              </a:extLst>
            </p:cNvPr>
            <p:cNvCxnSpPr>
              <a:cxnSpLocks/>
            </p:cNvCxnSpPr>
            <p:nvPr/>
          </p:nvCxnSpPr>
          <p:spPr>
            <a:xfrm>
              <a:off x="7730994" y="4169363"/>
              <a:ext cx="278952"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48" name="Straight Connector 147">
              <a:extLst>
                <a:ext uri="{FF2B5EF4-FFF2-40B4-BE49-F238E27FC236}">
                  <a16:creationId xmlns:a16="http://schemas.microsoft.com/office/drawing/2014/main" id="{EA5AD881-5CD5-4597-9EBB-F88774849422}"/>
                </a:ext>
              </a:extLst>
            </p:cNvPr>
            <p:cNvCxnSpPr>
              <a:cxnSpLocks/>
            </p:cNvCxnSpPr>
            <p:nvPr/>
          </p:nvCxnSpPr>
          <p:spPr>
            <a:xfrm>
              <a:off x="8009944" y="4169363"/>
              <a:ext cx="241714"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49" name="Straight Connector 148">
              <a:extLst>
                <a:ext uri="{FF2B5EF4-FFF2-40B4-BE49-F238E27FC236}">
                  <a16:creationId xmlns:a16="http://schemas.microsoft.com/office/drawing/2014/main" id="{63AB5C66-DEEF-4963-9CD5-EDBDF1367150}"/>
                </a:ext>
              </a:extLst>
            </p:cNvPr>
            <p:cNvCxnSpPr>
              <a:cxnSpLocks/>
            </p:cNvCxnSpPr>
            <p:nvPr/>
          </p:nvCxnSpPr>
          <p:spPr>
            <a:xfrm>
              <a:off x="7460998" y="4169363"/>
              <a:ext cx="269996"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50" name="TextBox 149">
              <a:extLst>
                <a:ext uri="{FF2B5EF4-FFF2-40B4-BE49-F238E27FC236}">
                  <a16:creationId xmlns:a16="http://schemas.microsoft.com/office/drawing/2014/main" id="{71E6BFC5-D8AA-4080-A5AB-74816DDE7E1C}"/>
                </a:ext>
              </a:extLst>
            </p:cNvPr>
            <p:cNvSpPr txBox="1"/>
            <p:nvPr/>
          </p:nvSpPr>
          <p:spPr>
            <a:xfrm>
              <a:off x="7265087" y="3966904"/>
              <a:ext cx="959153" cy="169277"/>
            </a:xfrm>
            <a:prstGeom prst="rect">
              <a:avLst/>
            </a:prstGeom>
            <a:noFill/>
          </p:spPr>
          <p:txBody>
            <a:bodyPr wrap="square" lIns="0" tIns="0" rIns="0" bIns="0" rtlCol="0">
              <a:spAutoFit/>
            </a:bodyPr>
            <a:lstStyle/>
            <a:p>
              <a:pPr algn="ct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Sprint 1-3</a:t>
              </a:r>
            </a:p>
          </p:txBody>
        </p:sp>
        <p:cxnSp>
          <p:nvCxnSpPr>
            <p:cNvPr id="154" name="Straight Connector 153">
              <a:extLst>
                <a:ext uri="{FF2B5EF4-FFF2-40B4-BE49-F238E27FC236}">
                  <a16:creationId xmlns:a16="http://schemas.microsoft.com/office/drawing/2014/main" id="{B91A84DF-EEA8-4FA3-9A2E-3FA67076E489}"/>
                </a:ext>
              </a:extLst>
            </p:cNvPr>
            <p:cNvCxnSpPr>
              <a:cxnSpLocks/>
            </p:cNvCxnSpPr>
            <p:nvPr/>
          </p:nvCxnSpPr>
          <p:spPr>
            <a:xfrm>
              <a:off x="9545291" y="4712588"/>
              <a:ext cx="478239"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55" name="TextBox 154">
              <a:extLst>
                <a:ext uri="{FF2B5EF4-FFF2-40B4-BE49-F238E27FC236}">
                  <a16:creationId xmlns:a16="http://schemas.microsoft.com/office/drawing/2014/main" id="{88035143-40A5-40C3-AE8F-11412ED854DF}"/>
                </a:ext>
              </a:extLst>
            </p:cNvPr>
            <p:cNvSpPr txBox="1"/>
            <p:nvPr/>
          </p:nvSpPr>
          <p:spPr>
            <a:xfrm>
              <a:off x="9520913" y="4529410"/>
              <a:ext cx="1834660"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User Acceptance Testing</a:t>
              </a:r>
            </a:p>
          </p:txBody>
        </p:sp>
        <p:sp>
          <p:nvSpPr>
            <p:cNvPr id="156" name="TextBox 155">
              <a:extLst>
                <a:ext uri="{FF2B5EF4-FFF2-40B4-BE49-F238E27FC236}">
                  <a16:creationId xmlns:a16="http://schemas.microsoft.com/office/drawing/2014/main" id="{4A8196DE-2DD1-4FFA-9CFB-7D5B34BA0C91}"/>
                </a:ext>
              </a:extLst>
            </p:cNvPr>
            <p:cNvSpPr txBox="1"/>
            <p:nvPr/>
          </p:nvSpPr>
          <p:spPr>
            <a:xfrm>
              <a:off x="8001833" y="4536768"/>
              <a:ext cx="1481675"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Mock Data Conv. 1 &amp; 2</a:t>
              </a:r>
            </a:p>
          </p:txBody>
        </p:sp>
        <p:cxnSp>
          <p:nvCxnSpPr>
            <p:cNvPr id="157" name="Straight Connector 156">
              <a:extLst>
                <a:ext uri="{FF2B5EF4-FFF2-40B4-BE49-F238E27FC236}">
                  <a16:creationId xmlns:a16="http://schemas.microsoft.com/office/drawing/2014/main" id="{E53A588C-1E7D-476F-8CF6-361F9C2CFE87}"/>
                </a:ext>
              </a:extLst>
            </p:cNvPr>
            <p:cNvCxnSpPr>
              <a:cxnSpLocks/>
            </p:cNvCxnSpPr>
            <p:nvPr/>
          </p:nvCxnSpPr>
          <p:spPr>
            <a:xfrm>
              <a:off x="8017735" y="4737033"/>
              <a:ext cx="251861"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58" name="Straight Connector 157">
              <a:extLst>
                <a:ext uri="{FF2B5EF4-FFF2-40B4-BE49-F238E27FC236}">
                  <a16:creationId xmlns:a16="http://schemas.microsoft.com/office/drawing/2014/main" id="{59D5DE2D-5C8D-4594-8395-5BDA65D75925}"/>
                </a:ext>
              </a:extLst>
            </p:cNvPr>
            <p:cNvCxnSpPr>
              <a:cxnSpLocks/>
            </p:cNvCxnSpPr>
            <p:nvPr/>
          </p:nvCxnSpPr>
          <p:spPr>
            <a:xfrm>
              <a:off x="8271829" y="4737033"/>
              <a:ext cx="286901"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60" name="Straight Connector 159">
              <a:extLst>
                <a:ext uri="{FF2B5EF4-FFF2-40B4-BE49-F238E27FC236}">
                  <a16:creationId xmlns:a16="http://schemas.microsoft.com/office/drawing/2014/main" id="{FA85DC66-D733-41A2-BF85-1EBA62EF25EB}"/>
                </a:ext>
              </a:extLst>
            </p:cNvPr>
            <p:cNvCxnSpPr>
              <a:cxnSpLocks/>
            </p:cNvCxnSpPr>
            <p:nvPr/>
          </p:nvCxnSpPr>
          <p:spPr>
            <a:xfrm>
              <a:off x="9545855" y="5153152"/>
              <a:ext cx="918022"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61" name="TextBox 160">
              <a:extLst>
                <a:ext uri="{FF2B5EF4-FFF2-40B4-BE49-F238E27FC236}">
                  <a16:creationId xmlns:a16="http://schemas.microsoft.com/office/drawing/2014/main" id="{51FA9299-589B-426E-965B-45451C6B4745}"/>
                </a:ext>
              </a:extLst>
            </p:cNvPr>
            <p:cNvSpPr txBox="1"/>
            <p:nvPr/>
          </p:nvSpPr>
          <p:spPr>
            <a:xfrm>
              <a:off x="9520913" y="4947046"/>
              <a:ext cx="1386351"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Design Updates</a:t>
              </a:r>
            </a:p>
          </p:txBody>
        </p:sp>
        <p:cxnSp>
          <p:nvCxnSpPr>
            <p:cNvPr id="162" name="Straight Connector 161">
              <a:extLst>
                <a:ext uri="{FF2B5EF4-FFF2-40B4-BE49-F238E27FC236}">
                  <a16:creationId xmlns:a16="http://schemas.microsoft.com/office/drawing/2014/main" id="{4DD24C03-A205-40BD-8666-A4FC621E62E3}"/>
                </a:ext>
              </a:extLst>
            </p:cNvPr>
            <p:cNvCxnSpPr>
              <a:cxnSpLocks/>
            </p:cNvCxnSpPr>
            <p:nvPr/>
          </p:nvCxnSpPr>
          <p:spPr>
            <a:xfrm>
              <a:off x="8565138" y="5473794"/>
              <a:ext cx="693417"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63" name="TextBox 162">
              <a:extLst>
                <a:ext uri="{FF2B5EF4-FFF2-40B4-BE49-F238E27FC236}">
                  <a16:creationId xmlns:a16="http://schemas.microsoft.com/office/drawing/2014/main" id="{44571881-BB96-49F4-ABE3-799F3077A35C}"/>
                </a:ext>
              </a:extLst>
            </p:cNvPr>
            <p:cNvSpPr txBox="1"/>
            <p:nvPr/>
          </p:nvSpPr>
          <p:spPr>
            <a:xfrm>
              <a:off x="8543349" y="5272685"/>
              <a:ext cx="906641"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Training Dev.</a:t>
              </a:r>
            </a:p>
          </p:txBody>
        </p:sp>
        <p:cxnSp>
          <p:nvCxnSpPr>
            <p:cNvPr id="164" name="Straight Connector 163">
              <a:extLst>
                <a:ext uri="{FF2B5EF4-FFF2-40B4-BE49-F238E27FC236}">
                  <a16:creationId xmlns:a16="http://schemas.microsoft.com/office/drawing/2014/main" id="{37AB93B7-D661-45D2-BC2F-08295FD3F434}"/>
                </a:ext>
              </a:extLst>
            </p:cNvPr>
            <p:cNvCxnSpPr>
              <a:cxnSpLocks/>
            </p:cNvCxnSpPr>
            <p:nvPr/>
          </p:nvCxnSpPr>
          <p:spPr>
            <a:xfrm flipV="1">
              <a:off x="9538496" y="5459640"/>
              <a:ext cx="768915" cy="8387"/>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65" name="TextBox 164">
              <a:extLst>
                <a:ext uri="{FF2B5EF4-FFF2-40B4-BE49-F238E27FC236}">
                  <a16:creationId xmlns:a16="http://schemas.microsoft.com/office/drawing/2014/main" id="{FB457096-9A54-4CA5-BD5A-5A84931D2A73}"/>
                </a:ext>
              </a:extLst>
            </p:cNvPr>
            <p:cNvSpPr txBox="1"/>
            <p:nvPr/>
          </p:nvSpPr>
          <p:spPr>
            <a:xfrm>
              <a:off x="9498582" y="5278479"/>
              <a:ext cx="710111"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Training </a:t>
              </a:r>
            </a:p>
          </p:txBody>
        </p:sp>
      </p:grpSp>
      <p:sp>
        <p:nvSpPr>
          <p:cNvPr id="2" name="Rectangle 1">
            <a:extLst>
              <a:ext uri="{FF2B5EF4-FFF2-40B4-BE49-F238E27FC236}">
                <a16:creationId xmlns:a16="http://schemas.microsoft.com/office/drawing/2014/main" id="{96F433C4-FAAD-4B5D-8CAC-F8CCD38D3D77}"/>
              </a:ext>
            </a:extLst>
          </p:cNvPr>
          <p:cNvSpPr/>
          <p:nvPr/>
        </p:nvSpPr>
        <p:spPr>
          <a:xfrm>
            <a:off x="4649051" y="1238459"/>
            <a:ext cx="221168" cy="4617771"/>
          </a:xfrm>
          <a:prstGeom prst="rect">
            <a:avLst/>
          </a:prstGeom>
          <a:solidFill>
            <a:schemeClr val="accent5">
              <a:alpha val="12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8" name="Title 5">
            <a:extLst>
              <a:ext uri="{FF2B5EF4-FFF2-40B4-BE49-F238E27FC236}">
                <a16:creationId xmlns:a16="http://schemas.microsoft.com/office/drawing/2014/main" id="{498BCAE7-661F-4248-9453-C24770F33C02}"/>
              </a:ext>
            </a:extLst>
          </p:cNvPr>
          <p:cNvSpPr>
            <a:spLocks noGrp="1"/>
          </p:cNvSpPr>
          <p:nvPr>
            <p:ph type="title" idx="4294967295"/>
          </p:nvPr>
        </p:nvSpPr>
        <p:spPr>
          <a:xfrm>
            <a:off x="692150" y="234950"/>
            <a:ext cx="11499850" cy="512763"/>
          </a:xfrm>
        </p:spPr>
        <p:txBody>
          <a:bodyPr>
            <a:noAutofit/>
          </a:bodyPr>
          <a:lstStyle/>
          <a:p>
            <a:r>
              <a:rPr lang="en-US" sz="3200" dirty="0">
                <a:solidFill>
                  <a:srgbClr val="092F57"/>
                </a:solidFill>
              </a:rPr>
              <a:t>Luma Project Timeline</a:t>
            </a:r>
          </a:p>
        </p:txBody>
      </p:sp>
    </p:spTree>
    <p:extLst>
      <p:ext uri="{BB962C8B-B14F-4D97-AF65-F5344CB8AC3E}">
        <p14:creationId xmlns:p14="http://schemas.microsoft.com/office/powerpoint/2010/main" val="388416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fade">
                                      <p:cBhvr>
                                        <p:cTn id="10" dur="500"/>
                                        <p:tgtEl>
                                          <p:spTgt spid="20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0"/>
                                        </p:tgtEl>
                                        <p:attrNameLst>
                                          <p:attrName>style.visibility</p:attrName>
                                        </p:attrNameLst>
                                      </p:cBhvr>
                                      <p:to>
                                        <p:strVal val="visible"/>
                                      </p:to>
                                    </p:set>
                                    <p:animEffect transition="in" filter="fade">
                                      <p:cBhvr>
                                        <p:cTn id="13" dur="500"/>
                                        <p:tgtEl>
                                          <p:spTgt spid="21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1000"/>
                                        <p:tgtEl>
                                          <p:spTgt spid="38"/>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up)">
                                      <p:cBhvr>
                                        <p:cTn id="21" dur="750"/>
                                        <p:tgtEl>
                                          <p:spTgt spid="41"/>
                                        </p:tgtEl>
                                      </p:cBhvr>
                                    </p:animEffect>
                                  </p:childTnLst>
                                </p:cTn>
                              </p:par>
                            </p:childTnLst>
                          </p:cTn>
                        </p:par>
                        <p:par>
                          <p:cTn id="22" fill="hold">
                            <p:stCondLst>
                              <p:cond delay="2250"/>
                            </p:stCondLst>
                            <p:childTnLst>
                              <p:par>
                                <p:cTn id="23" presetID="22" presetClass="entr" presetSubtype="1"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750"/>
                                        <p:tgtEl>
                                          <p:spTgt spid="43"/>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0"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1B2EF97-5C6E-4C09-A607-6BA7E84E739A}"/>
              </a:ext>
            </a:extLst>
          </p:cNvPr>
          <p:cNvSpPr>
            <a:spLocks noGrp="1"/>
          </p:cNvSpPr>
          <p:nvPr>
            <p:ph idx="1"/>
          </p:nvPr>
        </p:nvSpPr>
        <p:spPr>
          <a:xfrm>
            <a:off x="4783749" y="2581795"/>
            <a:ext cx="6492240" cy="1084807"/>
          </a:xfrm>
        </p:spPr>
        <p:txBody>
          <a:bodyPr>
            <a:normAutofit fontScale="77500" lnSpcReduction="20000"/>
          </a:bodyPr>
          <a:lstStyle/>
          <a:p>
            <a:pPr algn="ctr"/>
            <a:r>
              <a:rPr lang="en-US" sz="4500" dirty="0">
                <a:solidFill>
                  <a:srgbClr val="092F57"/>
                </a:solidFill>
              </a:rPr>
              <a:t>Luma </a:t>
            </a:r>
          </a:p>
          <a:p>
            <a:pPr algn="ctr"/>
            <a:r>
              <a:rPr lang="en-US" sz="4500" dirty="0">
                <a:solidFill>
                  <a:srgbClr val="092F57"/>
                </a:solidFill>
              </a:rPr>
              <a:t>Budget Training Timeline</a:t>
            </a:r>
          </a:p>
        </p:txBody>
      </p:sp>
      <p:cxnSp>
        <p:nvCxnSpPr>
          <p:cNvPr id="6" name="Straight Connector 5">
            <a:extLst>
              <a:ext uri="{FF2B5EF4-FFF2-40B4-BE49-F238E27FC236}">
                <a16:creationId xmlns:a16="http://schemas.microsoft.com/office/drawing/2014/main" id="{B6F300A9-34CB-4EE4-8BD9-19EE40D02457}"/>
              </a:ext>
            </a:extLst>
          </p:cNvPr>
          <p:cNvCxnSpPr>
            <a:cxnSpLocks/>
          </p:cNvCxnSpPr>
          <p:nvPr/>
        </p:nvCxnSpPr>
        <p:spPr>
          <a:xfrm>
            <a:off x="5039019" y="3605800"/>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reeform 146">
            <a:extLst>
              <a:ext uri="{FF2B5EF4-FFF2-40B4-BE49-F238E27FC236}">
                <a16:creationId xmlns:a16="http://schemas.microsoft.com/office/drawing/2014/main" id="{E030734F-3A63-4F20-A84D-C74584918D05}"/>
              </a:ext>
            </a:extLst>
          </p:cNvPr>
          <p:cNvSpPr>
            <a:spLocks noEditPoints="1"/>
          </p:cNvSpPr>
          <p:nvPr/>
        </p:nvSpPr>
        <p:spPr bwMode="auto">
          <a:xfrm>
            <a:off x="984183" y="2497581"/>
            <a:ext cx="1921249" cy="1513902"/>
          </a:xfrm>
          <a:custGeom>
            <a:avLst/>
            <a:gdLst>
              <a:gd name="T0" fmla="*/ 13 w 412"/>
              <a:gd name="T1" fmla="*/ 0 h 355"/>
              <a:gd name="T2" fmla="*/ 399 w 412"/>
              <a:gd name="T3" fmla="*/ 0 h 355"/>
              <a:gd name="T4" fmla="*/ 399 w 412"/>
              <a:gd name="T5" fmla="*/ 212 h 355"/>
              <a:gd name="T6" fmla="*/ 376 w 412"/>
              <a:gd name="T7" fmla="*/ 212 h 355"/>
              <a:gd name="T8" fmla="*/ 368 w 412"/>
              <a:gd name="T9" fmla="*/ 177 h 355"/>
              <a:gd name="T10" fmla="*/ 314 w 412"/>
              <a:gd name="T11" fmla="*/ 160 h 355"/>
              <a:gd name="T12" fmla="*/ 287 w 412"/>
              <a:gd name="T13" fmla="*/ 129 h 355"/>
              <a:gd name="T14" fmla="*/ 216 w 412"/>
              <a:gd name="T15" fmla="*/ 135 h 355"/>
              <a:gd name="T16" fmla="*/ 202 w 412"/>
              <a:gd name="T17" fmla="*/ 128 h 355"/>
              <a:gd name="T18" fmla="*/ 148 w 412"/>
              <a:gd name="T19" fmla="*/ 127 h 355"/>
              <a:gd name="T20" fmla="*/ 135 w 412"/>
              <a:gd name="T21" fmla="*/ 125 h 355"/>
              <a:gd name="T22" fmla="*/ 87 w 412"/>
              <a:gd name="T23" fmla="*/ 110 h 355"/>
              <a:gd name="T24" fmla="*/ 78 w 412"/>
              <a:gd name="T25" fmla="*/ 132 h 355"/>
              <a:gd name="T26" fmla="*/ 124 w 412"/>
              <a:gd name="T27" fmla="*/ 149 h 355"/>
              <a:gd name="T28" fmla="*/ 137 w 412"/>
              <a:gd name="T29" fmla="*/ 152 h 355"/>
              <a:gd name="T30" fmla="*/ 158 w 412"/>
              <a:gd name="T31" fmla="*/ 156 h 355"/>
              <a:gd name="T32" fmla="*/ 172 w 412"/>
              <a:gd name="T33" fmla="*/ 172 h 355"/>
              <a:gd name="T34" fmla="*/ 168 w 412"/>
              <a:gd name="T35" fmla="*/ 177 h 355"/>
              <a:gd name="T36" fmla="*/ 160 w 412"/>
              <a:gd name="T37" fmla="*/ 212 h 355"/>
              <a:gd name="T38" fmla="*/ 127 w 412"/>
              <a:gd name="T39" fmla="*/ 212 h 355"/>
              <a:gd name="T40" fmla="*/ 119 w 412"/>
              <a:gd name="T41" fmla="*/ 177 h 355"/>
              <a:gd name="T42" fmla="*/ 44 w 412"/>
              <a:gd name="T43" fmla="*/ 177 h 355"/>
              <a:gd name="T44" fmla="*/ 36 w 412"/>
              <a:gd name="T45" fmla="*/ 212 h 355"/>
              <a:gd name="T46" fmla="*/ 13 w 412"/>
              <a:gd name="T47" fmla="*/ 212 h 355"/>
              <a:gd name="T48" fmla="*/ 13 w 412"/>
              <a:gd name="T49" fmla="*/ 0 h 355"/>
              <a:gd name="T50" fmla="*/ 46 w 412"/>
              <a:gd name="T51" fmla="*/ 252 h 355"/>
              <a:gd name="T52" fmla="*/ 117 w 412"/>
              <a:gd name="T53" fmla="*/ 252 h 355"/>
              <a:gd name="T54" fmla="*/ 144 w 412"/>
              <a:gd name="T55" fmla="*/ 278 h 355"/>
              <a:gd name="T56" fmla="*/ 170 w 412"/>
              <a:gd name="T57" fmla="*/ 252 h 355"/>
              <a:gd name="T58" fmla="*/ 242 w 412"/>
              <a:gd name="T59" fmla="*/ 252 h 355"/>
              <a:gd name="T60" fmla="*/ 268 w 412"/>
              <a:gd name="T61" fmla="*/ 278 h 355"/>
              <a:gd name="T62" fmla="*/ 295 w 412"/>
              <a:gd name="T63" fmla="*/ 252 h 355"/>
              <a:gd name="T64" fmla="*/ 366 w 412"/>
              <a:gd name="T65" fmla="*/ 252 h 355"/>
              <a:gd name="T66" fmla="*/ 410 w 412"/>
              <a:gd name="T67" fmla="*/ 327 h 355"/>
              <a:gd name="T68" fmla="*/ 268 w 412"/>
              <a:gd name="T69" fmla="*/ 342 h 355"/>
              <a:gd name="T70" fmla="*/ 144 w 412"/>
              <a:gd name="T71" fmla="*/ 342 h 355"/>
              <a:gd name="T72" fmla="*/ 2 w 412"/>
              <a:gd name="T73" fmla="*/ 327 h 355"/>
              <a:gd name="T74" fmla="*/ 46 w 412"/>
              <a:gd name="T75" fmla="*/ 252 h 355"/>
              <a:gd name="T76" fmla="*/ 346 w 412"/>
              <a:gd name="T77" fmla="*/ 254 h 355"/>
              <a:gd name="T78" fmla="*/ 360 w 412"/>
              <a:gd name="T79" fmla="*/ 182 h 355"/>
              <a:gd name="T80" fmla="*/ 302 w 412"/>
              <a:gd name="T81" fmla="*/ 182 h 355"/>
              <a:gd name="T82" fmla="*/ 315 w 412"/>
              <a:gd name="T83" fmla="*/ 254 h 355"/>
              <a:gd name="T84" fmla="*/ 346 w 412"/>
              <a:gd name="T85" fmla="*/ 254 h 355"/>
              <a:gd name="T86" fmla="*/ 221 w 412"/>
              <a:gd name="T87" fmla="*/ 254 h 355"/>
              <a:gd name="T88" fmla="*/ 235 w 412"/>
              <a:gd name="T89" fmla="*/ 182 h 355"/>
              <a:gd name="T90" fmla="*/ 177 w 412"/>
              <a:gd name="T91" fmla="*/ 182 h 355"/>
              <a:gd name="T92" fmla="*/ 191 w 412"/>
              <a:gd name="T93" fmla="*/ 254 h 355"/>
              <a:gd name="T94" fmla="*/ 221 w 412"/>
              <a:gd name="T95" fmla="*/ 254 h 355"/>
              <a:gd name="T96" fmla="*/ 97 w 412"/>
              <a:gd name="T97" fmla="*/ 254 h 355"/>
              <a:gd name="T98" fmla="*/ 110 w 412"/>
              <a:gd name="T99" fmla="*/ 182 h 355"/>
              <a:gd name="T100" fmla="*/ 52 w 412"/>
              <a:gd name="T101" fmla="*/ 182 h 355"/>
              <a:gd name="T102" fmla="*/ 66 w 412"/>
              <a:gd name="T103" fmla="*/ 254 h 355"/>
              <a:gd name="T104" fmla="*/ 97 w 412"/>
              <a:gd name="T105" fmla="*/ 254 h 355"/>
              <a:gd name="T106" fmla="*/ 267 w 412"/>
              <a:gd name="T107" fmla="*/ 125 h 355"/>
              <a:gd name="T108" fmla="*/ 276 w 412"/>
              <a:gd name="T109" fmla="*/ 59 h 355"/>
              <a:gd name="T110" fmla="*/ 220 w 412"/>
              <a:gd name="T111" fmla="*/ 59 h 355"/>
              <a:gd name="T112" fmla="*/ 229 w 412"/>
              <a:gd name="T113" fmla="*/ 125 h 355"/>
              <a:gd name="T114" fmla="*/ 267 w 412"/>
              <a:gd name="T115" fmla="*/ 12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355">
                <a:moveTo>
                  <a:pt x="13" y="0"/>
                </a:moveTo>
                <a:cubicBezTo>
                  <a:pt x="399" y="0"/>
                  <a:pt x="399" y="0"/>
                  <a:pt x="399" y="0"/>
                </a:cubicBezTo>
                <a:cubicBezTo>
                  <a:pt x="399" y="212"/>
                  <a:pt x="399" y="212"/>
                  <a:pt x="399" y="212"/>
                </a:cubicBezTo>
                <a:cubicBezTo>
                  <a:pt x="376" y="212"/>
                  <a:pt x="376" y="212"/>
                  <a:pt x="376" y="212"/>
                </a:cubicBezTo>
                <a:cubicBezTo>
                  <a:pt x="377" y="200"/>
                  <a:pt x="375" y="188"/>
                  <a:pt x="368" y="177"/>
                </a:cubicBezTo>
                <a:cubicBezTo>
                  <a:pt x="357" y="159"/>
                  <a:pt x="333" y="153"/>
                  <a:pt x="314" y="160"/>
                </a:cubicBezTo>
                <a:cubicBezTo>
                  <a:pt x="309" y="147"/>
                  <a:pt x="300" y="135"/>
                  <a:pt x="287" y="129"/>
                </a:cubicBezTo>
                <a:cubicBezTo>
                  <a:pt x="267" y="152"/>
                  <a:pt x="238" y="154"/>
                  <a:pt x="216" y="135"/>
                </a:cubicBezTo>
                <a:cubicBezTo>
                  <a:pt x="210" y="130"/>
                  <a:pt x="209" y="129"/>
                  <a:pt x="202" y="128"/>
                </a:cubicBezTo>
                <a:cubicBezTo>
                  <a:pt x="148" y="127"/>
                  <a:pt x="148" y="127"/>
                  <a:pt x="148" y="127"/>
                </a:cubicBezTo>
                <a:cubicBezTo>
                  <a:pt x="144" y="127"/>
                  <a:pt x="139" y="126"/>
                  <a:pt x="135" y="125"/>
                </a:cubicBezTo>
                <a:cubicBezTo>
                  <a:pt x="87" y="110"/>
                  <a:pt x="87" y="110"/>
                  <a:pt x="87" y="110"/>
                </a:cubicBezTo>
                <a:cubicBezTo>
                  <a:pt x="72" y="104"/>
                  <a:pt x="65" y="127"/>
                  <a:pt x="78" y="132"/>
                </a:cubicBezTo>
                <a:cubicBezTo>
                  <a:pt x="124" y="149"/>
                  <a:pt x="124" y="149"/>
                  <a:pt x="124" y="149"/>
                </a:cubicBezTo>
                <a:cubicBezTo>
                  <a:pt x="130" y="151"/>
                  <a:pt x="130" y="151"/>
                  <a:pt x="137" y="152"/>
                </a:cubicBezTo>
                <a:cubicBezTo>
                  <a:pt x="158" y="156"/>
                  <a:pt x="158" y="156"/>
                  <a:pt x="158" y="156"/>
                </a:cubicBezTo>
                <a:cubicBezTo>
                  <a:pt x="170" y="158"/>
                  <a:pt x="172" y="163"/>
                  <a:pt x="172" y="172"/>
                </a:cubicBezTo>
                <a:cubicBezTo>
                  <a:pt x="171" y="174"/>
                  <a:pt x="170" y="175"/>
                  <a:pt x="168" y="177"/>
                </a:cubicBezTo>
                <a:cubicBezTo>
                  <a:pt x="162" y="188"/>
                  <a:pt x="160" y="200"/>
                  <a:pt x="160" y="212"/>
                </a:cubicBezTo>
                <a:cubicBezTo>
                  <a:pt x="127" y="212"/>
                  <a:pt x="127" y="212"/>
                  <a:pt x="127" y="212"/>
                </a:cubicBezTo>
                <a:cubicBezTo>
                  <a:pt x="128" y="200"/>
                  <a:pt x="125" y="188"/>
                  <a:pt x="119" y="177"/>
                </a:cubicBezTo>
                <a:cubicBezTo>
                  <a:pt x="103" y="151"/>
                  <a:pt x="60" y="151"/>
                  <a:pt x="44" y="177"/>
                </a:cubicBezTo>
                <a:cubicBezTo>
                  <a:pt x="37" y="188"/>
                  <a:pt x="35" y="200"/>
                  <a:pt x="36" y="212"/>
                </a:cubicBezTo>
                <a:cubicBezTo>
                  <a:pt x="13" y="212"/>
                  <a:pt x="13" y="212"/>
                  <a:pt x="13" y="212"/>
                </a:cubicBezTo>
                <a:lnTo>
                  <a:pt x="13" y="0"/>
                </a:lnTo>
                <a:close/>
                <a:moveTo>
                  <a:pt x="46" y="252"/>
                </a:moveTo>
                <a:cubicBezTo>
                  <a:pt x="66" y="276"/>
                  <a:pt x="96" y="276"/>
                  <a:pt x="117" y="252"/>
                </a:cubicBezTo>
                <a:cubicBezTo>
                  <a:pt x="128" y="257"/>
                  <a:pt x="137" y="267"/>
                  <a:pt x="144" y="278"/>
                </a:cubicBezTo>
                <a:cubicBezTo>
                  <a:pt x="151" y="267"/>
                  <a:pt x="160" y="257"/>
                  <a:pt x="170" y="252"/>
                </a:cubicBezTo>
                <a:cubicBezTo>
                  <a:pt x="191" y="276"/>
                  <a:pt x="221" y="276"/>
                  <a:pt x="242" y="252"/>
                </a:cubicBezTo>
                <a:cubicBezTo>
                  <a:pt x="252" y="257"/>
                  <a:pt x="261" y="267"/>
                  <a:pt x="268" y="278"/>
                </a:cubicBezTo>
                <a:cubicBezTo>
                  <a:pt x="275" y="267"/>
                  <a:pt x="284" y="257"/>
                  <a:pt x="295" y="252"/>
                </a:cubicBezTo>
                <a:cubicBezTo>
                  <a:pt x="316" y="276"/>
                  <a:pt x="346" y="276"/>
                  <a:pt x="366" y="252"/>
                </a:cubicBezTo>
                <a:cubicBezTo>
                  <a:pt x="393" y="264"/>
                  <a:pt x="408" y="306"/>
                  <a:pt x="410" y="327"/>
                </a:cubicBezTo>
                <a:cubicBezTo>
                  <a:pt x="412" y="351"/>
                  <a:pt x="310" y="355"/>
                  <a:pt x="268" y="342"/>
                </a:cubicBezTo>
                <a:cubicBezTo>
                  <a:pt x="238" y="352"/>
                  <a:pt x="174" y="352"/>
                  <a:pt x="144" y="342"/>
                </a:cubicBezTo>
                <a:cubicBezTo>
                  <a:pt x="102" y="355"/>
                  <a:pt x="0" y="351"/>
                  <a:pt x="2" y="327"/>
                </a:cubicBezTo>
                <a:cubicBezTo>
                  <a:pt x="4" y="306"/>
                  <a:pt x="20" y="264"/>
                  <a:pt x="46" y="252"/>
                </a:cubicBezTo>
                <a:close/>
                <a:moveTo>
                  <a:pt x="346" y="254"/>
                </a:moveTo>
                <a:cubicBezTo>
                  <a:pt x="362" y="241"/>
                  <a:pt x="375" y="208"/>
                  <a:pt x="360" y="182"/>
                </a:cubicBezTo>
                <a:cubicBezTo>
                  <a:pt x="347" y="161"/>
                  <a:pt x="314" y="161"/>
                  <a:pt x="302" y="182"/>
                </a:cubicBezTo>
                <a:cubicBezTo>
                  <a:pt x="286" y="208"/>
                  <a:pt x="300" y="241"/>
                  <a:pt x="315" y="254"/>
                </a:cubicBezTo>
                <a:cubicBezTo>
                  <a:pt x="322" y="259"/>
                  <a:pt x="339" y="259"/>
                  <a:pt x="346" y="254"/>
                </a:cubicBezTo>
                <a:close/>
                <a:moveTo>
                  <a:pt x="221" y="254"/>
                </a:moveTo>
                <a:cubicBezTo>
                  <a:pt x="237" y="241"/>
                  <a:pt x="251" y="208"/>
                  <a:pt x="235" y="182"/>
                </a:cubicBezTo>
                <a:cubicBezTo>
                  <a:pt x="223" y="161"/>
                  <a:pt x="189" y="161"/>
                  <a:pt x="177" y="182"/>
                </a:cubicBezTo>
                <a:cubicBezTo>
                  <a:pt x="161" y="208"/>
                  <a:pt x="175" y="241"/>
                  <a:pt x="191" y="254"/>
                </a:cubicBezTo>
                <a:cubicBezTo>
                  <a:pt x="198" y="259"/>
                  <a:pt x="214" y="259"/>
                  <a:pt x="221" y="254"/>
                </a:cubicBezTo>
                <a:close/>
                <a:moveTo>
                  <a:pt x="97" y="254"/>
                </a:moveTo>
                <a:cubicBezTo>
                  <a:pt x="112" y="241"/>
                  <a:pt x="126" y="208"/>
                  <a:pt x="110" y="182"/>
                </a:cubicBezTo>
                <a:cubicBezTo>
                  <a:pt x="98" y="161"/>
                  <a:pt x="65" y="161"/>
                  <a:pt x="52" y="182"/>
                </a:cubicBezTo>
                <a:cubicBezTo>
                  <a:pt x="37" y="208"/>
                  <a:pt x="50" y="241"/>
                  <a:pt x="66" y="254"/>
                </a:cubicBezTo>
                <a:cubicBezTo>
                  <a:pt x="73" y="259"/>
                  <a:pt x="90" y="259"/>
                  <a:pt x="97" y="254"/>
                </a:cubicBezTo>
                <a:close/>
                <a:moveTo>
                  <a:pt x="267" y="125"/>
                </a:moveTo>
                <a:cubicBezTo>
                  <a:pt x="280" y="111"/>
                  <a:pt x="290" y="82"/>
                  <a:pt x="276" y="59"/>
                </a:cubicBezTo>
                <a:cubicBezTo>
                  <a:pt x="264" y="39"/>
                  <a:pt x="232" y="39"/>
                  <a:pt x="220" y="59"/>
                </a:cubicBezTo>
                <a:cubicBezTo>
                  <a:pt x="206" y="82"/>
                  <a:pt x="216" y="111"/>
                  <a:pt x="229" y="125"/>
                </a:cubicBezTo>
                <a:cubicBezTo>
                  <a:pt x="239" y="136"/>
                  <a:pt x="257" y="136"/>
                  <a:pt x="267" y="12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2659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ED2E52-22F1-45F7-91BA-A17013794DDC}"/>
              </a:ext>
            </a:extLst>
          </p:cNvPr>
          <p:cNvSpPr/>
          <p:nvPr/>
        </p:nvSpPr>
        <p:spPr>
          <a:xfrm>
            <a:off x="5197879" y="1811114"/>
            <a:ext cx="4334124" cy="4097988"/>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EA8B9173-D686-465B-A7F3-9EF36D03C5B5}"/>
              </a:ext>
            </a:extLst>
          </p:cNvPr>
          <p:cNvCxnSpPr>
            <a:cxnSpLocks/>
          </p:cNvCxnSpPr>
          <p:nvPr/>
        </p:nvCxnSpPr>
        <p:spPr>
          <a:xfrm>
            <a:off x="5171366" y="1835810"/>
            <a:ext cx="16533" cy="4073291"/>
          </a:xfrm>
          <a:prstGeom prst="line">
            <a:avLst/>
          </a:prstGeom>
          <a:ln w="22225">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7" name="Pentagon 63">
            <a:extLst>
              <a:ext uri="{FF2B5EF4-FFF2-40B4-BE49-F238E27FC236}">
                <a16:creationId xmlns:a16="http://schemas.microsoft.com/office/drawing/2014/main" id="{264A0B90-AAF0-4D83-89F2-0A8000509296}"/>
              </a:ext>
            </a:extLst>
          </p:cNvPr>
          <p:cNvSpPr/>
          <p:nvPr/>
        </p:nvSpPr>
        <p:spPr>
          <a:xfrm>
            <a:off x="858890" y="3084606"/>
            <a:ext cx="3726268" cy="492205"/>
          </a:xfrm>
          <a:prstGeom prst="homePlate">
            <a:avLst/>
          </a:prstGeom>
          <a:solidFill>
            <a:srgbClr val="978D85"/>
          </a:solidFill>
          <a:ln w="9525" cap="flat" cmpd="sng" algn="ctr">
            <a:solidFill>
              <a:srgbClr val="5E6A71"/>
            </a:solidFill>
            <a:prstDash val="solid"/>
          </a:ln>
          <a:effectLst/>
        </p:spPr>
        <p:txBody>
          <a:bodyPr lIns="0" tIns="0" rIns="0" bIns="0" rtlCol="0" anchor="ctr"/>
          <a:lstStyle/>
          <a:p>
            <a:pPr algn="ctr" eaLnBrk="0" fontAlgn="base" hangingPunct="0">
              <a:spcBef>
                <a:spcPct val="0"/>
              </a:spcBef>
              <a:spcAft>
                <a:spcPct val="0"/>
              </a:spcAft>
              <a:defRPr/>
            </a:pPr>
            <a:r>
              <a:rPr lang="en-US" sz="1000" kern="0" dirty="0">
                <a:solidFill>
                  <a:schemeClr val="bg1"/>
                </a:solidFill>
                <a:latin typeface="Arial" panose="020B0604020202020204" pitchFamily="34" charset="0"/>
                <a:cs typeface="Arial" panose="020B0604020202020204" pitchFamily="34" charset="0"/>
              </a:rPr>
              <a:t>Build &amp; </a:t>
            </a:r>
          </a:p>
          <a:p>
            <a:pPr algn="ctr" eaLnBrk="0" fontAlgn="base" hangingPunct="0">
              <a:spcBef>
                <a:spcPct val="0"/>
              </a:spcBef>
              <a:spcAft>
                <a:spcPct val="0"/>
              </a:spcAft>
              <a:defRPr/>
            </a:pPr>
            <a:r>
              <a:rPr lang="en-US" sz="1000" kern="0" dirty="0">
                <a:solidFill>
                  <a:schemeClr val="bg1"/>
                </a:solidFill>
                <a:latin typeface="Arial" panose="020B0604020202020204" pitchFamily="34" charset="0"/>
                <a:cs typeface="Arial" panose="020B0604020202020204" pitchFamily="34" charset="0"/>
              </a:rPr>
              <a:t>Refine Training Materials</a:t>
            </a:r>
          </a:p>
          <a:p>
            <a:pPr algn="ctr" eaLnBrk="0" fontAlgn="base" hangingPunct="0">
              <a:spcBef>
                <a:spcPct val="0"/>
              </a:spcBef>
              <a:spcAft>
                <a:spcPct val="0"/>
              </a:spcAft>
              <a:defRPr/>
            </a:pPr>
            <a:r>
              <a:rPr lang="en-US" sz="1000" kern="0" dirty="0">
                <a:solidFill>
                  <a:schemeClr val="bg1"/>
                </a:solidFill>
                <a:latin typeface="Arial" panose="020B0604020202020204" pitchFamily="34" charset="0"/>
                <a:cs typeface="Arial" panose="020B0604020202020204" pitchFamily="34" charset="0"/>
              </a:rPr>
              <a:t>(Includes review cycles)</a:t>
            </a:r>
          </a:p>
        </p:txBody>
      </p:sp>
      <p:cxnSp>
        <p:nvCxnSpPr>
          <p:cNvPr id="69" name="Straight Connector 68">
            <a:extLst>
              <a:ext uri="{FF2B5EF4-FFF2-40B4-BE49-F238E27FC236}">
                <a16:creationId xmlns:a16="http://schemas.microsoft.com/office/drawing/2014/main" id="{BAEED514-DBE8-484F-AD85-424151D4AB06}"/>
              </a:ext>
            </a:extLst>
          </p:cNvPr>
          <p:cNvCxnSpPr>
            <a:cxnSpLocks/>
          </p:cNvCxnSpPr>
          <p:nvPr/>
        </p:nvCxnSpPr>
        <p:spPr>
          <a:xfrm>
            <a:off x="9514186" y="1828264"/>
            <a:ext cx="45431" cy="4050759"/>
          </a:xfrm>
          <a:prstGeom prst="line">
            <a:avLst/>
          </a:prstGeom>
          <a:ln w="22225">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E6AA4877-7A69-4C97-9141-FD37D577B05B}"/>
              </a:ext>
            </a:extLst>
          </p:cNvPr>
          <p:cNvSpPr/>
          <p:nvPr/>
        </p:nvSpPr>
        <p:spPr>
          <a:xfrm>
            <a:off x="2489493" y="3861190"/>
            <a:ext cx="472745" cy="429768"/>
          </a:xfrm>
          <a:prstGeom prst="ellipse">
            <a:avLst/>
          </a:prstGeom>
          <a:solidFill>
            <a:srgbClr val="FFFFFF"/>
          </a:solidFill>
          <a:ln w="25400" cap="flat" cmpd="sng" algn="ctr">
            <a:noFill/>
            <a:prstDash val="solid"/>
          </a:ln>
          <a:effectLst/>
        </p:spPr>
        <p:txBody>
          <a:bodyPr rtlCol="0" anchor="ctr"/>
          <a:lstStyle/>
          <a:p>
            <a:pPr algn="ctr" eaLnBrk="0" fontAlgn="base" hangingPunct="0">
              <a:spcBef>
                <a:spcPct val="0"/>
              </a:spcBef>
              <a:spcAft>
                <a:spcPct val="0"/>
              </a:spcAft>
              <a:defRPr/>
            </a:pPr>
            <a:endParaRPr lang="en-US" kern="0" dirty="0">
              <a:solidFill>
                <a:srgbClr val="FFFFFF"/>
              </a:solidFill>
              <a:latin typeface="Arial" panose="020B0604020202020204" pitchFamily="34" charset="0"/>
              <a:cs typeface="Arial" panose="020B0604020202020204" pitchFamily="34" charset="0"/>
            </a:endParaRPr>
          </a:p>
        </p:txBody>
      </p:sp>
      <p:sp>
        <p:nvSpPr>
          <p:cNvPr id="61" name="Line 6">
            <a:extLst>
              <a:ext uri="{FF2B5EF4-FFF2-40B4-BE49-F238E27FC236}">
                <a16:creationId xmlns:a16="http://schemas.microsoft.com/office/drawing/2014/main" id="{86824A87-818F-4AB4-B303-B649CB29F478}"/>
              </a:ext>
            </a:extLst>
          </p:cNvPr>
          <p:cNvSpPr>
            <a:spLocks noChangeShapeType="1"/>
          </p:cNvSpPr>
          <p:nvPr/>
        </p:nvSpPr>
        <p:spPr bwMode="gray">
          <a:xfrm flipV="1">
            <a:off x="1143557" y="1032894"/>
            <a:ext cx="10220002" cy="35042"/>
          </a:xfrm>
          <a:prstGeom prst="line">
            <a:avLst/>
          </a:prstGeom>
          <a:noFill/>
          <a:ln w="28575" cap="rnd">
            <a:solidFill>
              <a:srgbClr val="FFC000"/>
            </a:solidFill>
            <a:round/>
            <a:headEnd/>
            <a:tailEnd/>
          </a:ln>
          <a:extLst>
            <a:ext uri="{909E8E84-426E-40DD-AFC4-6F175D3DCCD1}">
              <a14:hiddenFill xmlns:a14="http://schemas.microsoft.com/office/drawing/2010/main">
                <a:noFill/>
              </a14:hiddenFill>
            </a:ext>
          </a:extLst>
        </p:spPr>
        <p:txBody>
          <a:bodyPr wrap="none" lIns="81974" tIns="40987" rIns="81974" bIns="40987" anchor="ctr" anchorCtr="1"/>
          <a:lstStyle/>
          <a:p>
            <a:pPr defTabSz="819876" fontAlgn="base">
              <a:spcBef>
                <a:spcPct val="0"/>
              </a:spcBef>
              <a:spcAft>
                <a:spcPct val="0"/>
              </a:spcAft>
              <a:defRPr/>
            </a:pPr>
            <a:endParaRPr lang="en-US" dirty="0">
              <a:solidFill>
                <a:srgbClr val="000000"/>
              </a:solidFill>
              <a:latin typeface="Arial" panose="020B0604020202020204" pitchFamily="34" charset="0"/>
              <a:cs typeface="Arial" panose="020B0604020202020204" pitchFamily="34" charset="0"/>
            </a:endParaRPr>
          </a:p>
        </p:txBody>
      </p:sp>
      <p:sp>
        <p:nvSpPr>
          <p:cNvPr id="62" name="Rectangle 7">
            <a:extLst>
              <a:ext uri="{FF2B5EF4-FFF2-40B4-BE49-F238E27FC236}">
                <a16:creationId xmlns:a16="http://schemas.microsoft.com/office/drawing/2014/main" id="{37B27C52-DB84-4B6C-85C7-2D1575A7075A}"/>
              </a:ext>
            </a:extLst>
          </p:cNvPr>
          <p:cNvSpPr>
            <a:spLocks noChangeArrowheads="1"/>
          </p:cNvSpPr>
          <p:nvPr/>
        </p:nvSpPr>
        <p:spPr bwMode="gray">
          <a:xfrm>
            <a:off x="3222526" y="947173"/>
            <a:ext cx="5620608" cy="2339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4547" tIns="0" rIns="64547" bIns="0" anchor="ctr" anchorCtr="1">
            <a:spAutoFit/>
          </a:bodyPr>
          <a:lstStyle/>
          <a:p>
            <a:pPr algn="ctr" defTabSz="819876" fontAlgn="base">
              <a:lnSpc>
                <a:spcPct val="95000"/>
              </a:lnSpc>
              <a:spcBef>
                <a:spcPct val="0"/>
              </a:spcBef>
              <a:spcAft>
                <a:spcPct val="0"/>
              </a:spcAft>
              <a:defRPr/>
            </a:pPr>
            <a:r>
              <a:rPr lang="en-GB" sz="1600" b="1" dirty="0">
                <a:solidFill>
                  <a:srgbClr val="000000"/>
                </a:solidFill>
                <a:latin typeface="Arial" panose="020B0604020202020204" pitchFamily="34" charset="0"/>
                <a:cs typeface="Arial" panose="020B0604020202020204" pitchFamily="34" charset="0"/>
              </a:rPr>
              <a:t>State of Idaho Luma Budget Training Timeline</a:t>
            </a:r>
          </a:p>
        </p:txBody>
      </p:sp>
      <p:sp>
        <p:nvSpPr>
          <p:cNvPr id="4" name="Rectangle 3"/>
          <p:cNvSpPr/>
          <p:nvPr/>
        </p:nvSpPr>
        <p:spPr>
          <a:xfrm>
            <a:off x="9758774" y="5514642"/>
            <a:ext cx="2176211" cy="312650"/>
          </a:xfrm>
          <a:prstGeom prst="rect">
            <a:avLst/>
          </a:prstGeom>
        </p:spPr>
        <p:txBody>
          <a:bodyPr wrap="square">
            <a:spAutoFit/>
          </a:bodyPr>
          <a:lstStyle/>
          <a:p>
            <a:pPr marL="1588" defTabSz="912642" fontAlgn="base">
              <a:lnSpc>
                <a:spcPct val="106000"/>
              </a:lnSpc>
              <a:spcBef>
                <a:spcPct val="80000"/>
              </a:spcBef>
              <a:spcAft>
                <a:spcPct val="0"/>
              </a:spcAft>
              <a:buClr>
                <a:srgbClr val="000000"/>
              </a:buClr>
              <a:defRPr/>
            </a:pPr>
            <a:r>
              <a:rPr lang="en-US" sz="700" dirty="0">
                <a:solidFill>
                  <a:srgbClr val="000000"/>
                </a:solidFill>
                <a:latin typeface="Arial" panose="020B0604020202020204" pitchFamily="34" charset="0"/>
                <a:cs typeface="Arial" panose="020B0604020202020204" pitchFamily="34" charset="0"/>
              </a:rPr>
              <a:t>*Note: The timeframes of these major activities are estimates and are subject to change.</a:t>
            </a:r>
          </a:p>
        </p:txBody>
      </p:sp>
      <p:grpSp>
        <p:nvGrpSpPr>
          <p:cNvPr id="3" name="Group 2">
            <a:extLst>
              <a:ext uri="{FF2B5EF4-FFF2-40B4-BE49-F238E27FC236}">
                <a16:creationId xmlns:a16="http://schemas.microsoft.com/office/drawing/2014/main" id="{942882EA-BA60-4E44-80F9-F401958A790C}"/>
              </a:ext>
            </a:extLst>
          </p:cNvPr>
          <p:cNvGrpSpPr/>
          <p:nvPr/>
        </p:nvGrpSpPr>
        <p:grpSpPr>
          <a:xfrm>
            <a:off x="809102" y="1532801"/>
            <a:ext cx="10905567" cy="286499"/>
            <a:chOff x="466027" y="1076167"/>
            <a:chExt cx="6493153" cy="258895"/>
          </a:xfrm>
          <a:solidFill>
            <a:srgbClr val="092F57"/>
          </a:solidFill>
        </p:grpSpPr>
        <p:sp>
          <p:nvSpPr>
            <p:cNvPr id="63" name="Rectangle 4">
              <a:extLst>
                <a:ext uri="{FF2B5EF4-FFF2-40B4-BE49-F238E27FC236}">
                  <a16:creationId xmlns:a16="http://schemas.microsoft.com/office/drawing/2014/main" id="{8A4FC5CA-85F6-4265-BD43-66D15AC67852}"/>
                </a:ext>
              </a:extLst>
            </p:cNvPr>
            <p:cNvSpPr>
              <a:spLocks noChangeArrowheads="1"/>
            </p:cNvSpPr>
            <p:nvPr/>
          </p:nvSpPr>
          <p:spPr bwMode="auto">
            <a:xfrm>
              <a:off x="466027" y="1078374"/>
              <a:ext cx="2638407" cy="249291"/>
            </a:xfrm>
            <a:prstGeom prst="chevron">
              <a:avLst/>
            </a:prstGeom>
            <a:grpFill/>
            <a:ln w="12700" algn="ctr">
              <a:solidFill>
                <a:srgbClr val="092F57"/>
              </a:solidFill>
              <a:miter lim="800000"/>
              <a:headEnd type="none" w="sm" len="sm"/>
              <a:tailEnd/>
            </a:ln>
          </p:spPr>
          <p:txBody>
            <a:bodyPr lIns="45712" tIns="45712" rIns="45712" bIns="45712" anchor="ctr"/>
            <a:lstStyle/>
            <a:p>
              <a:pPr algn="ctr" fontAlgn="base">
                <a:spcBef>
                  <a:spcPct val="20000"/>
                </a:spcBef>
                <a:spcAft>
                  <a:spcPct val="0"/>
                </a:spcAft>
                <a:defRPr/>
              </a:pPr>
              <a:r>
                <a:rPr lang="en-US" sz="1400" b="1" kern="0" dirty="0">
                  <a:solidFill>
                    <a:srgbClr val="FFFFFF"/>
                  </a:solidFill>
                  <a:latin typeface="Arial" panose="020B0604020202020204" pitchFamily="34" charset="0"/>
                  <a:cs typeface="Arial" panose="020B0604020202020204" pitchFamily="34" charset="0"/>
                </a:rPr>
                <a:t>Test </a:t>
              </a:r>
            </a:p>
          </p:txBody>
        </p:sp>
        <p:sp>
          <p:nvSpPr>
            <p:cNvPr id="64" name="Rectangle 4">
              <a:extLst>
                <a:ext uri="{FF2B5EF4-FFF2-40B4-BE49-F238E27FC236}">
                  <a16:creationId xmlns:a16="http://schemas.microsoft.com/office/drawing/2014/main" id="{3AC75500-52C0-433B-9664-1B763555E048}"/>
                </a:ext>
              </a:extLst>
            </p:cNvPr>
            <p:cNvSpPr>
              <a:spLocks noChangeArrowheads="1"/>
            </p:cNvSpPr>
            <p:nvPr/>
          </p:nvSpPr>
          <p:spPr bwMode="auto">
            <a:xfrm>
              <a:off x="3071379" y="1100822"/>
              <a:ext cx="2638407" cy="213445"/>
            </a:xfrm>
            <a:prstGeom prst="chevron">
              <a:avLst/>
            </a:prstGeom>
            <a:grpFill/>
            <a:ln w="12700" algn="ctr">
              <a:solidFill>
                <a:srgbClr val="092F57"/>
              </a:solidFill>
              <a:miter lim="800000"/>
              <a:headEnd type="none" w="sm" len="sm"/>
              <a:tailEnd/>
            </a:ln>
          </p:spPr>
          <p:txBody>
            <a:bodyPr lIns="45712" tIns="45712" rIns="45712" bIns="45712" anchor="ctr"/>
            <a:lstStyle/>
            <a:p>
              <a:pPr algn="ctr" fontAlgn="base">
                <a:spcBef>
                  <a:spcPct val="20000"/>
                </a:spcBef>
                <a:spcAft>
                  <a:spcPct val="0"/>
                </a:spcAft>
                <a:defRPr/>
              </a:pPr>
              <a:r>
                <a:rPr lang="en-US" sz="1400" b="1" kern="0" dirty="0">
                  <a:solidFill>
                    <a:srgbClr val="FFFFFF"/>
                  </a:solidFill>
                  <a:latin typeface="Arial" panose="020B0604020202020204" pitchFamily="34" charset="0"/>
                  <a:cs typeface="Arial" panose="020B0604020202020204" pitchFamily="34" charset="0"/>
                </a:rPr>
                <a:t>Deploy</a:t>
              </a:r>
            </a:p>
          </p:txBody>
        </p:sp>
        <p:sp>
          <p:nvSpPr>
            <p:cNvPr id="67" name="Rectangle 4">
              <a:extLst>
                <a:ext uri="{FF2B5EF4-FFF2-40B4-BE49-F238E27FC236}">
                  <a16:creationId xmlns:a16="http://schemas.microsoft.com/office/drawing/2014/main" id="{3AC75500-52C0-433B-9664-1B763555E048}"/>
                </a:ext>
              </a:extLst>
            </p:cNvPr>
            <p:cNvSpPr>
              <a:spLocks noChangeArrowheads="1"/>
            </p:cNvSpPr>
            <p:nvPr/>
          </p:nvSpPr>
          <p:spPr bwMode="auto">
            <a:xfrm>
              <a:off x="5672477" y="1076167"/>
              <a:ext cx="1286703" cy="258895"/>
            </a:xfrm>
            <a:prstGeom prst="chevron">
              <a:avLst/>
            </a:prstGeom>
            <a:grpFill/>
            <a:ln w="12700" algn="ctr">
              <a:solidFill>
                <a:srgbClr val="092F57"/>
              </a:solidFill>
              <a:miter lim="800000"/>
              <a:headEnd type="none" w="sm" len="sm"/>
              <a:tailEnd/>
            </a:ln>
          </p:spPr>
          <p:txBody>
            <a:bodyPr lIns="45712" tIns="45712" rIns="45712" bIns="45712" anchor="ctr"/>
            <a:lstStyle/>
            <a:p>
              <a:pPr algn="ctr" fontAlgn="base">
                <a:spcBef>
                  <a:spcPct val="20000"/>
                </a:spcBef>
                <a:spcAft>
                  <a:spcPct val="0"/>
                </a:spcAft>
                <a:defRPr/>
              </a:pPr>
              <a:r>
                <a:rPr lang="en-US" sz="1400" b="1" kern="0" dirty="0">
                  <a:solidFill>
                    <a:srgbClr val="FFFFFF"/>
                  </a:solidFill>
                  <a:latin typeface="Arial" panose="020B0604020202020204" pitchFamily="34" charset="0"/>
                  <a:cs typeface="Arial" panose="020B0604020202020204" pitchFamily="34" charset="0"/>
                </a:rPr>
                <a:t>Support</a:t>
              </a:r>
            </a:p>
          </p:txBody>
        </p:sp>
      </p:grpSp>
      <p:sp>
        <p:nvSpPr>
          <p:cNvPr id="36" name="Pentagon 78">
            <a:extLst>
              <a:ext uri="{FF2B5EF4-FFF2-40B4-BE49-F238E27FC236}">
                <a16:creationId xmlns:a16="http://schemas.microsoft.com/office/drawing/2014/main" id="{92E231CD-961C-4EDF-9852-9831E2BCBD89}"/>
              </a:ext>
            </a:extLst>
          </p:cNvPr>
          <p:cNvSpPr/>
          <p:nvPr/>
        </p:nvSpPr>
        <p:spPr>
          <a:xfrm>
            <a:off x="852066" y="2389267"/>
            <a:ext cx="1180764" cy="629166"/>
          </a:xfrm>
          <a:prstGeom prst="homePlate">
            <a:avLst/>
          </a:prstGeom>
          <a:solidFill>
            <a:srgbClr val="978D85"/>
          </a:solidFill>
          <a:ln w="9525" cap="flat" cmpd="sng" algn="ctr">
            <a:solidFill>
              <a:srgbClr val="5E6A71"/>
            </a:solidFill>
            <a:prstDash val="solid"/>
          </a:ln>
          <a:effectLst/>
        </p:spPr>
        <p:txBody>
          <a:bodyPr lIns="0" tIns="0" rIns="0" bIns="0" rtlCol="0" anchor="ctr"/>
          <a:lstStyle/>
          <a:p>
            <a:pPr algn="ctr" eaLnBrk="0" fontAlgn="base" hangingPunct="0">
              <a:spcBef>
                <a:spcPct val="0"/>
              </a:spcBef>
              <a:spcAft>
                <a:spcPct val="0"/>
              </a:spcAft>
              <a:defRPr/>
            </a:pPr>
            <a:r>
              <a:rPr lang="en-US" sz="900" kern="0" dirty="0">
                <a:solidFill>
                  <a:schemeClr val="bg1"/>
                </a:solidFill>
                <a:latin typeface="Arial" panose="020B0604020202020204" pitchFamily="34" charset="0"/>
                <a:cs typeface="Arial" panose="020B0604020202020204" pitchFamily="34" charset="0"/>
              </a:rPr>
              <a:t>Establish Training    </a:t>
            </a:r>
          </a:p>
          <a:p>
            <a:pPr algn="ctr" eaLnBrk="0" fontAlgn="base" hangingPunct="0">
              <a:spcBef>
                <a:spcPct val="0"/>
              </a:spcBef>
              <a:spcAft>
                <a:spcPct val="0"/>
              </a:spcAft>
              <a:defRPr/>
            </a:pPr>
            <a:r>
              <a:rPr lang="en-US" sz="900" kern="0" dirty="0">
                <a:solidFill>
                  <a:schemeClr val="bg1"/>
                </a:solidFill>
                <a:latin typeface="Arial" panose="020B0604020202020204" pitchFamily="34" charset="0"/>
                <a:cs typeface="Arial" panose="020B0604020202020204" pitchFamily="34" charset="0"/>
              </a:rPr>
              <a:t>and Delivery Logistics</a:t>
            </a:r>
          </a:p>
        </p:txBody>
      </p:sp>
      <p:sp>
        <p:nvSpPr>
          <p:cNvPr id="68" name="Pentagon 75">
            <a:extLst>
              <a:ext uri="{FF2B5EF4-FFF2-40B4-BE49-F238E27FC236}">
                <a16:creationId xmlns:a16="http://schemas.microsoft.com/office/drawing/2014/main" id="{D53AFCCA-4CA3-470F-B432-849D1B7C19EB}"/>
              </a:ext>
            </a:extLst>
          </p:cNvPr>
          <p:cNvSpPr/>
          <p:nvPr/>
        </p:nvSpPr>
        <p:spPr>
          <a:xfrm>
            <a:off x="5211084" y="4486325"/>
            <a:ext cx="4272984" cy="355181"/>
          </a:xfrm>
          <a:prstGeom prst="homePlate">
            <a:avLst/>
          </a:prstGeom>
          <a:solidFill>
            <a:srgbClr val="978D85"/>
          </a:solidFill>
          <a:ln w="9525" cap="flat" cmpd="sng" algn="ctr">
            <a:solidFill>
              <a:srgbClr val="5E6A71"/>
            </a:solidFill>
            <a:prstDash val="solid"/>
          </a:ln>
          <a:effectLst/>
        </p:spPr>
        <p:txBody>
          <a:bodyPr lIns="0" tIns="0" rIns="0" bIns="0" rtlCol="0" anchor="ctr"/>
          <a:lstStyle/>
          <a:p>
            <a:pPr algn="ctr" eaLnBrk="0" fontAlgn="base" hangingPunct="0">
              <a:spcBef>
                <a:spcPct val="0"/>
              </a:spcBef>
              <a:spcAft>
                <a:spcPct val="0"/>
              </a:spcAft>
              <a:defRPr/>
            </a:pPr>
            <a:r>
              <a:rPr lang="en-US" sz="1100" kern="0" dirty="0">
                <a:solidFill>
                  <a:schemeClr val="bg1"/>
                </a:solidFill>
                <a:latin typeface="Arial" panose="020B0604020202020204" pitchFamily="34" charset="0"/>
                <a:cs typeface="Arial" panose="020B0604020202020204" pitchFamily="34" charset="0"/>
              </a:rPr>
              <a:t>Assess Training &amp; Adapt As Needed</a:t>
            </a:r>
          </a:p>
        </p:txBody>
      </p:sp>
      <p:sp>
        <p:nvSpPr>
          <p:cNvPr id="34" name="TextBox 33">
            <a:extLst>
              <a:ext uri="{FF2B5EF4-FFF2-40B4-BE49-F238E27FC236}">
                <a16:creationId xmlns:a16="http://schemas.microsoft.com/office/drawing/2014/main" id="{A13493B2-A19E-4075-8649-6536B19E1570}"/>
              </a:ext>
            </a:extLst>
          </p:cNvPr>
          <p:cNvSpPr txBox="1"/>
          <p:nvPr/>
        </p:nvSpPr>
        <p:spPr>
          <a:xfrm>
            <a:off x="10272076" y="8453589"/>
            <a:ext cx="22624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1</a:t>
            </a:r>
          </a:p>
        </p:txBody>
      </p:sp>
      <p:sp>
        <p:nvSpPr>
          <p:cNvPr id="40" name="Pentagon 71">
            <a:extLst>
              <a:ext uri="{FF2B5EF4-FFF2-40B4-BE49-F238E27FC236}">
                <a16:creationId xmlns:a16="http://schemas.microsoft.com/office/drawing/2014/main" id="{4F1A7096-591F-4F35-ACC0-E5B520EB9921}"/>
              </a:ext>
            </a:extLst>
          </p:cNvPr>
          <p:cNvSpPr/>
          <p:nvPr/>
        </p:nvSpPr>
        <p:spPr>
          <a:xfrm>
            <a:off x="3024767" y="4965200"/>
            <a:ext cx="2130785" cy="444415"/>
          </a:xfrm>
          <a:prstGeom prst="homePlate">
            <a:avLst/>
          </a:prstGeom>
          <a:solidFill>
            <a:schemeClr val="accent4"/>
          </a:solidFill>
          <a:ln w="9525" cap="flat" cmpd="sng" algn="ctr">
            <a:solidFill>
              <a:schemeClr val="accent4">
                <a:lumMod val="75000"/>
              </a:schemeClr>
            </a:solidFill>
            <a:prstDash val="solid"/>
          </a:ln>
          <a:effectLst/>
        </p:spPr>
        <p:txBody>
          <a:bodyPr lIns="0" tIns="0" rIns="0" bIns="0" rtlCol="0" anchor="ctr"/>
          <a:lstStyle/>
          <a:p>
            <a:pPr algn="ctr" eaLnBrk="0" fontAlgn="base" hangingPunct="0">
              <a:spcBef>
                <a:spcPct val="0"/>
              </a:spcBef>
              <a:spcAft>
                <a:spcPct val="0"/>
              </a:spcAft>
              <a:defRPr/>
            </a:pPr>
            <a:r>
              <a:rPr lang="en-US" sz="1050" kern="0" dirty="0">
                <a:solidFill>
                  <a:schemeClr val="bg1"/>
                </a:solidFill>
                <a:latin typeface="Arial" panose="020B0604020202020204" pitchFamily="34" charset="0"/>
                <a:cs typeface="Arial" panose="020B0604020202020204" pitchFamily="34" charset="0"/>
              </a:rPr>
              <a:t>Publish Schedule  </a:t>
            </a:r>
          </a:p>
          <a:p>
            <a:pPr algn="ctr" eaLnBrk="0" fontAlgn="base" hangingPunct="0">
              <a:spcBef>
                <a:spcPct val="0"/>
              </a:spcBef>
              <a:spcAft>
                <a:spcPct val="0"/>
              </a:spcAft>
              <a:defRPr/>
            </a:pPr>
            <a:r>
              <a:rPr lang="en-US" sz="1050" kern="0" dirty="0">
                <a:solidFill>
                  <a:schemeClr val="bg1"/>
                </a:solidFill>
                <a:latin typeface="Arial" panose="020B0604020202020204" pitchFamily="34" charset="0"/>
                <a:cs typeface="Arial" panose="020B0604020202020204" pitchFamily="34" charset="0"/>
              </a:rPr>
              <a:t>&amp; Send Invites</a:t>
            </a:r>
          </a:p>
        </p:txBody>
      </p:sp>
      <p:sp>
        <p:nvSpPr>
          <p:cNvPr id="65" name="Pentagon 4">
            <a:extLst>
              <a:ext uri="{FF2B5EF4-FFF2-40B4-BE49-F238E27FC236}">
                <a16:creationId xmlns:a16="http://schemas.microsoft.com/office/drawing/2014/main" id="{91AC264C-7539-4D73-890E-EBE9AD0583A9}"/>
              </a:ext>
            </a:extLst>
          </p:cNvPr>
          <p:cNvSpPr/>
          <p:nvPr/>
        </p:nvSpPr>
        <p:spPr>
          <a:xfrm>
            <a:off x="5211042" y="3642457"/>
            <a:ext cx="4275529" cy="381200"/>
          </a:xfrm>
          <a:prstGeom prst="homePlate">
            <a:avLst/>
          </a:prstGeom>
          <a:solidFill>
            <a:srgbClr val="978D85"/>
          </a:solidFill>
          <a:ln w="9525" cap="flat" cmpd="sng" algn="ctr">
            <a:solidFill>
              <a:srgbClr val="5E6A71"/>
            </a:solidFill>
            <a:prstDash val="solid"/>
          </a:ln>
          <a:effectLst/>
        </p:spPr>
        <p:txBody>
          <a:bodyPr lIns="0" tIns="0" rIns="0" bIns="0" rtlCol="0" anchor="ctr"/>
          <a:lstStyle/>
          <a:p>
            <a:pPr algn="ctr" eaLnBrk="0" fontAlgn="base" hangingPunct="0">
              <a:spcBef>
                <a:spcPct val="0"/>
              </a:spcBef>
              <a:spcAft>
                <a:spcPct val="0"/>
              </a:spcAft>
              <a:defRPr/>
            </a:pPr>
            <a:r>
              <a:rPr lang="en-US" sz="1100" kern="0" dirty="0">
                <a:solidFill>
                  <a:schemeClr val="bg1"/>
                </a:solidFill>
                <a:latin typeface="Arial" panose="020B0604020202020204" pitchFamily="34" charset="0"/>
                <a:cs typeface="Arial" panose="020B0604020202020204" pitchFamily="34" charset="0"/>
              </a:rPr>
              <a:t>Execute Budget Training Program</a:t>
            </a:r>
          </a:p>
        </p:txBody>
      </p:sp>
      <p:sp>
        <p:nvSpPr>
          <p:cNvPr id="7" name="Rectangle 6">
            <a:extLst>
              <a:ext uri="{FF2B5EF4-FFF2-40B4-BE49-F238E27FC236}">
                <a16:creationId xmlns:a16="http://schemas.microsoft.com/office/drawing/2014/main" id="{CB7BD199-3DB0-4FC3-BCB6-7D9045FB68CF}"/>
              </a:ext>
            </a:extLst>
          </p:cNvPr>
          <p:cNvSpPr/>
          <p:nvPr/>
        </p:nvSpPr>
        <p:spPr>
          <a:xfrm>
            <a:off x="9286056" y="2148636"/>
            <a:ext cx="521534" cy="257135"/>
          </a:xfrm>
          <a:prstGeom prst="rect">
            <a:avLst/>
          </a:prstGeom>
          <a:solidFill>
            <a:srgbClr val="01256E"/>
          </a:solidFill>
          <a:ln>
            <a:solidFill>
              <a:srgbClr val="012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5/31</a:t>
            </a:r>
          </a:p>
        </p:txBody>
      </p:sp>
      <p:sp>
        <p:nvSpPr>
          <p:cNvPr id="31" name="Rectangle 30">
            <a:extLst>
              <a:ext uri="{FF2B5EF4-FFF2-40B4-BE49-F238E27FC236}">
                <a16:creationId xmlns:a16="http://schemas.microsoft.com/office/drawing/2014/main" id="{1DF00014-3688-43F9-B541-D42163DCC0E4}"/>
              </a:ext>
            </a:extLst>
          </p:cNvPr>
          <p:cNvSpPr/>
          <p:nvPr/>
        </p:nvSpPr>
        <p:spPr>
          <a:xfrm>
            <a:off x="4876591" y="2140640"/>
            <a:ext cx="605364" cy="265131"/>
          </a:xfrm>
          <a:prstGeom prst="rect">
            <a:avLst/>
          </a:prstGeom>
          <a:solidFill>
            <a:srgbClr val="243069"/>
          </a:solidFill>
          <a:ln>
            <a:solidFill>
              <a:srgbClr val="012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4/1</a:t>
            </a:r>
          </a:p>
        </p:txBody>
      </p:sp>
      <p:sp>
        <p:nvSpPr>
          <p:cNvPr id="5" name="Title 4">
            <a:extLst>
              <a:ext uri="{FF2B5EF4-FFF2-40B4-BE49-F238E27FC236}">
                <a16:creationId xmlns:a16="http://schemas.microsoft.com/office/drawing/2014/main" id="{3B2BFD90-BFAD-4954-93A9-0F15752520FB}"/>
              </a:ext>
            </a:extLst>
          </p:cNvPr>
          <p:cNvSpPr>
            <a:spLocks noGrp="1"/>
          </p:cNvSpPr>
          <p:nvPr>
            <p:ph type="title"/>
          </p:nvPr>
        </p:nvSpPr>
        <p:spPr>
          <a:xfrm>
            <a:off x="468702" y="286603"/>
            <a:ext cx="10686978" cy="1450757"/>
          </a:xfrm>
        </p:spPr>
        <p:txBody>
          <a:bodyPr/>
          <a:lstStyle/>
          <a:p>
            <a:r>
              <a:rPr lang="en-US" dirty="0"/>
              <a:t>Tentative Budget Training Timeline</a:t>
            </a:r>
          </a:p>
        </p:txBody>
      </p:sp>
      <p:sp>
        <p:nvSpPr>
          <p:cNvPr id="2" name="Rectangle 1"/>
          <p:cNvSpPr/>
          <p:nvPr/>
        </p:nvSpPr>
        <p:spPr>
          <a:xfrm rot="16200000">
            <a:off x="-1637207" y="3421442"/>
            <a:ext cx="4627449" cy="261610"/>
          </a:xfrm>
          <a:prstGeom prst="rect">
            <a:avLst/>
          </a:prstGeom>
          <a:solidFill>
            <a:srgbClr val="092F57"/>
          </a:solidFill>
          <a:ln>
            <a:solidFill>
              <a:srgbClr val="092F57"/>
            </a:solidFill>
          </a:ln>
        </p:spPr>
        <p:txBody>
          <a:bodyPr wrap="square">
            <a:spAutoFit/>
          </a:bodyPr>
          <a:lstStyle/>
          <a:p>
            <a:pPr algn="ctr"/>
            <a:r>
              <a:rPr lang="en-US" sz="1100" b="1" dirty="0">
                <a:solidFill>
                  <a:schemeClr val="bg1"/>
                </a:solidFill>
                <a:latin typeface="Arial" panose="020B0604020202020204" pitchFamily="34" charset="0"/>
                <a:cs typeface="Arial" panose="020B0604020202020204" pitchFamily="34" charset="0"/>
              </a:rPr>
              <a:t>Change Management Activities </a:t>
            </a:r>
            <a:endParaRPr lang="en-US" sz="1100" b="1" dirty="0">
              <a:solidFill>
                <a:schemeClr val="bg1"/>
              </a:solidFill>
            </a:endParaRPr>
          </a:p>
        </p:txBody>
      </p:sp>
      <p:sp>
        <p:nvSpPr>
          <p:cNvPr id="45" name="Pentagon 4">
            <a:extLst>
              <a:ext uri="{FF2B5EF4-FFF2-40B4-BE49-F238E27FC236}">
                <a16:creationId xmlns:a16="http://schemas.microsoft.com/office/drawing/2014/main" id="{35097602-A400-4363-9424-7ADFB26E0A06}"/>
              </a:ext>
            </a:extLst>
          </p:cNvPr>
          <p:cNvSpPr/>
          <p:nvPr/>
        </p:nvSpPr>
        <p:spPr>
          <a:xfrm>
            <a:off x="5208540" y="4073341"/>
            <a:ext cx="4275528" cy="363914"/>
          </a:xfrm>
          <a:prstGeom prst="homePlate">
            <a:avLst/>
          </a:prstGeom>
          <a:solidFill>
            <a:srgbClr val="978D85"/>
          </a:solidFill>
          <a:ln w="9525" cap="flat" cmpd="sng" algn="ctr">
            <a:solidFill>
              <a:srgbClr val="5E6A71"/>
            </a:solidFill>
            <a:prstDash val="solid"/>
          </a:ln>
          <a:effectLst/>
        </p:spPr>
        <p:txBody>
          <a:bodyPr lIns="0" tIns="0" rIns="0" bIns="0" rtlCol="0" anchor="ctr"/>
          <a:lstStyle/>
          <a:p>
            <a:pPr algn="ctr" eaLnBrk="0" fontAlgn="base" hangingPunct="0">
              <a:spcBef>
                <a:spcPct val="0"/>
              </a:spcBef>
              <a:spcAft>
                <a:spcPct val="0"/>
              </a:spcAft>
              <a:defRPr/>
            </a:pPr>
            <a:r>
              <a:rPr lang="en-US" sz="1100" kern="0" dirty="0">
                <a:solidFill>
                  <a:schemeClr val="bg1"/>
                </a:solidFill>
                <a:latin typeface="Arial" panose="020B0604020202020204" pitchFamily="34" charset="0"/>
                <a:cs typeface="Arial" panose="020B0604020202020204" pitchFamily="34" charset="0"/>
              </a:rPr>
              <a:t>Training Evaluations Distributed</a:t>
            </a:r>
          </a:p>
        </p:txBody>
      </p:sp>
      <p:sp>
        <p:nvSpPr>
          <p:cNvPr id="46" name="Pentagon 71">
            <a:extLst>
              <a:ext uri="{FF2B5EF4-FFF2-40B4-BE49-F238E27FC236}">
                <a16:creationId xmlns:a16="http://schemas.microsoft.com/office/drawing/2014/main" id="{E274DE4C-5061-4176-B461-E606648AE487}"/>
              </a:ext>
            </a:extLst>
          </p:cNvPr>
          <p:cNvSpPr/>
          <p:nvPr/>
        </p:nvSpPr>
        <p:spPr>
          <a:xfrm>
            <a:off x="3024767" y="5472618"/>
            <a:ext cx="6528822" cy="396699"/>
          </a:xfrm>
          <a:prstGeom prst="homePlate">
            <a:avLst/>
          </a:prstGeom>
          <a:solidFill>
            <a:srgbClr val="E14504"/>
          </a:solidFill>
          <a:ln w="9525" cap="flat" cmpd="sng" algn="ctr">
            <a:solidFill>
              <a:srgbClr val="5E6A71"/>
            </a:solidFill>
            <a:prstDash val="solid"/>
          </a:ln>
          <a:effectLst/>
        </p:spPr>
        <p:txBody>
          <a:bodyPr lIns="0" tIns="0" rIns="0" bIns="0" rtlCol="0" anchor="ctr"/>
          <a:lstStyle/>
          <a:p>
            <a:pPr algn="ctr" eaLnBrk="0" fontAlgn="base" hangingPunct="0">
              <a:spcBef>
                <a:spcPct val="0"/>
              </a:spcBef>
              <a:spcAft>
                <a:spcPct val="0"/>
              </a:spcAft>
              <a:defRPr/>
            </a:pPr>
            <a:r>
              <a:rPr lang="en-US" sz="1100" kern="0" dirty="0">
                <a:solidFill>
                  <a:schemeClr val="bg1"/>
                </a:solidFill>
                <a:latin typeface="Arial" panose="020B0604020202020204" pitchFamily="34" charset="0"/>
                <a:cs typeface="Arial" panose="020B0604020202020204" pitchFamily="34" charset="0"/>
              </a:rPr>
              <a:t>Registration &amp; Training Reminders</a:t>
            </a:r>
          </a:p>
        </p:txBody>
      </p:sp>
      <p:sp>
        <p:nvSpPr>
          <p:cNvPr id="43" name="Rectangle 42">
            <a:extLst>
              <a:ext uri="{FF2B5EF4-FFF2-40B4-BE49-F238E27FC236}">
                <a16:creationId xmlns:a16="http://schemas.microsoft.com/office/drawing/2014/main" id="{18C560D3-F5A7-4FC3-8206-3482D35211B5}"/>
              </a:ext>
            </a:extLst>
          </p:cNvPr>
          <p:cNvSpPr/>
          <p:nvPr/>
        </p:nvSpPr>
        <p:spPr>
          <a:xfrm>
            <a:off x="3016451" y="4365228"/>
            <a:ext cx="2133329" cy="541842"/>
          </a:xfrm>
          <a:prstGeom prst="rect">
            <a:avLst/>
          </a:prstGeom>
          <a:solidFill>
            <a:schemeClr val="accent5"/>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Training Registration</a:t>
            </a:r>
          </a:p>
        </p:txBody>
      </p:sp>
      <p:sp>
        <p:nvSpPr>
          <p:cNvPr id="47" name="Rectangle 46">
            <a:extLst>
              <a:ext uri="{FF2B5EF4-FFF2-40B4-BE49-F238E27FC236}">
                <a16:creationId xmlns:a16="http://schemas.microsoft.com/office/drawing/2014/main" id="{A7812E66-36D8-4471-BCB5-29A5124CDB48}"/>
              </a:ext>
            </a:extLst>
          </p:cNvPr>
          <p:cNvSpPr/>
          <p:nvPr/>
        </p:nvSpPr>
        <p:spPr>
          <a:xfrm>
            <a:off x="1454653" y="3654484"/>
            <a:ext cx="713755" cy="629166"/>
          </a:xfrm>
          <a:prstGeom prst="rect">
            <a:avLst/>
          </a:prstGeom>
          <a:solidFill>
            <a:schemeClr val="accent5"/>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900" kern="0" dirty="0">
                <a:solidFill>
                  <a:schemeClr val="bg1"/>
                </a:solidFill>
                <a:latin typeface="Arial" panose="020B0604020202020204" pitchFamily="34" charset="0"/>
                <a:cs typeface="Arial" panose="020B0604020202020204" pitchFamily="34" charset="0"/>
              </a:rPr>
              <a:t>Budget Training Showcase RSVP</a:t>
            </a:r>
          </a:p>
        </p:txBody>
      </p:sp>
      <p:sp>
        <p:nvSpPr>
          <p:cNvPr id="35" name="Pentagon 78">
            <a:extLst>
              <a:ext uri="{FF2B5EF4-FFF2-40B4-BE49-F238E27FC236}">
                <a16:creationId xmlns:a16="http://schemas.microsoft.com/office/drawing/2014/main" id="{8E97F96A-4344-42AE-A4CF-165E7FE8BA24}"/>
              </a:ext>
            </a:extLst>
          </p:cNvPr>
          <p:cNvSpPr/>
          <p:nvPr/>
        </p:nvSpPr>
        <p:spPr>
          <a:xfrm>
            <a:off x="852739" y="1877423"/>
            <a:ext cx="1063043" cy="444416"/>
          </a:xfrm>
          <a:prstGeom prst="homePlate">
            <a:avLst/>
          </a:prstGeom>
          <a:solidFill>
            <a:srgbClr val="978D85"/>
          </a:solidFill>
          <a:ln w="9525" cap="flat" cmpd="sng" algn="ctr">
            <a:solidFill>
              <a:srgbClr val="5E6A71"/>
            </a:solidFill>
            <a:prstDash val="solid"/>
          </a:ln>
          <a:effectLst/>
        </p:spPr>
        <p:txBody>
          <a:bodyPr lIns="0" tIns="0" rIns="0" bIns="0" rtlCol="0" anchor="ctr"/>
          <a:lstStyle/>
          <a:p>
            <a:pPr algn="ctr" eaLnBrk="0" fontAlgn="base" hangingPunct="0">
              <a:spcBef>
                <a:spcPct val="0"/>
              </a:spcBef>
              <a:spcAft>
                <a:spcPct val="0"/>
              </a:spcAft>
              <a:defRPr/>
            </a:pPr>
            <a:r>
              <a:rPr lang="en-US" sz="900" kern="0" dirty="0">
                <a:solidFill>
                  <a:schemeClr val="bg1"/>
                </a:solidFill>
                <a:latin typeface="Arial" panose="020B0604020202020204" pitchFamily="34" charset="0"/>
                <a:cs typeface="Arial" panose="020B0604020202020204" pitchFamily="34" charset="0"/>
              </a:rPr>
              <a:t>Finalize Training Calendar</a:t>
            </a:r>
          </a:p>
        </p:txBody>
      </p:sp>
      <p:sp>
        <p:nvSpPr>
          <p:cNvPr id="41" name="Pentagon 71">
            <a:extLst>
              <a:ext uri="{FF2B5EF4-FFF2-40B4-BE49-F238E27FC236}">
                <a16:creationId xmlns:a16="http://schemas.microsoft.com/office/drawing/2014/main" id="{2309D46E-C716-4D6D-B7F6-8574DB8BD72D}"/>
              </a:ext>
            </a:extLst>
          </p:cNvPr>
          <p:cNvSpPr/>
          <p:nvPr/>
        </p:nvSpPr>
        <p:spPr>
          <a:xfrm>
            <a:off x="2245725" y="3651081"/>
            <a:ext cx="1433025" cy="639877"/>
          </a:xfrm>
          <a:prstGeom prst="homePlate">
            <a:avLst/>
          </a:prstGeom>
          <a:solidFill>
            <a:schemeClr val="accent4"/>
          </a:solidFill>
          <a:ln w="9525" cap="flat" cmpd="sng" algn="ctr">
            <a:solidFill>
              <a:schemeClr val="accent4">
                <a:lumMod val="75000"/>
              </a:schemeClr>
            </a:solidFill>
            <a:prstDash val="solid"/>
          </a:ln>
          <a:effectLst/>
        </p:spPr>
        <p:txBody>
          <a:bodyPr lIns="0" tIns="0" rIns="0" bIns="0" rtlCol="0" anchor="ctr"/>
          <a:lstStyle/>
          <a:p>
            <a:pPr algn="ctr" eaLnBrk="0" fontAlgn="base" hangingPunct="0">
              <a:spcBef>
                <a:spcPct val="0"/>
              </a:spcBef>
              <a:spcAft>
                <a:spcPct val="0"/>
              </a:spcAft>
              <a:defRPr/>
            </a:pPr>
            <a:r>
              <a:rPr lang="en-US" sz="1000" kern="0" dirty="0">
                <a:solidFill>
                  <a:schemeClr val="bg1"/>
                </a:solidFill>
                <a:latin typeface="Arial" panose="020B0604020202020204" pitchFamily="34" charset="0"/>
                <a:cs typeface="Arial" panose="020B0604020202020204" pitchFamily="34" charset="0"/>
              </a:rPr>
              <a:t>Training Information to Budget Stakeholders</a:t>
            </a:r>
          </a:p>
        </p:txBody>
      </p:sp>
      <p:graphicFrame>
        <p:nvGraphicFramePr>
          <p:cNvPr id="9" name="Table 8">
            <a:extLst>
              <a:ext uri="{FF2B5EF4-FFF2-40B4-BE49-F238E27FC236}">
                <a16:creationId xmlns:a16="http://schemas.microsoft.com/office/drawing/2014/main" id="{45A11BB0-1313-4BCB-B6F7-C35660CA6F15}"/>
              </a:ext>
            </a:extLst>
          </p:cNvPr>
          <p:cNvGraphicFramePr>
            <a:graphicFrameLocks noGrp="1"/>
          </p:cNvGraphicFramePr>
          <p:nvPr>
            <p:extLst>
              <p:ext uri="{D42A27DB-BD31-4B8C-83A1-F6EECF244321}">
                <p14:modId xmlns:p14="http://schemas.microsoft.com/office/powerpoint/2010/main" val="4212370986"/>
              </p:ext>
            </p:extLst>
          </p:nvPr>
        </p:nvGraphicFramePr>
        <p:xfrm>
          <a:off x="817728" y="1238523"/>
          <a:ext cx="10905570" cy="304800"/>
        </p:xfrm>
        <a:graphic>
          <a:graphicData uri="http://schemas.openxmlformats.org/drawingml/2006/table">
            <a:tbl>
              <a:tblPr firstRow="1" bandRow="1">
                <a:tableStyleId>{5C22544A-7EE6-4342-B048-85BDC9FD1C3A}</a:tableStyleId>
              </a:tblPr>
              <a:tblGrid>
                <a:gridCol w="2181114">
                  <a:extLst>
                    <a:ext uri="{9D8B030D-6E8A-4147-A177-3AD203B41FA5}">
                      <a16:colId xmlns:a16="http://schemas.microsoft.com/office/drawing/2014/main" val="3189416198"/>
                    </a:ext>
                  </a:extLst>
                </a:gridCol>
                <a:gridCol w="2181114">
                  <a:extLst>
                    <a:ext uri="{9D8B030D-6E8A-4147-A177-3AD203B41FA5}">
                      <a16:colId xmlns:a16="http://schemas.microsoft.com/office/drawing/2014/main" val="3493061974"/>
                    </a:ext>
                  </a:extLst>
                </a:gridCol>
                <a:gridCol w="2181114">
                  <a:extLst>
                    <a:ext uri="{9D8B030D-6E8A-4147-A177-3AD203B41FA5}">
                      <a16:colId xmlns:a16="http://schemas.microsoft.com/office/drawing/2014/main" val="1085613699"/>
                    </a:ext>
                  </a:extLst>
                </a:gridCol>
                <a:gridCol w="2181114">
                  <a:extLst>
                    <a:ext uri="{9D8B030D-6E8A-4147-A177-3AD203B41FA5}">
                      <a16:colId xmlns:a16="http://schemas.microsoft.com/office/drawing/2014/main" val="3393713472"/>
                    </a:ext>
                  </a:extLst>
                </a:gridCol>
                <a:gridCol w="2181114">
                  <a:extLst>
                    <a:ext uri="{9D8B030D-6E8A-4147-A177-3AD203B41FA5}">
                      <a16:colId xmlns:a16="http://schemas.microsoft.com/office/drawing/2014/main" val="316346946"/>
                    </a:ext>
                  </a:extLst>
                </a:gridCol>
              </a:tblGrid>
              <a:tr h="257135">
                <a:tc>
                  <a:txBody>
                    <a:bodyPr/>
                    <a:lstStyle/>
                    <a:p>
                      <a:pPr algn="ctr"/>
                      <a:r>
                        <a:rPr lang="en-US" sz="1400" b="0" dirty="0">
                          <a:latin typeface="Arial" panose="020B0604020202020204" pitchFamily="34" charset="0"/>
                          <a:cs typeface="Arial" panose="020B0604020202020204" pitchFamily="34" charset="0"/>
                        </a:rPr>
                        <a:t>Feb</a:t>
                      </a:r>
                    </a:p>
                  </a:txBody>
                  <a:tcPr>
                    <a:solidFill>
                      <a:srgbClr val="092F57"/>
                    </a:solidFill>
                  </a:tcPr>
                </a:tc>
                <a:tc>
                  <a:txBody>
                    <a:bodyPr/>
                    <a:lstStyle/>
                    <a:p>
                      <a:pPr algn="ctr"/>
                      <a:r>
                        <a:rPr lang="en-US" sz="1400" b="0" dirty="0">
                          <a:latin typeface="Arial" panose="020B0604020202020204" pitchFamily="34" charset="0"/>
                          <a:cs typeface="Arial" panose="020B0604020202020204" pitchFamily="34" charset="0"/>
                        </a:rPr>
                        <a:t>Mar</a:t>
                      </a:r>
                    </a:p>
                  </a:txBody>
                  <a:tcPr>
                    <a:solidFill>
                      <a:srgbClr val="092F57"/>
                    </a:solidFill>
                  </a:tcPr>
                </a:tc>
                <a:tc>
                  <a:txBody>
                    <a:bodyPr/>
                    <a:lstStyle/>
                    <a:p>
                      <a:pPr algn="ctr"/>
                      <a:r>
                        <a:rPr lang="en-US" sz="1400" b="0" dirty="0">
                          <a:latin typeface="Arial" panose="020B0604020202020204" pitchFamily="34" charset="0"/>
                          <a:cs typeface="Arial" panose="020B0604020202020204" pitchFamily="34" charset="0"/>
                        </a:rPr>
                        <a:t>Apr</a:t>
                      </a:r>
                    </a:p>
                  </a:txBody>
                  <a:tcPr>
                    <a:solidFill>
                      <a:srgbClr val="092F57"/>
                    </a:solidFill>
                  </a:tcPr>
                </a:tc>
                <a:tc>
                  <a:txBody>
                    <a:bodyPr/>
                    <a:lstStyle/>
                    <a:p>
                      <a:pPr algn="ctr"/>
                      <a:r>
                        <a:rPr lang="en-US" sz="1400" b="0" dirty="0">
                          <a:latin typeface="Arial" panose="020B0604020202020204" pitchFamily="34" charset="0"/>
                          <a:cs typeface="Arial" panose="020B0604020202020204" pitchFamily="34" charset="0"/>
                        </a:rPr>
                        <a:t>May </a:t>
                      </a:r>
                    </a:p>
                  </a:txBody>
                  <a:tcPr>
                    <a:solidFill>
                      <a:srgbClr val="092F57"/>
                    </a:solidFill>
                  </a:tcPr>
                </a:tc>
                <a:tc>
                  <a:txBody>
                    <a:bodyPr/>
                    <a:lstStyle/>
                    <a:p>
                      <a:pPr algn="ctr"/>
                      <a:r>
                        <a:rPr lang="en-US" sz="1400" b="0" dirty="0">
                          <a:latin typeface="Arial" panose="020B0604020202020204" pitchFamily="34" charset="0"/>
                          <a:cs typeface="Arial" panose="020B0604020202020204" pitchFamily="34" charset="0"/>
                        </a:rPr>
                        <a:t>June</a:t>
                      </a:r>
                    </a:p>
                  </a:txBody>
                  <a:tcPr>
                    <a:solidFill>
                      <a:srgbClr val="092F57"/>
                    </a:solidFill>
                  </a:tcPr>
                </a:tc>
                <a:extLst>
                  <a:ext uri="{0D108BD9-81ED-4DB2-BD59-A6C34878D82A}">
                    <a16:rowId xmlns:a16="http://schemas.microsoft.com/office/drawing/2014/main" val="1246541232"/>
                  </a:ext>
                </a:extLst>
              </a:tr>
            </a:tbl>
          </a:graphicData>
        </a:graphic>
      </p:graphicFrame>
      <p:sp>
        <p:nvSpPr>
          <p:cNvPr id="33" name="Pentagon 71">
            <a:extLst>
              <a:ext uri="{FF2B5EF4-FFF2-40B4-BE49-F238E27FC236}">
                <a16:creationId xmlns:a16="http://schemas.microsoft.com/office/drawing/2014/main" id="{0C886B41-4ACD-44E3-A2C5-AF3D3F4CA524}"/>
              </a:ext>
            </a:extLst>
          </p:cNvPr>
          <p:cNvSpPr/>
          <p:nvPr/>
        </p:nvSpPr>
        <p:spPr>
          <a:xfrm>
            <a:off x="4153235" y="2432782"/>
            <a:ext cx="1002690" cy="609058"/>
          </a:xfrm>
          <a:prstGeom prst="homePlate">
            <a:avLst/>
          </a:prstGeom>
          <a:solidFill>
            <a:srgbClr val="978D85"/>
          </a:solidFill>
          <a:ln w="9525" cap="flat" cmpd="sng" algn="ctr">
            <a:solidFill>
              <a:srgbClr val="5E6A71"/>
            </a:solidFill>
            <a:prstDash val="solid"/>
          </a:ln>
          <a:effectLst/>
        </p:spPr>
        <p:txBody>
          <a:bodyPr lIns="0" tIns="0" rIns="0" bIns="0" rtlCol="0" anchor="ctr"/>
          <a:lstStyle/>
          <a:p>
            <a:pPr algn="ctr" eaLnBrk="0" fontAlgn="base" hangingPunct="0">
              <a:spcBef>
                <a:spcPct val="0"/>
              </a:spcBef>
              <a:spcAft>
                <a:spcPct val="0"/>
              </a:spcAft>
              <a:defRPr/>
            </a:pPr>
            <a:r>
              <a:rPr lang="en-US" sz="1000" kern="0" dirty="0">
                <a:solidFill>
                  <a:schemeClr val="bg1"/>
                </a:solidFill>
                <a:latin typeface="Arial" panose="020B0604020202020204" pitchFamily="34" charset="0"/>
                <a:cs typeface="Arial" panose="020B0604020202020204" pitchFamily="34" charset="0"/>
              </a:rPr>
              <a:t>Load Budget Training in L&amp;D System</a:t>
            </a:r>
          </a:p>
        </p:txBody>
      </p:sp>
      <p:sp>
        <p:nvSpPr>
          <p:cNvPr id="32" name="Pentagon 78">
            <a:extLst>
              <a:ext uri="{FF2B5EF4-FFF2-40B4-BE49-F238E27FC236}">
                <a16:creationId xmlns:a16="http://schemas.microsoft.com/office/drawing/2014/main" id="{C8383E8F-2A66-4990-9601-AAEE2783E75B}"/>
              </a:ext>
            </a:extLst>
          </p:cNvPr>
          <p:cNvSpPr/>
          <p:nvPr/>
        </p:nvSpPr>
        <p:spPr>
          <a:xfrm>
            <a:off x="2088552" y="2397310"/>
            <a:ext cx="1180764" cy="629166"/>
          </a:xfrm>
          <a:prstGeom prst="homePlate">
            <a:avLst/>
          </a:prstGeom>
          <a:solidFill>
            <a:srgbClr val="978D85"/>
          </a:solidFill>
          <a:ln w="9525" cap="flat" cmpd="sng" algn="ctr">
            <a:solidFill>
              <a:srgbClr val="5E6A71"/>
            </a:solidFill>
            <a:prstDash val="solid"/>
          </a:ln>
          <a:effectLst/>
        </p:spPr>
        <p:txBody>
          <a:bodyPr lIns="0" tIns="0" rIns="0" bIns="0" rtlCol="0" anchor="ctr"/>
          <a:lstStyle/>
          <a:p>
            <a:pPr algn="ctr" eaLnBrk="0" fontAlgn="base" hangingPunct="0">
              <a:spcBef>
                <a:spcPct val="0"/>
              </a:spcBef>
              <a:spcAft>
                <a:spcPct val="0"/>
              </a:spcAft>
              <a:defRPr/>
            </a:pPr>
            <a:r>
              <a:rPr lang="en-US" sz="900" kern="0" dirty="0">
                <a:solidFill>
                  <a:schemeClr val="bg1"/>
                </a:solidFill>
                <a:latin typeface="Arial" panose="020B0604020202020204" pitchFamily="34" charset="0"/>
                <a:cs typeface="Arial" panose="020B0604020202020204" pitchFamily="34" charset="0"/>
              </a:rPr>
              <a:t>Finalize Training    </a:t>
            </a:r>
          </a:p>
          <a:p>
            <a:pPr algn="ctr" eaLnBrk="0" fontAlgn="base" hangingPunct="0">
              <a:spcBef>
                <a:spcPct val="0"/>
              </a:spcBef>
              <a:spcAft>
                <a:spcPct val="0"/>
              </a:spcAft>
              <a:defRPr/>
            </a:pPr>
            <a:r>
              <a:rPr lang="en-US" sz="900" kern="0" dirty="0">
                <a:solidFill>
                  <a:schemeClr val="bg1"/>
                </a:solidFill>
                <a:latin typeface="Arial" panose="020B0604020202020204" pitchFamily="34" charset="0"/>
                <a:cs typeface="Arial" panose="020B0604020202020204" pitchFamily="34" charset="0"/>
              </a:rPr>
              <a:t>and Delivery Logistics</a:t>
            </a:r>
          </a:p>
        </p:txBody>
      </p:sp>
      <p:sp>
        <p:nvSpPr>
          <p:cNvPr id="39" name="Rectangle 38">
            <a:extLst>
              <a:ext uri="{FF2B5EF4-FFF2-40B4-BE49-F238E27FC236}">
                <a16:creationId xmlns:a16="http://schemas.microsoft.com/office/drawing/2014/main" id="{4AD42C3E-4BD2-4C87-88FE-F4BE7F69ACA6}"/>
              </a:ext>
            </a:extLst>
          </p:cNvPr>
          <p:cNvSpPr/>
          <p:nvPr/>
        </p:nvSpPr>
        <p:spPr>
          <a:xfrm>
            <a:off x="7397026" y="3056797"/>
            <a:ext cx="2095573" cy="541842"/>
          </a:xfrm>
          <a:prstGeom prst="rect">
            <a:avLst/>
          </a:prstGeom>
          <a:solidFill>
            <a:srgbClr val="978D8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Budget Module Cutover Activities</a:t>
            </a:r>
          </a:p>
        </p:txBody>
      </p:sp>
      <p:sp>
        <p:nvSpPr>
          <p:cNvPr id="42" name="Pentagon 4">
            <a:extLst>
              <a:ext uri="{FF2B5EF4-FFF2-40B4-BE49-F238E27FC236}">
                <a16:creationId xmlns:a16="http://schemas.microsoft.com/office/drawing/2014/main" id="{90ABD071-3775-4B03-873B-1B34A76B011F}"/>
              </a:ext>
            </a:extLst>
          </p:cNvPr>
          <p:cNvSpPr/>
          <p:nvPr/>
        </p:nvSpPr>
        <p:spPr>
          <a:xfrm>
            <a:off x="9587232" y="4104143"/>
            <a:ext cx="2161080" cy="381200"/>
          </a:xfrm>
          <a:prstGeom prst="homePlate">
            <a:avLst/>
          </a:prstGeom>
          <a:solidFill>
            <a:srgbClr val="978D85"/>
          </a:solidFill>
          <a:ln w="9525" cap="flat" cmpd="sng" algn="ctr">
            <a:solidFill>
              <a:srgbClr val="5E6A71"/>
            </a:solidFill>
            <a:prstDash val="solid"/>
          </a:ln>
          <a:effectLst/>
        </p:spPr>
        <p:txBody>
          <a:bodyPr lIns="0" tIns="0" rIns="0" bIns="0" rtlCol="0" anchor="ctr"/>
          <a:lstStyle/>
          <a:p>
            <a:pPr algn="ctr" eaLnBrk="0" fontAlgn="base" hangingPunct="0">
              <a:spcBef>
                <a:spcPct val="0"/>
              </a:spcBef>
              <a:spcAft>
                <a:spcPct val="0"/>
              </a:spcAft>
              <a:defRPr/>
            </a:pPr>
            <a:r>
              <a:rPr lang="en-US" sz="1100" kern="0" dirty="0">
                <a:solidFill>
                  <a:schemeClr val="bg1"/>
                </a:solidFill>
                <a:latin typeface="Arial" panose="020B0604020202020204" pitchFamily="34" charset="0"/>
                <a:cs typeface="Arial" panose="020B0604020202020204" pitchFamily="34" charset="0"/>
              </a:rPr>
              <a:t>Budget Training Sustainment </a:t>
            </a:r>
          </a:p>
        </p:txBody>
      </p:sp>
      <p:sp>
        <p:nvSpPr>
          <p:cNvPr id="38" name="Star: 5 Points 37">
            <a:extLst>
              <a:ext uri="{FF2B5EF4-FFF2-40B4-BE49-F238E27FC236}">
                <a16:creationId xmlns:a16="http://schemas.microsoft.com/office/drawing/2014/main" id="{48543E05-5DD4-4760-B0A3-12BCC6EA5E2B}"/>
              </a:ext>
            </a:extLst>
          </p:cNvPr>
          <p:cNvSpPr/>
          <p:nvPr/>
        </p:nvSpPr>
        <p:spPr>
          <a:xfrm>
            <a:off x="8270879" y="2085391"/>
            <a:ext cx="343770" cy="309479"/>
          </a:xfrm>
          <a:prstGeom prst="star5">
            <a:avLst/>
          </a:prstGeom>
          <a:solidFill>
            <a:srgbClr val="E14504"/>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6DBC4A6B-3609-4F9F-854B-52643898650E}"/>
              </a:ext>
            </a:extLst>
          </p:cNvPr>
          <p:cNvSpPr txBox="1"/>
          <p:nvPr/>
        </p:nvSpPr>
        <p:spPr>
          <a:xfrm>
            <a:off x="7691083" y="2389267"/>
            <a:ext cx="1458915" cy="646331"/>
          </a:xfrm>
          <a:prstGeom prst="rect">
            <a:avLst/>
          </a:prstGeom>
          <a:noFill/>
        </p:spPr>
        <p:txBody>
          <a:bodyPr wrap="square" rtlCol="0">
            <a:spAutoFit/>
          </a:bodyPr>
          <a:lstStyle/>
          <a:p>
            <a:pPr algn="ctr"/>
            <a:r>
              <a:rPr lang="en-US" sz="1200" b="1" dirty="0">
                <a:solidFill>
                  <a:srgbClr val="E14504"/>
                </a:solidFill>
                <a:latin typeface="Arial" panose="020B0604020202020204" pitchFamily="34" charset="0"/>
                <a:cs typeface="Arial" panose="020B0604020202020204" pitchFamily="34" charset="0"/>
              </a:rPr>
              <a:t>Projected Budget Module go-live May 17, 2021</a:t>
            </a:r>
          </a:p>
        </p:txBody>
      </p:sp>
    </p:spTree>
    <p:extLst>
      <p:ext uri="{BB962C8B-B14F-4D97-AF65-F5344CB8AC3E}">
        <p14:creationId xmlns:p14="http://schemas.microsoft.com/office/powerpoint/2010/main" val="331563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21955C-2A38-4A65-A266-EB8C6417B2EA}"/>
              </a:ext>
            </a:extLst>
          </p:cNvPr>
          <p:cNvSpPr txBox="1"/>
          <p:nvPr/>
        </p:nvSpPr>
        <p:spPr>
          <a:xfrm>
            <a:off x="6657901" y="2531222"/>
            <a:ext cx="3132051" cy="784830"/>
          </a:xfrm>
          <a:prstGeom prst="rect">
            <a:avLst/>
          </a:prstGeom>
          <a:noFill/>
        </p:spPr>
        <p:txBody>
          <a:bodyPr wrap="square" rtlCol="0">
            <a:spAutoFit/>
          </a:bodyPr>
          <a:lstStyle/>
          <a:p>
            <a:r>
              <a:rPr lang="en-US" sz="4500" dirty="0">
                <a:latin typeface="Arial" panose="020B0604020202020204" pitchFamily="34" charset="0"/>
                <a:cs typeface="Arial" panose="020B0604020202020204" pitchFamily="34" charset="0"/>
              </a:rPr>
              <a:t>Reminders</a:t>
            </a:r>
          </a:p>
        </p:txBody>
      </p:sp>
      <p:cxnSp>
        <p:nvCxnSpPr>
          <p:cNvPr id="6" name="Straight Connector 5">
            <a:extLst>
              <a:ext uri="{FF2B5EF4-FFF2-40B4-BE49-F238E27FC236}">
                <a16:creationId xmlns:a16="http://schemas.microsoft.com/office/drawing/2014/main" id="{2EE7B983-946E-4688-AC9E-BA3EAFEFFB98}"/>
              </a:ext>
            </a:extLst>
          </p:cNvPr>
          <p:cNvCxnSpPr>
            <a:cxnSpLocks/>
          </p:cNvCxnSpPr>
          <p:nvPr/>
        </p:nvCxnSpPr>
        <p:spPr>
          <a:xfrm>
            <a:off x="4600575" y="3429000"/>
            <a:ext cx="70294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Freeform 28">
            <a:extLst>
              <a:ext uri="{FF2B5EF4-FFF2-40B4-BE49-F238E27FC236}">
                <a16:creationId xmlns:a16="http://schemas.microsoft.com/office/drawing/2014/main" id="{C1BA6079-12C7-470A-8AB3-8C81F3F73B63}"/>
              </a:ext>
            </a:extLst>
          </p:cNvPr>
          <p:cNvSpPr>
            <a:spLocks noEditPoints="1"/>
          </p:cNvSpPr>
          <p:nvPr/>
        </p:nvSpPr>
        <p:spPr bwMode="auto">
          <a:xfrm>
            <a:off x="1049576" y="2134312"/>
            <a:ext cx="2099755" cy="1913583"/>
          </a:xfrm>
          <a:custGeom>
            <a:avLst/>
            <a:gdLst>
              <a:gd name="T0" fmla="*/ 286 w 298"/>
              <a:gd name="T1" fmla="*/ 219 h 258"/>
              <a:gd name="T2" fmla="*/ 172 w 298"/>
              <a:gd name="T3" fmla="*/ 21 h 258"/>
              <a:gd name="T4" fmla="*/ 127 w 298"/>
              <a:gd name="T5" fmla="*/ 21 h 258"/>
              <a:gd name="T6" fmla="*/ 12 w 298"/>
              <a:gd name="T7" fmla="*/ 219 h 258"/>
              <a:gd name="T8" fmla="*/ 35 w 298"/>
              <a:gd name="T9" fmla="*/ 258 h 258"/>
              <a:gd name="T10" fmla="*/ 263 w 298"/>
              <a:gd name="T11" fmla="*/ 258 h 258"/>
              <a:gd name="T12" fmla="*/ 286 w 298"/>
              <a:gd name="T13" fmla="*/ 219 h 258"/>
              <a:gd name="T14" fmla="*/ 148 w 298"/>
              <a:gd name="T15" fmla="*/ 217 h 258"/>
              <a:gd name="T16" fmla="*/ 132 w 298"/>
              <a:gd name="T17" fmla="*/ 201 h 258"/>
              <a:gd name="T18" fmla="*/ 149 w 298"/>
              <a:gd name="T19" fmla="*/ 185 h 258"/>
              <a:gd name="T20" fmla="*/ 166 w 298"/>
              <a:gd name="T21" fmla="*/ 202 h 258"/>
              <a:gd name="T22" fmla="*/ 148 w 298"/>
              <a:gd name="T23" fmla="*/ 217 h 258"/>
              <a:gd name="T24" fmla="*/ 152 w 298"/>
              <a:gd name="T25" fmla="*/ 175 h 258"/>
              <a:gd name="T26" fmla="*/ 150 w 298"/>
              <a:gd name="T27" fmla="*/ 177 h 258"/>
              <a:gd name="T28" fmla="*/ 146 w 298"/>
              <a:gd name="T29" fmla="*/ 177 h 258"/>
              <a:gd name="T30" fmla="*/ 144 w 298"/>
              <a:gd name="T31" fmla="*/ 174 h 258"/>
              <a:gd name="T32" fmla="*/ 132 w 298"/>
              <a:gd name="T33" fmla="*/ 88 h 258"/>
              <a:gd name="T34" fmla="*/ 149 w 298"/>
              <a:gd name="T35" fmla="*/ 67 h 258"/>
              <a:gd name="T36" fmla="*/ 166 w 298"/>
              <a:gd name="T37" fmla="*/ 84 h 258"/>
              <a:gd name="T38" fmla="*/ 152 w 298"/>
              <a:gd name="T39" fmla="*/ 17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8" h="258">
                <a:moveTo>
                  <a:pt x="286" y="219"/>
                </a:moveTo>
                <a:cubicBezTo>
                  <a:pt x="172" y="21"/>
                  <a:pt x="172" y="21"/>
                  <a:pt x="172" y="21"/>
                </a:cubicBezTo>
                <a:cubicBezTo>
                  <a:pt x="159" y="0"/>
                  <a:pt x="139" y="0"/>
                  <a:pt x="127" y="21"/>
                </a:cubicBezTo>
                <a:cubicBezTo>
                  <a:pt x="12" y="219"/>
                  <a:pt x="12" y="219"/>
                  <a:pt x="12" y="219"/>
                </a:cubicBezTo>
                <a:cubicBezTo>
                  <a:pt x="0" y="241"/>
                  <a:pt x="10" y="258"/>
                  <a:pt x="35" y="258"/>
                </a:cubicBezTo>
                <a:cubicBezTo>
                  <a:pt x="263" y="258"/>
                  <a:pt x="263" y="258"/>
                  <a:pt x="263" y="258"/>
                </a:cubicBezTo>
                <a:cubicBezTo>
                  <a:pt x="288" y="258"/>
                  <a:pt x="298" y="241"/>
                  <a:pt x="286" y="219"/>
                </a:cubicBezTo>
                <a:close/>
                <a:moveTo>
                  <a:pt x="148" y="217"/>
                </a:moveTo>
                <a:cubicBezTo>
                  <a:pt x="140" y="217"/>
                  <a:pt x="132" y="211"/>
                  <a:pt x="132" y="201"/>
                </a:cubicBezTo>
                <a:cubicBezTo>
                  <a:pt x="132" y="195"/>
                  <a:pt x="137" y="185"/>
                  <a:pt x="149" y="185"/>
                </a:cubicBezTo>
                <a:cubicBezTo>
                  <a:pt x="160" y="185"/>
                  <a:pt x="166" y="193"/>
                  <a:pt x="166" y="202"/>
                </a:cubicBezTo>
                <a:cubicBezTo>
                  <a:pt x="166" y="211"/>
                  <a:pt x="160" y="217"/>
                  <a:pt x="148" y="217"/>
                </a:cubicBezTo>
                <a:close/>
                <a:moveTo>
                  <a:pt x="152" y="175"/>
                </a:moveTo>
                <a:cubicBezTo>
                  <a:pt x="152" y="176"/>
                  <a:pt x="152" y="177"/>
                  <a:pt x="150" y="177"/>
                </a:cubicBezTo>
                <a:cubicBezTo>
                  <a:pt x="146" y="177"/>
                  <a:pt x="146" y="177"/>
                  <a:pt x="146" y="177"/>
                </a:cubicBezTo>
                <a:cubicBezTo>
                  <a:pt x="145" y="177"/>
                  <a:pt x="144" y="176"/>
                  <a:pt x="144" y="174"/>
                </a:cubicBezTo>
                <a:cubicBezTo>
                  <a:pt x="143" y="152"/>
                  <a:pt x="132" y="97"/>
                  <a:pt x="132" y="88"/>
                </a:cubicBezTo>
                <a:cubicBezTo>
                  <a:pt x="132" y="76"/>
                  <a:pt x="136" y="67"/>
                  <a:pt x="149" y="67"/>
                </a:cubicBezTo>
                <a:cubicBezTo>
                  <a:pt x="161" y="67"/>
                  <a:pt x="166" y="73"/>
                  <a:pt x="166" y="84"/>
                </a:cubicBezTo>
                <a:cubicBezTo>
                  <a:pt x="166" y="97"/>
                  <a:pt x="153" y="153"/>
                  <a:pt x="152" y="175"/>
                </a:cubicBezTo>
                <a:close/>
              </a:path>
            </a:pathLst>
          </a:custGeom>
          <a:solidFill>
            <a:srgbClr val="E14504"/>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5901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DD8FA7-26FA-459A-973C-86EE661B81ED}"/>
              </a:ext>
            </a:extLst>
          </p:cNvPr>
          <p:cNvSpPr txBox="1"/>
          <p:nvPr/>
        </p:nvSpPr>
        <p:spPr>
          <a:xfrm>
            <a:off x="900332" y="438809"/>
            <a:ext cx="907366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Reminders</a:t>
            </a:r>
            <a:endParaRPr lang="en-US" dirty="0">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2FE5DC6B-3B97-4235-9094-574B5ADABE0F}"/>
              </a:ext>
            </a:extLst>
          </p:cNvPr>
          <p:cNvGraphicFramePr>
            <a:graphicFrameLocks noGrp="1"/>
          </p:cNvGraphicFramePr>
          <p:nvPr>
            <p:extLst>
              <p:ext uri="{D42A27DB-BD31-4B8C-83A1-F6EECF244321}">
                <p14:modId xmlns:p14="http://schemas.microsoft.com/office/powerpoint/2010/main" val="3093165137"/>
              </p:ext>
            </p:extLst>
          </p:nvPr>
        </p:nvGraphicFramePr>
        <p:xfrm>
          <a:off x="2540901" y="1751329"/>
          <a:ext cx="7110193" cy="3774440"/>
        </p:xfrm>
        <a:graphic>
          <a:graphicData uri="http://schemas.openxmlformats.org/drawingml/2006/table">
            <a:tbl>
              <a:tblPr firstRow="1" bandRow="1">
                <a:tableStyleId>{5C22544A-7EE6-4342-B048-85BDC9FD1C3A}</a:tableStyleId>
              </a:tblPr>
              <a:tblGrid>
                <a:gridCol w="3736825">
                  <a:extLst>
                    <a:ext uri="{9D8B030D-6E8A-4147-A177-3AD203B41FA5}">
                      <a16:colId xmlns:a16="http://schemas.microsoft.com/office/drawing/2014/main" val="2217434214"/>
                    </a:ext>
                  </a:extLst>
                </a:gridCol>
                <a:gridCol w="3373368">
                  <a:extLst>
                    <a:ext uri="{9D8B030D-6E8A-4147-A177-3AD203B41FA5}">
                      <a16:colId xmlns:a16="http://schemas.microsoft.com/office/drawing/2014/main" val="1414402064"/>
                    </a:ext>
                  </a:extLst>
                </a:gridCol>
              </a:tblGrid>
              <a:tr h="370840">
                <a:tc>
                  <a:txBody>
                    <a:bodyPr/>
                    <a:lstStyle/>
                    <a:p>
                      <a:r>
                        <a:rPr lang="en-US" dirty="0">
                          <a:solidFill>
                            <a:srgbClr val="092F57"/>
                          </a:solidFill>
                        </a:rPr>
                        <a:t>Name of Request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rgbClr val="092F57"/>
                          </a:solidFill>
                        </a:rPr>
                        <a:t>Due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952370"/>
                  </a:ext>
                </a:extLst>
              </a:tr>
              <a:tr h="370840">
                <a:tc>
                  <a:txBody>
                    <a:bodyPr/>
                    <a:lstStyle/>
                    <a:p>
                      <a:r>
                        <a:rPr lang="en-US" dirty="0"/>
                        <a:t>Cost Allocation Survey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December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4420570"/>
                  </a:ext>
                </a:extLst>
              </a:tr>
              <a:tr h="370840">
                <a:tc>
                  <a:txBody>
                    <a:bodyPr/>
                    <a:lstStyle/>
                    <a:p>
                      <a:r>
                        <a:rPr lang="en-US" dirty="0"/>
                        <a:t>Asset Clean-up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Initially January 8</a:t>
                      </a:r>
                      <a:r>
                        <a:rPr lang="en-US" baseline="30000" dirty="0"/>
                        <a:t>th</a:t>
                      </a:r>
                      <a:r>
                        <a:rPr lang="en-US" dirty="0"/>
                        <a:t>,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9316027"/>
                  </a:ext>
                </a:extLst>
              </a:tr>
              <a:tr h="370840">
                <a:tc>
                  <a:txBody>
                    <a:bodyPr/>
                    <a:lstStyle/>
                    <a:p>
                      <a:r>
                        <a:rPr lang="en-US" dirty="0"/>
                        <a:t>AR Survey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Last Friday, January 29</a:t>
                      </a:r>
                      <a:r>
                        <a:rPr lang="en-US" baseline="30000" dirty="0"/>
                        <a:t>th</a:t>
                      </a:r>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2675548"/>
                  </a:ext>
                </a:extLst>
              </a:tr>
              <a:tr h="370840">
                <a:tc>
                  <a:txBody>
                    <a:bodyPr/>
                    <a:lstStyle/>
                    <a:p>
                      <a:r>
                        <a:rPr lang="en-US" dirty="0"/>
                        <a:t>Common Reports Review &amp; Reports Analysis Workbook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February 12</a:t>
                      </a:r>
                      <a:r>
                        <a:rPr lang="en-US" baseline="30000" dirty="0"/>
                        <a:t>th</a:t>
                      </a:r>
                      <a:r>
                        <a:rPr lang="en-US" dirty="0"/>
                        <a:t>,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298120"/>
                  </a:ext>
                </a:extLst>
              </a:tr>
              <a:tr h="370840">
                <a:tc>
                  <a:txBody>
                    <a:bodyPr/>
                    <a:lstStyle/>
                    <a:p>
                      <a:r>
                        <a:rPr lang="en-US" dirty="0"/>
                        <a:t>COA Default &amp; Payroll Crosswalk Workbooks for Cohorts 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March 1</a:t>
                      </a:r>
                      <a:r>
                        <a:rPr lang="en-US" baseline="30000" dirty="0"/>
                        <a:t>st</a:t>
                      </a:r>
                      <a:r>
                        <a:rPr lang="en-US" dirty="0"/>
                        <a:t>,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4520200"/>
                  </a:ext>
                </a:extLst>
              </a:tr>
              <a:tr h="370840">
                <a:tc>
                  <a:txBody>
                    <a:bodyPr/>
                    <a:lstStyle/>
                    <a:p>
                      <a:r>
                        <a:rPr lang="en-US" dirty="0"/>
                        <a:t>Agency Leases Workbook for Cohorts 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March 19</a:t>
                      </a:r>
                      <a:r>
                        <a:rPr lang="en-US" baseline="30000" dirty="0"/>
                        <a:t>th</a:t>
                      </a:r>
                      <a:r>
                        <a:rPr lang="en-US" dirty="0"/>
                        <a:t>,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9202571"/>
                  </a:ext>
                </a:extLst>
              </a:tr>
              <a:tr h="370840">
                <a:tc>
                  <a:txBody>
                    <a:bodyPr/>
                    <a:lstStyle/>
                    <a:p>
                      <a:r>
                        <a:rPr lang="en-US" dirty="0"/>
                        <a:t>Agency Budget Personnel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ASAP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8178062"/>
                  </a:ext>
                </a:extLst>
              </a:tr>
            </a:tbl>
          </a:graphicData>
        </a:graphic>
      </p:graphicFrame>
      <p:sp>
        <p:nvSpPr>
          <p:cNvPr id="9" name="Freeform 28">
            <a:extLst>
              <a:ext uri="{FF2B5EF4-FFF2-40B4-BE49-F238E27FC236}">
                <a16:creationId xmlns:a16="http://schemas.microsoft.com/office/drawing/2014/main" id="{8463B198-9D0A-498C-93C3-7A73B0377885}"/>
              </a:ext>
            </a:extLst>
          </p:cNvPr>
          <p:cNvSpPr>
            <a:spLocks noEditPoints="1"/>
          </p:cNvSpPr>
          <p:nvPr/>
        </p:nvSpPr>
        <p:spPr bwMode="auto">
          <a:xfrm>
            <a:off x="4700586" y="2412441"/>
            <a:ext cx="2790825" cy="2452217"/>
          </a:xfrm>
          <a:custGeom>
            <a:avLst/>
            <a:gdLst>
              <a:gd name="T0" fmla="*/ 286 w 298"/>
              <a:gd name="T1" fmla="*/ 219 h 258"/>
              <a:gd name="T2" fmla="*/ 172 w 298"/>
              <a:gd name="T3" fmla="*/ 21 h 258"/>
              <a:gd name="T4" fmla="*/ 127 w 298"/>
              <a:gd name="T5" fmla="*/ 21 h 258"/>
              <a:gd name="T6" fmla="*/ 12 w 298"/>
              <a:gd name="T7" fmla="*/ 219 h 258"/>
              <a:gd name="T8" fmla="*/ 35 w 298"/>
              <a:gd name="T9" fmla="*/ 258 h 258"/>
              <a:gd name="T10" fmla="*/ 263 w 298"/>
              <a:gd name="T11" fmla="*/ 258 h 258"/>
              <a:gd name="T12" fmla="*/ 286 w 298"/>
              <a:gd name="T13" fmla="*/ 219 h 258"/>
              <a:gd name="T14" fmla="*/ 148 w 298"/>
              <a:gd name="T15" fmla="*/ 217 h 258"/>
              <a:gd name="T16" fmla="*/ 132 w 298"/>
              <a:gd name="T17" fmla="*/ 201 h 258"/>
              <a:gd name="T18" fmla="*/ 149 w 298"/>
              <a:gd name="T19" fmla="*/ 185 h 258"/>
              <a:gd name="T20" fmla="*/ 166 w 298"/>
              <a:gd name="T21" fmla="*/ 202 h 258"/>
              <a:gd name="T22" fmla="*/ 148 w 298"/>
              <a:gd name="T23" fmla="*/ 217 h 258"/>
              <a:gd name="T24" fmla="*/ 152 w 298"/>
              <a:gd name="T25" fmla="*/ 175 h 258"/>
              <a:gd name="T26" fmla="*/ 150 w 298"/>
              <a:gd name="T27" fmla="*/ 177 h 258"/>
              <a:gd name="T28" fmla="*/ 146 w 298"/>
              <a:gd name="T29" fmla="*/ 177 h 258"/>
              <a:gd name="T30" fmla="*/ 144 w 298"/>
              <a:gd name="T31" fmla="*/ 174 h 258"/>
              <a:gd name="T32" fmla="*/ 132 w 298"/>
              <a:gd name="T33" fmla="*/ 88 h 258"/>
              <a:gd name="T34" fmla="*/ 149 w 298"/>
              <a:gd name="T35" fmla="*/ 67 h 258"/>
              <a:gd name="T36" fmla="*/ 166 w 298"/>
              <a:gd name="T37" fmla="*/ 84 h 258"/>
              <a:gd name="T38" fmla="*/ 152 w 298"/>
              <a:gd name="T39" fmla="*/ 17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8" h="258">
                <a:moveTo>
                  <a:pt x="286" y="219"/>
                </a:moveTo>
                <a:cubicBezTo>
                  <a:pt x="172" y="21"/>
                  <a:pt x="172" y="21"/>
                  <a:pt x="172" y="21"/>
                </a:cubicBezTo>
                <a:cubicBezTo>
                  <a:pt x="159" y="0"/>
                  <a:pt x="139" y="0"/>
                  <a:pt x="127" y="21"/>
                </a:cubicBezTo>
                <a:cubicBezTo>
                  <a:pt x="12" y="219"/>
                  <a:pt x="12" y="219"/>
                  <a:pt x="12" y="219"/>
                </a:cubicBezTo>
                <a:cubicBezTo>
                  <a:pt x="0" y="241"/>
                  <a:pt x="10" y="258"/>
                  <a:pt x="35" y="258"/>
                </a:cubicBezTo>
                <a:cubicBezTo>
                  <a:pt x="263" y="258"/>
                  <a:pt x="263" y="258"/>
                  <a:pt x="263" y="258"/>
                </a:cubicBezTo>
                <a:cubicBezTo>
                  <a:pt x="288" y="258"/>
                  <a:pt x="298" y="241"/>
                  <a:pt x="286" y="219"/>
                </a:cubicBezTo>
                <a:close/>
                <a:moveTo>
                  <a:pt x="148" y="217"/>
                </a:moveTo>
                <a:cubicBezTo>
                  <a:pt x="140" y="217"/>
                  <a:pt x="132" y="211"/>
                  <a:pt x="132" y="201"/>
                </a:cubicBezTo>
                <a:cubicBezTo>
                  <a:pt x="132" y="195"/>
                  <a:pt x="137" y="185"/>
                  <a:pt x="149" y="185"/>
                </a:cubicBezTo>
                <a:cubicBezTo>
                  <a:pt x="160" y="185"/>
                  <a:pt x="166" y="193"/>
                  <a:pt x="166" y="202"/>
                </a:cubicBezTo>
                <a:cubicBezTo>
                  <a:pt x="166" y="211"/>
                  <a:pt x="160" y="217"/>
                  <a:pt x="148" y="217"/>
                </a:cubicBezTo>
                <a:close/>
                <a:moveTo>
                  <a:pt x="152" y="175"/>
                </a:moveTo>
                <a:cubicBezTo>
                  <a:pt x="152" y="176"/>
                  <a:pt x="152" y="177"/>
                  <a:pt x="150" y="177"/>
                </a:cubicBezTo>
                <a:cubicBezTo>
                  <a:pt x="146" y="177"/>
                  <a:pt x="146" y="177"/>
                  <a:pt x="146" y="177"/>
                </a:cubicBezTo>
                <a:cubicBezTo>
                  <a:pt x="145" y="177"/>
                  <a:pt x="144" y="176"/>
                  <a:pt x="144" y="174"/>
                </a:cubicBezTo>
                <a:cubicBezTo>
                  <a:pt x="143" y="152"/>
                  <a:pt x="132" y="97"/>
                  <a:pt x="132" y="88"/>
                </a:cubicBezTo>
                <a:cubicBezTo>
                  <a:pt x="132" y="76"/>
                  <a:pt x="136" y="67"/>
                  <a:pt x="149" y="67"/>
                </a:cubicBezTo>
                <a:cubicBezTo>
                  <a:pt x="161" y="67"/>
                  <a:pt x="166" y="73"/>
                  <a:pt x="166" y="84"/>
                </a:cubicBezTo>
                <a:cubicBezTo>
                  <a:pt x="166" y="97"/>
                  <a:pt x="153" y="153"/>
                  <a:pt x="152" y="175"/>
                </a:cubicBezTo>
                <a:close/>
              </a:path>
            </a:pathLst>
          </a:custGeom>
          <a:solidFill>
            <a:srgbClr val="E14504">
              <a:alpha val="15000"/>
            </a:srgb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85486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6AA774-209A-4155-81BB-BD587F3BA68B}"/>
              </a:ext>
            </a:extLst>
          </p:cNvPr>
          <p:cNvSpPr txBox="1"/>
          <p:nvPr/>
        </p:nvSpPr>
        <p:spPr>
          <a:xfrm>
            <a:off x="4695825" y="2503087"/>
            <a:ext cx="7496175" cy="784830"/>
          </a:xfrm>
          <a:prstGeom prst="rect">
            <a:avLst/>
          </a:prstGeom>
          <a:noFill/>
        </p:spPr>
        <p:txBody>
          <a:bodyPr wrap="square" rtlCol="0">
            <a:spAutoFit/>
          </a:bodyPr>
          <a:lstStyle/>
          <a:p>
            <a:r>
              <a:rPr lang="en-US" sz="4500" dirty="0">
                <a:latin typeface="Arial" panose="020B0604020202020204" pitchFamily="34" charset="0"/>
                <a:cs typeface="Arial" panose="020B0604020202020204" pitchFamily="34" charset="0"/>
              </a:rPr>
              <a:t>What’s Coming Your Way?</a:t>
            </a:r>
          </a:p>
        </p:txBody>
      </p:sp>
      <p:cxnSp>
        <p:nvCxnSpPr>
          <p:cNvPr id="6" name="Straight Connector 5">
            <a:extLst>
              <a:ext uri="{FF2B5EF4-FFF2-40B4-BE49-F238E27FC236}">
                <a16:creationId xmlns:a16="http://schemas.microsoft.com/office/drawing/2014/main" id="{9031C380-D971-4007-B6F8-9839E4FC461B}"/>
              </a:ext>
            </a:extLst>
          </p:cNvPr>
          <p:cNvCxnSpPr>
            <a:cxnSpLocks/>
          </p:cNvCxnSpPr>
          <p:nvPr/>
        </p:nvCxnSpPr>
        <p:spPr>
          <a:xfrm>
            <a:off x="4600575" y="3429000"/>
            <a:ext cx="702945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ACB867A3-08EE-47F1-B4AF-55E011D51A09}"/>
              </a:ext>
            </a:extLst>
          </p:cNvPr>
          <p:cNvGrpSpPr/>
          <p:nvPr/>
        </p:nvGrpSpPr>
        <p:grpSpPr>
          <a:xfrm>
            <a:off x="1207825" y="2240750"/>
            <a:ext cx="1798194" cy="2376499"/>
            <a:chOff x="530225" y="3489326"/>
            <a:chExt cx="881063" cy="1196975"/>
          </a:xfrm>
          <a:solidFill>
            <a:schemeClr val="bg1"/>
          </a:solidFill>
        </p:grpSpPr>
        <p:sp>
          <p:nvSpPr>
            <p:cNvPr id="7" name="Freeform 107">
              <a:extLst>
                <a:ext uri="{FF2B5EF4-FFF2-40B4-BE49-F238E27FC236}">
                  <a16:creationId xmlns:a16="http://schemas.microsoft.com/office/drawing/2014/main" id="{BD470645-3EFA-4FF5-991A-B7768D7F817E}"/>
                </a:ext>
              </a:extLst>
            </p:cNvPr>
            <p:cNvSpPr>
              <a:spLocks noEditPoints="1"/>
            </p:cNvSpPr>
            <p:nvPr/>
          </p:nvSpPr>
          <p:spPr bwMode="auto">
            <a:xfrm>
              <a:off x="681037" y="3489326"/>
              <a:ext cx="579438" cy="287338"/>
            </a:xfrm>
            <a:custGeom>
              <a:avLst/>
              <a:gdLst>
                <a:gd name="T0" fmla="*/ 19 w 137"/>
                <a:gd name="T1" fmla="*/ 47 h 68"/>
                <a:gd name="T2" fmla="*/ 50 w 137"/>
                <a:gd name="T3" fmla="*/ 18 h 68"/>
                <a:gd name="T4" fmla="*/ 50 w 137"/>
                <a:gd name="T5" fmla="*/ 17 h 68"/>
                <a:gd name="T6" fmla="*/ 50 w 137"/>
                <a:gd name="T7" fmla="*/ 17 h 68"/>
                <a:gd name="T8" fmla="*/ 68 w 137"/>
                <a:gd name="T9" fmla="*/ 0 h 68"/>
                <a:gd name="T10" fmla="*/ 69 w 137"/>
                <a:gd name="T11" fmla="*/ 0 h 68"/>
                <a:gd name="T12" fmla="*/ 87 w 137"/>
                <a:gd name="T13" fmla="*/ 17 h 68"/>
                <a:gd name="T14" fmla="*/ 87 w 137"/>
                <a:gd name="T15" fmla="*/ 17 h 68"/>
                <a:gd name="T16" fmla="*/ 87 w 137"/>
                <a:gd name="T17" fmla="*/ 18 h 68"/>
                <a:gd name="T18" fmla="*/ 119 w 137"/>
                <a:gd name="T19" fmla="*/ 47 h 68"/>
                <a:gd name="T20" fmla="*/ 120 w 137"/>
                <a:gd name="T21" fmla="*/ 47 h 68"/>
                <a:gd name="T22" fmla="*/ 137 w 137"/>
                <a:gd name="T23" fmla="*/ 68 h 68"/>
                <a:gd name="T24" fmla="*/ 0 w 137"/>
                <a:gd name="T25" fmla="*/ 68 h 68"/>
                <a:gd name="T26" fmla="*/ 17 w 137"/>
                <a:gd name="T27" fmla="*/ 47 h 68"/>
                <a:gd name="T28" fmla="*/ 19 w 137"/>
                <a:gd name="T29" fmla="*/ 47 h 68"/>
                <a:gd name="T30" fmla="*/ 69 w 137"/>
                <a:gd name="T31" fmla="*/ 9 h 68"/>
                <a:gd name="T32" fmla="*/ 61 w 137"/>
                <a:gd name="T33" fmla="*/ 16 h 68"/>
                <a:gd name="T34" fmla="*/ 69 w 137"/>
                <a:gd name="T35" fmla="*/ 24 h 68"/>
                <a:gd name="T36" fmla="*/ 76 w 137"/>
                <a:gd name="T37" fmla="*/ 16 h 68"/>
                <a:gd name="T38" fmla="*/ 69 w 137"/>
                <a:gd name="T39"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68">
                  <a:moveTo>
                    <a:pt x="19" y="47"/>
                  </a:moveTo>
                  <a:cubicBezTo>
                    <a:pt x="36" y="47"/>
                    <a:pt x="50" y="40"/>
                    <a:pt x="50" y="18"/>
                  </a:cubicBezTo>
                  <a:cubicBezTo>
                    <a:pt x="50" y="17"/>
                    <a:pt x="50" y="17"/>
                    <a:pt x="50" y="17"/>
                  </a:cubicBezTo>
                  <a:cubicBezTo>
                    <a:pt x="50" y="17"/>
                    <a:pt x="50" y="17"/>
                    <a:pt x="50" y="17"/>
                  </a:cubicBezTo>
                  <a:cubicBezTo>
                    <a:pt x="50" y="5"/>
                    <a:pt x="58" y="0"/>
                    <a:pt x="68" y="0"/>
                  </a:cubicBezTo>
                  <a:cubicBezTo>
                    <a:pt x="69" y="0"/>
                    <a:pt x="69" y="0"/>
                    <a:pt x="69" y="0"/>
                  </a:cubicBezTo>
                  <a:cubicBezTo>
                    <a:pt x="79" y="0"/>
                    <a:pt x="87" y="5"/>
                    <a:pt x="87" y="17"/>
                  </a:cubicBezTo>
                  <a:cubicBezTo>
                    <a:pt x="87" y="17"/>
                    <a:pt x="87" y="17"/>
                    <a:pt x="87" y="17"/>
                  </a:cubicBezTo>
                  <a:cubicBezTo>
                    <a:pt x="87" y="18"/>
                    <a:pt x="87" y="18"/>
                    <a:pt x="87" y="18"/>
                  </a:cubicBezTo>
                  <a:cubicBezTo>
                    <a:pt x="87" y="40"/>
                    <a:pt x="101" y="47"/>
                    <a:pt x="119" y="47"/>
                  </a:cubicBezTo>
                  <a:cubicBezTo>
                    <a:pt x="120" y="47"/>
                    <a:pt x="120" y="47"/>
                    <a:pt x="120" y="47"/>
                  </a:cubicBezTo>
                  <a:cubicBezTo>
                    <a:pt x="131" y="47"/>
                    <a:pt x="137" y="58"/>
                    <a:pt x="137" y="68"/>
                  </a:cubicBezTo>
                  <a:cubicBezTo>
                    <a:pt x="0" y="68"/>
                    <a:pt x="0" y="68"/>
                    <a:pt x="0" y="68"/>
                  </a:cubicBezTo>
                  <a:cubicBezTo>
                    <a:pt x="0" y="58"/>
                    <a:pt x="6" y="47"/>
                    <a:pt x="17" y="47"/>
                  </a:cubicBezTo>
                  <a:lnTo>
                    <a:pt x="19" y="47"/>
                  </a:lnTo>
                  <a:close/>
                  <a:moveTo>
                    <a:pt x="69" y="9"/>
                  </a:moveTo>
                  <a:cubicBezTo>
                    <a:pt x="64" y="9"/>
                    <a:pt x="61" y="12"/>
                    <a:pt x="61" y="16"/>
                  </a:cubicBezTo>
                  <a:cubicBezTo>
                    <a:pt x="61" y="20"/>
                    <a:pt x="64" y="24"/>
                    <a:pt x="69" y="24"/>
                  </a:cubicBezTo>
                  <a:cubicBezTo>
                    <a:pt x="73" y="24"/>
                    <a:pt x="76" y="20"/>
                    <a:pt x="76" y="16"/>
                  </a:cubicBezTo>
                  <a:cubicBezTo>
                    <a:pt x="76" y="12"/>
                    <a:pt x="73" y="9"/>
                    <a:pt x="6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a:extLst>
                <a:ext uri="{FF2B5EF4-FFF2-40B4-BE49-F238E27FC236}">
                  <a16:creationId xmlns:a16="http://schemas.microsoft.com/office/drawing/2014/main" id="{B68AC767-DA0C-437F-804B-E0AF3168110A}"/>
                </a:ext>
              </a:extLst>
            </p:cNvPr>
            <p:cNvGrpSpPr/>
            <p:nvPr/>
          </p:nvGrpSpPr>
          <p:grpSpPr>
            <a:xfrm>
              <a:off x="530225" y="3573463"/>
              <a:ext cx="881063" cy="1112838"/>
              <a:chOff x="492125" y="3573463"/>
              <a:chExt cx="881063" cy="1112838"/>
            </a:xfrm>
            <a:grpFill/>
          </p:grpSpPr>
          <p:sp>
            <p:nvSpPr>
              <p:cNvPr id="9" name="Freeform 106">
                <a:extLst>
                  <a:ext uri="{FF2B5EF4-FFF2-40B4-BE49-F238E27FC236}">
                    <a16:creationId xmlns:a16="http://schemas.microsoft.com/office/drawing/2014/main" id="{7D8567A4-1F3A-42B3-9E40-01B3A4F99089}"/>
                  </a:ext>
                </a:extLst>
              </p:cNvPr>
              <p:cNvSpPr>
                <a:spLocks noEditPoints="1"/>
              </p:cNvSpPr>
              <p:nvPr/>
            </p:nvSpPr>
            <p:spPr bwMode="auto">
              <a:xfrm>
                <a:off x="492125" y="3573463"/>
                <a:ext cx="881063" cy="1112838"/>
              </a:xfrm>
              <a:custGeom>
                <a:avLst/>
                <a:gdLst>
                  <a:gd name="T0" fmla="*/ 187 w 208"/>
                  <a:gd name="T1" fmla="*/ 0 h 263"/>
                  <a:gd name="T2" fmla="*/ 131 w 208"/>
                  <a:gd name="T3" fmla="*/ 0 h 263"/>
                  <a:gd name="T4" fmla="*/ 133 w 208"/>
                  <a:gd name="T5" fmla="*/ 8 h 263"/>
                  <a:gd name="T6" fmla="*/ 137 w 208"/>
                  <a:gd name="T7" fmla="*/ 14 h 263"/>
                  <a:gd name="T8" fmla="*/ 155 w 208"/>
                  <a:gd name="T9" fmla="*/ 19 h 263"/>
                  <a:gd name="T10" fmla="*/ 156 w 208"/>
                  <a:gd name="T11" fmla="*/ 19 h 263"/>
                  <a:gd name="T12" fmla="*/ 159 w 208"/>
                  <a:gd name="T13" fmla="*/ 20 h 263"/>
                  <a:gd name="T14" fmla="*/ 184 w 208"/>
                  <a:gd name="T15" fmla="*/ 20 h 263"/>
                  <a:gd name="T16" fmla="*/ 184 w 208"/>
                  <a:gd name="T17" fmla="*/ 196 h 263"/>
                  <a:gd name="T18" fmla="*/ 157 w 208"/>
                  <a:gd name="T19" fmla="*/ 196 h 263"/>
                  <a:gd name="T20" fmla="*/ 136 w 208"/>
                  <a:gd name="T21" fmla="*/ 218 h 263"/>
                  <a:gd name="T22" fmla="*/ 136 w 208"/>
                  <a:gd name="T23" fmla="*/ 244 h 263"/>
                  <a:gd name="T24" fmla="*/ 21 w 208"/>
                  <a:gd name="T25" fmla="*/ 244 h 263"/>
                  <a:gd name="T26" fmla="*/ 21 w 208"/>
                  <a:gd name="T27" fmla="*/ 20 h 263"/>
                  <a:gd name="T28" fmla="*/ 50 w 208"/>
                  <a:gd name="T29" fmla="*/ 20 h 263"/>
                  <a:gd name="T30" fmla="*/ 53 w 208"/>
                  <a:gd name="T31" fmla="*/ 19 h 263"/>
                  <a:gd name="T32" fmla="*/ 54 w 208"/>
                  <a:gd name="T33" fmla="*/ 19 h 263"/>
                  <a:gd name="T34" fmla="*/ 54 w 208"/>
                  <a:gd name="T35" fmla="*/ 19 h 263"/>
                  <a:gd name="T36" fmla="*/ 69 w 208"/>
                  <a:gd name="T37" fmla="*/ 16 h 263"/>
                  <a:gd name="T38" fmla="*/ 76 w 208"/>
                  <a:gd name="T39" fmla="*/ 8 h 263"/>
                  <a:gd name="T40" fmla="*/ 78 w 208"/>
                  <a:gd name="T41" fmla="*/ 0 h 263"/>
                  <a:gd name="T42" fmla="*/ 22 w 208"/>
                  <a:gd name="T43" fmla="*/ 0 h 263"/>
                  <a:gd name="T44" fmla="*/ 0 w 208"/>
                  <a:gd name="T45" fmla="*/ 24 h 263"/>
                  <a:gd name="T46" fmla="*/ 0 w 208"/>
                  <a:gd name="T47" fmla="*/ 240 h 263"/>
                  <a:gd name="T48" fmla="*/ 22 w 208"/>
                  <a:gd name="T49" fmla="*/ 263 h 263"/>
                  <a:gd name="T50" fmla="*/ 187 w 208"/>
                  <a:gd name="T51" fmla="*/ 263 h 263"/>
                  <a:gd name="T52" fmla="*/ 208 w 208"/>
                  <a:gd name="T53" fmla="*/ 240 h 263"/>
                  <a:gd name="T54" fmla="*/ 208 w 208"/>
                  <a:gd name="T55" fmla="*/ 24 h 263"/>
                  <a:gd name="T56" fmla="*/ 187 w 208"/>
                  <a:gd name="T57" fmla="*/ 0 h 263"/>
                  <a:gd name="T58" fmla="*/ 145 w 208"/>
                  <a:gd name="T59" fmla="*/ 248 h 263"/>
                  <a:gd name="T60" fmla="*/ 145 w 208"/>
                  <a:gd name="T61" fmla="*/ 219 h 263"/>
                  <a:gd name="T62" fmla="*/ 158 w 208"/>
                  <a:gd name="T63" fmla="*/ 206 h 263"/>
                  <a:gd name="T64" fmla="*/ 187 w 208"/>
                  <a:gd name="T65" fmla="*/ 206 h 263"/>
                  <a:gd name="T66" fmla="*/ 145 w 208"/>
                  <a:gd name="T67" fmla="*/ 24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 h="263">
                    <a:moveTo>
                      <a:pt x="187" y="0"/>
                    </a:moveTo>
                    <a:cubicBezTo>
                      <a:pt x="131" y="0"/>
                      <a:pt x="131" y="0"/>
                      <a:pt x="131" y="0"/>
                    </a:cubicBezTo>
                    <a:cubicBezTo>
                      <a:pt x="131" y="4"/>
                      <a:pt x="132" y="6"/>
                      <a:pt x="133" y="8"/>
                    </a:cubicBezTo>
                    <a:cubicBezTo>
                      <a:pt x="134" y="11"/>
                      <a:pt x="135" y="13"/>
                      <a:pt x="137" y="14"/>
                    </a:cubicBezTo>
                    <a:cubicBezTo>
                      <a:pt x="141" y="17"/>
                      <a:pt x="147" y="19"/>
                      <a:pt x="155" y="19"/>
                    </a:cubicBezTo>
                    <a:cubicBezTo>
                      <a:pt x="156" y="19"/>
                      <a:pt x="156" y="19"/>
                      <a:pt x="156" y="19"/>
                    </a:cubicBezTo>
                    <a:cubicBezTo>
                      <a:pt x="157" y="19"/>
                      <a:pt x="158" y="19"/>
                      <a:pt x="159" y="20"/>
                    </a:cubicBezTo>
                    <a:cubicBezTo>
                      <a:pt x="184" y="20"/>
                      <a:pt x="184" y="20"/>
                      <a:pt x="184" y="20"/>
                    </a:cubicBezTo>
                    <a:cubicBezTo>
                      <a:pt x="184" y="196"/>
                      <a:pt x="184" y="196"/>
                      <a:pt x="184" y="196"/>
                    </a:cubicBezTo>
                    <a:cubicBezTo>
                      <a:pt x="157" y="196"/>
                      <a:pt x="157" y="196"/>
                      <a:pt x="157" y="196"/>
                    </a:cubicBezTo>
                    <a:cubicBezTo>
                      <a:pt x="146" y="196"/>
                      <a:pt x="136" y="206"/>
                      <a:pt x="136" y="218"/>
                    </a:cubicBezTo>
                    <a:cubicBezTo>
                      <a:pt x="136" y="244"/>
                      <a:pt x="136" y="244"/>
                      <a:pt x="136" y="244"/>
                    </a:cubicBezTo>
                    <a:cubicBezTo>
                      <a:pt x="21" y="244"/>
                      <a:pt x="21" y="244"/>
                      <a:pt x="21" y="244"/>
                    </a:cubicBezTo>
                    <a:cubicBezTo>
                      <a:pt x="21" y="20"/>
                      <a:pt x="21" y="20"/>
                      <a:pt x="21" y="20"/>
                    </a:cubicBezTo>
                    <a:cubicBezTo>
                      <a:pt x="50" y="20"/>
                      <a:pt x="50" y="20"/>
                      <a:pt x="50" y="20"/>
                    </a:cubicBezTo>
                    <a:cubicBezTo>
                      <a:pt x="51" y="19"/>
                      <a:pt x="52" y="19"/>
                      <a:pt x="53" y="19"/>
                    </a:cubicBezTo>
                    <a:cubicBezTo>
                      <a:pt x="54" y="19"/>
                      <a:pt x="54" y="19"/>
                      <a:pt x="54" y="19"/>
                    </a:cubicBezTo>
                    <a:cubicBezTo>
                      <a:pt x="54" y="19"/>
                      <a:pt x="54" y="19"/>
                      <a:pt x="54" y="19"/>
                    </a:cubicBezTo>
                    <a:cubicBezTo>
                      <a:pt x="60" y="19"/>
                      <a:pt x="65" y="18"/>
                      <a:pt x="69" y="16"/>
                    </a:cubicBezTo>
                    <a:cubicBezTo>
                      <a:pt x="72" y="14"/>
                      <a:pt x="75" y="12"/>
                      <a:pt x="76" y="8"/>
                    </a:cubicBezTo>
                    <a:cubicBezTo>
                      <a:pt x="77" y="6"/>
                      <a:pt x="78" y="4"/>
                      <a:pt x="78" y="0"/>
                    </a:cubicBezTo>
                    <a:cubicBezTo>
                      <a:pt x="22" y="0"/>
                      <a:pt x="22" y="0"/>
                      <a:pt x="22" y="0"/>
                    </a:cubicBezTo>
                    <a:cubicBezTo>
                      <a:pt x="10" y="0"/>
                      <a:pt x="0" y="11"/>
                      <a:pt x="0" y="24"/>
                    </a:cubicBezTo>
                    <a:cubicBezTo>
                      <a:pt x="0" y="24"/>
                      <a:pt x="0" y="46"/>
                      <a:pt x="0" y="240"/>
                    </a:cubicBezTo>
                    <a:cubicBezTo>
                      <a:pt x="0" y="253"/>
                      <a:pt x="10" y="263"/>
                      <a:pt x="22" y="263"/>
                    </a:cubicBezTo>
                    <a:cubicBezTo>
                      <a:pt x="187" y="263"/>
                      <a:pt x="187" y="263"/>
                      <a:pt x="187" y="263"/>
                    </a:cubicBezTo>
                    <a:cubicBezTo>
                      <a:pt x="198" y="263"/>
                      <a:pt x="208" y="253"/>
                      <a:pt x="208" y="240"/>
                    </a:cubicBezTo>
                    <a:cubicBezTo>
                      <a:pt x="208" y="46"/>
                      <a:pt x="208" y="24"/>
                      <a:pt x="208" y="24"/>
                    </a:cubicBezTo>
                    <a:cubicBezTo>
                      <a:pt x="208" y="11"/>
                      <a:pt x="198" y="0"/>
                      <a:pt x="187" y="0"/>
                    </a:cubicBezTo>
                    <a:close/>
                    <a:moveTo>
                      <a:pt x="145" y="248"/>
                    </a:moveTo>
                    <a:cubicBezTo>
                      <a:pt x="145" y="219"/>
                      <a:pt x="145" y="219"/>
                      <a:pt x="145" y="219"/>
                    </a:cubicBezTo>
                    <a:cubicBezTo>
                      <a:pt x="145" y="212"/>
                      <a:pt x="151" y="206"/>
                      <a:pt x="158" y="206"/>
                    </a:cubicBezTo>
                    <a:cubicBezTo>
                      <a:pt x="187" y="206"/>
                      <a:pt x="187" y="206"/>
                      <a:pt x="187" y="206"/>
                    </a:cubicBezTo>
                    <a:lnTo>
                      <a:pt x="145"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8">
                <a:extLst>
                  <a:ext uri="{FF2B5EF4-FFF2-40B4-BE49-F238E27FC236}">
                    <a16:creationId xmlns:a16="http://schemas.microsoft.com/office/drawing/2014/main" id="{8B37FEF5-74FE-4685-A658-DE4563D95B40}"/>
                  </a:ext>
                </a:extLst>
              </p:cNvPr>
              <p:cNvSpPr>
                <a:spLocks noEditPoints="1"/>
              </p:cNvSpPr>
              <p:nvPr/>
            </p:nvSpPr>
            <p:spPr bwMode="auto">
              <a:xfrm>
                <a:off x="868363" y="3852863"/>
                <a:ext cx="131763" cy="630238"/>
              </a:xfrm>
              <a:custGeom>
                <a:avLst/>
                <a:gdLst>
                  <a:gd name="T0" fmla="*/ 19 w 83"/>
                  <a:gd name="T1" fmla="*/ 296 h 397"/>
                  <a:gd name="T2" fmla="*/ 0 w 83"/>
                  <a:gd name="T3" fmla="*/ 93 h 397"/>
                  <a:gd name="T4" fmla="*/ 0 w 83"/>
                  <a:gd name="T5" fmla="*/ 0 h 397"/>
                  <a:gd name="T6" fmla="*/ 83 w 83"/>
                  <a:gd name="T7" fmla="*/ 0 h 397"/>
                  <a:gd name="T8" fmla="*/ 83 w 83"/>
                  <a:gd name="T9" fmla="*/ 93 h 397"/>
                  <a:gd name="T10" fmla="*/ 62 w 83"/>
                  <a:gd name="T11" fmla="*/ 296 h 397"/>
                  <a:gd name="T12" fmla="*/ 19 w 83"/>
                  <a:gd name="T13" fmla="*/ 296 h 397"/>
                  <a:gd name="T14" fmla="*/ 3 w 83"/>
                  <a:gd name="T15" fmla="*/ 397 h 397"/>
                  <a:gd name="T16" fmla="*/ 3 w 83"/>
                  <a:gd name="T17" fmla="*/ 323 h 397"/>
                  <a:gd name="T18" fmla="*/ 78 w 83"/>
                  <a:gd name="T19" fmla="*/ 323 h 397"/>
                  <a:gd name="T20" fmla="*/ 78 w 83"/>
                  <a:gd name="T21" fmla="*/ 397 h 397"/>
                  <a:gd name="T22" fmla="*/ 3 w 83"/>
                  <a:gd name="T2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97">
                    <a:moveTo>
                      <a:pt x="19" y="296"/>
                    </a:moveTo>
                    <a:lnTo>
                      <a:pt x="0" y="93"/>
                    </a:lnTo>
                    <a:lnTo>
                      <a:pt x="0" y="0"/>
                    </a:lnTo>
                    <a:lnTo>
                      <a:pt x="83" y="0"/>
                    </a:lnTo>
                    <a:lnTo>
                      <a:pt x="83" y="93"/>
                    </a:lnTo>
                    <a:lnTo>
                      <a:pt x="62" y="296"/>
                    </a:lnTo>
                    <a:lnTo>
                      <a:pt x="19" y="296"/>
                    </a:lnTo>
                    <a:close/>
                    <a:moveTo>
                      <a:pt x="3" y="397"/>
                    </a:moveTo>
                    <a:lnTo>
                      <a:pt x="3" y="323"/>
                    </a:lnTo>
                    <a:lnTo>
                      <a:pt x="78" y="323"/>
                    </a:lnTo>
                    <a:lnTo>
                      <a:pt x="78" y="397"/>
                    </a:lnTo>
                    <a:lnTo>
                      <a:pt x="3" y="397"/>
                    </a:ln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23644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02D6A5-383E-41AA-8854-15C5BB6F75C8}"/>
              </a:ext>
            </a:extLst>
          </p:cNvPr>
          <p:cNvSpPr txBox="1"/>
          <p:nvPr/>
        </p:nvSpPr>
        <p:spPr>
          <a:xfrm>
            <a:off x="755008" y="517524"/>
            <a:ext cx="11677476"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Change Readiness Assessment – Measurement 3 (CRA –M3)</a:t>
            </a:r>
          </a:p>
        </p:txBody>
      </p:sp>
      <p:grpSp>
        <p:nvGrpSpPr>
          <p:cNvPr id="9" name="Group 8">
            <a:extLst>
              <a:ext uri="{FF2B5EF4-FFF2-40B4-BE49-F238E27FC236}">
                <a16:creationId xmlns:a16="http://schemas.microsoft.com/office/drawing/2014/main" id="{1C6E6EBC-EB16-467C-A7F7-2D990BEE4BF2}"/>
              </a:ext>
            </a:extLst>
          </p:cNvPr>
          <p:cNvGrpSpPr/>
          <p:nvPr/>
        </p:nvGrpSpPr>
        <p:grpSpPr>
          <a:xfrm>
            <a:off x="2513901" y="3231858"/>
            <a:ext cx="7164198" cy="700481"/>
            <a:chOff x="2133600" y="2961314"/>
            <a:chExt cx="7164198" cy="700481"/>
          </a:xfrm>
        </p:grpSpPr>
        <p:sp>
          <p:nvSpPr>
            <p:cNvPr id="3" name="Arrow: Chevron 2">
              <a:extLst>
                <a:ext uri="{FF2B5EF4-FFF2-40B4-BE49-F238E27FC236}">
                  <a16:creationId xmlns:a16="http://schemas.microsoft.com/office/drawing/2014/main" id="{D85646C1-ED5B-4FC2-8A83-31D614C20A9E}"/>
                </a:ext>
              </a:extLst>
            </p:cNvPr>
            <p:cNvSpPr/>
            <p:nvPr/>
          </p:nvSpPr>
          <p:spPr>
            <a:xfrm>
              <a:off x="2133600" y="2965509"/>
              <a:ext cx="3582099" cy="696286"/>
            </a:xfrm>
            <a:prstGeom prst="chevron">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Chevron 3">
              <a:extLst>
                <a:ext uri="{FF2B5EF4-FFF2-40B4-BE49-F238E27FC236}">
                  <a16:creationId xmlns:a16="http://schemas.microsoft.com/office/drawing/2014/main" id="{BC1117E9-F925-4929-A521-7D8C628F7C1F}"/>
                </a:ext>
              </a:extLst>
            </p:cNvPr>
            <p:cNvSpPr/>
            <p:nvPr/>
          </p:nvSpPr>
          <p:spPr>
            <a:xfrm>
              <a:off x="5715699" y="2961314"/>
              <a:ext cx="3582099" cy="696286"/>
            </a:xfrm>
            <a:prstGeom prst="chevron">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F115CAAB-330D-4659-8865-0DB70AD7AD68}"/>
                </a:ext>
              </a:extLst>
            </p:cNvPr>
            <p:cNvSpPr/>
            <p:nvPr/>
          </p:nvSpPr>
          <p:spPr>
            <a:xfrm>
              <a:off x="3731703" y="3108121"/>
              <a:ext cx="385893" cy="4026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2D5D6AA-70C8-4244-AA4B-299C4212C4CC}"/>
                </a:ext>
              </a:extLst>
            </p:cNvPr>
            <p:cNvSpPr/>
            <p:nvPr/>
          </p:nvSpPr>
          <p:spPr>
            <a:xfrm>
              <a:off x="7313802" y="3108121"/>
              <a:ext cx="385893" cy="4026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B191BC0-6888-43CB-BF0C-3346F18F400F}"/>
                </a:ext>
              </a:extLst>
            </p:cNvPr>
            <p:cNvSpPr/>
            <p:nvPr/>
          </p:nvSpPr>
          <p:spPr>
            <a:xfrm>
              <a:off x="3819788" y="3200399"/>
              <a:ext cx="209724" cy="2181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00C77AA-8C0B-4AC0-9D58-D0E4AF089AA0}"/>
                </a:ext>
              </a:extLst>
            </p:cNvPr>
            <p:cNvSpPr/>
            <p:nvPr/>
          </p:nvSpPr>
          <p:spPr>
            <a:xfrm>
              <a:off x="7401887" y="3200399"/>
              <a:ext cx="209724" cy="218114"/>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ardrop 9">
            <a:extLst>
              <a:ext uri="{FF2B5EF4-FFF2-40B4-BE49-F238E27FC236}">
                <a16:creationId xmlns:a16="http://schemas.microsoft.com/office/drawing/2014/main" id="{4195E9C5-49A7-4F58-B5EC-199F441BB0D7}"/>
              </a:ext>
            </a:extLst>
          </p:cNvPr>
          <p:cNvSpPr/>
          <p:nvPr/>
        </p:nvSpPr>
        <p:spPr>
          <a:xfrm rot="8100000">
            <a:off x="3932342" y="1744539"/>
            <a:ext cx="745215" cy="745215"/>
          </a:xfrm>
          <a:prstGeom prst="teardrop">
            <a:avLst/>
          </a:prstGeom>
          <a:solidFill>
            <a:srgbClr val="092F57"/>
          </a:solidFill>
          <a:ln w="2222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ea typeface="Microsoft YaHei"/>
              <a:cs typeface="Arial" panose="020B0604020202020204" pitchFamily="34" charset="0"/>
            </a:endParaRPr>
          </a:p>
        </p:txBody>
      </p:sp>
      <p:sp>
        <p:nvSpPr>
          <p:cNvPr id="11" name="Teardrop 10">
            <a:extLst>
              <a:ext uri="{FF2B5EF4-FFF2-40B4-BE49-F238E27FC236}">
                <a16:creationId xmlns:a16="http://schemas.microsoft.com/office/drawing/2014/main" id="{4CAF9BBB-1C35-42DF-B4A9-14023665C9AB}"/>
              </a:ext>
            </a:extLst>
          </p:cNvPr>
          <p:cNvSpPr/>
          <p:nvPr/>
        </p:nvSpPr>
        <p:spPr>
          <a:xfrm rot="18900000">
            <a:off x="7514441" y="4683690"/>
            <a:ext cx="745215" cy="745215"/>
          </a:xfrm>
          <a:prstGeom prst="teardrop">
            <a:avLst/>
          </a:prstGeom>
          <a:solidFill>
            <a:srgbClr val="FFB81C"/>
          </a:solidFill>
          <a:ln w="2222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ea typeface="Microsoft YaHei"/>
              <a:cs typeface="Arial" panose="020B0604020202020204" pitchFamily="34" charset="0"/>
            </a:endParaRPr>
          </a:p>
        </p:txBody>
      </p:sp>
      <p:cxnSp>
        <p:nvCxnSpPr>
          <p:cNvPr id="16" name="Straight Connector 15">
            <a:extLst>
              <a:ext uri="{FF2B5EF4-FFF2-40B4-BE49-F238E27FC236}">
                <a16:creationId xmlns:a16="http://schemas.microsoft.com/office/drawing/2014/main" id="{AA805950-269F-4763-BC41-2C356A1F080D}"/>
              </a:ext>
            </a:extLst>
          </p:cNvPr>
          <p:cNvCxnSpPr>
            <a:cxnSpLocks/>
            <a:endCxn id="11" idx="7"/>
          </p:cNvCxnSpPr>
          <p:nvPr/>
        </p:nvCxnSpPr>
        <p:spPr>
          <a:xfrm>
            <a:off x="7887048" y="3689057"/>
            <a:ext cx="1" cy="840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F443B37-0468-4201-8135-B69A2A7C3D70}"/>
              </a:ext>
            </a:extLst>
          </p:cNvPr>
          <p:cNvCxnSpPr>
            <a:cxnSpLocks/>
          </p:cNvCxnSpPr>
          <p:nvPr/>
        </p:nvCxnSpPr>
        <p:spPr>
          <a:xfrm>
            <a:off x="4304948" y="2630649"/>
            <a:ext cx="1" cy="840294"/>
          </a:xfrm>
          <a:prstGeom prst="line">
            <a:avLst/>
          </a:prstGeom>
          <a:ln>
            <a:solidFill>
              <a:srgbClr val="092F57"/>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A8895A69-D1EE-42EF-9EBB-95140EACC853}"/>
              </a:ext>
            </a:extLst>
          </p:cNvPr>
          <p:cNvSpPr/>
          <p:nvPr/>
        </p:nvSpPr>
        <p:spPr>
          <a:xfrm>
            <a:off x="4279781" y="2600935"/>
            <a:ext cx="50334" cy="59428"/>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8BEC496-0D18-4867-9F32-27D67FBE5341}"/>
              </a:ext>
            </a:extLst>
          </p:cNvPr>
          <p:cNvSpPr/>
          <p:nvPr/>
        </p:nvSpPr>
        <p:spPr>
          <a:xfrm>
            <a:off x="7861881" y="4499635"/>
            <a:ext cx="50334" cy="59428"/>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EF25F8A-84D4-46B9-B11F-38A00603BD66}"/>
              </a:ext>
            </a:extLst>
          </p:cNvPr>
          <p:cNvGrpSpPr/>
          <p:nvPr/>
        </p:nvGrpSpPr>
        <p:grpSpPr>
          <a:xfrm>
            <a:off x="7704876" y="4813512"/>
            <a:ext cx="364344" cy="455859"/>
            <a:chOff x="7848600" y="603250"/>
            <a:chExt cx="836613" cy="1146175"/>
          </a:xfrm>
          <a:solidFill>
            <a:schemeClr val="bg1"/>
          </a:solidFill>
        </p:grpSpPr>
        <p:sp>
          <p:nvSpPr>
            <p:cNvPr id="22" name="Freeform 37">
              <a:extLst>
                <a:ext uri="{FF2B5EF4-FFF2-40B4-BE49-F238E27FC236}">
                  <a16:creationId xmlns:a16="http://schemas.microsoft.com/office/drawing/2014/main" id="{D51E8708-057B-41DB-961B-0BFFD6D0E268}"/>
                </a:ext>
              </a:extLst>
            </p:cNvPr>
            <p:cNvSpPr>
              <a:spLocks noEditPoints="1"/>
            </p:cNvSpPr>
            <p:nvPr/>
          </p:nvSpPr>
          <p:spPr bwMode="auto">
            <a:xfrm>
              <a:off x="7848600" y="682625"/>
              <a:ext cx="836613" cy="1066800"/>
            </a:xfrm>
            <a:custGeom>
              <a:avLst/>
              <a:gdLst>
                <a:gd name="T0" fmla="*/ 112 w 125"/>
                <a:gd name="T1" fmla="*/ 0 h 159"/>
                <a:gd name="T2" fmla="*/ 79 w 125"/>
                <a:gd name="T3" fmla="*/ 0 h 159"/>
                <a:gd name="T4" fmla="*/ 80 w 125"/>
                <a:gd name="T5" fmla="*/ 5 h 159"/>
                <a:gd name="T6" fmla="*/ 82 w 125"/>
                <a:gd name="T7" fmla="*/ 9 h 159"/>
                <a:gd name="T8" fmla="*/ 93 w 125"/>
                <a:gd name="T9" fmla="*/ 12 h 159"/>
                <a:gd name="T10" fmla="*/ 94 w 125"/>
                <a:gd name="T11" fmla="*/ 12 h 159"/>
                <a:gd name="T12" fmla="*/ 96 w 125"/>
                <a:gd name="T13" fmla="*/ 12 h 159"/>
                <a:gd name="T14" fmla="*/ 111 w 125"/>
                <a:gd name="T15" fmla="*/ 12 h 159"/>
                <a:gd name="T16" fmla="*/ 111 w 125"/>
                <a:gd name="T17" fmla="*/ 119 h 159"/>
                <a:gd name="T18" fmla="*/ 94 w 125"/>
                <a:gd name="T19" fmla="*/ 119 h 159"/>
                <a:gd name="T20" fmla="*/ 81 w 125"/>
                <a:gd name="T21" fmla="*/ 132 h 159"/>
                <a:gd name="T22" fmla="*/ 81 w 125"/>
                <a:gd name="T23" fmla="*/ 148 h 159"/>
                <a:gd name="T24" fmla="*/ 12 w 125"/>
                <a:gd name="T25" fmla="*/ 148 h 159"/>
                <a:gd name="T26" fmla="*/ 12 w 125"/>
                <a:gd name="T27" fmla="*/ 12 h 159"/>
                <a:gd name="T28" fmla="*/ 29 w 125"/>
                <a:gd name="T29" fmla="*/ 12 h 159"/>
                <a:gd name="T30" fmla="*/ 32 w 125"/>
                <a:gd name="T31" fmla="*/ 12 h 159"/>
                <a:gd name="T32" fmla="*/ 32 w 125"/>
                <a:gd name="T33" fmla="*/ 12 h 159"/>
                <a:gd name="T34" fmla="*/ 32 w 125"/>
                <a:gd name="T35" fmla="*/ 12 h 159"/>
                <a:gd name="T36" fmla="*/ 41 w 125"/>
                <a:gd name="T37" fmla="*/ 10 h 159"/>
                <a:gd name="T38" fmla="*/ 46 w 125"/>
                <a:gd name="T39" fmla="*/ 5 h 159"/>
                <a:gd name="T40" fmla="*/ 47 w 125"/>
                <a:gd name="T41" fmla="*/ 0 h 159"/>
                <a:gd name="T42" fmla="*/ 12 w 125"/>
                <a:gd name="T43" fmla="*/ 0 h 159"/>
                <a:gd name="T44" fmla="*/ 0 w 125"/>
                <a:gd name="T45" fmla="*/ 14 h 159"/>
                <a:gd name="T46" fmla="*/ 0 w 125"/>
                <a:gd name="T47" fmla="*/ 145 h 159"/>
                <a:gd name="T48" fmla="*/ 12 w 125"/>
                <a:gd name="T49" fmla="*/ 159 h 159"/>
                <a:gd name="T50" fmla="*/ 112 w 125"/>
                <a:gd name="T51" fmla="*/ 159 h 159"/>
                <a:gd name="T52" fmla="*/ 125 w 125"/>
                <a:gd name="T53" fmla="*/ 145 h 159"/>
                <a:gd name="T54" fmla="*/ 125 w 125"/>
                <a:gd name="T55" fmla="*/ 14 h 159"/>
                <a:gd name="T56" fmla="*/ 112 w 125"/>
                <a:gd name="T57" fmla="*/ 0 h 159"/>
                <a:gd name="T58" fmla="*/ 87 w 125"/>
                <a:gd name="T59" fmla="*/ 150 h 159"/>
                <a:gd name="T60" fmla="*/ 87 w 125"/>
                <a:gd name="T61" fmla="*/ 132 h 159"/>
                <a:gd name="T62" fmla="*/ 95 w 125"/>
                <a:gd name="T63" fmla="*/ 125 h 159"/>
                <a:gd name="T64" fmla="*/ 112 w 125"/>
                <a:gd name="T65" fmla="*/ 125 h 159"/>
                <a:gd name="T66" fmla="*/ 87 w 125"/>
                <a:gd name="T67" fmla="*/ 15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159">
                  <a:moveTo>
                    <a:pt x="112" y="0"/>
                  </a:moveTo>
                  <a:cubicBezTo>
                    <a:pt x="79" y="0"/>
                    <a:pt x="79" y="0"/>
                    <a:pt x="79" y="0"/>
                  </a:cubicBezTo>
                  <a:cubicBezTo>
                    <a:pt x="79" y="2"/>
                    <a:pt x="79" y="4"/>
                    <a:pt x="80" y="5"/>
                  </a:cubicBezTo>
                  <a:cubicBezTo>
                    <a:pt x="80" y="7"/>
                    <a:pt x="81" y="8"/>
                    <a:pt x="82" y="9"/>
                  </a:cubicBezTo>
                  <a:cubicBezTo>
                    <a:pt x="85" y="10"/>
                    <a:pt x="88" y="11"/>
                    <a:pt x="93" y="12"/>
                  </a:cubicBezTo>
                  <a:cubicBezTo>
                    <a:pt x="94" y="12"/>
                    <a:pt x="94" y="12"/>
                    <a:pt x="94" y="12"/>
                  </a:cubicBezTo>
                  <a:cubicBezTo>
                    <a:pt x="94" y="12"/>
                    <a:pt x="95" y="12"/>
                    <a:pt x="96" y="12"/>
                  </a:cubicBezTo>
                  <a:cubicBezTo>
                    <a:pt x="111" y="12"/>
                    <a:pt x="111" y="12"/>
                    <a:pt x="111" y="12"/>
                  </a:cubicBezTo>
                  <a:cubicBezTo>
                    <a:pt x="111" y="119"/>
                    <a:pt x="111" y="119"/>
                    <a:pt x="111" y="119"/>
                  </a:cubicBezTo>
                  <a:cubicBezTo>
                    <a:pt x="94" y="119"/>
                    <a:pt x="94" y="119"/>
                    <a:pt x="94" y="119"/>
                  </a:cubicBezTo>
                  <a:cubicBezTo>
                    <a:pt x="88" y="119"/>
                    <a:pt x="81" y="125"/>
                    <a:pt x="81" y="132"/>
                  </a:cubicBezTo>
                  <a:cubicBezTo>
                    <a:pt x="81" y="148"/>
                    <a:pt x="81" y="148"/>
                    <a:pt x="81" y="148"/>
                  </a:cubicBezTo>
                  <a:cubicBezTo>
                    <a:pt x="12" y="148"/>
                    <a:pt x="12" y="148"/>
                    <a:pt x="12" y="148"/>
                  </a:cubicBezTo>
                  <a:cubicBezTo>
                    <a:pt x="12" y="12"/>
                    <a:pt x="12" y="12"/>
                    <a:pt x="12" y="12"/>
                  </a:cubicBezTo>
                  <a:cubicBezTo>
                    <a:pt x="29" y="12"/>
                    <a:pt x="29" y="12"/>
                    <a:pt x="29" y="12"/>
                  </a:cubicBezTo>
                  <a:cubicBezTo>
                    <a:pt x="30" y="12"/>
                    <a:pt x="31" y="12"/>
                    <a:pt x="32" y="12"/>
                  </a:cubicBezTo>
                  <a:cubicBezTo>
                    <a:pt x="32" y="12"/>
                    <a:pt x="32" y="12"/>
                    <a:pt x="32" y="12"/>
                  </a:cubicBezTo>
                  <a:cubicBezTo>
                    <a:pt x="32" y="12"/>
                    <a:pt x="32" y="12"/>
                    <a:pt x="32" y="12"/>
                  </a:cubicBezTo>
                  <a:cubicBezTo>
                    <a:pt x="36" y="12"/>
                    <a:pt x="39" y="11"/>
                    <a:pt x="41" y="10"/>
                  </a:cubicBezTo>
                  <a:cubicBezTo>
                    <a:pt x="43" y="9"/>
                    <a:pt x="44" y="7"/>
                    <a:pt x="46" y="5"/>
                  </a:cubicBezTo>
                  <a:cubicBezTo>
                    <a:pt x="46" y="4"/>
                    <a:pt x="46" y="2"/>
                    <a:pt x="47" y="0"/>
                  </a:cubicBezTo>
                  <a:cubicBezTo>
                    <a:pt x="12" y="0"/>
                    <a:pt x="12" y="0"/>
                    <a:pt x="12" y="0"/>
                  </a:cubicBezTo>
                  <a:cubicBezTo>
                    <a:pt x="5" y="0"/>
                    <a:pt x="0" y="7"/>
                    <a:pt x="0" y="14"/>
                  </a:cubicBezTo>
                  <a:cubicBezTo>
                    <a:pt x="0" y="14"/>
                    <a:pt x="0" y="28"/>
                    <a:pt x="0" y="145"/>
                  </a:cubicBezTo>
                  <a:cubicBezTo>
                    <a:pt x="0" y="153"/>
                    <a:pt x="5" y="159"/>
                    <a:pt x="12" y="159"/>
                  </a:cubicBezTo>
                  <a:cubicBezTo>
                    <a:pt x="112" y="159"/>
                    <a:pt x="112" y="159"/>
                    <a:pt x="112" y="159"/>
                  </a:cubicBezTo>
                  <a:cubicBezTo>
                    <a:pt x="119" y="159"/>
                    <a:pt x="125" y="153"/>
                    <a:pt x="125" y="145"/>
                  </a:cubicBezTo>
                  <a:cubicBezTo>
                    <a:pt x="125" y="28"/>
                    <a:pt x="125" y="14"/>
                    <a:pt x="125" y="14"/>
                  </a:cubicBezTo>
                  <a:cubicBezTo>
                    <a:pt x="125" y="7"/>
                    <a:pt x="119" y="0"/>
                    <a:pt x="112" y="0"/>
                  </a:cubicBezTo>
                  <a:close/>
                  <a:moveTo>
                    <a:pt x="87" y="150"/>
                  </a:moveTo>
                  <a:cubicBezTo>
                    <a:pt x="87" y="132"/>
                    <a:pt x="87" y="132"/>
                    <a:pt x="87" y="132"/>
                  </a:cubicBezTo>
                  <a:cubicBezTo>
                    <a:pt x="87" y="128"/>
                    <a:pt x="91" y="125"/>
                    <a:pt x="95" y="125"/>
                  </a:cubicBezTo>
                  <a:cubicBezTo>
                    <a:pt x="112" y="125"/>
                    <a:pt x="112" y="125"/>
                    <a:pt x="112" y="125"/>
                  </a:cubicBezTo>
                  <a:lnTo>
                    <a:pt x="87"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8">
              <a:extLst>
                <a:ext uri="{FF2B5EF4-FFF2-40B4-BE49-F238E27FC236}">
                  <a16:creationId xmlns:a16="http://schemas.microsoft.com/office/drawing/2014/main" id="{21BDF14F-DBDF-4ED5-81A1-D426CD5AEEA8}"/>
                </a:ext>
              </a:extLst>
            </p:cNvPr>
            <p:cNvSpPr>
              <a:spLocks noEditPoints="1"/>
            </p:cNvSpPr>
            <p:nvPr/>
          </p:nvSpPr>
          <p:spPr bwMode="auto">
            <a:xfrm>
              <a:off x="7988300" y="603250"/>
              <a:ext cx="557213" cy="274638"/>
            </a:xfrm>
            <a:custGeom>
              <a:avLst/>
              <a:gdLst>
                <a:gd name="T0" fmla="*/ 11 w 83"/>
                <a:gd name="T1" fmla="*/ 29 h 41"/>
                <a:gd name="T2" fmla="*/ 31 w 83"/>
                <a:gd name="T3" fmla="*/ 11 h 41"/>
                <a:gd name="T4" fmla="*/ 31 w 83"/>
                <a:gd name="T5" fmla="*/ 10 h 41"/>
                <a:gd name="T6" fmla="*/ 31 w 83"/>
                <a:gd name="T7" fmla="*/ 10 h 41"/>
                <a:gd name="T8" fmla="*/ 42 w 83"/>
                <a:gd name="T9" fmla="*/ 0 h 41"/>
                <a:gd name="T10" fmla="*/ 42 w 83"/>
                <a:gd name="T11" fmla="*/ 0 h 41"/>
                <a:gd name="T12" fmla="*/ 53 w 83"/>
                <a:gd name="T13" fmla="*/ 10 h 41"/>
                <a:gd name="T14" fmla="*/ 53 w 83"/>
                <a:gd name="T15" fmla="*/ 10 h 41"/>
                <a:gd name="T16" fmla="*/ 53 w 83"/>
                <a:gd name="T17" fmla="*/ 11 h 41"/>
                <a:gd name="T18" fmla="*/ 72 w 83"/>
                <a:gd name="T19" fmla="*/ 29 h 41"/>
                <a:gd name="T20" fmla="*/ 73 w 83"/>
                <a:gd name="T21" fmla="*/ 29 h 41"/>
                <a:gd name="T22" fmla="*/ 83 w 83"/>
                <a:gd name="T23" fmla="*/ 41 h 41"/>
                <a:gd name="T24" fmla="*/ 0 w 83"/>
                <a:gd name="T25" fmla="*/ 41 h 41"/>
                <a:gd name="T26" fmla="*/ 11 w 83"/>
                <a:gd name="T27" fmla="*/ 29 h 41"/>
                <a:gd name="T28" fmla="*/ 42 w 83"/>
                <a:gd name="T29" fmla="*/ 5 h 41"/>
                <a:gd name="T30" fmla="*/ 37 w 83"/>
                <a:gd name="T31" fmla="*/ 10 h 41"/>
                <a:gd name="T32" fmla="*/ 42 w 83"/>
                <a:gd name="T33" fmla="*/ 14 h 41"/>
                <a:gd name="T34" fmla="*/ 46 w 83"/>
                <a:gd name="T35" fmla="*/ 10 h 41"/>
                <a:gd name="T36" fmla="*/ 42 w 83"/>
                <a:gd name="T3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41">
                  <a:moveTo>
                    <a:pt x="11" y="29"/>
                  </a:moveTo>
                  <a:cubicBezTo>
                    <a:pt x="22" y="28"/>
                    <a:pt x="30" y="24"/>
                    <a:pt x="31" y="11"/>
                  </a:cubicBezTo>
                  <a:cubicBezTo>
                    <a:pt x="31" y="10"/>
                    <a:pt x="31" y="10"/>
                    <a:pt x="31" y="10"/>
                  </a:cubicBezTo>
                  <a:cubicBezTo>
                    <a:pt x="31" y="10"/>
                    <a:pt x="31" y="10"/>
                    <a:pt x="31" y="10"/>
                  </a:cubicBezTo>
                  <a:cubicBezTo>
                    <a:pt x="31" y="3"/>
                    <a:pt x="36" y="0"/>
                    <a:pt x="42" y="0"/>
                  </a:cubicBezTo>
                  <a:cubicBezTo>
                    <a:pt x="42" y="0"/>
                    <a:pt x="42" y="0"/>
                    <a:pt x="42" y="0"/>
                  </a:cubicBezTo>
                  <a:cubicBezTo>
                    <a:pt x="48" y="0"/>
                    <a:pt x="53" y="3"/>
                    <a:pt x="53" y="10"/>
                  </a:cubicBezTo>
                  <a:cubicBezTo>
                    <a:pt x="53" y="10"/>
                    <a:pt x="53" y="10"/>
                    <a:pt x="53" y="10"/>
                  </a:cubicBezTo>
                  <a:cubicBezTo>
                    <a:pt x="53" y="11"/>
                    <a:pt x="53" y="11"/>
                    <a:pt x="53" y="11"/>
                  </a:cubicBezTo>
                  <a:cubicBezTo>
                    <a:pt x="53" y="24"/>
                    <a:pt x="61" y="28"/>
                    <a:pt x="72" y="29"/>
                  </a:cubicBezTo>
                  <a:cubicBezTo>
                    <a:pt x="73" y="29"/>
                    <a:pt x="73" y="29"/>
                    <a:pt x="73" y="29"/>
                  </a:cubicBezTo>
                  <a:cubicBezTo>
                    <a:pt x="79" y="29"/>
                    <a:pt x="83" y="35"/>
                    <a:pt x="83" y="41"/>
                  </a:cubicBezTo>
                  <a:cubicBezTo>
                    <a:pt x="0" y="41"/>
                    <a:pt x="0" y="41"/>
                    <a:pt x="0" y="41"/>
                  </a:cubicBezTo>
                  <a:cubicBezTo>
                    <a:pt x="0" y="35"/>
                    <a:pt x="4" y="29"/>
                    <a:pt x="11" y="29"/>
                  </a:cubicBezTo>
                  <a:close/>
                  <a:moveTo>
                    <a:pt x="42" y="5"/>
                  </a:moveTo>
                  <a:cubicBezTo>
                    <a:pt x="39" y="5"/>
                    <a:pt x="37" y="7"/>
                    <a:pt x="37" y="10"/>
                  </a:cubicBezTo>
                  <a:cubicBezTo>
                    <a:pt x="37" y="12"/>
                    <a:pt x="39" y="14"/>
                    <a:pt x="42" y="14"/>
                  </a:cubicBezTo>
                  <a:cubicBezTo>
                    <a:pt x="44" y="14"/>
                    <a:pt x="46" y="12"/>
                    <a:pt x="46" y="10"/>
                  </a:cubicBezTo>
                  <a:cubicBezTo>
                    <a:pt x="46" y="7"/>
                    <a:pt x="44" y="5"/>
                    <a:pt x="4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39">
              <a:extLst>
                <a:ext uri="{FF2B5EF4-FFF2-40B4-BE49-F238E27FC236}">
                  <a16:creationId xmlns:a16="http://schemas.microsoft.com/office/drawing/2014/main" id="{95C40EF7-7604-49A2-8676-9A90395FB136}"/>
                </a:ext>
              </a:extLst>
            </p:cNvPr>
            <p:cNvSpPr>
              <a:spLocks noChangeArrowheads="1"/>
            </p:cNvSpPr>
            <p:nvPr/>
          </p:nvSpPr>
          <p:spPr bwMode="auto">
            <a:xfrm>
              <a:off x="7988300" y="971550"/>
              <a:ext cx="557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40">
              <a:extLst>
                <a:ext uri="{FF2B5EF4-FFF2-40B4-BE49-F238E27FC236}">
                  <a16:creationId xmlns:a16="http://schemas.microsoft.com/office/drawing/2014/main" id="{E959F457-7E5E-4223-98F9-622C2F4817F1}"/>
                </a:ext>
              </a:extLst>
            </p:cNvPr>
            <p:cNvSpPr>
              <a:spLocks noChangeArrowheads="1"/>
            </p:cNvSpPr>
            <p:nvPr/>
          </p:nvSpPr>
          <p:spPr bwMode="auto">
            <a:xfrm>
              <a:off x="7988300" y="1058863"/>
              <a:ext cx="557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41">
              <a:extLst>
                <a:ext uri="{FF2B5EF4-FFF2-40B4-BE49-F238E27FC236}">
                  <a16:creationId xmlns:a16="http://schemas.microsoft.com/office/drawing/2014/main" id="{191786F7-1860-46A3-BCC5-D8BB331EF956}"/>
                </a:ext>
              </a:extLst>
            </p:cNvPr>
            <p:cNvSpPr>
              <a:spLocks noChangeArrowheads="1"/>
            </p:cNvSpPr>
            <p:nvPr/>
          </p:nvSpPr>
          <p:spPr bwMode="auto">
            <a:xfrm>
              <a:off x="7988300" y="1146175"/>
              <a:ext cx="557213"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42">
              <a:extLst>
                <a:ext uri="{FF2B5EF4-FFF2-40B4-BE49-F238E27FC236}">
                  <a16:creationId xmlns:a16="http://schemas.microsoft.com/office/drawing/2014/main" id="{BBE6A3FE-6DC9-4F56-9638-4564B92E759C}"/>
                </a:ext>
              </a:extLst>
            </p:cNvPr>
            <p:cNvSpPr>
              <a:spLocks noChangeArrowheads="1"/>
            </p:cNvSpPr>
            <p:nvPr/>
          </p:nvSpPr>
          <p:spPr bwMode="auto">
            <a:xfrm>
              <a:off x="7988300" y="1239838"/>
              <a:ext cx="557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43">
              <a:extLst>
                <a:ext uri="{FF2B5EF4-FFF2-40B4-BE49-F238E27FC236}">
                  <a16:creationId xmlns:a16="http://schemas.microsoft.com/office/drawing/2014/main" id="{957FDCB0-DB88-4AA1-8E52-CE7AF25AB43C}"/>
                </a:ext>
              </a:extLst>
            </p:cNvPr>
            <p:cNvSpPr>
              <a:spLocks noChangeArrowheads="1"/>
            </p:cNvSpPr>
            <p:nvPr/>
          </p:nvSpPr>
          <p:spPr bwMode="auto">
            <a:xfrm>
              <a:off x="7988300" y="1327150"/>
              <a:ext cx="557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44">
              <a:extLst>
                <a:ext uri="{FF2B5EF4-FFF2-40B4-BE49-F238E27FC236}">
                  <a16:creationId xmlns:a16="http://schemas.microsoft.com/office/drawing/2014/main" id="{4F6B6D58-996D-40F0-9DD3-F9A5A8543CF4}"/>
                </a:ext>
              </a:extLst>
            </p:cNvPr>
            <p:cNvSpPr>
              <a:spLocks noChangeArrowheads="1"/>
            </p:cNvSpPr>
            <p:nvPr/>
          </p:nvSpPr>
          <p:spPr bwMode="auto">
            <a:xfrm>
              <a:off x="7988300" y="1414463"/>
              <a:ext cx="2889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9">
            <a:extLst>
              <a:ext uri="{FF2B5EF4-FFF2-40B4-BE49-F238E27FC236}">
                <a16:creationId xmlns:a16="http://schemas.microsoft.com/office/drawing/2014/main" id="{0CF81C7E-D5E2-4193-B693-7AF33303F359}"/>
              </a:ext>
            </a:extLst>
          </p:cNvPr>
          <p:cNvGrpSpPr/>
          <p:nvPr/>
        </p:nvGrpSpPr>
        <p:grpSpPr>
          <a:xfrm>
            <a:off x="4109784" y="1874045"/>
            <a:ext cx="388113" cy="485776"/>
            <a:chOff x="7848600" y="603250"/>
            <a:chExt cx="836613" cy="1146175"/>
          </a:xfrm>
          <a:solidFill>
            <a:schemeClr val="bg1"/>
          </a:solidFill>
        </p:grpSpPr>
        <p:sp>
          <p:nvSpPr>
            <p:cNvPr id="31" name="Freeform 37">
              <a:extLst>
                <a:ext uri="{FF2B5EF4-FFF2-40B4-BE49-F238E27FC236}">
                  <a16:creationId xmlns:a16="http://schemas.microsoft.com/office/drawing/2014/main" id="{34EE3B77-1954-4580-A11D-C3B3631C6624}"/>
                </a:ext>
              </a:extLst>
            </p:cNvPr>
            <p:cNvSpPr>
              <a:spLocks noEditPoints="1"/>
            </p:cNvSpPr>
            <p:nvPr/>
          </p:nvSpPr>
          <p:spPr bwMode="auto">
            <a:xfrm>
              <a:off x="7848600" y="682625"/>
              <a:ext cx="836613" cy="1066800"/>
            </a:xfrm>
            <a:custGeom>
              <a:avLst/>
              <a:gdLst>
                <a:gd name="T0" fmla="*/ 112 w 125"/>
                <a:gd name="T1" fmla="*/ 0 h 159"/>
                <a:gd name="T2" fmla="*/ 79 w 125"/>
                <a:gd name="T3" fmla="*/ 0 h 159"/>
                <a:gd name="T4" fmla="*/ 80 w 125"/>
                <a:gd name="T5" fmla="*/ 5 h 159"/>
                <a:gd name="T6" fmla="*/ 82 w 125"/>
                <a:gd name="T7" fmla="*/ 9 h 159"/>
                <a:gd name="T8" fmla="*/ 93 w 125"/>
                <a:gd name="T9" fmla="*/ 12 h 159"/>
                <a:gd name="T10" fmla="*/ 94 w 125"/>
                <a:gd name="T11" fmla="*/ 12 h 159"/>
                <a:gd name="T12" fmla="*/ 96 w 125"/>
                <a:gd name="T13" fmla="*/ 12 h 159"/>
                <a:gd name="T14" fmla="*/ 111 w 125"/>
                <a:gd name="T15" fmla="*/ 12 h 159"/>
                <a:gd name="T16" fmla="*/ 111 w 125"/>
                <a:gd name="T17" fmla="*/ 119 h 159"/>
                <a:gd name="T18" fmla="*/ 94 w 125"/>
                <a:gd name="T19" fmla="*/ 119 h 159"/>
                <a:gd name="T20" fmla="*/ 81 w 125"/>
                <a:gd name="T21" fmla="*/ 132 h 159"/>
                <a:gd name="T22" fmla="*/ 81 w 125"/>
                <a:gd name="T23" fmla="*/ 148 h 159"/>
                <a:gd name="T24" fmla="*/ 12 w 125"/>
                <a:gd name="T25" fmla="*/ 148 h 159"/>
                <a:gd name="T26" fmla="*/ 12 w 125"/>
                <a:gd name="T27" fmla="*/ 12 h 159"/>
                <a:gd name="T28" fmla="*/ 29 w 125"/>
                <a:gd name="T29" fmla="*/ 12 h 159"/>
                <a:gd name="T30" fmla="*/ 32 w 125"/>
                <a:gd name="T31" fmla="*/ 12 h 159"/>
                <a:gd name="T32" fmla="*/ 32 w 125"/>
                <a:gd name="T33" fmla="*/ 12 h 159"/>
                <a:gd name="T34" fmla="*/ 32 w 125"/>
                <a:gd name="T35" fmla="*/ 12 h 159"/>
                <a:gd name="T36" fmla="*/ 41 w 125"/>
                <a:gd name="T37" fmla="*/ 10 h 159"/>
                <a:gd name="T38" fmla="*/ 46 w 125"/>
                <a:gd name="T39" fmla="*/ 5 h 159"/>
                <a:gd name="T40" fmla="*/ 47 w 125"/>
                <a:gd name="T41" fmla="*/ 0 h 159"/>
                <a:gd name="T42" fmla="*/ 12 w 125"/>
                <a:gd name="T43" fmla="*/ 0 h 159"/>
                <a:gd name="T44" fmla="*/ 0 w 125"/>
                <a:gd name="T45" fmla="*/ 14 h 159"/>
                <a:gd name="T46" fmla="*/ 0 w 125"/>
                <a:gd name="T47" fmla="*/ 145 h 159"/>
                <a:gd name="T48" fmla="*/ 12 w 125"/>
                <a:gd name="T49" fmla="*/ 159 h 159"/>
                <a:gd name="T50" fmla="*/ 112 w 125"/>
                <a:gd name="T51" fmla="*/ 159 h 159"/>
                <a:gd name="T52" fmla="*/ 125 w 125"/>
                <a:gd name="T53" fmla="*/ 145 h 159"/>
                <a:gd name="T54" fmla="*/ 125 w 125"/>
                <a:gd name="T55" fmla="*/ 14 h 159"/>
                <a:gd name="T56" fmla="*/ 112 w 125"/>
                <a:gd name="T57" fmla="*/ 0 h 159"/>
                <a:gd name="T58" fmla="*/ 87 w 125"/>
                <a:gd name="T59" fmla="*/ 150 h 159"/>
                <a:gd name="T60" fmla="*/ 87 w 125"/>
                <a:gd name="T61" fmla="*/ 132 h 159"/>
                <a:gd name="T62" fmla="*/ 95 w 125"/>
                <a:gd name="T63" fmla="*/ 125 h 159"/>
                <a:gd name="T64" fmla="*/ 112 w 125"/>
                <a:gd name="T65" fmla="*/ 125 h 159"/>
                <a:gd name="T66" fmla="*/ 87 w 125"/>
                <a:gd name="T67" fmla="*/ 15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159">
                  <a:moveTo>
                    <a:pt x="112" y="0"/>
                  </a:moveTo>
                  <a:cubicBezTo>
                    <a:pt x="79" y="0"/>
                    <a:pt x="79" y="0"/>
                    <a:pt x="79" y="0"/>
                  </a:cubicBezTo>
                  <a:cubicBezTo>
                    <a:pt x="79" y="2"/>
                    <a:pt x="79" y="4"/>
                    <a:pt x="80" y="5"/>
                  </a:cubicBezTo>
                  <a:cubicBezTo>
                    <a:pt x="80" y="7"/>
                    <a:pt x="81" y="8"/>
                    <a:pt x="82" y="9"/>
                  </a:cubicBezTo>
                  <a:cubicBezTo>
                    <a:pt x="85" y="10"/>
                    <a:pt x="88" y="11"/>
                    <a:pt x="93" y="12"/>
                  </a:cubicBezTo>
                  <a:cubicBezTo>
                    <a:pt x="94" y="12"/>
                    <a:pt x="94" y="12"/>
                    <a:pt x="94" y="12"/>
                  </a:cubicBezTo>
                  <a:cubicBezTo>
                    <a:pt x="94" y="12"/>
                    <a:pt x="95" y="12"/>
                    <a:pt x="96" y="12"/>
                  </a:cubicBezTo>
                  <a:cubicBezTo>
                    <a:pt x="111" y="12"/>
                    <a:pt x="111" y="12"/>
                    <a:pt x="111" y="12"/>
                  </a:cubicBezTo>
                  <a:cubicBezTo>
                    <a:pt x="111" y="119"/>
                    <a:pt x="111" y="119"/>
                    <a:pt x="111" y="119"/>
                  </a:cubicBezTo>
                  <a:cubicBezTo>
                    <a:pt x="94" y="119"/>
                    <a:pt x="94" y="119"/>
                    <a:pt x="94" y="119"/>
                  </a:cubicBezTo>
                  <a:cubicBezTo>
                    <a:pt x="88" y="119"/>
                    <a:pt x="81" y="125"/>
                    <a:pt x="81" y="132"/>
                  </a:cubicBezTo>
                  <a:cubicBezTo>
                    <a:pt x="81" y="148"/>
                    <a:pt x="81" y="148"/>
                    <a:pt x="81" y="148"/>
                  </a:cubicBezTo>
                  <a:cubicBezTo>
                    <a:pt x="12" y="148"/>
                    <a:pt x="12" y="148"/>
                    <a:pt x="12" y="148"/>
                  </a:cubicBezTo>
                  <a:cubicBezTo>
                    <a:pt x="12" y="12"/>
                    <a:pt x="12" y="12"/>
                    <a:pt x="12" y="12"/>
                  </a:cubicBezTo>
                  <a:cubicBezTo>
                    <a:pt x="29" y="12"/>
                    <a:pt x="29" y="12"/>
                    <a:pt x="29" y="12"/>
                  </a:cubicBezTo>
                  <a:cubicBezTo>
                    <a:pt x="30" y="12"/>
                    <a:pt x="31" y="12"/>
                    <a:pt x="32" y="12"/>
                  </a:cubicBezTo>
                  <a:cubicBezTo>
                    <a:pt x="32" y="12"/>
                    <a:pt x="32" y="12"/>
                    <a:pt x="32" y="12"/>
                  </a:cubicBezTo>
                  <a:cubicBezTo>
                    <a:pt x="32" y="12"/>
                    <a:pt x="32" y="12"/>
                    <a:pt x="32" y="12"/>
                  </a:cubicBezTo>
                  <a:cubicBezTo>
                    <a:pt x="36" y="12"/>
                    <a:pt x="39" y="11"/>
                    <a:pt x="41" y="10"/>
                  </a:cubicBezTo>
                  <a:cubicBezTo>
                    <a:pt x="43" y="9"/>
                    <a:pt x="44" y="7"/>
                    <a:pt x="46" y="5"/>
                  </a:cubicBezTo>
                  <a:cubicBezTo>
                    <a:pt x="46" y="4"/>
                    <a:pt x="46" y="2"/>
                    <a:pt x="47" y="0"/>
                  </a:cubicBezTo>
                  <a:cubicBezTo>
                    <a:pt x="12" y="0"/>
                    <a:pt x="12" y="0"/>
                    <a:pt x="12" y="0"/>
                  </a:cubicBezTo>
                  <a:cubicBezTo>
                    <a:pt x="5" y="0"/>
                    <a:pt x="0" y="7"/>
                    <a:pt x="0" y="14"/>
                  </a:cubicBezTo>
                  <a:cubicBezTo>
                    <a:pt x="0" y="14"/>
                    <a:pt x="0" y="28"/>
                    <a:pt x="0" y="145"/>
                  </a:cubicBezTo>
                  <a:cubicBezTo>
                    <a:pt x="0" y="153"/>
                    <a:pt x="5" y="159"/>
                    <a:pt x="12" y="159"/>
                  </a:cubicBezTo>
                  <a:cubicBezTo>
                    <a:pt x="112" y="159"/>
                    <a:pt x="112" y="159"/>
                    <a:pt x="112" y="159"/>
                  </a:cubicBezTo>
                  <a:cubicBezTo>
                    <a:pt x="119" y="159"/>
                    <a:pt x="125" y="153"/>
                    <a:pt x="125" y="145"/>
                  </a:cubicBezTo>
                  <a:cubicBezTo>
                    <a:pt x="125" y="28"/>
                    <a:pt x="125" y="14"/>
                    <a:pt x="125" y="14"/>
                  </a:cubicBezTo>
                  <a:cubicBezTo>
                    <a:pt x="125" y="7"/>
                    <a:pt x="119" y="0"/>
                    <a:pt x="112" y="0"/>
                  </a:cubicBezTo>
                  <a:close/>
                  <a:moveTo>
                    <a:pt x="87" y="150"/>
                  </a:moveTo>
                  <a:cubicBezTo>
                    <a:pt x="87" y="132"/>
                    <a:pt x="87" y="132"/>
                    <a:pt x="87" y="132"/>
                  </a:cubicBezTo>
                  <a:cubicBezTo>
                    <a:pt x="87" y="128"/>
                    <a:pt x="91" y="125"/>
                    <a:pt x="95" y="125"/>
                  </a:cubicBezTo>
                  <a:cubicBezTo>
                    <a:pt x="112" y="125"/>
                    <a:pt x="112" y="125"/>
                    <a:pt x="112" y="125"/>
                  </a:cubicBezTo>
                  <a:lnTo>
                    <a:pt x="87"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8">
              <a:extLst>
                <a:ext uri="{FF2B5EF4-FFF2-40B4-BE49-F238E27FC236}">
                  <a16:creationId xmlns:a16="http://schemas.microsoft.com/office/drawing/2014/main" id="{DF350766-4573-4009-B8AB-D79941234C40}"/>
                </a:ext>
              </a:extLst>
            </p:cNvPr>
            <p:cNvSpPr>
              <a:spLocks noEditPoints="1"/>
            </p:cNvSpPr>
            <p:nvPr/>
          </p:nvSpPr>
          <p:spPr bwMode="auto">
            <a:xfrm>
              <a:off x="7988300" y="603250"/>
              <a:ext cx="557213" cy="274638"/>
            </a:xfrm>
            <a:custGeom>
              <a:avLst/>
              <a:gdLst>
                <a:gd name="T0" fmla="*/ 11 w 83"/>
                <a:gd name="T1" fmla="*/ 29 h 41"/>
                <a:gd name="T2" fmla="*/ 31 w 83"/>
                <a:gd name="T3" fmla="*/ 11 h 41"/>
                <a:gd name="T4" fmla="*/ 31 w 83"/>
                <a:gd name="T5" fmla="*/ 10 h 41"/>
                <a:gd name="T6" fmla="*/ 31 w 83"/>
                <a:gd name="T7" fmla="*/ 10 h 41"/>
                <a:gd name="T8" fmla="*/ 42 w 83"/>
                <a:gd name="T9" fmla="*/ 0 h 41"/>
                <a:gd name="T10" fmla="*/ 42 w 83"/>
                <a:gd name="T11" fmla="*/ 0 h 41"/>
                <a:gd name="T12" fmla="*/ 53 w 83"/>
                <a:gd name="T13" fmla="*/ 10 h 41"/>
                <a:gd name="T14" fmla="*/ 53 w 83"/>
                <a:gd name="T15" fmla="*/ 10 h 41"/>
                <a:gd name="T16" fmla="*/ 53 w 83"/>
                <a:gd name="T17" fmla="*/ 11 h 41"/>
                <a:gd name="T18" fmla="*/ 72 w 83"/>
                <a:gd name="T19" fmla="*/ 29 h 41"/>
                <a:gd name="T20" fmla="*/ 73 w 83"/>
                <a:gd name="T21" fmla="*/ 29 h 41"/>
                <a:gd name="T22" fmla="*/ 83 w 83"/>
                <a:gd name="T23" fmla="*/ 41 h 41"/>
                <a:gd name="T24" fmla="*/ 0 w 83"/>
                <a:gd name="T25" fmla="*/ 41 h 41"/>
                <a:gd name="T26" fmla="*/ 11 w 83"/>
                <a:gd name="T27" fmla="*/ 29 h 41"/>
                <a:gd name="T28" fmla="*/ 42 w 83"/>
                <a:gd name="T29" fmla="*/ 5 h 41"/>
                <a:gd name="T30" fmla="*/ 37 w 83"/>
                <a:gd name="T31" fmla="*/ 10 h 41"/>
                <a:gd name="T32" fmla="*/ 42 w 83"/>
                <a:gd name="T33" fmla="*/ 14 h 41"/>
                <a:gd name="T34" fmla="*/ 46 w 83"/>
                <a:gd name="T35" fmla="*/ 10 h 41"/>
                <a:gd name="T36" fmla="*/ 42 w 83"/>
                <a:gd name="T3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41">
                  <a:moveTo>
                    <a:pt x="11" y="29"/>
                  </a:moveTo>
                  <a:cubicBezTo>
                    <a:pt x="22" y="28"/>
                    <a:pt x="30" y="24"/>
                    <a:pt x="31" y="11"/>
                  </a:cubicBezTo>
                  <a:cubicBezTo>
                    <a:pt x="31" y="10"/>
                    <a:pt x="31" y="10"/>
                    <a:pt x="31" y="10"/>
                  </a:cubicBezTo>
                  <a:cubicBezTo>
                    <a:pt x="31" y="10"/>
                    <a:pt x="31" y="10"/>
                    <a:pt x="31" y="10"/>
                  </a:cubicBezTo>
                  <a:cubicBezTo>
                    <a:pt x="31" y="3"/>
                    <a:pt x="36" y="0"/>
                    <a:pt x="42" y="0"/>
                  </a:cubicBezTo>
                  <a:cubicBezTo>
                    <a:pt x="42" y="0"/>
                    <a:pt x="42" y="0"/>
                    <a:pt x="42" y="0"/>
                  </a:cubicBezTo>
                  <a:cubicBezTo>
                    <a:pt x="48" y="0"/>
                    <a:pt x="53" y="3"/>
                    <a:pt x="53" y="10"/>
                  </a:cubicBezTo>
                  <a:cubicBezTo>
                    <a:pt x="53" y="10"/>
                    <a:pt x="53" y="10"/>
                    <a:pt x="53" y="10"/>
                  </a:cubicBezTo>
                  <a:cubicBezTo>
                    <a:pt x="53" y="11"/>
                    <a:pt x="53" y="11"/>
                    <a:pt x="53" y="11"/>
                  </a:cubicBezTo>
                  <a:cubicBezTo>
                    <a:pt x="53" y="24"/>
                    <a:pt x="61" y="28"/>
                    <a:pt x="72" y="29"/>
                  </a:cubicBezTo>
                  <a:cubicBezTo>
                    <a:pt x="73" y="29"/>
                    <a:pt x="73" y="29"/>
                    <a:pt x="73" y="29"/>
                  </a:cubicBezTo>
                  <a:cubicBezTo>
                    <a:pt x="79" y="29"/>
                    <a:pt x="83" y="35"/>
                    <a:pt x="83" y="41"/>
                  </a:cubicBezTo>
                  <a:cubicBezTo>
                    <a:pt x="0" y="41"/>
                    <a:pt x="0" y="41"/>
                    <a:pt x="0" y="41"/>
                  </a:cubicBezTo>
                  <a:cubicBezTo>
                    <a:pt x="0" y="35"/>
                    <a:pt x="4" y="29"/>
                    <a:pt x="11" y="29"/>
                  </a:cubicBezTo>
                  <a:close/>
                  <a:moveTo>
                    <a:pt x="42" y="5"/>
                  </a:moveTo>
                  <a:cubicBezTo>
                    <a:pt x="39" y="5"/>
                    <a:pt x="37" y="7"/>
                    <a:pt x="37" y="10"/>
                  </a:cubicBezTo>
                  <a:cubicBezTo>
                    <a:pt x="37" y="12"/>
                    <a:pt x="39" y="14"/>
                    <a:pt x="42" y="14"/>
                  </a:cubicBezTo>
                  <a:cubicBezTo>
                    <a:pt x="44" y="14"/>
                    <a:pt x="46" y="12"/>
                    <a:pt x="46" y="10"/>
                  </a:cubicBezTo>
                  <a:cubicBezTo>
                    <a:pt x="46" y="7"/>
                    <a:pt x="44" y="5"/>
                    <a:pt x="4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9">
              <a:extLst>
                <a:ext uri="{FF2B5EF4-FFF2-40B4-BE49-F238E27FC236}">
                  <a16:creationId xmlns:a16="http://schemas.microsoft.com/office/drawing/2014/main" id="{0B083519-51EE-4418-A57D-B4C0427C510B}"/>
                </a:ext>
              </a:extLst>
            </p:cNvPr>
            <p:cNvSpPr>
              <a:spLocks noChangeArrowheads="1"/>
            </p:cNvSpPr>
            <p:nvPr/>
          </p:nvSpPr>
          <p:spPr bwMode="auto">
            <a:xfrm>
              <a:off x="7988300" y="971550"/>
              <a:ext cx="557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40">
              <a:extLst>
                <a:ext uri="{FF2B5EF4-FFF2-40B4-BE49-F238E27FC236}">
                  <a16:creationId xmlns:a16="http://schemas.microsoft.com/office/drawing/2014/main" id="{8D3BF941-C9DB-48C4-A8D7-1FB3FC3305A2}"/>
                </a:ext>
              </a:extLst>
            </p:cNvPr>
            <p:cNvSpPr>
              <a:spLocks noChangeArrowheads="1"/>
            </p:cNvSpPr>
            <p:nvPr/>
          </p:nvSpPr>
          <p:spPr bwMode="auto">
            <a:xfrm>
              <a:off x="7988300" y="1058863"/>
              <a:ext cx="557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41">
              <a:extLst>
                <a:ext uri="{FF2B5EF4-FFF2-40B4-BE49-F238E27FC236}">
                  <a16:creationId xmlns:a16="http://schemas.microsoft.com/office/drawing/2014/main" id="{A8F29CC2-58A3-4556-9059-AE5DC13BC01A}"/>
                </a:ext>
              </a:extLst>
            </p:cNvPr>
            <p:cNvSpPr>
              <a:spLocks noChangeArrowheads="1"/>
            </p:cNvSpPr>
            <p:nvPr/>
          </p:nvSpPr>
          <p:spPr bwMode="auto">
            <a:xfrm>
              <a:off x="7988300" y="1146175"/>
              <a:ext cx="557213"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42">
              <a:extLst>
                <a:ext uri="{FF2B5EF4-FFF2-40B4-BE49-F238E27FC236}">
                  <a16:creationId xmlns:a16="http://schemas.microsoft.com/office/drawing/2014/main" id="{BC02D874-23FC-466C-AEB1-6501EF4FEBF3}"/>
                </a:ext>
              </a:extLst>
            </p:cNvPr>
            <p:cNvSpPr>
              <a:spLocks noChangeArrowheads="1"/>
            </p:cNvSpPr>
            <p:nvPr/>
          </p:nvSpPr>
          <p:spPr bwMode="auto">
            <a:xfrm>
              <a:off x="7988300" y="1239838"/>
              <a:ext cx="557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43">
              <a:extLst>
                <a:ext uri="{FF2B5EF4-FFF2-40B4-BE49-F238E27FC236}">
                  <a16:creationId xmlns:a16="http://schemas.microsoft.com/office/drawing/2014/main" id="{2CC5C646-F027-47BE-A0FD-ACC5D9170BF4}"/>
                </a:ext>
              </a:extLst>
            </p:cNvPr>
            <p:cNvSpPr>
              <a:spLocks noChangeArrowheads="1"/>
            </p:cNvSpPr>
            <p:nvPr/>
          </p:nvSpPr>
          <p:spPr bwMode="auto">
            <a:xfrm>
              <a:off x="7988300" y="1327150"/>
              <a:ext cx="557213"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44">
              <a:extLst>
                <a:ext uri="{FF2B5EF4-FFF2-40B4-BE49-F238E27FC236}">
                  <a16:creationId xmlns:a16="http://schemas.microsoft.com/office/drawing/2014/main" id="{58F34DD1-4EB1-4355-8880-1EB1F17AED4A}"/>
                </a:ext>
              </a:extLst>
            </p:cNvPr>
            <p:cNvSpPr>
              <a:spLocks noChangeArrowheads="1"/>
            </p:cNvSpPr>
            <p:nvPr/>
          </p:nvSpPr>
          <p:spPr bwMode="auto">
            <a:xfrm>
              <a:off x="7988300" y="1414463"/>
              <a:ext cx="2889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TextBox 38">
            <a:extLst>
              <a:ext uri="{FF2B5EF4-FFF2-40B4-BE49-F238E27FC236}">
                <a16:creationId xmlns:a16="http://schemas.microsoft.com/office/drawing/2014/main" id="{D60A1440-8630-4B59-B801-7DD2DEE1CE34}"/>
              </a:ext>
            </a:extLst>
          </p:cNvPr>
          <p:cNvSpPr txBox="1"/>
          <p:nvPr/>
        </p:nvSpPr>
        <p:spPr>
          <a:xfrm>
            <a:off x="3117371" y="4042182"/>
            <a:ext cx="2231471" cy="877163"/>
          </a:xfrm>
          <a:prstGeom prst="rect">
            <a:avLst/>
          </a:prstGeom>
          <a:noFill/>
        </p:spPr>
        <p:txBody>
          <a:bodyPr wrap="square" rtlCol="0">
            <a:spAutoFit/>
          </a:bodyPr>
          <a:lstStyle/>
          <a:p>
            <a:pPr algn="ctr">
              <a:lnSpc>
                <a:spcPct val="150000"/>
              </a:lnSpc>
            </a:pPr>
            <a:r>
              <a:rPr lang="en-US" b="1" dirty="0">
                <a:latin typeface="Arial" panose="020B0604020202020204" pitchFamily="34" charset="0"/>
                <a:cs typeface="Arial" panose="020B0604020202020204" pitchFamily="34" charset="0"/>
              </a:rPr>
              <a:t>April 5-16</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2021 </a:t>
            </a:r>
          </a:p>
          <a:p>
            <a:pPr algn="ctr"/>
            <a:r>
              <a:rPr lang="en-US" sz="1200" b="1" dirty="0">
                <a:latin typeface="Arial" panose="020B0604020202020204" pitchFamily="34" charset="0"/>
                <a:cs typeface="Arial" panose="020B0604020202020204" pitchFamily="34" charset="0"/>
              </a:rPr>
              <a:t>CRA – M3 </a:t>
            </a:r>
          </a:p>
          <a:p>
            <a:pPr algn="ctr"/>
            <a:r>
              <a:rPr lang="en-US" sz="1200" b="1" dirty="0">
                <a:latin typeface="Arial" panose="020B0604020202020204" pitchFamily="34" charset="0"/>
                <a:cs typeface="Arial" panose="020B0604020202020204" pitchFamily="34" charset="0"/>
              </a:rPr>
              <a:t>open period</a:t>
            </a:r>
          </a:p>
        </p:txBody>
      </p:sp>
      <p:sp>
        <p:nvSpPr>
          <p:cNvPr id="40" name="Rectangle 39">
            <a:extLst>
              <a:ext uri="{FF2B5EF4-FFF2-40B4-BE49-F238E27FC236}">
                <a16:creationId xmlns:a16="http://schemas.microsoft.com/office/drawing/2014/main" id="{8E4DDD5A-57B1-48D9-AC62-13DE36EC3D11}"/>
              </a:ext>
            </a:extLst>
          </p:cNvPr>
          <p:cNvSpPr/>
          <p:nvPr/>
        </p:nvSpPr>
        <p:spPr>
          <a:xfrm>
            <a:off x="6162702" y="2825275"/>
            <a:ext cx="3331851" cy="369332"/>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May 31</a:t>
            </a:r>
            <a:r>
              <a:rPr lang="en-US" b="1" baseline="30000" dirty="0">
                <a:latin typeface="Arial" panose="020B0604020202020204" pitchFamily="34" charset="0"/>
                <a:cs typeface="Arial" panose="020B0604020202020204" pitchFamily="34" charset="0"/>
              </a:rPr>
              <a:t>st </a:t>
            </a:r>
            <a:r>
              <a:rPr lang="en-US" b="1" dirty="0">
                <a:latin typeface="Arial" panose="020B0604020202020204" pitchFamily="34" charset="0"/>
                <a:cs typeface="Arial" panose="020B0604020202020204" pitchFamily="34" charset="0"/>
              </a:rPr>
              <a:t>- June 11</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2021</a:t>
            </a:r>
          </a:p>
        </p:txBody>
      </p:sp>
      <p:sp>
        <p:nvSpPr>
          <p:cNvPr id="41" name="Rectangle 40">
            <a:extLst>
              <a:ext uri="{FF2B5EF4-FFF2-40B4-BE49-F238E27FC236}">
                <a16:creationId xmlns:a16="http://schemas.microsoft.com/office/drawing/2014/main" id="{7F79B96B-7A56-4624-A2D1-D70F86B41A76}"/>
              </a:ext>
            </a:extLst>
          </p:cNvPr>
          <p:cNvSpPr/>
          <p:nvPr/>
        </p:nvSpPr>
        <p:spPr>
          <a:xfrm>
            <a:off x="6766710" y="2316799"/>
            <a:ext cx="2123834"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CRA – M4 </a:t>
            </a:r>
          </a:p>
          <a:p>
            <a:pPr algn="ctr"/>
            <a:r>
              <a:rPr lang="en-US" sz="1200" b="1" dirty="0">
                <a:latin typeface="Arial" panose="020B0604020202020204" pitchFamily="34" charset="0"/>
                <a:cs typeface="Arial" panose="020B0604020202020204" pitchFamily="34" charset="0"/>
              </a:rPr>
              <a:t>estimated open period</a:t>
            </a:r>
          </a:p>
        </p:txBody>
      </p:sp>
    </p:spTree>
    <p:extLst>
      <p:ext uri="{BB962C8B-B14F-4D97-AF65-F5344CB8AC3E}">
        <p14:creationId xmlns:p14="http://schemas.microsoft.com/office/powerpoint/2010/main" val="3240850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317370-DB59-449A-9620-F298EC122471}"/>
              </a:ext>
            </a:extLst>
          </p:cNvPr>
          <p:cNvSpPr/>
          <p:nvPr/>
        </p:nvSpPr>
        <p:spPr>
          <a:xfrm>
            <a:off x="855991" y="427547"/>
            <a:ext cx="10002867" cy="584775"/>
          </a:xfrm>
          <a:prstGeom prst="rect">
            <a:avLst/>
          </a:prstGeom>
        </p:spPr>
        <p:txBody>
          <a:bodyPr wrap="none">
            <a:spAutoFit/>
          </a:bodyPr>
          <a:lstStyle/>
          <a:p>
            <a:r>
              <a:rPr lang="en-US" sz="3200" dirty="0">
                <a:latin typeface="Arial" panose="020B0604020202020204" pitchFamily="34" charset="0"/>
                <a:cs typeface="Arial" panose="020B0604020202020204" pitchFamily="34" charset="0"/>
              </a:rPr>
              <a:t>Additional Luma Chart of Accounts (COA) Dimensions</a:t>
            </a:r>
          </a:p>
        </p:txBody>
      </p:sp>
      <p:sp>
        <p:nvSpPr>
          <p:cNvPr id="70" name="TextBox 69">
            <a:extLst>
              <a:ext uri="{FF2B5EF4-FFF2-40B4-BE49-F238E27FC236}">
                <a16:creationId xmlns:a16="http://schemas.microsoft.com/office/drawing/2014/main" id="{F7CDA18C-5864-4CDF-B83F-E69AE5D7328B}"/>
              </a:ext>
            </a:extLst>
          </p:cNvPr>
          <p:cNvSpPr txBox="1"/>
          <p:nvPr/>
        </p:nvSpPr>
        <p:spPr>
          <a:xfrm>
            <a:off x="5556559" y="1778180"/>
            <a:ext cx="5354787" cy="3693319"/>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b="1" dirty="0">
                <a:latin typeface="Arial" panose="020B0604020202020204" pitchFamily="34" charset="0"/>
                <a:cs typeface="Arial" panose="020B0604020202020204" pitchFamily="34" charset="0"/>
              </a:rPr>
              <a:t>Trust Account</a:t>
            </a:r>
            <a:r>
              <a:rPr lang="en-US" dirty="0">
                <a:latin typeface="Arial" panose="020B0604020202020204" pitchFamily="34" charset="0"/>
                <a:cs typeface="Arial" panose="020B0604020202020204" pitchFamily="34" charset="0"/>
              </a:rPr>
              <a:t>: Used to record assets held in trust by an Agency to allow them to manage and distribute trustee fund balances. The Trust Account dimension is an interim solution to manage asset balances held in individual trust accounts.</a:t>
            </a:r>
          </a:p>
          <a:p>
            <a:pPr marL="285750" indent="-285750">
              <a:buClr>
                <a:srgbClr val="FFC00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C000"/>
              </a:buClr>
              <a:buFont typeface="Arial" panose="020B0604020202020204" pitchFamily="34" charset="0"/>
              <a:buChar char="•"/>
            </a:pPr>
            <a:r>
              <a:rPr lang="en-US" b="1" dirty="0">
                <a:latin typeface="Arial" panose="020B0604020202020204" pitchFamily="34" charset="0"/>
                <a:cs typeface="Arial" panose="020B0604020202020204" pitchFamily="34" charset="0"/>
              </a:rPr>
              <a:t>System Interagency</a:t>
            </a:r>
            <a:r>
              <a:rPr lang="en-US" dirty="0">
                <a:latin typeface="Arial" panose="020B0604020202020204" pitchFamily="34" charset="0"/>
                <a:cs typeface="Arial" panose="020B0604020202020204" pitchFamily="34" charset="0"/>
              </a:rPr>
              <a:t>: This will allow Agencies to trace the source and destination of accounting entries between Agencies. The System Interagency dimension provides transparency on transactions between two agencies.</a:t>
            </a:r>
          </a:p>
        </p:txBody>
      </p:sp>
      <p:grpSp>
        <p:nvGrpSpPr>
          <p:cNvPr id="5" name="Group 4">
            <a:extLst>
              <a:ext uri="{FF2B5EF4-FFF2-40B4-BE49-F238E27FC236}">
                <a16:creationId xmlns:a16="http://schemas.microsoft.com/office/drawing/2014/main" id="{2CC92E78-2E58-48D7-AD9D-58A49FEB989F}"/>
              </a:ext>
            </a:extLst>
          </p:cNvPr>
          <p:cNvGrpSpPr/>
          <p:nvPr/>
        </p:nvGrpSpPr>
        <p:grpSpPr>
          <a:xfrm>
            <a:off x="1485457" y="2490847"/>
            <a:ext cx="3227505" cy="2290878"/>
            <a:chOff x="1485457" y="2490847"/>
            <a:chExt cx="3227505" cy="2290878"/>
          </a:xfrm>
        </p:grpSpPr>
        <p:sp>
          <p:nvSpPr>
            <p:cNvPr id="19" name="Freeform 50">
              <a:extLst>
                <a:ext uri="{FF2B5EF4-FFF2-40B4-BE49-F238E27FC236}">
                  <a16:creationId xmlns:a16="http://schemas.microsoft.com/office/drawing/2014/main" id="{C3B81B91-D5F8-4BA1-A21C-AAC377EC0B62}"/>
                </a:ext>
              </a:extLst>
            </p:cNvPr>
            <p:cNvSpPr>
              <a:spLocks noEditPoints="1"/>
            </p:cNvSpPr>
            <p:nvPr/>
          </p:nvSpPr>
          <p:spPr bwMode="auto">
            <a:xfrm>
              <a:off x="1659976" y="2490847"/>
              <a:ext cx="2878468" cy="2047597"/>
            </a:xfrm>
            <a:custGeom>
              <a:avLst/>
              <a:gdLst>
                <a:gd name="T0" fmla="*/ 51 w 419"/>
                <a:gd name="T1" fmla="*/ 221 h 323"/>
                <a:gd name="T2" fmla="*/ 368 w 419"/>
                <a:gd name="T3" fmla="*/ 221 h 323"/>
                <a:gd name="T4" fmla="*/ 387 w 419"/>
                <a:gd name="T5" fmla="*/ 205 h 323"/>
                <a:gd name="T6" fmla="*/ 387 w 419"/>
                <a:gd name="T7" fmla="*/ 16 h 323"/>
                <a:gd name="T8" fmla="*/ 368 w 419"/>
                <a:gd name="T9" fmla="*/ 0 h 323"/>
                <a:gd name="T10" fmla="*/ 51 w 419"/>
                <a:gd name="T11" fmla="*/ 0 h 323"/>
                <a:gd name="T12" fmla="*/ 32 w 419"/>
                <a:gd name="T13" fmla="*/ 16 h 323"/>
                <a:gd name="T14" fmla="*/ 32 w 419"/>
                <a:gd name="T15" fmla="*/ 205 h 323"/>
                <a:gd name="T16" fmla="*/ 51 w 419"/>
                <a:gd name="T17" fmla="*/ 221 h 323"/>
                <a:gd name="T18" fmla="*/ 51 w 419"/>
                <a:gd name="T19" fmla="*/ 19 h 323"/>
                <a:gd name="T20" fmla="*/ 368 w 419"/>
                <a:gd name="T21" fmla="*/ 19 h 323"/>
                <a:gd name="T22" fmla="*/ 368 w 419"/>
                <a:gd name="T23" fmla="*/ 202 h 323"/>
                <a:gd name="T24" fmla="*/ 51 w 419"/>
                <a:gd name="T25" fmla="*/ 202 h 323"/>
                <a:gd name="T26" fmla="*/ 51 w 419"/>
                <a:gd name="T27" fmla="*/ 19 h 323"/>
                <a:gd name="T28" fmla="*/ 419 w 419"/>
                <a:gd name="T29" fmla="*/ 309 h 323"/>
                <a:gd name="T30" fmla="*/ 405 w 419"/>
                <a:gd name="T31" fmla="*/ 323 h 323"/>
                <a:gd name="T32" fmla="*/ 14 w 419"/>
                <a:gd name="T33" fmla="*/ 323 h 323"/>
                <a:gd name="T34" fmla="*/ 0 w 419"/>
                <a:gd name="T35" fmla="*/ 309 h 323"/>
                <a:gd name="T36" fmla="*/ 32 w 419"/>
                <a:gd name="T37" fmla="*/ 242 h 323"/>
                <a:gd name="T38" fmla="*/ 387 w 419"/>
                <a:gd name="T39" fmla="*/ 242 h 323"/>
                <a:gd name="T40" fmla="*/ 419 w 419"/>
                <a:gd name="T41" fmla="*/ 30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9" h="323">
                  <a:moveTo>
                    <a:pt x="51" y="221"/>
                  </a:moveTo>
                  <a:cubicBezTo>
                    <a:pt x="368" y="221"/>
                    <a:pt x="368" y="221"/>
                    <a:pt x="368" y="221"/>
                  </a:cubicBezTo>
                  <a:cubicBezTo>
                    <a:pt x="379" y="221"/>
                    <a:pt x="387" y="214"/>
                    <a:pt x="387" y="205"/>
                  </a:cubicBezTo>
                  <a:cubicBezTo>
                    <a:pt x="387" y="16"/>
                    <a:pt x="387" y="16"/>
                    <a:pt x="387" y="16"/>
                  </a:cubicBezTo>
                  <a:cubicBezTo>
                    <a:pt x="387" y="7"/>
                    <a:pt x="379" y="0"/>
                    <a:pt x="368" y="0"/>
                  </a:cubicBezTo>
                  <a:cubicBezTo>
                    <a:pt x="51" y="0"/>
                    <a:pt x="51" y="0"/>
                    <a:pt x="51" y="0"/>
                  </a:cubicBezTo>
                  <a:cubicBezTo>
                    <a:pt x="41" y="0"/>
                    <a:pt x="32" y="7"/>
                    <a:pt x="32" y="16"/>
                  </a:cubicBezTo>
                  <a:cubicBezTo>
                    <a:pt x="32" y="205"/>
                    <a:pt x="32" y="205"/>
                    <a:pt x="32" y="205"/>
                  </a:cubicBezTo>
                  <a:cubicBezTo>
                    <a:pt x="32" y="214"/>
                    <a:pt x="41" y="221"/>
                    <a:pt x="51" y="221"/>
                  </a:cubicBezTo>
                  <a:close/>
                  <a:moveTo>
                    <a:pt x="51" y="19"/>
                  </a:moveTo>
                  <a:cubicBezTo>
                    <a:pt x="368" y="19"/>
                    <a:pt x="368" y="19"/>
                    <a:pt x="368" y="19"/>
                  </a:cubicBezTo>
                  <a:cubicBezTo>
                    <a:pt x="368" y="202"/>
                    <a:pt x="368" y="202"/>
                    <a:pt x="368" y="202"/>
                  </a:cubicBezTo>
                  <a:cubicBezTo>
                    <a:pt x="51" y="202"/>
                    <a:pt x="51" y="202"/>
                    <a:pt x="51" y="202"/>
                  </a:cubicBezTo>
                  <a:lnTo>
                    <a:pt x="51" y="19"/>
                  </a:lnTo>
                  <a:close/>
                  <a:moveTo>
                    <a:pt x="419" y="309"/>
                  </a:moveTo>
                  <a:cubicBezTo>
                    <a:pt x="419" y="316"/>
                    <a:pt x="413" y="323"/>
                    <a:pt x="405" y="323"/>
                  </a:cubicBezTo>
                  <a:cubicBezTo>
                    <a:pt x="14" y="323"/>
                    <a:pt x="14" y="323"/>
                    <a:pt x="14" y="323"/>
                  </a:cubicBezTo>
                  <a:cubicBezTo>
                    <a:pt x="7" y="323"/>
                    <a:pt x="0" y="316"/>
                    <a:pt x="0" y="309"/>
                  </a:cubicBezTo>
                  <a:cubicBezTo>
                    <a:pt x="0" y="301"/>
                    <a:pt x="32" y="242"/>
                    <a:pt x="32" y="242"/>
                  </a:cubicBezTo>
                  <a:cubicBezTo>
                    <a:pt x="387" y="242"/>
                    <a:pt x="387" y="242"/>
                    <a:pt x="387" y="242"/>
                  </a:cubicBezTo>
                  <a:cubicBezTo>
                    <a:pt x="387" y="242"/>
                    <a:pt x="419" y="301"/>
                    <a:pt x="419" y="309"/>
                  </a:cubicBezTo>
                  <a:close/>
                </a:path>
              </a:pathLst>
            </a:custGeom>
            <a:solidFill>
              <a:srgbClr val="092F57"/>
            </a:solidFill>
            <a:ln>
              <a:noFill/>
            </a:ln>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AD7269F0-A6FB-4278-AC28-650BE82A4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457" y="3979307"/>
              <a:ext cx="3227505" cy="802418"/>
            </a:xfrm>
            <a:prstGeom prst="rect">
              <a:avLst/>
            </a:prstGeom>
          </p:spPr>
        </p:pic>
      </p:grpSp>
      <p:grpSp>
        <p:nvGrpSpPr>
          <p:cNvPr id="21" name="Group 20">
            <a:extLst>
              <a:ext uri="{FF2B5EF4-FFF2-40B4-BE49-F238E27FC236}">
                <a16:creationId xmlns:a16="http://schemas.microsoft.com/office/drawing/2014/main" id="{E065FF05-088D-4639-8F2C-340CF7138CD1}"/>
              </a:ext>
            </a:extLst>
          </p:cNvPr>
          <p:cNvGrpSpPr/>
          <p:nvPr/>
        </p:nvGrpSpPr>
        <p:grpSpPr>
          <a:xfrm>
            <a:off x="2326100" y="3089097"/>
            <a:ext cx="629795" cy="566806"/>
            <a:chOff x="2318814" y="2675839"/>
            <a:chExt cx="629795" cy="566806"/>
          </a:xfrm>
        </p:grpSpPr>
        <p:grpSp>
          <p:nvGrpSpPr>
            <p:cNvPr id="23" name="Group 22">
              <a:extLst>
                <a:ext uri="{FF2B5EF4-FFF2-40B4-BE49-F238E27FC236}">
                  <a16:creationId xmlns:a16="http://schemas.microsoft.com/office/drawing/2014/main" id="{6B12E103-67E9-4D31-9256-AD0E90835074}"/>
                </a:ext>
              </a:extLst>
            </p:cNvPr>
            <p:cNvGrpSpPr/>
            <p:nvPr/>
          </p:nvGrpSpPr>
          <p:grpSpPr>
            <a:xfrm>
              <a:off x="2318814" y="2785145"/>
              <a:ext cx="466331" cy="457500"/>
              <a:chOff x="7739063" y="701675"/>
              <a:chExt cx="1019175" cy="1096963"/>
            </a:xfrm>
            <a:solidFill>
              <a:srgbClr val="092F57"/>
            </a:solidFill>
          </p:grpSpPr>
          <p:sp>
            <p:nvSpPr>
              <p:cNvPr id="24" name="Freeform 34">
                <a:extLst>
                  <a:ext uri="{FF2B5EF4-FFF2-40B4-BE49-F238E27FC236}">
                    <a16:creationId xmlns:a16="http://schemas.microsoft.com/office/drawing/2014/main" id="{2502DAD6-455C-4D92-B859-ED1BADD98591}"/>
                  </a:ext>
                </a:extLst>
              </p:cNvPr>
              <p:cNvSpPr>
                <a:spLocks/>
              </p:cNvSpPr>
              <p:nvPr/>
            </p:nvSpPr>
            <p:spPr bwMode="auto">
              <a:xfrm>
                <a:off x="8026400" y="828675"/>
                <a:ext cx="731838" cy="969963"/>
              </a:xfrm>
              <a:custGeom>
                <a:avLst/>
                <a:gdLst>
                  <a:gd name="T0" fmla="*/ 303 w 461"/>
                  <a:gd name="T1" fmla="*/ 0 h 611"/>
                  <a:gd name="T2" fmla="*/ 459 w 461"/>
                  <a:gd name="T3" fmla="*/ 42 h 611"/>
                  <a:gd name="T4" fmla="*/ 461 w 461"/>
                  <a:gd name="T5" fmla="*/ 44 h 611"/>
                  <a:gd name="T6" fmla="*/ 305 w 461"/>
                  <a:gd name="T7" fmla="*/ 611 h 611"/>
                  <a:gd name="T8" fmla="*/ 0 w 461"/>
                  <a:gd name="T9" fmla="*/ 527 h 611"/>
                  <a:gd name="T10" fmla="*/ 119 w 461"/>
                  <a:gd name="T11" fmla="*/ 527 h 611"/>
                  <a:gd name="T12" fmla="*/ 283 w 461"/>
                  <a:gd name="T13" fmla="*/ 572 h 611"/>
                  <a:gd name="T14" fmla="*/ 422 w 461"/>
                  <a:gd name="T15" fmla="*/ 66 h 611"/>
                  <a:gd name="T16" fmla="*/ 303 w 461"/>
                  <a:gd name="T17" fmla="*/ 32 h 611"/>
                  <a:gd name="T18" fmla="*/ 303 w 461"/>
                  <a:gd name="T19" fmla="*/ 0 h 611"/>
                  <a:gd name="T20" fmla="*/ 303 w 461"/>
                  <a:gd name="T21"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611">
                    <a:moveTo>
                      <a:pt x="303" y="0"/>
                    </a:moveTo>
                    <a:lnTo>
                      <a:pt x="459" y="42"/>
                    </a:lnTo>
                    <a:lnTo>
                      <a:pt x="461" y="44"/>
                    </a:lnTo>
                    <a:lnTo>
                      <a:pt x="305" y="611"/>
                    </a:lnTo>
                    <a:lnTo>
                      <a:pt x="0" y="527"/>
                    </a:lnTo>
                    <a:lnTo>
                      <a:pt x="119" y="527"/>
                    </a:lnTo>
                    <a:lnTo>
                      <a:pt x="283" y="572"/>
                    </a:lnTo>
                    <a:lnTo>
                      <a:pt x="422" y="66"/>
                    </a:lnTo>
                    <a:lnTo>
                      <a:pt x="303" y="32"/>
                    </a:lnTo>
                    <a:lnTo>
                      <a:pt x="303" y="0"/>
                    </a:lnTo>
                    <a:lnTo>
                      <a:pt x="3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5">
                <a:extLst>
                  <a:ext uri="{FF2B5EF4-FFF2-40B4-BE49-F238E27FC236}">
                    <a16:creationId xmlns:a16="http://schemas.microsoft.com/office/drawing/2014/main" id="{8C7F2469-188A-459F-8A34-15461DE1220C}"/>
                  </a:ext>
                </a:extLst>
              </p:cNvPr>
              <p:cNvSpPr>
                <a:spLocks noEditPoints="1"/>
              </p:cNvSpPr>
              <p:nvPr/>
            </p:nvSpPr>
            <p:spPr bwMode="auto">
              <a:xfrm>
                <a:off x="7739063" y="701675"/>
                <a:ext cx="738188" cy="936625"/>
              </a:xfrm>
              <a:custGeom>
                <a:avLst/>
                <a:gdLst>
                  <a:gd name="T0" fmla="*/ 0 w 321"/>
                  <a:gd name="T1" fmla="*/ 0 h 406"/>
                  <a:gd name="T2" fmla="*/ 0 w 321"/>
                  <a:gd name="T3" fmla="*/ 406 h 406"/>
                  <a:gd name="T4" fmla="*/ 264 w 321"/>
                  <a:gd name="T5" fmla="*/ 406 h 406"/>
                  <a:gd name="T6" fmla="*/ 276 w 321"/>
                  <a:gd name="T7" fmla="*/ 401 h 406"/>
                  <a:gd name="T8" fmla="*/ 317 w 321"/>
                  <a:gd name="T9" fmla="*/ 358 h 406"/>
                  <a:gd name="T10" fmla="*/ 321 w 321"/>
                  <a:gd name="T11" fmla="*/ 348 h 406"/>
                  <a:gd name="T12" fmla="*/ 321 w 321"/>
                  <a:gd name="T13" fmla="*/ 0 h 406"/>
                  <a:gd name="T14" fmla="*/ 0 w 321"/>
                  <a:gd name="T15" fmla="*/ 0 h 406"/>
                  <a:gd name="T16" fmla="*/ 299 w 321"/>
                  <a:gd name="T17" fmla="*/ 342 h 406"/>
                  <a:gd name="T18" fmla="*/ 299 w 321"/>
                  <a:gd name="T19" fmla="*/ 343 h 406"/>
                  <a:gd name="T20" fmla="*/ 298 w 321"/>
                  <a:gd name="T21" fmla="*/ 343 h 406"/>
                  <a:gd name="T22" fmla="*/ 276 w 321"/>
                  <a:gd name="T23" fmla="*/ 343 h 406"/>
                  <a:gd name="T24" fmla="*/ 260 w 321"/>
                  <a:gd name="T25" fmla="*/ 358 h 406"/>
                  <a:gd name="T26" fmla="*/ 260 w 321"/>
                  <a:gd name="T27" fmla="*/ 383 h 406"/>
                  <a:gd name="T28" fmla="*/ 260 w 321"/>
                  <a:gd name="T29" fmla="*/ 384 h 406"/>
                  <a:gd name="T30" fmla="*/ 259 w 321"/>
                  <a:gd name="T31" fmla="*/ 384 h 406"/>
                  <a:gd name="T32" fmla="*/ 22 w 321"/>
                  <a:gd name="T33" fmla="*/ 384 h 406"/>
                  <a:gd name="T34" fmla="*/ 22 w 321"/>
                  <a:gd name="T35" fmla="*/ 21 h 406"/>
                  <a:gd name="T36" fmla="*/ 299 w 321"/>
                  <a:gd name="T37" fmla="*/ 21 h 406"/>
                  <a:gd name="T38" fmla="*/ 299 w 321"/>
                  <a:gd name="T39" fmla="*/ 34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406">
                    <a:moveTo>
                      <a:pt x="0" y="0"/>
                    </a:moveTo>
                    <a:cubicBezTo>
                      <a:pt x="0" y="406"/>
                      <a:pt x="0" y="406"/>
                      <a:pt x="0" y="406"/>
                    </a:cubicBezTo>
                    <a:cubicBezTo>
                      <a:pt x="264" y="406"/>
                      <a:pt x="264" y="406"/>
                      <a:pt x="264" y="406"/>
                    </a:cubicBezTo>
                    <a:cubicBezTo>
                      <a:pt x="269" y="406"/>
                      <a:pt x="273" y="404"/>
                      <a:pt x="276" y="401"/>
                    </a:cubicBezTo>
                    <a:cubicBezTo>
                      <a:pt x="317" y="358"/>
                      <a:pt x="317" y="358"/>
                      <a:pt x="317" y="358"/>
                    </a:cubicBezTo>
                    <a:cubicBezTo>
                      <a:pt x="320" y="355"/>
                      <a:pt x="321" y="352"/>
                      <a:pt x="321" y="348"/>
                    </a:cubicBezTo>
                    <a:cubicBezTo>
                      <a:pt x="321" y="0"/>
                      <a:pt x="321" y="0"/>
                      <a:pt x="321" y="0"/>
                    </a:cubicBezTo>
                    <a:lnTo>
                      <a:pt x="0" y="0"/>
                    </a:lnTo>
                    <a:close/>
                    <a:moveTo>
                      <a:pt x="299" y="342"/>
                    </a:moveTo>
                    <a:cubicBezTo>
                      <a:pt x="299" y="343"/>
                      <a:pt x="299" y="343"/>
                      <a:pt x="299" y="343"/>
                    </a:cubicBezTo>
                    <a:cubicBezTo>
                      <a:pt x="299" y="343"/>
                      <a:pt x="298" y="343"/>
                      <a:pt x="298" y="343"/>
                    </a:cubicBezTo>
                    <a:cubicBezTo>
                      <a:pt x="276" y="343"/>
                      <a:pt x="276" y="343"/>
                      <a:pt x="276" y="343"/>
                    </a:cubicBezTo>
                    <a:cubicBezTo>
                      <a:pt x="266" y="343"/>
                      <a:pt x="260" y="349"/>
                      <a:pt x="260" y="358"/>
                    </a:cubicBezTo>
                    <a:cubicBezTo>
                      <a:pt x="260" y="383"/>
                      <a:pt x="260" y="383"/>
                      <a:pt x="260" y="383"/>
                    </a:cubicBezTo>
                    <a:cubicBezTo>
                      <a:pt x="260" y="383"/>
                      <a:pt x="260" y="384"/>
                      <a:pt x="260" y="384"/>
                    </a:cubicBezTo>
                    <a:cubicBezTo>
                      <a:pt x="260" y="384"/>
                      <a:pt x="259" y="384"/>
                      <a:pt x="259" y="384"/>
                    </a:cubicBezTo>
                    <a:cubicBezTo>
                      <a:pt x="198" y="384"/>
                      <a:pt x="22" y="384"/>
                      <a:pt x="22" y="384"/>
                    </a:cubicBezTo>
                    <a:cubicBezTo>
                      <a:pt x="22" y="21"/>
                      <a:pt x="22" y="21"/>
                      <a:pt x="22" y="21"/>
                    </a:cubicBezTo>
                    <a:cubicBezTo>
                      <a:pt x="299" y="21"/>
                      <a:pt x="299" y="21"/>
                      <a:pt x="299" y="21"/>
                    </a:cubicBezTo>
                    <a:lnTo>
                      <a:pt x="299"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6">
                <a:extLst>
                  <a:ext uri="{FF2B5EF4-FFF2-40B4-BE49-F238E27FC236}">
                    <a16:creationId xmlns:a16="http://schemas.microsoft.com/office/drawing/2014/main" id="{1B8E5F18-AC3C-4EAD-A755-AFD2B350FE53}"/>
                  </a:ext>
                </a:extLst>
              </p:cNvPr>
              <p:cNvSpPr>
                <a:spLocks/>
              </p:cNvSpPr>
              <p:nvPr/>
            </p:nvSpPr>
            <p:spPr bwMode="auto">
              <a:xfrm>
                <a:off x="7851775" y="879475"/>
                <a:ext cx="508000" cy="60325"/>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7">
                <a:extLst>
                  <a:ext uri="{FF2B5EF4-FFF2-40B4-BE49-F238E27FC236}">
                    <a16:creationId xmlns:a16="http://schemas.microsoft.com/office/drawing/2014/main" id="{93A12FCE-3DCD-4361-8840-CDAC83D970C7}"/>
                  </a:ext>
                </a:extLst>
              </p:cNvPr>
              <p:cNvSpPr>
                <a:spLocks/>
              </p:cNvSpPr>
              <p:nvPr/>
            </p:nvSpPr>
            <p:spPr bwMode="auto">
              <a:xfrm>
                <a:off x="7851775" y="992188"/>
                <a:ext cx="508000" cy="60325"/>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8">
                <a:extLst>
                  <a:ext uri="{FF2B5EF4-FFF2-40B4-BE49-F238E27FC236}">
                    <a16:creationId xmlns:a16="http://schemas.microsoft.com/office/drawing/2014/main" id="{E2D44831-197B-41CC-8134-16E6640C730C}"/>
                  </a:ext>
                </a:extLst>
              </p:cNvPr>
              <p:cNvSpPr>
                <a:spLocks/>
              </p:cNvSpPr>
              <p:nvPr/>
            </p:nvSpPr>
            <p:spPr bwMode="auto">
              <a:xfrm>
                <a:off x="7851775" y="1103313"/>
                <a:ext cx="219075" cy="60325"/>
              </a:xfrm>
              <a:custGeom>
                <a:avLst/>
                <a:gdLst>
                  <a:gd name="T0" fmla="*/ 0 w 138"/>
                  <a:gd name="T1" fmla="*/ 0 h 38"/>
                  <a:gd name="T2" fmla="*/ 138 w 138"/>
                  <a:gd name="T3" fmla="*/ 0 h 38"/>
                  <a:gd name="T4" fmla="*/ 138 w 138"/>
                  <a:gd name="T5" fmla="*/ 38 h 38"/>
                  <a:gd name="T6" fmla="*/ 0 w 138"/>
                  <a:gd name="T7" fmla="*/ 38 h 38"/>
                  <a:gd name="T8" fmla="*/ 0 w 138"/>
                  <a:gd name="T9" fmla="*/ 0 h 38"/>
                  <a:gd name="T10" fmla="*/ 0 w 138"/>
                  <a:gd name="T11" fmla="*/ 0 h 38"/>
                </a:gdLst>
                <a:ahLst/>
                <a:cxnLst>
                  <a:cxn ang="0">
                    <a:pos x="T0" y="T1"/>
                  </a:cxn>
                  <a:cxn ang="0">
                    <a:pos x="T2" y="T3"/>
                  </a:cxn>
                  <a:cxn ang="0">
                    <a:pos x="T4" y="T5"/>
                  </a:cxn>
                  <a:cxn ang="0">
                    <a:pos x="T6" y="T7"/>
                  </a:cxn>
                  <a:cxn ang="0">
                    <a:pos x="T8" y="T9"/>
                  </a:cxn>
                  <a:cxn ang="0">
                    <a:pos x="T10" y="T11"/>
                  </a:cxn>
                </a:cxnLst>
                <a:rect l="0" t="0" r="r" b="b"/>
                <a:pathLst>
                  <a:path w="138" h="38">
                    <a:moveTo>
                      <a:pt x="0" y="0"/>
                    </a:moveTo>
                    <a:lnTo>
                      <a:pt x="138" y="0"/>
                    </a:lnTo>
                    <a:lnTo>
                      <a:pt x="138"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43">
              <a:extLst>
                <a:ext uri="{FF2B5EF4-FFF2-40B4-BE49-F238E27FC236}">
                  <a16:creationId xmlns:a16="http://schemas.microsoft.com/office/drawing/2014/main" id="{302AEBCC-5C18-4680-B10E-B1687208D440}"/>
                </a:ext>
              </a:extLst>
            </p:cNvPr>
            <p:cNvSpPr>
              <a:spLocks/>
            </p:cNvSpPr>
            <p:nvPr/>
          </p:nvSpPr>
          <p:spPr bwMode="auto">
            <a:xfrm>
              <a:off x="2679993" y="2675839"/>
              <a:ext cx="268616" cy="392075"/>
            </a:xfrm>
            <a:custGeom>
              <a:avLst/>
              <a:gdLst>
                <a:gd name="T0" fmla="*/ 148 w 246"/>
                <a:gd name="T1" fmla="*/ 161 h 381"/>
                <a:gd name="T2" fmla="*/ 81 w 246"/>
                <a:gd name="T3" fmla="*/ 120 h 381"/>
                <a:gd name="T4" fmla="*/ 81 w 246"/>
                <a:gd name="T5" fmla="*/ 120 h 381"/>
                <a:gd name="T6" fmla="*/ 121 w 246"/>
                <a:gd name="T7" fmla="*/ 93 h 381"/>
                <a:gd name="T8" fmla="*/ 201 w 246"/>
                <a:gd name="T9" fmla="*/ 123 h 381"/>
                <a:gd name="T10" fmla="*/ 237 w 246"/>
                <a:gd name="T11" fmla="*/ 72 h 381"/>
                <a:gd name="T12" fmla="*/ 157 w 246"/>
                <a:gd name="T13" fmla="*/ 35 h 381"/>
                <a:gd name="T14" fmla="*/ 157 w 246"/>
                <a:gd name="T15" fmla="*/ 0 h 381"/>
                <a:gd name="T16" fmla="*/ 100 w 246"/>
                <a:gd name="T17" fmla="*/ 0 h 381"/>
                <a:gd name="T18" fmla="*/ 100 w 246"/>
                <a:gd name="T19" fmla="*/ 34 h 381"/>
                <a:gd name="T20" fmla="*/ 13 w 246"/>
                <a:gd name="T21" fmla="*/ 126 h 381"/>
                <a:gd name="T22" fmla="*/ 13 w 246"/>
                <a:gd name="T23" fmla="*/ 127 h 381"/>
                <a:gd name="T24" fmla="*/ 116 w 246"/>
                <a:gd name="T25" fmla="*/ 222 h 381"/>
                <a:gd name="T26" fmla="*/ 178 w 246"/>
                <a:gd name="T27" fmla="*/ 261 h 381"/>
                <a:gd name="T28" fmla="*/ 178 w 246"/>
                <a:gd name="T29" fmla="*/ 262 h 381"/>
                <a:gd name="T30" fmla="*/ 133 w 246"/>
                <a:gd name="T31" fmla="*/ 291 h 381"/>
                <a:gd name="T32" fmla="*/ 41 w 246"/>
                <a:gd name="T33" fmla="*/ 254 h 381"/>
                <a:gd name="T34" fmla="*/ 0 w 246"/>
                <a:gd name="T35" fmla="*/ 302 h 381"/>
                <a:gd name="T36" fmla="*/ 100 w 246"/>
                <a:gd name="T37" fmla="*/ 349 h 381"/>
                <a:gd name="T38" fmla="*/ 100 w 246"/>
                <a:gd name="T39" fmla="*/ 381 h 381"/>
                <a:gd name="T40" fmla="*/ 157 w 246"/>
                <a:gd name="T41" fmla="*/ 381 h 381"/>
                <a:gd name="T42" fmla="*/ 157 w 246"/>
                <a:gd name="T43" fmla="*/ 350 h 381"/>
                <a:gd name="T44" fmla="*/ 246 w 246"/>
                <a:gd name="T45" fmla="*/ 255 h 381"/>
                <a:gd name="T46" fmla="*/ 246 w 246"/>
                <a:gd name="T47" fmla="*/ 254 h 381"/>
                <a:gd name="T48" fmla="*/ 148 w 246"/>
                <a:gd name="T49"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6" h="381">
                  <a:moveTo>
                    <a:pt x="148" y="161"/>
                  </a:moveTo>
                  <a:cubicBezTo>
                    <a:pt x="94" y="148"/>
                    <a:pt x="81" y="141"/>
                    <a:pt x="81" y="120"/>
                  </a:cubicBezTo>
                  <a:cubicBezTo>
                    <a:pt x="81" y="120"/>
                    <a:pt x="81" y="120"/>
                    <a:pt x="81" y="120"/>
                  </a:cubicBezTo>
                  <a:cubicBezTo>
                    <a:pt x="81" y="105"/>
                    <a:pt x="94" y="93"/>
                    <a:pt x="121" y="93"/>
                  </a:cubicBezTo>
                  <a:cubicBezTo>
                    <a:pt x="147" y="93"/>
                    <a:pt x="174" y="104"/>
                    <a:pt x="201" y="123"/>
                  </a:cubicBezTo>
                  <a:cubicBezTo>
                    <a:pt x="237" y="72"/>
                    <a:pt x="237" y="72"/>
                    <a:pt x="237" y="72"/>
                  </a:cubicBezTo>
                  <a:cubicBezTo>
                    <a:pt x="214" y="53"/>
                    <a:pt x="187" y="41"/>
                    <a:pt x="157" y="35"/>
                  </a:cubicBezTo>
                  <a:cubicBezTo>
                    <a:pt x="157" y="0"/>
                    <a:pt x="157" y="0"/>
                    <a:pt x="157" y="0"/>
                  </a:cubicBezTo>
                  <a:cubicBezTo>
                    <a:pt x="100" y="0"/>
                    <a:pt x="100" y="0"/>
                    <a:pt x="100" y="0"/>
                  </a:cubicBezTo>
                  <a:cubicBezTo>
                    <a:pt x="100" y="34"/>
                    <a:pt x="100" y="34"/>
                    <a:pt x="100" y="34"/>
                  </a:cubicBezTo>
                  <a:cubicBezTo>
                    <a:pt x="48" y="41"/>
                    <a:pt x="13" y="76"/>
                    <a:pt x="13" y="126"/>
                  </a:cubicBezTo>
                  <a:cubicBezTo>
                    <a:pt x="13" y="127"/>
                    <a:pt x="13" y="127"/>
                    <a:pt x="13" y="127"/>
                  </a:cubicBezTo>
                  <a:cubicBezTo>
                    <a:pt x="13" y="188"/>
                    <a:pt x="53" y="206"/>
                    <a:pt x="116" y="222"/>
                  </a:cubicBezTo>
                  <a:cubicBezTo>
                    <a:pt x="168" y="235"/>
                    <a:pt x="178" y="244"/>
                    <a:pt x="178" y="261"/>
                  </a:cubicBezTo>
                  <a:cubicBezTo>
                    <a:pt x="178" y="262"/>
                    <a:pt x="178" y="262"/>
                    <a:pt x="178" y="262"/>
                  </a:cubicBezTo>
                  <a:cubicBezTo>
                    <a:pt x="178" y="280"/>
                    <a:pt x="161" y="291"/>
                    <a:pt x="133" y="291"/>
                  </a:cubicBezTo>
                  <a:cubicBezTo>
                    <a:pt x="98" y="291"/>
                    <a:pt x="69" y="277"/>
                    <a:pt x="41" y="254"/>
                  </a:cubicBezTo>
                  <a:cubicBezTo>
                    <a:pt x="0" y="302"/>
                    <a:pt x="0" y="302"/>
                    <a:pt x="0" y="302"/>
                  </a:cubicBezTo>
                  <a:cubicBezTo>
                    <a:pt x="29" y="328"/>
                    <a:pt x="64" y="343"/>
                    <a:pt x="100" y="349"/>
                  </a:cubicBezTo>
                  <a:cubicBezTo>
                    <a:pt x="100" y="381"/>
                    <a:pt x="100" y="381"/>
                    <a:pt x="100" y="381"/>
                  </a:cubicBezTo>
                  <a:cubicBezTo>
                    <a:pt x="157" y="381"/>
                    <a:pt x="157" y="381"/>
                    <a:pt x="157" y="381"/>
                  </a:cubicBezTo>
                  <a:cubicBezTo>
                    <a:pt x="157" y="350"/>
                    <a:pt x="157" y="350"/>
                    <a:pt x="157" y="350"/>
                  </a:cubicBezTo>
                  <a:cubicBezTo>
                    <a:pt x="210" y="342"/>
                    <a:pt x="246" y="309"/>
                    <a:pt x="246" y="255"/>
                  </a:cubicBezTo>
                  <a:cubicBezTo>
                    <a:pt x="246" y="254"/>
                    <a:pt x="246" y="254"/>
                    <a:pt x="246" y="254"/>
                  </a:cubicBezTo>
                  <a:cubicBezTo>
                    <a:pt x="246" y="200"/>
                    <a:pt x="211" y="178"/>
                    <a:pt x="148" y="161"/>
                  </a:cubicBezTo>
                  <a:close/>
                </a:path>
              </a:pathLst>
            </a:custGeom>
            <a:solidFill>
              <a:srgbClr val="6CC24A"/>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473D9C4F-2CB1-4C1B-82D3-06193B1E08B8}"/>
              </a:ext>
            </a:extLst>
          </p:cNvPr>
          <p:cNvGrpSpPr/>
          <p:nvPr/>
        </p:nvGrpSpPr>
        <p:grpSpPr>
          <a:xfrm>
            <a:off x="3130414" y="2913642"/>
            <a:ext cx="903689" cy="862164"/>
            <a:chOff x="3130414" y="2767321"/>
            <a:chExt cx="903689" cy="862164"/>
          </a:xfrm>
        </p:grpSpPr>
        <p:pic>
          <p:nvPicPr>
            <p:cNvPr id="20" name="Graphic 19" descr="Browser window">
              <a:extLst>
                <a:ext uri="{FF2B5EF4-FFF2-40B4-BE49-F238E27FC236}">
                  <a16:creationId xmlns:a16="http://schemas.microsoft.com/office/drawing/2014/main" id="{D1767CD1-F0E1-4DFE-9AF0-3E4BAEC2AF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0414" y="2767321"/>
              <a:ext cx="903689" cy="862164"/>
            </a:xfrm>
            <a:prstGeom prst="rect">
              <a:avLst/>
            </a:prstGeom>
          </p:spPr>
        </p:pic>
        <p:grpSp>
          <p:nvGrpSpPr>
            <p:cNvPr id="32" name="Group 31">
              <a:extLst>
                <a:ext uri="{FF2B5EF4-FFF2-40B4-BE49-F238E27FC236}">
                  <a16:creationId xmlns:a16="http://schemas.microsoft.com/office/drawing/2014/main" id="{871C3E3E-CCA2-4F40-874D-9EF764736EB0}"/>
                </a:ext>
              </a:extLst>
            </p:cNvPr>
            <p:cNvGrpSpPr/>
            <p:nvPr/>
          </p:nvGrpSpPr>
          <p:grpSpPr>
            <a:xfrm>
              <a:off x="3377694" y="3112790"/>
              <a:ext cx="395522" cy="259710"/>
              <a:chOff x="461963" y="750888"/>
              <a:chExt cx="1006475" cy="882650"/>
            </a:xfrm>
            <a:solidFill>
              <a:srgbClr val="E14504"/>
            </a:solidFill>
          </p:grpSpPr>
          <p:sp>
            <p:nvSpPr>
              <p:cNvPr id="33" name="Freeform 6">
                <a:extLst>
                  <a:ext uri="{FF2B5EF4-FFF2-40B4-BE49-F238E27FC236}">
                    <a16:creationId xmlns:a16="http://schemas.microsoft.com/office/drawing/2014/main" id="{4D285360-EAA1-493B-A713-B854109E5722}"/>
                  </a:ext>
                </a:extLst>
              </p:cNvPr>
              <p:cNvSpPr>
                <a:spLocks noEditPoints="1"/>
              </p:cNvSpPr>
              <p:nvPr/>
            </p:nvSpPr>
            <p:spPr bwMode="auto">
              <a:xfrm>
                <a:off x="461963" y="750888"/>
                <a:ext cx="1006475" cy="882650"/>
              </a:xfrm>
              <a:custGeom>
                <a:avLst/>
                <a:gdLst>
                  <a:gd name="T0" fmla="*/ 332 w 342"/>
                  <a:gd name="T1" fmla="*/ 0 h 300"/>
                  <a:gd name="T2" fmla="*/ 171 w 342"/>
                  <a:gd name="T3" fmla="*/ 0 h 300"/>
                  <a:gd name="T4" fmla="*/ 11 w 342"/>
                  <a:gd name="T5" fmla="*/ 0 h 300"/>
                  <a:gd name="T6" fmla="*/ 0 w 342"/>
                  <a:gd name="T7" fmla="*/ 10 h 300"/>
                  <a:gd name="T8" fmla="*/ 0 w 342"/>
                  <a:gd name="T9" fmla="*/ 289 h 300"/>
                  <a:gd name="T10" fmla="*/ 11 w 342"/>
                  <a:gd name="T11" fmla="*/ 300 h 300"/>
                  <a:gd name="T12" fmla="*/ 171 w 342"/>
                  <a:gd name="T13" fmla="*/ 300 h 300"/>
                  <a:gd name="T14" fmla="*/ 332 w 342"/>
                  <a:gd name="T15" fmla="*/ 300 h 300"/>
                  <a:gd name="T16" fmla="*/ 342 w 342"/>
                  <a:gd name="T17" fmla="*/ 289 h 300"/>
                  <a:gd name="T18" fmla="*/ 342 w 342"/>
                  <a:gd name="T19" fmla="*/ 10 h 300"/>
                  <a:gd name="T20" fmla="*/ 332 w 342"/>
                  <a:gd name="T21" fmla="*/ 0 h 300"/>
                  <a:gd name="T22" fmla="*/ 322 w 342"/>
                  <a:gd name="T23" fmla="*/ 279 h 300"/>
                  <a:gd name="T24" fmla="*/ 171 w 342"/>
                  <a:gd name="T25" fmla="*/ 279 h 300"/>
                  <a:gd name="T26" fmla="*/ 21 w 342"/>
                  <a:gd name="T27" fmla="*/ 279 h 300"/>
                  <a:gd name="T28" fmla="*/ 21 w 342"/>
                  <a:gd name="T29" fmla="*/ 21 h 300"/>
                  <a:gd name="T30" fmla="*/ 171 w 342"/>
                  <a:gd name="T31" fmla="*/ 21 h 300"/>
                  <a:gd name="T32" fmla="*/ 322 w 342"/>
                  <a:gd name="T33" fmla="*/ 21 h 300"/>
                  <a:gd name="T34" fmla="*/ 322 w 342"/>
                  <a:gd name="T35" fmla="*/ 27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2" h="300">
                    <a:moveTo>
                      <a:pt x="332" y="0"/>
                    </a:moveTo>
                    <a:cubicBezTo>
                      <a:pt x="171" y="0"/>
                      <a:pt x="171" y="0"/>
                      <a:pt x="171" y="0"/>
                    </a:cubicBezTo>
                    <a:cubicBezTo>
                      <a:pt x="11" y="0"/>
                      <a:pt x="11" y="0"/>
                      <a:pt x="11" y="0"/>
                    </a:cubicBezTo>
                    <a:cubicBezTo>
                      <a:pt x="5" y="0"/>
                      <a:pt x="0" y="5"/>
                      <a:pt x="0" y="10"/>
                    </a:cubicBezTo>
                    <a:cubicBezTo>
                      <a:pt x="0" y="289"/>
                      <a:pt x="0" y="289"/>
                      <a:pt x="0" y="289"/>
                    </a:cubicBezTo>
                    <a:cubicBezTo>
                      <a:pt x="0" y="295"/>
                      <a:pt x="5" y="300"/>
                      <a:pt x="11" y="300"/>
                    </a:cubicBezTo>
                    <a:cubicBezTo>
                      <a:pt x="171" y="300"/>
                      <a:pt x="171" y="300"/>
                      <a:pt x="171" y="300"/>
                    </a:cubicBezTo>
                    <a:cubicBezTo>
                      <a:pt x="332" y="300"/>
                      <a:pt x="332" y="300"/>
                      <a:pt x="332" y="300"/>
                    </a:cubicBezTo>
                    <a:cubicBezTo>
                      <a:pt x="338" y="300"/>
                      <a:pt x="342" y="295"/>
                      <a:pt x="342" y="289"/>
                    </a:cubicBezTo>
                    <a:cubicBezTo>
                      <a:pt x="342" y="10"/>
                      <a:pt x="342" y="10"/>
                      <a:pt x="342" y="10"/>
                    </a:cubicBezTo>
                    <a:cubicBezTo>
                      <a:pt x="342" y="5"/>
                      <a:pt x="338" y="0"/>
                      <a:pt x="332" y="0"/>
                    </a:cubicBezTo>
                    <a:close/>
                    <a:moveTo>
                      <a:pt x="322" y="279"/>
                    </a:moveTo>
                    <a:cubicBezTo>
                      <a:pt x="171" y="279"/>
                      <a:pt x="171" y="279"/>
                      <a:pt x="171" y="279"/>
                    </a:cubicBezTo>
                    <a:cubicBezTo>
                      <a:pt x="21" y="279"/>
                      <a:pt x="21" y="279"/>
                      <a:pt x="21" y="279"/>
                    </a:cubicBezTo>
                    <a:cubicBezTo>
                      <a:pt x="21" y="21"/>
                      <a:pt x="21" y="21"/>
                      <a:pt x="21" y="21"/>
                    </a:cubicBezTo>
                    <a:cubicBezTo>
                      <a:pt x="171" y="21"/>
                      <a:pt x="171" y="21"/>
                      <a:pt x="171" y="21"/>
                    </a:cubicBezTo>
                    <a:cubicBezTo>
                      <a:pt x="322" y="21"/>
                      <a:pt x="322" y="21"/>
                      <a:pt x="322" y="21"/>
                    </a:cubicBezTo>
                    <a:lnTo>
                      <a:pt x="322"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
                <a:extLst>
                  <a:ext uri="{FF2B5EF4-FFF2-40B4-BE49-F238E27FC236}">
                    <a16:creationId xmlns:a16="http://schemas.microsoft.com/office/drawing/2014/main" id="{4DA80D81-4DF4-44A5-B705-694B7296F077}"/>
                  </a:ext>
                </a:extLst>
              </p:cNvPr>
              <p:cNvSpPr>
                <a:spLocks noEditPoints="1"/>
              </p:cNvSpPr>
              <p:nvPr/>
            </p:nvSpPr>
            <p:spPr bwMode="auto">
              <a:xfrm>
                <a:off x="576263" y="882651"/>
                <a:ext cx="168275" cy="168275"/>
              </a:xfrm>
              <a:custGeom>
                <a:avLst/>
                <a:gdLst>
                  <a:gd name="T0" fmla="*/ 57 w 57"/>
                  <a:gd name="T1" fmla="*/ 10 h 57"/>
                  <a:gd name="T2" fmla="*/ 57 w 57"/>
                  <a:gd name="T3" fmla="*/ 10 h 57"/>
                  <a:gd name="T4" fmla="*/ 54 w 57"/>
                  <a:gd name="T5" fmla="*/ 3 h 57"/>
                  <a:gd name="T6" fmla="*/ 47 w 57"/>
                  <a:gd name="T7" fmla="*/ 0 h 57"/>
                  <a:gd name="T8" fmla="*/ 47 w 57"/>
                  <a:gd name="T9" fmla="*/ 0 h 57"/>
                  <a:gd name="T10" fmla="*/ 47 w 57"/>
                  <a:gd name="T11" fmla="*/ 0 h 57"/>
                  <a:gd name="T12" fmla="*/ 29 w 57"/>
                  <a:gd name="T13" fmla="*/ 0 h 57"/>
                  <a:gd name="T14" fmla="*/ 10 w 57"/>
                  <a:gd name="T15" fmla="*/ 0 h 57"/>
                  <a:gd name="T16" fmla="*/ 10 w 57"/>
                  <a:gd name="T17" fmla="*/ 0 h 57"/>
                  <a:gd name="T18" fmla="*/ 10 w 57"/>
                  <a:gd name="T19" fmla="*/ 0 h 57"/>
                  <a:gd name="T20" fmla="*/ 10 w 57"/>
                  <a:gd name="T21" fmla="*/ 0 h 57"/>
                  <a:gd name="T22" fmla="*/ 3 w 57"/>
                  <a:gd name="T23" fmla="*/ 3 h 57"/>
                  <a:gd name="T24" fmla="*/ 3 w 57"/>
                  <a:gd name="T25" fmla="*/ 3 h 57"/>
                  <a:gd name="T26" fmla="*/ 0 w 57"/>
                  <a:gd name="T27" fmla="*/ 10 h 57"/>
                  <a:gd name="T28" fmla="*/ 0 w 57"/>
                  <a:gd name="T29" fmla="*/ 10 h 57"/>
                  <a:gd name="T30" fmla="*/ 0 w 57"/>
                  <a:gd name="T31" fmla="*/ 10 h 57"/>
                  <a:gd name="T32" fmla="*/ 0 w 57"/>
                  <a:gd name="T33" fmla="*/ 47 h 57"/>
                  <a:gd name="T34" fmla="*/ 0 w 57"/>
                  <a:gd name="T35" fmla="*/ 47 h 57"/>
                  <a:gd name="T36" fmla="*/ 0 w 57"/>
                  <a:gd name="T37" fmla="*/ 47 h 57"/>
                  <a:gd name="T38" fmla="*/ 0 w 57"/>
                  <a:gd name="T39" fmla="*/ 47 h 57"/>
                  <a:gd name="T40" fmla="*/ 3 w 57"/>
                  <a:gd name="T41" fmla="*/ 54 h 57"/>
                  <a:gd name="T42" fmla="*/ 10 w 57"/>
                  <a:gd name="T43" fmla="*/ 57 h 57"/>
                  <a:gd name="T44" fmla="*/ 10 w 57"/>
                  <a:gd name="T45" fmla="*/ 57 h 57"/>
                  <a:gd name="T46" fmla="*/ 10 w 57"/>
                  <a:gd name="T47" fmla="*/ 57 h 57"/>
                  <a:gd name="T48" fmla="*/ 29 w 57"/>
                  <a:gd name="T49" fmla="*/ 57 h 57"/>
                  <a:gd name="T50" fmla="*/ 47 w 57"/>
                  <a:gd name="T51" fmla="*/ 57 h 57"/>
                  <a:gd name="T52" fmla="*/ 47 w 57"/>
                  <a:gd name="T53" fmla="*/ 57 h 57"/>
                  <a:gd name="T54" fmla="*/ 47 w 57"/>
                  <a:gd name="T55" fmla="*/ 57 h 57"/>
                  <a:gd name="T56" fmla="*/ 47 w 57"/>
                  <a:gd name="T57" fmla="*/ 57 h 57"/>
                  <a:gd name="T58" fmla="*/ 54 w 57"/>
                  <a:gd name="T59" fmla="*/ 54 h 57"/>
                  <a:gd name="T60" fmla="*/ 57 w 57"/>
                  <a:gd name="T61" fmla="*/ 47 h 57"/>
                  <a:gd name="T62" fmla="*/ 57 w 57"/>
                  <a:gd name="T63" fmla="*/ 47 h 57"/>
                  <a:gd name="T64" fmla="*/ 57 w 57"/>
                  <a:gd name="T65" fmla="*/ 47 h 57"/>
                  <a:gd name="T66" fmla="*/ 57 w 57"/>
                  <a:gd name="T67" fmla="*/ 10 h 57"/>
                  <a:gd name="T68" fmla="*/ 57 w 57"/>
                  <a:gd name="T69" fmla="*/ 10 h 57"/>
                  <a:gd name="T70" fmla="*/ 46 w 57"/>
                  <a:gd name="T71" fmla="*/ 46 h 57"/>
                  <a:gd name="T72" fmla="*/ 29 w 57"/>
                  <a:gd name="T73" fmla="*/ 46 h 57"/>
                  <a:gd name="T74" fmla="*/ 11 w 57"/>
                  <a:gd name="T75" fmla="*/ 46 h 57"/>
                  <a:gd name="T76" fmla="*/ 11 w 57"/>
                  <a:gd name="T77" fmla="*/ 11 h 57"/>
                  <a:gd name="T78" fmla="*/ 29 w 57"/>
                  <a:gd name="T79" fmla="*/ 11 h 57"/>
                  <a:gd name="T80" fmla="*/ 46 w 57"/>
                  <a:gd name="T81" fmla="*/ 11 h 57"/>
                  <a:gd name="T82" fmla="*/ 46 w 57"/>
                  <a:gd name="T83"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57">
                    <a:moveTo>
                      <a:pt x="57" y="10"/>
                    </a:moveTo>
                    <a:cubicBezTo>
                      <a:pt x="57" y="10"/>
                      <a:pt x="57" y="10"/>
                      <a:pt x="57" y="10"/>
                    </a:cubicBezTo>
                    <a:cubicBezTo>
                      <a:pt x="57" y="7"/>
                      <a:pt x="56" y="5"/>
                      <a:pt x="54" y="3"/>
                    </a:cubicBezTo>
                    <a:cubicBezTo>
                      <a:pt x="52" y="1"/>
                      <a:pt x="50" y="0"/>
                      <a:pt x="47" y="0"/>
                    </a:cubicBezTo>
                    <a:cubicBezTo>
                      <a:pt x="47" y="0"/>
                      <a:pt x="47" y="0"/>
                      <a:pt x="47" y="0"/>
                    </a:cubicBezTo>
                    <a:cubicBezTo>
                      <a:pt x="47" y="0"/>
                      <a:pt x="47" y="0"/>
                      <a:pt x="47" y="0"/>
                    </a:cubicBezTo>
                    <a:cubicBezTo>
                      <a:pt x="29" y="0"/>
                      <a:pt x="29" y="0"/>
                      <a:pt x="29" y="0"/>
                    </a:cubicBezTo>
                    <a:cubicBezTo>
                      <a:pt x="10" y="0"/>
                      <a:pt x="10" y="0"/>
                      <a:pt x="10" y="0"/>
                    </a:cubicBezTo>
                    <a:cubicBezTo>
                      <a:pt x="10" y="0"/>
                      <a:pt x="10" y="0"/>
                      <a:pt x="10" y="0"/>
                    </a:cubicBezTo>
                    <a:cubicBezTo>
                      <a:pt x="10" y="0"/>
                      <a:pt x="10" y="0"/>
                      <a:pt x="10" y="0"/>
                    </a:cubicBezTo>
                    <a:cubicBezTo>
                      <a:pt x="10" y="0"/>
                      <a:pt x="10" y="0"/>
                      <a:pt x="10" y="0"/>
                    </a:cubicBezTo>
                    <a:cubicBezTo>
                      <a:pt x="8" y="0"/>
                      <a:pt x="5" y="1"/>
                      <a:pt x="3" y="3"/>
                    </a:cubicBezTo>
                    <a:cubicBezTo>
                      <a:pt x="3" y="3"/>
                      <a:pt x="3" y="3"/>
                      <a:pt x="3" y="3"/>
                    </a:cubicBezTo>
                    <a:cubicBezTo>
                      <a:pt x="2" y="5"/>
                      <a:pt x="0" y="8"/>
                      <a:pt x="0" y="10"/>
                    </a:cubicBezTo>
                    <a:cubicBezTo>
                      <a:pt x="0" y="10"/>
                      <a:pt x="0" y="10"/>
                      <a:pt x="0" y="10"/>
                    </a:cubicBezTo>
                    <a:cubicBezTo>
                      <a:pt x="0" y="10"/>
                      <a:pt x="0" y="10"/>
                      <a:pt x="0" y="10"/>
                    </a:cubicBezTo>
                    <a:cubicBezTo>
                      <a:pt x="0" y="47"/>
                      <a:pt x="0" y="47"/>
                      <a:pt x="0" y="47"/>
                    </a:cubicBezTo>
                    <a:cubicBezTo>
                      <a:pt x="0" y="47"/>
                      <a:pt x="0" y="47"/>
                      <a:pt x="0" y="47"/>
                    </a:cubicBezTo>
                    <a:cubicBezTo>
                      <a:pt x="0" y="47"/>
                      <a:pt x="0" y="47"/>
                      <a:pt x="0" y="47"/>
                    </a:cubicBezTo>
                    <a:cubicBezTo>
                      <a:pt x="0" y="47"/>
                      <a:pt x="0" y="47"/>
                      <a:pt x="0" y="47"/>
                    </a:cubicBezTo>
                    <a:cubicBezTo>
                      <a:pt x="0" y="49"/>
                      <a:pt x="2" y="52"/>
                      <a:pt x="3" y="54"/>
                    </a:cubicBezTo>
                    <a:cubicBezTo>
                      <a:pt x="5" y="56"/>
                      <a:pt x="8" y="57"/>
                      <a:pt x="10" y="57"/>
                    </a:cubicBezTo>
                    <a:cubicBezTo>
                      <a:pt x="10" y="57"/>
                      <a:pt x="10" y="57"/>
                      <a:pt x="10" y="57"/>
                    </a:cubicBezTo>
                    <a:cubicBezTo>
                      <a:pt x="10" y="57"/>
                      <a:pt x="10" y="57"/>
                      <a:pt x="10" y="57"/>
                    </a:cubicBezTo>
                    <a:cubicBezTo>
                      <a:pt x="29" y="57"/>
                      <a:pt x="29" y="57"/>
                      <a:pt x="29" y="57"/>
                    </a:cubicBezTo>
                    <a:cubicBezTo>
                      <a:pt x="47" y="57"/>
                      <a:pt x="47" y="57"/>
                      <a:pt x="47" y="57"/>
                    </a:cubicBezTo>
                    <a:cubicBezTo>
                      <a:pt x="47" y="57"/>
                      <a:pt x="47" y="57"/>
                      <a:pt x="47" y="57"/>
                    </a:cubicBezTo>
                    <a:cubicBezTo>
                      <a:pt x="47" y="57"/>
                      <a:pt x="47" y="57"/>
                      <a:pt x="47" y="57"/>
                    </a:cubicBezTo>
                    <a:cubicBezTo>
                      <a:pt x="47" y="57"/>
                      <a:pt x="47" y="57"/>
                      <a:pt x="47" y="57"/>
                    </a:cubicBezTo>
                    <a:cubicBezTo>
                      <a:pt x="50" y="57"/>
                      <a:pt x="52" y="56"/>
                      <a:pt x="54" y="54"/>
                    </a:cubicBezTo>
                    <a:cubicBezTo>
                      <a:pt x="56" y="52"/>
                      <a:pt x="57" y="49"/>
                      <a:pt x="57" y="47"/>
                    </a:cubicBezTo>
                    <a:cubicBezTo>
                      <a:pt x="57" y="47"/>
                      <a:pt x="57" y="47"/>
                      <a:pt x="57" y="47"/>
                    </a:cubicBezTo>
                    <a:cubicBezTo>
                      <a:pt x="57" y="47"/>
                      <a:pt x="57" y="47"/>
                      <a:pt x="57" y="47"/>
                    </a:cubicBezTo>
                    <a:cubicBezTo>
                      <a:pt x="57" y="10"/>
                      <a:pt x="57" y="10"/>
                      <a:pt x="57" y="10"/>
                    </a:cubicBezTo>
                    <a:cubicBezTo>
                      <a:pt x="57" y="10"/>
                      <a:pt x="57" y="10"/>
                      <a:pt x="57" y="10"/>
                    </a:cubicBezTo>
                    <a:close/>
                    <a:moveTo>
                      <a:pt x="46" y="46"/>
                    </a:moveTo>
                    <a:cubicBezTo>
                      <a:pt x="29" y="46"/>
                      <a:pt x="29" y="46"/>
                      <a:pt x="29" y="46"/>
                    </a:cubicBezTo>
                    <a:cubicBezTo>
                      <a:pt x="11" y="46"/>
                      <a:pt x="11" y="46"/>
                      <a:pt x="11" y="46"/>
                    </a:cubicBezTo>
                    <a:cubicBezTo>
                      <a:pt x="11" y="11"/>
                      <a:pt x="11" y="11"/>
                      <a:pt x="11" y="11"/>
                    </a:cubicBezTo>
                    <a:cubicBezTo>
                      <a:pt x="29" y="11"/>
                      <a:pt x="29" y="11"/>
                      <a:pt x="29" y="11"/>
                    </a:cubicBezTo>
                    <a:cubicBezTo>
                      <a:pt x="46" y="11"/>
                      <a:pt x="46" y="11"/>
                      <a:pt x="46" y="11"/>
                    </a:cubicBezTo>
                    <a:lnTo>
                      <a:pt x="46"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
                <a:extLst>
                  <a:ext uri="{FF2B5EF4-FFF2-40B4-BE49-F238E27FC236}">
                    <a16:creationId xmlns:a16="http://schemas.microsoft.com/office/drawing/2014/main" id="{9490CA87-5CB5-4F13-B2AC-6DC39FE5F6AC}"/>
                  </a:ext>
                </a:extLst>
              </p:cNvPr>
              <p:cNvSpPr>
                <a:spLocks noEditPoints="1"/>
              </p:cNvSpPr>
              <p:nvPr/>
            </p:nvSpPr>
            <p:spPr bwMode="auto">
              <a:xfrm>
                <a:off x="576263" y="1119188"/>
                <a:ext cx="168275" cy="163513"/>
              </a:xfrm>
              <a:custGeom>
                <a:avLst/>
                <a:gdLst>
                  <a:gd name="T0" fmla="*/ 57 w 57"/>
                  <a:gd name="T1" fmla="*/ 10 h 56"/>
                  <a:gd name="T2" fmla="*/ 54 w 57"/>
                  <a:gd name="T3" fmla="*/ 3 h 56"/>
                  <a:gd name="T4" fmla="*/ 47 w 57"/>
                  <a:gd name="T5" fmla="*/ 0 h 56"/>
                  <a:gd name="T6" fmla="*/ 47 w 57"/>
                  <a:gd name="T7" fmla="*/ 0 h 56"/>
                  <a:gd name="T8" fmla="*/ 47 w 57"/>
                  <a:gd name="T9" fmla="*/ 0 h 56"/>
                  <a:gd name="T10" fmla="*/ 29 w 57"/>
                  <a:gd name="T11" fmla="*/ 0 h 56"/>
                  <a:gd name="T12" fmla="*/ 10 w 57"/>
                  <a:gd name="T13" fmla="*/ 0 h 56"/>
                  <a:gd name="T14" fmla="*/ 10 w 57"/>
                  <a:gd name="T15" fmla="*/ 0 h 56"/>
                  <a:gd name="T16" fmla="*/ 10 w 57"/>
                  <a:gd name="T17" fmla="*/ 0 h 56"/>
                  <a:gd name="T18" fmla="*/ 10 w 57"/>
                  <a:gd name="T19" fmla="*/ 0 h 56"/>
                  <a:gd name="T20" fmla="*/ 3 w 57"/>
                  <a:gd name="T21" fmla="*/ 3 h 56"/>
                  <a:gd name="T22" fmla="*/ 3 w 57"/>
                  <a:gd name="T23" fmla="*/ 3 h 56"/>
                  <a:gd name="T24" fmla="*/ 0 w 57"/>
                  <a:gd name="T25" fmla="*/ 10 h 56"/>
                  <a:gd name="T26" fmla="*/ 0 w 57"/>
                  <a:gd name="T27" fmla="*/ 10 h 56"/>
                  <a:gd name="T28" fmla="*/ 0 w 57"/>
                  <a:gd name="T29" fmla="*/ 10 h 56"/>
                  <a:gd name="T30" fmla="*/ 0 w 57"/>
                  <a:gd name="T31" fmla="*/ 46 h 56"/>
                  <a:gd name="T32" fmla="*/ 0 w 57"/>
                  <a:gd name="T33" fmla="*/ 46 h 56"/>
                  <a:gd name="T34" fmla="*/ 0 w 57"/>
                  <a:gd name="T35" fmla="*/ 46 h 56"/>
                  <a:gd name="T36" fmla="*/ 0 w 57"/>
                  <a:gd name="T37" fmla="*/ 46 h 56"/>
                  <a:gd name="T38" fmla="*/ 3 w 57"/>
                  <a:gd name="T39" fmla="*/ 53 h 56"/>
                  <a:gd name="T40" fmla="*/ 10 w 57"/>
                  <a:gd name="T41" fmla="*/ 56 h 56"/>
                  <a:gd name="T42" fmla="*/ 10 w 57"/>
                  <a:gd name="T43" fmla="*/ 56 h 56"/>
                  <a:gd name="T44" fmla="*/ 10 w 57"/>
                  <a:gd name="T45" fmla="*/ 56 h 56"/>
                  <a:gd name="T46" fmla="*/ 29 w 57"/>
                  <a:gd name="T47" fmla="*/ 56 h 56"/>
                  <a:gd name="T48" fmla="*/ 47 w 57"/>
                  <a:gd name="T49" fmla="*/ 56 h 56"/>
                  <a:gd name="T50" fmla="*/ 47 w 57"/>
                  <a:gd name="T51" fmla="*/ 56 h 56"/>
                  <a:gd name="T52" fmla="*/ 47 w 57"/>
                  <a:gd name="T53" fmla="*/ 56 h 56"/>
                  <a:gd name="T54" fmla="*/ 47 w 57"/>
                  <a:gd name="T55" fmla="*/ 56 h 56"/>
                  <a:gd name="T56" fmla="*/ 54 w 57"/>
                  <a:gd name="T57" fmla="*/ 53 h 56"/>
                  <a:gd name="T58" fmla="*/ 57 w 57"/>
                  <a:gd name="T59" fmla="*/ 46 h 56"/>
                  <a:gd name="T60" fmla="*/ 57 w 57"/>
                  <a:gd name="T61" fmla="*/ 46 h 56"/>
                  <a:gd name="T62" fmla="*/ 57 w 57"/>
                  <a:gd name="T63" fmla="*/ 46 h 56"/>
                  <a:gd name="T64" fmla="*/ 57 w 57"/>
                  <a:gd name="T65" fmla="*/ 10 h 56"/>
                  <a:gd name="T66" fmla="*/ 57 w 57"/>
                  <a:gd name="T67" fmla="*/ 10 h 56"/>
                  <a:gd name="T68" fmla="*/ 57 w 57"/>
                  <a:gd name="T69" fmla="*/ 10 h 56"/>
                  <a:gd name="T70" fmla="*/ 46 w 57"/>
                  <a:gd name="T71" fmla="*/ 46 h 56"/>
                  <a:gd name="T72" fmla="*/ 29 w 57"/>
                  <a:gd name="T73" fmla="*/ 46 h 56"/>
                  <a:gd name="T74" fmla="*/ 11 w 57"/>
                  <a:gd name="T75" fmla="*/ 46 h 56"/>
                  <a:gd name="T76" fmla="*/ 11 w 57"/>
                  <a:gd name="T77" fmla="*/ 10 h 56"/>
                  <a:gd name="T78" fmla="*/ 29 w 57"/>
                  <a:gd name="T79" fmla="*/ 10 h 56"/>
                  <a:gd name="T80" fmla="*/ 46 w 57"/>
                  <a:gd name="T81" fmla="*/ 10 h 56"/>
                  <a:gd name="T82" fmla="*/ 46 w 57"/>
                  <a:gd name="T83"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56">
                    <a:moveTo>
                      <a:pt x="57" y="10"/>
                    </a:moveTo>
                    <a:cubicBezTo>
                      <a:pt x="57" y="7"/>
                      <a:pt x="56" y="5"/>
                      <a:pt x="54" y="3"/>
                    </a:cubicBezTo>
                    <a:cubicBezTo>
                      <a:pt x="52" y="1"/>
                      <a:pt x="50" y="0"/>
                      <a:pt x="47" y="0"/>
                    </a:cubicBezTo>
                    <a:cubicBezTo>
                      <a:pt x="47" y="0"/>
                      <a:pt x="47" y="0"/>
                      <a:pt x="47" y="0"/>
                    </a:cubicBezTo>
                    <a:cubicBezTo>
                      <a:pt x="47" y="0"/>
                      <a:pt x="47" y="0"/>
                      <a:pt x="47" y="0"/>
                    </a:cubicBezTo>
                    <a:cubicBezTo>
                      <a:pt x="29" y="0"/>
                      <a:pt x="29" y="0"/>
                      <a:pt x="29" y="0"/>
                    </a:cubicBezTo>
                    <a:cubicBezTo>
                      <a:pt x="10" y="0"/>
                      <a:pt x="10" y="0"/>
                      <a:pt x="10" y="0"/>
                    </a:cubicBezTo>
                    <a:cubicBezTo>
                      <a:pt x="10" y="0"/>
                      <a:pt x="10" y="0"/>
                      <a:pt x="10" y="0"/>
                    </a:cubicBezTo>
                    <a:cubicBezTo>
                      <a:pt x="10" y="0"/>
                      <a:pt x="10" y="0"/>
                      <a:pt x="10" y="0"/>
                    </a:cubicBezTo>
                    <a:cubicBezTo>
                      <a:pt x="10" y="0"/>
                      <a:pt x="10" y="0"/>
                      <a:pt x="10" y="0"/>
                    </a:cubicBezTo>
                    <a:cubicBezTo>
                      <a:pt x="8" y="0"/>
                      <a:pt x="5" y="1"/>
                      <a:pt x="3" y="3"/>
                    </a:cubicBezTo>
                    <a:cubicBezTo>
                      <a:pt x="3" y="3"/>
                      <a:pt x="3" y="3"/>
                      <a:pt x="3" y="3"/>
                    </a:cubicBezTo>
                    <a:cubicBezTo>
                      <a:pt x="2" y="5"/>
                      <a:pt x="0" y="7"/>
                      <a:pt x="0" y="10"/>
                    </a:cubicBezTo>
                    <a:cubicBezTo>
                      <a:pt x="0" y="10"/>
                      <a:pt x="0" y="10"/>
                      <a:pt x="0" y="10"/>
                    </a:cubicBezTo>
                    <a:cubicBezTo>
                      <a:pt x="0" y="10"/>
                      <a:pt x="0" y="10"/>
                      <a:pt x="0" y="10"/>
                    </a:cubicBezTo>
                    <a:cubicBezTo>
                      <a:pt x="0" y="46"/>
                      <a:pt x="0" y="46"/>
                      <a:pt x="0" y="46"/>
                    </a:cubicBezTo>
                    <a:cubicBezTo>
                      <a:pt x="0" y="46"/>
                      <a:pt x="0" y="46"/>
                      <a:pt x="0" y="46"/>
                    </a:cubicBezTo>
                    <a:cubicBezTo>
                      <a:pt x="0" y="46"/>
                      <a:pt x="0" y="46"/>
                      <a:pt x="0" y="46"/>
                    </a:cubicBezTo>
                    <a:cubicBezTo>
                      <a:pt x="0" y="46"/>
                      <a:pt x="0" y="46"/>
                      <a:pt x="0" y="46"/>
                    </a:cubicBezTo>
                    <a:cubicBezTo>
                      <a:pt x="0" y="49"/>
                      <a:pt x="2" y="52"/>
                      <a:pt x="3" y="53"/>
                    </a:cubicBezTo>
                    <a:cubicBezTo>
                      <a:pt x="5" y="55"/>
                      <a:pt x="8" y="56"/>
                      <a:pt x="10" y="56"/>
                    </a:cubicBezTo>
                    <a:cubicBezTo>
                      <a:pt x="10" y="56"/>
                      <a:pt x="10" y="56"/>
                      <a:pt x="10" y="56"/>
                    </a:cubicBezTo>
                    <a:cubicBezTo>
                      <a:pt x="10" y="56"/>
                      <a:pt x="10" y="56"/>
                      <a:pt x="10" y="56"/>
                    </a:cubicBezTo>
                    <a:cubicBezTo>
                      <a:pt x="29" y="56"/>
                      <a:pt x="29" y="56"/>
                      <a:pt x="29" y="56"/>
                    </a:cubicBezTo>
                    <a:cubicBezTo>
                      <a:pt x="47" y="56"/>
                      <a:pt x="47" y="56"/>
                      <a:pt x="47" y="56"/>
                    </a:cubicBezTo>
                    <a:cubicBezTo>
                      <a:pt x="47" y="56"/>
                      <a:pt x="47" y="56"/>
                      <a:pt x="47" y="56"/>
                    </a:cubicBezTo>
                    <a:cubicBezTo>
                      <a:pt x="47" y="56"/>
                      <a:pt x="47" y="56"/>
                      <a:pt x="47" y="56"/>
                    </a:cubicBezTo>
                    <a:cubicBezTo>
                      <a:pt x="47" y="56"/>
                      <a:pt x="47" y="56"/>
                      <a:pt x="47" y="56"/>
                    </a:cubicBezTo>
                    <a:cubicBezTo>
                      <a:pt x="50" y="56"/>
                      <a:pt x="52" y="55"/>
                      <a:pt x="54" y="53"/>
                    </a:cubicBezTo>
                    <a:cubicBezTo>
                      <a:pt x="56" y="52"/>
                      <a:pt x="57" y="49"/>
                      <a:pt x="57" y="46"/>
                    </a:cubicBezTo>
                    <a:cubicBezTo>
                      <a:pt x="57" y="46"/>
                      <a:pt x="57" y="46"/>
                      <a:pt x="57" y="46"/>
                    </a:cubicBezTo>
                    <a:cubicBezTo>
                      <a:pt x="57" y="46"/>
                      <a:pt x="57" y="46"/>
                      <a:pt x="57" y="46"/>
                    </a:cubicBezTo>
                    <a:cubicBezTo>
                      <a:pt x="57" y="10"/>
                      <a:pt x="57" y="10"/>
                      <a:pt x="57" y="10"/>
                    </a:cubicBezTo>
                    <a:cubicBezTo>
                      <a:pt x="57" y="10"/>
                      <a:pt x="57" y="10"/>
                      <a:pt x="57" y="10"/>
                    </a:cubicBezTo>
                    <a:cubicBezTo>
                      <a:pt x="57" y="10"/>
                      <a:pt x="57" y="10"/>
                      <a:pt x="57" y="10"/>
                    </a:cubicBezTo>
                    <a:close/>
                    <a:moveTo>
                      <a:pt x="46" y="46"/>
                    </a:moveTo>
                    <a:cubicBezTo>
                      <a:pt x="29" y="46"/>
                      <a:pt x="29" y="46"/>
                      <a:pt x="29" y="46"/>
                    </a:cubicBezTo>
                    <a:cubicBezTo>
                      <a:pt x="11" y="46"/>
                      <a:pt x="11" y="46"/>
                      <a:pt x="11" y="46"/>
                    </a:cubicBezTo>
                    <a:cubicBezTo>
                      <a:pt x="11" y="10"/>
                      <a:pt x="11" y="10"/>
                      <a:pt x="11" y="10"/>
                    </a:cubicBezTo>
                    <a:cubicBezTo>
                      <a:pt x="29" y="10"/>
                      <a:pt x="29" y="10"/>
                      <a:pt x="29" y="10"/>
                    </a:cubicBezTo>
                    <a:cubicBezTo>
                      <a:pt x="46" y="10"/>
                      <a:pt x="46" y="10"/>
                      <a:pt x="46" y="10"/>
                    </a:cubicBezTo>
                    <a:lnTo>
                      <a:pt x="46"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
                <a:extLst>
                  <a:ext uri="{FF2B5EF4-FFF2-40B4-BE49-F238E27FC236}">
                    <a16:creationId xmlns:a16="http://schemas.microsoft.com/office/drawing/2014/main" id="{B8200EF8-A918-4A49-B056-834D197A05B3}"/>
                  </a:ext>
                </a:extLst>
              </p:cNvPr>
              <p:cNvSpPr>
                <a:spLocks noEditPoints="1"/>
              </p:cNvSpPr>
              <p:nvPr/>
            </p:nvSpPr>
            <p:spPr bwMode="auto">
              <a:xfrm>
                <a:off x="576263" y="1354138"/>
                <a:ext cx="168275" cy="165100"/>
              </a:xfrm>
              <a:custGeom>
                <a:avLst/>
                <a:gdLst>
                  <a:gd name="T0" fmla="*/ 57 w 57"/>
                  <a:gd name="T1" fmla="*/ 10 h 56"/>
                  <a:gd name="T2" fmla="*/ 54 w 57"/>
                  <a:gd name="T3" fmla="*/ 3 h 56"/>
                  <a:gd name="T4" fmla="*/ 47 w 57"/>
                  <a:gd name="T5" fmla="*/ 0 h 56"/>
                  <a:gd name="T6" fmla="*/ 47 w 57"/>
                  <a:gd name="T7" fmla="*/ 0 h 56"/>
                  <a:gd name="T8" fmla="*/ 47 w 57"/>
                  <a:gd name="T9" fmla="*/ 0 h 56"/>
                  <a:gd name="T10" fmla="*/ 29 w 57"/>
                  <a:gd name="T11" fmla="*/ 0 h 56"/>
                  <a:gd name="T12" fmla="*/ 10 w 57"/>
                  <a:gd name="T13" fmla="*/ 0 h 56"/>
                  <a:gd name="T14" fmla="*/ 10 w 57"/>
                  <a:gd name="T15" fmla="*/ 0 h 56"/>
                  <a:gd name="T16" fmla="*/ 10 w 57"/>
                  <a:gd name="T17" fmla="*/ 0 h 56"/>
                  <a:gd name="T18" fmla="*/ 10 w 57"/>
                  <a:gd name="T19" fmla="*/ 0 h 56"/>
                  <a:gd name="T20" fmla="*/ 3 w 57"/>
                  <a:gd name="T21" fmla="*/ 3 h 56"/>
                  <a:gd name="T22" fmla="*/ 3 w 57"/>
                  <a:gd name="T23" fmla="*/ 3 h 56"/>
                  <a:gd name="T24" fmla="*/ 0 w 57"/>
                  <a:gd name="T25" fmla="*/ 10 h 56"/>
                  <a:gd name="T26" fmla="*/ 0 w 57"/>
                  <a:gd name="T27" fmla="*/ 10 h 56"/>
                  <a:gd name="T28" fmla="*/ 0 w 57"/>
                  <a:gd name="T29" fmla="*/ 10 h 56"/>
                  <a:gd name="T30" fmla="*/ 0 w 57"/>
                  <a:gd name="T31" fmla="*/ 46 h 56"/>
                  <a:gd name="T32" fmla="*/ 0 w 57"/>
                  <a:gd name="T33" fmla="*/ 46 h 56"/>
                  <a:gd name="T34" fmla="*/ 0 w 57"/>
                  <a:gd name="T35" fmla="*/ 46 h 56"/>
                  <a:gd name="T36" fmla="*/ 0 w 57"/>
                  <a:gd name="T37" fmla="*/ 46 h 56"/>
                  <a:gd name="T38" fmla="*/ 3 w 57"/>
                  <a:gd name="T39" fmla="*/ 53 h 56"/>
                  <a:gd name="T40" fmla="*/ 10 w 57"/>
                  <a:gd name="T41" fmla="*/ 56 h 56"/>
                  <a:gd name="T42" fmla="*/ 10 w 57"/>
                  <a:gd name="T43" fmla="*/ 56 h 56"/>
                  <a:gd name="T44" fmla="*/ 10 w 57"/>
                  <a:gd name="T45" fmla="*/ 56 h 56"/>
                  <a:gd name="T46" fmla="*/ 29 w 57"/>
                  <a:gd name="T47" fmla="*/ 56 h 56"/>
                  <a:gd name="T48" fmla="*/ 47 w 57"/>
                  <a:gd name="T49" fmla="*/ 56 h 56"/>
                  <a:gd name="T50" fmla="*/ 47 w 57"/>
                  <a:gd name="T51" fmla="*/ 56 h 56"/>
                  <a:gd name="T52" fmla="*/ 47 w 57"/>
                  <a:gd name="T53" fmla="*/ 56 h 56"/>
                  <a:gd name="T54" fmla="*/ 47 w 57"/>
                  <a:gd name="T55" fmla="*/ 56 h 56"/>
                  <a:gd name="T56" fmla="*/ 54 w 57"/>
                  <a:gd name="T57" fmla="*/ 53 h 56"/>
                  <a:gd name="T58" fmla="*/ 57 w 57"/>
                  <a:gd name="T59" fmla="*/ 46 h 56"/>
                  <a:gd name="T60" fmla="*/ 57 w 57"/>
                  <a:gd name="T61" fmla="*/ 46 h 56"/>
                  <a:gd name="T62" fmla="*/ 57 w 57"/>
                  <a:gd name="T63" fmla="*/ 46 h 56"/>
                  <a:gd name="T64" fmla="*/ 57 w 57"/>
                  <a:gd name="T65" fmla="*/ 10 h 56"/>
                  <a:gd name="T66" fmla="*/ 57 w 57"/>
                  <a:gd name="T67" fmla="*/ 10 h 56"/>
                  <a:gd name="T68" fmla="*/ 57 w 57"/>
                  <a:gd name="T69" fmla="*/ 10 h 56"/>
                  <a:gd name="T70" fmla="*/ 46 w 57"/>
                  <a:gd name="T71" fmla="*/ 46 h 56"/>
                  <a:gd name="T72" fmla="*/ 29 w 57"/>
                  <a:gd name="T73" fmla="*/ 46 h 56"/>
                  <a:gd name="T74" fmla="*/ 11 w 57"/>
                  <a:gd name="T75" fmla="*/ 46 h 56"/>
                  <a:gd name="T76" fmla="*/ 11 w 57"/>
                  <a:gd name="T77" fmla="*/ 10 h 56"/>
                  <a:gd name="T78" fmla="*/ 29 w 57"/>
                  <a:gd name="T79" fmla="*/ 10 h 56"/>
                  <a:gd name="T80" fmla="*/ 46 w 57"/>
                  <a:gd name="T81" fmla="*/ 10 h 56"/>
                  <a:gd name="T82" fmla="*/ 46 w 57"/>
                  <a:gd name="T83"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56">
                    <a:moveTo>
                      <a:pt x="57" y="10"/>
                    </a:moveTo>
                    <a:cubicBezTo>
                      <a:pt x="57" y="7"/>
                      <a:pt x="56" y="4"/>
                      <a:pt x="54" y="3"/>
                    </a:cubicBezTo>
                    <a:cubicBezTo>
                      <a:pt x="52" y="1"/>
                      <a:pt x="50" y="0"/>
                      <a:pt x="47" y="0"/>
                    </a:cubicBezTo>
                    <a:cubicBezTo>
                      <a:pt x="47" y="0"/>
                      <a:pt x="47" y="0"/>
                      <a:pt x="47" y="0"/>
                    </a:cubicBezTo>
                    <a:cubicBezTo>
                      <a:pt x="47" y="0"/>
                      <a:pt x="47" y="0"/>
                      <a:pt x="47" y="0"/>
                    </a:cubicBezTo>
                    <a:cubicBezTo>
                      <a:pt x="29" y="0"/>
                      <a:pt x="29" y="0"/>
                      <a:pt x="29" y="0"/>
                    </a:cubicBezTo>
                    <a:cubicBezTo>
                      <a:pt x="10" y="0"/>
                      <a:pt x="10" y="0"/>
                      <a:pt x="10" y="0"/>
                    </a:cubicBezTo>
                    <a:cubicBezTo>
                      <a:pt x="10" y="0"/>
                      <a:pt x="10" y="0"/>
                      <a:pt x="10" y="0"/>
                    </a:cubicBezTo>
                    <a:cubicBezTo>
                      <a:pt x="10" y="0"/>
                      <a:pt x="10" y="0"/>
                      <a:pt x="10" y="0"/>
                    </a:cubicBezTo>
                    <a:cubicBezTo>
                      <a:pt x="10" y="0"/>
                      <a:pt x="10" y="0"/>
                      <a:pt x="10" y="0"/>
                    </a:cubicBezTo>
                    <a:cubicBezTo>
                      <a:pt x="8" y="0"/>
                      <a:pt x="5" y="1"/>
                      <a:pt x="3" y="3"/>
                    </a:cubicBezTo>
                    <a:cubicBezTo>
                      <a:pt x="3" y="3"/>
                      <a:pt x="3" y="3"/>
                      <a:pt x="3" y="3"/>
                    </a:cubicBezTo>
                    <a:cubicBezTo>
                      <a:pt x="2" y="4"/>
                      <a:pt x="0" y="7"/>
                      <a:pt x="0" y="10"/>
                    </a:cubicBezTo>
                    <a:cubicBezTo>
                      <a:pt x="0" y="10"/>
                      <a:pt x="0" y="10"/>
                      <a:pt x="0" y="10"/>
                    </a:cubicBezTo>
                    <a:cubicBezTo>
                      <a:pt x="0" y="10"/>
                      <a:pt x="0" y="10"/>
                      <a:pt x="0" y="10"/>
                    </a:cubicBezTo>
                    <a:cubicBezTo>
                      <a:pt x="0" y="46"/>
                      <a:pt x="0" y="46"/>
                      <a:pt x="0" y="46"/>
                    </a:cubicBezTo>
                    <a:cubicBezTo>
                      <a:pt x="0" y="46"/>
                      <a:pt x="0" y="46"/>
                      <a:pt x="0" y="46"/>
                    </a:cubicBezTo>
                    <a:cubicBezTo>
                      <a:pt x="0" y="46"/>
                      <a:pt x="0" y="46"/>
                      <a:pt x="0" y="46"/>
                    </a:cubicBezTo>
                    <a:cubicBezTo>
                      <a:pt x="0" y="46"/>
                      <a:pt x="0" y="46"/>
                      <a:pt x="0" y="46"/>
                    </a:cubicBezTo>
                    <a:cubicBezTo>
                      <a:pt x="0" y="49"/>
                      <a:pt x="2" y="51"/>
                      <a:pt x="3" y="53"/>
                    </a:cubicBezTo>
                    <a:cubicBezTo>
                      <a:pt x="5" y="55"/>
                      <a:pt x="8" y="56"/>
                      <a:pt x="10" y="56"/>
                    </a:cubicBezTo>
                    <a:cubicBezTo>
                      <a:pt x="10" y="56"/>
                      <a:pt x="10" y="56"/>
                      <a:pt x="10" y="56"/>
                    </a:cubicBezTo>
                    <a:cubicBezTo>
                      <a:pt x="10" y="56"/>
                      <a:pt x="10" y="56"/>
                      <a:pt x="10" y="56"/>
                    </a:cubicBezTo>
                    <a:cubicBezTo>
                      <a:pt x="29" y="56"/>
                      <a:pt x="29" y="56"/>
                      <a:pt x="29" y="56"/>
                    </a:cubicBezTo>
                    <a:cubicBezTo>
                      <a:pt x="47" y="56"/>
                      <a:pt x="47" y="56"/>
                      <a:pt x="47" y="56"/>
                    </a:cubicBezTo>
                    <a:cubicBezTo>
                      <a:pt x="47" y="56"/>
                      <a:pt x="47" y="56"/>
                      <a:pt x="47" y="56"/>
                    </a:cubicBezTo>
                    <a:cubicBezTo>
                      <a:pt x="47" y="56"/>
                      <a:pt x="47" y="56"/>
                      <a:pt x="47" y="56"/>
                    </a:cubicBezTo>
                    <a:cubicBezTo>
                      <a:pt x="47" y="56"/>
                      <a:pt x="47" y="56"/>
                      <a:pt x="47" y="56"/>
                    </a:cubicBezTo>
                    <a:cubicBezTo>
                      <a:pt x="50" y="56"/>
                      <a:pt x="52" y="55"/>
                      <a:pt x="54" y="53"/>
                    </a:cubicBezTo>
                    <a:cubicBezTo>
                      <a:pt x="56" y="51"/>
                      <a:pt x="57" y="49"/>
                      <a:pt x="57" y="46"/>
                    </a:cubicBezTo>
                    <a:cubicBezTo>
                      <a:pt x="57" y="46"/>
                      <a:pt x="57" y="46"/>
                      <a:pt x="57" y="46"/>
                    </a:cubicBezTo>
                    <a:cubicBezTo>
                      <a:pt x="57" y="46"/>
                      <a:pt x="57" y="46"/>
                      <a:pt x="57" y="46"/>
                    </a:cubicBezTo>
                    <a:cubicBezTo>
                      <a:pt x="57" y="10"/>
                      <a:pt x="57" y="10"/>
                      <a:pt x="57" y="10"/>
                    </a:cubicBezTo>
                    <a:cubicBezTo>
                      <a:pt x="57" y="10"/>
                      <a:pt x="57" y="10"/>
                      <a:pt x="57" y="10"/>
                    </a:cubicBezTo>
                    <a:cubicBezTo>
                      <a:pt x="57" y="10"/>
                      <a:pt x="57" y="10"/>
                      <a:pt x="57" y="10"/>
                    </a:cubicBezTo>
                    <a:close/>
                    <a:moveTo>
                      <a:pt x="46" y="46"/>
                    </a:moveTo>
                    <a:cubicBezTo>
                      <a:pt x="29" y="46"/>
                      <a:pt x="29" y="46"/>
                      <a:pt x="29" y="46"/>
                    </a:cubicBezTo>
                    <a:cubicBezTo>
                      <a:pt x="11" y="46"/>
                      <a:pt x="11" y="46"/>
                      <a:pt x="11" y="46"/>
                    </a:cubicBezTo>
                    <a:cubicBezTo>
                      <a:pt x="11" y="10"/>
                      <a:pt x="11" y="10"/>
                      <a:pt x="11" y="10"/>
                    </a:cubicBezTo>
                    <a:cubicBezTo>
                      <a:pt x="29" y="10"/>
                      <a:pt x="29" y="10"/>
                      <a:pt x="29" y="10"/>
                    </a:cubicBezTo>
                    <a:cubicBezTo>
                      <a:pt x="46" y="10"/>
                      <a:pt x="46" y="10"/>
                      <a:pt x="46" y="10"/>
                    </a:cubicBezTo>
                    <a:lnTo>
                      <a:pt x="46"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0">
                <a:extLst>
                  <a:ext uri="{FF2B5EF4-FFF2-40B4-BE49-F238E27FC236}">
                    <a16:creationId xmlns:a16="http://schemas.microsoft.com/office/drawing/2014/main" id="{884CE145-7D31-41B1-91F4-F717E2F48A39}"/>
                  </a:ext>
                </a:extLst>
              </p:cNvPr>
              <p:cNvSpPr>
                <a:spLocks/>
              </p:cNvSpPr>
              <p:nvPr/>
            </p:nvSpPr>
            <p:spPr bwMode="auto">
              <a:xfrm>
                <a:off x="814388" y="950913"/>
                <a:ext cx="512763" cy="31750"/>
              </a:xfrm>
              <a:custGeom>
                <a:avLst/>
                <a:gdLst>
                  <a:gd name="T0" fmla="*/ 6 w 174"/>
                  <a:gd name="T1" fmla="*/ 11 h 11"/>
                  <a:gd name="T2" fmla="*/ 0 w 174"/>
                  <a:gd name="T3" fmla="*/ 5 h 11"/>
                  <a:gd name="T4" fmla="*/ 6 w 174"/>
                  <a:gd name="T5" fmla="*/ 0 h 11"/>
                  <a:gd name="T6" fmla="*/ 169 w 174"/>
                  <a:gd name="T7" fmla="*/ 0 h 11"/>
                  <a:gd name="T8" fmla="*/ 174 w 174"/>
                  <a:gd name="T9" fmla="*/ 5 h 11"/>
                  <a:gd name="T10" fmla="*/ 169 w 174"/>
                  <a:gd name="T11" fmla="*/ 11 h 11"/>
                  <a:gd name="T12" fmla="*/ 6 w 17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74" h="11">
                    <a:moveTo>
                      <a:pt x="6" y="11"/>
                    </a:moveTo>
                    <a:cubicBezTo>
                      <a:pt x="3" y="11"/>
                      <a:pt x="0" y="8"/>
                      <a:pt x="0" y="5"/>
                    </a:cubicBezTo>
                    <a:cubicBezTo>
                      <a:pt x="0" y="3"/>
                      <a:pt x="3" y="0"/>
                      <a:pt x="6" y="0"/>
                    </a:cubicBezTo>
                    <a:cubicBezTo>
                      <a:pt x="169" y="0"/>
                      <a:pt x="169" y="0"/>
                      <a:pt x="169" y="0"/>
                    </a:cubicBezTo>
                    <a:cubicBezTo>
                      <a:pt x="172" y="0"/>
                      <a:pt x="174" y="3"/>
                      <a:pt x="174" y="5"/>
                    </a:cubicBezTo>
                    <a:cubicBezTo>
                      <a:pt x="174" y="8"/>
                      <a:pt x="172" y="11"/>
                      <a:pt x="169" y="11"/>
                    </a:cubicBezTo>
                    <a:lnTo>
                      <a:pt x="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1">
                <a:extLst>
                  <a:ext uri="{FF2B5EF4-FFF2-40B4-BE49-F238E27FC236}">
                    <a16:creationId xmlns:a16="http://schemas.microsoft.com/office/drawing/2014/main" id="{1F3B4F72-8ACA-4777-BD77-C06BE8B93FB3}"/>
                  </a:ext>
                </a:extLst>
              </p:cNvPr>
              <p:cNvSpPr>
                <a:spLocks/>
              </p:cNvSpPr>
              <p:nvPr/>
            </p:nvSpPr>
            <p:spPr bwMode="auto">
              <a:xfrm>
                <a:off x="814388" y="1185863"/>
                <a:ext cx="512763" cy="30163"/>
              </a:xfrm>
              <a:custGeom>
                <a:avLst/>
                <a:gdLst>
                  <a:gd name="T0" fmla="*/ 6 w 174"/>
                  <a:gd name="T1" fmla="*/ 10 h 10"/>
                  <a:gd name="T2" fmla="*/ 0 w 174"/>
                  <a:gd name="T3" fmla="*/ 5 h 10"/>
                  <a:gd name="T4" fmla="*/ 6 w 174"/>
                  <a:gd name="T5" fmla="*/ 0 h 10"/>
                  <a:gd name="T6" fmla="*/ 169 w 174"/>
                  <a:gd name="T7" fmla="*/ 0 h 10"/>
                  <a:gd name="T8" fmla="*/ 174 w 174"/>
                  <a:gd name="T9" fmla="*/ 5 h 10"/>
                  <a:gd name="T10" fmla="*/ 169 w 174"/>
                  <a:gd name="T11" fmla="*/ 10 h 10"/>
                  <a:gd name="T12" fmla="*/ 6 w 17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74" h="10">
                    <a:moveTo>
                      <a:pt x="6" y="10"/>
                    </a:moveTo>
                    <a:cubicBezTo>
                      <a:pt x="3" y="10"/>
                      <a:pt x="0" y="8"/>
                      <a:pt x="0" y="5"/>
                    </a:cubicBezTo>
                    <a:cubicBezTo>
                      <a:pt x="0" y="2"/>
                      <a:pt x="3" y="0"/>
                      <a:pt x="6" y="0"/>
                    </a:cubicBezTo>
                    <a:cubicBezTo>
                      <a:pt x="169" y="0"/>
                      <a:pt x="169" y="0"/>
                      <a:pt x="169" y="0"/>
                    </a:cubicBezTo>
                    <a:cubicBezTo>
                      <a:pt x="172" y="0"/>
                      <a:pt x="174" y="2"/>
                      <a:pt x="174" y="5"/>
                    </a:cubicBezTo>
                    <a:cubicBezTo>
                      <a:pt x="174" y="8"/>
                      <a:pt x="172" y="10"/>
                      <a:pt x="169" y="10"/>
                    </a:cubicBezTo>
                    <a:lnTo>
                      <a:pt x="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
                <a:extLst>
                  <a:ext uri="{FF2B5EF4-FFF2-40B4-BE49-F238E27FC236}">
                    <a16:creationId xmlns:a16="http://schemas.microsoft.com/office/drawing/2014/main" id="{8FF27B62-D0F8-4026-98BD-3F6C369A8CE1}"/>
                  </a:ext>
                </a:extLst>
              </p:cNvPr>
              <p:cNvSpPr>
                <a:spLocks/>
              </p:cNvSpPr>
              <p:nvPr/>
            </p:nvSpPr>
            <p:spPr bwMode="auto">
              <a:xfrm>
                <a:off x="814388" y="1422401"/>
                <a:ext cx="512763" cy="28575"/>
              </a:xfrm>
              <a:custGeom>
                <a:avLst/>
                <a:gdLst>
                  <a:gd name="T0" fmla="*/ 6 w 174"/>
                  <a:gd name="T1" fmla="*/ 10 h 10"/>
                  <a:gd name="T2" fmla="*/ 0 w 174"/>
                  <a:gd name="T3" fmla="*/ 5 h 10"/>
                  <a:gd name="T4" fmla="*/ 6 w 174"/>
                  <a:gd name="T5" fmla="*/ 0 h 10"/>
                  <a:gd name="T6" fmla="*/ 169 w 174"/>
                  <a:gd name="T7" fmla="*/ 0 h 10"/>
                  <a:gd name="T8" fmla="*/ 174 w 174"/>
                  <a:gd name="T9" fmla="*/ 5 h 10"/>
                  <a:gd name="T10" fmla="*/ 169 w 174"/>
                  <a:gd name="T11" fmla="*/ 10 h 10"/>
                  <a:gd name="T12" fmla="*/ 6 w 17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74" h="10">
                    <a:moveTo>
                      <a:pt x="6" y="10"/>
                    </a:moveTo>
                    <a:cubicBezTo>
                      <a:pt x="3" y="10"/>
                      <a:pt x="0" y="8"/>
                      <a:pt x="0" y="5"/>
                    </a:cubicBezTo>
                    <a:cubicBezTo>
                      <a:pt x="0" y="2"/>
                      <a:pt x="3" y="0"/>
                      <a:pt x="6" y="0"/>
                    </a:cubicBezTo>
                    <a:cubicBezTo>
                      <a:pt x="169" y="0"/>
                      <a:pt x="169" y="0"/>
                      <a:pt x="169" y="0"/>
                    </a:cubicBezTo>
                    <a:cubicBezTo>
                      <a:pt x="172" y="0"/>
                      <a:pt x="174" y="2"/>
                      <a:pt x="174" y="5"/>
                    </a:cubicBezTo>
                    <a:cubicBezTo>
                      <a:pt x="174" y="8"/>
                      <a:pt x="172" y="10"/>
                      <a:pt x="169" y="10"/>
                    </a:cubicBezTo>
                    <a:lnTo>
                      <a:pt x="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31" name="Picture 30">
            <a:extLst>
              <a:ext uri="{FF2B5EF4-FFF2-40B4-BE49-F238E27FC236}">
                <a16:creationId xmlns:a16="http://schemas.microsoft.com/office/drawing/2014/main" id="{94DC7E07-D5D6-4631-B283-B043429E60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1024" y="2664428"/>
            <a:ext cx="676370" cy="323895"/>
          </a:xfrm>
          <a:prstGeom prst="rect">
            <a:avLst/>
          </a:prstGeom>
        </p:spPr>
      </p:pic>
    </p:spTree>
    <p:extLst>
      <p:ext uri="{BB962C8B-B14F-4D97-AF65-F5344CB8AC3E}">
        <p14:creationId xmlns:p14="http://schemas.microsoft.com/office/powerpoint/2010/main" val="83493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A4EC10-B164-44CE-ABBF-4A4A56D64D18}"/>
              </a:ext>
            </a:extLst>
          </p:cNvPr>
          <p:cNvSpPr txBox="1"/>
          <p:nvPr/>
        </p:nvSpPr>
        <p:spPr>
          <a:xfrm>
            <a:off x="952500" y="2273200"/>
            <a:ext cx="5354787" cy="2585323"/>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latin typeface="Arial" panose="020B0604020202020204" pitchFamily="34" charset="0"/>
                <a:cs typeface="Arial" panose="020B0604020202020204" pitchFamily="34" charset="0"/>
              </a:rPr>
              <a:t>First of all, this will not be a direct ask of Change Liaisons but rather to specific Technical contacts at your agency. </a:t>
            </a:r>
          </a:p>
          <a:p>
            <a:pPr marL="285750" indent="-285750">
              <a:buClr>
                <a:srgbClr val="FFC00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C000"/>
              </a:buClr>
              <a:buFont typeface="Arial" panose="020B0604020202020204" pitchFamily="34" charset="0"/>
              <a:buChar char="•"/>
            </a:pPr>
            <a:r>
              <a:rPr lang="en-US" dirty="0">
                <a:latin typeface="Arial" panose="020B0604020202020204" pitchFamily="34" charset="0"/>
                <a:cs typeface="Arial" panose="020B0604020202020204" pitchFamily="34" charset="0"/>
              </a:rPr>
              <a:t>This survey was sent Monday and with the purpose of gathering information on your Agencies current Multi-Factor Authentication usage as well as the estimated usage in the future.</a:t>
            </a:r>
          </a:p>
        </p:txBody>
      </p:sp>
      <p:sp>
        <p:nvSpPr>
          <p:cNvPr id="3" name="TextBox 2">
            <a:extLst>
              <a:ext uri="{FF2B5EF4-FFF2-40B4-BE49-F238E27FC236}">
                <a16:creationId xmlns:a16="http://schemas.microsoft.com/office/drawing/2014/main" id="{4324CEA5-4C3E-4B50-8C44-69BD551D23A6}"/>
              </a:ext>
            </a:extLst>
          </p:cNvPr>
          <p:cNvSpPr txBox="1"/>
          <p:nvPr/>
        </p:nvSpPr>
        <p:spPr>
          <a:xfrm>
            <a:off x="873681" y="391243"/>
            <a:ext cx="8123826" cy="584775"/>
          </a:xfrm>
          <a:prstGeom prst="rect">
            <a:avLst/>
          </a:prstGeom>
          <a:noFill/>
        </p:spPr>
        <p:txBody>
          <a:bodyPr wrap="square" rtlCol="0">
            <a:spAutoFit/>
          </a:bodyPr>
          <a:lstStyle/>
          <a:p>
            <a:r>
              <a:rPr lang="en-US" sz="3200" dirty="0">
                <a:solidFill>
                  <a:srgbClr val="092F57"/>
                </a:solidFill>
                <a:latin typeface="Arial" panose="020B0604020202020204" pitchFamily="34" charset="0"/>
                <a:cs typeface="Arial" panose="020B0604020202020204" pitchFamily="34" charset="0"/>
              </a:rPr>
              <a:t>Agency Multi Factor Authentication Survey</a:t>
            </a:r>
          </a:p>
        </p:txBody>
      </p:sp>
      <p:pic>
        <p:nvPicPr>
          <p:cNvPr id="1026" name="Picture 2" descr="Student rollout of multi-factor authentication begins Monday Sept 9 -  UW–⁠Madison Information Technology">
            <a:extLst>
              <a:ext uri="{FF2B5EF4-FFF2-40B4-BE49-F238E27FC236}">
                <a16:creationId xmlns:a16="http://schemas.microsoft.com/office/drawing/2014/main" id="{E47C056F-72CC-4C1D-9AA8-1B6751A24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909" y="2362030"/>
            <a:ext cx="4230507" cy="188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524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1ABC08-E592-4FC2-ACFA-E3BE7F107A83}"/>
              </a:ext>
            </a:extLst>
          </p:cNvPr>
          <p:cNvSpPr txBox="1"/>
          <p:nvPr/>
        </p:nvSpPr>
        <p:spPr>
          <a:xfrm>
            <a:off x="5743501" y="1060992"/>
            <a:ext cx="4831734" cy="2169825"/>
          </a:xfrm>
          <a:prstGeom prst="rect">
            <a:avLst/>
          </a:prstGeom>
          <a:noFill/>
        </p:spPr>
        <p:txBody>
          <a:bodyPr wrap="square" rtlCol="0">
            <a:spAutoFit/>
          </a:bodyPr>
          <a:lstStyle/>
          <a:p>
            <a:pPr algn="ctr"/>
            <a:r>
              <a:rPr lang="en-US" sz="4500" dirty="0">
                <a:latin typeface="Arial" panose="020B0604020202020204" pitchFamily="34" charset="0"/>
                <a:cs typeface="Arial" panose="020B0604020202020204" pitchFamily="34" charset="0"/>
              </a:rPr>
              <a:t>Introduction </a:t>
            </a:r>
          </a:p>
          <a:p>
            <a:pPr algn="ctr"/>
            <a:r>
              <a:rPr lang="en-US" sz="4500" dirty="0">
                <a:latin typeface="Arial" panose="020B0604020202020204" pitchFamily="34" charset="0"/>
                <a:cs typeface="Arial" panose="020B0604020202020204" pitchFamily="34" charset="0"/>
              </a:rPr>
              <a:t>of the </a:t>
            </a:r>
          </a:p>
          <a:p>
            <a:pPr algn="ctr"/>
            <a:r>
              <a:rPr lang="en-US" sz="4500" dirty="0">
                <a:latin typeface="Arial" panose="020B0604020202020204" pitchFamily="34" charset="0"/>
                <a:cs typeface="Arial" panose="020B0604020202020204" pitchFamily="34" charset="0"/>
              </a:rPr>
              <a:t>Luma Glossary</a:t>
            </a:r>
          </a:p>
        </p:txBody>
      </p:sp>
      <p:cxnSp>
        <p:nvCxnSpPr>
          <p:cNvPr id="7" name="Straight Connector 6">
            <a:extLst>
              <a:ext uri="{FF2B5EF4-FFF2-40B4-BE49-F238E27FC236}">
                <a16:creationId xmlns:a16="http://schemas.microsoft.com/office/drawing/2014/main" id="{0B788565-4748-4BB4-B7A8-446AB3EA0AAB}"/>
              </a:ext>
            </a:extLst>
          </p:cNvPr>
          <p:cNvCxnSpPr/>
          <p:nvPr/>
        </p:nvCxnSpPr>
        <p:spPr>
          <a:xfrm>
            <a:off x="5168518" y="3307911"/>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Freeform 6">
            <a:extLst>
              <a:ext uri="{FF2B5EF4-FFF2-40B4-BE49-F238E27FC236}">
                <a16:creationId xmlns:a16="http://schemas.microsoft.com/office/drawing/2014/main" id="{B0F96EC2-015F-48D5-A0A5-7C65F389C6B4}"/>
              </a:ext>
            </a:extLst>
          </p:cNvPr>
          <p:cNvSpPr>
            <a:spLocks noEditPoints="1"/>
          </p:cNvSpPr>
          <p:nvPr/>
        </p:nvSpPr>
        <p:spPr bwMode="auto">
          <a:xfrm>
            <a:off x="701764" y="2318228"/>
            <a:ext cx="2319731" cy="1465105"/>
          </a:xfrm>
          <a:custGeom>
            <a:avLst/>
            <a:gdLst>
              <a:gd name="T0" fmla="*/ 455 w 484"/>
              <a:gd name="T1" fmla="*/ 37 h 282"/>
              <a:gd name="T2" fmla="*/ 448 w 484"/>
              <a:gd name="T3" fmla="*/ 17 h 282"/>
              <a:gd name="T4" fmla="*/ 427 w 484"/>
              <a:gd name="T5" fmla="*/ 7 h 282"/>
              <a:gd name="T6" fmla="*/ 408 w 484"/>
              <a:gd name="T7" fmla="*/ 0 h 282"/>
              <a:gd name="T8" fmla="*/ 77 w 484"/>
              <a:gd name="T9" fmla="*/ 0 h 282"/>
              <a:gd name="T10" fmla="*/ 57 w 484"/>
              <a:gd name="T11" fmla="*/ 7 h 282"/>
              <a:gd name="T12" fmla="*/ 36 w 484"/>
              <a:gd name="T13" fmla="*/ 17 h 282"/>
              <a:gd name="T14" fmla="*/ 29 w 484"/>
              <a:gd name="T15" fmla="*/ 37 h 282"/>
              <a:gd name="T16" fmla="*/ 0 w 484"/>
              <a:gd name="T17" fmla="*/ 45 h 282"/>
              <a:gd name="T18" fmla="*/ 9 w 484"/>
              <a:gd name="T19" fmla="*/ 264 h 282"/>
              <a:gd name="T20" fmla="*/ 242 w 484"/>
              <a:gd name="T21" fmla="*/ 282 h 282"/>
              <a:gd name="T22" fmla="*/ 476 w 484"/>
              <a:gd name="T23" fmla="*/ 264 h 282"/>
              <a:gd name="T24" fmla="*/ 484 w 484"/>
              <a:gd name="T25" fmla="*/ 45 h 282"/>
              <a:gd name="T26" fmla="*/ 17 w 484"/>
              <a:gd name="T27" fmla="*/ 250 h 282"/>
              <a:gd name="T28" fmla="*/ 29 w 484"/>
              <a:gd name="T29" fmla="*/ 51 h 282"/>
              <a:gd name="T30" fmla="*/ 37 w 484"/>
              <a:gd name="T31" fmla="*/ 243 h 282"/>
              <a:gd name="T32" fmla="*/ 195 w 484"/>
              <a:gd name="T33" fmla="*/ 255 h 282"/>
              <a:gd name="T34" fmla="*/ 45 w 484"/>
              <a:gd name="T35" fmla="*/ 230 h 282"/>
              <a:gd name="T36" fmla="*/ 57 w 484"/>
              <a:gd name="T37" fmla="*/ 30 h 282"/>
              <a:gd name="T38" fmla="*/ 65 w 484"/>
              <a:gd name="T39" fmla="*/ 220 h 282"/>
              <a:gd name="T40" fmla="*/ 45 w 484"/>
              <a:gd name="T41" fmla="*/ 230 h 282"/>
              <a:gd name="T42" fmla="*/ 73 w 484"/>
              <a:gd name="T43" fmla="*/ 207 h 282"/>
              <a:gd name="T44" fmla="*/ 77 w 484"/>
              <a:gd name="T45" fmla="*/ 13 h 282"/>
              <a:gd name="T46" fmla="*/ 234 w 484"/>
              <a:gd name="T47" fmla="*/ 100 h 282"/>
              <a:gd name="T48" fmla="*/ 250 w 484"/>
              <a:gd name="T49" fmla="*/ 100 h 282"/>
              <a:gd name="T50" fmla="*/ 408 w 484"/>
              <a:gd name="T51" fmla="*/ 13 h 282"/>
              <a:gd name="T52" fmla="*/ 411 w 484"/>
              <a:gd name="T53" fmla="*/ 207 h 282"/>
              <a:gd name="T54" fmla="*/ 250 w 484"/>
              <a:gd name="T55" fmla="*/ 100 h 282"/>
              <a:gd name="T56" fmla="*/ 419 w 484"/>
              <a:gd name="T57" fmla="*/ 220 h 282"/>
              <a:gd name="T58" fmla="*/ 427 w 484"/>
              <a:gd name="T59" fmla="*/ 30 h 282"/>
              <a:gd name="T60" fmla="*/ 439 w 484"/>
              <a:gd name="T61" fmla="*/ 230 h 282"/>
              <a:gd name="T62" fmla="*/ 467 w 484"/>
              <a:gd name="T63" fmla="*/ 250 h 282"/>
              <a:gd name="T64" fmla="*/ 443 w 484"/>
              <a:gd name="T65" fmla="*/ 243 h 282"/>
              <a:gd name="T66" fmla="*/ 455 w 484"/>
              <a:gd name="T67" fmla="*/ 236 h 282"/>
              <a:gd name="T68" fmla="*/ 467 w 484"/>
              <a:gd name="T69" fmla="*/ 5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4" h="282">
                <a:moveTo>
                  <a:pt x="476" y="38"/>
                </a:moveTo>
                <a:cubicBezTo>
                  <a:pt x="476" y="38"/>
                  <a:pt x="468" y="37"/>
                  <a:pt x="455" y="37"/>
                </a:cubicBezTo>
                <a:cubicBezTo>
                  <a:pt x="455" y="24"/>
                  <a:pt x="455" y="24"/>
                  <a:pt x="455" y="24"/>
                </a:cubicBezTo>
                <a:cubicBezTo>
                  <a:pt x="455" y="20"/>
                  <a:pt x="452" y="17"/>
                  <a:pt x="448" y="17"/>
                </a:cubicBezTo>
                <a:cubicBezTo>
                  <a:pt x="447" y="17"/>
                  <a:pt x="440" y="17"/>
                  <a:pt x="427" y="16"/>
                </a:cubicBezTo>
                <a:cubicBezTo>
                  <a:pt x="427" y="7"/>
                  <a:pt x="427" y="7"/>
                  <a:pt x="427" y="7"/>
                </a:cubicBezTo>
                <a:cubicBezTo>
                  <a:pt x="427" y="3"/>
                  <a:pt x="424" y="0"/>
                  <a:pt x="419" y="0"/>
                </a:cubicBezTo>
                <a:cubicBezTo>
                  <a:pt x="419" y="0"/>
                  <a:pt x="415" y="0"/>
                  <a:pt x="408" y="0"/>
                </a:cubicBezTo>
                <a:cubicBezTo>
                  <a:pt x="372" y="0"/>
                  <a:pt x="288" y="4"/>
                  <a:pt x="242" y="40"/>
                </a:cubicBezTo>
                <a:cubicBezTo>
                  <a:pt x="196" y="4"/>
                  <a:pt x="112" y="0"/>
                  <a:pt x="77" y="0"/>
                </a:cubicBezTo>
                <a:cubicBezTo>
                  <a:pt x="69" y="0"/>
                  <a:pt x="65" y="0"/>
                  <a:pt x="65" y="0"/>
                </a:cubicBezTo>
                <a:cubicBezTo>
                  <a:pt x="60" y="0"/>
                  <a:pt x="57" y="3"/>
                  <a:pt x="57" y="7"/>
                </a:cubicBezTo>
                <a:cubicBezTo>
                  <a:pt x="57" y="16"/>
                  <a:pt x="57" y="16"/>
                  <a:pt x="57" y="16"/>
                </a:cubicBezTo>
                <a:cubicBezTo>
                  <a:pt x="44" y="17"/>
                  <a:pt x="37" y="17"/>
                  <a:pt x="36" y="17"/>
                </a:cubicBezTo>
                <a:cubicBezTo>
                  <a:pt x="32" y="17"/>
                  <a:pt x="29" y="20"/>
                  <a:pt x="29" y="24"/>
                </a:cubicBezTo>
                <a:cubicBezTo>
                  <a:pt x="29" y="37"/>
                  <a:pt x="29" y="37"/>
                  <a:pt x="29" y="37"/>
                </a:cubicBezTo>
                <a:cubicBezTo>
                  <a:pt x="16" y="37"/>
                  <a:pt x="9" y="38"/>
                  <a:pt x="8" y="38"/>
                </a:cubicBezTo>
                <a:cubicBezTo>
                  <a:pt x="4" y="38"/>
                  <a:pt x="0" y="41"/>
                  <a:pt x="0" y="45"/>
                </a:cubicBezTo>
                <a:cubicBezTo>
                  <a:pt x="0" y="257"/>
                  <a:pt x="0" y="257"/>
                  <a:pt x="0" y="257"/>
                </a:cubicBezTo>
                <a:cubicBezTo>
                  <a:pt x="0" y="261"/>
                  <a:pt x="4" y="264"/>
                  <a:pt x="9" y="264"/>
                </a:cubicBezTo>
                <a:cubicBezTo>
                  <a:pt x="42" y="264"/>
                  <a:pt x="136" y="266"/>
                  <a:pt x="204" y="269"/>
                </a:cubicBezTo>
                <a:cubicBezTo>
                  <a:pt x="206" y="276"/>
                  <a:pt x="222" y="282"/>
                  <a:pt x="242" y="282"/>
                </a:cubicBezTo>
                <a:cubicBezTo>
                  <a:pt x="262" y="282"/>
                  <a:pt x="278" y="276"/>
                  <a:pt x="280" y="269"/>
                </a:cubicBezTo>
                <a:cubicBezTo>
                  <a:pt x="348" y="266"/>
                  <a:pt x="443" y="264"/>
                  <a:pt x="476" y="264"/>
                </a:cubicBezTo>
                <a:cubicBezTo>
                  <a:pt x="480" y="264"/>
                  <a:pt x="484" y="261"/>
                  <a:pt x="484" y="257"/>
                </a:cubicBezTo>
                <a:cubicBezTo>
                  <a:pt x="484" y="45"/>
                  <a:pt x="484" y="45"/>
                  <a:pt x="484" y="45"/>
                </a:cubicBezTo>
                <a:cubicBezTo>
                  <a:pt x="484" y="41"/>
                  <a:pt x="480" y="38"/>
                  <a:pt x="476" y="38"/>
                </a:cubicBezTo>
                <a:close/>
                <a:moveTo>
                  <a:pt x="17" y="250"/>
                </a:moveTo>
                <a:cubicBezTo>
                  <a:pt x="17" y="51"/>
                  <a:pt x="17" y="51"/>
                  <a:pt x="17" y="51"/>
                </a:cubicBezTo>
                <a:cubicBezTo>
                  <a:pt x="20" y="51"/>
                  <a:pt x="24" y="51"/>
                  <a:pt x="29" y="51"/>
                </a:cubicBezTo>
                <a:cubicBezTo>
                  <a:pt x="29" y="236"/>
                  <a:pt x="29" y="236"/>
                  <a:pt x="29" y="236"/>
                </a:cubicBezTo>
                <a:cubicBezTo>
                  <a:pt x="29" y="240"/>
                  <a:pt x="32" y="243"/>
                  <a:pt x="37" y="243"/>
                </a:cubicBezTo>
                <a:cubicBezTo>
                  <a:pt x="41" y="243"/>
                  <a:pt x="41" y="243"/>
                  <a:pt x="41" y="243"/>
                </a:cubicBezTo>
                <a:cubicBezTo>
                  <a:pt x="108" y="243"/>
                  <a:pt x="160" y="247"/>
                  <a:pt x="195" y="255"/>
                </a:cubicBezTo>
                <a:cubicBezTo>
                  <a:pt x="133" y="252"/>
                  <a:pt x="54" y="251"/>
                  <a:pt x="17" y="250"/>
                </a:cubicBezTo>
                <a:close/>
                <a:moveTo>
                  <a:pt x="45" y="230"/>
                </a:moveTo>
                <a:cubicBezTo>
                  <a:pt x="45" y="30"/>
                  <a:pt x="45" y="30"/>
                  <a:pt x="45" y="30"/>
                </a:cubicBezTo>
                <a:cubicBezTo>
                  <a:pt x="48" y="30"/>
                  <a:pt x="52" y="30"/>
                  <a:pt x="57" y="30"/>
                </a:cubicBezTo>
                <a:cubicBezTo>
                  <a:pt x="57" y="213"/>
                  <a:pt x="57" y="213"/>
                  <a:pt x="57" y="213"/>
                </a:cubicBezTo>
                <a:cubicBezTo>
                  <a:pt x="57" y="217"/>
                  <a:pt x="61" y="220"/>
                  <a:pt x="65" y="220"/>
                </a:cubicBezTo>
                <a:cubicBezTo>
                  <a:pt x="108" y="220"/>
                  <a:pt x="187" y="228"/>
                  <a:pt x="230" y="251"/>
                </a:cubicBezTo>
                <a:cubicBezTo>
                  <a:pt x="178" y="230"/>
                  <a:pt x="83" y="230"/>
                  <a:pt x="45" y="230"/>
                </a:cubicBezTo>
                <a:close/>
                <a:moveTo>
                  <a:pt x="233" y="237"/>
                </a:moveTo>
                <a:cubicBezTo>
                  <a:pt x="185" y="214"/>
                  <a:pt x="108" y="207"/>
                  <a:pt x="73" y="207"/>
                </a:cubicBezTo>
                <a:cubicBezTo>
                  <a:pt x="73" y="13"/>
                  <a:pt x="73" y="13"/>
                  <a:pt x="73" y="13"/>
                </a:cubicBezTo>
                <a:cubicBezTo>
                  <a:pt x="74" y="13"/>
                  <a:pt x="75" y="13"/>
                  <a:pt x="77" y="13"/>
                </a:cubicBezTo>
                <a:cubicBezTo>
                  <a:pt x="103" y="13"/>
                  <a:pt x="192" y="16"/>
                  <a:pt x="234" y="52"/>
                </a:cubicBezTo>
                <a:cubicBezTo>
                  <a:pt x="234" y="100"/>
                  <a:pt x="234" y="100"/>
                  <a:pt x="234" y="100"/>
                </a:cubicBezTo>
                <a:lnTo>
                  <a:pt x="233" y="237"/>
                </a:lnTo>
                <a:close/>
                <a:moveTo>
                  <a:pt x="250" y="100"/>
                </a:moveTo>
                <a:cubicBezTo>
                  <a:pt x="251" y="52"/>
                  <a:pt x="251" y="52"/>
                  <a:pt x="251" y="52"/>
                </a:cubicBezTo>
                <a:cubicBezTo>
                  <a:pt x="293" y="16"/>
                  <a:pt x="381" y="13"/>
                  <a:pt x="408" y="13"/>
                </a:cubicBezTo>
                <a:cubicBezTo>
                  <a:pt x="409" y="13"/>
                  <a:pt x="410" y="13"/>
                  <a:pt x="411" y="13"/>
                </a:cubicBezTo>
                <a:cubicBezTo>
                  <a:pt x="411" y="207"/>
                  <a:pt x="411" y="207"/>
                  <a:pt x="411" y="207"/>
                </a:cubicBezTo>
                <a:cubicBezTo>
                  <a:pt x="376" y="207"/>
                  <a:pt x="299" y="214"/>
                  <a:pt x="251" y="237"/>
                </a:cubicBezTo>
                <a:lnTo>
                  <a:pt x="250" y="100"/>
                </a:lnTo>
                <a:close/>
                <a:moveTo>
                  <a:pt x="254" y="251"/>
                </a:moveTo>
                <a:cubicBezTo>
                  <a:pt x="298" y="228"/>
                  <a:pt x="377" y="220"/>
                  <a:pt x="419" y="220"/>
                </a:cubicBezTo>
                <a:cubicBezTo>
                  <a:pt x="423" y="220"/>
                  <a:pt x="427" y="217"/>
                  <a:pt x="427" y="213"/>
                </a:cubicBezTo>
                <a:cubicBezTo>
                  <a:pt x="427" y="30"/>
                  <a:pt x="427" y="30"/>
                  <a:pt x="427" y="30"/>
                </a:cubicBezTo>
                <a:cubicBezTo>
                  <a:pt x="432" y="30"/>
                  <a:pt x="436" y="30"/>
                  <a:pt x="439" y="30"/>
                </a:cubicBezTo>
                <a:cubicBezTo>
                  <a:pt x="439" y="230"/>
                  <a:pt x="439" y="230"/>
                  <a:pt x="439" y="230"/>
                </a:cubicBezTo>
                <a:cubicBezTo>
                  <a:pt x="401" y="230"/>
                  <a:pt x="306" y="230"/>
                  <a:pt x="254" y="251"/>
                </a:cubicBezTo>
                <a:close/>
                <a:moveTo>
                  <a:pt x="467" y="250"/>
                </a:moveTo>
                <a:cubicBezTo>
                  <a:pt x="431" y="251"/>
                  <a:pt x="351" y="252"/>
                  <a:pt x="289" y="255"/>
                </a:cubicBezTo>
                <a:cubicBezTo>
                  <a:pt x="324" y="247"/>
                  <a:pt x="376" y="243"/>
                  <a:pt x="443" y="243"/>
                </a:cubicBezTo>
                <a:cubicBezTo>
                  <a:pt x="447" y="243"/>
                  <a:pt x="447" y="243"/>
                  <a:pt x="447" y="243"/>
                </a:cubicBezTo>
                <a:cubicBezTo>
                  <a:pt x="452" y="243"/>
                  <a:pt x="455" y="240"/>
                  <a:pt x="455" y="236"/>
                </a:cubicBezTo>
                <a:cubicBezTo>
                  <a:pt x="455" y="51"/>
                  <a:pt x="455" y="51"/>
                  <a:pt x="455" y="51"/>
                </a:cubicBezTo>
                <a:cubicBezTo>
                  <a:pt x="460" y="51"/>
                  <a:pt x="464" y="51"/>
                  <a:pt x="467" y="51"/>
                </a:cubicBezTo>
                <a:lnTo>
                  <a:pt x="467" y="25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4660CB39-6F8A-44E5-8438-72058816AC64}"/>
              </a:ext>
            </a:extLst>
          </p:cNvPr>
          <p:cNvPicPr>
            <a:picLocks noChangeAspect="1"/>
          </p:cNvPicPr>
          <p:nvPr/>
        </p:nvPicPr>
        <p:blipFill>
          <a:blip r:embed="rId3"/>
          <a:stretch>
            <a:fillRect/>
          </a:stretch>
        </p:blipFill>
        <p:spPr>
          <a:xfrm>
            <a:off x="6582038" y="3783333"/>
            <a:ext cx="3154660" cy="2444259"/>
          </a:xfrm>
          <a:prstGeom prst="rect">
            <a:avLst/>
          </a:prstGeom>
        </p:spPr>
      </p:pic>
    </p:spTree>
    <p:extLst>
      <p:ext uri="{BB962C8B-B14F-4D97-AF65-F5344CB8AC3E}">
        <p14:creationId xmlns:p14="http://schemas.microsoft.com/office/powerpoint/2010/main" val="308391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CFA086-2495-4565-B5F6-4EC3BE861F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168"/>
          <a:stretch/>
        </p:blipFill>
        <p:spPr>
          <a:xfrm>
            <a:off x="0" y="0"/>
            <a:ext cx="4652730" cy="6329239"/>
          </a:xfrm>
          <a:prstGeom prst="rect">
            <a:avLst/>
          </a:prstGeom>
        </p:spPr>
      </p:pic>
      <p:sp>
        <p:nvSpPr>
          <p:cNvPr id="6" name="Rectangle 5">
            <a:extLst>
              <a:ext uri="{FF2B5EF4-FFF2-40B4-BE49-F238E27FC236}">
                <a16:creationId xmlns:a16="http://schemas.microsoft.com/office/drawing/2014/main" id="{0FF0233D-DF1D-4894-80C8-234E9A817890}"/>
              </a:ext>
            </a:extLst>
          </p:cNvPr>
          <p:cNvSpPr/>
          <p:nvPr/>
        </p:nvSpPr>
        <p:spPr>
          <a:xfrm>
            <a:off x="0" y="1"/>
            <a:ext cx="4652730" cy="6329238"/>
          </a:xfrm>
          <a:prstGeom prst="rect">
            <a:avLst/>
          </a:prstGeom>
          <a:gradFill flip="none" rotWithShape="1">
            <a:gsLst>
              <a:gs pos="43000">
                <a:schemeClr val="accent2">
                  <a:alpha val="80000"/>
                </a:scheme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9BFA7D-C3AE-4BB8-A325-6962849857CB}"/>
              </a:ext>
            </a:extLst>
          </p:cNvPr>
          <p:cNvSpPr>
            <a:spLocks noGrp="1"/>
          </p:cNvSpPr>
          <p:nvPr>
            <p:ph type="title" idx="4294967295"/>
          </p:nvPr>
        </p:nvSpPr>
        <p:spPr>
          <a:xfrm>
            <a:off x="1207177" y="2656177"/>
            <a:ext cx="2238375" cy="663575"/>
          </a:xfrm>
        </p:spPr>
        <p:txBody>
          <a:bodyPr>
            <a:normAutofit/>
          </a:bodyPr>
          <a:lstStyle/>
          <a:p>
            <a:r>
              <a:rPr lang="en-US" sz="3600" b="1" dirty="0">
                <a:solidFill>
                  <a:schemeClr val="bg1"/>
                </a:solidFill>
              </a:rPr>
              <a:t>AGENDA</a:t>
            </a:r>
          </a:p>
        </p:txBody>
      </p:sp>
      <p:sp>
        <p:nvSpPr>
          <p:cNvPr id="8" name="Text Placeholder 7">
            <a:extLst>
              <a:ext uri="{FF2B5EF4-FFF2-40B4-BE49-F238E27FC236}">
                <a16:creationId xmlns:a16="http://schemas.microsoft.com/office/drawing/2014/main" id="{E7AC143D-BD6C-4288-AA91-F461064BF7B4}"/>
              </a:ext>
            </a:extLst>
          </p:cNvPr>
          <p:cNvSpPr txBox="1">
            <a:spLocks/>
          </p:cNvSpPr>
          <p:nvPr/>
        </p:nvSpPr>
        <p:spPr>
          <a:xfrm>
            <a:off x="5375067" y="183363"/>
            <a:ext cx="6498881" cy="3491782"/>
          </a:xfrm>
          <a:prstGeom prst="rect">
            <a:avLst/>
          </a:prstGeom>
        </p:spPr>
        <p:txBody>
          <a:bodyPr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0" lvl="1" indent="-341313">
              <a:lnSpc>
                <a:spcPct val="150000"/>
              </a:lnSpc>
              <a:buClr>
                <a:srgbClr val="FFB81C"/>
              </a:buClr>
              <a:buFont typeface="Arial" panose="020B0604020202020204" pitchFamily="34" charset="0"/>
              <a:buChar char="•"/>
            </a:pPr>
            <a:r>
              <a:rPr lang="en-US" dirty="0">
                <a:solidFill>
                  <a:schemeClr val="accent2"/>
                </a:solidFill>
              </a:rPr>
              <a:t>Welcome Back Sheena!</a:t>
            </a:r>
          </a:p>
          <a:p>
            <a:pPr marL="914400" lvl="1" indent="-341313">
              <a:lnSpc>
                <a:spcPct val="150000"/>
              </a:lnSpc>
              <a:buClr>
                <a:srgbClr val="FFB81C"/>
              </a:buClr>
              <a:buFont typeface="Arial" panose="020B0604020202020204" pitchFamily="34" charset="0"/>
              <a:buChar char="•"/>
            </a:pPr>
            <a:r>
              <a:rPr lang="en-US" dirty="0">
                <a:solidFill>
                  <a:schemeClr val="accent2"/>
                </a:solidFill>
              </a:rPr>
              <a:t>Introduce New Luma Team Members</a:t>
            </a:r>
          </a:p>
          <a:p>
            <a:pPr marL="914400" lvl="1" indent="-341313">
              <a:lnSpc>
                <a:spcPct val="150000"/>
              </a:lnSpc>
              <a:buClr>
                <a:srgbClr val="FFB81C"/>
              </a:buClr>
              <a:buFont typeface="Arial" panose="020B0604020202020204" pitchFamily="34" charset="0"/>
              <a:buChar char="•"/>
            </a:pPr>
            <a:r>
              <a:rPr lang="EN-US" dirty="0">
                <a:solidFill>
                  <a:schemeClr val="accent2"/>
                </a:solidFill>
              </a:rPr>
              <a:t>Change Liaison Spotlight Series</a:t>
            </a:r>
          </a:p>
          <a:p>
            <a:pPr marL="914400" lvl="1" indent="-341313">
              <a:lnSpc>
                <a:spcPct val="150000"/>
              </a:lnSpc>
              <a:buClr>
                <a:srgbClr val="FFB81C"/>
              </a:buClr>
              <a:buFont typeface="Arial" panose="020B0604020202020204" pitchFamily="34" charset="0"/>
              <a:buChar char="•"/>
            </a:pPr>
            <a:r>
              <a:rPr lang="EN-US" dirty="0">
                <a:solidFill>
                  <a:schemeClr val="accent2"/>
                </a:solidFill>
              </a:rPr>
              <a:t>Project Timeline</a:t>
            </a:r>
            <a:r>
              <a:rPr lang="en-US" dirty="0">
                <a:solidFill>
                  <a:schemeClr val="accent2"/>
                </a:solidFill>
              </a:rPr>
              <a:t> Update</a:t>
            </a:r>
          </a:p>
          <a:p>
            <a:pPr marL="914400" lvl="1" indent="-341313">
              <a:lnSpc>
                <a:spcPct val="150000"/>
              </a:lnSpc>
              <a:buClr>
                <a:srgbClr val="FFB81C"/>
              </a:buClr>
              <a:buFont typeface="Arial" panose="020B0604020202020204" pitchFamily="34" charset="0"/>
              <a:buChar char="•"/>
            </a:pPr>
            <a:r>
              <a:rPr lang="en-US" dirty="0">
                <a:solidFill>
                  <a:schemeClr val="accent2"/>
                </a:solidFill>
              </a:rPr>
              <a:t>Testing Update</a:t>
            </a:r>
          </a:p>
          <a:p>
            <a:pPr marL="914400" lvl="1" indent="-341313">
              <a:lnSpc>
                <a:spcPct val="150000"/>
              </a:lnSpc>
              <a:buClr>
                <a:srgbClr val="FFB81C"/>
              </a:buClr>
              <a:buFont typeface="Arial" panose="020B0604020202020204" pitchFamily="34" charset="0"/>
              <a:buChar char="•"/>
            </a:pPr>
            <a:r>
              <a:rPr lang="en-US" dirty="0">
                <a:solidFill>
                  <a:schemeClr val="accent2"/>
                </a:solidFill>
              </a:rPr>
              <a:t>Reminders</a:t>
            </a:r>
            <a:endParaRPr lang="EN-US" dirty="0">
              <a:solidFill>
                <a:schemeClr val="accent2"/>
              </a:solidFill>
            </a:endParaRPr>
          </a:p>
          <a:p>
            <a:pPr marL="914400" lvl="1" indent="-341313">
              <a:lnSpc>
                <a:spcPct val="150000"/>
              </a:lnSpc>
              <a:buClr>
                <a:srgbClr val="FFB81C"/>
              </a:buClr>
              <a:buFont typeface="Arial" panose="020B0604020202020204" pitchFamily="34" charset="0"/>
              <a:buChar char="•"/>
            </a:pPr>
            <a:r>
              <a:rPr lang="EN-US" dirty="0">
                <a:solidFill>
                  <a:schemeClr val="accent2"/>
                </a:solidFill>
              </a:rPr>
              <a:t>What’s Coming Your Way?</a:t>
            </a:r>
            <a:endParaRPr lang="en-US" dirty="0">
              <a:solidFill>
                <a:schemeClr val="accent2"/>
              </a:solidFill>
            </a:endParaRPr>
          </a:p>
          <a:p>
            <a:pPr marL="914400" lvl="1" indent="-341313">
              <a:lnSpc>
                <a:spcPct val="150000"/>
              </a:lnSpc>
              <a:buClr>
                <a:srgbClr val="FFB81C"/>
              </a:buClr>
              <a:buFont typeface="Arial" panose="020B0604020202020204" pitchFamily="34" charset="0"/>
              <a:buChar char="•"/>
            </a:pPr>
            <a:r>
              <a:rPr lang="en-US" dirty="0">
                <a:solidFill>
                  <a:schemeClr val="accent2"/>
                </a:solidFill>
              </a:rPr>
              <a:t>Introduction of the Luma Glossary</a:t>
            </a:r>
            <a:endParaRPr lang="EN-US" dirty="0">
              <a:solidFill>
                <a:schemeClr val="accent2"/>
              </a:solidFill>
            </a:endParaRPr>
          </a:p>
          <a:p>
            <a:pPr marL="914400" lvl="1" indent="-341313">
              <a:lnSpc>
                <a:spcPct val="150000"/>
              </a:lnSpc>
              <a:buClr>
                <a:srgbClr val="FFB81C"/>
              </a:buClr>
              <a:buFont typeface="Arial" panose="020B0604020202020204" pitchFamily="34" charset="0"/>
              <a:buChar char="•"/>
            </a:pPr>
            <a:r>
              <a:rPr lang="en-US" dirty="0">
                <a:solidFill>
                  <a:schemeClr val="accent2"/>
                </a:solidFill>
              </a:rPr>
              <a:t>Luma Statewide Showcases</a:t>
            </a:r>
          </a:p>
          <a:p>
            <a:pPr marL="914400" lvl="1" indent="-341313">
              <a:lnSpc>
                <a:spcPct val="150000"/>
              </a:lnSpc>
              <a:buClr>
                <a:srgbClr val="FFB81C"/>
              </a:buClr>
              <a:buFont typeface="Arial" panose="020B0604020202020204" pitchFamily="34" charset="0"/>
              <a:buChar char="•"/>
            </a:pPr>
            <a:r>
              <a:rPr lang="en-US" dirty="0">
                <a:solidFill>
                  <a:schemeClr val="accent2"/>
                </a:solidFill>
              </a:rPr>
              <a:t>Know Do Share Report (K.D.S.R.)</a:t>
            </a:r>
          </a:p>
          <a:p>
            <a:pPr marL="914400" lvl="1" indent="-341313">
              <a:lnSpc>
                <a:spcPct val="150000"/>
              </a:lnSpc>
              <a:buClr>
                <a:srgbClr val="FFB81C"/>
              </a:buClr>
              <a:buFont typeface="Arial" panose="020B0604020202020204" pitchFamily="34" charset="0"/>
              <a:buChar char="•"/>
            </a:pPr>
            <a:r>
              <a:rPr lang="en-US" dirty="0">
                <a:solidFill>
                  <a:schemeClr val="accent2"/>
                </a:solidFill>
              </a:rPr>
              <a:t>Resources</a:t>
            </a:r>
            <a:endParaRPr lang="EN-US" dirty="0">
              <a:solidFill>
                <a:schemeClr val="accent2"/>
              </a:solidFill>
            </a:endParaRPr>
          </a:p>
          <a:p>
            <a:pPr marL="914400" lvl="1" indent="-341313">
              <a:lnSpc>
                <a:spcPct val="150000"/>
              </a:lnSpc>
              <a:buClr>
                <a:srgbClr val="FFB81C"/>
              </a:buClr>
              <a:buFont typeface="Arial" panose="020B0604020202020204" pitchFamily="34" charset="0"/>
              <a:buChar char="•"/>
            </a:pPr>
            <a:r>
              <a:rPr lang="EN-US" dirty="0">
                <a:solidFill>
                  <a:schemeClr val="accent2"/>
                </a:solidFill>
              </a:rPr>
              <a:t>Q&amp;A</a:t>
            </a:r>
            <a:endParaRPr lang="en-US" sz="2000" dirty="0">
              <a:solidFill>
                <a:schemeClr val="accent2"/>
              </a:solidFill>
            </a:endParaRPr>
          </a:p>
          <a:p>
            <a:pPr marL="457200" indent="-457200">
              <a:buClr>
                <a:srgbClr val="FFB81C"/>
              </a:buClr>
              <a:buFont typeface="+mj-lt"/>
              <a:buAutoNum type="arabicPeriod"/>
            </a:pPr>
            <a:endParaRPr lang="en-US" dirty="0"/>
          </a:p>
        </p:txBody>
      </p:sp>
    </p:spTree>
    <p:extLst>
      <p:ext uri="{BB962C8B-B14F-4D97-AF65-F5344CB8AC3E}">
        <p14:creationId xmlns:p14="http://schemas.microsoft.com/office/powerpoint/2010/main" val="24527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6206D-A9EC-4E77-BB6C-E78BE757A20D}"/>
              </a:ext>
            </a:extLst>
          </p:cNvPr>
          <p:cNvSpPr>
            <a:spLocks noGrp="1"/>
          </p:cNvSpPr>
          <p:nvPr>
            <p:ph type="title"/>
          </p:nvPr>
        </p:nvSpPr>
        <p:spPr>
          <a:xfrm>
            <a:off x="4968865" y="2497152"/>
            <a:ext cx="6226278" cy="817268"/>
          </a:xfrm>
        </p:spPr>
        <p:txBody>
          <a:bodyPr>
            <a:noAutofit/>
          </a:bodyPr>
          <a:lstStyle/>
          <a:p>
            <a:pPr algn="ctr"/>
            <a:r>
              <a:rPr lang="en-US" sz="4400" dirty="0">
                <a:solidFill>
                  <a:srgbClr val="092F57"/>
                </a:solidFill>
              </a:rPr>
              <a:t>Luma </a:t>
            </a:r>
            <a:br>
              <a:rPr lang="en-US" sz="4400" dirty="0">
                <a:solidFill>
                  <a:srgbClr val="092F57"/>
                </a:solidFill>
              </a:rPr>
            </a:br>
            <a:r>
              <a:rPr lang="EN-US" sz="4400" dirty="0">
                <a:solidFill>
                  <a:srgbClr val="092F57"/>
                </a:solidFill>
              </a:rPr>
              <a:t>S</a:t>
            </a:r>
            <a:r>
              <a:rPr lang="en-US" sz="4400" dirty="0">
                <a:solidFill>
                  <a:srgbClr val="092F57"/>
                </a:solidFill>
              </a:rPr>
              <a:t>tatewide Engagement</a:t>
            </a:r>
          </a:p>
        </p:txBody>
      </p:sp>
      <p:cxnSp>
        <p:nvCxnSpPr>
          <p:cNvPr id="5" name="Straight Connector 4">
            <a:extLst>
              <a:ext uri="{FF2B5EF4-FFF2-40B4-BE49-F238E27FC236}">
                <a16:creationId xmlns:a16="http://schemas.microsoft.com/office/drawing/2014/main" id="{DDA9F856-1467-4298-AEDF-1738020586DD}"/>
              </a:ext>
            </a:extLst>
          </p:cNvPr>
          <p:cNvCxnSpPr/>
          <p:nvPr/>
        </p:nvCxnSpPr>
        <p:spPr>
          <a:xfrm>
            <a:off x="5091154" y="3429000"/>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47DD70F-12D8-4BC9-8D18-0AE25DEEFF4C}"/>
              </a:ext>
            </a:extLst>
          </p:cNvPr>
          <p:cNvGrpSpPr/>
          <p:nvPr/>
        </p:nvGrpSpPr>
        <p:grpSpPr>
          <a:xfrm>
            <a:off x="943415" y="1995267"/>
            <a:ext cx="2268460" cy="2265003"/>
            <a:chOff x="495522" y="1730030"/>
            <a:chExt cx="2725594" cy="2659090"/>
          </a:xfrm>
        </p:grpSpPr>
        <p:grpSp>
          <p:nvGrpSpPr>
            <p:cNvPr id="26" name="Group 25">
              <a:extLst>
                <a:ext uri="{FF2B5EF4-FFF2-40B4-BE49-F238E27FC236}">
                  <a16:creationId xmlns:a16="http://schemas.microsoft.com/office/drawing/2014/main" id="{731FD7C0-0540-4C31-8F51-5543945C5FAF}"/>
                </a:ext>
              </a:extLst>
            </p:cNvPr>
            <p:cNvGrpSpPr/>
            <p:nvPr/>
          </p:nvGrpSpPr>
          <p:grpSpPr>
            <a:xfrm>
              <a:off x="1944759" y="2394727"/>
              <a:ext cx="1276357" cy="1994393"/>
              <a:chOff x="2754313" y="703263"/>
              <a:chExt cx="598487" cy="919163"/>
            </a:xfrm>
          </p:grpSpPr>
          <p:sp>
            <p:nvSpPr>
              <p:cNvPr id="27" name="Freeform 10">
                <a:extLst>
                  <a:ext uri="{FF2B5EF4-FFF2-40B4-BE49-F238E27FC236}">
                    <a16:creationId xmlns:a16="http://schemas.microsoft.com/office/drawing/2014/main" id="{FCB38F1E-710B-4D5D-8CA2-2B499CE316F7}"/>
                  </a:ext>
                </a:extLst>
              </p:cNvPr>
              <p:cNvSpPr>
                <a:spLocks/>
              </p:cNvSpPr>
              <p:nvPr/>
            </p:nvSpPr>
            <p:spPr bwMode="auto">
              <a:xfrm>
                <a:off x="2976563" y="889000"/>
                <a:ext cx="20637" cy="68263"/>
              </a:xfrm>
              <a:custGeom>
                <a:avLst/>
                <a:gdLst>
                  <a:gd name="T0" fmla="*/ 2 w 7"/>
                  <a:gd name="T1" fmla="*/ 24 h 24"/>
                  <a:gd name="T2" fmla="*/ 5 w 7"/>
                  <a:gd name="T3" fmla="*/ 24 h 24"/>
                  <a:gd name="T4" fmla="*/ 7 w 7"/>
                  <a:gd name="T5" fmla="*/ 21 h 24"/>
                  <a:gd name="T6" fmla="*/ 7 w 7"/>
                  <a:gd name="T7" fmla="*/ 1 h 24"/>
                  <a:gd name="T8" fmla="*/ 7 w 7"/>
                  <a:gd name="T9" fmla="*/ 0 h 24"/>
                  <a:gd name="T10" fmla="*/ 2 w 7"/>
                  <a:gd name="T11" fmla="*/ 4 h 24"/>
                  <a:gd name="T12" fmla="*/ 0 w 7"/>
                  <a:gd name="T13" fmla="*/ 3 h 24"/>
                  <a:gd name="T14" fmla="*/ 0 w 7"/>
                  <a:gd name="T15" fmla="*/ 21 h 24"/>
                  <a:gd name="T16" fmla="*/ 2 w 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4">
                    <a:moveTo>
                      <a:pt x="2" y="24"/>
                    </a:moveTo>
                    <a:cubicBezTo>
                      <a:pt x="5" y="24"/>
                      <a:pt x="5" y="24"/>
                      <a:pt x="5" y="24"/>
                    </a:cubicBezTo>
                    <a:cubicBezTo>
                      <a:pt x="6" y="24"/>
                      <a:pt x="7" y="23"/>
                      <a:pt x="7" y="21"/>
                    </a:cubicBezTo>
                    <a:cubicBezTo>
                      <a:pt x="7" y="1"/>
                      <a:pt x="7" y="1"/>
                      <a:pt x="7" y="1"/>
                    </a:cubicBezTo>
                    <a:cubicBezTo>
                      <a:pt x="7" y="1"/>
                      <a:pt x="7" y="0"/>
                      <a:pt x="7" y="0"/>
                    </a:cubicBezTo>
                    <a:cubicBezTo>
                      <a:pt x="4" y="2"/>
                      <a:pt x="2" y="4"/>
                      <a:pt x="2" y="4"/>
                    </a:cubicBezTo>
                    <a:cubicBezTo>
                      <a:pt x="1" y="4"/>
                      <a:pt x="0" y="4"/>
                      <a:pt x="0" y="3"/>
                    </a:cubicBezTo>
                    <a:cubicBezTo>
                      <a:pt x="0" y="21"/>
                      <a:pt x="0" y="21"/>
                      <a:pt x="0" y="21"/>
                    </a:cubicBezTo>
                    <a:cubicBezTo>
                      <a:pt x="0" y="23"/>
                      <a:pt x="1" y="24"/>
                      <a:pt x="2" y="2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B3B88F74-B785-49AD-9756-2B924940A7C4}"/>
                  </a:ext>
                </a:extLst>
              </p:cNvPr>
              <p:cNvSpPr>
                <a:spLocks/>
              </p:cNvSpPr>
              <p:nvPr/>
            </p:nvSpPr>
            <p:spPr bwMode="auto">
              <a:xfrm>
                <a:off x="2954338" y="779463"/>
                <a:ext cx="260350" cy="212725"/>
              </a:xfrm>
              <a:custGeom>
                <a:avLst/>
                <a:gdLst>
                  <a:gd name="T0" fmla="*/ 2 w 91"/>
                  <a:gd name="T1" fmla="*/ 74 h 74"/>
                  <a:gd name="T2" fmla="*/ 90 w 91"/>
                  <a:gd name="T3" fmla="*/ 74 h 74"/>
                  <a:gd name="T4" fmla="*/ 91 w 91"/>
                  <a:gd name="T5" fmla="*/ 72 h 74"/>
                  <a:gd name="T6" fmla="*/ 90 w 91"/>
                  <a:gd name="T7" fmla="*/ 69 h 74"/>
                  <a:gd name="T8" fmla="*/ 5 w 91"/>
                  <a:gd name="T9" fmla="*/ 69 h 74"/>
                  <a:gd name="T10" fmla="*/ 4 w 91"/>
                  <a:gd name="T11" fmla="*/ 67 h 74"/>
                  <a:gd name="T12" fmla="*/ 4 w 91"/>
                  <a:gd name="T13" fmla="*/ 2 h 74"/>
                  <a:gd name="T14" fmla="*/ 2 w 91"/>
                  <a:gd name="T15" fmla="*/ 0 h 74"/>
                  <a:gd name="T16" fmla="*/ 0 w 91"/>
                  <a:gd name="T17" fmla="*/ 2 h 74"/>
                  <a:gd name="T18" fmla="*/ 0 w 91"/>
                  <a:gd name="T19" fmla="*/ 72 h 74"/>
                  <a:gd name="T20" fmla="*/ 2 w 91"/>
                  <a:gd name="T2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4">
                    <a:moveTo>
                      <a:pt x="2" y="74"/>
                    </a:moveTo>
                    <a:cubicBezTo>
                      <a:pt x="90" y="74"/>
                      <a:pt x="90" y="74"/>
                      <a:pt x="90" y="74"/>
                    </a:cubicBezTo>
                    <a:cubicBezTo>
                      <a:pt x="91" y="74"/>
                      <a:pt x="91" y="73"/>
                      <a:pt x="91" y="72"/>
                    </a:cubicBezTo>
                    <a:cubicBezTo>
                      <a:pt x="91" y="70"/>
                      <a:pt x="91" y="69"/>
                      <a:pt x="90" y="69"/>
                    </a:cubicBezTo>
                    <a:cubicBezTo>
                      <a:pt x="5" y="69"/>
                      <a:pt x="5" y="69"/>
                      <a:pt x="5" y="69"/>
                    </a:cubicBezTo>
                    <a:cubicBezTo>
                      <a:pt x="4" y="69"/>
                      <a:pt x="4" y="68"/>
                      <a:pt x="4" y="67"/>
                    </a:cubicBezTo>
                    <a:cubicBezTo>
                      <a:pt x="4" y="2"/>
                      <a:pt x="4" y="2"/>
                      <a:pt x="4" y="2"/>
                    </a:cubicBezTo>
                    <a:cubicBezTo>
                      <a:pt x="4" y="1"/>
                      <a:pt x="3" y="0"/>
                      <a:pt x="2" y="0"/>
                    </a:cubicBezTo>
                    <a:cubicBezTo>
                      <a:pt x="1" y="0"/>
                      <a:pt x="0" y="1"/>
                      <a:pt x="0" y="2"/>
                    </a:cubicBezTo>
                    <a:cubicBezTo>
                      <a:pt x="0" y="72"/>
                      <a:pt x="0" y="72"/>
                      <a:pt x="0" y="72"/>
                    </a:cubicBezTo>
                    <a:cubicBezTo>
                      <a:pt x="0" y="73"/>
                      <a:pt x="1" y="74"/>
                      <a:pt x="2" y="74"/>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a:extLst>
                  <a:ext uri="{FF2B5EF4-FFF2-40B4-BE49-F238E27FC236}">
                    <a16:creationId xmlns:a16="http://schemas.microsoft.com/office/drawing/2014/main" id="{DB608E73-F166-4BAE-B070-6D8F3D3C636B}"/>
                  </a:ext>
                </a:extLst>
              </p:cNvPr>
              <p:cNvSpPr>
                <a:spLocks/>
              </p:cNvSpPr>
              <p:nvPr/>
            </p:nvSpPr>
            <p:spPr bwMode="auto">
              <a:xfrm>
                <a:off x="2779713" y="703263"/>
                <a:ext cx="573087" cy="919163"/>
              </a:xfrm>
              <a:custGeom>
                <a:avLst/>
                <a:gdLst>
                  <a:gd name="T0" fmla="*/ 199 w 200"/>
                  <a:gd name="T1" fmla="*/ 310 h 321"/>
                  <a:gd name="T2" fmla="*/ 155 w 200"/>
                  <a:gd name="T3" fmla="*/ 190 h 321"/>
                  <a:gd name="T4" fmla="*/ 172 w 200"/>
                  <a:gd name="T5" fmla="*/ 190 h 321"/>
                  <a:gd name="T6" fmla="*/ 185 w 200"/>
                  <a:gd name="T7" fmla="*/ 177 h 321"/>
                  <a:gd name="T8" fmla="*/ 185 w 200"/>
                  <a:gd name="T9" fmla="*/ 14 h 321"/>
                  <a:gd name="T10" fmla="*/ 172 w 200"/>
                  <a:gd name="T11" fmla="*/ 0 h 321"/>
                  <a:gd name="T12" fmla="*/ 0 w 200"/>
                  <a:gd name="T13" fmla="*/ 0 h 321"/>
                  <a:gd name="T14" fmla="*/ 8 w 200"/>
                  <a:gd name="T15" fmla="*/ 14 h 321"/>
                  <a:gd name="T16" fmla="*/ 172 w 200"/>
                  <a:gd name="T17" fmla="*/ 14 h 321"/>
                  <a:gd name="T18" fmla="*/ 172 w 200"/>
                  <a:gd name="T19" fmla="*/ 177 h 321"/>
                  <a:gd name="T20" fmla="*/ 57 w 200"/>
                  <a:gd name="T21" fmla="*/ 177 h 321"/>
                  <a:gd name="T22" fmla="*/ 57 w 200"/>
                  <a:gd name="T23" fmla="*/ 185 h 321"/>
                  <a:gd name="T24" fmla="*/ 57 w 200"/>
                  <a:gd name="T25" fmla="*/ 190 h 321"/>
                  <a:gd name="T26" fmla="*/ 58 w 200"/>
                  <a:gd name="T27" fmla="*/ 190 h 321"/>
                  <a:gd name="T28" fmla="*/ 58 w 200"/>
                  <a:gd name="T29" fmla="*/ 264 h 321"/>
                  <a:gd name="T30" fmla="*/ 64 w 200"/>
                  <a:gd name="T31" fmla="*/ 267 h 321"/>
                  <a:gd name="T32" fmla="*/ 69 w 200"/>
                  <a:gd name="T33" fmla="*/ 267 h 321"/>
                  <a:gd name="T34" fmla="*/ 76 w 200"/>
                  <a:gd name="T35" fmla="*/ 264 h 321"/>
                  <a:gd name="T36" fmla="*/ 76 w 200"/>
                  <a:gd name="T37" fmla="*/ 190 h 321"/>
                  <a:gd name="T38" fmla="*/ 136 w 200"/>
                  <a:gd name="T39" fmla="*/ 190 h 321"/>
                  <a:gd name="T40" fmla="*/ 182 w 200"/>
                  <a:gd name="T41" fmla="*/ 316 h 321"/>
                  <a:gd name="T42" fmla="*/ 191 w 200"/>
                  <a:gd name="T43" fmla="*/ 320 h 321"/>
                  <a:gd name="T44" fmla="*/ 195 w 200"/>
                  <a:gd name="T45" fmla="*/ 318 h 321"/>
                  <a:gd name="T46" fmla="*/ 199 w 200"/>
                  <a:gd name="T47" fmla="*/ 31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321">
                    <a:moveTo>
                      <a:pt x="199" y="310"/>
                    </a:moveTo>
                    <a:cubicBezTo>
                      <a:pt x="155" y="190"/>
                      <a:pt x="155" y="190"/>
                      <a:pt x="155" y="190"/>
                    </a:cubicBezTo>
                    <a:cubicBezTo>
                      <a:pt x="172" y="190"/>
                      <a:pt x="172" y="190"/>
                      <a:pt x="172" y="190"/>
                    </a:cubicBezTo>
                    <a:cubicBezTo>
                      <a:pt x="179" y="190"/>
                      <a:pt x="185" y="184"/>
                      <a:pt x="185" y="177"/>
                    </a:cubicBezTo>
                    <a:cubicBezTo>
                      <a:pt x="185" y="14"/>
                      <a:pt x="185" y="14"/>
                      <a:pt x="185" y="14"/>
                    </a:cubicBezTo>
                    <a:cubicBezTo>
                      <a:pt x="185" y="6"/>
                      <a:pt x="179" y="0"/>
                      <a:pt x="172" y="0"/>
                    </a:cubicBezTo>
                    <a:cubicBezTo>
                      <a:pt x="0" y="0"/>
                      <a:pt x="0" y="0"/>
                      <a:pt x="0" y="0"/>
                    </a:cubicBezTo>
                    <a:cubicBezTo>
                      <a:pt x="3" y="4"/>
                      <a:pt x="6" y="9"/>
                      <a:pt x="8" y="14"/>
                    </a:cubicBezTo>
                    <a:cubicBezTo>
                      <a:pt x="172" y="14"/>
                      <a:pt x="172" y="14"/>
                      <a:pt x="172" y="14"/>
                    </a:cubicBezTo>
                    <a:cubicBezTo>
                      <a:pt x="172" y="177"/>
                      <a:pt x="172" y="177"/>
                      <a:pt x="172" y="177"/>
                    </a:cubicBezTo>
                    <a:cubicBezTo>
                      <a:pt x="57" y="177"/>
                      <a:pt x="57" y="177"/>
                      <a:pt x="57" y="177"/>
                    </a:cubicBezTo>
                    <a:cubicBezTo>
                      <a:pt x="57" y="185"/>
                      <a:pt x="57" y="185"/>
                      <a:pt x="57" y="185"/>
                    </a:cubicBezTo>
                    <a:cubicBezTo>
                      <a:pt x="57" y="187"/>
                      <a:pt x="57" y="188"/>
                      <a:pt x="57" y="190"/>
                    </a:cubicBezTo>
                    <a:cubicBezTo>
                      <a:pt x="58" y="190"/>
                      <a:pt x="58" y="190"/>
                      <a:pt x="58" y="190"/>
                    </a:cubicBezTo>
                    <a:cubicBezTo>
                      <a:pt x="58" y="264"/>
                      <a:pt x="58" y="264"/>
                      <a:pt x="58" y="264"/>
                    </a:cubicBezTo>
                    <a:cubicBezTo>
                      <a:pt x="58" y="266"/>
                      <a:pt x="61" y="267"/>
                      <a:pt x="64" y="267"/>
                    </a:cubicBezTo>
                    <a:cubicBezTo>
                      <a:pt x="69" y="267"/>
                      <a:pt x="69" y="267"/>
                      <a:pt x="69" y="267"/>
                    </a:cubicBezTo>
                    <a:cubicBezTo>
                      <a:pt x="73" y="267"/>
                      <a:pt x="76" y="266"/>
                      <a:pt x="76" y="264"/>
                    </a:cubicBezTo>
                    <a:cubicBezTo>
                      <a:pt x="76" y="190"/>
                      <a:pt x="76" y="190"/>
                      <a:pt x="76" y="190"/>
                    </a:cubicBezTo>
                    <a:cubicBezTo>
                      <a:pt x="136" y="190"/>
                      <a:pt x="136" y="190"/>
                      <a:pt x="136" y="190"/>
                    </a:cubicBezTo>
                    <a:cubicBezTo>
                      <a:pt x="182" y="316"/>
                      <a:pt x="182" y="316"/>
                      <a:pt x="182" y="316"/>
                    </a:cubicBezTo>
                    <a:cubicBezTo>
                      <a:pt x="183" y="319"/>
                      <a:pt x="187" y="321"/>
                      <a:pt x="191" y="320"/>
                    </a:cubicBezTo>
                    <a:cubicBezTo>
                      <a:pt x="195" y="318"/>
                      <a:pt x="195" y="318"/>
                      <a:pt x="195" y="318"/>
                    </a:cubicBezTo>
                    <a:cubicBezTo>
                      <a:pt x="198" y="317"/>
                      <a:pt x="200" y="313"/>
                      <a:pt x="199" y="3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3">
                <a:extLst>
                  <a:ext uri="{FF2B5EF4-FFF2-40B4-BE49-F238E27FC236}">
                    <a16:creationId xmlns:a16="http://schemas.microsoft.com/office/drawing/2014/main" id="{349C340B-3E05-4E43-8448-2E2DF6BB99CD}"/>
                  </a:ext>
                </a:extLst>
              </p:cNvPr>
              <p:cNvSpPr>
                <a:spLocks/>
              </p:cNvSpPr>
              <p:nvPr/>
            </p:nvSpPr>
            <p:spPr bwMode="auto">
              <a:xfrm>
                <a:off x="2825750" y="857250"/>
                <a:ext cx="71437" cy="34925"/>
              </a:xfrm>
              <a:custGeom>
                <a:avLst/>
                <a:gdLst>
                  <a:gd name="T0" fmla="*/ 19 w 25"/>
                  <a:gd name="T1" fmla="*/ 12 h 12"/>
                  <a:gd name="T2" fmla="*/ 25 w 25"/>
                  <a:gd name="T3" fmla="*/ 6 h 12"/>
                  <a:gd name="T4" fmla="*/ 19 w 25"/>
                  <a:gd name="T5" fmla="*/ 0 h 12"/>
                  <a:gd name="T6" fmla="*/ 1 w 25"/>
                  <a:gd name="T7" fmla="*/ 0 h 12"/>
                  <a:gd name="T8" fmla="*/ 0 w 25"/>
                  <a:gd name="T9" fmla="*/ 12 h 12"/>
                  <a:gd name="T10" fmla="*/ 19 w 25"/>
                  <a:gd name="T11" fmla="*/ 12 h 12"/>
                </a:gdLst>
                <a:ahLst/>
                <a:cxnLst>
                  <a:cxn ang="0">
                    <a:pos x="T0" y="T1"/>
                  </a:cxn>
                  <a:cxn ang="0">
                    <a:pos x="T2" y="T3"/>
                  </a:cxn>
                  <a:cxn ang="0">
                    <a:pos x="T4" y="T5"/>
                  </a:cxn>
                  <a:cxn ang="0">
                    <a:pos x="T6" y="T7"/>
                  </a:cxn>
                  <a:cxn ang="0">
                    <a:pos x="T8" y="T9"/>
                  </a:cxn>
                  <a:cxn ang="0">
                    <a:pos x="T10" y="T11"/>
                  </a:cxn>
                </a:cxnLst>
                <a:rect l="0" t="0" r="r" b="b"/>
                <a:pathLst>
                  <a:path w="25" h="12">
                    <a:moveTo>
                      <a:pt x="19" y="12"/>
                    </a:moveTo>
                    <a:cubicBezTo>
                      <a:pt x="23" y="12"/>
                      <a:pt x="25" y="9"/>
                      <a:pt x="25" y="6"/>
                    </a:cubicBezTo>
                    <a:cubicBezTo>
                      <a:pt x="25" y="2"/>
                      <a:pt x="23" y="0"/>
                      <a:pt x="19" y="0"/>
                    </a:cubicBezTo>
                    <a:cubicBezTo>
                      <a:pt x="1" y="0"/>
                      <a:pt x="1" y="0"/>
                      <a:pt x="1" y="0"/>
                    </a:cubicBezTo>
                    <a:cubicBezTo>
                      <a:pt x="1" y="4"/>
                      <a:pt x="1" y="8"/>
                      <a:pt x="0" y="12"/>
                    </a:cubicBezTo>
                    <a:lnTo>
                      <a:pt x="19" y="12"/>
                    </a:ln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4">
                <a:extLst>
                  <a:ext uri="{FF2B5EF4-FFF2-40B4-BE49-F238E27FC236}">
                    <a16:creationId xmlns:a16="http://schemas.microsoft.com/office/drawing/2014/main" id="{7A508491-2631-4C15-A74D-B9A3F9D5565E}"/>
                  </a:ext>
                </a:extLst>
              </p:cNvPr>
              <p:cNvSpPr>
                <a:spLocks/>
              </p:cNvSpPr>
              <p:nvPr/>
            </p:nvSpPr>
            <p:spPr bwMode="auto">
              <a:xfrm>
                <a:off x="2803525" y="923925"/>
                <a:ext cx="93662" cy="33338"/>
              </a:xfrm>
              <a:custGeom>
                <a:avLst/>
                <a:gdLst>
                  <a:gd name="T0" fmla="*/ 27 w 33"/>
                  <a:gd name="T1" fmla="*/ 12 h 12"/>
                  <a:gd name="T2" fmla="*/ 33 w 33"/>
                  <a:gd name="T3" fmla="*/ 6 h 12"/>
                  <a:gd name="T4" fmla="*/ 27 w 33"/>
                  <a:gd name="T5" fmla="*/ 0 h 12"/>
                  <a:gd name="T6" fmla="*/ 5 w 33"/>
                  <a:gd name="T7" fmla="*/ 0 h 12"/>
                  <a:gd name="T8" fmla="*/ 0 w 33"/>
                  <a:gd name="T9" fmla="*/ 12 h 12"/>
                  <a:gd name="T10" fmla="*/ 27 w 33"/>
                  <a:gd name="T11" fmla="*/ 12 h 12"/>
                </a:gdLst>
                <a:ahLst/>
                <a:cxnLst>
                  <a:cxn ang="0">
                    <a:pos x="T0" y="T1"/>
                  </a:cxn>
                  <a:cxn ang="0">
                    <a:pos x="T2" y="T3"/>
                  </a:cxn>
                  <a:cxn ang="0">
                    <a:pos x="T4" y="T5"/>
                  </a:cxn>
                  <a:cxn ang="0">
                    <a:pos x="T6" y="T7"/>
                  </a:cxn>
                  <a:cxn ang="0">
                    <a:pos x="T8" y="T9"/>
                  </a:cxn>
                  <a:cxn ang="0">
                    <a:pos x="T10" y="T11"/>
                  </a:cxn>
                </a:cxnLst>
                <a:rect l="0" t="0" r="r" b="b"/>
                <a:pathLst>
                  <a:path w="33" h="12">
                    <a:moveTo>
                      <a:pt x="27" y="12"/>
                    </a:moveTo>
                    <a:cubicBezTo>
                      <a:pt x="31" y="12"/>
                      <a:pt x="33" y="10"/>
                      <a:pt x="33" y="6"/>
                    </a:cubicBezTo>
                    <a:cubicBezTo>
                      <a:pt x="33" y="3"/>
                      <a:pt x="31" y="0"/>
                      <a:pt x="27" y="0"/>
                    </a:cubicBezTo>
                    <a:cubicBezTo>
                      <a:pt x="5" y="0"/>
                      <a:pt x="5" y="0"/>
                      <a:pt x="5" y="0"/>
                    </a:cubicBezTo>
                    <a:cubicBezTo>
                      <a:pt x="4" y="4"/>
                      <a:pt x="2" y="8"/>
                      <a:pt x="0" y="12"/>
                    </a:cubicBezTo>
                    <a:lnTo>
                      <a:pt x="27" y="12"/>
                    </a:ln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5">
                <a:extLst>
                  <a:ext uri="{FF2B5EF4-FFF2-40B4-BE49-F238E27FC236}">
                    <a16:creationId xmlns:a16="http://schemas.microsoft.com/office/drawing/2014/main" id="{06E67381-6229-4655-9797-531F413AB544}"/>
                  </a:ext>
                </a:extLst>
              </p:cNvPr>
              <p:cNvSpPr>
                <a:spLocks/>
              </p:cNvSpPr>
              <p:nvPr/>
            </p:nvSpPr>
            <p:spPr bwMode="auto">
              <a:xfrm>
                <a:off x="3194050" y="803275"/>
                <a:ext cx="20637" cy="153988"/>
              </a:xfrm>
              <a:custGeom>
                <a:avLst/>
                <a:gdLst>
                  <a:gd name="T0" fmla="*/ 6 w 7"/>
                  <a:gd name="T1" fmla="*/ 0 h 54"/>
                  <a:gd name="T2" fmla="*/ 2 w 7"/>
                  <a:gd name="T3" fmla="*/ 5 h 54"/>
                  <a:gd name="T4" fmla="*/ 0 w 7"/>
                  <a:gd name="T5" fmla="*/ 6 h 54"/>
                  <a:gd name="T6" fmla="*/ 0 w 7"/>
                  <a:gd name="T7" fmla="*/ 49 h 54"/>
                  <a:gd name="T8" fmla="*/ 2 w 7"/>
                  <a:gd name="T9" fmla="*/ 54 h 54"/>
                  <a:gd name="T10" fmla="*/ 5 w 7"/>
                  <a:gd name="T11" fmla="*/ 54 h 54"/>
                  <a:gd name="T12" fmla="*/ 7 w 7"/>
                  <a:gd name="T13" fmla="*/ 49 h 54"/>
                  <a:gd name="T14" fmla="*/ 7 w 7"/>
                  <a:gd name="T15" fmla="*/ 5 h 54"/>
                  <a:gd name="T16" fmla="*/ 6 w 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4">
                    <a:moveTo>
                      <a:pt x="6" y="0"/>
                    </a:moveTo>
                    <a:cubicBezTo>
                      <a:pt x="2" y="5"/>
                      <a:pt x="2" y="5"/>
                      <a:pt x="2" y="5"/>
                    </a:cubicBezTo>
                    <a:cubicBezTo>
                      <a:pt x="1" y="6"/>
                      <a:pt x="1" y="6"/>
                      <a:pt x="0" y="6"/>
                    </a:cubicBezTo>
                    <a:cubicBezTo>
                      <a:pt x="0" y="49"/>
                      <a:pt x="0" y="49"/>
                      <a:pt x="0" y="49"/>
                    </a:cubicBezTo>
                    <a:cubicBezTo>
                      <a:pt x="0" y="51"/>
                      <a:pt x="1" y="54"/>
                      <a:pt x="2" y="54"/>
                    </a:cubicBezTo>
                    <a:cubicBezTo>
                      <a:pt x="5" y="54"/>
                      <a:pt x="5" y="54"/>
                      <a:pt x="5" y="54"/>
                    </a:cubicBezTo>
                    <a:cubicBezTo>
                      <a:pt x="6" y="54"/>
                      <a:pt x="7" y="51"/>
                      <a:pt x="7" y="49"/>
                    </a:cubicBezTo>
                    <a:cubicBezTo>
                      <a:pt x="7" y="5"/>
                      <a:pt x="7" y="5"/>
                      <a:pt x="7" y="5"/>
                    </a:cubicBezTo>
                    <a:cubicBezTo>
                      <a:pt x="7" y="2"/>
                      <a:pt x="7" y="0"/>
                      <a:pt x="6" y="0"/>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6">
                <a:extLst>
                  <a:ext uri="{FF2B5EF4-FFF2-40B4-BE49-F238E27FC236}">
                    <a16:creationId xmlns:a16="http://schemas.microsoft.com/office/drawing/2014/main" id="{D92039EA-52E8-4E4A-9F79-16BBB32BE3CE}"/>
                  </a:ext>
                </a:extLst>
              </p:cNvPr>
              <p:cNvSpPr>
                <a:spLocks/>
              </p:cNvSpPr>
              <p:nvPr/>
            </p:nvSpPr>
            <p:spPr bwMode="auto">
              <a:xfrm>
                <a:off x="2819400" y="788988"/>
                <a:ext cx="77787" cy="33338"/>
              </a:xfrm>
              <a:custGeom>
                <a:avLst/>
                <a:gdLst>
                  <a:gd name="T0" fmla="*/ 3 w 27"/>
                  <a:gd name="T1" fmla="*/ 12 h 12"/>
                  <a:gd name="T2" fmla="*/ 21 w 27"/>
                  <a:gd name="T3" fmla="*/ 12 h 12"/>
                  <a:gd name="T4" fmla="*/ 27 w 27"/>
                  <a:gd name="T5" fmla="*/ 6 h 12"/>
                  <a:gd name="T6" fmla="*/ 21 w 27"/>
                  <a:gd name="T7" fmla="*/ 0 h 12"/>
                  <a:gd name="T8" fmla="*/ 0 w 27"/>
                  <a:gd name="T9" fmla="*/ 0 h 12"/>
                  <a:gd name="T10" fmla="*/ 1 w 27"/>
                  <a:gd name="T11" fmla="*/ 2 h 12"/>
                  <a:gd name="T12" fmla="*/ 3 w 2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7" h="12">
                    <a:moveTo>
                      <a:pt x="3" y="12"/>
                    </a:moveTo>
                    <a:cubicBezTo>
                      <a:pt x="21" y="12"/>
                      <a:pt x="21" y="12"/>
                      <a:pt x="21" y="12"/>
                    </a:cubicBezTo>
                    <a:cubicBezTo>
                      <a:pt x="25" y="12"/>
                      <a:pt x="27" y="9"/>
                      <a:pt x="27" y="6"/>
                    </a:cubicBezTo>
                    <a:cubicBezTo>
                      <a:pt x="27" y="3"/>
                      <a:pt x="25" y="0"/>
                      <a:pt x="21" y="0"/>
                    </a:cubicBezTo>
                    <a:cubicBezTo>
                      <a:pt x="0" y="0"/>
                      <a:pt x="0" y="0"/>
                      <a:pt x="0" y="0"/>
                    </a:cubicBezTo>
                    <a:cubicBezTo>
                      <a:pt x="1" y="1"/>
                      <a:pt x="1" y="1"/>
                      <a:pt x="1" y="2"/>
                    </a:cubicBezTo>
                    <a:cubicBezTo>
                      <a:pt x="2" y="5"/>
                      <a:pt x="2" y="9"/>
                      <a:pt x="3" y="12"/>
                    </a:cubicBezTo>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7">
                <a:extLst>
                  <a:ext uri="{FF2B5EF4-FFF2-40B4-BE49-F238E27FC236}">
                    <a16:creationId xmlns:a16="http://schemas.microsoft.com/office/drawing/2014/main" id="{1D634211-5C72-429F-9547-27C613A5B0FF}"/>
                  </a:ext>
                </a:extLst>
              </p:cNvPr>
              <p:cNvSpPr>
                <a:spLocks/>
              </p:cNvSpPr>
              <p:nvPr/>
            </p:nvSpPr>
            <p:spPr bwMode="auto">
              <a:xfrm>
                <a:off x="2976563" y="774700"/>
                <a:ext cx="241300" cy="117475"/>
              </a:xfrm>
              <a:custGeom>
                <a:avLst/>
                <a:gdLst>
                  <a:gd name="T0" fmla="*/ 0 w 84"/>
                  <a:gd name="T1" fmla="*/ 40 h 41"/>
                  <a:gd name="T2" fmla="*/ 2 w 84"/>
                  <a:gd name="T3" fmla="*/ 40 h 41"/>
                  <a:gd name="T4" fmla="*/ 33 w 84"/>
                  <a:gd name="T5" fmla="*/ 18 h 41"/>
                  <a:gd name="T6" fmla="*/ 34 w 84"/>
                  <a:gd name="T7" fmla="*/ 19 h 41"/>
                  <a:gd name="T8" fmla="*/ 39 w 84"/>
                  <a:gd name="T9" fmla="*/ 33 h 41"/>
                  <a:gd name="T10" fmla="*/ 41 w 84"/>
                  <a:gd name="T11" fmla="*/ 33 h 41"/>
                  <a:gd name="T12" fmla="*/ 77 w 84"/>
                  <a:gd name="T13" fmla="*/ 7 h 41"/>
                  <a:gd name="T14" fmla="*/ 75 w 84"/>
                  <a:gd name="T15" fmla="*/ 10 h 41"/>
                  <a:gd name="T16" fmla="*/ 75 w 84"/>
                  <a:gd name="T17" fmla="*/ 12 h 41"/>
                  <a:gd name="T18" fmla="*/ 76 w 84"/>
                  <a:gd name="T19" fmla="*/ 12 h 41"/>
                  <a:gd name="T20" fmla="*/ 77 w 84"/>
                  <a:gd name="T21" fmla="*/ 12 h 41"/>
                  <a:gd name="T22" fmla="*/ 83 w 84"/>
                  <a:gd name="T23" fmla="*/ 3 h 41"/>
                  <a:gd name="T24" fmla="*/ 83 w 84"/>
                  <a:gd name="T25" fmla="*/ 1 h 41"/>
                  <a:gd name="T26" fmla="*/ 82 w 84"/>
                  <a:gd name="T27" fmla="*/ 0 h 41"/>
                  <a:gd name="T28" fmla="*/ 73 w 84"/>
                  <a:gd name="T29" fmla="*/ 2 h 41"/>
                  <a:gd name="T30" fmla="*/ 72 w 84"/>
                  <a:gd name="T31" fmla="*/ 4 h 41"/>
                  <a:gd name="T32" fmla="*/ 72 w 84"/>
                  <a:gd name="T33" fmla="*/ 4 h 41"/>
                  <a:gd name="T34" fmla="*/ 73 w 84"/>
                  <a:gd name="T35" fmla="*/ 5 h 41"/>
                  <a:gd name="T36" fmla="*/ 76 w 84"/>
                  <a:gd name="T37" fmla="*/ 5 h 41"/>
                  <a:gd name="T38" fmla="*/ 42 w 84"/>
                  <a:gd name="T39" fmla="*/ 29 h 41"/>
                  <a:gd name="T40" fmla="*/ 40 w 84"/>
                  <a:gd name="T41" fmla="*/ 29 h 41"/>
                  <a:gd name="T42" fmla="*/ 36 w 84"/>
                  <a:gd name="T43" fmla="*/ 17 h 41"/>
                  <a:gd name="T44" fmla="*/ 35 w 84"/>
                  <a:gd name="T45" fmla="*/ 14 h 41"/>
                  <a:gd name="T46" fmla="*/ 34 w 84"/>
                  <a:gd name="T47" fmla="*/ 14 h 41"/>
                  <a:gd name="T48" fmla="*/ 0 w 84"/>
                  <a:gd name="T49" fmla="*/ 38 h 41"/>
                  <a:gd name="T50" fmla="*/ 0 w 84"/>
                  <a:gd name="T51" fmla="*/ 39 h 41"/>
                  <a:gd name="T52" fmla="*/ 0 w 84"/>
                  <a:gd name="T5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41">
                    <a:moveTo>
                      <a:pt x="0" y="40"/>
                    </a:moveTo>
                    <a:cubicBezTo>
                      <a:pt x="0" y="40"/>
                      <a:pt x="1" y="41"/>
                      <a:pt x="2" y="40"/>
                    </a:cubicBezTo>
                    <a:cubicBezTo>
                      <a:pt x="33" y="18"/>
                      <a:pt x="33" y="18"/>
                      <a:pt x="33" y="18"/>
                    </a:cubicBezTo>
                    <a:cubicBezTo>
                      <a:pt x="33" y="18"/>
                      <a:pt x="34" y="18"/>
                      <a:pt x="34" y="19"/>
                    </a:cubicBezTo>
                    <a:cubicBezTo>
                      <a:pt x="39" y="33"/>
                      <a:pt x="39" y="33"/>
                      <a:pt x="39" y="33"/>
                    </a:cubicBezTo>
                    <a:cubicBezTo>
                      <a:pt x="40" y="33"/>
                      <a:pt x="40" y="34"/>
                      <a:pt x="41" y="33"/>
                    </a:cubicBezTo>
                    <a:cubicBezTo>
                      <a:pt x="77" y="7"/>
                      <a:pt x="77" y="7"/>
                      <a:pt x="77" y="7"/>
                    </a:cubicBezTo>
                    <a:cubicBezTo>
                      <a:pt x="75" y="10"/>
                      <a:pt x="75" y="10"/>
                      <a:pt x="75" y="10"/>
                    </a:cubicBezTo>
                    <a:cubicBezTo>
                      <a:pt x="75" y="11"/>
                      <a:pt x="75" y="12"/>
                      <a:pt x="75" y="12"/>
                    </a:cubicBezTo>
                    <a:cubicBezTo>
                      <a:pt x="76" y="12"/>
                      <a:pt x="76" y="12"/>
                      <a:pt x="76" y="12"/>
                    </a:cubicBezTo>
                    <a:cubicBezTo>
                      <a:pt x="76" y="13"/>
                      <a:pt x="77" y="13"/>
                      <a:pt x="77" y="12"/>
                    </a:cubicBezTo>
                    <a:cubicBezTo>
                      <a:pt x="83" y="3"/>
                      <a:pt x="83" y="3"/>
                      <a:pt x="83" y="3"/>
                    </a:cubicBezTo>
                    <a:cubicBezTo>
                      <a:pt x="84" y="2"/>
                      <a:pt x="84" y="2"/>
                      <a:pt x="83" y="1"/>
                    </a:cubicBezTo>
                    <a:cubicBezTo>
                      <a:pt x="83" y="1"/>
                      <a:pt x="83" y="0"/>
                      <a:pt x="82" y="0"/>
                    </a:cubicBezTo>
                    <a:cubicBezTo>
                      <a:pt x="73" y="2"/>
                      <a:pt x="73" y="2"/>
                      <a:pt x="73" y="2"/>
                    </a:cubicBezTo>
                    <a:cubicBezTo>
                      <a:pt x="73" y="2"/>
                      <a:pt x="72" y="3"/>
                      <a:pt x="72" y="4"/>
                    </a:cubicBezTo>
                    <a:cubicBezTo>
                      <a:pt x="72" y="4"/>
                      <a:pt x="72" y="4"/>
                      <a:pt x="72" y="4"/>
                    </a:cubicBezTo>
                    <a:cubicBezTo>
                      <a:pt x="72" y="5"/>
                      <a:pt x="73" y="5"/>
                      <a:pt x="73" y="5"/>
                    </a:cubicBezTo>
                    <a:cubicBezTo>
                      <a:pt x="76" y="5"/>
                      <a:pt x="76" y="5"/>
                      <a:pt x="76" y="5"/>
                    </a:cubicBezTo>
                    <a:cubicBezTo>
                      <a:pt x="42" y="29"/>
                      <a:pt x="42" y="29"/>
                      <a:pt x="42" y="29"/>
                    </a:cubicBezTo>
                    <a:cubicBezTo>
                      <a:pt x="41" y="29"/>
                      <a:pt x="41" y="29"/>
                      <a:pt x="40" y="29"/>
                    </a:cubicBezTo>
                    <a:cubicBezTo>
                      <a:pt x="36" y="17"/>
                      <a:pt x="36" y="17"/>
                      <a:pt x="36" y="17"/>
                    </a:cubicBezTo>
                    <a:cubicBezTo>
                      <a:pt x="36" y="16"/>
                      <a:pt x="35" y="15"/>
                      <a:pt x="35" y="14"/>
                    </a:cubicBezTo>
                    <a:cubicBezTo>
                      <a:pt x="35" y="14"/>
                      <a:pt x="34" y="14"/>
                      <a:pt x="34" y="14"/>
                    </a:cubicBezTo>
                    <a:cubicBezTo>
                      <a:pt x="0" y="38"/>
                      <a:pt x="0" y="38"/>
                      <a:pt x="0" y="38"/>
                    </a:cubicBezTo>
                    <a:cubicBezTo>
                      <a:pt x="0" y="38"/>
                      <a:pt x="0" y="39"/>
                      <a:pt x="0" y="39"/>
                    </a:cubicBezTo>
                    <a:lnTo>
                      <a:pt x="0" y="4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8">
                <a:extLst>
                  <a:ext uri="{FF2B5EF4-FFF2-40B4-BE49-F238E27FC236}">
                    <a16:creationId xmlns:a16="http://schemas.microsoft.com/office/drawing/2014/main" id="{DB922780-FA04-4A5C-A915-1DB238236941}"/>
                  </a:ext>
                </a:extLst>
              </p:cNvPr>
              <p:cNvSpPr>
                <a:spLocks/>
              </p:cNvSpPr>
              <p:nvPr/>
            </p:nvSpPr>
            <p:spPr bwMode="auto">
              <a:xfrm>
                <a:off x="2965450" y="1060450"/>
                <a:ext cx="255587" cy="34925"/>
              </a:xfrm>
              <a:custGeom>
                <a:avLst/>
                <a:gdLst>
                  <a:gd name="T0" fmla="*/ 80 w 89"/>
                  <a:gd name="T1" fmla="*/ 0 h 12"/>
                  <a:gd name="T2" fmla="*/ 9 w 89"/>
                  <a:gd name="T3" fmla="*/ 0 h 12"/>
                  <a:gd name="T4" fmla="*/ 0 w 89"/>
                  <a:gd name="T5" fmla="*/ 6 h 12"/>
                  <a:gd name="T6" fmla="*/ 9 w 89"/>
                  <a:gd name="T7" fmla="*/ 12 h 12"/>
                  <a:gd name="T8" fmla="*/ 80 w 89"/>
                  <a:gd name="T9" fmla="*/ 12 h 12"/>
                  <a:gd name="T10" fmla="*/ 89 w 89"/>
                  <a:gd name="T11" fmla="*/ 6 h 12"/>
                  <a:gd name="T12" fmla="*/ 80 w 8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89" h="12">
                    <a:moveTo>
                      <a:pt x="80" y="0"/>
                    </a:moveTo>
                    <a:cubicBezTo>
                      <a:pt x="9" y="0"/>
                      <a:pt x="9" y="0"/>
                      <a:pt x="9" y="0"/>
                    </a:cubicBezTo>
                    <a:cubicBezTo>
                      <a:pt x="4" y="0"/>
                      <a:pt x="0" y="2"/>
                      <a:pt x="0" y="6"/>
                    </a:cubicBezTo>
                    <a:cubicBezTo>
                      <a:pt x="0" y="9"/>
                      <a:pt x="4" y="12"/>
                      <a:pt x="9" y="12"/>
                    </a:cubicBezTo>
                    <a:cubicBezTo>
                      <a:pt x="80" y="12"/>
                      <a:pt x="80" y="12"/>
                      <a:pt x="80" y="12"/>
                    </a:cubicBezTo>
                    <a:cubicBezTo>
                      <a:pt x="85" y="12"/>
                      <a:pt x="89" y="9"/>
                      <a:pt x="89" y="6"/>
                    </a:cubicBezTo>
                    <a:cubicBezTo>
                      <a:pt x="89" y="2"/>
                      <a:pt x="85" y="0"/>
                      <a:pt x="80" y="0"/>
                    </a:cubicBez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9">
                <a:extLst>
                  <a:ext uri="{FF2B5EF4-FFF2-40B4-BE49-F238E27FC236}">
                    <a16:creationId xmlns:a16="http://schemas.microsoft.com/office/drawing/2014/main" id="{07668410-E441-4915-8E66-FCC71B277E20}"/>
                  </a:ext>
                </a:extLst>
              </p:cNvPr>
              <p:cNvSpPr>
                <a:spLocks/>
              </p:cNvSpPr>
              <p:nvPr/>
            </p:nvSpPr>
            <p:spPr bwMode="auto">
              <a:xfrm>
                <a:off x="2965450" y="1127125"/>
                <a:ext cx="255587" cy="33338"/>
              </a:xfrm>
              <a:custGeom>
                <a:avLst/>
                <a:gdLst>
                  <a:gd name="T0" fmla="*/ 80 w 89"/>
                  <a:gd name="T1" fmla="*/ 0 h 12"/>
                  <a:gd name="T2" fmla="*/ 9 w 89"/>
                  <a:gd name="T3" fmla="*/ 0 h 12"/>
                  <a:gd name="T4" fmla="*/ 0 w 89"/>
                  <a:gd name="T5" fmla="*/ 6 h 12"/>
                  <a:gd name="T6" fmla="*/ 9 w 89"/>
                  <a:gd name="T7" fmla="*/ 12 h 12"/>
                  <a:gd name="T8" fmla="*/ 80 w 89"/>
                  <a:gd name="T9" fmla="*/ 12 h 12"/>
                  <a:gd name="T10" fmla="*/ 89 w 89"/>
                  <a:gd name="T11" fmla="*/ 6 h 12"/>
                  <a:gd name="T12" fmla="*/ 80 w 8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89" h="12">
                    <a:moveTo>
                      <a:pt x="80" y="0"/>
                    </a:moveTo>
                    <a:cubicBezTo>
                      <a:pt x="9" y="0"/>
                      <a:pt x="9" y="0"/>
                      <a:pt x="9" y="0"/>
                    </a:cubicBezTo>
                    <a:cubicBezTo>
                      <a:pt x="4" y="0"/>
                      <a:pt x="0" y="3"/>
                      <a:pt x="0" y="6"/>
                    </a:cubicBezTo>
                    <a:cubicBezTo>
                      <a:pt x="0" y="10"/>
                      <a:pt x="4" y="12"/>
                      <a:pt x="9" y="12"/>
                    </a:cubicBezTo>
                    <a:cubicBezTo>
                      <a:pt x="80" y="12"/>
                      <a:pt x="80" y="12"/>
                      <a:pt x="80" y="12"/>
                    </a:cubicBezTo>
                    <a:cubicBezTo>
                      <a:pt x="85" y="12"/>
                      <a:pt x="89" y="10"/>
                      <a:pt x="89" y="6"/>
                    </a:cubicBezTo>
                    <a:cubicBezTo>
                      <a:pt x="89" y="3"/>
                      <a:pt x="85" y="0"/>
                      <a:pt x="80" y="0"/>
                    </a:cubicBez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0">
                <a:extLst>
                  <a:ext uri="{FF2B5EF4-FFF2-40B4-BE49-F238E27FC236}">
                    <a16:creationId xmlns:a16="http://schemas.microsoft.com/office/drawing/2014/main" id="{6C726627-6278-4C05-9D77-564854DD239D}"/>
                  </a:ext>
                </a:extLst>
              </p:cNvPr>
              <p:cNvSpPr>
                <a:spLocks/>
              </p:cNvSpPr>
              <p:nvPr/>
            </p:nvSpPr>
            <p:spPr bwMode="auto">
              <a:xfrm>
                <a:off x="3049588" y="836613"/>
                <a:ext cx="22225" cy="120650"/>
              </a:xfrm>
              <a:custGeom>
                <a:avLst/>
                <a:gdLst>
                  <a:gd name="T0" fmla="*/ 0 w 8"/>
                  <a:gd name="T1" fmla="*/ 38 h 42"/>
                  <a:gd name="T2" fmla="*/ 3 w 8"/>
                  <a:gd name="T3" fmla="*/ 42 h 42"/>
                  <a:gd name="T4" fmla="*/ 5 w 8"/>
                  <a:gd name="T5" fmla="*/ 42 h 42"/>
                  <a:gd name="T6" fmla="*/ 8 w 8"/>
                  <a:gd name="T7" fmla="*/ 38 h 42"/>
                  <a:gd name="T8" fmla="*/ 8 w 8"/>
                  <a:gd name="T9" fmla="*/ 2 h 42"/>
                  <a:gd name="T10" fmla="*/ 7 w 8"/>
                  <a:gd name="T11" fmla="*/ 0 h 42"/>
                  <a:gd name="T12" fmla="*/ 0 w 8"/>
                  <a:gd name="T13" fmla="*/ 5 h 42"/>
                  <a:gd name="T14" fmla="*/ 0 w 8"/>
                  <a:gd name="T15" fmla="*/ 3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2">
                    <a:moveTo>
                      <a:pt x="0" y="38"/>
                    </a:moveTo>
                    <a:cubicBezTo>
                      <a:pt x="0" y="40"/>
                      <a:pt x="1" y="42"/>
                      <a:pt x="3" y="42"/>
                    </a:cubicBezTo>
                    <a:cubicBezTo>
                      <a:pt x="5" y="42"/>
                      <a:pt x="5" y="42"/>
                      <a:pt x="5" y="42"/>
                    </a:cubicBezTo>
                    <a:cubicBezTo>
                      <a:pt x="7" y="42"/>
                      <a:pt x="8" y="40"/>
                      <a:pt x="8" y="38"/>
                    </a:cubicBezTo>
                    <a:cubicBezTo>
                      <a:pt x="8" y="2"/>
                      <a:pt x="8" y="2"/>
                      <a:pt x="8" y="2"/>
                    </a:cubicBezTo>
                    <a:cubicBezTo>
                      <a:pt x="8" y="2"/>
                      <a:pt x="7" y="1"/>
                      <a:pt x="7" y="0"/>
                    </a:cubicBezTo>
                    <a:cubicBezTo>
                      <a:pt x="6" y="1"/>
                      <a:pt x="3" y="3"/>
                      <a:pt x="0" y="5"/>
                    </a:cubicBezTo>
                    <a:lnTo>
                      <a:pt x="0" y="38"/>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1">
                <a:extLst>
                  <a:ext uri="{FF2B5EF4-FFF2-40B4-BE49-F238E27FC236}">
                    <a16:creationId xmlns:a16="http://schemas.microsoft.com/office/drawing/2014/main" id="{4D39A466-1ED7-4457-8DD6-DFB391EC21FC}"/>
                  </a:ext>
                </a:extLst>
              </p:cNvPr>
              <p:cNvSpPr>
                <a:spLocks/>
              </p:cNvSpPr>
              <p:nvPr/>
            </p:nvSpPr>
            <p:spPr bwMode="auto">
              <a:xfrm>
                <a:off x="2754313" y="992188"/>
                <a:ext cx="142875" cy="33338"/>
              </a:xfrm>
              <a:custGeom>
                <a:avLst/>
                <a:gdLst>
                  <a:gd name="T0" fmla="*/ 0 w 50"/>
                  <a:gd name="T1" fmla="*/ 12 h 12"/>
                  <a:gd name="T2" fmla="*/ 44 w 50"/>
                  <a:gd name="T3" fmla="*/ 12 h 12"/>
                  <a:gd name="T4" fmla="*/ 50 w 50"/>
                  <a:gd name="T5" fmla="*/ 6 h 12"/>
                  <a:gd name="T6" fmla="*/ 44 w 50"/>
                  <a:gd name="T7" fmla="*/ 0 h 12"/>
                  <a:gd name="T8" fmla="*/ 10 w 50"/>
                  <a:gd name="T9" fmla="*/ 0 h 12"/>
                  <a:gd name="T10" fmla="*/ 0 w 50"/>
                  <a:gd name="T11" fmla="*/ 12 h 12"/>
                </a:gdLst>
                <a:ahLst/>
                <a:cxnLst>
                  <a:cxn ang="0">
                    <a:pos x="T0" y="T1"/>
                  </a:cxn>
                  <a:cxn ang="0">
                    <a:pos x="T2" y="T3"/>
                  </a:cxn>
                  <a:cxn ang="0">
                    <a:pos x="T4" y="T5"/>
                  </a:cxn>
                  <a:cxn ang="0">
                    <a:pos x="T6" y="T7"/>
                  </a:cxn>
                  <a:cxn ang="0">
                    <a:pos x="T8" y="T9"/>
                  </a:cxn>
                  <a:cxn ang="0">
                    <a:pos x="T10" y="T11"/>
                  </a:cxn>
                </a:cxnLst>
                <a:rect l="0" t="0" r="r" b="b"/>
                <a:pathLst>
                  <a:path w="50" h="12">
                    <a:moveTo>
                      <a:pt x="0" y="12"/>
                    </a:moveTo>
                    <a:cubicBezTo>
                      <a:pt x="44" y="12"/>
                      <a:pt x="44" y="12"/>
                      <a:pt x="44" y="12"/>
                    </a:cubicBezTo>
                    <a:cubicBezTo>
                      <a:pt x="48" y="12"/>
                      <a:pt x="50" y="9"/>
                      <a:pt x="50" y="6"/>
                    </a:cubicBezTo>
                    <a:cubicBezTo>
                      <a:pt x="50" y="3"/>
                      <a:pt x="48" y="0"/>
                      <a:pt x="44" y="0"/>
                    </a:cubicBezTo>
                    <a:cubicBezTo>
                      <a:pt x="10" y="0"/>
                      <a:pt x="10" y="0"/>
                      <a:pt x="10" y="0"/>
                    </a:cubicBezTo>
                    <a:cubicBezTo>
                      <a:pt x="7" y="4"/>
                      <a:pt x="3" y="8"/>
                      <a:pt x="0" y="12"/>
                    </a:cubicBez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2">
                <a:extLst>
                  <a:ext uri="{FF2B5EF4-FFF2-40B4-BE49-F238E27FC236}">
                    <a16:creationId xmlns:a16="http://schemas.microsoft.com/office/drawing/2014/main" id="{07715F16-8C1E-4BDD-BC15-98DB9C1E3C65}"/>
                  </a:ext>
                </a:extLst>
              </p:cNvPr>
              <p:cNvSpPr>
                <a:spLocks/>
              </p:cNvSpPr>
              <p:nvPr/>
            </p:nvSpPr>
            <p:spPr bwMode="auto">
              <a:xfrm>
                <a:off x="3086100" y="871538"/>
                <a:ext cx="20637" cy="85725"/>
              </a:xfrm>
              <a:custGeom>
                <a:avLst/>
                <a:gdLst>
                  <a:gd name="T0" fmla="*/ 0 w 7"/>
                  <a:gd name="T1" fmla="*/ 1 h 30"/>
                  <a:gd name="T2" fmla="*/ 0 w 7"/>
                  <a:gd name="T3" fmla="*/ 0 h 30"/>
                  <a:gd name="T4" fmla="*/ 0 w 7"/>
                  <a:gd name="T5" fmla="*/ 0 h 30"/>
                  <a:gd name="T6" fmla="*/ 0 w 7"/>
                  <a:gd name="T7" fmla="*/ 27 h 30"/>
                  <a:gd name="T8" fmla="*/ 2 w 7"/>
                  <a:gd name="T9" fmla="*/ 30 h 30"/>
                  <a:gd name="T10" fmla="*/ 5 w 7"/>
                  <a:gd name="T11" fmla="*/ 30 h 30"/>
                  <a:gd name="T12" fmla="*/ 7 w 7"/>
                  <a:gd name="T13" fmla="*/ 27 h 30"/>
                  <a:gd name="T14" fmla="*/ 7 w 7"/>
                  <a:gd name="T15" fmla="*/ 0 h 30"/>
                  <a:gd name="T16" fmla="*/ 7 w 7"/>
                  <a:gd name="T17" fmla="*/ 0 h 30"/>
                  <a:gd name="T18" fmla="*/ 3 w 7"/>
                  <a:gd name="T19" fmla="*/ 3 h 30"/>
                  <a:gd name="T20" fmla="*/ 0 w 7"/>
                  <a:gd name="T2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0">
                    <a:moveTo>
                      <a:pt x="0" y="1"/>
                    </a:moveTo>
                    <a:cubicBezTo>
                      <a:pt x="0" y="1"/>
                      <a:pt x="0" y="1"/>
                      <a:pt x="0" y="0"/>
                    </a:cubicBezTo>
                    <a:cubicBezTo>
                      <a:pt x="0" y="0"/>
                      <a:pt x="0" y="0"/>
                      <a:pt x="0" y="0"/>
                    </a:cubicBezTo>
                    <a:cubicBezTo>
                      <a:pt x="0" y="27"/>
                      <a:pt x="0" y="27"/>
                      <a:pt x="0" y="27"/>
                    </a:cubicBezTo>
                    <a:cubicBezTo>
                      <a:pt x="0" y="28"/>
                      <a:pt x="1" y="30"/>
                      <a:pt x="2" y="30"/>
                    </a:cubicBezTo>
                    <a:cubicBezTo>
                      <a:pt x="5" y="30"/>
                      <a:pt x="5" y="30"/>
                      <a:pt x="5" y="30"/>
                    </a:cubicBezTo>
                    <a:cubicBezTo>
                      <a:pt x="6" y="30"/>
                      <a:pt x="7" y="28"/>
                      <a:pt x="7" y="27"/>
                    </a:cubicBezTo>
                    <a:cubicBezTo>
                      <a:pt x="7" y="0"/>
                      <a:pt x="7" y="0"/>
                      <a:pt x="7" y="0"/>
                    </a:cubicBezTo>
                    <a:cubicBezTo>
                      <a:pt x="7" y="0"/>
                      <a:pt x="7" y="0"/>
                      <a:pt x="7" y="0"/>
                    </a:cubicBezTo>
                    <a:cubicBezTo>
                      <a:pt x="5" y="1"/>
                      <a:pt x="3" y="3"/>
                      <a:pt x="3" y="3"/>
                    </a:cubicBezTo>
                    <a:cubicBezTo>
                      <a:pt x="2" y="3"/>
                      <a:pt x="1" y="3"/>
                      <a:pt x="0" y="1"/>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3">
                <a:extLst>
                  <a:ext uri="{FF2B5EF4-FFF2-40B4-BE49-F238E27FC236}">
                    <a16:creationId xmlns:a16="http://schemas.microsoft.com/office/drawing/2014/main" id="{FD26DCAF-EA2D-4216-AE15-011E38006775}"/>
                  </a:ext>
                </a:extLst>
              </p:cNvPr>
              <p:cNvSpPr>
                <a:spLocks/>
              </p:cNvSpPr>
              <p:nvPr/>
            </p:nvSpPr>
            <p:spPr bwMode="auto">
              <a:xfrm>
                <a:off x="3011488" y="863600"/>
                <a:ext cx="23812" cy="93663"/>
              </a:xfrm>
              <a:custGeom>
                <a:avLst/>
                <a:gdLst>
                  <a:gd name="T0" fmla="*/ 0 w 8"/>
                  <a:gd name="T1" fmla="*/ 30 h 33"/>
                  <a:gd name="T2" fmla="*/ 3 w 8"/>
                  <a:gd name="T3" fmla="*/ 33 h 33"/>
                  <a:gd name="T4" fmla="*/ 6 w 8"/>
                  <a:gd name="T5" fmla="*/ 33 h 33"/>
                  <a:gd name="T6" fmla="*/ 8 w 8"/>
                  <a:gd name="T7" fmla="*/ 30 h 33"/>
                  <a:gd name="T8" fmla="*/ 8 w 8"/>
                  <a:gd name="T9" fmla="*/ 2 h 33"/>
                  <a:gd name="T10" fmla="*/ 8 w 8"/>
                  <a:gd name="T11" fmla="*/ 0 h 33"/>
                  <a:gd name="T12" fmla="*/ 0 w 8"/>
                  <a:gd name="T13" fmla="*/ 5 h 33"/>
                  <a:gd name="T14" fmla="*/ 0 w 8"/>
                  <a:gd name="T15" fmla="*/ 3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3">
                    <a:moveTo>
                      <a:pt x="0" y="30"/>
                    </a:moveTo>
                    <a:cubicBezTo>
                      <a:pt x="0" y="31"/>
                      <a:pt x="2" y="33"/>
                      <a:pt x="3" y="33"/>
                    </a:cubicBezTo>
                    <a:cubicBezTo>
                      <a:pt x="6" y="33"/>
                      <a:pt x="6" y="33"/>
                      <a:pt x="6" y="33"/>
                    </a:cubicBezTo>
                    <a:cubicBezTo>
                      <a:pt x="7" y="33"/>
                      <a:pt x="8" y="31"/>
                      <a:pt x="8" y="30"/>
                    </a:cubicBezTo>
                    <a:cubicBezTo>
                      <a:pt x="8" y="2"/>
                      <a:pt x="8" y="2"/>
                      <a:pt x="8" y="2"/>
                    </a:cubicBezTo>
                    <a:cubicBezTo>
                      <a:pt x="8" y="1"/>
                      <a:pt x="8" y="1"/>
                      <a:pt x="8" y="0"/>
                    </a:cubicBezTo>
                    <a:cubicBezTo>
                      <a:pt x="5" y="2"/>
                      <a:pt x="3" y="4"/>
                      <a:pt x="0" y="5"/>
                    </a:cubicBezTo>
                    <a:lnTo>
                      <a:pt x="0" y="3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4">
                <a:extLst>
                  <a:ext uri="{FF2B5EF4-FFF2-40B4-BE49-F238E27FC236}">
                    <a16:creationId xmlns:a16="http://schemas.microsoft.com/office/drawing/2014/main" id="{4EE4A85A-4CFD-4194-8ADF-7FF8D486AD87}"/>
                  </a:ext>
                </a:extLst>
              </p:cNvPr>
              <p:cNvSpPr>
                <a:spLocks/>
              </p:cNvSpPr>
              <p:nvPr/>
            </p:nvSpPr>
            <p:spPr bwMode="auto">
              <a:xfrm>
                <a:off x="3157538" y="820738"/>
                <a:ext cx="22225" cy="136525"/>
              </a:xfrm>
              <a:custGeom>
                <a:avLst/>
                <a:gdLst>
                  <a:gd name="T0" fmla="*/ 0 w 8"/>
                  <a:gd name="T1" fmla="*/ 43 h 48"/>
                  <a:gd name="T2" fmla="*/ 3 w 8"/>
                  <a:gd name="T3" fmla="*/ 48 h 48"/>
                  <a:gd name="T4" fmla="*/ 5 w 8"/>
                  <a:gd name="T5" fmla="*/ 48 h 48"/>
                  <a:gd name="T6" fmla="*/ 8 w 8"/>
                  <a:gd name="T7" fmla="*/ 43 h 48"/>
                  <a:gd name="T8" fmla="*/ 8 w 8"/>
                  <a:gd name="T9" fmla="*/ 3 h 48"/>
                  <a:gd name="T10" fmla="*/ 7 w 8"/>
                  <a:gd name="T11" fmla="*/ 0 h 48"/>
                  <a:gd name="T12" fmla="*/ 0 w 8"/>
                  <a:gd name="T13" fmla="*/ 5 h 48"/>
                  <a:gd name="T14" fmla="*/ 0 w 8"/>
                  <a:gd name="T15" fmla="*/ 43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8">
                    <a:moveTo>
                      <a:pt x="0" y="43"/>
                    </a:moveTo>
                    <a:cubicBezTo>
                      <a:pt x="0" y="46"/>
                      <a:pt x="1" y="48"/>
                      <a:pt x="3" y="48"/>
                    </a:cubicBezTo>
                    <a:cubicBezTo>
                      <a:pt x="5" y="48"/>
                      <a:pt x="5" y="48"/>
                      <a:pt x="5" y="48"/>
                    </a:cubicBezTo>
                    <a:cubicBezTo>
                      <a:pt x="7" y="48"/>
                      <a:pt x="8" y="46"/>
                      <a:pt x="8" y="43"/>
                    </a:cubicBezTo>
                    <a:cubicBezTo>
                      <a:pt x="8" y="3"/>
                      <a:pt x="8" y="3"/>
                      <a:pt x="8" y="3"/>
                    </a:cubicBezTo>
                    <a:cubicBezTo>
                      <a:pt x="8" y="2"/>
                      <a:pt x="8" y="1"/>
                      <a:pt x="7" y="0"/>
                    </a:cubicBezTo>
                    <a:cubicBezTo>
                      <a:pt x="5" y="1"/>
                      <a:pt x="3" y="3"/>
                      <a:pt x="0" y="5"/>
                    </a:cubicBezTo>
                    <a:lnTo>
                      <a:pt x="0" y="43"/>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5">
                <a:extLst>
                  <a:ext uri="{FF2B5EF4-FFF2-40B4-BE49-F238E27FC236}">
                    <a16:creationId xmlns:a16="http://schemas.microsoft.com/office/drawing/2014/main" id="{EE282813-DDC0-4DE7-8864-1FA7E8AF6356}"/>
                  </a:ext>
                </a:extLst>
              </p:cNvPr>
              <p:cNvSpPr>
                <a:spLocks/>
              </p:cNvSpPr>
              <p:nvPr/>
            </p:nvSpPr>
            <p:spPr bwMode="auto">
              <a:xfrm>
                <a:off x="3122613" y="846138"/>
                <a:ext cx="20637" cy="111125"/>
              </a:xfrm>
              <a:custGeom>
                <a:avLst/>
                <a:gdLst>
                  <a:gd name="T0" fmla="*/ 0 w 7"/>
                  <a:gd name="T1" fmla="*/ 35 h 39"/>
                  <a:gd name="T2" fmla="*/ 2 w 7"/>
                  <a:gd name="T3" fmla="*/ 39 h 39"/>
                  <a:gd name="T4" fmla="*/ 5 w 7"/>
                  <a:gd name="T5" fmla="*/ 39 h 39"/>
                  <a:gd name="T6" fmla="*/ 7 w 7"/>
                  <a:gd name="T7" fmla="*/ 35 h 39"/>
                  <a:gd name="T8" fmla="*/ 7 w 7"/>
                  <a:gd name="T9" fmla="*/ 2 h 39"/>
                  <a:gd name="T10" fmla="*/ 7 w 7"/>
                  <a:gd name="T11" fmla="*/ 0 h 39"/>
                  <a:gd name="T12" fmla="*/ 0 w 7"/>
                  <a:gd name="T13" fmla="*/ 5 h 39"/>
                  <a:gd name="T14" fmla="*/ 0 w 7"/>
                  <a:gd name="T15" fmla="*/ 35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9">
                    <a:moveTo>
                      <a:pt x="0" y="35"/>
                    </a:moveTo>
                    <a:cubicBezTo>
                      <a:pt x="0" y="37"/>
                      <a:pt x="1" y="39"/>
                      <a:pt x="2" y="39"/>
                    </a:cubicBezTo>
                    <a:cubicBezTo>
                      <a:pt x="5" y="39"/>
                      <a:pt x="5" y="39"/>
                      <a:pt x="5" y="39"/>
                    </a:cubicBezTo>
                    <a:cubicBezTo>
                      <a:pt x="6" y="39"/>
                      <a:pt x="7" y="37"/>
                      <a:pt x="7" y="35"/>
                    </a:cubicBezTo>
                    <a:cubicBezTo>
                      <a:pt x="7" y="2"/>
                      <a:pt x="7" y="2"/>
                      <a:pt x="7" y="2"/>
                    </a:cubicBezTo>
                    <a:cubicBezTo>
                      <a:pt x="7" y="1"/>
                      <a:pt x="7" y="1"/>
                      <a:pt x="7" y="0"/>
                    </a:cubicBezTo>
                    <a:cubicBezTo>
                      <a:pt x="4" y="2"/>
                      <a:pt x="2" y="3"/>
                      <a:pt x="0" y="5"/>
                    </a:cubicBezTo>
                    <a:lnTo>
                      <a:pt x="0" y="35"/>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3" name="Group 42">
              <a:extLst>
                <a:ext uri="{FF2B5EF4-FFF2-40B4-BE49-F238E27FC236}">
                  <a16:creationId xmlns:a16="http://schemas.microsoft.com/office/drawing/2014/main" id="{6214FF7A-ADEB-4883-9559-DF794122C61C}"/>
                </a:ext>
              </a:extLst>
            </p:cNvPr>
            <p:cNvGrpSpPr/>
            <p:nvPr/>
          </p:nvGrpSpPr>
          <p:grpSpPr>
            <a:xfrm>
              <a:off x="495522" y="1730030"/>
              <a:ext cx="1674362" cy="2431647"/>
              <a:chOff x="1430579" y="2704736"/>
              <a:chExt cx="382588" cy="555626"/>
            </a:xfrm>
            <a:solidFill>
              <a:schemeClr val="bg1"/>
            </a:solidFill>
          </p:grpSpPr>
          <p:sp>
            <p:nvSpPr>
              <p:cNvPr id="44" name="Freeform 12">
                <a:extLst>
                  <a:ext uri="{FF2B5EF4-FFF2-40B4-BE49-F238E27FC236}">
                    <a16:creationId xmlns:a16="http://schemas.microsoft.com/office/drawing/2014/main" id="{8F823123-3553-4B9E-9B2F-15814E5FA8C6}"/>
                  </a:ext>
                </a:extLst>
              </p:cNvPr>
              <p:cNvSpPr>
                <a:spLocks/>
              </p:cNvSpPr>
              <p:nvPr/>
            </p:nvSpPr>
            <p:spPr bwMode="auto">
              <a:xfrm>
                <a:off x="1430579" y="3114312"/>
                <a:ext cx="382588" cy="146050"/>
              </a:xfrm>
              <a:custGeom>
                <a:avLst/>
                <a:gdLst>
                  <a:gd name="T0" fmla="*/ 134 w 176"/>
                  <a:gd name="T1" fmla="*/ 2 h 67"/>
                  <a:gd name="T2" fmla="*/ 129 w 176"/>
                  <a:gd name="T3" fmla="*/ 0 h 67"/>
                  <a:gd name="T4" fmla="*/ 88 w 176"/>
                  <a:gd name="T5" fmla="*/ 46 h 67"/>
                  <a:gd name="T6" fmla="*/ 48 w 176"/>
                  <a:gd name="T7" fmla="*/ 0 h 67"/>
                  <a:gd name="T8" fmla="*/ 43 w 176"/>
                  <a:gd name="T9" fmla="*/ 2 h 67"/>
                  <a:gd name="T10" fmla="*/ 0 w 176"/>
                  <a:gd name="T11" fmla="*/ 67 h 67"/>
                  <a:gd name="T12" fmla="*/ 176 w 176"/>
                  <a:gd name="T13" fmla="*/ 67 h 67"/>
                  <a:gd name="T14" fmla="*/ 134 w 176"/>
                  <a:gd name="T15" fmla="*/ 2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67">
                    <a:moveTo>
                      <a:pt x="134" y="2"/>
                    </a:moveTo>
                    <a:cubicBezTo>
                      <a:pt x="129" y="0"/>
                      <a:pt x="129" y="0"/>
                      <a:pt x="129" y="0"/>
                    </a:cubicBezTo>
                    <a:cubicBezTo>
                      <a:pt x="88" y="46"/>
                      <a:pt x="88" y="46"/>
                      <a:pt x="88" y="46"/>
                    </a:cubicBezTo>
                    <a:cubicBezTo>
                      <a:pt x="48" y="0"/>
                      <a:pt x="48" y="0"/>
                      <a:pt x="48" y="0"/>
                    </a:cubicBezTo>
                    <a:cubicBezTo>
                      <a:pt x="43" y="2"/>
                      <a:pt x="43" y="2"/>
                      <a:pt x="43" y="2"/>
                    </a:cubicBezTo>
                    <a:cubicBezTo>
                      <a:pt x="17" y="14"/>
                      <a:pt x="0" y="39"/>
                      <a:pt x="0" y="67"/>
                    </a:cubicBezTo>
                    <a:cubicBezTo>
                      <a:pt x="176" y="67"/>
                      <a:pt x="176" y="67"/>
                      <a:pt x="176" y="67"/>
                    </a:cubicBezTo>
                    <a:cubicBezTo>
                      <a:pt x="176" y="39"/>
                      <a:pt x="160" y="14"/>
                      <a:pt x="13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3">
                <a:extLst>
                  <a:ext uri="{FF2B5EF4-FFF2-40B4-BE49-F238E27FC236}">
                    <a16:creationId xmlns:a16="http://schemas.microsoft.com/office/drawing/2014/main" id="{4DCDF0CC-AC53-492C-8817-A7EFB1D181F7}"/>
                  </a:ext>
                </a:extLst>
              </p:cNvPr>
              <p:cNvSpPr>
                <a:spLocks noEditPoints="1"/>
              </p:cNvSpPr>
              <p:nvPr/>
            </p:nvSpPr>
            <p:spPr bwMode="auto">
              <a:xfrm>
                <a:off x="1476617" y="2704736"/>
                <a:ext cx="296863" cy="374650"/>
              </a:xfrm>
              <a:custGeom>
                <a:avLst/>
                <a:gdLst>
                  <a:gd name="T0" fmla="*/ 109 w 137"/>
                  <a:gd name="T1" fmla="*/ 50 h 173"/>
                  <a:gd name="T2" fmla="*/ 111 w 137"/>
                  <a:gd name="T3" fmla="*/ 37 h 173"/>
                  <a:gd name="T4" fmla="*/ 65 w 137"/>
                  <a:gd name="T5" fmla="*/ 1 h 173"/>
                  <a:gd name="T6" fmla="*/ 25 w 137"/>
                  <a:gd name="T7" fmla="*/ 42 h 173"/>
                  <a:gd name="T8" fmla="*/ 26 w 137"/>
                  <a:gd name="T9" fmla="*/ 51 h 173"/>
                  <a:gd name="T10" fmla="*/ 0 w 137"/>
                  <a:gd name="T11" fmla="*/ 105 h 173"/>
                  <a:gd name="T12" fmla="*/ 51 w 137"/>
                  <a:gd name="T13" fmla="*/ 170 h 173"/>
                  <a:gd name="T14" fmla="*/ 68 w 137"/>
                  <a:gd name="T15" fmla="*/ 173 h 173"/>
                  <a:gd name="T16" fmla="*/ 86 w 137"/>
                  <a:gd name="T17" fmla="*/ 170 h 173"/>
                  <a:gd name="T18" fmla="*/ 137 w 137"/>
                  <a:gd name="T19" fmla="*/ 105 h 173"/>
                  <a:gd name="T20" fmla="*/ 109 w 137"/>
                  <a:gd name="T21" fmla="*/ 50 h 173"/>
                  <a:gd name="T22" fmla="*/ 49 w 137"/>
                  <a:gd name="T23" fmla="*/ 77 h 173"/>
                  <a:gd name="T24" fmla="*/ 77 w 137"/>
                  <a:gd name="T25" fmla="*/ 101 h 173"/>
                  <a:gd name="T26" fmla="*/ 114 w 137"/>
                  <a:gd name="T27" fmla="*/ 131 h 173"/>
                  <a:gd name="T28" fmla="*/ 68 w 137"/>
                  <a:gd name="T29" fmla="*/ 157 h 173"/>
                  <a:gd name="T30" fmla="*/ 17 w 137"/>
                  <a:gd name="T31" fmla="*/ 118 h 173"/>
                  <a:gd name="T32" fmla="*/ 49 w 137"/>
                  <a:gd name="T33" fmla="*/ 7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73">
                    <a:moveTo>
                      <a:pt x="109" y="50"/>
                    </a:moveTo>
                    <a:cubicBezTo>
                      <a:pt x="110" y="46"/>
                      <a:pt x="111" y="41"/>
                      <a:pt x="111" y="37"/>
                    </a:cubicBezTo>
                    <a:cubicBezTo>
                      <a:pt x="110" y="16"/>
                      <a:pt x="89" y="0"/>
                      <a:pt x="65" y="1"/>
                    </a:cubicBezTo>
                    <a:cubicBezTo>
                      <a:pt x="42" y="2"/>
                      <a:pt x="23" y="21"/>
                      <a:pt x="25" y="42"/>
                    </a:cubicBezTo>
                    <a:cubicBezTo>
                      <a:pt x="25" y="45"/>
                      <a:pt x="25" y="48"/>
                      <a:pt x="26" y="51"/>
                    </a:cubicBezTo>
                    <a:cubicBezTo>
                      <a:pt x="10" y="63"/>
                      <a:pt x="0" y="83"/>
                      <a:pt x="0" y="105"/>
                    </a:cubicBezTo>
                    <a:cubicBezTo>
                      <a:pt x="0" y="136"/>
                      <a:pt x="21" y="162"/>
                      <a:pt x="51" y="170"/>
                    </a:cubicBezTo>
                    <a:cubicBezTo>
                      <a:pt x="56" y="172"/>
                      <a:pt x="62" y="173"/>
                      <a:pt x="68" y="173"/>
                    </a:cubicBezTo>
                    <a:cubicBezTo>
                      <a:pt x="75" y="173"/>
                      <a:pt x="81" y="172"/>
                      <a:pt x="86" y="170"/>
                    </a:cubicBezTo>
                    <a:cubicBezTo>
                      <a:pt x="115" y="162"/>
                      <a:pt x="137" y="136"/>
                      <a:pt x="137" y="105"/>
                    </a:cubicBezTo>
                    <a:cubicBezTo>
                      <a:pt x="137" y="82"/>
                      <a:pt x="126" y="62"/>
                      <a:pt x="109" y="50"/>
                    </a:cubicBezTo>
                    <a:close/>
                    <a:moveTo>
                      <a:pt x="49" y="77"/>
                    </a:moveTo>
                    <a:cubicBezTo>
                      <a:pt x="49" y="77"/>
                      <a:pt x="53" y="100"/>
                      <a:pt x="77" y="101"/>
                    </a:cubicBezTo>
                    <a:cubicBezTo>
                      <a:pt x="105" y="102"/>
                      <a:pt x="116" y="114"/>
                      <a:pt x="114" y="131"/>
                    </a:cubicBezTo>
                    <a:cubicBezTo>
                      <a:pt x="105" y="146"/>
                      <a:pt x="88" y="157"/>
                      <a:pt x="68" y="157"/>
                    </a:cubicBezTo>
                    <a:cubicBezTo>
                      <a:pt x="44" y="157"/>
                      <a:pt x="23" y="140"/>
                      <a:pt x="17" y="118"/>
                    </a:cubicBezTo>
                    <a:cubicBezTo>
                      <a:pt x="20" y="97"/>
                      <a:pt x="32" y="84"/>
                      <a:pt x="4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373034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E27ED152-1098-43E1-9061-23E2D9309069}"/>
              </a:ext>
            </a:extLst>
          </p:cNvPr>
          <p:cNvSpPr txBox="1">
            <a:spLocks/>
          </p:cNvSpPr>
          <p:nvPr/>
        </p:nvSpPr>
        <p:spPr>
          <a:xfrm>
            <a:off x="858404" y="561494"/>
            <a:ext cx="11499850" cy="51276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800" kern="1200" spc="-50" baseline="0">
                <a:solidFill>
                  <a:schemeClr val="accent2"/>
                </a:solidFill>
                <a:latin typeface="Arial" panose="020B0604020202020204" pitchFamily="34" charset="0"/>
                <a:ea typeface="+mj-ea"/>
                <a:cs typeface="Arial" panose="020B0604020202020204" pitchFamily="34" charset="0"/>
              </a:defRPr>
            </a:lvl1pPr>
          </a:lstStyle>
          <a:p>
            <a:r>
              <a:rPr lang="en-US" sz="3200" dirty="0"/>
              <a:t>Statewide Showcases</a:t>
            </a:r>
          </a:p>
        </p:txBody>
      </p:sp>
      <p:sp>
        <p:nvSpPr>
          <p:cNvPr id="11" name="TextBox 10">
            <a:extLst>
              <a:ext uri="{FF2B5EF4-FFF2-40B4-BE49-F238E27FC236}">
                <a16:creationId xmlns:a16="http://schemas.microsoft.com/office/drawing/2014/main" id="{1FA9E240-5437-41A0-BBC8-14A49D5669D6}"/>
              </a:ext>
            </a:extLst>
          </p:cNvPr>
          <p:cNvSpPr txBox="1"/>
          <p:nvPr/>
        </p:nvSpPr>
        <p:spPr>
          <a:xfrm>
            <a:off x="1183367" y="1608889"/>
            <a:ext cx="10231654"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An opportunity for an overview of Luma topics and demonstrations of modules. Each statewide showcase will be done twice a month from 1:00 – 2:00 PM. The link to RSVP for these </a:t>
            </a:r>
            <a:r>
              <a:rPr lang="en-US" sz="1600" dirty="0">
                <a:solidFill>
                  <a:srgbClr val="092F57"/>
                </a:solidFill>
                <a:latin typeface="Arial" panose="020B0604020202020204" pitchFamily="34" charset="0"/>
                <a:cs typeface="Arial" panose="020B0604020202020204" pitchFamily="34" charset="0"/>
              </a:rPr>
              <a:t>showcase</a:t>
            </a:r>
            <a:r>
              <a:rPr kumimoji="0" lang="en-US" sz="16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s will be sent to agency change liaisons from distribution within the agencies as well as in upcoming newsletters. Each statewide engagement/showcase will be recorded. The materials from the meeting will be sent out to agency change liaisons for distribution. </a:t>
            </a:r>
          </a:p>
        </p:txBody>
      </p:sp>
      <p:graphicFrame>
        <p:nvGraphicFramePr>
          <p:cNvPr id="12" name="Table 11">
            <a:extLst>
              <a:ext uri="{FF2B5EF4-FFF2-40B4-BE49-F238E27FC236}">
                <a16:creationId xmlns:a16="http://schemas.microsoft.com/office/drawing/2014/main" id="{D765176A-BE10-4123-A0D9-250B2A424DE3}"/>
              </a:ext>
            </a:extLst>
          </p:cNvPr>
          <p:cNvGraphicFramePr>
            <a:graphicFrameLocks noGrp="1"/>
          </p:cNvGraphicFramePr>
          <p:nvPr>
            <p:extLst>
              <p:ext uri="{D42A27DB-BD31-4B8C-83A1-F6EECF244321}">
                <p14:modId xmlns:p14="http://schemas.microsoft.com/office/powerpoint/2010/main" val="1576646800"/>
              </p:ext>
            </p:extLst>
          </p:nvPr>
        </p:nvGraphicFramePr>
        <p:xfrm>
          <a:off x="246043" y="3737527"/>
          <a:ext cx="11699914" cy="1692544"/>
        </p:xfrm>
        <a:graphic>
          <a:graphicData uri="http://schemas.openxmlformats.org/drawingml/2006/table">
            <a:tbl>
              <a:tblPr firstRow="1" bandRow="1">
                <a:tableStyleId>{21E4AEA4-8DFA-4A89-87EB-49C32662AFE0}</a:tableStyleId>
              </a:tblPr>
              <a:tblGrid>
                <a:gridCol w="4944463">
                  <a:extLst>
                    <a:ext uri="{9D8B030D-6E8A-4147-A177-3AD203B41FA5}">
                      <a16:colId xmlns:a16="http://schemas.microsoft.com/office/drawing/2014/main" val="2786905575"/>
                    </a:ext>
                  </a:extLst>
                </a:gridCol>
                <a:gridCol w="6755451">
                  <a:extLst>
                    <a:ext uri="{9D8B030D-6E8A-4147-A177-3AD203B41FA5}">
                      <a16:colId xmlns:a16="http://schemas.microsoft.com/office/drawing/2014/main" val="1031165784"/>
                    </a:ext>
                  </a:extLst>
                </a:gridCol>
              </a:tblGrid>
              <a:tr h="526232">
                <a:tc>
                  <a:txBody>
                    <a:bodyPr/>
                    <a:lstStyle/>
                    <a:p>
                      <a:r>
                        <a:rPr lang="en-US" dirty="0"/>
                        <a:t>Upcoming Statewide Engagements  </a:t>
                      </a:r>
                    </a:p>
                  </a:txBody>
                  <a:tcPr/>
                </a:tc>
                <a:tc>
                  <a:txBody>
                    <a:bodyPr/>
                    <a:lstStyle/>
                    <a:p>
                      <a:r>
                        <a:rPr lang="en-US" dirty="0"/>
                        <a:t>Engagement Topics</a:t>
                      </a:r>
                    </a:p>
                  </a:txBody>
                  <a:tcPr/>
                </a:tc>
                <a:extLst>
                  <a:ext uri="{0D108BD9-81ED-4DB2-BD59-A6C34878D82A}">
                    <a16:rowId xmlns:a16="http://schemas.microsoft.com/office/drawing/2014/main" val="1557540212"/>
                  </a:ext>
                </a:extLst>
              </a:tr>
              <a:tr h="526232">
                <a:tc>
                  <a:txBody>
                    <a:bodyPr/>
                    <a:lstStyle/>
                    <a:p>
                      <a:r>
                        <a:rPr lang="en-US" dirty="0"/>
                        <a:t>February 16</a:t>
                      </a:r>
                      <a:r>
                        <a:rPr lang="en-US" baseline="30000" dirty="0"/>
                        <a:t>th</a:t>
                      </a:r>
                      <a:r>
                        <a:rPr lang="en-US" dirty="0"/>
                        <a:t> &amp; 18</a:t>
                      </a:r>
                      <a:r>
                        <a:rPr lang="en-US" baseline="30000" dirty="0"/>
                        <a:t>th</a:t>
                      </a:r>
                      <a:endParaRPr lang="en-US" dirty="0"/>
                    </a:p>
                  </a:txBody>
                  <a:tcPr/>
                </a:tc>
                <a:tc>
                  <a:txBody>
                    <a:bodyPr/>
                    <a:lstStyle/>
                    <a:p>
                      <a:r>
                        <a:rPr lang="en-US" dirty="0"/>
                        <a:t>Luma Chart of Accounts Update &amp; Overview of Training for the Luma Budget Module</a:t>
                      </a:r>
                    </a:p>
                  </a:txBody>
                  <a:tcPr/>
                </a:tc>
                <a:extLst>
                  <a:ext uri="{0D108BD9-81ED-4DB2-BD59-A6C34878D82A}">
                    <a16:rowId xmlns:a16="http://schemas.microsoft.com/office/drawing/2014/main" val="3530420903"/>
                  </a:ext>
                </a:extLst>
              </a:tr>
              <a:tr h="526232">
                <a:tc>
                  <a:txBody>
                    <a:bodyPr/>
                    <a:lstStyle/>
                    <a:p>
                      <a:r>
                        <a:rPr lang="en-US" dirty="0"/>
                        <a:t>March 16</a:t>
                      </a:r>
                      <a:r>
                        <a:rPr lang="en-US" baseline="30000" dirty="0"/>
                        <a:t>th</a:t>
                      </a:r>
                      <a:r>
                        <a:rPr lang="en-US" dirty="0"/>
                        <a:t> &amp; 18</a:t>
                      </a:r>
                      <a:r>
                        <a:rPr lang="en-US" baseline="30000" dirty="0"/>
                        <a:t>th</a:t>
                      </a:r>
                      <a:endParaRPr lang="en-US" dirty="0"/>
                    </a:p>
                  </a:txBody>
                  <a:tcPr/>
                </a:tc>
                <a:tc>
                  <a:txBody>
                    <a:bodyPr/>
                    <a:lstStyle/>
                    <a:p>
                      <a:r>
                        <a:rPr lang="en-US" dirty="0"/>
                        <a:t>Expense Management</a:t>
                      </a:r>
                    </a:p>
                  </a:txBody>
                  <a:tcPr/>
                </a:tc>
                <a:extLst>
                  <a:ext uri="{0D108BD9-81ED-4DB2-BD59-A6C34878D82A}">
                    <a16:rowId xmlns:a16="http://schemas.microsoft.com/office/drawing/2014/main" val="3796490049"/>
                  </a:ext>
                </a:extLst>
              </a:tr>
            </a:tbl>
          </a:graphicData>
        </a:graphic>
      </p:graphicFrame>
      <p:cxnSp>
        <p:nvCxnSpPr>
          <p:cNvPr id="13" name="Straight Connector 12">
            <a:extLst>
              <a:ext uri="{FF2B5EF4-FFF2-40B4-BE49-F238E27FC236}">
                <a16:creationId xmlns:a16="http://schemas.microsoft.com/office/drawing/2014/main" id="{D18C67CB-AB76-40A1-A85D-80DA5DE0C2FD}"/>
              </a:ext>
            </a:extLst>
          </p:cNvPr>
          <p:cNvCxnSpPr>
            <a:cxnSpLocks/>
          </p:cNvCxnSpPr>
          <p:nvPr/>
        </p:nvCxnSpPr>
        <p:spPr>
          <a:xfrm>
            <a:off x="983123" y="1608889"/>
            <a:ext cx="0" cy="1323439"/>
          </a:xfrm>
          <a:prstGeom prst="line">
            <a:avLst/>
          </a:prstGeom>
          <a:ln w="38100">
            <a:solidFill>
              <a:srgbClr val="E14504"/>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53123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A126E88E-B690-47E7-8EEC-A646A595BC73}"/>
              </a:ext>
            </a:extLst>
          </p:cNvPr>
          <p:cNvSpPr txBox="1"/>
          <p:nvPr/>
        </p:nvSpPr>
        <p:spPr>
          <a:xfrm>
            <a:off x="6582004" y="1483583"/>
            <a:ext cx="2407945" cy="600164"/>
          </a:xfrm>
          <a:prstGeom prst="rect">
            <a:avLst/>
          </a:prstGeom>
          <a:noFill/>
        </p:spPr>
        <p:txBody>
          <a:bodyPr wrap="square" rtlCol="0">
            <a:spAutoFit/>
          </a:bodyPr>
          <a:lstStyle/>
          <a:p>
            <a:r>
              <a:rPr lang="en-US" sz="1100" b="1" dirty="0">
                <a:solidFill>
                  <a:srgbClr val="E14504"/>
                </a:solidFill>
              </a:rPr>
              <a:t>Please share this information or engagement opportunities with your Agency </a:t>
            </a:r>
          </a:p>
        </p:txBody>
      </p:sp>
      <p:pic>
        <p:nvPicPr>
          <p:cNvPr id="29" name="Picture 28">
            <a:extLst>
              <a:ext uri="{FF2B5EF4-FFF2-40B4-BE49-F238E27FC236}">
                <a16:creationId xmlns:a16="http://schemas.microsoft.com/office/drawing/2014/main" id="{E851D744-9204-4B15-8A21-60FB246A82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162" y="125576"/>
            <a:ext cx="1897681" cy="551940"/>
          </a:xfrm>
          <a:prstGeom prst="rect">
            <a:avLst/>
          </a:prstGeom>
        </p:spPr>
      </p:pic>
      <p:sp>
        <p:nvSpPr>
          <p:cNvPr id="30" name="Rectangle 29">
            <a:extLst>
              <a:ext uri="{FF2B5EF4-FFF2-40B4-BE49-F238E27FC236}">
                <a16:creationId xmlns:a16="http://schemas.microsoft.com/office/drawing/2014/main" id="{AC9D50F7-21A7-4AAB-B0E7-7E87F9BD5458}"/>
              </a:ext>
            </a:extLst>
          </p:cNvPr>
          <p:cNvSpPr/>
          <p:nvPr/>
        </p:nvSpPr>
        <p:spPr>
          <a:xfrm>
            <a:off x="2310063" y="0"/>
            <a:ext cx="9881937" cy="713677"/>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Arial" panose="020B0604020202020204" pitchFamily="34" charset="0"/>
                <a:cs typeface="Arial" panose="020B0604020202020204" pitchFamily="34" charset="0"/>
              </a:rPr>
              <a:t>Preparing Agencies for Success Before and After Infor </a:t>
            </a:r>
            <a:r>
              <a:rPr lang="en-US" sz="2000" b="1" dirty="0" err="1">
                <a:latin typeface="Arial" panose="020B0604020202020204" pitchFamily="34" charset="0"/>
                <a:cs typeface="Arial" panose="020B0604020202020204" pitchFamily="34" charset="0"/>
              </a:rPr>
              <a:t>CloudSuite</a:t>
            </a:r>
            <a:r>
              <a:rPr lang="en-US" sz="2000" b="1" dirty="0">
                <a:latin typeface="Arial" panose="020B0604020202020204" pitchFamily="34" charset="0"/>
                <a:cs typeface="Arial" panose="020B0604020202020204" pitchFamily="34" charset="0"/>
              </a:rPr>
              <a:t> Go-Live</a:t>
            </a:r>
          </a:p>
        </p:txBody>
      </p:sp>
      <p:pic>
        <p:nvPicPr>
          <p:cNvPr id="31" name="Graphic 30" descr="Lightbulb">
            <a:extLst>
              <a:ext uri="{FF2B5EF4-FFF2-40B4-BE49-F238E27FC236}">
                <a16:creationId xmlns:a16="http://schemas.microsoft.com/office/drawing/2014/main" id="{9AD94309-EE6F-4F45-A658-11F360015E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61" y="875229"/>
            <a:ext cx="478711" cy="478711"/>
          </a:xfrm>
          <a:prstGeom prst="rect">
            <a:avLst/>
          </a:prstGeom>
        </p:spPr>
      </p:pic>
      <p:sp>
        <p:nvSpPr>
          <p:cNvPr id="32" name="Rectangle 31">
            <a:extLst>
              <a:ext uri="{FF2B5EF4-FFF2-40B4-BE49-F238E27FC236}">
                <a16:creationId xmlns:a16="http://schemas.microsoft.com/office/drawing/2014/main" id="{A974AAC3-D31B-465E-BEBC-2F6DDDCD1B1F}"/>
              </a:ext>
            </a:extLst>
          </p:cNvPr>
          <p:cNvSpPr/>
          <p:nvPr/>
        </p:nvSpPr>
        <p:spPr>
          <a:xfrm>
            <a:off x="649940" y="933147"/>
            <a:ext cx="2222132" cy="371540"/>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KNOW</a:t>
            </a:r>
          </a:p>
        </p:txBody>
      </p:sp>
      <p:sp>
        <p:nvSpPr>
          <p:cNvPr id="34" name="Rectangle 33">
            <a:extLst>
              <a:ext uri="{FF2B5EF4-FFF2-40B4-BE49-F238E27FC236}">
                <a16:creationId xmlns:a16="http://schemas.microsoft.com/office/drawing/2014/main" id="{A697FBE2-9105-47BD-A5DE-C6979960DBE4}"/>
              </a:ext>
            </a:extLst>
          </p:cNvPr>
          <p:cNvSpPr/>
          <p:nvPr/>
        </p:nvSpPr>
        <p:spPr>
          <a:xfrm>
            <a:off x="3594130" y="950579"/>
            <a:ext cx="2234187" cy="371540"/>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DO</a:t>
            </a:r>
          </a:p>
        </p:txBody>
      </p:sp>
      <p:sp>
        <p:nvSpPr>
          <p:cNvPr id="36" name="Rectangle 35">
            <a:extLst>
              <a:ext uri="{FF2B5EF4-FFF2-40B4-BE49-F238E27FC236}">
                <a16:creationId xmlns:a16="http://schemas.microsoft.com/office/drawing/2014/main" id="{719FA63F-95BE-4856-BDDD-9EA72D02DE81}"/>
              </a:ext>
            </a:extLst>
          </p:cNvPr>
          <p:cNvSpPr/>
          <p:nvPr/>
        </p:nvSpPr>
        <p:spPr>
          <a:xfrm>
            <a:off x="6576003" y="950579"/>
            <a:ext cx="2234188" cy="366606"/>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SHARE</a:t>
            </a:r>
          </a:p>
        </p:txBody>
      </p:sp>
      <p:sp>
        <p:nvSpPr>
          <p:cNvPr id="38" name="Rectangle 37">
            <a:extLst>
              <a:ext uri="{FF2B5EF4-FFF2-40B4-BE49-F238E27FC236}">
                <a16:creationId xmlns:a16="http://schemas.microsoft.com/office/drawing/2014/main" id="{9BB5AAFD-E069-4A53-B459-3F39ED240BC1}"/>
              </a:ext>
            </a:extLst>
          </p:cNvPr>
          <p:cNvSpPr/>
          <p:nvPr/>
        </p:nvSpPr>
        <p:spPr>
          <a:xfrm>
            <a:off x="9510838" y="935614"/>
            <a:ext cx="2234188" cy="366606"/>
          </a:xfrm>
          <a:prstGeom prst="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REPORT</a:t>
            </a:r>
          </a:p>
        </p:txBody>
      </p:sp>
      <p:sp>
        <p:nvSpPr>
          <p:cNvPr id="41" name="TextBox 40">
            <a:extLst>
              <a:ext uri="{FF2B5EF4-FFF2-40B4-BE49-F238E27FC236}">
                <a16:creationId xmlns:a16="http://schemas.microsoft.com/office/drawing/2014/main" id="{CC4DDCC5-8812-4558-83B5-6E859C2FEDA6}"/>
              </a:ext>
            </a:extLst>
          </p:cNvPr>
          <p:cNvSpPr txBox="1"/>
          <p:nvPr/>
        </p:nvSpPr>
        <p:spPr>
          <a:xfrm>
            <a:off x="410052" y="1522481"/>
            <a:ext cx="2407945" cy="430887"/>
          </a:xfrm>
          <a:prstGeom prst="rect">
            <a:avLst/>
          </a:prstGeom>
          <a:noFill/>
        </p:spPr>
        <p:txBody>
          <a:bodyPr wrap="square" rtlCol="0">
            <a:spAutoFit/>
          </a:bodyPr>
          <a:lstStyle/>
          <a:p>
            <a:r>
              <a:rPr lang="en-US" sz="1100" b="1" dirty="0">
                <a:solidFill>
                  <a:srgbClr val="E14504"/>
                </a:solidFill>
              </a:rPr>
              <a:t>Read Luma Project news and updates in this column.</a:t>
            </a:r>
          </a:p>
        </p:txBody>
      </p:sp>
      <p:sp>
        <p:nvSpPr>
          <p:cNvPr id="42" name="TextBox 41">
            <a:extLst>
              <a:ext uri="{FF2B5EF4-FFF2-40B4-BE49-F238E27FC236}">
                <a16:creationId xmlns:a16="http://schemas.microsoft.com/office/drawing/2014/main" id="{D3AC1E5C-9470-491E-89FC-214EDCE798D7}"/>
              </a:ext>
            </a:extLst>
          </p:cNvPr>
          <p:cNvSpPr txBox="1"/>
          <p:nvPr/>
        </p:nvSpPr>
        <p:spPr>
          <a:xfrm>
            <a:off x="3224286" y="1522481"/>
            <a:ext cx="2407945" cy="600164"/>
          </a:xfrm>
          <a:prstGeom prst="rect">
            <a:avLst/>
          </a:prstGeom>
          <a:noFill/>
        </p:spPr>
        <p:txBody>
          <a:bodyPr wrap="square" rtlCol="0">
            <a:spAutoFit/>
          </a:bodyPr>
          <a:lstStyle/>
          <a:p>
            <a:r>
              <a:rPr lang="en-US" sz="1100" b="1" dirty="0">
                <a:solidFill>
                  <a:srgbClr val="E14504"/>
                </a:solidFill>
              </a:rPr>
              <a:t>Meet with employees and leadership in your agency to discuss these messages or action items.</a:t>
            </a:r>
          </a:p>
        </p:txBody>
      </p:sp>
      <p:sp>
        <p:nvSpPr>
          <p:cNvPr id="43" name="TextBox 42">
            <a:extLst>
              <a:ext uri="{FF2B5EF4-FFF2-40B4-BE49-F238E27FC236}">
                <a16:creationId xmlns:a16="http://schemas.microsoft.com/office/drawing/2014/main" id="{DFDC614D-A733-4FBC-A7CA-5C74A3AF8EC7}"/>
              </a:ext>
            </a:extLst>
          </p:cNvPr>
          <p:cNvSpPr txBox="1"/>
          <p:nvPr/>
        </p:nvSpPr>
        <p:spPr>
          <a:xfrm>
            <a:off x="3224286" y="2230287"/>
            <a:ext cx="2928181" cy="2015936"/>
          </a:xfrm>
          <a:prstGeom prst="rect">
            <a:avLst/>
          </a:prstGeom>
          <a:noFill/>
        </p:spPr>
        <p:txBody>
          <a:bodyPr wrap="square" lIns="91440" rIns="0" rtlCol="0">
            <a:spAutoFit/>
          </a:bodyPr>
          <a:lstStyle/>
          <a:p>
            <a:pPr>
              <a:spcBef>
                <a:spcPts val="409"/>
              </a:spcBef>
              <a:spcAft>
                <a:spcPts val="409"/>
              </a:spcAft>
            </a:pPr>
            <a:r>
              <a:rPr lang="en-US" sz="1050" b="1" dirty="0">
                <a:solidFill>
                  <a:srgbClr val="092F57"/>
                </a:solidFill>
              </a:rPr>
              <a:t>Chart of Accounts Default Workbooks &amp; Payroll Crosswalk Workbooks: </a:t>
            </a:r>
            <a:r>
              <a:rPr lang="en-US" sz="1050" dirty="0">
                <a:solidFill>
                  <a:srgbClr val="092F57"/>
                </a:solidFill>
              </a:rPr>
              <a:t>Workbooks are due March 1</a:t>
            </a:r>
            <a:r>
              <a:rPr lang="en-US" sz="1050" baseline="30000" dirty="0">
                <a:solidFill>
                  <a:srgbClr val="092F57"/>
                </a:solidFill>
              </a:rPr>
              <a:t>st</a:t>
            </a:r>
            <a:r>
              <a:rPr lang="en-US" sz="1050" dirty="0">
                <a:solidFill>
                  <a:srgbClr val="092F57"/>
                </a:solidFill>
              </a:rPr>
              <a:t> for any Cohort 5-7 agencies. </a:t>
            </a:r>
          </a:p>
          <a:p>
            <a:pPr>
              <a:spcBef>
                <a:spcPts val="409"/>
              </a:spcBef>
              <a:spcAft>
                <a:spcPts val="409"/>
              </a:spcAft>
            </a:pPr>
            <a:r>
              <a:rPr lang="en-US" sz="1050" b="1" dirty="0">
                <a:solidFill>
                  <a:srgbClr val="092F57"/>
                </a:solidFill>
              </a:rPr>
              <a:t>Agency Lease Workbook: </a:t>
            </a:r>
            <a:r>
              <a:rPr lang="en-US" sz="1050" dirty="0">
                <a:solidFill>
                  <a:srgbClr val="092F57"/>
                </a:solidFill>
              </a:rPr>
              <a:t>Workbooks are due March 19</a:t>
            </a:r>
            <a:r>
              <a:rPr lang="en-US" sz="1050" baseline="30000" dirty="0">
                <a:solidFill>
                  <a:srgbClr val="092F57"/>
                </a:solidFill>
              </a:rPr>
              <a:t>th</a:t>
            </a:r>
            <a:r>
              <a:rPr lang="en-US" sz="1050" dirty="0">
                <a:solidFill>
                  <a:srgbClr val="092F57"/>
                </a:solidFill>
              </a:rPr>
              <a:t> for Cohort 5-7 agencies</a:t>
            </a:r>
          </a:p>
          <a:p>
            <a:pPr>
              <a:spcBef>
                <a:spcPts val="409"/>
              </a:spcBef>
              <a:spcAft>
                <a:spcPts val="409"/>
              </a:spcAft>
            </a:pPr>
            <a:r>
              <a:rPr lang="en-US" sz="1050" b="1" dirty="0">
                <a:solidFill>
                  <a:srgbClr val="092F57"/>
                </a:solidFill>
              </a:rPr>
              <a:t>Luma Common Reports Review and Reports Analysis Workbook: </a:t>
            </a:r>
            <a:r>
              <a:rPr lang="en-US" sz="1050" dirty="0">
                <a:solidFill>
                  <a:srgbClr val="092F57"/>
                </a:solidFill>
              </a:rPr>
              <a:t>All information and workbooks are due by February 12</a:t>
            </a:r>
            <a:r>
              <a:rPr lang="en-US" sz="1050" baseline="30000" dirty="0">
                <a:solidFill>
                  <a:srgbClr val="092F57"/>
                </a:solidFill>
              </a:rPr>
              <a:t>th</a:t>
            </a:r>
            <a:r>
              <a:rPr lang="en-US" sz="1050" dirty="0">
                <a:solidFill>
                  <a:srgbClr val="092F57"/>
                </a:solidFill>
              </a:rPr>
              <a:t>. </a:t>
            </a:r>
          </a:p>
          <a:p>
            <a:pPr>
              <a:spcBef>
                <a:spcPts val="409"/>
              </a:spcBef>
              <a:spcAft>
                <a:spcPts val="409"/>
              </a:spcAft>
            </a:pPr>
            <a:r>
              <a:rPr lang="en-US" sz="1050" b="1" dirty="0">
                <a:solidFill>
                  <a:srgbClr val="092F57"/>
                </a:solidFill>
              </a:rPr>
              <a:t>Agency Multi-Factor Authentication Survey: </a:t>
            </a:r>
            <a:r>
              <a:rPr lang="en-US" sz="1050" dirty="0">
                <a:solidFill>
                  <a:srgbClr val="092F57"/>
                </a:solidFill>
              </a:rPr>
              <a:t>Completed by February 8</a:t>
            </a:r>
            <a:r>
              <a:rPr lang="en-US" sz="1050" baseline="30000" dirty="0">
                <a:solidFill>
                  <a:srgbClr val="092F57"/>
                </a:solidFill>
              </a:rPr>
              <a:t>th</a:t>
            </a:r>
            <a:r>
              <a:rPr lang="en-US" sz="1050" dirty="0">
                <a:solidFill>
                  <a:srgbClr val="092F57"/>
                </a:solidFill>
              </a:rPr>
              <a:t>.</a:t>
            </a:r>
          </a:p>
        </p:txBody>
      </p:sp>
      <p:sp>
        <p:nvSpPr>
          <p:cNvPr id="45" name="TextBox 44">
            <a:extLst>
              <a:ext uri="{FF2B5EF4-FFF2-40B4-BE49-F238E27FC236}">
                <a16:creationId xmlns:a16="http://schemas.microsoft.com/office/drawing/2014/main" id="{F10BE938-2001-4CEF-8026-2DCDB9933921}"/>
              </a:ext>
            </a:extLst>
          </p:cNvPr>
          <p:cNvSpPr txBox="1"/>
          <p:nvPr/>
        </p:nvSpPr>
        <p:spPr>
          <a:xfrm>
            <a:off x="6627680" y="2072354"/>
            <a:ext cx="2407945" cy="4478149"/>
          </a:xfrm>
          <a:prstGeom prst="rect">
            <a:avLst/>
          </a:prstGeom>
          <a:noFill/>
        </p:spPr>
        <p:txBody>
          <a:bodyPr wrap="square" rtlCol="0">
            <a:spAutoFit/>
          </a:bodyPr>
          <a:lstStyle/>
          <a:p>
            <a:pPr>
              <a:spcBef>
                <a:spcPts val="409"/>
              </a:spcBef>
              <a:spcAft>
                <a:spcPts val="409"/>
              </a:spcAft>
            </a:pPr>
            <a:r>
              <a:rPr lang="en-US" sz="1000" b="1" dirty="0">
                <a:solidFill>
                  <a:srgbClr val="092F57"/>
                </a:solidFill>
              </a:rPr>
              <a:t>Newsletter: </a:t>
            </a:r>
            <a:r>
              <a:rPr lang="en-US" sz="1000" dirty="0">
                <a:solidFill>
                  <a:srgbClr val="092F57"/>
                </a:solidFill>
              </a:rPr>
              <a:t>Please share the monthly newsletter with your colleagues!</a:t>
            </a:r>
          </a:p>
          <a:p>
            <a:pPr>
              <a:spcBef>
                <a:spcPts val="409"/>
              </a:spcBef>
              <a:spcAft>
                <a:spcPts val="409"/>
              </a:spcAft>
            </a:pPr>
            <a:endParaRPr lang="en-US" sz="1000" dirty="0">
              <a:solidFill>
                <a:srgbClr val="092F57"/>
              </a:solidFill>
            </a:endParaRPr>
          </a:p>
          <a:p>
            <a:pPr>
              <a:spcBef>
                <a:spcPts val="409"/>
              </a:spcBef>
              <a:spcAft>
                <a:spcPts val="409"/>
              </a:spcAft>
            </a:pPr>
            <a:endParaRPr lang="en-US" sz="1000" b="1" dirty="0">
              <a:solidFill>
                <a:srgbClr val="092F57"/>
              </a:solidFill>
            </a:endParaRPr>
          </a:p>
          <a:p>
            <a:pPr>
              <a:spcBef>
                <a:spcPts val="409"/>
              </a:spcBef>
              <a:spcAft>
                <a:spcPts val="409"/>
              </a:spcAft>
            </a:pPr>
            <a:endParaRPr lang="en-US" sz="100" b="1" dirty="0">
              <a:solidFill>
                <a:srgbClr val="092F57"/>
              </a:solidFill>
            </a:endParaRPr>
          </a:p>
          <a:p>
            <a:pPr>
              <a:spcBef>
                <a:spcPts val="409"/>
              </a:spcBef>
              <a:spcAft>
                <a:spcPts val="409"/>
              </a:spcAft>
            </a:pPr>
            <a:r>
              <a:rPr lang="en-US" sz="1000" b="1" dirty="0">
                <a:solidFill>
                  <a:srgbClr val="092F57"/>
                </a:solidFill>
              </a:rPr>
              <a:t>Welcome to Luma:  </a:t>
            </a:r>
            <a:r>
              <a:rPr lang="en-US" sz="1000" dirty="0">
                <a:solidFill>
                  <a:srgbClr val="092F57"/>
                </a:solidFill>
              </a:rPr>
              <a:t>Please distribute the Welcome to Luma infographics to your agency staff. Find them here:</a:t>
            </a:r>
          </a:p>
          <a:p>
            <a:pPr>
              <a:spcBef>
                <a:spcPts val="409"/>
              </a:spcBef>
              <a:spcAft>
                <a:spcPts val="409"/>
              </a:spcAft>
            </a:pPr>
            <a:endParaRPr lang="en-US" sz="1000" dirty="0">
              <a:solidFill>
                <a:srgbClr val="092F57"/>
              </a:solidFill>
            </a:endParaRPr>
          </a:p>
          <a:p>
            <a:pPr>
              <a:spcBef>
                <a:spcPts val="409"/>
              </a:spcBef>
              <a:spcAft>
                <a:spcPts val="409"/>
              </a:spcAft>
            </a:pPr>
            <a:endParaRPr lang="en-US" sz="1000" dirty="0">
              <a:solidFill>
                <a:srgbClr val="092F57"/>
              </a:solidFill>
            </a:endParaRPr>
          </a:p>
          <a:p>
            <a:pPr>
              <a:spcBef>
                <a:spcPts val="409"/>
              </a:spcBef>
              <a:spcAft>
                <a:spcPts val="409"/>
              </a:spcAft>
            </a:pPr>
            <a:endParaRPr lang="en-US" sz="100" dirty="0">
              <a:solidFill>
                <a:srgbClr val="092F57"/>
              </a:solidFill>
            </a:endParaRPr>
          </a:p>
          <a:p>
            <a:pPr>
              <a:spcBef>
                <a:spcPts val="409"/>
              </a:spcBef>
              <a:spcAft>
                <a:spcPts val="409"/>
              </a:spcAft>
            </a:pPr>
            <a:r>
              <a:rPr lang="en-US" sz="1000" b="1" dirty="0">
                <a:solidFill>
                  <a:srgbClr val="092F57"/>
                </a:solidFill>
              </a:rPr>
              <a:t>Luma YouTube Channel:</a:t>
            </a:r>
          </a:p>
          <a:p>
            <a:pPr>
              <a:spcBef>
                <a:spcPts val="409"/>
              </a:spcBef>
              <a:spcAft>
                <a:spcPts val="409"/>
              </a:spcAft>
            </a:pPr>
            <a:r>
              <a:rPr lang="en-US" sz="1000" dirty="0">
                <a:solidFill>
                  <a:srgbClr val="092F57"/>
                </a:solidFill>
              </a:rPr>
              <a:t>Can’t make it to a Luma meeting? Don’t worry! Check out the Luma YouTube Channel!</a:t>
            </a:r>
          </a:p>
          <a:p>
            <a:pPr>
              <a:spcBef>
                <a:spcPts val="409"/>
              </a:spcBef>
              <a:spcAft>
                <a:spcPts val="409"/>
              </a:spcAft>
            </a:pPr>
            <a:r>
              <a:rPr lang="en-US" sz="1100" dirty="0"/>
              <a:t> </a:t>
            </a:r>
          </a:p>
          <a:p>
            <a:pPr>
              <a:spcBef>
                <a:spcPts val="600"/>
              </a:spcBef>
            </a:pPr>
            <a:endParaRPr lang="en-US" sz="1600" dirty="0"/>
          </a:p>
          <a:p>
            <a:pPr>
              <a:spcBef>
                <a:spcPts val="600"/>
              </a:spcBef>
            </a:pPr>
            <a:endParaRPr lang="en-US" sz="1600" dirty="0"/>
          </a:p>
          <a:p>
            <a:pPr>
              <a:spcBef>
                <a:spcPts val="600"/>
              </a:spcBef>
            </a:pPr>
            <a:endParaRPr lang="en-US" sz="1600" dirty="0"/>
          </a:p>
        </p:txBody>
      </p:sp>
      <p:sp>
        <p:nvSpPr>
          <p:cNvPr id="46" name="TextBox 45">
            <a:extLst>
              <a:ext uri="{FF2B5EF4-FFF2-40B4-BE49-F238E27FC236}">
                <a16:creationId xmlns:a16="http://schemas.microsoft.com/office/drawing/2014/main" id="{7AC9533C-2D2E-4EA5-9A8C-CA9389192319}"/>
              </a:ext>
            </a:extLst>
          </p:cNvPr>
          <p:cNvSpPr txBox="1"/>
          <p:nvPr/>
        </p:nvSpPr>
        <p:spPr>
          <a:xfrm>
            <a:off x="9510838" y="1478461"/>
            <a:ext cx="2534966" cy="600164"/>
          </a:xfrm>
          <a:prstGeom prst="rect">
            <a:avLst/>
          </a:prstGeom>
          <a:noFill/>
        </p:spPr>
        <p:txBody>
          <a:bodyPr wrap="square" rtlCol="0">
            <a:spAutoFit/>
          </a:bodyPr>
          <a:lstStyle/>
          <a:p>
            <a:r>
              <a:rPr lang="en-US" sz="1100" b="1" dirty="0">
                <a:solidFill>
                  <a:srgbClr val="E14504"/>
                </a:solidFill>
              </a:rPr>
              <a:t>Report feedback to the project team or complete action items the Luma project team is requesting from your agency.</a:t>
            </a:r>
          </a:p>
        </p:txBody>
      </p:sp>
      <p:sp>
        <p:nvSpPr>
          <p:cNvPr id="47" name="TextBox 46">
            <a:extLst>
              <a:ext uri="{FF2B5EF4-FFF2-40B4-BE49-F238E27FC236}">
                <a16:creationId xmlns:a16="http://schemas.microsoft.com/office/drawing/2014/main" id="{93F3DA88-7D8B-420A-9759-E805A3E89899}"/>
              </a:ext>
            </a:extLst>
          </p:cNvPr>
          <p:cNvSpPr txBox="1"/>
          <p:nvPr/>
        </p:nvSpPr>
        <p:spPr>
          <a:xfrm>
            <a:off x="9510838" y="1983250"/>
            <a:ext cx="2534966" cy="2354491"/>
          </a:xfrm>
          <a:prstGeom prst="rect">
            <a:avLst/>
          </a:prstGeom>
          <a:noFill/>
        </p:spPr>
        <p:txBody>
          <a:bodyPr wrap="square" rtlCol="0">
            <a:spAutoFit/>
          </a:bodyPr>
          <a:lstStyle/>
          <a:p>
            <a:endParaRPr lang="en-US" sz="1050" dirty="0">
              <a:solidFill>
                <a:srgbClr val="092F57"/>
              </a:solidFill>
            </a:endParaRPr>
          </a:p>
          <a:p>
            <a:r>
              <a:rPr lang="en-US" sz="1050" b="1" dirty="0">
                <a:solidFill>
                  <a:srgbClr val="092F57"/>
                </a:solidFill>
              </a:rPr>
              <a:t>Communications Manager: </a:t>
            </a:r>
            <a:r>
              <a:rPr lang="en-US" sz="1050" dirty="0">
                <a:solidFill>
                  <a:srgbClr val="092F57"/>
                </a:solidFill>
              </a:rPr>
              <a:t>As we get closer to go-live we want to ensure we are getting messages out to every state employee. To this end, please send contact information for any communications personnel within your agency. </a:t>
            </a:r>
          </a:p>
          <a:p>
            <a:endParaRPr lang="en-US" sz="1050" dirty="0">
              <a:solidFill>
                <a:srgbClr val="092F57"/>
              </a:solidFill>
            </a:endParaRPr>
          </a:p>
          <a:p>
            <a:r>
              <a:rPr lang="en-US" sz="1050" b="1" dirty="0">
                <a:solidFill>
                  <a:srgbClr val="092F57"/>
                </a:solidFill>
              </a:rPr>
              <a:t>Internal Meetings: </a:t>
            </a:r>
            <a:r>
              <a:rPr lang="en-US" sz="1050" dirty="0">
                <a:solidFill>
                  <a:srgbClr val="092F57"/>
                </a:solidFill>
              </a:rPr>
              <a:t>Please let us know if you have an upcoming internal meetings that we can present to your staff! We want every state employee to know about the Luma, the changes coming, and exciting benefits of a modern system.</a:t>
            </a:r>
          </a:p>
        </p:txBody>
      </p:sp>
      <p:grpSp>
        <p:nvGrpSpPr>
          <p:cNvPr id="56" name="Group 55">
            <a:extLst>
              <a:ext uri="{FF2B5EF4-FFF2-40B4-BE49-F238E27FC236}">
                <a16:creationId xmlns:a16="http://schemas.microsoft.com/office/drawing/2014/main" id="{1B097D97-E1E1-4AB4-8093-D75FD684704C}"/>
              </a:ext>
            </a:extLst>
          </p:cNvPr>
          <p:cNvGrpSpPr/>
          <p:nvPr/>
        </p:nvGrpSpPr>
        <p:grpSpPr>
          <a:xfrm>
            <a:off x="6798038" y="2500262"/>
            <a:ext cx="1975875" cy="1699463"/>
            <a:chOff x="6776723" y="2336854"/>
            <a:chExt cx="1975875" cy="1699463"/>
          </a:xfrm>
        </p:grpSpPr>
        <p:sp>
          <p:nvSpPr>
            <p:cNvPr id="48" name="Rectangle: Rounded Corners 47">
              <a:hlinkClick r:id="rId5"/>
              <a:extLst>
                <a:ext uri="{FF2B5EF4-FFF2-40B4-BE49-F238E27FC236}">
                  <a16:creationId xmlns:a16="http://schemas.microsoft.com/office/drawing/2014/main" id="{9E20C704-3E61-47B8-B57F-16D58CDE44E5}"/>
                </a:ext>
              </a:extLst>
            </p:cNvPr>
            <p:cNvSpPr/>
            <p:nvPr/>
          </p:nvSpPr>
          <p:spPr>
            <a:xfrm>
              <a:off x="6776724" y="2336854"/>
              <a:ext cx="1975874" cy="483772"/>
            </a:xfrm>
            <a:prstGeom prst="round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latin typeface="Arial" panose="020B0604020202020204" pitchFamily="34" charset="0"/>
                  <a:cs typeface="Arial" panose="020B0604020202020204" pitchFamily="34" charset="0"/>
                </a:rPr>
                <a:t>Luma Newsletter </a:t>
              </a:r>
              <a:r>
                <a:rPr lang="en-US" sz="1400" u="sng">
                  <a:latin typeface="Arial" panose="020B0604020202020204" pitchFamily="34" charset="0"/>
                  <a:cs typeface="Arial" panose="020B0604020202020204" pitchFamily="34" charset="0"/>
                </a:rPr>
                <a:t>#22</a:t>
              </a:r>
              <a:endParaRPr lang="en-US" sz="1400" u="sng" dirty="0">
                <a:latin typeface="Arial" panose="020B0604020202020204" pitchFamily="34" charset="0"/>
                <a:cs typeface="Arial" panose="020B0604020202020204" pitchFamily="34" charset="0"/>
              </a:endParaRPr>
            </a:p>
          </p:txBody>
        </p:sp>
        <p:sp>
          <p:nvSpPr>
            <p:cNvPr id="51" name="Rectangle: Rounded Corners 50">
              <a:hlinkClick r:id="rId6"/>
              <a:extLst>
                <a:ext uri="{FF2B5EF4-FFF2-40B4-BE49-F238E27FC236}">
                  <a16:creationId xmlns:a16="http://schemas.microsoft.com/office/drawing/2014/main" id="{010E51FC-4886-4F32-83DF-87962768A793}"/>
                </a:ext>
              </a:extLst>
            </p:cNvPr>
            <p:cNvSpPr/>
            <p:nvPr/>
          </p:nvSpPr>
          <p:spPr>
            <a:xfrm>
              <a:off x="6776723" y="3552545"/>
              <a:ext cx="1975873" cy="483772"/>
            </a:xfrm>
            <a:prstGeom prst="round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latin typeface="Arial" panose="020B0604020202020204" pitchFamily="34" charset="0"/>
                  <a:cs typeface="Arial" panose="020B0604020202020204" pitchFamily="34" charset="0"/>
                </a:rPr>
                <a:t>Infographics</a:t>
              </a:r>
              <a:endParaRPr lang="en-US" sz="1600" u="sng" dirty="0">
                <a:latin typeface="Arial" panose="020B0604020202020204" pitchFamily="34" charset="0"/>
                <a:cs typeface="Arial" panose="020B0604020202020204" pitchFamily="34" charset="0"/>
              </a:endParaRPr>
            </a:p>
          </p:txBody>
        </p:sp>
      </p:grpSp>
      <p:sp>
        <p:nvSpPr>
          <p:cNvPr id="52" name="TextBox 51">
            <a:extLst>
              <a:ext uri="{FF2B5EF4-FFF2-40B4-BE49-F238E27FC236}">
                <a16:creationId xmlns:a16="http://schemas.microsoft.com/office/drawing/2014/main" id="{BB438361-3171-4681-AF23-33F3A311F8EB}"/>
              </a:ext>
            </a:extLst>
          </p:cNvPr>
          <p:cNvSpPr txBox="1"/>
          <p:nvPr/>
        </p:nvSpPr>
        <p:spPr>
          <a:xfrm>
            <a:off x="4348408" y="6497190"/>
            <a:ext cx="3693035" cy="338554"/>
          </a:xfrm>
          <a:prstGeom prst="rect">
            <a:avLst/>
          </a:prstGeom>
          <a:noFill/>
        </p:spPr>
        <p:txBody>
          <a:bodyPr wrap="square" rtlCol="0">
            <a:spAutoFit/>
          </a:bodyPr>
          <a:lstStyle/>
          <a:p>
            <a:pPr algn="ctr"/>
            <a:r>
              <a:rPr lang="en-US" sz="1600" dirty="0">
                <a:solidFill>
                  <a:srgbClr val="092F57"/>
                </a:solidFill>
                <a:latin typeface="Arial" panose="020B0604020202020204" pitchFamily="34" charset="0"/>
                <a:cs typeface="Arial" panose="020B0604020202020204" pitchFamily="34" charset="0"/>
              </a:rPr>
              <a:t>February 3</a:t>
            </a:r>
            <a:r>
              <a:rPr lang="en-US" sz="1600" baseline="30000" dirty="0">
                <a:solidFill>
                  <a:srgbClr val="092F57"/>
                </a:solidFill>
                <a:latin typeface="Arial" panose="020B0604020202020204" pitchFamily="34" charset="0"/>
                <a:cs typeface="Arial" panose="020B0604020202020204" pitchFamily="34" charset="0"/>
              </a:rPr>
              <a:t>rd</a:t>
            </a:r>
            <a:r>
              <a:rPr lang="en-US" sz="1600" dirty="0">
                <a:solidFill>
                  <a:srgbClr val="092F57"/>
                </a:solidFill>
                <a:latin typeface="Arial" panose="020B0604020202020204" pitchFamily="34" charset="0"/>
                <a:cs typeface="Arial" panose="020B0604020202020204" pitchFamily="34" charset="0"/>
              </a:rPr>
              <a:t>, 2021 </a:t>
            </a:r>
          </a:p>
        </p:txBody>
      </p:sp>
      <p:sp>
        <p:nvSpPr>
          <p:cNvPr id="54" name="TextBox 53">
            <a:extLst>
              <a:ext uri="{FF2B5EF4-FFF2-40B4-BE49-F238E27FC236}">
                <a16:creationId xmlns:a16="http://schemas.microsoft.com/office/drawing/2014/main" id="{65D4789F-E4B6-4755-8E3B-B61FA5C9C52A}"/>
              </a:ext>
            </a:extLst>
          </p:cNvPr>
          <p:cNvSpPr txBox="1"/>
          <p:nvPr/>
        </p:nvSpPr>
        <p:spPr>
          <a:xfrm>
            <a:off x="736257" y="4960784"/>
            <a:ext cx="457842" cy="567262"/>
          </a:xfrm>
          <a:prstGeom prst="rect">
            <a:avLst/>
          </a:prstGeom>
          <a:noFill/>
        </p:spPr>
        <p:txBody>
          <a:bodyPr wrap="square" rtlCol="0">
            <a:spAutoFit/>
          </a:bodyPr>
          <a:lstStyle/>
          <a:p>
            <a:endParaRPr lang="en-US" dirty="0"/>
          </a:p>
        </p:txBody>
      </p:sp>
      <p:sp>
        <p:nvSpPr>
          <p:cNvPr id="57" name="Rectangle 56">
            <a:extLst>
              <a:ext uri="{FF2B5EF4-FFF2-40B4-BE49-F238E27FC236}">
                <a16:creationId xmlns:a16="http://schemas.microsoft.com/office/drawing/2014/main" id="{DB64263E-A0B8-4CD9-AC79-2A29E292E734}"/>
              </a:ext>
            </a:extLst>
          </p:cNvPr>
          <p:cNvSpPr/>
          <p:nvPr/>
        </p:nvSpPr>
        <p:spPr>
          <a:xfrm>
            <a:off x="108996" y="863990"/>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1F45367E-D97F-43D2-A5AB-5096B25E2D19}"/>
              </a:ext>
            </a:extLst>
          </p:cNvPr>
          <p:cNvGrpSpPr/>
          <p:nvPr/>
        </p:nvGrpSpPr>
        <p:grpSpPr>
          <a:xfrm>
            <a:off x="8989949" y="875229"/>
            <a:ext cx="457842" cy="501191"/>
            <a:chOff x="2209192" y="6123420"/>
            <a:chExt cx="457842" cy="501191"/>
          </a:xfrm>
        </p:grpSpPr>
        <p:pic>
          <p:nvPicPr>
            <p:cNvPr id="37" name="Graphic 36" descr="Paper">
              <a:extLst>
                <a:ext uri="{FF2B5EF4-FFF2-40B4-BE49-F238E27FC236}">
                  <a16:creationId xmlns:a16="http://schemas.microsoft.com/office/drawing/2014/main" id="{695D7A2D-D893-4F95-8472-D832752392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09192" y="6155264"/>
              <a:ext cx="457842" cy="457842"/>
            </a:xfrm>
            <a:prstGeom prst="rect">
              <a:avLst/>
            </a:prstGeom>
          </p:spPr>
        </p:pic>
        <p:sp>
          <p:nvSpPr>
            <p:cNvPr id="58" name="Rectangle 57">
              <a:extLst>
                <a:ext uri="{FF2B5EF4-FFF2-40B4-BE49-F238E27FC236}">
                  <a16:creationId xmlns:a16="http://schemas.microsoft.com/office/drawing/2014/main" id="{6A8380B4-0FAD-4666-8BD5-7B9DF6FC6A32}"/>
                </a:ext>
              </a:extLst>
            </p:cNvPr>
            <p:cNvSpPr/>
            <p:nvPr/>
          </p:nvSpPr>
          <p:spPr>
            <a:xfrm>
              <a:off x="2209192" y="6123420"/>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8101B83F-22DC-4BED-989D-FC66D4CE0B48}"/>
              </a:ext>
            </a:extLst>
          </p:cNvPr>
          <p:cNvGrpSpPr/>
          <p:nvPr/>
        </p:nvGrpSpPr>
        <p:grpSpPr>
          <a:xfrm>
            <a:off x="6045124" y="857802"/>
            <a:ext cx="457842" cy="501191"/>
            <a:chOff x="1980271" y="5396036"/>
            <a:chExt cx="457842" cy="501191"/>
          </a:xfrm>
        </p:grpSpPr>
        <p:pic>
          <p:nvPicPr>
            <p:cNvPr id="35" name="Graphic 34" descr="Speech">
              <a:extLst>
                <a:ext uri="{FF2B5EF4-FFF2-40B4-BE49-F238E27FC236}">
                  <a16:creationId xmlns:a16="http://schemas.microsoft.com/office/drawing/2014/main" id="{731C38CB-D31B-4730-9AF3-D5266133AC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91202" y="5455633"/>
              <a:ext cx="435981" cy="435981"/>
            </a:xfrm>
            <a:prstGeom prst="rect">
              <a:avLst/>
            </a:prstGeom>
          </p:spPr>
        </p:pic>
        <p:sp>
          <p:nvSpPr>
            <p:cNvPr id="59" name="Rectangle 58">
              <a:extLst>
                <a:ext uri="{FF2B5EF4-FFF2-40B4-BE49-F238E27FC236}">
                  <a16:creationId xmlns:a16="http://schemas.microsoft.com/office/drawing/2014/main" id="{8B73D695-C554-49E5-93AB-5A9A85F19884}"/>
                </a:ext>
              </a:extLst>
            </p:cNvPr>
            <p:cNvSpPr/>
            <p:nvPr/>
          </p:nvSpPr>
          <p:spPr>
            <a:xfrm>
              <a:off x="1980271" y="5396036"/>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08CF7944-4C8B-41EF-BA4B-1F242F9C692F}"/>
              </a:ext>
            </a:extLst>
          </p:cNvPr>
          <p:cNvGrpSpPr/>
          <p:nvPr/>
        </p:nvGrpSpPr>
        <p:grpSpPr>
          <a:xfrm>
            <a:off x="3054376" y="883286"/>
            <a:ext cx="457842" cy="501191"/>
            <a:chOff x="914369" y="5423662"/>
            <a:chExt cx="457842" cy="501191"/>
          </a:xfrm>
        </p:grpSpPr>
        <p:pic>
          <p:nvPicPr>
            <p:cNvPr id="33" name="Graphic 32" descr="Run">
              <a:extLst>
                <a:ext uri="{FF2B5EF4-FFF2-40B4-BE49-F238E27FC236}">
                  <a16:creationId xmlns:a16="http://schemas.microsoft.com/office/drawing/2014/main" id="{9CD2C427-F8AD-44E6-83DB-6B392DAB6A7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6082" y="5477049"/>
              <a:ext cx="394416" cy="394416"/>
            </a:xfrm>
            <a:prstGeom prst="rect">
              <a:avLst/>
            </a:prstGeom>
          </p:spPr>
        </p:pic>
        <p:sp>
          <p:nvSpPr>
            <p:cNvPr id="60" name="Rectangle 59">
              <a:extLst>
                <a:ext uri="{FF2B5EF4-FFF2-40B4-BE49-F238E27FC236}">
                  <a16:creationId xmlns:a16="http://schemas.microsoft.com/office/drawing/2014/main" id="{024EE6E1-E652-4BAC-9C1A-B056883A3BB8}"/>
                </a:ext>
              </a:extLst>
            </p:cNvPr>
            <p:cNvSpPr/>
            <p:nvPr/>
          </p:nvSpPr>
          <p:spPr>
            <a:xfrm>
              <a:off x="914369" y="5423662"/>
              <a:ext cx="457842" cy="501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Rounded Corners 39">
            <a:hlinkClick r:id="rId6"/>
            <a:extLst>
              <a:ext uri="{FF2B5EF4-FFF2-40B4-BE49-F238E27FC236}">
                <a16:creationId xmlns:a16="http://schemas.microsoft.com/office/drawing/2014/main" id="{2CEA1E5E-4864-435B-8CBE-5B1540DBF439}"/>
              </a:ext>
            </a:extLst>
          </p:cNvPr>
          <p:cNvSpPr/>
          <p:nvPr/>
        </p:nvSpPr>
        <p:spPr>
          <a:xfrm>
            <a:off x="6798038" y="5175285"/>
            <a:ext cx="1975873" cy="507366"/>
          </a:xfrm>
          <a:prstGeom prst="round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Luma YouTube Channel</a:t>
            </a:r>
            <a:endParaRPr lang="en-US" sz="14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541FC2D-DA2E-4609-864E-3B9CC9E4E552}"/>
              </a:ext>
            </a:extLst>
          </p:cNvPr>
          <p:cNvSpPr txBox="1"/>
          <p:nvPr/>
        </p:nvSpPr>
        <p:spPr>
          <a:xfrm>
            <a:off x="404814" y="1969254"/>
            <a:ext cx="2298583" cy="1546577"/>
          </a:xfrm>
          <a:prstGeom prst="rect">
            <a:avLst/>
          </a:prstGeom>
          <a:noFill/>
        </p:spPr>
        <p:txBody>
          <a:bodyPr wrap="square" rtlCol="0">
            <a:spAutoFit/>
          </a:bodyPr>
          <a:lstStyle/>
          <a:p>
            <a:r>
              <a:rPr lang="en-US" sz="1050" dirty="0">
                <a:solidFill>
                  <a:srgbClr val="092F57"/>
                </a:solidFill>
              </a:rPr>
              <a:t>Join us for the upcoming February Showcase to learn about some exciting Chart of Accounts updates as well as have the Luma Training Team provide an overview of training for the Budget Module, talk about the training timeline and curriculum, and provide a sneak peek into the look and feel of budget training.</a:t>
            </a:r>
          </a:p>
        </p:txBody>
      </p:sp>
      <p:sp>
        <p:nvSpPr>
          <p:cNvPr id="39" name="Rectangle: Rounded Corners 38">
            <a:hlinkClick r:id="rId14"/>
            <a:extLst>
              <a:ext uri="{FF2B5EF4-FFF2-40B4-BE49-F238E27FC236}">
                <a16:creationId xmlns:a16="http://schemas.microsoft.com/office/drawing/2014/main" id="{5AE11C76-15E1-4DF8-9759-48545EF015E6}"/>
              </a:ext>
            </a:extLst>
          </p:cNvPr>
          <p:cNvSpPr/>
          <p:nvPr/>
        </p:nvSpPr>
        <p:spPr>
          <a:xfrm>
            <a:off x="566838" y="3648202"/>
            <a:ext cx="1869257" cy="507365"/>
          </a:xfrm>
          <a:prstGeom prst="roundRect">
            <a:avLst/>
          </a:prstGeom>
          <a:solidFill>
            <a:srgbClr val="0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latin typeface="Arial" panose="020B0604020202020204" pitchFamily="34" charset="0"/>
                <a:cs typeface="Arial" panose="020B0604020202020204" pitchFamily="34" charset="0"/>
              </a:rPr>
              <a:t>RSVP HERE</a:t>
            </a:r>
            <a:endParaRPr lang="en-US" sz="1600" u="sng"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C939B9E0-C17C-49F5-B518-176ADA6E12EE}"/>
              </a:ext>
            </a:extLst>
          </p:cNvPr>
          <p:cNvSpPr txBox="1"/>
          <p:nvPr/>
        </p:nvSpPr>
        <p:spPr>
          <a:xfrm>
            <a:off x="427977" y="4337741"/>
            <a:ext cx="2298583" cy="1223412"/>
          </a:xfrm>
          <a:prstGeom prst="rect">
            <a:avLst/>
          </a:prstGeom>
          <a:noFill/>
        </p:spPr>
        <p:txBody>
          <a:bodyPr wrap="square" rtlCol="0">
            <a:spAutoFit/>
          </a:bodyPr>
          <a:lstStyle/>
          <a:p>
            <a:r>
              <a:rPr lang="en-US" sz="1050" b="1" dirty="0">
                <a:solidFill>
                  <a:srgbClr val="092F57"/>
                </a:solidFill>
              </a:rPr>
              <a:t>Luma Glossary: </a:t>
            </a:r>
            <a:r>
              <a:rPr lang="en-US" sz="1050" dirty="0">
                <a:solidFill>
                  <a:srgbClr val="092F57"/>
                </a:solidFill>
              </a:rPr>
              <a:t>The Luma Glossary will include numerous terms that are similar but have changed now that we are moving away from legacy systems and towards Luma. This is expected to be wrapped up and released to you very soon.</a:t>
            </a:r>
          </a:p>
        </p:txBody>
      </p:sp>
      <p:sp>
        <p:nvSpPr>
          <p:cNvPr id="50" name="TextBox 49">
            <a:extLst>
              <a:ext uri="{FF2B5EF4-FFF2-40B4-BE49-F238E27FC236}">
                <a16:creationId xmlns:a16="http://schemas.microsoft.com/office/drawing/2014/main" id="{8C0D45FA-37E5-4FA2-991B-F2A6A78E8E5D}"/>
              </a:ext>
            </a:extLst>
          </p:cNvPr>
          <p:cNvSpPr txBox="1"/>
          <p:nvPr/>
        </p:nvSpPr>
        <p:spPr>
          <a:xfrm>
            <a:off x="3224285" y="4246654"/>
            <a:ext cx="2298583" cy="900246"/>
          </a:xfrm>
          <a:prstGeom prst="rect">
            <a:avLst/>
          </a:prstGeom>
          <a:noFill/>
        </p:spPr>
        <p:txBody>
          <a:bodyPr wrap="square" rtlCol="0">
            <a:spAutoFit/>
          </a:bodyPr>
          <a:lstStyle/>
          <a:p>
            <a:r>
              <a:rPr lang="en-US" sz="1050" b="1" dirty="0">
                <a:solidFill>
                  <a:srgbClr val="092F57"/>
                </a:solidFill>
              </a:rPr>
              <a:t>Agency MFA Survey: </a:t>
            </a:r>
            <a:r>
              <a:rPr lang="en-US" sz="1050" dirty="0">
                <a:solidFill>
                  <a:srgbClr val="092F57"/>
                </a:solidFill>
              </a:rPr>
              <a:t>Agency Advocates sent out an email last Friday asking you to forward information to your agency’s MFA contact. This survey is due next Monday.</a:t>
            </a:r>
          </a:p>
        </p:txBody>
      </p:sp>
    </p:spTree>
    <p:extLst>
      <p:ext uri="{BB962C8B-B14F-4D97-AF65-F5344CB8AC3E}">
        <p14:creationId xmlns:p14="http://schemas.microsoft.com/office/powerpoint/2010/main" val="830317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1A2E7-5E3A-49A4-A99F-2BB05A01188C}"/>
              </a:ext>
            </a:extLst>
          </p:cNvPr>
          <p:cNvSpPr>
            <a:spLocks noGrp="1"/>
          </p:cNvSpPr>
          <p:nvPr>
            <p:ph idx="1"/>
          </p:nvPr>
        </p:nvSpPr>
        <p:spPr>
          <a:xfrm>
            <a:off x="4800600" y="2926080"/>
            <a:ext cx="6492240" cy="3063240"/>
          </a:xfrm>
        </p:spPr>
        <p:txBody>
          <a:bodyPr>
            <a:normAutofit/>
          </a:bodyPr>
          <a:lstStyle/>
          <a:p>
            <a:pPr algn="ctr"/>
            <a:r>
              <a:rPr lang="en-US" sz="4500" dirty="0">
                <a:solidFill>
                  <a:srgbClr val="092F57"/>
                </a:solidFill>
              </a:rPr>
              <a:t>Questions</a:t>
            </a:r>
          </a:p>
        </p:txBody>
      </p:sp>
      <p:sp>
        <p:nvSpPr>
          <p:cNvPr id="5" name="Slide Number Placeholder 2">
            <a:extLst>
              <a:ext uri="{FF2B5EF4-FFF2-40B4-BE49-F238E27FC236}">
                <a16:creationId xmlns:a16="http://schemas.microsoft.com/office/drawing/2014/main" id="{B7F9715B-4725-4A81-B58B-2B707112974F}"/>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23</a:t>
            </a:fld>
            <a:endParaRPr lang="en-US" dirty="0"/>
          </a:p>
        </p:txBody>
      </p:sp>
      <p:cxnSp>
        <p:nvCxnSpPr>
          <p:cNvPr id="7" name="Straight Connector 6">
            <a:extLst>
              <a:ext uri="{FF2B5EF4-FFF2-40B4-BE49-F238E27FC236}">
                <a16:creationId xmlns:a16="http://schemas.microsoft.com/office/drawing/2014/main" id="{C6BBB537-5595-498C-AF01-2B1AB78F6F61}"/>
              </a:ext>
            </a:extLst>
          </p:cNvPr>
          <p:cNvCxnSpPr/>
          <p:nvPr/>
        </p:nvCxnSpPr>
        <p:spPr>
          <a:xfrm>
            <a:off x="5067300" y="3695700"/>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5468BB0-0368-4388-AD55-42D1DFADAB10}"/>
              </a:ext>
            </a:extLst>
          </p:cNvPr>
          <p:cNvGrpSpPr/>
          <p:nvPr/>
        </p:nvGrpSpPr>
        <p:grpSpPr>
          <a:xfrm>
            <a:off x="1009651" y="2470151"/>
            <a:ext cx="2057399" cy="2057395"/>
            <a:chOff x="2314575" y="2084388"/>
            <a:chExt cx="958851" cy="958849"/>
          </a:xfrm>
          <a:solidFill>
            <a:schemeClr val="bg1"/>
          </a:solidFill>
        </p:grpSpPr>
        <p:sp>
          <p:nvSpPr>
            <p:cNvPr id="9" name="Freeform 43">
              <a:extLst>
                <a:ext uri="{FF2B5EF4-FFF2-40B4-BE49-F238E27FC236}">
                  <a16:creationId xmlns:a16="http://schemas.microsoft.com/office/drawing/2014/main" id="{E0010227-8755-4F97-A1D5-1C8987875210}"/>
                </a:ext>
              </a:extLst>
            </p:cNvPr>
            <p:cNvSpPr>
              <a:spLocks noEditPoints="1"/>
            </p:cNvSpPr>
            <p:nvPr/>
          </p:nvSpPr>
          <p:spPr bwMode="auto">
            <a:xfrm>
              <a:off x="2314575" y="2084388"/>
              <a:ext cx="958851" cy="958849"/>
            </a:xfrm>
            <a:custGeom>
              <a:avLst/>
              <a:gdLst>
                <a:gd name="T0" fmla="*/ 340 w 355"/>
                <a:gd name="T1" fmla="*/ 283 h 355"/>
                <a:gd name="T2" fmla="*/ 263 w 355"/>
                <a:gd name="T3" fmla="*/ 207 h 355"/>
                <a:gd name="T4" fmla="*/ 280 w 355"/>
                <a:gd name="T5" fmla="*/ 140 h 355"/>
                <a:gd name="T6" fmla="*/ 239 w 355"/>
                <a:gd name="T7" fmla="*/ 41 h 355"/>
                <a:gd name="T8" fmla="*/ 140 w 355"/>
                <a:gd name="T9" fmla="*/ 0 h 355"/>
                <a:gd name="T10" fmla="*/ 1 w 355"/>
                <a:gd name="T11" fmla="*/ 140 h 355"/>
                <a:gd name="T12" fmla="*/ 41 w 355"/>
                <a:gd name="T13" fmla="*/ 239 h 355"/>
                <a:gd name="T14" fmla="*/ 140 w 355"/>
                <a:gd name="T15" fmla="*/ 280 h 355"/>
                <a:gd name="T16" fmla="*/ 207 w 355"/>
                <a:gd name="T17" fmla="*/ 263 h 355"/>
                <a:gd name="T18" fmla="*/ 284 w 355"/>
                <a:gd name="T19" fmla="*/ 339 h 355"/>
                <a:gd name="T20" fmla="*/ 340 w 355"/>
                <a:gd name="T21" fmla="*/ 339 h 355"/>
                <a:gd name="T22" fmla="*/ 340 w 355"/>
                <a:gd name="T23" fmla="*/ 283 h 355"/>
                <a:gd name="T24" fmla="*/ 140 w 355"/>
                <a:gd name="T25" fmla="*/ 240 h 355"/>
                <a:gd name="T26" fmla="*/ 70 w 355"/>
                <a:gd name="T27" fmla="*/ 211 h 355"/>
                <a:gd name="T28" fmla="*/ 41 w 355"/>
                <a:gd name="T29" fmla="*/ 140 h 355"/>
                <a:gd name="T30" fmla="*/ 140 w 355"/>
                <a:gd name="T31" fmla="*/ 40 h 355"/>
                <a:gd name="T32" fmla="*/ 240 w 355"/>
                <a:gd name="T33" fmla="*/ 140 h 355"/>
                <a:gd name="T34" fmla="*/ 140 w 355"/>
                <a:gd name="T35"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355">
                  <a:moveTo>
                    <a:pt x="340" y="283"/>
                  </a:moveTo>
                  <a:cubicBezTo>
                    <a:pt x="263" y="207"/>
                    <a:pt x="263" y="207"/>
                    <a:pt x="263" y="207"/>
                  </a:cubicBezTo>
                  <a:cubicBezTo>
                    <a:pt x="274" y="187"/>
                    <a:pt x="280" y="164"/>
                    <a:pt x="280" y="140"/>
                  </a:cubicBezTo>
                  <a:cubicBezTo>
                    <a:pt x="280" y="103"/>
                    <a:pt x="266" y="68"/>
                    <a:pt x="239" y="41"/>
                  </a:cubicBezTo>
                  <a:cubicBezTo>
                    <a:pt x="213" y="15"/>
                    <a:pt x="178" y="0"/>
                    <a:pt x="140" y="0"/>
                  </a:cubicBezTo>
                  <a:cubicBezTo>
                    <a:pt x="63" y="0"/>
                    <a:pt x="1" y="63"/>
                    <a:pt x="1" y="140"/>
                  </a:cubicBezTo>
                  <a:cubicBezTo>
                    <a:pt x="0" y="177"/>
                    <a:pt x="15" y="213"/>
                    <a:pt x="41" y="239"/>
                  </a:cubicBezTo>
                  <a:cubicBezTo>
                    <a:pt x="68" y="265"/>
                    <a:pt x="103" y="280"/>
                    <a:pt x="140" y="280"/>
                  </a:cubicBezTo>
                  <a:cubicBezTo>
                    <a:pt x="165" y="280"/>
                    <a:pt x="187" y="274"/>
                    <a:pt x="207" y="263"/>
                  </a:cubicBezTo>
                  <a:cubicBezTo>
                    <a:pt x="284" y="339"/>
                    <a:pt x="284" y="339"/>
                    <a:pt x="284" y="339"/>
                  </a:cubicBezTo>
                  <a:cubicBezTo>
                    <a:pt x="299" y="355"/>
                    <a:pt x="324" y="355"/>
                    <a:pt x="340" y="339"/>
                  </a:cubicBezTo>
                  <a:cubicBezTo>
                    <a:pt x="355" y="324"/>
                    <a:pt x="355" y="299"/>
                    <a:pt x="340" y="283"/>
                  </a:cubicBezTo>
                  <a:close/>
                  <a:moveTo>
                    <a:pt x="140" y="240"/>
                  </a:moveTo>
                  <a:cubicBezTo>
                    <a:pt x="114" y="240"/>
                    <a:pt x="89" y="229"/>
                    <a:pt x="70" y="211"/>
                  </a:cubicBezTo>
                  <a:cubicBezTo>
                    <a:pt x="51" y="192"/>
                    <a:pt x="41" y="167"/>
                    <a:pt x="41" y="140"/>
                  </a:cubicBezTo>
                  <a:cubicBezTo>
                    <a:pt x="41" y="85"/>
                    <a:pt x="85" y="40"/>
                    <a:pt x="140" y="40"/>
                  </a:cubicBezTo>
                  <a:cubicBezTo>
                    <a:pt x="195" y="40"/>
                    <a:pt x="240" y="85"/>
                    <a:pt x="240" y="140"/>
                  </a:cubicBezTo>
                  <a:cubicBezTo>
                    <a:pt x="240" y="195"/>
                    <a:pt x="195" y="240"/>
                    <a:pt x="140"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44">
              <a:extLst>
                <a:ext uri="{FF2B5EF4-FFF2-40B4-BE49-F238E27FC236}">
                  <a16:creationId xmlns:a16="http://schemas.microsoft.com/office/drawing/2014/main" id="{B4C40C8B-E0F8-41AA-BD57-364E28EE7256}"/>
                </a:ext>
              </a:extLst>
            </p:cNvPr>
            <p:cNvSpPr>
              <a:spLocks noEditPoints="1"/>
            </p:cNvSpPr>
            <p:nvPr/>
          </p:nvSpPr>
          <p:spPr bwMode="auto">
            <a:xfrm>
              <a:off x="2552700" y="2273300"/>
              <a:ext cx="280988" cy="377825"/>
            </a:xfrm>
            <a:custGeom>
              <a:avLst/>
              <a:gdLst>
                <a:gd name="T0" fmla="*/ 67 w 104"/>
                <a:gd name="T1" fmla="*/ 97 h 140"/>
                <a:gd name="T2" fmla="*/ 31 w 104"/>
                <a:gd name="T3" fmla="*/ 97 h 140"/>
                <a:gd name="T4" fmla="*/ 31 w 104"/>
                <a:gd name="T5" fmla="*/ 93 h 140"/>
                <a:gd name="T6" fmla="*/ 33 w 104"/>
                <a:gd name="T7" fmla="*/ 78 h 140"/>
                <a:gd name="T8" fmla="*/ 40 w 104"/>
                <a:gd name="T9" fmla="*/ 68 h 140"/>
                <a:gd name="T10" fmla="*/ 58 w 104"/>
                <a:gd name="T11" fmla="*/ 52 h 140"/>
                <a:gd name="T12" fmla="*/ 65 w 104"/>
                <a:gd name="T13" fmla="*/ 40 h 140"/>
                <a:gd name="T14" fmla="*/ 62 w 104"/>
                <a:gd name="T15" fmla="*/ 32 h 140"/>
                <a:gd name="T16" fmla="*/ 53 w 104"/>
                <a:gd name="T17" fmla="*/ 29 h 140"/>
                <a:gd name="T18" fmla="*/ 42 w 104"/>
                <a:gd name="T19" fmla="*/ 34 h 140"/>
                <a:gd name="T20" fmla="*/ 37 w 104"/>
                <a:gd name="T21" fmla="*/ 49 h 140"/>
                <a:gd name="T22" fmla="*/ 0 w 104"/>
                <a:gd name="T23" fmla="*/ 45 h 140"/>
                <a:gd name="T24" fmla="*/ 15 w 104"/>
                <a:gd name="T25" fmla="*/ 13 h 140"/>
                <a:gd name="T26" fmla="*/ 54 w 104"/>
                <a:gd name="T27" fmla="*/ 0 h 140"/>
                <a:gd name="T28" fmla="*/ 87 w 104"/>
                <a:gd name="T29" fmla="*/ 9 h 140"/>
                <a:gd name="T30" fmla="*/ 104 w 104"/>
                <a:gd name="T31" fmla="*/ 40 h 140"/>
                <a:gd name="T32" fmla="*/ 99 w 104"/>
                <a:gd name="T33" fmla="*/ 55 h 140"/>
                <a:gd name="T34" fmla="*/ 81 w 104"/>
                <a:gd name="T35" fmla="*/ 73 h 140"/>
                <a:gd name="T36" fmla="*/ 69 w 104"/>
                <a:gd name="T37" fmla="*/ 85 h 140"/>
                <a:gd name="T38" fmla="*/ 67 w 104"/>
                <a:gd name="T39" fmla="*/ 97 h 140"/>
                <a:gd name="T40" fmla="*/ 30 w 104"/>
                <a:gd name="T41" fmla="*/ 106 h 140"/>
                <a:gd name="T42" fmla="*/ 68 w 104"/>
                <a:gd name="T43" fmla="*/ 106 h 140"/>
                <a:gd name="T44" fmla="*/ 68 w 104"/>
                <a:gd name="T45" fmla="*/ 140 h 140"/>
                <a:gd name="T46" fmla="*/ 30 w 104"/>
                <a:gd name="T47" fmla="*/ 140 h 140"/>
                <a:gd name="T48" fmla="*/ 30 w 104"/>
                <a:gd name="T49" fmla="*/ 10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40">
                  <a:moveTo>
                    <a:pt x="67" y="97"/>
                  </a:moveTo>
                  <a:cubicBezTo>
                    <a:pt x="31" y="97"/>
                    <a:pt x="31" y="97"/>
                    <a:pt x="31" y="97"/>
                  </a:cubicBezTo>
                  <a:cubicBezTo>
                    <a:pt x="31" y="93"/>
                    <a:pt x="31" y="93"/>
                    <a:pt x="31" y="93"/>
                  </a:cubicBezTo>
                  <a:cubicBezTo>
                    <a:pt x="31" y="87"/>
                    <a:pt x="32" y="82"/>
                    <a:pt x="33" y="78"/>
                  </a:cubicBezTo>
                  <a:cubicBezTo>
                    <a:pt x="35" y="75"/>
                    <a:pt x="37" y="71"/>
                    <a:pt x="40" y="68"/>
                  </a:cubicBezTo>
                  <a:cubicBezTo>
                    <a:pt x="42" y="65"/>
                    <a:pt x="48" y="60"/>
                    <a:pt x="58" y="52"/>
                  </a:cubicBezTo>
                  <a:cubicBezTo>
                    <a:pt x="63" y="48"/>
                    <a:pt x="65" y="44"/>
                    <a:pt x="65" y="40"/>
                  </a:cubicBezTo>
                  <a:cubicBezTo>
                    <a:pt x="65" y="37"/>
                    <a:pt x="64" y="34"/>
                    <a:pt x="62" y="32"/>
                  </a:cubicBezTo>
                  <a:cubicBezTo>
                    <a:pt x="60" y="30"/>
                    <a:pt x="57" y="29"/>
                    <a:pt x="53" y="29"/>
                  </a:cubicBezTo>
                  <a:cubicBezTo>
                    <a:pt x="49" y="29"/>
                    <a:pt x="45" y="31"/>
                    <a:pt x="42" y="34"/>
                  </a:cubicBezTo>
                  <a:cubicBezTo>
                    <a:pt x="39" y="37"/>
                    <a:pt x="37" y="42"/>
                    <a:pt x="37" y="49"/>
                  </a:cubicBezTo>
                  <a:cubicBezTo>
                    <a:pt x="0" y="45"/>
                    <a:pt x="0" y="45"/>
                    <a:pt x="0" y="45"/>
                  </a:cubicBezTo>
                  <a:cubicBezTo>
                    <a:pt x="2" y="31"/>
                    <a:pt x="6" y="21"/>
                    <a:pt x="15" y="13"/>
                  </a:cubicBezTo>
                  <a:cubicBezTo>
                    <a:pt x="23" y="4"/>
                    <a:pt x="36" y="0"/>
                    <a:pt x="54" y="0"/>
                  </a:cubicBezTo>
                  <a:cubicBezTo>
                    <a:pt x="67" y="0"/>
                    <a:pt x="78" y="3"/>
                    <a:pt x="87" y="9"/>
                  </a:cubicBezTo>
                  <a:cubicBezTo>
                    <a:pt x="98" y="16"/>
                    <a:pt x="104" y="27"/>
                    <a:pt x="104" y="40"/>
                  </a:cubicBezTo>
                  <a:cubicBezTo>
                    <a:pt x="104" y="45"/>
                    <a:pt x="102" y="50"/>
                    <a:pt x="99" y="55"/>
                  </a:cubicBezTo>
                  <a:cubicBezTo>
                    <a:pt x="96" y="60"/>
                    <a:pt x="90" y="66"/>
                    <a:pt x="81" y="73"/>
                  </a:cubicBezTo>
                  <a:cubicBezTo>
                    <a:pt x="75" y="78"/>
                    <a:pt x="71" y="82"/>
                    <a:pt x="69" y="85"/>
                  </a:cubicBezTo>
                  <a:cubicBezTo>
                    <a:pt x="68" y="88"/>
                    <a:pt x="67" y="92"/>
                    <a:pt x="67" y="97"/>
                  </a:cubicBezTo>
                  <a:close/>
                  <a:moveTo>
                    <a:pt x="30" y="106"/>
                  </a:moveTo>
                  <a:cubicBezTo>
                    <a:pt x="68" y="106"/>
                    <a:pt x="68" y="106"/>
                    <a:pt x="68" y="106"/>
                  </a:cubicBezTo>
                  <a:cubicBezTo>
                    <a:pt x="68" y="140"/>
                    <a:pt x="68" y="140"/>
                    <a:pt x="68" y="140"/>
                  </a:cubicBezTo>
                  <a:cubicBezTo>
                    <a:pt x="30" y="140"/>
                    <a:pt x="30" y="140"/>
                    <a:pt x="30" y="140"/>
                  </a:cubicBezTo>
                  <a:lnTo>
                    <a:pt x="30" y="106"/>
                  </a:ln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4608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1CCCC3-1743-4046-9DB4-DC4E482A01CD}"/>
              </a:ext>
            </a:extLst>
          </p:cNvPr>
          <p:cNvSpPr>
            <a:spLocks noGrp="1"/>
          </p:cNvSpPr>
          <p:nvPr>
            <p:ph type="title"/>
          </p:nvPr>
        </p:nvSpPr>
        <p:spPr>
          <a:xfrm>
            <a:off x="6634702" y="751504"/>
            <a:ext cx="2865747" cy="1185421"/>
          </a:xfrm>
        </p:spPr>
        <p:txBody>
          <a:bodyPr>
            <a:normAutofit/>
          </a:bodyPr>
          <a:lstStyle/>
          <a:p>
            <a:r>
              <a:rPr lang="en-US" sz="4400" dirty="0">
                <a:solidFill>
                  <a:srgbClr val="092F57"/>
                </a:solidFill>
              </a:rPr>
              <a:t>Resources</a:t>
            </a:r>
          </a:p>
        </p:txBody>
      </p:sp>
      <p:cxnSp>
        <p:nvCxnSpPr>
          <p:cNvPr id="8" name="Straight Connector 7">
            <a:extLst>
              <a:ext uri="{FF2B5EF4-FFF2-40B4-BE49-F238E27FC236}">
                <a16:creationId xmlns:a16="http://schemas.microsoft.com/office/drawing/2014/main" id="{802115AC-3D2B-43A7-AB0E-23168EEE1CC8}"/>
              </a:ext>
            </a:extLst>
          </p:cNvPr>
          <p:cNvCxnSpPr/>
          <p:nvPr/>
        </p:nvCxnSpPr>
        <p:spPr>
          <a:xfrm>
            <a:off x="5076725" y="1989260"/>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4D3E361-BA37-4FA4-AD26-1223173BE7E9}"/>
              </a:ext>
            </a:extLst>
          </p:cNvPr>
          <p:cNvSpPr txBox="1"/>
          <p:nvPr/>
        </p:nvSpPr>
        <p:spPr>
          <a:xfrm>
            <a:off x="5100728" y="2302960"/>
            <a:ext cx="6324693" cy="2739211"/>
          </a:xfrm>
          <a:prstGeom prst="rect">
            <a:avLst/>
          </a:prstGeom>
          <a:noFill/>
        </p:spPr>
        <p:txBody>
          <a:bodyPr wrap="square" rtlCol="0">
            <a:spAutoFit/>
          </a:bodyPr>
          <a:lstStyle/>
          <a:p>
            <a:endParaRPr lang="en-US" sz="16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February Showcase RSVP:</a:t>
            </a:r>
            <a:r>
              <a:rPr lang="en-US" sz="1600" dirty="0"/>
              <a:t> </a:t>
            </a:r>
          </a:p>
          <a:p>
            <a:r>
              <a:rPr lang="en-US" sz="1400" dirty="0">
                <a:latin typeface="Arial" panose="020B0604020202020204" pitchFamily="34" charset="0"/>
                <a:cs typeface="Arial" panose="020B0604020202020204" pitchFamily="34" charset="0"/>
                <a:hlinkClick r:id="rId3"/>
              </a:rPr>
              <a:t>https://app.smartsheet.com/b/form/1ec5e202307445a698f3a0f41f01d882</a:t>
            </a:r>
            <a:r>
              <a:rPr lang="en-US" sz="1400" dirty="0">
                <a:latin typeface="Arial" panose="020B0604020202020204" pitchFamily="34" charset="0"/>
                <a:cs typeface="Arial" panose="020B0604020202020204" pitchFamily="34" charset="0"/>
              </a:rPr>
              <a:t>  </a:t>
            </a:r>
          </a:p>
          <a:p>
            <a:endParaRPr lang="en-US" dirty="0"/>
          </a:p>
          <a:p>
            <a:r>
              <a:rPr lang="en-US" sz="1400" dirty="0">
                <a:latin typeface="Arial" panose="020B0604020202020204" pitchFamily="34" charset="0"/>
                <a:cs typeface="Arial" panose="020B0604020202020204" pitchFamily="34" charset="0"/>
              </a:rPr>
              <a:t>Luma Newsletter: </a:t>
            </a:r>
          </a:p>
          <a:p>
            <a:r>
              <a:rPr lang="en-US" sz="1400" dirty="0">
                <a:latin typeface="Arial" panose="020B0604020202020204" pitchFamily="34" charset="0"/>
                <a:cs typeface="Arial" panose="020B0604020202020204" pitchFamily="34" charset="0"/>
                <a:hlinkClick r:id="rId4"/>
              </a:rPr>
              <a:t>System Integration Testing (SIT) Cycle 1 Recap (mailchi.mp)</a:t>
            </a:r>
            <a:r>
              <a:rPr lang="en-US" sz="1400" dirty="0">
                <a:latin typeface="Arial" panose="020B0604020202020204" pitchFamily="34" charset="0"/>
                <a:cs typeface="Arial" panose="020B0604020202020204" pitchFamily="34" charset="0"/>
              </a:rPr>
              <a:t> </a:t>
            </a:r>
          </a:p>
          <a:p>
            <a:endParaRPr lang="en-US" dirty="0"/>
          </a:p>
          <a:p>
            <a:r>
              <a:rPr lang="en-US" sz="1400" dirty="0">
                <a:latin typeface="Arial" panose="020B0604020202020204" pitchFamily="34" charset="0"/>
                <a:cs typeface="Arial" panose="020B0604020202020204" pitchFamily="34" charset="0"/>
              </a:rPr>
              <a:t>Welcome to Luma Series:</a:t>
            </a:r>
          </a:p>
          <a:p>
            <a:r>
              <a:rPr lang="en-US" sz="1400" dirty="0">
                <a:latin typeface="Arial" panose="020B0604020202020204" pitchFamily="34" charset="0"/>
                <a:cs typeface="Arial" panose="020B0604020202020204" pitchFamily="34" charset="0"/>
                <a:hlinkClick r:id="rId5"/>
              </a:rPr>
              <a:t>https://www.sco.idaho.gov/LivePages/luma_-welcome-to-luma-series.aspx</a:t>
            </a:r>
            <a:endParaRPr lang="en-US" sz="1400" dirty="0">
              <a:latin typeface="Arial" panose="020B0604020202020204" pitchFamily="34" charset="0"/>
              <a:cs typeface="Arial" panose="020B0604020202020204" pitchFamily="34" charset="0"/>
            </a:endParaRPr>
          </a:p>
          <a:p>
            <a:endParaRPr lang="en-US" sz="1600" dirty="0"/>
          </a:p>
          <a:p>
            <a:endParaRPr lang="en-US" dirty="0"/>
          </a:p>
        </p:txBody>
      </p:sp>
      <p:grpSp>
        <p:nvGrpSpPr>
          <p:cNvPr id="11" name="Group 10">
            <a:extLst>
              <a:ext uri="{FF2B5EF4-FFF2-40B4-BE49-F238E27FC236}">
                <a16:creationId xmlns:a16="http://schemas.microsoft.com/office/drawing/2014/main" id="{E9098B97-888E-43AF-B6FF-390A77551C8A}"/>
              </a:ext>
            </a:extLst>
          </p:cNvPr>
          <p:cNvGrpSpPr/>
          <p:nvPr/>
        </p:nvGrpSpPr>
        <p:grpSpPr>
          <a:xfrm>
            <a:off x="341465" y="2666959"/>
            <a:ext cx="3296804" cy="1731305"/>
            <a:chOff x="5781675" y="2324100"/>
            <a:chExt cx="1206500" cy="657226"/>
          </a:xfrm>
          <a:solidFill>
            <a:schemeClr val="bg1"/>
          </a:solidFill>
        </p:grpSpPr>
        <p:sp>
          <p:nvSpPr>
            <p:cNvPr id="12" name="Freeform 61">
              <a:extLst>
                <a:ext uri="{FF2B5EF4-FFF2-40B4-BE49-F238E27FC236}">
                  <a16:creationId xmlns:a16="http://schemas.microsoft.com/office/drawing/2014/main" id="{56D5059D-C8C6-4276-B673-250FD0134CC0}"/>
                </a:ext>
              </a:extLst>
            </p:cNvPr>
            <p:cNvSpPr>
              <a:spLocks noEditPoints="1"/>
            </p:cNvSpPr>
            <p:nvPr/>
          </p:nvSpPr>
          <p:spPr bwMode="auto">
            <a:xfrm>
              <a:off x="5937250" y="2624138"/>
              <a:ext cx="939800" cy="357188"/>
            </a:xfrm>
            <a:custGeom>
              <a:avLst/>
              <a:gdLst>
                <a:gd name="T0" fmla="*/ 0 w 386"/>
                <a:gd name="T1" fmla="*/ 0 h 146"/>
                <a:gd name="T2" fmla="*/ 0 w 386"/>
                <a:gd name="T3" fmla="*/ 30 h 146"/>
                <a:gd name="T4" fmla="*/ 176 w 386"/>
                <a:gd name="T5" fmla="*/ 30 h 146"/>
                <a:gd name="T6" fmla="*/ 176 w 386"/>
                <a:gd name="T7" fmla="*/ 16 h 146"/>
                <a:gd name="T8" fmla="*/ 179 w 386"/>
                <a:gd name="T9" fmla="*/ 13 h 146"/>
                <a:gd name="T10" fmla="*/ 205 w 386"/>
                <a:gd name="T11" fmla="*/ 13 h 146"/>
                <a:gd name="T12" fmla="*/ 207 w 386"/>
                <a:gd name="T13" fmla="*/ 16 h 146"/>
                <a:gd name="T14" fmla="*/ 207 w 386"/>
                <a:gd name="T15" fmla="*/ 30 h 146"/>
                <a:gd name="T16" fmla="*/ 386 w 386"/>
                <a:gd name="T17" fmla="*/ 30 h 146"/>
                <a:gd name="T18" fmla="*/ 386 w 386"/>
                <a:gd name="T19" fmla="*/ 0 h 146"/>
                <a:gd name="T20" fmla="*/ 0 w 386"/>
                <a:gd name="T21" fmla="*/ 0 h 146"/>
                <a:gd name="T22" fmla="*/ 181 w 386"/>
                <a:gd name="T23" fmla="*/ 18 h 146"/>
                <a:gd name="T24" fmla="*/ 181 w 386"/>
                <a:gd name="T25" fmla="*/ 51 h 146"/>
                <a:gd name="T26" fmla="*/ 192 w 386"/>
                <a:gd name="T27" fmla="*/ 65 h 146"/>
                <a:gd name="T28" fmla="*/ 203 w 386"/>
                <a:gd name="T29" fmla="*/ 51 h 146"/>
                <a:gd name="T30" fmla="*/ 203 w 386"/>
                <a:gd name="T31" fmla="*/ 18 h 146"/>
                <a:gd name="T32" fmla="*/ 181 w 386"/>
                <a:gd name="T33" fmla="*/ 18 h 146"/>
                <a:gd name="T34" fmla="*/ 0 w 386"/>
                <a:gd name="T35" fmla="*/ 36 h 146"/>
                <a:gd name="T36" fmla="*/ 0 w 386"/>
                <a:gd name="T37" fmla="*/ 146 h 146"/>
                <a:gd name="T38" fmla="*/ 386 w 386"/>
                <a:gd name="T39" fmla="*/ 146 h 146"/>
                <a:gd name="T40" fmla="*/ 386 w 386"/>
                <a:gd name="T41" fmla="*/ 36 h 146"/>
                <a:gd name="T42" fmla="*/ 207 w 386"/>
                <a:gd name="T43" fmla="*/ 36 h 146"/>
                <a:gd name="T44" fmla="*/ 207 w 386"/>
                <a:gd name="T45" fmla="*/ 51 h 146"/>
                <a:gd name="T46" fmla="*/ 192 w 386"/>
                <a:gd name="T47" fmla="*/ 70 h 146"/>
                <a:gd name="T48" fmla="*/ 176 w 386"/>
                <a:gd name="T49" fmla="*/ 51 h 146"/>
                <a:gd name="T50" fmla="*/ 176 w 386"/>
                <a:gd name="T51" fmla="*/ 36 h 146"/>
                <a:gd name="T52" fmla="*/ 0 w 386"/>
                <a:gd name="T53" fmla="*/ 36 h 146"/>
                <a:gd name="T54" fmla="*/ 192 w 386"/>
                <a:gd name="T55" fmla="*/ 38 h 146"/>
                <a:gd name="T56" fmla="*/ 194 w 386"/>
                <a:gd name="T57" fmla="*/ 39 h 146"/>
                <a:gd name="T58" fmla="*/ 195 w 386"/>
                <a:gd name="T59" fmla="*/ 41 h 146"/>
                <a:gd name="T60" fmla="*/ 195 w 386"/>
                <a:gd name="T61" fmla="*/ 56 h 146"/>
                <a:gd name="T62" fmla="*/ 193 w 386"/>
                <a:gd name="T63" fmla="*/ 58 h 146"/>
                <a:gd name="T64" fmla="*/ 190 w 386"/>
                <a:gd name="T65" fmla="*/ 58 h 146"/>
                <a:gd name="T66" fmla="*/ 189 w 386"/>
                <a:gd name="T67" fmla="*/ 56 h 146"/>
                <a:gd name="T68" fmla="*/ 189 w 386"/>
                <a:gd name="T69" fmla="*/ 41 h 146"/>
                <a:gd name="T70" fmla="*/ 192 w 386"/>
                <a:gd name="T71" fmla="*/ 38 h 146"/>
                <a:gd name="T72" fmla="*/ 17 w 386"/>
                <a:gd name="T73" fmla="*/ 93 h 146"/>
                <a:gd name="T74" fmla="*/ 367 w 386"/>
                <a:gd name="T75" fmla="*/ 93 h 146"/>
                <a:gd name="T76" fmla="*/ 370 w 386"/>
                <a:gd name="T77" fmla="*/ 96 h 146"/>
                <a:gd name="T78" fmla="*/ 370 w 386"/>
                <a:gd name="T79" fmla="*/ 128 h 146"/>
                <a:gd name="T80" fmla="*/ 367 w 386"/>
                <a:gd name="T81" fmla="*/ 131 h 146"/>
                <a:gd name="T82" fmla="*/ 17 w 386"/>
                <a:gd name="T83" fmla="*/ 131 h 146"/>
                <a:gd name="T84" fmla="*/ 14 w 386"/>
                <a:gd name="T85" fmla="*/ 128 h 146"/>
                <a:gd name="T86" fmla="*/ 14 w 386"/>
                <a:gd name="T87" fmla="*/ 96 h 146"/>
                <a:gd name="T88" fmla="*/ 17 w 386"/>
                <a:gd name="T89" fmla="*/ 93 h 146"/>
                <a:gd name="T90" fmla="*/ 20 w 386"/>
                <a:gd name="T91" fmla="*/ 99 h 146"/>
                <a:gd name="T92" fmla="*/ 20 w 386"/>
                <a:gd name="T93" fmla="*/ 126 h 146"/>
                <a:gd name="T94" fmla="*/ 364 w 386"/>
                <a:gd name="T95" fmla="*/ 126 h 146"/>
                <a:gd name="T96" fmla="*/ 364 w 386"/>
                <a:gd name="T97" fmla="*/ 99 h 146"/>
                <a:gd name="T98" fmla="*/ 20 w 386"/>
                <a:gd name="T99" fmla="*/ 9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 h="146">
                  <a:moveTo>
                    <a:pt x="0" y="0"/>
                  </a:moveTo>
                  <a:cubicBezTo>
                    <a:pt x="0" y="30"/>
                    <a:pt x="0" y="30"/>
                    <a:pt x="0" y="30"/>
                  </a:cubicBezTo>
                  <a:cubicBezTo>
                    <a:pt x="176" y="30"/>
                    <a:pt x="176" y="30"/>
                    <a:pt x="176" y="30"/>
                  </a:cubicBezTo>
                  <a:cubicBezTo>
                    <a:pt x="176" y="16"/>
                    <a:pt x="176" y="16"/>
                    <a:pt x="176" y="16"/>
                  </a:cubicBezTo>
                  <a:cubicBezTo>
                    <a:pt x="176" y="14"/>
                    <a:pt x="177" y="13"/>
                    <a:pt x="179" y="13"/>
                  </a:cubicBezTo>
                  <a:cubicBezTo>
                    <a:pt x="205" y="13"/>
                    <a:pt x="205" y="13"/>
                    <a:pt x="205" y="13"/>
                  </a:cubicBezTo>
                  <a:cubicBezTo>
                    <a:pt x="206" y="13"/>
                    <a:pt x="207" y="14"/>
                    <a:pt x="207" y="16"/>
                  </a:cubicBezTo>
                  <a:cubicBezTo>
                    <a:pt x="207" y="30"/>
                    <a:pt x="207" y="30"/>
                    <a:pt x="207" y="30"/>
                  </a:cubicBezTo>
                  <a:cubicBezTo>
                    <a:pt x="386" y="30"/>
                    <a:pt x="386" y="30"/>
                    <a:pt x="386" y="30"/>
                  </a:cubicBezTo>
                  <a:cubicBezTo>
                    <a:pt x="386" y="0"/>
                    <a:pt x="386" y="0"/>
                    <a:pt x="386" y="0"/>
                  </a:cubicBezTo>
                  <a:lnTo>
                    <a:pt x="0" y="0"/>
                  </a:lnTo>
                  <a:close/>
                  <a:moveTo>
                    <a:pt x="181" y="18"/>
                  </a:moveTo>
                  <a:cubicBezTo>
                    <a:pt x="181" y="51"/>
                    <a:pt x="181" y="51"/>
                    <a:pt x="181" y="51"/>
                  </a:cubicBezTo>
                  <a:cubicBezTo>
                    <a:pt x="181" y="59"/>
                    <a:pt x="186" y="65"/>
                    <a:pt x="192" y="65"/>
                  </a:cubicBezTo>
                  <a:cubicBezTo>
                    <a:pt x="198" y="65"/>
                    <a:pt x="203" y="59"/>
                    <a:pt x="203" y="51"/>
                  </a:cubicBezTo>
                  <a:cubicBezTo>
                    <a:pt x="203" y="18"/>
                    <a:pt x="203" y="18"/>
                    <a:pt x="203" y="18"/>
                  </a:cubicBezTo>
                  <a:lnTo>
                    <a:pt x="181" y="18"/>
                  </a:lnTo>
                  <a:close/>
                  <a:moveTo>
                    <a:pt x="0" y="36"/>
                  </a:moveTo>
                  <a:cubicBezTo>
                    <a:pt x="0" y="146"/>
                    <a:pt x="0" y="146"/>
                    <a:pt x="0" y="146"/>
                  </a:cubicBezTo>
                  <a:cubicBezTo>
                    <a:pt x="386" y="146"/>
                    <a:pt x="386" y="146"/>
                    <a:pt x="386" y="146"/>
                  </a:cubicBezTo>
                  <a:cubicBezTo>
                    <a:pt x="386" y="36"/>
                    <a:pt x="386" y="36"/>
                    <a:pt x="386" y="36"/>
                  </a:cubicBezTo>
                  <a:cubicBezTo>
                    <a:pt x="207" y="36"/>
                    <a:pt x="207" y="36"/>
                    <a:pt x="207" y="36"/>
                  </a:cubicBezTo>
                  <a:cubicBezTo>
                    <a:pt x="207" y="51"/>
                    <a:pt x="207" y="51"/>
                    <a:pt x="207" y="51"/>
                  </a:cubicBezTo>
                  <a:cubicBezTo>
                    <a:pt x="207" y="61"/>
                    <a:pt x="201" y="70"/>
                    <a:pt x="192" y="70"/>
                  </a:cubicBezTo>
                  <a:cubicBezTo>
                    <a:pt x="183" y="70"/>
                    <a:pt x="176" y="61"/>
                    <a:pt x="176" y="51"/>
                  </a:cubicBezTo>
                  <a:cubicBezTo>
                    <a:pt x="176" y="36"/>
                    <a:pt x="176" y="36"/>
                    <a:pt x="176" y="36"/>
                  </a:cubicBezTo>
                  <a:lnTo>
                    <a:pt x="0" y="36"/>
                  </a:lnTo>
                  <a:close/>
                  <a:moveTo>
                    <a:pt x="192" y="38"/>
                  </a:moveTo>
                  <a:cubicBezTo>
                    <a:pt x="193" y="38"/>
                    <a:pt x="193" y="38"/>
                    <a:pt x="194" y="39"/>
                  </a:cubicBezTo>
                  <a:cubicBezTo>
                    <a:pt x="194" y="39"/>
                    <a:pt x="195" y="40"/>
                    <a:pt x="195" y="41"/>
                  </a:cubicBezTo>
                  <a:cubicBezTo>
                    <a:pt x="195" y="56"/>
                    <a:pt x="195" y="56"/>
                    <a:pt x="195" y="56"/>
                  </a:cubicBezTo>
                  <a:cubicBezTo>
                    <a:pt x="195" y="57"/>
                    <a:pt x="194" y="58"/>
                    <a:pt x="193" y="58"/>
                  </a:cubicBezTo>
                  <a:cubicBezTo>
                    <a:pt x="192" y="59"/>
                    <a:pt x="191" y="59"/>
                    <a:pt x="190" y="58"/>
                  </a:cubicBezTo>
                  <a:cubicBezTo>
                    <a:pt x="189" y="58"/>
                    <a:pt x="189" y="57"/>
                    <a:pt x="189" y="56"/>
                  </a:cubicBezTo>
                  <a:cubicBezTo>
                    <a:pt x="189" y="41"/>
                    <a:pt x="189" y="41"/>
                    <a:pt x="189" y="41"/>
                  </a:cubicBezTo>
                  <a:cubicBezTo>
                    <a:pt x="189" y="39"/>
                    <a:pt x="190" y="38"/>
                    <a:pt x="192" y="38"/>
                  </a:cubicBezTo>
                  <a:close/>
                  <a:moveTo>
                    <a:pt x="17" y="93"/>
                  </a:moveTo>
                  <a:cubicBezTo>
                    <a:pt x="367" y="93"/>
                    <a:pt x="367" y="93"/>
                    <a:pt x="367" y="93"/>
                  </a:cubicBezTo>
                  <a:cubicBezTo>
                    <a:pt x="369" y="93"/>
                    <a:pt x="370" y="94"/>
                    <a:pt x="370" y="96"/>
                  </a:cubicBezTo>
                  <a:cubicBezTo>
                    <a:pt x="370" y="128"/>
                    <a:pt x="370" y="128"/>
                    <a:pt x="370" y="128"/>
                  </a:cubicBezTo>
                  <a:cubicBezTo>
                    <a:pt x="370" y="130"/>
                    <a:pt x="369" y="131"/>
                    <a:pt x="367" y="131"/>
                  </a:cubicBezTo>
                  <a:cubicBezTo>
                    <a:pt x="17" y="131"/>
                    <a:pt x="17" y="131"/>
                    <a:pt x="17" y="131"/>
                  </a:cubicBezTo>
                  <a:cubicBezTo>
                    <a:pt x="15" y="131"/>
                    <a:pt x="14" y="130"/>
                    <a:pt x="14" y="128"/>
                  </a:cubicBezTo>
                  <a:cubicBezTo>
                    <a:pt x="14" y="96"/>
                    <a:pt x="14" y="96"/>
                    <a:pt x="14" y="96"/>
                  </a:cubicBezTo>
                  <a:cubicBezTo>
                    <a:pt x="14" y="94"/>
                    <a:pt x="15" y="93"/>
                    <a:pt x="17" y="93"/>
                  </a:cubicBezTo>
                  <a:close/>
                  <a:moveTo>
                    <a:pt x="20" y="99"/>
                  </a:moveTo>
                  <a:cubicBezTo>
                    <a:pt x="20" y="126"/>
                    <a:pt x="20" y="126"/>
                    <a:pt x="20" y="126"/>
                  </a:cubicBezTo>
                  <a:cubicBezTo>
                    <a:pt x="364" y="126"/>
                    <a:pt x="364" y="126"/>
                    <a:pt x="364" y="126"/>
                  </a:cubicBezTo>
                  <a:cubicBezTo>
                    <a:pt x="364" y="99"/>
                    <a:pt x="364" y="99"/>
                    <a:pt x="364" y="99"/>
                  </a:cubicBezTo>
                  <a:lnTo>
                    <a:pt x="2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2">
              <a:extLst>
                <a:ext uri="{FF2B5EF4-FFF2-40B4-BE49-F238E27FC236}">
                  <a16:creationId xmlns:a16="http://schemas.microsoft.com/office/drawing/2014/main" id="{BC9C5042-3ACA-4313-921D-5F44D33A715E}"/>
                </a:ext>
              </a:extLst>
            </p:cNvPr>
            <p:cNvSpPr>
              <a:spLocks/>
            </p:cNvSpPr>
            <p:nvPr/>
          </p:nvSpPr>
          <p:spPr bwMode="auto">
            <a:xfrm>
              <a:off x="5781675" y="2324100"/>
              <a:ext cx="319087" cy="284163"/>
            </a:xfrm>
            <a:custGeom>
              <a:avLst/>
              <a:gdLst>
                <a:gd name="T0" fmla="*/ 99 w 131"/>
                <a:gd name="T1" fmla="*/ 0 h 116"/>
                <a:gd name="T2" fmla="*/ 77 w 131"/>
                <a:gd name="T3" fmla="*/ 13 h 116"/>
                <a:gd name="T4" fmla="*/ 83 w 131"/>
                <a:gd name="T5" fmla="*/ 23 h 116"/>
                <a:gd name="T6" fmla="*/ 65 w 131"/>
                <a:gd name="T7" fmla="*/ 17 h 116"/>
                <a:gd name="T8" fmla="*/ 36 w 131"/>
                <a:gd name="T9" fmla="*/ 43 h 116"/>
                <a:gd name="T10" fmla="*/ 0 w 131"/>
                <a:gd name="T11" fmla="*/ 90 h 116"/>
                <a:gd name="T12" fmla="*/ 43 w 131"/>
                <a:gd name="T13" fmla="*/ 55 h 116"/>
                <a:gd name="T14" fmla="*/ 57 w 131"/>
                <a:gd name="T15" fmla="*/ 64 h 116"/>
                <a:gd name="T16" fmla="*/ 70 w 131"/>
                <a:gd name="T17" fmla="*/ 60 h 116"/>
                <a:gd name="T18" fmla="*/ 70 w 131"/>
                <a:gd name="T19" fmla="*/ 61 h 116"/>
                <a:gd name="T20" fmla="*/ 79 w 131"/>
                <a:gd name="T21" fmla="*/ 77 h 116"/>
                <a:gd name="T22" fmla="*/ 74 w 131"/>
                <a:gd name="T23" fmla="*/ 80 h 116"/>
                <a:gd name="T24" fmla="*/ 96 w 131"/>
                <a:gd name="T25" fmla="*/ 116 h 116"/>
                <a:gd name="T26" fmla="*/ 131 w 131"/>
                <a:gd name="T27" fmla="*/ 116 h 116"/>
                <a:gd name="T28" fmla="*/ 101 w 131"/>
                <a:gd name="T29" fmla="*/ 64 h 116"/>
                <a:gd name="T30" fmla="*/ 96 w 131"/>
                <a:gd name="T31" fmla="*/ 67 h 116"/>
                <a:gd name="T32" fmla="*/ 88 w 131"/>
                <a:gd name="T33" fmla="*/ 53 h 116"/>
                <a:gd name="T34" fmla="*/ 92 w 131"/>
                <a:gd name="T35" fmla="*/ 37 h 116"/>
                <a:gd name="T36" fmla="*/ 97 w 131"/>
                <a:gd name="T37" fmla="*/ 47 h 116"/>
                <a:gd name="T38" fmla="*/ 119 w 131"/>
                <a:gd name="T39" fmla="*/ 34 h 116"/>
                <a:gd name="T40" fmla="*/ 99 w 131"/>
                <a:gd name="T4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16">
                  <a:moveTo>
                    <a:pt x="99" y="0"/>
                  </a:moveTo>
                  <a:cubicBezTo>
                    <a:pt x="77" y="13"/>
                    <a:pt x="77" y="13"/>
                    <a:pt x="77" y="13"/>
                  </a:cubicBezTo>
                  <a:cubicBezTo>
                    <a:pt x="83" y="23"/>
                    <a:pt x="83" y="23"/>
                    <a:pt x="83" y="23"/>
                  </a:cubicBezTo>
                  <a:cubicBezTo>
                    <a:pt x="65" y="17"/>
                    <a:pt x="65" y="17"/>
                    <a:pt x="65" y="17"/>
                  </a:cubicBezTo>
                  <a:cubicBezTo>
                    <a:pt x="36" y="43"/>
                    <a:pt x="36" y="43"/>
                    <a:pt x="36" y="43"/>
                  </a:cubicBezTo>
                  <a:cubicBezTo>
                    <a:pt x="36" y="43"/>
                    <a:pt x="14" y="68"/>
                    <a:pt x="0" y="90"/>
                  </a:cubicBezTo>
                  <a:cubicBezTo>
                    <a:pt x="0" y="90"/>
                    <a:pt x="33" y="56"/>
                    <a:pt x="43" y="55"/>
                  </a:cubicBezTo>
                  <a:cubicBezTo>
                    <a:pt x="43" y="55"/>
                    <a:pt x="47" y="52"/>
                    <a:pt x="57" y="64"/>
                  </a:cubicBezTo>
                  <a:cubicBezTo>
                    <a:pt x="70" y="60"/>
                    <a:pt x="70" y="60"/>
                    <a:pt x="70" y="60"/>
                  </a:cubicBezTo>
                  <a:cubicBezTo>
                    <a:pt x="70" y="61"/>
                    <a:pt x="70" y="61"/>
                    <a:pt x="70" y="61"/>
                  </a:cubicBezTo>
                  <a:cubicBezTo>
                    <a:pt x="79" y="77"/>
                    <a:pt x="79" y="77"/>
                    <a:pt x="79" y="77"/>
                  </a:cubicBezTo>
                  <a:cubicBezTo>
                    <a:pt x="74" y="80"/>
                    <a:pt x="74" y="80"/>
                    <a:pt x="74" y="80"/>
                  </a:cubicBezTo>
                  <a:cubicBezTo>
                    <a:pt x="96" y="116"/>
                    <a:pt x="96" y="116"/>
                    <a:pt x="96" y="116"/>
                  </a:cubicBezTo>
                  <a:cubicBezTo>
                    <a:pt x="131" y="116"/>
                    <a:pt x="131" y="116"/>
                    <a:pt x="131" y="116"/>
                  </a:cubicBezTo>
                  <a:cubicBezTo>
                    <a:pt x="101" y="64"/>
                    <a:pt x="101" y="64"/>
                    <a:pt x="101" y="64"/>
                  </a:cubicBezTo>
                  <a:cubicBezTo>
                    <a:pt x="96" y="67"/>
                    <a:pt x="96" y="67"/>
                    <a:pt x="96" y="67"/>
                  </a:cubicBezTo>
                  <a:cubicBezTo>
                    <a:pt x="88" y="53"/>
                    <a:pt x="88" y="53"/>
                    <a:pt x="88" y="53"/>
                  </a:cubicBezTo>
                  <a:cubicBezTo>
                    <a:pt x="92" y="37"/>
                    <a:pt x="92" y="37"/>
                    <a:pt x="92" y="37"/>
                  </a:cubicBezTo>
                  <a:cubicBezTo>
                    <a:pt x="97" y="47"/>
                    <a:pt x="97" y="47"/>
                    <a:pt x="97" y="47"/>
                  </a:cubicBezTo>
                  <a:cubicBezTo>
                    <a:pt x="119" y="34"/>
                    <a:pt x="119" y="34"/>
                    <a:pt x="119" y="34"/>
                  </a:cubicBezTo>
                  <a:lnTo>
                    <a:pt x="99" y="0"/>
                  </a:ln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3">
              <a:extLst>
                <a:ext uri="{FF2B5EF4-FFF2-40B4-BE49-F238E27FC236}">
                  <a16:creationId xmlns:a16="http://schemas.microsoft.com/office/drawing/2014/main" id="{B8F729EF-1492-44C3-B597-C3DF5CA33BC6}"/>
                </a:ext>
              </a:extLst>
            </p:cNvPr>
            <p:cNvSpPr>
              <a:spLocks/>
            </p:cNvSpPr>
            <p:nvPr/>
          </p:nvSpPr>
          <p:spPr bwMode="auto">
            <a:xfrm>
              <a:off x="6146800" y="2446338"/>
              <a:ext cx="163512" cy="158750"/>
            </a:xfrm>
            <a:custGeom>
              <a:avLst/>
              <a:gdLst>
                <a:gd name="T0" fmla="*/ 42 w 67"/>
                <a:gd name="T1" fmla="*/ 0 h 65"/>
                <a:gd name="T2" fmla="*/ 23 w 67"/>
                <a:gd name="T3" fmla="*/ 9 h 65"/>
                <a:gd name="T4" fmla="*/ 22 w 67"/>
                <a:gd name="T5" fmla="*/ 35 h 65"/>
                <a:gd name="T6" fmla="*/ 0 w 67"/>
                <a:gd name="T7" fmla="*/ 65 h 65"/>
                <a:gd name="T8" fmla="*/ 22 w 67"/>
                <a:gd name="T9" fmla="*/ 65 h 65"/>
                <a:gd name="T10" fmla="*/ 36 w 67"/>
                <a:gd name="T11" fmla="*/ 46 h 65"/>
                <a:gd name="T12" fmla="*/ 61 w 67"/>
                <a:gd name="T13" fmla="*/ 37 h 65"/>
                <a:gd name="T14" fmla="*/ 62 w 67"/>
                <a:gd name="T15" fmla="*/ 11 h 65"/>
                <a:gd name="T16" fmla="*/ 48 w 67"/>
                <a:gd name="T17" fmla="*/ 30 h 65"/>
                <a:gd name="T18" fmla="*/ 34 w 67"/>
                <a:gd name="T19" fmla="*/ 19 h 65"/>
                <a:gd name="T20" fmla="*/ 48 w 67"/>
                <a:gd name="T21" fmla="*/ 1 h 65"/>
                <a:gd name="T22" fmla="*/ 42 w 67"/>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5">
                  <a:moveTo>
                    <a:pt x="42" y="0"/>
                  </a:moveTo>
                  <a:cubicBezTo>
                    <a:pt x="35" y="0"/>
                    <a:pt x="28" y="3"/>
                    <a:pt x="23" y="9"/>
                  </a:cubicBezTo>
                  <a:cubicBezTo>
                    <a:pt x="18" y="17"/>
                    <a:pt x="17" y="27"/>
                    <a:pt x="22" y="35"/>
                  </a:cubicBezTo>
                  <a:cubicBezTo>
                    <a:pt x="0" y="65"/>
                    <a:pt x="0" y="65"/>
                    <a:pt x="0" y="65"/>
                  </a:cubicBezTo>
                  <a:cubicBezTo>
                    <a:pt x="22" y="65"/>
                    <a:pt x="22" y="65"/>
                    <a:pt x="22" y="65"/>
                  </a:cubicBezTo>
                  <a:cubicBezTo>
                    <a:pt x="36" y="46"/>
                    <a:pt x="36" y="46"/>
                    <a:pt x="36" y="46"/>
                  </a:cubicBezTo>
                  <a:cubicBezTo>
                    <a:pt x="45" y="48"/>
                    <a:pt x="55" y="45"/>
                    <a:pt x="61" y="37"/>
                  </a:cubicBezTo>
                  <a:cubicBezTo>
                    <a:pt x="66" y="29"/>
                    <a:pt x="67" y="19"/>
                    <a:pt x="62" y="11"/>
                  </a:cubicBezTo>
                  <a:cubicBezTo>
                    <a:pt x="48" y="30"/>
                    <a:pt x="48" y="30"/>
                    <a:pt x="48" y="30"/>
                  </a:cubicBezTo>
                  <a:cubicBezTo>
                    <a:pt x="34" y="19"/>
                    <a:pt x="34" y="19"/>
                    <a:pt x="34" y="19"/>
                  </a:cubicBezTo>
                  <a:cubicBezTo>
                    <a:pt x="48" y="1"/>
                    <a:pt x="48" y="1"/>
                    <a:pt x="48" y="1"/>
                  </a:cubicBezTo>
                  <a:cubicBezTo>
                    <a:pt x="46" y="0"/>
                    <a:pt x="44"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4">
              <a:extLst>
                <a:ext uri="{FF2B5EF4-FFF2-40B4-BE49-F238E27FC236}">
                  <a16:creationId xmlns:a16="http://schemas.microsoft.com/office/drawing/2014/main" id="{7445F5AE-7CA4-4A9D-9A77-FA93CD3B7C57}"/>
                </a:ext>
              </a:extLst>
            </p:cNvPr>
            <p:cNvSpPr>
              <a:spLocks noEditPoints="1"/>
            </p:cNvSpPr>
            <p:nvPr/>
          </p:nvSpPr>
          <p:spPr bwMode="auto">
            <a:xfrm>
              <a:off x="6348413" y="2463800"/>
              <a:ext cx="66675" cy="144463"/>
            </a:xfrm>
            <a:custGeom>
              <a:avLst/>
              <a:gdLst>
                <a:gd name="T0" fmla="*/ 3 w 27"/>
                <a:gd name="T1" fmla="*/ 0 h 59"/>
                <a:gd name="T2" fmla="*/ 2 w 27"/>
                <a:gd name="T3" fmla="*/ 1 h 59"/>
                <a:gd name="T4" fmla="*/ 4 w 27"/>
                <a:gd name="T5" fmla="*/ 10 h 59"/>
                <a:gd name="T6" fmla="*/ 3 w 27"/>
                <a:gd name="T7" fmla="*/ 17 h 59"/>
                <a:gd name="T8" fmla="*/ 2 w 27"/>
                <a:gd name="T9" fmla="*/ 19 h 59"/>
                <a:gd name="T10" fmla="*/ 0 w 27"/>
                <a:gd name="T11" fmla="*/ 19 h 59"/>
                <a:gd name="T12" fmla="*/ 11 w 27"/>
                <a:gd name="T13" fmla="*/ 59 h 59"/>
                <a:gd name="T14" fmla="*/ 27 w 27"/>
                <a:gd name="T15" fmla="*/ 59 h 59"/>
                <a:gd name="T16" fmla="*/ 15 w 27"/>
                <a:gd name="T17" fmla="*/ 15 h 59"/>
                <a:gd name="T18" fmla="*/ 14 w 27"/>
                <a:gd name="T19" fmla="*/ 15 h 59"/>
                <a:gd name="T20" fmla="*/ 12 w 27"/>
                <a:gd name="T21" fmla="*/ 15 h 59"/>
                <a:gd name="T22" fmla="*/ 7 w 27"/>
                <a:gd name="T23" fmla="*/ 9 h 59"/>
                <a:gd name="T24" fmla="*/ 5 w 27"/>
                <a:gd name="T25" fmla="*/ 1 h 59"/>
                <a:gd name="T26" fmla="*/ 3 w 27"/>
                <a:gd name="T27" fmla="*/ 0 h 59"/>
                <a:gd name="T28" fmla="*/ 7 w 27"/>
                <a:gd name="T29" fmla="*/ 4 h 59"/>
                <a:gd name="T30" fmla="*/ 9 w 27"/>
                <a:gd name="T31" fmla="*/ 8 h 59"/>
                <a:gd name="T32" fmla="*/ 13 w 27"/>
                <a:gd name="T33" fmla="*/ 13 h 59"/>
                <a:gd name="T34" fmla="*/ 14 w 27"/>
                <a:gd name="T35" fmla="*/ 14 h 59"/>
                <a:gd name="T36" fmla="*/ 14 w 27"/>
                <a:gd name="T37" fmla="*/ 14 h 59"/>
                <a:gd name="T38" fmla="*/ 14 w 27"/>
                <a:gd name="T39" fmla="*/ 13 h 59"/>
                <a:gd name="T40" fmla="*/ 7 w 27"/>
                <a:gd name="T41" fmla="*/ 4 h 59"/>
                <a:gd name="T42" fmla="*/ 2 w 27"/>
                <a:gd name="T43" fmla="*/ 4 h 59"/>
                <a:gd name="T44" fmla="*/ 0 w 27"/>
                <a:gd name="T45" fmla="*/ 17 h 59"/>
                <a:gd name="T46" fmla="*/ 1 w 27"/>
                <a:gd name="T47" fmla="*/ 17 h 59"/>
                <a:gd name="T48" fmla="*/ 1 w 27"/>
                <a:gd name="T49" fmla="*/ 17 h 59"/>
                <a:gd name="T50" fmla="*/ 2 w 27"/>
                <a:gd name="T51" fmla="*/ 16 h 59"/>
                <a:gd name="T52" fmla="*/ 3 w 27"/>
                <a:gd name="T53" fmla="*/ 10 h 59"/>
                <a:gd name="T54" fmla="*/ 2 w 27"/>
                <a:gd name="T55"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59">
                  <a:moveTo>
                    <a:pt x="3" y="0"/>
                  </a:moveTo>
                  <a:cubicBezTo>
                    <a:pt x="3" y="0"/>
                    <a:pt x="3" y="0"/>
                    <a:pt x="2" y="1"/>
                  </a:cubicBezTo>
                  <a:cubicBezTo>
                    <a:pt x="3" y="4"/>
                    <a:pt x="4" y="8"/>
                    <a:pt x="4" y="10"/>
                  </a:cubicBezTo>
                  <a:cubicBezTo>
                    <a:pt x="5" y="13"/>
                    <a:pt x="4" y="16"/>
                    <a:pt x="3" y="17"/>
                  </a:cubicBezTo>
                  <a:cubicBezTo>
                    <a:pt x="3" y="18"/>
                    <a:pt x="2" y="18"/>
                    <a:pt x="2" y="19"/>
                  </a:cubicBezTo>
                  <a:cubicBezTo>
                    <a:pt x="1" y="19"/>
                    <a:pt x="1" y="19"/>
                    <a:pt x="0" y="19"/>
                  </a:cubicBezTo>
                  <a:cubicBezTo>
                    <a:pt x="11" y="59"/>
                    <a:pt x="11" y="59"/>
                    <a:pt x="11" y="59"/>
                  </a:cubicBezTo>
                  <a:cubicBezTo>
                    <a:pt x="27" y="59"/>
                    <a:pt x="27" y="59"/>
                    <a:pt x="27" y="59"/>
                  </a:cubicBezTo>
                  <a:cubicBezTo>
                    <a:pt x="15" y="15"/>
                    <a:pt x="15" y="15"/>
                    <a:pt x="15" y="15"/>
                  </a:cubicBezTo>
                  <a:cubicBezTo>
                    <a:pt x="15" y="15"/>
                    <a:pt x="14" y="15"/>
                    <a:pt x="14" y="15"/>
                  </a:cubicBezTo>
                  <a:cubicBezTo>
                    <a:pt x="13" y="15"/>
                    <a:pt x="13" y="15"/>
                    <a:pt x="12" y="15"/>
                  </a:cubicBezTo>
                  <a:cubicBezTo>
                    <a:pt x="10" y="14"/>
                    <a:pt x="9" y="12"/>
                    <a:pt x="7" y="9"/>
                  </a:cubicBezTo>
                  <a:cubicBezTo>
                    <a:pt x="6" y="7"/>
                    <a:pt x="5" y="4"/>
                    <a:pt x="5" y="1"/>
                  </a:cubicBezTo>
                  <a:cubicBezTo>
                    <a:pt x="4" y="0"/>
                    <a:pt x="3" y="0"/>
                    <a:pt x="3" y="0"/>
                  </a:cubicBezTo>
                  <a:close/>
                  <a:moveTo>
                    <a:pt x="7" y="4"/>
                  </a:moveTo>
                  <a:cubicBezTo>
                    <a:pt x="8" y="6"/>
                    <a:pt x="8" y="7"/>
                    <a:pt x="9" y="8"/>
                  </a:cubicBezTo>
                  <a:cubicBezTo>
                    <a:pt x="10" y="11"/>
                    <a:pt x="12" y="13"/>
                    <a:pt x="13" y="13"/>
                  </a:cubicBezTo>
                  <a:cubicBezTo>
                    <a:pt x="13" y="14"/>
                    <a:pt x="14" y="14"/>
                    <a:pt x="14" y="14"/>
                  </a:cubicBezTo>
                  <a:cubicBezTo>
                    <a:pt x="14" y="14"/>
                    <a:pt x="14" y="14"/>
                    <a:pt x="14" y="14"/>
                  </a:cubicBezTo>
                  <a:cubicBezTo>
                    <a:pt x="14" y="14"/>
                    <a:pt x="14" y="13"/>
                    <a:pt x="14" y="13"/>
                  </a:cubicBezTo>
                  <a:cubicBezTo>
                    <a:pt x="14" y="12"/>
                    <a:pt x="10" y="8"/>
                    <a:pt x="7" y="4"/>
                  </a:cubicBezTo>
                  <a:close/>
                  <a:moveTo>
                    <a:pt x="2" y="4"/>
                  </a:moveTo>
                  <a:cubicBezTo>
                    <a:pt x="1" y="9"/>
                    <a:pt x="0" y="16"/>
                    <a:pt x="0" y="17"/>
                  </a:cubicBezTo>
                  <a:cubicBezTo>
                    <a:pt x="0" y="17"/>
                    <a:pt x="0" y="17"/>
                    <a:pt x="1" y="17"/>
                  </a:cubicBezTo>
                  <a:cubicBezTo>
                    <a:pt x="1" y="17"/>
                    <a:pt x="1" y="17"/>
                    <a:pt x="1" y="17"/>
                  </a:cubicBezTo>
                  <a:cubicBezTo>
                    <a:pt x="1" y="17"/>
                    <a:pt x="1" y="17"/>
                    <a:pt x="2" y="16"/>
                  </a:cubicBezTo>
                  <a:cubicBezTo>
                    <a:pt x="2" y="15"/>
                    <a:pt x="3" y="13"/>
                    <a:pt x="3" y="10"/>
                  </a:cubicBezTo>
                  <a:cubicBezTo>
                    <a:pt x="2" y="9"/>
                    <a:pt x="2" y="7"/>
                    <a:pt x="2" y="4"/>
                  </a:cubicBezTo>
                  <a:close/>
                </a:path>
              </a:pathLst>
            </a:custGeom>
            <a:solidFill>
              <a:srgbClr val="6CC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5">
              <a:extLst>
                <a:ext uri="{FF2B5EF4-FFF2-40B4-BE49-F238E27FC236}">
                  <a16:creationId xmlns:a16="http://schemas.microsoft.com/office/drawing/2014/main" id="{012AEFE0-3E92-4406-8E5A-CFC4E76BB62C}"/>
                </a:ext>
              </a:extLst>
            </p:cNvPr>
            <p:cNvSpPr>
              <a:spLocks/>
            </p:cNvSpPr>
            <p:nvPr/>
          </p:nvSpPr>
          <p:spPr bwMode="auto">
            <a:xfrm>
              <a:off x="6489700" y="2349500"/>
              <a:ext cx="195262" cy="258763"/>
            </a:xfrm>
            <a:custGeom>
              <a:avLst/>
              <a:gdLst>
                <a:gd name="T0" fmla="*/ 60 w 80"/>
                <a:gd name="T1" fmla="*/ 0 h 106"/>
                <a:gd name="T2" fmla="*/ 44 w 80"/>
                <a:gd name="T3" fmla="*/ 9 h 106"/>
                <a:gd name="T4" fmla="*/ 14 w 80"/>
                <a:gd name="T5" fmla="*/ 60 h 106"/>
                <a:gd name="T6" fmla="*/ 9 w 80"/>
                <a:gd name="T7" fmla="*/ 57 h 106"/>
                <a:gd name="T8" fmla="*/ 0 w 80"/>
                <a:gd name="T9" fmla="*/ 72 h 106"/>
                <a:gd name="T10" fmla="*/ 15 w 80"/>
                <a:gd name="T11" fmla="*/ 80 h 106"/>
                <a:gd name="T12" fmla="*/ 0 w 80"/>
                <a:gd name="T13" fmla="*/ 106 h 106"/>
                <a:gd name="T14" fmla="*/ 15 w 80"/>
                <a:gd name="T15" fmla="*/ 106 h 106"/>
                <a:gd name="T16" fmla="*/ 26 w 80"/>
                <a:gd name="T17" fmla="*/ 87 h 106"/>
                <a:gd name="T18" fmla="*/ 43 w 80"/>
                <a:gd name="T19" fmla="*/ 96 h 106"/>
                <a:gd name="T20" fmla="*/ 51 w 80"/>
                <a:gd name="T21" fmla="*/ 82 h 106"/>
                <a:gd name="T22" fmla="*/ 45 w 80"/>
                <a:gd name="T23" fmla="*/ 78 h 106"/>
                <a:gd name="T24" fmla="*/ 75 w 80"/>
                <a:gd name="T25" fmla="*/ 27 h 106"/>
                <a:gd name="T26" fmla="*/ 69 w 80"/>
                <a:gd name="T27" fmla="*/ 2 h 106"/>
                <a:gd name="T28" fmla="*/ 60 w 80"/>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06">
                  <a:moveTo>
                    <a:pt x="60" y="0"/>
                  </a:moveTo>
                  <a:cubicBezTo>
                    <a:pt x="54" y="0"/>
                    <a:pt x="47" y="3"/>
                    <a:pt x="44" y="9"/>
                  </a:cubicBezTo>
                  <a:cubicBezTo>
                    <a:pt x="14" y="60"/>
                    <a:pt x="14" y="60"/>
                    <a:pt x="14" y="60"/>
                  </a:cubicBezTo>
                  <a:cubicBezTo>
                    <a:pt x="9" y="57"/>
                    <a:pt x="9" y="57"/>
                    <a:pt x="9" y="57"/>
                  </a:cubicBezTo>
                  <a:cubicBezTo>
                    <a:pt x="0" y="72"/>
                    <a:pt x="0" y="72"/>
                    <a:pt x="0" y="72"/>
                  </a:cubicBezTo>
                  <a:cubicBezTo>
                    <a:pt x="15" y="80"/>
                    <a:pt x="15" y="80"/>
                    <a:pt x="15" y="80"/>
                  </a:cubicBezTo>
                  <a:cubicBezTo>
                    <a:pt x="0" y="106"/>
                    <a:pt x="0" y="106"/>
                    <a:pt x="0" y="106"/>
                  </a:cubicBezTo>
                  <a:cubicBezTo>
                    <a:pt x="15" y="106"/>
                    <a:pt x="15" y="106"/>
                    <a:pt x="15" y="106"/>
                  </a:cubicBezTo>
                  <a:cubicBezTo>
                    <a:pt x="26" y="87"/>
                    <a:pt x="26" y="87"/>
                    <a:pt x="26" y="87"/>
                  </a:cubicBezTo>
                  <a:cubicBezTo>
                    <a:pt x="43" y="96"/>
                    <a:pt x="43" y="96"/>
                    <a:pt x="43" y="96"/>
                  </a:cubicBezTo>
                  <a:cubicBezTo>
                    <a:pt x="51" y="82"/>
                    <a:pt x="51" y="82"/>
                    <a:pt x="51" y="82"/>
                  </a:cubicBezTo>
                  <a:cubicBezTo>
                    <a:pt x="45" y="78"/>
                    <a:pt x="45" y="78"/>
                    <a:pt x="45" y="78"/>
                  </a:cubicBezTo>
                  <a:cubicBezTo>
                    <a:pt x="48" y="74"/>
                    <a:pt x="75" y="28"/>
                    <a:pt x="75" y="27"/>
                  </a:cubicBezTo>
                  <a:cubicBezTo>
                    <a:pt x="80" y="18"/>
                    <a:pt x="77" y="7"/>
                    <a:pt x="69" y="2"/>
                  </a:cubicBezTo>
                  <a:cubicBezTo>
                    <a:pt x="66" y="1"/>
                    <a:pt x="63"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6">
              <a:extLst>
                <a:ext uri="{FF2B5EF4-FFF2-40B4-BE49-F238E27FC236}">
                  <a16:creationId xmlns:a16="http://schemas.microsoft.com/office/drawing/2014/main" id="{60AA63BF-7678-4121-B161-40A097B2F5C9}"/>
                </a:ext>
              </a:extLst>
            </p:cNvPr>
            <p:cNvSpPr>
              <a:spLocks/>
            </p:cNvSpPr>
            <p:nvPr/>
          </p:nvSpPr>
          <p:spPr bwMode="auto">
            <a:xfrm>
              <a:off x="6645275" y="2359025"/>
              <a:ext cx="260350" cy="249238"/>
            </a:xfrm>
            <a:custGeom>
              <a:avLst/>
              <a:gdLst>
                <a:gd name="T0" fmla="*/ 158 w 164"/>
                <a:gd name="T1" fmla="*/ 0 h 157"/>
                <a:gd name="T2" fmla="*/ 0 w 164"/>
                <a:gd name="T3" fmla="*/ 157 h 157"/>
                <a:gd name="T4" fmla="*/ 16 w 164"/>
                <a:gd name="T5" fmla="*/ 157 h 157"/>
                <a:gd name="T6" fmla="*/ 164 w 164"/>
                <a:gd name="T7" fmla="*/ 8 h 157"/>
                <a:gd name="T8" fmla="*/ 158 w 164"/>
                <a:gd name="T9" fmla="*/ 0 h 157"/>
              </a:gdLst>
              <a:ahLst/>
              <a:cxnLst>
                <a:cxn ang="0">
                  <a:pos x="T0" y="T1"/>
                </a:cxn>
                <a:cxn ang="0">
                  <a:pos x="T2" y="T3"/>
                </a:cxn>
                <a:cxn ang="0">
                  <a:pos x="T4" y="T5"/>
                </a:cxn>
                <a:cxn ang="0">
                  <a:pos x="T6" y="T7"/>
                </a:cxn>
                <a:cxn ang="0">
                  <a:pos x="T8" y="T9"/>
                </a:cxn>
              </a:cxnLst>
              <a:rect l="0" t="0" r="r" b="b"/>
              <a:pathLst>
                <a:path w="164" h="157">
                  <a:moveTo>
                    <a:pt x="158" y="0"/>
                  </a:moveTo>
                  <a:lnTo>
                    <a:pt x="0" y="157"/>
                  </a:lnTo>
                  <a:lnTo>
                    <a:pt x="16" y="157"/>
                  </a:lnTo>
                  <a:lnTo>
                    <a:pt x="164" y="8"/>
                  </a:lnTo>
                  <a:lnTo>
                    <a:pt x="158" y="0"/>
                  </a:ln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7">
              <a:extLst>
                <a:ext uri="{FF2B5EF4-FFF2-40B4-BE49-F238E27FC236}">
                  <a16:creationId xmlns:a16="http://schemas.microsoft.com/office/drawing/2014/main" id="{FC08A7C9-C28A-4D88-B222-CEAE36C67203}"/>
                </a:ext>
              </a:extLst>
            </p:cNvPr>
            <p:cNvSpPr>
              <a:spLocks/>
            </p:cNvSpPr>
            <p:nvPr/>
          </p:nvSpPr>
          <p:spPr bwMode="auto">
            <a:xfrm>
              <a:off x="6807200" y="2439988"/>
              <a:ext cx="180975" cy="168275"/>
            </a:xfrm>
            <a:custGeom>
              <a:avLst/>
              <a:gdLst>
                <a:gd name="T0" fmla="*/ 107 w 114"/>
                <a:gd name="T1" fmla="*/ 0 h 106"/>
                <a:gd name="T2" fmla="*/ 0 w 114"/>
                <a:gd name="T3" fmla="*/ 106 h 106"/>
                <a:gd name="T4" fmla="*/ 15 w 114"/>
                <a:gd name="T5" fmla="*/ 106 h 106"/>
                <a:gd name="T6" fmla="*/ 114 w 114"/>
                <a:gd name="T7" fmla="*/ 7 h 106"/>
                <a:gd name="T8" fmla="*/ 107 w 114"/>
                <a:gd name="T9" fmla="*/ 0 h 106"/>
              </a:gdLst>
              <a:ahLst/>
              <a:cxnLst>
                <a:cxn ang="0">
                  <a:pos x="T0" y="T1"/>
                </a:cxn>
                <a:cxn ang="0">
                  <a:pos x="T2" y="T3"/>
                </a:cxn>
                <a:cxn ang="0">
                  <a:pos x="T4" y="T5"/>
                </a:cxn>
                <a:cxn ang="0">
                  <a:pos x="T6" y="T7"/>
                </a:cxn>
                <a:cxn ang="0">
                  <a:pos x="T8" y="T9"/>
                </a:cxn>
              </a:cxnLst>
              <a:rect l="0" t="0" r="r" b="b"/>
              <a:pathLst>
                <a:path w="114" h="106">
                  <a:moveTo>
                    <a:pt x="107" y="0"/>
                  </a:moveTo>
                  <a:lnTo>
                    <a:pt x="0" y="106"/>
                  </a:lnTo>
                  <a:lnTo>
                    <a:pt x="15" y="106"/>
                  </a:lnTo>
                  <a:lnTo>
                    <a:pt x="114" y="7"/>
                  </a:lnTo>
                  <a:lnTo>
                    <a:pt x="107" y="0"/>
                  </a:ln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8">
              <a:extLst>
                <a:ext uri="{FF2B5EF4-FFF2-40B4-BE49-F238E27FC236}">
                  <a16:creationId xmlns:a16="http://schemas.microsoft.com/office/drawing/2014/main" id="{C91FA0D7-2A06-4DC0-9155-A0FF30369605}"/>
                </a:ext>
              </a:extLst>
            </p:cNvPr>
            <p:cNvSpPr>
              <a:spLocks/>
            </p:cNvSpPr>
            <p:nvPr/>
          </p:nvSpPr>
          <p:spPr bwMode="auto">
            <a:xfrm>
              <a:off x="6680200" y="2376488"/>
              <a:ext cx="288925" cy="231775"/>
            </a:xfrm>
            <a:custGeom>
              <a:avLst/>
              <a:gdLst>
                <a:gd name="T0" fmla="*/ 147 w 182"/>
                <a:gd name="T1" fmla="*/ 0 h 146"/>
                <a:gd name="T2" fmla="*/ 0 w 182"/>
                <a:gd name="T3" fmla="*/ 146 h 146"/>
                <a:gd name="T4" fmla="*/ 73 w 182"/>
                <a:gd name="T5" fmla="*/ 146 h 146"/>
                <a:gd name="T6" fmla="*/ 182 w 182"/>
                <a:gd name="T7" fmla="*/ 37 h 146"/>
                <a:gd name="T8" fmla="*/ 147 w 182"/>
                <a:gd name="T9" fmla="*/ 0 h 146"/>
              </a:gdLst>
              <a:ahLst/>
              <a:cxnLst>
                <a:cxn ang="0">
                  <a:pos x="T0" y="T1"/>
                </a:cxn>
                <a:cxn ang="0">
                  <a:pos x="T2" y="T3"/>
                </a:cxn>
                <a:cxn ang="0">
                  <a:pos x="T4" y="T5"/>
                </a:cxn>
                <a:cxn ang="0">
                  <a:pos x="T6" y="T7"/>
                </a:cxn>
                <a:cxn ang="0">
                  <a:pos x="T8" y="T9"/>
                </a:cxn>
              </a:cxnLst>
              <a:rect l="0" t="0" r="r" b="b"/>
              <a:pathLst>
                <a:path w="182" h="146">
                  <a:moveTo>
                    <a:pt x="147" y="0"/>
                  </a:moveTo>
                  <a:lnTo>
                    <a:pt x="0" y="146"/>
                  </a:lnTo>
                  <a:lnTo>
                    <a:pt x="73" y="146"/>
                  </a:lnTo>
                  <a:lnTo>
                    <a:pt x="182" y="37"/>
                  </a:lnTo>
                  <a:lnTo>
                    <a:pt x="147" y="0"/>
                  </a:lnTo>
                  <a:close/>
                </a:path>
              </a:pathLst>
            </a:custGeom>
            <a:solidFill>
              <a:srgbClr val="E145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48736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1A2E7-5E3A-49A4-A99F-2BB05A01188C}"/>
              </a:ext>
            </a:extLst>
          </p:cNvPr>
          <p:cNvSpPr>
            <a:spLocks noGrp="1"/>
          </p:cNvSpPr>
          <p:nvPr>
            <p:ph idx="1"/>
          </p:nvPr>
        </p:nvSpPr>
        <p:spPr>
          <a:xfrm>
            <a:off x="4853152" y="1675350"/>
            <a:ext cx="6492240" cy="769614"/>
          </a:xfrm>
        </p:spPr>
        <p:txBody>
          <a:bodyPr>
            <a:normAutofit/>
          </a:bodyPr>
          <a:lstStyle/>
          <a:p>
            <a:pPr algn="ctr"/>
            <a:r>
              <a:rPr lang="en-US" sz="4500" dirty="0">
                <a:solidFill>
                  <a:srgbClr val="092F57"/>
                </a:solidFill>
              </a:rPr>
              <a:t>Thank You for Coming!</a:t>
            </a:r>
          </a:p>
        </p:txBody>
      </p:sp>
      <p:sp>
        <p:nvSpPr>
          <p:cNvPr id="5" name="Slide Number Placeholder 2">
            <a:extLst>
              <a:ext uri="{FF2B5EF4-FFF2-40B4-BE49-F238E27FC236}">
                <a16:creationId xmlns:a16="http://schemas.microsoft.com/office/drawing/2014/main" id="{B7F9715B-4725-4A81-B58B-2B707112974F}"/>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25</a:t>
            </a:fld>
            <a:endParaRPr lang="en-US" dirty="0"/>
          </a:p>
        </p:txBody>
      </p:sp>
      <p:cxnSp>
        <p:nvCxnSpPr>
          <p:cNvPr id="7" name="Straight Connector 6">
            <a:extLst>
              <a:ext uri="{FF2B5EF4-FFF2-40B4-BE49-F238E27FC236}">
                <a16:creationId xmlns:a16="http://schemas.microsoft.com/office/drawing/2014/main" id="{C6BBB537-5595-498C-AF01-2B1AB78F6F61}"/>
              </a:ext>
            </a:extLst>
          </p:cNvPr>
          <p:cNvCxnSpPr/>
          <p:nvPr/>
        </p:nvCxnSpPr>
        <p:spPr>
          <a:xfrm>
            <a:off x="5230783" y="2381906"/>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26A0083-F87B-471D-BE61-F8689D014F0A}"/>
              </a:ext>
            </a:extLst>
          </p:cNvPr>
          <p:cNvGrpSpPr/>
          <p:nvPr/>
        </p:nvGrpSpPr>
        <p:grpSpPr>
          <a:xfrm>
            <a:off x="1071880" y="2601792"/>
            <a:ext cx="1765166" cy="1925763"/>
            <a:chOff x="3584575" y="5884863"/>
            <a:chExt cx="635000" cy="731837"/>
          </a:xfrm>
          <a:solidFill>
            <a:schemeClr val="bg1"/>
          </a:solidFill>
        </p:grpSpPr>
        <p:sp>
          <p:nvSpPr>
            <p:cNvPr id="15" name="Freeform 135">
              <a:extLst>
                <a:ext uri="{FF2B5EF4-FFF2-40B4-BE49-F238E27FC236}">
                  <a16:creationId xmlns:a16="http://schemas.microsoft.com/office/drawing/2014/main" id="{6A80338C-5E60-41F4-9F23-FC34FE5FD5ED}"/>
                </a:ext>
              </a:extLst>
            </p:cNvPr>
            <p:cNvSpPr>
              <a:spLocks noEditPoints="1"/>
            </p:cNvSpPr>
            <p:nvPr/>
          </p:nvSpPr>
          <p:spPr bwMode="auto">
            <a:xfrm>
              <a:off x="3584575" y="5884863"/>
              <a:ext cx="635000" cy="731837"/>
            </a:xfrm>
            <a:custGeom>
              <a:avLst/>
              <a:gdLst>
                <a:gd name="T0" fmla="*/ 206 w 211"/>
                <a:gd name="T1" fmla="*/ 0 h 243"/>
                <a:gd name="T2" fmla="*/ 4 w 211"/>
                <a:gd name="T3" fmla="*/ 0 h 243"/>
                <a:gd name="T4" fmla="*/ 0 w 211"/>
                <a:gd name="T5" fmla="*/ 5 h 243"/>
                <a:gd name="T6" fmla="*/ 0 w 211"/>
                <a:gd name="T7" fmla="*/ 238 h 243"/>
                <a:gd name="T8" fmla="*/ 4 w 211"/>
                <a:gd name="T9" fmla="*/ 243 h 243"/>
                <a:gd name="T10" fmla="*/ 173 w 211"/>
                <a:gd name="T11" fmla="*/ 243 h 243"/>
                <a:gd name="T12" fmla="*/ 178 w 211"/>
                <a:gd name="T13" fmla="*/ 238 h 243"/>
                <a:gd name="T14" fmla="*/ 178 w 211"/>
                <a:gd name="T15" fmla="*/ 69 h 243"/>
                <a:gd name="T16" fmla="*/ 206 w 211"/>
                <a:gd name="T17" fmla="*/ 69 h 243"/>
                <a:gd name="T18" fmla="*/ 211 w 211"/>
                <a:gd name="T19" fmla="*/ 64 h 243"/>
                <a:gd name="T20" fmla="*/ 211 w 211"/>
                <a:gd name="T21" fmla="*/ 5 h 243"/>
                <a:gd name="T22" fmla="*/ 206 w 211"/>
                <a:gd name="T23" fmla="*/ 0 h 243"/>
                <a:gd name="T24" fmla="*/ 201 w 211"/>
                <a:gd name="T25" fmla="*/ 59 h 243"/>
                <a:gd name="T26" fmla="*/ 173 w 211"/>
                <a:gd name="T27" fmla="*/ 59 h 243"/>
                <a:gd name="T28" fmla="*/ 168 w 211"/>
                <a:gd name="T29" fmla="*/ 64 h 243"/>
                <a:gd name="T30" fmla="*/ 168 w 211"/>
                <a:gd name="T31" fmla="*/ 234 h 243"/>
                <a:gd name="T32" fmla="*/ 9 w 211"/>
                <a:gd name="T33" fmla="*/ 234 h 243"/>
                <a:gd name="T34" fmla="*/ 9 w 211"/>
                <a:gd name="T35" fmla="*/ 10 h 243"/>
                <a:gd name="T36" fmla="*/ 201 w 211"/>
                <a:gd name="T37" fmla="*/ 10 h 243"/>
                <a:gd name="T38" fmla="*/ 201 w 211"/>
                <a:gd name="T39" fmla="*/ 5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43">
                  <a:moveTo>
                    <a:pt x="206" y="0"/>
                  </a:moveTo>
                  <a:cubicBezTo>
                    <a:pt x="4" y="0"/>
                    <a:pt x="4" y="0"/>
                    <a:pt x="4" y="0"/>
                  </a:cubicBezTo>
                  <a:cubicBezTo>
                    <a:pt x="2" y="0"/>
                    <a:pt x="0" y="3"/>
                    <a:pt x="0" y="5"/>
                  </a:cubicBezTo>
                  <a:cubicBezTo>
                    <a:pt x="0" y="238"/>
                    <a:pt x="0" y="238"/>
                    <a:pt x="0" y="238"/>
                  </a:cubicBezTo>
                  <a:cubicBezTo>
                    <a:pt x="0" y="241"/>
                    <a:pt x="2" y="243"/>
                    <a:pt x="4" y="243"/>
                  </a:cubicBezTo>
                  <a:cubicBezTo>
                    <a:pt x="173" y="243"/>
                    <a:pt x="173" y="243"/>
                    <a:pt x="173" y="243"/>
                  </a:cubicBezTo>
                  <a:cubicBezTo>
                    <a:pt x="176" y="243"/>
                    <a:pt x="178" y="241"/>
                    <a:pt x="178" y="238"/>
                  </a:cubicBezTo>
                  <a:cubicBezTo>
                    <a:pt x="178" y="69"/>
                    <a:pt x="178" y="69"/>
                    <a:pt x="178" y="69"/>
                  </a:cubicBezTo>
                  <a:cubicBezTo>
                    <a:pt x="206" y="69"/>
                    <a:pt x="206" y="69"/>
                    <a:pt x="206" y="69"/>
                  </a:cubicBezTo>
                  <a:cubicBezTo>
                    <a:pt x="209" y="69"/>
                    <a:pt x="211" y="66"/>
                    <a:pt x="211" y="64"/>
                  </a:cubicBezTo>
                  <a:cubicBezTo>
                    <a:pt x="211" y="5"/>
                    <a:pt x="211" y="5"/>
                    <a:pt x="211" y="5"/>
                  </a:cubicBezTo>
                  <a:cubicBezTo>
                    <a:pt x="211" y="3"/>
                    <a:pt x="209" y="0"/>
                    <a:pt x="206" y="0"/>
                  </a:cubicBezTo>
                  <a:close/>
                  <a:moveTo>
                    <a:pt x="201" y="59"/>
                  </a:moveTo>
                  <a:cubicBezTo>
                    <a:pt x="173" y="59"/>
                    <a:pt x="173" y="59"/>
                    <a:pt x="173" y="59"/>
                  </a:cubicBezTo>
                  <a:cubicBezTo>
                    <a:pt x="170" y="59"/>
                    <a:pt x="168" y="61"/>
                    <a:pt x="168" y="64"/>
                  </a:cubicBezTo>
                  <a:cubicBezTo>
                    <a:pt x="168" y="234"/>
                    <a:pt x="168" y="234"/>
                    <a:pt x="168" y="234"/>
                  </a:cubicBezTo>
                  <a:cubicBezTo>
                    <a:pt x="9" y="234"/>
                    <a:pt x="9" y="234"/>
                    <a:pt x="9" y="234"/>
                  </a:cubicBezTo>
                  <a:cubicBezTo>
                    <a:pt x="9" y="10"/>
                    <a:pt x="9" y="10"/>
                    <a:pt x="9" y="10"/>
                  </a:cubicBezTo>
                  <a:cubicBezTo>
                    <a:pt x="201" y="10"/>
                    <a:pt x="201" y="10"/>
                    <a:pt x="201" y="10"/>
                  </a:cubicBezTo>
                  <a:lnTo>
                    <a:pt x="201"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6" name="Freeform 136">
              <a:extLst>
                <a:ext uri="{FF2B5EF4-FFF2-40B4-BE49-F238E27FC236}">
                  <a16:creationId xmlns:a16="http://schemas.microsoft.com/office/drawing/2014/main" id="{651E1B19-CC9D-4765-8461-87F0F05DD3A1}"/>
                </a:ext>
              </a:extLst>
            </p:cNvPr>
            <p:cNvSpPr>
              <a:spLocks/>
            </p:cNvSpPr>
            <p:nvPr/>
          </p:nvSpPr>
          <p:spPr bwMode="auto">
            <a:xfrm>
              <a:off x="3683000" y="6469063"/>
              <a:ext cx="338138" cy="30162"/>
            </a:xfrm>
            <a:custGeom>
              <a:avLst/>
              <a:gdLst>
                <a:gd name="T0" fmla="*/ 5 w 112"/>
                <a:gd name="T1" fmla="*/ 10 h 10"/>
                <a:gd name="T2" fmla="*/ 107 w 112"/>
                <a:gd name="T3" fmla="*/ 10 h 10"/>
                <a:gd name="T4" fmla="*/ 112 w 112"/>
                <a:gd name="T5" fmla="*/ 5 h 10"/>
                <a:gd name="T6" fmla="*/ 107 w 112"/>
                <a:gd name="T7" fmla="*/ 0 h 10"/>
                <a:gd name="T8" fmla="*/ 5 w 112"/>
                <a:gd name="T9" fmla="*/ 0 h 10"/>
                <a:gd name="T10" fmla="*/ 0 w 112"/>
                <a:gd name="T11" fmla="*/ 5 h 10"/>
                <a:gd name="T12" fmla="*/ 5 w 11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5" y="10"/>
                  </a:moveTo>
                  <a:cubicBezTo>
                    <a:pt x="107" y="10"/>
                    <a:pt x="107" y="10"/>
                    <a:pt x="107" y="10"/>
                  </a:cubicBezTo>
                  <a:cubicBezTo>
                    <a:pt x="109" y="10"/>
                    <a:pt x="112" y="8"/>
                    <a:pt x="112" y="5"/>
                  </a:cubicBezTo>
                  <a:cubicBezTo>
                    <a:pt x="112" y="2"/>
                    <a:pt x="109" y="0"/>
                    <a:pt x="107" y="0"/>
                  </a:cubicBezTo>
                  <a:cubicBezTo>
                    <a:pt x="5" y="0"/>
                    <a:pt x="5" y="0"/>
                    <a:pt x="5" y="0"/>
                  </a:cubicBezTo>
                  <a:cubicBezTo>
                    <a:pt x="2" y="0"/>
                    <a:pt x="0" y="2"/>
                    <a:pt x="0" y="5"/>
                  </a:cubicBezTo>
                  <a:cubicBezTo>
                    <a:pt x="0" y="8"/>
                    <a:pt x="2" y="10"/>
                    <a:pt x="5" y="10"/>
                  </a:cubicBezTo>
                  <a:close/>
                </a:path>
              </a:pathLst>
            </a:custGeom>
            <a:solidFill>
              <a:srgbClr val="6CC2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7" name="Freeform 137">
              <a:extLst>
                <a:ext uri="{FF2B5EF4-FFF2-40B4-BE49-F238E27FC236}">
                  <a16:creationId xmlns:a16="http://schemas.microsoft.com/office/drawing/2014/main" id="{BD9B4CED-4CD3-4E9E-83AA-55376EF8B5C8}"/>
                </a:ext>
              </a:extLst>
            </p:cNvPr>
            <p:cNvSpPr>
              <a:spLocks/>
            </p:cNvSpPr>
            <p:nvPr/>
          </p:nvSpPr>
          <p:spPr bwMode="auto">
            <a:xfrm>
              <a:off x="3683000" y="6378575"/>
              <a:ext cx="338138" cy="30162"/>
            </a:xfrm>
            <a:custGeom>
              <a:avLst/>
              <a:gdLst>
                <a:gd name="T0" fmla="*/ 5 w 112"/>
                <a:gd name="T1" fmla="*/ 10 h 10"/>
                <a:gd name="T2" fmla="*/ 107 w 112"/>
                <a:gd name="T3" fmla="*/ 10 h 10"/>
                <a:gd name="T4" fmla="*/ 112 w 112"/>
                <a:gd name="T5" fmla="*/ 5 h 10"/>
                <a:gd name="T6" fmla="*/ 107 w 112"/>
                <a:gd name="T7" fmla="*/ 0 h 10"/>
                <a:gd name="T8" fmla="*/ 5 w 112"/>
                <a:gd name="T9" fmla="*/ 0 h 10"/>
                <a:gd name="T10" fmla="*/ 0 w 112"/>
                <a:gd name="T11" fmla="*/ 5 h 10"/>
                <a:gd name="T12" fmla="*/ 5 w 11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5" y="10"/>
                  </a:moveTo>
                  <a:cubicBezTo>
                    <a:pt x="107" y="10"/>
                    <a:pt x="107" y="10"/>
                    <a:pt x="107" y="10"/>
                  </a:cubicBezTo>
                  <a:cubicBezTo>
                    <a:pt x="109" y="10"/>
                    <a:pt x="112" y="8"/>
                    <a:pt x="112" y="5"/>
                  </a:cubicBezTo>
                  <a:cubicBezTo>
                    <a:pt x="112" y="2"/>
                    <a:pt x="109" y="0"/>
                    <a:pt x="107" y="0"/>
                  </a:cubicBezTo>
                  <a:cubicBezTo>
                    <a:pt x="5" y="0"/>
                    <a:pt x="5" y="0"/>
                    <a:pt x="5" y="0"/>
                  </a:cubicBezTo>
                  <a:cubicBezTo>
                    <a:pt x="2" y="0"/>
                    <a:pt x="0" y="2"/>
                    <a:pt x="0" y="5"/>
                  </a:cubicBezTo>
                  <a:cubicBezTo>
                    <a:pt x="0" y="8"/>
                    <a:pt x="2" y="10"/>
                    <a:pt x="5" y="10"/>
                  </a:cubicBezTo>
                  <a:close/>
                </a:path>
              </a:pathLst>
            </a:custGeom>
            <a:solidFill>
              <a:srgbClr val="E14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8" name="Freeform 138">
              <a:extLst>
                <a:ext uri="{FF2B5EF4-FFF2-40B4-BE49-F238E27FC236}">
                  <a16:creationId xmlns:a16="http://schemas.microsoft.com/office/drawing/2014/main" id="{8956BDEC-4F54-4A34-920E-2206BF9FE54B}"/>
                </a:ext>
              </a:extLst>
            </p:cNvPr>
            <p:cNvSpPr>
              <a:spLocks/>
            </p:cNvSpPr>
            <p:nvPr/>
          </p:nvSpPr>
          <p:spPr bwMode="auto">
            <a:xfrm>
              <a:off x="4146550" y="6156325"/>
              <a:ext cx="73025" cy="192087"/>
            </a:xfrm>
            <a:custGeom>
              <a:avLst/>
              <a:gdLst>
                <a:gd name="T0" fmla="*/ 19 w 24"/>
                <a:gd name="T1" fmla="*/ 0 h 64"/>
                <a:gd name="T2" fmla="*/ 5 w 24"/>
                <a:gd name="T3" fmla="*/ 0 h 64"/>
                <a:gd name="T4" fmla="*/ 0 w 24"/>
                <a:gd name="T5" fmla="*/ 5 h 64"/>
                <a:gd name="T6" fmla="*/ 5 w 24"/>
                <a:gd name="T7" fmla="*/ 10 h 64"/>
                <a:gd name="T8" fmla="*/ 14 w 24"/>
                <a:gd name="T9" fmla="*/ 10 h 64"/>
                <a:gd name="T10" fmla="*/ 14 w 24"/>
                <a:gd name="T11" fmla="*/ 54 h 64"/>
                <a:gd name="T12" fmla="*/ 5 w 24"/>
                <a:gd name="T13" fmla="*/ 54 h 64"/>
                <a:gd name="T14" fmla="*/ 0 w 24"/>
                <a:gd name="T15" fmla="*/ 59 h 64"/>
                <a:gd name="T16" fmla="*/ 5 w 24"/>
                <a:gd name="T17" fmla="*/ 64 h 64"/>
                <a:gd name="T18" fmla="*/ 19 w 24"/>
                <a:gd name="T19" fmla="*/ 64 h 64"/>
                <a:gd name="T20" fmla="*/ 24 w 24"/>
                <a:gd name="T21" fmla="*/ 59 h 64"/>
                <a:gd name="T22" fmla="*/ 24 w 24"/>
                <a:gd name="T23" fmla="*/ 5 h 64"/>
                <a:gd name="T24" fmla="*/ 19 w 2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64">
                  <a:moveTo>
                    <a:pt x="19" y="0"/>
                  </a:moveTo>
                  <a:cubicBezTo>
                    <a:pt x="5" y="0"/>
                    <a:pt x="5" y="0"/>
                    <a:pt x="5" y="0"/>
                  </a:cubicBezTo>
                  <a:cubicBezTo>
                    <a:pt x="2" y="0"/>
                    <a:pt x="0" y="2"/>
                    <a:pt x="0" y="5"/>
                  </a:cubicBezTo>
                  <a:cubicBezTo>
                    <a:pt x="0" y="7"/>
                    <a:pt x="2" y="10"/>
                    <a:pt x="5" y="10"/>
                  </a:cubicBezTo>
                  <a:cubicBezTo>
                    <a:pt x="14" y="10"/>
                    <a:pt x="14" y="10"/>
                    <a:pt x="14" y="10"/>
                  </a:cubicBezTo>
                  <a:cubicBezTo>
                    <a:pt x="14" y="54"/>
                    <a:pt x="14" y="54"/>
                    <a:pt x="14" y="54"/>
                  </a:cubicBezTo>
                  <a:cubicBezTo>
                    <a:pt x="5" y="54"/>
                    <a:pt x="5" y="54"/>
                    <a:pt x="5" y="54"/>
                  </a:cubicBezTo>
                  <a:cubicBezTo>
                    <a:pt x="2" y="54"/>
                    <a:pt x="0" y="56"/>
                    <a:pt x="0" y="59"/>
                  </a:cubicBezTo>
                  <a:cubicBezTo>
                    <a:pt x="0" y="62"/>
                    <a:pt x="2" y="64"/>
                    <a:pt x="5" y="64"/>
                  </a:cubicBezTo>
                  <a:cubicBezTo>
                    <a:pt x="19" y="64"/>
                    <a:pt x="19" y="64"/>
                    <a:pt x="19" y="64"/>
                  </a:cubicBezTo>
                  <a:cubicBezTo>
                    <a:pt x="22" y="64"/>
                    <a:pt x="24" y="62"/>
                    <a:pt x="24" y="59"/>
                  </a:cubicBezTo>
                  <a:cubicBezTo>
                    <a:pt x="24" y="5"/>
                    <a:pt x="24" y="5"/>
                    <a:pt x="24" y="5"/>
                  </a:cubicBezTo>
                  <a:cubicBezTo>
                    <a:pt x="24" y="2"/>
                    <a:pt x="22" y="0"/>
                    <a:pt x="1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9" name="Freeform 139">
              <a:extLst>
                <a:ext uri="{FF2B5EF4-FFF2-40B4-BE49-F238E27FC236}">
                  <a16:creationId xmlns:a16="http://schemas.microsoft.com/office/drawing/2014/main" id="{42A21B91-9587-45E1-B7E3-D8B7618D63D2}"/>
                </a:ext>
              </a:extLst>
            </p:cNvPr>
            <p:cNvSpPr>
              <a:spLocks/>
            </p:cNvSpPr>
            <p:nvPr/>
          </p:nvSpPr>
          <p:spPr bwMode="auto">
            <a:xfrm>
              <a:off x="4146550" y="6411913"/>
              <a:ext cx="73025" cy="204787"/>
            </a:xfrm>
            <a:custGeom>
              <a:avLst/>
              <a:gdLst>
                <a:gd name="T0" fmla="*/ 19 w 24"/>
                <a:gd name="T1" fmla="*/ 0 h 68"/>
                <a:gd name="T2" fmla="*/ 5 w 24"/>
                <a:gd name="T3" fmla="*/ 0 h 68"/>
                <a:gd name="T4" fmla="*/ 0 w 24"/>
                <a:gd name="T5" fmla="*/ 5 h 68"/>
                <a:gd name="T6" fmla="*/ 5 w 24"/>
                <a:gd name="T7" fmla="*/ 10 h 68"/>
                <a:gd name="T8" fmla="*/ 14 w 24"/>
                <a:gd name="T9" fmla="*/ 10 h 68"/>
                <a:gd name="T10" fmla="*/ 14 w 24"/>
                <a:gd name="T11" fmla="*/ 59 h 68"/>
                <a:gd name="T12" fmla="*/ 5 w 24"/>
                <a:gd name="T13" fmla="*/ 59 h 68"/>
                <a:gd name="T14" fmla="*/ 0 w 24"/>
                <a:gd name="T15" fmla="*/ 63 h 68"/>
                <a:gd name="T16" fmla="*/ 5 w 24"/>
                <a:gd name="T17" fmla="*/ 68 h 68"/>
                <a:gd name="T18" fmla="*/ 19 w 24"/>
                <a:gd name="T19" fmla="*/ 68 h 68"/>
                <a:gd name="T20" fmla="*/ 24 w 24"/>
                <a:gd name="T21" fmla="*/ 63 h 68"/>
                <a:gd name="T22" fmla="*/ 24 w 24"/>
                <a:gd name="T23" fmla="*/ 5 h 68"/>
                <a:gd name="T24" fmla="*/ 19 w 24"/>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68">
                  <a:moveTo>
                    <a:pt x="19" y="0"/>
                  </a:moveTo>
                  <a:cubicBezTo>
                    <a:pt x="5" y="0"/>
                    <a:pt x="5" y="0"/>
                    <a:pt x="5" y="0"/>
                  </a:cubicBezTo>
                  <a:cubicBezTo>
                    <a:pt x="2" y="0"/>
                    <a:pt x="0" y="3"/>
                    <a:pt x="0" y="5"/>
                  </a:cubicBezTo>
                  <a:cubicBezTo>
                    <a:pt x="0" y="8"/>
                    <a:pt x="2" y="10"/>
                    <a:pt x="5" y="10"/>
                  </a:cubicBezTo>
                  <a:cubicBezTo>
                    <a:pt x="14" y="10"/>
                    <a:pt x="14" y="10"/>
                    <a:pt x="14" y="10"/>
                  </a:cubicBezTo>
                  <a:cubicBezTo>
                    <a:pt x="14" y="59"/>
                    <a:pt x="14" y="59"/>
                    <a:pt x="14" y="59"/>
                  </a:cubicBezTo>
                  <a:cubicBezTo>
                    <a:pt x="5" y="59"/>
                    <a:pt x="5" y="59"/>
                    <a:pt x="5" y="59"/>
                  </a:cubicBezTo>
                  <a:cubicBezTo>
                    <a:pt x="2" y="59"/>
                    <a:pt x="0" y="61"/>
                    <a:pt x="0" y="63"/>
                  </a:cubicBezTo>
                  <a:cubicBezTo>
                    <a:pt x="0" y="66"/>
                    <a:pt x="2" y="68"/>
                    <a:pt x="5" y="68"/>
                  </a:cubicBezTo>
                  <a:cubicBezTo>
                    <a:pt x="19" y="68"/>
                    <a:pt x="19" y="68"/>
                    <a:pt x="19" y="68"/>
                  </a:cubicBezTo>
                  <a:cubicBezTo>
                    <a:pt x="22" y="68"/>
                    <a:pt x="24" y="66"/>
                    <a:pt x="24" y="63"/>
                  </a:cubicBezTo>
                  <a:cubicBezTo>
                    <a:pt x="24" y="5"/>
                    <a:pt x="24" y="5"/>
                    <a:pt x="24" y="5"/>
                  </a:cubicBezTo>
                  <a:cubicBezTo>
                    <a:pt x="24" y="3"/>
                    <a:pt x="22" y="0"/>
                    <a:pt x="1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20" name="Freeform 140">
              <a:extLst>
                <a:ext uri="{FF2B5EF4-FFF2-40B4-BE49-F238E27FC236}">
                  <a16:creationId xmlns:a16="http://schemas.microsoft.com/office/drawing/2014/main" id="{7A2339EA-8492-4DC4-A452-0941502256D2}"/>
                </a:ext>
              </a:extLst>
            </p:cNvPr>
            <p:cNvSpPr>
              <a:spLocks noEditPoints="1"/>
            </p:cNvSpPr>
            <p:nvPr/>
          </p:nvSpPr>
          <p:spPr bwMode="auto">
            <a:xfrm>
              <a:off x="3689350" y="5978525"/>
              <a:ext cx="328613" cy="328612"/>
            </a:xfrm>
            <a:custGeom>
              <a:avLst/>
              <a:gdLst>
                <a:gd name="T0" fmla="*/ 9 w 109"/>
                <a:gd name="T1" fmla="*/ 109 h 109"/>
                <a:gd name="T2" fmla="*/ 100 w 109"/>
                <a:gd name="T3" fmla="*/ 109 h 109"/>
                <a:gd name="T4" fmla="*/ 109 w 109"/>
                <a:gd name="T5" fmla="*/ 100 h 109"/>
                <a:gd name="T6" fmla="*/ 109 w 109"/>
                <a:gd name="T7" fmla="*/ 88 h 109"/>
                <a:gd name="T8" fmla="*/ 103 w 109"/>
                <a:gd name="T9" fmla="*/ 80 h 109"/>
                <a:gd name="T10" fmla="*/ 71 w 109"/>
                <a:gd name="T11" fmla="*/ 65 h 109"/>
                <a:gd name="T12" fmla="*/ 71 w 109"/>
                <a:gd name="T13" fmla="*/ 63 h 109"/>
                <a:gd name="T14" fmla="*/ 78 w 109"/>
                <a:gd name="T15" fmla="*/ 50 h 109"/>
                <a:gd name="T16" fmla="*/ 82 w 109"/>
                <a:gd name="T17" fmla="*/ 41 h 109"/>
                <a:gd name="T18" fmla="*/ 80 w 109"/>
                <a:gd name="T19" fmla="*/ 34 h 109"/>
                <a:gd name="T20" fmla="*/ 80 w 109"/>
                <a:gd name="T21" fmla="*/ 25 h 109"/>
                <a:gd name="T22" fmla="*/ 54 w 109"/>
                <a:gd name="T23" fmla="*/ 0 h 109"/>
                <a:gd name="T24" fmla="*/ 28 w 109"/>
                <a:gd name="T25" fmla="*/ 25 h 109"/>
                <a:gd name="T26" fmla="*/ 28 w 109"/>
                <a:gd name="T27" fmla="*/ 34 h 109"/>
                <a:gd name="T28" fmla="*/ 27 w 109"/>
                <a:gd name="T29" fmla="*/ 41 h 109"/>
                <a:gd name="T30" fmla="*/ 31 w 109"/>
                <a:gd name="T31" fmla="*/ 50 h 109"/>
                <a:gd name="T32" fmla="*/ 37 w 109"/>
                <a:gd name="T33" fmla="*/ 63 h 109"/>
                <a:gd name="T34" fmla="*/ 37 w 109"/>
                <a:gd name="T35" fmla="*/ 65 h 109"/>
                <a:gd name="T36" fmla="*/ 6 w 109"/>
                <a:gd name="T37" fmla="*/ 80 h 109"/>
                <a:gd name="T38" fmla="*/ 0 w 109"/>
                <a:gd name="T39" fmla="*/ 88 h 109"/>
                <a:gd name="T40" fmla="*/ 0 w 109"/>
                <a:gd name="T41" fmla="*/ 100 h 109"/>
                <a:gd name="T42" fmla="*/ 9 w 109"/>
                <a:gd name="T43" fmla="*/ 109 h 109"/>
                <a:gd name="T44" fmla="*/ 10 w 109"/>
                <a:gd name="T45" fmla="*/ 89 h 109"/>
                <a:gd name="T46" fmla="*/ 47 w 109"/>
                <a:gd name="T47" fmla="*/ 68 h 109"/>
                <a:gd name="T48" fmla="*/ 47 w 109"/>
                <a:gd name="T49" fmla="*/ 66 h 109"/>
                <a:gd name="T50" fmla="*/ 47 w 109"/>
                <a:gd name="T51" fmla="*/ 61 h 109"/>
                <a:gd name="T52" fmla="*/ 46 w 109"/>
                <a:gd name="T53" fmla="*/ 58 h 109"/>
                <a:gd name="T54" fmla="*/ 40 w 109"/>
                <a:gd name="T55" fmla="*/ 46 h 109"/>
                <a:gd name="T56" fmla="*/ 38 w 109"/>
                <a:gd name="T57" fmla="*/ 44 h 109"/>
                <a:gd name="T58" fmla="*/ 36 w 109"/>
                <a:gd name="T59" fmla="*/ 41 h 109"/>
                <a:gd name="T60" fmla="*/ 37 w 109"/>
                <a:gd name="T61" fmla="*/ 39 h 109"/>
                <a:gd name="T62" fmla="*/ 38 w 109"/>
                <a:gd name="T63" fmla="*/ 36 h 109"/>
                <a:gd name="T64" fmla="*/ 38 w 109"/>
                <a:gd name="T65" fmla="*/ 25 h 109"/>
                <a:gd name="T66" fmla="*/ 54 w 109"/>
                <a:gd name="T67" fmla="*/ 10 h 109"/>
                <a:gd name="T68" fmla="*/ 71 w 109"/>
                <a:gd name="T69" fmla="*/ 25 h 109"/>
                <a:gd name="T70" fmla="*/ 71 w 109"/>
                <a:gd name="T71" fmla="*/ 36 h 109"/>
                <a:gd name="T72" fmla="*/ 72 w 109"/>
                <a:gd name="T73" fmla="*/ 39 h 109"/>
                <a:gd name="T74" fmla="*/ 72 w 109"/>
                <a:gd name="T75" fmla="*/ 41 h 109"/>
                <a:gd name="T76" fmla="*/ 71 w 109"/>
                <a:gd name="T77" fmla="*/ 44 h 109"/>
                <a:gd name="T78" fmla="*/ 69 w 109"/>
                <a:gd name="T79" fmla="*/ 46 h 109"/>
                <a:gd name="T80" fmla="*/ 63 w 109"/>
                <a:gd name="T81" fmla="*/ 58 h 109"/>
                <a:gd name="T82" fmla="*/ 62 w 109"/>
                <a:gd name="T83" fmla="*/ 61 h 109"/>
                <a:gd name="T84" fmla="*/ 62 w 109"/>
                <a:gd name="T85" fmla="*/ 66 h 109"/>
                <a:gd name="T86" fmla="*/ 62 w 109"/>
                <a:gd name="T87" fmla="*/ 68 h 109"/>
                <a:gd name="T88" fmla="*/ 99 w 109"/>
                <a:gd name="T89" fmla="*/ 89 h 109"/>
                <a:gd name="T90" fmla="*/ 99 w 109"/>
                <a:gd name="T91" fmla="*/ 99 h 109"/>
                <a:gd name="T92" fmla="*/ 10 w 109"/>
                <a:gd name="T93" fmla="*/ 99 h 109"/>
                <a:gd name="T94" fmla="*/ 10 w 109"/>
                <a:gd name="T95"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109">
                  <a:moveTo>
                    <a:pt x="9" y="109"/>
                  </a:moveTo>
                  <a:cubicBezTo>
                    <a:pt x="100" y="109"/>
                    <a:pt x="100" y="109"/>
                    <a:pt x="100" y="109"/>
                  </a:cubicBezTo>
                  <a:cubicBezTo>
                    <a:pt x="105" y="109"/>
                    <a:pt x="109" y="105"/>
                    <a:pt x="109" y="100"/>
                  </a:cubicBezTo>
                  <a:cubicBezTo>
                    <a:pt x="109" y="88"/>
                    <a:pt x="109" y="88"/>
                    <a:pt x="109" y="88"/>
                  </a:cubicBezTo>
                  <a:cubicBezTo>
                    <a:pt x="109" y="84"/>
                    <a:pt x="106" y="81"/>
                    <a:pt x="103" y="80"/>
                  </a:cubicBezTo>
                  <a:cubicBezTo>
                    <a:pt x="78" y="70"/>
                    <a:pt x="72" y="66"/>
                    <a:pt x="71" y="65"/>
                  </a:cubicBezTo>
                  <a:cubicBezTo>
                    <a:pt x="71" y="63"/>
                    <a:pt x="71" y="63"/>
                    <a:pt x="71" y="63"/>
                  </a:cubicBezTo>
                  <a:cubicBezTo>
                    <a:pt x="74" y="60"/>
                    <a:pt x="77" y="55"/>
                    <a:pt x="78" y="50"/>
                  </a:cubicBezTo>
                  <a:cubicBezTo>
                    <a:pt x="81" y="48"/>
                    <a:pt x="82" y="45"/>
                    <a:pt x="82" y="41"/>
                  </a:cubicBezTo>
                  <a:cubicBezTo>
                    <a:pt x="82" y="39"/>
                    <a:pt x="82" y="36"/>
                    <a:pt x="80" y="34"/>
                  </a:cubicBezTo>
                  <a:cubicBezTo>
                    <a:pt x="80" y="25"/>
                    <a:pt x="80" y="25"/>
                    <a:pt x="80" y="25"/>
                  </a:cubicBezTo>
                  <a:cubicBezTo>
                    <a:pt x="80" y="10"/>
                    <a:pt x="71" y="0"/>
                    <a:pt x="54" y="0"/>
                  </a:cubicBezTo>
                  <a:cubicBezTo>
                    <a:pt x="38" y="0"/>
                    <a:pt x="28" y="10"/>
                    <a:pt x="28" y="25"/>
                  </a:cubicBezTo>
                  <a:cubicBezTo>
                    <a:pt x="28" y="34"/>
                    <a:pt x="28" y="34"/>
                    <a:pt x="28" y="34"/>
                  </a:cubicBezTo>
                  <a:cubicBezTo>
                    <a:pt x="27" y="36"/>
                    <a:pt x="27" y="39"/>
                    <a:pt x="27" y="41"/>
                  </a:cubicBezTo>
                  <a:cubicBezTo>
                    <a:pt x="27" y="45"/>
                    <a:pt x="28" y="48"/>
                    <a:pt x="31" y="50"/>
                  </a:cubicBezTo>
                  <a:cubicBezTo>
                    <a:pt x="32" y="55"/>
                    <a:pt x="34" y="60"/>
                    <a:pt x="37" y="63"/>
                  </a:cubicBezTo>
                  <a:cubicBezTo>
                    <a:pt x="37" y="65"/>
                    <a:pt x="37" y="65"/>
                    <a:pt x="37" y="65"/>
                  </a:cubicBezTo>
                  <a:cubicBezTo>
                    <a:pt x="36" y="66"/>
                    <a:pt x="30" y="71"/>
                    <a:pt x="6" y="80"/>
                  </a:cubicBezTo>
                  <a:cubicBezTo>
                    <a:pt x="2" y="81"/>
                    <a:pt x="0" y="84"/>
                    <a:pt x="0" y="88"/>
                  </a:cubicBezTo>
                  <a:cubicBezTo>
                    <a:pt x="0" y="100"/>
                    <a:pt x="0" y="100"/>
                    <a:pt x="0" y="100"/>
                  </a:cubicBezTo>
                  <a:cubicBezTo>
                    <a:pt x="0" y="105"/>
                    <a:pt x="4" y="109"/>
                    <a:pt x="9" y="109"/>
                  </a:cubicBezTo>
                  <a:close/>
                  <a:moveTo>
                    <a:pt x="10" y="89"/>
                  </a:moveTo>
                  <a:cubicBezTo>
                    <a:pt x="42" y="76"/>
                    <a:pt x="46" y="72"/>
                    <a:pt x="47" y="68"/>
                  </a:cubicBezTo>
                  <a:cubicBezTo>
                    <a:pt x="47" y="67"/>
                    <a:pt x="47" y="67"/>
                    <a:pt x="47" y="66"/>
                  </a:cubicBezTo>
                  <a:cubicBezTo>
                    <a:pt x="47" y="61"/>
                    <a:pt x="47" y="61"/>
                    <a:pt x="47" y="61"/>
                  </a:cubicBezTo>
                  <a:cubicBezTo>
                    <a:pt x="47" y="60"/>
                    <a:pt x="47" y="59"/>
                    <a:pt x="46" y="58"/>
                  </a:cubicBezTo>
                  <a:cubicBezTo>
                    <a:pt x="43" y="55"/>
                    <a:pt x="41" y="51"/>
                    <a:pt x="40" y="46"/>
                  </a:cubicBezTo>
                  <a:cubicBezTo>
                    <a:pt x="39" y="45"/>
                    <a:pt x="39" y="44"/>
                    <a:pt x="38" y="44"/>
                  </a:cubicBezTo>
                  <a:cubicBezTo>
                    <a:pt x="37" y="43"/>
                    <a:pt x="36" y="42"/>
                    <a:pt x="36" y="41"/>
                  </a:cubicBezTo>
                  <a:cubicBezTo>
                    <a:pt x="36" y="40"/>
                    <a:pt x="37" y="39"/>
                    <a:pt x="37" y="39"/>
                  </a:cubicBezTo>
                  <a:cubicBezTo>
                    <a:pt x="38" y="38"/>
                    <a:pt x="38" y="37"/>
                    <a:pt x="38" y="36"/>
                  </a:cubicBezTo>
                  <a:cubicBezTo>
                    <a:pt x="38" y="25"/>
                    <a:pt x="38" y="25"/>
                    <a:pt x="38" y="25"/>
                  </a:cubicBezTo>
                  <a:cubicBezTo>
                    <a:pt x="38" y="15"/>
                    <a:pt x="44" y="10"/>
                    <a:pt x="54" y="10"/>
                  </a:cubicBezTo>
                  <a:cubicBezTo>
                    <a:pt x="65" y="10"/>
                    <a:pt x="71" y="15"/>
                    <a:pt x="71" y="25"/>
                  </a:cubicBezTo>
                  <a:cubicBezTo>
                    <a:pt x="71" y="36"/>
                    <a:pt x="71" y="36"/>
                    <a:pt x="71" y="36"/>
                  </a:cubicBezTo>
                  <a:cubicBezTo>
                    <a:pt x="71" y="37"/>
                    <a:pt x="71" y="38"/>
                    <a:pt x="72" y="39"/>
                  </a:cubicBezTo>
                  <a:cubicBezTo>
                    <a:pt x="72" y="39"/>
                    <a:pt x="72" y="40"/>
                    <a:pt x="72" y="41"/>
                  </a:cubicBezTo>
                  <a:cubicBezTo>
                    <a:pt x="72" y="42"/>
                    <a:pt x="72" y="43"/>
                    <a:pt x="71" y="44"/>
                  </a:cubicBezTo>
                  <a:cubicBezTo>
                    <a:pt x="70" y="44"/>
                    <a:pt x="69" y="45"/>
                    <a:pt x="69" y="46"/>
                  </a:cubicBezTo>
                  <a:cubicBezTo>
                    <a:pt x="68" y="51"/>
                    <a:pt x="66" y="55"/>
                    <a:pt x="63" y="58"/>
                  </a:cubicBezTo>
                  <a:cubicBezTo>
                    <a:pt x="62" y="59"/>
                    <a:pt x="62" y="60"/>
                    <a:pt x="62" y="61"/>
                  </a:cubicBezTo>
                  <a:cubicBezTo>
                    <a:pt x="62" y="66"/>
                    <a:pt x="62" y="66"/>
                    <a:pt x="62" y="66"/>
                  </a:cubicBezTo>
                  <a:cubicBezTo>
                    <a:pt x="62" y="67"/>
                    <a:pt x="62" y="67"/>
                    <a:pt x="62" y="68"/>
                  </a:cubicBezTo>
                  <a:cubicBezTo>
                    <a:pt x="63" y="72"/>
                    <a:pt x="67" y="76"/>
                    <a:pt x="99" y="89"/>
                  </a:cubicBezTo>
                  <a:cubicBezTo>
                    <a:pt x="99" y="99"/>
                    <a:pt x="99" y="99"/>
                    <a:pt x="99" y="99"/>
                  </a:cubicBezTo>
                  <a:cubicBezTo>
                    <a:pt x="10" y="99"/>
                    <a:pt x="10" y="99"/>
                    <a:pt x="10" y="99"/>
                  </a:cubicBezTo>
                  <a:lnTo>
                    <a:pt x="10" y="89"/>
                  </a:ln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grpSp>
      <p:grpSp>
        <p:nvGrpSpPr>
          <p:cNvPr id="6" name="Group 5">
            <a:extLst>
              <a:ext uri="{FF2B5EF4-FFF2-40B4-BE49-F238E27FC236}">
                <a16:creationId xmlns:a16="http://schemas.microsoft.com/office/drawing/2014/main" id="{B84BABAD-889D-4380-9C39-9097F3AEB2D7}"/>
              </a:ext>
            </a:extLst>
          </p:cNvPr>
          <p:cNvGrpSpPr/>
          <p:nvPr/>
        </p:nvGrpSpPr>
        <p:grpSpPr>
          <a:xfrm>
            <a:off x="5198135" y="2450986"/>
            <a:ext cx="6477988" cy="3074999"/>
            <a:chOff x="5198135" y="2450986"/>
            <a:chExt cx="6477988" cy="3074999"/>
          </a:xfrm>
        </p:grpSpPr>
        <p:sp>
          <p:nvSpPr>
            <p:cNvPr id="2" name="TextBox 1">
              <a:extLst>
                <a:ext uri="{FF2B5EF4-FFF2-40B4-BE49-F238E27FC236}">
                  <a16:creationId xmlns:a16="http://schemas.microsoft.com/office/drawing/2014/main" id="{3DCBA7B9-816F-480F-912D-B98D3357CE2A}"/>
                </a:ext>
              </a:extLst>
            </p:cNvPr>
            <p:cNvSpPr txBox="1"/>
            <p:nvPr/>
          </p:nvSpPr>
          <p:spPr>
            <a:xfrm>
              <a:off x="5230781" y="2455082"/>
              <a:ext cx="3149425"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Mackenzie Reathaford</a:t>
              </a:r>
            </a:p>
            <a:p>
              <a:r>
                <a:rPr lang="en-US" dirty="0">
                  <a:latin typeface="Arial" panose="020B0604020202020204" pitchFamily="34" charset="0"/>
                  <a:cs typeface="Arial" panose="020B0604020202020204" pitchFamily="34" charset="0"/>
                  <a:hlinkClick r:id="rId2"/>
                </a:rPr>
                <a:t>mreathaford@sco.Idaho.gov</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208-334-3100 </a:t>
              </a:r>
            </a:p>
          </p:txBody>
        </p:sp>
        <p:sp>
          <p:nvSpPr>
            <p:cNvPr id="9" name="TextBox 8">
              <a:extLst>
                <a:ext uri="{FF2B5EF4-FFF2-40B4-BE49-F238E27FC236}">
                  <a16:creationId xmlns:a16="http://schemas.microsoft.com/office/drawing/2014/main" id="{1572D9E7-B66E-45FB-9B80-93AC382A16EE}"/>
                </a:ext>
              </a:extLst>
            </p:cNvPr>
            <p:cNvSpPr txBox="1"/>
            <p:nvPr/>
          </p:nvSpPr>
          <p:spPr>
            <a:xfrm>
              <a:off x="6687723" y="5156653"/>
              <a:ext cx="306781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Luma: </a:t>
              </a:r>
              <a:r>
                <a:rPr lang="en-US" u="sng" dirty="0">
                  <a:latin typeface="Arial" panose="020B0604020202020204" pitchFamily="34" charset="0"/>
                  <a:cs typeface="Arial" panose="020B0604020202020204" pitchFamily="34" charset="0"/>
                  <a:hlinkClick r:id="rId3"/>
                </a:rPr>
                <a:t>luma@sco.idaho.gov</a:t>
              </a: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9816E2E-A978-40DF-B050-B8A910D5F523}"/>
                </a:ext>
              </a:extLst>
            </p:cNvPr>
            <p:cNvSpPr txBox="1"/>
            <p:nvPr/>
          </p:nvSpPr>
          <p:spPr>
            <a:xfrm>
              <a:off x="5230782" y="4260052"/>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Heath Ribordy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4"/>
                </a:rPr>
                <a:t>hribordy@sco.Idaho.gov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CBB48C5-C0FA-4FC6-BD21-BFF41143D628}"/>
                </a:ext>
              </a:extLst>
            </p:cNvPr>
            <p:cNvSpPr txBox="1"/>
            <p:nvPr/>
          </p:nvSpPr>
          <p:spPr>
            <a:xfrm>
              <a:off x="8608304" y="3466015"/>
              <a:ext cx="3067819"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Danielle Blackmer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5"/>
                </a:rPr>
                <a:t>dblackmer@sco.Idaho.gov</a:t>
              </a:r>
              <a:r>
                <a:rPr lang="en-US" dirty="0">
                  <a:latin typeface="Arial" panose="020B0604020202020204" pitchFamily="34" charset="0"/>
                  <a:cs typeface="Arial" panose="020B0604020202020204" pitchFamily="34" charset="0"/>
                </a:rPr>
                <a:t> </a:t>
              </a:r>
            </a:p>
            <a:p>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D735BF0-E91D-4234-924C-08701AF9C1AE}"/>
                </a:ext>
              </a:extLst>
            </p:cNvPr>
            <p:cNvSpPr txBox="1"/>
            <p:nvPr/>
          </p:nvSpPr>
          <p:spPr>
            <a:xfrm>
              <a:off x="5198135" y="3466015"/>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Chris Lehosit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6"/>
                </a:rPr>
                <a:t>clehosit@sco.Idaho.gov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79DFCFE-1246-4DB0-95DC-3242CD38A8FD}"/>
                </a:ext>
              </a:extLst>
            </p:cNvPr>
            <p:cNvSpPr txBox="1"/>
            <p:nvPr/>
          </p:nvSpPr>
          <p:spPr>
            <a:xfrm>
              <a:off x="8630467" y="4260052"/>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Tina	Fuller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7"/>
                </a:rPr>
                <a:t>tfuller@sco.Idaho.gov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FDE9C22-7BCB-42F7-94F8-302E3B225954}"/>
                </a:ext>
              </a:extLst>
            </p:cNvPr>
            <p:cNvSpPr txBox="1"/>
            <p:nvPr/>
          </p:nvSpPr>
          <p:spPr>
            <a:xfrm>
              <a:off x="8608304" y="2450986"/>
              <a:ext cx="282591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Alex Doench </a:t>
              </a:r>
            </a:p>
            <a:p>
              <a:r>
                <a:rPr lang="en-US" dirty="0">
                  <a:latin typeface="Arial" panose="020B0604020202020204" pitchFamily="34" charset="0"/>
                  <a:cs typeface="Arial" panose="020B0604020202020204" pitchFamily="34" charset="0"/>
                  <a:hlinkClick r:id="rId8"/>
                </a:rPr>
                <a:t>adoench@sco.Idaho.gov</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208-332-8841</a:t>
              </a:r>
            </a:p>
          </p:txBody>
        </p:sp>
      </p:grpSp>
    </p:spTree>
    <p:extLst>
      <p:ext uri="{BB962C8B-B14F-4D97-AF65-F5344CB8AC3E}">
        <p14:creationId xmlns:p14="http://schemas.microsoft.com/office/powerpoint/2010/main" val="328595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E769115-D197-4503-8218-00031F51DB1F}"/>
              </a:ext>
            </a:extLst>
          </p:cNvPr>
          <p:cNvSpPr>
            <a:spLocks noGrp="1"/>
          </p:cNvSpPr>
          <p:nvPr>
            <p:ph idx="1"/>
          </p:nvPr>
        </p:nvSpPr>
        <p:spPr>
          <a:xfrm>
            <a:off x="4783749" y="2026693"/>
            <a:ext cx="6492240" cy="1084807"/>
          </a:xfrm>
        </p:spPr>
        <p:txBody>
          <a:bodyPr>
            <a:noAutofit/>
          </a:bodyPr>
          <a:lstStyle/>
          <a:p>
            <a:pPr algn="ctr"/>
            <a:r>
              <a:rPr lang="en-US" sz="4500" dirty="0">
                <a:solidFill>
                  <a:srgbClr val="092F57"/>
                </a:solidFill>
              </a:rPr>
              <a:t>New Luma </a:t>
            </a:r>
          </a:p>
          <a:p>
            <a:pPr algn="ctr"/>
            <a:r>
              <a:rPr lang="en-US" sz="4500" dirty="0">
                <a:solidFill>
                  <a:srgbClr val="092F57"/>
                </a:solidFill>
              </a:rPr>
              <a:t>Team Members</a:t>
            </a:r>
          </a:p>
        </p:txBody>
      </p:sp>
      <p:cxnSp>
        <p:nvCxnSpPr>
          <p:cNvPr id="6" name="Straight Connector 5">
            <a:extLst>
              <a:ext uri="{FF2B5EF4-FFF2-40B4-BE49-F238E27FC236}">
                <a16:creationId xmlns:a16="http://schemas.microsoft.com/office/drawing/2014/main" id="{4F93E7AC-6697-4A6E-9726-C757A8901EFC}"/>
              </a:ext>
            </a:extLst>
          </p:cNvPr>
          <p:cNvCxnSpPr>
            <a:cxnSpLocks/>
          </p:cNvCxnSpPr>
          <p:nvPr/>
        </p:nvCxnSpPr>
        <p:spPr>
          <a:xfrm>
            <a:off x="5039019" y="3605800"/>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reeform 27">
            <a:extLst>
              <a:ext uri="{FF2B5EF4-FFF2-40B4-BE49-F238E27FC236}">
                <a16:creationId xmlns:a16="http://schemas.microsoft.com/office/drawing/2014/main" id="{43A42ED6-0181-4953-886D-71805B66A85F}"/>
              </a:ext>
            </a:extLst>
          </p:cNvPr>
          <p:cNvSpPr>
            <a:spLocks noEditPoints="1"/>
          </p:cNvSpPr>
          <p:nvPr/>
        </p:nvSpPr>
        <p:spPr bwMode="auto">
          <a:xfrm>
            <a:off x="807405" y="2415869"/>
            <a:ext cx="2456300" cy="1391261"/>
          </a:xfrm>
          <a:custGeom>
            <a:avLst/>
            <a:gdLst>
              <a:gd name="T0" fmla="*/ 159 w 545"/>
              <a:gd name="T1" fmla="*/ 219 h 276"/>
              <a:gd name="T2" fmla="*/ 271 w 545"/>
              <a:gd name="T3" fmla="*/ 212 h 276"/>
              <a:gd name="T4" fmla="*/ 299 w 545"/>
              <a:gd name="T5" fmla="*/ 187 h 276"/>
              <a:gd name="T6" fmla="*/ 292 w 545"/>
              <a:gd name="T7" fmla="*/ 239 h 276"/>
              <a:gd name="T8" fmla="*/ 407 w 545"/>
              <a:gd name="T9" fmla="*/ 228 h 276"/>
              <a:gd name="T10" fmla="*/ 338 w 545"/>
              <a:gd name="T11" fmla="*/ 77 h 276"/>
              <a:gd name="T12" fmla="*/ 330 w 545"/>
              <a:gd name="T13" fmla="*/ 133 h 276"/>
              <a:gd name="T14" fmla="*/ 229 w 545"/>
              <a:gd name="T15" fmla="*/ 133 h 276"/>
              <a:gd name="T16" fmla="*/ 221 w 545"/>
              <a:gd name="T17" fmla="*/ 77 h 276"/>
              <a:gd name="T18" fmla="*/ 247 w 545"/>
              <a:gd name="T19" fmla="*/ 70 h 276"/>
              <a:gd name="T20" fmla="*/ 312 w 545"/>
              <a:gd name="T21" fmla="*/ 70 h 276"/>
              <a:gd name="T22" fmla="*/ 328 w 545"/>
              <a:gd name="T23" fmla="*/ 85 h 276"/>
              <a:gd name="T24" fmla="*/ 322 w 545"/>
              <a:gd name="T25" fmla="*/ 127 h 276"/>
              <a:gd name="T26" fmla="*/ 237 w 545"/>
              <a:gd name="T27" fmla="*/ 127 h 276"/>
              <a:gd name="T28" fmla="*/ 231 w 545"/>
              <a:gd name="T29" fmla="*/ 85 h 276"/>
              <a:gd name="T30" fmla="*/ 445 w 545"/>
              <a:gd name="T31" fmla="*/ 47 h 276"/>
              <a:gd name="T32" fmla="*/ 477 w 545"/>
              <a:gd name="T33" fmla="*/ 114 h 276"/>
              <a:gd name="T34" fmla="*/ 407 w 545"/>
              <a:gd name="T35" fmla="*/ 174 h 276"/>
              <a:gd name="T36" fmla="*/ 371 w 545"/>
              <a:gd name="T37" fmla="*/ 91 h 276"/>
              <a:gd name="T38" fmla="*/ 445 w 545"/>
              <a:gd name="T39" fmla="*/ 47 h 276"/>
              <a:gd name="T40" fmla="*/ 449 w 545"/>
              <a:gd name="T41" fmla="*/ 81 h 276"/>
              <a:gd name="T42" fmla="*/ 457 w 545"/>
              <a:gd name="T43" fmla="*/ 97 h 276"/>
              <a:gd name="T44" fmla="*/ 469 w 545"/>
              <a:gd name="T45" fmla="*/ 113 h 276"/>
              <a:gd name="T46" fmla="*/ 436 w 545"/>
              <a:gd name="T47" fmla="*/ 166 h 276"/>
              <a:gd name="T48" fmla="*/ 383 w 545"/>
              <a:gd name="T49" fmla="*/ 131 h 276"/>
              <a:gd name="T50" fmla="*/ 384 w 545"/>
              <a:gd name="T51" fmla="*/ 100 h 276"/>
              <a:gd name="T52" fmla="*/ 358 w 545"/>
              <a:gd name="T53" fmla="*/ 183 h 276"/>
              <a:gd name="T54" fmla="*/ 437 w 545"/>
              <a:gd name="T55" fmla="*/ 190 h 276"/>
              <a:gd name="T56" fmla="*/ 541 w 545"/>
              <a:gd name="T57" fmla="*/ 230 h 276"/>
              <a:gd name="T58" fmla="*/ 414 w 545"/>
              <a:gd name="T59" fmla="*/ 224 h 276"/>
              <a:gd name="T60" fmla="*/ 358 w 545"/>
              <a:gd name="T61" fmla="*/ 183 h 276"/>
              <a:gd name="T62" fmla="*/ 62 w 545"/>
              <a:gd name="T63" fmla="*/ 84 h 276"/>
              <a:gd name="T64" fmla="*/ 82 w 545"/>
              <a:gd name="T65" fmla="*/ 160 h 276"/>
              <a:gd name="T66" fmla="*/ 95 w 545"/>
              <a:gd name="T67" fmla="*/ 158 h 276"/>
              <a:gd name="T68" fmla="*/ 149 w 545"/>
              <a:gd name="T69" fmla="*/ 158 h 276"/>
              <a:gd name="T70" fmla="*/ 162 w 545"/>
              <a:gd name="T71" fmla="*/ 160 h 276"/>
              <a:gd name="T72" fmla="*/ 183 w 545"/>
              <a:gd name="T73" fmla="*/ 84 h 276"/>
              <a:gd name="T74" fmla="*/ 139 w 545"/>
              <a:gd name="T75" fmla="*/ 34 h 276"/>
              <a:gd name="T76" fmla="*/ 139 w 545"/>
              <a:gd name="T77" fmla="*/ 73 h 276"/>
              <a:gd name="T78" fmla="*/ 90 w 545"/>
              <a:gd name="T79" fmla="*/ 137 h 276"/>
              <a:gd name="T80" fmla="*/ 155 w 545"/>
              <a:gd name="T81" fmla="*/ 137 h 276"/>
              <a:gd name="T82" fmla="*/ 139 w 545"/>
              <a:gd name="T83" fmla="*/ 73 h 276"/>
              <a:gd name="T84" fmla="*/ 37 w 545"/>
              <a:gd name="T85" fmla="*/ 192 h 276"/>
              <a:gd name="T86" fmla="*/ 164 w 545"/>
              <a:gd name="T87" fmla="*/ 166 h 276"/>
              <a:gd name="T88" fmla="*/ 152 w 545"/>
              <a:gd name="T89" fmla="*/ 2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276">
                <a:moveTo>
                  <a:pt x="135" y="276"/>
                </a:moveTo>
                <a:cubicBezTo>
                  <a:pt x="137" y="261"/>
                  <a:pt x="144" y="243"/>
                  <a:pt x="151" y="230"/>
                </a:cubicBezTo>
                <a:cubicBezTo>
                  <a:pt x="154" y="226"/>
                  <a:pt x="156" y="223"/>
                  <a:pt x="159" y="219"/>
                </a:cubicBezTo>
                <a:cubicBezTo>
                  <a:pt x="185" y="186"/>
                  <a:pt x="212" y="197"/>
                  <a:pt x="236" y="179"/>
                </a:cubicBezTo>
                <a:cubicBezTo>
                  <a:pt x="245" y="201"/>
                  <a:pt x="251" y="219"/>
                  <a:pt x="268" y="239"/>
                </a:cubicBezTo>
                <a:cubicBezTo>
                  <a:pt x="271" y="212"/>
                  <a:pt x="271" y="212"/>
                  <a:pt x="271" y="212"/>
                </a:cubicBezTo>
                <a:cubicBezTo>
                  <a:pt x="261" y="194"/>
                  <a:pt x="261" y="194"/>
                  <a:pt x="261" y="194"/>
                </a:cubicBezTo>
                <a:cubicBezTo>
                  <a:pt x="260" y="192"/>
                  <a:pt x="259" y="189"/>
                  <a:pt x="261" y="187"/>
                </a:cubicBezTo>
                <a:cubicBezTo>
                  <a:pt x="270" y="192"/>
                  <a:pt x="289" y="192"/>
                  <a:pt x="299" y="187"/>
                </a:cubicBezTo>
                <a:cubicBezTo>
                  <a:pt x="299" y="189"/>
                  <a:pt x="299" y="192"/>
                  <a:pt x="299" y="193"/>
                </a:cubicBezTo>
                <a:cubicBezTo>
                  <a:pt x="288" y="212"/>
                  <a:pt x="288" y="212"/>
                  <a:pt x="288" y="212"/>
                </a:cubicBezTo>
                <a:cubicBezTo>
                  <a:pt x="292" y="239"/>
                  <a:pt x="292" y="239"/>
                  <a:pt x="292" y="239"/>
                </a:cubicBezTo>
                <a:cubicBezTo>
                  <a:pt x="308" y="219"/>
                  <a:pt x="314" y="201"/>
                  <a:pt x="323" y="179"/>
                </a:cubicBezTo>
                <a:cubicBezTo>
                  <a:pt x="346" y="195"/>
                  <a:pt x="374" y="186"/>
                  <a:pt x="400" y="219"/>
                </a:cubicBezTo>
                <a:cubicBezTo>
                  <a:pt x="403" y="222"/>
                  <a:pt x="405" y="225"/>
                  <a:pt x="407" y="228"/>
                </a:cubicBezTo>
                <a:cubicBezTo>
                  <a:pt x="416" y="243"/>
                  <a:pt x="420" y="259"/>
                  <a:pt x="422" y="276"/>
                </a:cubicBezTo>
                <a:cubicBezTo>
                  <a:pt x="135" y="276"/>
                  <a:pt x="135" y="276"/>
                  <a:pt x="135" y="276"/>
                </a:cubicBezTo>
                <a:close/>
                <a:moveTo>
                  <a:pt x="338" y="77"/>
                </a:moveTo>
                <a:cubicBezTo>
                  <a:pt x="338" y="78"/>
                  <a:pt x="338" y="80"/>
                  <a:pt x="338" y="81"/>
                </a:cubicBezTo>
                <a:cubicBezTo>
                  <a:pt x="343" y="87"/>
                  <a:pt x="343" y="99"/>
                  <a:pt x="342" y="106"/>
                </a:cubicBezTo>
                <a:cubicBezTo>
                  <a:pt x="341" y="114"/>
                  <a:pt x="338" y="128"/>
                  <a:pt x="330" y="133"/>
                </a:cubicBezTo>
                <a:cubicBezTo>
                  <a:pt x="325" y="152"/>
                  <a:pt x="314" y="169"/>
                  <a:pt x="295" y="177"/>
                </a:cubicBezTo>
                <a:cubicBezTo>
                  <a:pt x="285" y="182"/>
                  <a:pt x="274" y="182"/>
                  <a:pt x="264" y="177"/>
                </a:cubicBezTo>
                <a:cubicBezTo>
                  <a:pt x="245" y="169"/>
                  <a:pt x="234" y="152"/>
                  <a:pt x="229" y="133"/>
                </a:cubicBezTo>
                <a:cubicBezTo>
                  <a:pt x="221" y="128"/>
                  <a:pt x="218" y="114"/>
                  <a:pt x="217" y="106"/>
                </a:cubicBezTo>
                <a:cubicBezTo>
                  <a:pt x="216" y="99"/>
                  <a:pt x="216" y="87"/>
                  <a:pt x="221" y="81"/>
                </a:cubicBezTo>
                <a:cubicBezTo>
                  <a:pt x="221" y="80"/>
                  <a:pt x="221" y="78"/>
                  <a:pt x="221" y="77"/>
                </a:cubicBezTo>
                <a:cubicBezTo>
                  <a:pt x="221" y="0"/>
                  <a:pt x="338" y="0"/>
                  <a:pt x="338" y="77"/>
                </a:cubicBezTo>
                <a:close/>
                <a:moveTo>
                  <a:pt x="240" y="89"/>
                </a:moveTo>
                <a:cubicBezTo>
                  <a:pt x="241" y="81"/>
                  <a:pt x="243" y="72"/>
                  <a:pt x="247" y="70"/>
                </a:cubicBezTo>
                <a:cubicBezTo>
                  <a:pt x="250" y="69"/>
                  <a:pt x="253" y="71"/>
                  <a:pt x="256" y="73"/>
                </a:cubicBezTo>
                <a:cubicBezTo>
                  <a:pt x="269" y="85"/>
                  <a:pt x="290" y="85"/>
                  <a:pt x="303" y="73"/>
                </a:cubicBezTo>
                <a:cubicBezTo>
                  <a:pt x="306" y="71"/>
                  <a:pt x="309" y="69"/>
                  <a:pt x="312" y="70"/>
                </a:cubicBezTo>
                <a:cubicBezTo>
                  <a:pt x="316" y="72"/>
                  <a:pt x="318" y="81"/>
                  <a:pt x="319" y="89"/>
                </a:cubicBezTo>
                <a:cubicBezTo>
                  <a:pt x="320" y="93"/>
                  <a:pt x="322" y="93"/>
                  <a:pt x="323" y="91"/>
                </a:cubicBezTo>
                <a:cubicBezTo>
                  <a:pt x="325" y="87"/>
                  <a:pt x="327" y="85"/>
                  <a:pt x="328" y="85"/>
                </a:cubicBezTo>
                <a:cubicBezTo>
                  <a:pt x="332" y="85"/>
                  <a:pt x="334" y="94"/>
                  <a:pt x="333" y="105"/>
                </a:cubicBezTo>
                <a:cubicBezTo>
                  <a:pt x="332" y="117"/>
                  <a:pt x="328" y="126"/>
                  <a:pt x="324" y="126"/>
                </a:cubicBezTo>
                <a:cubicBezTo>
                  <a:pt x="323" y="126"/>
                  <a:pt x="323" y="126"/>
                  <a:pt x="322" y="127"/>
                </a:cubicBezTo>
                <a:cubicBezTo>
                  <a:pt x="318" y="148"/>
                  <a:pt x="308" y="163"/>
                  <a:pt x="292" y="169"/>
                </a:cubicBezTo>
                <a:cubicBezTo>
                  <a:pt x="284" y="173"/>
                  <a:pt x="275" y="173"/>
                  <a:pt x="267" y="169"/>
                </a:cubicBezTo>
                <a:cubicBezTo>
                  <a:pt x="251" y="163"/>
                  <a:pt x="241" y="148"/>
                  <a:pt x="237" y="127"/>
                </a:cubicBezTo>
                <a:cubicBezTo>
                  <a:pt x="237" y="126"/>
                  <a:pt x="236" y="126"/>
                  <a:pt x="235" y="126"/>
                </a:cubicBezTo>
                <a:cubicBezTo>
                  <a:pt x="231" y="126"/>
                  <a:pt x="227" y="117"/>
                  <a:pt x="226" y="105"/>
                </a:cubicBezTo>
                <a:cubicBezTo>
                  <a:pt x="225" y="94"/>
                  <a:pt x="227" y="85"/>
                  <a:pt x="231" y="85"/>
                </a:cubicBezTo>
                <a:cubicBezTo>
                  <a:pt x="232" y="85"/>
                  <a:pt x="234" y="87"/>
                  <a:pt x="236" y="91"/>
                </a:cubicBezTo>
                <a:cubicBezTo>
                  <a:pt x="237" y="93"/>
                  <a:pt x="239" y="93"/>
                  <a:pt x="240" y="89"/>
                </a:cubicBezTo>
                <a:close/>
                <a:moveTo>
                  <a:pt x="445" y="47"/>
                </a:moveTo>
                <a:cubicBezTo>
                  <a:pt x="458" y="47"/>
                  <a:pt x="465" y="55"/>
                  <a:pt x="469" y="64"/>
                </a:cubicBezTo>
                <a:cubicBezTo>
                  <a:pt x="472" y="72"/>
                  <a:pt x="474" y="82"/>
                  <a:pt x="473" y="91"/>
                </a:cubicBezTo>
                <a:cubicBezTo>
                  <a:pt x="477" y="97"/>
                  <a:pt x="477" y="108"/>
                  <a:pt x="477" y="114"/>
                </a:cubicBezTo>
                <a:cubicBezTo>
                  <a:pt x="476" y="121"/>
                  <a:pt x="473" y="134"/>
                  <a:pt x="466" y="138"/>
                </a:cubicBezTo>
                <a:cubicBezTo>
                  <a:pt x="463" y="152"/>
                  <a:pt x="452" y="165"/>
                  <a:pt x="439" y="173"/>
                </a:cubicBezTo>
                <a:cubicBezTo>
                  <a:pt x="429" y="179"/>
                  <a:pt x="417" y="180"/>
                  <a:pt x="407" y="174"/>
                </a:cubicBezTo>
                <a:cubicBezTo>
                  <a:pt x="393" y="166"/>
                  <a:pt x="382" y="152"/>
                  <a:pt x="378" y="138"/>
                </a:cubicBezTo>
                <a:cubicBezTo>
                  <a:pt x="371" y="134"/>
                  <a:pt x="368" y="121"/>
                  <a:pt x="368" y="114"/>
                </a:cubicBezTo>
                <a:cubicBezTo>
                  <a:pt x="367" y="108"/>
                  <a:pt x="367" y="97"/>
                  <a:pt x="371" y="91"/>
                </a:cubicBezTo>
                <a:cubicBezTo>
                  <a:pt x="371" y="78"/>
                  <a:pt x="373" y="62"/>
                  <a:pt x="383" y="52"/>
                </a:cubicBezTo>
                <a:cubicBezTo>
                  <a:pt x="398" y="38"/>
                  <a:pt x="429" y="35"/>
                  <a:pt x="442" y="46"/>
                </a:cubicBezTo>
                <a:cubicBezTo>
                  <a:pt x="443" y="47"/>
                  <a:pt x="443" y="47"/>
                  <a:pt x="445" y="47"/>
                </a:cubicBezTo>
                <a:close/>
                <a:moveTo>
                  <a:pt x="388" y="93"/>
                </a:moveTo>
                <a:cubicBezTo>
                  <a:pt x="388" y="89"/>
                  <a:pt x="389" y="89"/>
                  <a:pt x="392" y="90"/>
                </a:cubicBezTo>
                <a:cubicBezTo>
                  <a:pt x="401" y="93"/>
                  <a:pt x="440" y="85"/>
                  <a:pt x="449" y="81"/>
                </a:cubicBezTo>
                <a:cubicBezTo>
                  <a:pt x="451" y="81"/>
                  <a:pt x="452" y="80"/>
                  <a:pt x="454" y="82"/>
                </a:cubicBezTo>
                <a:cubicBezTo>
                  <a:pt x="455" y="83"/>
                  <a:pt x="455" y="84"/>
                  <a:pt x="455" y="85"/>
                </a:cubicBezTo>
                <a:cubicBezTo>
                  <a:pt x="456" y="89"/>
                  <a:pt x="457" y="93"/>
                  <a:pt x="457" y="97"/>
                </a:cubicBezTo>
                <a:cubicBezTo>
                  <a:pt x="457" y="102"/>
                  <a:pt x="458" y="103"/>
                  <a:pt x="461" y="98"/>
                </a:cubicBezTo>
                <a:cubicBezTo>
                  <a:pt x="462" y="96"/>
                  <a:pt x="464" y="94"/>
                  <a:pt x="465" y="94"/>
                </a:cubicBezTo>
                <a:cubicBezTo>
                  <a:pt x="468" y="94"/>
                  <a:pt x="470" y="103"/>
                  <a:pt x="469" y="113"/>
                </a:cubicBezTo>
                <a:cubicBezTo>
                  <a:pt x="468" y="123"/>
                  <a:pt x="465" y="131"/>
                  <a:pt x="461" y="131"/>
                </a:cubicBezTo>
                <a:cubicBezTo>
                  <a:pt x="460" y="131"/>
                  <a:pt x="460" y="132"/>
                  <a:pt x="460" y="133"/>
                </a:cubicBezTo>
                <a:cubicBezTo>
                  <a:pt x="457" y="147"/>
                  <a:pt x="447" y="160"/>
                  <a:pt x="436" y="166"/>
                </a:cubicBezTo>
                <a:cubicBezTo>
                  <a:pt x="426" y="171"/>
                  <a:pt x="420" y="172"/>
                  <a:pt x="410" y="166"/>
                </a:cubicBezTo>
                <a:cubicBezTo>
                  <a:pt x="398" y="160"/>
                  <a:pt x="388" y="147"/>
                  <a:pt x="385" y="133"/>
                </a:cubicBezTo>
                <a:cubicBezTo>
                  <a:pt x="385" y="132"/>
                  <a:pt x="384" y="131"/>
                  <a:pt x="383" y="131"/>
                </a:cubicBezTo>
                <a:cubicBezTo>
                  <a:pt x="380" y="131"/>
                  <a:pt x="376" y="123"/>
                  <a:pt x="375" y="113"/>
                </a:cubicBezTo>
                <a:cubicBezTo>
                  <a:pt x="374" y="103"/>
                  <a:pt x="376" y="94"/>
                  <a:pt x="379" y="94"/>
                </a:cubicBezTo>
                <a:cubicBezTo>
                  <a:pt x="381" y="94"/>
                  <a:pt x="383" y="96"/>
                  <a:pt x="384" y="100"/>
                </a:cubicBezTo>
                <a:cubicBezTo>
                  <a:pt x="385" y="101"/>
                  <a:pt x="387" y="103"/>
                  <a:pt x="387" y="101"/>
                </a:cubicBezTo>
                <a:cubicBezTo>
                  <a:pt x="388" y="100"/>
                  <a:pt x="388" y="94"/>
                  <a:pt x="388" y="93"/>
                </a:cubicBezTo>
                <a:close/>
                <a:moveTo>
                  <a:pt x="358" y="183"/>
                </a:moveTo>
                <a:cubicBezTo>
                  <a:pt x="367" y="180"/>
                  <a:pt x="376" y="178"/>
                  <a:pt x="385" y="171"/>
                </a:cubicBezTo>
                <a:cubicBezTo>
                  <a:pt x="391" y="179"/>
                  <a:pt x="398" y="187"/>
                  <a:pt x="408" y="190"/>
                </a:cubicBezTo>
                <a:cubicBezTo>
                  <a:pt x="415" y="193"/>
                  <a:pt x="429" y="193"/>
                  <a:pt x="437" y="190"/>
                </a:cubicBezTo>
                <a:cubicBezTo>
                  <a:pt x="446" y="187"/>
                  <a:pt x="454" y="179"/>
                  <a:pt x="460" y="171"/>
                </a:cubicBezTo>
                <a:cubicBezTo>
                  <a:pt x="474" y="182"/>
                  <a:pt x="490" y="181"/>
                  <a:pt x="507" y="190"/>
                </a:cubicBezTo>
                <a:cubicBezTo>
                  <a:pt x="523" y="198"/>
                  <a:pt x="534" y="214"/>
                  <a:pt x="541" y="230"/>
                </a:cubicBezTo>
                <a:cubicBezTo>
                  <a:pt x="543" y="235"/>
                  <a:pt x="545" y="239"/>
                  <a:pt x="544" y="241"/>
                </a:cubicBezTo>
                <a:cubicBezTo>
                  <a:pt x="423" y="241"/>
                  <a:pt x="423" y="241"/>
                  <a:pt x="423" y="241"/>
                </a:cubicBezTo>
                <a:cubicBezTo>
                  <a:pt x="421" y="235"/>
                  <a:pt x="418" y="229"/>
                  <a:pt x="414" y="224"/>
                </a:cubicBezTo>
                <a:cubicBezTo>
                  <a:pt x="412" y="220"/>
                  <a:pt x="410" y="217"/>
                  <a:pt x="407" y="214"/>
                </a:cubicBezTo>
                <a:cubicBezTo>
                  <a:pt x="398" y="202"/>
                  <a:pt x="386" y="193"/>
                  <a:pt x="372" y="187"/>
                </a:cubicBezTo>
                <a:cubicBezTo>
                  <a:pt x="367" y="185"/>
                  <a:pt x="363" y="184"/>
                  <a:pt x="358" y="183"/>
                </a:cubicBezTo>
                <a:close/>
                <a:moveTo>
                  <a:pt x="106" y="30"/>
                </a:moveTo>
                <a:cubicBezTo>
                  <a:pt x="89" y="35"/>
                  <a:pt x="73" y="46"/>
                  <a:pt x="66" y="65"/>
                </a:cubicBezTo>
                <a:cubicBezTo>
                  <a:pt x="63" y="71"/>
                  <a:pt x="62" y="78"/>
                  <a:pt x="62" y="84"/>
                </a:cubicBezTo>
                <a:cubicBezTo>
                  <a:pt x="60" y="119"/>
                  <a:pt x="65" y="147"/>
                  <a:pt x="44" y="180"/>
                </a:cubicBezTo>
                <a:cubicBezTo>
                  <a:pt x="55" y="173"/>
                  <a:pt x="67" y="166"/>
                  <a:pt x="79" y="161"/>
                </a:cubicBezTo>
                <a:cubicBezTo>
                  <a:pt x="82" y="160"/>
                  <a:pt x="82" y="160"/>
                  <a:pt x="82" y="160"/>
                </a:cubicBezTo>
                <a:cubicBezTo>
                  <a:pt x="84" y="162"/>
                  <a:pt x="88" y="166"/>
                  <a:pt x="91" y="168"/>
                </a:cubicBezTo>
                <a:cubicBezTo>
                  <a:pt x="92" y="168"/>
                  <a:pt x="95" y="162"/>
                  <a:pt x="95" y="157"/>
                </a:cubicBezTo>
                <a:cubicBezTo>
                  <a:pt x="95" y="157"/>
                  <a:pt x="95" y="158"/>
                  <a:pt x="95" y="158"/>
                </a:cubicBezTo>
                <a:cubicBezTo>
                  <a:pt x="100" y="161"/>
                  <a:pt x="105" y="165"/>
                  <a:pt x="110" y="168"/>
                </a:cubicBezTo>
                <a:cubicBezTo>
                  <a:pt x="118" y="173"/>
                  <a:pt x="126" y="173"/>
                  <a:pt x="135" y="168"/>
                </a:cubicBezTo>
                <a:cubicBezTo>
                  <a:pt x="140" y="165"/>
                  <a:pt x="145" y="161"/>
                  <a:pt x="149" y="158"/>
                </a:cubicBezTo>
                <a:cubicBezTo>
                  <a:pt x="149" y="158"/>
                  <a:pt x="149" y="157"/>
                  <a:pt x="149" y="157"/>
                </a:cubicBezTo>
                <a:cubicBezTo>
                  <a:pt x="150" y="162"/>
                  <a:pt x="152" y="168"/>
                  <a:pt x="153" y="168"/>
                </a:cubicBezTo>
                <a:cubicBezTo>
                  <a:pt x="157" y="166"/>
                  <a:pt x="160" y="162"/>
                  <a:pt x="162" y="160"/>
                </a:cubicBezTo>
                <a:cubicBezTo>
                  <a:pt x="166" y="161"/>
                  <a:pt x="166" y="161"/>
                  <a:pt x="166" y="161"/>
                </a:cubicBezTo>
                <a:cubicBezTo>
                  <a:pt x="178" y="166"/>
                  <a:pt x="190" y="173"/>
                  <a:pt x="201" y="180"/>
                </a:cubicBezTo>
                <a:cubicBezTo>
                  <a:pt x="178" y="144"/>
                  <a:pt x="185" y="119"/>
                  <a:pt x="183" y="84"/>
                </a:cubicBezTo>
                <a:cubicBezTo>
                  <a:pt x="182" y="78"/>
                  <a:pt x="181" y="71"/>
                  <a:pt x="179" y="65"/>
                </a:cubicBezTo>
                <a:cubicBezTo>
                  <a:pt x="175" y="57"/>
                  <a:pt x="172" y="50"/>
                  <a:pt x="166" y="44"/>
                </a:cubicBezTo>
                <a:cubicBezTo>
                  <a:pt x="160" y="39"/>
                  <a:pt x="148" y="32"/>
                  <a:pt x="139" y="34"/>
                </a:cubicBezTo>
                <a:cubicBezTo>
                  <a:pt x="136" y="35"/>
                  <a:pt x="137" y="35"/>
                  <a:pt x="135" y="34"/>
                </a:cubicBezTo>
                <a:cubicBezTo>
                  <a:pt x="126" y="30"/>
                  <a:pt x="118" y="27"/>
                  <a:pt x="106" y="30"/>
                </a:cubicBezTo>
                <a:close/>
                <a:moveTo>
                  <a:pt x="139" y="73"/>
                </a:moveTo>
                <a:cubicBezTo>
                  <a:pt x="133" y="81"/>
                  <a:pt x="116" y="88"/>
                  <a:pt x="96" y="89"/>
                </a:cubicBezTo>
                <a:cubicBezTo>
                  <a:pt x="93" y="90"/>
                  <a:pt x="89" y="90"/>
                  <a:pt x="86" y="90"/>
                </a:cubicBezTo>
                <a:cubicBezTo>
                  <a:pt x="81" y="104"/>
                  <a:pt x="84" y="126"/>
                  <a:pt x="90" y="137"/>
                </a:cubicBezTo>
                <a:cubicBezTo>
                  <a:pt x="94" y="147"/>
                  <a:pt x="102" y="154"/>
                  <a:pt x="114" y="160"/>
                </a:cubicBezTo>
                <a:cubicBezTo>
                  <a:pt x="120" y="164"/>
                  <a:pt x="125" y="164"/>
                  <a:pt x="130" y="160"/>
                </a:cubicBezTo>
                <a:cubicBezTo>
                  <a:pt x="142" y="154"/>
                  <a:pt x="150" y="147"/>
                  <a:pt x="155" y="137"/>
                </a:cubicBezTo>
                <a:cubicBezTo>
                  <a:pt x="161" y="126"/>
                  <a:pt x="163" y="104"/>
                  <a:pt x="159" y="90"/>
                </a:cubicBezTo>
                <a:cubicBezTo>
                  <a:pt x="155" y="89"/>
                  <a:pt x="151" y="86"/>
                  <a:pt x="147" y="83"/>
                </a:cubicBezTo>
                <a:cubicBezTo>
                  <a:pt x="144" y="80"/>
                  <a:pt x="141" y="76"/>
                  <a:pt x="139" y="73"/>
                </a:cubicBezTo>
                <a:close/>
                <a:moveTo>
                  <a:pt x="138" y="236"/>
                </a:moveTo>
                <a:cubicBezTo>
                  <a:pt x="0" y="236"/>
                  <a:pt x="0" y="236"/>
                  <a:pt x="0" y="236"/>
                </a:cubicBezTo>
                <a:cubicBezTo>
                  <a:pt x="9" y="220"/>
                  <a:pt x="21" y="205"/>
                  <a:pt x="37" y="192"/>
                </a:cubicBezTo>
                <a:cubicBezTo>
                  <a:pt x="50" y="181"/>
                  <a:pt x="65" y="173"/>
                  <a:pt x="80" y="166"/>
                </a:cubicBezTo>
                <a:cubicBezTo>
                  <a:pt x="90" y="179"/>
                  <a:pt x="103" y="191"/>
                  <a:pt x="122" y="202"/>
                </a:cubicBezTo>
                <a:cubicBezTo>
                  <a:pt x="140" y="191"/>
                  <a:pt x="154" y="180"/>
                  <a:pt x="164" y="166"/>
                </a:cubicBezTo>
                <a:cubicBezTo>
                  <a:pt x="175" y="171"/>
                  <a:pt x="187" y="177"/>
                  <a:pt x="197" y="184"/>
                </a:cubicBezTo>
                <a:cubicBezTo>
                  <a:pt x="192" y="186"/>
                  <a:pt x="188" y="187"/>
                  <a:pt x="183" y="189"/>
                </a:cubicBezTo>
                <a:cubicBezTo>
                  <a:pt x="170" y="194"/>
                  <a:pt x="160" y="203"/>
                  <a:pt x="152" y="214"/>
                </a:cubicBezTo>
                <a:cubicBezTo>
                  <a:pt x="149" y="218"/>
                  <a:pt x="146" y="221"/>
                  <a:pt x="144" y="226"/>
                </a:cubicBezTo>
                <a:cubicBezTo>
                  <a:pt x="142" y="229"/>
                  <a:pt x="140" y="232"/>
                  <a:pt x="138" y="23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4842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52E824D-8D0D-4E67-AD6C-412B9846869D}"/>
              </a:ext>
            </a:extLst>
          </p:cNvPr>
          <p:cNvSpPr txBox="1"/>
          <p:nvPr/>
        </p:nvSpPr>
        <p:spPr>
          <a:xfrm>
            <a:off x="872196" y="459667"/>
            <a:ext cx="901739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New Luma Team Members</a:t>
            </a:r>
          </a:p>
        </p:txBody>
      </p:sp>
      <p:sp>
        <p:nvSpPr>
          <p:cNvPr id="10" name="Title 1">
            <a:extLst>
              <a:ext uri="{FF2B5EF4-FFF2-40B4-BE49-F238E27FC236}">
                <a16:creationId xmlns:a16="http://schemas.microsoft.com/office/drawing/2014/main" id="{48043FC6-59F7-40A1-87F5-E282F60F7A81}"/>
              </a:ext>
            </a:extLst>
          </p:cNvPr>
          <p:cNvSpPr txBox="1">
            <a:spLocks/>
          </p:cNvSpPr>
          <p:nvPr/>
        </p:nvSpPr>
        <p:spPr>
          <a:xfrm>
            <a:off x="841716" y="1346201"/>
            <a:ext cx="10058400" cy="842087"/>
          </a:xfrm>
          <a:prstGeom prst="rect">
            <a:avLst/>
          </a:prstGeom>
        </p:spPr>
        <p:txBody>
          <a:bodyPr/>
          <a:lstStyle>
            <a:lvl1pPr algn="l" defTabSz="914400" rtl="0" eaLnBrk="1" latinLnBrk="0" hangingPunct="1">
              <a:lnSpc>
                <a:spcPct val="85000"/>
              </a:lnSpc>
              <a:spcBef>
                <a:spcPct val="0"/>
              </a:spcBef>
              <a:buNone/>
              <a:defRPr sz="4800" kern="1200" spc="-50" baseline="0">
                <a:solidFill>
                  <a:schemeClr val="accent2"/>
                </a:solidFill>
                <a:latin typeface="Arial" panose="020B0604020202020204" pitchFamily="34" charset="0"/>
                <a:ea typeface="+mj-ea"/>
                <a:cs typeface="Arial" panose="020B0604020202020204" pitchFamily="34" charset="0"/>
              </a:defRPr>
            </a:lvl1pPr>
          </a:lstStyle>
          <a:p>
            <a:r>
              <a:rPr lang="en-US" dirty="0">
                <a:latin typeface="Arial Rounded MT Bold" panose="020F0704030504030204" pitchFamily="34" charset="0"/>
              </a:rPr>
              <a:t>Sara Macdonald</a:t>
            </a:r>
            <a:endParaRPr lang="EN-US" dirty="0">
              <a:latin typeface="Arial Rounded MT Bold" panose="020F0704030504030204" pitchFamily="34" charset="0"/>
            </a:endParaRPr>
          </a:p>
        </p:txBody>
      </p:sp>
      <p:sp>
        <p:nvSpPr>
          <p:cNvPr id="11" name="Content Placeholder 2">
            <a:extLst>
              <a:ext uri="{FF2B5EF4-FFF2-40B4-BE49-F238E27FC236}">
                <a16:creationId xmlns:a16="http://schemas.microsoft.com/office/drawing/2014/main" id="{4F98F1B5-4770-4AC7-90F1-C8B1F6E74283}"/>
              </a:ext>
            </a:extLst>
          </p:cNvPr>
          <p:cNvSpPr txBox="1">
            <a:spLocks/>
          </p:cNvSpPr>
          <p:nvPr/>
        </p:nvSpPr>
        <p:spPr>
          <a:xfrm>
            <a:off x="872196" y="2169291"/>
            <a:ext cx="6705600" cy="4023360"/>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accent2"/>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25000"/>
              </a:lnSpc>
              <a:buFont typeface="Arial" panose="020B0604020202020204" pitchFamily="34" charset="0"/>
              <a:buNone/>
            </a:pPr>
            <a:r>
              <a:rPr lang="en-US" dirty="0">
                <a:solidFill>
                  <a:srgbClr val="092F57"/>
                </a:solidFill>
                <a:latin typeface="Arial Rounded MT Bold" panose="020F0704030504030204" pitchFamily="34" charset="0"/>
              </a:rPr>
              <a:t>State Controller’s Office </a:t>
            </a:r>
          </a:p>
          <a:p>
            <a:pPr marL="0" indent="0">
              <a:lnSpc>
                <a:spcPct val="125000"/>
              </a:lnSpc>
              <a:buFont typeface="Arial" panose="020B0604020202020204" pitchFamily="34" charset="0"/>
              <a:buNone/>
            </a:pPr>
            <a:r>
              <a:rPr lang="en-US" dirty="0">
                <a:solidFill>
                  <a:srgbClr val="092F57"/>
                </a:solidFill>
                <a:latin typeface="Arial Rounded MT Bold" panose="020F0704030504030204" pitchFamily="34" charset="0"/>
              </a:rPr>
              <a:t>F</a:t>
            </a:r>
            <a:r>
              <a:rPr lang="EN-US" dirty="0">
                <a:solidFill>
                  <a:srgbClr val="092F57"/>
                </a:solidFill>
                <a:latin typeface="Arial Rounded MT Bold" panose="020F0704030504030204" pitchFamily="34" charset="0"/>
              </a:rPr>
              <a:t>unctional Team:</a:t>
            </a:r>
            <a:r>
              <a:rPr lang="EN-US" dirty="0">
                <a:solidFill>
                  <a:srgbClr val="092F57"/>
                </a:solidFill>
                <a:latin typeface="Arial"/>
              </a:rPr>
              <a:t> </a:t>
            </a:r>
            <a:r>
              <a:rPr lang="en-US" dirty="0">
                <a:solidFill>
                  <a:srgbClr val="092F57"/>
                </a:solidFill>
                <a:latin typeface="Arial"/>
              </a:rPr>
              <a:t>Organizational Change Management </a:t>
            </a:r>
          </a:p>
          <a:p>
            <a:pPr marL="0" indent="0">
              <a:lnSpc>
                <a:spcPct val="125000"/>
              </a:lnSpc>
              <a:buFont typeface="Arial" panose="020B0604020202020204" pitchFamily="34" charset="0"/>
              <a:buNone/>
            </a:pPr>
            <a:r>
              <a:rPr lang="en-US" b="1" dirty="0">
                <a:solidFill>
                  <a:srgbClr val="092F57"/>
                </a:solidFill>
                <a:latin typeface="Arial"/>
              </a:rPr>
              <a:t>Position Title: </a:t>
            </a:r>
            <a:r>
              <a:rPr lang="en-US" dirty="0">
                <a:solidFill>
                  <a:srgbClr val="092F57"/>
                </a:solidFill>
                <a:latin typeface="Arial"/>
              </a:rPr>
              <a:t>Training Associate</a:t>
            </a:r>
          </a:p>
          <a:p>
            <a:pPr marL="0" indent="0">
              <a:lnSpc>
                <a:spcPct val="125000"/>
              </a:lnSpc>
              <a:buFont typeface="Arial" panose="020B0604020202020204" pitchFamily="34" charset="0"/>
              <a:buNone/>
            </a:pPr>
            <a:r>
              <a:rPr lang="en-US" dirty="0">
                <a:solidFill>
                  <a:srgbClr val="092F57"/>
                </a:solidFill>
                <a:latin typeface="Arial Rounded MT Bold" panose="020F0704030504030204" pitchFamily="34" charset="0"/>
              </a:rPr>
              <a:t>Email</a:t>
            </a:r>
            <a:r>
              <a:rPr lang="en-US" dirty="0">
                <a:solidFill>
                  <a:srgbClr val="092F57"/>
                </a:solidFill>
                <a:latin typeface="Arial"/>
              </a:rPr>
              <a:t>: smacdonald@sco.idaho.gov</a:t>
            </a:r>
          </a:p>
          <a:p>
            <a:pPr marL="0" indent="0">
              <a:lnSpc>
                <a:spcPct val="125000"/>
              </a:lnSpc>
              <a:buFont typeface="Arial" panose="020B0604020202020204" pitchFamily="34" charset="0"/>
              <a:buNone/>
            </a:pPr>
            <a:r>
              <a:rPr lang="en-US" dirty="0">
                <a:solidFill>
                  <a:srgbClr val="092F57"/>
                </a:solidFill>
                <a:latin typeface="Arial Rounded MT Bold" panose="020F0704030504030204" pitchFamily="34" charset="0"/>
              </a:rPr>
              <a:t>Favorite Way to Spend a Saturday</a:t>
            </a:r>
            <a:r>
              <a:rPr lang="en-US" dirty="0">
                <a:solidFill>
                  <a:srgbClr val="092F57"/>
                </a:solidFill>
                <a:latin typeface="Arial"/>
              </a:rPr>
              <a:t>: I enjoy being at home with my family and taking care of our 9 month old daughter Margaret.</a:t>
            </a:r>
          </a:p>
          <a:p>
            <a:pPr marL="0" indent="0">
              <a:lnSpc>
                <a:spcPct val="125000"/>
              </a:lnSpc>
              <a:buFont typeface="Arial" panose="020B0604020202020204" pitchFamily="34" charset="0"/>
              <a:buNone/>
            </a:pPr>
            <a:r>
              <a:rPr lang="en-US" dirty="0">
                <a:solidFill>
                  <a:srgbClr val="092F57"/>
                </a:solidFill>
                <a:latin typeface="Arial Rounded MT Bold" panose="020F0704030504030204" pitchFamily="34" charset="0"/>
              </a:rPr>
              <a:t>Fun Fact: </a:t>
            </a:r>
            <a:r>
              <a:rPr lang="en-US" b="1" dirty="0">
                <a:solidFill>
                  <a:srgbClr val="092F57"/>
                </a:solidFill>
                <a:latin typeface="Arial Rounded MT Bold" panose="020F0704030504030204" pitchFamily="34" charset="0"/>
              </a:rPr>
              <a:t> </a:t>
            </a:r>
            <a:r>
              <a:rPr lang="en-US" dirty="0">
                <a:solidFill>
                  <a:srgbClr val="092F57"/>
                </a:solidFill>
              </a:rPr>
              <a:t>My husband and I have a “hobby farm” with cows, goats, chickens, dogs and barn cats.</a:t>
            </a:r>
          </a:p>
        </p:txBody>
      </p:sp>
      <p:sp>
        <p:nvSpPr>
          <p:cNvPr id="12" name="AutoShape 2" descr="Inline image">
            <a:extLst>
              <a:ext uri="{FF2B5EF4-FFF2-40B4-BE49-F238E27FC236}">
                <a16:creationId xmlns:a16="http://schemas.microsoft.com/office/drawing/2014/main" id="{201EC551-A2FB-42D5-AE00-FEA03DF4DEC9}"/>
              </a:ext>
            </a:extLst>
          </p:cNvPr>
          <p:cNvSpPr>
            <a:spLocks noChangeAspect="1" noChangeArrowheads="1"/>
          </p:cNvSpPr>
          <p:nvPr/>
        </p:nvSpPr>
        <p:spPr bwMode="auto">
          <a:xfrm>
            <a:off x="5718516" y="360015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9566B748-7252-4A20-A541-60B04E22FE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054172" y="2696335"/>
            <a:ext cx="3217673" cy="2413255"/>
          </a:xfrm>
          <a:prstGeom prst="rect">
            <a:avLst/>
          </a:prstGeom>
        </p:spPr>
      </p:pic>
    </p:spTree>
    <p:extLst>
      <p:ext uri="{BB962C8B-B14F-4D97-AF65-F5344CB8AC3E}">
        <p14:creationId xmlns:p14="http://schemas.microsoft.com/office/powerpoint/2010/main" val="308844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155A8A-297B-4F81-8473-73239C9B1C9A}"/>
              </a:ext>
            </a:extLst>
          </p:cNvPr>
          <p:cNvSpPr txBox="1"/>
          <p:nvPr/>
        </p:nvSpPr>
        <p:spPr>
          <a:xfrm>
            <a:off x="872196" y="459667"/>
            <a:ext cx="901739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New Luma Team Members (cont.)</a:t>
            </a:r>
          </a:p>
        </p:txBody>
      </p:sp>
      <p:sp>
        <p:nvSpPr>
          <p:cNvPr id="3" name="Title 1">
            <a:extLst>
              <a:ext uri="{FF2B5EF4-FFF2-40B4-BE49-F238E27FC236}">
                <a16:creationId xmlns:a16="http://schemas.microsoft.com/office/drawing/2014/main" id="{CEB6240D-B8BE-4771-BAB1-C026BE76CD9F}"/>
              </a:ext>
            </a:extLst>
          </p:cNvPr>
          <p:cNvSpPr txBox="1">
            <a:spLocks/>
          </p:cNvSpPr>
          <p:nvPr/>
        </p:nvSpPr>
        <p:spPr>
          <a:xfrm>
            <a:off x="841716" y="1346201"/>
            <a:ext cx="10058400" cy="842087"/>
          </a:xfrm>
          <a:prstGeom prst="rect">
            <a:avLst/>
          </a:prstGeom>
        </p:spPr>
        <p:txBody>
          <a:bodyPr/>
          <a:lstStyle>
            <a:lvl1pPr algn="l" defTabSz="914400" rtl="0" eaLnBrk="1" latinLnBrk="0" hangingPunct="1">
              <a:lnSpc>
                <a:spcPct val="85000"/>
              </a:lnSpc>
              <a:spcBef>
                <a:spcPct val="0"/>
              </a:spcBef>
              <a:buNone/>
              <a:defRPr sz="4800" kern="1200" spc="-50" baseline="0">
                <a:solidFill>
                  <a:schemeClr val="accent2"/>
                </a:solidFill>
                <a:latin typeface="Arial" panose="020B0604020202020204" pitchFamily="34" charset="0"/>
                <a:ea typeface="+mj-ea"/>
                <a:cs typeface="Arial" panose="020B0604020202020204" pitchFamily="34" charset="0"/>
              </a:defRPr>
            </a:lvl1pPr>
          </a:lstStyle>
          <a:p>
            <a:r>
              <a:rPr lang="en-US" dirty="0">
                <a:latin typeface="Arial Rounded MT Bold" panose="020F0704030504030204" pitchFamily="34" charset="0"/>
              </a:rPr>
              <a:t>Michael</a:t>
            </a:r>
            <a:endParaRPr lang="EN-US" dirty="0">
              <a:latin typeface="Arial Rounded MT Bold" panose="020F0704030504030204" pitchFamily="34" charset="0"/>
            </a:endParaRPr>
          </a:p>
        </p:txBody>
      </p:sp>
      <p:sp>
        <p:nvSpPr>
          <p:cNvPr id="4" name="Content Placeholder 2">
            <a:extLst>
              <a:ext uri="{FF2B5EF4-FFF2-40B4-BE49-F238E27FC236}">
                <a16:creationId xmlns:a16="http://schemas.microsoft.com/office/drawing/2014/main" id="{A3A75F82-7AFB-47F3-BD4A-CD85954F87C7}"/>
              </a:ext>
            </a:extLst>
          </p:cNvPr>
          <p:cNvSpPr txBox="1">
            <a:spLocks/>
          </p:cNvSpPr>
          <p:nvPr/>
        </p:nvSpPr>
        <p:spPr>
          <a:xfrm>
            <a:off x="872196" y="2169291"/>
            <a:ext cx="6705600" cy="402336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accent2"/>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25000"/>
              </a:lnSpc>
              <a:buFont typeface="Arial" panose="020B0604020202020204" pitchFamily="34" charset="0"/>
              <a:buNone/>
            </a:pPr>
            <a:r>
              <a:rPr lang="en-US" dirty="0">
                <a:solidFill>
                  <a:srgbClr val="092F57"/>
                </a:solidFill>
                <a:latin typeface="Arial Rounded MT Bold" panose="020F0704030504030204" pitchFamily="34" charset="0"/>
              </a:rPr>
              <a:t>State Controller’s Office </a:t>
            </a:r>
          </a:p>
          <a:p>
            <a:pPr marL="0" indent="0">
              <a:lnSpc>
                <a:spcPct val="125000"/>
              </a:lnSpc>
              <a:buFont typeface="Arial" panose="020B0604020202020204" pitchFamily="34" charset="0"/>
              <a:buNone/>
            </a:pPr>
            <a:r>
              <a:rPr lang="en-US" dirty="0">
                <a:solidFill>
                  <a:srgbClr val="092F57"/>
                </a:solidFill>
                <a:latin typeface="Arial Rounded MT Bold" panose="020F0704030504030204" pitchFamily="34" charset="0"/>
              </a:rPr>
              <a:t>F</a:t>
            </a:r>
            <a:r>
              <a:rPr lang="EN-US" dirty="0">
                <a:solidFill>
                  <a:srgbClr val="092F57"/>
                </a:solidFill>
                <a:latin typeface="Arial Rounded MT Bold" panose="020F0704030504030204" pitchFamily="34" charset="0"/>
              </a:rPr>
              <a:t>unctional Team:</a:t>
            </a:r>
            <a:r>
              <a:rPr lang="EN-US" dirty="0">
                <a:solidFill>
                  <a:srgbClr val="092F57"/>
                </a:solidFill>
                <a:latin typeface="Arial"/>
              </a:rPr>
              <a:t> </a:t>
            </a:r>
            <a:r>
              <a:rPr lang="en-US" dirty="0">
                <a:solidFill>
                  <a:srgbClr val="092F57"/>
                </a:solidFill>
                <a:latin typeface="Arial"/>
              </a:rPr>
              <a:t>Organizational Change Management </a:t>
            </a:r>
          </a:p>
          <a:p>
            <a:pPr marL="0" indent="0">
              <a:lnSpc>
                <a:spcPct val="125000"/>
              </a:lnSpc>
              <a:buFont typeface="Arial" panose="020B0604020202020204" pitchFamily="34" charset="0"/>
              <a:buNone/>
            </a:pPr>
            <a:r>
              <a:rPr lang="en-US" b="1" dirty="0">
                <a:solidFill>
                  <a:srgbClr val="092F57"/>
                </a:solidFill>
                <a:latin typeface="Arial"/>
              </a:rPr>
              <a:t>Position Title: </a:t>
            </a:r>
            <a:r>
              <a:rPr lang="en-US" dirty="0">
                <a:solidFill>
                  <a:srgbClr val="092F57"/>
                </a:solidFill>
                <a:latin typeface="Arial"/>
              </a:rPr>
              <a:t>Training Lead</a:t>
            </a:r>
          </a:p>
          <a:p>
            <a:pPr marL="0" indent="0">
              <a:lnSpc>
                <a:spcPct val="125000"/>
              </a:lnSpc>
              <a:buFont typeface="Arial" panose="020B0604020202020204" pitchFamily="34" charset="0"/>
              <a:buNone/>
            </a:pPr>
            <a:r>
              <a:rPr lang="en-US" dirty="0">
                <a:solidFill>
                  <a:srgbClr val="092F57"/>
                </a:solidFill>
                <a:latin typeface="Arial Rounded MT Bold" panose="020F0704030504030204" pitchFamily="34" charset="0"/>
              </a:rPr>
              <a:t>Email: </a:t>
            </a:r>
            <a:r>
              <a:rPr lang="en-US" dirty="0">
                <a:solidFill>
                  <a:srgbClr val="092F57"/>
                </a:solidFill>
              </a:rPr>
              <a:t>mberlanda@sco.idaho.gov</a:t>
            </a:r>
          </a:p>
          <a:p>
            <a:pPr marL="0" indent="0">
              <a:lnSpc>
                <a:spcPct val="125000"/>
              </a:lnSpc>
              <a:buFont typeface="Arial" panose="020B0604020202020204" pitchFamily="34" charset="0"/>
              <a:buNone/>
            </a:pPr>
            <a:r>
              <a:rPr lang="en-US" dirty="0">
                <a:solidFill>
                  <a:srgbClr val="092F57"/>
                </a:solidFill>
                <a:latin typeface="Arial Rounded MT Bold" panose="020F0704030504030204" pitchFamily="34" charset="0"/>
              </a:rPr>
              <a:t>Favorite Way to Spend a Saturday</a:t>
            </a:r>
            <a:r>
              <a:rPr lang="en-US" dirty="0">
                <a:solidFill>
                  <a:srgbClr val="092F57"/>
                </a:solidFill>
                <a:latin typeface="Arial"/>
              </a:rPr>
              <a:t>: On a lake, in a stream, or in the woods.</a:t>
            </a:r>
          </a:p>
          <a:p>
            <a:pPr marL="0" indent="0">
              <a:lnSpc>
                <a:spcPct val="125000"/>
              </a:lnSpc>
              <a:buFont typeface="Arial" panose="020B0604020202020204" pitchFamily="34" charset="0"/>
              <a:buNone/>
            </a:pPr>
            <a:r>
              <a:rPr lang="en-US" dirty="0">
                <a:solidFill>
                  <a:srgbClr val="092F57"/>
                </a:solidFill>
                <a:latin typeface="Arial Rounded MT Bold" panose="020F0704030504030204" pitchFamily="34" charset="0"/>
              </a:rPr>
              <a:t>Fun Fact: </a:t>
            </a:r>
            <a:r>
              <a:rPr lang="en-US" dirty="0">
                <a:solidFill>
                  <a:srgbClr val="092F57"/>
                </a:solidFill>
              </a:rPr>
              <a:t>I’ll try anything at least once.</a:t>
            </a:r>
          </a:p>
        </p:txBody>
      </p:sp>
      <p:sp>
        <p:nvSpPr>
          <p:cNvPr id="5" name="AutoShape 2" descr="Inline image">
            <a:extLst>
              <a:ext uri="{FF2B5EF4-FFF2-40B4-BE49-F238E27FC236}">
                <a16:creationId xmlns:a16="http://schemas.microsoft.com/office/drawing/2014/main" id="{5EA42337-8B9B-4A48-9874-0F1006857B11}"/>
              </a:ext>
            </a:extLst>
          </p:cNvPr>
          <p:cNvSpPr>
            <a:spLocks noChangeAspect="1" noChangeArrowheads="1"/>
          </p:cNvSpPr>
          <p:nvPr/>
        </p:nvSpPr>
        <p:spPr bwMode="auto">
          <a:xfrm>
            <a:off x="5718516" y="360015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cid:3d97f8d6-f37b-4f59-94d9-e8775487e89d@lan.sco.idaho.gov">
            <a:extLst>
              <a:ext uri="{FF2B5EF4-FFF2-40B4-BE49-F238E27FC236}">
                <a16:creationId xmlns:a16="http://schemas.microsoft.com/office/drawing/2014/main" id="{DE7E1F6E-8D2A-4051-BA12-FEECFE6A9987}"/>
              </a:ext>
            </a:extLst>
          </p:cNvPr>
          <p:cNvPicPr/>
          <p:nvPr/>
        </p:nvPicPr>
        <p:blipFill rotWithShape="1">
          <a:blip r:embed="rId3" r:link="rId4">
            <a:extLst>
              <a:ext uri="{28A0092B-C50C-407E-A947-70E740481C1C}">
                <a14:useLocalDpi xmlns:a14="http://schemas.microsoft.com/office/drawing/2010/main" val="0"/>
              </a:ext>
            </a:extLst>
          </a:blip>
          <a:srcRect l="23377" t="29962" r="26442" b="19765"/>
          <a:stretch>
            <a:fillRect/>
          </a:stretch>
        </p:blipFill>
        <p:spPr bwMode="auto">
          <a:xfrm rot="5400000">
            <a:off x="7758436" y="1926484"/>
            <a:ext cx="2981325" cy="22402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996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559162F-2118-4D10-9407-8CE8CA323DF9}"/>
              </a:ext>
            </a:extLst>
          </p:cNvPr>
          <p:cNvCxnSpPr>
            <a:cxnSpLocks/>
          </p:cNvCxnSpPr>
          <p:nvPr/>
        </p:nvCxnSpPr>
        <p:spPr>
          <a:xfrm>
            <a:off x="5039019" y="3605800"/>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6CAE1D92-2914-4777-B5C8-E54EB62B3841}"/>
              </a:ext>
            </a:extLst>
          </p:cNvPr>
          <p:cNvSpPr>
            <a:spLocks noGrp="1"/>
          </p:cNvSpPr>
          <p:nvPr>
            <p:ph idx="1"/>
          </p:nvPr>
        </p:nvSpPr>
        <p:spPr>
          <a:xfrm>
            <a:off x="4783749" y="2026693"/>
            <a:ext cx="6492240" cy="1084807"/>
          </a:xfrm>
        </p:spPr>
        <p:txBody>
          <a:bodyPr>
            <a:noAutofit/>
          </a:bodyPr>
          <a:lstStyle/>
          <a:p>
            <a:pPr algn="ctr"/>
            <a:r>
              <a:rPr lang="en-US" sz="4500" dirty="0">
                <a:solidFill>
                  <a:srgbClr val="092F57"/>
                </a:solidFill>
              </a:rPr>
              <a:t>Change Liaison </a:t>
            </a:r>
          </a:p>
          <a:p>
            <a:pPr algn="ctr"/>
            <a:r>
              <a:rPr lang="en-US" sz="4500" dirty="0">
                <a:solidFill>
                  <a:srgbClr val="092F57"/>
                </a:solidFill>
              </a:rPr>
              <a:t>Spotlight</a:t>
            </a:r>
          </a:p>
        </p:txBody>
      </p:sp>
      <p:sp>
        <p:nvSpPr>
          <p:cNvPr id="7" name="TextBox 6">
            <a:extLst>
              <a:ext uri="{FF2B5EF4-FFF2-40B4-BE49-F238E27FC236}">
                <a16:creationId xmlns:a16="http://schemas.microsoft.com/office/drawing/2014/main" id="{D0F92E92-C4BE-4F01-A9FC-CDA06469F09F}"/>
              </a:ext>
            </a:extLst>
          </p:cNvPr>
          <p:cNvSpPr txBox="1"/>
          <p:nvPr/>
        </p:nvSpPr>
        <p:spPr>
          <a:xfrm>
            <a:off x="5156200" y="3746501"/>
            <a:ext cx="5992789" cy="830997"/>
          </a:xfrm>
          <a:prstGeom prst="rect">
            <a:avLst/>
          </a:prstGeom>
          <a:noFill/>
        </p:spPr>
        <p:txBody>
          <a:bodyPr wrap="square" rtlCol="0">
            <a:spAutoFit/>
          </a:bodyPr>
          <a:lstStyle/>
          <a:p>
            <a:pPr algn="ctr"/>
            <a:r>
              <a:rPr lang="en-US" sz="2400" dirty="0">
                <a:solidFill>
                  <a:srgbClr val="092F57"/>
                </a:solidFill>
                <a:latin typeface="Arial" panose="020B0604020202020204" pitchFamily="34" charset="0"/>
                <a:cs typeface="Arial" panose="020B0604020202020204" pitchFamily="34" charset="0"/>
              </a:rPr>
              <a:t>Catherine Atchison, </a:t>
            </a:r>
          </a:p>
          <a:p>
            <a:pPr algn="ctr"/>
            <a:r>
              <a:rPr lang="en-US" sz="2400" dirty="0">
                <a:solidFill>
                  <a:srgbClr val="092F57"/>
                </a:solidFill>
                <a:latin typeface="Arial" panose="020B0604020202020204" pitchFamily="34" charset="0"/>
                <a:cs typeface="Arial" panose="020B0604020202020204" pitchFamily="34" charset="0"/>
              </a:rPr>
              <a:t>PERSI</a:t>
            </a:r>
          </a:p>
        </p:txBody>
      </p:sp>
      <p:grpSp>
        <p:nvGrpSpPr>
          <p:cNvPr id="8" name="Group 7">
            <a:extLst>
              <a:ext uri="{FF2B5EF4-FFF2-40B4-BE49-F238E27FC236}">
                <a16:creationId xmlns:a16="http://schemas.microsoft.com/office/drawing/2014/main" id="{068AA2EB-D8D2-4630-A411-602B9529C766}"/>
              </a:ext>
            </a:extLst>
          </p:cNvPr>
          <p:cNvGrpSpPr/>
          <p:nvPr/>
        </p:nvGrpSpPr>
        <p:grpSpPr>
          <a:xfrm>
            <a:off x="1171281" y="2278308"/>
            <a:ext cx="1800317" cy="1859683"/>
            <a:chOff x="4116388" y="2170113"/>
            <a:chExt cx="927099" cy="925513"/>
          </a:xfrm>
          <a:solidFill>
            <a:schemeClr val="bg1"/>
          </a:solidFill>
        </p:grpSpPr>
        <p:sp>
          <p:nvSpPr>
            <p:cNvPr id="9" name="Freeform 49">
              <a:extLst>
                <a:ext uri="{FF2B5EF4-FFF2-40B4-BE49-F238E27FC236}">
                  <a16:creationId xmlns:a16="http://schemas.microsoft.com/office/drawing/2014/main" id="{E5F0D550-60DD-4050-BA7B-39E732541A76}"/>
                </a:ext>
              </a:extLst>
            </p:cNvPr>
            <p:cNvSpPr>
              <a:spLocks noEditPoints="1"/>
            </p:cNvSpPr>
            <p:nvPr/>
          </p:nvSpPr>
          <p:spPr bwMode="auto">
            <a:xfrm>
              <a:off x="4116388" y="2170113"/>
              <a:ext cx="927099" cy="925513"/>
            </a:xfrm>
            <a:custGeom>
              <a:avLst/>
              <a:gdLst>
                <a:gd name="T0" fmla="*/ 339 w 355"/>
                <a:gd name="T1" fmla="*/ 283 h 354"/>
                <a:gd name="T2" fmla="*/ 263 w 355"/>
                <a:gd name="T3" fmla="*/ 206 h 354"/>
                <a:gd name="T4" fmla="*/ 280 w 355"/>
                <a:gd name="T5" fmla="*/ 140 h 354"/>
                <a:gd name="T6" fmla="*/ 239 w 355"/>
                <a:gd name="T7" fmla="*/ 41 h 354"/>
                <a:gd name="T8" fmla="*/ 140 w 355"/>
                <a:gd name="T9" fmla="*/ 0 h 354"/>
                <a:gd name="T10" fmla="*/ 0 w 355"/>
                <a:gd name="T11" fmla="*/ 140 h 354"/>
                <a:gd name="T12" fmla="*/ 41 w 355"/>
                <a:gd name="T13" fmla="*/ 239 h 354"/>
                <a:gd name="T14" fmla="*/ 140 w 355"/>
                <a:gd name="T15" fmla="*/ 280 h 354"/>
                <a:gd name="T16" fmla="*/ 207 w 355"/>
                <a:gd name="T17" fmla="*/ 262 h 354"/>
                <a:gd name="T18" fmla="*/ 283 w 355"/>
                <a:gd name="T19" fmla="*/ 339 h 354"/>
                <a:gd name="T20" fmla="*/ 339 w 355"/>
                <a:gd name="T21" fmla="*/ 339 h 354"/>
                <a:gd name="T22" fmla="*/ 339 w 355"/>
                <a:gd name="T23" fmla="*/ 283 h 354"/>
                <a:gd name="T24" fmla="*/ 140 w 355"/>
                <a:gd name="T25" fmla="*/ 239 h 354"/>
                <a:gd name="T26" fmla="*/ 69 w 355"/>
                <a:gd name="T27" fmla="*/ 210 h 354"/>
                <a:gd name="T28" fmla="*/ 40 w 355"/>
                <a:gd name="T29" fmla="*/ 140 h 354"/>
                <a:gd name="T30" fmla="*/ 140 w 355"/>
                <a:gd name="T31" fmla="*/ 40 h 354"/>
                <a:gd name="T32" fmla="*/ 239 w 355"/>
                <a:gd name="T33" fmla="*/ 140 h 354"/>
                <a:gd name="T34" fmla="*/ 140 w 355"/>
                <a:gd name="T35" fmla="*/ 239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354">
                  <a:moveTo>
                    <a:pt x="339" y="283"/>
                  </a:moveTo>
                  <a:cubicBezTo>
                    <a:pt x="263" y="206"/>
                    <a:pt x="263" y="206"/>
                    <a:pt x="263" y="206"/>
                  </a:cubicBezTo>
                  <a:cubicBezTo>
                    <a:pt x="273" y="187"/>
                    <a:pt x="280" y="164"/>
                    <a:pt x="280" y="140"/>
                  </a:cubicBezTo>
                  <a:cubicBezTo>
                    <a:pt x="280" y="102"/>
                    <a:pt x="265" y="67"/>
                    <a:pt x="239" y="41"/>
                  </a:cubicBezTo>
                  <a:cubicBezTo>
                    <a:pt x="212" y="14"/>
                    <a:pt x="177" y="0"/>
                    <a:pt x="140" y="0"/>
                  </a:cubicBezTo>
                  <a:cubicBezTo>
                    <a:pt x="63" y="0"/>
                    <a:pt x="0" y="62"/>
                    <a:pt x="0" y="140"/>
                  </a:cubicBezTo>
                  <a:cubicBezTo>
                    <a:pt x="0" y="177"/>
                    <a:pt x="14" y="212"/>
                    <a:pt x="41" y="239"/>
                  </a:cubicBezTo>
                  <a:cubicBezTo>
                    <a:pt x="67" y="265"/>
                    <a:pt x="102" y="280"/>
                    <a:pt x="140" y="280"/>
                  </a:cubicBezTo>
                  <a:cubicBezTo>
                    <a:pt x="164" y="280"/>
                    <a:pt x="187" y="273"/>
                    <a:pt x="207" y="262"/>
                  </a:cubicBezTo>
                  <a:cubicBezTo>
                    <a:pt x="283" y="339"/>
                    <a:pt x="283" y="339"/>
                    <a:pt x="283" y="339"/>
                  </a:cubicBezTo>
                  <a:cubicBezTo>
                    <a:pt x="299" y="354"/>
                    <a:pt x="324" y="354"/>
                    <a:pt x="339" y="339"/>
                  </a:cubicBezTo>
                  <a:cubicBezTo>
                    <a:pt x="355" y="324"/>
                    <a:pt x="355" y="298"/>
                    <a:pt x="339" y="283"/>
                  </a:cubicBezTo>
                  <a:close/>
                  <a:moveTo>
                    <a:pt x="140" y="239"/>
                  </a:moveTo>
                  <a:cubicBezTo>
                    <a:pt x="113" y="239"/>
                    <a:pt x="88" y="229"/>
                    <a:pt x="69" y="210"/>
                  </a:cubicBezTo>
                  <a:cubicBezTo>
                    <a:pt x="50" y="191"/>
                    <a:pt x="40" y="166"/>
                    <a:pt x="40" y="140"/>
                  </a:cubicBezTo>
                  <a:cubicBezTo>
                    <a:pt x="40" y="85"/>
                    <a:pt x="85" y="40"/>
                    <a:pt x="140" y="40"/>
                  </a:cubicBezTo>
                  <a:cubicBezTo>
                    <a:pt x="195" y="40"/>
                    <a:pt x="239" y="85"/>
                    <a:pt x="239" y="140"/>
                  </a:cubicBezTo>
                  <a:cubicBezTo>
                    <a:pt x="239" y="195"/>
                    <a:pt x="195" y="239"/>
                    <a:pt x="140"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Oval 50">
              <a:extLst>
                <a:ext uri="{FF2B5EF4-FFF2-40B4-BE49-F238E27FC236}">
                  <a16:creationId xmlns:a16="http://schemas.microsoft.com/office/drawing/2014/main" id="{D89AEF92-A1C4-47A0-A416-47B5C0557D52}"/>
                </a:ext>
              </a:extLst>
            </p:cNvPr>
            <p:cNvSpPr>
              <a:spLocks noChangeArrowheads="1"/>
            </p:cNvSpPr>
            <p:nvPr/>
          </p:nvSpPr>
          <p:spPr bwMode="auto">
            <a:xfrm>
              <a:off x="4421188" y="2351088"/>
              <a:ext cx="136525" cy="136525"/>
            </a:xfrm>
            <a:prstGeom prst="ellipse">
              <a:avLst/>
            </a:pr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51">
              <a:extLst>
                <a:ext uri="{FF2B5EF4-FFF2-40B4-BE49-F238E27FC236}">
                  <a16:creationId xmlns:a16="http://schemas.microsoft.com/office/drawing/2014/main" id="{FDB12675-645D-4612-83B5-53F5BA990B05}"/>
                </a:ext>
              </a:extLst>
            </p:cNvPr>
            <p:cNvSpPr>
              <a:spLocks/>
            </p:cNvSpPr>
            <p:nvPr/>
          </p:nvSpPr>
          <p:spPr bwMode="auto">
            <a:xfrm>
              <a:off x="4368800" y="2500313"/>
              <a:ext cx="241300" cy="206375"/>
            </a:xfrm>
            <a:custGeom>
              <a:avLst/>
              <a:gdLst>
                <a:gd name="T0" fmla="*/ 62 w 92"/>
                <a:gd name="T1" fmla="*/ 0 h 79"/>
                <a:gd name="T2" fmla="*/ 46 w 92"/>
                <a:gd name="T3" fmla="*/ 19 h 79"/>
                <a:gd name="T4" fmla="*/ 30 w 92"/>
                <a:gd name="T5" fmla="*/ 0 h 79"/>
                <a:gd name="T6" fmla="*/ 0 w 92"/>
                <a:gd name="T7" fmla="*/ 50 h 79"/>
                <a:gd name="T8" fmla="*/ 1 w 92"/>
                <a:gd name="T9" fmla="*/ 59 h 79"/>
                <a:gd name="T10" fmla="*/ 46 w 92"/>
                <a:gd name="T11" fmla="*/ 79 h 79"/>
                <a:gd name="T12" fmla="*/ 91 w 92"/>
                <a:gd name="T13" fmla="*/ 59 h 79"/>
                <a:gd name="T14" fmla="*/ 92 w 92"/>
                <a:gd name="T15" fmla="*/ 50 h 79"/>
                <a:gd name="T16" fmla="*/ 62 w 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9">
                  <a:moveTo>
                    <a:pt x="62" y="0"/>
                  </a:moveTo>
                  <a:cubicBezTo>
                    <a:pt x="46" y="19"/>
                    <a:pt x="46" y="19"/>
                    <a:pt x="46" y="19"/>
                  </a:cubicBezTo>
                  <a:cubicBezTo>
                    <a:pt x="30" y="0"/>
                    <a:pt x="30" y="0"/>
                    <a:pt x="30" y="0"/>
                  </a:cubicBezTo>
                  <a:cubicBezTo>
                    <a:pt x="12" y="8"/>
                    <a:pt x="0" y="27"/>
                    <a:pt x="0" y="50"/>
                  </a:cubicBezTo>
                  <a:cubicBezTo>
                    <a:pt x="0" y="53"/>
                    <a:pt x="0" y="56"/>
                    <a:pt x="1" y="59"/>
                  </a:cubicBezTo>
                  <a:cubicBezTo>
                    <a:pt x="10" y="71"/>
                    <a:pt x="27" y="79"/>
                    <a:pt x="46" y="79"/>
                  </a:cubicBezTo>
                  <a:cubicBezTo>
                    <a:pt x="65" y="79"/>
                    <a:pt x="82" y="71"/>
                    <a:pt x="91" y="59"/>
                  </a:cubicBezTo>
                  <a:cubicBezTo>
                    <a:pt x="92" y="56"/>
                    <a:pt x="92" y="53"/>
                    <a:pt x="92" y="50"/>
                  </a:cubicBezTo>
                  <a:cubicBezTo>
                    <a:pt x="92" y="27"/>
                    <a:pt x="80" y="8"/>
                    <a:pt x="62" y="0"/>
                  </a:cubicBez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15460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44161A4-E453-45D8-84DC-EFF66A192163}"/>
              </a:ext>
            </a:extLst>
          </p:cNvPr>
          <p:cNvSpPr>
            <a:spLocks noGrp="1"/>
          </p:cNvSpPr>
          <p:nvPr>
            <p:ph idx="1"/>
          </p:nvPr>
        </p:nvSpPr>
        <p:spPr>
          <a:xfrm>
            <a:off x="4783749" y="2581795"/>
            <a:ext cx="6492240" cy="1084807"/>
          </a:xfrm>
        </p:spPr>
        <p:txBody>
          <a:bodyPr>
            <a:normAutofit/>
          </a:bodyPr>
          <a:lstStyle/>
          <a:p>
            <a:pPr algn="ctr"/>
            <a:r>
              <a:rPr lang="en-US" sz="3600" dirty="0">
                <a:solidFill>
                  <a:srgbClr val="092F57"/>
                </a:solidFill>
              </a:rPr>
              <a:t>Testing Update</a:t>
            </a:r>
          </a:p>
        </p:txBody>
      </p:sp>
      <p:cxnSp>
        <p:nvCxnSpPr>
          <p:cNvPr id="6" name="Straight Connector 5">
            <a:extLst>
              <a:ext uri="{FF2B5EF4-FFF2-40B4-BE49-F238E27FC236}">
                <a16:creationId xmlns:a16="http://schemas.microsoft.com/office/drawing/2014/main" id="{3BA26837-B306-428F-A2E1-4FFA34266595}"/>
              </a:ext>
            </a:extLst>
          </p:cNvPr>
          <p:cNvCxnSpPr>
            <a:cxnSpLocks/>
          </p:cNvCxnSpPr>
          <p:nvPr/>
        </p:nvCxnSpPr>
        <p:spPr>
          <a:xfrm>
            <a:off x="5028745" y="3429000"/>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107FDDBA-D2B9-429E-8904-F763E63F1310}"/>
              </a:ext>
            </a:extLst>
          </p:cNvPr>
          <p:cNvGrpSpPr/>
          <p:nvPr/>
        </p:nvGrpSpPr>
        <p:grpSpPr>
          <a:xfrm>
            <a:off x="832234" y="2093194"/>
            <a:ext cx="2055829" cy="1677422"/>
            <a:chOff x="832234" y="2093194"/>
            <a:chExt cx="2055829" cy="1677422"/>
          </a:xfrm>
        </p:grpSpPr>
        <p:grpSp>
          <p:nvGrpSpPr>
            <p:cNvPr id="33" name="Group 32">
              <a:extLst>
                <a:ext uri="{FF2B5EF4-FFF2-40B4-BE49-F238E27FC236}">
                  <a16:creationId xmlns:a16="http://schemas.microsoft.com/office/drawing/2014/main" id="{2BC4F1DB-F075-4463-ABA9-56CD9C7BC51D}"/>
                </a:ext>
              </a:extLst>
            </p:cNvPr>
            <p:cNvGrpSpPr/>
            <p:nvPr/>
          </p:nvGrpSpPr>
          <p:grpSpPr>
            <a:xfrm>
              <a:off x="832234" y="2093194"/>
              <a:ext cx="2055829" cy="1677422"/>
              <a:chOff x="832234" y="2093194"/>
              <a:chExt cx="2055829" cy="1677422"/>
            </a:xfrm>
          </p:grpSpPr>
          <p:sp>
            <p:nvSpPr>
              <p:cNvPr id="31" name="Freeform: Shape 30">
                <a:extLst>
                  <a:ext uri="{FF2B5EF4-FFF2-40B4-BE49-F238E27FC236}">
                    <a16:creationId xmlns:a16="http://schemas.microsoft.com/office/drawing/2014/main" id="{B4AF7A16-D11A-427A-B2DD-AE9C5DDF2A5B}"/>
                  </a:ext>
                </a:extLst>
              </p:cNvPr>
              <p:cNvSpPr/>
              <p:nvPr/>
            </p:nvSpPr>
            <p:spPr>
              <a:xfrm>
                <a:off x="1038309" y="3458437"/>
                <a:ext cx="209465" cy="148466"/>
              </a:xfrm>
              <a:custGeom>
                <a:avLst/>
                <a:gdLst>
                  <a:gd name="connsiteX0" fmla="*/ 91849 w 183698"/>
                  <a:gd name="connsiteY0" fmla="*/ 0 h 108646"/>
                  <a:gd name="connsiteX1" fmla="*/ 183698 w 183698"/>
                  <a:gd name="connsiteY1" fmla="*/ 82193 h 108646"/>
                  <a:gd name="connsiteX2" fmla="*/ 177730 w 183698"/>
                  <a:gd name="connsiteY2" fmla="*/ 108646 h 108646"/>
                  <a:gd name="connsiteX3" fmla="*/ 5968 w 183698"/>
                  <a:gd name="connsiteY3" fmla="*/ 108646 h 108646"/>
                  <a:gd name="connsiteX4" fmla="*/ 0 w 183698"/>
                  <a:gd name="connsiteY4" fmla="*/ 82193 h 108646"/>
                  <a:gd name="connsiteX5" fmla="*/ 91849 w 183698"/>
                  <a:gd name="connsiteY5" fmla="*/ 0 h 10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98" h="108646">
                    <a:moveTo>
                      <a:pt x="91849" y="0"/>
                    </a:moveTo>
                    <a:cubicBezTo>
                      <a:pt x="142576" y="0"/>
                      <a:pt x="183698" y="36799"/>
                      <a:pt x="183698" y="82193"/>
                    </a:cubicBezTo>
                    <a:lnTo>
                      <a:pt x="177730" y="108646"/>
                    </a:lnTo>
                    <a:lnTo>
                      <a:pt x="5968" y="108646"/>
                    </a:lnTo>
                    <a:lnTo>
                      <a:pt x="0" y="82193"/>
                    </a:lnTo>
                    <a:cubicBezTo>
                      <a:pt x="0" y="36799"/>
                      <a:pt x="41122" y="0"/>
                      <a:pt x="91849" y="0"/>
                    </a:cubicBezTo>
                    <a:close/>
                  </a:path>
                </a:pathLst>
              </a:cu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0B36562-FB63-49C7-BD51-0382F7D486BD}"/>
                  </a:ext>
                </a:extLst>
              </p:cNvPr>
              <p:cNvSpPr/>
              <p:nvPr/>
            </p:nvSpPr>
            <p:spPr>
              <a:xfrm>
                <a:off x="1594794" y="2251932"/>
                <a:ext cx="642823" cy="64956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6E84389-5C42-4379-9699-D61AC75EDB4D}"/>
                  </a:ext>
                </a:extLst>
              </p:cNvPr>
              <p:cNvGrpSpPr/>
              <p:nvPr/>
            </p:nvGrpSpPr>
            <p:grpSpPr>
              <a:xfrm>
                <a:off x="832234" y="2093194"/>
                <a:ext cx="2055829" cy="1677422"/>
                <a:chOff x="3975100" y="652463"/>
                <a:chExt cx="1268413" cy="1069975"/>
              </a:xfrm>
              <a:solidFill>
                <a:schemeClr val="bg1"/>
              </a:solidFill>
            </p:grpSpPr>
            <p:sp>
              <p:nvSpPr>
                <p:cNvPr id="8" name="Freeform 21">
                  <a:extLst>
                    <a:ext uri="{FF2B5EF4-FFF2-40B4-BE49-F238E27FC236}">
                      <a16:creationId xmlns:a16="http://schemas.microsoft.com/office/drawing/2014/main" id="{2EC04FE7-56DD-4DCE-9231-A0E93242214D}"/>
                    </a:ext>
                  </a:extLst>
                </p:cNvPr>
                <p:cNvSpPr>
                  <a:spLocks/>
                </p:cNvSpPr>
                <p:nvPr/>
              </p:nvSpPr>
              <p:spPr bwMode="auto">
                <a:xfrm>
                  <a:off x="3975100" y="1636713"/>
                  <a:ext cx="1268413" cy="85725"/>
                </a:xfrm>
                <a:custGeom>
                  <a:avLst/>
                  <a:gdLst>
                    <a:gd name="T0" fmla="*/ 0 w 799"/>
                    <a:gd name="T1" fmla="*/ 0 h 54"/>
                    <a:gd name="T2" fmla="*/ 799 w 799"/>
                    <a:gd name="T3" fmla="*/ 0 h 54"/>
                    <a:gd name="T4" fmla="*/ 799 w 799"/>
                    <a:gd name="T5" fmla="*/ 54 h 54"/>
                    <a:gd name="T6" fmla="*/ 0 w 799"/>
                    <a:gd name="T7" fmla="*/ 54 h 54"/>
                    <a:gd name="T8" fmla="*/ 0 w 799"/>
                    <a:gd name="T9" fmla="*/ 0 h 54"/>
                    <a:gd name="T10" fmla="*/ 0 w 799"/>
                    <a:gd name="T11" fmla="*/ 0 h 54"/>
                  </a:gdLst>
                  <a:ahLst/>
                  <a:cxnLst>
                    <a:cxn ang="0">
                      <a:pos x="T0" y="T1"/>
                    </a:cxn>
                    <a:cxn ang="0">
                      <a:pos x="T2" y="T3"/>
                    </a:cxn>
                    <a:cxn ang="0">
                      <a:pos x="T4" y="T5"/>
                    </a:cxn>
                    <a:cxn ang="0">
                      <a:pos x="T6" y="T7"/>
                    </a:cxn>
                    <a:cxn ang="0">
                      <a:pos x="T8" y="T9"/>
                    </a:cxn>
                    <a:cxn ang="0">
                      <a:pos x="T10" y="T11"/>
                    </a:cxn>
                  </a:cxnLst>
                  <a:rect l="0" t="0" r="r" b="b"/>
                  <a:pathLst>
                    <a:path w="799" h="54">
                      <a:moveTo>
                        <a:pt x="0" y="0"/>
                      </a:moveTo>
                      <a:lnTo>
                        <a:pt x="799" y="0"/>
                      </a:lnTo>
                      <a:lnTo>
                        <a:pt x="799" y="54"/>
                      </a:lnTo>
                      <a:lnTo>
                        <a:pt x="0" y="54"/>
                      </a:lnTo>
                      <a:lnTo>
                        <a:pt x="0" y="0"/>
                      </a:lnTo>
                      <a:lnTo>
                        <a:pt x="0" y="0"/>
                      </a:ln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22">
                  <a:extLst>
                    <a:ext uri="{FF2B5EF4-FFF2-40B4-BE49-F238E27FC236}">
                      <a16:creationId xmlns:a16="http://schemas.microsoft.com/office/drawing/2014/main" id="{1F94EA89-5E63-4C4B-A687-5AAFDF7C8DFA}"/>
                    </a:ext>
                  </a:extLst>
                </p:cNvPr>
                <p:cNvSpPr>
                  <a:spLocks/>
                </p:cNvSpPr>
                <p:nvPr/>
              </p:nvSpPr>
              <p:spPr bwMode="auto">
                <a:xfrm>
                  <a:off x="4073525" y="1174751"/>
                  <a:ext cx="1042988" cy="436563"/>
                </a:xfrm>
                <a:custGeom>
                  <a:avLst/>
                  <a:gdLst>
                    <a:gd name="T0" fmla="*/ 62 w 453"/>
                    <a:gd name="T1" fmla="*/ 190 h 190"/>
                    <a:gd name="T2" fmla="*/ 62 w 453"/>
                    <a:gd name="T3" fmla="*/ 183 h 190"/>
                    <a:gd name="T4" fmla="*/ 38 w 453"/>
                    <a:gd name="T5" fmla="*/ 165 h 190"/>
                    <a:gd name="T6" fmla="*/ 14 w 453"/>
                    <a:gd name="T7" fmla="*/ 183 h 190"/>
                    <a:gd name="T8" fmla="*/ 14 w 453"/>
                    <a:gd name="T9" fmla="*/ 190 h 190"/>
                    <a:gd name="T10" fmla="*/ 8 w 453"/>
                    <a:gd name="T11" fmla="*/ 190 h 190"/>
                    <a:gd name="T12" fmla="*/ 0 w 453"/>
                    <a:gd name="T13" fmla="*/ 169 h 190"/>
                    <a:gd name="T14" fmla="*/ 33 w 453"/>
                    <a:gd name="T15" fmla="*/ 132 h 190"/>
                    <a:gd name="T16" fmla="*/ 81 w 453"/>
                    <a:gd name="T17" fmla="*/ 85 h 190"/>
                    <a:gd name="T18" fmla="*/ 101 w 453"/>
                    <a:gd name="T19" fmla="*/ 45 h 190"/>
                    <a:gd name="T20" fmla="*/ 175 w 453"/>
                    <a:gd name="T21" fmla="*/ 0 h 190"/>
                    <a:gd name="T22" fmla="*/ 188 w 453"/>
                    <a:gd name="T23" fmla="*/ 0 h 190"/>
                    <a:gd name="T24" fmla="*/ 301 w 453"/>
                    <a:gd name="T25" fmla="*/ 0 h 190"/>
                    <a:gd name="T26" fmla="*/ 314 w 453"/>
                    <a:gd name="T27" fmla="*/ 0 h 190"/>
                    <a:gd name="T28" fmla="*/ 394 w 453"/>
                    <a:gd name="T29" fmla="*/ 55 h 190"/>
                    <a:gd name="T30" fmla="*/ 395 w 453"/>
                    <a:gd name="T31" fmla="*/ 57 h 190"/>
                    <a:gd name="T32" fmla="*/ 442 w 453"/>
                    <a:gd name="T33" fmla="*/ 149 h 190"/>
                    <a:gd name="T34" fmla="*/ 419 w 453"/>
                    <a:gd name="T35" fmla="*/ 190 h 190"/>
                    <a:gd name="T36" fmla="*/ 370 w 453"/>
                    <a:gd name="T37" fmla="*/ 190 h 190"/>
                    <a:gd name="T38" fmla="*/ 352 w 453"/>
                    <a:gd name="T39" fmla="*/ 190 h 190"/>
                    <a:gd name="T40" fmla="*/ 356 w 453"/>
                    <a:gd name="T41" fmla="*/ 178 h 190"/>
                    <a:gd name="T42" fmla="*/ 363 w 453"/>
                    <a:gd name="T43" fmla="*/ 76 h 190"/>
                    <a:gd name="T44" fmla="*/ 338 w 453"/>
                    <a:gd name="T45" fmla="*/ 52 h 190"/>
                    <a:gd name="T46" fmla="*/ 151 w 453"/>
                    <a:gd name="T47" fmla="*/ 52 h 190"/>
                    <a:gd name="T48" fmla="*/ 126 w 453"/>
                    <a:gd name="T49" fmla="*/ 76 h 190"/>
                    <a:gd name="T50" fmla="*/ 133 w 453"/>
                    <a:gd name="T51" fmla="*/ 178 h 190"/>
                    <a:gd name="T52" fmla="*/ 137 w 453"/>
                    <a:gd name="T53" fmla="*/ 190 h 190"/>
                    <a:gd name="T54" fmla="*/ 62 w 453"/>
                    <a:gd name="T55"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3" h="190">
                      <a:moveTo>
                        <a:pt x="62" y="190"/>
                      </a:moveTo>
                      <a:cubicBezTo>
                        <a:pt x="63" y="188"/>
                        <a:pt x="62" y="186"/>
                        <a:pt x="62" y="183"/>
                      </a:cubicBezTo>
                      <a:cubicBezTo>
                        <a:pt x="62" y="173"/>
                        <a:pt x="52" y="165"/>
                        <a:pt x="38" y="165"/>
                      </a:cubicBezTo>
                      <a:cubicBezTo>
                        <a:pt x="25" y="165"/>
                        <a:pt x="14" y="173"/>
                        <a:pt x="14" y="183"/>
                      </a:cubicBezTo>
                      <a:cubicBezTo>
                        <a:pt x="14" y="186"/>
                        <a:pt x="14" y="188"/>
                        <a:pt x="14" y="190"/>
                      </a:cubicBezTo>
                      <a:cubicBezTo>
                        <a:pt x="8" y="190"/>
                        <a:pt x="8" y="190"/>
                        <a:pt x="8" y="190"/>
                      </a:cubicBezTo>
                      <a:cubicBezTo>
                        <a:pt x="3" y="184"/>
                        <a:pt x="0" y="176"/>
                        <a:pt x="0" y="169"/>
                      </a:cubicBezTo>
                      <a:cubicBezTo>
                        <a:pt x="0" y="152"/>
                        <a:pt x="14" y="137"/>
                        <a:pt x="33" y="132"/>
                      </a:cubicBezTo>
                      <a:cubicBezTo>
                        <a:pt x="55" y="126"/>
                        <a:pt x="71" y="106"/>
                        <a:pt x="81" y="85"/>
                      </a:cubicBezTo>
                      <a:cubicBezTo>
                        <a:pt x="88" y="71"/>
                        <a:pt x="91" y="59"/>
                        <a:pt x="101" y="45"/>
                      </a:cubicBezTo>
                      <a:cubicBezTo>
                        <a:pt x="118" y="21"/>
                        <a:pt x="144" y="0"/>
                        <a:pt x="175" y="0"/>
                      </a:cubicBezTo>
                      <a:cubicBezTo>
                        <a:pt x="188" y="0"/>
                        <a:pt x="188" y="0"/>
                        <a:pt x="188" y="0"/>
                      </a:cubicBezTo>
                      <a:cubicBezTo>
                        <a:pt x="220" y="31"/>
                        <a:pt x="269" y="31"/>
                        <a:pt x="301" y="0"/>
                      </a:cubicBezTo>
                      <a:cubicBezTo>
                        <a:pt x="314" y="0"/>
                        <a:pt x="314" y="0"/>
                        <a:pt x="314" y="0"/>
                      </a:cubicBezTo>
                      <a:cubicBezTo>
                        <a:pt x="348" y="0"/>
                        <a:pt x="378" y="26"/>
                        <a:pt x="394" y="55"/>
                      </a:cubicBezTo>
                      <a:cubicBezTo>
                        <a:pt x="395" y="55"/>
                        <a:pt x="395" y="56"/>
                        <a:pt x="395" y="57"/>
                      </a:cubicBezTo>
                      <a:cubicBezTo>
                        <a:pt x="404" y="73"/>
                        <a:pt x="431" y="121"/>
                        <a:pt x="442" y="149"/>
                      </a:cubicBezTo>
                      <a:cubicBezTo>
                        <a:pt x="453" y="175"/>
                        <a:pt x="450" y="189"/>
                        <a:pt x="419" y="190"/>
                      </a:cubicBezTo>
                      <a:cubicBezTo>
                        <a:pt x="370" y="190"/>
                        <a:pt x="370" y="190"/>
                        <a:pt x="370" y="190"/>
                      </a:cubicBezTo>
                      <a:cubicBezTo>
                        <a:pt x="352" y="190"/>
                        <a:pt x="352" y="190"/>
                        <a:pt x="352" y="190"/>
                      </a:cubicBezTo>
                      <a:cubicBezTo>
                        <a:pt x="354" y="187"/>
                        <a:pt x="356" y="182"/>
                        <a:pt x="356" y="178"/>
                      </a:cubicBezTo>
                      <a:cubicBezTo>
                        <a:pt x="363" y="76"/>
                        <a:pt x="363" y="76"/>
                        <a:pt x="363" y="76"/>
                      </a:cubicBezTo>
                      <a:cubicBezTo>
                        <a:pt x="364" y="63"/>
                        <a:pt x="352" y="52"/>
                        <a:pt x="338" y="52"/>
                      </a:cubicBezTo>
                      <a:cubicBezTo>
                        <a:pt x="151" y="52"/>
                        <a:pt x="151" y="52"/>
                        <a:pt x="151" y="52"/>
                      </a:cubicBezTo>
                      <a:cubicBezTo>
                        <a:pt x="137" y="52"/>
                        <a:pt x="125" y="63"/>
                        <a:pt x="126" y="76"/>
                      </a:cubicBezTo>
                      <a:cubicBezTo>
                        <a:pt x="133" y="178"/>
                        <a:pt x="133" y="178"/>
                        <a:pt x="133" y="178"/>
                      </a:cubicBezTo>
                      <a:cubicBezTo>
                        <a:pt x="133" y="182"/>
                        <a:pt x="135" y="187"/>
                        <a:pt x="137" y="190"/>
                      </a:cubicBezTo>
                      <a:cubicBezTo>
                        <a:pt x="112" y="190"/>
                        <a:pt x="87" y="190"/>
                        <a:pt x="62" y="19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3">
                  <a:extLst>
                    <a:ext uri="{FF2B5EF4-FFF2-40B4-BE49-F238E27FC236}">
                      <a16:creationId xmlns:a16="http://schemas.microsoft.com/office/drawing/2014/main" id="{6FE56FB9-CE41-435A-B232-14C5BB9618CD}"/>
                    </a:ext>
                  </a:extLst>
                </p:cNvPr>
                <p:cNvSpPr>
                  <a:spLocks/>
                </p:cNvSpPr>
                <p:nvPr/>
              </p:nvSpPr>
              <p:spPr bwMode="auto">
                <a:xfrm>
                  <a:off x="4389438" y="1319213"/>
                  <a:ext cx="493713" cy="292100"/>
                </a:xfrm>
                <a:custGeom>
                  <a:avLst/>
                  <a:gdLst>
                    <a:gd name="T0" fmla="*/ 20 w 215"/>
                    <a:gd name="T1" fmla="*/ 127 h 127"/>
                    <a:gd name="T2" fmla="*/ 195 w 215"/>
                    <a:gd name="T3" fmla="*/ 127 h 127"/>
                    <a:gd name="T4" fmla="*/ 208 w 215"/>
                    <a:gd name="T5" fmla="*/ 114 h 127"/>
                    <a:gd name="T6" fmla="*/ 215 w 215"/>
                    <a:gd name="T7" fmla="*/ 13 h 127"/>
                    <a:gd name="T8" fmla="*/ 201 w 215"/>
                    <a:gd name="T9" fmla="*/ 0 h 127"/>
                    <a:gd name="T10" fmla="*/ 14 w 215"/>
                    <a:gd name="T11" fmla="*/ 0 h 127"/>
                    <a:gd name="T12" fmla="*/ 0 w 215"/>
                    <a:gd name="T13" fmla="*/ 13 h 127"/>
                    <a:gd name="T14" fmla="*/ 7 w 215"/>
                    <a:gd name="T15" fmla="*/ 114 h 127"/>
                    <a:gd name="T16" fmla="*/ 20 w 215"/>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127">
                      <a:moveTo>
                        <a:pt x="20" y="127"/>
                      </a:moveTo>
                      <a:cubicBezTo>
                        <a:pt x="195" y="127"/>
                        <a:pt x="195" y="127"/>
                        <a:pt x="195" y="127"/>
                      </a:cubicBezTo>
                      <a:cubicBezTo>
                        <a:pt x="202" y="127"/>
                        <a:pt x="208" y="121"/>
                        <a:pt x="208" y="114"/>
                      </a:cubicBezTo>
                      <a:cubicBezTo>
                        <a:pt x="215" y="13"/>
                        <a:pt x="215" y="13"/>
                        <a:pt x="215" y="13"/>
                      </a:cubicBezTo>
                      <a:cubicBezTo>
                        <a:pt x="215" y="6"/>
                        <a:pt x="209" y="0"/>
                        <a:pt x="201" y="0"/>
                      </a:cubicBezTo>
                      <a:cubicBezTo>
                        <a:pt x="14" y="0"/>
                        <a:pt x="14" y="0"/>
                        <a:pt x="14" y="0"/>
                      </a:cubicBezTo>
                      <a:cubicBezTo>
                        <a:pt x="6" y="0"/>
                        <a:pt x="0" y="6"/>
                        <a:pt x="0" y="13"/>
                      </a:cubicBezTo>
                      <a:cubicBezTo>
                        <a:pt x="7" y="114"/>
                        <a:pt x="7" y="114"/>
                        <a:pt x="7" y="114"/>
                      </a:cubicBezTo>
                      <a:cubicBezTo>
                        <a:pt x="7" y="121"/>
                        <a:pt x="13" y="127"/>
                        <a:pt x="20" y="127"/>
                      </a:cubicBezTo>
                      <a:close/>
                    </a:path>
                  </a:pathLst>
                </a:custGeom>
                <a:solidFill>
                  <a:srgbClr val="A7A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4">
                  <a:extLst>
                    <a:ext uri="{FF2B5EF4-FFF2-40B4-BE49-F238E27FC236}">
                      <a16:creationId xmlns:a16="http://schemas.microsoft.com/office/drawing/2014/main" id="{33FBB856-F6DA-444C-B65D-67E839ADEA79}"/>
                    </a:ext>
                  </a:extLst>
                </p:cNvPr>
                <p:cNvSpPr>
                  <a:spLocks/>
                </p:cNvSpPr>
                <p:nvPr/>
              </p:nvSpPr>
              <p:spPr bwMode="auto">
                <a:xfrm>
                  <a:off x="4419600" y="652463"/>
                  <a:ext cx="436563" cy="180975"/>
                </a:xfrm>
                <a:custGeom>
                  <a:avLst/>
                  <a:gdLst>
                    <a:gd name="T0" fmla="*/ 8 w 190"/>
                    <a:gd name="T1" fmla="*/ 73 h 79"/>
                    <a:gd name="T2" fmla="*/ 23 w 190"/>
                    <a:gd name="T3" fmla="*/ 67 h 79"/>
                    <a:gd name="T4" fmla="*/ 22 w 190"/>
                    <a:gd name="T5" fmla="*/ 67 h 79"/>
                    <a:gd name="T6" fmla="*/ 92 w 190"/>
                    <a:gd name="T7" fmla="*/ 22 h 79"/>
                    <a:gd name="T8" fmla="*/ 168 w 190"/>
                    <a:gd name="T9" fmla="*/ 72 h 79"/>
                    <a:gd name="T10" fmla="*/ 178 w 190"/>
                    <a:gd name="T11" fmla="*/ 79 h 79"/>
                    <a:gd name="T12" fmla="*/ 182 w 190"/>
                    <a:gd name="T13" fmla="*/ 78 h 79"/>
                    <a:gd name="T14" fmla="*/ 188 w 190"/>
                    <a:gd name="T15" fmla="*/ 64 h 79"/>
                    <a:gd name="T16" fmla="*/ 92 w 190"/>
                    <a:gd name="T17" fmla="*/ 0 h 79"/>
                    <a:gd name="T18" fmla="*/ 2 w 190"/>
                    <a:gd name="T19" fmla="*/ 59 h 79"/>
                    <a:gd name="T20" fmla="*/ 8 w 190"/>
                    <a:gd name="T21" fmla="*/ 7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79">
                      <a:moveTo>
                        <a:pt x="8" y="73"/>
                      </a:moveTo>
                      <a:cubicBezTo>
                        <a:pt x="14" y="76"/>
                        <a:pt x="20" y="73"/>
                        <a:pt x="23" y="67"/>
                      </a:cubicBezTo>
                      <a:cubicBezTo>
                        <a:pt x="22" y="67"/>
                        <a:pt x="22" y="67"/>
                        <a:pt x="22" y="67"/>
                      </a:cubicBezTo>
                      <a:cubicBezTo>
                        <a:pt x="35" y="37"/>
                        <a:pt x="63" y="22"/>
                        <a:pt x="92" y="22"/>
                      </a:cubicBezTo>
                      <a:cubicBezTo>
                        <a:pt x="123" y="22"/>
                        <a:pt x="154" y="39"/>
                        <a:pt x="168" y="72"/>
                      </a:cubicBezTo>
                      <a:cubicBezTo>
                        <a:pt x="169" y="76"/>
                        <a:pt x="173" y="79"/>
                        <a:pt x="178" y="79"/>
                      </a:cubicBezTo>
                      <a:cubicBezTo>
                        <a:pt x="179" y="79"/>
                        <a:pt x="181" y="79"/>
                        <a:pt x="182" y="78"/>
                      </a:cubicBezTo>
                      <a:cubicBezTo>
                        <a:pt x="188" y="76"/>
                        <a:pt x="190" y="69"/>
                        <a:pt x="188" y="64"/>
                      </a:cubicBezTo>
                      <a:cubicBezTo>
                        <a:pt x="171" y="21"/>
                        <a:pt x="131" y="0"/>
                        <a:pt x="92" y="0"/>
                      </a:cubicBezTo>
                      <a:cubicBezTo>
                        <a:pt x="55" y="0"/>
                        <a:pt x="18" y="20"/>
                        <a:pt x="2" y="59"/>
                      </a:cubicBezTo>
                      <a:cubicBezTo>
                        <a:pt x="0" y="65"/>
                        <a:pt x="2" y="71"/>
                        <a:pt x="8" y="7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5">
                  <a:extLst>
                    <a:ext uri="{FF2B5EF4-FFF2-40B4-BE49-F238E27FC236}">
                      <a16:creationId xmlns:a16="http://schemas.microsoft.com/office/drawing/2014/main" id="{2A0ED27B-66B7-4221-ADEA-A3CEB90EDC4D}"/>
                    </a:ext>
                  </a:extLst>
                </p:cNvPr>
                <p:cNvSpPr>
                  <a:spLocks/>
                </p:cNvSpPr>
                <p:nvPr/>
              </p:nvSpPr>
              <p:spPr bwMode="auto">
                <a:xfrm>
                  <a:off x="4379913" y="747711"/>
                  <a:ext cx="512763" cy="414338"/>
                </a:xfrm>
                <a:custGeom>
                  <a:avLst/>
                  <a:gdLst>
                    <a:gd name="T0" fmla="*/ 16 w 223"/>
                    <a:gd name="T1" fmla="*/ 123 h 180"/>
                    <a:gd name="T2" fmla="*/ 25 w 223"/>
                    <a:gd name="T3" fmla="*/ 120 h 180"/>
                    <a:gd name="T4" fmla="*/ 109 w 223"/>
                    <a:gd name="T5" fmla="*/ 180 h 180"/>
                    <a:gd name="T6" fmla="*/ 177 w 223"/>
                    <a:gd name="T7" fmla="*/ 149 h 180"/>
                    <a:gd name="T8" fmla="*/ 148 w 223"/>
                    <a:gd name="T9" fmla="*/ 149 h 180"/>
                    <a:gd name="T10" fmla="*/ 138 w 223"/>
                    <a:gd name="T11" fmla="*/ 153 h 180"/>
                    <a:gd name="T12" fmla="*/ 122 w 223"/>
                    <a:gd name="T13" fmla="*/ 153 h 180"/>
                    <a:gd name="T14" fmla="*/ 106 w 223"/>
                    <a:gd name="T15" fmla="*/ 136 h 180"/>
                    <a:gd name="T16" fmla="*/ 122 w 223"/>
                    <a:gd name="T17" fmla="*/ 120 h 180"/>
                    <a:gd name="T18" fmla="*/ 138 w 223"/>
                    <a:gd name="T19" fmla="*/ 120 h 180"/>
                    <a:gd name="T20" fmla="*/ 151 w 223"/>
                    <a:gd name="T21" fmla="*/ 127 h 180"/>
                    <a:gd name="T22" fmla="*/ 191 w 223"/>
                    <a:gd name="T23" fmla="*/ 127 h 180"/>
                    <a:gd name="T24" fmla="*/ 195 w 223"/>
                    <a:gd name="T25" fmla="*/ 117 h 180"/>
                    <a:gd name="T26" fmla="*/ 207 w 223"/>
                    <a:gd name="T27" fmla="*/ 123 h 180"/>
                    <a:gd name="T28" fmla="*/ 223 w 223"/>
                    <a:gd name="T29" fmla="*/ 106 h 180"/>
                    <a:gd name="T30" fmla="*/ 223 w 223"/>
                    <a:gd name="T31" fmla="*/ 57 h 180"/>
                    <a:gd name="T32" fmla="*/ 207 w 223"/>
                    <a:gd name="T33" fmla="*/ 41 h 180"/>
                    <a:gd name="T34" fmla="*/ 191 w 223"/>
                    <a:gd name="T35" fmla="*/ 53 h 180"/>
                    <a:gd name="T36" fmla="*/ 109 w 223"/>
                    <a:gd name="T37" fmla="*/ 0 h 180"/>
                    <a:gd name="T38" fmla="*/ 30 w 223"/>
                    <a:gd name="T39" fmla="*/ 48 h 180"/>
                    <a:gd name="T40" fmla="*/ 16 w 223"/>
                    <a:gd name="T41" fmla="*/ 41 h 180"/>
                    <a:gd name="T42" fmla="*/ 0 w 223"/>
                    <a:gd name="T43" fmla="*/ 57 h 180"/>
                    <a:gd name="T44" fmla="*/ 0 w 223"/>
                    <a:gd name="T45" fmla="*/ 106 h 180"/>
                    <a:gd name="T46" fmla="*/ 16 w 223"/>
                    <a:gd name="T47" fmla="*/ 12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3" h="180">
                      <a:moveTo>
                        <a:pt x="16" y="123"/>
                      </a:moveTo>
                      <a:cubicBezTo>
                        <a:pt x="19" y="123"/>
                        <a:pt x="22" y="122"/>
                        <a:pt x="25" y="120"/>
                      </a:cubicBezTo>
                      <a:cubicBezTo>
                        <a:pt x="37" y="155"/>
                        <a:pt x="70" y="180"/>
                        <a:pt x="109" y="180"/>
                      </a:cubicBezTo>
                      <a:cubicBezTo>
                        <a:pt x="136" y="180"/>
                        <a:pt x="160" y="168"/>
                        <a:pt x="177" y="149"/>
                      </a:cubicBezTo>
                      <a:cubicBezTo>
                        <a:pt x="148" y="149"/>
                        <a:pt x="148" y="149"/>
                        <a:pt x="148" y="149"/>
                      </a:cubicBezTo>
                      <a:cubicBezTo>
                        <a:pt x="145" y="151"/>
                        <a:pt x="142" y="153"/>
                        <a:pt x="138" y="153"/>
                      </a:cubicBezTo>
                      <a:cubicBezTo>
                        <a:pt x="122" y="153"/>
                        <a:pt x="122" y="153"/>
                        <a:pt x="122" y="153"/>
                      </a:cubicBezTo>
                      <a:cubicBezTo>
                        <a:pt x="113" y="153"/>
                        <a:pt x="106" y="146"/>
                        <a:pt x="106" y="136"/>
                      </a:cubicBezTo>
                      <a:cubicBezTo>
                        <a:pt x="106" y="127"/>
                        <a:pt x="113" y="120"/>
                        <a:pt x="122" y="120"/>
                      </a:cubicBezTo>
                      <a:cubicBezTo>
                        <a:pt x="138" y="120"/>
                        <a:pt x="138" y="120"/>
                        <a:pt x="138" y="120"/>
                      </a:cubicBezTo>
                      <a:cubicBezTo>
                        <a:pt x="143" y="120"/>
                        <a:pt x="148" y="123"/>
                        <a:pt x="151" y="127"/>
                      </a:cubicBezTo>
                      <a:cubicBezTo>
                        <a:pt x="191" y="127"/>
                        <a:pt x="191" y="127"/>
                        <a:pt x="191" y="127"/>
                      </a:cubicBezTo>
                      <a:cubicBezTo>
                        <a:pt x="192" y="124"/>
                        <a:pt x="194" y="121"/>
                        <a:pt x="195" y="117"/>
                      </a:cubicBezTo>
                      <a:cubicBezTo>
                        <a:pt x="198" y="121"/>
                        <a:pt x="202" y="123"/>
                        <a:pt x="207" y="123"/>
                      </a:cubicBezTo>
                      <a:cubicBezTo>
                        <a:pt x="216" y="123"/>
                        <a:pt x="223" y="115"/>
                        <a:pt x="223" y="106"/>
                      </a:cubicBezTo>
                      <a:cubicBezTo>
                        <a:pt x="223" y="57"/>
                        <a:pt x="223" y="57"/>
                        <a:pt x="223" y="57"/>
                      </a:cubicBezTo>
                      <a:cubicBezTo>
                        <a:pt x="223" y="48"/>
                        <a:pt x="216" y="41"/>
                        <a:pt x="207" y="41"/>
                      </a:cubicBezTo>
                      <a:cubicBezTo>
                        <a:pt x="199" y="41"/>
                        <a:pt x="193" y="46"/>
                        <a:pt x="191" y="53"/>
                      </a:cubicBezTo>
                      <a:cubicBezTo>
                        <a:pt x="177" y="22"/>
                        <a:pt x="146" y="0"/>
                        <a:pt x="109" y="0"/>
                      </a:cubicBezTo>
                      <a:cubicBezTo>
                        <a:pt x="75" y="0"/>
                        <a:pt x="45" y="20"/>
                        <a:pt x="30" y="48"/>
                      </a:cubicBezTo>
                      <a:cubicBezTo>
                        <a:pt x="27" y="44"/>
                        <a:pt x="22" y="41"/>
                        <a:pt x="16" y="41"/>
                      </a:cubicBezTo>
                      <a:cubicBezTo>
                        <a:pt x="7" y="41"/>
                        <a:pt x="0" y="48"/>
                        <a:pt x="0" y="57"/>
                      </a:cubicBezTo>
                      <a:cubicBezTo>
                        <a:pt x="0" y="106"/>
                        <a:pt x="0" y="106"/>
                        <a:pt x="0" y="106"/>
                      </a:cubicBezTo>
                      <a:cubicBezTo>
                        <a:pt x="0" y="115"/>
                        <a:pt x="7" y="123"/>
                        <a:pt x="16" y="123"/>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21" name="Freeform 7">
                <a:extLst>
                  <a:ext uri="{FF2B5EF4-FFF2-40B4-BE49-F238E27FC236}">
                    <a16:creationId xmlns:a16="http://schemas.microsoft.com/office/drawing/2014/main" id="{E894CD41-DBF3-423C-A98F-2C85B1AEDCCA}"/>
                  </a:ext>
                </a:extLst>
              </p:cNvPr>
              <p:cNvSpPr>
                <a:spLocks/>
              </p:cNvSpPr>
              <p:nvPr/>
            </p:nvSpPr>
            <p:spPr bwMode="auto">
              <a:xfrm>
                <a:off x="1448530" y="2386868"/>
                <a:ext cx="165789" cy="319519"/>
              </a:xfrm>
              <a:custGeom>
                <a:avLst/>
                <a:gdLst>
                  <a:gd name="T0" fmla="*/ 20 w 60"/>
                  <a:gd name="T1" fmla="*/ 146 h 146"/>
                  <a:gd name="T2" fmla="*/ 40 w 60"/>
                  <a:gd name="T3" fmla="*/ 146 h 146"/>
                  <a:gd name="T4" fmla="*/ 58 w 60"/>
                  <a:gd name="T5" fmla="*/ 126 h 146"/>
                  <a:gd name="T6" fmla="*/ 58 w 60"/>
                  <a:gd name="T7" fmla="*/ 20 h 146"/>
                  <a:gd name="T8" fmla="*/ 40 w 60"/>
                  <a:gd name="T9" fmla="*/ 0 h 146"/>
                  <a:gd name="T10" fmla="*/ 20 w 60"/>
                  <a:gd name="T11" fmla="*/ 0 h 146"/>
                  <a:gd name="T12" fmla="*/ 2 w 60"/>
                  <a:gd name="T13" fmla="*/ 20 h 146"/>
                  <a:gd name="T14" fmla="*/ 2 w 60"/>
                  <a:gd name="T15" fmla="*/ 126 h 146"/>
                  <a:gd name="T16" fmla="*/ 20 w 60"/>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6">
                    <a:moveTo>
                      <a:pt x="20" y="146"/>
                    </a:moveTo>
                    <a:cubicBezTo>
                      <a:pt x="40" y="146"/>
                      <a:pt x="40" y="146"/>
                      <a:pt x="40" y="146"/>
                    </a:cubicBezTo>
                    <a:cubicBezTo>
                      <a:pt x="60" y="146"/>
                      <a:pt x="58" y="132"/>
                      <a:pt x="58" y="126"/>
                    </a:cubicBezTo>
                    <a:cubicBezTo>
                      <a:pt x="58" y="20"/>
                      <a:pt x="58" y="20"/>
                      <a:pt x="58" y="20"/>
                    </a:cubicBezTo>
                    <a:cubicBezTo>
                      <a:pt x="58" y="15"/>
                      <a:pt x="60" y="0"/>
                      <a:pt x="40" y="0"/>
                    </a:cubicBezTo>
                    <a:cubicBezTo>
                      <a:pt x="20" y="0"/>
                      <a:pt x="20" y="0"/>
                      <a:pt x="20" y="0"/>
                    </a:cubicBezTo>
                    <a:cubicBezTo>
                      <a:pt x="0" y="0"/>
                      <a:pt x="2" y="15"/>
                      <a:pt x="2" y="20"/>
                    </a:cubicBezTo>
                    <a:cubicBezTo>
                      <a:pt x="2" y="126"/>
                      <a:pt x="2" y="126"/>
                      <a:pt x="2" y="126"/>
                    </a:cubicBezTo>
                    <a:cubicBezTo>
                      <a:pt x="2" y="132"/>
                      <a:pt x="0" y="146"/>
                      <a:pt x="20" y="146"/>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dirty="0">
                  <a:solidFill>
                    <a:srgbClr val="FF0000"/>
                  </a:solidFill>
                </a:endParaRPr>
              </a:p>
            </p:txBody>
          </p:sp>
          <p:sp>
            <p:nvSpPr>
              <p:cNvPr id="22" name="Freeform 7">
                <a:extLst>
                  <a:ext uri="{FF2B5EF4-FFF2-40B4-BE49-F238E27FC236}">
                    <a16:creationId xmlns:a16="http://schemas.microsoft.com/office/drawing/2014/main" id="{4CD2AF08-FA80-4AF1-A919-1C711394414E}"/>
                  </a:ext>
                </a:extLst>
              </p:cNvPr>
              <p:cNvSpPr>
                <a:spLocks/>
              </p:cNvSpPr>
              <p:nvPr/>
            </p:nvSpPr>
            <p:spPr bwMode="auto">
              <a:xfrm>
                <a:off x="2177355" y="2376912"/>
                <a:ext cx="165789" cy="319519"/>
              </a:xfrm>
              <a:custGeom>
                <a:avLst/>
                <a:gdLst>
                  <a:gd name="T0" fmla="*/ 20 w 60"/>
                  <a:gd name="T1" fmla="*/ 146 h 146"/>
                  <a:gd name="T2" fmla="*/ 40 w 60"/>
                  <a:gd name="T3" fmla="*/ 146 h 146"/>
                  <a:gd name="T4" fmla="*/ 58 w 60"/>
                  <a:gd name="T5" fmla="*/ 126 h 146"/>
                  <a:gd name="T6" fmla="*/ 58 w 60"/>
                  <a:gd name="T7" fmla="*/ 20 h 146"/>
                  <a:gd name="T8" fmla="*/ 40 w 60"/>
                  <a:gd name="T9" fmla="*/ 0 h 146"/>
                  <a:gd name="T10" fmla="*/ 20 w 60"/>
                  <a:gd name="T11" fmla="*/ 0 h 146"/>
                  <a:gd name="T12" fmla="*/ 2 w 60"/>
                  <a:gd name="T13" fmla="*/ 20 h 146"/>
                  <a:gd name="T14" fmla="*/ 2 w 60"/>
                  <a:gd name="T15" fmla="*/ 126 h 146"/>
                  <a:gd name="T16" fmla="*/ 20 w 60"/>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6">
                    <a:moveTo>
                      <a:pt x="20" y="146"/>
                    </a:moveTo>
                    <a:cubicBezTo>
                      <a:pt x="40" y="146"/>
                      <a:pt x="40" y="146"/>
                      <a:pt x="40" y="146"/>
                    </a:cubicBezTo>
                    <a:cubicBezTo>
                      <a:pt x="60" y="146"/>
                      <a:pt x="58" y="132"/>
                      <a:pt x="58" y="126"/>
                    </a:cubicBezTo>
                    <a:cubicBezTo>
                      <a:pt x="58" y="20"/>
                      <a:pt x="58" y="20"/>
                      <a:pt x="58" y="20"/>
                    </a:cubicBezTo>
                    <a:cubicBezTo>
                      <a:pt x="58" y="15"/>
                      <a:pt x="60" y="0"/>
                      <a:pt x="40" y="0"/>
                    </a:cubicBezTo>
                    <a:cubicBezTo>
                      <a:pt x="20" y="0"/>
                      <a:pt x="20" y="0"/>
                      <a:pt x="20" y="0"/>
                    </a:cubicBezTo>
                    <a:cubicBezTo>
                      <a:pt x="0" y="0"/>
                      <a:pt x="2" y="15"/>
                      <a:pt x="2" y="20"/>
                    </a:cubicBezTo>
                    <a:cubicBezTo>
                      <a:pt x="2" y="126"/>
                      <a:pt x="2" y="126"/>
                      <a:pt x="2" y="126"/>
                    </a:cubicBezTo>
                    <a:cubicBezTo>
                      <a:pt x="2" y="132"/>
                      <a:pt x="0" y="146"/>
                      <a:pt x="20" y="146"/>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dirty="0">
                  <a:solidFill>
                    <a:srgbClr val="FF0000"/>
                  </a:solidFill>
                </a:endParaRPr>
              </a:p>
            </p:txBody>
          </p:sp>
        </p:grpSp>
        <p:sp>
          <p:nvSpPr>
            <p:cNvPr id="34" name="Oval 33">
              <a:extLst>
                <a:ext uri="{FF2B5EF4-FFF2-40B4-BE49-F238E27FC236}">
                  <a16:creationId xmlns:a16="http://schemas.microsoft.com/office/drawing/2014/main" id="{165FCF13-8AB9-4A9A-8EF6-07E80120A605}"/>
                </a:ext>
              </a:extLst>
            </p:cNvPr>
            <p:cNvSpPr/>
            <p:nvPr/>
          </p:nvSpPr>
          <p:spPr>
            <a:xfrm>
              <a:off x="1807193" y="3249284"/>
              <a:ext cx="183910" cy="2363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209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B5AAA86-EC36-4918-A840-77112C7E2AF7}"/>
              </a:ext>
            </a:extLst>
          </p:cNvPr>
          <p:cNvSpPr txBox="1">
            <a:spLocks/>
          </p:cNvSpPr>
          <p:nvPr/>
        </p:nvSpPr>
        <p:spPr>
          <a:xfrm>
            <a:off x="735731" y="362578"/>
            <a:ext cx="3476673" cy="62374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accent2"/>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3600" dirty="0">
                <a:solidFill>
                  <a:srgbClr val="092F57"/>
                </a:solidFill>
              </a:rPr>
              <a:t>Testing Update</a:t>
            </a:r>
          </a:p>
        </p:txBody>
      </p:sp>
      <p:grpSp>
        <p:nvGrpSpPr>
          <p:cNvPr id="3" name="Group 2">
            <a:extLst>
              <a:ext uri="{FF2B5EF4-FFF2-40B4-BE49-F238E27FC236}">
                <a16:creationId xmlns:a16="http://schemas.microsoft.com/office/drawing/2014/main" id="{C5DA94E4-8F8A-4A52-96FD-2C96E5D6B277}"/>
              </a:ext>
            </a:extLst>
          </p:cNvPr>
          <p:cNvGrpSpPr/>
          <p:nvPr/>
        </p:nvGrpSpPr>
        <p:grpSpPr>
          <a:xfrm>
            <a:off x="7952199" y="2373931"/>
            <a:ext cx="2402646" cy="2110138"/>
            <a:chOff x="832234" y="2093194"/>
            <a:chExt cx="2055829" cy="1677422"/>
          </a:xfrm>
        </p:grpSpPr>
        <p:grpSp>
          <p:nvGrpSpPr>
            <p:cNvPr id="4" name="Group 3">
              <a:extLst>
                <a:ext uri="{FF2B5EF4-FFF2-40B4-BE49-F238E27FC236}">
                  <a16:creationId xmlns:a16="http://schemas.microsoft.com/office/drawing/2014/main" id="{6379EE7F-5632-466C-A3A3-6B62D358D5E8}"/>
                </a:ext>
              </a:extLst>
            </p:cNvPr>
            <p:cNvGrpSpPr/>
            <p:nvPr/>
          </p:nvGrpSpPr>
          <p:grpSpPr>
            <a:xfrm>
              <a:off x="832234" y="2093194"/>
              <a:ext cx="2055829" cy="1677422"/>
              <a:chOff x="832234" y="2093194"/>
              <a:chExt cx="2055829" cy="1677422"/>
            </a:xfrm>
          </p:grpSpPr>
          <p:sp>
            <p:nvSpPr>
              <p:cNvPr id="6" name="Freeform: Shape 5">
                <a:extLst>
                  <a:ext uri="{FF2B5EF4-FFF2-40B4-BE49-F238E27FC236}">
                    <a16:creationId xmlns:a16="http://schemas.microsoft.com/office/drawing/2014/main" id="{BD14A604-41C7-4C63-9806-A3B147AA3F91}"/>
                  </a:ext>
                </a:extLst>
              </p:cNvPr>
              <p:cNvSpPr/>
              <p:nvPr/>
            </p:nvSpPr>
            <p:spPr>
              <a:xfrm>
                <a:off x="1038309" y="3458437"/>
                <a:ext cx="209465" cy="148466"/>
              </a:xfrm>
              <a:custGeom>
                <a:avLst/>
                <a:gdLst>
                  <a:gd name="connsiteX0" fmla="*/ 91849 w 183698"/>
                  <a:gd name="connsiteY0" fmla="*/ 0 h 108646"/>
                  <a:gd name="connsiteX1" fmla="*/ 183698 w 183698"/>
                  <a:gd name="connsiteY1" fmla="*/ 82193 h 108646"/>
                  <a:gd name="connsiteX2" fmla="*/ 177730 w 183698"/>
                  <a:gd name="connsiteY2" fmla="*/ 108646 h 108646"/>
                  <a:gd name="connsiteX3" fmla="*/ 5968 w 183698"/>
                  <a:gd name="connsiteY3" fmla="*/ 108646 h 108646"/>
                  <a:gd name="connsiteX4" fmla="*/ 0 w 183698"/>
                  <a:gd name="connsiteY4" fmla="*/ 82193 h 108646"/>
                  <a:gd name="connsiteX5" fmla="*/ 91849 w 183698"/>
                  <a:gd name="connsiteY5" fmla="*/ 0 h 10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98" h="108646">
                    <a:moveTo>
                      <a:pt x="91849" y="0"/>
                    </a:moveTo>
                    <a:cubicBezTo>
                      <a:pt x="142576" y="0"/>
                      <a:pt x="183698" y="36799"/>
                      <a:pt x="183698" y="82193"/>
                    </a:cubicBezTo>
                    <a:lnTo>
                      <a:pt x="177730" y="108646"/>
                    </a:lnTo>
                    <a:lnTo>
                      <a:pt x="5968" y="108646"/>
                    </a:lnTo>
                    <a:lnTo>
                      <a:pt x="0" y="82193"/>
                    </a:lnTo>
                    <a:cubicBezTo>
                      <a:pt x="0" y="36799"/>
                      <a:pt x="41122" y="0"/>
                      <a:pt x="91849" y="0"/>
                    </a:cubicBezTo>
                    <a:close/>
                  </a:path>
                </a:pathLst>
              </a:cu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B579BA-2C5E-4912-BBC1-36EA48521456}"/>
                  </a:ext>
                </a:extLst>
              </p:cNvPr>
              <p:cNvSpPr/>
              <p:nvPr/>
            </p:nvSpPr>
            <p:spPr>
              <a:xfrm>
                <a:off x="1596176" y="2242515"/>
                <a:ext cx="642823" cy="64956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9F1941C6-A4E2-40A3-8CFB-D89CF67FC6B5}"/>
                  </a:ext>
                </a:extLst>
              </p:cNvPr>
              <p:cNvGrpSpPr/>
              <p:nvPr/>
            </p:nvGrpSpPr>
            <p:grpSpPr>
              <a:xfrm>
                <a:off x="832234" y="2093194"/>
                <a:ext cx="2055829" cy="1677422"/>
                <a:chOff x="3975100" y="652463"/>
                <a:chExt cx="1268413" cy="1069975"/>
              </a:xfrm>
              <a:solidFill>
                <a:schemeClr val="bg1"/>
              </a:solidFill>
            </p:grpSpPr>
            <p:sp>
              <p:nvSpPr>
                <p:cNvPr id="11" name="Freeform 21">
                  <a:extLst>
                    <a:ext uri="{FF2B5EF4-FFF2-40B4-BE49-F238E27FC236}">
                      <a16:creationId xmlns:a16="http://schemas.microsoft.com/office/drawing/2014/main" id="{C8854FC6-0B4A-4A64-8C29-57CA667508F4}"/>
                    </a:ext>
                  </a:extLst>
                </p:cNvPr>
                <p:cNvSpPr>
                  <a:spLocks/>
                </p:cNvSpPr>
                <p:nvPr/>
              </p:nvSpPr>
              <p:spPr bwMode="auto">
                <a:xfrm>
                  <a:off x="3975100" y="1636713"/>
                  <a:ext cx="1268413" cy="85725"/>
                </a:xfrm>
                <a:custGeom>
                  <a:avLst/>
                  <a:gdLst>
                    <a:gd name="T0" fmla="*/ 0 w 799"/>
                    <a:gd name="T1" fmla="*/ 0 h 54"/>
                    <a:gd name="T2" fmla="*/ 799 w 799"/>
                    <a:gd name="T3" fmla="*/ 0 h 54"/>
                    <a:gd name="T4" fmla="*/ 799 w 799"/>
                    <a:gd name="T5" fmla="*/ 54 h 54"/>
                    <a:gd name="T6" fmla="*/ 0 w 799"/>
                    <a:gd name="T7" fmla="*/ 54 h 54"/>
                    <a:gd name="T8" fmla="*/ 0 w 799"/>
                    <a:gd name="T9" fmla="*/ 0 h 54"/>
                    <a:gd name="T10" fmla="*/ 0 w 799"/>
                    <a:gd name="T11" fmla="*/ 0 h 54"/>
                  </a:gdLst>
                  <a:ahLst/>
                  <a:cxnLst>
                    <a:cxn ang="0">
                      <a:pos x="T0" y="T1"/>
                    </a:cxn>
                    <a:cxn ang="0">
                      <a:pos x="T2" y="T3"/>
                    </a:cxn>
                    <a:cxn ang="0">
                      <a:pos x="T4" y="T5"/>
                    </a:cxn>
                    <a:cxn ang="0">
                      <a:pos x="T6" y="T7"/>
                    </a:cxn>
                    <a:cxn ang="0">
                      <a:pos x="T8" y="T9"/>
                    </a:cxn>
                    <a:cxn ang="0">
                      <a:pos x="T10" y="T11"/>
                    </a:cxn>
                  </a:cxnLst>
                  <a:rect l="0" t="0" r="r" b="b"/>
                  <a:pathLst>
                    <a:path w="799" h="54">
                      <a:moveTo>
                        <a:pt x="0" y="0"/>
                      </a:moveTo>
                      <a:lnTo>
                        <a:pt x="799" y="0"/>
                      </a:lnTo>
                      <a:lnTo>
                        <a:pt x="799" y="54"/>
                      </a:lnTo>
                      <a:lnTo>
                        <a:pt x="0" y="54"/>
                      </a:lnTo>
                      <a:lnTo>
                        <a:pt x="0" y="0"/>
                      </a:lnTo>
                      <a:lnTo>
                        <a:pt x="0" y="0"/>
                      </a:lnTo>
                      <a:close/>
                    </a:path>
                  </a:pathLst>
                </a:custGeom>
                <a:solidFill>
                  <a:srgbClr val="FFB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2">
                  <a:extLst>
                    <a:ext uri="{FF2B5EF4-FFF2-40B4-BE49-F238E27FC236}">
                      <a16:creationId xmlns:a16="http://schemas.microsoft.com/office/drawing/2014/main" id="{12BF2097-78FC-4446-BFC7-8DC558727172}"/>
                    </a:ext>
                  </a:extLst>
                </p:cNvPr>
                <p:cNvSpPr>
                  <a:spLocks/>
                </p:cNvSpPr>
                <p:nvPr/>
              </p:nvSpPr>
              <p:spPr bwMode="auto">
                <a:xfrm>
                  <a:off x="4073525" y="1174751"/>
                  <a:ext cx="1042988" cy="436563"/>
                </a:xfrm>
                <a:custGeom>
                  <a:avLst/>
                  <a:gdLst>
                    <a:gd name="T0" fmla="*/ 62 w 453"/>
                    <a:gd name="T1" fmla="*/ 190 h 190"/>
                    <a:gd name="T2" fmla="*/ 62 w 453"/>
                    <a:gd name="T3" fmla="*/ 183 h 190"/>
                    <a:gd name="T4" fmla="*/ 38 w 453"/>
                    <a:gd name="T5" fmla="*/ 165 h 190"/>
                    <a:gd name="T6" fmla="*/ 14 w 453"/>
                    <a:gd name="T7" fmla="*/ 183 h 190"/>
                    <a:gd name="T8" fmla="*/ 14 w 453"/>
                    <a:gd name="T9" fmla="*/ 190 h 190"/>
                    <a:gd name="T10" fmla="*/ 8 w 453"/>
                    <a:gd name="T11" fmla="*/ 190 h 190"/>
                    <a:gd name="T12" fmla="*/ 0 w 453"/>
                    <a:gd name="T13" fmla="*/ 169 h 190"/>
                    <a:gd name="T14" fmla="*/ 33 w 453"/>
                    <a:gd name="T15" fmla="*/ 132 h 190"/>
                    <a:gd name="T16" fmla="*/ 81 w 453"/>
                    <a:gd name="T17" fmla="*/ 85 h 190"/>
                    <a:gd name="T18" fmla="*/ 101 w 453"/>
                    <a:gd name="T19" fmla="*/ 45 h 190"/>
                    <a:gd name="T20" fmla="*/ 175 w 453"/>
                    <a:gd name="T21" fmla="*/ 0 h 190"/>
                    <a:gd name="T22" fmla="*/ 188 w 453"/>
                    <a:gd name="T23" fmla="*/ 0 h 190"/>
                    <a:gd name="T24" fmla="*/ 301 w 453"/>
                    <a:gd name="T25" fmla="*/ 0 h 190"/>
                    <a:gd name="T26" fmla="*/ 314 w 453"/>
                    <a:gd name="T27" fmla="*/ 0 h 190"/>
                    <a:gd name="T28" fmla="*/ 394 w 453"/>
                    <a:gd name="T29" fmla="*/ 55 h 190"/>
                    <a:gd name="T30" fmla="*/ 395 w 453"/>
                    <a:gd name="T31" fmla="*/ 57 h 190"/>
                    <a:gd name="T32" fmla="*/ 442 w 453"/>
                    <a:gd name="T33" fmla="*/ 149 h 190"/>
                    <a:gd name="T34" fmla="*/ 419 w 453"/>
                    <a:gd name="T35" fmla="*/ 190 h 190"/>
                    <a:gd name="T36" fmla="*/ 370 w 453"/>
                    <a:gd name="T37" fmla="*/ 190 h 190"/>
                    <a:gd name="T38" fmla="*/ 352 w 453"/>
                    <a:gd name="T39" fmla="*/ 190 h 190"/>
                    <a:gd name="T40" fmla="*/ 356 w 453"/>
                    <a:gd name="T41" fmla="*/ 178 h 190"/>
                    <a:gd name="T42" fmla="*/ 363 w 453"/>
                    <a:gd name="T43" fmla="*/ 76 h 190"/>
                    <a:gd name="T44" fmla="*/ 338 w 453"/>
                    <a:gd name="T45" fmla="*/ 52 h 190"/>
                    <a:gd name="T46" fmla="*/ 151 w 453"/>
                    <a:gd name="T47" fmla="*/ 52 h 190"/>
                    <a:gd name="T48" fmla="*/ 126 w 453"/>
                    <a:gd name="T49" fmla="*/ 76 h 190"/>
                    <a:gd name="T50" fmla="*/ 133 w 453"/>
                    <a:gd name="T51" fmla="*/ 178 h 190"/>
                    <a:gd name="T52" fmla="*/ 137 w 453"/>
                    <a:gd name="T53" fmla="*/ 190 h 190"/>
                    <a:gd name="T54" fmla="*/ 62 w 453"/>
                    <a:gd name="T55"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3" h="190">
                      <a:moveTo>
                        <a:pt x="62" y="190"/>
                      </a:moveTo>
                      <a:cubicBezTo>
                        <a:pt x="63" y="188"/>
                        <a:pt x="62" y="186"/>
                        <a:pt x="62" y="183"/>
                      </a:cubicBezTo>
                      <a:cubicBezTo>
                        <a:pt x="62" y="173"/>
                        <a:pt x="52" y="165"/>
                        <a:pt x="38" y="165"/>
                      </a:cubicBezTo>
                      <a:cubicBezTo>
                        <a:pt x="25" y="165"/>
                        <a:pt x="14" y="173"/>
                        <a:pt x="14" y="183"/>
                      </a:cubicBezTo>
                      <a:cubicBezTo>
                        <a:pt x="14" y="186"/>
                        <a:pt x="14" y="188"/>
                        <a:pt x="14" y="190"/>
                      </a:cubicBezTo>
                      <a:cubicBezTo>
                        <a:pt x="8" y="190"/>
                        <a:pt x="8" y="190"/>
                        <a:pt x="8" y="190"/>
                      </a:cubicBezTo>
                      <a:cubicBezTo>
                        <a:pt x="3" y="184"/>
                        <a:pt x="0" y="176"/>
                        <a:pt x="0" y="169"/>
                      </a:cubicBezTo>
                      <a:cubicBezTo>
                        <a:pt x="0" y="152"/>
                        <a:pt x="14" y="137"/>
                        <a:pt x="33" y="132"/>
                      </a:cubicBezTo>
                      <a:cubicBezTo>
                        <a:pt x="55" y="126"/>
                        <a:pt x="71" y="106"/>
                        <a:pt x="81" y="85"/>
                      </a:cubicBezTo>
                      <a:cubicBezTo>
                        <a:pt x="88" y="71"/>
                        <a:pt x="91" y="59"/>
                        <a:pt x="101" y="45"/>
                      </a:cubicBezTo>
                      <a:cubicBezTo>
                        <a:pt x="118" y="21"/>
                        <a:pt x="144" y="0"/>
                        <a:pt x="175" y="0"/>
                      </a:cubicBezTo>
                      <a:cubicBezTo>
                        <a:pt x="188" y="0"/>
                        <a:pt x="188" y="0"/>
                        <a:pt x="188" y="0"/>
                      </a:cubicBezTo>
                      <a:cubicBezTo>
                        <a:pt x="220" y="31"/>
                        <a:pt x="269" y="31"/>
                        <a:pt x="301" y="0"/>
                      </a:cubicBezTo>
                      <a:cubicBezTo>
                        <a:pt x="314" y="0"/>
                        <a:pt x="314" y="0"/>
                        <a:pt x="314" y="0"/>
                      </a:cubicBezTo>
                      <a:cubicBezTo>
                        <a:pt x="348" y="0"/>
                        <a:pt x="378" y="26"/>
                        <a:pt x="394" y="55"/>
                      </a:cubicBezTo>
                      <a:cubicBezTo>
                        <a:pt x="395" y="55"/>
                        <a:pt x="395" y="56"/>
                        <a:pt x="395" y="57"/>
                      </a:cubicBezTo>
                      <a:cubicBezTo>
                        <a:pt x="404" y="73"/>
                        <a:pt x="431" y="121"/>
                        <a:pt x="442" y="149"/>
                      </a:cubicBezTo>
                      <a:cubicBezTo>
                        <a:pt x="453" y="175"/>
                        <a:pt x="450" y="189"/>
                        <a:pt x="419" y="190"/>
                      </a:cubicBezTo>
                      <a:cubicBezTo>
                        <a:pt x="370" y="190"/>
                        <a:pt x="370" y="190"/>
                        <a:pt x="370" y="190"/>
                      </a:cubicBezTo>
                      <a:cubicBezTo>
                        <a:pt x="352" y="190"/>
                        <a:pt x="352" y="190"/>
                        <a:pt x="352" y="190"/>
                      </a:cubicBezTo>
                      <a:cubicBezTo>
                        <a:pt x="354" y="187"/>
                        <a:pt x="356" y="182"/>
                        <a:pt x="356" y="178"/>
                      </a:cubicBezTo>
                      <a:cubicBezTo>
                        <a:pt x="363" y="76"/>
                        <a:pt x="363" y="76"/>
                        <a:pt x="363" y="76"/>
                      </a:cubicBezTo>
                      <a:cubicBezTo>
                        <a:pt x="364" y="63"/>
                        <a:pt x="352" y="52"/>
                        <a:pt x="338" y="52"/>
                      </a:cubicBezTo>
                      <a:cubicBezTo>
                        <a:pt x="151" y="52"/>
                        <a:pt x="151" y="52"/>
                        <a:pt x="151" y="52"/>
                      </a:cubicBezTo>
                      <a:cubicBezTo>
                        <a:pt x="137" y="52"/>
                        <a:pt x="125" y="63"/>
                        <a:pt x="126" y="76"/>
                      </a:cubicBezTo>
                      <a:cubicBezTo>
                        <a:pt x="133" y="178"/>
                        <a:pt x="133" y="178"/>
                        <a:pt x="133" y="178"/>
                      </a:cubicBezTo>
                      <a:cubicBezTo>
                        <a:pt x="133" y="182"/>
                        <a:pt x="135" y="187"/>
                        <a:pt x="137" y="190"/>
                      </a:cubicBezTo>
                      <a:cubicBezTo>
                        <a:pt x="112" y="190"/>
                        <a:pt x="87" y="190"/>
                        <a:pt x="62" y="19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3">
                  <a:extLst>
                    <a:ext uri="{FF2B5EF4-FFF2-40B4-BE49-F238E27FC236}">
                      <a16:creationId xmlns:a16="http://schemas.microsoft.com/office/drawing/2014/main" id="{95D23702-0468-4F43-B8D9-4AE6A448983E}"/>
                    </a:ext>
                  </a:extLst>
                </p:cNvPr>
                <p:cNvSpPr>
                  <a:spLocks/>
                </p:cNvSpPr>
                <p:nvPr/>
              </p:nvSpPr>
              <p:spPr bwMode="auto">
                <a:xfrm>
                  <a:off x="4389438" y="1319213"/>
                  <a:ext cx="493713" cy="292100"/>
                </a:xfrm>
                <a:custGeom>
                  <a:avLst/>
                  <a:gdLst>
                    <a:gd name="T0" fmla="*/ 20 w 215"/>
                    <a:gd name="T1" fmla="*/ 127 h 127"/>
                    <a:gd name="T2" fmla="*/ 195 w 215"/>
                    <a:gd name="T3" fmla="*/ 127 h 127"/>
                    <a:gd name="T4" fmla="*/ 208 w 215"/>
                    <a:gd name="T5" fmla="*/ 114 h 127"/>
                    <a:gd name="T6" fmla="*/ 215 w 215"/>
                    <a:gd name="T7" fmla="*/ 13 h 127"/>
                    <a:gd name="T8" fmla="*/ 201 w 215"/>
                    <a:gd name="T9" fmla="*/ 0 h 127"/>
                    <a:gd name="T10" fmla="*/ 14 w 215"/>
                    <a:gd name="T11" fmla="*/ 0 h 127"/>
                    <a:gd name="T12" fmla="*/ 0 w 215"/>
                    <a:gd name="T13" fmla="*/ 13 h 127"/>
                    <a:gd name="T14" fmla="*/ 7 w 215"/>
                    <a:gd name="T15" fmla="*/ 114 h 127"/>
                    <a:gd name="T16" fmla="*/ 20 w 215"/>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127">
                      <a:moveTo>
                        <a:pt x="20" y="127"/>
                      </a:moveTo>
                      <a:cubicBezTo>
                        <a:pt x="195" y="127"/>
                        <a:pt x="195" y="127"/>
                        <a:pt x="195" y="127"/>
                      </a:cubicBezTo>
                      <a:cubicBezTo>
                        <a:pt x="202" y="127"/>
                        <a:pt x="208" y="121"/>
                        <a:pt x="208" y="114"/>
                      </a:cubicBezTo>
                      <a:cubicBezTo>
                        <a:pt x="215" y="13"/>
                        <a:pt x="215" y="13"/>
                        <a:pt x="215" y="13"/>
                      </a:cubicBezTo>
                      <a:cubicBezTo>
                        <a:pt x="215" y="6"/>
                        <a:pt x="209" y="0"/>
                        <a:pt x="201" y="0"/>
                      </a:cubicBezTo>
                      <a:cubicBezTo>
                        <a:pt x="14" y="0"/>
                        <a:pt x="14" y="0"/>
                        <a:pt x="14" y="0"/>
                      </a:cubicBezTo>
                      <a:cubicBezTo>
                        <a:pt x="6" y="0"/>
                        <a:pt x="0" y="6"/>
                        <a:pt x="0" y="13"/>
                      </a:cubicBezTo>
                      <a:cubicBezTo>
                        <a:pt x="7" y="114"/>
                        <a:pt x="7" y="114"/>
                        <a:pt x="7" y="114"/>
                      </a:cubicBezTo>
                      <a:cubicBezTo>
                        <a:pt x="7" y="121"/>
                        <a:pt x="13" y="127"/>
                        <a:pt x="20" y="127"/>
                      </a:cubicBezTo>
                      <a:close/>
                    </a:path>
                  </a:pathLst>
                </a:custGeom>
                <a:solidFill>
                  <a:srgbClr val="A7A8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4">
                  <a:extLst>
                    <a:ext uri="{FF2B5EF4-FFF2-40B4-BE49-F238E27FC236}">
                      <a16:creationId xmlns:a16="http://schemas.microsoft.com/office/drawing/2014/main" id="{C5940931-8530-441C-A5D2-233637BF8055}"/>
                    </a:ext>
                  </a:extLst>
                </p:cNvPr>
                <p:cNvSpPr>
                  <a:spLocks/>
                </p:cNvSpPr>
                <p:nvPr/>
              </p:nvSpPr>
              <p:spPr bwMode="auto">
                <a:xfrm>
                  <a:off x="4419600" y="652463"/>
                  <a:ext cx="436563" cy="180975"/>
                </a:xfrm>
                <a:custGeom>
                  <a:avLst/>
                  <a:gdLst>
                    <a:gd name="T0" fmla="*/ 8 w 190"/>
                    <a:gd name="T1" fmla="*/ 73 h 79"/>
                    <a:gd name="T2" fmla="*/ 23 w 190"/>
                    <a:gd name="T3" fmla="*/ 67 h 79"/>
                    <a:gd name="T4" fmla="*/ 22 w 190"/>
                    <a:gd name="T5" fmla="*/ 67 h 79"/>
                    <a:gd name="T6" fmla="*/ 92 w 190"/>
                    <a:gd name="T7" fmla="*/ 22 h 79"/>
                    <a:gd name="T8" fmla="*/ 168 w 190"/>
                    <a:gd name="T9" fmla="*/ 72 h 79"/>
                    <a:gd name="T10" fmla="*/ 178 w 190"/>
                    <a:gd name="T11" fmla="*/ 79 h 79"/>
                    <a:gd name="T12" fmla="*/ 182 w 190"/>
                    <a:gd name="T13" fmla="*/ 78 h 79"/>
                    <a:gd name="T14" fmla="*/ 188 w 190"/>
                    <a:gd name="T15" fmla="*/ 64 h 79"/>
                    <a:gd name="T16" fmla="*/ 92 w 190"/>
                    <a:gd name="T17" fmla="*/ 0 h 79"/>
                    <a:gd name="T18" fmla="*/ 2 w 190"/>
                    <a:gd name="T19" fmla="*/ 59 h 79"/>
                    <a:gd name="T20" fmla="*/ 8 w 190"/>
                    <a:gd name="T21" fmla="*/ 7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79">
                      <a:moveTo>
                        <a:pt x="8" y="73"/>
                      </a:moveTo>
                      <a:cubicBezTo>
                        <a:pt x="14" y="76"/>
                        <a:pt x="20" y="73"/>
                        <a:pt x="23" y="67"/>
                      </a:cubicBezTo>
                      <a:cubicBezTo>
                        <a:pt x="22" y="67"/>
                        <a:pt x="22" y="67"/>
                        <a:pt x="22" y="67"/>
                      </a:cubicBezTo>
                      <a:cubicBezTo>
                        <a:pt x="35" y="37"/>
                        <a:pt x="63" y="22"/>
                        <a:pt x="92" y="22"/>
                      </a:cubicBezTo>
                      <a:cubicBezTo>
                        <a:pt x="123" y="22"/>
                        <a:pt x="154" y="39"/>
                        <a:pt x="168" y="72"/>
                      </a:cubicBezTo>
                      <a:cubicBezTo>
                        <a:pt x="169" y="76"/>
                        <a:pt x="173" y="79"/>
                        <a:pt x="178" y="79"/>
                      </a:cubicBezTo>
                      <a:cubicBezTo>
                        <a:pt x="179" y="79"/>
                        <a:pt x="181" y="79"/>
                        <a:pt x="182" y="78"/>
                      </a:cubicBezTo>
                      <a:cubicBezTo>
                        <a:pt x="188" y="76"/>
                        <a:pt x="190" y="69"/>
                        <a:pt x="188" y="64"/>
                      </a:cubicBezTo>
                      <a:cubicBezTo>
                        <a:pt x="171" y="21"/>
                        <a:pt x="131" y="0"/>
                        <a:pt x="92" y="0"/>
                      </a:cubicBezTo>
                      <a:cubicBezTo>
                        <a:pt x="55" y="0"/>
                        <a:pt x="18" y="20"/>
                        <a:pt x="2" y="59"/>
                      </a:cubicBezTo>
                      <a:cubicBezTo>
                        <a:pt x="0" y="65"/>
                        <a:pt x="2" y="71"/>
                        <a:pt x="8" y="7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5">
                  <a:extLst>
                    <a:ext uri="{FF2B5EF4-FFF2-40B4-BE49-F238E27FC236}">
                      <a16:creationId xmlns:a16="http://schemas.microsoft.com/office/drawing/2014/main" id="{725AF81F-8627-45A4-B175-BF78539A64FB}"/>
                    </a:ext>
                  </a:extLst>
                </p:cNvPr>
                <p:cNvSpPr>
                  <a:spLocks/>
                </p:cNvSpPr>
                <p:nvPr/>
              </p:nvSpPr>
              <p:spPr bwMode="auto">
                <a:xfrm>
                  <a:off x="4379913" y="747711"/>
                  <a:ext cx="512763" cy="414338"/>
                </a:xfrm>
                <a:custGeom>
                  <a:avLst/>
                  <a:gdLst>
                    <a:gd name="T0" fmla="*/ 16 w 223"/>
                    <a:gd name="T1" fmla="*/ 123 h 180"/>
                    <a:gd name="T2" fmla="*/ 25 w 223"/>
                    <a:gd name="T3" fmla="*/ 120 h 180"/>
                    <a:gd name="T4" fmla="*/ 109 w 223"/>
                    <a:gd name="T5" fmla="*/ 180 h 180"/>
                    <a:gd name="T6" fmla="*/ 177 w 223"/>
                    <a:gd name="T7" fmla="*/ 149 h 180"/>
                    <a:gd name="T8" fmla="*/ 148 w 223"/>
                    <a:gd name="T9" fmla="*/ 149 h 180"/>
                    <a:gd name="T10" fmla="*/ 138 w 223"/>
                    <a:gd name="T11" fmla="*/ 153 h 180"/>
                    <a:gd name="T12" fmla="*/ 122 w 223"/>
                    <a:gd name="T13" fmla="*/ 153 h 180"/>
                    <a:gd name="T14" fmla="*/ 106 w 223"/>
                    <a:gd name="T15" fmla="*/ 136 h 180"/>
                    <a:gd name="T16" fmla="*/ 122 w 223"/>
                    <a:gd name="T17" fmla="*/ 120 h 180"/>
                    <a:gd name="T18" fmla="*/ 138 w 223"/>
                    <a:gd name="T19" fmla="*/ 120 h 180"/>
                    <a:gd name="T20" fmla="*/ 151 w 223"/>
                    <a:gd name="T21" fmla="*/ 127 h 180"/>
                    <a:gd name="T22" fmla="*/ 191 w 223"/>
                    <a:gd name="T23" fmla="*/ 127 h 180"/>
                    <a:gd name="T24" fmla="*/ 195 w 223"/>
                    <a:gd name="T25" fmla="*/ 117 h 180"/>
                    <a:gd name="T26" fmla="*/ 207 w 223"/>
                    <a:gd name="T27" fmla="*/ 123 h 180"/>
                    <a:gd name="T28" fmla="*/ 223 w 223"/>
                    <a:gd name="T29" fmla="*/ 106 h 180"/>
                    <a:gd name="T30" fmla="*/ 223 w 223"/>
                    <a:gd name="T31" fmla="*/ 57 h 180"/>
                    <a:gd name="T32" fmla="*/ 207 w 223"/>
                    <a:gd name="T33" fmla="*/ 41 h 180"/>
                    <a:gd name="T34" fmla="*/ 191 w 223"/>
                    <a:gd name="T35" fmla="*/ 53 h 180"/>
                    <a:gd name="T36" fmla="*/ 109 w 223"/>
                    <a:gd name="T37" fmla="*/ 0 h 180"/>
                    <a:gd name="T38" fmla="*/ 30 w 223"/>
                    <a:gd name="T39" fmla="*/ 48 h 180"/>
                    <a:gd name="T40" fmla="*/ 16 w 223"/>
                    <a:gd name="T41" fmla="*/ 41 h 180"/>
                    <a:gd name="T42" fmla="*/ 0 w 223"/>
                    <a:gd name="T43" fmla="*/ 57 h 180"/>
                    <a:gd name="T44" fmla="*/ 0 w 223"/>
                    <a:gd name="T45" fmla="*/ 106 h 180"/>
                    <a:gd name="T46" fmla="*/ 16 w 223"/>
                    <a:gd name="T47" fmla="*/ 12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3" h="180">
                      <a:moveTo>
                        <a:pt x="16" y="123"/>
                      </a:moveTo>
                      <a:cubicBezTo>
                        <a:pt x="19" y="123"/>
                        <a:pt x="22" y="122"/>
                        <a:pt x="25" y="120"/>
                      </a:cubicBezTo>
                      <a:cubicBezTo>
                        <a:pt x="37" y="155"/>
                        <a:pt x="70" y="180"/>
                        <a:pt x="109" y="180"/>
                      </a:cubicBezTo>
                      <a:cubicBezTo>
                        <a:pt x="136" y="180"/>
                        <a:pt x="160" y="168"/>
                        <a:pt x="177" y="149"/>
                      </a:cubicBezTo>
                      <a:cubicBezTo>
                        <a:pt x="148" y="149"/>
                        <a:pt x="148" y="149"/>
                        <a:pt x="148" y="149"/>
                      </a:cubicBezTo>
                      <a:cubicBezTo>
                        <a:pt x="145" y="151"/>
                        <a:pt x="142" y="153"/>
                        <a:pt x="138" y="153"/>
                      </a:cubicBezTo>
                      <a:cubicBezTo>
                        <a:pt x="122" y="153"/>
                        <a:pt x="122" y="153"/>
                        <a:pt x="122" y="153"/>
                      </a:cubicBezTo>
                      <a:cubicBezTo>
                        <a:pt x="113" y="153"/>
                        <a:pt x="106" y="146"/>
                        <a:pt x="106" y="136"/>
                      </a:cubicBezTo>
                      <a:cubicBezTo>
                        <a:pt x="106" y="127"/>
                        <a:pt x="113" y="120"/>
                        <a:pt x="122" y="120"/>
                      </a:cubicBezTo>
                      <a:cubicBezTo>
                        <a:pt x="138" y="120"/>
                        <a:pt x="138" y="120"/>
                        <a:pt x="138" y="120"/>
                      </a:cubicBezTo>
                      <a:cubicBezTo>
                        <a:pt x="143" y="120"/>
                        <a:pt x="148" y="123"/>
                        <a:pt x="151" y="127"/>
                      </a:cubicBezTo>
                      <a:cubicBezTo>
                        <a:pt x="191" y="127"/>
                        <a:pt x="191" y="127"/>
                        <a:pt x="191" y="127"/>
                      </a:cubicBezTo>
                      <a:cubicBezTo>
                        <a:pt x="192" y="124"/>
                        <a:pt x="194" y="121"/>
                        <a:pt x="195" y="117"/>
                      </a:cubicBezTo>
                      <a:cubicBezTo>
                        <a:pt x="198" y="121"/>
                        <a:pt x="202" y="123"/>
                        <a:pt x="207" y="123"/>
                      </a:cubicBezTo>
                      <a:cubicBezTo>
                        <a:pt x="216" y="123"/>
                        <a:pt x="223" y="115"/>
                        <a:pt x="223" y="106"/>
                      </a:cubicBezTo>
                      <a:cubicBezTo>
                        <a:pt x="223" y="57"/>
                        <a:pt x="223" y="57"/>
                        <a:pt x="223" y="57"/>
                      </a:cubicBezTo>
                      <a:cubicBezTo>
                        <a:pt x="223" y="48"/>
                        <a:pt x="216" y="41"/>
                        <a:pt x="207" y="41"/>
                      </a:cubicBezTo>
                      <a:cubicBezTo>
                        <a:pt x="199" y="41"/>
                        <a:pt x="193" y="46"/>
                        <a:pt x="191" y="53"/>
                      </a:cubicBezTo>
                      <a:cubicBezTo>
                        <a:pt x="177" y="22"/>
                        <a:pt x="146" y="0"/>
                        <a:pt x="109" y="0"/>
                      </a:cubicBezTo>
                      <a:cubicBezTo>
                        <a:pt x="75" y="0"/>
                        <a:pt x="45" y="20"/>
                        <a:pt x="30" y="48"/>
                      </a:cubicBezTo>
                      <a:cubicBezTo>
                        <a:pt x="27" y="44"/>
                        <a:pt x="22" y="41"/>
                        <a:pt x="16" y="41"/>
                      </a:cubicBezTo>
                      <a:cubicBezTo>
                        <a:pt x="7" y="41"/>
                        <a:pt x="0" y="48"/>
                        <a:pt x="0" y="57"/>
                      </a:cubicBezTo>
                      <a:cubicBezTo>
                        <a:pt x="0" y="106"/>
                        <a:pt x="0" y="106"/>
                        <a:pt x="0" y="106"/>
                      </a:cubicBezTo>
                      <a:cubicBezTo>
                        <a:pt x="0" y="115"/>
                        <a:pt x="7" y="123"/>
                        <a:pt x="16" y="123"/>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9" name="Freeform 7">
                <a:extLst>
                  <a:ext uri="{FF2B5EF4-FFF2-40B4-BE49-F238E27FC236}">
                    <a16:creationId xmlns:a16="http://schemas.microsoft.com/office/drawing/2014/main" id="{FDBECD1C-DC7B-4E55-B344-81E404A244A5}"/>
                  </a:ext>
                </a:extLst>
              </p:cNvPr>
              <p:cNvSpPr>
                <a:spLocks/>
              </p:cNvSpPr>
              <p:nvPr/>
            </p:nvSpPr>
            <p:spPr bwMode="auto">
              <a:xfrm>
                <a:off x="1448530" y="2386868"/>
                <a:ext cx="165789" cy="319519"/>
              </a:xfrm>
              <a:custGeom>
                <a:avLst/>
                <a:gdLst>
                  <a:gd name="T0" fmla="*/ 20 w 60"/>
                  <a:gd name="T1" fmla="*/ 146 h 146"/>
                  <a:gd name="T2" fmla="*/ 40 w 60"/>
                  <a:gd name="T3" fmla="*/ 146 h 146"/>
                  <a:gd name="T4" fmla="*/ 58 w 60"/>
                  <a:gd name="T5" fmla="*/ 126 h 146"/>
                  <a:gd name="T6" fmla="*/ 58 w 60"/>
                  <a:gd name="T7" fmla="*/ 20 h 146"/>
                  <a:gd name="T8" fmla="*/ 40 w 60"/>
                  <a:gd name="T9" fmla="*/ 0 h 146"/>
                  <a:gd name="T10" fmla="*/ 20 w 60"/>
                  <a:gd name="T11" fmla="*/ 0 h 146"/>
                  <a:gd name="T12" fmla="*/ 2 w 60"/>
                  <a:gd name="T13" fmla="*/ 20 h 146"/>
                  <a:gd name="T14" fmla="*/ 2 w 60"/>
                  <a:gd name="T15" fmla="*/ 126 h 146"/>
                  <a:gd name="T16" fmla="*/ 20 w 60"/>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6">
                    <a:moveTo>
                      <a:pt x="20" y="146"/>
                    </a:moveTo>
                    <a:cubicBezTo>
                      <a:pt x="40" y="146"/>
                      <a:pt x="40" y="146"/>
                      <a:pt x="40" y="146"/>
                    </a:cubicBezTo>
                    <a:cubicBezTo>
                      <a:pt x="60" y="146"/>
                      <a:pt x="58" y="132"/>
                      <a:pt x="58" y="126"/>
                    </a:cubicBezTo>
                    <a:cubicBezTo>
                      <a:pt x="58" y="20"/>
                      <a:pt x="58" y="20"/>
                      <a:pt x="58" y="20"/>
                    </a:cubicBezTo>
                    <a:cubicBezTo>
                      <a:pt x="58" y="15"/>
                      <a:pt x="60" y="0"/>
                      <a:pt x="40" y="0"/>
                    </a:cubicBezTo>
                    <a:cubicBezTo>
                      <a:pt x="20" y="0"/>
                      <a:pt x="20" y="0"/>
                      <a:pt x="20" y="0"/>
                    </a:cubicBezTo>
                    <a:cubicBezTo>
                      <a:pt x="0" y="0"/>
                      <a:pt x="2" y="15"/>
                      <a:pt x="2" y="20"/>
                    </a:cubicBezTo>
                    <a:cubicBezTo>
                      <a:pt x="2" y="126"/>
                      <a:pt x="2" y="126"/>
                      <a:pt x="2" y="126"/>
                    </a:cubicBezTo>
                    <a:cubicBezTo>
                      <a:pt x="2" y="132"/>
                      <a:pt x="0" y="146"/>
                      <a:pt x="20" y="146"/>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dirty="0">
                  <a:solidFill>
                    <a:srgbClr val="FF0000"/>
                  </a:solidFill>
                </a:endParaRPr>
              </a:p>
            </p:txBody>
          </p:sp>
          <p:sp>
            <p:nvSpPr>
              <p:cNvPr id="10" name="Freeform 7">
                <a:extLst>
                  <a:ext uri="{FF2B5EF4-FFF2-40B4-BE49-F238E27FC236}">
                    <a16:creationId xmlns:a16="http://schemas.microsoft.com/office/drawing/2014/main" id="{152B2FB9-E880-4DE0-B737-896851B0CB83}"/>
                  </a:ext>
                </a:extLst>
              </p:cNvPr>
              <p:cNvSpPr>
                <a:spLocks/>
              </p:cNvSpPr>
              <p:nvPr/>
            </p:nvSpPr>
            <p:spPr bwMode="auto">
              <a:xfrm>
                <a:off x="2177355" y="2376912"/>
                <a:ext cx="165789" cy="319519"/>
              </a:xfrm>
              <a:custGeom>
                <a:avLst/>
                <a:gdLst>
                  <a:gd name="T0" fmla="*/ 20 w 60"/>
                  <a:gd name="T1" fmla="*/ 146 h 146"/>
                  <a:gd name="T2" fmla="*/ 40 w 60"/>
                  <a:gd name="T3" fmla="*/ 146 h 146"/>
                  <a:gd name="T4" fmla="*/ 58 w 60"/>
                  <a:gd name="T5" fmla="*/ 126 h 146"/>
                  <a:gd name="T6" fmla="*/ 58 w 60"/>
                  <a:gd name="T7" fmla="*/ 20 h 146"/>
                  <a:gd name="T8" fmla="*/ 40 w 60"/>
                  <a:gd name="T9" fmla="*/ 0 h 146"/>
                  <a:gd name="T10" fmla="*/ 20 w 60"/>
                  <a:gd name="T11" fmla="*/ 0 h 146"/>
                  <a:gd name="T12" fmla="*/ 2 w 60"/>
                  <a:gd name="T13" fmla="*/ 20 h 146"/>
                  <a:gd name="T14" fmla="*/ 2 w 60"/>
                  <a:gd name="T15" fmla="*/ 126 h 146"/>
                  <a:gd name="T16" fmla="*/ 20 w 60"/>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6">
                    <a:moveTo>
                      <a:pt x="20" y="146"/>
                    </a:moveTo>
                    <a:cubicBezTo>
                      <a:pt x="40" y="146"/>
                      <a:pt x="40" y="146"/>
                      <a:pt x="40" y="146"/>
                    </a:cubicBezTo>
                    <a:cubicBezTo>
                      <a:pt x="60" y="146"/>
                      <a:pt x="58" y="132"/>
                      <a:pt x="58" y="126"/>
                    </a:cubicBezTo>
                    <a:cubicBezTo>
                      <a:pt x="58" y="20"/>
                      <a:pt x="58" y="20"/>
                      <a:pt x="58" y="20"/>
                    </a:cubicBezTo>
                    <a:cubicBezTo>
                      <a:pt x="58" y="15"/>
                      <a:pt x="60" y="0"/>
                      <a:pt x="40" y="0"/>
                    </a:cubicBezTo>
                    <a:cubicBezTo>
                      <a:pt x="20" y="0"/>
                      <a:pt x="20" y="0"/>
                      <a:pt x="20" y="0"/>
                    </a:cubicBezTo>
                    <a:cubicBezTo>
                      <a:pt x="0" y="0"/>
                      <a:pt x="2" y="15"/>
                      <a:pt x="2" y="20"/>
                    </a:cubicBezTo>
                    <a:cubicBezTo>
                      <a:pt x="2" y="126"/>
                      <a:pt x="2" y="126"/>
                      <a:pt x="2" y="126"/>
                    </a:cubicBezTo>
                    <a:cubicBezTo>
                      <a:pt x="2" y="132"/>
                      <a:pt x="0" y="146"/>
                      <a:pt x="20" y="146"/>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dirty="0">
                  <a:solidFill>
                    <a:srgbClr val="FF0000"/>
                  </a:solidFill>
                </a:endParaRPr>
              </a:p>
            </p:txBody>
          </p:sp>
        </p:grpSp>
        <p:sp>
          <p:nvSpPr>
            <p:cNvPr id="5" name="Oval 4">
              <a:extLst>
                <a:ext uri="{FF2B5EF4-FFF2-40B4-BE49-F238E27FC236}">
                  <a16:creationId xmlns:a16="http://schemas.microsoft.com/office/drawing/2014/main" id="{DC66E5F8-E14D-47BB-834C-D3FEC32F167A}"/>
                </a:ext>
              </a:extLst>
            </p:cNvPr>
            <p:cNvSpPr/>
            <p:nvPr/>
          </p:nvSpPr>
          <p:spPr>
            <a:xfrm>
              <a:off x="1807193" y="3249284"/>
              <a:ext cx="183910" cy="2363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7FC9D447-8D7D-416D-870A-5E035A5001AC}"/>
              </a:ext>
            </a:extLst>
          </p:cNvPr>
          <p:cNvSpPr/>
          <p:nvPr/>
        </p:nvSpPr>
        <p:spPr>
          <a:xfrm>
            <a:off x="1081140" y="1919139"/>
            <a:ext cx="5881353" cy="3539430"/>
          </a:xfrm>
          <a:prstGeom prst="rect">
            <a:avLst/>
          </a:prstGeom>
        </p:spPr>
        <p:txBody>
          <a:bodyPr wrap="square">
            <a:spAutoFit/>
          </a:bodyPr>
          <a:lstStyle/>
          <a:p>
            <a:pPr marL="342900" marR="0" lvl="0" indent="-342900">
              <a:spcBef>
                <a:spcPts val="0"/>
              </a:spcBef>
              <a:spcAft>
                <a:spcPts val="0"/>
              </a:spcAft>
              <a:buClr>
                <a:schemeClr val="accent1"/>
              </a:buClr>
              <a:buFont typeface="Arial" panose="020B0604020202020204" pitchFamily="34" charset="0"/>
              <a:buChar char="•"/>
            </a:pPr>
            <a:r>
              <a:rPr lang="en-US" sz="1400" dirty="0">
                <a:latin typeface="Arial" panose="020B0604020202020204" pitchFamily="34" charset="0"/>
                <a:ea typeface="Times New Roman" panose="02020603050405020304" pitchFamily="18" charset="0"/>
                <a:cs typeface="Arial" panose="020B0604020202020204" pitchFamily="34" charset="0"/>
              </a:rPr>
              <a:t>The current testing phase, System Integration Testing (SIT) Cycle 2, is extending its schedule to March 19. This will not shorten the User Acceptance Testing period — our dress rehearsal before go-live — or the training period in any way.</a:t>
            </a:r>
            <a:endParaRPr lang="en-US" sz="1400" dirty="0">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buClr>
                <a:schemeClr val="accent1"/>
              </a:buClr>
            </a:pPr>
            <a:r>
              <a:rPr lang="en-US" sz="1400" dirty="0">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0"/>
              </a:spcAft>
              <a:buClr>
                <a:schemeClr val="accent1"/>
              </a:buClr>
              <a:buFont typeface="Arial" panose="020B0604020202020204" pitchFamily="34" charset="0"/>
              <a:buChar char="•"/>
            </a:pPr>
            <a:r>
              <a:rPr lang="en-US" sz="1400" dirty="0">
                <a:latin typeface="Arial" panose="020B0604020202020204" pitchFamily="34" charset="0"/>
                <a:ea typeface="Times New Roman" panose="02020603050405020304" pitchFamily="18" charset="0"/>
                <a:cs typeface="Arial" panose="020B0604020202020204" pitchFamily="34" charset="0"/>
              </a:rPr>
              <a:t>The Project Team will not be conducting tests on any functionality that was validated in System Integration Testing (SIT) Cycle 1. </a:t>
            </a:r>
            <a:endParaRPr lang="en-US" sz="1400" dirty="0">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buClr>
                <a:schemeClr val="accent1"/>
              </a:buClr>
            </a:pP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Clr>
                <a:schemeClr val="accent1"/>
              </a:buClr>
              <a:buFont typeface="Arial" panose="020B0604020202020204" pitchFamily="34" charset="0"/>
              <a:buChar char="•"/>
            </a:pPr>
            <a:r>
              <a:rPr lang="en-US" sz="1400" dirty="0">
                <a:latin typeface="Arial" panose="020B0604020202020204" pitchFamily="34" charset="0"/>
                <a:ea typeface="Times New Roman" panose="02020603050405020304" pitchFamily="18" charset="0"/>
                <a:cs typeface="Arial" panose="020B0604020202020204" pitchFamily="34" charset="0"/>
              </a:rPr>
              <a:t>Some testers may not have the opportunity to test until the User Acceptance Testing period.</a:t>
            </a:r>
            <a:endParaRPr lang="en-US" sz="1400" dirty="0">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buClr>
                <a:schemeClr val="accent1"/>
              </a:buClr>
            </a:pP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Clr>
                <a:schemeClr val="accent1"/>
              </a:buClr>
              <a:buFont typeface="Arial" panose="020B0604020202020204" pitchFamily="34" charset="0"/>
              <a:buChar char="•"/>
            </a:pPr>
            <a:r>
              <a:rPr lang="en-US" sz="1400" dirty="0">
                <a:latin typeface="Arial" panose="020B0604020202020204" pitchFamily="34" charset="0"/>
                <a:ea typeface="Times New Roman" panose="02020603050405020304" pitchFamily="18" charset="0"/>
                <a:cs typeface="Arial" panose="020B0604020202020204" pitchFamily="34" charset="0"/>
              </a:rPr>
              <a:t>All testers will be receiving a shortened 7-day lead time for scheduled testing dates.</a:t>
            </a:r>
          </a:p>
          <a:p>
            <a:pPr marL="342900" marR="0" lvl="0" indent="-342900">
              <a:spcBef>
                <a:spcPts val="0"/>
              </a:spcBef>
              <a:spcAft>
                <a:spcPts val="0"/>
              </a:spcAft>
              <a:buClr>
                <a:schemeClr val="accent1"/>
              </a:buClr>
              <a:buFont typeface="Arial" panose="020B0604020202020204" pitchFamily="34" charset="0"/>
              <a:buChar char="•"/>
            </a:pPr>
            <a:endParaRPr lang="en-US" sz="14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Clr>
                <a:schemeClr val="accent1"/>
              </a:buClr>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In accordance with this all, your Agency Advocate will no longer be able to add anymore interfaces or conversions. </a:t>
            </a:r>
          </a:p>
        </p:txBody>
      </p:sp>
    </p:spTree>
    <p:extLst>
      <p:ext uri="{BB962C8B-B14F-4D97-AF65-F5344CB8AC3E}">
        <p14:creationId xmlns:p14="http://schemas.microsoft.com/office/powerpoint/2010/main" val="253877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4ACBD8A-AA38-41A2-99E5-76AA4F518C8C}"/>
              </a:ext>
            </a:extLst>
          </p:cNvPr>
          <p:cNvSpPr>
            <a:spLocks noGrp="1"/>
          </p:cNvSpPr>
          <p:nvPr>
            <p:ph idx="1"/>
          </p:nvPr>
        </p:nvSpPr>
        <p:spPr>
          <a:xfrm>
            <a:off x="4783749" y="2581795"/>
            <a:ext cx="6492240" cy="1084807"/>
          </a:xfrm>
        </p:spPr>
        <p:txBody>
          <a:bodyPr>
            <a:normAutofit fontScale="77500" lnSpcReduction="20000"/>
          </a:bodyPr>
          <a:lstStyle/>
          <a:p>
            <a:pPr algn="ctr"/>
            <a:r>
              <a:rPr lang="en-US" sz="4500" dirty="0">
                <a:solidFill>
                  <a:srgbClr val="092F57"/>
                </a:solidFill>
              </a:rPr>
              <a:t>Project Timeline</a:t>
            </a:r>
          </a:p>
          <a:p>
            <a:pPr algn="ctr"/>
            <a:r>
              <a:rPr lang="en-US" sz="4500" dirty="0">
                <a:solidFill>
                  <a:srgbClr val="092F57"/>
                </a:solidFill>
              </a:rPr>
              <a:t>Update</a:t>
            </a:r>
          </a:p>
        </p:txBody>
      </p:sp>
      <p:cxnSp>
        <p:nvCxnSpPr>
          <p:cNvPr id="6" name="Straight Connector 5">
            <a:extLst>
              <a:ext uri="{FF2B5EF4-FFF2-40B4-BE49-F238E27FC236}">
                <a16:creationId xmlns:a16="http://schemas.microsoft.com/office/drawing/2014/main" id="{33C0D127-73E4-4245-8409-7913D167A0DF}"/>
              </a:ext>
            </a:extLst>
          </p:cNvPr>
          <p:cNvCxnSpPr>
            <a:cxnSpLocks/>
          </p:cNvCxnSpPr>
          <p:nvPr/>
        </p:nvCxnSpPr>
        <p:spPr>
          <a:xfrm>
            <a:off x="5039019" y="3605800"/>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AEE84A0-563A-443D-B147-6C44B950BE46}"/>
              </a:ext>
            </a:extLst>
          </p:cNvPr>
          <p:cNvGrpSpPr/>
          <p:nvPr/>
        </p:nvGrpSpPr>
        <p:grpSpPr>
          <a:xfrm>
            <a:off x="1171281" y="2406028"/>
            <a:ext cx="1671280" cy="2045943"/>
            <a:chOff x="1171281" y="2406028"/>
            <a:chExt cx="1671280" cy="2045943"/>
          </a:xfrm>
        </p:grpSpPr>
        <p:cxnSp>
          <p:nvCxnSpPr>
            <p:cNvPr id="8" name="Straight Connector 7">
              <a:extLst>
                <a:ext uri="{FF2B5EF4-FFF2-40B4-BE49-F238E27FC236}">
                  <a16:creationId xmlns:a16="http://schemas.microsoft.com/office/drawing/2014/main" id="{045175EF-F8A7-4DB2-A1E0-E1FC85D911F2}"/>
                </a:ext>
              </a:extLst>
            </p:cNvPr>
            <p:cNvCxnSpPr>
              <a:cxnSpLocks/>
            </p:cNvCxnSpPr>
            <p:nvPr/>
          </p:nvCxnSpPr>
          <p:spPr>
            <a:xfrm>
              <a:off x="1493520" y="2997724"/>
              <a:ext cx="97677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lowchart: Connector 8">
              <a:extLst>
                <a:ext uri="{FF2B5EF4-FFF2-40B4-BE49-F238E27FC236}">
                  <a16:creationId xmlns:a16="http://schemas.microsoft.com/office/drawing/2014/main" id="{8525DD8A-0B16-48B0-B26A-4679629431C8}"/>
                </a:ext>
              </a:extLst>
            </p:cNvPr>
            <p:cNvSpPr/>
            <p:nvPr/>
          </p:nvSpPr>
          <p:spPr>
            <a:xfrm>
              <a:off x="1446721" y="2955261"/>
              <a:ext cx="93599" cy="9352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54">
              <a:extLst>
                <a:ext uri="{FF2B5EF4-FFF2-40B4-BE49-F238E27FC236}">
                  <a16:creationId xmlns:a16="http://schemas.microsoft.com/office/drawing/2014/main" id="{C7F4D6A0-62E4-4868-A63A-8B7C2FD81392}"/>
                </a:ext>
              </a:extLst>
            </p:cNvPr>
            <p:cNvSpPr>
              <a:spLocks noEditPoints="1"/>
            </p:cNvSpPr>
            <p:nvPr/>
          </p:nvSpPr>
          <p:spPr bwMode="auto">
            <a:xfrm>
              <a:off x="1171281" y="2406028"/>
              <a:ext cx="1671280" cy="2045943"/>
            </a:xfrm>
            <a:custGeom>
              <a:avLst/>
              <a:gdLst>
                <a:gd name="T0" fmla="*/ 413 w 415"/>
                <a:gd name="T1" fmla="*/ 480 h 498"/>
                <a:gd name="T2" fmla="*/ 345 w 415"/>
                <a:gd name="T3" fmla="*/ 294 h 498"/>
                <a:gd name="T4" fmla="*/ 371 w 415"/>
                <a:gd name="T5" fmla="*/ 294 h 498"/>
                <a:gd name="T6" fmla="*/ 391 w 415"/>
                <a:gd name="T7" fmla="*/ 274 h 498"/>
                <a:gd name="T8" fmla="*/ 391 w 415"/>
                <a:gd name="T9" fmla="*/ 20 h 498"/>
                <a:gd name="T10" fmla="*/ 371 w 415"/>
                <a:gd name="T11" fmla="*/ 0 h 498"/>
                <a:gd name="T12" fmla="*/ 311 w 415"/>
                <a:gd name="T13" fmla="*/ 0 h 498"/>
                <a:gd name="T14" fmla="*/ 103 w 415"/>
                <a:gd name="T15" fmla="*/ 0 h 498"/>
                <a:gd name="T16" fmla="*/ 44 w 415"/>
                <a:gd name="T17" fmla="*/ 0 h 498"/>
                <a:gd name="T18" fmla="*/ 23 w 415"/>
                <a:gd name="T19" fmla="*/ 20 h 498"/>
                <a:gd name="T20" fmla="*/ 23 w 415"/>
                <a:gd name="T21" fmla="*/ 274 h 498"/>
                <a:gd name="T22" fmla="*/ 44 w 415"/>
                <a:gd name="T23" fmla="*/ 294 h 498"/>
                <a:gd name="T24" fmla="*/ 70 w 415"/>
                <a:gd name="T25" fmla="*/ 294 h 498"/>
                <a:gd name="T26" fmla="*/ 2 w 415"/>
                <a:gd name="T27" fmla="*/ 480 h 498"/>
                <a:gd name="T28" fmla="*/ 8 w 415"/>
                <a:gd name="T29" fmla="*/ 493 h 498"/>
                <a:gd name="T30" fmla="*/ 15 w 415"/>
                <a:gd name="T31" fmla="*/ 496 h 498"/>
                <a:gd name="T32" fmla="*/ 28 w 415"/>
                <a:gd name="T33" fmla="*/ 490 h 498"/>
                <a:gd name="T34" fmla="*/ 99 w 415"/>
                <a:gd name="T35" fmla="*/ 294 h 498"/>
                <a:gd name="T36" fmla="*/ 192 w 415"/>
                <a:gd name="T37" fmla="*/ 294 h 498"/>
                <a:gd name="T38" fmla="*/ 193 w 415"/>
                <a:gd name="T39" fmla="*/ 294 h 498"/>
                <a:gd name="T40" fmla="*/ 193 w 415"/>
                <a:gd name="T41" fmla="*/ 409 h 498"/>
                <a:gd name="T42" fmla="*/ 203 w 415"/>
                <a:gd name="T43" fmla="*/ 415 h 498"/>
                <a:gd name="T44" fmla="*/ 204 w 415"/>
                <a:gd name="T45" fmla="*/ 415 h 498"/>
                <a:gd name="T46" fmla="*/ 211 w 415"/>
                <a:gd name="T47" fmla="*/ 415 h 498"/>
                <a:gd name="T48" fmla="*/ 211 w 415"/>
                <a:gd name="T49" fmla="*/ 415 h 498"/>
                <a:gd name="T50" fmla="*/ 221 w 415"/>
                <a:gd name="T51" fmla="*/ 409 h 498"/>
                <a:gd name="T52" fmla="*/ 221 w 415"/>
                <a:gd name="T53" fmla="*/ 294 h 498"/>
                <a:gd name="T54" fmla="*/ 223 w 415"/>
                <a:gd name="T55" fmla="*/ 294 h 498"/>
                <a:gd name="T56" fmla="*/ 315 w 415"/>
                <a:gd name="T57" fmla="*/ 294 h 498"/>
                <a:gd name="T58" fmla="*/ 387 w 415"/>
                <a:gd name="T59" fmla="*/ 490 h 498"/>
                <a:gd name="T60" fmla="*/ 400 w 415"/>
                <a:gd name="T61" fmla="*/ 496 h 498"/>
                <a:gd name="T62" fmla="*/ 406 w 415"/>
                <a:gd name="T63" fmla="*/ 493 h 498"/>
                <a:gd name="T64" fmla="*/ 413 w 415"/>
                <a:gd name="T65" fmla="*/ 480 h 498"/>
                <a:gd name="T66" fmla="*/ 222 w 415"/>
                <a:gd name="T67" fmla="*/ 274 h 498"/>
                <a:gd name="T68" fmla="*/ 192 w 415"/>
                <a:gd name="T69" fmla="*/ 274 h 498"/>
                <a:gd name="T70" fmla="*/ 44 w 415"/>
                <a:gd name="T71" fmla="*/ 274 h 498"/>
                <a:gd name="T72" fmla="*/ 44 w 415"/>
                <a:gd name="T73" fmla="*/ 20 h 498"/>
                <a:gd name="T74" fmla="*/ 116 w 415"/>
                <a:gd name="T75" fmla="*/ 20 h 498"/>
                <a:gd name="T76" fmla="*/ 298 w 415"/>
                <a:gd name="T77" fmla="*/ 20 h 498"/>
                <a:gd name="T78" fmla="*/ 371 w 415"/>
                <a:gd name="T79" fmla="*/ 20 h 498"/>
                <a:gd name="T80" fmla="*/ 371 w 415"/>
                <a:gd name="T81" fmla="*/ 274 h 498"/>
                <a:gd name="T82" fmla="*/ 222 w 415"/>
                <a:gd name="T83" fmla="*/ 27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5" h="498">
                  <a:moveTo>
                    <a:pt x="413" y="480"/>
                  </a:moveTo>
                  <a:cubicBezTo>
                    <a:pt x="345" y="294"/>
                    <a:pt x="345" y="294"/>
                    <a:pt x="345" y="294"/>
                  </a:cubicBezTo>
                  <a:cubicBezTo>
                    <a:pt x="371" y="294"/>
                    <a:pt x="371" y="294"/>
                    <a:pt x="371" y="294"/>
                  </a:cubicBezTo>
                  <a:cubicBezTo>
                    <a:pt x="382" y="294"/>
                    <a:pt x="391" y="285"/>
                    <a:pt x="391" y="274"/>
                  </a:cubicBezTo>
                  <a:cubicBezTo>
                    <a:pt x="391" y="20"/>
                    <a:pt x="391" y="20"/>
                    <a:pt x="391" y="20"/>
                  </a:cubicBezTo>
                  <a:cubicBezTo>
                    <a:pt x="391" y="9"/>
                    <a:pt x="382" y="0"/>
                    <a:pt x="371" y="0"/>
                  </a:cubicBezTo>
                  <a:cubicBezTo>
                    <a:pt x="311" y="0"/>
                    <a:pt x="311" y="0"/>
                    <a:pt x="311" y="0"/>
                  </a:cubicBezTo>
                  <a:cubicBezTo>
                    <a:pt x="103" y="0"/>
                    <a:pt x="103" y="0"/>
                    <a:pt x="103" y="0"/>
                  </a:cubicBezTo>
                  <a:cubicBezTo>
                    <a:pt x="44" y="0"/>
                    <a:pt x="44" y="0"/>
                    <a:pt x="44" y="0"/>
                  </a:cubicBezTo>
                  <a:cubicBezTo>
                    <a:pt x="32" y="0"/>
                    <a:pt x="23" y="9"/>
                    <a:pt x="23" y="20"/>
                  </a:cubicBezTo>
                  <a:cubicBezTo>
                    <a:pt x="23" y="274"/>
                    <a:pt x="23" y="274"/>
                    <a:pt x="23" y="274"/>
                  </a:cubicBezTo>
                  <a:cubicBezTo>
                    <a:pt x="23" y="285"/>
                    <a:pt x="32" y="294"/>
                    <a:pt x="44" y="294"/>
                  </a:cubicBezTo>
                  <a:cubicBezTo>
                    <a:pt x="70" y="294"/>
                    <a:pt x="70" y="294"/>
                    <a:pt x="70" y="294"/>
                  </a:cubicBezTo>
                  <a:cubicBezTo>
                    <a:pt x="2" y="480"/>
                    <a:pt x="2" y="480"/>
                    <a:pt x="2" y="480"/>
                  </a:cubicBezTo>
                  <a:cubicBezTo>
                    <a:pt x="0" y="486"/>
                    <a:pt x="3" y="492"/>
                    <a:pt x="8" y="493"/>
                  </a:cubicBezTo>
                  <a:cubicBezTo>
                    <a:pt x="15" y="496"/>
                    <a:pt x="15" y="496"/>
                    <a:pt x="15" y="496"/>
                  </a:cubicBezTo>
                  <a:cubicBezTo>
                    <a:pt x="20" y="498"/>
                    <a:pt x="26" y="495"/>
                    <a:pt x="28" y="490"/>
                  </a:cubicBezTo>
                  <a:cubicBezTo>
                    <a:pt x="99" y="294"/>
                    <a:pt x="99" y="294"/>
                    <a:pt x="99" y="294"/>
                  </a:cubicBezTo>
                  <a:cubicBezTo>
                    <a:pt x="192" y="294"/>
                    <a:pt x="192" y="294"/>
                    <a:pt x="192" y="294"/>
                  </a:cubicBezTo>
                  <a:cubicBezTo>
                    <a:pt x="193" y="294"/>
                    <a:pt x="193" y="294"/>
                    <a:pt x="193" y="294"/>
                  </a:cubicBezTo>
                  <a:cubicBezTo>
                    <a:pt x="193" y="409"/>
                    <a:pt x="193" y="409"/>
                    <a:pt x="193" y="409"/>
                  </a:cubicBezTo>
                  <a:cubicBezTo>
                    <a:pt x="193" y="412"/>
                    <a:pt x="198" y="415"/>
                    <a:pt x="203" y="415"/>
                  </a:cubicBezTo>
                  <a:cubicBezTo>
                    <a:pt x="204" y="415"/>
                    <a:pt x="204" y="415"/>
                    <a:pt x="204" y="415"/>
                  </a:cubicBezTo>
                  <a:cubicBezTo>
                    <a:pt x="211" y="415"/>
                    <a:pt x="211" y="415"/>
                    <a:pt x="211" y="415"/>
                  </a:cubicBezTo>
                  <a:cubicBezTo>
                    <a:pt x="211" y="415"/>
                    <a:pt x="211" y="415"/>
                    <a:pt x="211" y="415"/>
                  </a:cubicBezTo>
                  <a:cubicBezTo>
                    <a:pt x="217" y="415"/>
                    <a:pt x="221" y="412"/>
                    <a:pt x="221" y="409"/>
                  </a:cubicBezTo>
                  <a:cubicBezTo>
                    <a:pt x="221" y="294"/>
                    <a:pt x="221" y="294"/>
                    <a:pt x="221" y="294"/>
                  </a:cubicBezTo>
                  <a:cubicBezTo>
                    <a:pt x="223" y="294"/>
                    <a:pt x="223" y="294"/>
                    <a:pt x="223" y="294"/>
                  </a:cubicBezTo>
                  <a:cubicBezTo>
                    <a:pt x="315" y="294"/>
                    <a:pt x="315" y="294"/>
                    <a:pt x="315" y="294"/>
                  </a:cubicBezTo>
                  <a:cubicBezTo>
                    <a:pt x="387" y="490"/>
                    <a:pt x="387" y="490"/>
                    <a:pt x="387" y="490"/>
                  </a:cubicBezTo>
                  <a:cubicBezTo>
                    <a:pt x="389" y="495"/>
                    <a:pt x="395" y="498"/>
                    <a:pt x="400" y="496"/>
                  </a:cubicBezTo>
                  <a:cubicBezTo>
                    <a:pt x="406" y="493"/>
                    <a:pt x="406" y="493"/>
                    <a:pt x="406" y="493"/>
                  </a:cubicBezTo>
                  <a:cubicBezTo>
                    <a:pt x="412" y="492"/>
                    <a:pt x="415" y="486"/>
                    <a:pt x="413" y="480"/>
                  </a:cubicBezTo>
                  <a:close/>
                  <a:moveTo>
                    <a:pt x="222" y="274"/>
                  </a:moveTo>
                  <a:cubicBezTo>
                    <a:pt x="192" y="274"/>
                    <a:pt x="192" y="274"/>
                    <a:pt x="192" y="274"/>
                  </a:cubicBezTo>
                  <a:cubicBezTo>
                    <a:pt x="44" y="274"/>
                    <a:pt x="44" y="274"/>
                    <a:pt x="44" y="274"/>
                  </a:cubicBezTo>
                  <a:cubicBezTo>
                    <a:pt x="44" y="20"/>
                    <a:pt x="44" y="20"/>
                    <a:pt x="44" y="20"/>
                  </a:cubicBezTo>
                  <a:cubicBezTo>
                    <a:pt x="116" y="20"/>
                    <a:pt x="116" y="20"/>
                    <a:pt x="116" y="20"/>
                  </a:cubicBezTo>
                  <a:cubicBezTo>
                    <a:pt x="298" y="20"/>
                    <a:pt x="298" y="20"/>
                    <a:pt x="298" y="20"/>
                  </a:cubicBezTo>
                  <a:cubicBezTo>
                    <a:pt x="371" y="20"/>
                    <a:pt x="371" y="20"/>
                    <a:pt x="371" y="20"/>
                  </a:cubicBezTo>
                  <a:cubicBezTo>
                    <a:pt x="371" y="274"/>
                    <a:pt x="371" y="274"/>
                    <a:pt x="371" y="274"/>
                  </a:cubicBezTo>
                  <a:lnTo>
                    <a:pt x="222" y="274"/>
                  </a:lnTo>
                  <a:close/>
                </a:path>
              </a:pathLst>
            </a:custGeom>
            <a:solidFill>
              <a:srgbClr val="E34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lowchart: Connector 37">
              <a:extLst>
                <a:ext uri="{FF2B5EF4-FFF2-40B4-BE49-F238E27FC236}">
                  <a16:creationId xmlns:a16="http://schemas.microsoft.com/office/drawing/2014/main" id="{7B7CF04B-B05B-48EF-B585-DD5D969E6EAC}"/>
                </a:ext>
              </a:extLst>
            </p:cNvPr>
            <p:cNvSpPr/>
            <p:nvPr/>
          </p:nvSpPr>
          <p:spPr>
            <a:xfrm>
              <a:off x="2423495" y="2950961"/>
              <a:ext cx="93599" cy="9352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CE303721-1140-47FC-886B-76F2D309DB5F}"/>
                </a:ext>
              </a:extLst>
            </p:cNvPr>
            <p:cNvCxnSpPr>
              <a:cxnSpLocks/>
            </p:cNvCxnSpPr>
            <p:nvPr/>
          </p:nvCxnSpPr>
          <p:spPr>
            <a:xfrm>
              <a:off x="1742970" y="2997724"/>
              <a:ext cx="0" cy="2529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24382D4-ADA2-49BD-80E5-8801BB40B2EF}"/>
                </a:ext>
              </a:extLst>
            </p:cNvPr>
            <p:cNvCxnSpPr>
              <a:cxnSpLocks/>
            </p:cNvCxnSpPr>
            <p:nvPr/>
          </p:nvCxnSpPr>
          <p:spPr>
            <a:xfrm>
              <a:off x="1650274" y="2744771"/>
              <a:ext cx="0" cy="2529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D3778B0-F1D8-4C48-8922-7F93155C347B}"/>
                </a:ext>
              </a:extLst>
            </p:cNvPr>
            <p:cNvCxnSpPr>
              <a:cxnSpLocks/>
            </p:cNvCxnSpPr>
            <p:nvPr/>
          </p:nvCxnSpPr>
          <p:spPr>
            <a:xfrm>
              <a:off x="1887514" y="2744770"/>
              <a:ext cx="0" cy="2529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F5AD3E6-A681-4C5E-9B68-4517C2B36CC6}"/>
                </a:ext>
              </a:extLst>
            </p:cNvPr>
            <p:cNvCxnSpPr>
              <a:cxnSpLocks/>
            </p:cNvCxnSpPr>
            <p:nvPr/>
          </p:nvCxnSpPr>
          <p:spPr>
            <a:xfrm>
              <a:off x="2077622" y="2997723"/>
              <a:ext cx="0" cy="2529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8924F77-2F8A-48D5-89DE-7B3A89B2AD28}"/>
                </a:ext>
              </a:extLst>
            </p:cNvPr>
            <p:cNvCxnSpPr>
              <a:cxnSpLocks/>
            </p:cNvCxnSpPr>
            <p:nvPr/>
          </p:nvCxnSpPr>
          <p:spPr>
            <a:xfrm>
              <a:off x="2337665" y="2997723"/>
              <a:ext cx="0" cy="2529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0216912-5C23-4224-8997-2219FBC7FF8D}"/>
                </a:ext>
              </a:extLst>
            </p:cNvPr>
            <p:cNvCxnSpPr>
              <a:cxnSpLocks/>
            </p:cNvCxnSpPr>
            <p:nvPr/>
          </p:nvCxnSpPr>
          <p:spPr>
            <a:xfrm>
              <a:off x="2187602" y="2736521"/>
              <a:ext cx="0" cy="2529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8374802"/>
      </p:ext>
    </p:extLst>
  </p:cSld>
  <p:clrMapOvr>
    <a:masterClrMapping/>
  </p:clrMapOvr>
</p:sld>
</file>

<file path=ppt/theme/theme1.xml><?xml version="1.0" encoding="utf-8"?>
<a:theme xmlns:a="http://schemas.openxmlformats.org/drawingml/2006/main" name="Retrospect">
  <a:themeElements>
    <a:clrScheme name="Luma 2">
      <a:dk1>
        <a:srgbClr val="092F57"/>
      </a:dk1>
      <a:lt1>
        <a:sysClr val="window" lastClr="FFFFFF"/>
      </a:lt1>
      <a:dk2>
        <a:srgbClr val="44546A"/>
      </a:dk2>
      <a:lt2>
        <a:srgbClr val="E7E6E6"/>
      </a:lt2>
      <a:accent1>
        <a:srgbClr val="FFB81C"/>
      </a:accent1>
      <a:accent2>
        <a:srgbClr val="092F61"/>
      </a:accent2>
      <a:accent3>
        <a:srgbClr val="A7A8AA"/>
      </a:accent3>
      <a:accent4>
        <a:srgbClr val="6CC24A"/>
      </a:accent4>
      <a:accent5>
        <a:srgbClr val="E14504"/>
      </a:accent5>
      <a:accent6>
        <a:srgbClr val="4A2739"/>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3F22E5-7532-4A1F-9BAE-77A6D51ABFD0}">
  <ds:schemaRefs>
    <ds:schemaRef ds:uri="http://schemas.microsoft.com/office/infopath/2007/PartnerControls"/>
    <ds:schemaRef ds:uri="http://purl.org/dc/dcmitype/"/>
    <ds:schemaRef ds:uri="http://www.w3.org/XML/1998/namespace"/>
    <ds:schemaRef ds:uri="a7353359-a9a2-4451-bf56-51babc3bcafa"/>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E4719EF-6588-4D7D-A5AE-A2DBCE9694F6}">
  <ds:schemaRefs>
    <ds:schemaRef ds:uri="http://schemas.microsoft.com/sharepoint/v3/contenttype/forms"/>
  </ds:schemaRefs>
</ds:datastoreItem>
</file>

<file path=customXml/itemProps3.xml><?xml version="1.0" encoding="utf-8"?>
<ds:datastoreItem xmlns:ds="http://schemas.openxmlformats.org/officeDocument/2006/customXml" ds:itemID="{47476CC0-CEB2-4906-A7BC-30BC1ED55B1B}"/>
</file>

<file path=docProps/app.xml><?xml version="1.0" encoding="utf-8"?>
<Properties xmlns="http://schemas.openxmlformats.org/officeDocument/2006/extended-properties" xmlns:vt="http://schemas.openxmlformats.org/officeDocument/2006/docPropsVTypes">
  <Template>Retrospect</Template>
  <TotalTime>50942</TotalTime>
  <Words>3712</Words>
  <Application>Microsoft Office PowerPoint</Application>
  <PresentationFormat>Widescreen</PresentationFormat>
  <Paragraphs>420</Paragraphs>
  <Slides>25</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Microsoft YaHei</vt:lpstr>
      <vt:lpstr>Arial</vt:lpstr>
      <vt:lpstr>Arial Rounded MT Bold</vt:lpstr>
      <vt:lpstr>Calibri</vt:lpstr>
      <vt:lpstr>Calibri Light</vt:lpstr>
      <vt:lpstr>Lucida Sans</vt:lpstr>
      <vt:lpstr>Open Sans</vt:lpstr>
      <vt:lpstr>Times New Roman</vt:lpstr>
      <vt:lpstr>Verdana</vt:lpstr>
      <vt:lpstr>Wingdings 2</vt:lpstr>
      <vt:lpstr>ヒラギノ角ゴ Pro W3</vt:lpstr>
      <vt:lpstr>Retrospect</vt:lpstr>
      <vt:lpstr>Custom Design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Luma Project Timeline</vt:lpstr>
      <vt:lpstr>PowerPoint Presentation</vt:lpstr>
      <vt:lpstr>Tentative Budget Training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Luma  Statewide Engagement</vt:lpstr>
      <vt:lpstr>PowerPoint Presentation</vt:lpstr>
      <vt:lpstr>PowerPoint Presentation</vt:lpstr>
      <vt:lpstr>PowerPoint Presentation</vt:lpstr>
      <vt:lpstr>Resources</vt:lpstr>
      <vt:lpstr>PowerPoint Presentation</vt:lpstr>
    </vt:vector>
  </TitlesOfParts>
  <Company>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Sheena Coles</dc:creator>
  <cp:lastModifiedBy>Alex Doench</cp:lastModifiedBy>
  <cp:revision>1274</cp:revision>
  <cp:lastPrinted>2018-11-28T15:56:21Z</cp:lastPrinted>
  <dcterms:created xsi:type="dcterms:W3CDTF">2018-07-17T21:10:59Z</dcterms:created>
  <dcterms:modified xsi:type="dcterms:W3CDTF">2021-02-03T18:36:15Z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0x01010078562674304CBB4BB1B28CDCCE389339</vt:lpwstr>
  </property>
  <property fmtid="{D5CDD505-2E9C-101B-9397-08002B2CF9AE}" pid="3" name="Order">
    <vt:r8>60600</vt:r8>
  </property>
  <property fmtid="{D5CDD505-2E9C-101B-9397-08002B2CF9AE}" pid="4" name="_CopySource">
    <vt:lpwstr>https://consulting.global.deloitteonline.com/sites/projectluma/TF/OCM Team/Draft DEDs and Deliverables/Draft Deliverable_Leadership Alignment Strategy.pptx</vt:lpwstr>
  </property>
  <property fmtid="{D5CDD505-2E9C-101B-9397-08002B2CF9AE}" pid="5" name="xd_ProgID">
    <vt:lpwstr/>
  </property>
  <property fmtid="{D5CDD505-2E9C-101B-9397-08002B2CF9AE}" pid="6" name="TemplateUrl">
    <vt:lpwstr/>
  </property>
</Properties>
</file>